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24"/>
  </p:notesMasterIdLst>
  <p:handoutMasterIdLst>
    <p:handoutMasterId r:id="rId125"/>
  </p:handoutMasterIdLst>
  <p:sldIdLst>
    <p:sldId id="946" r:id="rId3"/>
    <p:sldId id="874" r:id="rId4"/>
    <p:sldId id="923" r:id="rId5"/>
    <p:sldId id="922" r:id="rId6"/>
    <p:sldId id="921" r:id="rId7"/>
    <p:sldId id="920" r:id="rId8"/>
    <p:sldId id="876" r:id="rId9"/>
    <p:sldId id="925" r:id="rId10"/>
    <p:sldId id="924" r:id="rId11"/>
    <p:sldId id="878" r:id="rId12"/>
    <p:sldId id="927" r:id="rId13"/>
    <p:sldId id="926" r:id="rId14"/>
    <p:sldId id="802" r:id="rId15"/>
    <p:sldId id="803" r:id="rId16"/>
    <p:sldId id="804" r:id="rId17"/>
    <p:sldId id="805" r:id="rId18"/>
    <p:sldId id="807" r:id="rId19"/>
    <p:sldId id="806" r:id="rId20"/>
    <p:sldId id="869" r:id="rId21"/>
    <p:sldId id="780" r:id="rId22"/>
    <p:sldId id="928" r:id="rId23"/>
    <p:sldId id="860" r:id="rId24"/>
    <p:sldId id="894" r:id="rId25"/>
    <p:sldId id="930" r:id="rId26"/>
    <p:sldId id="929" r:id="rId27"/>
    <p:sldId id="784" r:id="rId28"/>
    <p:sldId id="696" r:id="rId29"/>
    <p:sldId id="697" r:id="rId30"/>
    <p:sldId id="698" r:id="rId31"/>
    <p:sldId id="699" r:id="rId32"/>
    <p:sldId id="700" r:id="rId33"/>
    <p:sldId id="701" r:id="rId34"/>
    <p:sldId id="702" r:id="rId35"/>
    <p:sldId id="703" r:id="rId36"/>
    <p:sldId id="711"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817" r:id="rId54"/>
    <p:sldId id="818" r:id="rId55"/>
    <p:sldId id="819" r:id="rId56"/>
    <p:sldId id="820" r:id="rId57"/>
    <p:sldId id="821" r:id="rId58"/>
    <p:sldId id="822" r:id="rId59"/>
    <p:sldId id="823" r:id="rId60"/>
    <p:sldId id="824" r:id="rId61"/>
    <p:sldId id="825" r:id="rId62"/>
    <p:sldId id="917" r:id="rId63"/>
    <p:sldId id="915" r:id="rId64"/>
    <p:sldId id="833" r:id="rId65"/>
    <p:sldId id="834" r:id="rId66"/>
    <p:sldId id="835" r:id="rId67"/>
    <p:sldId id="836" r:id="rId68"/>
    <p:sldId id="837" r:id="rId69"/>
    <p:sldId id="838" r:id="rId70"/>
    <p:sldId id="839" r:id="rId71"/>
    <p:sldId id="840" r:id="rId72"/>
    <p:sldId id="801" r:id="rId73"/>
    <p:sldId id="793" r:id="rId74"/>
    <p:sldId id="794" r:id="rId75"/>
    <p:sldId id="795" r:id="rId76"/>
    <p:sldId id="796" r:id="rId77"/>
    <p:sldId id="797" r:id="rId78"/>
    <p:sldId id="798" r:id="rId79"/>
    <p:sldId id="799" r:id="rId80"/>
    <p:sldId id="800" r:id="rId81"/>
    <p:sldId id="791" r:id="rId82"/>
    <p:sldId id="826" r:id="rId83"/>
    <p:sldId id="827" r:id="rId84"/>
    <p:sldId id="828" r:id="rId85"/>
    <p:sldId id="829" r:id="rId86"/>
    <p:sldId id="830" r:id="rId87"/>
    <p:sldId id="831" r:id="rId88"/>
    <p:sldId id="832" r:id="rId89"/>
    <p:sldId id="556" r:id="rId90"/>
    <p:sldId id="761" r:id="rId91"/>
    <p:sldId id="762" r:id="rId92"/>
    <p:sldId id="763" r:id="rId93"/>
    <p:sldId id="900" r:id="rId94"/>
    <p:sldId id="931" r:id="rId95"/>
    <p:sldId id="766" r:id="rId96"/>
    <p:sldId id="767" r:id="rId97"/>
    <p:sldId id="768" r:id="rId98"/>
    <p:sldId id="769" r:id="rId99"/>
    <p:sldId id="770" r:id="rId100"/>
    <p:sldId id="771" r:id="rId101"/>
    <p:sldId id="852" r:id="rId102"/>
    <p:sldId id="853" r:id="rId103"/>
    <p:sldId id="854" r:id="rId104"/>
    <p:sldId id="855" r:id="rId105"/>
    <p:sldId id="911" r:id="rId106"/>
    <p:sldId id="935" r:id="rId107"/>
    <p:sldId id="934" r:id="rId108"/>
    <p:sldId id="933" r:id="rId109"/>
    <p:sldId id="932" r:id="rId110"/>
    <p:sldId id="885" r:id="rId111"/>
    <p:sldId id="937" r:id="rId112"/>
    <p:sldId id="936" r:id="rId113"/>
    <p:sldId id="918" r:id="rId114"/>
    <p:sldId id="851" r:id="rId115"/>
    <p:sldId id="938" r:id="rId116"/>
    <p:sldId id="939" r:id="rId117"/>
    <p:sldId id="940" r:id="rId118"/>
    <p:sldId id="941" r:id="rId119"/>
    <p:sldId id="942" r:id="rId120"/>
    <p:sldId id="943" r:id="rId121"/>
    <p:sldId id="944" r:id="rId122"/>
    <p:sldId id="945" r:id="rId123"/>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94683" autoAdjust="0"/>
  </p:normalViewPr>
  <p:slideViewPr>
    <p:cSldViewPr>
      <p:cViewPr varScale="1">
        <p:scale>
          <a:sx n="128" d="100"/>
          <a:sy n="128" d="100"/>
        </p:scale>
        <p:origin x="952" y="17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ADFE4A0E-7F2D-4773-BFD4-5AB34143204F}" type="slidenum">
              <a:rPr lang="en-GB" altLang="de-DE"/>
              <a:pPr>
                <a:defRPr/>
              </a:pPr>
              <a:t>‹Nr.›</a:t>
            </a:fld>
            <a:endParaRPr lang="en-GB" altLang="de-DE"/>
          </a:p>
        </p:txBody>
      </p:sp>
    </p:spTree>
    <p:extLst>
      <p:ext uri="{BB962C8B-B14F-4D97-AF65-F5344CB8AC3E}">
        <p14:creationId xmlns:p14="http://schemas.microsoft.com/office/powerpoint/2010/main" val="115947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vl1pPr>
          </a:lstStyle>
          <a:p>
            <a:pPr>
              <a:defRPr/>
            </a:pPr>
            <a:endParaRPr lang="de-DE"/>
          </a:p>
        </p:txBody>
      </p:sp>
      <p:sp>
        <p:nvSpPr>
          <p:cNvPr id="307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6BEC19F8-0747-4B78-A201-6EBC52B4F011}" type="slidenum">
              <a:rPr lang="de-DE" altLang="de-DE"/>
              <a:pPr>
                <a:defRPr/>
              </a:pPr>
              <a:t>‹Nr.›</a:t>
            </a:fld>
            <a:endParaRPr lang="de-DE" altLang="de-DE"/>
          </a:p>
        </p:txBody>
      </p:sp>
    </p:spTree>
    <p:extLst>
      <p:ext uri="{BB962C8B-B14F-4D97-AF65-F5344CB8AC3E}">
        <p14:creationId xmlns:p14="http://schemas.microsoft.com/office/powerpoint/2010/main" val="3989514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2</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3</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4</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5</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6</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7</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8</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9</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10</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11</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12</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066B91-C4B0-4C79-9B16-4B2BFB1D5C91}" type="slidenum">
              <a:rPr lang="de-DE" altLang="de-DE" sz="1300"/>
              <a:pPr>
                <a:spcBef>
                  <a:spcPct val="0"/>
                </a:spcBef>
              </a:pPr>
              <a:t>13</a:t>
            </a:fld>
            <a:endParaRPr lang="de-DE" altLang="de-DE" sz="1300"/>
          </a:p>
        </p:txBody>
      </p:sp>
      <p:sp>
        <p:nvSpPr>
          <p:cNvPr id="30723" name="Rectangle 2"/>
          <p:cNvSpPr>
            <a:spLocks noGrp="1" noRot="1" noChangeAspect="1" noChangeArrowheads="1" noTextEdit="1"/>
          </p:cNvSpPr>
          <p:nvPr>
            <p:ph type="sldImg"/>
          </p:nvPr>
        </p:nvSpPr>
        <p:spPr>
          <a:xfrm>
            <a:off x="141288" y="768350"/>
            <a:ext cx="6821487"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410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3BE6B7-702D-4E4D-9154-7302DF2151A1}" type="slidenum">
              <a:rPr lang="de-DE" altLang="de-DE" sz="1300"/>
              <a:pPr>
                <a:spcBef>
                  <a:spcPct val="0"/>
                </a:spcBef>
              </a:pPr>
              <a:t>14</a:t>
            </a:fld>
            <a:endParaRPr lang="de-DE" altLang="de-DE" sz="13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3744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3F55B2-BF7E-4D00-B38A-B96F21DF254D}" type="slidenum">
              <a:rPr lang="de-DE" altLang="de-DE" sz="1300"/>
              <a:pPr>
                <a:spcBef>
                  <a:spcPct val="0"/>
                </a:spcBef>
              </a:pPr>
              <a:t>15</a:t>
            </a:fld>
            <a:endParaRPr lang="de-DE" altLang="de-DE" sz="13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2075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9E3293-A87B-4776-AF14-CFD5890E664C}" type="slidenum">
              <a:rPr lang="de-DE" altLang="de-DE" sz="1300"/>
              <a:pPr>
                <a:spcBef>
                  <a:spcPct val="0"/>
                </a:spcBef>
              </a:pPr>
              <a:t>16</a:t>
            </a:fld>
            <a:endParaRPr lang="de-DE" altLang="de-DE" sz="13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489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85AB13-C91F-4C45-B3C5-FAC22882F6FB}" type="slidenum">
              <a:rPr lang="de-DE" altLang="de-DE" sz="1300"/>
              <a:pPr>
                <a:spcBef>
                  <a:spcPct val="0"/>
                </a:spcBef>
              </a:pPr>
              <a:t>17</a:t>
            </a:fld>
            <a:endParaRPr lang="de-DE" altLang="de-DE" sz="1300"/>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176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05B3B1-BD55-4D5F-9E97-B2C693D14451}" type="slidenum">
              <a:rPr lang="de-DE" altLang="de-DE" sz="1300"/>
              <a:pPr>
                <a:spcBef>
                  <a:spcPct val="0"/>
                </a:spcBef>
              </a:pPr>
              <a:t>18</a:t>
            </a:fld>
            <a:endParaRPr lang="de-DE" altLang="de-DE" sz="13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57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BE22C4-3D49-4901-9EA8-5C30C88511CE}" type="slidenum">
              <a:rPr lang="de-DE" altLang="de-DE" sz="1300"/>
              <a:pPr>
                <a:spcBef>
                  <a:spcPct val="0"/>
                </a:spcBef>
              </a:pPr>
              <a:t>19</a:t>
            </a:fld>
            <a:endParaRPr lang="de-DE" altLang="de-DE" sz="13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0088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18E144-B8D7-47D7-9A0D-2BB3253D6CAD}" type="slidenum">
              <a:rPr lang="de-DE" altLang="de-DE" sz="1300"/>
              <a:pPr>
                <a:spcBef>
                  <a:spcPct val="0"/>
                </a:spcBef>
              </a:pPr>
              <a:t>20</a:t>
            </a:fld>
            <a:endParaRPr lang="de-DE" altLang="de-DE" sz="1300"/>
          </a:p>
        </p:txBody>
      </p:sp>
      <p:sp>
        <p:nvSpPr>
          <p:cNvPr id="471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454692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18E144-B8D7-47D7-9A0D-2BB3253D6CAD}" type="slidenum">
              <a:rPr lang="de-DE" altLang="de-DE" sz="1300"/>
              <a:pPr>
                <a:spcBef>
                  <a:spcPct val="0"/>
                </a:spcBef>
              </a:pPr>
              <a:t>21</a:t>
            </a:fld>
            <a:endParaRPr lang="de-DE" altLang="de-DE" sz="1300"/>
          </a:p>
        </p:txBody>
      </p:sp>
      <p:sp>
        <p:nvSpPr>
          <p:cNvPr id="471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454692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9B383F-6E3A-40AA-ADDD-1DD797AE8F03}" type="slidenum">
              <a:rPr lang="de-DE" altLang="de-DE" sz="1300"/>
              <a:pPr>
                <a:spcBef>
                  <a:spcPct val="0"/>
                </a:spcBef>
              </a:pPr>
              <a:t>22</a:t>
            </a:fld>
            <a:endParaRPr lang="de-DE"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113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23</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24</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25</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54B697-EE39-408C-A9AB-D1DDF08F119C}" type="slidenum">
              <a:rPr lang="de-DE" altLang="de-DE" sz="1300"/>
              <a:pPr>
                <a:spcBef>
                  <a:spcPct val="0"/>
                </a:spcBef>
              </a:pPr>
              <a:t>26</a:t>
            </a:fld>
            <a:endParaRPr lang="de-DE" altLang="de-DE" sz="1300"/>
          </a:p>
        </p:txBody>
      </p:sp>
      <p:sp>
        <p:nvSpPr>
          <p:cNvPr id="5734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995343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5E7A0B-A44B-46A8-AFAD-8FAE384E67EE}" type="slidenum">
              <a:rPr lang="de-DE" altLang="de-DE" sz="1300"/>
              <a:pPr>
                <a:spcBef>
                  <a:spcPct val="0"/>
                </a:spcBef>
              </a:pPr>
              <a:t>27</a:t>
            </a:fld>
            <a:endParaRPr lang="de-DE"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7427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30C58F-3C7E-4E3F-8677-CA2B29061DDC}" type="slidenum">
              <a:rPr lang="de-DE" altLang="de-DE" sz="1300"/>
              <a:pPr>
                <a:spcBef>
                  <a:spcPct val="0"/>
                </a:spcBef>
              </a:pPr>
              <a:t>28</a:t>
            </a:fld>
            <a:endParaRPr lang="de-DE" altLang="de-DE" sz="1300"/>
          </a:p>
        </p:txBody>
      </p:sp>
      <p:sp>
        <p:nvSpPr>
          <p:cNvPr id="61443" name="Rectangle 2"/>
          <p:cNvSpPr>
            <a:spLocks noGrp="1" noRot="1" noChangeAspect="1" noChangeArrowheads="1" noTextEdit="1"/>
          </p:cNvSpPr>
          <p:nvPr>
            <p:ph type="sldImg"/>
          </p:nvPr>
        </p:nvSpPr>
        <p:spPr>
          <a:xfrm>
            <a:off x="139700" y="768350"/>
            <a:ext cx="6821488"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546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1BB1C1-2F45-4E37-8FC5-C9E3D122C56D}" type="slidenum">
              <a:rPr lang="de-DE" altLang="de-DE" sz="1300"/>
              <a:pPr>
                <a:spcBef>
                  <a:spcPct val="0"/>
                </a:spcBef>
              </a:pPr>
              <a:t>29</a:t>
            </a:fld>
            <a:endParaRPr lang="de-DE" altLang="de-DE" sz="1300"/>
          </a:p>
        </p:txBody>
      </p:sp>
      <p:sp>
        <p:nvSpPr>
          <p:cNvPr id="63491" name="Rectangle 2"/>
          <p:cNvSpPr>
            <a:spLocks noGrp="1" noRot="1" noChangeAspect="1" noChangeArrowheads="1" noTextEdit="1"/>
          </p:cNvSpPr>
          <p:nvPr>
            <p:ph type="sldImg"/>
          </p:nvPr>
        </p:nvSpPr>
        <p:spPr>
          <a:xfrm>
            <a:off x="139700" y="768350"/>
            <a:ext cx="6821488"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7384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8ABEF3-4E78-4929-9D7C-75FF2CEE5894}" type="slidenum">
              <a:rPr lang="de-DE" altLang="de-DE" sz="1300"/>
              <a:pPr>
                <a:spcBef>
                  <a:spcPct val="0"/>
                </a:spcBef>
              </a:pPr>
              <a:t>30</a:t>
            </a:fld>
            <a:endParaRPr lang="de-DE" altLang="de-DE" sz="1300"/>
          </a:p>
        </p:txBody>
      </p:sp>
      <p:sp>
        <p:nvSpPr>
          <p:cNvPr id="65539" name="Rectangle 2"/>
          <p:cNvSpPr>
            <a:spLocks noGrp="1" noRot="1" noChangeAspect="1" noChangeArrowheads="1" noTextEdit="1"/>
          </p:cNvSpPr>
          <p:nvPr>
            <p:ph type="sldImg"/>
          </p:nvPr>
        </p:nvSpPr>
        <p:spPr>
          <a:xfrm>
            <a:off x="139700" y="768350"/>
            <a:ext cx="6821488"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361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54E106-3952-41D9-8FCC-95485B4D7AD7}" type="slidenum">
              <a:rPr lang="de-DE" altLang="de-DE" sz="1300"/>
              <a:pPr>
                <a:spcBef>
                  <a:spcPct val="0"/>
                </a:spcBef>
              </a:pPr>
              <a:t>31</a:t>
            </a:fld>
            <a:endParaRPr lang="de-DE" altLang="de-DE" sz="1300"/>
          </a:p>
        </p:txBody>
      </p:sp>
      <p:sp>
        <p:nvSpPr>
          <p:cNvPr id="67587" name="Rectangle 2"/>
          <p:cNvSpPr>
            <a:spLocks noGrp="1" noRot="1" noChangeAspect="1" noChangeArrowheads="1" noTextEdit="1"/>
          </p:cNvSpPr>
          <p:nvPr>
            <p:ph type="sldImg"/>
          </p:nvPr>
        </p:nvSpPr>
        <p:spPr>
          <a:xfrm>
            <a:off x="139700" y="768350"/>
            <a:ext cx="6821488"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465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7FA7CB-6072-48E7-AC42-0A3B12724A16}" type="slidenum">
              <a:rPr lang="de-DE" altLang="de-DE" sz="1300"/>
              <a:pPr>
                <a:spcBef>
                  <a:spcPct val="0"/>
                </a:spcBef>
              </a:pPr>
              <a:t>32</a:t>
            </a:fld>
            <a:endParaRPr lang="de-DE" altLang="de-DE" sz="1300"/>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631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F5179B-BFDF-444F-A023-1174AE57567B}" type="slidenum">
              <a:rPr lang="de-DE" altLang="de-DE" sz="1300"/>
              <a:pPr>
                <a:spcBef>
                  <a:spcPct val="0"/>
                </a:spcBef>
              </a:pPr>
              <a:t>33</a:t>
            </a:fld>
            <a:endParaRPr lang="de-DE" altLang="de-DE" sz="1300"/>
          </a:p>
        </p:txBody>
      </p:sp>
      <p:sp>
        <p:nvSpPr>
          <p:cNvPr id="71683" name="Rectangle 2"/>
          <p:cNvSpPr>
            <a:spLocks noGrp="1" noRot="1" noChangeAspect="1" noChangeArrowheads="1" noTextEdit="1"/>
          </p:cNvSpPr>
          <p:nvPr>
            <p:ph type="sldImg"/>
          </p:nvPr>
        </p:nvSpPr>
        <p:spPr>
          <a:xfrm>
            <a:off x="139700" y="768350"/>
            <a:ext cx="6821488"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233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A28412-8A46-4C26-A05A-CDD71896B350}" type="slidenum">
              <a:rPr lang="de-DE" altLang="de-DE" sz="1300"/>
              <a:pPr>
                <a:spcBef>
                  <a:spcPct val="0"/>
                </a:spcBef>
              </a:pPr>
              <a:t>34</a:t>
            </a:fld>
            <a:endParaRPr lang="de-DE" altLang="de-DE" sz="13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3823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B1451C-719E-4077-8742-E6A17034972E}" type="slidenum">
              <a:rPr lang="de-DE" altLang="de-DE" sz="1300"/>
              <a:pPr>
                <a:spcBef>
                  <a:spcPct val="0"/>
                </a:spcBef>
              </a:pPr>
              <a:t>35</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69851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B7F128-FBED-43FE-ADB5-16BBF5FED99A}" type="slidenum">
              <a:rPr lang="de-DE" altLang="de-DE" sz="1300"/>
              <a:pPr>
                <a:spcBef>
                  <a:spcPct val="0"/>
                </a:spcBef>
              </a:pPr>
              <a:t>36</a:t>
            </a:fld>
            <a:endParaRPr lang="de-DE" altLang="de-DE" sz="1300"/>
          </a:p>
        </p:txBody>
      </p:sp>
      <p:sp>
        <p:nvSpPr>
          <p:cNvPr id="77827" name="Rectangle 2"/>
          <p:cNvSpPr>
            <a:spLocks noGrp="1" noRot="1" noChangeAspect="1" noChangeArrowheads="1" noTextEdit="1"/>
          </p:cNvSpPr>
          <p:nvPr>
            <p:ph type="sldImg"/>
          </p:nvPr>
        </p:nvSpPr>
        <p:spPr>
          <a:xfrm>
            <a:off x="139700" y="768350"/>
            <a:ext cx="6821488"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0248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B981E8-550B-4CA7-A116-33EF41DE7621}" type="slidenum">
              <a:rPr lang="de-DE" altLang="de-DE" sz="1300"/>
              <a:pPr>
                <a:spcBef>
                  <a:spcPct val="0"/>
                </a:spcBef>
              </a:pPr>
              <a:t>37</a:t>
            </a:fld>
            <a:endParaRPr lang="de-DE" altLang="de-DE" sz="1300"/>
          </a:p>
        </p:txBody>
      </p:sp>
      <p:sp>
        <p:nvSpPr>
          <p:cNvPr id="79875" name="Rectangle 2"/>
          <p:cNvSpPr>
            <a:spLocks noGrp="1" noRot="1" noChangeAspect="1" noChangeArrowheads="1" noTextEdit="1"/>
          </p:cNvSpPr>
          <p:nvPr>
            <p:ph type="sldImg"/>
          </p:nvPr>
        </p:nvSpPr>
        <p:spPr>
          <a:xfrm>
            <a:off x="139700" y="768350"/>
            <a:ext cx="6821488"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588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ED299D-56F0-45FD-8F44-050C32336F2B}" type="slidenum">
              <a:rPr lang="de-DE" altLang="de-DE" sz="1300"/>
              <a:pPr>
                <a:spcBef>
                  <a:spcPct val="0"/>
                </a:spcBef>
              </a:pPr>
              <a:t>38</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1238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35C572-8E36-485F-AA18-99B7A1BD4677}" type="slidenum">
              <a:rPr lang="de-DE" altLang="de-DE" sz="1300"/>
              <a:pPr>
                <a:spcBef>
                  <a:spcPct val="0"/>
                </a:spcBef>
              </a:pPr>
              <a:t>39</a:t>
            </a:fld>
            <a:endParaRPr lang="de-DE" altLang="de-DE" sz="1300"/>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8626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B62349-0A20-446C-87E8-EF5FECAC6ED1}" type="slidenum">
              <a:rPr lang="de-DE" altLang="de-DE" sz="1300"/>
              <a:pPr>
                <a:spcBef>
                  <a:spcPct val="0"/>
                </a:spcBef>
              </a:pPr>
              <a:t>40</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84256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65BCA-E975-446E-B64C-284DC6C765F0}" type="slidenum">
              <a:rPr lang="de-DE" altLang="de-DE" sz="1300"/>
              <a:pPr>
                <a:spcBef>
                  <a:spcPct val="0"/>
                </a:spcBef>
              </a:pPr>
              <a:t>41</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5549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484E4F-2F64-4058-B395-BA77DA572432}" type="slidenum">
              <a:rPr lang="de-DE" altLang="de-DE" sz="1300"/>
              <a:pPr>
                <a:spcBef>
                  <a:spcPct val="0"/>
                </a:spcBef>
              </a:pPr>
              <a:t>42</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9006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FE71CF-AB0D-462C-8A5C-1A8B3EBC831B}" type="slidenum">
              <a:rPr lang="de-DE" altLang="de-DE" sz="1300"/>
              <a:pPr>
                <a:spcBef>
                  <a:spcPct val="0"/>
                </a:spcBef>
              </a:pPr>
              <a:t>43</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23581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F7306A-CED8-47F1-847B-41823D11EFA2}" type="slidenum">
              <a:rPr lang="de-DE" altLang="de-DE" sz="1300"/>
              <a:pPr>
                <a:spcBef>
                  <a:spcPct val="0"/>
                </a:spcBef>
              </a:pPr>
              <a:t>44</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1208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CEDA2F-A5C6-4F10-9FC5-92F18F2E6E9F}" type="slidenum">
              <a:rPr lang="de-DE" altLang="de-DE" sz="1300"/>
              <a:pPr>
                <a:spcBef>
                  <a:spcPct val="0"/>
                </a:spcBef>
              </a:pPr>
              <a:t>45</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80873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A56CF9-D6D5-4C72-89A7-33EB108B82F3}" type="slidenum">
              <a:rPr lang="de-DE" altLang="de-DE" sz="1300"/>
              <a:pPr>
                <a:spcBef>
                  <a:spcPct val="0"/>
                </a:spcBef>
              </a:pPr>
              <a:t>46</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1460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8471BF-0FE5-4398-B284-F82FD0ED96FD}" type="slidenum">
              <a:rPr lang="de-DE" altLang="de-DE" sz="1300"/>
              <a:pPr>
                <a:spcBef>
                  <a:spcPct val="0"/>
                </a:spcBef>
              </a:pPr>
              <a:t>47</a:t>
            </a:fld>
            <a:endParaRPr lang="de-DE"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4091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F9FC60-1360-4F92-AFF1-BD04361D6396}" type="slidenum">
              <a:rPr lang="de-DE" altLang="de-DE" sz="1300"/>
              <a:pPr>
                <a:spcBef>
                  <a:spcPct val="0"/>
                </a:spcBef>
              </a:pPr>
              <a:t>48</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8800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B06709-2016-4EF7-8334-9E1755C9C8FE}" type="slidenum">
              <a:rPr lang="de-DE" altLang="de-DE" sz="1300"/>
              <a:pPr>
                <a:spcBef>
                  <a:spcPct val="0"/>
                </a:spcBef>
              </a:pPr>
              <a:t>49</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3035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C6B3FB-41A8-47F7-B8F0-42D60C76517C}" type="slidenum">
              <a:rPr lang="de-DE" altLang="de-DE" sz="1300"/>
              <a:pPr>
                <a:spcBef>
                  <a:spcPct val="0"/>
                </a:spcBef>
              </a:pPr>
              <a:t>50</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1456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24F1C0-F65F-411A-85EE-CB6F42964F17}" type="slidenum">
              <a:rPr lang="de-DE" altLang="de-DE" sz="1300"/>
              <a:pPr>
                <a:spcBef>
                  <a:spcPct val="0"/>
                </a:spcBef>
              </a:pPr>
              <a:t>51</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346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ECB0B8-6D94-457C-8A25-32D19FBDD839}" type="slidenum">
              <a:rPr lang="de-DE" altLang="de-DE" sz="1300"/>
              <a:pPr>
                <a:spcBef>
                  <a:spcPct val="0"/>
                </a:spcBef>
              </a:pPr>
              <a:t>52</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0852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1C32ED-CF5B-4F47-90A4-6F02BC6A86F1}" type="slidenum">
              <a:rPr lang="de-DE" altLang="de-DE" sz="1300"/>
              <a:pPr>
                <a:spcBef>
                  <a:spcPct val="0"/>
                </a:spcBef>
              </a:pPr>
              <a:t>53</a:t>
            </a:fld>
            <a:endParaRPr lang="de-DE" altLang="de-DE" sz="1300"/>
          </a:p>
        </p:txBody>
      </p:sp>
      <p:sp>
        <p:nvSpPr>
          <p:cNvPr id="112643" name="Rectangle 2"/>
          <p:cNvSpPr>
            <a:spLocks noGrp="1" noRot="1" noChangeAspect="1" noChangeArrowheads="1" noTextEdit="1"/>
          </p:cNvSpPr>
          <p:nvPr>
            <p:ph type="sldImg"/>
          </p:nvPr>
        </p:nvSpPr>
        <p:spPr>
          <a:xfrm>
            <a:off x="139700" y="768350"/>
            <a:ext cx="6821488"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8868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BF447A-1F4F-4AB9-B755-391917906CC9}" type="slidenum">
              <a:rPr lang="de-DE" altLang="de-DE" sz="1300"/>
              <a:pPr>
                <a:spcBef>
                  <a:spcPct val="0"/>
                </a:spcBef>
              </a:pPr>
              <a:t>54</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209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288A36-CD33-424F-BCA8-D39D92C9CA76}" type="slidenum">
              <a:rPr lang="de-DE" altLang="de-DE" sz="1300"/>
              <a:pPr>
                <a:spcBef>
                  <a:spcPct val="0"/>
                </a:spcBef>
              </a:pPr>
              <a:t>55</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2603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D3D3D1-A656-417A-81CD-03B8682EEC91}" type="slidenum">
              <a:rPr lang="de-DE" altLang="de-DE" sz="1300"/>
              <a:pPr>
                <a:spcBef>
                  <a:spcPct val="0"/>
                </a:spcBef>
              </a:pPr>
              <a:t>56</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094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820B20-5292-42E5-973B-DF68153325DF}" type="slidenum">
              <a:rPr lang="de-DE" altLang="de-DE" sz="1300"/>
              <a:pPr>
                <a:spcBef>
                  <a:spcPct val="0"/>
                </a:spcBef>
              </a:pPr>
              <a:t>57</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11840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6AB66D-5F06-4A2D-9554-4E628B4BDCA8}" type="slidenum">
              <a:rPr lang="de-DE" altLang="de-DE" sz="1300"/>
              <a:pPr>
                <a:spcBef>
                  <a:spcPct val="0"/>
                </a:spcBef>
              </a:pPr>
              <a:t>58</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63419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C3902-71EB-4778-9B59-E2FC4123A239}" type="slidenum">
              <a:rPr lang="de-DE" altLang="de-DE" sz="1300"/>
              <a:pPr>
                <a:spcBef>
                  <a:spcPct val="0"/>
                </a:spcBef>
              </a:pPr>
              <a:t>59</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71476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EBB55F-5C2C-4DE4-A195-E4B0B450780B}" type="slidenum">
              <a:rPr lang="de-DE" altLang="de-DE" sz="1300"/>
              <a:pPr>
                <a:spcBef>
                  <a:spcPct val="0"/>
                </a:spcBef>
              </a:pPr>
              <a:t>60</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329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25F99-F15D-4F33-AF62-83B1225221E7}" type="slidenum">
              <a:rPr lang="de-DE" altLang="de-DE" sz="1300"/>
              <a:pPr>
                <a:spcBef>
                  <a:spcPct val="0"/>
                </a:spcBef>
              </a:pPr>
              <a:t>62</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57831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F7BB89-D917-4D68-9A27-34B2EAAF8E7B}" type="slidenum">
              <a:rPr lang="de-DE" altLang="de-DE" sz="1300"/>
              <a:pPr>
                <a:spcBef>
                  <a:spcPct val="0"/>
                </a:spcBef>
              </a:pPr>
              <a:t>63</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39620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C2714F-3EAA-4CE5-8A30-776A346157AF}" type="slidenum">
              <a:rPr lang="de-DE" altLang="de-DE" sz="1300"/>
              <a:pPr>
                <a:spcBef>
                  <a:spcPct val="0"/>
                </a:spcBef>
              </a:pPr>
              <a:t>64</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38673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74D582-C5BD-4893-98D0-D5FCE460AAC5}" type="slidenum">
              <a:rPr lang="de-DE" altLang="de-DE" sz="1300"/>
              <a:pPr>
                <a:spcBef>
                  <a:spcPct val="0"/>
                </a:spcBef>
              </a:pPr>
              <a:t>65</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2830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7ADEF4-2A87-4303-B19B-166E98633329}" type="slidenum">
              <a:rPr lang="de-DE" altLang="de-DE" sz="1300"/>
              <a:pPr>
                <a:spcBef>
                  <a:spcPct val="0"/>
                </a:spcBef>
              </a:pPr>
              <a:t>66</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896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ABACA8-3C9D-4830-90E1-8B345D9D332A}" type="slidenum">
              <a:rPr lang="de-DE" altLang="de-DE" sz="1300"/>
              <a:pPr>
                <a:spcBef>
                  <a:spcPct val="0"/>
                </a:spcBef>
              </a:pPr>
              <a:t>67</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4762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DFA7ED-3B1A-4AFD-AA68-277D3B7BD212}" type="slidenum">
              <a:rPr lang="de-DE" altLang="de-DE" sz="1300"/>
              <a:pPr>
                <a:spcBef>
                  <a:spcPct val="0"/>
                </a:spcBef>
              </a:pPr>
              <a:t>68</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5345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7060C8-15A4-4020-B0D1-BF73A4789A19}" type="slidenum">
              <a:rPr lang="de-DE" altLang="de-DE" sz="1300"/>
              <a:pPr>
                <a:spcBef>
                  <a:spcPct val="0"/>
                </a:spcBef>
              </a:pPr>
              <a:t>69</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38562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5CB00F-05A0-43E2-91F0-1DDCE516ECAE}" type="slidenum">
              <a:rPr lang="de-DE" altLang="de-DE" sz="1300"/>
              <a:pPr>
                <a:spcBef>
                  <a:spcPct val="0"/>
                </a:spcBef>
              </a:pPr>
              <a:t>70</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4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064D0-BDD2-478C-93C2-70CF31122D47}" type="slidenum">
              <a:rPr lang="de-DE" altLang="de-DE" sz="1300"/>
              <a:pPr>
                <a:spcBef>
                  <a:spcPct val="0"/>
                </a:spcBef>
              </a:pPr>
              <a:t>71</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2073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5B0D7C-4037-4197-A21C-7F59A1CF0C09}" type="slidenum">
              <a:rPr lang="de-DE" altLang="de-DE" sz="1300"/>
              <a:pPr>
                <a:spcBef>
                  <a:spcPct val="0"/>
                </a:spcBef>
              </a:pPr>
              <a:t>72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1666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36D8FB-0C5A-40BA-A8E2-D63F65056771}" type="slidenum">
              <a:rPr lang="de-DE" altLang="de-DE" sz="1300"/>
              <a:pPr>
                <a:spcBef>
                  <a:spcPct val="0"/>
                </a:spcBef>
              </a:pPr>
              <a:t>73</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28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97DED3-1828-4A68-8695-40F8E9F4A3BB}" type="slidenum">
              <a:rPr lang="de-DE" altLang="de-DE" sz="1300"/>
              <a:pPr>
                <a:spcBef>
                  <a:spcPct val="0"/>
                </a:spcBef>
              </a:pPr>
              <a:t>74</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461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7C6ED5-C230-4879-B684-3657508C48EE}" type="slidenum">
              <a:rPr lang="de-DE" altLang="de-DE" sz="1300"/>
              <a:pPr>
                <a:spcBef>
                  <a:spcPct val="0"/>
                </a:spcBef>
              </a:pPr>
              <a:t>75</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726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9EDF2D-C715-46AB-A659-76285E9D2DF5}" type="slidenum">
              <a:rPr lang="de-DE" altLang="de-DE" sz="1300"/>
              <a:pPr>
                <a:spcBef>
                  <a:spcPct val="0"/>
                </a:spcBef>
              </a:pPr>
              <a:t>76</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12940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6721C0-98B2-45F9-96D5-D3439C099330}" type="slidenum">
              <a:rPr lang="de-DE" altLang="de-DE" sz="1300"/>
              <a:pPr>
                <a:spcBef>
                  <a:spcPct val="0"/>
                </a:spcBef>
              </a:pPr>
              <a:t>77</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93674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4875DF-9AF8-4003-BB69-360129E963FF}" type="slidenum">
              <a:rPr lang="de-DE" altLang="de-DE" sz="1300"/>
              <a:pPr>
                <a:spcBef>
                  <a:spcPct val="0"/>
                </a:spcBef>
              </a:pPr>
              <a:t>78</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14979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B36D-23CF-429F-9772-75CEA9349196}" type="slidenum">
              <a:rPr lang="de-DE" altLang="de-DE" sz="1300"/>
              <a:pPr>
                <a:spcBef>
                  <a:spcPct val="0"/>
                </a:spcBef>
              </a:pPr>
              <a:t>79</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99206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83925D-89E8-4CDA-9CD2-F44BEEF34F60}" type="slidenum">
              <a:rPr lang="de-DE" altLang="de-DE" sz="1300"/>
              <a:pPr>
                <a:spcBef>
                  <a:spcPct val="0"/>
                </a:spcBef>
              </a:pPr>
              <a:t>80</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02851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495A07-68A1-44AB-BC03-DEB29304AA12}" type="slidenum">
              <a:rPr lang="de-DE" altLang="de-DE" sz="1300"/>
              <a:pPr>
                <a:spcBef>
                  <a:spcPct val="0"/>
                </a:spcBef>
              </a:pPr>
              <a:t>81</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14662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747518-6C2C-4B21-B33B-BD89D584FBB2}" type="slidenum">
              <a:rPr lang="de-DE" altLang="de-DE" sz="1300"/>
              <a:pPr>
                <a:spcBef>
                  <a:spcPct val="0"/>
                </a:spcBef>
              </a:pPr>
              <a:t>82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0210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E90337-F1CF-46C0-9DB0-406CB2D214FC}" type="slidenum">
              <a:rPr lang="de-DE" altLang="de-DE" sz="1300"/>
              <a:pPr>
                <a:spcBef>
                  <a:spcPct val="0"/>
                </a:spcBef>
              </a:pPr>
              <a:t>83</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1782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4BE40B-F852-4C39-8E20-2F965B9F060D}" type="slidenum">
              <a:rPr lang="de-DE" altLang="de-DE" sz="1300"/>
              <a:pPr>
                <a:spcBef>
                  <a:spcPct val="0"/>
                </a:spcBef>
              </a:pPr>
              <a:t>84</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08673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0219D6-D34A-46E7-80FC-F1F82A1784E0}" type="slidenum">
              <a:rPr lang="de-DE" altLang="de-DE" sz="1300"/>
              <a:pPr>
                <a:spcBef>
                  <a:spcPct val="0"/>
                </a:spcBef>
              </a:pPr>
              <a:t>85</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95075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6D94A7-22CD-49F8-9433-BFED45E68AFE}" type="slidenum">
              <a:rPr lang="de-DE" altLang="de-DE" sz="1300"/>
              <a:pPr>
                <a:spcBef>
                  <a:spcPct val="0"/>
                </a:spcBef>
              </a:pPr>
              <a:t>86</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92382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99BDBF-0497-46DE-BAED-D09C87051A04}" type="slidenum">
              <a:rPr lang="de-DE" altLang="de-DE" sz="1300"/>
              <a:pPr>
                <a:spcBef>
                  <a:spcPct val="0"/>
                </a:spcBef>
              </a:pPr>
              <a:t>87</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52675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6D8680-EA84-4DD0-BBCB-22F7EE46193D}" type="slidenum">
              <a:rPr lang="de-DE" altLang="de-DE" sz="1300"/>
              <a:pPr>
                <a:spcBef>
                  <a:spcPct val="0"/>
                </a:spcBef>
              </a:pPr>
              <a:t>88</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1762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9FA05F-5FEB-4D63-8F9F-83561BF78E4B}" type="slidenum">
              <a:rPr lang="de-DE" altLang="de-DE" sz="1300"/>
              <a:pPr>
                <a:spcBef>
                  <a:spcPct val="0"/>
                </a:spcBef>
              </a:pPr>
              <a:t>89</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0145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B19CF1-845B-48BC-A3E5-07CB5C022D64}" type="slidenum">
              <a:rPr lang="de-DE" altLang="de-DE" sz="1300"/>
              <a:pPr>
                <a:spcBef>
                  <a:spcPct val="0"/>
                </a:spcBef>
              </a:pPr>
              <a:t>90</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99674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FF39E3-1250-47EE-99C1-A30DB4D38464}" type="slidenum">
              <a:rPr lang="de-DE" altLang="de-DE" sz="1300"/>
              <a:pPr>
                <a:spcBef>
                  <a:spcPct val="0"/>
                </a:spcBef>
              </a:pPr>
              <a:t>91</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21130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E5B349-B4EF-418E-8F7E-4ACD531CF6C6}" type="slidenum">
              <a:rPr lang="de-DE" altLang="de-DE" sz="1300"/>
              <a:pPr>
                <a:spcBef>
                  <a:spcPct val="0"/>
                </a:spcBef>
              </a:pPr>
              <a:t>92</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9683634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E5B349-B4EF-418E-8F7E-4ACD531CF6C6}" type="slidenum">
              <a:rPr lang="de-DE" altLang="de-DE" sz="1300"/>
              <a:pPr>
                <a:spcBef>
                  <a:spcPct val="0"/>
                </a:spcBef>
              </a:pPr>
              <a:t>93</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9683634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1EDCBB-959E-4C99-B5AB-7DE25AF443E3}" type="slidenum">
              <a:rPr lang="de-DE" altLang="de-DE" sz="1300"/>
              <a:pPr>
                <a:spcBef>
                  <a:spcPct val="0"/>
                </a:spcBef>
              </a:pPr>
              <a:t>94</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1099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672E88-036A-4172-9581-083DF4BAFF57}" type="slidenum">
              <a:rPr lang="de-DE" altLang="de-DE" sz="1300"/>
              <a:pPr>
                <a:spcBef>
                  <a:spcPct val="0"/>
                </a:spcBef>
              </a:pPr>
              <a:t>95</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49671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A5B421-0A00-427B-AA8D-73FAAC638AE7}" type="slidenum">
              <a:rPr lang="de-DE" altLang="de-DE" sz="1300"/>
              <a:pPr>
                <a:spcBef>
                  <a:spcPct val="0"/>
                </a:spcBef>
              </a:pPr>
              <a:t>96</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40327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03131F-6D71-4DE5-ACD2-118992811334}" type="slidenum">
              <a:rPr lang="de-DE" altLang="de-DE" sz="1300"/>
              <a:pPr>
                <a:spcBef>
                  <a:spcPct val="0"/>
                </a:spcBef>
              </a:pPr>
              <a:t>97</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1933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2E21F-E8FE-4CAF-A3B4-FCC0CF474662}" type="slidenum">
              <a:rPr lang="de-DE" altLang="de-DE" sz="1300"/>
              <a:pPr>
                <a:spcBef>
                  <a:spcPct val="0"/>
                </a:spcBef>
              </a:pPr>
              <a:t>98</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7001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4DD481-67EC-4577-8036-02BB31548597}" type="slidenum">
              <a:rPr lang="de-DE" altLang="de-DE" sz="1300"/>
              <a:pPr>
                <a:spcBef>
                  <a:spcPct val="0"/>
                </a:spcBef>
              </a:pPr>
              <a:t>99</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03455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779E6-6997-44B0-B206-0C0DC1D7F43C}" type="slidenum">
              <a:rPr lang="de-DE" altLang="de-DE" sz="1300"/>
              <a:pPr>
                <a:spcBef>
                  <a:spcPct val="0"/>
                </a:spcBef>
              </a:pPr>
              <a:t>100</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6832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8C90E4-3128-4584-B102-0BD6E27DA90B}" type="slidenum">
              <a:rPr lang="de-DE" altLang="de-DE" sz="1300"/>
              <a:pPr>
                <a:spcBef>
                  <a:spcPct val="0"/>
                </a:spcBef>
              </a:pPr>
              <a:t>101</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9337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692BF9-7EED-4C12-B12A-C3BE046EC649}" type="slidenum">
              <a:rPr lang="de-DE" altLang="de-DE" sz="1300"/>
              <a:pPr>
                <a:spcBef>
                  <a:spcPct val="0"/>
                </a:spcBef>
              </a:pPr>
              <a:t>102</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49954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EF64C8-9353-4E9E-86B1-DB8315ABD09E}" type="slidenum">
              <a:rPr lang="de-DE" altLang="de-DE" sz="1300"/>
              <a:pPr>
                <a:spcBef>
                  <a:spcPct val="0"/>
                </a:spcBef>
              </a:pPr>
              <a:t>103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4736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104</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105</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106</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107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108</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109</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110</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111</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0FDEFF-3094-4B3D-88F1-8642F8BB6F7B}" type="slidenum">
              <a:rPr lang="de-DE" altLang="de-DE" sz="1300"/>
              <a:pPr>
                <a:spcBef>
                  <a:spcPct val="0"/>
                </a:spcBef>
              </a:pPr>
              <a:t>113</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53639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114</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115</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116</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117</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118</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119</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120</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121</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C1841C3-74B8-43D0-856F-F1AD5C0CADE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439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543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82204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0346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2283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077844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79619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15068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02491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31898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85960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9911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4C1841C3-74B8-43D0-856F-F1AD5C0CADE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2454642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2 B </a:t>
            </a:r>
            <a:r>
              <a:rPr lang="ar-SA" altLang="de-DE" dirty="0"/>
              <a:t>قسمت اوّل: 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a:solidFill>
                  <a:srgbClr val="004992"/>
                </a:solidFill>
              </a:rPr>
              <a:t>|23)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92198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a:t>
            </a:r>
            <a:r>
              <a:rPr lang="fa-IR" altLang="de-DE" sz="2400">
                <a:solidFill>
                  <a:srgbClr val="333333"/>
                </a:solidFill>
              </a:rPr>
              <a:t>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056689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a:t>
            </a:r>
            <a:r>
              <a:rPr lang="fa-IR" altLang="de-DE" sz="2400">
                <a:solidFill>
                  <a:srgbClr val="333333"/>
                </a:solidFill>
              </a:rPr>
              <a:t>یافت: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82998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a:t>
            </a:r>
            <a:r>
              <a:rPr lang="fa-IR" altLang="de-DE" sz="2400">
                <a:solidFill>
                  <a:srgbClr val="333333"/>
                </a:solidFill>
                <a:latin typeface="+mn-lt"/>
              </a:rPr>
              <a:t>) و</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4249030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 و</a:t>
            </a:r>
          </a:p>
          <a:p>
            <a:pPr marL="774827" lvl="3" indent="-342900">
              <a:spcBef>
                <a:spcPts val="1999"/>
              </a:spcBef>
              <a:buClr>
                <a:srgbClr val="333333"/>
              </a:buClr>
              <a:buFont typeface="WingDings"/>
              <a:buChar char=""/>
            </a:pPr>
            <a:r>
              <a:rPr lang="fa-IR" altLang="de-DE" sz="2400" dirty="0">
                <a:solidFill>
                  <a:srgbClr val="333333"/>
                </a:solidFill>
                <a:latin typeface="+mn-lt"/>
              </a:rPr>
              <a:t>بیش از حد دقیق بودن (</a:t>
            </a:r>
            <a:r>
              <a:rPr lang="fa-IR" altLang="de-DE" sz="2400" dirty="0">
                <a:solidFill>
                  <a:srgbClr val="004992"/>
                </a:solidFill>
                <a:latin typeface="+mn-lt"/>
              </a:rPr>
              <a:t>و زیان آن: </a:t>
            </a:r>
            <a:r>
              <a:rPr lang="fa-IR" altLang="de-DE" sz="2400" dirty="0">
                <a:solidFill>
                  <a:srgbClr val="333333"/>
                </a:solidFill>
                <a:latin typeface="+mn-lt"/>
              </a:rPr>
              <a:t>به هدر رفتن وقت و زمان است)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10977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7</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286042705"/>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8</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545635904"/>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احتمالاً: توضیحات دیگری (نظیر هواپیماهای آزمایشی دارای کنترل از راه دور) و تعبیر نادرست آن است که بگوئیم چیز مهمی نبوده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7510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9</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3415227140"/>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احتمالاً: توضیحات دیگری (نظیر هواپیماهای آزمایشی دارای کنترل از راه دور) و تعبیر نادرست آن است که بگوئیم چیز مهمی نبوده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می توان: توجیه های مختلفی دیگری را در نظر گرفت (نظیر ، گربه ای در بوته ها حرکت می کند یا باد می وزد) ، توجه داشته باشید وقایعی مانند سقوط یک سنگ نیز می تواند پراهمیت باشد (بعنوان مثال به کسی در نزدیکی </a:t>
                      </a:r>
                      <a:r>
                        <a:rPr kumimoji="0" lang="fa-IR" sz="2400" b="0" i="0" u="none" strike="noStrike" cap="none" normalizeH="0" baseline="0">
                          <a:ln>
                            <a:noFill/>
                          </a:ln>
                          <a:solidFill>
                            <a:srgbClr val="333333"/>
                          </a:solidFill>
                          <a:effectLst/>
                          <a:latin typeface="Calibri Light"/>
                          <a:ea typeface="MS PGothic" pitchFamily="34" charset="-128"/>
                        </a:rPr>
                        <a:t>منزل شما صدمه </a:t>
                      </a:r>
                      <a:r>
                        <a:rPr kumimoji="0" lang="fa-IR" sz="2400" b="0" i="0" u="none" strike="noStrike" cap="none" normalizeH="0" baseline="0" dirty="0">
                          <a:ln>
                            <a:noFill/>
                          </a:ln>
                          <a:solidFill>
                            <a:srgbClr val="333333"/>
                          </a:solidFill>
                          <a:effectLst/>
                          <a:latin typeface="Calibri Light"/>
                          <a:ea typeface="MS PGothic" pitchFamily="34" charset="-128"/>
                        </a:rPr>
                        <a:t>رساند).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5138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230858600"/>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504342906"/>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mn-lt"/>
                          <a:ea typeface="MS PGothic" pitchFamily="34" charset="-128"/>
                        </a:rPr>
                        <a:t>در قرون وسطی:</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S PGothic" pitchFamily="34" charset="-128"/>
                        </a:rPr>
                        <a:t>برخی زنان بخاطر پیری یا قرمز بودن رنگ موی شان به جاودگری متهم می شدند.</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mn-lt"/>
                          <a:ea typeface="MS PGothic" pitchFamily="34" charset="-128"/>
                        </a:rPr>
                        <a:t>عصر مک کارتی (امریکا دهه ی 1950):</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S PGothic" pitchFamily="34" charset="-128"/>
                        </a:rPr>
                        <a:t>انسان ها بخاطر ابراز عقاید آزادی خواهانه به جرایم مختلفی (نظیر کمونیسم) متهم می شدند.</a:t>
                      </a:r>
                      <a:endParaRPr kumimoji="0" lang="de-DE" sz="2000" b="0" i="0" u="none" strike="noStrike" cap="none" normalizeH="0" baseline="0" dirty="0">
                        <a:ln>
                          <a:noFill/>
                        </a:ln>
                        <a:solidFill>
                          <a:srgbClr val="333333"/>
                        </a:solidFill>
                        <a:effectLst/>
                        <a:latin typeface="+mn-l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3935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10587127"/>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در قرون وسطی:</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برخی زنان بخاطر پیری یا قرمز بودن رنگ موی شان به جاودگری متهم می شدند.</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عصر مک کارتی (امریکا دهه ی 1950):</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انسان ها بخاطر ابراز عقاید آزادی خواهانه به جرایم مختلفی (نظیر کمونیسم) متهم می شدند.</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0748"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12616"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buClrTx/>
              <a:buFontTx/>
              <a:buNone/>
            </a:pPr>
            <a:r>
              <a:rPr lang="fa-IR" altLang="de-DE" sz="2000" dirty="0">
                <a:latin typeface="Calibri Light"/>
              </a:rPr>
              <a:t>در سال 1938 یکی از شبکه های رادیویی مخصوص جنگ جهانی ،که توسط اوسران ولز اداره می شد، در شهر نیویورک وحشت ایجاد کرد . زیرا بسیاری از شنوندگان این شبکه ی رادیویی معتقد بودند که موجودات بیگانه کره ی زمین را مورد تهاجم قرار داده اند.</a:t>
            </a:r>
          </a:p>
          <a:p>
            <a:pPr algn="r" rtl="1" eaLnBrk="1" hangingPunct="1">
              <a:spcBef>
                <a:spcPts val="1200"/>
              </a:spcBef>
              <a:buClrTx/>
              <a:buFontTx/>
              <a:buNone/>
            </a:pPr>
            <a:r>
              <a:rPr lang="fa-IR" altLang="de-DE" sz="2000" dirty="0">
                <a:latin typeface="Calibri Light"/>
              </a:rPr>
              <a:t>فرض غلط: هرآنچه در رادیو گفته می شود ، بطور کامل واقعیت دارد!</a:t>
            </a:r>
            <a:endParaRPr lang="de-DE" altLang="de-DE" sz="2000" dirty="0">
              <a:latin typeface="Calibri Light"/>
            </a:endParaRPr>
          </a:p>
        </p:txBody>
      </p:sp>
    </p:spTree>
    <p:extLst>
      <p:ext uri="{BB962C8B-B14F-4D97-AF65-F5344CB8AC3E}">
        <p14:creationId xmlns:p14="http://schemas.microsoft.com/office/powerpoint/2010/main" val="2314639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408955" y="6381750"/>
            <a:ext cx="11376000" cy="338554"/>
          </a:xfrm>
          <a:prstGeom prst="rect">
            <a:avLst/>
          </a:prstGeom>
        </p:spPr>
        <p:txBody>
          <a:bodyPr wrap="none">
            <a:noAutofit/>
          </a:bodyPr>
          <a:lstStyle/>
          <a:p>
            <a:pPr rtl="1" eaLnBrk="1" fontAlgn="auto" hangingPunct="1">
              <a:spcBef>
                <a:spcPts val="0"/>
              </a:spcBef>
              <a:spcAft>
                <a:spcPts val="0"/>
              </a:spcAft>
              <a:defRPr/>
            </a:pPr>
            <a:r>
              <a:rPr lang="fa-IR" sz="1600" kern="0" dirty="0">
                <a:solidFill>
                  <a:srgbClr val="333333"/>
                </a:solidFill>
                <a:latin typeface="+mn-lt"/>
              </a:rPr>
              <a:t>[برای تمرین های دیگر به پایان اسلایدها مراجعه کنید]</a:t>
            </a:r>
            <a:endParaRPr lang="en-US" sz="16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سرّیبرامریکا باشد؟</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pPr>
              <a:defRPr/>
            </a:pPr>
            <a:fld id="{4C1841C3-74B8-43D0-856F-F1AD5C0CADE7}" type="slidenum">
              <a:rPr lang="de-DE" altLang="de-DE" smtClean="0">
                <a:latin typeface="+mn-lt"/>
              </a:rPr>
              <a:pPr>
                <a:defRPr/>
              </a:pPr>
              <a:t>13</a:t>
            </a:fld>
            <a:endParaRPr lang="de-DE" altLang="de-DE">
              <a:latin typeface="+mn-lt"/>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 برامریکا باشد؟</a:t>
            </a:r>
            <a:br>
              <a:rPr lang="ar-AE" sz="3600">
                <a:solidFill>
                  <a:srgbClr val="004992"/>
                </a:solidFill>
                <a:latin typeface="+mn-lt"/>
                <a:ea typeface="+mn-ea"/>
                <a:cs typeface="+mn-cs"/>
              </a:rPr>
            </a:br>
            <a:r>
              <a:rPr lang="ar-AE">
                <a:solidFill>
                  <a:srgbClr val="004992"/>
                </a:solidFill>
                <a:latin typeface="+mn-lt"/>
                <a:ea typeface="+mn-ea"/>
                <a:cs typeface="+mn-cs"/>
              </a:rPr>
              <a:t>یک استدلال ناپخته در عمل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14</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3572067051"/>
              </p:ext>
            </p:extLst>
          </p:nvPr>
        </p:nvGraphicFramePr>
        <p:xfrm>
          <a:off x="408955" y="2743200"/>
          <a:ext cx="11338560" cy="4038600"/>
        </p:xfrm>
        <a:graphic>
          <a:graphicData uri="http://schemas.openxmlformats.org/drawingml/2006/table">
            <a:tbl>
              <a:tblPr rtl="1">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دلایل موافق /تأئید کننده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شاهد / مدرک </a:t>
                      </a:r>
                      <a:endParaRPr kumimoji="0" lang="en-US" sz="22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نخست:</a:t>
                      </a:r>
                      <a:r>
                        <a:rPr kumimoji="0" lang="de-DE" sz="1800" b="1" i="0" u="none" strike="noStrike" cap="none" normalizeH="0" baseline="0" dirty="0">
                          <a:ln>
                            <a:noFill/>
                          </a:ln>
                          <a:solidFill>
                            <a:srgbClr val="333333"/>
                          </a:solidFill>
                          <a:effectLst/>
                          <a:latin typeface="+mn-lt"/>
                          <a:ea typeface="+mn-ea"/>
                          <a:cs typeface="+mn-cs"/>
                        </a:rPr>
                        <a:t> </a:t>
                      </a:r>
                      <a:r>
                        <a:rPr kumimoji="0" lang="fa-IR" sz="1800" b="0" i="0" u="none" strike="noStrike" cap="none" normalizeH="0" baseline="0" dirty="0">
                          <a:ln>
                            <a:noFill/>
                          </a:ln>
                          <a:solidFill>
                            <a:srgbClr val="333333"/>
                          </a:solidFill>
                          <a:effectLst/>
                          <a:latin typeface="+mn-lt"/>
                          <a:ea typeface="+mn-ea"/>
                          <a:cs typeface="+mn-cs"/>
                        </a:rPr>
                        <a:t>در قسمت پشت اسکناس نمادهای مختلفی وجود دارد و هریک 13 مرتبه تکرار شده اند (مانند ، نوارهای مارک دار ، برگ های زیتون ،بال های کشیده ی عقاب). گاهی اوقات عدد 13 نحث و شیطانی تلقی می شود.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دوم:</a:t>
                      </a:r>
                      <a:r>
                        <a:rPr kumimoji="0" lang="de-DE" sz="1800" b="1" i="0" u="none" strike="noStrike" cap="none" normalizeH="0" baseline="0" dirty="0">
                          <a:ln>
                            <a:noFill/>
                          </a:ln>
                          <a:solidFill>
                            <a:srgbClr val="333333"/>
                          </a:solidFill>
                          <a:effectLst/>
                          <a:latin typeface="+mn-lt"/>
                          <a:ea typeface="+mn-ea"/>
                          <a:cs typeface="+mn-cs"/>
                        </a:rPr>
                        <a:t> </a:t>
                      </a:r>
                      <a:r>
                        <a:rPr kumimoji="0" lang="fa-IR" sz="1800" b="0" i="0" u="none" strike="noStrike" cap="none" normalizeH="0" baseline="0" dirty="0">
                          <a:ln>
                            <a:noFill/>
                          </a:ln>
                          <a:solidFill>
                            <a:srgbClr val="333333"/>
                          </a:solidFill>
                          <a:effectLst/>
                          <a:latin typeface="+mn-lt"/>
                          <a:ea typeface="+mn-ea"/>
                          <a:cs typeface="+mn-cs"/>
                        </a:rPr>
                        <a:t>برخی مردم معتقدند که عکس روی این اسکناس تصویر صحیحی از جورج واشنگتن نبوده و بیشتر به آدام ویشات که بنیان گزار جامعه ی سرّی در امریکا است ، شباهت دارد.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سوم: </a:t>
                      </a:r>
                      <a:r>
                        <a:rPr kumimoji="0" lang="fa-IR" sz="1800" b="0" i="0" u="none" strike="noStrike" cap="none" normalizeH="0" baseline="0" dirty="0">
                          <a:ln>
                            <a:noFill/>
                          </a:ln>
                          <a:solidFill>
                            <a:srgbClr val="333333"/>
                          </a:solidFill>
                          <a:effectLst/>
                          <a:latin typeface="+mn-lt"/>
                          <a:ea typeface="+mn-ea"/>
                          <a:cs typeface="+mn-cs"/>
                        </a:rPr>
                        <a:t>در قسمت سمت راست و بالای این اسکناس ، یک جغد کوچک پنهان شده است . و جغد نماد بدیُمن. بودن است.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چهارم: </a:t>
                      </a:r>
                      <a:r>
                        <a:rPr kumimoji="0" lang="fa-IR" sz="1800" b="0" i="0" u="none" strike="noStrike" cap="none" normalizeH="0" baseline="0" dirty="0">
                          <a:ln>
                            <a:noFill/>
                          </a:ln>
                          <a:solidFill>
                            <a:srgbClr val="333333"/>
                          </a:solidFill>
                          <a:effectLst/>
                          <a:latin typeface="+mn-lt"/>
                          <a:ea typeface="+mn-ea"/>
                          <a:cs typeface="+mn-cs"/>
                        </a:rPr>
                        <a:t>هرم ترسیم شده در پشت اسکناس نماد فراماسیون (عضو فراموش شده) می باشد.</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805"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7028"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0754"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18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4657427"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p>
        </p:txBody>
      </p:sp>
      <p:sp>
        <p:nvSpPr>
          <p:cNvPr id="22" name="Caption_36"/>
          <p:cNvSpPr>
            <a:spLocks noChangeArrowheads="1"/>
          </p:cNvSpPr>
          <p:nvPr/>
        </p:nvSpPr>
        <p:spPr bwMode="auto">
          <a:xfrm>
            <a:off x="372132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335218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106805"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3320754"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57028"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 برامریکا باشد؟</a:t>
            </a:r>
            <a:br>
              <a:rPr lang="ar-AE" sz="3600">
                <a:solidFill>
                  <a:srgbClr val="004992"/>
                </a:solidFill>
                <a:latin typeface="+mn-lt"/>
                <a:ea typeface="+mn-ea"/>
                <a:cs typeface="+mn-cs"/>
              </a:rPr>
            </a:br>
            <a:r>
              <a:rPr lang="ar-AE">
                <a:solidFill>
                  <a:srgbClr val="004992"/>
                </a:solidFill>
                <a:latin typeface="+mn-lt"/>
                <a:ea typeface="+mn-ea"/>
                <a:cs typeface="+mn-cs"/>
              </a:rPr>
              <a:t>یک استدلال ناپخته در عمل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15</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1478039208"/>
              </p:ext>
            </p:extLst>
          </p:nvPr>
        </p:nvGraphicFramePr>
        <p:xfrm>
          <a:off x="408955" y="2743200"/>
          <a:ext cx="11338560" cy="4038600"/>
        </p:xfrm>
        <a:graphic>
          <a:graphicData uri="http://schemas.openxmlformats.org/drawingml/2006/table">
            <a:tbl>
              <a:tblPr rtl="1">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دلایل مخالف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شاهد / مدرک </a:t>
                      </a:r>
                      <a:endParaRPr kumimoji="0" lang="en-US" sz="22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نخست:</a:t>
                      </a:r>
                      <a:r>
                        <a:rPr kumimoji="0" lang="fa-IR" sz="1800" b="0" i="0" u="none" strike="noStrike" cap="none" normalizeH="0" baseline="0" dirty="0">
                          <a:ln>
                            <a:noFill/>
                          </a:ln>
                          <a:solidFill>
                            <a:srgbClr val="333333"/>
                          </a:solidFill>
                          <a:effectLst/>
                          <a:latin typeface="+mn-lt"/>
                          <a:ea typeface="+mn-ea"/>
                          <a:cs typeface="+mn-cs"/>
                        </a:rPr>
                        <a:t> علت تکرار شمارش 13 بخاطر آن است که امریکا از 13 ایالت تشکیل شده است.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دوم: </a:t>
                      </a:r>
                      <a:r>
                        <a:rPr kumimoji="0" lang="fa-IR" sz="1800" b="0" i="0" u="none" strike="noStrike" cap="none" normalizeH="0" baseline="0" dirty="0">
                          <a:ln>
                            <a:noFill/>
                          </a:ln>
                          <a:solidFill>
                            <a:srgbClr val="333333"/>
                          </a:solidFill>
                          <a:effectLst/>
                          <a:latin typeface="+mn-lt"/>
                          <a:ea typeface="+mn-ea"/>
                          <a:cs typeface="+mn-cs"/>
                        </a:rPr>
                        <a:t>برخلاف شایعات موجود ، هیچ شباهتی بین آدام ویشات و جورج واشنگتن وجود ندارد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سوم: </a:t>
                      </a:r>
                      <a:r>
                        <a:rPr kumimoji="0" lang="fa-IR" sz="1800" b="0" i="0" u="none" strike="noStrike" cap="none" normalizeH="0" baseline="0" dirty="0">
                          <a:ln>
                            <a:noFill/>
                          </a:ln>
                          <a:solidFill>
                            <a:srgbClr val="333333"/>
                          </a:solidFill>
                          <a:effectLst/>
                          <a:latin typeface="+mn-lt"/>
                          <a:ea typeface="+mn-ea"/>
                          <a:cs typeface="+mn-cs"/>
                        </a:rPr>
                        <a:t>تصویر جغد به هیچ وجه معنای نمادین خاصّی ندارد و گاهی اوقات مردم آن را نشاندهنده ی شرارت می دانند. با این وجود ، این تصویر نمایان گر آزادی است (بعنوان مثال ، بسیاری از ناشرین معتبر از جغد بعنوان نماد انتشارات خود استفاده کرده اند).</a:t>
                      </a:r>
                      <a:endParaRPr kumimoji="0" lang="fa-IR" sz="1800" b="1" i="0" u="none" strike="noStrike" cap="none" normalizeH="0" baseline="0" dirty="0">
                        <a:ln>
                          <a:noFill/>
                        </a:ln>
                        <a:solidFill>
                          <a:srgbClr val="333333"/>
                        </a:solidFill>
                        <a:effectLst/>
                        <a:latin typeface="+mn-lt"/>
                        <a:ea typeface="+mn-ea"/>
                        <a:cs typeface="+mn-cs"/>
                      </a:endParaRP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در مسيحيت ، اشكال سه وجهي نظير مثلث نشانگر چشمان نظاره گر خداوند است </a:t>
                      </a:r>
                      <a:r>
                        <a:rPr kumimoji="0" lang="fa-IR" sz="1800" b="0" i="0" u="none" strike="noStrike" cap="none" normalizeH="0" baseline="0" dirty="0">
                          <a:ln>
                            <a:noFill/>
                          </a:ln>
                          <a:solidFill>
                            <a:srgbClr val="333333"/>
                          </a:solidFill>
                          <a:effectLst/>
                          <a:latin typeface="+mn-lt"/>
                          <a:ea typeface="+mn-ea"/>
                          <a:cs typeface="+mn-cs"/>
                        </a:rPr>
                        <a:t>(</a:t>
                      </a:r>
                      <a:r>
                        <a:rPr kumimoji="0" lang="ar-SA" sz="1800" b="0" i="0" u="none" strike="noStrike" cap="none" normalizeH="0" baseline="0" dirty="0">
                          <a:ln>
                            <a:noFill/>
                          </a:ln>
                          <a:solidFill>
                            <a:srgbClr val="333333"/>
                          </a:solidFill>
                          <a:effectLst/>
                          <a:latin typeface="+mn-lt"/>
                          <a:ea typeface="+mn-ea"/>
                          <a:cs typeface="+mn-cs"/>
                        </a:rPr>
                        <a:t>اين تصوير نشانگر بخشي از پنجره ي يك كلسيا مي باشد</a:t>
                      </a:r>
                      <a:r>
                        <a:rPr kumimoji="0" lang="fa-I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400"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636"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6805"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18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5338"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335218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106805"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3320754"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57028"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fa-IR" altLang="de-DE" sz="2400">
                <a:solidFill>
                  <a:srgbClr val="333333"/>
                </a:solidFill>
              </a:rPr>
              <a:t>آیا در اسکناس یک دلاری علایمی وجود دارد که دالِّ بر نفوذ گروه های سرّی برامریکا باشد؟</a:t>
            </a:r>
            <a:endParaRPr lang="fa-IR" sz="240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16</a:t>
            </a:fld>
            <a:endParaRPr lang="de-DE"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txBox="1">
            <a:spLocks noChangeArrowheads="1"/>
          </p:cNvSpPr>
          <p:nvPr/>
        </p:nvSpPr>
        <p:spPr bwMode="auto">
          <a:xfrm rot="20465790">
            <a:off x="6907585" y="2554756"/>
            <a:ext cx="22283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50000"/>
              </a:spcBef>
              <a:buClrTx/>
              <a:buFontTx/>
              <a:buNone/>
            </a:pPr>
            <a:r>
              <a:rPr lang="fa-IR" altLang="de-DE" sz="4000" b="1" dirty="0">
                <a:solidFill>
                  <a:srgbClr val="FF0000"/>
                </a:solidFill>
              </a:rPr>
              <a:t>خیر</a:t>
            </a:r>
            <a:endParaRPr lang="de-DE" altLang="de-DE" sz="4000" b="1" dirty="0">
              <a:solidFill>
                <a:srgbClr val="FF0000"/>
              </a:solidFill>
            </a:endParaRPr>
          </a:p>
        </p:txBody>
      </p:sp>
      <p:sp>
        <p:nvSpPr>
          <p:cNvPr id="6" name="Title 5"/>
          <p:cNvSpPr>
            <a:spLocks noGrp="1"/>
          </p:cNvSpPr>
          <p:nvPr>
            <p:ph type="title"/>
          </p:nvPr>
        </p:nvSpPr>
        <p:spPr/>
        <p:txBody>
          <a:bodyPr/>
          <a:lstStyle/>
          <a:p>
            <a:r>
              <a:rPr lang="fa-IR" sz="3600">
                <a:solidFill>
                  <a:srgbClr val="004992"/>
                </a:solidFill>
                <a:latin typeface="+mn-lt"/>
                <a:ea typeface="+mn-ea"/>
                <a:cs typeface="+mn-cs"/>
              </a:rPr>
              <a:t>استدلال ناپخته</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a:t>
            </a:r>
            <a:endParaRPr lang="fa-IR" sz="240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1" indent="-342900" defTabSz="914400" fontAlgn="base">
              <a:lnSpc>
                <a:spcPct val="100000"/>
              </a:lnSpc>
              <a:spcBef>
                <a:spcPts val="1200"/>
              </a:spcBef>
              <a:spcAft>
                <a:spcPts val="0"/>
              </a:spcAft>
              <a:buClr>
                <a:srgbClr val="333333"/>
              </a:buClr>
              <a:buFont typeface="WingDings"/>
              <a:buChar char=""/>
            </a:pPr>
            <a:r>
              <a:rPr lang="fa-IR" altLang="de-DE" sz="2000">
                <a:solidFill>
                  <a:srgbClr val="333333"/>
                </a:solidFill>
                <a:latin typeface="+mn-lt"/>
              </a:rPr>
              <a:t>این نظریات بیش از آنکه واقعی باشند ، هیجان آور هستند!</a:t>
            </a:r>
            <a:endParaRPr lang="en-US" altLang="de-DE" sz="2000" dirty="0">
              <a:solidFill>
                <a:srgbClr val="333333"/>
              </a:solidFill>
              <a:latin typeface="+mn-lt"/>
            </a:endParaRP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جملات و ادعاهایی که در این داستان آورده شده ، قابل تأئید و مستندسازی نیستند. (بعنوان مثال ، واشنگتن شباهتی به ویشات ندارد.) و فقط اشخاص ساده و ناپخته آن را باور می کنند.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نویسنده ی داستان ، توجیه های مختلف را کتمان کرده بود.(بعنوان مثال ، استفاده ی مکرر از نماد 13 با ایالات سیزده گانه ی امریکا مرتبط بوده ولی مطرح نشد).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گاهی اوقات افسانه ها براساس حقایقی حاشیه ای ساخته می شوند و در اهمیت این جزئیات اغراق می شود.</a:t>
            </a:r>
            <a:r>
              <a:rPr lang="de-DE" altLang="de-DE" sz="2000" dirty="0">
                <a:solidFill>
                  <a:srgbClr val="333333"/>
                </a:solidFill>
                <a:latin typeface="+mn-lt"/>
              </a:rPr>
              <a:t> </a:t>
            </a:r>
            <a:r>
              <a:rPr lang="fa-IR" altLang="de-DE" sz="2000" dirty="0">
                <a:solidFill>
                  <a:srgbClr val="333333"/>
                </a:solidFill>
                <a:latin typeface="+mn-lt"/>
              </a:rPr>
              <a:t>(واشنگتن یک فراماسیون بود ؛ ولی به این معنی نیست که امریکا تحت نفوذ جامعه ای قرار داشته باشد).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فرماسیون ها و سایر اتحادیه ها سبب بروز شک و تردید بسیاری از اشخاص و جوامع می شود ؛ زیرا این گروه ها اسرارآمیز هستند.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برخلاف شایعات موجود ، فرماسیون ها اعتقادی به شیطان ندارند ولی به خالق انسان (خداوند) معتقدند. آنان آزاد اندیش هستند و یاغی نیستند.</a:t>
            </a:r>
            <a:endParaRPr lang="fa-IR" sz="2000" dirty="0">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000">
                <a:solidFill>
                  <a:srgbClr val="333333"/>
                </a:solidFill>
              </a:rPr>
              <a:t>نمونه های بسیاری در تاریخ وجود دارد که نشان می دهند اقلیّت ها و رانده شدگان ، به دفعات ، و به اشتباه ، بخاطر وقایع غیرقابل کنترل و فجایع مجازات شده اند. </a:t>
            </a:r>
            <a:r>
              <a:rPr lang="fa-IR" altLang="de-DE" sz="2000" dirty="0">
                <a:solidFill>
                  <a:srgbClr val="333333"/>
                </a:solidFill>
              </a:rPr>
              <a:t>بعنوان مثال، در قرون وسطی ، اقلیّت های مذهبی بخاطر ادعای جادوگران وکاهش محصولات کشاورزی مجازات می شدند.</a:t>
            </a:r>
          </a:p>
          <a:p>
            <a:pPr marL="342900" lvl="0" indent="-342900" defTabSz="914400" fontAlgn="base">
              <a:buClr>
                <a:srgbClr val="333333"/>
              </a:buClr>
              <a:buFont typeface="WingDings"/>
              <a:buChar char=""/>
            </a:pPr>
            <a:r>
              <a:rPr lang="fa-IR" altLang="de-DE" sz="2000" dirty="0">
                <a:solidFill>
                  <a:srgbClr val="333333"/>
                </a:solidFill>
              </a:rPr>
              <a:t>این توجیه های ساده انگارانه سبب کاهش تنش و ترس شده و تصور نادرست اعمال کنترل را ایجاد می کنند.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a-IR" altLang="de-DE" sz="2400" dirty="0">
                <a:solidFill>
                  <a:srgbClr val="333333"/>
                </a:solidFill>
              </a:rPr>
              <a:t>مطالعات نشان داده اند که برخی بیماران سایکوتیک(روانپریش) و نه همه ی آن ها ،</a:t>
            </a:r>
            <a:r>
              <a:rPr lang="fa-IR" altLang="de-DE" sz="2400" dirty="0">
                <a:solidFill>
                  <a:srgbClr val="004992"/>
                </a:solidFill>
              </a:rPr>
              <a:t> بر اساس اطلاعات محدود و ناچیز نتیجه گیری و تصمیم اتخاذ می </a:t>
            </a:r>
            <a:r>
              <a:rPr lang="fa-IR" altLang="de-DE" sz="2400">
                <a:solidFill>
                  <a:srgbClr val="004992"/>
                </a:solidFill>
              </a:rPr>
              <a:t>کنند.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a-IR" altLang="de-DE" sz="2400" dirty="0">
                <a:solidFill>
                  <a:srgbClr val="333333"/>
                </a:solidFill>
              </a:rPr>
              <a:t>مطالعات نشان داده اند که برخی بیماران سایکوتیک(روانپریش) و نه همه ی آن ها ،</a:t>
            </a:r>
            <a:r>
              <a:rPr lang="fa-IR" altLang="de-DE" sz="2400" dirty="0">
                <a:solidFill>
                  <a:srgbClr val="004992"/>
                </a:solidFill>
              </a:rPr>
              <a:t> بر اساس اطلاعات محدود و ناچیز نتیجه گیری و تصمیم اتخاذ می کنند.</a:t>
            </a:r>
            <a:endParaRPr lang="de-DE" altLang="de-DE" sz="2400" dirty="0">
              <a:solidFill>
                <a:srgbClr val="004992"/>
              </a:solidFill>
            </a:endParaRPr>
          </a:p>
          <a:p>
            <a:pPr marL="342900" lvl="0" indent="-342900" defTabSz="914400" fontAlgn="base">
              <a:buClr>
                <a:srgbClr val="000000"/>
              </a:buClr>
              <a:buFont typeface="WingDings"/>
              <a:buChar char=""/>
            </a:pPr>
            <a:r>
              <a:rPr lang="fa-IR" altLang="de-DE" sz="2400" dirty="0">
                <a:solidFill>
                  <a:srgbClr val="333333"/>
                </a:solidFill>
              </a:rPr>
              <a:t>این شیوه ی تصمیم گیری به آسانی و سریع دچار خطا می شود. بنابراین ،</a:t>
            </a:r>
            <a:r>
              <a:rPr lang="fa-IR" altLang="de-DE" sz="2400" dirty="0">
                <a:solidFill>
                  <a:srgbClr val="004992"/>
                </a:solidFill>
              </a:rPr>
              <a:t> برای تصمیم گیری همراه با قصد و اراده باید تمام اطلاعات را مدِّ نظر قرار داد.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25812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چگونه نتیجه گیری های زودهنگام و عجولانه سبب تشدید سوء تفاهم ها و تعابیر نادرست می شوند؟ به نمونه های زیر توجه فرمائید</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22</a:t>
            </a:fld>
            <a:endParaRPr lang="de-DE" altLang="de-DE">
              <a:latin typeface="+mn-lt"/>
            </a:endParaRPr>
          </a:p>
        </p:txBody>
      </p:sp>
      <p:sp>
        <p:nvSpPr>
          <p:cNvPr id="48154" name="Rechteck 1"/>
          <p:cNvSpPr>
            <a:spLocks noChangeArrowheads="1"/>
          </p:cNvSpPr>
          <p:nvPr/>
        </p:nvSpPr>
        <p:spPr bwMode="auto">
          <a:xfrm>
            <a:off x="408955" y="587155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000" dirty="0">
                <a:solidFill>
                  <a:srgbClr val="004992"/>
                </a:solidFill>
                <a:latin typeface="+mn-lt"/>
              </a:rPr>
              <a:t>شما هم می توانید یک تجربه شخصی در این زمینه بیان کنید؟</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6155240"/>
              </p:ext>
            </p:extLst>
          </p:nvPr>
        </p:nvGraphicFramePr>
        <p:xfrm>
          <a:off x="408954" y="2267033"/>
          <a:ext cx="11376000" cy="3383280"/>
        </p:xfrm>
        <a:graphic>
          <a:graphicData uri="http://schemas.openxmlformats.org/drawingml/2006/table">
            <a:tbl>
              <a:tblPr rtl="1" firstRow="1" bandRow="1">
                <a:tableStyleId>{21E4AEA4-8DFA-4A89-87EB-49C32662AFE0}</a:tableStyleId>
              </a:tblPr>
              <a:tblGrid>
                <a:gridCol w="3285255">
                  <a:extLst>
                    <a:ext uri="{9D8B030D-6E8A-4147-A177-3AD203B41FA5}">
                      <a16:colId xmlns:a16="http://schemas.microsoft.com/office/drawing/2014/main" val="20000"/>
                    </a:ext>
                  </a:extLst>
                </a:gridCol>
                <a:gridCol w="3695750">
                  <a:extLst>
                    <a:ext uri="{9D8B030D-6E8A-4147-A177-3AD203B41FA5}">
                      <a16:colId xmlns:a16="http://schemas.microsoft.com/office/drawing/2014/main" val="20001"/>
                    </a:ext>
                  </a:extLst>
                </a:gridCol>
                <a:gridCol w="4394995">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واقعه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ea typeface="MS PGothic" pitchFamily="34" charset="-128"/>
                        </a:rPr>
                        <a:t>توجیه بیمار روانپریش (سایکوتیک)</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ea typeface="MS PGothic" pitchFamily="34" charset="-128"/>
                        </a:rPr>
                        <a:t> سایر توجیه ها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پس از نخستین روز بستری در بیمارستان احساس می کنید که بدن شما درد می کند.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شب هنگام که شما خواب بوده اید ، یکی از اعضای داخلی بدن شما را سرقت کرده اند ؛ یا شب هنگام یکی از بیماران به شما صدمه ای زده است. شما دچار سحر و جادو شده اید.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تخت خواب شما راحت نبوده ؛ تنش داشته اید ؛ طبیعی است که شب </a:t>
                      </a:r>
                      <a:r>
                        <a:rPr kumimoji="0" lang="fa-IR" sz="1800" b="0" i="0" u="none" strike="noStrike" cap="none" normalizeH="0" baseline="0">
                          <a:ln>
                            <a:noFill/>
                          </a:ln>
                          <a:solidFill>
                            <a:srgbClr val="333333"/>
                          </a:solidFill>
                          <a:effectLst/>
                          <a:latin typeface="Calibri Light"/>
                          <a:ea typeface="MS PGothic" pitchFamily="34" charset="-128"/>
                        </a:rPr>
                        <a:t>اول بستری شدن </a:t>
                      </a:r>
                      <a:r>
                        <a:rPr kumimoji="0" lang="fa-IR" sz="1800" b="0" i="0" u="none" strike="noStrike" cap="none" normalizeH="0" baseline="0" dirty="0">
                          <a:ln>
                            <a:noFill/>
                          </a:ln>
                          <a:solidFill>
                            <a:srgbClr val="333333"/>
                          </a:solidFill>
                          <a:effectLst/>
                          <a:latin typeface="Calibri Light"/>
                          <a:ea typeface="MS PGothic" pitchFamily="34" charset="-128"/>
                        </a:rPr>
                        <a:t>در محیط ناآشنایی نظیر بیمارستان ، احساس خوبی ایجاد نکند ؛ ممکن است که یکی از رشته های عصب شما تحت فشار قرار گرفته باشد.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پس </a:t>
                      </a:r>
                      <a:r>
                        <a:rPr kumimoji="0" lang="fa-IR" sz="1800" b="0" i="0" u="none" strike="noStrike" cap="none" normalizeH="0" baseline="0">
                          <a:ln>
                            <a:noFill/>
                          </a:ln>
                          <a:solidFill>
                            <a:srgbClr val="333333"/>
                          </a:solidFill>
                          <a:effectLst/>
                          <a:latin typeface="Calibri Light"/>
                          <a:ea typeface="MS PGothic" pitchFamily="34" charset="-128"/>
                        </a:rPr>
                        <a:t>از جراحی ، </a:t>
                      </a:r>
                      <a:r>
                        <a:rPr kumimoji="0" lang="fa-IR" sz="1800" b="0" i="0" u="none" strike="noStrike" cap="none" normalizeH="0" baseline="0" dirty="0">
                          <a:ln>
                            <a:noFill/>
                          </a:ln>
                          <a:solidFill>
                            <a:srgbClr val="333333"/>
                          </a:solidFill>
                          <a:effectLst/>
                          <a:latin typeface="Calibri Light"/>
                          <a:ea typeface="MS PGothic" pitchFamily="34" charset="-128"/>
                        </a:rPr>
                        <a:t>برای شما داروی رقیق کننده خون ، تجویز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پزشکان ناشی و کم تجربه با تجویز داروهای سمّی قصد کشتن شما را دارند.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برای جلوگیری از لخته شدن خون داروی رقیق کننده تجویز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در مسیری که شما حرکت می کرده اید ، سه مرتبه چراغ راهنمایی قرمز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شواهد نشان می دهد که شما در خطر هستید و کسی می خواهد به شما آسیب رساند.</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این واقعه کاملاً تصادفی بوده است. شما عجله داشته اید ولی باید بیشتر به چراغ راهنمایی توجه داشته باشید.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شما </a:t>
            </a:r>
            <a:r>
              <a:rPr lang="fa-IR" altLang="de-DE" sz="2400" dirty="0">
                <a:solidFill>
                  <a:srgbClr val="333333"/>
                </a:solidFill>
              </a:rPr>
              <a:t>باید شیء مورد نظر (تصویر نهایی) را حدس زده و آن را شناسایی </a:t>
            </a:r>
            <a:r>
              <a:rPr lang="fa-IR" altLang="de-DE" sz="2400">
                <a:solidFill>
                  <a:srgbClr val="333333"/>
                </a:solidFill>
              </a:rPr>
              <a:t>کنید.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24</a:t>
            </a:fld>
            <a:endParaRPr lang="de-DE" altLang="de-DE">
              <a:latin typeface="+mn-lt"/>
            </a:endParaRPr>
          </a:p>
        </p:txBody>
      </p:sp>
    </p:spTree>
    <p:extLst>
      <p:ext uri="{BB962C8B-B14F-4D97-AF65-F5344CB8AC3E}">
        <p14:creationId xmlns:p14="http://schemas.microsoft.com/office/powerpoint/2010/main" val="1611610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شما </a:t>
            </a:r>
            <a:r>
              <a:rPr lang="fa-IR" altLang="de-DE" sz="2400" dirty="0">
                <a:solidFill>
                  <a:srgbClr val="333333"/>
                </a:solidFill>
              </a:rPr>
              <a:t>باید شیء مورد نظر (تصویر نهایی) را حدس زده و آن را شناسایی </a:t>
            </a:r>
            <a:r>
              <a:rPr lang="fa-IR" altLang="de-DE" sz="2400">
                <a:solidFill>
                  <a:srgbClr val="333333"/>
                </a:solidFill>
              </a:rPr>
              <a:t>کنید.</a:t>
            </a:r>
          </a:p>
          <a:p>
            <a:pPr marL="342900" indent="-342900" eaLnBrk="1" hangingPunct="1">
              <a:buClr>
                <a:srgbClr val="333333"/>
              </a:buClr>
              <a:buFont typeface="WingDings"/>
              <a:buChar char=""/>
            </a:pPr>
            <a:r>
              <a:rPr lang="fa-IR" altLang="de-DE" sz="2400">
                <a:solidFill>
                  <a:srgbClr val="333333"/>
                </a:solidFill>
              </a:rPr>
              <a:t>سعی </a:t>
            </a:r>
            <a:r>
              <a:rPr lang="fa-IR" altLang="de-DE" sz="2400" dirty="0">
                <a:solidFill>
                  <a:srgbClr val="333333"/>
                </a:solidFill>
              </a:rPr>
              <a:t>کنید عجولانه </a:t>
            </a:r>
            <a:r>
              <a:rPr lang="fa-IR" altLang="de-DE" sz="2400">
                <a:solidFill>
                  <a:srgbClr val="333333"/>
                </a:solidFill>
              </a:rPr>
              <a:t>و یا با </a:t>
            </a:r>
            <a:r>
              <a:rPr lang="fa-IR" altLang="de-DE" sz="2400" dirty="0">
                <a:solidFill>
                  <a:srgbClr val="333333"/>
                </a:solidFill>
              </a:rPr>
              <a:t>تأخیر تصمیم نگیرید. تأمل کنید و به پاسخ های احتمالی و متفاوت </a:t>
            </a:r>
            <a:r>
              <a:rPr lang="fa-IR" altLang="de-DE" sz="2400">
                <a:solidFill>
                  <a:srgbClr val="333333"/>
                </a:solidFill>
              </a:rPr>
              <a:t>بیاندیشید.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25</a:t>
            </a:fld>
            <a:endParaRPr lang="de-DE" altLang="de-DE">
              <a:latin typeface="+mn-lt"/>
            </a:endParaRPr>
          </a:p>
        </p:txBody>
      </p:sp>
    </p:spTree>
    <p:extLst>
      <p:ext uri="{BB962C8B-B14F-4D97-AF65-F5344CB8AC3E}">
        <p14:creationId xmlns:p14="http://schemas.microsoft.com/office/powerpoint/2010/main" val="1670066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تعبیر و تفسیرهای مختلف را در نظر آورید. </a:t>
            </a:r>
            <a:r>
              <a:rPr lang="ar-SA" altLang="de-DE" sz="2400" dirty="0">
                <a:solidFill>
                  <a:srgbClr val="333333"/>
                </a:solidFill>
              </a:rPr>
              <a:t>با گروه خود مشورت كنيد كه چقدر احتمال دارد كه هريك از گزينه ها را يافته باشيد و آيا به اندازه كافي از انتخاب خود اطمينان داريد.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27</a:t>
            </a:fld>
            <a:endParaRPr lang="de-DE" altLang="de-DE">
              <a:latin typeface="+mn-lt"/>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28</a:t>
            </a:fld>
            <a:endParaRPr lang="de-DE" altLang="de-DE">
              <a:latin typeface="+mn-lt"/>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29</a:t>
            </a:fld>
            <a:endParaRPr lang="de-DE" altLang="de-DE">
              <a:latin typeface="+mn-lt"/>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30</a:t>
            </a:fld>
            <a:endParaRPr lang="de-DE" altLang="de-DE">
              <a:latin typeface="+mn-lt"/>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31</a:t>
            </a:fld>
            <a:endParaRPr lang="de-DE" altLang="de-DE">
              <a:latin typeface="+mn-lt"/>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32</a:t>
            </a:fld>
            <a:endParaRPr lang="de-DE" altLang="de-DE">
              <a:latin typeface="+mn-lt"/>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33</a:t>
            </a:fld>
            <a:endParaRPr lang="de-DE" altLang="de-DE">
              <a:latin typeface="+mn-lt"/>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34</a:t>
            </a:fld>
            <a:endParaRPr lang="de-DE" altLang="de-DE">
              <a:latin typeface="+mn-lt"/>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a-IR" sz="2400" dirty="0">
                <a:solidFill>
                  <a:srgbClr val="333333"/>
                </a:solidFill>
              </a:rPr>
              <a:t>در این مرحله ، پاسخ های احتمالی در اختیار شما قرار داده نمی شود. شما باید از تصورات و حدسیات خود استفاده کنید. برای ابراز هر تصورّی که به ذهن شما می آید ، راحت باشید. می توانید ذهنیت خود را با دیگران هم درمیان گذارید.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36</a:t>
            </a:fld>
            <a:endParaRPr lang="de-DE" altLang="de-DE">
              <a:latin typeface="+mn-lt"/>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37</a:t>
            </a:fld>
            <a:endParaRPr lang="de-DE" altLang="de-DE">
              <a:latin typeface="+mn-lt"/>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38</a:t>
            </a:fld>
            <a:endParaRPr lang="de-DE" altLang="de-DE">
              <a:latin typeface="+mn-lt"/>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39</a:t>
            </a:fld>
            <a:endParaRPr lang="de-DE" altLang="de-DE">
              <a:latin typeface="+mn-lt"/>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40</a:t>
            </a:fld>
            <a:endParaRPr lang="de-DE" altLang="de-DE">
              <a:latin typeface="+mn-lt"/>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41</a:t>
            </a:fld>
            <a:endParaRPr lang="de-DE" altLang="de-DE">
              <a:latin typeface="+mn-lt"/>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42</a:t>
            </a:fld>
            <a:endParaRPr lang="de-DE" altLang="de-DE">
              <a:latin typeface="+mn-lt"/>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44</a:t>
            </a:fld>
            <a:endParaRPr lang="de-DE" altLang="de-DE">
              <a:latin typeface="+mn-lt"/>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45</a:t>
            </a:fld>
            <a:endParaRPr lang="de-DE" altLang="de-DE">
              <a:latin typeface="+mn-lt"/>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46</a:t>
            </a:fld>
            <a:endParaRPr lang="de-DE" altLang="de-DE">
              <a:latin typeface="+mn-lt"/>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47</a:t>
            </a:fld>
            <a:endParaRPr lang="de-DE" altLang="de-DE">
              <a:latin typeface="+mn-lt"/>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48</a:t>
            </a:fld>
            <a:endParaRPr lang="de-DE" altLang="de-DE">
              <a:latin typeface="+mn-lt"/>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49</a:t>
            </a:fld>
            <a:endParaRPr lang="de-DE" altLang="de-DE">
              <a:latin typeface="+mn-lt"/>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50</a:t>
            </a:fld>
            <a:endParaRPr lang="de-DE" altLang="de-DE">
              <a:latin typeface="+mn-lt"/>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51</a:t>
            </a:fld>
            <a:endParaRPr lang="de-DE" altLang="de-DE">
              <a:latin typeface="+mn-lt"/>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53</a:t>
            </a:fld>
            <a:endParaRPr lang="de-DE" altLang="de-DE">
              <a:latin typeface="+mn-lt"/>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54</a:t>
            </a:fld>
            <a:endParaRPr lang="de-DE" altLang="de-DE">
              <a:latin typeface="+mn-lt"/>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55</a:t>
            </a:fld>
            <a:endParaRPr lang="de-DE" altLang="de-DE">
              <a:latin typeface="+mn-lt"/>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56</a:t>
            </a:fld>
            <a:endParaRPr lang="de-DE" altLang="de-DE">
              <a:latin typeface="+mn-lt"/>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57</a:t>
            </a:fld>
            <a:endParaRPr lang="de-DE" altLang="de-DE">
              <a:latin typeface="+mn-lt"/>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58</a:t>
            </a:fld>
            <a:endParaRPr lang="de-DE" altLang="de-DE">
              <a:latin typeface="+mn-lt"/>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59</a:t>
            </a:fld>
            <a:endParaRPr lang="de-DE" altLang="de-DE">
              <a:latin typeface="+mn-lt"/>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60</a:t>
            </a:fld>
            <a:endParaRPr lang="de-DE" altLang="de-DE">
              <a:latin typeface="+mn-lt"/>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pPr>
              <a:defRPr/>
            </a:pPr>
            <a:fld id="{4C1841C3-74B8-43D0-856F-F1AD5C0CADE7}" type="slidenum">
              <a:rPr lang="de-DE" altLang="de-DE" smtClean="0">
                <a:latin typeface="+mn-lt"/>
              </a:rPr>
              <a:pPr>
                <a:defRPr/>
              </a:pPr>
              <a:t>61</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rPr>
              <a:t>]</a:t>
            </a:r>
            <a:r>
              <a:rPr lang="ar-SA" altLang="ko-KR" sz="1800" i="1" spc="-5" dirty="0">
                <a:solidFill>
                  <a:srgbClr val="333333"/>
                </a:solidFill>
                <a:latin typeface="+mn-lt"/>
              </a:rPr>
              <a:t>برای مربیان:</a:t>
            </a:r>
            <a:endParaRPr lang="" altLang="ko-KR" sz="1800" i="1" spc="-5">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1004343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63</a:t>
            </a:fld>
            <a:endParaRPr lang="de-DE" altLang="de-DE">
              <a:latin typeface="+mn-lt"/>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64</a:t>
            </a:fld>
            <a:endParaRPr lang="de-DE" altLang="de-DE">
              <a:latin typeface="+mn-lt"/>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65</a:t>
            </a:fld>
            <a:endParaRPr lang="de-DE" altLang="de-DE">
              <a:latin typeface="+mn-lt"/>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66</a:t>
            </a:fld>
            <a:endParaRPr lang="de-DE" altLang="de-DE">
              <a:latin typeface="+mn-lt"/>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67</a:t>
            </a:fld>
            <a:endParaRPr lang="de-DE" altLang="de-DE">
              <a:latin typeface="+mn-lt"/>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68</a:t>
            </a:fld>
            <a:endParaRPr lang="de-DE" altLang="de-DE">
              <a:latin typeface="+mn-lt"/>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69</a:t>
            </a:fld>
            <a:endParaRPr lang="de-DE" altLang="de-DE">
              <a:latin typeface="+mn-lt"/>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70</a:t>
            </a:fld>
            <a:endParaRPr lang="de-DE" altLang="de-DE">
              <a:latin typeface="+mn-lt"/>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72</a:t>
            </a:fld>
            <a:endParaRPr lang="de-DE" altLang="de-DE">
              <a:latin typeface="+mn-lt"/>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73</a:t>
            </a:fld>
            <a:endParaRPr lang="de-DE" altLang="de-DE">
              <a:latin typeface="+mn-lt"/>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74</a:t>
            </a:fld>
            <a:endParaRPr lang="de-DE" altLang="de-DE">
              <a:latin typeface="+mn-lt"/>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75</a:t>
            </a:fld>
            <a:endParaRPr lang="de-DE" altLang="de-DE">
              <a:latin typeface="+mn-lt"/>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76</a:t>
            </a:fld>
            <a:endParaRPr lang="de-DE" altLang="de-DE">
              <a:latin typeface="+mn-lt"/>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77</a:t>
            </a:fld>
            <a:endParaRPr lang="de-DE" altLang="de-DE">
              <a:latin typeface="+mn-lt"/>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78</a:t>
            </a:fld>
            <a:endParaRPr lang="de-DE" altLang="de-DE">
              <a:latin typeface="+mn-lt"/>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79</a:t>
            </a:fld>
            <a:endParaRPr lang="de-DE" altLang="de-DE">
              <a:latin typeface="+mn-lt"/>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81</a:t>
            </a:fld>
            <a:endParaRPr lang="de-DE" altLang="de-DE">
              <a:latin typeface="+mn-lt"/>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82</a:t>
            </a:fld>
            <a:endParaRPr lang="de-DE" altLang="de-DE">
              <a:latin typeface="+mn-lt"/>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83</a:t>
            </a:fld>
            <a:endParaRPr lang="de-DE" altLang="de-DE">
              <a:latin typeface="+mn-lt"/>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84</a:t>
            </a:fld>
            <a:endParaRPr lang="de-DE" altLang="de-DE">
              <a:latin typeface="+mn-lt"/>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85</a:t>
            </a:fld>
            <a:endParaRPr lang="de-DE" altLang="de-DE">
              <a:latin typeface="+mn-lt"/>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86</a:t>
            </a:fld>
            <a:endParaRPr lang="de-DE" altLang="de-DE">
              <a:latin typeface="+mn-lt"/>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87</a:t>
            </a:fld>
            <a:endParaRPr lang="de-DE" altLang="de-DE">
              <a:latin typeface="+mn-lt"/>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88</a:t>
            </a:fld>
            <a:endParaRPr lang="de-DE" altLang="de-DE">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چه می بینید؟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89</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حالا 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90</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91</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فقط بخشی از حقیقت دیده شود.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92</a:t>
            </a:fld>
            <a:endParaRPr lang="de-DE" altLang="de-DE">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فقط بخشی از حقیقت دیده شود.</a:t>
            </a:r>
          </a:p>
          <a:p>
            <a:pPr lvl="0" algn="ctr" defTabSz="914377"/>
            <a:r>
              <a:rPr lang="ar-AE" sz="2400" dirty="0">
                <a:solidFill>
                  <a:srgbClr val="004992"/>
                </a:solidFill>
              </a:rPr>
              <a:t>سعی کنید تمام جزئیات / تصاویر را کشف کنید!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93</a:t>
            </a:fld>
            <a:endParaRPr lang="de-DE" altLang="de-DE">
              <a:latin typeface="+mn-lt"/>
            </a:endParaRPr>
          </a:p>
        </p:txBody>
      </p:sp>
    </p:spTree>
    <p:extLst>
      <p:ext uri="{BB962C8B-B14F-4D97-AF65-F5344CB8AC3E}">
        <p14:creationId xmlns:p14="http://schemas.microsoft.com/office/powerpoint/2010/main" val="25387822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94</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95</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dirty="0">
                <a:solidFill>
                  <a:srgbClr val="333333"/>
                </a:solidFill>
                <a:latin typeface="Calibri Light"/>
                <a:ea typeface="+mj-ea"/>
                <a:cs typeface="+mj-cs"/>
              </a:rPr>
              <a:t>یک خانم (زن)</a:t>
            </a:r>
            <a:br>
              <a:rPr lang="fa-IR" sz="2400" dirty="0">
                <a:solidFill>
                  <a:srgbClr val="333333"/>
                </a:solidFill>
                <a:latin typeface="Calibri Light"/>
                <a:ea typeface="+mj-ea"/>
                <a:cs typeface="+mj-cs"/>
              </a:rPr>
            </a:br>
            <a:r>
              <a:rPr lang="fa-IR" sz="2400" dirty="0">
                <a:solidFill>
                  <a:srgbClr val="333333"/>
                </a:solidFill>
                <a:latin typeface="Calibri Light"/>
                <a:ea typeface="+mj-ea"/>
                <a:cs typeface="+mj-cs"/>
              </a:rPr>
              <a:t> یا نوازنده ی ساکسیفون</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96</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97</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اردک یا خرگوش</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98</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99</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صورت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100</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101</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چهره ی حضرت مسیح یا صلیب</a:t>
            </a:r>
            <a:endParaRPr lang="en-US" sz="2400" dirty="0">
              <a:solidFill>
                <a:srgbClr val="333333"/>
              </a:solidFill>
              <a:latin typeface="Calibri Ligh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102</a:t>
            </a:fld>
            <a:endParaRPr lang="de-DE" altLang="de-DE">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103</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حضرت مریم یا افسون نواختن چنگ</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104</a:t>
            </a:fld>
            <a:endParaRPr lang="de-DE" altLang="de-DE">
              <a:latin typeface="+mn-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a:t>
            </a:r>
            <a:r>
              <a:rPr lang="fa-IR" altLang="de-DE" sz="2000">
                <a:solidFill>
                  <a:srgbClr val="333333"/>
                </a:solidFill>
              </a:rPr>
              <a:t>نکنید!)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105</a:t>
            </a:fld>
            <a:endParaRPr lang="de-DE" altLang="de-DE">
              <a:latin typeface="+mn-lt"/>
            </a:endParaRPr>
          </a:p>
        </p:txBody>
      </p:sp>
    </p:spTree>
    <p:extLst>
      <p:ext uri="{BB962C8B-B14F-4D97-AF65-F5344CB8AC3E}">
        <p14:creationId xmlns:p14="http://schemas.microsoft.com/office/powerpoint/2010/main" val="14872910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a:t>
            </a:r>
            <a:r>
              <a:rPr lang="fa-IR" altLang="de-DE" sz="2000">
                <a:solidFill>
                  <a:srgbClr val="333333"/>
                </a:solidFill>
              </a:rPr>
              <a:t>آزمایی)</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106</a:t>
            </a:fld>
            <a:endParaRPr lang="de-DE" altLang="de-DE">
              <a:latin typeface="+mn-lt"/>
            </a:endParaRPr>
          </a:p>
        </p:txBody>
      </p:sp>
    </p:spTree>
    <p:extLst>
      <p:ext uri="{BB962C8B-B14F-4D97-AF65-F5344CB8AC3E}">
        <p14:creationId xmlns:p14="http://schemas.microsoft.com/office/powerpoint/2010/main" val="42882631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a:t>
            </a:r>
            <a:r>
              <a:rPr lang="fa-IR" altLang="de-DE" sz="2000">
                <a:solidFill>
                  <a:srgbClr val="333333"/>
                </a:solidFill>
              </a:rPr>
              <a:t>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107</a:t>
            </a:fld>
            <a:endParaRPr lang="de-DE" altLang="de-DE">
              <a:latin typeface="+mn-lt"/>
            </a:endParaRPr>
          </a:p>
        </p:txBody>
      </p:sp>
    </p:spTree>
    <p:extLst>
      <p:ext uri="{BB962C8B-B14F-4D97-AF65-F5344CB8AC3E}">
        <p14:creationId xmlns:p14="http://schemas.microsoft.com/office/powerpoint/2010/main" val="1187149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کند.</a:t>
            </a:r>
          </a:p>
          <a:p>
            <a:pPr marL="342900" lvl="0" indent="-342900" defTabSz="914400" fontAlgn="base">
              <a:buClr>
                <a:srgbClr val="333333"/>
              </a:buClr>
              <a:buFont typeface="WingDings"/>
              <a:buChar char=""/>
            </a:pPr>
            <a:r>
              <a:rPr lang="fa-IR" altLang="de-DE" sz="2000" dirty="0">
                <a:solidFill>
                  <a:srgbClr val="333333"/>
                </a:solidFill>
              </a:rPr>
              <a:t>تصمیم گیری های مهم بر اساس حقایق انعطاف ناپذیر قرار گرفته است. حدس و گمان </a:t>
            </a:r>
            <a:r>
              <a:rPr lang="fa-IR" altLang="de-DE" sz="2000">
                <a:solidFill>
                  <a:srgbClr val="333333"/>
                </a:solidFill>
              </a:rPr>
              <a:t>صرفا “مشاوران بدی” </a:t>
            </a:r>
            <a:r>
              <a:rPr lang="fa-IR" altLang="de-DE" sz="2000" dirty="0">
                <a:solidFill>
                  <a:srgbClr val="333333"/>
                </a:solidFill>
              </a:rPr>
              <a:t>هستند. همیشه پیامدهای ناشی از یک قضاوت اشتباه را در نظر بگیرید.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108</a:t>
            </a:fld>
            <a:endParaRPr lang="de-DE" altLang="de-DE">
              <a:latin typeface="+mn-lt"/>
            </a:endParaRPr>
          </a:p>
        </p:txBody>
      </p:sp>
    </p:spTree>
    <p:extLst>
      <p:ext uri="{BB962C8B-B14F-4D97-AF65-F5344CB8AC3E}">
        <p14:creationId xmlns:p14="http://schemas.microsoft.com/office/powerpoint/2010/main" val="23505417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109</a:t>
            </a:fld>
            <a:endParaRPr lang="de-DE" altLang="de-DE">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110</a:t>
            </a:fld>
            <a:endParaRPr lang="de-DE" altLang="de-DE">
              <a:latin typeface="+mn-lt"/>
            </a:endParaRPr>
          </a:p>
        </p:txBody>
      </p:sp>
    </p:spTree>
    <p:extLst>
      <p:ext uri="{BB962C8B-B14F-4D97-AF65-F5344CB8AC3E}">
        <p14:creationId xmlns:p14="http://schemas.microsoft.com/office/powerpoint/2010/main" val="41325311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a:p>
            <a:pPr lvl="0" defTabSz="914400" fontAlgn="base"/>
            <a:r>
              <a:rPr lang="fa-IR" altLang="de-DE" sz="2400" dirty="0">
                <a:solidFill>
                  <a:srgbClr val="333333"/>
                </a:solidFill>
              </a:rPr>
              <a:t>ممکن است که شواهد و مدارک بسیار زیادی بدست آیند ولی تعابیر و تفاسیر مختلف را باید با افراد موثق و معتمد در میان گذارد و به هنگام نتیجه گیری شتاب نکنیم.</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111</a:t>
            </a:fld>
            <a:endParaRPr lang="de-DE" altLang="de-DE">
              <a:latin typeface="+mn-lt"/>
            </a:endParaRPr>
          </a:p>
        </p:txBody>
      </p:sp>
    </p:spTree>
    <p:extLst>
      <p:ext uri="{BB962C8B-B14F-4D97-AF65-F5344CB8AC3E}">
        <p14:creationId xmlns:p14="http://schemas.microsoft.com/office/powerpoint/2010/main" val="11420430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112</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34582006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54730409"/>
              </p:ext>
            </p:extLst>
          </p:nvPr>
        </p:nvGraphicFramePr>
        <p:xfrm>
          <a:off x="408954" y="2011680"/>
          <a:ext cx="11375999" cy="287431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Jonathan </a:t>
                      </a:r>
                      <a:r>
                        <a:rPr kumimoji="0" lang="en-GB" sz="1000" b="0" i="0" u="none" strike="noStrike" cap="none" normalizeH="0" baseline="0" dirty="0" err="1">
                          <a:ln>
                            <a:noFill/>
                          </a:ln>
                          <a:solidFill>
                            <a:srgbClr val="333333"/>
                          </a:solidFill>
                          <a:effectLst/>
                          <a:latin typeface="+mn-lt"/>
                          <a:ea typeface="+mn-ea"/>
                          <a:cs typeface="+mn-cs"/>
                        </a:rPr>
                        <a:t>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National League of American Pen Women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Label of a publishing company (owl)</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Stained Glass Panel, Eye-Catcher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Arbeitsgruppe Klinische Neuropsychologie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Black&amp;white</a:t>
                      </a:r>
                      <a:r>
                        <a:rPr kumimoji="0" lang="en-GB" sz="1000" b="0" i="0" u="none" strike="noStrike" cap="none" normalizeH="0" baseline="0" dirty="0">
                          <a:ln>
                            <a:noFill/>
                          </a:ln>
                          <a:solidFill>
                            <a:srgbClr val="333333"/>
                          </a:solidFill>
                          <a:effectLst/>
                          <a:latin typeface="+mn-lt"/>
                          <a:ea typeface="+mn-ea"/>
                          <a:cs typeface="+mn-cs"/>
                        </a:rPr>
                        <a:t> drawings of fragmented pictures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Arbeitsgruppe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Klinische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motifs: raft, frog etc.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r>
                        <a:rPr kumimoji="0" lang="de-DE" sz="1000" b="1" i="0" u="none" strike="noStrike" cap="none" normalizeH="0" baseline="0">
                          <a:ln>
                            <a:noFill/>
                          </a:ln>
                          <a:solidFill>
                            <a:srgbClr val="333333"/>
                          </a:solidFill>
                          <a:effectLst/>
                          <a:latin typeface="+mn-lt"/>
                          <a:ea typeface="+mn-ea"/>
                          <a:cs typeface="+mn-cs"/>
                        </a:rPr>
                        <a:t>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a:t>
                      </a:r>
                      <a:r>
                        <a:rPr kumimoji="0" lang="de-DE" sz="1000" b="0" i="0" u="none" strike="noStrike" cap="none" normalizeH="0" baseline="0">
                          <a:ln>
                            <a:noFill/>
                          </a:ln>
                          <a:solidFill>
                            <a:srgbClr val="333333"/>
                          </a:solidFill>
                          <a:effectLst/>
                          <a:latin typeface="+mn-lt"/>
                          <a:ea typeface="+mn-ea"/>
                          <a:cs typeface="+mn-cs"/>
                        </a:rPr>
                        <a:t> pictures</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PP by rockypointcollectibles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1743180254"/>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a:t>
                      </a:r>
                      <a:r>
                        <a:rPr lang="ar-SA" sz="2000" b="0" i="0" u="none">
                          <a:solidFill>
                            <a:srgbClr val="333333"/>
                          </a:solidFill>
                          <a:latin typeface="+mn-lt"/>
                          <a:ea typeface="+mn-ea"/>
                          <a:cs typeface="+mn-cs"/>
                        </a:rPr>
                        <a:t>پیروزی تکنولوژیکی” </a:t>
                      </a:r>
                      <a:r>
                        <a:rPr lang="ar-SA" sz="2000" b="0" i="0" u="none" dirty="0">
                          <a:solidFill>
                            <a:srgbClr val="333333"/>
                          </a:solidFill>
                          <a:latin typeface="+mn-lt"/>
                          <a:ea typeface="+mn-ea"/>
                          <a:cs typeface="+mn-cs"/>
                        </a:rPr>
                        <a:t>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114</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5627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116517565"/>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115</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9560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492159538"/>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116</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0988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69020445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r>
                        <a:rPr lang="fa-IR" sz="2000" b="0" i="0" u="none" dirty="0">
                          <a:solidFill>
                            <a:srgbClr val="004992"/>
                          </a:solidFill>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117</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31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23248926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به منظور پوشش دادن 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118</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7566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a:solidFill>
                  <a:srgbClr val="FF0000"/>
                </a:solidFill>
                <a:latin typeface="Calibri Light"/>
              </a:rPr>
              <a:t>نه!</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a:solidFill>
                  <a:srgbClr val="000000"/>
                </a:solidFill>
                <a:latin typeface="Calibri Light"/>
                <a:ea typeface="ＭＳ Ｐゴシック" panose="020B0600070205080204" pitchFamily="34" charset="-128"/>
              </a:rPr>
              <a:t>آیا فتح کره ماه توسط دولت آمریکا، جعلی بود؟</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dirty="0">
                <a:solidFill>
                  <a:srgbClr val="333333"/>
                </a:solidFill>
                <a:latin typeface="+mn-lt"/>
              </a:rPr>
              <a:t>منبع: ایستگاه تلویزیونی آلمان ZDF : </a:t>
            </a:r>
            <a:r>
              <a:rPr lang="de-DE" sz="1200" dirty="0">
                <a:solidFill>
                  <a:srgbClr val="333333"/>
                </a:solidFill>
                <a:latin typeface="+mn-lt"/>
              </a:rPr>
              <a:t>„</a:t>
            </a:r>
            <a:r>
              <a:rPr lang="fa-IR" sz="1200" dirty="0">
                <a:solidFill>
                  <a:srgbClr val="333333"/>
                </a:solidFill>
                <a:latin typeface="+mn-lt"/>
              </a:rPr>
              <a:t>Vor</a:t>
            </a:r>
            <a:r>
              <a:rPr lang="de-DE" sz="1200" dirty="0">
                <a:solidFill>
                  <a:srgbClr val="333333"/>
                </a:solidFill>
                <a:latin typeface="+mn-lt"/>
              </a:rPr>
              <a:t>si</a:t>
            </a:r>
            <a:r>
              <a:rPr lang="fa-IR" sz="1200">
                <a:solidFill>
                  <a:srgbClr val="333333"/>
                </a:solidFill>
                <a:latin typeface="+mn-lt"/>
              </a:rPr>
              <a:t>cht Verschwörung</a:t>
            </a:r>
            <a:r>
              <a:rPr lang="en-US" sz="1200">
                <a:solidFill>
                  <a:srgbClr val="333333"/>
                </a:solidFill>
                <a:latin typeface="+mn-lt"/>
              </a:rPr>
              <a:t>“</a:t>
            </a:r>
            <a:r>
              <a:rPr lang="fa-IR" sz="1200">
                <a:solidFill>
                  <a:srgbClr val="333333"/>
                </a:solidFill>
                <a:latin typeface="+mn-lt"/>
              </a:rPr>
              <a:t> </a:t>
            </a:r>
            <a:r>
              <a:rPr lang="de-DE" sz="1200" dirty="0">
                <a:solidFill>
                  <a:srgbClr val="333333"/>
                </a:solidFill>
                <a:latin typeface="+mn-lt"/>
              </a:rPr>
              <a:t>)</a:t>
            </a:r>
            <a:r>
              <a:rPr lang="fa-IR" sz="1200" dirty="0">
                <a:solidFill>
                  <a:srgbClr val="333333"/>
                </a:solidFill>
                <a:latin typeface="+mn-lt"/>
              </a:rPr>
              <a:t>مراقب توطئه باشید </a:t>
            </a:r>
            <a:r>
              <a:rPr lang="de-DE" sz="1200" dirty="0">
                <a:solidFill>
                  <a:srgbClr val="333333"/>
                </a:solidFill>
                <a:latin typeface="+mn-lt"/>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latin typeface="Calibri Light"/>
              </a:rPr>
              <a:t>رولاند امریچ، کارگردان (روز استقلال):</a:t>
            </a:r>
            <a:br>
              <a:rPr lang="fa-IR" altLang="de-DE" sz="2400" dirty="0">
                <a:latin typeface="Calibri Light"/>
              </a:rPr>
            </a:br>
            <a:r>
              <a:rPr lang="fa-IR" altLang="de-DE" sz="2400" dirty="0">
                <a:latin typeface="Calibri Light"/>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i="1" dirty="0">
              <a:latin typeface="Calibri Light"/>
            </a:endParaRPr>
          </a:p>
        </p:txBody>
      </p:sp>
    </p:spTree>
    <p:extLst>
      <p:ext uri="{BB962C8B-B14F-4D97-AF65-F5344CB8AC3E}">
        <p14:creationId xmlns:p14="http://schemas.microsoft.com/office/powerpoint/2010/main" val="9988929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120</a:t>
            </a:fld>
            <a:endParaRPr lang="de-DE" altLang="de-DE">
              <a:latin typeface="+mn-lt"/>
            </a:endParaRPr>
          </a:p>
        </p:txBody>
      </p:sp>
    </p:spTree>
    <p:extLst>
      <p:ext uri="{BB962C8B-B14F-4D97-AF65-F5344CB8AC3E}">
        <p14:creationId xmlns:p14="http://schemas.microsoft.com/office/powerpoint/2010/main" val="14671554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121</a:t>
            </a:fld>
            <a:endParaRPr lang="de-DE" altLang="de-DE">
              <a:latin typeface="+mn-lt"/>
            </a:endParaRPr>
          </a:p>
        </p:txBody>
      </p:sp>
    </p:spTree>
    <p:extLst>
      <p:ext uri="{BB962C8B-B14F-4D97-AF65-F5344CB8AC3E}">
        <p14:creationId xmlns:p14="http://schemas.microsoft.com/office/powerpoint/2010/main" val="123086317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7162</Words>
  <Application>Microsoft Macintosh PowerPoint</Application>
  <PresentationFormat>Benutzerdefiniert</PresentationFormat>
  <Paragraphs>1079</Paragraphs>
  <Slides>121</Slides>
  <Notes>121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121</vt:i4>
      </vt:variant>
    </vt:vector>
  </HeadingPairs>
  <TitlesOfParts>
    <vt:vector size="128" baseType="lpstr">
      <vt:lpstr>Arial</vt:lpstr>
      <vt:lpstr>Times New Roman</vt:lpstr>
      <vt:lpstr>WingDings</vt:lpstr>
      <vt:lpstr>Symbol</vt:lpstr>
      <vt:lpstr>Calibri Light</vt:lpstr>
      <vt:lpstr>UKE_PPT-Vorlage_16zu9</vt:lpstr>
      <vt:lpstr>1_UKE_PPT-Vorlage_16zu9</vt:lpstr>
      <vt:lpstr>بام :2 B قسمت اوّل: نتیجه گیری زودهنگام</vt:lpstr>
      <vt:lpstr>نتیجه گیری زودهنگام</vt:lpstr>
      <vt:lpstr>نتیجه گیری زودهنگام</vt:lpstr>
      <vt:lpstr>نتیجه گیری زودهنگام</vt:lpstr>
      <vt:lpstr>نتیجه گیری زودهنگام</vt:lpstr>
      <vt:lpstr>نتیجه گیری زودهنگام</vt:lpstr>
      <vt:lpstr>نتیجه گیری بدون اطمینان 100%</vt:lpstr>
      <vt:lpstr>نتیجه گیری بدون اطمینان 100%</vt:lpstr>
      <vt:lpstr>نتیجه گیری بدون اطمینان 100%</vt:lpstr>
      <vt:lpstr>نتیجه گیری زودهنگام « در عمل »</vt:lpstr>
      <vt:lpstr>نتیجه گیری زودهنگام « در عمل »</vt:lpstr>
      <vt:lpstr>نتیجه گیری زودهنگام « در عمل »</vt:lpstr>
      <vt:lpstr>آیا در اسکناس یک دلاری علایمی وجود دارد که دالِّ بر نفوذ گروه های سرّیبرامریکا باشد؟</vt:lpstr>
      <vt:lpstr>آیا در اسکناس یک دلاری علایمی وجود دارد که دالِّ بر نفوذ گروه های سرّی برامریکا باشد؟ یک استدلال ناپخته در عمل</vt:lpstr>
      <vt:lpstr>آیا در اسکناس یک دلاری علایمی وجود دارد که دالِّ بر نفوذ گروه های سرّی برامریکا باشد؟ یک استدلال ناپخته در عمل</vt:lpstr>
      <vt:lpstr>استدلال ناپخته</vt:lpstr>
      <vt:lpstr>چنین نظریاتی چگونه بوجود می آیند؟</vt:lpstr>
      <vt:lpstr>چنین نظریاتی چگونه بوجود می آیند؟</vt:lpstr>
      <vt:lpstr>چنین نظریاتی چگونه بوجود می آیند؟</vt:lpstr>
      <vt:lpstr>چرا این اعمال را انجام می دهیم؟</vt:lpstr>
      <vt:lpstr>چرا این اعمال را انجام می دهیم؟</vt:lpstr>
      <vt:lpstr>چگونه نتیجه گیری های زودهنگام و عجولانه سبب تشدید سوء تفاهم ها و تعابیر نادرست می شوند؟ به نمونه های زیر توجه فرمائید</vt:lpstr>
      <vt:lpstr>تکالیف شماره 1</vt:lpstr>
      <vt:lpstr>تکالیف شماره 1</vt:lpstr>
      <vt:lpstr>تکالیف شماره 1</vt:lpstr>
      <vt:lpstr>تصویر شماره 1</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2</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3</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4</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اختیاری : کلیپ ویدئویی</vt:lpstr>
      <vt:lpstr>تصویر شماره 5</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6</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7</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تکالیف شماره 2</vt:lpstr>
      <vt:lpstr>چه می بینید؟</vt:lpstr>
      <vt:lpstr>حالا چه می بینید؟</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روانپریشی (پسیکوز) چه باید کرد؟</vt:lpstr>
      <vt:lpstr>با روانپریشی (پسیکوز) چه باید کرد؟</vt:lpstr>
      <vt:lpstr>با روانپریشی (پسیکوز) چه باید کرد؟</vt:lpstr>
      <vt:lpstr>از توجه و همکاری شما متشکریم</vt:lpstr>
      <vt:lpstr>PowerPoint-Präsentation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430</cp:revision>
  <dcterms:created xsi:type="dcterms:W3CDTF">2002-10-15T10:55:06Z</dcterms:created>
  <dcterms:modified xsi:type="dcterms:W3CDTF">2023-12-21T21:43:01Z</dcterms:modified>
</cp:coreProperties>
</file>