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50"/>
  </p:notesMasterIdLst>
  <p:sldIdLst>
    <p:sldId id="480" r:id="rId3"/>
    <p:sldId id="439" r:id="rId4"/>
    <p:sldId id="458" r:id="rId5"/>
    <p:sldId id="462" r:id="rId6"/>
    <p:sldId id="461" r:id="rId7"/>
    <p:sldId id="398" r:id="rId8"/>
    <p:sldId id="262" r:id="rId9"/>
    <p:sldId id="436" r:id="rId10"/>
    <p:sldId id="453" r:id="rId11"/>
    <p:sldId id="463" r:id="rId12"/>
    <p:sldId id="466" r:id="rId13"/>
    <p:sldId id="464" r:id="rId14"/>
    <p:sldId id="468" r:id="rId15"/>
    <p:sldId id="467" r:id="rId16"/>
    <p:sldId id="405" r:id="rId17"/>
    <p:sldId id="469" r:id="rId18"/>
    <p:sldId id="444" r:id="rId19"/>
    <p:sldId id="470" r:id="rId20"/>
    <p:sldId id="410" r:id="rId21"/>
    <p:sldId id="471" r:id="rId22"/>
    <p:sldId id="411" r:id="rId23"/>
    <p:sldId id="343" r:id="rId24"/>
    <p:sldId id="412" r:id="rId25"/>
    <p:sldId id="445" r:id="rId26"/>
    <p:sldId id="473" r:id="rId27"/>
    <p:sldId id="472" r:id="rId28"/>
    <p:sldId id="447" r:id="rId29"/>
    <p:sldId id="475" r:id="rId30"/>
    <p:sldId id="474" r:id="rId31"/>
    <p:sldId id="418" r:id="rId32"/>
    <p:sldId id="419" r:id="rId33"/>
    <p:sldId id="420" r:id="rId34"/>
    <p:sldId id="421" r:id="rId35"/>
    <p:sldId id="422" r:id="rId36"/>
    <p:sldId id="423" r:id="rId37"/>
    <p:sldId id="424" r:id="rId38"/>
    <p:sldId id="425" r:id="rId39"/>
    <p:sldId id="449" r:id="rId40"/>
    <p:sldId id="478" r:id="rId41"/>
    <p:sldId id="477" r:id="rId42"/>
    <p:sldId id="476" r:id="rId43"/>
    <p:sldId id="431" r:id="rId44"/>
    <p:sldId id="452" r:id="rId45"/>
    <p:sldId id="432" r:id="rId46"/>
    <p:sldId id="454" r:id="rId47"/>
    <p:sldId id="456"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295" userDrawn="1">
          <p15:clr>
            <a:srgbClr val="A4A3A4"/>
          </p15:clr>
        </p15:guide>
        <p15:guide id="3" orient="horz" pos="1003" userDrawn="1">
          <p15:clr>
            <a:srgbClr val="A4A3A4"/>
          </p15:clr>
        </p15:guide>
        <p15:guide id="4" orient="horz" pos="935" userDrawn="1">
          <p15:clr>
            <a:srgbClr val="A4A3A4"/>
          </p15:clr>
        </p15:guide>
        <p15:guide id="5" pos="5465" userDrawn="1">
          <p15:clr>
            <a:srgbClr val="A4A3A4"/>
          </p15:clr>
        </p15:guide>
        <p15:guide id="6" pos="393">
          <p15:clr>
            <a:srgbClr val="A4A3A4"/>
          </p15:clr>
        </p15:guide>
        <p15:guide id="7" pos="728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FFFF"/>
    <a:srgbClr val="006699"/>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8" autoAdjust="0"/>
    <p:restoredTop sz="95915" autoAdjust="0"/>
  </p:normalViewPr>
  <p:slideViewPr>
    <p:cSldViewPr snapToGrid="0">
      <p:cViewPr varScale="1">
        <p:scale>
          <a:sx n="62" d="100"/>
          <a:sy n="62" d="100"/>
        </p:scale>
        <p:origin x="1096" y="76"/>
      </p:cViewPr>
      <p:guideLst>
        <p:guide orient="horz" pos="4319"/>
        <p:guide pos="295"/>
        <p:guide orient="horz" pos="1003"/>
        <p:guide orient="horz" pos="935"/>
        <p:guide pos="5465"/>
        <p:guide pos="393"/>
        <p:guide pos="7289"/>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font" Target="fonts/font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20.12.2021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3482587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3482587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3482587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3482587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6</a:t>
            </a:fld>
            <a:endParaRPr lang="de-DE"/>
          </a:p>
        </p:txBody>
      </p:sp>
    </p:spTree>
    <p:extLst>
      <p:ext uri="{BB962C8B-B14F-4D97-AF65-F5344CB8AC3E}">
        <p14:creationId xmlns:p14="http://schemas.microsoft.com/office/powerpoint/2010/main" val="141644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8</a:t>
            </a:fld>
            <a:endParaRPr lang="de-DE"/>
          </a:p>
        </p:txBody>
      </p:sp>
    </p:spTree>
    <p:extLst>
      <p:ext uri="{BB962C8B-B14F-4D97-AF65-F5344CB8AC3E}">
        <p14:creationId xmlns:p14="http://schemas.microsoft.com/office/powerpoint/2010/main" val="2273274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884273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2021447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2021447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890863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890863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89086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15</a:t>
            </a:fld>
            <a:endParaRPr lang="de-DE"/>
          </a:p>
        </p:txBody>
      </p:sp>
    </p:spTree>
    <p:extLst>
      <p:ext uri="{BB962C8B-B14F-4D97-AF65-F5344CB8AC3E}">
        <p14:creationId xmlns:p14="http://schemas.microsoft.com/office/powerpoint/2010/main" val="3589863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16</a:t>
            </a:fld>
            <a:endParaRPr lang="de-DE"/>
          </a:p>
        </p:txBody>
      </p:sp>
    </p:spTree>
    <p:extLst>
      <p:ext uri="{BB962C8B-B14F-4D97-AF65-F5344CB8AC3E}">
        <p14:creationId xmlns:p14="http://schemas.microsoft.com/office/powerpoint/2010/main" val="3589863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17</a:t>
            </a:fld>
            <a:endParaRPr lang="de-DE"/>
          </a:p>
        </p:txBody>
      </p:sp>
    </p:spTree>
    <p:extLst>
      <p:ext uri="{BB962C8B-B14F-4D97-AF65-F5344CB8AC3E}">
        <p14:creationId xmlns:p14="http://schemas.microsoft.com/office/powerpoint/2010/main" val="247043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18</a:t>
            </a:fld>
            <a:endParaRPr lang="de-DE"/>
          </a:p>
        </p:txBody>
      </p:sp>
    </p:spTree>
    <p:extLst>
      <p:ext uri="{BB962C8B-B14F-4D97-AF65-F5344CB8AC3E}">
        <p14:creationId xmlns:p14="http://schemas.microsoft.com/office/powerpoint/2010/main" val="247043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19</a:t>
            </a:fld>
            <a:endParaRPr lang="de-DE"/>
          </a:p>
        </p:txBody>
      </p:sp>
    </p:spTree>
    <p:extLst>
      <p:ext uri="{BB962C8B-B14F-4D97-AF65-F5344CB8AC3E}">
        <p14:creationId xmlns:p14="http://schemas.microsoft.com/office/powerpoint/2010/main" val="170980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20</a:t>
            </a:fld>
            <a:endParaRPr lang="de-DE"/>
          </a:p>
        </p:txBody>
      </p:sp>
    </p:spTree>
    <p:extLst>
      <p:ext uri="{BB962C8B-B14F-4D97-AF65-F5344CB8AC3E}">
        <p14:creationId xmlns:p14="http://schemas.microsoft.com/office/powerpoint/2010/main" val="1709801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21</a:t>
            </a:fld>
            <a:endParaRPr lang="de-DE"/>
          </a:p>
        </p:txBody>
      </p:sp>
    </p:spTree>
    <p:extLst>
      <p:ext uri="{BB962C8B-B14F-4D97-AF65-F5344CB8AC3E}">
        <p14:creationId xmlns:p14="http://schemas.microsoft.com/office/powerpoint/2010/main" val="2867649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4127277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23</a:t>
            </a:fld>
            <a:endParaRPr lang="de-DE"/>
          </a:p>
        </p:txBody>
      </p:sp>
    </p:spTree>
    <p:extLst>
      <p:ext uri="{BB962C8B-B14F-4D97-AF65-F5344CB8AC3E}">
        <p14:creationId xmlns:p14="http://schemas.microsoft.com/office/powerpoint/2010/main" val="3471494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945986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945986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945986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27</a:t>
            </a:fld>
            <a:endParaRPr lang="de-DE"/>
          </a:p>
        </p:txBody>
      </p:sp>
    </p:spTree>
    <p:extLst>
      <p:ext uri="{BB962C8B-B14F-4D97-AF65-F5344CB8AC3E}">
        <p14:creationId xmlns:p14="http://schemas.microsoft.com/office/powerpoint/2010/main" val="40225706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28</a:t>
            </a:fld>
            <a:endParaRPr lang="de-DE"/>
          </a:p>
        </p:txBody>
      </p:sp>
    </p:spTree>
    <p:extLst>
      <p:ext uri="{BB962C8B-B14F-4D97-AF65-F5344CB8AC3E}">
        <p14:creationId xmlns:p14="http://schemas.microsoft.com/office/powerpoint/2010/main" val="4022570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29</a:t>
            </a:fld>
            <a:endParaRPr lang="de-DE"/>
          </a:p>
        </p:txBody>
      </p:sp>
    </p:spTree>
    <p:extLst>
      <p:ext uri="{BB962C8B-B14F-4D97-AF65-F5344CB8AC3E}">
        <p14:creationId xmlns:p14="http://schemas.microsoft.com/office/powerpoint/2010/main" val="4022570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783530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31</a:t>
            </a:fld>
            <a:endParaRPr lang="de-DE"/>
          </a:p>
        </p:txBody>
      </p:sp>
    </p:spTree>
    <p:extLst>
      <p:ext uri="{BB962C8B-B14F-4D97-AF65-F5344CB8AC3E}">
        <p14:creationId xmlns:p14="http://schemas.microsoft.com/office/powerpoint/2010/main" val="3167474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32</a:t>
            </a:fld>
            <a:endParaRPr lang="de-DE"/>
          </a:p>
        </p:txBody>
      </p:sp>
    </p:spTree>
    <p:extLst>
      <p:ext uri="{BB962C8B-B14F-4D97-AF65-F5344CB8AC3E}">
        <p14:creationId xmlns:p14="http://schemas.microsoft.com/office/powerpoint/2010/main" val="35057031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33</a:t>
            </a:fld>
            <a:endParaRPr lang="de-DE"/>
          </a:p>
        </p:txBody>
      </p:sp>
    </p:spTree>
    <p:extLst>
      <p:ext uri="{BB962C8B-B14F-4D97-AF65-F5344CB8AC3E}">
        <p14:creationId xmlns:p14="http://schemas.microsoft.com/office/powerpoint/2010/main" val="4130227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34</a:t>
            </a:fld>
            <a:endParaRPr lang="de-DE"/>
          </a:p>
        </p:txBody>
      </p:sp>
    </p:spTree>
    <p:extLst>
      <p:ext uri="{BB962C8B-B14F-4D97-AF65-F5344CB8AC3E}">
        <p14:creationId xmlns:p14="http://schemas.microsoft.com/office/powerpoint/2010/main" val="1696639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35</a:t>
            </a:fld>
            <a:endParaRPr lang="de-DE"/>
          </a:p>
        </p:txBody>
      </p:sp>
    </p:spTree>
    <p:extLst>
      <p:ext uri="{BB962C8B-B14F-4D97-AF65-F5344CB8AC3E}">
        <p14:creationId xmlns:p14="http://schemas.microsoft.com/office/powerpoint/2010/main" val="1305499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36</a:t>
            </a:fld>
            <a:endParaRPr lang="de-DE"/>
          </a:p>
        </p:txBody>
      </p:sp>
    </p:spTree>
    <p:extLst>
      <p:ext uri="{BB962C8B-B14F-4D97-AF65-F5344CB8AC3E}">
        <p14:creationId xmlns:p14="http://schemas.microsoft.com/office/powerpoint/2010/main" val="3772730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37</a:t>
            </a:fld>
            <a:endParaRPr lang="de-DE"/>
          </a:p>
        </p:txBody>
      </p:sp>
    </p:spTree>
    <p:extLst>
      <p:ext uri="{BB962C8B-B14F-4D97-AF65-F5344CB8AC3E}">
        <p14:creationId xmlns:p14="http://schemas.microsoft.com/office/powerpoint/2010/main" val="3951068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38</a:t>
            </a:fld>
            <a:endParaRPr lang="de-DE"/>
          </a:p>
        </p:txBody>
      </p:sp>
    </p:spTree>
    <p:extLst>
      <p:ext uri="{BB962C8B-B14F-4D97-AF65-F5344CB8AC3E}">
        <p14:creationId xmlns:p14="http://schemas.microsoft.com/office/powerpoint/2010/main" val="2210289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39</a:t>
            </a:fld>
            <a:endParaRPr lang="de-DE"/>
          </a:p>
        </p:txBody>
      </p:sp>
    </p:spTree>
    <p:extLst>
      <p:ext uri="{BB962C8B-B14F-4D97-AF65-F5344CB8AC3E}">
        <p14:creationId xmlns:p14="http://schemas.microsoft.com/office/powerpoint/2010/main" val="221028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40</a:t>
            </a:fld>
            <a:endParaRPr lang="de-DE"/>
          </a:p>
        </p:txBody>
      </p:sp>
    </p:spTree>
    <p:extLst>
      <p:ext uri="{BB962C8B-B14F-4D97-AF65-F5344CB8AC3E}">
        <p14:creationId xmlns:p14="http://schemas.microsoft.com/office/powerpoint/2010/main" val="2210289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41</a:t>
            </a:fld>
            <a:endParaRPr lang="de-DE"/>
          </a:p>
        </p:txBody>
      </p:sp>
    </p:spTree>
    <p:extLst>
      <p:ext uri="{BB962C8B-B14F-4D97-AF65-F5344CB8AC3E}">
        <p14:creationId xmlns:p14="http://schemas.microsoft.com/office/powerpoint/2010/main" val="221028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42</a:t>
            </a:fld>
            <a:endParaRPr lang="de-DE"/>
          </a:p>
        </p:txBody>
      </p:sp>
    </p:spTree>
    <p:extLst>
      <p:ext uri="{BB962C8B-B14F-4D97-AF65-F5344CB8AC3E}">
        <p14:creationId xmlns:p14="http://schemas.microsoft.com/office/powerpoint/2010/main" val="1853296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43</a:t>
            </a:fld>
            <a:endParaRPr lang="de-DE"/>
          </a:p>
        </p:txBody>
      </p:sp>
    </p:spTree>
    <p:extLst>
      <p:ext uri="{BB962C8B-B14F-4D97-AF65-F5344CB8AC3E}">
        <p14:creationId xmlns:p14="http://schemas.microsoft.com/office/powerpoint/2010/main" val="1853296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14335946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26315613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47</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9 – عزت نفس (بخش تکمیلی)</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9 – عزت نفس (بخش تکمیلی)</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964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783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292085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414732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6436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9916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16425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41288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42510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46345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04860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3893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9 – عزت نفس (بخش تکمیلی)</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805774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:9 I </a:t>
            </a:r>
            <a:r>
              <a:rPr lang="ar-SA" altLang="de-DE">
                <a:latin typeface="+mn-lt"/>
                <a:ea typeface="+mn-ea"/>
                <a:cs typeface="+mn-cs"/>
              </a:rPr>
              <a:t>عزت نفس (بخش تکمیلی)</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1768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عزت نفس چیست؟</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lvl="0" defTabSz="914400" fontAlgn="base">
              <a:buClr>
                <a:srgbClr val="333333"/>
              </a:buClr>
              <a:tabLst>
                <a:tab pos="84137" algn="l"/>
              </a:tabLst>
              <a:defRPr/>
            </a:pPr>
            <a:r>
              <a:rPr lang="fa-IR" altLang="de-DE" sz="2400" dirty="0">
                <a:solidFill>
                  <a:srgbClr val="333333"/>
                </a:solidFill>
              </a:rPr>
              <a:t>؟؟؟</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085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عزت نفس چیست؟</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tabLst>
                <a:tab pos="84137" algn="l"/>
              </a:tabLst>
              <a:defRPr/>
            </a:pPr>
            <a:r>
              <a:rPr lang="fa-IR" altLang="de-DE" sz="2400" dirty="0">
                <a:solidFill>
                  <a:srgbClr val="333333"/>
                </a:solidFill>
              </a:rPr>
              <a:t>چقدر برای خویش ارزش قائل هستیم.</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19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عزت نفس چیست؟</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tabLst>
                <a:tab pos="84137" algn="l"/>
              </a:tabLst>
              <a:defRPr/>
            </a:pPr>
            <a:r>
              <a:rPr lang="fa-IR" altLang="de-DE" sz="2400" dirty="0">
                <a:solidFill>
                  <a:srgbClr val="333333"/>
                </a:solidFill>
              </a:rPr>
              <a:t>چقدر برای خویش ارزش قائل هستیم.</a:t>
            </a:r>
          </a:p>
          <a:p>
            <a:pPr marL="342900" lvl="0" indent="-342900" defTabSz="914400" fontAlgn="base">
              <a:buClr>
                <a:srgbClr val="333333"/>
              </a:buClr>
              <a:buFont typeface="WingDings"/>
              <a:buChar char=""/>
              <a:tabLst>
                <a:tab pos="84137" algn="l"/>
              </a:tabLst>
              <a:defRPr/>
            </a:pPr>
            <a:r>
              <a:rPr lang="fa-IR" altLang="de-DE" sz="2400" dirty="0">
                <a:solidFill>
                  <a:srgbClr val="333333"/>
                </a:solidFill>
              </a:rPr>
              <a:t>ارزیابی ذهنی ما از خودمان چگونه </a:t>
            </a:r>
            <a:r>
              <a:rPr lang="fa-IR" altLang="de-DE" sz="2400">
                <a:solidFill>
                  <a:srgbClr val="333333"/>
                </a:solidFill>
              </a:rPr>
              <a:t>است؟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93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عزت نفس چیست؟</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tabLst>
                <a:tab pos="84137" algn="l"/>
              </a:tabLst>
              <a:defRPr/>
            </a:pPr>
            <a:r>
              <a:rPr lang="fa-IR" altLang="de-DE" sz="2400" dirty="0">
                <a:solidFill>
                  <a:srgbClr val="333333"/>
                </a:solidFill>
              </a:rPr>
              <a:t>چقدر برای خویش ارزش قائل هستیم.</a:t>
            </a:r>
          </a:p>
          <a:p>
            <a:pPr marL="342900" lvl="0" indent="-342900" defTabSz="914400" fontAlgn="base">
              <a:buClr>
                <a:srgbClr val="333333"/>
              </a:buClr>
              <a:buFont typeface="WingDings"/>
              <a:buChar char=""/>
              <a:tabLst>
                <a:tab pos="84137" algn="l"/>
              </a:tabLst>
              <a:defRPr/>
            </a:pPr>
            <a:r>
              <a:rPr lang="fa-IR" altLang="de-DE" sz="2400" dirty="0">
                <a:solidFill>
                  <a:srgbClr val="333333"/>
                </a:solidFill>
              </a:rPr>
              <a:t>ارزیابی ذهنی ما از خودمان چگونه است؟</a:t>
            </a:r>
          </a:p>
          <a:p>
            <a:pPr marL="342900" lvl="0" indent="-342900" defTabSz="914400" fontAlgn="base">
              <a:buClr>
                <a:srgbClr val="333333"/>
              </a:buClr>
              <a:buFont typeface="WingDings"/>
              <a:buChar char=""/>
              <a:tabLst>
                <a:tab pos="84137" algn="l"/>
              </a:tabLst>
              <a:defRPr/>
            </a:pPr>
            <a:r>
              <a:rPr lang="fa-IR" altLang="de-DE" sz="2400" dirty="0">
                <a:solidFill>
                  <a:srgbClr val="333333"/>
                </a:solidFill>
              </a:rPr>
              <a:t>ارزشمندی های ما الزاماً در گرو برداشت دیگران از ما نیست.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7295"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738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عزت نفس پایین بر بهداشت روانی ما اثر می گذارد</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اشخاص مبتلا به بیماری های روانی از عزت نفس پایین رنج می برند.</a:t>
            </a:r>
          </a:p>
          <a:p>
            <a:pPr marL="342900" lvl="0" indent="-342900" defTabSz="914400" fontAlgn="base">
              <a:buClr>
                <a:srgbClr val="333333"/>
              </a:buClr>
              <a:buFont typeface="WingDings"/>
              <a:buChar char=""/>
              <a:defRPr/>
            </a:pPr>
            <a:r>
              <a:rPr lang="fa-IR" sz="2400" dirty="0">
                <a:solidFill>
                  <a:srgbClr val="333333"/>
                </a:solidFill>
              </a:rPr>
              <a:t>عزت نفس پایین سبب ایجاد مشکلات عدیده ای می شود:</a:t>
            </a:r>
          </a:p>
          <a:p>
            <a:pPr marL="774827" lvl="3" indent="-342900" defTabSz="914400" fontAlgn="base">
              <a:spcBef>
                <a:spcPts val="1999"/>
              </a:spcBef>
              <a:buClr>
                <a:srgbClr val="333333"/>
              </a:buClr>
              <a:buFont typeface="WingDings"/>
              <a:buChar char=""/>
              <a:defRPr/>
            </a:pPr>
            <a:r>
              <a:rPr lang="fa-IR" sz="2400" dirty="0">
                <a:solidFill>
                  <a:srgbClr val="333333"/>
                </a:solidFill>
                <a:latin typeface="+mn-lt"/>
              </a:rPr>
              <a:t>عدم اطمینان از خود</a:t>
            </a:r>
          </a:p>
          <a:p>
            <a:pPr marL="774827" lvl="3" indent="-342900" defTabSz="914400" fontAlgn="base">
              <a:spcBef>
                <a:spcPts val="1999"/>
              </a:spcBef>
              <a:buClr>
                <a:srgbClr val="333333"/>
              </a:buClr>
              <a:buFont typeface="WingDings"/>
              <a:buChar char=""/>
              <a:defRPr/>
            </a:pPr>
            <a:r>
              <a:rPr lang="fa-IR" sz="2400" dirty="0">
                <a:solidFill>
                  <a:srgbClr val="333333"/>
                </a:solidFill>
                <a:latin typeface="+mn-lt"/>
              </a:rPr>
              <a:t>ترس</a:t>
            </a:r>
          </a:p>
          <a:p>
            <a:pPr marL="774827" lvl="3" indent="-342900" defTabSz="914400" fontAlgn="base">
              <a:spcBef>
                <a:spcPts val="1999"/>
              </a:spcBef>
              <a:buClr>
                <a:srgbClr val="333333"/>
              </a:buClr>
              <a:buFont typeface="WingDings"/>
              <a:buChar char=""/>
              <a:defRPr/>
            </a:pPr>
            <a:r>
              <a:rPr lang="fa-IR" sz="2400" dirty="0">
                <a:solidFill>
                  <a:srgbClr val="333333"/>
                </a:solidFill>
                <a:latin typeface="+mn-lt"/>
              </a:rPr>
              <a:t>حالات افسرده</a:t>
            </a:r>
          </a:p>
          <a:p>
            <a:pPr marL="774827" lvl="3" indent="-342900" defTabSz="914400" fontAlgn="base">
              <a:spcBef>
                <a:spcPts val="1999"/>
              </a:spcBef>
              <a:buClr>
                <a:srgbClr val="333333"/>
              </a:buClr>
              <a:buFont typeface="WingDings"/>
              <a:buChar char=""/>
              <a:defRPr/>
            </a:pPr>
            <a:r>
              <a:rPr lang="fa-IR" sz="2400" dirty="0">
                <a:solidFill>
                  <a:srgbClr val="333333"/>
                </a:solidFill>
                <a:latin typeface="+mn-lt"/>
              </a:rPr>
              <a:t>تنهایی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extLst>
      <p:ext uri="{BB962C8B-B14F-4D97-AF65-F5344CB8AC3E}">
        <p14:creationId xmlns:p14="http://schemas.microsoft.com/office/powerpoint/2010/main" val="3850282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تفاوت بین عزت نفس اغراق شده و عزت نفس سالم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buClr>
                <a:srgbClr val="333333"/>
              </a:buClr>
              <a:defRPr/>
            </a:pPr>
            <a:r>
              <a:rPr lang="fa-IR" sz="2400" dirty="0">
                <a:solidFill>
                  <a:srgbClr val="333333"/>
                </a:solidFill>
              </a:rPr>
              <a:t>در زمان ابتلا به بیماری های روانی ، بسیاری از بیماران احساس می کنند که تحت تعقیب هستند. این احساس به کاهش عزت نفس آنان نیز منجر می شود. از سوی دیگر برخی افراد اگر احساس کنند که برای انجام کار یا مأموریتی بزرگ برگزیده شده اند ، عزت نفس شان بالا می رود.</a:t>
            </a:r>
          </a:p>
          <a:p>
            <a:pPr>
              <a:lnSpc>
                <a:spcPct val="100000"/>
              </a:lnSpc>
              <a:spcBef>
                <a:spcPts val="1200"/>
              </a:spcBef>
              <a:buClr>
                <a:srgbClr val="333333"/>
              </a:buClr>
              <a:defRPr/>
            </a:pPr>
            <a:endParaRPr lang="fa-IR" sz="2400" dirty="0">
              <a:solidFill>
                <a:srgbClr val="333333"/>
              </a:solidFill>
            </a:endParaRPr>
          </a:p>
          <a:p>
            <a:pPr>
              <a:lnSpc>
                <a:spcPct val="100000"/>
              </a:lnSpc>
              <a:spcBef>
                <a:spcPts val="1200"/>
              </a:spcBef>
              <a:buClr>
                <a:srgbClr val="333333"/>
              </a:buClr>
              <a:defRPr/>
            </a:pPr>
            <a:endParaRPr lang="fa-IR" sz="2400" dirty="0">
              <a:solidFill>
                <a:srgbClr val="333333"/>
              </a:solidFill>
            </a:endParaRPr>
          </a:p>
          <a:p>
            <a:pPr>
              <a:lnSpc>
                <a:spcPct val="100000"/>
              </a:lnSpc>
              <a:spcBef>
                <a:spcPts val="1200"/>
              </a:spcBef>
              <a:buClr>
                <a:srgbClr val="333333"/>
              </a:buClr>
              <a:defRPr/>
            </a:pPr>
            <a:r>
              <a:rPr lang="fa-IR" sz="2400" b="1" dirty="0">
                <a:solidFill>
                  <a:srgbClr val="004992"/>
                </a:solidFill>
              </a:rPr>
              <a:t>توجه:</a:t>
            </a:r>
            <a:r>
              <a:rPr lang="fa-IR" sz="2400" b="1" dirty="0">
                <a:solidFill>
                  <a:srgbClr val="333333"/>
                </a:solidFill>
              </a:rPr>
              <a:t> </a:t>
            </a:r>
            <a:r>
              <a:rPr lang="fa-IR" sz="2400" dirty="0">
                <a:solidFill>
                  <a:srgbClr val="333333"/>
                </a:solidFill>
              </a:rPr>
              <a:t>تکبر و خودبزرگ بینی (اعتقاد به اینکه من نیرومندتر ، باهوش تر یا مهمتر از دیگران هستم) شاید بطور موقت احساس ارزشمندی ما را بالا برد ، ولی هیچ فایده ای برای سلامت عزت نفس ندارد.</a:t>
            </a:r>
          </a:p>
          <a:p>
            <a:pPr marL="342900" indent="-342900" eaLnBrk="1" hangingPunct="1">
              <a:lnSpc>
                <a:spcPct val="100000"/>
              </a:lnSpc>
              <a:spcBef>
                <a:spcPts val="1200"/>
              </a:spcBef>
              <a:buClr>
                <a:srgbClr val="333333"/>
              </a:buClr>
              <a:buFont typeface="WingDings"/>
              <a:buChar char=""/>
              <a:defRPr/>
            </a:pPr>
            <a:r>
              <a:rPr lang="fa-IR" sz="2400" kern="1200" dirty="0">
                <a:solidFill>
                  <a:srgbClr val="333333"/>
                </a:solidFill>
              </a:rPr>
              <a:t>این احساس برای مدت طولانی ماندگار نخواهد ماند.</a:t>
            </a:r>
          </a:p>
          <a:p>
            <a:pPr marL="342900" indent="-342900" eaLnBrk="1" hangingPunct="1">
              <a:lnSpc>
                <a:spcPct val="100000"/>
              </a:lnSpc>
              <a:spcBef>
                <a:spcPts val="1200"/>
              </a:spcBef>
              <a:buClr>
                <a:srgbClr val="333333"/>
              </a:buClr>
              <a:buFont typeface="WingDings"/>
              <a:buChar char=""/>
              <a:defRPr/>
            </a:pPr>
            <a:r>
              <a:rPr lang="de-DE" sz="2400" kern="1200" dirty="0">
                <a:solidFill>
                  <a:srgbClr val="333333"/>
                </a:solidFill>
              </a:rPr>
              <a:t>…</a:t>
            </a:r>
            <a:r>
              <a:rPr lang="fa-IR" sz="2400" kern="1200" dirty="0">
                <a:solidFill>
                  <a:srgbClr val="333333"/>
                </a:solidFill>
              </a:rPr>
              <a:t>این احساس پایه و اساس واقعی نداشته و یک توانمندی واقعی نیست !</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6424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ولی…</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sz="2400" kern="1200" dirty="0">
                <a:solidFill>
                  <a:srgbClr val="333333"/>
                </a:solidFill>
              </a:rPr>
              <a:t>هر انسانی توانمندی هایی دارد ، فقط باید آن ها را کشف </a:t>
            </a:r>
            <a:r>
              <a:rPr lang="fa-IR" sz="2400" kern="1200">
                <a:solidFill>
                  <a:srgbClr val="333333"/>
                </a:solidFill>
              </a:rPr>
              <a:t>کرد.</a:t>
            </a:r>
          </a:p>
          <a:p>
            <a:pPr marL="342900" indent="-342900" eaLnBrk="1" hangingPunct="1">
              <a:buClr>
                <a:srgbClr val="333333"/>
              </a:buClr>
              <a:buFont typeface="WingDings"/>
              <a:buChar char=""/>
              <a:defRPr/>
            </a:pPr>
            <a:r>
              <a:rPr lang="fa-IR" sz="2400" kern="1200">
                <a:solidFill>
                  <a:srgbClr val="333333"/>
                </a:solidFill>
              </a:rPr>
              <a:t>هر </a:t>
            </a:r>
            <a:r>
              <a:rPr lang="fa-IR" sz="2400" kern="1200" dirty="0">
                <a:solidFill>
                  <a:srgbClr val="333333"/>
                </a:solidFill>
              </a:rPr>
              <a:t>شخص باید به نقاط قوت و توانایی هایش افتخار کند!</a:t>
            </a:r>
          </a:p>
          <a:p>
            <a:pPr marL="342900" indent="-342900" eaLnBrk="1" hangingPunct="1">
              <a:buClr>
                <a:srgbClr val="333333"/>
              </a:buClr>
              <a:buFont typeface="WingDings"/>
              <a:buChar char=""/>
              <a:defRPr/>
            </a:pPr>
            <a:r>
              <a:rPr lang="fa-IR" sz="2400" kern="1200" dirty="0">
                <a:solidFill>
                  <a:srgbClr val="333333"/>
                </a:solidFill>
              </a:rPr>
              <a:t>آگاهی به نقاط قوت و توانمندی های خویش شالودة عزت نفس شما را می سازد.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extLst>
      <p:ext uri="{BB962C8B-B14F-4D97-AF65-F5344CB8AC3E}">
        <p14:creationId xmlns:p14="http://schemas.microsoft.com/office/powerpoint/2010/main" val="1849878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 با دیگران همدلی کرد؟</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r>
              <a:rPr lang="ar-AE" sz="2400" dirty="0">
                <a:solidFill>
                  <a:srgbClr val="333333"/>
                </a:solidFill>
              </a:rPr>
              <a:t>بسیاری از مبتلایان به روان پریشی ( ولی نه همه آنان!) بدلیل تفسیر منفی از تجارب بین فردی خویش ، عزت نفس پایین دارند. بهبود عزت نفس و سایر نشانگان افسردگی سبب افزایش ثبات روانی شان می شود . این بهبودی می تواند به کاهش نشانگان روانپریشی کمک کند.</a:t>
            </a:r>
            <a:endParaRPr 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2512888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منابع عزت نفس</a:t>
            </a:r>
            <a:endParaRPr lang="de-DE" sz="3600" dirty="0">
              <a:latin typeface="+mn-lt"/>
              <a:ea typeface="+mn-ea"/>
              <a:cs typeface="+mn-cs"/>
            </a:endParaRPr>
          </a:p>
        </p:txBody>
      </p:sp>
      <p:sp>
        <p:nvSpPr>
          <p:cNvPr id="467971" name="Rectangle 3"/>
          <p:cNvSpPr>
            <a:spLocks noGrp="1" noChangeArrowheads="1"/>
          </p:cNvSpPr>
          <p:nvPr>
            <p:ph idx="1"/>
          </p:nvPr>
        </p:nvSpPr>
        <p:spPr>
          <a:xfrm>
            <a:off x="5351646" y="2204864"/>
            <a:ext cx="6397307" cy="4248000"/>
          </a:xfrm>
        </p:spPr>
        <p:txBody>
          <a:bodyPr>
            <a:noAutofit/>
          </a:bodyPr>
          <a:lstStyle/>
          <a:p>
            <a:pPr marL="342900" indent="-342900" eaLnBrk="1" hangingPunct="1">
              <a:buClr>
                <a:srgbClr val="333333"/>
              </a:buClr>
              <a:buFont typeface="WingDings"/>
              <a:buChar char=""/>
              <a:defRPr/>
            </a:pPr>
            <a:r>
              <a:rPr lang="fa-IR" sz="2400" kern="1200" dirty="0">
                <a:solidFill>
                  <a:srgbClr val="333333"/>
                </a:solidFill>
              </a:rPr>
              <a:t>عزت نفس همیشه ثابت نیست ؛ ولی در جنبه های مختلف زندگی به شکل های متفاوتی بروز می کند. (تصویر سمت چپ جنبه های مختلف عزت نفس را بطور نمادین نشان می دهد.)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2"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13"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14"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21" name="Caption_21"/>
          <p:cNvSpPr txBox="1">
            <a:spLocks noChangeArrowheads="1"/>
          </p:cNvSpPr>
          <p:nvPr/>
        </p:nvSpPr>
        <p:spPr bwMode="auto">
          <a:xfrm>
            <a:off x="120002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2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Tree>
    <p:extLst>
      <p:ext uri="{BB962C8B-B14F-4D97-AF65-F5344CB8AC3E}">
        <p14:creationId xmlns:p14="http://schemas.microsoft.com/office/powerpoint/2010/main" val="1358905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منابع عزت نفس</a:t>
            </a:r>
            <a:endParaRPr lang="de-DE" sz="3600" dirty="0">
              <a:latin typeface="+mn-lt"/>
              <a:ea typeface="+mn-ea"/>
              <a:cs typeface="+mn-cs"/>
            </a:endParaRPr>
          </a:p>
        </p:txBody>
      </p:sp>
      <p:sp>
        <p:nvSpPr>
          <p:cNvPr id="467971" name="Rectangle 3"/>
          <p:cNvSpPr>
            <a:spLocks noGrp="1" noChangeArrowheads="1"/>
          </p:cNvSpPr>
          <p:nvPr>
            <p:ph idx="1"/>
          </p:nvPr>
        </p:nvSpPr>
        <p:spPr>
          <a:xfrm>
            <a:off x="5351646" y="2204864"/>
            <a:ext cx="6397307" cy="4248000"/>
          </a:xfrm>
        </p:spPr>
        <p:txBody>
          <a:bodyPr>
            <a:noAutofit/>
          </a:bodyPr>
          <a:lstStyle/>
          <a:p>
            <a:pPr marL="342900" indent="-342900" eaLnBrk="1" hangingPunct="1">
              <a:buClr>
                <a:srgbClr val="333333"/>
              </a:buClr>
              <a:buFont typeface="WingDings"/>
              <a:buChar char=""/>
              <a:defRPr/>
            </a:pPr>
            <a:r>
              <a:rPr lang="fa-IR" sz="2400" kern="1200" dirty="0">
                <a:solidFill>
                  <a:srgbClr val="333333"/>
                </a:solidFill>
              </a:rPr>
              <a:t>عزت نفس همیشه ثابت نیست ؛ ولی در جنبه های مختلف زندگی به شکل های متفاوتی بروز می کند. (تصویر سمت چپ جنبه های مختلف عزت نفس را بطور نمادین نشان می دهد.)</a:t>
            </a:r>
          </a:p>
          <a:p>
            <a:pPr marL="342900" indent="-342900" eaLnBrk="1" hangingPunct="1">
              <a:buClr>
                <a:srgbClr val="333333"/>
              </a:buClr>
              <a:buFont typeface="WingDings"/>
              <a:buChar char=""/>
              <a:defRPr/>
            </a:pPr>
            <a:r>
              <a:rPr lang="fa-IR" sz="2400" kern="1200" dirty="0">
                <a:solidFill>
                  <a:srgbClr val="333333"/>
                </a:solidFill>
              </a:rPr>
              <a:t>بهتر است که هم بر نقطه ضعف های خویش (جاهای خالی) و هم بر نقاط قوت ( طبقه های پر) توجه کنیم</a:t>
            </a:r>
            <a:r>
              <a:rPr lang="fa-I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2"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13"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14"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21" name="Caption_21"/>
          <p:cNvSpPr txBox="1">
            <a:spLocks noChangeArrowheads="1"/>
          </p:cNvSpPr>
          <p:nvPr/>
        </p:nvSpPr>
        <p:spPr bwMode="auto">
          <a:xfrm>
            <a:off x="120002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22"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Tree>
    <p:extLst>
      <p:ext uri="{BB962C8B-B14F-4D97-AF65-F5344CB8AC3E}">
        <p14:creationId xmlns:p14="http://schemas.microsoft.com/office/powerpoint/2010/main" val="2416533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اشخاصی که عزت نفس پایین دارند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sp>
        <p:nvSpPr>
          <p:cNvPr id="21" name="Rectangle 3"/>
          <p:cNvSpPr txBox="1">
            <a:spLocks noChangeArrowheads="1"/>
          </p:cNvSpPr>
          <p:nvPr/>
        </p:nvSpPr>
        <p:spPr bwMode="gray">
          <a:xfrm>
            <a:off x="5351646" y="2204864"/>
            <a:ext cx="6397307" cy="4248000"/>
          </a:xfrm>
          <a:prstGeom prst="rect">
            <a:avLst/>
          </a:prstGeom>
        </p:spPr>
        <p:txBody>
          <a:bodyPr vert="horz" lIns="0" tIns="0" rIns="0" bIns="0" rtlCol="0">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defRPr/>
            </a:pPr>
            <a:r>
              <a:rPr lang="fa-IR" sz="2400" dirty="0">
                <a:solidFill>
                  <a:srgbClr val="333333"/>
                </a:solidFill>
              </a:rPr>
              <a:t>نقاط ضعف خود و نقاط قوت دیگران را می بینند.</a:t>
            </a: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3"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14"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15"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16" name="Caption_21"/>
          <p:cNvSpPr txBox="1">
            <a:spLocks noChangeArrowheads="1"/>
          </p:cNvSpPr>
          <p:nvPr/>
        </p:nvSpPr>
        <p:spPr bwMode="auto">
          <a:xfrm>
            <a:off x="120002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17"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Tree>
    <p:extLst>
      <p:ext uri="{BB962C8B-B14F-4D97-AF65-F5344CB8AC3E}">
        <p14:creationId xmlns:p14="http://schemas.microsoft.com/office/powerpoint/2010/main" val="278411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اشخاصی که عزت نفس پایین دارند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sp>
        <p:nvSpPr>
          <p:cNvPr id="21" name="Rectangle 3"/>
          <p:cNvSpPr txBox="1">
            <a:spLocks noChangeArrowheads="1"/>
          </p:cNvSpPr>
          <p:nvPr/>
        </p:nvSpPr>
        <p:spPr bwMode="gray">
          <a:xfrm>
            <a:off x="5351646" y="2204864"/>
            <a:ext cx="6397307" cy="4248000"/>
          </a:xfrm>
          <a:prstGeom prst="rect">
            <a:avLst/>
          </a:prstGeom>
        </p:spPr>
        <p:txBody>
          <a:bodyPr vert="horz" lIns="0" tIns="0" rIns="0" bIns="0" rtlCol="0">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defRPr/>
            </a:pPr>
            <a:r>
              <a:rPr lang="fa-IR" sz="2400" dirty="0">
                <a:solidFill>
                  <a:srgbClr val="333333"/>
                </a:solidFill>
              </a:rPr>
              <a:t>نقاط ضعف خود و نقاط قوت دیگران را می بینند.</a:t>
            </a:r>
          </a:p>
          <a:p>
            <a:pPr marL="342900" indent="-342900" fontAlgn="auto">
              <a:buClr>
                <a:srgbClr val="333333"/>
              </a:buClr>
              <a:buFont typeface="WingDings"/>
              <a:buChar char=""/>
              <a:defRPr/>
            </a:pPr>
            <a:r>
              <a:rPr lang="fa-IR" sz="2400" dirty="0">
                <a:solidFill>
                  <a:srgbClr val="333333"/>
                </a:solidFill>
              </a:rPr>
              <a:t>خودشان را منفی قضاوت می کنند و منفی بافی را تعمیم می دهند (بعنوان مثال من بی ارزش هستم).</a:t>
            </a: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3"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14"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15"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16" name="Caption_21"/>
          <p:cNvSpPr txBox="1">
            <a:spLocks noChangeArrowheads="1"/>
          </p:cNvSpPr>
          <p:nvPr/>
        </p:nvSpPr>
        <p:spPr bwMode="auto">
          <a:xfrm>
            <a:off x="120002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17"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Tree>
    <p:extLst>
      <p:ext uri="{BB962C8B-B14F-4D97-AF65-F5344CB8AC3E}">
        <p14:creationId xmlns:p14="http://schemas.microsoft.com/office/powerpoint/2010/main" val="1713147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اشخاصی که عزت نفس پایین دارند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sp>
        <p:nvSpPr>
          <p:cNvPr id="21" name="Rectangle 3"/>
          <p:cNvSpPr txBox="1">
            <a:spLocks noChangeArrowheads="1"/>
          </p:cNvSpPr>
          <p:nvPr/>
        </p:nvSpPr>
        <p:spPr bwMode="gray">
          <a:xfrm>
            <a:off x="5351646" y="2204864"/>
            <a:ext cx="6397307" cy="4248000"/>
          </a:xfrm>
          <a:prstGeom prst="rect">
            <a:avLst/>
          </a:prstGeom>
        </p:spPr>
        <p:txBody>
          <a:bodyPr vert="horz" lIns="0" tIns="0" rIns="0" bIns="0" rtlCol="0">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buClr>
                <a:srgbClr val="333333"/>
              </a:buClr>
              <a:buFont typeface="WingDings"/>
              <a:buChar char=""/>
              <a:defRPr/>
            </a:pPr>
            <a:r>
              <a:rPr lang="fa-IR" sz="2400" dirty="0">
                <a:solidFill>
                  <a:srgbClr val="333333"/>
                </a:solidFill>
              </a:rPr>
              <a:t>نقاط ضعف خود و نقاط قوت دیگران را می بینند.</a:t>
            </a:r>
          </a:p>
          <a:p>
            <a:pPr marL="342900" indent="-342900" fontAlgn="auto">
              <a:buClr>
                <a:srgbClr val="333333"/>
              </a:buClr>
              <a:buFont typeface="WingDings"/>
              <a:buChar char=""/>
              <a:defRPr/>
            </a:pPr>
            <a:r>
              <a:rPr lang="fa-IR" sz="2400" dirty="0">
                <a:solidFill>
                  <a:srgbClr val="333333"/>
                </a:solidFill>
              </a:rPr>
              <a:t>خودشان را منفی قضاوت می کنند و منفی بافی را تعمیم می دهند (بعنوان مثال من بی ارزش هستم).</a:t>
            </a:r>
          </a:p>
          <a:p>
            <a:pPr marL="342900" indent="-342900" fontAlgn="auto">
              <a:buClr>
                <a:srgbClr val="333333"/>
              </a:buClr>
              <a:buFont typeface="WingDings"/>
              <a:buChar char=""/>
              <a:defRPr/>
            </a:pPr>
            <a:r>
              <a:rPr lang="fa-IR" sz="2400" dirty="0">
                <a:solidFill>
                  <a:srgbClr val="333333"/>
                </a:solidFill>
              </a:rPr>
              <a:t> بین شخص و رفتار شخص تمایز قایل نمی شوند.(بعنوان مثال اگر در یک کار موفق نشوم ، کاملا بی ارزش هستم).</a:t>
            </a: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62381" y="1124744"/>
            <a:ext cx="3534070" cy="5303520"/>
          </a:xfrm>
          <a:prstGeom prst="rect">
            <a:avLst/>
          </a:prstGeom>
        </p:spPr>
      </p:pic>
      <p:sp>
        <p:nvSpPr>
          <p:cNvPr id="13" name="Caption_18"/>
          <p:cNvSpPr txBox="1">
            <a:spLocks noChangeArrowheads="1"/>
          </p:cNvSpPr>
          <p:nvPr/>
        </p:nvSpPr>
        <p:spPr bwMode="auto">
          <a:xfrm>
            <a:off x="270465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14" name="Caption_19"/>
          <p:cNvSpPr txBox="1">
            <a:spLocks noChangeArrowheads="1"/>
          </p:cNvSpPr>
          <p:nvPr/>
        </p:nvSpPr>
        <p:spPr bwMode="auto">
          <a:xfrm>
            <a:off x="315405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15" name="Caption_20"/>
          <p:cNvSpPr txBox="1">
            <a:spLocks noChangeArrowheads="1"/>
          </p:cNvSpPr>
          <p:nvPr/>
        </p:nvSpPr>
        <p:spPr bwMode="auto">
          <a:xfrm>
            <a:off x="316131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16" name="Caption_21"/>
          <p:cNvSpPr txBox="1">
            <a:spLocks noChangeArrowheads="1"/>
          </p:cNvSpPr>
          <p:nvPr/>
        </p:nvSpPr>
        <p:spPr bwMode="auto">
          <a:xfrm>
            <a:off x="120002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17" name="Caption_22"/>
          <p:cNvSpPr txBox="1">
            <a:spLocks noChangeArrowheads="1"/>
          </p:cNvSpPr>
          <p:nvPr/>
        </p:nvSpPr>
        <p:spPr bwMode="auto">
          <a:xfrm>
            <a:off x="148879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Tree>
    <p:extLst>
      <p:ext uri="{BB962C8B-B14F-4D97-AF65-F5344CB8AC3E}">
        <p14:creationId xmlns:p14="http://schemas.microsoft.com/office/powerpoint/2010/main" val="2453863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فراموش نکنید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11920" y="1149344"/>
            <a:ext cx="3534070" cy="5303520"/>
          </a:xfrm>
          <a:prstGeom prst="rect">
            <a:avLst/>
          </a:prstGeom>
        </p:spPr>
      </p:pic>
      <p:sp>
        <p:nvSpPr>
          <p:cNvPr id="29" name="Caption_27"/>
          <p:cNvSpPr>
            <a:spLocks noChangeArrowheads="1"/>
          </p:cNvSpPr>
          <p:nvPr/>
        </p:nvSpPr>
        <p:spPr bwMode="auto">
          <a:xfrm flipH="1">
            <a:off x="348340" y="3632959"/>
            <a:ext cx="3539611" cy="114300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 در حال حاضر بی کار هستم و در آزمون استخدامی مردود شده ام… </a:t>
            </a:r>
            <a:endParaRPr lang="de-DE" i="1" dirty="0">
              <a:solidFill>
                <a:srgbClr val="333333"/>
              </a:solidFill>
              <a:latin typeface="+mn-lt"/>
            </a:endParaRPr>
          </a:p>
        </p:txBody>
      </p:sp>
      <p:sp>
        <p:nvSpPr>
          <p:cNvPr id="30" name="Caption_24"/>
          <p:cNvSpPr>
            <a:spLocks noChangeArrowheads="1"/>
          </p:cNvSpPr>
          <p:nvPr/>
        </p:nvSpPr>
        <p:spPr bwMode="auto">
          <a:xfrm flipH="1">
            <a:off x="348340" y="2006342"/>
            <a:ext cx="3539611" cy="114300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آشپزی را دوست دارم ، کمی موسیقی و سیاست می دانم ، به ادبیات و سینما علاقمند هستم… </a:t>
            </a:r>
            <a:endParaRPr lang="de-DE" i="1" dirty="0">
              <a:solidFill>
                <a:srgbClr val="333333"/>
              </a:solidFill>
              <a:latin typeface="+mn-lt"/>
            </a:endParaRPr>
          </a:p>
        </p:txBody>
      </p:sp>
      <p:sp>
        <p:nvSpPr>
          <p:cNvPr id="31" name="Caption_18"/>
          <p:cNvSpPr txBox="1">
            <a:spLocks noChangeArrowheads="1"/>
          </p:cNvSpPr>
          <p:nvPr/>
        </p:nvSpPr>
        <p:spPr bwMode="auto">
          <a:xfrm>
            <a:off x="588090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32" name="Caption_19"/>
          <p:cNvSpPr txBox="1">
            <a:spLocks noChangeArrowheads="1"/>
          </p:cNvSpPr>
          <p:nvPr/>
        </p:nvSpPr>
        <p:spPr bwMode="auto">
          <a:xfrm>
            <a:off x="633030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33" name="Caption_20"/>
          <p:cNvSpPr txBox="1">
            <a:spLocks noChangeArrowheads="1"/>
          </p:cNvSpPr>
          <p:nvPr/>
        </p:nvSpPr>
        <p:spPr bwMode="auto">
          <a:xfrm>
            <a:off x="633756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34" name="Caption_21"/>
          <p:cNvSpPr txBox="1">
            <a:spLocks noChangeArrowheads="1"/>
          </p:cNvSpPr>
          <p:nvPr/>
        </p:nvSpPr>
        <p:spPr bwMode="auto">
          <a:xfrm>
            <a:off x="437627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35" name="Caption_22"/>
          <p:cNvSpPr txBox="1">
            <a:spLocks noChangeArrowheads="1"/>
          </p:cNvSpPr>
          <p:nvPr/>
        </p:nvSpPr>
        <p:spPr bwMode="auto">
          <a:xfrm>
            <a:off x="466504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
        <p:nvSpPr>
          <p:cNvPr id="36" name="Caption_28"/>
          <p:cNvSpPr>
            <a:spLocks noChangeArrowheads="1"/>
          </p:cNvSpPr>
          <p:nvPr/>
        </p:nvSpPr>
        <p:spPr bwMode="auto">
          <a:xfrm flipH="1">
            <a:off x="8405461" y="1813842"/>
            <a:ext cx="3351884" cy="114300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شنوندة خوبی هستم ، قابل اعتماد هستم و می توانم دوستی هایم را حفظ کنم و سبب خوشحالی دیگران شوم…</a:t>
            </a:r>
            <a:endParaRPr lang="de-DE" dirty="0">
              <a:solidFill>
                <a:srgbClr val="333333"/>
              </a:solidFill>
              <a:latin typeface="+mn-lt"/>
            </a:endParaRPr>
          </a:p>
        </p:txBody>
      </p:sp>
      <p:sp>
        <p:nvSpPr>
          <p:cNvPr id="37" name="Caption_25"/>
          <p:cNvSpPr>
            <a:spLocks noChangeArrowheads="1"/>
          </p:cNvSpPr>
          <p:nvPr/>
        </p:nvSpPr>
        <p:spPr bwMode="auto">
          <a:xfrm flipH="1">
            <a:off x="8405461"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در ورزش دو میدانی نفر آخر ولی در شنا خیلی خوب هستم</a:t>
            </a:r>
            <a:r>
              <a:rPr lang="de-DE" i="1" dirty="0">
                <a:solidFill>
                  <a:srgbClr val="333333"/>
                </a:solidFill>
                <a:latin typeface="+mn-lt"/>
              </a:rPr>
              <a:t>…</a:t>
            </a:r>
          </a:p>
        </p:txBody>
      </p:sp>
      <p:sp>
        <p:nvSpPr>
          <p:cNvPr id="38" name="Caption_26"/>
          <p:cNvSpPr>
            <a:spLocks noChangeArrowheads="1"/>
          </p:cNvSpPr>
          <p:nvPr/>
        </p:nvSpPr>
        <p:spPr bwMode="auto">
          <a:xfrm flipH="1">
            <a:off x="8405461" y="4384452"/>
            <a:ext cx="3351885" cy="11430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fa-IR" i="1">
                <a:solidFill>
                  <a:srgbClr val="333333"/>
                </a:solidFill>
                <a:latin typeface="+mn-lt"/>
              </a:rPr>
              <a:t>موهایم را خیلی دوست دارم ، چشمانم هم زیبا است و دوست داشتم که قامت بلندتری می داشتم… </a:t>
            </a:r>
            <a:endParaRPr lang="de-DE" i="1" dirty="0">
              <a:solidFill>
                <a:srgbClr val="333333"/>
              </a:solidFill>
              <a:latin typeface="+mn-lt"/>
            </a:endParaRPr>
          </a:p>
        </p:txBody>
      </p:sp>
    </p:spTree>
    <p:extLst>
      <p:ext uri="{BB962C8B-B14F-4D97-AF65-F5344CB8AC3E}">
        <p14:creationId xmlns:p14="http://schemas.microsoft.com/office/powerpoint/2010/main" val="2602512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فراموش نکنید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2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11920" y="1149344"/>
            <a:ext cx="3534070" cy="5303520"/>
          </a:xfrm>
          <a:prstGeom prst="rect">
            <a:avLst/>
          </a:prstGeom>
        </p:spPr>
      </p:pic>
      <p:sp>
        <p:nvSpPr>
          <p:cNvPr id="31" name="Caption_18"/>
          <p:cNvSpPr txBox="1">
            <a:spLocks noChangeArrowheads="1"/>
          </p:cNvSpPr>
          <p:nvPr/>
        </p:nvSpPr>
        <p:spPr bwMode="auto">
          <a:xfrm>
            <a:off x="5880906" y="2408046"/>
            <a:ext cx="18288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ارتباطات </a:t>
            </a:r>
            <a:endParaRPr lang="de-DE" dirty="0">
              <a:solidFill>
                <a:srgbClr val="333333"/>
              </a:solidFill>
              <a:latin typeface="+mn-lt"/>
            </a:endParaRPr>
          </a:p>
        </p:txBody>
      </p:sp>
      <p:sp>
        <p:nvSpPr>
          <p:cNvPr id="32" name="Caption_19"/>
          <p:cNvSpPr txBox="1">
            <a:spLocks noChangeArrowheads="1"/>
          </p:cNvSpPr>
          <p:nvPr/>
        </p:nvSpPr>
        <p:spPr bwMode="auto">
          <a:xfrm>
            <a:off x="6330307" y="3430666"/>
            <a:ext cx="1188720" cy="369332"/>
          </a:xfrm>
          <a:prstGeom prst="rect">
            <a:avLst/>
          </a:prstGeom>
          <a:solidFill>
            <a:schemeClr val="bg1"/>
          </a:solidFill>
          <a:ln w="9525">
            <a:noFill/>
            <a:miter lim="800000"/>
            <a:headEnd/>
            <a:tailEnd/>
          </a:ln>
        </p:spPr>
        <p:txBody>
          <a:bodyPr>
            <a:spAutoFit/>
          </a:bodyPr>
          <a:lstStyle/>
          <a:p>
            <a:pPr algn="ctr" rtl="1"/>
            <a:r>
              <a:rPr lang="fa-IR" dirty="0">
                <a:solidFill>
                  <a:srgbClr val="333333"/>
                </a:solidFill>
                <a:latin typeface="+mn-lt"/>
              </a:rPr>
              <a:t>ورزش  </a:t>
            </a:r>
            <a:endParaRPr lang="de-DE" dirty="0">
              <a:solidFill>
                <a:srgbClr val="333333"/>
              </a:solidFill>
              <a:latin typeface="+mn-lt"/>
            </a:endParaRPr>
          </a:p>
        </p:txBody>
      </p:sp>
      <p:sp>
        <p:nvSpPr>
          <p:cNvPr id="33" name="Caption_20"/>
          <p:cNvSpPr txBox="1">
            <a:spLocks noChangeArrowheads="1"/>
          </p:cNvSpPr>
          <p:nvPr/>
        </p:nvSpPr>
        <p:spPr bwMode="auto">
          <a:xfrm>
            <a:off x="6337563" y="4201572"/>
            <a:ext cx="1371600" cy="365760"/>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ظاهر خویش</a:t>
            </a:r>
            <a:endParaRPr lang="de-DE" dirty="0">
              <a:solidFill>
                <a:srgbClr val="333333"/>
              </a:solidFill>
              <a:latin typeface="+mn-lt"/>
            </a:endParaRPr>
          </a:p>
        </p:txBody>
      </p:sp>
      <p:sp>
        <p:nvSpPr>
          <p:cNvPr id="34" name="Caption_21"/>
          <p:cNvSpPr txBox="1">
            <a:spLocks noChangeArrowheads="1"/>
          </p:cNvSpPr>
          <p:nvPr/>
        </p:nvSpPr>
        <p:spPr bwMode="auto">
          <a:xfrm>
            <a:off x="4376273" y="2972453"/>
            <a:ext cx="1954034" cy="365760"/>
          </a:xfrm>
          <a:prstGeom prst="rect">
            <a:avLst/>
          </a:prstGeom>
          <a:solidFill>
            <a:schemeClr val="bg1"/>
          </a:solidFill>
          <a:ln w="9525">
            <a:noFill/>
            <a:miter lim="800000"/>
            <a:headEnd/>
            <a:tailEnd/>
          </a:ln>
        </p:spPr>
        <p:txBody>
          <a:bodyPr wrap="square">
            <a:spAutoFit/>
          </a:bodyPr>
          <a:lstStyle/>
          <a:p>
            <a:pPr algn="ctr" rtl="1"/>
            <a:r>
              <a:rPr lang="fa-IR" dirty="0">
                <a:solidFill>
                  <a:srgbClr val="333333"/>
                </a:solidFill>
                <a:latin typeface="+mn-lt"/>
              </a:rPr>
              <a:t>تفریح و اوقات فراغت </a:t>
            </a:r>
            <a:endParaRPr lang="de-DE" dirty="0">
              <a:solidFill>
                <a:srgbClr val="333333"/>
              </a:solidFill>
              <a:latin typeface="+mn-lt"/>
            </a:endParaRPr>
          </a:p>
        </p:txBody>
      </p:sp>
      <p:sp>
        <p:nvSpPr>
          <p:cNvPr id="35" name="Caption_22"/>
          <p:cNvSpPr txBox="1">
            <a:spLocks noChangeArrowheads="1"/>
          </p:cNvSpPr>
          <p:nvPr/>
        </p:nvSpPr>
        <p:spPr bwMode="auto">
          <a:xfrm>
            <a:off x="4665046" y="4453286"/>
            <a:ext cx="1188720" cy="369332"/>
          </a:xfrm>
          <a:prstGeom prst="rect">
            <a:avLst/>
          </a:prstGeom>
          <a:solidFill>
            <a:schemeClr val="bg1"/>
          </a:solidFill>
          <a:ln w="9525">
            <a:noFill/>
            <a:miter lim="800000"/>
            <a:headEnd/>
            <a:tailEnd/>
          </a:ln>
        </p:spPr>
        <p:txBody>
          <a:bodyPr wrap="square">
            <a:spAutoFit/>
          </a:bodyPr>
          <a:lstStyle/>
          <a:p>
            <a:pPr algn="ctr" rtl="1"/>
            <a:r>
              <a:rPr lang="fa-IR">
                <a:solidFill>
                  <a:srgbClr val="333333"/>
                </a:solidFill>
                <a:latin typeface="+mn-lt"/>
              </a:rPr>
              <a:t>شغل</a:t>
            </a:r>
            <a:endParaRPr lang="de-DE" dirty="0">
              <a:solidFill>
                <a:srgbClr val="333333"/>
              </a:solidFill>
              <a:latin typeface="+mn-lt"/>
            </a:endParaRPr>
          </a:p>
        </p:txBody>
      </p:sp>
      <p:sp>
        <p:nvSpPr>
          <p:cNvPr id="1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rtl="1"/>
            <a:r>
              <a:rPr lang="fa-IR" sz="2000" dirty="0">
                <a:solidFill>
                  <a:srgbClr val="004992"/>
                </a:solidFill>
                <a:latin typeface="+mn-lt"/>
              </a:rPr>
              <a:t>در کدام جنبه / بُعد زندگی ثروتمند و پرارزش هستید و کدام قسمت نیازمند سرمایه گذاری و رشد است؟ </a:t>
            </a:r>
            <a:endParaRPr lang="fr-FR" sz="2000" dirty="0">
              <a:solidFill>
                <a:srgbClr val="004992"/>
              </a:solidFill>
              <a:latin typeface="+mn-lt"/>
            </a:endParaRPr>
          </a:p>
        </p:txBody>
      </p:sp>
      <p:sp>
        <p:nvSpPr>
          <p:cNvPr id="17" name="Caption_28"/>
          <p:cNvSpPr>
            <a:spLocks noChangeArrowheads="1"/>
          </p:cNvSpPr>
          <p:nvPr/>
        </p:nvSpPr>
        <p:spPr bwMode="auto">
          <a:xfrm flipH="1">
            <a:off x="8405461" y="1813842"/>
            <a:ext cx="3351884" cy="114300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شنوندة خوبی هستم ، قابل اعتماد هستم و می توانم دوستی هایم را حفظ کنم و سبب خوشحالی دیگران شوم…</a:t>
            </a:r>
            <a:endParaRPr lang="de-DE" dirty="0">
              <a:solidFill>
                <a:srgbClr val="333333"/>
              </a:solidFill>
              <a:latin typeface="+mn-lt"/>
            </a:endParaRPr>
          </a:p>
        </p:txBody>
      </p:sp>
      <p:sp>
        <p:nvSpPr>
          <p:cNvPr id="18" name="Caption_25"/>
          <p:cNvSpPr>
            <a:spLocks noChangeArrowheads="1"/>
          </p:cNvSpPr>
          <p:nvPr/>
        </p:nvSpPr>
        <p:spPr bwMode="auto">
          <a:xfrm flipH="1">
            <a:off x="8405461"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در ورزش دو میدانی نفر آخر ولی در شنا خیلی خوب هستم</a:t>
            </a:r>
            <a:r>
              <a:rPr lang="de-DE" i="1" dirty="0">
                <a:solidFill>
                  <a:srgbClr val="333333"/>
                </a:solidFill>
                <a:latin typeface="+mn-lt"/>
              </a:rPr>
              <a:t>…</a:t>
            </a:r>
          </a:p>
        </p:txBody>
      </p:sp>
      <p:sp>
        <p:nvSpPr>
          <p:cNvPr id="19" name="Caption_26"/>
          <p:cNvSpPr>
            <a:spLocks noChangeArrowheads="1"/>
          </p:cNvSpPr>
          <p:nvPr/>
        </p:nvSpPr>
        <p:spPr bwMode="auto">
          <a:xfrm flipH="1">
            <a:off x="8405461" y="4384452"/>
            <a:ext cx="3351885" cy="11430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fa-IR" i="1">
                <a:solidFill>
                  <a:srgbClr val="333333"/>
                </a:solidFill>
                <a:latin typeface="+mn-lt"/>
              </a:rPr>
              <a:t>موهایم را خیلی دوست دارم ، چشمانم هم زیبا است و دوست داشتم که قامت بلندتری می داشتم… </a:t>
            </a:r>
            <a:endParaRPr lang="de-DE" i="1" dirty="0">
              <a:solidFill>
                <a:srgbClr val="333333"/>
              </a:solidFill>
              <a:latin typeface="+mn-lt"/>
            </a:endParaRPr>
          </a:p>
        </p:txBody>
      </p:sp>
      <p:sp>
        <p:nvSpPr>
          <p:cNvPr id="23" name="Caption_27"/>
          <p:cNvSpPr>
            <a:spLocks noChangeArrowheads="1"/>
          </p:cNvSpPr>
          <p:nvPr/>
        </p:nvSpPr>
        <p:spPr bwMode="auto">
          <a:xfrm flipH="1">
            <a:off x="348340" y="3632959"/>
            <a:ext cx="3539611" cy="1143000"/>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 در حال حاضر بی کار هستم و در آزمون استخدامی مردود شده ام… </a:t>
            </a:r>
            <a:endParaRPr lang="de-DE" i="1" dirty="0">
              <a:solidFill>
                <a:srgbClr val="333333"/>
              </a:solidFill>
              <a:latin typeface="+mn-lt"/>
            </a:endParaRPr>
          </a:p>
        </p:txBody>
      </p:sp>
      <p:sp>
        <p:nvSpPr>
          <p:cNvPr id="24" name="Caption_24"/>
          <p:cNvSpPr>
            <a:spLocks noChangeArrowheads="1"/>
          </p:cNvSpPr>
          <p:nvPr/>
        </p:nvSpPr>
        <p:spPr bwMode="auto">
          <a:xfrm flipH="1">
            <a:off x="348340" y="2006342"/>
            <a:ext cx="3539611" cy="114300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algn="r" rtl="1" fontAlgn="base">
              <a:lnSpc>
                <a:spcPct val="105000"/>
              </a:lnSpc>
              <a:spcBef>
                <a:spcPts val="1999"/>
              </a:spcBef>
              <a:spcAft>
                <a:spcPct val="0"/>
              </a:spcAft>
            </a:pPr>
            <a:r>
              <a:rPr lang="fa-IR" i="1" dirty="0">
                <a:solidFill>
                  <a:srgbClr val="333333"/>
                </a:solidFill>
                <a:latin typeface="+mn-lt"/>
              </a:rPr>
              <a:t>آشپزی را دوست دارم ، کمی موسیقی و سیاست می دانم ، به ادبیات و سینما علاقمند هستم… </a:t>
            </a:r>
            <a:endParaRPr lang="de-DE" i="1" dirty="0">
              <a:solidFill>
                <a:srgbClr val="333333"/>
              </a:solidFill>
              <a:latin typeface="+mn-lt"/>
            </a:endParaRPr>
          </a:p>
        </p:txBody>
      </p:sp>
    </p:spTree>
    <p:extLst>
      <p:ext uri="{BB962C8B-B14F-4D97-AF65-F5344CB8AC3E}">
        <p14:creationId xmlns:p14="http://schemas.microsoft.com/office/powerpoint/2010/main" val="2229337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اشخاصی که عزت نفس پایین دارند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
        <p:nvSpPr>
          <p:cNvPr id="467971" name="Rectangle 3"/>
          <p:cNvSpPr>
            <a:spLocks noGrp="1" noChangeArrowheads="1"/>
          </p:cNvSpPr>
          <p:nvPr>
            <p:ph idx="1"/>
          </p:nvPr>
        </p:nvSpPr>
        <p:spPr>
          <a:xfrm>
            <a:off x="3983463" y="2204864"/>
            <a:ext cx="7765492" cy="4248000"/>
          </a:xfrm>
        </p:spPr>
        <p:txBody>
          <a:bodyPr>
            <a:noAutofit/>
          </a:bodyPr>
          <a:lstStyle/>
          <a:p>
            <a:pPr marL="342900" indent="-342900" eaLnBrk="1" hangingPunct="1">
              <a:buClr>
                <a:srgbClr val="333333"/>
              </a:buClr>
              <a:buFont typeface="WingDings"/>
              <a:buChar char=""/>
              <a:defRPr/>
            </a:pPr>
            <a:r>
              <a:rPr lang="fa-IR" sz="2400" kern="1200" dirty="0">
                <a:solidFill>
                  <a:srgbClr val="333333"/>
                </a:solidFill>
              </a:rPr>
              <a:t>آهنگ کلام: </a:t>
            </a:r>
            <a:r>
              <a:rPr lang="fa-IR" sz="2400" kern="1200" dirty="0">
                <a:solidFill>
                  <a:srgbClr val="004992"/>
                </a:solidFill>
              </a:rPr>
              <a:t>؟؟؟</a:t>
            </a:r>
            <a:r>
              <a:rPr lang="de-DE" sz="2400" kern="1200" dirty="0">
                <a:solidFill>
                  <a:srgbClr val="004992"/>
                </a:solidFill>
              </a:rPr>
              <a:t> </a:t>
            </a:r>
            <a:r>
              <a:rPr lang="fa-IR" sz="2400" kern="1200" dirty="0">
                <a:solidFill>
                  <a:srgbClr val="FFFFFF"/>
                </a:solidFill>
              </a:rPr>
              <a:t>واضح ، شفاف و روشن ، شمرده و قابل فهم و بلندی صدایشان با موقعیت و شرایط تناسب دارد</a:t>
            </a:r>
          </a:p>
          <a:p>
            <a:pPr marL="342900" indent="-342900" eaLnBrk="1" hangingPunct="1">
              <a:buClr>
                <a:srgbClr val="333333"/>
              </a:buClr>
              <a:buFont typeface="WingDings"/>
              <a:buChar char=""/>
              <a:defRPr/>
            </a:pPr>
            <a:r>
              <a:rPr lang="fa-IR" sz="2400" kern="1200" dirty="0">
                <a:solidFill>
                  <a:srgbClr val="333333"/>
                </a:solidFill>
              </a:rPr>
              <a:t>بیان چهره و حالت بدنی: </a:t>
            </a:r>
            <a:r>
              <a:rPr lang="fa-IR" sz="2400" kern="1200" dirty="0">
                <a:solidFill>
                  <a:srgbClr val="004992"/>
                </a:solidFill>
              </a:rPr>
              <a:t>؟؟؟</a:t>
            </a:r>
            <a:r>
              <a:rPr lang="de-DE" sz="2400" kern="1200" dirty="0">
                <a:solidFill>
                  <a:srgbClr val="FFFFFF"/>
                </a:solidFill>
              </a:rPr>
              <a:t> </a:t>
            </a:r>
            <a:r>
              <a:rPr lang="fa-IR" sz="2400" kern="1200" dirty="0">
                <a:solidFill>
                  <a:srgbClr val="FFFFFF"/>
                </a:solidFill>
              </a:rPr>
              <a:t>به خوبی تماس چشمی برقرار می کنند ، با اعتماد به نفس ظاهر می شوند</a:t>
            </a:r>
          </a:p>
          <a:p>
            <a:pPr marL="342900" indent="-342900" eaLnBrk="1" hangingPunct="1">
              <a:buClr>
                <a:srgbClr val="333333"/>
              </a:buClr>
              <a:buFont typeface="WingDings"/>
              <a:buChar char=""/>
              <a:defRPr/>
            </a:pPr>
            <a:r>
              <a:rPr lang="fa-IR" sz="2400" kern="1200" dirty="0">
                <a:solidFill>
                  <a:srgbClr val="333333"/>
                </a:solidFill>
              </a:rPr>
              <a:t>حالت بدنی: </a:t>
            </a:r>
            <a:r>
              <a:rPr lang="fa-IR" sz="2400" kern="1200" dirty="0">
                <a:solidFill>
                  <a:srgbClr val="004992"/>
                </a:solidFill>
              </a:rPr>
              <a:t>؟؟؟</a:t>
            </a:r>
            <a:r>
              <a:rPr lang="de-DE" sz="2400" kern="1200" dirty="0">
                <a:solidFill>
                  <a:srgbClr val="004992"/>
                </a:solidFill>
              </a:rPr>
              <a:t> </a:t>
            </a:r>
            <a:r>
              <a:rPr lang="fa-IR" sz="2400" kern="1200" dirty="0">
                <a:solidFill>
                  <a:srgbClr val="FFFFFF"/>
                </a:solidFill>
              </a:rPr>
              <a:t>قامت صاف و مطمئن</a:t>
            </a:r>
          </a:p>
        </p:txBody>
      </p:sp>
    </p:spTree>
    <p:extLst>
      <p:ext uri="{BB962C8B-B14F-4D97-AF65-F5344CB8AC3E}">
        <p14:creationId xmlns:p14="http://schemas.microsoft.com/office/powerpoint/2010/main" val="2766130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اشخاصی که عزت نفس پایین دارند</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410220" y="2203704"/>
            <a:ext cx="3573243" cy="4251960"/>
          </a:xfrm>
          <a:prstGeom prst="rect">
            <a:avLst/>
          </a:prstGeom>
        </p:spPr>
      </p:pic>
      <p:sp>
        <p:nvSpPr>
          <p:cNvPr id="467971" name="Rectangle 3"/>
          <p:cNvSpPr>
            <a:spLocks noGrp="1" noChangeArrowheads="1"/>
          </p:cNvSpPr>
          <p:nvPr>
            <p:ph idx="1"/>
          </p:nvPr>
        </p:nvSpPr>
        <p:spPr>
          <a:xfrm>
            <a:off x="3983463" y="2204864"/>
            <a:ext cx="7765492" cy="4248000"/>
          </a:xfrm>
        </p:spPr>
        <p:txBody>
          <a:bodyPr>
            <a:noAutofit/>
          </a:bodyPr>
          <a:lstStyle/>
          <a:p>
            <a:pPr marL="342900" indent="-342900" eaLnBrk="1" hangingPunct="1">
              <a:buClr>
                <a:srgbClr val="000000"/>
              </a:buClr>
              <a:buFont typeface="WingDings"/>
              <a:buChar char=""/>
              <a:defRPr/>
            </a:pPr>
            <a:r>
              <a:rPr lang="fa-IR" sz="2400" kern="1200" dirty="0">
                <a:solidFill>
                  <a:srgbClr val="333333"/>
                </a:solidFill>
              </a:rPr>
              <a:t>آهنگ کلام:</a:t>
            </a:r>
            <a:r>
              <a:rPr lang="de-DE" sz="2400" kern="1200" dirty="0">
                <a:solidFill>
                  <a:srgbClr val="333333"/>
                </a:solidFill>
              </a:rPr>
              <a:t> </a:t>
            </a:r>
            <a:r>
              <a:rPr lang="fa-IR" sz="2400" kern="1200" dirty="0">
                <a:solidFill>
                  <a:srgbClr val="004992"/>
                </a:solidFill>
              </a:rPr>
              <a:t>واضح ، شفاف و روشن ، شمرده و قابل فهم و بلندی صدایشان با موقعیت و شرایط تناسب دارد</a:t>
            </a:r>
          </a:p>
          <a:p>
            <a:pPr marL="342900" indent="-342900" eaLnBrk="1" hangingPunct="1">
              <a:buClr>
                <a:srgbClr val="333333"/>
              </a:buClr>
              <a:buFont typeface="WingDings"/>
              <a:buChar char=""/>
              <a:defRPr/>
            </a:pPr>
            <a:r>
              <a:rPr lang="fa-IR" sz="2400" kern="1200" dirty="0">
                <a:solidFill>
                  <a:srgbClr val="333333"/>
                </a:solidFill>
              </a:rPr>
              <a:t>بیان چهره و حالت بدنی:</a:t>
            </a:r>
            <a:r>
              <a:rPr lang="de-DE" sz="2400" kern="1200" dirty="0">
                <a:solidFill>
                  <a:srgbClr val="333333"/>
                </a:solidFill>
              </a:rPr>
              <a:t> </a:t>
            </a:r>
            <a:r>
              <a:rPr lang="fa-IR" sz="2400" kern="1200" dirty="0">
                <a:solidFill>
                  <a:srgbClr val="004992"/>
                </a:solidFill>
              </a:rPr>
              <a:t>به خوبی تماس چشمی برقرار می کنند ، با اعتماد به نفس ظاهر می شوند</a:t>
            </a:r>
          </a:p>
          <a:p>
            <a:pPr marL="342900" indent="-342900" eaLnBrk="1" hangingPunct="1">
              <a:buClr>
                <a:srgbClr val="333333"/>
              </a:buClr>
              <a:buFont typeface="WingDings"/>
              <a:buChar char=""/>
              <a:defRPr/>
            </a:pPr>
            <a:r>
              <a:rPr lang="fa-IR" sz="2400" kern="1200" dirty="0">
                <a:solidFill>
                  <a:srgbClr val="333333"/>
                </a:solidFill>
              </a:rPr>
              <a:t>حالت بدنی:</a:t>
            </a:r>
            <a:r>
              <a:rPr lang="de-DE" sz="2400" kern="1200" dirty="0">
                <a:solidFill>
                  <a:srgbClr val="333333"/>
                </a:solidFill>
              </a:rPr>
              <a:t> </a:t>
            </a:r>
            <a:r>
              <a:rPr lang="fa-IR" sz="2400" kern="1200" dirty="0">
                <a:solidFill>
                  <a:srgbClr val="004992"/>
                </a:solidFill>
              </a:rPr>
              <a:t>قامت صاف و مطمئن</a:t>
            </a:r>
          </a:p>
          <a:p>
            <a:pPr lvl="0" defTabSz="914400" fontAlgn="base"/>
            <a:r>
              <a:rPr lang="fa-IR" sz="2400" dirty="0">
                <a:solidFill>
                  <a:srgbClr val="004992"/>
                </a:solidFill>
              </a:rPr>
              <a:t>در همه ابعاد : هیچگاه افراط نکنید (بعنوان مثال طولانی مدت به دیگران خیره نشوید ، دائماً حرف دیگران را قطع نکنید ، به دیگران ریاست نکنید. ) .</a:t>
            </a:r>
            <a:endParaRPr lang="fa-IR" sz="2400" kern="1200" dirty="0">
              <a:solidFill>
                <a:srgbClr val="004992"/>
              </a:solidFill>
            </a:endParaRPr>
          </a:p>
        </p:txBody>
      </p:sp>
    </p:spTree>
    <p:extLst>
      <p:ext uri="{BB962C8B-B14F-4D97-AF65-F5344CB8AC3E}">
        <p14:creationId xmlns:p14="http://schemas.microsoft.com/office/powerpoint/2010/main" val="3041905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ویژگی های پنهانِ افراد دارای عزت نفس بالا</a:t>
            </a:r>
            <a:endParaRPr lang="de-DE" sz="3600" dirty="0">
              <a:latin typeface="+mn-lt"/>
              <a:ea typeface="+mn-ea"/>
              <a:cs typeface="+mn-cs"/>
            </a:endParaRPr>
          </a:p>
        </p:txBody>
      </p:sp>
      <p:sp>
        <p:nvSpPr>
          <p:cNvPr id="8" name="Rectangle 3"/>
          <p:cNvSpPr>
            <a:spLocks noGrp="1" noChangeArrowheads="1"/>
          </p:cNvSpPr>
          <p:nvPr>
            <p:ph idx="1"/>
          </p:nvPr>
        </p:nvSpPr>
        <p:spPr>
          <a:xfrm>
            <a:off x="6679933" y="2204864"/>
            <a:ext cx="5069021" cy="4248000"/>
          </a:xfrm>
        </p:spPr>
        <p:txBody>
          <a:bodyPr>
            <a:noAutofit/>
          </a:bodyPr>
          <a:lstStyle/>
          <a:p>
            <a:pPr eaLnBrk="1" hangingPunct="1">
              <a:buClr>
                <a:srgbClr val="333333"/>
              </a:buClr>
              <a:defRPr/>
            </a:pPr>
            <a:r>
              <a:rPr lang="fa-IR" sz="24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Tree>
    <p:extLst>
      <p:ext uri="{BB962C8B-B14F-4D97-AF65-F5344CB8AC3E}">
        <p14:creationId xmlns:p14="http://schemas.microsoft.com/office/powerpoint/2010/main" val="289566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ویژگی های پنهانِ افراد دارای عزت نفس بالا</a:t>
            </a:r>
            <a:endParaRPr lang="de-DE" sz="3600" dirty="0">
              <a:latin typeface="+mn-lt"/>
              <a:ea typeface="+mn-ea"/>
              <a:cs typeface="+mn-cs"/>
            </a:endParaRPr>
          </a:p>
        </p:txBody>
      </p:sp>
      <p:sp>
        <p:nvSpPr>
          <p:cNvPr id="8" name="Rectangle 3"/>
          <p:cNvSpPr>
            <a:spLocks noGrp="1" noChangeArrowheads="1"/>
          </p:cNvSpPr>
          <p:nvPr>
            <p:ph idx="1"/>
          </p:nvPr>
        </p:nvSpPr>
        <p:spPr>
          <a:xfrm>
            <a:off x="6679933" y="2204864"/>
            <a:ext cx="5069021" cy="4248000"/>
          </a:xfrm>
        </p:spPr>
        <p:txBody>
          <a:bodyPr>
            <a:noAutofit/>
          </a:bodyPr>
          <a:lstStyle/>
          <a:p>
            <a:pPr marL="342900" indent="-342900" eaLnBrk="1" hangingPunct="1">
              <a:buClr>
                <a:srgbClr val="333333"/>
              </a:buClr>
              <a:buFont typeface="WingDings"/>
              <a:buChar char=""/>
              <a:defRPr/>
            </a:pPr>
            <a:r>
              <a:rPr lang="fa-IR" sz="2400" kern="1200" dirty="0">
                <a:solidFill>
                  <a:srgbClr val="333333"/>
                </a:solidFill>
              </a:rPr>
              <a:t>به توانایی های خود اعتماد دارند.</a:t>
            </a:r>
          </a:p>
          <a:p>
            <a:pPr marL="342900" indent="-342900" eaLnBrk="1" hangingPunct="1">
              <a:buClr>
                <a:srgbClr val="333333"/>
              </a:buClr>
              <a:buFont typeface="WingDings"/>
              <a:buChar char=""/>
              <a:defRPr/>
            </a:pPr>
            <a:r>
              <a:rPr lang="fa-IR" sz="2400" kern="1200" dirty="0">
                <a:solidFill>
                  <a:srgbClr val="333333"/>
                </a:solidFill>
              </a:rPr>
              <a:t>خطاها و شکست های خویش را می پذیرند (بدون اینکه خود را تحقیر کنند).</a:t>
            </a:r>
          </a:p>
          <a:p>
            <a:pPr marL="342900" indent="-342900" eaLnBrk="1" hangingPunct="1">
              <a:buClr>
                <a:srgbClr val="333333"/>
              </a:buClr>
              <a:buFont typeface="WingDings"/>
              <a:buChar char=""/>
              <a:defRPr/>
            </a:pPr>
            <a:r>
              <a:rPr lang="fa-IR" sz="2400" kern="1200" dirty="0">
                <a:solidFill>
                  <a:srgbClr val="333333"/>
                </a:solidFill>
              </a:rPr>
              <a:t>قابلیت درون نگری دارند و آمادة یادگیری هستند ( از خطاها و شکست های خویش درس می گیرند).</a:t>
            </a:r>
          </a:p>
          <a:p>
            <a:pPr marL="342900" indent="-342900" eaLnBrk="1" hangingPunct="1">
              <a:buClr>
                <a:srgbClr val="333333"/>
              </a:buClr>
              <a:buFont typeface="WingDings"/>
              <a:buChar char=""/>
              <a:defRPr/>
            </a:pPr>
            <a:r>
              <a:rPr lang="fa-IR" sz="2400" kern="1200" dirty="0">
                <a:solidFill>
                  <a:srgbClr val="333333"/>
                </a:solidFill>
              </a:rPr>
              <a:t>به خودشان خوشبین هستند ، بعنوان مثال ، بخاطر موفقیت هایشان به خود می </a:t>
            </a:r>
            <a:r>
              <a:rPr lang="fa-IR" sz="2400" kern="1200">
                <a:solidFill>
                  <a:srgbClr val="333333"/>
                </a:solidFill>
              </a:rPr>
              <a:t>بالند.</a:t>
            </a:r>
            <a:endParaRPr lang="fa-IR"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535680"/>
          </a:xfrm>
          <a:prstGeom prst="rect">
            <a:avLst/>
          </a:prstGeom>
        </p:spPr>
      </p:pic>
    </p:spTree>
    <p:extLst>
      <p:ext uri="{BB962C8B-B14F-4D97-AF65-F5344CB8AC3E}">
        <p14:creationId xmlns:p14="http://schemas.microsoft.com/office/powerpoint/2010/main" val="1373317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نقاط قوت خود را دریابیم</a:t>
            </a:r>
            <a:endParaRPr lang="de-DE" sz="3600" dirty="0">
              <a:latin typeface="+mn-lt"/>
              <a:ea typeface="+mn-ea"/>
              <a:cs typeface="+mn-cs"/>
            </a:endParaRPr>
          </a:p>
        </p:txBody>
      </p:sp>
      <p:sp>
        <p:nvSpPr>
          <p:cNvPr id="8" name="Rectangle 3"/>
          <p:cNvSpPr>
            <a:spLocks noGrp="1" noChangeArrowheads="1"/>
          </p:cNvSpPr>
          <p:nvPr>
            <p:ph idx="1"/>
          </p:nvPr>
        </p:nvSpPr>
        <p:spPr/>
        <p:txBody>
          <a:bodyPr>
            <a:noAutofit/>
          </a:bodyPr>
          <a:lstStyle/>
          <a:p>
            <a:pPr>
              <a:defRPr/>
            </a:pPr>
            <a:r>
              <a:rPr lang="fa-IR" sz="2400" dirty="0">
                <a:solidFill>
                  <a:srgbClr val="004992"/>
                </a:solidFill>
              </a:rPr>
              <a:t>چرا گاهی اوقات نمی توانیم نقاط قوت خود را بشناسیم؟</a:t>
            </a:r>
          </a:p>
          <a:p>
            <a:pPr marL="342900" indent="-342900" eaLnBrk="1" hangingPunct="1">
              <a:buClr>
                <a:srgbClr val="333333"/>
              </a:buClr>
              <a:buFont typeface="WingDings"/>
              <a:buChar char=""/>
              <a:defRPr/>
            </a:pPr>
            <a:r>
              <a:rPr lang="fa-IR" sz="2400" kern="1200" dirty="0">
                <a:solidFill>
                  <a:srgbClr val="333333"/>
                </a:solidFill>
              </a:rPr>
              <a:t>پیش فرض شایع : اگر به خود ببالم ، مغرور و خودبین می شوم .</a:t>
            </a:r>
          </a:p>
          <a:p>
            <a:pPr marL="342900" indent="-342900" eaLnBrk="1" hangingPunct="1">
              <a:buClr>
                <a:srgbClr val="333333"/>
              </a:buClr>
              <a:buFont typeface="WingDings"/>
              <a:buChar char=""/>
              <a:defRPr/>
            </a:pPr>
            <a:r>
              <a:rPr lang="fa-IR" sz="2400" kern="1200" dirty="0">
                <a:solidFill>
                  <a:srgbClr val="333333"/>
                </a:solidFill>
              </a:rPr>
              <a:t>زمانیکه فرد به یک بیماری حاد مبتلا شود ، به سختی می تواند نقاط قوت خود را ببیند.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extLst>
      <p:ext uri="{BB962C8B-B14F-4D97-AF65-F5344CB8AC3E}">
        <p14:creationId xmlns:p14="http://schemas.microsoft.com/office/powerpoint/2010/main" val="1961543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559468" y="6145087"/>
            <a:ext cx="11189487" cy="307777"/>
          </a:xfrm>
          <a:prstGeom prst="rect">
            <a:avLst/>
          </a:prstGeom>
          <a:noFill/>
          <a:ln w="9525">
            <a:noFill/>
            <a:miter lim="800000"/>
            <a:headEnd/>
            <a:tailEnd/>
          </a:ln>
        </p:spPr>
        <p:txBody>
          <a:bodyPr wrap="square">
            <a:noAutofit/>
          </a:bodyPr>
          <a:lstStyle/>
          <a:p>
            <a:pPr algn="r" rtl="1"/>
            <a:r>
              <a:rPr lang="fa-IR" sz="1400" dirty="0">
                <a:solidFill>
                  <a:srgbClr val="333333"/>
                </a:solidFill>
                <a:latin typeface="+mn-lt"/>
              </a:rPr>
              <a:t>* جنبه های مثبت وقایع روزانه را بنویسید </a:t>
            </a:r>
          </a:p>
        </p:txBody>
      </p:sp>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نقاط قوت خود را دریابیم</a:t>
            </a:r>
            <a:endParaRPr lang="de-DE" sz="3600" dirty="0">
              <a:latin typeface="+mn-lt"/>
              <a:ea typeface="+mn-ea"/>
              <a:cs typeface="+mn-cs"/>
            </a:endParaRPr>
          </a:p>
        </p:txBody>
      </p:sp>
      <p:sp>
        <p:nvSpPr>
          <p:cNvPr id="9" name="Rectangle 3"/>
          <p:cNvSpPr>
            <a:spLocks noGrp="1" noChangeArrowheads="1"/>
          </p:cNvSpPr>
          <p:nvPr>
            <p:ph idx="1"/>
          </p:nvPr>
        </p:nvSpPr>
        <p:spPr>
          <a:xfrm>
            <a:off x="408955" y="2204864"/>
            <a:ext cx="11340000" cy="4248000"/>
          </a:xfrm>
        </p:spPr>
        <p:txBody>
          <a:bodyPr>
            <a:noAutofit/>
          </a:bodyPr>
          <a:lstStyle/>
          <a:p>
            <a:r>
              <a:rPr lang="fa-IR" sz="2400" dirty="0">
                <a:solidFill>
                  <a:srgbClr val="004992"/>
                </a:solidFill>
              </a:rPr>
              <a:t>گنجینه های خود را احیا کنیم :</a:t>
            </a:r>
            <a:endParaRPr lang="fa-IR" sz="2400" dirty="0">
              <a:solidFill>
                <a:srgbClr val="333333"/>
              </a:solidFill>
            </a:endParaRPr>
          </a:p>
          <a:p>
            <a:pPr marL="342900" indent="-342900" eaLnBrk="1" hangingPunct="1">
              <a:buClr>
                <a:srgbClr val="333333"/>
              </a:buClr>
              <a:buFont typeface="WingDings"/>
              <a:buChar char=""/>
              <a:defRPr/>
            </a:pPr>
            <a:r>
              <a:rPr lang="fa-IR" sz="2400" kern="1200" dirty="0">
                <a:solidFill>
                  <a:srgbClr val="333333"/>
                </a:solidFill>
              </a:rPr>
              <a:t>از دوستان و خانواده خود بخواهید که به شما بگویند که نقاط قوت و خصایص ارزشمند شما چیست؟</a:t>
            </a:r>
          </a:p>
          <a:p>
            <a:pPr marL="342900" indent="-342900" eaLnBrk="1" hangingPunct="1">
              <a:buClr>
                <a:srgbClr val="333333"/>
              </a:buClr>
              <a:buFont typeface="WingDings"/>
              <a:buChar char=""/>
              <a:defRPr/>
            </a:pPr>
            <a:r>
              <a:rPr lang="fa-IR" sz="2400" kern="1200" dirty="0">
                <a:solidFill>
                  <a:srgbClr val="333333"/>
                </a:solidFill>
              </a:rPr>
              <a:t>توجه کنید که در عمل ، چه کارهایی را بخوبی انجام می دهید و در چه زمینه هایی می توانید رهنمودهای مفید و مؤثر ارایه کنید (حتی در امور جزئی و کم اهمیت هم توجه کنید).</a:t>
            </a:r>
          </a:p>
          <a:p>
            <a:pPr marL="342900" indent="-342900" eaLnBrk="1" hangingPunct="1">
              <a:buClr>
                <a:srgbClr val="333333"/>
              </a:buClr>
              <a:buFont typeface="WingDings"/>
              <a:buChar char=""/>
              <a:defRPr/>
            </a:pPr>
            <a:r>
              <a:rPr lang="fa-IR" sz="2400" kern="1200" dirty="0">
                <a:solidFill>
                  <a:srgbClr val="333333"/>
                </a:solidFill>
              </a:rPr>
              <a:t>تجارب با ارزش خود را در یک دفترچه خاطرات بنویسید تا وقتی احساس کم ارزش بودن پیدا کردید ، به شما ارزشمندی هایتان را یادآوری کند.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pic>
        <p:nvPicPr>
          <p:cNvPr id="11"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اولین تمرین</a:t>
            </a:r>
            <a:endParaRPr lang="de-DE" sz="3600" dirty="0">
              <a:latin typeface="+mn-lt"/>
              <a:ea typeface="+mn-ea"/>
              <a:cs typeface="+mn-cs"/>
            </a:endParaRPr>
          </a:p>
        </p:txBody>
      </p:sp>
      <p:sp>
        <p:nvSpPr>
          <p:cNvPr id="8" name="Rectangle 3"/>
          <p:cNvSpPr>
            <a:spLocks noGrp="1" noChangeArrowheads="1"/>
          </p:cNvSpPr>
          <p:nvPr>
            <p:ph idx="1"/>
          </p:nvPr>
        </p:nvSpPr>
        <p:spPr/>
        <p:txBody>
          <a:bodyPr>
            <a:noAutofit/>
          </a:bodyPr>
          <a:lstStyle/>
          <a:p>
            <a:pPr algn="ctr">
              <a:defRPr/>
            </a:pPr>
            <a:r>
              <a:rPr lang="fa-IR" sz="2400" dirty="0">
                <a:solidFill>
                  <a:srgbClr val="004992"/>
                </a:solidFill>
              </a:rPr>
              <a:t>چه چیزهایی را دوست دارید؟</a:t>
            </a:r>
          </a:p>
          <a:p>
            <a:pPr algn="ctr">
              <a:defRPr/>
            </a:pPr>
            <a:r>
              <a:rPr lang="fa-IR" sz="2400" dirty="0">
                <a:solidFill>
                  <a:srgbClr val="004992"/>
                </a:solidFill>
              </a:rPr>
              <a:t>چه اموری شما را خوشحال می کند؟</a:t>
            </a:r>
          </a:p>
          <a:p>
            <a:pPr algn="ctr">
              <a:defRPr/>
            </a:pPr>
            <a:r>
              <a:rPr lang="fa-IR" sz="2400" dirty="0">
                <a:solidFill>
                  <a:srgbClr val="333333"/>
                </a:solidFill>
              </a:rPr>
              <a:t>به نقاط قوت و ارزشمندی های نهفته در هریک بیاندیشید.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1619346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باستید و سر خود را به پایین خم کنید.</a:t>
            </a:r>
          </a:p>
          <a:p>
            <a:pPr marL="342900" lvl="0" indent="-342900" defTabSz="914400" fontAlgn="base">
              <a:buClr>
                <a:srgbClr val="333333"/>
              </a:buClr>
              <a:buFont typeface="WingDings"/>
              <a:buChar char=""/>
              <a:defRPr/>
            </a:pPr>
            <a:r>
              <a:rPr lang="fa-IR" sz="2400" dirty="0">
                <a:solidFill>
                  <a:srgbClr val="333333"/>
                </a:solidFill>
              </a:rPr>
              <a:t>زمین را نگاه کنید ، شانه هایتان را پایین اندازید ، دستهایتان را آویزان و پشت خود را خم کنید.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232994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باستید و سر خود را به پایین خم کنید.</a:t>
            </a:r>
          </a:p>
          <a:p>
            <a:pPr marL="342900" lvl="0" indent="-342900" defTabSz="914400" fontAlgn="base">
              <a:buClr>
                <a:srgbClr val="333333"/>
              </a:buClr>
              <a:buFont typeface="WingDings"/>
              <a:buChar char=""/>
              <a:defRPr/>
            </a:pPr>
            <a:r>
              <a:rPr lang="fa-IR" sz="2400" dirty="0">
                <a:solidFill>
                  <a:srgbClr val="333333"/>
                </a:solidFill>
              </a:rPr>
              <a:t>زمین را نگاه کنید ، شانه هایتان را پایین اندازید ، دستهایتان را آویزان و پشت خود را خم کنید.</a:t>
            </a:r>
          </a:p>
          <a:p>
            <a:pPr marL="342900" lvl="0" indent="-342900" defTabSz="914400" fontAlgn="base">
              <a:buClr>
                <a:srgbClr val="333333"/>
              </a:buClr>
              <a:buFont typeface="WingDings"/>
              <a:buChar char=""/>
              <a:defRPr/>
            </a:pPr>
            <a:r>
              <a:rPr lang="fa-IR" sz="2400" dirty="0">
                <a:solidFill>
                  <a:srgbClr val="333333"/>
                </a:solidFill>
              </a:rPr>
              <a:t>در این حالت راه بروید.</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976574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باستید و سر خود را به پایین خم کنید.</a:t>
            </a:r>
          </a:p>
          <a:p>
            <a:pPr marL="342900" lvl="0" indent="-342900" defTabSz="914400" fontAlgn="base">
              <a:buClr>
                <a:srgbClr val="333333"/>
              </a:buClr>
              <a:buFont typeface="WingDings"/>
              <a:buChar char=""/>
              <a:defRPr/>
            </a:pPr>
            <a:r>
              <a:rPr lang="fa-IR" sz="2400" dirty="0">
                <a:solidFill>
                  <a:srgbClr val="333333"/>
                </a:solidFill>
              </a:rPr>
              <a:t>زمین را نگاه کنید ، شانه هایتان را پایین اندازید ، دستهایتان را آویزان و پشت خود را خم کنید.</a:t>
            </a:r>
          </a:p>
          <a:p>
            <a:pPr marL="342900" lvl="0" indent="-342900" defTabSz="914400" fontAlgn="base">
              <a:buClr>
                <a:srgbClr val="333333"/>
              </a:buClr>
              <a:buFont typeface="WingDings"/>
              <a:buChar char=""/>
              <a:defRPr/>
            </a:pPr>
            <a:r>
              <a:rPr lang="fa-IR" sz="2400" dirty="0">
                <a:solidFill>
                  <a:srgbClr val="333333"/>
                </a:solidFill>
              </a:rPr>
              <a:t>در این حالت راه بروید.</a:t>
            </a:r>
            <a:endParaRPr lang="de-DE" sz="2400" dirty="0">
              <a:solidFill>
                <a:srgbClr val="333333"/>
              </a:solidFill>
            </a:endParaRPr>
          </a:p>
          <a:p>
            <a:pPr lvl="0" algn="ctr" defTabSz="914400" fontAlgn="base">
              <a:defRPr/>
            </a:pPr>
            <a:r>
              <a:rPr lang="fa-IR" sz="2400" kern="0" dirty="0">
                <a:solidFill>
                  <a:srgbClr val="004992"/>
                </a:solidFill>
              </a:rPr>
              <a:t>چه احساسی پیدا می کنید؟</a:t>
            </a:r>
            <a:endParaRPr lang="fa-IR" sz="2400" dirty="0">
              <a:solidFill>
                <a:srgbClr val="004992"/>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4146722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اکنون که ایستاده اید ، عضلات و ذهن خود را در حالت آرامش قرار دهید ، قامت خود را راست و بدن خود را عضو به عضو نیرومند و محکم کنید. تصور کنید که شخصی موهای شما را از ریشه گرفته و بدن تان را به سمت بالا می کشد.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920543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اکنون که ایستاده اید ، عضلات و ذهن خود را در حالت آرامش قرار دهید ، قامت خود را راست و بدن خود را عضو به عضو نیرومند و محکم کنید. تصور کنید که شخصی موهای شما را از ریشه گرفته و بدن تان را به سمت بالا می کشد.</a:t>
            </a:r>
          </a:p>
          <a:p>
            <a:pPr marL="342900" lvl="0" indent="-342900" defTabSz="914400" fontAlgn="base">
              <a:buClr>
                <a:srgbClr val="333333"/>
              </a:buClr>
              <a:buFont typeface="WingDings"/>
              <a:buChar char=""/>
              <a:defRPr/>
            </a:pPr>
            <a:r>
              <a:rPr lang="fa-IR" sz="2400" dirty="0">
                <a:solidFill>
                  <a:srgbClr val="333333"/>
                </a:solidFill>
              </a:rPr>
              <a:t>در این حالت شروع کنید به قدم </a:t>
            </a:r>
            <a:r>
              <a:rPr lang="fa-IR" sz="2400">
                <a:solidFill>
                  <a:srgbClr val="333333"/>
                </a:solidFill>
              </a:rPr>
              <a:t>زدن.</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1398467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اکنون که ایستاده اید ، عضلات و ذهن خود را در حالت آرامش قرار دهید ، قامت خود را راست و بدن خود را عضو به عضو نیرومند و محکم کنید. تصور کنید که شخصی موهای شما را از ریشه گرفته و بدن تان را به سمت بالا می کشد.</a:t>
            </a:r>
          </a:p>
          <a:p>
            <a:pPr marL="342900" lvl="0" indent="-342900" defTabSz="914400" fontAlgn="base">
              <a:buClr>
                <a:srgbClr val="333333"/>
              </a:buClr>
              <a:buFont typeface="WingDings"/>
              <a:buChar char=""/>
              <a:defRPr/>
            </a:pPr>
            <a:r>
              <a:rPr lang="fa-IR" sz="2400" dirty="0">
                <a:solidFill>
                  <a:srgbClr val="333333"/>
                </a:solidFill>
              </a:rPr>
              <a:t>در این حالت شروع کنید به قدم زدن.</a:t>
            </a:r>
          </a:p>
          <a:p>
            <a:pPr lvl="0" algn="ctr" defTabSz="914400" fontAlgn="base">
              <a:defRPr/>
            </a:pPr>
            <a:r>
              <a:rPr lang="fa-IR" sz="2400" dirty="0">
                <a:solidFill>
                  <a:srgbClr val="004992"/>
                </a:solidFill>
              </a:rPr>
              <a:t>در این وضعیت چه احساسی دارید؟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740097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دومین تمرین</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ممکن است احساس کنید که بیش از حد به خودتان مطمئن شده اید ؛ گویی عصا قورت داده اید.</a:t>
            </a:r>
          </a:p>
          <a:p>
            <a:pPr marL="342900" lvl="0" indent="-342900" defTabSz="914400" fontAlgn="base">
              <a:buClr>
                <a:srgbClr val="333333"/>
              </a:buClr>
              <a:buFont typeface="WingDings"/>
              <a:buChar char=""/>
              <a:defRPr/>
            </a:pPr>
            <a:r>
              <a:rPr lang="fa-IR" sz="2400" dirty="0">
                <a:solidFill>
                  <a:srgbClr val="333333"/>
                </a:solidFill>
              </a:rPr>
              <a:t>حالت محکم و قامت راست سبب می شود که در نظر دیگران فردی دارای اعتماد به نفس بالا دیده شوید و اثرات مثبتی بر عزت نفس شما دارد.</a:t>
            </a:r>
          </a:p>
          <a:p>
            <a:pPr marL="342900" lvl="0" indent="-342900" defTabSz="914400" fontAlgn="base">
              <a:buClr>
                <a:srgbClr val="333333"/>
              </a:buClr>
              <a:buFont typeface="WingDings"/>
              <a:buChar char=""/>
              <a:defRPr/>
            </a:pPr>
            <a:r>
              <a:rPr lang="fa-IR" sz="2400" dirty="0">
                <a:solidFill>
                  <a:srgbClr val="333333"/>
                </a:solidFill>
              </a:rPr>
              <a:t>با تغییرحالات بدنی خود احساس مثبتی به خویش پیدا کنید: زبان بدن شما می گوید که « من فردی با اعتماد به نفس هستم. » (قامت راست ، تماس چشمی خوب و صدای رسا ) ؛ زبان بدن احساس اعتماد به نفس و دریافت نقاط قوت را افزایش می دهد.</a:t>
            </a:r>
          </a:p>
          <a:p>
            <a:pPr lvl="0" algn="ctr" defTabSz="914400" fontAlgn="base">
              <a:defRPr/>
            </a:pPr>
            <a:r>
              <a:rPr lang="fa-IR" sz="2400" dirty="0">
                <a:solidFill>
                  <a:srgbClr val="004992"/>
                </a:solidFill>
              </a:rPr>
              <a:t>اکنون تغییرات بدنی شما نگرش تازه و مثبتی به خودتان ایجاد کرده است!</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extLst>
      <p:ext uri="{BB962C8B-B14F-4D97-AF65-F5344CB8AC3E}">
        <p14:creationId xmlns:p14="http://schemas.microsoft.com/office/powerpoint/2010/main" val="3213649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نشخوار ذهنی: دور معیوب می زند و پیش نمی رود.</a:t>
            </a:r>
            <a:endParaRPr lang="de-DE" sz="3600" dirty="0">
              <a:latin typeface="+mn-lt"/>
              <a:ea typeface="+mn-ea"/>
              <a:cs typeface="+mn-cs"/>
            </a:endParaRPr>
          </a:p>
        </p:txBody>
      </p:sp>
      <p:sp>
        <p:nvSpPr>
          <p:cNvPr id="6" name="Content Placeholder 5"/>
          <p:cNvSpPr>
            <a:spLocks noGrp="1"/>
          </p:cNvSpPr>
          <p:nvPr>
            <p:ph idx="1"/>
          </p:nvPr>
        </p:nvSpPr>
        <p:spPr>
          <a:xfrm>
            <a:off x="3975233" y="2204864"/>
            <a:ext cx="7773721" cy="4248000"/>
          </a:xfrm>
        </p:spPr>
        <p:txBody>
          <a:bodyPr/>
          <a:lstStyle/>
          <a:p>
            <a:pPr marL="342900" lvl="0" indent="-342900" defTabSz="914400" fontAlgn="base">
              <a:buClr>
                <a:srgbClr val="333333"/>
              </a:buClr>
              <a:buFont typeface="WingDings"/>
              <a:buChar char=""/>
              <a:defRPr/>
            </a:pPr>
            <a:r>
              <a:rPr lang="fa-IR" sz="2400" dirty="0">
                <a:solidFill>
                  <a:srgbClr val="333333"/>
                </a:solidFill>
              </a:rPr>
              <a:t>کسانی که مشکلات روان شناختی دارند بطور دائم در فکر فرو می روند و از نشخار ذهنی بی پایان رنج می برند.</a:t>
            </a:r>
            <a:endParaRPr lang="de-DE" sz="2400" dirty="0">
              <a:solidFill>
                <a:srgbClr val="333333"/>
              </a:solidFill>
            </a:endParaRPr>
          </a:p>
          <a:p>
            <a:pPr marL="342900" lvl="0" indent="-342900" defTabSz="914400" fontAlgn="base">
              <a:buClr>
                <a:srgbClr val="333333"/>
              </a:buClr>
              <a:buFont typeface="WingDings"/>
              <a:buChar char=""/>
              <a:defRPr/>
            </a:pPr>
            <a:r>
              <a:rPr lang="fa-IR" sz="2400" dirty="0">
                <a:solidFill>
                  <a:srgbClr val="004992"/>
                </a:solidFill>
              </a:rPr>
              <a:t>آیا شما دچار مشکل نشخار ذهنی بوده اید؟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9"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Tree>
    <p:extLst>
      <p:ext uri="{BB962C8B-B14F-4D97-AF65-F5344CB8AC3E}">
        <p14:creationId xmlns:p14="http://schemas.microsoft.com/office/powerpoint/2010/main" val="1516992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مشکلاتی که نشخوار ذهنی ایجاد می کند</a:t>
            </a:r>
            <a:endParaRPr lang="de-DE" sz="3600" dirty="0">
              <a:latin typeface="+mn-lt"/>
              <a:ea typeface="+mn-ea"/>
              <a:cs typeface="+mn-cs"/>
            </a:endParaRPr>
          </a:p>
        </p:txBody>
      </p:sp>
      <p:sp>
        <p:nvSpPr>
          <p:cNvPr id="6" name="Content Placeholder 5"/>
          <p:cNvSpPr>
            <a:spLocks noGrp="1"/>
          </p:cNvSpPr>
          <p:nvPr>
            <p:ph idx="1"/>
          </p:nvPr>
        </p:nvSpPr>
        <p:spPr>
          <a:xfrm>
            <a:off x="3984859" y="2204864"/>
            <a:ext cx="7764096" cy="4248000"/>
          </a:xfrm>
        </p:spPr>
        <p:txBody>
          <a:bodyPr/>
          <a:lstStyle/>
          <a:p>
            <a:pPr lvl="0" defTabSz="914400" fontAlgn="base">
              <a:defRPr/>
            </a:pPr>
            <a:r>
              <a:rPr lang="fa-IR" sz="2400" kern="0" dirty="0">
                <a:solidFill>
                  <a:srgbClr val="004992"/>
                </a:solidFill>
              </a:rPr>
              <a:t>به چند دلیل نشخوار ذهنی مشکل آفرین است:</a:t>
            </a:r>
          </a:p>
          <a:p>
            <a:pPr marL="342900" lvl="0" indent="-342900" defTabSz="914400" fontAlgn="base">
              <a:buClr>
                <a:srgbClr val="333333"/>
              </a:buClr>
              <a:buFont typeface="WingDings"/>
              <a:buChar char=""/>
              <a:defRPr/>
            </a:pPr>
            <a:r>
              <a:rPr lang="fa-IR" sz="2400" dirty="0">
                <a:solidFill>
                  <a:srgbClr val="333333"/>
                </a:solidFill>
              </a:rPr>
              <a:t>افکار در دور معیوب می افتند : مشکلات حل نشده باقی می مانند.</a:t>
            </a:r>
          </a:p>
          <a:p>
            <a:pPr marL="342900" lvl="0" indent="-342900" defTabSz="914400" fontAlgn="base">
              <a:buClr>
                <a:srgbClr val="333333"/>
              </a:buClr>
              <a:buFont typeface="WingDings"/>
              <a:buChar char=""/>
              <a:defRPr/>
            </a:pPr>
            <a:r>
              <a:rPr lang="fa-IR" sz="2400" dirty="0">
                <a:solidFill>
                  <a:srgbClr val="333333"/>
                </a:solidFill>
              </a:rPr>
              <a:t>عزت نفس تضعیف می شود ، زیرا افکار و اعمال خوب و مفید مورد توجه و استفاده قرار نمی گیرند.</a:t>
            </a:r>
          </a:p>
          <a:p>
            <a:pPr marL="342900" lvl="0" indent="-342900" defTabSz="914400" fontAlgn="base">
              <a:buClr>
                <a:srgbClr val="333333"/>
              </a:buClr>
              <a:buFont typeface="WingDings"/>
              <a:buChar char=""/>
              <a:defRPr/>
            </a:pPr>
            <a:r>
              <a:rPr lang="fa-IR" sz="2400" dirty="0">
                <a:solidFill>
                  <a:srgbClr val="333333"/>
                </a:solidFill>
              </a:rPr>
              <a:t>بر خلاف افکار هدفمند ، نشخوار ذهنی از افکار ناکارآمد و تکراری تشکیل شده و فرد دوباره و دوباره عذرخواهی می کند.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9"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0" y="2203703"/>
            <a:ext cx="2808272" cy="4251960"/>
          </a:xfrm>
          <a:prstGeom prst="rect">
            <a:avLst/>
          </a:prstGeom>
        </p:spPr>
      </p:pic>
    </p:spTree>
    <p:extLst>
      <p:ext uri="{BB962C8B-B14F-4D97-AF65-F5344CB8AC3E}">
        <p14:creationId xmlns:p14="http://schemas.microsoft.com/office/powerpoint/2010/main" val="3191921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باید کرد؟</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kern="0" dirty="0">
                <a:solidFill>
                  <a:srgbClr val="333333"/>
                </a:solidFill>
              </a:rPr>
              <a:t>نخستین و مهمترین گام این است که دریابیم نشخوار ذهنی یک راهبرد مشکل ساز است ، نه راه حل ؛ و هیچ مشکلی را حل نمی کند. نشخوار کردن افکار نه تنها مشکلی را حل نمی کند ، بلکه مشکلات فرد را بزرگتر و بیشتر می کند.</a:t>
            </a:r>
          </a:p>
          <a:p>
            <a:pPr marL="342900" lvl="0" indent="-342900" defTabSz="914400" fontAlgn="base">
              <a:buClr>
                <a:srgbClr val="333333"/>
              </a:buClr>
              <a:buFont typeface="WingDings"/>
              <a:buChar char=""/>
              <a:defRPr/>
            </a:pPr>
            <a:r>
              <a:rPr lang="fa-IR" sz="2400" dirty="0">
                <a:solidFill>
                  <a:srgbClr val="004992"/>
                </a:solidFill>
              </a:rPr>
              <a:t>افکاری که نشخوار می شوند ، در ذهن شما وجود دارند</a:t>
            </a:r>
            <a:r>
              <a:rPr lang="de-DE" sz="2400" dirty="0">
                <a:solidFill>
                  <a:srgbClr val="004992"/>
                </a:solidFill>
              </a:rPr>
              <a:t>…</a:t>
            </a:r>
            <a:r>
              <a:rPr lang="fa-IR" sz="2400" dirty="0">
                <a:solidFill>
                  <a:srgbClr val="333333"/>
                </a:solidFill>
              </a:rPr>
              <a:t> این افکار واقعیت نیستند.</a:t>
            </a:r>
          </a:p>
          <a:p>
            <a:pPr marL="342900" lvl="0" indent="-342900" defTabSz="914400" fontAlgn="base">
              <a:buClr>
                <a:srgbClr val="333333"/>
              </a:buClr>
              <a:buFont typeface="WingDings"/>
              <a:buChar char=""/>
              <a:defRPr/>
            </a:pPr>
            <a:r>
              <a:rPr lang="fa-IR" sz="2400" dirty="0">
                <a:solidFill>
                  <a:srgbClr val="333333"/>
                </a:solidFill>
              </a:rPr>
              <a:t>به نشخوار کردن افکار در ذهن توجه کنید ولی به این افکار بیش از حد بها ندهید.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extLst>
      <p:ext uri="{BB962C8B-B14F-4D97-AF65-F5344CB8AC3E}">
        <p14:creationId xmlns:p14="http://schemas.microsoft.com/office/powerpoint/2010/main" val="3619607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solidFill>
                  <a:srgbClr val="004992"/>
                </a:solidFill>
                <a:latin typeface="+mn-lt"/>
                <a:ea typeface="+mn-ea"/>
                <a:cs typeface="+mn-cs"/>
              </a:rPr>
              <a:t>درمان نشخوار ذهنی: تمرین اول رهایی از این افکار در درون</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a:xfrm>
            <a:off x="6535554" y="2204864"/>
            <a:ext cx="5213400" cy="4248000"/>
          </a:xfrm>
        </p:spPr>
        <p:txBody>
          <a:bodyPr/>
          <a:lstStyle/>
          <a:p>
            <a:pPr marL="342900" lvl="0" indent="-342900" defTabSz="914400" fontAlgn="base">
              <a:buClr>
                <a:srgbClr val="333333"/>
              </a:buClr>
              <a:buFont typeface="WingDings"/>
              <a:buChar char=""/>
              <a:defRPr/>
            </a:pPr>
            <a:r>
              <a:rPr lang="fa-IR" sz="2000" dirty="0">
                <a:solidFill>
                  <a:srgbClr val="333333"/>
                </a:solidFill>
              </a:rPr>
              <a:t>دقت کنید که درون شما چه اتفاقی در حال رخ دادن است. ولی خود را سرزنش نکنید. (من آدم احمقی هستم ، می توانم این نشخوار ذهنی ام را متوقف کنم ! چرا به این مشکل دچار شده ام؟)</a:t>
            </a:r>
          </a:p>
          <a:p>
            <a:pPr marL="342900" lvl="0" indent="-342900" defTabSz="914400" fontAlgn="base">
              <a:buClr>
                <a:srgbClr val="333333"/>
              </a:buClr>
              <a:buFont typeface="WingDings"/>
              <a:buChar char=""/>
              <a:defRPr/>
            </a:pPr>
            <a:r>
              <a:rPr lang="fa-IR" sz="2000" dirty="0">
                <a:solidFill>
                  <a:srgbClr val="333333"/>
                </a:solidFill>
              </a:rPr>
              <a:t>افکار نشخوار شونده را رها کنید. گویی سوار قطار شده اید و افکار در ایستگاه مانده اند و به آن ها می نگرید و دور می شوید ، تصور کنید این افکار ابرهایی هستند که ذهن شما را فرا گرفته اند ولی عبور می کنند یا باد آن را جابجا خواهد کرد ، و آسمان ذهن شما به زودی صاف می شود</a:t>
            </a:r>
            <a:r>
              <a:rPr lang="fa-IR" sz="2000" kern="0" dirty="0">
                <a:solidFill>
                  <a:srgbClr val="333333"/>
                </a:solidFill>
              </a:rPr>
              <a:t>.</a:t>
            </a:r>
          </a:p>
          <a:p>
            <a:pPr lvl="0" defTabSz="914400" eaLnBrk="0" fontAlgn="base" hangingPunct="0">
              <a:buClr>
                <a:srgbClr val="006699"/>
              </a:buClr>
              <a:tabLst>
                <a:tab pos="84137" algn="l"/>
              </a:tabLst>
              <a:defRPr/>
            </a:pPr>
            <a:r>
              <a:rPr lang="fa-IR" sz="2000" kern="0" dirty="0">
                <a:solidFill>
                  <a:srgbClr val="004992"/>
                </a:solidFill>
              </a:rPr>
              <a:t>گرچه این افکار مشکل ساز ، تکرار شونده هستند ولی دوام ندارند ؛ زیرا ناراحت کننده</a:t>
            </a:r>
            <a:r>
              <a:rPr lang="de-DE" sz="2000" kern="0" dirty="0">
                <a:solidFill>
                  <a:srgbClr val="004992"/>
                </a:solidFill>
              </a:rPr>
              <a:t> </a:t>
            </a:r>
            <a:r>
              <a:rPr lang="fa-IR" sz="2000" kern="0" dirty="0">
                <a:solidFill>
                  <a:srgbClr val="004992"/>
                </a:solidFill>
              </a:rPr>
              <a:t>هستند.</a:t>
            </a:r>
            <a:endParaRPr lang="fa-IR" sz="20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 y="2203704"/>
            <a:ext cx="5303520" cy="3977640"/>
          </a:xfrm>
          <a:prstGeom prst="rect">
            <a:avLst/>
          </a:prstGeom>
        </p:spPr>
      </p:pic>
    </p:spTree>
    <p:extLst>
      <p:ext uri="{BB962C8B-B14F-4D97-AF65-F5344CB8AC3E}">
        <p14:creationId xmlns:p14="http://schemas.microsoft.com/office/powerpoint/2010/main" val="3975734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solidFill>
                  <a:srgbClr val="004992"/>
                </a:solidFill>
                <a:latin typeface="+mn-lt"/>
                <a:ea typeface="+mn-ea"/>
                <a:cs typeface="+mn-cs"/>
              </a:rPr>
              <a:t>درمان نشخوار ذهنی : تمرین دوم حواسپرتی</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kern="0" dirty="0">
                <a:solidFill>
                  <a:srgbClr val="004992"/>
                </a:solidFill>
              </a:rPr>
              <a:t>جسمانی</a:t>
            </a:r>
          </a:p>
          <a:p>
            <a:pPr marL="457200" lvl="0" indent="-457200" defTabSz="914400" fontAlgn="base">
              <a:buFont typeface="+mj-lt"/>
              <a:buAutoNum type="arabicPeriod"/>
              <a:defRPr/>
            </a:pPr>
            <a:r>
              <a:rPr lang="fa-IR" sz="2400" kern="0" dirty="0">
                <a:solidFill>
                  <a:srgbClr val="333333"/>
                </a:solidFill>
              </a:rPr>
              <a:t>برخیز</a:t>
            </a:r>
          </a:p>
          <a:p>
            <a:pPr marL="457200" lvl="0" indent="-457200" defTabSz="914400" fontAlgn="base">
              <a:buFont typeface="+mj-lt"/>
              <a:buAutoNum type="arabicPeriod"/>
              <a:defRPr/>
            </a:pPr>
            <a:r>
              <a:rPr lang="fa-IR" sz="2400" kern="0" dirty="0">
                <a:solidFill>
                  <a:srgbClr val="333333"/>
                </a:solidFill>
              </a:rPr>
              <a:t>دست چپ خود را روی شانة راست خودت بگذار</a:t>
            </a:r>
          </a:p>
          <a:p>
            <a:pPr marL="457200" lvl="0" indent="-457200" defTabSz="914400" fontAlgn="base">
              <a:buFont typeface="+mj-lt"/>
              <a:buAutoNum type="arabicPeriod"/>
              <a:defRPr/>
            </a:pPr>
            <a:r>
              <a:rPr lang="fa-IR" sz="2400" kern="0" dirty="0">
                <a:solidFill>
                  <a:srgbClr val="333333"/>
                </a:solidFill>
              </a:rPr>
              <a:t>دست راست را هم روی شانه چپ بگذار</a:t>
            </a:r>
          </a:p>
          <a:p>
            <a:pPr marL="457200" lvl="0" indent="-457200" defTabSz="914400" fontAlgn="base">
              <a:buFont typeface="+mj-lt"/>
              <a:buAutoNum type="arabicPeriod"/>
              <a:defRPr/>
            </a:pPr>
            <a:r>
              <a:rPr lang="fa-IR" sz="2400" kern="0" dirty="0">
                <a:solidFill>
                  <a:srgbClr val="333333"/>
                </a:solidFill>
              </a:rPr>
              <a:t>یکی از پاهایت را بالا بگیر</a:t>
            </a:r>
          </a:p>
          <a:p>
            <a:pPr marL="457200" lvl="0" indent="-457200" defTabSz="914400" fontAlgn="base">
              <a:buFont typeface="+mj-lt"/>
              <a:buAutoNum type="arabicPeriod"/>
              <a:defRPr/>
            </a:pPr>
            <a:r>
              <a:rPr lang="fa-IR" sz="2400" kern="0" dirty="0">
                <a:solidFill>
                  <a:srgbClr val="333333"/>
                </a:solidFill>
              </a:rPr>
              <a:t>حالا دور خودت چرخ بزن</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4081187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latin typeface="+mn-lt"/>
                <a:ea typeface="+mn-ea"/>
                <a:cs typeface="+mn-cs"/>
              </a:rPr>
              <a:t>درمان نشخوار ذهنی : تمرین دوم حواسپرتی</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kern="0" dirty="0">
                <a:solidFill>
                  <a:srgbClr val="004992"/>
                </a:solidFill>
              </a:rPr>
              <a:t>جسمانی</a:t>
            </a:r>
          </a:p>
          <a:p>
            <a:pPr marL="457200" lvl="0" indent="-457200" defTabSz="914400" fontAlgn="base">
              <a:buFont typeface="+mj-lt"/>
              <a:buAutoNum type="arabicPeriod"/>
              <a:defRPr/>
            </a:pPr>
            <a:r>
              <a:rPr lang="fa-IR" sz="2400" kern="0" dirty="0">
                <a:solidFill>
                  <a:srgbClr val="333333"/>
                </a:solidFill>
              </a:rPr>
              <a:t>برخیز</a:t>
            </a:r>
          </a:p>
          <a:p>
            <a:pPr marL="457200" lvl="0" indent="-457200" defTabSz="914400" fontAlgn="base">
              <a:buFont typeface="+mj-lt"/>
              <a:buAutoNum type="arabicPeriod"/>
              <a:defRPr/>
            </a:pPr>
            <a:r>
              <a:rPr lang="fa-IR" sz="2400" kern="0" dirty="0">
                <a:solidFill>
                  <a:srgbClr val="333333"/>
                </a:solidFill>
              </a:rPr>
              <a:t>دست چپ خود را روی شانة راست خودت بگذار</a:t>
            </a:r>
          </a:p>
          <a:p>
            <a:pPr marL="457200" lvl="0" indent="-457200" defTabSz="914400" fontAlgn="base">
              <a:buFont typeface="+mj-lt"/>
              <a:buAutoNum type="arabicPeriod"/>
              <a:defRPr/>
            </a:pPr>
            <a:r>
              <a:rPr lang="fa-IR" sz="2400" kern="0" dirty="0">
                <a:solidFill>
                  <a:srgbClr val="333333"/>
                </a:solidFill>
              </a:rPr>
              <a:t>دست راست را هم روی شانه چپ بگذار</a:t>
            </a:r>
          </a:p>
          <a:p>
            <a:pPr marL="457200" lvl="0" indent="-457200" defTabSz="914400" fontAlgn="base">
              <a:buFont typeface="+mj-lt"/>
              <a:buAutoNum type="arabicPeriod"/>
              <a:defRPr/>
            </a:pPr>
            <a:r>
              <a:rPr lang="fa-IR" sz="2400" kern="0" dirty="0">
                <a:solidFill>
                  <a:srgbClr val="333333"/>
                </a:solidFill>
              </a:rPr>
              <a:t>یکی از پاهایت را بالا بگیر</a:t>
            </a:r>
          </a:p>
          <a:p>
            <a:pPr marL="457200" lvl="0" indent="-457200" defTabSz="914400" fontAlgn="base">
              <a:buFont typeface="+mj-lt"/>
              <a:buAutoNum type="arabicPeriod"/>
              <a:defRPr/>
            </a:pPr>
            <a:r>
              <a:rPr lang="fa-IR" sz="2400" kern="0" dirty="0">
                <a:solidFill>
                  <a:srgbClr val="333333"/>
                </a:solidFill>
              </a:rPr>
              <a:t>حالا دور خودت چرخ بزن</a:t>
            </a:r>
          </a:p>
          <a:p>
            <a:pPr lvl="0" defTabSz="914400" fontAlgn="base">
              <a:defRPr/>
            </a:pPr>
            <a:r>
              <a:rPr lang="fa-IR" sz="2400" kern="0" dirty="0">
                <a:solidFill>
                  <a:srgbClr val="004992"/>
                </a:solidFill>
              </a:rPr>
              <a:t>اکنون به چه چیز فکر می کنید؟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1123261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latin typeface="+mn-lt"/>
                <a:ea typeface="+mn-ea"/>
                <a:cs typeface="+mn-cs"/>
              </a:rPr>
              <a:t>درمان نشخوار ذهنی : تمرین دوم حواسپرتی</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kern="0" dirty="0">
                <a:solidFill>
                  <a:srgbClr val="004992"/>
                </a:solidFill>
              </a:rPr>
              <a:t>جسمانی</a:t>
            </a:r>
          </a:p>
          <a:p>
            <a:pPr marL="457200" lvl="0" indent="-457200" defTabSz="914400" fontAlgn="base">
              <a:buFont typeface="+mj-lt"/>
              <a:buAutoNum type="arabicPeriod"/>
              <a:defRPr/>
            </a:pPr>
            <a:r>
              <a:rPr lang="fa-IR" sz="2400" kern="0" dirty="0">
                <a:solidFill>
                  <a:srgbClr val="333333"/>
                </a:solidFill>
              </a:rPr>
              <a:t>برخیز</a:t>
            </a:r>
          </a:p>
          <a:p>
            <a:pPr marL="457200" lvl="0" indent="-457200" defTabSz="914400" fontAlgn="base">
              <a:buFont typeface="+mj-lt"/>
              <a:buAutoNum type="arabicPeriod"/>
              <a:defRPr/>
            </a:pPr>
            <a:r>
              <a:rPr lang="fa-IR" sz="2400" kern="0" dirty="0">
                <a:solidFill>
                  <a:srgbClr val="333333"/>
                </a:solidFill>
              </a:rPr>
              <a:t>دست چپ خود را روی شانة راست خودت بگذار</a:t>
            </a:r>
          </a:p>
          <a:p>
            <a:pPr marL="457200" lvl="0" indent="-457200" defTabSz="914400" fontAlgn="base">
              <a:buFont typeface="+mj-lt"/>
              <a:buAutoNum type="arabicPeriod"/>
              <a:defRPr/>
            </a:pPr>
            <a:r>
              <a:rPr lang="fa-IR" sz="2400" kern="0" dirty="0">
                <a:solidFill>
                  <a:srgbClr val="333333"/>
                </a:solidFill>
              </a:rPr>
              <a:t>دست راست را هم روی شانه چپ بگذار</a:t>
            </a:r>
          </a:p>
          <a:p>
            <a:pPr marL="457200" lvl="0" indent="-457200" defTabSz="914400" fontAlgn="base">
              <a:buFont typeface="+mj-lt"/>
              <a:buAutoNum type="arabicPeriod"/>
              <a:defRPr/>
            </a:pPr>
            <a:r>
              <a:rPr lang="fa-IR" sz="2400" kern="0" dirty="0">
                <a:solidFill>
                  <a:srgbClr val="333333"/>
                </a:solidFill>
              </a:rPr>
              <a:t>یکی از پاهایت را بالا بگیر</a:t>
            </a:r>
          </a:p>
          <a:p>
            <a:pPr marL="457200" lvl="0" indent="-457200" defTabSz="914400" fontAlgn="base">
              <a:buFont typeface="+mj-lt"/>
              <a:buAutoNum type="arabicPeriod"/>
              <a:defRPr/>
            </a:pPr>
            <a:r>
              <a:rPr lang="fa-IR" sz="2400" kern="0" dirty="0">
                <a:solidFill>
                  <a:srgbClr val="333333"/>
                </a:solidFill>
              </a:rPr>
              <a:t>حالا دور خودت چرخ بزن</a:t>
            </a:r>
          </a:p>
          <a:p>
            <a:pPr lvl="0" defTabSz="914400" fontAlgn="base">
              <a:defRPr/>
            </a:pPr>
            <a:r>
              <a:rPr lang="fa-IR" sz="2400" kern="0" dirty="0">
                <a:solidFill>
                  <a:srgbClr val="004992"/>
                </a:solidFill>
              </a:rPr>
              <a:t>این تمرین نیازمند تمرکز بسیار است و به شما کمک می کند تا دور معیوب نشخوار ذهنی شکسته شود.</a:t>
            </a:r>
            <a:endParaRPr lang="fa-IR" sz="24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23744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عزت نفس خود را بالا ببریم</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a:solidFill>
                  <a:srgbClr val="333333"/>
                </a:solidFill>
              </a:rPr>
              <a:t>خواسته ها و آرزوهای خود را به دیگران بگویید.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2832413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عزت نفس خود را بالا ببریم</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a:solidFill>
                  <a:srgbClr val="333333"/>
                </a:solidFill>
              </a:rPr>
              <a:t>خواسته ها و آرزوهای خود را به دیگران بگویید.</a:t>
            </a:r>
          </a:p>
          <a:p>
            <a:pPr marL="342900" lvl="0" indent="-342900" defTabSz="914400" fontAlgn="base">
              <a:buClr>
                <a:srgbClr val="333333"/>
              </a:buClr>
              <a:buFont typeface="WingDings"/>
              <a:buChar char=""/>
              <a:defRPr/>
            </a:pPr>
            <a:r>
              <a:rPr lang="fa-IR" sz="2400" dirty="0">
                <a:solidFill>
                  <a:srgbClr val="333333"/>
                </a:solidFill>
              </a:rPr>
              <a:t>با صدای رسا و واضح و شفاف گفتگو </a:t>
            </a:r>
            <a:r>
              <a:rPr lang="fa-IR" sz="2400">
                <a:solidFill>
                  <a:srgbClr val="333333"/>
                </a:solidFill>
              </a:rPr>
              <a:t>کنید.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3633570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عزت نفس خود را بالا ببریم</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خواسته ها و آرزوهای خود را به دیگران بگویید.</a:t>
            </a:r>
          </a:p>
          <a:p>
            <a:pPr marL="342900" lvl="0" indent="-342900" defTabSz="914400" fontAlgn="base">
              <a:buClr>
                <a:srgbClr val="333333"/>
              </a:buClr>
              <a:buFont typeface="WingDings"/>
              <a:buChar char=""/>
              <a:defRPr/>
            </a:pPr>
            <a:r>
              <a:rPr lang="fa-IR" sz="2400" dirty="0">
                <a:solidFill>
                  <a:srgbClr val="333333"/>
                </a:solidFill>
              </a:rPr>
              <a:t>با صدای رسا و واضح و شفاف گفتگو کنید.</a:t>
            </a:r>
          </a:p>
          <a:p>
            <a:pPr marL="342900" lvl="0" indent="-342900" defTabSz="914400" fontAlgn="base">
              <a:buClr>
                <a:srgbClr val="333333"/>
              </a:buClr>
              <a:buFont typeface="WingDings"/>
              <a:buChar char=""/>
              <a:defRPr/>
            </a:pPr>
            <a:r>
              <a:rPr lang="fa-IR" sz="2400" dirty="0">
                <a:solidFill>
                  <a:srgbClr val="333333"/>
                </a:solidFill>
              </a:rPr>
              <a:t>تماس چشمی داشته باشید (این اعمال را ابتدا با افراد آشنا و بتدریج با غریبه ها انجام دهید.)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1432463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عزت نفس خود را بالا ببریم</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خواسته ها و آرزوهای خود را به دیگران بگویید.</a:t>
            </a:r>
          </a:p>
          <a:p>
            <a:pPr marL="342900" lvl="0" indent="-342900" defTabSz="914400" fontAlgn="base">
              <a:buClr>
                <a:srgbClr val="333333"/>
              </a:buClr>
              <a:buFont typeface="WingDings"/>
              <a:buChar char=""/>
              <a:defRPr/>
            </a:pPr>
            <a:r>
              <a:rPr lang="fa-IR" sz="2400" dirty="0">
                <a:solidFill>
                  <a:srgbClr val="333333"/>
                </a:solidFill>
              </a:rPr>
              <a:t>با صدای رسا و واضح و شفاف گفتگو کنید.</a:t>
            </a:r>
          </a:p>
          <a:p>
            <a:pPr marL="342900" lvl="0" indent="-342900" defTabSz="914400" fontAlgn="base">
              <a:buClr>
                <a:srgbClr val="333333"/>
              </a:buClr>
              <a:buFont typeface="WingDings"/>
              <a:buChar char=""/>
              <a:defRPr/>
            </a:pPr>
            <a:r>
              <a:rPr lang="fa-IR" sz="2400" dirty="0">
                <a:solidFill>
                  <a:srgbClr val="333333"/>
                </a:solidFill>
              </a:rPr>
              <a:t>تماس چشمی داشته باشید (این اعمال را ابتدا با افراد آشنا و بتدریج با غریبه ها انجام دهید.)</a:t>
            </a:r>
          </a:p>
          <a:p>
            <a:pPr marL="342900" lvl="0" indent="-342900" defTabSz="914400" fontAlgn="base">
              <a:buClr>
                <a:srgbClr val="333333"/>
              </a:buClr>
              <a:buFont typeface="WingDings"/>
              <a:buChar char=""/>
              <a:defRPr/>
            </a:pPr>
            <a:r>
              <a:rPr lang="fa-IR" sz="2400" dirty="0">
                <a:solidFill>
                  <a:srgbClr val="333333"/>
                </a:solidFill>
              </a:rPr>
              <a:t>قامت شما کشیده و راست باشد : بخاطر داشته باشید که قامت راست و ژست خوب اثر قابل توجهی بر عزت نفس شما در نظر دیگران دارد!</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3830574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خانگی</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000" kern="0" dirty="0">
                <a:solidFill>
                  <a:srgbClr val="004992"/>
                </a:solidFill>
              </a:rPr>
              <a:t>نکات مهم در خصوص وقایع مثبتی که در روز برای شما رخ می دهد:</a:t>
            </a:r>
          </a:p>
          <a:p>
            <a:pPr marL="342900" lvl="0" indent="-342900" defTabSz="914400" fontAlgn="base">
              <a:buClr>
                <a:srgbClr val="333333"/>
              </a:buClr>
              <a:buFont typeface="WingDings"/>
              <a:buChar char=""/>
              <a:defRPr/>
            </a:pPr>
            <a:r>
              <a:rPr lang="fa-IR" sz="2000" dirty="0">
                <a:solidFill>
                  <a:srgbClr val="333333"/>
                </a:solidFill>
              </a:rPr>
              <a:t>وقتی از منزل بیرون می روید ، تکه های کوچکی از خوراکی (نظیرآجیل ، یا شکلات) در جیب سمت راست کیف خود قرار دهید.</a:t>
            </a:r>
          </a:p>
          <a:p>
            <a:pPr marL="342900" lvl="0" indent="-342900" defTabSz="914400" fontAlgn="base">
              <a:buClr>
                <a:srgbClr val="333333"/>
              </a:buClr>
              <a:buFont typeface="WingDings"/>
              <a:buChar char=""/>
              <a:defRPr/>
            </a:pPr>
            <a:r>
              <a:rPr lang="fa-IR" sz="2000" dirty="0">
                <a:solidFill>
                  <a:srgbClr val="333333"/>
                </a:solidFill>
              </a:rPr>
              <a:t>هرگاه اتفاق خوبی رخ داد ( مثل لبخندی از یک دوست ، گفتگوی مطبوع با دیگری ، صرف نهار خوشمزه و</a:t>
            </a:r>
            <a:r>
              <a:rPr lang="de-DE" sz="2000" dirty="0">
                <a:solidFill>
                  <a:srgbClr val="333333"/>
                </a:solidFill>
              </a:rPr>
              <a:t>…</a:t>
            </a:r>
            <a:r>
              <a:rPr lang="fa-IR" sz="2000" dirty="0">
                <a:solidFill>
                  <a:srgbClr val="333333"/>
                </a:solidFill>
              </a:rPr>
              <a:t>) یکی از تکه های خوراکی را از جیب راست کیف برداشته و در جیب چپ کیف خود قرار دهید.</a:t>
            </a:r>
          </a:p>
          <a:p>
            <a:pPr marL="342900" lvl="0" indent="-342900" defTabSz="914400" fontAlgn="base">
              <a:buClr>
                <a:srgbClr val="333333"/>
              </a:buClr>
              <a:buFont typeface="WingDings"/>
              <a:buChar char=""/>
              <a:defRPr/>
            </a:pPr>
            <a:r>
              <a:rPr lang="fa-IR" sz="2000" dirty="0">
                <a:solidFill>
                  <a:srgbClr val="333333"/>
                </a:solidFill>
              </a:rPr>
              <a:t>شب که به منزل باز می گردید ، خوراکی ها را از جیب چپ کیف خود بردارید و وقایع مثبت و خوبی را که در طول روز تجربه کرده اید به یاد آورید.</a:t>
            </a:r>
          </a:p>
          <a:p>
            <a:pPr marL="342900" lvl="0" indent="-342900" defTabSz="914400" fontAlgn="base">
              <a:buClr>
                <a:srgbClr val="333333"/>
              </a:buClr>
              <a:buFont typeface="WingDings"/>
              <a:buChar char=""/>
              <a:defRPr/>
            </a:pPr>
            <a:r>
              <a:rPr lang="fa-IR" sz="2000" dirty="0">
                <a:solidFill>
                  <a:srgbClr val="333333"/>
                </a:solidFill>
              </a:rPr>
              <a:t>اگر این کار را انجام دهید و تمام وقایع خوب و مثب روز را مرور کنید ، خاطرات زیبا و دلنشین احساس لذت و خوش برای شما ایجاد می کنند. متاسفانه گاهی اوقات ، از وقایع خوب و مثبت به سرعت عبور می کنیم و یا حتی به آن ها توجه نمی کنیم.</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2732642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خانگی</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000" kern="0" dirty="0">
                <a:solidFill>
                  <a:srgbClr val="004992"/>
                </a:solidFill>
              </a:rPr>
              <a:t>نکات مهم در خصوص وقایع مثبتی که در روز برای شما رخ می دهد:</a:t>
            </a:r>
          </a:p>
          <a:p>
            <a:pPr marL="342900" lvl="0" indent="-342900" defTabSz="914400" fontAlgn="base">
              <a:buClr>
                <a:srgbClr val="333333"/>
              </a:buClr>
              <a:buFont typeface="WingDings"/>
              <a:buChar char=""/>
              <a:defRPr/>
            </a:pPr>
            <a:r>
              <a:rPr lang="fa-IR" sz="2000" dirty="0">
                <a:solidFill>
                  <a:srgbClr val="333333"/>
                </a:solidFill>
              </a:rPr>
              <a:t>وقتی از منزل بیرون می روید ، تکه های کوچکی از خوراکی (نظیرآجیل ، یا شکلات) در جیب سمت راست کیف خود قرار دهید.</a:t>
            </a:r>
          </a:p>
          <a:p>
            <a:pPr marL="342900" lvl="0" indent="-342900" defTabSz="914400" fontAlgn="base">
              <a:buClr>
                <a:srgbClr val="333333"/>
              </a:buClr>
              <a:buFont typeface="WingDings"/>
              <a:buChar char=""/>
              <a:defRPr/>
            </a:pPr>
            <a:r>
              <a:rPr lang="fa-IR" sz="2000" dirty="0">
                <a:solidFill>
                  <a:srgbClr val="333333"/>
                </a:solidFill>
              </a:rPr>
              <a:t>هرگاه اتفاق خوبی رخ داد ( مثل لبخندی از یک دوست ، گفتگوی مطبوع با دیگری ، صرف نهار خوشمزه و</a:t>
            </a:r>
            <a:r>
              <a:rPr lang="de-DE" sz="2000" dirty="0">
                <a:solidFill>
                  <a:srgbClr val="333333"/>
                </a:solidFill>
              </a:rPr>
              <a:t>…</a:t>
            </a:r>
            <a:r>
              <a:rPr lang="fa-IR" sz="2000" dirty="0">
                <a:solidFill>
                  <a:srgbClr val="333333"/>
                </a:solidFill>
              </a:rPr>
              <a:t>) یکی از تکه های خوراکی را از جیب راست کیف برداشته و در جیب چپ کیف خود قرار دهید.</a:t>
            </a:r>
          </a:p>
          <a:p>
            <a:pPr marL="342900" lvl="0" indent="-342900" defTabSz="914400" fontAlgn="base">
              <a:buClr>
                <a:srgbClr val="333333"/>
              </a:buClr>
              <a:buFont typeface="WingDings"/>
              <a:buChar char=""/>
              <a:defRPr/>
            </a:pPr>
            <a:r>
              <a:rPr lang="fa-IR" sz="2000" dirty="0">
                <a:solidFill>
                  <a:srgbClr val="333333"/>
                </a:solidFill>
              </a:rPr>
              <a:t>شب که به منزل باز می گردید ، خوراکی ها را از جیب چپ کیف خود بردارید و وقایع مثبت و خوبی را که در طول روز تجربه کرده اید به یاد آورید.</a:t>
            </a:r>
          </a:p>
          <a:p>
            <a:pPr marL="342900" lvl="0" indent="-342900" defTabSz="914400" fontAlgn="base">
              <a:buClr>
                <a:srgbClr val="333333"/>
              </a:buClr>
              <a:buFont typeface="WingDings"/>
              <a:buChar char=""/>
              <a:defRPr/>
            </a:pPr>
            <a:r>
              <a:rPr lang="fa-IR" sz="2000" dirty="0">
                <a:solidFill>
                  <a:srgbClr val="333333"/>
                </a:solidFill>
              </a:rPr>
              <a:t>اگر این کار را انجام دهید و تمام وقایع خوب و مثب روز را مرور کنید ، خاطرات زیبا و دلنشین احساس لذت و خوش برای شما ایجاد می کنند. متاسفانه گاهی اوقات ، از وقایع خوب و مثبت به سرعت عبور می کنیم و یا حتی به آن ها توجه نمی کنیم.</a:t>
            </a:r>
            <a:endParaRPr lang="de-DE" sz="2000" dirty="0">
              <a:solidFill>
                <a:srgbClr val="333333"/>
              </a:solidFill>
            </a:endParaRPr>
          </a:p>
          <a:p>
            <a:pPr lvl="0" algn="ctr" defTabSz="914400" fontAlgn="base">
              <a:defRPr/>
            </a:pPr>
            <a:r>
              <a:rPr lang="fa-IR" sz="2000" kern="0" dirty="0">
                <a:solidFill>
                  <a:srgbClr val="004992"/>
                </a:solidFill>
              </a:rPr>
              <a:t>آیا شما شیوة متفاوتی برای لذت بردن و به خاطر آوردن وقایع خوب زندگی روزمره می دانید؟</a:t>
            </a:r>
            <a:endParaRPr lang="fa-IR" sz="2000" dirty="0"/>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67891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انتقال به زندگی روزمره</a:t>
            </a:r>
            <a:endParaRPr lang="fa-IR"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ar-AE" sz="2400" b="1" dirty="0">
                <a:solidFill>
                  <a:srgbClr val="333333"/>
                </a:solidFill>
              </a:rPr>
              <a:t>هدف های رفتاری:</a:t>
            </a:r>
          </a:p>
          <a:p>
            <a:pPr marL="342900" lvl="0" indent="-342900" defTabSz="914377">
              <a:buClr>
                <a:srgbClr val="333333"/>
              </a:buClr>
              <a:buFont typeface="WingDings"/>
              <a:buChar char=""/>
            </a:pPr>
            <a:r>
              <a:rPr lang="ar-AE" sz="2400" dirty="0">
                <a:solidFill>
                  <a:srgbClr val="333333"/>
                </a:solidFill>
              </a:rPr>
              <a:t>عزت نفس ارزشی است که فرد برای خودش قایل می شود.</a:t>
            </a:r>
          </a:p>
          <a:p>
            <a:pPr marL="342900" lvl="0" indent="-342900" defTabSz="914377">
              <a:buClr>
                <a:srgbClr val="333333"/>
              </a:buClr>
              <a:buFont typeface="WingDings"/>
              <a:buChar char=""/>
            </a:pPr>
            <a:r>
              <a:rPr lang="ar-AE" sz="2400" dirty="0">
                <a:solidFill>
                  <a:srgbClr val="333333"/>
                </a:solidFill>
              </a:rPr>
              <a:t>عزت نفس آگاهی به نقات قوت در حیطه های مختلف زندگی است. که می توان با استفاده از راهبردهایی که بحث شده ، این نقاط قوت را ارتقا بخشید.</a:t>
            </a:r>
          </a:p>
          <a:p>
            <a:pPr marL="342900" lvl="0" indent="-342900" defTabSz="914377">
              <a:buClr>
                <a:srgbClr val="333333"/>
              </a:buClr>
              <a:buFont typeface="WingDings"/>
              <a:buChar char=""/>
            </a:pPr>
            <a:r>
              <a:rPr lang="ar-AE" sz="2400" dirty="0">
                <a:solidFill>
                  <a:srgbClr val="333333"/>
                </a:solidFill>
              </a:rPr>
              <a:t>با پرسش از دوستان و اطرافیان ، نقاط قوت خود را که نادیده گرفته اید ، پیدا کنید و از توانمندی های خویش لذت ببرید (چو در روی زمین باشی توانایی غنیمت دان که دوران ناتوانی ها بسی زیر زمین دارد –حافظ).</a:t>
            </a:r>
          </a:p>
          <a:p>
            <a:pPr marL="342900" lvl="0" indent="-342900" defTabSz="914377">
              <a:buClr>
                <a:srgbClr val="333333"/>
              </a:buClr>
              <a:buFont typeface="WingDings"/>
              <a:buChar char=""/>
            </a:pPr>
            <a:r>
              <a:rPr lang="ar-AE" sz="2400" dirty="0">
                <a:solidFill>
                  <a:srgbClr val="333333"/>
                </a:solidFill>
              </a:rPr>
              <a:t>نسبت به لحظه های مثبت زندگی آگاهی یابید.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1468221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ar-SA" sz="2000" dirty="0">
                <a:solidFill>
                  <a:srgbClr val="333333"/>
                </a:solidFill>
              </a:rPr>
              <a:t>بسیاری از مبتلایان به روانپریشی (ولی نه همه آنان !) عزت نفس پایین و الگو های افکار منفی (نظیر تمایل به در فکر فرورفتن) دارند که می تواند سبب کاهش بیشتر عزت نفس آنان شود.</a:t>
            </a:r>
          </a:p>
          <a:p>
            <a:r>
              <a:rPr lang="ar-AE" sz="2000" dirty="0">
                <a:solidFill>
                  <a:srgbClr val="004992"/>
                </a:solidFill>
              </a:rPr>
              <a:t>بعنوان مثال:</a:t>
            </a:r>
            <a:r>
              <a:rPr lang="ar-AE" sz="2000" dirty="0">
                <a:solidFill>
                  <a:srgbClr val="333333"/>
                </a:solidFill>
              </a:rPr>
              <a:t> علی در آزمون نهایی نمره نامطلوبی گرفته است.</a:t>
            </a:r>
          </a:p>
          <a:p>
            <a:r>
              <a:rPr lang="ar-AE" sz="2000" dirty="0">
                <a:solidFill>
                  <a:srgbClr val="004992"/>
                </a:solidFill>
              </a:rPr>
              <a:t>ارزیابی: </a:t>
            </a:r>
            <a:r>
              <a:rPr lang="ar-AE" sz="2000" dirty="0">
                <a:solidFill>
                  <a:srgbClr val="333333"/>
                </a:solidFill>
              </a:rPr>
              <a:t>نخست ، وی خودش را زیر سوال می برد و خود را بی ارزش و حقیر می بیند. احساس می کند که افسرده است و به خودش شک می کند.</a:t>
            </a:r>
          </a:p>
          <a:p>
            <a:r>
              <a:rPr lang="ar-AE" sz="2000" dirty="0">
                <a:solidFill>
                  <a:srgbClr val="004992"/>
                </a:solidFill>
              </a:rPr>
              <a:t>ولی: </a:t>
            </a:r>
            <a:r>
              <a:rPr lang="ar-AE" sz="2000" dirty="0">
                <a:solidFill>
                  <a:srgbClr val="333333"/>
                </a:solidFill>
              </a:rPr>
              <a:t>دوستان علی به او کمک می کنند تا احساس افسردگی و بی ارزشی را از خودش دور کند . به وی می گویند که نمره ی آزمون معیار مناسبی برای ارزیابی شخصیت علی نمی باشد. گرچه نتیجه نامطلوب آزمون نشانگر عملکرد نامناسب علی در آزمون است ؛ ولی نمایانگر تمام توانایی ها و ابعاد مختلف شخصیت وی محسوب نمی شود. علی نباید نتیجه ی آزمون را کم اهمیت تلقی کند ولی با اینحال باید برای نقاط قوت شخصیت خویش (در محیط کار یا سایر زمینه های زندگی ) ارزش قایل باشد.</a:t>
            </a:r>
            <a:endParaRPr lang="fa-IR" sz="2000" dirty="0">
              <a:solidFill>
                <a:srgbClr val="333333"/>
              </a:solidFill>
            </a:endParaRPr>
          </a:p>
          <a:p>
            <a:pPr algn="ctr"/>
            <a:r>
              <a:rPr lang="fa-IR" sz="2000" dirty="0">
                <a:solidFill>
                  <a:srgbClr val="004992"/>
                </a:solidFill>
              </a:rPr>
              <a:t>نکته مهم: اگر شکست را تجربه کرده اید ، هرگز . وقایع خوب زندگی خویش را فراموش نکنید.</a:t>
            </a:r>
          </a:p>
          <a:p>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990362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4128423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9 – عزت نفس (بخش تکمیلی)</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47</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544668013"/>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Money from around the world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Neues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bookshelf/Bücherregal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businesswoman/</a:t>
                      </a:r>
                      <a:r>
                        <a:rPr lang="en-US" sz="1000"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mn-lt"/>
                          <a:ea typeface="+mn-ea"/>
                          <a:cs typeface="+mn-cs"/>
                        </a:rPr>
                        <a:t>Smiling businessman</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box/Alter </a:t>
                      </a:r>
                      <a:r>
                        <a:rPr lang="en-US" sz="1000"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mn-lt"/>
                          <a:ea typeface="+mn-ea"/>
                          <a:cs typeface="+mn-cs"/>
                        </a:rPr>
                        <a:t>Beatrice Murch</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mn-lt"/>
                          <a:ea typeface="+mn-ea"/>
                          <a:cs typeface="+mn-cs"/>
                        </a:rPr>
                        <a:t>El </a:t>
                      </a:r>
                      <a:r>
                        <a:rPr lang="de-DE" sz="1000" kern="1200" dirty="0" err="1">
                          <a:solidFill>
                            <a:srgbClr val="333333"/>
                          </a:solidFill>
                          <a:effectLst/>
                          <a:latin typeface="+mn-lt"/>
                          <a:ea typeface="+mn-ea"/>
                          <a:cs typeface="+mn-cs"/>
                        </a:rPr>
                        <a:t>pensador</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mn-lt"/>
                          <a:ea typeface="+mn-ea"/>
                          <a:cs typeface="+mn-cs"/>
                        </a:rPr>
                        <a:t>Ancona, Marche, </a:t>
                      </a:r>
                      <a:r>
                        <a:rPr lang="it-IT" sz="1000" kern="1200" dirty="0" err="1">
                          <a:solidFill>
                            <a:srgbClr val="333333"/>
                          </a:solidFill>
                          <a:effectLst/>
                          <a:latin typeface="+mn-lt"/>
                          <a:ea typeface="+mn-ea"/>
                          <a:cs typeface="+mn-cs"/>
                        </a:rPr>
                        <a:t>Italy</a:t>
                      </a:r>
                      <a:r>
                        <a:rPr lang="it-IT" sz="1000" kern="1200" dirty="0">
                          <a:solidFill>
                            <a:srgbClr val="333333"/>
                          </a:solidFill>
                          <a:effectLst/>
                          <a:latin typeface="+mn-lt"/>
                          <a:ea typeface="+mn-ea"/>
                          <a:cs typeface="+mn-cs"/>
                        </a:rPr>
                        <a:t> - Clouds 4</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3891</Words>
  <Application>Microsoft Office PowerPoint</Application>
  <PresentationFormat>Benutzerdefiniert</PresentationFormat>
  <Paragraphs>423</Paragraphs>
  <Slides>47</Slides>
  <Notes>47</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47</vt:i4>
      </vt:variant>
    </vt:vector>
  </HeadingPairs>
  <TitlesOfParts>
    <vt:vector size="55" baseType="lpstr">
      <vt:lpstr>Calibri</vt:lpstr>
      <vt:lpstr>Times New Roman</vt:lpstr>
      <vt:lpstr>WingDings</vt:lpstr>
      <vt:lpstr>Calibri Light</vt:lpstr>
      <vt:lpstr>Symbol</vt:lpstr>
      <vt:lpstr>Arial</vt:lpstr>
      <vt:lpstr>UKE_PPT-Vorlage_16zu9</vt:lpstr>
      <vt:lpstr>1_UKE_PPT-Vorlage_16zu9</vt:lpstr>
      <vt:lpstr>بام :9 I عزت نفس (بخش تکمیلی)</vt:lpstr>
      <vt:lpstr>عزت نفس چیست؟</vt:lpstr>
      <vt:lpstr>عزت نفس چیست؟</vt:lpstr>
      <vt:lpstr>عزت نفس چیست؟</vt:lpstr>
      <vt:lpstr>عزت نفس چیست؟</vt:lpstr>
      <vt:lpstr>عزت نفس پایین بر بهداشت روانی ما اثر می گذارد</vt:lpstr>
      <vt:lpstr>تفاوت بین عزت نفس اغراق شده و عزت نفس سالم</vt:lpstr>
      <vt:lpstr>ولی…</vt:lpstr>
      <vt:lpstr>چگونه می توان با دیگران همدلی کرد؟</vt:lpstr>
      <vt:lpstr>منابع عزت نفس</vt:lpstr>
      <vt:lpstr>منابع عزت نفس</vt:lpstr>
      <vt:lpstr>اشخاصی که عزت نفس پایین دارند</vt:lpstr>
      <vt:lpstr>اشخاصی که عزت نفس پایین دارند</vt:lpstr>
      <vt:lpstr>اشخاصی که عزت نفس پایین دارند</vt:lpstr>
      <vt:lpstr>فراموش نکنید</vt:lpstr>
      <vt:lpstr>فراموش نکنید</vt:lpstr>
      <vt:lpstr>اشخاصی که عزت نفس پایین دارند</vt:lpstr>
      <vt:lpstr>اشخاصی که عزت نفس پایین دارند</vt:lpstr>
      <vt:lpstr>ویژگی های پنهانِ افراد دارای عزت نفس بالا</vt:lpstr>
      <vt:lpstr>ویژگی های پنهانِ افراد دارای عزت نفس بالا</vt:lpstr>
      <vt:lpstr>نقاط قوت خود را دریابیم</vt:lpstr>
      <vt:lpstr>نقاط قوت خود را دریابیم</vt:lpstr>
      <vt:lpstr>اولین تمرین</vt:lpstr>
      <vt:lpstr>دومین تمرین</vt:lpstr>
      <vt:lpstr>دومین تمرین</vt:lpstr>
      <vt:lpstr>دومین تمرین</vt:lpstr>
      <vt:lpstr>دومین تمرین</vt:lpstr>
      <vt:lpstr>دومین تمرین</vt:lpstr>
      <vt:lpstr>دومین تمرین</vt:lpstr>
      <vt:lpstr>دومین تمرین</vt:lpstr>
      <vt:lpstr>نشخوار ذهنی: دور معیوب می زند و پیش نمی رود.</vt:lpstr>
      <vt:lpstr>مشکلاتی که نشخوار ذهنی ایجاد می کند</vt:lpstr>
      <vt:lpstr>چه باید کرد؟</vt:lpstr>
      <vt:lpstr>درمان نشخوار ذهنی: تمرین اول رهایی از این افکار در درون</vt:lpstr>
      <vt:lpstr>درمان نشخوار ذهنی : تمرین دوم حواسپرتی</vt:lpstr>
      <vt:lpstr>درمان نشخوار ذهنی : تمرین دوم حواسپرتی</vt:lpstr>
      <vt:lpstr>درمان نشخوار ذهنی : تمرین دوم حواسپرتی</vt:lpstr>
      <vt:lpstr>چگونه عزت نفس خود را بالا ببریم</vt:lpstr>
      <vt:lpstr>چگونه عزت نفس خود را بالا ببریم</vt:lpstr>
      <vt:lpstr>چگونه عزت نفس خود را بالا ببریم</vt:lpstr>
      <vt:lpstr>چگونه عزت نفس خود را بالا ببریم</vt:lpstr>
      <vt:lpstr>تکلیف خانگی</vt:lpstr>
      <vt:lpstr>تکلیف خانگی</vt:lpstr>
      <vt:lpstr>انتقال به زندگی روزمره</vt:lpstr>
      <vt:lpstr>انتقال به زندگی روزمره</vt:lpstr>
      <vt:lpstr>از توجه و همکاری شما متشکریم</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382</cp:revision>
  <dcterms:created xsi:type="dcterms:W3CDTF">2015-06-01T16:15:11Z</dcterms:created>
  <dcterms:modified xsi:type="dcterms:W3CDTF">2021-12-20T10:23:11Z</dcterms:modified>
</cp:coreProperties>
</file>