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8" r:id="rId1"/>
    <p:sldMasterId id="2147483681" r:id="rId2"/>
  </p:sldMasterIdLst>
  <p:notesMasterIdLst>
    <p:notesMasterId r:id="rId61"/>
  </p:notesMasterIdLst>
  <p:handoutMasterIdLst>
    <p:handoutMasterId r:id="rId62"/>
  </p:handoutMasterIdLst>
  <p:sldIdLst>
    <p:sldId id="422" r:id="rId3"/>
    <p:sldId id="373" r:id="rId4"/>
    <p:sldId id="374" r:id="rId5"/>
    <p:sldId id="372" r:id="rId6"/>
    <p:sldId id="290" r:id="rId7"/>
    <p:sldId id="406" r:id="rId8"/>
    <p:sldId id="292" r:id="rId9"/>
    <p:sldId id="369" r:id="rId10"/>
    <p:sldId id="338" r:id="rId11"/>
    <p:sldId id="340" r:id="rId12"/>
    <p:sldId id="407" r:id="rId13"/>
    <p:sldId id="341" r:id="rId14"/>
    <p:sldId id="342" r:id="rId15"/>
    <p:sldId id="375" r:id="rId16"/>
    <p:sldId id="409" r:id="rId17"/>
    <p:sldId id="408" r:id="rId18"/>
    <p:sldId id="295" r:id="rId19"/>
    <p:sldId id="296" r:id="rId20"/>
    <p:sldId id="298" r:id="rId21"/>
    <p:sldId id="411" r:id="rId22"/>
    <p:sldId id="410" r:id="rId23"/>
    <p:sldId id="299" r:id="rId24"/>
    <p:sldId id="300" r:id="rId25"/>
    <p:sldId id="309" r:id="rId26"/>
    <p:sldId id="310" r:id="rId27"/>
    <p:sldId id="367" r:id="rId28"/>
    <p:sldId id="311" r:id="rId29"/>
    <p:sldId id="320" r:id="rId30"/>
    <p:sldId id="366" r:id="rId31"/>
    <p:sldId id="349" r:id="rId32"/>
    <p:sldId id="315" r:id="rId33"/>
    <p:sldId id="397" r:id="rId34"/>
    <p:sldId id="353" r:id="rId35"/>
    <p:sldId id="354" r:id="rId36"/>
    <p:sldId id="355" r:id="rId37"/>
    <p:sldId id="415" r:id="rId38"/>
    <p:sldId id="425" r:id="rId39"/>
    <p:sldId id="424" r:id="rId40"/>
    <p:sldId id="423" r:id="rId41"/>
    <p:sldId id="360" r:id="rId42"/>
    <p:sldId id="314" r:id="rId43"/>
    <p:sldId id="312" r:id="rId44"/>
    <p:sldId id="361" r:id="rId45"/>
    <p:sldId id="365" r:id="rId46"/>
    <p:sldId id="334" r:id="rId47"/>
    <p:sldId id="330" r:id="rId48"/>
    <p:sldId id="323" r:id="rId49"/>
    <p:sldId id="327" r:id="rId50"/>
    <p:sldId id="336" r:id="rId51"/>
    <p:sldId id="322" r:id="rId52"/>
    <p:sldId id="418" r:id="rId53"/>
    <p:sldId id="421" r:id="rId54"/>
    <p:sldId id="420" r:id="rId55"/>
    <p:sldId id="347" r:id="rId56"/>
    <p:sldId id="348" r:id="rId57"/>
    <p:sldId id="405" r:id="rId58"/>
    <p:sldId id="383" r:id="rId59"/>
    <p:sldId id="384" r:id="rId60"/>
  </p:sldIdLst>
  <p:sldSz cx="12195175" cy="6858000"/>
  <p:notesSz cx="7099300" cy="10234613"/>
  <p:embeddedFontLst>
    <p:embeddedFont>
      <p:font typeface="Calibri Light" panose="020F0302020204030204" pitchFamily="34" charset="0"/>
      <p:regular r:id="rId63"/>
      <p:italic r:id="rId64"/>
    </p:embeddedFont>
    <p:embeddedFont>
      <p:font typeface="Verdana" panose="020B0604030504040204" pitchFamily="34" charset="0"/>
      <p:regular r:id="rId65"/>
      <p:bold r:id="rId66"/>
      <p:italic r:id="rId67"/>
      <p:boldItalic r:id="rId68"/>
    </p:embeddedFont>
  </p:embeddedFontLst>
  <p:defaultTextStyle>
    <a:defPPr>
      <a:defRPr lang="en-US"/>
    </a:defPPr>
    <a:lvl1pPr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2387">
          <p15:clr>
            <a:srgbClr val="A4A3A4"/>
          </p15:clr>
        </p15:guide>
        <p15:guide id="2" pos="5284">
          <p15:clr>
            <a:srgbClr val="A4A3A4"/>
          </p15:clr>
        </p15:guide>
        <p15:guide id="3" pos="704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C3C3F7"/>
    <a:srgbClr val="8DC6FF"/>
    <a:srgbClr val="FFFF00"/>
    <a:srgbClr val="99CCFF"/>
    <a:srgbClr val="CCECFF"/>
    <a:srgbClr val="FF505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102" autoAdjust="0"/>
    <p:restoredTop sz="99007" autoAdjust="0"/>
  </p:normalViewPr>
  <p:slideViewPr>
    <p:cSldViewPr>
      <p:cViewPr varScale="1">
        <p:scale>
          <a:sx n="67" d="100"/>
          <a:sy n="67" d="100"/>
        </p:scale>
        <p:origin x="908" y="52"/>
      </p:cViewPr>
      <p:guideLst>
        <p:guide orient="horz" pos="2387"/>
        <p:guide pos="5284"/>
        <p:guide pos="7047"/>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953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font" Target="fonts/font1.fntdata"/><Relationship Id="rId68" Type="http://schemas.openxmlformats.org/officeDocument/2006/relationships/font" Target="fonts/font6.fntdata"/><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font" Target="fonts/font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2.fntdata"/><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5.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70"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E799DB75-0AF6-468B-AF8F-7AAD195BE1E8}" type="slidenum">
              <a:rPr lang="en-GB" altLang="de-DE"/>
              <a:pPr/>
              <a:t>‹Nr.›</a:t>
            </a:fld>
            <a:endParaRPr lang="en-GB" altLang="de-DE"/>
          </a:p>
        </p:txBody>
      </p:sp>
    </p:spTree>
    <p:extLst>
      <p:ext uri="{BB962C8B-B14F-4D97-AF65-F5344CB8AC3E}">
        <p14:creationId xmlns:p14="http://schemas.microsoft.com/office/powerpoint/2010/main" val="3468476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vl1pPr>
          </a:lstStyle>
          <a:p>
            <a:pPr>
              <a:defRPr/>
            </a:pPr>
            <a:endParaRPr lang="en-US"/>
          </a:p>
        </p:txBody>
      </p:sp>
      <p:sp>
        <p:nvSpPr>
          <p:cNvPr id="6144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B64FD4D2-ED2F-48F7-93AB-172FB649835B}" type="slidenum">
              <a:rPr lang="en-US" altLang="de-DE"/>
              <a:pPr/>
              <a:t>‹Nr.›</a:t>
            </a:fld>
            <a:endParaRPr lang="en-US" altLang="de-DE"/>
          </a:p>
        </p:txBody>
      </p:sp>
    </p:spTree>
    <p:extLst>
      <p:ext uri="{BB962C8B-B14F-4D97-AF65-F5344CB8AC3E}">
        <p14:creationId xmlns:p14="http://schemas.microsoft.com/office/powerpoint/2010/main" val="36498976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4A04664-5222-4E12-9015-32FC83738DF6}" type="slidenum">
              <a:rPr lang="en-US" altLang="de-DE" sz="130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49239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CDF2EC5-1C97-425A-99C0-45E14BFF7333}" type="slidenum">
              <a:rPr lang="en-US" altLang="de-DE" sz="130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50157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ED45E71-DE80-4990-9A91-17353E287705}" type="slidenum">
              <a:rPr lang="en-US" altLang="de-DE" sz="130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41860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7F48848-A850-4AF5-89F7-6DDAA6115DCD}" type="slidenum">
              <a:rPr lang="en-US" altLang="de-DE" sz="130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114590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7F48848-A850-4AF5-89F7-6DDAA6115DCD}" type="slidenum">
              <a:rPr lang="en-US" altLang="de-DE" sz="130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114590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3297857-4BDB-4DC8-BA9C-FFE4421845B2}" type="slidenum">
              <a:rPr lang="en-US" altLang="de-DE" sz="130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58902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AACC876-A8AE-4C8F-A421-2A39833EDF97}" type="slidenum">
              <a:rPr lang="en-US" altLang="de-DE" sz="130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99473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500C6B3-6464-44AF-90FB-B317441783E7}" type="slidenum">
              <a:rPr lang="en-US" altLang="de-DE" sz="1300">
                <a:latin typeface="Verdana" panose="020B0604030504040204" pitchFamily="34" charset="0"/>
              </a:rPr>
              <a:pPr>
                <a:spcBef>
                  <a:spcPct val="0"/>
                </a:spcBef>
              </a:pPr>
              <a:t>9</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49936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EF037CF-B1B0-493A-B499-E5C62A5FFA7F}" type="slidenum">
              <a:rPr lang="en-US" altLang="de-DE" sz="1300">
                <a:latin typeface="Verdana" panose="020B0604030504040204" pitchFamily="34" charset="0"/>
              </a:rPr>
              <a:pPr>
                <a:spcBef>
                  <a:spcPct val="0"/>
                </a:spcBef>
              </a:pPr>
              <a:t>10</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1055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EF037CF-B1B0-493A-B499-E5C62A5FFA7F}" type="slidenum">
              <a:rPr lang="en-US" altLang="de-DE" sz="1300">
                <a:latin typeface="Verdana" panose="020B0604030504040204" pitchFamily="34" charset="0"/>
              </a:rPr>
              <a:pPr>
                <a:spcBef>
                  <a:spcPct val="0"/>
                </a:spcBef>
              </a:pPr>
              <a:t>11</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1055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9502990-61D3-4FB2-B3D8-0327D41B3810}" type="slidenum">
              <a:rPr lang="en-US" altLang="de-DE" sz="130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93495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16C79CC-7ED0-44C6-B8D8-3B608186A70C}" type="slidenum">
              <a:rPr lang="en-US" altLang="de-DE" sz="130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35202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DB9194E-9A71-4D9E-8F34-3F8B5C2A3841}" type="slidenum">
              <a:rPr lang="en-US" altLang="de-DE" sz="1300">
                <a:latin typeface="Verdana" panose="020B0604030504040204" pitchFamily="34" charset="0"/>
              </a:rPr>
              <a:pPr>
                <a:spcBef>
                  <a:spcPct val="0"/>
                </a:spcBef>
              </a:pPr>
              <a:t>14</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596435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DB9194E-9A71-4D9E-8F34-3F8B5C2A3841}" type="slidenum">
              <a:rPr lang="en-US" altLang="de-DE" sz="1300">
                <a:latin typeface="Verdana" panose="020B0604030504040204" pitchFamily="34" charset="0"/>
              </a:rPr>
              <a:pPr>
                <a:spcBef>
                  <a:spcPct val="0"/>
                </a:spcBef>
              </a:pPr>
              <a:t>15</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59643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DB9194E-9A71-4D9E-8F34-3F8B5C2A3841}" type="slidenum">
              <a:rPr lang="en-US" altLang="de-DE" sz="1300">
                <a:latin typeface="Verdana" panose="020B0604030504040204" pitchFamily="34" charset="0"/>
              </a:rPr>
              <a:pPr>
                <a:spcBef>
                  <a:spcPct val="0"/>
                </a:spcBef>
              </a:pPr>
              <a:t>16</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596435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802B319-9050-42D1-B078-361EAF7A9D4D}" type="slidenum">
              <a:rPr lang="en-US" altLang="de-DE" sz="1300">
                <a:latin typeface="Verdana" panose="020B0604030504040204" pitchFamily="34" charset="0"/>
              </a:rPr>
              <a:pPr>
                <a:spcBef>
                  <a:spcPct val="0"/>
                </a:spcBef>
              </a:pPr>
              <a:t>17</a:t>
            </a:fld>
            <a:endParaRPr lang="en-US" altLang="de-DE" sz="1300">
              <a:latin typeface="Verdana" panose="020B0604030504040204" pitchFamily="34" charset="0"/>
            </a:endParaRPr>
          </a:p>
        </p:txBody>
      </p:sp>
      <p:sp>
        <p:nvSpPr>
          <p:cNvPr id="78851" name="Rectangle 1026"/>
          <p:cNvSpPr>
            <a:spLocks noGrp="1" noRot="1" noChangeAspect="1" noChangeArrowheads="1" noTextEdit="1"/>
          </p:cNvSpPr>
          <p:nvPr>
            <p:ph type="sldImg"/>
          </p:nvPr>
        </p:nvSpPr>
        <p:spPr>
          <a:xfrm>
            <a:off x="138113" y="768350"/>
            <a:ext cx="6823075" cy="3836988"/>
          </a:xfrm>
          <a:ln/>
        </p:spPr>
      </p:sp>
      <p:sp>
        <p:nvSpPr>
          <p:cNvPr id="788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31808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147A34D-E3EC-4F71-9B8D-20574A533909}" type="slidenum">
              <a:rPr lang="en-US" altLang="de-DE" sz="1300">
                <a:latin typeface="Verdana" panose="020B0604030504040204" pitchFamily="34" charset="0"/>
              </a:rPr>
              <a:pPr>
                <a:spcBef>
                  <a:spcPct val="0"/>
                </a:spcBef>
              </a:pPr>
              <a:t>18</a:t>
            </a:fld>
            <a:endParaRPr lang="en-US" altLang="de-DE" sz="1300">
              <a:latin typeface="Verdana" panose="020B060403050404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8211702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F62C32A-42B4-43B7-A719-D90AF531B377}" type="slidenum">
              <a:rPr lang="en-US" altLang="de-DE" sz="1300">
                <a:latin typeface="Verdana" panose="020B0604030504040204" pitchFamily="34" charset="0"/>
              </a:rPr>
              <a:pPr>
                <a:spcBef>
                  <a:spcPct val="0"/>
                </a:spcBef>
              </a:pPr>
              <a:t>19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756901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F62C32A-42B4-43B7-A719-D90AF531B377}" type="slidenum">
              <a:rPr lang="en-US" altLang="de-DE" sz="1300">
                <a:latin typeface="Verdana" panose="020B0604030504040204" pitchFamily="34" charset="0"/>
              </a:rPr>
              <a:pPr>
                <a:spcBef>
                  <a:spcPct val="0"/>
                </a:spcBef>
              </a:pPr>
              <a:t>20</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7569018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F62C32A-42B4-43B7-A719-D90AF531B377}" type="slidenum">
              <a:rPr lang="en-US" altLang="de-DE" sz="1300">
                <a:latin typeface="Verdana" panose="020B0604030504040204" pitchFamily="34" charset="0"/>
              </a:rPr>
              <a:pPr>
                <a:spcBef>
                  <a:spcPct val="0"/>
                </a:spcBef>
              </a:pPr>
              <a:t>21</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7569018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265E8FD-F0F7-4557-A1DD-61A59EA37BEC}" type="slidenum">
              <a:rPr lang="en-US" altLang="de-DE" sz="1300">
                <a:latin typeface="Verdana" panose="020B0604030504040204" pitchFamily="34" charset="0"/>
              </a:rPr>
              <a:pPr>
                <a:spcBef>
                  <a:spcPct val="0"/>
                </a:spcBef>
              </a:pPr>
              <a:t>22</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773299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624CE4C-1DCD-460C-B24E-2F6E9C9326FB}" type="slidenum">
              <a:rPr lang="en-US" altLang="de-DE" sz="1300">
                <a:latin typeface="Verdana" panose="020B0604030504040204" pitchFamily="34" charset="0"/>
              </a:rPr>
              <a:pPr>
                <a:spcBef>
                  <a:spcPct val="0"/>
                </a:spcBef>
              </a:pPr>
              <a:t>23</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3309660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342A6F5-28AC-4088-AB40-DDB6B5B29BE6}" type="slidenum">
              <a:rPr lang="en-US" altLang="de-DE" sz="1300">
                <a:latin typeface="Verdana" panose="020B0604030504040204" pitchFamily="34" charset="0"/>
              </a:rPr>
              <a:pPr>
                <a:spcBef>
                  <a:spcPct val="0"/>
                </a:spcBef>
              </a:pPr>
              <a:t>24</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798102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6C3FAB8-F93F-4378-B3AB-AEE786987779}" type="slidenum">
              <a:rPr lang="en-US" altLang="de-DE" sz="1300">
                <a:latin typeface="Verdana" panose="020B0604030504040204" pitchFamily="34" charset="0"/>
              </a:rPr>
              <a:pPr>
                <a:spcBef>
                  <a:spcPct val="0"/>
                </a:spcBef>
              </a:pPr>
              <a:t>25</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861234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258E6A4-31D2-4B35-A50D-AC9A54948B29}" type="slidenum">
              <a:rPr lang="en-US" altLang="de-DE" sz="1300">
                <a:latin typeface="Verdana" panose="020B0604030504040204" pitchFamily="34" charset="0"/>
              </a:rPr>
              <a:pPr>
                <a:spcBef>
                  <a:spcPct val="0"/>
                </a:spcBef>
              </a:pPr>
              <a:t>26</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965046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63BC7AC-9C4A-4B19-A3D8-513A3921D33E}" type="slidenum">
              <a:rPr lang="en-US" altLang="de-DE" sz="130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95042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AD33E4C-30E2-4E54-AFBC-B28BCBCB7590}" type="slidenum">
              <a:rPr lang="en-US" altLang="de-DE" sz="1300">
                <a:latin typeface="Verdana" panose="020B0604030504040204" pitchFamily="34" charset="0"/>
              </a:rPr>
              <a:pPr>
                <a:spcBef>
                  <a:spcPct val="0"/>
                </a:spcBef>
              </a:pPr>
              <a:t>28</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849654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476CD06-8946-4DA2-A412-82CB826655B2}" type="slidenum">
              <a:rPr lang="en-US" altLang="de-DE" sz="1300">
                <a:latin typeface="Verdana" panose="020B0604030504040204" pitchFamily="34" charset="0"/>
              </a:rPr>
              <a:pPr>
                <a:spcBef>
                  <a:spcPct val="0"/>
                </a:spcBef>
              </a:pPr>
              <a:t>29</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081209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9DCF4C6-A9DE-43DE-A818-FD7AAD44F204}" type="slidenum">
              <a:rPr lang="en-US" altLang="de-DE" sz="1300">
                <a:latin typeface="Verdana" panose="020B0604030504040204" pitchFamily="34" charset="0"/>
              </a:rPr>
              <a:pPr>
                <a:spcBef>
                  <a:spcPct val="0"/>
                </a:spcBef>
              </a:pPr>
              <a:t>30</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74773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8BFC858-CC46-4C64-8D66-AD5A5A589952}" type="slidenum">
              <a:rPr lang="en-US" altLang="de-DE" sz="1300">
                <a:latin typeface="Verdana" panose="020B0604030504040204" pitchFamily="34" charset="0"/>
              </a:rPr>
              <a:pPr>
                <a:spcBef>
                  <a:spcPct val="0"/>
                </a:spcBef>
              </a:pPr>
              <a:t>31</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623306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9327D57-B44E-45BB-A2EE-9C4F45BE9F06}" type="slidenum">
              <a:rPr lang="en-US" altLang="de-DE" sz="1300">
                <a:latin typeface="Verdana" panose="020B0604030504040204" pitchFamily="34" charset="0"/>
              </a:rPr>
              <a:pPr>
                <a:spcBef>
                  <a:spcPct val="0"/>
                </a:spcBef>
              </a:pPr>
              <a:t>32</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9564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87D6562-12F5-419D-887D-EBCE859864E4}" type="slidenum">
              <a:rPr lang="en-US" altLang="de-DE" sz="130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937839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74C6023-CC0E-496A-8EED-22B0BFF1F664}" type="slidenum">
              <a:rPr lang="en-US" altLang="de-DE" sz="130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96259" name="Rectangle 1026"/>
          <p:cNvSpPr>
            <a:spLocks noGrp="1" noRot="1" noChangeAspect="1" noChangeArrowheads="1" noTextEdit="1"/>
          </p:cNvSpPr>
          <p:nvPr>
            <p:ph type="sldImg"/>
          </p:nvPr>
        </p:nvSpPr>
        <p:spPr>
          <a:xfrm>
            <a:off x="138113" y="768350"/>
            <a:ext cx="6823075" cy="3836988"/>
          </a:xfrm>
          <a:ln/>
        </p:spPr>
      </p:sp>
      <p:sp>
        <p:nvSpPr>
          <p:cNvPr id="96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48350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2A5E32D-D6BE-4FEA-9352-AC45B45E3520}" type="slidenum">
              <a:rPr lang="en-US" altLang="de-DE" sz="130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527692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4BE88F34-D6DF-4075-BEC6-E5A113A2B9B9}" type="slidenum">
              <a:rPr lang="en-US" altLang="de-DE" sz="1300">
                <a:latin typeface="Verdana" panose="020B0604030504040204" pitchFamily="34" charset="0"/>
              </a:rPr>
              <a:pPr algn="r" eaLnBrk="1" hangingPunct="1">
                <a:spcBef>
                  <a:spcPct val="0"/>
                </a:spcBef>
              </a:pPr>
              <a:t>36</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006872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4BE88F34-D6DF-4075-BEC6-E5A113A2B9B9}" type="slidenum">
              <a:rPr lang="en-US" altLang="de-DE" sz="1300">
                <a:latin typeface="Verdana" panose="020B0604030504040204" pitchFamily="34" charset="0"/>
              </a:rPr>
              <a:pPr algn="r" eaLnBrk="1" hangingPunct="1">
                <a:spcBef>
                  <a:spcPct val="0"/>
                </a:spcBef>
              </a:pPr>
              <a:t>37</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006872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4BE88F34-D6DF-4075-BEC6-E5A113A2B9B9}" type="slidenum">
              <a:rPr lang="en-US" altLang="de-DE" sz="1300">
                <a:latin typeface="Verdana" panose="020B0604030504040204" pitchFamily="34" charset="0"/>
              </a:rPr>
              <a:pPr algn="r" eaLnBrk="1" hangingPunct="1">
                <a:spcBef>
                  <a:spcPct val="0"/>
                </a:spcBef>
              </a:pPr>
              <a:t>38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006872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4BE88F34-D6DF-4075-BEC6-E5A113A2B9B9}" type="slidenum">
              <a:rPr lang="en-US" altLang="de-DE" sz="1300">
                <a:latin typeface="Verdana" panose="020B0604030504040204" pitchFamily="34" charset="0"/>
              </a:rPr>
              <a:pPr algn="r" eaLnBrk="1" hangingPunct="1">
                <a:spcBef>
                  <a:spcPct val="0"/>
                </a:spcBef>
              </a:pPr>
              <a:t>39</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006872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556E5A3-9088-428B-9065-8C8867013D18}" type="slidenum">
              <a:rPr lang="en-US" altLang="de-DE" sz="130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542633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C4C515D-8B82-471F-B60F-D001EAE33C33}" type="slidenum">
              <a:rPr lang="en-US" altLang="de-DE" sz="1300">
                <a:latin typeface="Verdana" panose="020B0604030504040204" pitchFamily="34" charset="0"/>
              </a:rPr>
              <a:pPr>
                <a:spcBef>
                  <a:spcPct val="0"/>
                </a:spcBef>
              </a:pPr>
              <a:t>41</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014253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5D4D38E-EA03-44BC-9C61-92468F0EE3E4}" type="slidenum">
              <a:rPr lang="en-US" altLang="de-DE" sz="1300">
                <a:latin typeface="Verdana" panose="020B0604030504040204" pitchFamily="34" charset="0"/>
              </a:rPr>
              <a:pPr>
                <a:spcBef>
                  <a:spcPct val="0"/>
                </a:spcBef>
              </a:pPr>
              <a:t>42</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75669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ADC92E4-8F3F-4ECE-84BC-893E25F4EFA3}" type="slidenum">
              <a:rPr lang="en-US" altLang="de-DE" sz="1300">
                <a:latin typeface="Verdana" panose="020B0604030504040204" pitchFamily="34" charset="0"/>
              </a:rPr>
              <a:pPr>
                <a:spcBef>
                  <a:spcPct val="0"/>
                </a:spcBef>
              </a:pPr>
              <a:t>43</a:t>
            </a:fld>
            <a:endParaRPr lang="en-US" altLang="de-DE" sz="1300">
              <a:latin typeface="Verdana" panose="020B0604030504040204" pitchFamily="34" charset="0"/>
            </a:endParaRPr>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133133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884D8FD-04DA-48FE-A252-6ED086DA2D40}" type="slidenum">
              <a:rPr lang="en-US" altLang="de-DE" sz="1300">
                <a:latin typeface="Verdana" panose="020B0604030504040204" pitchFamily="34" charset="0"/>
              </a:rPr>
              <a:pPr>
                <a:spcBef>
                  <a:spcPct val="0"/>
                </a:spcBef>
              </a:pPr>
              <a:t>44</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481351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9023692-BBB6-41D1-B616-D5BEE1995894}" type="slidenum">
              <a:rPr lang="en-US" altLang="de-DE" sz="1300">
                <a:latin typeface="Verdana" panose="020B0604030504040204" pitchFamily="34" charset="0"/>
              </a:rPr>
              <a:pPr>
                <a:spcBef>
                  <a:spcPct val="0"/>
                </a:spcBef>
              </a:pPr>
              <a:t>45</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791157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871FB27-F5D8-45F5-83E5-4932297B3A98}" type="slidenum">
              <a:rPr lang="en-US" altLang="de-DE" sz="1300">
                <a:latin typeface="Verdana" panose="020B0604030504040204" pitchFamily="34" charset="0"/>
              </a:rPr>
              <a:pPr>
                <a:spcBef>
                  <a:spcPct val="0"/>
                </a:spcBef>
              </a:pPr>
              <a:t>46</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142092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8A12555-63B9-42C7-9D75-07EDA6283A79}" type="slidenum">
              <a:rPr lang="en-US" altLang="de-DE" sz="1300">
                <a:latin typeface="Verdana" panose="020B0604030504040204" pitchFamily="34" charset="0"/>
              </a:rPr>
              <a:pPr>
                <a:spcBef>
                  <a:spcPct val="0"/>
                </a:spcBef>
              </a:pPr>
              <a:t>47</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707445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816F43E-607B-42E2-BCD6-C18D4F444702}" type="slidenum">
              <a:rPr lang="en-US" altLang="de-DE" sz="130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870645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97F23B0-9A3D-489B-AF6E-8BD590A2DEC8}" type="slidenum">
              <a:rPr lang="en-US" altLang="de-DE" sz="1300">
                <a:latin typeface="Verdana" panose="020B0604030504040204" pitchFamily="34" charset="0"/>
              </a:rPr>
              <a:pPr>
                <a:spcBef>
                  <a:spcPct val="0"/>
                </a:spcBef>
              </a:pPr>
              <a:t>49</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035738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091B9E0-1BB7-4889-93AC-9E516DD474F7}" type="slidenum">
              <a:rPr lang="en-US" altLang="de-DE" sz="130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308931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799CE5B5-CC85-48AE-A537-F71EC1831CEB}" type="slidenum">
              <a:rPr lang="en-US" altLang="de-DE" sz="1300">
                <a:latin typeface="Verdana" panose="020B0604030504040204" pitchFamily="34" charset="0"/>
              </a:rPr>
              <a:pPr algn="r" eaLnBrk="1" hangingPunct="1">
                <a:spcBef>
                  <a:spcPct val="0"/>
                </a:spcBef>
              </a:pPr>
              <a:t>51</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232898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799CE5B5-CC85-48AE-A537-F71EC1831CEB}" type="slidenum">
              <a:rPr lang="en-US" altLang="de-DE" sz="1300">
                <a:latin typeface="Verdana" panose="020B0604030504040204" pitchFamily="34" charset="0"/>
              </a:rPr>
              <a:pPr algn="r" eaLnBrk="1" hangingPunct="1">
                <a:spcBef>
                  <a:spcPct val="0"/>
                </a:spcBef>
              </a:pPr>
              <a:t>52</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232898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799CE5B5-CC85-48AE-A537-F71EC1831CEB}" type="slidenum">
              <a:rPr lang="en-US" altLang="de-DE" sz="1300">
                <a:latin typeface="Verdana" panose="020B0604030504040204" pitchFamily="34" charset="0"/>
              </a:rPr>
              <a:pPr algn="r" eaLnBrk="1" hangingPunct="1">
                <a:spcBef>
                  <a:spcPct val="0"/>
                </a:spcBef>
              </a:pPr>
              <a:t>53</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232898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DA1AE68-CD3C-4AF8-9BA9-303583954F75}" type="slidenum">
              <a:rPr lang="en-US" altLang="de-DE" sz="130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146982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4007096-9824-4B2F-B3D1-F145A6C3CBE9}" type="slidenum">
              <a:rPr lang="en-US" altLang="de-DE" sz="1300">
                <a:latin typeface="Verdana" panose="020B0604030504040204" pitchFamily="34" charset="0"/>
              </a:rPr>
              <a:pPr>
                <a:spcBef>
                  <a:spcPct val="0"/>
                </a:spcBef>
              </a:pPr>
              <a:t>55</a:t>
            </a:fld>
            <a:endParaRPr lang="en-US" altLang="de-DE"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019806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xfrm>
            <a:off x="138113" y="768350"/>
            <a:ext cx="6823075" cy="3836988"/>
          </a:xfrm>
          <a:ln/>
        </p:spPr>
      </p:sp>
      <p:sp>
        <p:nvSpPr>
          <p:cNvPr id="1198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4616561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xfrm>
            <a:off x="138113" y="768350"/>
            <a:ext cx="6823075" cy="3836988"/>
          </a:xfrm>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25912366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r-AE"/>
              <a:t>آموزش فراشناخت 1 – اِسنادها (علّت یابی) ملامت و سرزنش یا کسب اعتبار و تشخّص</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ar-AE"/>
              <a:t>آموزش فراشناخت 1 – اِسنادها (علّت یابی) ملامت و سرزنش یا کسب اعتبار و تشخّص</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r-AE"/>
              <a:t>آموزش فراشناخت 1 – اِسنادها (علّت یابی) ملامت و سرزنش یا کسب اعتبار و تشخّص</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r-AE"/>
              <a:t>آموزش فراشناخت 1 – اِسنادها (علّت یابی) ملامت و سرزنش یا کسب اعتبار و تشخّص</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ar-AE"/>
              <a:t>آموزش فراشناخت 1 – اِسنادها (علّت یابی) ملامت و سرزنش یا کسب اعتبار و تشخّص</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ar-AE"/>
              <a:t>آموزش فراشناخت 1 – اِسنادها (علّت یابی) ملامت و سرزنش یا کسب اعتبار و تشخّص</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r-AE"/>
              <a:t>آموزش فراشناخت 1 – اِسنادها (علّت یابی) ملامت و سرزنش یا کسب اعتبار و تشخّص</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1758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3010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13538964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066284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0840744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5924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26174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1785603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5297938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18833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149604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9265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r>
              <a:rPr lang="ar-AE"/>
              <a:t>آموزش فراشناخت 1 – اِسنادها (علّت یابی) ملامت و سرزنش یا کسب اعتبار و تشخّص</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cs typeface="Calibri Light"/>
              </a:rPr>
              <a:pPr defTabSz="457123" eaLnBrk="1" fontAlgn="auto" hangingPunct="1">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5779731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latin typeface="+mn-lt"/>
                <a:ea typeface="+mn-ea"/>
                <a:cs typeface="+mn-cs"/>
              </a:rPr>
              <a:t>بام</a:t>
            </a:r>
            <a:r>
              <a:rPr lang="en-US" altLang="de-DE" dirty="0">
                <a:latin typeface="+mn-lt"/>
                <a:ea typeface="+mn-ea"/>
                <a:cs typeface="+mn-cs"/>
              </a:rPr>
              <a:t> :1 A </a:t>
            </a:r>
            <a:r>
              <a:rPr lang="ar-SA" altLang="de-DE" dirty="0">
                <a:latin typeface="+mn-lt"/>
                <a:ea typeface="+mn-ea"/>
                <a:cs typeface="+mn-cs"/>
              </a:rPr>
              <a:t>اِسنادها (علّت یابی)</a:t>
            </a:r>
            <a:r>
              <a:rPr lang="en-US" altLang="de-DE" dirty="0">
                <a:latin typeface="+mn-lt"/>
                <a:ea typeface="+mn-ea"/>
                <a:cs typeface="+mn-cs"/>
              </a:rPr>
              <a:t> </a:t>
            </a:r>
            <a:r>
              <a:rPr lang="ar-SA" altLang="de-DE" dirty="0">
                <a:latin typeface="+mn-lt"/>
                <a:ea typeface="+mn-ea"/>
                <a:cs typeface="+mn-cs"/>
              </a:rPr>
              <a:t>ملامت و سرزنش یا کسب اعتبار و تشخّص </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774309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altLang="de-DE" sz="3600">
                <a:latin typeface="+mn-lt"/>
                <a:ea typeface="+mn-ea"/>
                <a:cs typeface="+mn-cs"/>
              </a:rPr>
              <a:t>اِسنادها: ملامت و سرزنش یا کسب اعتبار و تشخّص</a:t>
            </a:r>
            <a:endParaRPr lang="de-DE" altLang="de-DE" sz="3600">
              <a:latin typeface="+mn-lt"/>
              <a:ea typeface="+mn-ea"/>
              <a:cs typeface="+mn-cs"/>
            </a:endParaRPr>
          </a:p>
        </p:txBody>
      </p:sp>
      <p:sp>
        <p:nvSpPr>
          <p:cNvPr id="3074" name="Rectangle 3"/>
          <p:cNvSpPr>
            <a:spLocks noGrp="1" noChangeArrowheads="1"/>
          </p:cNvSpPr>
          <p:nvPr>
            <p:ph idx="1"/>
          </p:nvPr>
        </p:nvSpPr>
        <p:spPr>
          <a:noFill/>
        </p:spPr>
        <p:txBody>
          <a:bodyPr>
            <a:noAutofit/>
          </a:bodyPr>
          <a:lstStyle/>
          <a:p>
            <a:pPr>
              <a:tabLst>
                <a:tab pos="0" algn="l"/>
              </a:tabLst>
            </a:pPr>
            <a:r>
              <a:rPr lang="ar-SA" altLang="de-DE" sz="2400" dirty="0">
                <a:solidFill>
                  <a:srgbClr val="333333"/>
                </a:solidFill>
              </a:rPr>
              <a:t>اِسناد</a:t>
            </a:r>
            <a:r>
              <a:rPr lang="fa-IR" altLang="de-DE" sz="2400" dirty="0">
                <a:solidFill>
                  <a:srgbClr val="333333"/>
                </a:solidFill>
              </a:rPr>
              <a:t> یعنی : نحوه ی علت یابی هر واقعه </a:t>
            </a:r>
            <a:r>
              <a:rPr lang="fa-IR" altLang="de-DE" sz="2400">
                <a:solidFill>
                  <a:srgbClr val="333333"/>
                </a:solidFill>
              </a:rPr>
              <a:t>یا حادثه</a:t>
            </a:r>
          </a:p>
          <a:p>
            <a:pPr>
              <a:tabLst>
                <a:tab pos="0" algn="l"/>
              </a:tabLst>
            </a:pPr>
            <a:r>
              <a:rPr lang="fa-IR" altLang="de-DE" sz="2400">
                <a:solidFill>
                  <a:srgbClr val="333333"/>
                </a:solidFill>
              </a:rPr>
              <a:t>(</a:t>
            </a:r>
            <a:r>
              <a:rPr lang="fa-IR" altLang="de-DE" sz="2400" dirty="0">
                <a:solidFill>
                  <a:srgbClr val="333333"/>
                </a:solidFill>
              </a:rPr>
              <a:t>بعنوان مثال ، می توان از </a:t>
            </a:r>
            <a:r>
              <a:rPr lang="ar-SA" altLang="de-DE" sz="2400" dirty="0">
                <a:solidFill>
                  <a:srgbClr val="333333"/>
                </a:solidFill>
              </a:rPr>
              <a:t>اِسناد</a:t>
            </a:r>
            <a:r>
              <a:rPr lang="fa-IR" altLang="de-DE" sz="2400" dirty="0">
                <a:solidFill>
                  <a:srgbClr val="333333"/>
                </a:solidFill>
              </a:rPr>
              <a:t> های ملامت گر یا تحسین کننده استفاده کرد).</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ar-AE" sz="3600">
                <a:solidFill>
                  <a:srgbClr val="004992"/>
                </a:solidFill>
                <a:latin typeface="+mn-lt"/>
                <a:ea typeface="+mn-ea"/>
                <a:cs typeface="+mn-cs"/>
              </a:rPr>
              <a:t>اِسنادها: ملامت و سرزنش یا کسب اعتبار و تشخّص</a:t>
            </a:r>
            <a:endParaRPr lang="en-US" sz="3600">
              <a:solidFill>
                <a:srgbClr val="004992"/>
              </a:solidFill>
              <a:latin typeface="+mn-lt"/>
              <a:ea typeface="+mn-ea"/>
              <a:cs typeface="+mn-cs"/>
            </a:endParaRPr>
          </a:p>
        </p:txBody>
      </p:sp>
      <p:sp>
        <p:nvSpPr>
          <p:cNvPr id="4098" name="Rectangle 3"/>
          <p:cNvSpPr>
            <a:spLocks noGrp="1" noChangeArrowheads="1"/>
          </p:cNvSpPr>
          <p:nvPr>
            <p:ph idx="1"/>
          </p:nvPr>
        </p:nvSpPr>
        <p:spPr>
          <a:noFill/>
        </p:spPr>
        <p:txBody>
          <a:bodyPr>
            <a:noAutofit/>
          </a:bodyPr>
          <a:lstStyle/>
          <a:p>
            <a:pPr>
              <a:tabLst>
                <a:tab pos="0" algn="l"/>
              </a:tabLst>
            </a:pPr>
            <a:r>
              <a:rPr lang="ar-SA" altLang="de-DE" sz="2400" dirty="0">
                <a:solidFill>
                  <a:srgbClr val="333333"/>
                </a:solidFill>
              </a:rPr>
              <a:t>اِسناد</a:t>
            </a:r>
            <a:r>
              <a:rPr lang="fa-IR" altLang="de-DE" sz="2400" dirty="0">
                <a:solidFill>
                  <a:srgbClr val="333333"/>
                </a:solidFill>
              </a:rPr>
              <a:t> یعنی : نحوه ی علت یابی هر واقعه یا حادثه</a:t>
            </a:r>
          </a:p>
          <a:p>
            <a:pPr>
              <a:tabLst>
                <a:tab pos="0" algn="l"/>
              </a:tabLst>
            </a:pPr>
            <a:r>
              <a:rPr lang="fa-IR" altLang="de-DE" sz="2400" dirty="0">
                <a:solidFill>
                  <a:srgbClr val="333333"/>
                </a:solidFill>
              </a:rPr>
              <a:t>(بعنوان مثال ، می توان از </a:t>
            </a:r>
            <a:r>
              <a:rPr lang="ar-SA" altLang="de-DE" sz="2400" dirty="0">
                <a:solidFill>
                  <a:srgbClr val="333333"/>
                </a:solidFill>
              </a:rPr>
              <a:t>اِسناد</a:t>
            </a:r>
            <a:r>
              <a:rPr lang="fa-IR" altLang="de-DE" sz="2400" dirty="0">
                <a:solidFill>
                  <a:srgbClr val="333333"/>
                </a:solidFill>
              </a:rPr>
              <a:t> های ملامت گر یا تحسین کننده استفاده کرد).</a:t>
            </a:r>
          </a:p>
          <a:p>
            <a:pPr lvl="0" defTabSz="914377"/>
            <a:r>
              <a:rPr lang="ar-SA" altLang="de-DE" sz="2400" dirty="0">
                <a:solidFill>
                  <a:srgbClr val="333333"/>
                </a:solidFill>
              </a:rPr>
              <a:t>در بسیاری از مواقع یک واقعه می تواند علل بسیار متفاوتی داشته باشد.</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ar-AE" sz="3600">
                <a:solidFill>
                  <a:srgbClr val="004992"/>
                </a:solidFill>
                <a:latin typeface="+mn-lt"/>
                <a:ea typeface="+mn-ea"/>
                <a:cs typeface="+mn-cs"/>
              </a:rPr>
              <a:t>اِسنادها: ملامت و سرزنش یا کسب اعتبار و تشخّص</a:t>
            </a:r>
            <a:endParaRPr lang="en-US" sz="3600">
              <a:solidFill>
                <a:srgbClr val="004992"/>
              </a:solidFill>
              <a:latin typeface="+mn-lt"/>
              <a:ea typeface="+mn-ea"/>
              <a:cs typeface="+mn-cs"/>
            </a:endParaRPr>
          </a:p>
        </p:txBody>
      </p:sp>
      <p:sp>
        <p:nvSpPr>
          <p:cNvPr id="5123" name="Rectangle 7"/>
          <p:cNvSpPr>
            <a:spLocks noGrp="1" noChangeArrowheads="1"/>
          </p:cNvSpPr>
          <p:nvPr>
            <p:ph idx="1"/>
          </p:nvPr>
        </p:nvSpPr>
        <p:spPr>
          <a:noFill/>
        </p:spPr>
        <p:txBody>
          <a:bodyPr>
            <a:noAutofit/>
          </a:bodyPr>
          <a:lstStyle/>
          <a:p>
            <a:pPr>
              <a:tabLst>
                <a:tab pos="0" algn="l"/>
              </a:tabLst>
            </a:pPr>
            <a:r>
              <a:rPr lang="ar-SA" altLang="de-DE" sz="2400" dirty="0">
                <a:solidFill>
                  <a:srgbClr val="333333"/>
                </a:solidFill>
              </a:rPr>
              <a:t>اِسناد</a:t>
            </a:r>
            <a:r>
              <a:rPr lang="fa-IR" altLang="de-DE" sz="2400" dirty="0">
                <a:solidFill>
                  <a:srgbClr val="333333"/>
                </a:solidFill>
              </a:rPr>
              <a:t> یعنی : نحوه ی علت یابی هر واقعه یا حادثه</a:t>
            </a:r>
          </a:p>
          <a:p>
            <a:pPr>
              <a:tabLst>
                <a:tab pos="0" algn="l"/>
              </a:tabLst>
            </a:pPr>
            <a:r>
              <a:rPr lang="fa-IR" altLang="de-DE" sz="2400" dirty="0">
                <a:solidFill>
                  <a:srgbClr val="333333"/>
                </a:solidFill>
              </a:rPr>
              <a:t>(بعنوان مثال ، می توان از </a:t>
            </a:r>
            <a:r>
              <a:rPr lang="ar-SA" altLang="de-DE" sz="2400" dirty="0">
                <a:solidFill>
                  <a:srgbClr val="333333"/>
                </a:solidFill>
              </a:rPr>
              <a:t>اِسناد</a:t>
            </a:r>
            <a:r>
              <a:rPr lang="fa-IR" altLang="de-DE" sz="2400" dirty="0">
                <a:solidFill>
                  <a:srgbClr val="333333"/>
                </a:solidFill>
              </a:rPr>
              <a:t> های ملامت گر یا تحسین کننده استفاده کرد).</a:t>
            </a:r>
          </a:p>
          <a:p>
            <a:pPr lvl="0" defTabSz="914377"/>
            <a:r>
              <a:rPr lang="ar-SA" altLang="de-DE" sz="2400" dirty="0">
                <a:solidFill>
                  <a:srgbClr val="333333"/>
                </a:solidFill>
              </a:rPr>
              <a:t>در بسیاری از مواقع یک واقعه می تواند علل بسیار متفاوتی داشته باشد.</a:t>
            </a:r>
            <a:endParaRPr lang="en-US" altLang="de-DE" sz="2400" dirty="0">
              <a:solidFill>
                <a:srgbClr val="333333"/>
              </a:solidFill>
            </a:endParaRPr>
          </a:p>
          <a:p>
            <a:pPr lvl="0" defTabSz="914377"/>
            <a:endParaRPr lang="ar-SA" altLang="de-DE" sz="2400" dirty="0">
              <a:solidFill>
                <a:srgbClr val="333333"/>
              </a:solidFill>
            </a:endParaRPr>
          </a:p>
          <a:p>
            <a:pPr lvl="0" defTabSz="914400" fontAlgn="base"/>
            <a:r>
              <a:rPr lang="fa-IR" altLang="de-DE" sz="2400" dirty="0">
                <a:solidFill>
                  <a:srgbClr val="004992"/>
                </a:solidFill>
              </a:rPr>
              <a:t>شما برای موقعیت فرضی زیر چه علّت هایی را نسبت می دهید؟</a:t>
            </a:r>
            <a:endParaRPr lang="en-US" altLang="de-DE" sz="2400" dirty="0">
              <a:solidFill>
                <a:srgbClr val="004992"/>
              </a:solidFill>
            </a:endParaRPr>
          </a:p>
          <a:p>
            <a:pPr lvl="0" defTabSz="914400" fontAlgn="base"/>
            <a:r>
              <a:rPr lang="fa-IR" altLang="de-DE" sz="2400" dirty="0">
                <a:solidFill>
                  <a:srgbClr val="333333"/>
                </a:solidFill>
              </a:rPr>
              <a:t>یکی از دوستان شما سر قرار حاضر نمی شود.</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AE" sz="3600">
                <a:solidFill>
                  <a:srgbClr val="004992"/>
                </a:solidFill>
                <a:latin typeface="+mn-lt"/>
                <a:ea typeface="+mn-ea"/>
                <a:cs typeface="+mn-cs"/>
              </a:rPr>
              <a:t>تعابیر مختلف و تبیین ها</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defTabSz="914377"/>
            <a:r>
              <a:rPr lang="fa-IR" altLang="de-DE" sz="2400" dirty="0">
                <a:solidFill>
                  <a:srgbClr val="333333"/>
                </a:solidFill>
              </a:rPr>
              <a:t>چرا دوست شما سرقرار حاضر نشد؟</a:t>
            </a:r>
          </a:p>
          <a:p>
            <a:pPr defTabSz="914400" fontAlgn="base"/>
            <a:r>
              <a:rPr lang="fa-IR" altLang="de-DE" sz="2400" dirty="0">
                <a:solidFill>
                  <a:srgbClr val="004992"/>
                </a:solidFill>
              </a:rPr>
              <a:t>علت یابی ها و </a:t>
            </a:r>
            <a:r>
              <a:rPr lang="ar-SA" altLang="de-DE" sz="2400" dirty="0">
                <a:solidFill>
                  <a:srgbClr val="004992"/>
                </a:solidFill>
              </a:rPr>
              <a:t>اِسنادها</a:t>
            </a:r>
            <a:r>
              <a:rPr lang="fa-IR" altLang="de-DE" sz="2400" dirty="0">
                <a:solidFill>
                  <a:srgbClr val="004992"/>
                </a:solidFill>
              </a:rPr>
              <a:t>ی محتمل برای این رفتار:</a:t>
            </a:r>
          </a:p>
          <a:p>
            <a:pPr defTabSz="914400" fontAlgn="base"/>
            <a:r>
              <a:rPr lang="fa-IR" altLang="de-DE" sz="2400" dirty="0">
                <a:solidFill>
                  <a:schemeClr val="tx1"/>
                </a:solidFill>
              </a:rPr>
              <a:t>؟؟؟</a:t>
            </a:r>
            <a:endParaRPr lang="en-US" sz="2400" dirty="0">
              <a:solidFill>
                <a:schemeClr val="tx1"/>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AE" sz="3600">
                <a:solidFill>
                  <a:srgbClr val="004992"/>
                </a:solidFill>
                <a:latin typeface="+mn-lt"/>
                <a:ea typeface="+mn-ea"/>
                <a:cs typeface="+mn-cs"/>
              </a:rPr>
              <a:t>تعابیر مختلف و تبیین ها</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defTabSz="914377"/>
            <a:r>
              <a:rPr lang="fa-IR" altLang="de-DE" sz="2400" dirty="0">
                <a:solidFill>
                  <a:srgbClr val="333333"/>
                </a:solidFill>
              </a:rPr>
              <a:t>چرا دوست شما سرقرار حاضر نشد؟</a:t>
            </a:r>
          </a:p>
          <a:p>
            <a:pPr defTabSz="914400" fontAlgn="base"/>
            <a:r>
              <a:rPr lang="fa-IR" altLang="de-DE" sz="2400" dirty="0">
                <a:solidFill>
                  <a:srgbClr val="004992"/>
                </a:solidFill>
              </a:rPr>
              <a:t>علت یابی ها و </a:t>
            </a:r>
            <a:r>
              <a:rPr lang="ar-SA" altLang="de-DE" sz="2400" dirty="0">
                <a:solidFill>
                  <a:srgbClr val="004992"/>
                </a:solidFill>
              </a:rPr>
              <a:t>اِسنادها</a:t>
            </a:r>
            <a:r>
              <a:rPr lang="fa-IR" altLang="de-DE" sz="2400" dirty="0">
                <a:solidFill>
                  <a:srgbClr val="004992"/>
                </a:solidFill>
              </a:rPr>
              <a:t>ی محتمل برای این رفتار:</a:t>
            </a:r>
          </a:p>
          <a:p>
            <a:pPr marL="342900" lvl="0" indent="-342900" defTabSz="914400" fontAlgn="base">
              <a:buClr>
                <a:srgbClr val="333333"/>
              </a:buClr>
              <a:buFont typeface="WingDings"/>
              <a:buChar char=""/>
            </a:pPr>
            <a:r>
              <a:rPr lang="fa-IR" altLang="de-DE" sz="2400" dirty="0">
                <a:solidFill>
                  <a:srgbClr val="333333"/>
                </a:solidFill>
              </a:rPr>
              <a:t>من فرد مهمی نیستم. او با دیگران این کار را نمی کند.</a:t>
            </a:r>
          </a:p>
          <a:p>
            <a:pPr marL="342900" lvl="0" indent="-342900" defTabSz="914400" fontAlgn="base">
              <a:buClr>
                <a:srgbClr val="333333"/>
              </a:buClr>
              <a:buFont typeface="WingDings"/>
              <a:buChar char=""/>
            </a:pPr>
            <a:r>
              <a:rPr lang="fa-IR" altLang="de-DE" sz="2400" dirty="0">
                <a:solidFill>
                  <a:srgbClr val="333333"/>
                </a:solidFill>
              </a:rPr>
              <a:t>فراموش کرده بود.</a:t>
            </a:r>
          </a:p>
          <a:p>
            <a:pPr marL="342900" lvl="0" indent="-342900" defTabSz="914400" fontAlgn="base">
              <a:buClr>
                <a:srgbClr val="333333"/>
              </a:buClr>
              <a:buFont typeface="WingDings"/>
              <a:buChar char=""/>
            </a:pPr>
            <a:r>
              <a:rPr lang="fa-IR" altLang="de-DE" sz="2400" dirty="0">
                <a:solidFill>
                  <a:srgbClr val="333333"/>
                </a:solidFill>
              </a:rPr>
              <a:t>برای او یا ماشین اش حادثه ی غیرمترقبه ای اتفاق افتاده.</a:t>
            </a:r>
            <a:endParaRPr lang="fa-IR" alt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extLst>
      <p:ext uri="{BB962C8B-B14F-4D97-AF65-F5344CB8AC3E}">
        <p14:creationId xmlns:p14="http://schemas.microsoft.com/office/powerpoint/2010/main" val="3069190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AE" sz="3600">
                <a:solidFill>
                  <a:srgbClr val="004992"/>
                </a:solidFill>
                <a:latin typeface="+mn-lt"/>
                <a:ea typeface="+mn-ea"/>
                <a:cs typeface="+mn-cs"/>
              </a:rPr>
              <a:t>تعابیر مختلف و تبیین ها</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defTabSz="914400" fontAlgn="base"/>
            <a:r>
              <a:rPr lang="fa-IR" altLang="de-DE" sz="2400" dirty="0">
                <a:solidFill>
                  <a:srgbClr val="333333"/>
                </a:solidFill>
              </a:rPr>
              <a:t>چرا دوست شما سرقرار حاضر نشد؟</a:t>
            </a:r>
          </a:p>
          <a:p>
            <a:pPr defTabSz="914377"/>
            <a:r>
              <a:rPr lang="fa-IR" altLang="de-DE" sz="2400" dirty="0">
                <a:solidFill>
                  <a:srgbClr val="004992"/>
                </a:solidFill>
              </a:rPr>
              <a:t>علت یابی ها و اِسنادهای محتمل برای این رفتار:</a:t>
            </a:r>
            <a:endParaRPr lang="en-US" sz="2400" dirty="0"/>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10" name="Group 68"/>
          <p:cNvGraphicFramePr>
            <a:graphicFrameLocks/>
          </p:cNvGraphicFramePr>
          <p:nvPr>
            <p:extLst>
              <p:ext uri="{D42A27DB-BD31-4B8C-83A1-F6EECF244321}">
                <p14:modId xmlns:p14="http://schemas.microsoft.com/office/powerpoint/2010/main" val="1638122120"/>
              </p:ext>
            </p:extLst>
          </p:nvPr>
        </p:nvGraphicFramePr>
        <p:xfrm>
          <a:off x="408955" y="3429000"/>
          <a:ext cx="11376000" cy="2478120"/>
        </p:xfrm>
        <a:graphic>
          <a:graphicData uri="http://schemas.openxmlformats.org/drawingml/2006/table">
            <a:tbl>
              <a:tblPr rtl="1"/>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82604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ar-SA" sz="2400" b="0" i="0" u="none" strike="noStrike" cap="none" normalizeH="0" baseline="0" dirty="0">
                          <a:ln>
                            <a:noFill/>
                          </a:ln>
                          <a:solidFill>
                            <a:srgbClr val="004992"/>
                          </a:solidFill>
                          <a:effectLst/>
                          <a:latin typeface="+mn-lt"/>
                          <a:ea typeface="+mn-ea"/>
                          <a:cs typeface="+mn-cs"/>
                        </a:rPr>
                        <a:t>اِسناد به خود...</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من فرد مهمی نیستم.</a:t>
                      </a: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82604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ar-SA" sz="2400" b="0" i="0" u="none" strike="noStrike" cap="none" normalizeH="0" baseline="0" dirty="0">
                          <a:ln>
                            <a:noFill/>
                          </a:ln>
                          <a:solidFill>
                            <a:srgbClr val="004992"/>
                          </a:solidFill>
                          <a:effectLst/>
                          <a:latin typeface="+mn-lt"/>
                          <a:ea typeface="+mn-ea"/>
                          <a:cs typeface="+mn-cs"/>
                        </a:rPr>
                        <a:t>اِسناد به دیگری...</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فراموش کرده بود.</a:t>
                      </a: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6040">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ar-SA" sz="2400" b="0" i="0" u="none" strike="noStrike" cap="none" normalizeH="0" baseline="0" dirty="0">
                          <a:ln>
                            <a:noFill/>
                          </a:ln>
                          <a:solidFill>
                            <a:srgbClr val="004992"/>
                          </a:solidFill>
                          <a:effectLst/>
                          <a:latin typeface="+mn-lt"/>
                          <a:ea typeface="+mn-ea"/>
                          <a:cs typeface="+mn-cs"/>
                        </a:rPr>
                        <a:t>اِسناد به شرایط و موقعیت...</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بد شانسی آورده و برای خودش یا ماشین اش اتفاقی افتاده.</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r-AE" sz="3600">
                <a:solidFill>
                  <a:srgbClr val="004992"/>
                </a:solidFill>
                <a:latin typeface="+mn-lt"/>
                <a:ea typeface="+mn-ea"/>
                <a:cs typeface="+mn-cs"/>
              </a:rPr>
              <a:t>ملامت و سرزنش یا کسب اعتبار و تشخّص</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defTabSz="914377"/>
            <a:r>
              <a:rPr lang="fa-IR" altLang="de-DE" sz="2400" dirty="0">
                <a:solidFill>
                  <a:srgbClr val="333333"/>
                </a:solidFill>
              </a:rPr>
              <a:t>همانطور که پیش از این گفته شد ، هر واقعه ای ممکن است علل بسیار متفاوتی داشته باشد. بعلاوه در اکثر موارد ، ممکن است که چندین عامل در یک موقعیت وجود داشته باشد. با این وجود ، بسیاری از مردم تمایل دارند که فقط بخشی از واقعه را مدِّ نظر قرار دهند (بعنوان مثال ، گاه خود و گاه دیگری را ملامت می کنند).</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بدون اینکه احساس کنید بهتر شده اید ، از بیمارستان مرخص می شوید</a:t>
            </a:r>
            <a:endParaRPr lang="en-US" altLang="de-DE" sz="3600">
              <a:latin typeface="+mn-lt"/>
              <a:ea typeface="+mn-ea"/>
              <a:cs typeface="+mn-cs"/>
            </a:endParaRPr>
          </a:p>
        </p:txBody>
      </p:sp>
      <p:sp>
        <p:nvSpPr>
          <p:cNvPr id="10242" name="Rectangle 3"/>
          <p:cNvSpPr>
            <a:spLocks noGrp="1" noChangeArrowheads="1"/>
          </p:cNvSpPr>
          <p:nvPr>
            <p:ph idx="1"/>
          </p:nvPr>
        </p:nvSpPr>
        <p:spPr/>
        <p:txBody>
          <a:bodyPr>
            <a:noAutofit/>
          </a:bodyPr>
          <a:lstStyle/>
          <a:p>
            <a:r>
              <a:rPr lang="fa-IR" altLang="de-DE" sz="2400" dirty="0">
                <a:solidFill>
                  <a:srgbClr val="333333"/>
                </a:solidFill>
              </a:rPr>
              <a:t>ت</a:t>
            </a:r>
            <a:r>
              <a:rPr lang="fa-IR" altLang="de-DE" sz="2400" dirty="0">
                <a:solidFill>
                  <a:srgbClr val="004992"/>
                </a:solidFill>
              </a:rPr>
              <a:t>عابیر و تبیین ها</a:t>
            </a:r>
            <a:r>
              <a:rPr lang="de-DE" altLang="de-DE" sz="2400" dirty="0">
                <a:solidFill>
                  <a:srgbClr val="004992"/>
                </a:solidFill>
              </a:rPr>
              <a:t>:</a:t>
            </a:r>
            <a:endParaRPr lang="fa-IR" altLang="de-DE" sz="2400" dirty="0">
              <a:solidFill>
                <a:srgbClr val="004992"/>
              </a:solidFill>
            </a:endParaRPr>
          </a:p>
          <a:p>
            <a:r>
              <a:rPr lang="de-DE" altLang="de-DE" sz="2400" dirty="0">
                <a:solidFill>
                  <a:srgbClr val="333333"/>
                </a:solidFill>
              </a:rPr>
              <a:t> </a:t>
            </a:r>
            <a:r>
              <a:rPr lang="ar-SA" altLang="de-DE" sz="2400" dirty="0">
                <a:solidFill>
                  <a:srgbClr val="333333"/>
                </a:solidFill>
              </a:rPr>
              <a:t>اِسناد</a:t>
            </a:r>
            <a:r>
              <a:rPr lang="fa-IR" altLang="de-DE" sz="2400" dirty="0">
                <a:solidFill>
                  <a:srgbClr val="333333"/>
                </a:solidFill>
              </a:rPr>
              <a:t> به خود...</a:t>
            </a:r>
          </a:p>
          <a:p>
            <a:r>
              <a:rPr lang="de-DE" altLang="de-DE" sz="2400" dirty="0">
                <a:solidFill>
                  <a:srgbClr val="333333"/>
                </a:solidFill>
              </a:rPr>
              <a:t> </a:t>
            </a:r>
            <a:r>
              <a:rPr lang="ar-SA" altLang="de-DE" sz="2400" dirty="0">
                <a:solidFill>
                  <a:srgbClr val="333333"/>
                </a:solidFill>
              </a:rPr>
              <a:t>اِسناد</a:t>
            </a:r>
            <a:r>
              <a:rPr lang="fa-IR" altLang="de-DE" sz="2400" dirty="0">
                <a:solidFill>
                  <a:srgbClr val="333333"/>
                </a:solidFill>
              </a:rPr>
              <a:t> به دیگری...</a:t>
            </a:r>
          </a:p>
          <a:p>
            <a:r>
              <a:rPr lang="fa-IR" altLang="de-DE" sz="2400" dirty="0">
                <a:solidFill>
                  <a:srgbClr val="333333"/>
                </a:solidFill>
              </a:rPr>
              <a:t> </a:t>
            </a:r>
            <a:r>
              <a:rPr lang="ar-SA" altLang="de-DE" sz="2400" dirty="0">
                <a:solidFill>
                  <a:srgbClr val="333333"/>
                </a:solidFill>
              </a:rPr>
              <a:t>اِسناد</a:t>
            </a:r>
            <a:r>
              <a:rPr lang="fa-IR" altLang="de-DE" sz="2400" dirty="0">
                <a:solidFill>
                  <a:srgbClr val="333333"/>
                </a:solidFill>
              </a:rPr>
              <a:t> به شرایط و موقعیت...</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634356"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flipH="1">
            <a:off x="913010"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1200">
                <a:latin typeface="+mn-lt"/>
                <a:cs typeface="+mn-cs"/>
              </a:rPr>
              <a:t>دنبال من نیایی</a:t>
            </a:r>
            <a:endParaRPr lang="de-DE" altLang="de-DE" sz="1200" dirty="0">
              <a:latin typeface="+mn-lt"/>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1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بدون اینکه احساس کنید بهتر شده اید ، از بیمارستان مرخص می شوید</a:t>
            </a:r>
            <a:endParaRPr lang="en-US" altLang="de-DE" sz="3600">
              <a:latin typeface="+mn-lt"/>
              <a:ea typeface="+mn-ea"/>
              <a:cs typeface="+mn-cs"/>
            </a:endParaRPr>
          </a:p>
        </p:txBody>
      </p:sp>
      <p:sp>
        <p:nvSpPr>
          <p:cNvPr id="11266" name="Rectangle 3"/>
          <p:cNvSpPr>
            <a:spLocks noGrp="1" noChangeArrowheads="1"/>
          </p:cNvSpPr>
          <p:nvPr>
            <p:ph idx="1"/>
          </p:nvPr>
        </p:nvSpPr>
        <p:spPr/>
        <p:txBody>
          <a:bodyPr>
            <a:noAutofit/>
          </a:bodyPr>
          <a:lstStyle/>
          <a:p>
            <a:pPr>
              <a:lnSpc>
                <a:spcPct val="100000"/>
              </a:lnSpc>
              <a:spcBef>
                <a:spcPts val="0"/>
              </a:spcBef>
            </a:pPr>
            <a:r>
              <a:rPr lang="fa-IR" altLang="de-DE" sz="1600" b="1" dirty="0">
                <a:solidFill>
                  <a:srgbClr val="004992"/>
                </a:solidFill>
              </a:rPr>
              <a:t>تعابیر و تبیین ها:</a:t>
            </a:r>
          </a:p>
          <a:p>
            <a:pPr>
              <a:lnSpc>
                <a:spcPct val="100000"/>
              </a:lnSpc>
              <a:spcBef>
                <a:spcPts val="1200"/>
              </a:spcBef>
            </a:pPr>
            <a:r>
              <a:rPr lang="ar-SA" altLang="de-DE" sz="1600" b="1" dirty="0">
                <a:solidFill>
                  <a:srgbClr val="004992"/>
                </a:solidFill>
              </a:rPr>
              <a:t>اِسناد</a:t>
            </a:r>
            <a:r>
              <a:rPr lang="fa-IR" altLang="de-DE" sz="1600" b="1" dirty="0">
                <a:solidFill>
                  <a:srgbClr val="004992"/>
                </a:solidFill>
              </a:rPr>
              <a:t> به خود</a:t>
            </a:r>
            <a:r>
              <a:rPr lang="de-DE" altLang="de-DE" sz="1600" b="1" dirty="0">
                <a:solidFill>
                  <a:srgbClr val="004992"/>
                </a:solidFill>
              </a:rPr>
              <a:t>…</a:t>
            </a:r>
            <a:endParaRPr lang="fa-IR" altLang="de-DE" sz="1600" b="1" dirty="0">
              <a:solidFill>
                <a:srgbClr val="004992"/>
              </a:solidFill>
            </a:endParaRPr>
          </a:p>
          <a:p>
            <a:pPr>
              <a:lnSpc>
                <a:spcPct val="100000"/>
              </a:lnSpc>
              <a:spcBef>
                <a:spcPts val="0"/>
              </a:spcBef>
            </a:pPr>
            <a:r>
              <a:rPr lang="fa-IR" altLang="de-DE" sz="1600" i="1" dirty="0">
                <a:solidFill>
                  <a:srgbClr val="333333"/>
                </a:solidFill>
              </a:rPr>
              <a:t>بسیار مؤثر</a:t>
            </a:r>
            <a:endParaRPr lang="de-DE" altLang="de-DE" sz="1600" dirty="0">
              <a:solidFill>
                <a:srgbClr val="333333"/>
              </a:solidFill>
            </a:endParaRPr>
          </a:p>
          <a:p>
            <a:pPr marL="285750" indent="-285750">
              <a:lnSpc>
                <a:spcPct val="100000"/>
              </a:lnSpc>
              <a:spcBef>
                <a:spcPts val="0"/>
              </a:spcBef>
              <a:buClr>
                <a:srgbClr val="333333"/>
              </a:buClr>
              <a:buFont typeface="WingDings"/>
              <a:buChar char=""/>
            </a:pPr>
            <a:r>
              <a:rPr lang="fa-IR" altLang="de-DE" sz="1600" dirty="0">
                <a:solidFill>
                  <a:srgbClr val="333333"/>
                </a:solidFill>
              </a:rPr>
              <a:t>انگیزه ی زیادی برای تغییر نداشتم</a:t>
            </a:r>
          </a:p>
          <a:p>
            <a:pPr marL="285750" indent="-285750">
              <a:lnSpc>
                <a:spcPct val="100000"/>
              </a:lnSpc>
              <a:spcBef>
                <a:spcPts val="0"/>
              </a:spcBef>
              <a:buClr>
                <a:srgbClr val="333333"/>
              </a:buClr>
              <a:buFont typeface="WingDings"/>
              <a:buChar char=""/>
            </a:pPr>
            <a:r>
              <a:rPr lang="fa-IR" altLang="de-DE" sz="1600" dirty="0">
                <a:solidFill>
                  <a:srgbClr val="333333"/>
                </a:solidFill>
              </a:rPr>
              <a:t>به بهبودی خودم امیدوار نبودم</a:t>
            </a:r>
          </a:p>
          <a:p>
            <a:pPr>
              <a:lnSpc>
                <a:spcPct val="100000"/>
              </a:lnSpc>
              <a:spcBef>
                <a:spcPts val="1200"/>
              </a:spcBef>
            </a:pPr>
            <a:r>
              <a:rPr lang="fa-IR" altLang="de-DE" sz="1600" i="1" dirty="0">
                <a:solidFill>
                  <a:srgbClr val="333333"/>
                </a:solidFill>
              </a:rPr>
              <a:t>کمتر مؤثر</a:t>
            </a:r>
          </a:p>
          <a:p>
            <a:pPr marL="285750" indent="-285750">
              <a:lnSpc>
                <a:spcPct val="100000"/>
              </a:lnSpc>
              <a:spcBef>
                <a:spcPts val="0"/>
              </a:spcBef>
              <a:buClr>
                <a:srgbClr val="333333"/>
              </a:buClr>
              <a:buFont typeface="WingDings"/>
              <a:buChar char=""/>
            </a:pPr>
            <a:r>
              <a:rPr lang="fa-IR" altLang="de-DE" sz="1600" dirty="0">
                <a:solidFill>
                  <a:srgbClr val="333333"/>
                </a:solidFill>
              </a:rPr>
              <a:t>بیماری من لاعلاج است</a:t>
            </a:r>
          </a:p>
          <a:p>
            <a:pPr marL="285750" indent="-285750">
              <a:lnSpc>
                <a:spcPct val="100000"/>
              </a:lnSpc>
              <a:spcBef>
                <a:spcPts val="0"/>
              </a:spcBef>
              <a:buClr>
                <a:srgbClr val="333333"/>
              </a:buClr>
              <a:buFont typeface="WingDings"/>
              <a:buChar char=""/>
            </a:pPr>
            <a:r>
              <a:rPr lang="fa-IR" altLang="de-DE" sz="1600" dirty="0">
                <a:solidFill>
                  <a:srgbClr val="333333"/>
                </a:solidFill>
              </a:rPr>
              <a:t>ژن های بدی دارم</a:t>
            </a:r>
          </a:p>
          <a:p>
            <a:pPr>
              <a:lnSpc>
                <a:spcPct val="100000"/>
              </a:lnSpc>
              <a:spcBef>
                <a:spcPts val="1200"/>
              </a:spcBef>
            </a:pPr>
            <a:r>
              <a:rPr lang="ar-SA" altLang="de-DE" sz="1600" b="1" dirty="0">
                <a:solidFill>
                  <a:srgbClr val="004992"/>
                </a:solidFill>
              </a:rPr>
              <a:t>اِسناد</a:t>
            </a:r>
            <a:r>
              <a:rPr lang="fa-IR" altLang="de-DE" sz="1600" b="1" dirty="0">
                <a:solidFill>
                  <a:srgbClr val="004992"/>
                </a:solidFill>
              </a:rPr>
              <a:t> به دیگری...</a:t>
            </a:r>
            <a:endParaRPr lang="de-DE" altLang="de-DE" sz="1600" b="1" dirty="0">
              <a:solidFill>
                <a:srgbClr val="004992"/>
              </a:solidFill>
            </a:endParaRPr>
          </a:p>
          <a:p>
            <a:pPr marL="285750" indent="-285750">
              <a:lnSpc>
                <a:spcPct val="100000"/>
              </a:lnSpc>
              <a:spcBef>
                <a:spcPts val="0"/>
              </a:spcBef>
              <a:buClr>
                <a:srgbClr val="333333"/>
              </a:buClr>
              <a:buFont typeface="WingDings"/>
              <a:buChar char=""/>
            </a:pPr>
            <a:r>
              <a:rPr lang="fa-IR" altLang="de-DE" sz="1600" dirty="0">
                <a:solidFill>
                  <a:srgbClr val="333333"/>
                </a:solidFill>
              </a:rPr>
              <a:t>پزشکان این بیمارستان مشهور و شناخته شده نیستند</a:t>
            </a:r>
          </a:p>
          <a:p>
            <a:pPr marL="285750" indent="-285750">
              <a:lnSpc>
                <a:spcPct val="100000"/>
              </a:lnSpc>
              <a:spcBef>
                <a:spcPts val="0"/>
              </a:spcBef>
              <a:buClr>
                <a:srgbClr val="333333"/>
              </a:buClr>
              <a:buFont typeface="WingDings"/>
              <a:buChar char=""/>
            </a:pPr>
            <a:r>
              <a:rPr lang="fa-IR" altLang="de-DE" sz="1600" dirty="0">
                <a:solidFill>
                  <a:srgbClr val="333333"/>
                </a:solidFill>
              </a:rPr>
              <a:t>خدمه ی بیمارستان باید زمان و تلاش بیشتری برای بهبودی من صرف می کردند</a:t>
            </a:r>
            <a:endParaRPr lang="de-DE" altLang="de-DE" sz="1600" dirty="0">
              <a:solidFill>
                <a:srgbClr val="333333"/>
              </a:solidFill>
            </a:endParaRPr>
          </a:p>
          <a:p>
            <a:pPr>
              <a:lnSpc>
                <a:spcPct val="100000"/>
              </a:lnSpc>
              <a:spcBef>
                <a:spcPts val="1200"/>
              </a:spcBef>
              <a:buClr>
                <a:schemeClr val="tx1"/>
              </a:buClr>
            </a:pPr>
            <a:r>
              <a:rPr lang="ar-SA" altLang="de-DE" sz="1600" b="1" dirty="0">
                <a:solidFill>
                  <a:srgbClr val="333333"/>
                </a:solidFill>
              </a:rPr>
              <a:t>ا</a:t>
            </a:r>
            <a:r>
              <a:rPr lang="ar-SA" altLang="de-DE" sz="1600" b="1" dirty="0">
                <a:solidFill>
                  <a:srgbClr val="004992"/>
                </a:solidFill>
              </a:rPr>
              <a:t>ِسناد</a:t>
            </a:r>
            <a:r>
              <a:rPr lang="fa-IR" altLang="de-DE" sz="1600" b="1" dirty="0">
                <a:solidFill>
                  <a:srgbClr val="004992"/>
                </a:solidFill>
              </a:rPr>
              <a:t> به موقعیت یا شانس...</a:t>
            </a:r>
            <a:endParaRPr lang="de-DE" altLang="de-DE" sz="1600" b="1" dirty="0">
              <a:solidFill>
                <a:srgbClr val="004992"/>
              </a:solidFill>
            </a:endParaRPr>
          </a:p>
          <a:p>
            <a:pPr marL="285750" indent="-285750">
              <a:lnSpc>
                <a:spcPct val="100000"/>
              </a:lnSpc>
              <a:spcBef>
                <a:spcPts val="0"/>
              </a:spcBef>
              <a:buClr>
                <a:srgbClr val="333333"/>
              </a:buClr>
              <a:buFont typeface="WingDings"/>
              <a:buChar char=""/>
            </a:pPr>
            <a:r>
              <a:rPr lang="fa-IR" altLang="de-DE" sz="1600" dirty="0">
                <a:solidFill>
                  <a:srgbClr val="333333"/>
                </a:solidFill>
              </a:rPr>
              <a:t>اگر مرا در یک اطاق عمومی شش تخته بستری نمی کردند ، بطور قطع درمان می شدم</a:t>
            </a:r>
          </a:p>
          <a:p>
            <a:pPr marL="285750" indent="-285750">
              <a:lnSpc>
                <a:spcPct val="100000"/>
              </a:lnSpc>
              <a:spcBef>
                <a:spcPts val="0"/>
              </a:spcBef>
              <a:buClr>
                <a:srgbClr val="333333"/>
              </a:buClr>
              <a:buFont typeface="WingDings"/>
              <a:buChar char=""/>
            </a:pPr>
            <a:r>
              <a:rPr lang="fa-IR" altLang="de-DE" sz="1600" dirty="0">
                <a:solidFill>
                  <a:srgbClr val="333333"/>
                </a:solidFill>
              </a:rPr>
              <a:t>اگر بیمارستان مجهزتر بود ، قطعاً درمان می شدم</a:t>
            </a:r>
          </a:p>
          <a:p>
            <a:pPr marL="285750" indent="-285750">
              <a:lnSpc>
                <a:spcPct val="100000"/>
              </a:lnSpc>
              <a:spcBef>
                <a:spcPts val="0"/>
              </a:spcBef>
              <a:buClr>
                <a:srgbClr val="333333"/>
              </a:buClr>
              <a:buFont typeface="WingDings"/>
              <a:buChar char=""/>
            </a:pPr>
            <a:r>
              <a:rPr lang="fa-IR" altLang="de-DE" sz="1600" dirty="0">
                <a:solidFill>
                  <a:srgbClr val="333333"/>
                </a:solidFill>
              </a:rPr>
              <a:t>گاهی اوقات ، روند درمان زمان بیشتری می طلبد</a:t>
            </a:r>
            <a:endParaRPr lang="en-US" altLang="de-DE" sz="16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634356"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a:spLocks noChangeArrowheads="1"/>
          </p:cNvSpPr>
          <p:nvPr/>
        </p:nvSpPr>
        <p:spPr bwMode="auto">
          <a:xfrm flipH="1">
            <a:off x="913010"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1200">
                <a:latin typeface="+mn-lt"/>
                <a:cs typeface="+mn-cs"/>
              </a:rPr>
              <a:t>دنبال من نیایی</a:t>
            </a:r>
            <a:endParaRPr lang="de-DE" altLang="de-DE" sz="1200" dirty="0">
              <a:latin typeface="+mn-lt"/>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1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بدون اینکه احساس کنید بهتر شده اید ، از بیمارستان مرخص می شوید</a:t>
            </a:r>
            <a:endParaRPr lang="en-US" altLang="de-DE" sz="3600">
              <a:latin typeface="+mn-lt"/>
              <a:ea typeface="+mn-ea"/>
              <a:cs typeface="+mn-cs"/>
            </a:endParaRPr>
          </a:p>
        </p:txBody>
      </p:sp>
      <p:sp>
        <p:nvSpPr>
          <p:cNvPr id="11266" name="Rectangle 3"/>
          <p:cNvSpPr>
            <a:spLocks noGrp="1" noChangeArrowheads="1"/>
          </p:cNvSpPr>
          <p:nvPr>
            <p:ph idx="1"/>
          </p:nvPr>
        </p:nvSpPr>
        <p:spPr/>
        <p:txBody>
          <a:bodyPr>
            <a:noAutofit/>
          </a:bodyPr>
          <a:lstStyle/>
          <a:p>
            <a:pPr>
              <a:lnSpc>
                <a:spcPct val="100000"/>
              </a:lnSpc>
              <a:spcBef>
                <a:spcPts val="0"/>
              </a:spcBef>
            </a:pPr>
            <a:r>
              <a:rPr lang="fa-IR" altLang="de-DE" sz="1600" b="1" dirty="0">
                <a:solidFill>
                  <a:srgbClr val="004992"/>
                </a:solidFill>
              </a:rPr>
              <a:t>تعابیر و تبیین ها:</a:t>
            </a:r>
          </a:p>
          <a:p>
            <a:pPr>
              <a:lnSpc>
                <a:spcPct val="100000"/>
              </a:lnSpc>
              <a:spcBef>
                <a:spcPts val="1200"/>
              </a:spcBef>
            </a:pPr>
            <a:r>
              <a:rPr lang="ar-SA" altLang="de-DE" sz="1600" b="1" dirty="0">
                <a:solidFill>
                  <a:srgbClr val="004992"/>
                </a:solidFill>
              </a:rPr>
              <a:t>اِسناد</a:t>
            </a:r>
            <a:r>
              <a:rPr lang="fa-IR" altLang="de-DE" sz="1600" b="1" dirty="0">
                <a:solidFill>
                  <a:srgbClr val="004992"/>
                </a:solidFill>
              </a:rPr>
              <a:t> به خود</a:t>
            </a:r>
            <a:r>
              <a:rPr lang="de-DE" altLang="de-DE" sz="1600" b="1" dirty="0">
                <a:solidFill>
                  <a:srgbClr val="004992"/>
                </a:solidFill>
              </a:rPr>
              <a:t>…</a:t>
            </a:r>
            <a:endParaRPr lang="fa-IR" altLang="de-DE" sz="1600" b="1" dirty="0">
              <a:solidFill>
                <a:srgbClr val="004992"/>
              </a:solidFill>
            </a:endParaRPr>
          </a:p>
          <a:p>
            <a:pPr>
              <a:lnSpc>
                <a:spcPct val="100000"/>
              </a:lnSpc>
              <a:spcBef>
                <a:spcPts val="0"/>
              </a:spcBef>
            </a:pPr>
            <a:r>
              <a:rPr lang="fa-IR" altLang="de-DE" sz="1600" i="1" dirty="0">
                <a:solidFill>
                  <a:srgbClr val="333333"/>
                </a:solidFill>
              </a:rPr>
              <a:t>بسیار مؤثر</a:t>
            </a:r>
            <a:endParaRPr lang="de-DE" altLang="de-DE" sz="1600" dirty="0">
              <a:solidFill>
                <a:srgbClr val="333333"/>
              </a:solidFill>
            </a:endParaRPr>
          </a:p>
          <a:p>
            <a:pPr marL="285750" indent="-285750">
              <a:lnSpc>
                <a:spcPct val="100000"/>
              </a:lnSpc>
              <a:spcBef>
                <a:spcPts val="0"/>
              </a:spcBef>
              <a:buClr>
                <a:srgbClr val="333333"/>
              </a:buClr>
              <a:buFont typeface="WingDings"/>
              <a:buChar char=""/>
            </a:pPr>
            <a:r>
              <a:rPr lang="fa-IR" altLang="de-DE" sz="1600" dirty="0">
                <a:solidFill>
                  <a:srgbClr val="333333"/>
                </a:solidFill>
              </a:rPr>
              <a:t>انگیزه ی زیادی برای تغییر نداشتم</a:t>
            </a:r>
          </a:p>
          <a:p>
            <a:pPr marL="285750" indent="-285750">
              <a:lnSpc>
                <a:spcPct val="100000"/>
              </a:lnSpc>
              <a:spcBef>
                <a:spcPts val="0"/>
              </a:spcBef>
              <a:buClr>
                <a:srgbClr val="333333"/>
              </a:buClr>
              <a:buFont typeface="WingDings"/>
              <a:buChar char=""/>
            </a:pPr>
            <a:r>
              <a:rPr lang="fa-IR" altLang="de-DE" sz="1600" dirty="0">
                <a:solidFill>
                  <a:srgbClr val="333333"/>
                </a:solidFill>
              </a:rPr>
              <a:t>به بهبودی خودم امیدوار نبودم</a:t>
            </a:r>
          </a:p>
          <a:p>
            <a:pPr>
              <a:lnSpc>
                <a:spcPct val="100000"/>
              </a:lnSpc>
              <a:spcBef>
                <a:spcPts val="1200"/>
              </a:spcBef>
            </a:pPr>
            <a:r>
              <a:rPr lang="fa-IR" altLang="de-DE" sz="1600" i="1" dirty="0">
                <a:solidFill>
                  <a:srgbClr val="333333"/>
                </a:solidFill>
              </a:rPr>
              <a:t>کمتر مؤثر</a:t>
            </a:r>
          </a:p>
          <a:p>
            <a:pPr marL="285750" indent="-285750">
              <a:lnSpc>
                <a:spcPct val="100000"/>
              </a:lnSpc>
              <a:spcBef>
                <a:spcPts val="0"/>
              </a:spcBef>
              <a:buClr>
                <a:srgbClr val="333333"/>
              </a:buClr>
              <a:buFont typeface="WingDings"/>
              <a:buChar char=""/>
            </a:pPr>
            <a:r>
              <a:rPr lang="fa-IR" altLang="de-DE" sz="1600" dirty="0">
                <a:solidFill>
                  <a:srgbClr val="333333"/>
                </a:solidFill>
              </a:rPr>
              <a:t>بیماری من لاعلاج است</a:t>
            </a:r>
          </a:p>
          <a:p>
            <a:pPr marL="285750" indent="-285750">
              <a:lnSpc>
                <a:spcPct val="100000"/>
              </a:lnSpc>
              <a:spcBef>
                <a:spcPts val="0"/>
              </a:spcBef>
              <a:buClr>
                <a:srgbClr val="333333"/>
              </a:buClr>
              <a:buFont typeface="WingDings"/>
              <a:buChar char=""/>
            </a:pPr>
            <a:r>
              <a:rPr lang="fa-IR" altLang="de-DE" sz="1600" dirty="0">
                <a:solidFill>
                  <a:srgbClr val="333333"/>
                </a:solidFill>
              </a:rPr>
              <a:t>ژن های بدی دارم</a:t>
            </a:r>
          </a:p>
          <a:p>
            <a:pPr>
              <a:lnSpc>
                <a:spcPct val="100000"/>
              </a:lnSpc>
              <a:spcBef>
                <a:spcPts val="1200"/>
              </a:spcBef>
            </a:pPr>
            <a:r>
              <a:rPr lang="ar-SA" altLang="de-DE" sz="1600" b="1" dirty="0">
                <a:solidFill>
                  <a:srgbClr val="004992"/>
                </a:solidFill>
              </a:rPr>
              <a:t>اِسناد</a:t>
            </a:r>
            <a:r>
              <a:rPr lang="fa-IR" altLang="de-DE" sz="1600" b="1" dirty="0">
                <a:solidFill>
                  <a:srgbClr val="004992"/>
                </a:solidFill>
              </a:rPr>
              <a:t> به دیگری...</a:t>
            </a:r>
            <a:endParaRPr lang="de-DE" altLang="de-DE" sz="1600" b="1" dirty="0">
              <a:solidFill>
                <a:srgbClr val="004992"/>
              </a:solidFill>
            </a:endParaRPr>
          </a:p>
          <a:p>
            <a:pPr marL="285750" indent="-285750">
              <a:lnSpc>
                <a:spcPct val="100000"/>
              </a:lnSpc>
              <a:spcBef>
                <a:spcPts val="0"/>
              </a:spcBef>
              <a:buClr>
                <a:srgbClr val="333333"/>
              </a:buClr>
              <a:buFont typeface="WingDings"/>
              <a:buChar char=""/>
            </a:pPr>
            <a:r>
              <a:rPr lang="fa-IR" altLang="de-DE" sz="1600" dirty="0">
                <a:solidFill>
                  <a:srgbClr val="333333"/>
                </a:solidFill>
              </a:rPr>
              <a:t>پزشکان این بیمارستان مشهور و شناخته شده نیستند</a:t>
            </a:r>
          </a:p>
          <a:p>
            <a:pPr marL="285750" indent="-285750">
              <a:lnSpc>
                <a:spcPct val="100000"/>
              </a:lnSpc>
              <a:spcBef>
                <a:spcPts val="0"/>
              </a:spcBef>
              <a:buClr>
                <a:srgbClr val="333333"/>
              </a:buClr>
              <a:buFont typeface="WingDings"/>
              <a:buChar char=""/>
            </a:pPr>
            <a:r>
              <a:rPr lang="fa-IR" altLang="de-DE" sz="1600" dirty="0">
                <a:solidFill>
                  <a:srgbClr val="333333"/>
                </a:solidFill>
              </a:rPr>
              <a:t>خدمه ی بیمارستان باید زمان و تلاش بیشتری برای بهبودی من صرف می کردند</a:t>
            </a:r>
            <a:endParaRPr lang="de-DE" altLang="de-DE" sz="1600" dirty="0">
              <a:solidFill>
                <a:srgbClr val="333333"/>
              </a:solidFill>
            </a:endParaRPr>
          </a:p>
          <a:p>
            <a:pPr>
              <a:lnSpc>
                <a:spcPct val="100000"/>
              </a:lnSpc>
              <a:spcBef>
                <a:spcPts val="1200"/>
              </a:spcBef>
              <a:buClr>
                <a:schemeClr val="tx1"/>
              </a:buClr>
            </a:pPr>
            <a:r>
              <a:rPr lang="ar-SA" altLang="de-DE" sz="1600" b="1" dirty="0">
                <a:solidFill>
                  <a:srgbClr val="333333"/>
                </a:solidFill>
              </a:rPr>
              <a:t>ا</a:t>
            </a:r>
            <a:r>
              <a:rPr lang="ar-SA" altLang="de-DE" sz="1600" b="1" dirty="0">
                <a:solidFill>
                  <a:srgbClr val="004992"/>
                </a:solidFill>
              </a:rPr>
              <a:t>ِسناد</a:t>
            </a:r>
            <a:r>
              <a:rPr lang="fa-IR" altLang="de-DE" sz="1600" b="1" dirty="0">
                <a:solidFill>
                  <a:srgbClr val="004992"/>
                </a:solidFill>
              </a:rPr>
              <a:t> به موقعیت یا شانس...</a:t>
            </a:r>
            <a:endParaRPr lang="de-DE" altLang="de-DE" sz="1600" b="1" dirty="0">
              <a:solidFill>
                <a:srgbClr val="004992"/>
              </a:solidFill>
            </a:endParaRPr>
          </a:p>
          <a:p>
            <a:pPr marL="285750" indent="-285750">
              <a:lnSpc>
                <a:spcPct val="100000"/>
              </a:lnSpc>
              <a:spcBef>
                <a:spcPts val="0"/>
              </a:spcBef>
              <a:buClr>
                <a:srgbClr val="333333"/>
              </a:buClr>
              <a:buFont typeface="WingDings"/>
              <a:buChar char=""/>
            </a:pPr>
            <a:r>
              <a:rPr lang="fa-IR" altLang="de-DE" sz="1600" dirty="0">
                <a:solidFill>
                  <a:srgbClr val="333333"/>
                </a:solidFill>
              </a:rPr>
              <a:t>اگر مرا در یک اطاق عمومی شش تخته بستری نمی کردند ، بطور قطع درمان می شدم</a:t>
            </a:r>
          </a:p>
          <a:p>
            <a:pPr marL="285750" indent="-285750">
              <a:lnSpc>
                <a:spcPct val="100000"/>
              </a:lnSpc>
              <a:spcBef>
                <a:spcPts val="0"/>
              </a:spcBef>
              <a:buClr>
                <a:srgbClr val="333333"/>
              </a:buClr>
              <a:buFont typeface="WingDings"/>
              <a:buChar char=""/>
            </a:pPr>
            <a:r>
              <a:rPr lang="fa-IR" altLang="de-DE" sz="1600" dirty="0">
                <a:solidFill>
                  <a:srgbClr val="333333"/>
                </a:solidFill>
              </a:rPr>
              <a:t>اگر بیمارستان مجهزتر بود ، قطعاً درمان می شدم</a:t>
            </a:r>
          </a:p>
          <a:p>
            <a:pPr marL="285750" indent="-285750">
              <a:lnSpc>
                <a:spcPct val="100000"/>
              </a:lnSpc>
              <a:spcBef>
                <a:spcPts val="0"/>
              </a:spcBef>
              <a:buClr>
                <a:srgbClr val="333333"/>
              </a:buClr>
              <a:buFont typeface="WingDings"/>
              <a:buChar char=""/>
            </a:pPr>
            <a:r>
              <a:rPr lang="fa-IR" altLang="de-DE" sz="1600" dirty="0">
                <a:solidFill>
                  <a:srgbClr val="333333"/>
                </a:solidFill>
              </a:rPr>
              <a:t>گاهی اوقات ، روند درمان زمان بیشتری می طلبد</a:t>
            </a:r>
            <a:endParaRPr lang="en-US" altLang="de-DE" sz="16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634356"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a:spLocks noChangeArrowheads="1"/>
          </p:cNvSpPr>
          <p:nvPr/>
        </p:nvSpPr>
        <p:spPr bwMode="auto">
          <a:xfrm flipH="1">
            <a:off x="913010"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1200">
                <a:latin typeface="+mn-lt"/>
                <a:cs typeface="+mn-cs"/>
              </a:rPr>
              <a:t>دنبال من نیایی</a:t>
            </a:r>
            <a:endParaRPr lang="de-DE" altLang="de-DE" sz="1200" dirty="0">
              <a:latin typeface="+mn-lt"/>
              <a:cs typeface="+mn-cs"/>
            </a:endParaRPr>
          </a:p>
        </p:txBody>
      </p:sp>
      <p:sp>
        <p:nvSpPr>
          <p:cNvPr id="8"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ar-SA" altLang="de-DE" sz="2800" b="1">
                <a:solidFill>
                  <a:srgbClr val="FF0000"/>
                </a:solidFill>
                <a:latin typeface="+mn-lt"/>
                <a:cs typeface="+mn-cs"/>
              </a:rPr>
              <a:t>احتیاط کنید و توجه داشته باشید که این تعابیر و تبیین ها سودار و یکطرفه هستند </a:t>
            </a:r>
            <a:endParaRPr lang="en-US" altLang="de-DE" sz="2800" b="1" dirty="0">
              <a:solidFill>
                <a:srgbClr val="FF0000"/>
              </a:solidFill>
              <a:latin typeface="+mn-lt"/>
              <a:cs typeface="+mn-cs"/>
            </a:endParaRPr>
          </a:p>
        </p:txBody>
      </p:sp>
    </p:spTree>
    <p:extLst>
      <p:ext uri="{BB962C8B-B14F-4D97-AF65-F5344CB8AC3E}">
        <p14:creationId xmlns:p14="http://schemas.microsoft.com/office/powerpoint/2010/main" val="1089886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Rectangle 1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dirty="0">
                <a:latin typeface="+mn-lt"/>
                <a:ea typeface="+mn-ea"/>
                <a:cs typeface="+mn-cs"/>
              </a:rPr>
              <a:t>بدون اینکه احساس کنید بهتر شده اید ، از بیمارستان مرخص می شوید</a:t>
            </a:r>
            <a:endParaRPr lang="en-US" altLang="de-DE" sz="3600" dirty="0">
              <a:latin typeface="+mn-lt"/>
              <a:ea typeface="+mn-ea"/>
              <a:cs typeface="+mn-cs"/>
            </a:endParaRPr>
          </a:p>
        </p:txBody>
      </p:sp>
      <p:sp>
        <p:nvSpPr>
          <p:cNvPr id="4" name="Content Placeholder 3"/>
          <p:cNvSpPr>
            <a:spLocks noGrp="1"/>
          </p:cNvSpPr>
          <p:nvPr>
            <p:ph idx="1"/>
          </p:nvPr>
        </p:nvSpPr>
        <p:spPr>
          <a:xfrm>
            <a:off x="3577307" y="2204864"/>
            <a:ext cx="8171647" cy="4248000"/>
          </a:xfrm>
        </p:spPr>
        <p:txBody>
          <a:bodyPr/>
          <a:lstStyle/>
          <a:p>
            <a:pPr defTabSz="914400" fontAlgn="base"/>
            <a:r>
              <a:rPr lang="fa-IR" altLang="de-DE" sz="2400" dirty="0">
                <a:solidFill>
                  <a:srgbClr val="004992"/>
                </a:solidFill>
              </a:rPr>
              <a:t>اکنون اجازه دهید که پاسخ هایی را بنگریم که در آن ها ترکیبی از علل مختلف لحاظ شده اند. (یعنی هم خود ، هم دیگری و هم موقعیت).</a:t>
            </a:r>
          </a:p>
          <a:p>
            <a:r>
              <a:rPr lang="fa-IR" altLang="de-DE" sz="2400" dirty="0">
                <a:solidFill>
                  <a:srgbClr val="333333"/>
                </a:solidFill>
              </a:rPr>
              <a:t>؟؟؟</a:t>
            </a:r>
          </a:p>
          <a:p>
            <a:r>
              <a:rPr lang="fa-IR" altLang="de-DE" sz="2400" dirty="0">
                <a:solidFill>
                  <a:srgbClr val="333333"/>
                </a:solidFill>
              </a:rPr>
              <a:t>؟؟؟</a:t>
            </a:r>
          </a:p>
          <a:p>
            <a:r>
              <a:rPr lang="fa-IR"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634356"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flipH="1">
            <a:off x="913010"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1200">
                <a:latin typeface="+mn-lt"/>
                <a:cs typeface="+mn-cs"/>
              </a:rPr>
              <a:t>دنبال من نیایی</a:t>
            </a:r>
            <a:endParaRPr lang="de-DE" altLang="de-DE" sz="1200" dirty="0">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Rectangle 1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dirty="0">
                <a:latin typeface="+mn-lt"/>
                <a:ea typeface="+mn-ea"/>
                <a:cs typeface="+mn-cs"/>
              </a:rPr>
              <a:t>بدون اینکه احساس کنید بهتر شده اید ، از بیمارستان مرخص می شوید</a:t>
            </a:r>
            <a:endParaRPr lang="en-US" altLang="de-DE" sz="3600" dirty="0">
              <a:latin typeface="+mn-lt"/>
              <a:ea typeface="+mn-ea"/>
              <a:cs typeface="+mn-cs"/>
            </a:endParaRPr>
          </a:p>
        </p:txBody>
      </p:sp>
      <p:sp>
        <p:nvSpPr>
          <p:cNvPr id="4" name="Content Placeholder 3"/>
          <p:cNvSpPr>
            <a:spLocks noGrp="1"/>
          </p:cNvSpPr>
          <p:nvPr>
            <p:ph idx="1"/>
          </p:nvPr>
        </p:nvSpPr>
        <p:spPr>
          <a:xfrm>
            <a:off x="3577307" y="2204864"/>
            <a:ext cx="8171648" cy="4248000"/>
          </a:xfrm>
        </p:spPr>
        <p:txBody>
          <a:bodyPr/>
          <a:lstStyle/>
          <a:p>
            <a:pPr defTabSz="914400" fontAlgn="base"/>
            <a:r>
              <a:rPr lang="fa-IR" altLang="de-DE" sz="2400" dirty="0">
                <a:solidFill>
                  <a:srgbClr val="004992"/>
                </a:solidFill>
              </a:rPr>
              <a:t>اکنون اجازه دهید که پاسخ هایی را بنگریم که در آن ها ترکیبی از علل مختلف لحاظ شده اند. (یعنی هم خود ، هم دیگری و هم موقعیت).</a:t>
            </a:r>
          </a:p>
          <a:p>
            <a:pPr marL="342900" indent="-342900">
              <a:buClr>
                <a:srgbClr val="333333"/>
              </a:buClr>
              <a:buFont typeface="WingDings"/>
              <a:buChar char=""/>
            </a:pPr>
            <a:r>
              <a:rPr lang="fa-IR" altLang="de-DE" sz="2400" dirty="0">
                <a:solidFill>
                  <a:srgbClr val="333333"/>
                </a:solidFill>
              </a:rPr>
              <a:t>خدمه ی بیمارستان زمان زیادی در اخیتار نداشتند. ومی توانستم حمایت بیشتری تقاضا کنم ؛ یا اینکه به دفعات بیشتری در جلسات گروهی شرکت می کردم .شاید به همین دلایل درمان و بهبودی من کامل نشده است.</a:t>
            </a:r>
          </a:p>
          <a:p>
            <a:pPr marL="342900" indent="-342900">
              <a:buClr>
                <a:srgbClr val="333333"/>
              </a:buClr>
              <a:buFont typeface="WingDings"/>
              <a:buChar char=""/>
            </a:pPr>
            <a:r>
              <a:rPr lang="fa-IR" altLang="de-DE" sz="2400" dirty="0">
                <a:solidFill>
                  <a:srgbClr val="333333"/>
                </a:solidFill>
              </a:rPr>
              <a:t>احتمالاً باید صبورتر باشم. و اطمینان دارم که در آینده درمانگران باکفایت این بیمارستان به بهبودی من کمک خواهند کرد.</a:t>
            </a:r>
            <a:endParaRPr lang="en-US" sz="2400" dirty="0"/>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634356"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flipH="1">
            <a:off x="913010"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1200">
                <a:latin typeface="+mn-lt"/>
                <a:cs typeface="+mn-cs"/>
              </a:rPr>
              <a:t>دنبال من نیایی</a:t>
            </a:r>
            <a:endParaRPr lang="de-DE" altLang="de-DE" sz="1200" dirty="0">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اثرات استفاده از سبک های اِسنادی خاص در تبیین علّی وقایع منفی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826806065"/>
              </p:ext>
            </p:extLst>
          </p:nvPr>
        </p:nvGraphicFramePr>
        <p:xfrm>
          <a:off x="408955" y="4297680"/>
          <a:ext cx="11376000" cy="2468880"/>
        </p:xfrm>
        <a:graphic>
          <a:graphicData uri="http://schemas.openxmlformats.org/drawingml/2006/table">
            <a:tbl>
              <a:tblPr rtl="1">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ts val="0"/>
                        </a:spcBef>
                        <a:spcAft>
                          <a:spcPts val="0"/>
                        </a:spcAft>
                        <a:buClr>
                          <a:schemeClr val="bg1"/>
                        </a:buClr>
                        <a:buSzTx/>
                        <a:buFont typeface="Arial" panose="020B0604020202020204" pitchFamily="34" charset="0"/>
                        <a:buNone/>
                        <a:tabLst/>
                      </a:pPr>
                      <a:r>
                        <a:rPr kumimoji="0" lang="ar-SA" sz="2400" b="1" i="0" u="none" strike="noStrike" cap="none" normalizeH="0" baseline="0" dirty="0">
                          <a:ln>
                            <a:noFill/>
                          </a:ln>
                          <a:solidFill>
                            <a:srgbClr val="333333"/>
                          </a:solidFill>
                          <a:effectLst/>
                          <a:latin typeface="+mn-lt"/>
                          <a:ea typeface="+mn-ea"/>
                          <a:cs typeface="+mn-cs"/>
                        </a:rPr>
                        <a:t>اِسناد به خود... </a:t>
                      </a:r>
                    </a:p>
                    <a:p>
                      <a:pPr marL="0" marR="0" lvl="0" indent="0" algn="r" defTabSz="914400" rtl="1" eaLnBrk="1" fontAlgn="base" latinLnBrk="0" hangingPunct="1">
                        <a:lnSpc>
                          <a:spcPct val="100000"/>
                        </a:lnSpc>
                        <a:spcBef>
                          <a:spcPts val="0"/>
                        </a:spcBef>
                        <a:spcAft>
                          <a:spcPts val="0"/>
                        </a:spcAft>
                        <a:buClr>
                          <a:schemeClr val="bg1"/>
                        </a:buClr>
                        <a:buSzTx/>
                        <a:buFont typeface="Arial" panose="020B0604020202020204" pitchFamily="34" charset="0"/>
                        <a:buNone/>
                        <a:tabLst/>
                      </a:pPr>
                      <a:r>
                        <a:rPr kumimoji="0" lang="ar-SA" sz="2400" b="0" i="0" u="none" strike="noStrike" cap="none" normalizeH="0" baseline="0" dirty="0">
                          <a:ln>
                            <a:noFill/>
                          </a:ln>
                          <a:solidFill>
                            <a:srgbClr val="333333"/>
                          </a:solidFill>
                          <a:effectLst/>
                          <a:latin typeface="+mn-lt"/>
                          <a:ea typeface="+mn-ea"/>
                          <a:cs typeface="+mn-cs"/>
                        </a:rPr>
                        <a:t>(بعنوان مثال: واقعاً اشتباه از من بود و باید از تماشاگران و طرفداران خود عذرخواهی کنم)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ضرر و زیان:</a:t>
                      </a:r>
                      <a:r>
                        <a:rPr kumimoji="0" lang="ar-SA" sz="2400" b="0" i="0" u="none" strike="noStrike" cap="none" normalizeH="0" baseline="0" dirty="0">
                          <a:ln>
                            <a:noFill/>
                          </a:ln>
                          <a:solidFill>
                            <a:srgbClr val="333333"/>
                          </a:solidFill>
                          <a:effectLst/>
                          <a:latin typeface="+mn-lt"/>
                          <a:ea typeface="+mn-ea"/>
                          <a:cs typeface="+mn-cs"/>
                        </a:rPr>
                        <a:t> </a:t>
                      </a:r>
                      <a:r>
                        <a:rPr kumimoji="0" lang="ar-SA" sz="2400" b="0" i="0" u="none" strike="noStrike" cap="none" normalizeH="0" baseline="0" dirty="0">
                          <a:ln>
                            <a:noFill/>
                          </a:ln>
                          <a:solidFill>
                            <a:srgbClr val="004992"/>
                          </a:solidFill>
                          <a:effectLst/>
                          <a:latin typeface="+mn-lt"/>
                          <a:ea typeface="+mn-ea"/>
                          <a:cs typeface="+mn-cs"/>
                        </a:rPr>
                        <a:t>؟؟؟</a:t>
                      </a:r>
                      <a:r>
                        <a:rPr kumimoji="0" lang="ar-SA" sz="2400" b="0" i="0" u="none" strike="noStrike" cap="none" normalizeH="0" baseline="0" dirty="0">
                          <a:ln>
                            <a:noFill/>
                          </a:ln>
                          <a:solidFill>
                            <a:srgbClr val="FFFFFF"/>
                          </a:solidFill>
                          <a:effectLst/>
                          <a:latin typeface="+mn-lt"/>
                          <a:ea typeface="+mn-ea"/>
                          <a:cs typeface="+mn-cs"/>
                        </a:rPr>
                        <a:t> کاهش اعتماد به نفس </a:t>
                      </a:r>
                    </a:p>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مزیت و امتیاز:</a:t>
                      </a:r>
                      <a:r>
                        <a:rPr kumimoji="0" lang="ar-SA" sz="2400" b="0" i="0" u="none" strike="noStrike" cap="none" normalizeH="0" baseline="0" dirty="0">
                          <a:ln>
                            <a:noFill/>
                          </a:ln>
                          <a:solidFill>
                            <a:srgbClr val="333333"/>
                          </a:solidFill>
                          <a:effectLst/>
                          <a:latin typeface="+mn-lt"/>
                          <a:ea typeface="+mn-ea"/>
                          <a:cs typeface="+mn-cs"/>
                        </a:rPr>
                        <a:t> </a:t>
                      </a:r>
                      <a:r>
                        <a:rPr kumimoji="0" lang="ar-SA" sz="2400" b="0" i="0" u="none" strike="noStrike" cap="none" normalizeH="0" baseline="0" dirty="0">
                          <a:ln>
                            <a:noFill/>
                          </a:ln>
                          <a:solidFill>
                            <a:srgbClr val="004992"/>
                          </a:solidFill>
                          <a:effectLst/>
                          <a:latin typeface="+mn-lt"/>
                          <a:ea typeface="+mn-ea"/>
                          <a:cs typeface="+mn-cs"/>
                        </a:rPr>
                        <a:t>؟؟؟</a:t>
                      </a:r>
                      <a:r>
                        <a:rPr kumimoji="0" lang="ar-SA" sz="2400" b="0" i="0" u="none" strike="noStrike" cap="none" normalizeH="0" baseline="0" dirty="0">
                          <a:ln>
                            <a:noFill/>
                          </a:ln>
                          <a:solidFill>
                            <a:srgbClr val="FFFFFF"/>
                          </a:solidFill>
                          <a:effectLst/>
                          <a:latin typeface="+mn-lt"/>
                          <a:ea typeface="+mn-ea"/>
                          <a:cs typeface="+mn-cs"/>
                        </a:rPr>
                        <a:t> تواضع و شجاعت در پذیرش مسؤولی</a:t>
                      </a:r>
                      <a:endParaRPr kumimoji="0" lang="en-GB" sz="20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r" defTabSz="914400" rtl="1" eaLnBrk="1" fontAlgn="base" latinLnBrk="0" hangingPunct="1">
                        <a:lnSpc>
                          <a:spcPct val="100000"/>
                        </a:lnSpc>
                        <a:spcBef>
                          <a:spcPts val="0"/>
                        </a:spcBef>
                        <a:spcAft>
                          <a:spcPts val="0"/>
                        </a:spcAft>
                        <a:buClr>
                          <a:srgbClr val="E3EFF8"/>
                        </a:buClr>
                        <a:buSzTx/>
                        <a:buFont typeface="Arial" panose="020B0604020202020204" pitchFamily="34" charset="0"/>
                        <a:buNone/>
                        <a:tabLst/>
                      </a:pPr>
                      <a:r>
                        <a:rPr kumimoji="0" lang="ar-SA" sz="2400" b="1" i="0" u="none" strike="noStrike" cap="none" normalizeH="0" baseline="0" dirty="0">
                          <a:ln>
                            <a:noFill/>
                          </a:ln>
                          <a:solidFill>
                            <a:srgbClr val="333333"/>
                          </a:solidFill>
                          <a:effectLst/>
                          <a:latin typeface="+mn-lt"/>
                          <a:ea typeface="+mn-ea"/>
                          <a:cs typeface="+mn-cs"/>
                        </a:rPr>
                        <a:t>اِسناد به دیگری یا موقعیت</a:t>
                      </a:r>
                      <a:r>
                        <a:rPr kumimoji="0" lang="de-DE" sz="2400" b="1" i="0" u="none" strike="noStrike" cap="none" normalizeH="0" baseline="0" dirty="0">
                          <a:ln>
                            <a:noFill/>
                          </a:ln>
                          <a:solidFill>
                            <a:srgbClr val="333333"/>
                          </a:solidFill>
                          <a:effectLst/>
                          <a:latin typeface="+mn-lt"/>
                          <a:ea typeface="+mn-ea"/>
                          <a:cs typeface="+mn-cs"/>
                        </a:rPr>
                        <a:t>…</a:t>
                      </a:r>
                      <a:endParaRPr kumimoji="0" lang="ar-SA" sz="2400" b="1"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ts val="0"/>
                        </a:spcBef>
                        <a:spcAft>
                          <a:spcPts val="0"/>
                        </a:spcAft>
                        <a:buClr>
                          <a:srgbClr val="E3EFF8"/>
                        </a:buClr>
                        <a:buSzTx/>
                        <a:buFont typeface="Arial" panose="020B0604020202020204" pitchFamily="34" charset="0"/>
                        <a:buNone/>
                        <a:tabLst/>
                      </a:pPr>
                      <a:r>
                        <a:rPr kumimoji="0" lang="ar-SA" sz="2400" b="0" i="0" u="none" strike="noStrike" cap="none" normalizeH="0" baseline="0" dirty="0">
                          <a:ln>
                            <a:noFill/>
                          </a:ln>
                          <a:solidFill>
                            <a:srgbClr val="333333"/>
                          </a:solidFill>
                          <a:effectLst/>
                          <a:latin typeface="+mn-lt"/>
                          <a:ea typeface="+mn-ea"/>
                          <a:cs typeface="+mn-cs"/>
                        </a:rPr>
                        <a:t>(مثال: پس دروازه بان چه کاره است؟ درفوتبال هر اتفاقی ممکن است)</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ضرر و زیان:</a:t>
                      </a:r>
                      <a:r>
                        <a:rPr kumimoji="0" lang="ar-SA" sz="2400" b="0" i="0" u="none" strike="noStrike" cap="none" normalizeH="0" baseline="0" dirty="0">
                          <a:ln>
                            <a:noFill/>
                          </a:ln>
                          <a:solidFill>
                            <a:srgbClr val="333333"/>
                          </a:solidFill>
                          <a:effectLst/>
                          <a:latin typeface="+mn-lt"/>
                          <a:ea typeface="+mn-ea"/>
                          <a:cs typeface="+mn-cs"/>
                        </a:rPr>
                        <a:t> </a:t>
                      </a:r>
                      <a:r>
                        <a:rPr kumimoji="0" lang="ar-SA" sz="2400" b="0" i="0" u="none" strike="noStrike" cap="none" normalizeH="0" baseline="0" dirty="0">
                          <a:ln>
                            <a:noFill/>
                          </a:ln>
                          <a:solidFill>
                            <a:srgbClr val="004992"/>
                          </a:solidFill>
                          <a:effectLst/>
                          <a:latin typeface="+mn-lt"/>
                          <a:ea typeface="+mn-ea"/>
                          <a:cs typeface="+mn-cs"/>
                        </a:rPr>
                        <a:t>؟؟؟</a:t>
                      </a:r>
                      <a:r>
                        <a:rPr kumimoji="0" lang="ar-SA" sz="2400" b="0" i="0" u="none" strike="noStrike" cap="none" normalizeH="0" baseline="0" dirty="0">
                          <a:ln>
                            <a:noFill/>
                          </a:ln>
                          <a:solidFill>
                            <a:srgbClr val="E3EFF8"/>
                          </a:solidFill>
                          <a:effectLst/>
                          <a:latin typeface="+mn-lt"/>
                          <a:ea typeface="+mn-ea"/>
                          <a:cs typeface="+mn-cs"/>
                        </a:rPr>
                        <a:t> عدم پذیرش مسؤولیت و سهل انگاری ش</a:t>
                      </a:r>
                    </a:p>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مزیت و امتیاز:</a:t>
                      </a:r>
                      <a:r>
                        <a:rPr kumimoji="0" lang="ar-SA" sz="2400" b="0" i="0" u="none" strike="noStrike" cap="none" normalizeH="0" baseline="0" dirty="0">
                          <a:ln>
                            <a:noFill/>
                          </a:ln>
                          <a:solidFill>
                            <a:srgbClr val="333333"/>
                          </a:solidFill>
                          <a:effectLst/>
                          <a:latin typeface="+mn-lt"/>
                          <a:ea typeface="+mn-ea"/>
                          <a:cs typeface="+mn-cs"/>
                        </a:rPr>
                        <a:t> </a:t>
                      </a:r>
                      <a:r>
                        <a:rPr kumimoji="0" lang="ar-SA" sz="2400" b="0" i="0" u="none" strike="noStrike" cap="none" normalizeH="0" baseline="0" dirty="0">
                          <a:ln>
                            <a:noFill/>
                          </a:ln>
                          <a:solidFill>
                            <a:srgbClr val="004992"/>
                          </a:solidFill>
                          <a:effectLst/>
                          <a:latin typeface="+mn-lt"/>
                          <a:ea typeface="+mn-ea"/>
                          <a:cs typeface="+mn-cs"/>
                        </a:rPr>
                        <a:t>؟؟؟</a:t>
                      </a:r>
                      <a:r>
                        <a:rPr kumimoji="0" lang="ar-SA" sz="2400" b="0" i="0" u="none" strike="noStrike" cap="none" normalizeH="0" baseline="0" dirty="0">
                          <a:ln>
                            <a:noFill/>
                          </a:ln>
                          <a:solidFill>
                            <a:srgbClr val="E3EFF8"/>
                          </a:solidFill>
                          <a:effectLst/>
                          <a:latin typeface="+mn-lt"/>
                          <a:ea typeface="+mn-ea"/>
                          <a:cs typeface="+mn-cs"/>
                        </a:rPr>
                        <a:t> عدم تهدید اعتماد به نفس </a:t>
                      </a:r>
                      <a:endParaRPr kumimoji="0" lang="en-GB" sz="24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9316"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bject 7"/>
          <p:cNvSpPr/>
          <p:nvPr/>
        </p:nvSpPr>
        <p:spPr>
          <a:xfrm>
            <a:off x="11103991" y="2204864"/>
            <a:ext cx="633984" cy="633984"/>
          </a:xfrm>
          <a:prstGeom prst="rect">
            <a:avLst/>
          </a:prstGeom>
          <a:blipFill>
            <a:blip r:embed="rId4" cstate="print"/>
            <a:stretch>
              <a:fillRect/>
            </a:stretch>
          </a:blipFill>
        </p:spPr>
        <p:txBody>
          <a:bodyPr wrap="square" lIns="0" tIns="0" rIns="0" bIns="0" rtlCol="0"/>
          <a:lstStyle/>
          <a:p>
            <a:pPr algn="r" rtl="1"/>
            <a:endParaRPr/>
          </a:p>
        </p:txBody>
      </p:sp>
      <p:sp>
        <p:nvSpPr>
          <p:cNvPr id="14" name="Caption_16"/>
          <p:cNvSpPr>
            <a:spLocks noChangeArrowheads="1"/>
          </p:cNvSpPr>
          <p:nvPr/>
        </p:nvSpPr>
        <p:spPr bwMode="auto">
          <a:xfrm flipH="1">
            <a:off x="6889676"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1800">
                <a:latin typeface="+mn-lt"/>
                <a:cs typeface="+mn-cs"/>
              </a:rPr>
              <a:t>اگر شما بهتر بازی می کردید ، تیم مقابل پیروز نمی شد</a:t>
            </a:r>
            <a:endParaRPr lang="en-CA" altLang="de-DE" sz="1800" dirty="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اثرات استفاده از سبک های اِسنادی خاص در تبیین علّی وقایع منفی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788095038"/>
              </p:ext>
            </p:extLst>
          </p:nvPr>
        </p:nvGraphicFramePr>
        <p:xfrm>
          <a:off x="408955" y="4297680"/>
          <a:ext cx="11376000" cy="2468880"/>
        </p:xfrm>
        <a:graphic>
          <a:graphicData uri="http://schemas.openxmlformats.org/drawingml/2006/table">
            <a:tbl>
              <a:tblPr rtl="1">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ts val="0"/>
                        </a:spcBef>
                        <a:spcAft>
                          <a:spcPts val="0"/>
                        </a:spcAft>
                        <a:buClr>
                          <a:schemeClr val="bg1"/>
                        </a:buClr>
                        <a:buSzTx/>
                        <a:buFont typeface="Arial" panose="020B0604020202020204" pitchFamily="34" charset="0"/>
                        <a:buNone/>
                        <a:tabLst/>
                      </a:pPr>
                      <a:r>
                        <a:rPr kumimoji="0" lang="ar-SA" sz="2400" b="1" i="0" u="none" strike="noStrike" cap="none" normalizeH="0" baseline="0" dirty="0">
                          <a:ln>
                            <a:noFill/>
                          </a:ln>
                          <a:solidFill>
                            <a:srgbClr val="333333"/>
                          </a:solidFill>
                          <a:effectLst/>
                          <a:latin typeface="+mn-lt"/>
                          <a:ea typeface="+mn-ea"/>
                          <a:cs typeface="+mn-cs"/>
                        </a:rPr>
                        <a:t>اِسناد به خود... </a:t>
                      </a:r>
                    </a:p>
                    <a:p>
                      <a:pPr marL="0" marR="0" lvl="0" indent="0" algn="r" defTabSz="914400" rtl="1" eaLnBrk="1" fontAlgn="base" latinLnBrk="0" hangingPunct="1">
                        <a:lnSpc>
                          <a:spcPct val="100000"/>
                        </a:lnSpc>
                        <a:spcBef>
                          <a:spcPts val="0"/>
                        </a:spcBef>
                        <a:spcAft>
                          <a:spcPts val="0"/>
                        </a:spcAft>
                        <a:buClr>
                          <a:schemeClr val="bg1"/>
                        </a:buClr>
                        <a:buSzTx/>
                        <a:buFont typeface="Arial" panose="020B0604020202020204" pitchFamily="34" charset="0"/>
                        <a:buNone/>
                        <a:tabLst/>
                      </a:pPr>
                      <a:r>
                        <a:rPr kumimoji="0" lang="ar-SA" sz="2400" b="0" i="0" u="none" strike="noStrike" cap="none" normalizeH="0" baseline="0" dirty="0">
                          <a:ln>
                            <a:noFill/>
                          </a:ln>
                          <a:solidFill>
                            <a:srgbClr val="333333"/>
                          </a:solidFill>
                          <a:effectLst/>
                          <a:latin typeface="+mn-lt"/>
                          <a:ea typeface="+mn-ea"/>
                          <a:cs typeface="+mn-cs"/>
                        </a:rPr>
                        <a:t>(بعنوان مثال: واقعاً اشتباه از من بود و باید از تماشاگران و طرفداران خود عذرخواهی کنم)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ضرر و زیان:</a:t>
                      </a:r>
                      <a:r>
                        <a:rPr kumimoji="0" lang="ar-SA" sz="2400" b="0" i="0" u="none" strike="noStrike" cap="none" normalizeH="0" baseline="0" dirty="0">
                          <a:ln>
                            <a:noFill/>
                          </a:ln>
                          <a:solidFill>
                            <a:srgbClr val="333333"/>
                          </a:solidFill>
                          <a:effectLst/>
                          <a:latin typeface="+mn-lt"/>
                          <a:ea typeface="+mn-ea"/>
                          <a:cs typeface="+mn-cs"/>
                        </a:rPr>
                        <a:t> کاهش اعتماد به نفس </a:t>
                      </a:r>
                    </a:p>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مزیت و امتیاز:</a:t>
                      </a:r>
                      <a:r>
                        <a:rPr kumimoji="0" lang="ar-SA" sz="2400" b="0" i="0" u="none" strike="noStrike" cap="none" normalizeH="0" baseline="0" dirty="0">
                          <a:ln>
                            <a:noFill/>
                          </a:ln>
                          <a:solidFill>
                            <a:srgbClr val="333333"/>
                          </a:solidFill>
                          <a:effectLst/>
                          <a:latin typeface="+mn-lt"/>
                          <a:ea typeface="+mn-ea"/>
                          <a:cs typeface="+mn-cs"/>
                        </a:rPr>
                        <a:t> تواضع و شجاعت در پذیرش مسؤولیت </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r" defTabSz="914400" rtl="1" eaLnBrk="1" fontAlgn="base" latinLnBrk="0" hangingPunct="1">
                        <a:lnSpc>
                          <a:spcPct val="100000"/>
                        </a:lnSpc>
                        <a:spcBef>
                          <a:spcPts val="0"/>
                        </a:spcBef>
                        <a:spcAft>
                          <a:spcPts val="0"/>
                        </a:spcAft>
                        <a:buClr>
                          <a:srgbClr val="E3EFF8"/>
                        </a:buClr>
                        <a:buSzTx/>
                        <a:buFont typeface="Arial" panose="020B0604020202020204" pitchFamily="34" charset="0"/>
                        <a:buNone/>
                        <a:tabLst/>
                      </a:pPr>
                      <a:r>
                        <a:rPr kumimoji="0" lang="ar-SA" sz="2400" b="1" i="0" u="none" strike="noStrike" cap="none" normalizeH="0" baseline="0" dirty="0">
                          <a:ln>
                            <a:noFill/>
                          </a:ln>
                          <a:solidFill>
                            <a:srgbClr val="333333"/>
                          </a:solidFill>
                          <a:effectLst/>
                          <a:latin typeface="+mn-lt"/>
                          <a:ea typeface="+mn-ea"/>
                          <a:cs typeface="+mn-cs"/>
                        </a:rPr>
                        <a:t>اِسناد به دیگری یا موقعیت</a:t>
                      </a:r>
                      <a:r>
                        <a:rPr kumimoji="0" lang="de-DE" sz="2400" b="1" i="0" u="none" strike="noStrike" cap="none" normalizeH="0" baseline="0" dirty="0">
                          <a:ln>
                            <a:noFill/>
                          </a:ln>
                          <a:solidFill>
                            <a:srgbClr val="333333"/>
                          </a:solidFill>
                          <a:effectLst/>
                          <a:latin typeface="+mn-lt"/>
                          <a:ea typeface="+mn-ea"/>
                          <a:cs typeface="+mn-cs"/>
                        </a:rPr>
                        <a:t>…</a:t>
                      </a:r>
                      <a:r>
                        <a:rPr kumimoji="0" lang="ar-SA" sz="2400" b="1" i="0" u="none" strike="noStrike" cap="none" normalizeH="0" baseline="0" dirty="0">
                          <a:ln>
                            <a:noFill/>
                          </a:ln>
                          <a:solidFill>
                            <a:srgbClr val="333333"/>
                          </a:solidFill>
                          <a:effectLst/>
                          <a:latin typeface="+mn-lt"/>
                          <a:ea typeface="+mn-ea"/>
                          <a:cs typeface="+mn-cs"/>
                        </a:rPr>
                        <a:t> </a:t>
                      </a:r>
                    </a:p>
                    <a:p>
                      <a:pPr marL="0" marR="0" lvl="0" indent="0" algn="r" defTabSz="914400" rtl="1" eaLnBrk="1" fontAlgn="base" latinLnBrk="0" hangingPunct="1">
                        <a:lnSpc>
                          <a:spcPct val="100000"/>
                        </a:lnSpc>
                        <a:spcBef>
                          <a:spcPts val="0"/>
                        </a:spcBef>
                        <a:spcAft>
                          <a:spcPts val="0"/>
                        </a:spcAft>
                        <a:buClr>
                          <a:srgbClr val="E3EFF8"/>
                        </a:buClr>
                        <a:buSzTx/>
                        <a:buFont typeface="Arial" panose="020B0604020202020204" pitchFamily="34" charset="0"/>
                        <a:buNone/>
                        <a:tabLst/>
                      </a:pPr>
                      <a:r>
                        <a:rPr kumimoji="0" lang="ar-SA" sz="2400" b="0" i="0" u="none" strike="noStrike" cap="none" normalizeH="0" baseline="0" dirty="0">
                          <a:ln>
                            <a:noFill/>
                          </a:ln>
                          <a:solidFill>
                            <a:srgbClr val="333333"/>
                          </a:solidFill>
                          <a:effectLst/>
                          <a:latin typeface="+mn-lt"/>
                          <a:ea typeface="+mn-ea"/>
                          <a:cs typeface="+mn-cs"/>
                        </a:rPr>
                        <a:t>(مثال: پس دروازه بان چه کاره است؟ درفوتبال هر اتفاقی ممکن است)</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ضرر و زیان:</a:t>
                      </a:r>
                      <a:r>
                        <a:rPr kumimoji="0" lang="ar-SA" sz="2400" b="0" i="0" u="none" strike="noStrike" cap="none" normalizeH="0" baseline="0" dirty="0">
                          <a:ln>
                            <a:noFill/>
                          </a:ln>
                          <a:solidFill>
                            <a:srgbClr val="333333"/>
                          </a:solidFill>
                          <a:effectLst/>
                          <a:latin typeface="+mn-lt"/>
                          <a:ea typeface="+mn-ea"/>
                          <a:cs typeface="+mn-cs"/>
                        </a:rPr>
                        <a:t> </a:t>
                      </a:r>
                      <a:r>
                        <a:rPr kumimoji="0" lang="ar-SA" sz="2400" b="0" i="0" u="none" strike="noStrike" cap="none" normalizeH="0" baseline="0" dirty="0">
                          <a:ln>
                            <a:noFill/>
                          </a:ln>
                          <a:solidFill>
                            <a:srgbClr val="004992"/>
                          </a:solidFill>
                          <a:effectLst/>
                          <a:latin typeface="+mn-lt"/>
                          <a:ea typeface="+mn-ea"/>
                          <a:cs typeface="+mn-cs"/>
                        </a:rPr>
                        <a:t>؟؟؟</a:t>
                      </a:r>
                      <a:r>
                        <a:rPr kumimoji="0" lang="ar-SA" sz="2400" b="0" i="0" u="none" strike="noStrike" cap="none" normalizeH="0" baseline="0" dirty="0">
                          <a:ln>
                            <a:noFill/>
                          </a:ln>
                          <a:solidFill>
                            <a:srgbClr val="E3EFF8"/>
                          </a:solidFill>
                          <a:effectLst/>
                          <a:latin typeface="+mn-lt"/>
                          <a:ea typeface="+mn-ea"/>
                          <a:cs typeface="+mn-cs"/>
                        </a:rPr>
                        <a:t> عدم پذیرش مسؤولیت و سهل انگاری ش</a:t>
                      </a:r>
                    </a:p>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مزیت و امتیاز:</a:t>
                      </a:r>
                      <a:r>
                        <a:rPr kumimoji="0" lang="ar-SA" sz="2400" b="0" i="0" u="none" strike="noStrike" cap="none" normalizeH="0" baseline="0" dirty="0">
                          <a:ln>
                            <a:noFill/>
                          </a:ln>
                          <a:solidFill>
                            <a:srgbClr val="333333"/>
                          </a:solidFill>
                          <a:effectLst/>
                          <a:latin typeface="+mn-lt"/>
                          <a:ea typeface="+mn-ea"/>
                          <a:cs typeface="+mn-cs"/>
                        </a:rPr>
                        <a:t> </a:t>
                      </a:r>
                      <a:r>
                        <a:rPr kumimoji="0" lang="ar-SA" sz="2400" b="0" i="0" u="none" strike="noStrike" cap="none" normalizeH="0" baseline="0" dirty="0">
                          <a:ln>
                            <a:noFill/>
                          </a:ln>
                          <a:solidFill>
                            <a:srgbClr val="004992"/>
                          </a:solidFill>
                          <a:effectLst/>
                          <a:latin typeface="+mn-lt"/>
                          <a:ea typeface="+mn-ea"/>
                          <a:cs typeface="+mn-cs"/>
                        </a:rPr>
                        <a:t>؟؟؟</a:t>
                      </a:r>
                      <a:r>
                        <a:rPr kumimoji="0" lang="ar-SA" sz="2400" b="0" i="0" u="none" strike="noStrike" cap="none" normalizeH="0" baseline="0" dirty="0">
                          <a:ln>
                            <a:noFill/>
                          </a:ln>
                          <a:solidFill>
                            <a:srgbClr val="E3EFF8"/>
                          </a:solidFill>
                          <a:effectLst/>
                          <a:latin typeface="+mn-lt"/>
                          <a:ea typeface="+mn-ea"/>
                          <a:cs typeface="+mn-cs"/>
                        </a:rPr>
                        <a:t> عدم تهدید اعتماد به نفس </a:t>
                      </a:r>
                      <a:endParaRPr kumimoji="0" lang="en-GB" sz="24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9316"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bject 7"/>
          <p:cNvSpPr/>
          <p:nvPr/>
        </p:nvSpPr>
        <p:spPr>
          <a:xfrm>
            <a:off x="11103991" y="2204864"/>
            <a:ext cx="633984" cy="633984"/>
          </a:xfrm>
          <a:prstGeom prst="rect">
            <a:avLst/>
          </a:prstGeom>
          <a:blipFill>
            <a:blip r:embed="rId4" cstate="print"/>
            <a:stretch>
              <a:fillRect/>
            </a:stretch>
          </a:blipFill>
        </p:spPr>
        <p:txBody>
          <a:bodyPr wrap="square" lIns="0" tIns="0" rIns="0" bIns="0" rtlCol="0"/>
          <a:lstStyle/>
          <a:p>
            <a:pPr algn="r" rtl="1"/>
            <a:endParaRPr/>
          </a:p>
        </p:txBody>
      </p:sp>
      <p:sp>
        <p:nvSpPr>
          <p:cNvPr id="14" name="Caption_16"/>
          <p:cNvSpPr>
            <a:spLocks noChangeArrowheads="1"/>
          </p:cNvSpPr>
          <p:nvPr/>
        </p:nvSpPr>
        <p:spPr bwMode="auto">
          <a:xfrm flipH="1">
            <a:off x="6889676"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1800">
                <a:latin typeface="+mn-lt"/>
                <a:cs typeface="+mn-cs"/>
              </a:rPr>
              <a:t>اگر شما بهتر بازی می کردید ، تیم مقابل پیروز نمی شد</a:t>
            </a:r>
            <a:endParaRPr lang="en-CA" altLang="de-DE" sz="1800" dirty="0">
              <a:latin typeface="+mn-lt"/>
              <a:cs typeface="+mn-cs"/>
            </a:endParaRPr>
          </a:p>
        </p:txBody>
      </p:sp>
    </p:spTree>
    <p:extLst>
      <p:ext uri="{BB962C8B-B14F-4D97-AF65-F5344CB8AC3E}">
        <p14:creationId xmlns:p14="http://schemas.microsoft.com/office/powerpoint/2010/main" val="655448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اثرات استفاده از سبک های اِسنادی خاص در تبیین علّی وقایع منفی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246159447"/>
              </p:ext>
            </p:extLst>
          </p:nvPr>
        </p:nvGraphicFramePr>
        <p:xfrm>
          <a:off x="408955" y="4297680"/>
          <a:ext cx="11376000" cy="2468880"/>
        </p:xfrm>
        <a:graphic>
          <a:graphicData uri="http://schemas.openxmlformats.org/drawingml/2006/table">
            <a:tbl>
              <a:tblPr rtl="1">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ts val="0"/>
                        </a:spcBef>
                        <a:spcAft>
                          <a:spcPts val="0"/>
                        </a:spcAft>
                        <a:buClr>
                          <a:schemeClr val="bg1"/>
                        </a:buClr>
                        <a:buSzTx/>
                        <a:buFont typeface="Arial" panose="020B0604020202020204" pitchFamily="34" charset="0"/>
                        <a:buNone/>
                        <a:tabLst/>
                      </a:pPr>
                      <a:r>
                        <a:rPr kumimoji="0" lang="ar-SA" sz="2400" b="1" i="0" u="none" strike="noStrike" cap="none" normalizeH="0" baseline="0" dirty="0">
                          <a:ln>
                            <a:noFill/>
                          </a:ln>
                          <a:solidFill>
                            <a:srgbClr val="333333"/>
                          </a:solidFill>
                          <a:effectLst/>
                          <a:latin typeface="+mn-lt"/>
                          <a:ea typeface="+mn-ea"/>
                          <a:cs typeface="+mn-cs"/>
                        </a:rPr>
                        <a:t>اِسناد به خود... </a:t>
                      </a:r>
                    </a:p>
                    <a:p>
                      <a:pPr marL="0" marR="0" lvl="0" indent="0" algn="r" defTabSz="914400" rtl="1" eaLnBrk="1" fontAlgn="base" latinLnBrk="0" hangingPunct="1">
                        <a:lnSpc>
                          <a:spcPct val="100000"/>
                        </a:lnSpc>
                        <a:spcBef>
                          <a:spcPts val="0"/>
                        </a:spcBef>
                        <a:spcAft>
                          <a:spcPts val="0"/>
                        </a:spcAft>
                        <a:buClr>
                          <a:schemeClr val="bg1"/>
                        </a:buClr>
                        <a:buSzTx/>
                        <a:buFont typeface="Arial" panose="020B0604020202020204" pitchFamily="34" charset="0"/>
                        <a:buNone/>
                        <a:tabLst/>
                      </a:pPr>
                      <a:r>
                        <a:rPr kumimoji="0" lang="ar-SA" sz="2400" b="0" i="0" u="none" strike="noStrike" cap="none" normalizeH="0" baseline="0" dirty="0">
                          <a:ln>
                            <a:noFill/>
                          </a:ln>
                          <a:solidFill>
                            <a:srgbClr val="333333"/>
                          </a:solidFill>
                          <a:effectLst/>
                          <a:latin typeface="+mn-lt"/>
                          <a:ea typeface="+mn-ea"/>
                          <a:cs typeface="+mn-cs"/>
                        </a:rPr>
                        <a:t>(بعنوان مثال: واقعاً اشتباه از من بود و باید از تماشاگران و طرفداران خود عذرخواهی کنم)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ضرر و زیان:</a:t>
                      </a:r>
                      <a:r>
                        <a:rPr kumimoji="0" lang="ar-SA" sz="2400" b="0" i="0" u="none" strike="noStrike" cap="none" normalizeH="0" baseline="0" dirty="0">
                          <a:ln>
                            <a:noFill/>
                          </a:ln>
                          <a:solidFill>
                            <a:srgbClr val="333333"/>
                          </a:solidFill>
                          <a:effectLst/>
                          <a:latin typeface="+mn-lt"/>
                          <a:ea typeface="+mn-ea"/>
                          <a:cs typeface="+mn-cs"/>
                        </a:rPr>
                        <a:t> کاهش اعتماد به نفس </a:t>
                      </a:r>
                    </a:p>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مزیت و امتیاز:</a:t>
                      </a:r>
                      <a:r>
                        <a:rPr kumimoji="0" lang="ar-SA" sz="2400" b="0" i="0" u="none" strike="noStrike" cap="none" normalizeH="0" baseline="0" dirty="0">
                          <a:ln>
                            <a:noFill/>
                          </a:ln>
                          <a:solidFill>
                            <a:srgbClr val="333333"/>
                          </a:solidFill>
                          <a:effectLst/>
                          <a:latin typeface="+mn-lt"/>
                          <a:ea typeface="+mn-ea"/>
                          <a:cs typeface="+mn-cs"/>
                        </a:rPr>
                        <a:t> تواضع و شجاعت در پذیرش مسؤولیت </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r" defTabSz="914400" rtl="1" eaLnBrk="1" fontAlgn="base" latinLnBrk="0" hangingPunct="1">
                        <a:lnSpc>
                          <a:spcPct val="100000"/>
                        </a:lnSpc>
                        <a:spcBef>
                          <a:spcPts val="0"/>
                        </a:spcBef>
                        <a:spcAft>
                          <a:spcPts val="0"/>
                        </a:spcAft>
                        <a:buClr>
                          <a:srgbClr val="E3EFF8"/>
                        </a:buClr>
                        <a:buSzTx/>
                        <a:buFont typeface="Arial" panose="020B0604020202020204" pitchFamily="34" charset="0"/>
                        <a:buNone/>
                        <a:tabLst/>
                      </a:pPr>
                      <a:r>
                        <a:rPr kumimoji="0" lang="ar-SA" sz="2400" b="1" i="0" u="none" strike="noStrike" cap="none" normalizeH="0" baseline="0" dirty="0">
                          <a:ln>
                            <a:noFill/>
                          </a:ln>
                          <a:solidFill>
                            <a:srgbClr val="333333"/>
                          </a:solidFill>
                          <a:effectLst/>
                          <a:latin typeface="+mn-lt"/>
                          <a:ea typeface="+mn-ea"/>
                          <a:cs typeface="+mn-cs"/>
                        </a:rPr>
                        <a:t>اِسناد به دیگری یا موقعیت</a:t>
                      </a:r>
                      <a:r>
                        <a:rPr kumimoji="0" lang="de-DE" sz="2400" b="1" i="0" u="none" strike="noStrike" cap="none" normalizeH="0" baseline="0" dirty="0">
                          <a:ln>
                            <a:noFill/>
                          </a:ln>
                          <a:solidFill>
                            <a:srgbClr val="333333"/>
                          </a:solidFill>
                          <a:effectLst/>
                          <a:latin typeface="+mn-lt"/>
                          <a:ea typeface="+mn-ea"/>
                          <a:cs typeface="+mn-cs"/>
                        </a:rPr>
                        <a:t>…</a:t>
                      </a:r>
                      <a:endParaRPr kumimoji="0" lang="ar-SA" sz="2400" b="1"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ts val="0"/>
                        </a:spcBef>
                        <a:spcAft>
                          <a:spcPts val="0"/>
                        </a:spcAft>
                        <a:buClr>
                          <a:srgbClr val="E3EFF8"/>
                        </a:buClr>
                        <a:buSzTx/>
                        <a:buFont typeface="Arial" panose="020B0604020202020204" pitchFamily="34" charset="0"/>
                        <a:buNone/>
                        <a:tabLst/>
                      </a:pPr>
                      <a:r>
                        <a:rPr kumimoji="0" lang="ar-SA" sz="2400" b="0" i="0" u="none" strike="noStrike" cap="none" normalizeH="0" baseline="0" dirty="0">
                          <a:ln>
                            <a:noFill/>
                          </a:ln>
                          <a:solidFill>
                            <a:srgbClr val="333333"/>
                          </a:solidFill>
                          <a:effectLst/>
                          <a:latin typeface="+mn-lt"/>
                          <a:ea typeface="+mn-ea"/>
                          <a:cs typeface="+mn-cs"/>
                        </a:rPr>
                        <a:t>(مثال: پس دروازه بان چه کاره است؟ درفوتبال هر اتفاقی ممکن است)</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ضرر و زیان:</a:t>
                      </a:r>
                      <a:r>
                        <a:rPr kumimoji="0" lang="ar-SA" sz="2400" b="0" i="0" u="none" strike="noStrike" cap="none" normalizeH="0" baseline="0" dirty="0">
                          <a:ln>
                            <a:noFill/>
                          </a:ln>
                          <a:solidFill>
                            <a:srgbClr val="333333"/>
                          </a:solidFill>
                          <a:effectLst/>
                          <a:latin typeface="+mn-lt"/>
                          <a:ea typeface="+mn-ea"/>
                          <a:cs typeface="+mn-cs"/>
                        </a:rPr>
                        <a:t> عدم پذیرش مسؤولیت و سهل انگاری شخصی </a:t>
                      </a:r>
                    </a:p>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مزیت و امتیاز:</a:t>
                      </a:r>
                      <a:r>
                        <a:rPr kumimoji="0" lang="ar-SA" sz="2400" b="0" i="0" u="none" strike="noStrike" cap="none" normalizeH="0" baseline="0" dirty="0">
                          <a:ln>
                            <a:noFill/>
                          </a:ln>
                          <a:solidFill>
                            <a:srgbClr val="333333"/>
                          </a:solidFill>
                          <a:effectLst/>
                          <a:latin typeface="+mn-lt"/>
                          <a:ea typeface="+mn-ea"/>
                          <a:cs typeface="+mn-cs"/>
                        </a:rPr>
                        <a:t> عدم تهدید اعتماد به نفس </a:t>
                      </a:r>
                      <a:endParaRPr kumimoji="0" lang="en-GB" sz="24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9316"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bject 7"/>
          <p:cNvSpPr/>
          <p:nvPr/>
        </p:nvSpPr>
        <p:spPr>
          <a:xfrm>
            <a:off x="11103991" y="2204864"/>
            <a:ext cx="633984" cy="633984"/>
          </a:xfrm>
          <a:prstGeom prst="rect">
            <a:avLst/>
          </a:prstGeom>
          <a:blipFill>
            <a:blip r:embed="rId4" cstate="print"/>
            <a:stretch>
              <a:fillRect/>
            </a:stretch>
          </a:blipFill>
        </p:spPr>
        <p:txBody>
          <a:bodyPr wrap="square" lIns="0" tIns="0" rIns="0" bIns="0" rtlCol="0"/>
          <a:lstStyle/>
          <a:p>
            <a:pPr algn="r" rtl="1"/>
            <a:endParaRPr/>
          </a:p>
        </p:txBody>
      </p:sp>
      <p:sp>
        <p:nvSpPr>
          <p:cNvPr id="14" name="Caption_16"/>
          <p:cNvSpPr>
            <a:spLocks noChangeArrowheads="1"/>
          </p:cNvSpPr>
          <p:nvPr/>
        </p:nvSpPr>
        <p:spPr bwMode="auto">
          <a:xfrm flipH="1">
            <a:off x="6889676"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1800">
                <a:latin typeface="+mn-lt"/>
                <a:cs typeface="+mn-cs"/>
              </a:rPr>
              <a:t>اگر شما بهتر بازی می کردید ، تیم مقابل پیروز نمی شد</a:t>
            </a:r>
            <a:endParaRPr lang="en-CA" altLang="de-DE" sz="1800">
              <a:latin typeface="+mn-lt"/>
              <a:cs typeface="+mn-cs"/>
            </a:endParaRPr>
          </a:p>
        </p:txBody>
      </p:sp>
    </p:spTree>
    <p:extLst>
      <p:ext uri="{BB962C8B-B14F-4D97-AF65-F5344CB8AC3E}">
        <p14:creationId xmlns:p14="http://schemas.microsoft.com/office/powerpoint/2010/main" val="2172061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اثرات استفاده از سبک های اِسنادی خاص در تبیین علّی وقایع منفی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854308980"/>
              </p:ext>
            </p:extLst>
          </p:nvPr>
        </p:nvGraphicFramePr>
        <p:xfrm>
          <a:off x="408955" y="4297680"/>
          <a:ext cx="11375136" cy="2103120"/>
        </p:xfrm>
        <a:graphic>
          <a:graphicData uri="http://schemas.openxmlformats.org/drawingml/2006/table">
            <a:tbl>
              <a:tblPr rtl="1">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dirty="0">
                          <a:ln>
                            <a:noFill/>
                          </a:ln>
                          <a:solidFill>
                            <a:srgbClr val="333333"/>
                          </a:solidFill>
                          <a:effectLst/>
                          <a:latin typeface="+mn-lt"/>
                          <a:ea typeface="+mn-ea"/>
                          <a:cs typeface="+mn-cs"/>
                        </a:rPr>
                        <a:t>اکنون اجازه دهید که پاسخ هایی را بنگریم که در آن ها ترکیبی از علل مختلف لحاظ شده اند. (یعنی هم خود ، هم دیگری و هم موقعیت).</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fa-IR" sz="2000" b="0" i="0" u="none" strike="noStrike" cap="none" normalizeH="0" baseline="0" dirty="0">
                        <a:ln>
                          <a:noFill/>
                        </a:ln>
                        <a:solidFill>
                          <a:srgbClr val="004992"/>
                        </a:solidFill>
                        <a:effectLst/>
                        <a:latin typeface="+mn-lt"/>
                        <a:ea typeface="+mn-ea"/>
                        <a:cs typeface="+mn-cs"/>
                      </a:endParaRPr>
                    </a:p>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dirty="0">
                          <a:ln>
                            <a:noFill/>
                          </a:ln>
                          <a:solidFill>
                            <a:srgbClr val="004992"/>
                          </a:solidFill>
                          <a:effectLst/>
                          <a:latin typeface="+mn-lt"/>
                          <a:ea typeface="+mn-ea"/>
                          <a:cs typeface="+mn-cs"/>
                        </a:rPr>
                        <a:t>؟؟؟</a:t>
                      </a:r>
                      <a:r>
                        <a:rPr kumimoji="0" lang="ar-SA" sz="2000" b="0" i="0" u="none" strike="noStrike" cap="none" normalizeH="0" baseline="0" dirty="0">
                          <a:ln>
                            <a:noFill/>
                          </a:ln>
                          <a:solidFill>
                            <a:srgbClr val="333333"/>
                          </a:solidFill>
                          <a:effectLst/>
                          <a:latin typeface="+mn-lt"/>
                          <a:ea typeface="+mn-ea"/>
                          <a:cs typeface="+mn-cs"/>
                        </a:rPr>
                        <a:t> </a:t>
                      </a:r>
                      <a:endParaRPr kumimoji="0" lang="fa-IR" sz="20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dirty="0">
                          <a:ln>
                            <a:noFill/>
                          </a:ln>
                          <a:solidFill>
                            <a:srgbClr val="004992"/>
                          </a:solidFill>
                          <a:effectLst/>
                          <a:latin typeface="+mn-lt"/>
                          <a:ea typeface="+mn-ea"/>
                          <a:cs typeface="+mn-cs"/>
                        </a:rPr>
                        <a:t>؟؟؟</a:t>
                      </a:r>
                      <a:r>
                        <a:rPr kumimoji="0" lang="ar-SA" sz="2000" b="0" i="0" u="none" strike="noStrike" cap="none" normalizeH="0" baseline="0" dirty="0">
                          <a:ln>
                            <a:noFill/>
                          </a:ln>
                          <a:solidFill>
                            <a:srgbClr val="333333"/>
                          </a:solidFill>
                          <a:effectLst/>
                          <a:latin typeface="+mn-lt"/>
                          <a:ea typeface="+mn-ea"/>
                          <a:cs typeface="+mn-cs"/>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1"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9316"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bject 7"/>
          <p:cNvSpPr/>
          <p:nvPr/>
        </p:nvSpPr>
        <p:spPr>
          <a:xfrm>
            <a:off x="11103991" y="2204864"/>
            <a:ext cx="633984" cy="633984"/>
          </a:xfrm>
          <a:prstGeom prst="rect">
            <a:avLst/>
          </a:prstGeom>
          <a:blipFill>
            <a:blip r:embed="rId4" cstate="print"/>
            <a:stretch>
              <a:fillRect/>
            </a:stretch>
          </a:blipFill>
        </p:spPr>
        <p:txBody>
          <a:bodyPr wrap="square" lIns="0" tIns="0" rIns="0" bIns="0" rtlCol="0"/>
          <a:lstStyle/>
          <a:p>
            <a:pPr algn="r" rtl="1"/>
            <a:endParaRPr/>
          </a:p>
        </p:txBody>
      </p:sp>
      <p:sp>
        <p:nvSpPr>
          <p:cNvPr id="14" name="Caption_16"/>
          <p:cNvSpPr>
            <a:spLocks noChangeArrowheads="1"/>
          </p:cNvSpPr>
          <p:nvPr/>
        </p:nvSpPr>
        <p:spPr bwMode="auto">
          <a:xfrm flipH="1">
            <a:off x="6889676"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1800">
                <a:latin typeface="+mn-lt"/>
                <a:cs typeface="+mn-cs"/>
              </a:rPr>
              <a:t>اگر شما بهتر بازی می کردید ، تیم مقابل پیروز نمی شد</a:t>
            </a:r>
            <a:endParaRPr lang="en-CA" altLang="de-DE" sz="1800" dirty="0">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اثرات استفاده از سبک های اِسنادی خاص در تبیین علّی وقایع منفی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graphicFrame>
        <p:nvGraphicFramePr>
          <p:cNvPr id="11" name="Group 38"/>
          <p:cNvGraphicFramePr>
            <a:graphicFrameLocks noGrp="1"/>
          </p:cNvGraphicFramePr>
          <p:nvPr>
            <p:extLst>
              <p:ext uri="{D42A27DB-BD31-4B8C-83A1-F6EECF244321}">
                <p14:modId xmlns:p14="http://schemas.microsoft.com/office/powerpoint/2010/main" val="869721522"/>
              </p:ext>
            </p:extLst>
          </p:nvPr>
        </p:nvGraphicFramePr>
        <p:xfrm>
          <a:off x="408955" y="4297680"/>
          <a:ext cx="11376000" cy="2103120"/>
        </p:xfrm>
        <a:graphic>
          <a:graphicData uri="http://schemas.openxmlformats.org/drawingml/2006/table">
            <a:tbl>
              <a:tblPr rtl="1">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dirty="0">
                          <a:ln>
                            <a:noFill/>
                          </a:ln>
                          <a:solidFill>
                            <a:srgbClr val="333333"/>
                          </a:solidFill>
                          <a:effectLst/>
                          <a:latin typeface="+mn-lt"/>
                          <a:ea typeface="+mn-ea"/>
                          <a:cs typeface="+mn-cs"/>
                        </a:rPr>
                        <a:t>اکنون اجازه دهید که پاسخ هایی را بنگریم که در آن ها ترکیبی از علل مختلف لحاظ شده اند. (یعنی هم خود ، هم دیگری و هم موقعیت).</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dirty="0">
                          <a:ln>
                            <a:noFill/>
                          </a:ln>
                          <a:solidFill>
                            <a:srgbClr val="333333"/>
                          </a:solidFill>
                          <a:effectLst/>
                          <a:latin typeface="+mn-lt"/>
                          <a:ea typeface="+mn-ea"/>
                          <a:cs typeface="+mn-cs"/>
                        </a:rPr>
                        <a:t>من ضعیف عمل کردم ولی قول می دهم که در آینده بهتر بازی کنم. تلاش می کنم مانع زدن گل های بعدی تیم رقیب شوم. </a:t>
                      </a:r>
                    </a:p>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dirty="0">
                          <a:ln>
                            <a:noFill/>
                          </a:ln>
                          <a:solidFill>
                            <a:srgbClr val="333333"/>
                          </a:solidFill>
                          <a:effectLst/>
                          <a:latin typeface="+mn-lt"/>
                          <a:ea typeface="+mn-ea"/>
                          <a:cs typeface="+mn-cs"/>
                        </a:rPr>
                        <a:t>در بازی بعدی من و هم بازی های تیم بهتر بازی خواهیم کرد و امیدوارم با کمک یکدیگر پیروزی های بیشتری به ارمغان آوریم.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9316"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bject 7"/>
          <p:cNvSpPr/>
          <p:nvPr/>
        </p:nvSpPr>
        <p:spPr>
          <a:xfrm>
            <a:off x="11103991" y="2204864"/>
            <a:ext cx="633984" cy="633984"/>
          </a:xfrm>
          <a:prstGeom prst="rect">
            <a:avLst/>
          </a:prstGeom>
          <a:blipFill>
            <a:blip r:embed="rId4" cstate="print"/>
            <a:stretch>
              <a:fillRect/>
            </a:stretch>
          </a:blipFill>
        </p:spPr>
        <p:txBody>
          <a:bodyPr wrap="square" lIns="0" tIns="0" rIns="0" bIns="0" rtlCol="0"/>
          <a:lstStyle/>
          <a:p>
            <a:pPr algn="r" rtl="1"/>
            <a:endParaRPr/>
          </a:p>
        </p:txBody>
      </p:sp>
      <p:sp>
        <p:nvSpPr>
          <p:cNvPr id="14" name="Caption_16"/>
          <p:cNvSpPr>
            <a:spLocks noChangeArrowheads="1"/>
          </p:cNvSpPr>
          <p:nvPr/>
        </p:nvSpPr>
        <p:spPr bwMode="auto">
          <a:xfrm flipH="1">
            <a:off x="6889676"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ar-SA" altLang="de-DE" sz="1800">
                <a:latin typeface="+mn-lt"/>
                <a:cs typeface="+mn-cs"/>
              </a:rPr>
              <a:t>اگر شما بهتر بازی می کردید ، تیم مقابل پیروز نمی شد</a:t>
            </a:r>
            <a:endParaRPr lang="en-CA" altLang="de-DE" sz="1800"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اثرات نوع اِسناد علّی بر وقایع مثبت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330445741"/>
              </p:ext>
            </p:extLst>
          </p:nvPr>
        </p:nvGraphicFramePr>
        <p:xfrm>
          <a:off x="408955" y="4297680"/>
          <a:ext cx="11376000" cy="2377440"/>
        </p:xfrm>
        <a:graphic>
          <a:graphicData uri="http://schemas.openxmlformats.org/drawingml/2006/table">
            <a:tbl>
              <a:tblPr rtl="1">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اِسناد به خود... </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(مثال ، قبلاً گقته بودی که من بسیار بااستعداد هستم)</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defRPr/>
                      </a:pPr>
                      <a:r>
                        <a:rPr kumimoji="0" lang="ar-SA" sz="2400" b="1" i="0" u="none" strike="noStrike" cap="none" normalizeH="0" baseline="0" dirty="0">
                          <a:ln>
                            <a:noFill/>
                          </a:ln>
                          <a:solidFill>
                            <a:srgbClr val="333333"/>
                          </a:solidFill>
                          <a:effectLst/>
                          <a:latin typeface="+mn-lt"/>
                          <a:ea typeface="+mn-ea"/>
                          <a:cs typeface="+mn-cs"/>
                        </a:rPr>
                        <a:t>ضرر و زیان:</a:t>
                      </a:r>
                      <a:r>
                        <a:rPr kumimoji="0" lang="ar-SA" sz="2400" b="0" i="0" u="none" strike="noStrike" cap="none" normalizeH="0" baseline="0" dirty="0">
                          <a:ln>
                            <a:noFill/>
                          </a:ln>
                          <a:solidFill>
                            <a:srgbClr val="333333"/>
                          </a:solidFill>
                          <a:effectLst/>
                          <a:latin typeface="+mn-lt"/>
                          <a:ea typeface="+mn-ea"/>
                          <a:cs typeface="+mn-cs"/>
                        </a:rPr>
                        <a:t> </a:t>
                      </a:r>
                      <a:r>
                        <a:rPr kumimoji="0" lang="ar-SA" sz="2400" b="0" i="0" u="none" strike="noStrike" cap="none" normalizeH="0" baseline="0" dirty="0">
                          <a:ln>
                            <a:noFill/>
                          </a:ln>
                          <a:solidFill>
                            <a:srgbClr val="004992"/>
                          </a:solidFill>
                          <a:effectLst/>
                          <a:latin typeface="+mn-lt"/>
                          <a:ea typeface="+mn-ea"/>
                          <a:cs typeface="+mn-cs"/>
                        </a:rPr>
                        <a:t>؟؟؟</a:t>
                      </a:r>
                      <a:r>
                        <a:rPr kumimoji="0" lang="ar-SA" sz="2400" b="0" i="0" u="none" strike="noStrike" cap="none" normalizeH="0" baseline="0" dirty="0">
                          <a:ln>
                            <a:noFill/>
                          </a:ln>
                          <a:solidFill>
                            <a:srgbClr val="FFFFFF"/>
                          </a:solidFill>
                          <a:effectLst/>
                          <a:latin typeface="+mn-lt"/>
                          <a:ea typeface="+mn-ea"/>
                          <a:cs typeface="+mn-cs"/>
                        </a:rPr>
                        <a:t> خودپسندی فرد را متکبّر می کند</a:t>
                      </a:r>
                    </a:p>
                    <a:p>
                      <a:pPr marL="0" marR="0" lvl="0" indent="0" algn="r" defTabSz="914400" rtl="1" eaLnBrk="1" fontAlgn="base" latinLnBrk="0" hangingPunct="1">
                        <a:lnSpc>
                          <a:spcPct val="100000"/>
                        </a:lnSpc>
                        <a:spcBef>
                          <a:spcPts val="1200"/>
                        </a:spcBef>
                        <a:spcAft>
                          <a:spcPct val="0"/>
                        </a:spcAft>
                        <a:buClr>
                          <a:srgbClr val="336699"/>
                        </a:buClr>
                        <a:buSzTx/>
                        <a:buFontTx/>
                        <a:buNone/>
                        <a:tabLst/>
                        <a:defRPr/>
                      </a:pPr>
                      <a:r>
                        <a:rPr kumimoji="0" lang="ar-SA" sz="2400" b="1" i="0" u="none" strike="noStrike" cap="none" normalizeH="0" baseline="0" dirty="0">
                          <a:ln>
                            <a:noFill/>
                          </a:ln>
                          <a:solidFill>
                            <a:srgbClr val="333333"/>
                          </a:solidFill>
                          <a:effectLst/>
                          <a:latin typeface="+mn-lt"/>
                          <a:ea typeface="+mn-ea"/>
                          <a:cs typeface="+mn-cs"/>
                        </a:rPr>
                        <a:t>مزیت و امتیاز:</a:t>
                      </a:r>
                      <a:r>
                        <a:rPr kumimoji="0" lang="ar-SA" sz="2400" b="0" i="0" u="none" strike="noStrike" cap="none" normalizeH="0" baseline="0" dirty="0">
                          <a:ln>
                            <a:noFill/>
                          </a:ln>
                          <a:solidFill>
                            <a:srgbClr val="333333"/>
                          </a:solidFill>
                          <a:effectLst/>
                          <a:latin typeface="+mn-lt"/>
                          <a:ea typeface="+mn-ea"/>
                          <a:cs typeface="+mn-cs"/>
                        </a:rPr>
                        <a:t> </a:t>
                      </a:r>
                      <a:r>
                        <a:rPr kumimoji="0" lang="ar-SA" sz="2400" b="0" i="0" u="none" strike="noStrike" cap="none" normalizeH="0" baseline="0" dirty="0">
                          <a:ln>
                            <a:noFill/>
                          </a:ln>
                          <a:solidFill>
                            <a:srgbClr val="004992"/>
                          </a:solidFill>
                          <a:effectLst/>
                          <a:latin typeface="+mn-lt"/>
                          <a:ea typeface="+mn-ea"/>
                          <a:cs typeface="+mn-cs"/>
                        </a:rPr>
                        <a:t>؟؟؟</a:t>
                      </a:r>
                      <a:r>
                        <a:rPr kumimoji="0" lang="ar-SA" sz="2400" b="0" i="0" u="none" strike="noStrike" cap="none" normalizeH="0" baseline="0" dirty="0">
                          <a:ln>
                            <a:noFill/>
                          </a:ln>
                          <a:solidFill>
                            <a:srgbClr val="FFFFFF"/>
                          </a:solidFill>
                          <a:effectLst/>
                          <a:latin typeface="+mn-lt"/>
                          <a:ea typeface="+mn-ea"/>
                          <a:cs typeface="+mn-cs"/>
                        </a:rPr>
                        <a:t> افزایش اعتماد به نفس</a:t>
                      </a:r>
                      <a:endParaRPr kumimoji="0" lang="en-US" sz="2400" b="0" i="0" u="none" strike="noStrike" cap="none" normalizeH="0" baseline="0" dirty="0">
                        <a:ln>
                          <a:noFill/>
                        </a:ln>
                        <a:solidFill>
                          <a:srgbClr val="FFFFFF"/>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اِسناد به دیگری یا موقعیت...</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(مثال، همه چیز را مدیون والدین و معلّم ام هستم)</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ضرر و زیان:</a:t>
                      </a:r>
                      <a:r>
                        <a:rPr kumimoji="0" lang="ar-SA" sz="2400" b="0" i="0" u="none" strike="noStrike" cap="none" normalizeH="0" baseline="0" dirty="0">
                          <a:ln>
                            <a:noFill/>
                          </a:ln>
                          <a:solidFill>
                            <a:srgbClr val="333333"/>
                          </a:solidFill>
                          <a:effectLst/>
                          <a:latin typeface="+mn-lt"/>
                          <a:ea typeface="+mn-ea"/>
                          <a:cs typeface="+mn-cs"/>
                        </a:rPr>
                        <a:t> </a:t>
                      </a:r>
                      <a:r>
                        <a:rPr kumimoji="0" lang="ar-SA" sz="2400" b="0" i="0" u="none" strike="noStrike" cap="none" normalizeH="0" baseline="0" dirty="0">
                          <a:ln>
                            <a:noFill/>
                          </a:ln>
                          <a:solidFill>
                            <a:srgbClr val="004992"/>
                          </a:solidFill>
                          <a:effectLst/>
                          <a:latin typeface="+mn-lt"/>
                          <a:ea typeface="+mn-ea"/>
                          <a:cs typeface="+mn-cs"/>
                        </a:rPr>
                        <a:t>؟؟؟</a:t>
                      </a:r>
                      <a:r>
                        <a:rPr kumimoji="0" lang="ar-SA" sz="2400" b="0" i="0" u="none" strike="noStrike" cap="none" normalizeH="0" baseline="0" dirty="0">
                          <a:ln>
                            <a:noFill/>
                          </a:ln>
                          <a:solidFill>
                            <a:srgbClr val="E3EFF8"/>
                          </a:solidFill>
                          <a:effectLst/>
                          <a:latin typeface="+mn-lt"/>
                          <a:ea typeface="+mn-ea"/>
                          <a:cs typeface="+mn-cs"/>
                        </a:rPr>
                        <a:t> اعتماد به نفس بیشتر نمی شود</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مزیت و امتیاز:</a:t>
                      </a:r>
                      <a:r>
                        <a:rPr kumimoji="0" lang="ar-SA" sz="2400" b="0" i="0" u="none" strike="noStrike" cap="none" normalizeH="0" baseline="0" dirty="0">
                          <a:ln>
                            <a:noFill/>
                          </a:ln>
                          <a:solidFill>
                            <a:srgbClr val="333333"/>
                          </a:solidFill>
                          <a:effectLst/>
                          <a:latin typeface="+mn-lt"/>
                          <a:ea typeface="+mn-ea"/>
                          <a:cs typeface="+mn-cs"/>
                        </a:rPr>
                        <a:t> </a:t>
                      </a:r>
                      <a:r>
                        <a:rPr kumimoji="0" lang="ar-SA" sz="2400" b="0" i="0" u="none" strike="noStrike" cap="none" normalizeH="0" baseline="0" dirty="0">
                          <a:ln>
                            <a:noFill/>
                          </a:ln>
                          <a:solidFill>
                            <a:srgbClr val="004992"/>
                          </a:solidFill>
                          <a:effectLst/>
                          <a:latin typeface="+mn-lt"/>
                          <a:ea typeface="+mn-ea"/>
                          <a:cs typeface="+mn-cs"/>
                        </a:rPr>
                        <a:t>؟؟؟</a:t>
                      </a:r>
                      <a:r>
                        <a:rPr kumimoji="0" lang="ar-SA" sz="2400" b="0" i="0" u="none" strike="noStrike" cap="none" normalizeH="0" baseline="0" dirty="0">
                          <a:ln>
                            <a:noFill/>
                          </a:ln>
                          <a:solidFill>
                            <a:srgbClr val="E3EFF8"/>
                          </a:solidFill>
                          <a:effectLst/>
                          <a:latin typeface="+mn-lt"/>
                          <a:ea typeface="+mn-ea"/>
                          <a:cs typeface="+mn-cs"/>
                        </a:rPr>
                        <a:t> تصور می شود که </a:t>
                      </a:r>
                      <a:r>
                        <a:rPr kumimoji="0" lang="ar-SA" sz="2400" b="0" i="0" u="none" strike="noStrike" cap="none" normalizeH="0" baseline="0">
                          <a:ln>
                            <a:noFill/>
                          </a:ln>
                          <a:solidFill>
                            <a:srgbClr val="E3EFF8"/>
                          </a:solidFill>
                          <a:effectLst/>
                          <a:latin typeface="+mn-lt"/>
                          <a:ea typeface="+mn-ea"/>
                          <a:cs typeface="+mn-cs"/>
                        </a:rPr>
                        <a:t>شما فردی میانه </a:t>
                      </a:r>
                      <a:r>
                        <a:rPr kumimoji="0" lang="ar-SA" sz="2400" b="0" i="0" u="none" strike="noStrike" cap="none" normalizeH="0" baseline="0" dirty="0">
                          <a:ln>
                            <a:noFill/>
                          </a:ln>
                          <a:solidFill>
                            <a:srgbClr val="E3EFF8"/>
                          </a:solidFill>
                          <a:effectLst/>
                          <a:latin typeface="+mn-lt"/>
                          <a:ea typeface="+mn-ea"/>
                          <a:cs typeface="+mn-cs"/>
                        </a:rPr>
                        <a:t>رو و همراه با دیگران می دانید</a:t>
                      </a:r>
                      <a:endParaRPr kumimoji="0" lang="en-US" sz="2400" b="0" i="0" u="none" strike="noStrike" cap="none" normalizeH="0" baseline="0" dirty="0">
                        <a:ln>
                          <a:noFill/>
                        </a:ln>
                        <a:solidFill>
                          <a:srgbClr val="E3EFF8"/>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297508"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bject 9"/>
          <p:cNvSpPr/>
          <p:nvPr/>
        </p:nvSpPr>
        <p:spPr>
          <a:xfrm>
            <a:off x="11094847" y="2204864"/>
            <a:ext cx="643128" cy="643127"/>
          </a:xfrm>
          <a:prstGeom prst="rect">
            <a:avLst/>
          </a:prstGeom>
          <a:blipFill>
            <a:blip r:embed="rId4" cstate="print"/>
            <a:stretch>
              <a:fillRect/>
            </a:stretch>
          </a:blipFill>
        </p:spPr>
        <p:txBody>
          <a:bodyPr wrap="square" lIns="0" tIns="0" rIns="0" bIns="0" rtlCol="0"/>
          <a:lstStyle/>
          <a:p>
            <a:pPr algn="r" rtl="1"/>
            <a:endParaRPr/>
          </a:p>
        </p:txBody>
      </p:sp>
      <p:sp>
        <p:nvSpPr>
          <p:cNvPr id="15" name="Caption_9"/>
          <p:cNvSpPr>
            <a:spLocks noChangeArrowheads="1"/>
          </p:cNvSpPr>
          <p:nvPr/>
        </p:nvSpPr>
        <p:spPr bwMode="auto">
          <a:xfrm flipH="1">
            <a:off x="1417067" y="1813842"/>
            <a:ext cx="3672408"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de-DE" sz="1800" dirty="0">
                <a:latin typeface="+mn-lt"/>
                <a:cs typeface="+mn-cs"/>
              </a:rPr>
              <a:t>بخاطر جایزه ای که برنده شده ای تبریک عرض می کنم. چگونه این جایزه را برنده شدید؟ </a:t>
            </a:r>
            <a:endParaRPr lang="en-CA" altLang="de-DE" sz="1800" dirty="0">
              <a:latin typeface="+mn-lt"/>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اثرات نوع اِسناد علّی بر وقایع مثبت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004154287"/>
              </p:ext>
            </p:extLst>
          </p:nvPr>
        </p:nvGraphicFramePr>
        <p:xfrm>
          <a:off x="408955" y="4297680"/>
          <a:ext cx="11376000" cy="2377440"/>
        </p:xfrm>
        <a:graphic>
          <a:graphicData uri="http://schemas.openxmlformats.org/drawingml/2006/table">
            <a:tbl>
              <a:tblPr rtl="1">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اِسناد به خود... </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(مثال ، قبلاً گقته بودی که من بسیار بااستعداد هستم)</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defRPr/>
                      </a:pPr>
                      <a:r>
                        <a:rPr kumimoji="0" lang="ar-SA" sz="2400" b="1" i="0" u="none" strike="noStrike" cap="none" normalizeH="0" baseline="0" dirty="0">
                          <a:ln>
                            <a:noFill/>
                          </a:ln>
                          <a:solidFill>
                            <a:srgbClr val="333333"/>
                          </a:solidFill>
                          <a:effectLst/>
                          <a:latin typeface="+mn-lt"/>
                          <a:ea typeface="+mn-ea"/>
                          <a:cs typeface="+mn-cs"/>
                        </a:rPr>
                        <a:t>ضرر و زیان:</a:t>
                      </a:r>
                      <a:r>
                        <a:rPr kumimoji="0" lang="ar-SA" sz="2400" b="0" i="0" u="none" strike="noStrike" cap="none" normalizeH="0" baseline="0" dirty="0">
                          <a:ln>
                            <a:noFill/>
                          </a:ln>
                          <a:solidFill>
                            <a:srgbClr val="333333"/>
                          </a:solidFill>
                          <a:effectLst/>
                          <a:latin typeface="+mn-lt"/>
                          <a:ea typeface="+mn-ea"/>
                          <a:cs typeface="+mn-cs"/>
                        </a:rPr>
                        <a:t> خودپسندی فرد را متکبّر می کند</a:t>
                      </a:r>
                    </a:p>
                    <a:p>
                      <a:pPr marL="0" marR="0" lvl="0" indent="0" algn="r" defTabSz="914400" rtl="1" eaLnBrk="1" fontAlgn="base" latinLnBrk="0" hangingPunct="1">
                        <a:lnSpc>
                          <a:spcPct val="100000"/>
                        </a:lnSpc>
                        <a:spcBef>
                          <a:spcPts val="1200"/>
                        </a:spcBef>
                        <a:spcAft>
                          <a:spcPct val="0"/>
                        </a:spcAft>
                        <a:buClr>
                          <a:srgbClr val="336699"/>
                        </a:buClr>
                        <a:buSzTx/>
                        <a:buFontTx/>
                        <a:buNone/>
                        <a:tabLst/>
                        <a:defRPr/>
                      </a:pPr>
                      <a:r>
                        <a:rPr kumimoji="0" lang="ar-SA" sz="2400" b="1" i="0" u="none" strike="noStrike" cap="none" normalizeH="0" baseline="0" dirty="0">
                          <a:ln>
                            <a:noFill/>
                          </a:ln>
                          <a:solidFill>
                            <a:srgbClr val="333333"/>
                          </a:solidFill>
                          <a:effectLst/>
                          <a:latin typeface="+mn-lt"/>
                          <a:ea typeface="+mn-ea"/>
                          <a:cs typeface="+mn-cs"/>
                        </a:rPr>
                        <a:t>مزیت و امتیاز:</a:t>
                      </a:r>
                      <a:r>
                        <a:rPr kumimoji="0" lang="ar-SA" sz="2400" b="0" i="0" u="none" strike="noStrike" cap="none" normalizeH="0" baseline="0" dirty="0">
                          <a:ln>
                            <a:noFill/>
                          </a:ln>
                          <a:solidFill>
                            <a:srgbClr val="333333"/>
                          </a:solidFill>
                          <a:effectLst/>
                          <a:latin typeface="+mn-lt"/>
                          <a:ea typeface="+mn-ea"/>
                          <a:cs typeface="+mn-cs"/>
                        </a:rPr>
                        <a:t> افزایش اعتماد به نفس</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اِسناد به دیگری یا موقعیت...</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(مثال، همه چیز را مدیون والدین و معلّم ام هستم)</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ضرر و زیان:</a:t>
                      </a:r>
                      <a:r>
                        <a:rPr kumimoji="0" lang="ar-SA" sz="2400" b="0" i="0" u="none" strike="noStrike" cap="none" normalizeH="0" baseline="0" dirty="0">
                          <a:ln>
                            <a:noFill/>
                          </a:ln>
                          <a:solidFill>
                            <a:srgbClr val="333333"/>
                          </a:solidFill>
                          <a:effectLst/>
                          <a:latin typeface="+mn-lt"/>
                          <a:ea typeface="+mn-ea"/>
                          <a:cs typeface="+mn-cs"/>
                        </a:rPr>
                        <a:t> </a:t>
                      </a:r>
                      <a:r>
                        <a:rPr kumimoji="0" lang="ar-SA" sz="2400" b="0" i="0" u="none" strike="noStrike" cap="none" normalizeH="0" baseline="0" dirty="0">
                          <a:ln>
                            <a:noFill/>
                          </a:ln>
                          <a:solidFill>
                            <a:srgbClr val="004992"/>
                          </a:solidFill>
                          <a:effectLst/>
                          <a:latin typeface="+mn-lt"/>
                          <a:ea typeface="+mn-ea"/>
                          <a:cs typeface="+mn-cs"/>
                        </a:rPr>
                        <a:t>؟؟؟</a:t>
                      </a:r>
                      <a:r>
                        <a:rPr kumimoji="0" lang="ar-SA" sz="2400" b="0" i="0" u="none" strike="noStrike" cap="none" normalizeH="0" baseline="0" dirty="0">
                          <a:ln>
                            <a:noFill/>
                          </a:ln>
                          <a:solidFill>
                            <a:srgbClr val="E3EFF8"/>
                          </a:solidFill>
                          <a:effectLst/>
                          <a:latin typeface="+mn-lt"/>
                          <a:ea typeface="+mn-ea"/>
                          <a:cs typeface="+mn-cs"/>
                        </a:rPr>
                        <a:t> اعتماد به نفس بیشتر نمی شود</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مزیت و امتیاز:</a:t>
                      </a:r>
                      <a:r>
                        <a:rPr kumimoji="0" lang="ar-SA" sz="2400" b="0" i="0" u="none" strike="noStrike" cap="none" normalizeH="0" baseline="0" dirty="0">
                          <a:ln>
                            <a:noFill/>
                          </a:ln>
                          <a:solidFill>
                            <a:srgbClr val="333333"/>
                          </a:solidFill>
                          <a:effectLst/>
                          <a:latin typeface="+mn-lt"/>
                          <a:ea typeface="+mn-ea"/>
                          <a:cs typeface="+mn-cs"/>
                        </a:rPr>
                        <a:t> </a:t>
                      </a:r>
                      <a:r>
                        <a:rPr kumimoji="0" lang="ar-SA" sz="2400" b="0" i="0" u="none" strike="noStrike" cap="none" normalizeH="0" baseline="0" dirty="0">
                          <a:ln>
                            <a:noFill/>
                          </a:ln>
                          <a:solidFill>
                            <a:srgbClr val="004992"/>
                          </a:solidFill>
                          <a:effectLst/>
                          <a:latin typeface="+mn-lt"/>
                          <a:ea typeface="+mn-ea"/>
                          <a:cs typeface="+mn-cs"/>
                        </a:rPr>
                        <a:t>؟؟؟</a:t>
                      </a:r>
                      <a:r>
                        <a:rPr kumimoji="0" lang="ar-SA" sz="2400" b="0" i="0" u="none" strike="noStrike" cap="none" normalizeH="0" baseline="0" dirty="0">
                          <a:ln>
                            <a:noFill/>
                          </a:ln>
                          <a:solidFill>
                            <a:srgbClr val="E3EFF8"/>
                          </a:solidFill>
                          <a:effectLst/>
                          <a:latin typeface="+mn-lt"/>
                          <a:ea typeface="+mn-ea"/>
                          <a:cs typeface="+mn-cs"/>
                        </a:rPr>
                        <a:t> تصور می شود که </a:t>
                      </a:r>
                      <a:r>
                        <a:rPr kumimoji="0" lang="ar-SA" sz="2400" b="0" i="0" u="none" strike="noStrike" cap="none" normalizeH="0" baseline="0">
                          <a:ln>
                            <a:noFill/>
                          </a:ln>
                          <a:solidFill>
                            <a:srgbClr val="E3EFF8"/>
                          </a:solidFill>
                          <a:effectLst/>
                          <a:latin typeface="+mn-lt"/>
                          <a:ea typeface="+mn-ea"/>
                          <a:cs typeface="+mn-cs"/>
                        </a:rPr>
                        <a:t>شما فردی میانه </a:t>
                      </a:r>
                      <a:r>
                        <a:rPr kumimoji="0" lang="ar-SA" sz="2400" b="0" i="0" u="none" strike="noStrike" cap="none" normalizeH="0" baseline="0" dirty="0">
                          <a:ln>
                            <a:noFill/>
                          </a:ln>
                          <a:solidFill>
                            <a:srgbClr val="E3EFF8"/>
                          </a:solidFill>
                          <a:effectLst/>
                          <a:latin typeface="+mn-lt"/>
                          <a:ea typeface="+mn-ea"/>
                          <a:cs typeface="+mn-cs"/>
                        </a:rPr>
                        <a:t>رو و همراه با دیگران می دانید</a:t>
                      </a:r>
                      <a:endParaRPr kumimoji="0" lang="en-US" sz="2400" b="0" i="0" u="none" strike="noStrike" cap="none" normalizeH="0" baseline="0" dirty="0">
                        <a:ln>
                          <a:noFill/>
                        </a:ln>
                        <a:solidFill>
                          <a:srgbClr val="E3EFF8"/>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297508"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bject 9"/>
          <p:cNvSpPr/>
          <p:nvPr/>
        </p:nvSpPr>
        <p:spPr>
          <a:xfrm>
            <a:off x="11094847" y="2204864"/>
            <a:ext cx="643128" cy="643127"/>
          </a:xfrm>
          <a:prstGeom prst="rect">
            <a:avLst/>
          </a:prstGeom>
          <a:blipFill>
            <a:blip r:embed="rId4" cstate="print"/>
            <a:stretch>
              <a:fillRect/>
            </a:stretch>
          </a:blipFill>
        </p:spPr>
        <p:txBody>
          <a:bodyPr wrap="square" lIns="0" tIns="0" rIns="0" bIns="0" rtlCol="0"/>
          <a:lstStyle/>
          <a:p>
            <a:pPr algn="r" rtl="1"/>
            <a:endParaRPr/>
          </a:p>
        </p:txBody>
      </p:sp>
      <p:sp>
        <p:nvSpPr>
          <p:cNvPr id="9" name="Caption_9"/>
          <p:cNvSpPr>
            <a:spLocks noChangeArrowheads="1"/>
          </p:cNvSpPr>
          <p:nvPr/>
        </p:nvSpPr>
        <p:spPr bwMode="auto">
          <a:xfrm flipH="1">
            <a:off x="1417067" y="1813842"/>
            <a:ext cx="3672408"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de-DE" sz="1800" dirty="0">
                <a:latin typeface="+mn-lt"/>
                <a:cs typeface="+mn-cs"/>
              </a:rPr>
              <a:t>بخاطر جایزه ای که برنده شده ای تبریک عرض می کنم. چگونه این جایزه را برنده شدید؟ </a:t>
            </a:r>
            <a:endParaRPr lang="en-CA" altLang="de-DE" sz="1800" dirty="0">
              <a:latin typeface="+mn-lt"/>
              <a:cs typeface="+mn-cs"/>
            </a:endParaRPr>
          </a:p>
        </p:txBody>
      </p:sp>
    </p:spTree>
    <p:extLst>
      <p:ext uri="{BB962C8B-B14F-4D97-AF65-F5344CB8AC3E}">
        <p14:creationId xmlns:p14="http://schemas.microsoft.com/office/powerpoint/2010/main" val="2499329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اثرات نوع اِسناد علّی بر وقایع مثبت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040928089"/>
              </p:ext>
            </p:extLst>
          </p:nvPr>
        </p:nvGraphicFramePr>
        <p:xfrm>
          <a:off x="408955" y="4297680"/>
          <a:ext cx="11376000" cy="2377440"/>
        </p:xfrm>
        <a:graphic>
          <a:graphicData uri="http://schemas.openxmlformats.org/drawingml/2006/table">
            <a:tbl>
              <a:tblPr rtl="1">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اِسناد به خود... </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(مثال ، قبلاً گقته بودی که من بسیار بااستعداد هستم)</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defRPr/>
                      </a:pPr>
                      <a:r>
                        <a:rPr kumimoji="0" lang="ar-SA" sz="2400" b="1" i="0" u="none" strike="noStrike" cap="none" normalizeH="0" baseline="0" dirty="0">
                          <a:ln>
                            <a:noFill/>
                          </a:ln>
                          <a:solidFill>
                            <a:srgbClr val="333333"/>
                          </a:solidFill>
                          <a:effectLst/>
                          <a:latin typeface="+mn-lt"/>
                          <a:ea typeface="+mn-ea"/>
                          <a:cs typeface="+mn-cs"/>
                        </a:rPr>
                        <a:t>ضرر و زیان:</a:t>
                      </a:r>
                      <a:r>
                        <a:rPr kumimoji="0" lang="ar-SA" sz="2400" b="0" i="0" u="none" strike="noStrike" cap="none" normalizeH="0" baseline="0" dirty="0">
                          <a:ln>
                            <a:noFill/>
                          </a:ln>
                          <a:solidFill>
                            <a:srgbClr val="333333"/>
                          </a:solidFill>
                          <a:effectLst/>
                          <a:latin typeface="+mn-lt"/>
                          <a:ea typeface="+mn-ea"/>
                          <a:cs typeface="+mn-cs"/>
                        </a:rPr>
                        <a:t> خودپسندی فرد را متکبّر می کند</a:t>
                      </a:r>
                    </a:p>
                    <a:p>
                      <a:pPr marL="0" marR="0" lvl="0" indent="0" algn="r" defTabSz="914400" rtl="1" eaLnBrk="1" fontAlgn="base" latinLnBrk="0" hangingPunct="1">
                        <a:lnSpc>
                          <a:spcPct val="100000"/>
                        </a:lnSpc>
                        <a:spcBef>
                          <a:spcPts val="1200"/>
                        </a:spcBef>
                        <a:spcAft>
                          <a:spcPct val="0"/>
                        </a:spcAft>
                        <a:buClr>
                          <a:srgbClr val="336699"/>
                        </a:buClr>
                        <a:buSzTx/>
                        <a:buFontTx/>
                        <a:buNone/>
                        <a:tabLst/>
                        <a:defRPr/>
                      </a:pPr>
                      <a:r>
                        <a:rPr kumimoji="0" lang="ar-SA" sz="2400" b="1" i="0" u="none" strike="noStrike" cap="none" normalizeH="0" baseline="0" dirty="0">
                          <a:ln>
                            <a:noFill/>
                          </a:ln>
                          <a:solidFill>
                            <a:srgbClr val="333333"/>
                          </a:solidFill>
                          <a:effectLst/>
                          <a:latin typeface="+mn-lt"/>
                          <a:ea typeface="+mn-ea"/>
                          <a:cs typeface="+mn-cs"/>
                        </a:rPr>
                        <a:t>مزیت و امتیاز:</a:t>
                      </a:r>
                      <a:r>
                        <a:rPr kumimoji="0" lang="ar-SA" sz="2400" b="0" i="0" u="none" strike="noStrike" cap="none" normalizeH="0" baseline="0" dirty="0">
                          <a:ln>
                            <a:noFill/>
                          </a:ln>
                          <a:solidFill>
                            <a:srgbClr val="333333"/>
                          </a:solidFill>
                          <a:effectLst/>
                          <a:latin typeface="+mn-lt"/>
                          <a:ea typeface="+mn-ea"/>
                          <a:cs typeface="+mn-cs"/>
                        </a:rPr>
                        <a:t> افزایش اعتماد به نفس</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اِسناد به دیگری یا موقعیت...</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0" i="0" u="none" strike="noStrike" cap="none" normalizeH="0" baseline="0" dirty="0">
                          <a:ln>
                            <a:noFill/>
                          </a:ln>
                          <a:solidFill>
                            <a:srgbClr val="333333"/>
                          </a:solidFill>
                          <a:effectLst/>
                          <a:latin typeface="+mn-lt"/>
                          <a:ea typeface="+mn-ea"/>
                          <a:cs typeface="+mn-cs"/>
                        </a:rPr>
                        <a:t>(مثال، همه چیز را مدیون والدین و معلّم ام هستم)</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ضرر و زیان:</a:t>
                      </a:r>
                      <a:r>
                        <a:rPr kumimoji="0" lang="ar-SA" sz="2400" b="0" i="0" u="none" strike="noStrike" cap="none" normalizeH="0" baseline="0" dirty="0">
                          <a:ln>
                            <a:noFill/>
                          </a:ln>
                          <a:solidFill>
                            <a:srgbClr val="333333"/>
                          </a:solidFill>
                          <a:effectLst/>
                          <a:latin typeface="+mn-lt"/>
                          <a:ea typeface="+mn-ea"/>
                          <a:cs typeface="+mn-cs"/>
                        </a:rPr>
                        <a:t> اعتماد به نفس بیشتر نمی شود</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400" b="1" i="0" u="none" strike="noStrike" cap="none" normalizeH="0" baseline="0" dirty="0">
                          <a:ln>
                            <a:noFill/>
                          </a:ln>
                          <a:solidFill>
                            <a:srgbClr val="333333"/>
                          </a:solidFill>
                          <a:effectLst/>
                          <a:latin typeface="+mn-lt"/>
                          <a:ea typeface="+mn-ea"/>
                          <a:cs typeface="+mn-cs"/>
                        </a:rPr>
                        <a:t>مزیت و امتیاز:</a:t>
                      </a:r>
                      <a:r>
                        <a:rPr kumimoji="0" lang="ar-SA" sz="2400" b="0" i="0" u="none" strike="noStrike" cap="none" normalizeH="0" baseline="0" dirty="0">
                          <a:ln>
                            <a:noFill/>
                          </a:ln>
                          <a:solidFill>
                            <a:srgbClr val="333333"/>
                          </a:solidFill>
                          <a:effectLst/>
                          <a:latin typeface="+mn-lt"/>
                          <a:ea typeface="+mn-ea"/>
                          <a:cs typeface="+mn-cs"/>
                        </a:rPr>
                        <a:t> تصور می شود که </a:t>
                      </a:r>
                      <a:r>
                        <a:rPr kumimoji="0" lang="ar-SA" sz="2400" b="0" i="0" u="none" strike="noStrike" cap="none" normalizeH="0" baseline="0">
                          <a:ln>
                            <a:noFill/>
                          </a:ln>
                          <a:solidFill>
                            <a:srgbClr val="333333"/>
                          </a:solidFill>
                          <a:effectLst/>
                          <a:latin typeface="+mn-lt"/>
                          <a:ea typeface="+mn-ea"/>
                          <a:cs typeface="+mn-cs"/>
                        </a:rPr>
                        <a:t>شما فردی میانه </a:t>
                      </a:r>
                      <a:r>
                        <a:rPr kumimoji="0" lang="ar-SA" sz="2400" b="0" i="0" u="none" strike="noStrike" cap="none" normalizeH="0" baseline="0" dirty="0">
                          <a:ln>
                            <a:noFill/>
                          </a:ln>
                          <a:solidFill>
                            <a:srgbClr val="333333"/>
                          </a:solidFill>
                          <a:effectLst/>
                          <a:latin typeface="+mn-lt"/>
                          <a:ea typeface="+mn-ea"/>
                          <a:cs typeface="+mn-cs"/>
                        </a:rPr>
                        <a:t>رو و همراه با دیگران می دانید</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297508"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bject 9"/>
          <p:cNvSpPr/>
          <p:nvPr/>
        </p:nvSpPr>
        <p:spPr>
          <a:xfrm>
            <a:off x="11094847" y="2204864"/>
            <a:ext cx="643128" cy="643127"/>
          </a:xfrm>
          <a:prstGeom prst="rect">
            <a:avLst/>
          </a:prstGeom>
          <a:blipFill>
            <a:blip r:embed="rId4" cstate="print"/>
            <a:stretch>
              <a:fillRect/>
            </a:stretch>
          </a:blipFill>
        </p:spPr>
        <p:txBody>
          <a:bodyPr wrap="square" lIns="0" tIns="0" rIns="0" bIns="0" rtlCol="0"/>
          <a:lstStyle/>
          <a:p>
            <a:pPr algn="r" rtl="1"/>
            <a:endParaRPr/>
          </a:p>
        </p:txBody>
      </p:sp>
      <p:sp>
        <p:nvSpPr>
          <p:cNvPr id="9" name="Caption_9"/>
          <p:cNvSpPr>
            <a:spLocks noChangeArrowheads="1"/>
          </p:cNvSpPr>
          <p:nvPr/>
        </p:nvSpPr>
        <p:spPr bwMode="auto">
          <a:xfrm flipH="1">
            <a:off x="1417067" y="1813842"/>
            <a:ext cx="3672408"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de-DE" sz="1800" dirty="0">
                <a:latin typeface="+mn-lt"/>
                <a:cs typeface="+mn-cs"/>
              </a:rPr>
              <a:t>بخاطر جایزه ای که برنده شده ای تبریک عرض می کنم. چگونه این جایزه را برنده شدید؟ </a:t>
            </a:r>
            <a:endParaRPr lang="en-CA" altLang="de-DE" sz="1800" dirty="0">
              <a:latin typeface="+mn-lt"/>
              <a:cs typeface="+mn-cs"/>
            </a:endParaRPr>
          </a:p>
        </p:txBody>
      </p:sp>
    </p:spTree>
    <p:extLst>
      <p:ext uri="{BB962C8B-B14F-4D97-AF65-F5344CB8AC3E}">
        <p14:creationId xmlns:p14="http://schemas.microsoft.com/office/powerpoint/2010/main" val="2168821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اثرات نوع اِسناد علّی بر وقایع مثبت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3298373271"/>
              </p:ext>
            </p:extLst>
          </p:nvPr>
        </p:nvGraphicFramePr>
        <p:xfrm>
          <a:off x="408955" y="4297680"/>
          <a:ext cx="11375136" cy="2103120"/>
        </p:xfrm>
        <a:graphic>
          <a:graphicData uri="http://schemas.openxmlformats.org/drawingml/2006/table">
            <a:tbl>
              <a:tblPr rtl="1">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a:ln>
                            <a:noFill/>
                          </a:ln>
                          <a:solidFill>
                            <a:srgbClr val="333333"/>
                          </a:solidFill>
                          <a:effectLst/>
                          <a:latin typeface="+mn-lt"/>
                          <a:ea typeface="+mn-ea"/>
                          <a:cs typeface="+mn-cs"/>
                        </a:rPr>
                        <a:t>اکنون اجازه دهید که پاسخ هایی را بنگریم که در آن ها ترکیبی از علل مختلف لحاظ شده اند. (یعنی هم خود ، هم دیگری و هم موقعیت).</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dirty="0">
                          <a:ln>
                            <a:noFill/>
                          </a:ln>
                          <a:solidFill>
                            <a:srgbClr val="004992"/>
                          </a:solidFill>
                          <a:effectLst/>
                          <a:latin typeface="+mn-lt"/>
                          <a:ea typeface="+mn-ea"/>
                          <a:cs typeface="+mn-cs"/>
                        </a:rPr>
                        <a:t>؟؟؟</a:t>
                      </a:r>
                    </a:p>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fa-IR" sz="2000" b="0" i="0" u="none" strike="noStrike" cap="none" normalizeH="0" baseline="0" dirty="0">
                        <a:ln>
                          <a:noFill/>
                        </a:ln>
                        <a:solidFill>
                          <a:srgbClr val="004992"/>
                        </a:solidFill>
                        <a:effectLst/>
                        <a:latin typeface="+mn-lt"/>
                        <a:ea typeface="+mn-ea"/>
                        <a:cs typeface="+mn-cs"/>
                      </a:endParaRPr>
                    </a:p>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ar-SA"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1"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297508"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bject 9"/>
          <p:cNvSpPr/>
          <p:nvPr/>
        </p:nvSpPr>
        <p:spPr>
          <a:xfrm>
            <a:off x="11094847" y="2204864"/>
            <a:ext cx="643128" cy="643127"/>
          </a:xfrm>
          <a:prstGeom prst="rect">
            <a:avLst/>
          </a:prstGeom>
          <a:blipFill>
            <a:blip r:embed="rId4" cstate="print"/>
            <a:stretch>
              <a:fillRect/>
            </a:stretch>
          </a:blipFill>
        </p:spPr>
        <p:txBody>
          <a:bodyPr wrap="square" lIns="0" tIns="0" rIns="0" bIns="0" rtlCol="0"/>
          <a:lstStyle/>
          <a:p>
            <a:pPr algn="r" rtl="1"/>
            <a:endParaRPr/>
          </a:p>
        </p:txBody>
      </p:sp>
      <p:sp>
        <p:nvSpPr>
          <p:cNvPr id="15" name="Caption_9"/>
          <p:cNvSpPr>
            <a:spLocks noChangeArrowheads="1"/>
          </p:cNvSpPr>
          <p:nvPr/>
        </p:nvSpPr>
        <p:spPr bwMode="auto">
          <a:xfrm flipH="1">
            <a:off x="1417067" y="1813842"/>
            <a:ext cx="3672408"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de-DE" sz="1800" dirty="0">
                <a:latin typeface="+mn-lt"/>
                <a:cs typeface="+mn-cs"/>
              </a:rPr>
              <a:t>بخاطر جایزه ای که برنده شده ای تبریک عرض می کنم. چگونه این جایزه را برنده شدید؟ </a:t>
            </a:r>
            <a:endParaRPr lang="en-CA" altLang="de-DE" sz="1800" dirty="0">
              <a:latin typeface="+mn-lt"/>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اثرات نوع اِسناد علّی بر وقایع مثبت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1881845661"/>
              </p:ext>
            </p:extLst>
          </p:nvPr>
        </p:nvGraphicFramePr>
        <p:xfrm>
          <a:off x="408955" y="4297680"/>
          <a:ext cx="11375136" cy="2103120"/>
        </p:xfrm>
        <a:graphic>
          <a:graphicData uri="http://schemas.openxmlformats.org/drawingml/2006/table">
            <a:tbl>
              <a:tblPr rtl="1">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a:ln>
                            <a:noFill/>
                          </a:ln>
                          <a:solidFill>
                            <a:srgbClr val="333333"/>
                          </a:solidFill>
                          <a:effectLst/>
                          <a:latin typeface="+mn-lt"/>
                          <a:ea typeface="+mn-ea"/>
                          <a:cs typeface="+mn-cs"/>
                        </a:rPr>
                        <a:t>اکنون اجازه دهید که پاسخ هایی را بنگریم که در آن ها ترکیبی از علل مختلف لحاظ شده اند. (یعنی هم خود ، هم دیگری و هم موقعیت).</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dirty="0">
                          <a:ln>
                            <a:noFill/>
                          </a:ln>
                          <a:solidFill>
                            <a:srgbClr val="333333"/>
                          </a:solidFill>
                          <a:effectLst/>
                          <a:latin typeface="+mn-lt"/>
                          <a:ea typeface="+mn-ea"/>
                          <a:cs typeface="+mn-cs"/>
                        </a:rPr>
                        <a:t>من بسیار مسرور هستم و به خود می بالم ؛ ولی از والدین خود و گروهی که به آن تعلق دارم نیز سپاسگزارم</a:t>
                      </a:r>
                    </a:p>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dirty="0">
                          <a:ln>
                            <a:noFill/>
                          </a:ln>
                          <a:solidFill>
                            <a:srgbClr val="333333"/>
                          </a:solidFill>
                          <a:effectLst/>
                          <a:latin typeface="+mn-lt"/>
                          <a:ea typeface="+mn-ea"/>
                          <a:cs typeface="+mn-cs"/>
                        </a:rPr>
                        <a:t>توماس آلفا ادیسون گفته است: یک درصد نبوغ به القا بستگی دارد و نود و نه درصد آن نتیجه ی جهد و کوشش است.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1"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297508"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bject 9"/>
          <p:cNvSpPr/>
          <p:nvPr/>
        </p:nvSpPr>
        <p:spPr>
          <a:xfrm>
            <a:off x="11094847" y="2204864"/>
            <a:ext cx="643128" cy="643127"/>
          </a:xfrm>
          <a:prstGeom prst="rect">
            <a:avLst/>
          </a:prstGeom>
          <a:blipFill>
            <a:blip r:embed="rId4" cstate="print"/>
            <a:stretch>
              <a:fillRect/>
            </a:stretch>
          </a:blipFill>
        </p:spPr>
        <p:txBody>
          <a:bodyPr wrap="square" lIns="0" tIns="0" rIns="0" bIns="0" rtlCol="0"/>
          <a:lstStyle/>
          <a:p>
            <a:pPr algn="r" rtl="1"/>
            <a:endParaRPr/>
          </a:p>
        </p:txBody>
      </p:sp>
      <p:sp>
        <p:nvSpPr>
          <p:cNvPr id="15" name="Caption_9"/>
          <p:cNvSpPr>
            <a:spLocks noChangeArrowheads="1"/>
          </p:cNvSpPr>
          <p:nvPr/>
        </p:nvSpPr>
        <p:spPr bwMode="auto">
          <a:xfrm flipH="1">
            <a:off x="1417067" y="1813842"/>
            <a:ext cx="3672408"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de-DE" sz="1800" dirty="0">
                <a:latin typeface="+mn-lt"/>
                <a:cs typeface="+mn-cs"/>
              </a:rPr>
              <a:t>بخاطر جایزه ای که برنده شده ای تبریک عرض می کنم. چگونه این جایزه را برنده شدید؟ </a:t>
            </a:r>
            <a:endParaRPr lang="en-CA" altLang="de-DE" sz="1800" dirty="0">
              <a:latin typeface="+mn-lt"/>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a:solidFill>
                  <a:srgbClr val="004992"/>
                </a:solidFill>
                <a:latin typeface="+mn-lt"/>
                <a:ea typeface="+mn-ea"/>
                <a:cs typeface="+mn-cs"/>
              </a:rPr>
              <a:t>چرا این برنامه ی آموزشی را اجرا می کنیم؟</a:t>
            </a:r>
          </a:p>
        </p:txBody>
      </p:sp>
      <p:sp>
        <p:nvSpPr>
          <p:cNvPr id="4" name="Content Placeholder 3"/>
          <p:cNvSpPr>
            <a:spLocks noGrp="1"/>
          </p:cNvSpPr>
          <p:nvPr>
            <p:ph idx="1"/>
          </p:nvPr>
        </p:nvSpPr>
        <p:spPr/>
        <p:txBody>
          <a:bodyPr/>
          <a:lstStyle/>
          <a:p>
            <a:pPr defTabSz="914377"/>
            <a:r>
              <a:rPr lang="fa-IR" altLang="de-DE" sz="2400" dirty="0">
                <a:solidFill>
                  <a:srgbClr val="333333"/>
                </a:solidFill>
              </a:rPr>
              <a:t>مطالعات نشان داده اند که بسیاری از اشخاص افسرده (اما نه همه ی آنان):</a:t>
            </a:r>
          </a:p>
          <a:p>
            <a:pPr marL="342900" indent="-342900" defTabSz="914377">
              <a:buClr>
                <a:srgbClr val="333333"/>
              </a:buClr>
              <a:buFont typeface="WingDings"/>
              <a:buChar char=""/>
            </a:pPr>
            <a:r>
              <a:rPr lang="fa-IR" altLang="de-DE" sz="2400" dirty="0">
                <a:solidFill>
                  <a:srgbClr val="333333"/>
                </a:solidFill>
              </a:rPr>
              <a:t>تمایل دارند خود را بخاطر شکست هایشان سرزنش کنند.</a:t>
            </a:r>
          </a:p>
          <a:p>
            <a:pPr marL="342900" indent="-342900" defTabSz="914377">
              <a:buClr>
                <a:srgbClr val="333333"/>
              </a:buClr>
              <a:buFont typeface="WingDings"/>
              <a:buChar char=""/>
            </a:pPr>
            <a:r>
              <a:rPr lang="fa-IR" altLang="de-DE" sz="2400" dirty="0">
                <a:solidFill>
                  <a:srgbClr val="333333"/>
                </a:solidFill>
              </a:rPr>
              <a:t>تمایل دارند موفقیت های خود را به دیگران یا موقعیت ها نسبت دهند.</a:t>
            </a:r>
          </a:p>
          <a:p>
            <a:pPr algn="ctr" defTabSz="914377"/>
            <a:r>
              <a:rPr lang="fa-IR" altLang="de-DE" sz="2400" dirty="0">
                <a:solidFill>
                  <a:srgbClr val="004992"/>
                </a:solidFill>
              </a:rPr>
              <a:t>لذا این نوع اِسناد ها سبب کاهش عزت نفس می شوند.</a:t>
            </a:r>
            <a:endParaRPr lang="en-US" sz="2400" dirty="0"/>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a:solidFill>
                  <a:srgbClr val="004992"/>
                </a:solidFill>
                <a:latin typeface="+mn-lt"/>
                <a:ea typeface="+mn-ea"/>
                <a:cs typeface="+mn-cs"/>
              </a:rPr>
              <a:t>چرا این برنامه ی آموزشی را اجرا می کنیم؟</a:t>
            </a:r>
          </a:p>
        </p:txBody>
      </p:sp>
      <p:sp>
        <p:nvSpPr>
          <p:cNvPr id="4" name="Content Placeholder 3"/>
          <p:cNvSpPr>
            <a:spLocks noGrp="1"/>
          </p:cNvSpPr>
          <p:nvPr>
            <p:ph idx="1"/>
          </p:nvPr>
        </p:nvSpPr>
        <p:spPr/>
        <p:txBody>
          <a:bodyPr/>
          <a:lstStyle/>
          <a:p>
            <a:pPr defTabSz="914377"/>
            <a:r>
              <a:rPr lang="fa-IR" altLang="de-DE" sz="2400" dirty="0">
                <a:solidFill>
                  <a:srgbClr val="333333"/>
                </a:solidFill>
              </a:rPr>
              <a:t>مطالعات نشان داده ند که بسیاری از اشخاص مبتلا به اختلال روانی هذیان گویی (ولی نه همه ی آنان):</a:t>
            </a:r>
          </a:p>
          <a:p>
            <a:pPr marL="342900" indent="-342900" defTabSz="914377">
              <a:buClr>
                <a:srgbClr val="333333"/>
              </a:buClr>
              <a:buFont typeface="WingDings"/>
              <a:buChar char=""/>
            </a:pPr>
            <a:r>
              <a:rPr lang="fa-IR" altLang="de-DE" sz="2400" dirty="0">
                <a:solidFill>
                  <a:srgbClr val="333333"/>
                </a:solidFill>
              </a:rPr>
              <a:t>تمایل دارند دیگران را بخاطر وقوع حوادث منفی و شکست های شان سرزنش کنند.</a:t>
            </a:r>
          </a:p>
          <a:p>
            <a:pPr marL="342900" indent="-342900" defTabSz="914377">
              <a:buClr>
                <a:srgbClr val="333333"/>
              </a:buClr>
              <a:buFont typeface="WingDings"/>
              <a:buChar char=""/>
            </a:pPr>
            <a:r>
              <a:rPr lang="fa-IR" altLang="de-DE" sz="2400" dirty="0">
                <a:solidFill>
                  <a:srgbClr val="333333"/>
                </a:solidFill>
              </a:rPr>
              <a:t>معتقدند که تمام وقایع خارج از کنترل آنان است.</a:t>
            </a:r>
          </a:p>
          <a:p>
            <a:pPr algn="ctr" defTabSz="914377"/>
            <a:r>
              <a:rPr lang="fa-IR" altLang="de-DE" sz="2400" dirty="0">
                <a:solidFill>
                  <a:srgbClr val="004992"/>
                </a:solidFill>
              </a:rPr>
              <a:t>این سبک های اِسنادی ، بویژه سبک اِسنادی نخستین ، می تواند موجب بروز مشکلات بین فردی شوند.</a:t>
            </a:r>
            <a:endParaRPr lang="en-US" sz="2400" dirty="0"/>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a-IR" altLang="de-DE" sz="3600" dirty="0">
                <a:latin typeface="+mn-lt"/>
                <a:ea typeface="+mn-ea"/>
                <a:cs typeface="+mn-cs"/>
              </a:rPr>
              <a:t>چگونه ممکن است که خطاها و سوگیری های اِسنادی موجب بروز سوء تعبیرها در بیماران روانپریش شوند. به مثال ها توجه فرمائید</a:t>
            </a:r>
            <a:endParaRPr lang="en-US"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
        <p:nvSpPr>
          <p:cNvPr id="27673" name="Rechteck 1"/>
          <p:cNvSpPr>
            <a:spLocks noChangeArrowheads="1"/>
          </p:cNvSpPr>
          <p:nvPr/>
        </p:nvSpPr>
        <p:spPr bwMode="auto">
          <a:xfrm>
            <a:off x="408955" y="5949280"/>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dirty="0">
                <a:solidFill>
                  <a:srgbClr val="004992"/>
                </a:solidFill>
                <a:latin typeface="+mn-lt"/>
                <a:cs typeface="+mn-cs"/>
              </a:rPr>
              <a:t>شما هم می توانید یک تجربه شخصی در این زمینه بیان کنید؟</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3356155619"/>
              </p:ext>
            </p:extLst>
          </p:nvPr>
        </p:nvGraphicFramePr>
        <p:xfrm>
          <a:off x="408955" y="2391576"/>
          <a:ext cx="11376000" cy="3322302"/>
        </p:xfrm>
        <a:graphic>
          <a:graphicData uri="http://schemas.openxmlformats.org/drawingml/2006/table">
            <a:tbl>
              <a:tblPr rtl="1" firstRow="1" bandRow="1">
                <a:tableStyleId>{21E4AEA4-8DFA-4A89-87EB-49C32662AFE0}</a:tableStyleId>
              </a:tblPr>
              <a:tblGrid>
                <a:gridCol w="2866748">
                  <a:extLst>
                    <a:ext uri="{9D8B030D-6E8A-4147-A177-3AD203B41FA5}">
                      <a16:colId xmlns:a16="http://schemas.microsoft.com/office/drawing/2014/main" val="20000"/>
                    </a:ext>
                  </a:extLst>
                </a:gridCol>
                <a:gridCol w="3432244">
                  <a:extLst>
                    <a:ext uri="{9D8B030D-6E8A-4147-A177-3AD203B41FA5}">
                      <a16:colId xmlns:a16="http://schemas.microsoft.com/office/drawing/2014/main" val="20001"/>
                    </a:ext>
                  </a:extLst>
                </a:gridCol>
                <a:gridCol w="5077008">
                  <a:extLst>
                    <a:ext uri="{9D8B030D-6E8A-4147-A177-3AD203B41FA5}">
                      <a16:colId xmlns:a16="http://schemas.microsoft.com/office/drawing/2014/main" val="20002"/>
                    </a:ext>
                  </a:extLst>
                </a:gridCol>
              </a:tblGrid>
              <a:tr h="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0" i="0" u="none" strike="noStrike" cap="none" normalizeH="0" baseline="0" dirty="0">
                          <a:ln>
                            <a:noFill/>
                          </a:ln>
                          <a:solidFill>
                            <a:srgbClr val="333333"/>
                          </a:solidFill>
                          <a:effectLst/>
                          <a:latin typeface="+mn-lt"/>
                          <a:ea typeface="+mn-ea"/>
                          <a:cs typeface="+mn-cs"/>
                        </a:rPr>
                        <a:t>حادثه یا واقعه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0" i="0" u="none" strike="noStrike" cap="none" normalizeH="0" baseline="0">
                          <a:ln>
                            <a:noFill/>
                          </a:ln>
                          <a:solidFill>
                            <a:srgbClr val="333333"/>
                          </a:solidFill>
                          <a:effectLst/>
                          <a:latin typeface="+mn-lt"/>
                          <a:ea typeface="+mn-ea"/>
                          <a:cs typeface="+mn-cs"/>
                        </a:rPr>
                        <a:t>تعبیر و تبیین فرد روانپریش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0" i="0" u="none" strike="noStrike" cap="none" normalizeH="0" baseline="0" dirty="0">
                          <a:ln>
                            <a:noFill/>
                          </a:ln>
                          <a:solidFill>
                            <a:srgbClr val="333333"/>
                          </a:solidFill>
                          <a:effectLst/>
                          <a:latin typeface="+mn-lt"/>
                          <a:ea typeface="+mn-ea"/>
                          <a:cs typeface="+mn-cs"/>
                        </a:rPr>
                        <a:t>سایر تعبیر و تبیین ها</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0" i="0" u="none" strike="noStrike" cap="none" normalizeH="0" baseline="0">
                          <a:ln>
                            <a:noFill/>
                          </a:ln>
                          <a:solidFill>
                            <a:srgbClr val="333333"/>
                          </a:solidFill>
                          <a:effectLst/>
                          <a:latin typeface="+mn-lt"/>
                          <a:ea typeface="+mn-ea"/>
                          <a:cs typeface="+mn-cs"/>
                        </a:rPr>
                        <a:t>زمانی که شما حرف می زنید ، جمعیت حاضر شروع به خندیدن می کنند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0" i="0" u="none" strike="noStrike" cap="none" normalizeH="0" baseline="0" dirty="0">
                          <a:ln>
                            <a:noFill/>
                          </a:ln>
                          <a:solidFill>
                            <a:srgbClr val="333333"/>
                          </a:solidFill>
                          <a:effectLst/>
                          <a:latin typeface="+mn-lt"/>
                          <a:ea typeface="+mn-ea"/>
                          <a:cs typeface="+mn-cs"/>
                        </a:rPr>
                        <a:t>چون تو آمدی ، جمعیت به تو خندیدند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0" i="0" u="none" strike="noStrike" cap="none" normalizeH="0" baseline="0" dirty="0">
                          <a:ln>
                            <a:noFill/>
                          </a:ln>
                          <a:solidFill>
                            <a:srgbClr val="333333"/>
                          </a:solidFill>
                          <a:effectLst/>
                          <a:latin typeface="+mn-lt"/>
                          <a:ea typeface="+mn-ea"/>
                          <a:cs typeface="+mn-cs"/>
                        </a:rPr>
                        <a:t>حدوث همزمان ، احمتالاً در همان زمان ، شخصی لطیفه ای تعریف کرده است. یا اینکه جمعیت حاضر ، مجذوب شیرین بیانی شما شده اند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0" i="0" u="none" strike="noStrike" cap="none" normalizeH="0" baseline="0" dirty="0">
                          <a:ln>
                            <a:noFill/>
                          </a:ln>
                          <a:solidFill>
                            <a:srgbClr val="333333"/>
                          </a:solidFill>
                          <a:effectLst/>
                          <a:latin typeface="+mn-lt"/>
                          <a:ea typeface="+mn-ea"/>
                          <a:cs typeface="+mn-cs"/>
                        </a:rPr>
                        <a:t>وزن شما افزایش یافته (چاق شده اید)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0" i="0" u="none" strike="noStrike" cap="none" normalizeH="0" baseline="0" dirty="0">
                          <a:ln>
                            <a:noFill/>
                          </a:ln>
                          <a:solidFill>
                            <a:srgbClr val="333333"/>
                          </a:solidFill>
                          <a:effectLst/>
                          <a:latin typeface="+mn-lt"/>
                          <a:ea typeface="+mn-ea"/>
                          <a:cs typeface="+mn-cs"/>
                        </a:rPr>
                        <a:t>این پزشک </a:t>
                      </a:r>
                      <a:r>
                        <a:rPr kumimoji="0" lang="ar-SA" sz="2000" b="0" i="0" u="none" strike="noStrike" cap="none" normalizeH="0" baseline="0">
                          <a:ln>
                            <a:noFill/>
                          </a:ln>
                          <a:solidFill>
                            <a:srgbClr val="333333"/>
                          </a:solidFill>
                          <a:effectLst/>
                          <a:latin typeface="+mn-lt"/>
                          <a:ea typeface="+mn-ea"/>
                          <a:cs typeface="+mn-cs"/>
                        </a:rPr>
                        <a:t>نادان داروی نامناسبی </a:t>
                      </a:r>
                      <a:r>
                        <a:rPr kumimoji="0" lang="ar-SA" sz="2000" b="0" i="0" u="none" strike="noStrike" cap="none" normalizeH="0" baseline="0" dirty="0">
                          <a:ln>
                            <a:noFill/>
                          </a:ln>
                          <a:solidFill>
                            <a:srgbClr val="333333"/>
                          </a:solidFill>
                          <a:effectLst/>
                          <a:latin typeface="+mn-lt"/>
                          <a:ea typeface="+mn-ea"/>
                          <a:cs typeface="+mn-cs"/>
                        </a:rPr>
                        <a:t>تجویز کرده است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0" i="0" u="none" strike="noStrike" cap="none" normalizeH="0" baseline="0" dirty="0">
                          <a:ln>
                            <a:noFill/>
                          </a:ln>
                          <a:solidFill>
                            <a:srgbClr val="333333"/>
                          </a:solidFill>
                          <a:effectLst/>
                          <a:latin typeface="+mn-lt"/>
                          <a:ea typeface="+mn-ea"/>
                          <a:cs typeface="+mn-cs"/>
                        </a:rPr>
                        <a:t>ممکن است به عوارض دارو ها مربوط باشد ولی احتمالاً فعالیت </a:t>
                      </a:r>
                      <a:r>
                        <a:rPr kumimoji="0" lang="ar-SA" sz="2000" b="0" i="0" u="none" strike="noStrike" cap="none" normalizeH="0" baseline="0">
                          <a:ln>
                            <a:noFill/>
                          </a:ln>
                          <a:solidFill>
                            <a:srgbClr val="333333"/>
                          </a:solidFill>
                          <a:effectLst/>
                          <a:latin typeface="+mn-lt"/>
                          <a:ea typeface="+mn-ea"/>
                          <a:cs typeface="+mn-cs"/>
                        </a:rPr>
                        <a:t>کم و تغذیه </a:t>
                      </a:r>
                      <a:r>
                        <a:rPr kumimoji="0" lang="ar-SA" sz="2000" b="0" i="0" u="none" strike="noStrike" cap="none" normalizeH="0" baseline="0" dirty="0">
                          <a:ln>
                            <a:noFill/>
                          </a:ln>
                          <a:solidFill>
                            <a:srgbClr val="333333"/>
                          </a:solidFill>
                          <a:effectLst/>
                          <a:latin typeface="+mn-lt"/>
                          <a:ea typeface="+mn-ea"/>
                          <a:cs typeface="+mn-cs"/>
                        </a:rPr>
                        <a:t>ی نامناسب هم علل مطرح می باشند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0" i="0" u="none" strike="noStrike" cap="none" normalizeH="0" baseline="0" dirty="0">
                          <a:ln>
                            <a:noFill/>
                          </a:ln>
                          <a:solidFill>
                            <a:srgbClr val="333333"/>
                          </a:solidFill>
                          <a:effectLst/>
                          <a:latin typeface="+mn-lt"/>
                          <a:ea typeface="+mn-ea"/>
                          <a:cs typeface="+mn-cs"/>
                        </a:rPr>
                        <a:t>لاسیتک دوچرخه ی شما باد ندارد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0" i="0" u="none" strike="noStrike" cap="none" normalizeH="0" baseline="0" dirty="0">
                          <a:ln>
                            <a:noFill/>
                          </a:ln>
                          <a:solidFill>
                            <a:srgbClr val="333333"/>
                          </a:solidFill>
                          <a:effectLst/>
                          <a:latin typeface="+mn-lt"/>
                          <a:ea typeface="+mn-ea"/>
                          <a:cs typeface="+mn-cs"/>
                        </a:rPr>
                        <a:t>خرابکاری کردی ، مراقب باش ، دفعه ی دیگر آسیب خواهی دید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ar-SA" sz="2000" b="0" i="0" u="none" strike="noStrike" cap="none" normalizeH="0" baseline="0" dirty="0">
                          <a:ln>
                            <a:noFill/>
                          </a:ln>
                          <a:solidFill>
                            <a:srgbClr val="333333"/>
                          </a:solidFill>
                          <a:effectLst/>
                          <a:latin typeface="+mn-lt"/>
                          <a:ea typeface="+mn-ea"/>
                          <a:cs typeface="+mn-cs"/>
                        </a:rPr>
                        <a:t>یک میخ در لاستیک فرو رفته و شما فراموش </a:t>
                      </a:r>
                      <a:r>
                        <a:rPr kumimoji="0" lang="ar-SA" sz="2000" b="0" i="0" u="none" strike="noStrike" cap="none" normalizeH="0" baseline="0">
                          <a:ln>
                            <a:noFill/>
                          </a:ln>
                          <a:solidFill>
                            <a:srgbClr val="333333"/>
                          </a:solidFill>
                          <a:effectLst/>
                          <a:latin typeface="+mn-lt"/>
                          <a:ea typeface="+mn-ea"/>
                          <a:cs typeface="+mn-cs"/>
                        </a:rPr>
                        <a:t>کرده اید آنرا </a:t>
                      </a:r>
                      <a:r>
                        <a:rPr kumimoji="0" lang="ar-SA" sz="2000" b="0" i="0" u="none" strike="noStrike" cap="none" normalizeH="0" baseline="0" dirty="0">
                          <a:ln>
                            <a:noFill/>
                          </a:ln>
                          <a:solidFill>
                            <a:srgbClr val="333333"/>
                          </a:solidFill>
                          <a:effectLst/>
                          <a:latin typeface="+mn-lt"/>
                          <a:ea typeface="+mn-ea"/>
                          <a:cs typeface="+mn-cs"/>
                        </a:rPr>
                        <a:t>باد بزنید و ترمیم کنید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سبک های اِسنادی</a:t>
            </a:r>
            <a:br>
              <a:rPr lang="fa-IR" altLang="de-DE" sz="3600">
                <a:solidFill>
                  <a:srgbClr val="004992"/>
                </a:solidFill>
                <a:latin typeface="+mn-lt"/>
                <a:ea typeface="+mn-ea"/>
                <a:cs typeface="+mn-cs"/>
              </a:rPr>
            </a:br>
            <a:r>
              <a:rPr lang="fa-IR" altLang="de-DE">
                <a:solidFill>
                  <a:srgbClr val="004992"/>
                </a:solidFill>
                <a:latin typeface="+mn-lt"/>
                <a:ea typeface="+mn-ea"/>
                <a:cs typeface="+mn-cs"/>
              </a:rPr>
              <a:t>هدف ما از جلسه ی امروز:</a:t>
            </a:r>
            <a:endParaRPr lang="en-US" altLang="de-DE">
              <a:solidFill>
                <a:srgbClr val="004992"/>
              </a:solidFill>
              <a:latin typeface="+mn-lt"/>
              <a:ea typeface="+mn-ea"/>
              <a:cs typeface="+mn-cs"/>
            </a:endParaRPr>
          </a:p>
        </p:txBody>
      </p:sp>
      <p:sp>
        <p:nvSpPr>
          <p:cNvPr id="28675" name="Text Box 3"/>
          <p:cNvSpPr>
            <a:spLocks noGrp="1" noChangeArrowheads="1"/>
          </p:cNvSpPr>
          <p:nvPr>
            <p:ph idx="1"/>
          </p:nvPr>
        </p:nvSpPr>
        <p:spPr>
          <a:noFill/>
        </p:spPr>
        <p:txBody>
          <a:bodyPr>
            <a:noAutofit/>
          </a:bodyPr>
          <a:lstStyle/>
          <a:p>
            <a:pPr marL="342900" indent="-342900">
              <a:buClr>
                <a:srgbClr val="333333"/>
              </a:buClr>
              <a:buFont typeface="WingDings"/>
              <a:buChar char=""/>
            </a:pPr>
            <a:r>
              <a:rPr lang="fa-IR" altLang="de-DE" sz="2400" dirty="0">
                <a:solidFill>
                  <a:srgbClr val="333333"/>
                </a:solidFill>
              </a:rPr>
              <a:t>علت های احتمالی هر واقعه یا حادثه را مورد توجه قرار دهید.</a:t>
            </a:r>
          </a:p>
          <a:p>
            <a:pPr marL="342900" indent="-342900">
              <a:buClr>
                <a:srgbClr val="333333"/>
              </a:buClr>
              <a:buFont typeface="WingDings"/>
              <a:buChar char=""/>
            </a:pPr>
            <a:r>
              <a:rPr lang="fa-IR" altLang="de-DE" sz="2400" dirty="0">
                <a:solidFill>
                  <a:srgbClr val="333333"/>
                </a:solidFill>
              </a:rPr>
              <a:t>در قبول یک تعبیر و تبیین شتاب نکنید.</a:t>
            </a:r>
          </a:p>
          <a:p>
            <a:pPr marL="342900" indent="-342900">
              <a:buClr>
                <a:srgbClr val="333333"/>
              </a:buClr>
              <a:buFont typeface="WingDings"/>
              <a:buChar char=""/>
            </a:pPr>
            <a:r>
              <a:rPr lang="fa-IR" altLang="de-DE" sz="2400" dirty="0">
                <a:solidFill>
                  <a:srgbClr val="333333"/>
                </a:solidFill>
              </a:rPr>
              <a:t>در باره ی پیامدهای هر یک از </a:t>
            </a:r>
            <a:r>
              <a:rPr lang="ar-SA" altLang="de-DE" sz="2400" dirty="0">
                <a:solidFill>
                  <a:srgbClr val="333333"/>
                </a:solidFill>
              </a:rPr>
              <a:t>اِسناد</a:t>
            </a:r>
            <a:r>
              <a:rPr lang="fa-IR" altLang="de-DE" sz="2400" dirty="0">
                <a:solidFill>
                  <a:srgbClr val="333333"/>
                </a:solidFill>
              </a:rPr>
              <a:t> ها (علت یابی ها) تعمق و بحث کنید.</a:t>
            </a:r>
          </a:p>
          <a:p>
            <a:r>
              <a:rPr lang="fa-IR" altLang="de-DE" sz="2400" dirty="0">
                <a:solidFill>
                  <a:srgbClr val="004992"/>
                </a:solidFill>
              </a:rPr>
              <a:t>باید سعی کنیم در زندگی روزمره ی خویش فردی واقع بین باشیم نباید دیگران را بخاطر شکست های خویش سرزنش و ملامت کنیم و همچنین نباید خود را بخاطر مشکلات خطاکار دانسته و مَذِمّت کنیم</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یک فروشنده وجه مربوط به چیزی را که فروخته بطور کامل پس می دهد</a:t>
            </a:r>
            <a:endParaRPr lang="de-DE" altLang="de-DE" sz="3600">
              <a:latin typeface="+mn-lt"/>
              <a:ea typeface="+mn-ea"/>
              <a:cs typeface="+mn-cs"/>
            </a:endParaRPr>
          </a:p>
        </p:txBody>
      </p:sp>
      <p:sp>
        <p:nvSpPr>
          <p:cNvPr id="29699" name="Rectangle 3"/>
          <p:cNvSpPr>
            <a:spLocks noGrp="1" noChangeArrowheads="1"/>
          </p:cNvSpPr>
          <p:nvPr>
            <p:ph idx="1"/>
          </p:nvPr>
        </p:nvSpPr>
        <p:spPr>
          <a:xfrm>
            <a:off x="408955" y="2204864"/>
            <a:ext cx="11340000" cy="4248000"/>
          </a:xfrm>
        </p:spPr>
        <p:txBody>
          <a:bodyPr>
            <a:noAutofit/>
          </a:bodyPr>
          <a:lstStyle/>
          <a:p>
            <a:r>
              <a:rPr lang="fa-IR" altLang="de-DE" sz="2400" dirty="0">
                <a:solidFill>
                  <a:srgbClr val="333333"/>
                </a:solidFill>
              </a:rPr>
              <a:t>چرا فروشنده وجه مربوط به چیزی را که فروخته بطور کامل پس می دهد؟</a:t>
            </a:r>
          </a:p>
          <a:p>
            <a:pPr lvl="0" defTabSz="914400" fontAlgn="base"/>
            <a:r>
              <a:rPr lang="fa-IR" altLang="de-DE" sz="2400" dirty="0">
                <a:solidFill>
                  <a:srgbClr val="333333"/>
                </a:solidFill>
              </a:rPr>
              <a:t>دلیل اصلی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شما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دیگری یا دیگران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شرایط یا اتفاقی بوده؟ </a:t>
            </a:r>
            <a:endParaRPr lang="fr-CH" altLang="de-DE" sz="2400" dirty="0">
              <a:solidFill>
                <a:srgbClr val="004992"/>
              </a:solidFill>
              <a:latin typeface="+mn-lt"/>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1026"/>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a-IR" altLang="de-DE" sz="3600">
                <a:latin typeface="+mn-lt"/>
                <a:ea typeface="+mn-ea"/>
                <a:cs typeface="+mn-cs"/>
              </a:rPr>
              <a:t>وقتی که شما وارد یک اطاق می شوید ، همه ی کسانی که آنجا هستند ، ساکت می شوند</a:t>
            </a:r>
            <a:endParaRPr lang="de-DE" altLang="de-DE" sz="3600">
              <a:latin typeface="+mn-lt"/>
              <a:ea typeface="+mn-ea"/>
              <a:cs typeface="+mn-cs"/>
            </a:endParaRPr>
          </a:p>
        </p:txBody>
      </p:sp>
      <p:sp>
        <p:nvSpPr>
          <p:cNvPr id="30723" name="Rectangle 1027"/>
          <p:cNvSpPr>
            <a:spLocks noGrp="1" noChangeArrowheads="1"/>
          </p:cNvSpPr>
          <p:nvPr>
            <p:ph idx="1"/>
          </p:nvPr>
        </p:nvSpPr>
        <p:spPr/>
        <p:txBody>
          <a:bodyPr>
            <a:noAutofit/>
          </a:bodyPr>
          <a:lstStyle/>
          <a:p>
            <a:r>
              <a:rPr lang="fa-IR" altLang="de-DE" sz="2400" dirty="0">
                <a:solidFill>
                  <a:srgbClr val="333333"/>
                </a:solidFill>
              </a:rPr>
              <a:t>چرا وقتی که </a:t>
            </a:r>
            <a:r>
              <a:rPr lang="fa-IR" altLang="de-DE" sz="2400">
                <a:solidFill>
                  <a:srgbClr val="333333"/>
                </a:solidFill>
              </a:rPr>
              <a:t>شما وارد اطاق شدید ، همه ساکت شدند؟</a:t>
            </a:r>
          </a:p>
          <a:p>
            <a:pPr lvl="0" defTabSz="914400" fontAlgn="base"/>
            <a:r>
              <a:rPr lang="fa-IR" altLang="de-DE" sz="2400" dirty="0">
                <a:solidFill>
                  <a:srgbClr val="333333"/>
                </a:solidFill>
              </a:rPr>
              <a:t>دلیل اصلی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شما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دیگری یا دیگران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شرایط یا اتفاقی بوده؟ </a:t>
            </a:r>
            <a:endParaRPr lang="fr-CH" altLang="de-DE" sz="2400" dirty="0">
              <a:solidFill>
                <a:srgbClr val="004992"/>
              </a:solidFill>
              <a:latin typeface="+mn-lt"/>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شخصی می گوید که شما خوب به نظر نمی رسید</a:t>
            </a:r>
            <a:endParaRPr lang="de-DE" altLang="de-DE" sz="3600">
              <a:latin typeface="+mn-lt"/>
              <a:ea typeface="+mn-ea"/>
              <a:cs typeface="+mn-cs"/>
            </a:endParaRPr>
          </a:p>
        </p:txBody>
      </p:sp>
      <p:sp>
        <p:nvSpPr>
          <p:cNvPr id="31747" name="Rectangle 1027"/>
          <p:cNvSpPr>
            <a:spLocks noGrp="1" noChangeArrowheads="1"/>
          </p:cNvSpPr>
          <p:nvPr>
            <p:ph idx="1"/>
          </p:nvPr>
        </p:nvSpPr>
        <p:spPr>
          <a:noFill/>
        </p:spPr>
        <p:txBody>
          <a:bodyPr>
            <a:noAutofit/>
          </a:bodyPr>
          <a:lstStyle/>
          <a:p>
            <a:r>
              <a:rPr lang="fa-IR" altLang="de-DE" sz="2400">
                <a:solidFill>
                  <a:srgbClr val="333333"/>
                </a:solidFill>
              </a:rPr>
              <a:t>چرا شخص </a:t>
            </a:r>
            <a:r>
              <a:rPr lang="fa-IR" altLang="de-DE" sz="2400" dirty="0">
                <a:solidFill>
                  <a:srgbClr val="333333"/>
                </a:solidFill>
              </a:rPr>
              <a:t>این حرف را می </a:t>
            </a:r>
            <a:r>
              <a:rPr lang="fa-IR" altLang="de-DE" sz="2400">
                <a:solidFill>
                  <a:srgbClr val="333333"/>
                </a:solidFill>
              </a:rPr>
              <a:t>زند؟</a:t>
            </a:r>
          </a:p>
          <a:p>
            <a:pPr lvl="0" defTabSz="914400" fontAlgn="base"/>
            <a:r>
              <a:rPr lang="fa-IR" altLang="de-DE" sz="2400" dirty="0">
                <a:solidFill>
                  <a:srgbClr val="333333"/>
                </a:solidFill>
              </a:rPr>
              <a:t>دلیل اصلی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شما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دیگری یا دیگران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شرایط یا اتفاقی بوده؟ </a:t>
            </a:r>
            <a:endParaRPr lang="fr-CH" altLang="de-DE" sz="2400" dirty="0">
              <a:solidFill>
                <a:srgbClr val="004992"/>
              </a:solidFill>
              <a:latin typeface="+mn-lt"/>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شما در یک امتحان مردود شده اید</a:t>
            </a:r>
            <a:endParaRPr lang="de-DE" altLang="de-DE" sz="3600">
              <a:latin typeface="+mn-lt"/>
              <a:ea typeface="+mn-ea"/>
              <a:cs typeface="+mn-cs"/>
            </a:endParaRPr>
          </a:p>
        </p:txBody>
      </p:sp>
      <p:sp>
        <p:nvSpPr>
          <p:cNvPr id="32771" name="Rectangle 3"/>
          <p:cNvSpPr>
            <a:spLocks noGrp="1" noChangeArrowheads="1"/>
          </p:cNvSpPr>
          <p:nvPr>
            <p:ph idx="1"/>
          </p:nvPr>
        </p:nvSpPr>
        <p:spPr>
          <a:noFill/>
        </p:spPr>
        <p:txBody>
          <a:bodyPr>
            <a:noAutofit/>
          </a:bodyPr>
          <a:lstStyle/>
          <a:p>
            <a:r>
              <a:rPr lang="fa-IR" altLang="de-DE" sz="2400" dirty="0">
                <a:solidFill>
                  <a:srgbClr val="333333"/>
                </a:solidFill>
              </a:rPr>
              <a:t>چرا در امتحان مردود شده </a:t>
            </a:r>
            <a:r>
              <a:rPr lang="fa-IR" altLang="de-DE" sz="2400">
                <a:solidFill>
                  <a:srgbClr val="333333"/>
                </a:solidFill>
              </a:rPr>
              <a:t>اید؟</a:t>
            </a:r>
          </a:p>
          <a:p>
            <a:pPr lvl="0" defTabSz="914400" fontAlgn="base"/>
            <a:r>
              <a:rPr lang="fa-IR" altLang="de-DE" sz="2400" dirty="0">
                <a:solidFill>
                  <a:srgbClr val="333333"/>
                </a:solidFill>
              </a:rPr>
              <a:t>دلیل اصلی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شما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دیگری یا دیگران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شرایط یا اتفاقی بوده؟ </a:t>
            </a:r>
            <a:endParaRPr lang="fr-CH" altLang="de-DE" sz="2400" dirty="0">
              <a:solidFill>
                <a:srgbClr val="004992"/>
              </a:solidFill>
              <a:latin typeface="+mn-lt"/>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خودتان چند نمونه مثال بزنید!</a:t>
            </a:r>
            <a:endParaRPr lang="en-US" sz="3600">
              <a:latin typeface="+mn-lt"/>
              <a:ea typeface="+mn-ea"/>
              <a:cs typeface="+mn-cs"/>
            </a:endParaRPr>
          </a:p>
        </p:txBody>
      </p:sp>
      <p:sp>
        <p:nvSpPr>
          <p:cNvPr id="5" name="Content Placeholder 4"/>
          <p:cNvSpPr>
            <a:spLocks noGrp="1"/>
          </p:cNvSpPr>
          <p:nvPr>
            <p:ph idx="1"/>
          </p:nvPr>
        </p:nvSpPr>
        <p:spPr/>
        <p:txBody>
          <a:bodyPr/>
          <a:lstStyle/>
          <a:p>
            <a:pPr defTabSz="914400" fontAlgn="base">
              <a:defRPr/>
            </a:pPr>
            <a:r>
              <a:rPr lang="fa-IR" altLang="de-DE" sz="2400" kern="0" dirty="0">
                <a:solidFill>
                  <a:srgbClr val="333333"/>
                </a:solidFill>
              </a:rPr>
              <a:t>چه چیزی می تواند منجر به این وضعیت شده باشد؟</a:t>
            </a:r>
            <a:endParaRPr lang="en-US"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11"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شما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دیگری یا دیگران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شرایط یا اتفاقی بوده؟ </a:t>
            </a:r>
            <a:endParaRPr lang="fr-CH" altLang="de-DE" sz="2400" dirty="0">
              <a:solidFill>
                <a:srgbClr val="004992"/>
              </a:solidFill>
              <a:latin typeface="+mn-lt"/>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صدایی از درون می گوید که شما آدم خوبی نیستید</a:t>
            </a:r>
            <a:endParaRPr lang="en-US" altLang="de-DE" sz="3600">
              <a:latin typeface="+mn-lt"/>
              <a:ea typeface="+mn-ea"/>
              <a:cs typeface="+mn-cs"/>
            </a:endParaRPr>
          </a:p>
        </p:txBody>
      </p:sp>
      <p:sp>
        <p:nvSpPr>
          <p:cNvPr id="34818" name="Rectangle 2"/>
          <p:cNvSpPr>
            <a:spLocks noGrp="1" noChangeArrowheads="1"/>
          </p:cNvSpPr>
          <p:nvPr>
            <p:ph idx="1"/>
          </p:nvPr>
        </p:nvSpPr>
        <p:spPr/>
        <p:txBody>
          <a:bodyPr>
            <a:noAutofit/>
          </a:bodyPr>
          <a:lstStyle/>
          <a:p>
            <a:pPr eaLnBrk="1" hangingPunct="1">
              <a:lnSpc>
                <a:spcPct val="100000"/>
              </a:lnSpc>
              <a:spcBef>
                <a:spcPts val="1200"/>
              </a:spcBef>
              <a:buFontTx/>
              <a:buNone/>
            </a:pPr>
            <a:r>
              <a:rPr lang="fa-IR" altLang="de-DE" sz="2400" b="1" dirty="0">
                <a:solidFill>
                  <a:srgbClr val="004992"/>
                </a:solidFill>
              </a:rPr>
              <a:t>دلایل...</a:t>
            </a:r>
          </a:p>
          <a:p>
            <a:pPr eaLnBrk="1" hangingPunct="1">
              <a:lnSpc>
                <a:spcPct val="100000"/>
              </a:lnSpc>
              <a:spcBef>
                <a:spcPts val="1200"/>
              </a:spcBef>
              <a:buFontTx/>
              <a:buNone/>
            </a:pPr>
            <a:r>
              <a:rPr lang="ar-SA" altLang="de-DE" sz="2400" dirty="0">
                <a:solidFill>
                  <a:srgbClr val="333333"/>
                </a:solidFill>
              </a:rPr>
              <a:t>شما </a:t>
            </a:r>
            <a:endParaRPr lang="fa-IR" altLang="de-DE" sz="2400" dirty="0">
              <a:solidFill>
                <a:srgbClr val="333333"/>
              </a:solidFill>
            </a:endParaRPr>
          </a:p>
          <a:p>
            <a:pPr eaLnBrk="1" hangingPunct="1">
              <a:lnSpc>
                <a:spcPct val="100000"/>
              </a:lnSpc>
              <a:spcBef>
                <a:spcPts val="1200"/>
              </a:spcBef>
              <a:buFontTx/>
              <a:buNone/>
            </a:pPr>
            <a:r>
              <a:rPr lang="fa-IR" altLang="de-DE" sz="2400" dirty="0">
                <a:solidFill>
                  <a:srgbClr val="333333"/>
                </a:solidFill>
              </a:rPr>
              <a:t>دیگران </a:t>
            </a:r>
          </a:p>
          <a:p>
            <a:pPr eaLnBrk="1" hangingPunct="1">
              <a:lnSpc>
                <a:spcPct val="100000"/>
              </a:lnSpc>
              <a:spcBef>
                <a:spcPts val="1200"/>
              </a:spcBef>
              <a:buFontTx/>
              <a:buNone/>
            </a:pPr>
            <a:r>
              <a:rPr lang="fa-IR" altLang="de-DE" sz="2400" dirty="0">
                <a:solidFill>
                  <a:srgbClr val="333333"/>
                </a:solidFill>
              </a:rPr>
              <a:t>شرایط یا موقعیت </a:t>
            </a:r>
            <a:r>
              <a:rPr lang="de-DE" altLang="de-DE" sz="2400" dirty="0">
                <a:solidFill>
                  <a:srgbClr val="333333"/>
                </a:solidFill>
              </a:rPr>
              <a:t>	</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صدایی از درون می گوید که شما آدم خوبی نیستید</a:t>
            </a:r>
            <a:endParaRPr lang="en-US" altLang="de-DE" sz="3600">
              <a:latin typeface="+mn-lt"/>
              <a:ea typeface="+mn-ea"/>
              <a:cs typeface="+mn-cs"/>
            </a:endParaRPr>
          </a:p>
        </p:txBody>
      </p:sp>
      <p:sp>
        <p:nvSpPr>
          <p:cNvPr id="4" name="Content Placeholder 3"/>
          <p:cNvSpPr>
            <a:spLocks noGrp="1"/>
          </p:cNvSpPr>
          <p:nvPr>
            <p:ph idx="1"/>
          </p:nvPr>
        </p:nvSpPr>
        <p:spPr/>
        <p:txBody>
          <a:bodyPr/>
          <a:lstStyle/>
          <a:p>
            <a:pPr defTabSz="914400" rtl="0" eaLnBrk="0" hangingPunct="0">
              <a:spcBef>
                <a:spcPts val="0"/>
              </a:spcBef>
            </a:pPr>
            <a:r>
              <a:rPr lang="fa-IR" altLang="de-DE" sz="2000" b="1" dirty="0">
                <a:solidFill>
                  <a:srgbClr val="004992"/>
                </a:solidFill>
              </a:rPr>
              <a:t>دلایل...</a:t>
            </a:r>
          </a:p>
          <a:p>
            <a:pPr defTabSz="914400" rtl="0" eaLnBrk="0" hangingPunct="0"/>
            <a:r>
              <a:rPr lang="fa-IR" altLang="de-DE" sz="2000" b="1" dirty="0">
                <a:solidFill>
                  <a:srgbClr val="004992"/>
                </a:solidFill>
              </a:rPr>
              <a:t>خود شما</a:t>
            </a:r>
          </a:p>
          <a:p>
            <a:pPr marL="342900" indent="-342900">
              <a:lnSpc>
                <a:spcPct val="80000"/>
              </a:lnSpc>
              <a:spcBef>
                <a:spcPts val="0"/>
              </a:spcBef>
              <a:buClr>
                <a:srgbClr val="333333"/>
              </a:buClr>
              <a:buFont typeface="WingDings"/>
              <a:buChar char=""/>
            </a:pPr>
            <a:r>
              <a:rPr lang="fa-IR" altLang="de-DE" sz="2000" dirty="0">
                <a:solidFill>
                  <a:srgbClr val="333333"/>
                </a:solidFill>
              </a:rPr>
              <a:t>متأسفانه من همیشه خودم را سزنش می کنم . و به نظر می رسد که تاحدودی از خودم بدم می آید</a:t>
            </a:r>
          </a:p>
          <a:p>
            <a:pPr marL="342900" indent="-342900">
              <a:lnSpc>
                <a:spcPct val="80000"/>
              </a:lnSpc>
              <a:spcBef>
                <a:spcPts val="0"/>
              </a:spcBef>
              <a:buClr>
                <a:srgbClr val="333333"/>
              </a:buClr>
              <a:buFont typeface="WingDings"/>
              <a:buChar char=""/>
            </a:pPr>
            <a:r>
              <a:rPr lang="fa-IR" altLang="de-DE" sz="2000" dirty="0">
                <a:solidFill>
                  <a:srgbClr val="333333"/>
                </a:solidFill>
              </a:rPr>
              <a:t>دارم دیوانه می شوم </a:t>
            </a:r>
          </a:p>
          <a:p>
            <a:pPr marL="342900" indent="-342900">
              <a:lnSpc>
                <a:spcPct val="80000"/>
              </a:lnSpc>
              <a:spcBef>
                <a:spcPts val="0"/>
              </a:spcBef>
              <a:buClr>
                <a:srgbClr val="333333"/>
              </a:buClr>
              <a:buFont typeface="WingDings"/>
              <a:buChar char=""/>
            </a:pPr>
            <a:r>
              <a:rPr lang="fa-IR" altLang="de-DE" sz="2000" dirty="0">
                <a:solidFill>
                  <a:srgbClr val="333333"/>
                </a:solidFill>
              </a:rPr>
              <a:t>به نظر می رسد من همان افکاری را دارم که دیگری می پندارد</a:t>
            </a:r>
            <a:endParaRPr lang="en-US" altLang="de-DE" sz="2000" b="1" dirty="0">
              <a:solidFill>
                <a:srgbClr val="333333"/>
              </a:solidFill>
            </a:endParaRPr>
          </a:p>
          <a:p>
            <a:pPr defTabSz="914400" rtl="0" eaLnBrk="0" hangingPunct="0">
              <a:buClr>
                <a:srgbClr val="333333"/>
              </a:buClr>
            </a:pPr>
            <a:r>
              <a:rPr lang="fa-IR" altLang="de-DE" sz="2000" b="1" dirty="0">
                <a:solidFill>
                  <a:srgbClr val="004992"/>
                </a:solidFill>
              </a:rPr>
              <a:t>دیگران</a:t>
            </a:r>
          </a:p>
          <a:p>
            <a:pPr marL="342900" indent="-342900" defTabSz="914400" eaLnBrk="0" hangingPunct="0">
              <a:spcBef>
                <a:spcPts val="0"/>
              </a:spcBef>
              <a:buClr>
                <a:srgbClr val="333333"/>
              </a:buClr>
              <a:buFont typeface="WingDings"/>
              <a:buChar char=""/>
            </a:pPr>
            <a:r>
              <a:rPr lang="fa-IR" altLang="de-DE" sz="2000" dirty="0">
                <a:solidFill>
                  <a:srgbClr val="333333"/>
                </a:solidFill>
              </a:rPr>
              <a:t>چیزی در مغز من کاشته اند</a:t>
            </a:r>
          </a:p>
          <a:p>
            <a:pPr marL="342900" indent="-342900" defTabSz="914400" eaLnBrk="0" hangingPunct="0">
              <a:spcBef>
                <a:spcPts val="0"/>
              </a:spcBef>
              <a:buClr>
                <a:srgbClr val="333333"/>
              </a:buClr>
              <a:buFont typeface="WingDings"/>
              <a:buChar char=""/>
            </a:pPr>
            <a:r>
              <a:rPr lang="fa-IR" altLang="de-DE" sz="2000" dirty="0">
                <a:solidFill>
                  <a:srgbClr val="333333"/>
                </a:solidFill>
              </a:rPr>
              <a:t>نمی دانم چگونه این اتفاق رخ می دهد . ولی گویی دیگران افکار مرا کنترل می کنند</a:t>
            </a:r>
          </a:p>
          <a:p>
            <a:pPr defTabSz="914400" rtl="0" eaLnBrk="0" hangingPunct="0">
              <a:buClr>
                <a:srgbClr val="333333"/>
              </a:buClr>
            </a:pPr>
            <a:r>
              <a:rPr lang="fa-IR" altLang="de-DE" sz="2000" b="1" dirty="0">
                <a:solidFill>
                  <a:srgbClr val="004992"/>
                </a:solidFill>
              </a:rPr>
              <a:t>شرایط یا موقعیت</a:t>
            </a:r>
          </a:p>
          <a:p>
            <a:pPr marL="342900" indent="-342900" defTabSz="914400" eaLnBrk="0" hangingPunct="0">
              <a:spcBef>
                <a:spcPts val="0"/>
              </a:spcBef>
              <a:buClr>
                <a:srgbClr val="333333"/>
              </a:buClr>
              <a:buFont typeface="WingDings"/>
              <a:buChar char=""/>
            </a:pPr>
            <a:r>
              <a:rPr lang="fa-IR" altLang="de-DE" sz="2000" dirty="0">
                <a:solidFill>
                  <a:srgbClr val="333333"/>
                </a:solidFill>
              </a:rPr>
              <a:t>احساس می کنم که این روزها تحت فشار بوده ام و به همین دلیل همه چیز و حتی افکارم تحت فشار</a:t>
            </a:r>
          </a:p>
          <a:p>
            <a:pPr marL="342900" indent="-342900" defTabSz="914400" eaLnBrk="0" hangingPunct="0">
              <a:spcBef>
                <a:spcPts val="0"/>
              </a:spcBef>
              <a:buClr>
                <a:srgbClr val="333333"/>
              </a:buClr>
              <a:buFont typeface="WingDings"/>
              <a:buChar char=""/>
            </a:pPr>
            <a:r>
              <a:rPr lang="fa-IR" altLang="de-DE" sz="2000" dirty="0">
                <a:solidFill>
                  <a:srgbClr val="333333"/>
                </a:solidFill>
              </a:rPr>
              <a:t>گوش های من صداهای مختلفی اعم از صدای زنگ و سقوط سنگ های بزرگ را می شنود</a:t>
            </a:r>
            <a:endParaRPr lang="en-US" sz="2000" dirty="0"/>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صدایی از درون می گوید که شما آدم خوبی نیستید</a:t>
            </a:r>
            <a:endParaRPr lang="en-US" altLang="de-DE" sz="3600">
              <a:latin typeface="+mn-lt"/>
              <a:ea typeface="+mn-ea"/>
              <a:cs typeface="+mn-cs"/>
            </a:endParaRPr>
          </a:p>
        </p:txBody>
      </p:sp>
      <p:sp>
        <p:nvSpPr>
          <p:cNvPr id="35842" name="Rectangle 2"/>
          <p:cNvSpPr>
            <a:spLocks noGrp="1" noChangeArrowheads="1"/>
          </p:cNvSpPr>
          <p:nvPr>
            <p:ph idx="1"/>
          </p:nvPr>
        </p:nvSpPr>
        <p:spPr/>
        <p:txBody>
          <a:bodyPr>
            <a:noAutofit/>
          </a:bodyPr>
          <a:lstStyle/>
          <a:p>
            <a:pPr>
              <a:defRPr/>
            </a:pPr>
            <a:r>
              <a:rPr lang="fa-IR" sz="2400" dirty="0">
                <a:solidFill>
                  <a:srgbClr val="004992"/>
                </a:solidFill>
              </a:rPr>
              <a:t>بیماران روانپریش صداهای درونی را به دیگران یا نیروهای خارجی نسبت می دهند:</a:t>
            </a:r>
          </a:p>
          <a:p>
            <a:pPr marL="342900" indent="-342900">
              <a:buClr>
                <a:srgbClr val="333333"/>
              </a:buClr>
              <a:buFont typeface="WingDings"/>
              <a:buChar char=""/>
              <a:defRPr/>
            </a:pPr>
            <a:r>
              <a:rPr lang="fa-IR" sz="2400" dirty="0">
                <a:solidFill>
                  <a:srgbClr val="333333"/>
                </a:solidFill>
              </a:rPr>
              <a:t>چیزی در مغز من کاشته اند.</a:t>
            </a:r>
          </a:p>
          <a:p>
            <a:pPr marL="342900" indent="-342900">
              <a:buClr>
                <a:srgbClr val="333333"/>
              </a:buClr>
              <a:buFont typeface="WingDings"/>
              <a:buChar char=""/>
              <a:defRPr/>
            </a:pPr>
            <a:r>
              <a:rPr lang="fa-IR" sz="2400" dirty="0">
                <a:solidFill>
                  <a:srgbClr val="333333"/>
                </a:solidFill>
              </a:rPr>
              <a:t>نمی دانم چگونه اتفاق افتاده ، ولی دیگری افکار من را کنترل می کند.</a:t>
            </a: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شنیدن صداهای افکار خود یا صداهایی که از خارج القا می شوند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4047852443"/>
              </p:ext>
            </p:extLst>
          </p:nvPr>
        </p:nvGraphicFramePr>
        <p:xfrm>
          <a:off x="408955" y="2560320"/>
          <a:ext cx="11376000" cy="4043928"/>
        </p:xfrm>
        <a:graphic>
          <a:graphicData uri="http://schemas.openxmlformats.org/drawingml/2006/table">
            <a:tbl>
              <a:tblPr rtl="1" firstRow="1" bandRow="1">
                <a:tableStyleId>{21E4AEA4-8DFA-4A89-87EB-49C32662AFE0}</a:tableStyleId>
              </a:tblPr>
              <a:tblGrid>
                <a:gridCol w="4108530">
                  <a:extLst>
                    <a:ext uri="{9D8B030D-6E8A-4147-A177-3AD203B41FA5}">
                      <a16:colId xmlns:a16="http://schemas.microsoft.com/office/drawing/2014/main" val="20000"/>
                    </a:ext>
                  </a:extLst>
                </a:gridCol>
                <a:gridCol w="7267470">
                  <a:extLst>
                    <a:ext uri="{9D8B030D-6E8A-4147-A177-3AD203B41FA5}">
                      <a16:colId xmlns:a16="http://schemas.microsoft.com/office/drawing/2014/main" val="20001"/>
                    </a:ext>
                  </a:extLst>
                </a:gridCol>
              </a:tblGrid>
              <a:tr h="432048">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1800" b="0" i="0" u="none" strike="noStrike" cap="none" normalizeH="0" baseline="0" dirty="0">
                          <a:ln>
                            <a:noFill/>
                          </a:ln>
                          <a:solidFill>
                            <a:srgbClr val="333333"/>
                          </a:solidFill>
                          <a:effectLst/>
                          <a:latin typeface="+mn-lt"/>
                          <a:ea typeface="+mn-ea"/>
                          <a:cs typeface="+mn-cs"/>
                        </a:rPr>
                        <a:t>صداهایی که از بیرون القا می شود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1800" b="0" i="0" u="none" strike="noStrike" cap="none" normalizeH="0" baseline="0" dirty="0">
                          <a:ln>
                            <a:noFill/>
                          </a:ln>
                          <a:solidFill>
                            <a:srgbClr val="333333"/>
                          </a:solidFill>
                          <a:effectLst/>
                          <a:latin typeface="+mn-lt"/>
                          <a:ea typeface="+mn-ea"/>
                          <a:cs typeface="+mn-cs"/>
                        </a:rPr>
                        <a:t>شاید توضیح یا تبیین دیگری برای فرضیه های مطرح شده در سمت راست وجود داشته باشد؟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ar-SA" sz="1800" b="0" i="0" u="none" dirty="0">
                          <a:solidFill>
                            <a:srgbClr val="333333"/>
                          </a:solidFill>
                          <a:latin typeface="+mn-lt"/>
                          <a:ea typeface="+mn-ea"/>
                          <a:cs typeface="+mn-cs"/>
                        </a:rPr>
                        <a:t>درحالیکه چیزی در ذهن و فکر من نمی گذرد ، من به وضوح </a:t>
                      </a:r>
                      <a:r>
                        <a:rPr lang="ar-SA" sz="1800" b="0" i="0" u="none">
                          <a:solidFill>
                            <a:srgbClr val="333333"/>
                          </a:solidFill>
                          <a:latin typeface="+mn-lt"/>
                          <a:ea typeface="+mn-ea"/>
                          <a:cs typeface="+mn-cs"/>
                        </a:rPr>
                        <a:t>می شنوم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None/>
                        <a:tabLst/>
                      </a:pPr>
                      <a:r>
                        <a:rPr kumimoji="0" lang="ar-SA"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ar-SA" sz="1800" b="0" i="0" u="none" dirty="0">
                          <a:solidFill>
                            <a:srgbClr val="333333"/>
                          </a:solidFill>
                          <a:latin typeface="+mn-lt"/>
                          <a:ea typeface="+mn-ea"/>
                          <a:cs typeface="+mn-cs"/>
                        </a:rPr>
                        <a:t>این افکار تحت کنترل من </a:t>
                      </a:r>
                      <a:r>
                        <a:rPr lang="ar-SA" sz="1800" b="0" i="0" u="none">
                          <a:solidFill>
                            <a:srgbClr val="333333"/>
                          </a:solidFill>
                          <a:latin typeface="+mn-lt"/>
                          <a:ea typeface="+mn-ea"/>
                          <a:cs typeface="+mn-cs"/>
                        </a:rPr>
                        <a:t>نیستند . سعی </a:t>
                      </a:r>
                      <a:r>
                        <a:rPr lang="ar-SA" sz="1800" b="0" i="0" u="none" dirty="0">
                          <a:solidFill>
                            <a:srgbClr val="333333"/>
                          </a:solidFill>
                          <a:latin typeface="+mn-lt"/>
                          <a:ea typeface="+mn-ea"/>
                          <a:cs typeface="+mn-cs"/>
                        </a:rPr>
                        <a:t>می کنم ولی نمی توانم این افکار را خنثی کنم. این افکار به من می گویند که کسی می خواهد مرا غمگین کند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None/>
                        <a:tabLst/>
                      </a:pPr>
                      <a:r>
                        <a:rPr kumimoji="0" lang="ar-SA"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ar-SA" sz="1800" b="0" i="0" u="none" dirty="0">
                          <a:solidFill>
                            <a:srgbClr val="333333"/>
                          </a:solidFill>
                          <a:latin typeface="+mn-lt"/>
                          <a:ea typeface="+mn-ea"/>
                          <a:cs typeface="+mn-cs"/>
                        </a:rPr>
                        <a:t>هرگز چنین افکار پلیدی در ذهن من وجود نداشته است. من هرگز نمی توانم به کسی صدمه بزنم. ولی همچنان افکار خشونت آمیزی در ذهن من می گذرد </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None/>
                        <a:tabLst/>
                      </a:pPr>
                      <a:r>
                        <a:rPr kumimoji="0" lang="ar-SA"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19832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شنیدن صداهای افکار خود یا صداهایی که از خارج القا می شوند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579318840"/>
              </p:ext>
            </p:extLst>
          </p:nvPr>
        </p:nvGraphicFramePr>
        <p:xfrm>
          <a:off x="408955" y="2560320"/>
          <a:ext cx="11376000" cy="4043928"/>
        </p:xfrm>
        <a:graphic>
          <a:graphicData uri="http://schemas.openxmlformats.org/drawingml/2006/table">
            <a:tbl>
              <a:tblPr rtl="1" firstRow="1" bandRow="1">
                <a:tableStyleId>{21E4AEA4-8DFA-4A89-87EB-49C32662AFE0}</a:tableStyleId>
              </a:tblPr>
              <a:tblGrid>
                <a:gridCol w="4108530">
                  <a:extLst>
                    <a:ext uri="{9D8B030D-6E8A-4147-A177-3AD203B41FA5}">
                      <a16:colId xmlns:a16="http://schemas.microsoft.com/office/drawing/2014/main" val="20000"/>
                    </a:ext>
                  </a:extLst>
                </a:gridCol>
                <a:gridCol w="7267470">
                  <a:extLst>
                    <a:ext uri="{9D8B030D-6E8A-4147-A177-3AD203B41FA5}">
                      <a16:colId xmlns:a16="http://schemas.microsoft.com/office/drawing/2014/main" val="20001"/>
                    </a:ext>
                  </a:extLst>
                </a:gridCol>
              </a:tblGrid>
              <a:tr h="432048">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1800" b="0" i="0" u="none" strike="noStrike" cap="none" normalizeH="0" baseline="0" dirty="0">
                          <a:ln>
                            <a:noFill/>
                          </a:ln>
                          <a:solidFill>
                            <a:srgbClr val="333333"/>
                          </a:solidFill>
                          <a:effectLst/>
                          <a:latin typeface="+mn-lt"/>
                          <a:ea typeface="+mn-ea"/>
                          <a:cs typeface="+mn-cs"/>
                        </a:rPr>
                        <a:t>صداهایی که از بیرون القا می شود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1800" b="0" i="0" u="none" strike="noStrike" cap="none" normalizeH="0" baseline="0" dirty="0">
                          <a:ln>
                            <a:noFill/>
                          </a:ln>
                          <a:solidFill>
                            <a:srgbClr val="333333"/>
                          </a:solidFill>
                          <a:effectLst/>
                          <a:latin typeface="+mn-lt"/>
                          <a:ea typeface="+mn-ea"/>
                          <a:cs typeface="+mn-cs"/>
                        </a:rPr>
                        <a:t>شاید توضیح یا تبیین دیگری برای فرضیه های مطرح شده در سمت راست وجود داشته باشد؟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ar-SA" sz="1800" b="0" i="0" u="none" dirty="0">
                          <a:solidFill>
                            <a:srgbClr val="333333"/>
                          </a:solidFill>
                          <a:latin typeface="+mn-lt"/>
                          <a:ea typeface="+mn-ea"/>
                          <a:cs typeface="+mn-cs"/>
                        </a:rPr>
                        <a:t>درحالیکه چیزی در ذهن و فکر من نمی گذرد ، من به وضوح </a:t>
                      </a:r>
                      <a:r>
                        <a:rPr lang="ar-SA" sz="1800" b="0" i="0" u="none">
                          <a:solidFill>
                            <a:srgbClr val="333333"/>
                          </a:solidFill>
                          <a:latin typeface="+mn-lt"/>
                          <a:ea typeface="+mn-ea"/>
                          <a:cs typeface="+mn-cs"/>
                        </a:rPr>
                        <a:t>می شنوم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ar-SA" sz="1800" b="0" i="0" u="none" strike="noStrike" cap="none" normalizeH="0" baseline="0" dirty="0">
                          <a:ln>
                            <a:noFill/>
                          </a:ln>
                          <a:solidFill>
                            <a:srgbClr val="333333"/>
                          </a:solidFill>
                          <a:effectLst/>
                          <a:latin typeface="+mn-lt"/>
                          <a:ea typeface="+mn-ea"/>
                          <a:cs typeface="+mn-cs"/>
                        </a:rPr>
                        <a:t> تقریباً 15 تا 20 </a:t>
                      </a:r>
                      <a:r>
                        <a:rPr kumimoji="0" lang="ar-SA" sz="1800" b="0" i="0" u="none" strike="noStrike" cap="none" normalizeH="0" baseline="0">
                          <a:ln>
                            <a:noFill/>
                          </a:ln>
                          <a:solidFill>
                            <a:srgbClr val="333333"/>
                          </a:solidFill>
                          <a:effectLst/>
                          <a:latin typeface="+mn-lt"/>
                          <a:ea typeface="+mn-ea"/>
                          <a:cs typeface="+mn-cs"/>
                        </a:rPr>
                        <a:t>درصد مردم عادی </a:t>
                      </a:r>
                      <a:r>
                        <a:rPr kumimoji="0" lang="ar-SA" sz="1800" b="0" i="0" u="none" strike="noStrike" cap="none" normalizeH="0" baseline="0" dirty="0">
                          <a:ln>
                            <a:noFill/>
                          </a:ln>
                          <a:solidFill>
                            <a:srgbClr val="333333"/>
                          </a:solidFill>
                          <a:effectLst/>
                          <a:latin typeface="+mn-lt"/>
                          <a:ea typeface="+mn-ea"/>
                          <a:cs typeface="+mn-cs"/>
                        </a:rPr>
                        <a:t>، گهگاه چنین صداهایی را می شنوند. </a:t>
                      </a:r>
                    </a:p>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ar-SA" sz="1800" b="0" i="0" u="none" strike="noStrike" cap="none" normalizeH="0" baseline="0" dirty="0">
                          <a:ln>
                            <a:noFill/>
                          </a:ln>
                          <a:solidFill>
                            <a:srgbClr val="333333"/>
                          </a:solidFill>
                          <a:effectLst/>
                          <a:latin typeface="+mn-lt"/>
                          <a:ea typeface="+mn-ea"/>
                          <a:cs typeface="+mn-cs"/>
                        </a:rPr>
                        <a:t> گاهی اوقات </a:t>
                      </a:r>
                      <a:r>
                        <a:rPr kumimoji="0" lang="ar-SA" sz="1800" b="0" i="0" u="none" strike="noStrike" cap="none" normalizeH="0" baseline="0">
                          <a:ln>
                            <a:noFill/>
                          </a:ln>
                          <a:solidFill>
                            <a:srgbClr val="333333"/>
                          </a:solidFill>
                          <a:effectLst/>
                          <a:latin typeface="+mn-lt"/>
                          <a:ea typeface="+mn-ea"/>
                          <a:cs typeface="+mn-cs"/>
                        </a:rPr>
                        <a:t>افکار مهم ، </a:t>
                      </a:r>
                      <a:r>
                        <a:rPr kumimoji="0" lang="ar-SA" sz="1800" b="0" i="0" u="none" strike="noStrike" cap="none" normalizeH="0" baseline="0" dirty="0">
                          <a:ln>
                            <a:noFill/>
                          </a:ln>
                          <a:solidFill>
                            <a:srgbClr val="333333"/>
                          </a:solidFill>
                          <a:effectLst/>
                          <a:latin typeface="+mn-lt"/>
                          <a:ea typeface="+mn-ea"/>
                          <a:cs typeface="+mn-cs"/>
                        </a:rPr>
                        <a:t>شنیده می شوند (صداهای جالب ، اشتغال و نشخوارهای ذهنی ، شنیدن صدای یک دوست ، درزمانی که نامه ی او را می خوانیم).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ar-SA" sz="1800" b="0" i="0" u="none" dirty="0">
                          <a:solidFill>
                            <a:srgbClr val="333333"/>
                          </a:solidFill>
                          <a:latin typeface="+mn-lt"/>
                          <a:ea typeface="+mn-ea"/>
                          <a:cs typeface="+mn-cs"/>
                        </a:rPr>
                        <a:t>این افکار تحت کنترل من </a:t>
                      </a:r>
                      <a:r>
                        <a:rPr lang="ar-SA" sz="1800" b="0" i="0" u="none">
                          <a:solidFill>
                            <a:srgbClr val="333333"/>
                          </a:solidFill>
                          <a:latin typeface="+mn-lt"/>
                          <a:ea typeface="+mn-ea"/>
                          <a:cs typeface="+mn-cs"/>
                        </a:rPr>
                        <a:t>نیستند . سعی </a:t>
                      </a:r>
                      <a:r>
                        <a:rPr lang="ar-SA" sz="1800" b="0" i="0" u="none" dirty="0">
                          <a:solidFill>
                            <a:srgbClr val="333333"/>
                          </a:solidFill>
                          <a:latin typeface="+mn-lt"/>
                          <a:ea typeface="+mn-ea"/>
                          <a:cs typeface="+mn-cs"/>
                        </a:rPr>
                        <a:t>می کنم ولی نمی توانم این افکار را خنثی کنم. این افکار به من می گویند که کسی می خواهد مرا غمگین کند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None/>
                        <a:tabLst/>
                      </a:pPr>
                      <a:r>
                        <a:rPr kumimoji="0" lang="ar-SA"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ar-SA" sz="1800" b="0" i="0" u="none" dirty="0">
                          <a:solidFill>
                            <a:srgbClr val="333333"/>
                          </a:solidFill>
                          <a:latin typeface="+mn-lt"/>
                          <a:ea typeface="+mn-ea"/>
                          <a:cs typeface="+mn-cs"/>
                        </a:rPr>
                        <a:t>هرگز چنین افکار پلیدی در ذهن من وجود نداشته است. من هرگز نمی توانم به کسی صدمه بزنم. ولی همچنان افکار خشونت آمیزی در ذهن من می گذرد </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None/>
                        <a:tabLst/>
                      </a:pPr>
                      <a:r>
                        <a:rPr kumimoji="0" lang="ar-SA"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58612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شنیدن صداهای افکار خود یا صداهایی که از خارج القا می شوند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033012195"/>
              </p:ext>
            </p:extLst>
          </p:nvPr>
        </p:nvGraphicFramePr>
        <p:xfrm>
          <a:off x="408955" y="2560320"/>
          <a:ext cx="11376000" cy="4043928"/>
        </p:xfrm>
        <a:graphic>
          <a:graphicData uri="http://schemas.openxmlformats.org/drawingml/2006/table">
            <a:tbl>
              <a:tblPr rtl="1" firstRow="1" bandRow="1">
                <a:tableStyleId>{21E4AEA4-8DFA-4A89-87EB-49C32662AFE0}</a:tableStyleId>
              </a:tblPr>
              <a:tblGrid>
                <a:gridCol w="4108530">
                  <a:extLst>
                    <a:ext uri="{9D8B030D-6E8A-4147-A177-3AD203B41FA5}">
                      <a16:colId xmlns:a16="http://schemas.microsoft.com/office/drawing/2014/main" val="20000"/>
                    </a:ext>
                  </a:extLst>
                </a:gridCol>
                <a:gridCol w="7267470">
                  <a:extLst>
                    <a:ext uri="{9D8B030D-6E8A-4147-A177-3AD203B41FA5}">
                      <a16:colId xmlns:a16="http://schemas.microsoft.com/office/drawing/2014/main" val="20001"/>
                    </a:ext>
                  </a:extLst>
                </a:gridCol>
              </a:tblGrid>
              <a:tr h="432048">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1800" b="0" i="0" u="none" strike="noStrike" cap="none" normalizeH="0" baseline="0" dirty="0">
                          <a:ln>
                            <a:noFill/>
                          </a:ln>
                          <a:solidFill>
                            <a:srgbClr val="333333"/>
                          </a:solidFill>
                          <a:effectLst/>
                          <a:latin typeface="+mn-lt"/>
                          <a:ea typeface="+mn-ea"/>
                          <a:cs typeface="+mn-cs"/>
                        </a:rPr>
                        <a:t>صداهایی که از بیرون القا می شود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1800" b="0" i="0" u="none" strike="noStrike" cap="none" normalizeH="0" baseline="0" dirty="0">
                          <a:ln>
                            <a:noFill/>
                          </a:ln>
                          <a:solidFill>
                            <a:srgbClr val="333333"/>
                          </a:solidFill>
                          <a:effectLst/>
                          <a:latin typeface="+mn-lt"/>
                          <a:ea typeface="+mn-ea"/>
                          <a:cs typeface="+mn-cs"/>
                        </a:rPr>
                        <a:t>شاید توضیح یا تبیین دیگری برای فرضیه های مطرح شده در سمت راست وجود داشته باشد؟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ar-SA" sz="1800" b="0" i="0" u="none" dirty="0">
                          <a:solidFill>
                            <a:srgbClr val="333333"/>
                          </a:solidFill>
                          <a:latin typeface="+mn-lt"/>
                          <a:ea typeface="+mn-ea"/>
                          <a:cs typeface="+mn-cs"/>
                        </a:rPr>
                        <a:t>درحالیکه چیزی در ذهن و فکر من نمی گذرد ، من به وضوح </a:t>
                      </a:r>
                      <a:r>
                        <a:rPr lang="ar-SA" sz="1800" b="0" i="0" u="none">
                          <a:solidFill>
                            <a:srgbClr val="333333"/>
                          </a:solidFill>
                          <a:latin typeface="+mn-lt"/>
                          <a:ea typeface="+mn-ea"/>
                          <a:cs typeface="+mn-cs"/>
                        </a:rPr>
                        <a:t>می شنوم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ar-SA" sz="1800" b="0" i="0" u="none" strike="noStrike" cap="none" normalizeH="0" baseline="0" dirty="0">
                          <a:ln>
                            <a:noFill/>
                          </a:ln>
                          <a:solidFill>
                            <a:srgbClr val="333333"/>
                          </a:solidFill>
                          <a:effectLst/>
                          <a:latin typeface="+mn-lt"/>
                          <a:ea typeface="+mn-ea"/>
                          <a:cs typeface="+mn-cs"/>
                        </a:rPr>
                        <a:t> تقریباً 15 تا 20 </a:t>
                      </a:r>
                      <a:r>
                        <a:rPr kumimoji="0" lang="ar-SA" sz="1800" b="0" i="0" u="none" strike="noStrike" cap="none" normalizeH="0" baseline="0">
                          <a:ln>
                            <a:noFill/>
                          </a:ln>
                          <a:solidFill>
                            <a:srgbClr val="333333"/>
                          </a:solidFill>
                          <a:effectLst/>
                          <a:latin typeface="+mn-lt"/>
                          <a:ea typeface="+mn-ea"/>
                          <a:cs typeface="+mn-cs"/>
                        </a:rPr>
                        <a:t>درصد مردم عادی </a:t>
                      </a:r>
                      <a:r>
                        <a:rPr kumimoji="0" lang="ar-SA" sz="1800" b="0" i="0" u="none" strike="noStrike" cap="none" normalizeH="0" baseline="0" dirty="0">
                          <a:ln>
                            <a:noFill/>
                          </a:ln>
                          <a:solidFill>
                            <a:srgbClr val="333333"/>
                          </a:solidFill>
                          <a:effectLst/>
                          <a:latin typeface="+mn-lt"/>
                          <a:ea typeface="+mn-ea"/>
                          <a:cs typeface="+mn-cs"/>
                        </a:rPr>
                        <a:t>، گهگاه چنین صداهایی را می شنوند. </a:t>
                      </a:r>
                    </a:p>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ar-SA" sz="1800" b="0" i="0" u="none" strike="noStrike" cap="none" normalizeH="0" baseline="0" dirty="0">
                          <a:ln>
                            <a:noFill/>
                          </a:ln>
                          <a:solidFill>
                            <a:srgbClr val="333333"/>
                          </a:solidFill>
                          <a:effectLst/>
                          <a:latin typeface="+mn-lt"/>
                          <a:ea typeface="+mn-ea"/>
                          <a:cs typeface="+mn-cs"/>
                        </a:rPr>
                        <a:t> گاهی اوقات </a:t>
                      </a:r>
                      <a:r>
                        <a:rPr kumimoji="0" lang="ar-SA" sz="1800" b="0" i="0" u="none" strike="noStrike" cap="none" normalizeH="0" baseline="0">
                          <a:ln>
                            <a:noFill/>
                          </a:ln>
                          <a:solidFill>
                            <a:srgbClr val="333333"/>
                          </a:solidFill>
                          <a:effectLst/>
                          <a:latin typeface="+mn-lt"/>
                          <a:ea typeface="+mn-ea"/>
                          <a:cs typeface="+mn-cs"/>
                        </a:rPr>
                        <a:t>افکار مهم ، </a:t>
                      </a:r>
                      <a:r>
                        <a:rPr kumimoji="0" lang="ar-SA" sz="1800" b="0" i="0" u="none" strike="noStrike" cap="none" normalizeH="0" baseline="0" dirty="0">
                          <a:ln>
                            <a:noFill/>
                          </a:ln>
                          <a:solidFill>
                            <a:srgbClr val="333333"/>
                          </a:solidFill>
                          <a:effectLst/>
                          <a:latin typeface="+mn-lt"/>
                          <a:ea typeface="+mn-ea"/>
                          <a:cs typeface="+mn-cs"/>
                        </a:rPr>
                        <a:t>شنیده می شوند (صداهای جالب ، اشتغال و نشخوارهای ذهنی ، شنیدن صدای یک دوست ، درزمانی که نامه ی او را می خوانیم).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ar-SA" sz="1800" b="0" i="0" u="none" dirty="0">
                          <a:solidFill>
                            <a:srgbClr val="333333"/>
                          </a:solidFill>
                          <a:latin typeface="+mn-lt"/>
                          <a:ea typeface="+mn-ea"/>
                          <a:cs typeface="+mn-cs"/>
                        </a:rPr>
                        <a:t>این افکار تحت کنترل من </a:t>
                      </a:r>
                      <a:r>
                        <a:rPr lang="ar-SA" sz="1800" b="0" i="0" u="none">
                          <a:solidFill>
                            <a:srgbClr val="333333"/>
                          </a:solidFill>
                          <a:latin typeface="+mn-lt"/>
                          <a:ea typeface="+mn-ea"/>
                          <a:cs typeface="+mn-cs"/>
                        </a:rPr>
                        <a:t>نیستند . سعی </a:t>
                      </a:r>
                      <a:r>
                        <a:rPr lang="ar-SA" sz="1800" b="0" i="0" u="none" dirty="0">
                          <a:solidFill>
                            <a:srgbClr val="333333"/>
                          </a:solidFill>
                          <a:latin typeface="+mn-lt"/>
                          <a:ea typeface="+mn-ea"/>
                          <a:cs typeface="+mn-cs"/>
                        </a:rPr>
                        <a:t>می کنم ولی نمی توانم این افکار را خنثی کنم. این افکار به من می گویند که کسی می خواهد مرا غمگین کند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ar-SA" sz="1800" b="0" i="0" u="none" strike="noStrike" cap="none" normalizeH="0" baseline="0" dirty="0">
                          <a:ln>
                            <a:noFill/>
                          </a:ln>
                          <a:solidFill>
                            <a:srgbClr val="333333"/>
                          </a:solidFill>
                          <a:effectLst/>
                          <a:latin typeface="+mn-lt"/>
                          <a:ea typeface="+mn-ea"/>
                          <a:cs typeface="+mn-cs"/>
                        </a:rPr>
                        <a:t> همیشه افکار ما قابل کنترل نیستند مگر اینکه الهام ، بارش مغزی یا اشتغال و نشخوار ذهنی اتفاق افتد. </a:t>
                      </a:r>
                    </a:p>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ar-SA" sz="1800" b="0" i="0" u="none" strike="noStrike" cap="none" normalizeH="0" baseline="0" dirty="0">
                          <a:ln>
                            <a:noFill/>
                          </a:ln>
                          <a:solidFill>
                            <a:srgbClr val="333333"/>
                          </a:solidFill>
                          <a:effectLst/>
                          <a:latin typeface="+mn-lt"/>
                          <a:ea typeface="+mn-ea"/>
                          <a:cs typeface="+mn-cs"/>
                        </a:rPr>
                        <a:t> اگر تلاش کنیم که با این افکار ناخواسته مقابله کنیم ، خودبه خود نیرومندتر می شوند. </a:t>
                      </a:r>
                      <a:br>
                        <a:rPr kumimoji="0" lang="fa-IR" sz="1800" b="0" i="0" u="none" strike="noStrike" cap="none" normalizeH="0" baseline="0">
                          <a:ln>
                            <a:noFill/>
                          </a:ln>
                          <a:solidFill>
                            <a:srgbClr val="333333"/>
                          </a:solidFill>
                          <a:effectLst/>
                          <a:latin typeface="+mn-lt"/>
                          <a:ea typeface="+mn-ea"/>
                          <a:cs typeface="+mn-cs"/>
                        </a:rPr>
                      </a:br>
                      <a:r>
                        <a:rPr kumimoji="0" lang="fa-IR" sz="1800" b="0" i="0" u="none" strike="noStrike" cap="none" normalizeH="0" baseline="0">
                          <a:ln>
                            <a:noFill/>
                          </a:ln>
                          <a:solidFill>
                            <a:srgbClr val="333333"/>
                          </a:solidFill>
                          <a:effectLst/>
                          <a:latin typeface="Times New Roman"/>
                          <a:ea typeface="+mn-ea"/>
                          <a:cs typeface="+mn-cs"/>
                          <a:sym typeface="Wingdings"/>
                        </a:rPr>
                        <a:t>←</a:t>
                      </a:r>
                      <a:r>
                        <a:rPr kumimoji="0" lang="ar-SA" sz="1800" b="0" i="0" u="none" strike="noStrike" cap="none" normalizeH="0" baseline="0">
                          <a:ln>
                            <a:noFill/>
                          </a:ln>
                          <a:solidFill>
                            <a:srgbClr val="333333"/>
                          </a:solidFill>
                          <a:effectLst/>
                          <a:latin typeface="+mn-lt"/>
                          <a:ea typeface="+mn-ea"/>
                          <a:cs typeface="+mn-cs"/>
                        </a:rPr>
                        <a:t>آزمایش </a:t>
                      </a:r>
                      <a:r>
                        <a:rPr kumimoji="0" lang="ar-SA" sz="1800" b="0" i="0" u="none" strike="noStrike" cap="none" normalizeH="0" baseline="0" dirty="0">
                          <a:ln>
                            <a:noFill/>
                          </a:ln>
                          <a:solidFill>
                            <a:srgbClr val="333333"/>
                          </a:solidFill>
                          <a:effectLst/>
                          <a:latin typeface="+mn-lt"/>
                          <a:ea typeface="+mn-ea"/>
                          <a:cs typeface="+mn-cs"/>
                        </a:rPr>
                        <a:t>کنید : به عدد 8 فکر نکنید! – نمی توانید.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ar-SA" sz="1800" b="0" i="0" u="none" dirty="0">
                          <a:solidFill>
                            <a:srgbClr val="333333"/>
                          </a:solidFill>
                          <a:latin typeface="+mn-lt"/>
                          <a:ea typeface="+mn-ea"/>
                          <a:cs typeface="+mn-cs"/>
                        </a:rPr>
                        <a:t>هرگز چنین افکار پلیدی در ذهن من وجود نداشته است. من هرگز نمی توانم به کسی صدمه بزنم. ولی همچنان افکار خشونت آمیزی در ذهن من می گذرد </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None/>
                        <a:tabLst/>
                      </a:pPr>
                      <a:r>
                        <a:rPr kumimoji="0" lang="ar-SA"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09359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شنیدن صداهای افکار خود یا صداهایی که از خارج القا می شوند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255553264"/>
              </p:ext>
            </p:extLst>
          </p:nvPr>
        </p:nvGraphicFramePr>
        <p:xfrm>
          <a:off x="408955" y="2560320"/>
          <a:ext cx="11376000" cy="4043934"/>
        </p:xfrm>
        <a:graphic>
          <a:graphicData uri="http://schemas.openxmlformats.org/drawingml/2006/table">
            <a:tbl>
              <a:tblPr rtl="1" firstRow="1" bandRow="1">
                <a:tableStyleId>{21E4AEA4-8DFA-4A89-87EB-49C32662AFE0}</a:tableStyleId>
              </a:tblPr>
              <a:tblGrid>
                <a:gridCol w="4108530">
                  <a:extLst>
                    <a:ext uri="{9D8B030D-6E8A-4147-A177-3AD203B41FA5}">
                      <a16:colId xmlns:a16="http://schemas.microsoft.com/office/drawing/2014/main" val="20000"/>
                    </a:ext>
                  </a:extLst>
                </a:gridCol>
                <a:gridCol w="7267470">
                  <a:extLst>
                    <a:ext uri="{9D8B030D-6E8A-4147-A177-3AD203B41FA5}">
                      <a16:colId xmlns:a16="http://schemas.microsoft.com/office/drawing/2014/main" val="20001"/>
                    </a:ext>
                  </a:extLst>
                </a:gridCol>
              </a:tblGrid>
              <a:tr h="432048">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1800" b="0" i="0" u="none" strike="noStrike" cap="none" normalizeH="0" baseline="0" dirty="0">
                          <a:ln>
                            <a:noFill/>
                          </a:ln>
                          <a:solidFill>
                            <a:srgbClr val="333333"/>
                          </a:solidFill>
                          <a:effectLst/>
                          <a:latin typeface="+mn-lt"/>
                          <a:ea typeface="+mn-ea"/>
                          <a:cs typeface="+mn-cs"/>
                        </a:rPr>
                        <a:t>صداهایی که از بیرون القا می شود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ar-SA" sz="1800" b="0" i="0" u="none" strike="noStrike" cap="none" normalizeH="0" baseline="0" dirty="0">
                          <a:ln>
                            <a:noFill/>
                          </a:ln>
                          <a:solidFill>
                            <a:srgbClr val="333333"/>
                          </a:solidFill>
                          <a:effectLst/>
                          <a:latin typeface="+mn-lt"/>
                          <a:ea typeface="+mn-ea"/>
                          <a:cs typeface="+mn-cs"/>
                        </a:rPr>
                        <a:t>شاید توضیح یا تبیین دیگری برای فرضیه های مطرح شده در سمت راست وجود داشته باشد؟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ar-SA" sz="1800" b="0" i="0" u="none" dirty="0">
                          <a:solidFill>
                            <a:srgbClr val="333333"/>
                          </a:solidFill>
                          <a:latin typeface="+mn-lt"/>
                          <a:ea typeface="+mn-ea"/>
                          <a:cs typeface="+mn-cs"/>
                        </a:rPr>
                        <a:t>درحالیکه چیزی در ذهن و فکر من نمی گذرد ، من به وضوح </a:t>
                      </a:r>
                      <a:r>
                        <a:rPr lang="ar-SA" sz="1800" b="0" i="0" u="none">
                          <a:solidFill>
                            <a:srgbClr val="333333"/>
                          </a:solidFill>
                          <a:latin typeface="+mn-lt"/>
                          <a:ea typeface="+mn-ea"/>
                          <a:cs typeface="+mn-cs"/>
                        </a:rPr>
                        <a:t>می شنوم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ar-SA" sz="1800" b="0" i="0" u="none" strike="noStrike" cap="none" normalizeH="0" baseline="0" dirty="0">
                          <a:ln>
                            <a:noFill/>
                          </a:ln>
                          <a:solidFill>
                            <a:srgbClr val="333333"/>
                          </a:solidFill>
                          <a:effectLst/>
                          <a:latin typeface="+mn-lt"/>
                          <a:ea typeface="+mn-ea"/>
                          <a:cs typeface="+mn-cs"/>
                        </a:rPr>
                        <a:t> تقریباً 15 تا 20 </a:t>
                      </a:r>
                      <a:r>
                        <a:rPr kumimoji="0" lang="ar-SA" sz="1800" b="0" i="0" u="none" strike="noStrike" cap="none" normalizeH="0" baseline="0">
                          <a:ln>
                            <a:noFill/>
                          </a:ln>
                          <a:solidFill>
                            <a:srgbClr val="333333"/>
                          </a:solidFill>
                          <a:effectLst/>
                          <a:latin typeface="+mn-lt"/>
                          <a:ea typeface="+mn-ea"/>
                          <a:cs typeface="+mn-cs"/>
                        </a:rPr>
                        <a:t>درصد مردم عادی </a:t>
                      </a:r>
                      <a:r>
                        <a:rPr kumimoji="0" lang="ar-SA" sz="1800" b="0" i="0" u="none" strike="noStrike" cap="none" normalizeH="0" baseline="0" dirty="0">
                          <a:ln>
                            <a:noFill/>
                          </a:ln>
                          <a:solidFill>
                            <a:srgbClr val="333333"/>
                          </a:solidFill>
                          <a:effectLst/>
                          <a:latin typeface="+mn-lt"/>
                          <a:ea typeface="+mn-ea"/>
                          <a:cs typeface="+mn-cs"/>
                        </a:rPr>
                        <a:t>، گهگاه چنین صداهایی را می شنوند. </a:t>
                      </a:r>
                    </a:p>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ar-SA" sz="1800" b="0" i="0" u="none" strike="noStrike" cap="none" normalizeH="0" baseline="0" dirty="0">
                          <a:ln>
                            <a:noFill/>
                          </a:ln>
                          <a:solidFill>
                            <a:srgbClr val="333333"/>
                          </a:solidFill>
                          <a:effectLst/>
                          <a:latin typeface="+mn-lt"/>
                          <a:ea typeface="+mn-ea"/>
                          <a:cs typeface="+mn-cs"/>
                        </a:rPr>
                        <a:t> گاهی اوقات </a:t>
                      </a:r>
                      <a:r>
                        <a:rPr kumimoji="0" lang="ar-SA" sz="1800" b="0" i="0" u="none" strike="noStrike" cap="none" normalizeH="0" baseline="0">
                          <a:ln>
                            <a:noFill/>
                          </a:ln>
                          <a:solidFill>
                            <a:srgbClr val="333333"/>
                          </a:solidFill>
                          <a:effectLst/>
                          <a:latin typeface="+mn-lt"/>
                          <a:ea typeface="+mn-ea"/>
                          <a:cs typeface="+mn-cs"/>
                        </a:rPr>
                        <a:t>افکار مهم ، </a:t>
                      </a:r>
                      <a:r>
                        <a:rPr kumimoji="0" lang="ar-SA" sz="1800" b="0" i="0" u="none" strike="noStrike" cap="none" normalizeH="0" baseline="0" dirty="0">
                          <a:ln>
                            <a:noFill/>
                          </a:ln>
                          <a:solidFill>
                            <a:srgbClr val="333333"/>
                          </a:solidFill>
                          <a:effectLst/>
                          <a:latin typeface="+mn-lt"/>
                          <a:ea typeface="+mn-ea"/>
                          <a:cs typeface="+mn-cs"/>
                        </a:rPr>
                        <a:t>شنیده می شوند (صداهای جالب ، اشتغال و نشخوارهای ذهنی ، شنیدن صدای یک دوست ، درزمانی که نامه ی او را می خوانیم).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ar-SA" sz="1800" b="0" i="0" u="none" dirty="0">
                          <a:solidFill>
                            <a:srgbClr val="333333"/>
                          </a:solidFill>
                          <a:latin typeface="+mn-lt"/>
                          <a:ea typeface="+mn-ea"/>
                          <a:cs typeface="+mn-cs"/>
                        </a:rPr>
                        <a:t>این افکار تحت کنترل من </a:t>
                      </a:r>
                      <a:r>
                        <a:rPr lang="ar-SA" sz="1800" b="0" i="0" u="none">
                          <a:solidFill>
                            <a:srgbClr val="333333"/>
                          </a:solidFill>
                          <a:latin typeface="+mn-lt"/>
                          <a:ea typeface="+mn-ea"/>
                          <a:cs typeface="+mn-cs"/>
                        </a:rPr>
                        <a:t>نیستند . سعی </a:t>
                      </a:r>
                      <a:r>
                        <a:rPr lang="ar-SA" sz="1800" b="0" i="0" u="none" dirty="0">
                          <a:solidFill>
                            <a:srgbClr val="333333"/>
                          </a:solidFill>
                          <a:latin typeface="+mn-lt"/>
                          <a:ea typeface="+mn-ea"/>
                          <a:cs typeface="+mn-cs"/>
                        </a:rPr>
                        <a:t>می کنم ولی نمی توانم این افکار را خنثی کنم. این افکار به من می گویند که کسی می خواهد مرا غمگین کند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ar-SA" sz="1800" b="0" i="0" u="none" strike="noStrike" cap="none" normalizeH="0" baseline="0" dirty="0">
                          <a:ln>
                            <a:noFill/>
                          </a:ln>
                          <a:solidFill>
                            <a:srgbClr val="333333"/>
                          </a:solidFill>
                          <a:effectLst/>
                          <a:latin typeface="+mn-lt"/>
                          <a:ea typeface="+mn-ea"/>
                          <a:cs typeface="+mn-cs"/>
                        </a:rPr>
                        <a:t> همیشه افکار ما قابل کنترل نیستند مگر اینکه الهام ، بارش مغزی یا اشتغال و نشخوار ذهنی اتفاق افتد. </a:t>
                      </a:r>
                    </a:p>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ar-SA" sz="1800" b="0" i="0" u="none" strike="noStrike" cap="none" normalizeH="0" baseline="0" dirty="0">
                          <a:ln>
                            <a:noFill/>
                          </a:ln>
                          <a:solidFill>
                            <a:srgbClr val="333333"/>
                          </a:solidFill>
                          <a:effectLst/>
                          <a:latin typeface="+mn-lt"/>
                          <a:ea typeface="+mn-ea"/>
                          <a:cs typeface="+mn-cs"/>
                        </a:rPr>
                        <a:t> اگر تلاش کنیم که با این افکار ناخواسته مقابله کنیم ، خودبه خود نیرومندتر می شوند. </a:t>
                      </a:r>
                      <a:br>
                        <a:rPr kumimoji="0" lang="fa-IR" sz="1800" b="0" i="0" u="none" strike="noStrike" cap="none" normalizeH="0" baseline="0">
                          <a:ln>
                            <a:noFill/>
                          </a:ln>
                          <a:solidFill>
                            <a:srgbClr val="333333"/>
                          </a:solidFill>
                          <a:effectLst/>
                          <a:latin typeface="+mn-lt"/>
                          <a:ea typeface="+mn-ea"/>
                          <a:cs typeface="+mn-cs"/>
                        </a:rPr>
                      </a:br>
                      <a:r>
                        <a:rPr kumimoji="0" lang="fa-IR" sz="1800" b="0" i="0" u="none" strike="noStrike" cap="none" normalizeH="0" baseline="0">
                          <a:ln>
                            <a:noFill/>
                          </a:ln>
                          <a:solidFill>
                            <a:srgbClr val="333333"/>
                          </a:solidFill>
                          <a:effectLst/>
                          <a:latin typeface="Times New Roman"/>
                          <a:ea typeface="+mn-ea"/>
                          <a:cs typeface="+mn-cs"/>
                          <a:sym typeface="Wingdings"/>
                        </a:rPr>
                        <a:t>←</a:t>
                      </a:r>
                      <a:r>
                        <a:rPr kumimoji="0" lang="ar-SA" sz="1800" b="0" i="0" u="none" strike="noStrike" cap="none" normalizeH="0" baseline="0">
                          <a:ln>
                            <a:noFill/>
                          </a:ln>
                          <a:solidFill>
                            <a:srgbClr val="333333"/>
                          </a:solidFill>
                          <a:effectLst/>
                          <a:latin typeface="+mn-lt"/>
                          <a:ea typeface="+mn-ea"/>
                          <a:cs typeface="+mn-cs"/>
                        </a:rPr>
                        <a:t>آزمایش </a:t>
                      </a:r>
                      <a:r>
                        <a:rPr kumimoji="0" lang="ar-SA" sz="1800" b="0" i="0" u="none" strike="noStrike" cap="none" normalizeH="0" baseline="0" dirty="0">
                          <a:ln>
                            <a:noFill/>
                          </a:ln>
                          <a:solidFill>
                            <a:srgbClr val="333333"/>
                          </a:solidFill>
                          <a:effectLst/>
                          <a:latin typeface="+mn-lt"/>
                          <a:ea typeface="+mn-ea"/>
                          <a:cs typeface="+mn-cs"/>
                        </a:rPr>
                        <a:t>کنید : به عدد 8 فکر نکنید! – نمی توانید.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ar-SA" sz="1800" b="0" i="0" u="none" dirty="0">
                          <a:solidFill>
                            <a:srgbClr val="333333"/>
                          </a:solidFill>
                          <a:latin typeface="+mn-lt"/>
                          <a:ea typeface="+mn-ea"/>
                          <a:cs typeface="+mn-cs"/>
                        </a:rPr>
                        <a:t>هرگز چنین افکار پلیدی در ذهن من وجود نداشته است. من هرگز نمی توانم به کسی صدمه بزنم. ولی همچنان افکار خشونت آمیزی در ذهن من می گذرد </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ar-SA" sz="1800" b="0" i="0" u="none" strike="noStrike" cap="none" normalizeH="0" baseline="0" dirty="0">
                          <a:ln>
                            <a:noFill/>
                          </a:ln>
                          <a:solidFill>
                            <a:srgbClr val="333333"/>
                          </a:solidFill>
                          <a:effectLst/>
                          <a:latin typeface="+mn-lt"/>
                          <a:ea typeface="+mn-ea"/>
                          <a:cs typeface="+mn-cs"/>
                        </a:rPr>
                        <a:t>وجود افکاری که با روند معمول تفکر ما مغایر باشند ، شایع است. رابطه ی فکر و عمل : فکر خودکشی به ذهن 20% مردم عادی خطور می کند. ولی آنان خودکشی نمی کنند. حتی گاهی اوقات نسبت به کسانی که دوستشان داریم (مثل مادر و یا فرزند خردسالی که گریه می کند) احساس خشم پیدا می کنیم.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1975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شنیدن صداهای افکار خود یا صداهایی که از خارج القا می شوند</a:t>
            </a:r>
            <a:endParaRPr lang="en-US" sz="3600">
              <a:latin typeface="+mn-lt"/>
              <a:ea typeface="+mn-ea"/>
              <a:cs typeface="+mn-cs"/>
            </a:endParaRPr>
          </a:p>
        </p:txBody>
      </p:sp>
      <p:sp>
        <p:nvSpPr>
          <p:cNvPr id="5" name="Content Placeholder 4"/>
          <p:cNvSpPr>
            <a:spLocks noGrp="1"/>
          </p:cNvSpPr>
          <p:nvPr>
            <p:ph idx="1"/>
          </p:nvPr>
        </p:nvSpPr>
        <p:spPr/>
        <p:txBody>
          <a:bodyPr/>
          <a:lstStyle/>
          <a:p>
            <a:pPr defTabSz="914400" fontAlgn="base">
              <a:defRPr/>
            </a:pPr>
            <a:r>
              <a:rPr lang="fa-IR" sz="2400" dirty="0">
                <a:solidFill>
                  <a:srgbClr val="004992"/>
                </a:solidFill>
              </a:rPr>
              <a:t>این توجیه که افکار غیرعادی منشاء خارجی دارند ، بیشتر سؤال برانگیز است بعنوان نمونه:</a:t>
            </a:r>
          </a:p>
          <a:p>
            <a:pPr marL="342900" indent="-342900" defTabSz="914400" fontAlgn="base">
              <a:buClr>
                <a:srgbClr val="333333"/>
              </a:buClr>
              <a:buFont typeface="WingDings"/>
              <a:buChar char=""/>
              <a:defRPr/>
            </a:pPr>
            <a:r>
              <a:rPr lang="fa-IR" sz="2400" dirty="0">
                <a:solidFill>
                  <a:srgbClr val="333333"/>
                </a:solidFill>
              </a:rPr>
              <a:t>چگونه ممکن است؟</a:t>
            </a:r>
          </a:p>
          <a:p>
            <a:pPr marL="342900" indent="-342900" defTabSz="914400" fontAlgn="base">
              <a:buClr>
                <a:srgbClr val="333333"/>
              </a:buClr>
              <a:buFont typeface="WingDings"/>
              <a:buChar char=""/>
              <a:defRPr/>
            </a:pPr>
            <a:r>
              <a:rPr lang="fa-IR" sz="2400" dirty="0">
                <a:solidFill>
                  <a:srgbClr val="333333"/>
                </a:solidFill>
              </a:rPr>
              <a:t>چه زمانی و در کجا این کاشتن و القاء صورت می گیرد؟</a:t>
            </a:r>
          </a:p>
          <a:p>
            <a:pPr marL="342900" indent="-342900" defTabSz="914400" fontAlgn="base">
              <a:buClr>
                <a:srgbClr val="333333"/>
              </a:buClr>
              <a:buFont typeface="WingDings"/>
              <a:buChar char=""/>
              <a:defRPr/>
            </a:pPr>
            <a:r>
              <a:rPr lang="fa-IR" sz="2400" dirty="0">
                <a:solidFill>
                  <a:srgbClr val="333333"/>
                </a:solidFill>
              </a:rPr>
              <a:t>چه کسی می خواهد به شما آسیب رساند؟ چه کسی زمان و پول زیادی برای این کار دارد؟</a:t>
            </a:r>
          </a:p>
          <a:p>
            <a:pPr marL="342900" indent="-342900" defTabSz="914400" fontAlgn="base">
              <a:buClr>
                <a:srgbClr val="333333"/>
              </a:buClr>
              <a:buFont typeface="WingDings"/>
              <a:buChar char=""/>
              <a:defRPr/>
            </a:pPr>
            <a:r>
              <a:rPr lang="fa-IR" sz="2400" dirty="0">
                <a:solidFill>
                  <a:srgbClr val="333333"/>
                </a:solidFill>
              </a:rPr>
              <a:t>راه های آسان تری برای آسیب رساندن به اشخاص وجود دارد . چرا باید چنین روش پیچیده و احتمالاً غیر ممکنی انتخاب شود؟</a:t>
            </a:r>
            <a:endParaRPr lang="en-US"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a:r>
              <a:rPr lang="fa-IR" altLang="de-DE" sz="3600" dirty="0">
                <a:solidFill>
                  <a:srgbClr val="004992"/>
                </a:solidFill>
                <a:latin typeface="+mn-lt"/>
                <a:ea typeface="+mn-ea"/>
                <a:cs typeface="+mn-cs"/>
              </a:rPr>
              <a:t>دوستی شما را به شام دعوت می کند</a:t>
            </a:r>
            <a:endParaRPr lang="fa-IR" sz="3600" dirty="0">
              <a:solidFill>
                <a:srgbClr val="004992"/>
              </a:solidFill>
              <a:latin typeface="+mn-lt"/>
              <a:ea typeface="+mn-ea"/>
              <a:cs typeface="+mn-cs"/>
            </a:endParaRPr>
          </a:p>
        </p:txBody>
      </p:sp>
      <p:sp>
        <p:nvSpPr>
          <p:cNvPr id="43011" name="Rectangle 3"/>
          <p:cNvSpPr>
            <a:spLocks noGrp="1" noChangeArrowheads="1"/>
          </p:cNvSpPr>
          <p:nvPr>
            <p:ph idx="1"/>
          </p:nvPr>
        </p:nvSpPr>
        <p:spPr>
          <a:noFill/>
        </p:spPr>
        <p:txBody>
          <a:bodyPr>
            <a:noAutofit/>
          </a:bodyPr>
          <a:lstStyle/>
          <a:p>
            <a:r>
              <a:rPr lang="fa-IR" altLang="de-DE" sz="2400" dirty="0">
                <a:solidFill>
                  <a:srgbClr val="333333"/>
                </a:solidFill>
              </a:rPr>
              <a:t>چرا کسی شما را به شام دعوت می کند؟</a:t>
            </a:r>
          </a:p>
          <a:p>
            <a:pPr lvl="0" defTabSz="914377"/>
            <a:r>
              <a:rPr lang="fa-IR" altLang="de-DE" sz="2400" dirty="0">
                <a:solidFill>
                  <a:srgbClr val="333333"/>
                </a:solidFill>
              </a:rPr>
              <a:t>دلیل اصلی این عمل (دعوت)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شما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دیگری یا دیگران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شرایط یا اتفاقی بوده؟ </a:t>
            </a:r>
            <a:endParaRPr lang="fr-CH" altLang="de-DE" sz="2400" dirty="0">
              <a:solidFill>
                <a:srgbClr val="004992"/>
              </a:solidFill>
              <a:latin typeface="+mn-lt"/>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a:r>
              <a:rPr lang="fa-IR" altLang="de-DE" sz="3600" dirty="0">
                <a:solidFill>
                  <a:srgbClr val="004992"/>
                </a:solidFill>
                <a:latin typeface="+mn-lt"/>
                <a:ea typeface="+mn-ea"/>
                <a:cs typeface="+mn-cs"/>
              </a:rPr>
              <a:t>یک پلیس خودروی شما را متوقف می کند</a:t>
            </a:r>
            <a:endParaRPr lang="fa-IR" sz="3600" dirty="0">
              <a:solidFill>
                <a:srgbClr val="004992"/>
              </a:solidFill>
              <a:latin typeface="+mn-lt"/>
              <a:ea typeface="+mn-ea"/>
              <a:cs typeface="+mn-cs"/>
            </a:endParaRPr>
          </a:p>
        </p:txBody>
      </p:sp>
      <p:sp>
        <p:nvSpPr>
          <p:cNvPr id="44035" name="Rectangle 3"/>
          <p:cNvSpPr>
            <a:spLocks noGrp="1" noChangeArrowheads="1"/>
          </p:cNvSpPr>
          <p:nvPr>
            <p:ph idx="1"/>
          </p:nvPr>
        </p:nvSpPr>
        <p:spPr>
          <a:noFill/>
        </p:spPr>
        <p:txBody>
          <a:bodyPr>
            <a:noAutofit/>
          </a:bodyPr>
          <a:lstStyle/>
          <a:p>
            <a:r>
              <a:rPr lang="fa-IR" altLang="de-DE" sz="2400" dirty="0">
                <a:solidFill>
                  <a:srgbClr val="333333"/>
                </a:solidFill>
              </a:rPr>
              <a:t>چه چیزی باعث شد تا پلیس خودروی شما را متوقف کند؟</a:t>
            </a:r>
          </a:p>
          <a:p>
            <a:pPr lvl="0" defTabSz="914377"/>
            <a:r>
              <a:rPr lang="fa-IR" altLang="de-DE" sz="2400" dirty="0">
                <a:solidFill>
                  <a:srgbClr val="333333"/>
                </a:solidFill>
              </a:rPr>
              <a:t>دلیل اصلی این عمل چیست؟</a:t>
            </a: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شما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دیگری یا دیگران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شرایط یا اتفاقی بوده؟ </a:t>
            </a:r>
            <a:endParaRPr lang="fr-CH" altLang="de-DE" sz="2400" dirty="0">
              <a:solidFill>
                <a:srgbClr val="004992"/>
              </a:solidFill>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a:r>
              <a:rPr lang="fa-IR" altLang="de-DE" sz="3600" dirty="0">
                <a:solidFill>
                  <a:srgbClr val="004992"/>
                </a:solidFill>
                <a:latin typeface="+mn-lt"/>
                <a:ea typeface="+mn-ea"/>
                <a:cs typeface="+mn-cs"/>
              </a:rPr>
              <a:t>شما در یک قرعه کشی برنده ی جایزه می شوید</a:t>
            </a:r>
            <a:endParaRPr lang="fa-IR" sz="3600" dirty="0">
              <a:solidFill>
                <a:srgbClr val="004992"/>
              </a:solidFill>
              <a:latin typeface="+mn-lt"/>
              <a:ea typeface="+mn-ea"/>
              <a:cs typeface="+mn-cs"/>
            </a:endParaRPr>
          </a:p>
        </p:txBody>
      </p:sp>
      <p:sp>
        <p:nvSpPr>
          <p:cNvPr id="45059" name="Rectangle 3"/>
          <p:cNvSpPr>
            <a:spLocks noGrp="1" noChangeArrowheads="1"/>
          </p:cNvSpPr>
          <p:nvPr>
            <p:ph idx="1"/>
          </p:nvPr>
        </p:nvSpPr>
        <p:spPr>
          <a:noFill/>
        </p:spPr>
        <p:txBody>
          <a:bodyPr>
            <a:noAutofit/>
          </a:bodyPr>
          <a:lstStyle/>
          <a:p>
            <a:r>
              <a:rPr lang="fa-IR" altLang="de-DE" sz="2400" dirty="0">
                <a:solidFill>
                  <a:srgbClr val="333333"/>
                </a:solidFill>
              </a:rPr>
              <a:t>چرا شما برنده شدید؟</a:t>
            </a:r>
          </a:p>
          <a:p>
            <a:pPr lvl="0" defTabSz="914377"/>
            <a:r>
              <a:rPr lang="fa-IR" altLang="de-DE" sz="2400" dirty="0">
                <a:solidFill>
                  <a:srgbClr val="333333"/>
                </a:solidFill>
              </a:rPr>
              <a:t>دلیل اصلی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10" name="Picture 9"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92095"/>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شما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دیگری یا دیگران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شرایط یا اتفاقی بوده؟ </a:t>
            </a:r>
            <a:endParaRPr lang="fr-CH" altLang="de-DE" sz="2400" dirty="0">
              <a:solidFill>
                <a:srgbClr val="004992"/>
              </a:solidFill>
              <a:latin typeface="+mn-lt"/>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a-IR" altLang="de-DE" sz="3600">
                <a:latin typeface="+mn-lt"/>
                <a:ea typeface="+mn-ea"/>
                <a:cs typeface="+mn-cs"/>
              </a:rPr>
              <a:t>وقتی که به خودروی شما نزدیک می شوید ، متوجه می شوید که رنگ خودروی شما خراشیده شده است</a:t>
            </a:r>
            <a:endParaRPr lang="de-DE" altLang="de-DE" sz="3600">
              <a:latin typeface="+mn-lt"/>
              <a:ea typeface="+mn-ea"/>
              <a:cs typeface="+mn-cs"/>
            </a:endParaRPr>
          </a:p>
        </p:txBody>
      </p:sp>
      <p:sp>
        <p:nvSpPr>
          <p:cNvPr id="46083" name="Rectangle 3"/>
          <p:cNvSpPr>
            <a:spLocks noGrp="1" noChangeArrowheads="1"/>
          </p:cNvSpPr>
          <p:nvPr>
            <p:ph idx="1"/>
          </p:nvPr>
        </p:nvSpPr>
        <p:spPr>
          <a:noFill/>
        </p:spPr>
        <p:txBody>
          <a:bodyPr>
            <a:noAutofit/>
          </a:bodyPr>
          <a:lstStyle/>
          <a:p>
            <a:r>
              <a:rPr lang="fa-IR" altLang="de-DE" sz="2400" dirty="0">
                <a:solidFill>
                  <a:srgbClr val="333333"/>
                </a:solidFill>
              </a:rPr>
              <a:t>این خراش ، چه دلایلی می تواند داشته </a:t>
            </a:r>
            <a:r>
              <a:rPr lang="fa-IR" altLang="de-DE" sz="2400">
                <a:solidFill>
                  <a:srgbClr val="333333"/>
                </a:solidFill>
              </a:rPr>
              <a:t>باشد؟</a:t>
            </a:r>
          </a:p>
          <a:p>
            <a:pPr lvl="0" defTabSz="914400" fontAlgn="base"/>
            <a:r>
              <a:rPr lang="fa-IR" altLang="de-DE" sz="2400" dirty="0">
                <a:solidFill>
                  <a:srgbClr val="333333"/>
                </a:solidFill>
              </a:rPr>
              <a:t>دلیل اصلی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شما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دیگری یا دیگران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شرایط یا اتفاقی بوده؟ </a:t>
            </a:r>
            <a:endParaRPr lang="fr-CH" altLang="de-DE" sz="2400" dirty="0">
              <a:solidFill>
                <a:srgbClr val="004992"/>
              </a:solidFill>
              <a:latin typeface="+mn-lt"/>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a:r>
              <a:rPr lang="fa-IR" altLang="de-DE" sz="3600" dirty="0">
                <a:solidFill>
                  <a:srgbClr val="004992"/>
                </a:solidFill>
                <a:latin typeface="+mn-lt"/>
                <a:ea typeface="+mn-ea"/>
                <a:cs typeface="+mn-cs"/>
              </a:rPr>
              <a:t>پزشک متوجه می شود که فشار خون شما بالا می باشد</a:t>
            </a:r>
            <a:endParaRPr lang="fa-IR" sz="3600" dirty="0">
              <a:solidFill>
                <a:srgbClr val="004992"/>
              </a:solidFill>
              <a:latin typeface="+mn-lt"/>
              <a:ea typeface="+mn-ea"/>
              <a:cs typeface="+mn-cs"/>
            </a:endParaRPr>
          </a:p>
        </p:txBody>
      </p:sp>
      <p:sp>
        <p:nvSpPr>
          <p:cNvPr id="47108" name="Rectangle 3"/>
          <p:cNvSpPr>
            <a:spLocks noGrp="1" noChangeArrowheads="1"/>
          </p:cNvSpPr>
          <p:nvPr>
            <p:ph idx="1"/>
          </p:nvPr>
        </p:nvSpPr>
        <p:spPr>
          <a:noFill/>
        </p:spPr>
        <p:txBody>
          <a:bodyPr>
            <a:noAutofit/>
          </a:bodyPr>
          <a:lstStyle/>
          <a:p>
            <a:r>
              <a:rPr lang="fa-IR" altLang="de-DE" sz="2400" dirty="0">
                <a:solidFill>
                  <a:srgbClr val="333333"/>
                </a:solidFill>
              </a:rPr>
              <a:t>چرا فشار خون شما بالا می باشد؟</a:t>
            </a:r>
          </a:p>
          <a:p>
            <a:pPr lvl="0" defTabSz="914377"/>
            <a:r>
              <a:rPr lang="fa-IR" altLang="de-DE" sz="2400" dirty="0">
                <a:solidFill>
                  <a:srgbClr val="333333"/>
                </a:solidFill>
              </a:rPr>
              <a:t>دلیل اصلی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شما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دیگری یا دیگران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شرایط یا اتفاقی بوده؟ </a:t>
            </a:r>
            <a:endParaRPr lang="fr-CH" altLang="de-DE" sz="2400" dirty="0">
              <a:solidFill>
                <a:srgbClr val="004992"/>
              </a:solidFill>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a:r>
              <a:rPr lang="fa-IR" altLang="de-DE" sz="3600" dirty="0">
                <a:solidFill>
                  <a:srgbClr val="004992"/>
                </a:solidFill>
                <a:latin typeface="+mn-lt"/>
                <a:ea typeface="+mn-ea"/>
                <a:cs typeface="+mn-cs"/>
              </a:rPr>
              <a:t>دوست شما از کمک به شما امتناع می کند</a:t>
            </a:r>
            <a:endParaRPr lang="fa-IR" sz="3600" dirty="0">
              <a:solidFill>
                <a:srgbClr val="004992"/>
              </a:solidFill>
              <a:latin typeface="+mn-lt"/>
              <a:ea typeface="+mn-ea"/>
              <a:cs typeface="+mn-cs"/>
            </a:endParaRPr>
          </a:p>
        </p:txBody>
      </p:sp>
      <p:sp>
        <p:nvSpPr>
          <p:cNvPr id="48131" name="Rectangle 3"/>
          <p:cNvSpPr>
            <a:spLocks noGrp="1" noChangeArrowheads="1"/>
          </p:cNvSpPr>
          <p:nvPr>
            <p:ph idx="1"/>
          </p:nvPr>
        </p:nvSpPr>
        <p:spPr>
          <a:noFill/>
        </p:spPr>
        <p:txBody>
          <a:bodyPr>
            <a:noAutofit/>
          </a:bodyPr>
          <a:lstStyle/>
          <a:p>
            <a:r>
              <a:rPr lang="fa-IR" altLang="de-DE" sz="2400" dirty="0">
                <a:solidFill>
                  <a:srgbClr val="333333"/>
                </a:solidFill>
              </a:rPr>
              <a:t>چرا این دوست به شما کمک نمی کند؟</a:t>
            </a:r>
          </a:p>
          <a:p>
            <a:pPr lvl="0" defTabSz="914377"/>
            <a:r>
              <a:rPr lang="fa-IR" altLang="de-DE" sz="2400" dirty="0">
                <a:solidFill>
                  <a:srgbClr val="333333"/>
                </a:solidFill>
              </a:rPr>
              <a:t>دلیل اصلی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0"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شما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دیگری یا دیگران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شرایط یا اتفاقی بوده؟ </a:t>
            </a:r>
            <a:endParaRPr lang="fr-CH" altLang="de-DE" sz="2400" dirty="0">
              <a:solidFill>
                <a:srgbClr val="004992"/>
              </a:solidFill>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a:r>
              <a:rPr lang="fa-IR" altLang="de-DE" sz="3600" dirty="0">
                <a:solidFill>
                  <a:srgbClr val="004992"/>
                </a:solidFill>
                <a:latin typeface="+mn-lt"/>
                <a:ea typeface="+mn-ea"/>
                <a:cs typeface="+mn-cs"/>
              </a:rPr>
              <a:t>یک دوست شما را با هدیه ای شگفت زده می کند</a:t>
            </a:r>
            <a:endParaRPr lang="fa-IR" sz="3600" dirty="0">
              <a:solidFill>
                <a:srgbClr val="004992"/>
              </a:solidFill>
              <a:latin typeface="+mn-lt"/>
              <a:ea typeface="+mn-ea"/>
              <a:cs typeface="+mn-cs"/>
            </a:endParaRPr>
          </a:p>
        </p:txBody>
      </p:sp>
      <p:sp>
        <p:nvSpPr>
          <p:cNvPr id="49155" name="Rectangle 3"/>
          <p:cNvSpPr>
            <a:spLocks noGrp="1" noChangeArrowheads="1"/>
          </p:cNvSpPr>
          <p:nvPr>
            <p:ph idx="1"/>
          </p:nvPr>
        </p:nvSpPr>
        <p:spPr>
          <a:noFill/>
        </p:spPr>
        <p:txBody>
          <a:bodyPr>
            <a:noAutofit/>
          </a:bodyPr>
          <a:lstStyle/>
          <a:p>
            <a:r>
              <a:rPr lang="fa-IR" altLang="de-DE" sz="2400" dirty="0">
                <a:solidFill>
                  <a:srgbClr val="333333"/>
                </a:solidFill>
              </a:rPr>
              <a:t>چرا این دوست به شما هدیه داد؟</a:t>
            </a:r>
          </a:p>
          <a:p>
            <a:pPr lvl="0" defTabSz="914377"/>
            <a:r>
              <a:rPr lang="fa-IR" altLang="de-DE" sz="2400" dirty="0">
                <a:solidFill>
                  <a:srgbClr val="333333"/>
                </a:solidFill>
              </a:rPr>
              <a:t>دلیل اصلی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شما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دیگری یا دیگران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شرایط یا اتفاقی بوده؟ </a:t>
            </a:r>
            <a:endParaRPr lang="fr-CH" altLang="de-DE" sz="2400" dirty="0">
              <a:solidFill>
                <a:srgbClr val="004992"/>
              </a:solidFill>
              <a:latin typeface="+mn-l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a:r>
              <a:rPr lang="fa-IR" altLang="de-DE" sz="3600" dirty="0">
                <a:solidFill>
                  <a:srgbClr val="004992"/>
                </a:solidFill>
                <a:latin typeface="+mn-lt"/>
                <a:ea typeface="+mn-ea"/>
                <a:cs typeface="+mn-cs"/>
              </a:rPr>
              <a:t>یکی از دوستان ، شما را احمق خطاب می کند</a:t>
            </a:r>
            <a:endParaRPr lang="fa-IR" sz="3600" dirty="0">
              <a:solidFill>
                <a:srgbClr val="004992"/>
              </a:solidFill>
              <a:latin typeface="+mn-lt"/>
              <a:ea typeface="+mn-ea"/>
              <a:cs typeface="+mn-cs"/>
            </a:endParaRPr>
          </a:p>
        </p:txBody>
      </p:sp>
      <p:sp>
        <p:nvSpPr>
          <p:cNvPr id="50179" name="Rectangle 3"/>
          <p:cNvSpPr>
            <a:spLocks noGrp="1" noChangeArrowheads="1"/>
          </p:cNvSpPr>
          <p:nvPr>
            <p:ph idx="1"/>
          </p:nvPr>
        </p:nvSpPr>
        <p:spPr>
          <a:noFill/>
        </p:spPr>
        <p:txBody>
          <a:bodyPr>
            <a:noAutofit/>
          </a:bodyPr>
          <a:lstStyle/>
          <a:p>
            <a:r>
              <a:rPr lang="fa-IR" altLang="de-DE" sz="2400" dirty="0">
                <a:solidFill>
                  <a:srgbClr val="333333"/>
                </a:solidFill>
              </a:rPr>
              <a:t>چرا او شما را احمق خطاب کرد؟</a:t>
            </a:r>
          </a:p>
          <a:p>
            <a:pPr lvl="0" defTabSz="914377"/>
            <a:r>
              <a:rPr lang="fa-IR" altLang="de-DE" sz="2400" dirty="0">
                <a:solidFill>
                  <a:srgbClr val="333333"/>
                </a:solidFill>
              </a:rPr>
              <a:t>دلیل اصلی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شما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دیگری یا دیگران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شرایط یا اتفاقی بوده؟ </a:t>
            </a:r>
            <a:endParaRPr lang="fr-CH" altLang="de-DE" sz="2400" dirty="0">
              <a:solidFill>
                <a:srgbClr val="004992"/>
              </a:solidFill>
              <a:latin typeface="+mn-lt"/>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a:r>
              <a:rPr lang="fa-IR" altLang="de-DE" sz="3600" dirty="0">
                <a:solidFill>
                  <a:srgbClr val="004992"/>
                </a:solidFill>
                <a:latin typeface="+mn-lt"/>
                <a:ea typeface="+mn-ea"/>
                <a:cs typeface="+mn-cs"/>
              </a:rPr>
              <a:t>وقتی که شما کودک همسایه ی تان را در آغوش می گیرید ، شروع به گریه کردن می کند</a:t>
            </a:r>
            <a:endParaRPr lang="fa-IR" sz="3600" dirty="0">
              <a:solidFill>
                <a:srgbClr val="004992"/>
              </a:solidFill>
              <a:latin typeface="+mn-lt"/>
              <a:ea typeface="+mn-ea"/>
              <a:cs typeface="+mn-cs"/>
            </a:endParaRPr>
          </a:p>
        </p:txBody>
      </p:sp>
      <p:sp>
        <p:nvSpPr>
          <p:cNvPr id="51203" name="Rectangle 3"/>
          <p:cNvSpPr>
            <a:spLocks noGrp="1" noChangeArrowheads="1"/>
          </p:cNvSpPr>
          <p:nvPr>
            <p:ph idx="1"/>
          </p:nvPr>
        </p:nvSpPr>
        <p:spPr>
          <a:noFill/>
        </p:spPr>
        <p:txBody>
          <a:bodyPr>
            <a:noAutofit/>
          </a:bodyPr>
          <a:lstStyle/>
          <a:p>
            <a:r>
              <a:rPr lang="fa-IR" altLang="de-DE" sz="2400" dirty="0">
                <a:solidFill>
                  <a:srgbClr val="333333"/>
                </a:solidFill>
              </a:rPr>
              <a:t>چرا این کودک گریه کرد؟</a:t>
            </a:r>
          </a:p>
          <a:p>
            <a:pPr lvl="0" defTabSz="914377"/>
            <a:r>
              <a:rPr lang="fa-IR" altLang="de-DE" sz="2400" dirty="0">
                <a:solidFill>
                  <a:srgbClr val="333333"/>
                </a:solidFill>
              </a:rPr>
              <a:t>دلیل اصلی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شما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دیگری یا دیگران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شرایط یا اتفاقی بوده؟ </a:t>
            </a:r>
            <a:endParaRPr lang="fr-CH" altLang="de-DE" sz="2400" dirty="0">
              <a:solidFill>
                <a:srgbClr val="004992"/>
              </a:solidFill>
              <a:latin typeface="+mn-lt"/>
              <a:cs typeface="+mn-cs"/>
            </a:endParaRPr>
          </a:p>
        </p:txBody>
      </p:sp>
      <p:pic>
        <p:nvPicPr>
          <p:cNvPr id="12" name="Picture 11"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a:r>
              <a:rPr lang="fa-IR" altLang="de-DE" sz="3600" dirty="0">
                <a:solidFill>
                  <a:srgbClr val="004992"/>
                </a:solidFill>
                <a:latin typeface="+mn-lt"/>
                <a:ea typeface="+mn-ea"/>
                <a:cs typeface="+mn-cs"/>
              </a:rPr>
              <a:t>دوستی می گوید که برای شما احترام قایل نیست</a:t>
            </a:r>
            <a:endParaRPr lang="fa-IR" sz="3600" dirty="0">
              <a:solidFill>
                <a:srgbClr val="004992"/>
              </a:solidFill>
              <a:latin typeface="+mn-lt"/>
              <a:ea typeface="+mn-ea"/>
              <a:cs typeface="+mn-cs"/>
            </a:endParaRPr>
          </a:p>
        </p:txBody>
      </p:sp>
      <p:sp>
        <p:nvSpPr>
          <p:cNvPr id="52227" name="Rectangle 3"/>
          <p:cNvSpPr>
            <a:spLocks noGrp="1" noChangeArrowheads="1"/>
          </p:cNvSpPr>
          <p:nvPr>
            <p:ph idx="1"/>
          </p:nvPr>
        </p:nvSpPr>
        <p:spPr>
          <a:noFill/>
        </p:spPr>
        <p:txBody>
          <a:bodyPr>
            <a:noAutofit/>
          </a:bodyPr>
          <a:lstStyle/>
          <a:p>
            <a:r>
              <a:rPr lang="fa-IR" altLang="de-DE" sz="2400" dirty="0">
                <a:solidFill>
                  <a:srgbClr val="333333"/>
                </a:solidFill>
              </a:rPr>
              <a:t>چرا او چنین حرفی به شما زده است؟</a:t>
            </a:r>
          </a:p>
          <a:p>
            <a:pPr lvl="0" defTabSz="914377"/>
            <a:r>
              <a:rPr lang="fa-IR" altLang="de-DE" sz="2400" dirty="0">
                <a:solidFill>
                  <a:srgbClr val="333333"/>
                </a:solidFill>
              </a:rPr>
              <a:t>دلیل اصلی این واقعه چیست؟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243417"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شما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دیگری یا دیگران بوده؟ </a:t>
            </a:r>
          </a:p>
          <a:p>
            <a:pPr algn="r" rtl="1" eaLnBrk="1" hangingPunct="1">
              <a:lnSpc>
                <a:spcPct val="105000"/>
              </a:lnSpc>
              <a:spcBef>
                <a:spcPts val="1999"/>
              </a:spcBef>
              <a:spcAft>
                <a:spcPts val="0"/>
              </a:spcAft>
              <a:buClrTx/>
              <a:buNone/>
            </a:pPr>
            <a:r>
              <a:rPr lang="fa-IR" altLang="de-DE" sz="2400" dirty="0">
                <a:solidFill>
                  <a:srgbClr val="004992"/>
                </a:solidFill>
                <a:latin typeface="+mn-lt"/>
                <a:cs typeface="+mn-cs"/>
              </a:rPr>
              <a:t>بخاطر شرایط یا اتفاقی بوده؟ </a:t>
            </a:r>
            <a:endParaRPr lang="fr-CH" altLang="de-DE" sz="2400" dirty="0">
              <a:solidFill>
                <a:srgbClr val="004992"/>
              </a:solidFill>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fa-IR" altLang="de-DE" sz="2400" b="1" dirty="0">
                <a:solidFill>
                  <a:srgbClr val="333333"/>
                </a:solidFill>
              </a:rPr>
              <a:t>هدف های رفتاری:</a:t>
            </a:r>
          </a:p>
          <a:p>
            <a:pPr marL="342900" indent="-342900" defTabSz="914400" fontAlgn="base">
              <a:buClr>
                <a:srgbClr val="333333"/>
              </a:buClr>
              <a:buFont typeface="WingDings"/>
              <a:buChar char=""/>
              <a:defRPr/>
            </a:pPr>
            <a:r>
              <a:rPr lang="fa-IR" sz="2400" dirty="0">
                <a:solidFill>
                  <a:srgbClr val="333333"/>
                </a:solidFill>
              </a:rPr>
              <a:t>همیشه به عوامل مختلف و احتمالاتی (نظیر خودتان ، دیگران یا شرایط و موقعیت) که بر نتایج یک واقعه اثر دارند توجه </a:t>
            </a:r>
            <a:r>
              <a:rPr lang="fa-IR" sz="2400">
                <a:solidFill>
                  <a:srgbClr val="333333"/>
                </a:solidFill>
              </a:rPr>
              <a:t>کنیم.</a:t>
            </a:r>
            <a:endParaRPr lang="en-US"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extLst>
      <p:ext uri="{BB962C8B-B14F-4D97-AF65-F5344CB8AC3E}">
        <p14:creationId xmlns:p14="http://schemas.microsoft.com/office/powerpoint/2010/main" val="468569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fa-IR" altLang="de-DE" sz="2400" b="1" dirty="0">
                <a:solidFill>
                  <a:srgbClr val="333333"/>
                </a:solidFill>
              </a:rPr>
              <a:t>هدف های رفتاری:</a:t>
            </a:r>
          </a:p>
          <a:p>
            <a:pPr marL="342900" indent="-342900" defTabSz="914400" fontAlgn="base">
              <a:buClr>
                <a:srgbClr val="333333"/>
              </a:buClr>
              <a:buFont typeface="WingDings"/>
              <a:buChar char=""/>
              <a:defRPr/>
            </a:pPr>
            <a:r>
              <a:rPr lang="fa-IR" sz="2400" dirty="0">
                <a:solidFill>
                  <a:srgbClr val="333333"/>
                </a:solidFill>
              </a:rPr>
              <a:t>همیشه به عوامل مختلف و احتمالاتی (نظیر خودتان ، دیگران یا شرایط و موقعیت) که بر نتایج یک واقعه اثر دارند توجه کنیم.</a:t>
            </a:r>
          </a:p>
          <a:p>
            <a:pPr marL="342900" indent="-342900" defTabSz="914400" fontAlgn="base">
              <a:buClr>
                <a:srgbClr val="333333"/>
              </a:buClr>
              <a:buFont typeface="WingDings"/>
              <a:buChar char=""/>
              <a:defRPr/>
            </a:pPr>
            <a:r>
              <a:rPr lang="fa-IR" sz="2400" dirty="0">
                <a:solidFill>
                  <a:srgbClr val="333333"/>
                </a:solidFill>
              </a:rPr>
              <a:t>باید سعی کنیم تاحد ممکن در زندگی روزمره ی خود ، واقع </a:t>
            </a:r>
            <a:r>
              <a:rPr lang="fa-IR" sz="2400">
                <a:solidFill>
                  <a:srgbClr val="333333"/>
                </a:solidFill>
              </a:rPr>
              <a:t>بین باشیم. همیشه </a:t>
            </a:r>
            <a:r>
              <a:rPr lang="fa-IR" sz="2400" dirty="0">
                <a:solidFill>
                  <a:srgbClr val="333333"/>
                </a:solidFill>
              </a:rPr>
              <a:t>نباید بخاطر یک اشتباه یا واقعه ی ناخوشایند دیگران را سرزنش کرد یا خود را مقصر </a:t>
            </a:r>
            <a:r>
              <a:rPr lang="fa-IR" sz="2400">
                <a:solidFill>
                  <a:srgbClr val="333333"/>
                </a:solidFill>
              </a:rPr>
              <a:t>دانست.</a:t>
            </a:r>
            <a:endParaRPr lang="en-US"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42192311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fa-IR" altLang="de-DE" sz="2400" b="1" dirty="0">
                <a:solidFill>
                  <a:srgbClr val="333333"/>
                </a:solidFill>
              </a:rPr>
              <a:t>هدف های رفتاری:</a:t>
            </a:r>
          </a:p>
          <a:p>
            <a:pPr marL="342900" indent="-342900" defTabSz="914400" fontAlgn="base">
              <a:buClr>
                <a:srgbClr val="333333"/>
              </a:buClr>
              <a:buFont typeface="WingDings"/>
              <a:buChar char=""/>
              <a:defRPr/>
            </a:pPr>
            <a:r>
              <a:rPr lang="fa-IR" sz="2400" dirty="0">
                <a:solidFill>
                  <a:srgbClr val="333333"/>
                </a:solidFill>
              </a:rPr>
              <a:t>همیشه به عوامل مختلف و احتمالاتی (نظیر خودتان ، دیگران یا شرایط و موقعیت) که بر نتایج یک واقعه اثر دارند توجه کنیم.</a:t>
            </a:r>
          </a:p>
          <a:p>
            <a:pPr marL="342900" indent="-342900" defTabSz="914400" fontAlgn="base">
              <a:buClr>
                <a:srgbClr val="333333"/>
              </a:buClr>
              <a:buFont typeface="WingDings"/>
              <a:buChar char=""/>
              <a:defRPr/>
            </a:pPr>
            <a:r>
              <a:rPr lang="fa-IR" sz="2400" dirty="0">
                <a:solidFill>
                  <a:srgbClr val="333333"/>
                </a:solidFill>
              </a:rPr>
              <a:t>باید سعی کنیم تاحد ممکن در زندگی روزمره ی خود ، واقع </a:t>
            </a:r>
            <a:r>
              <a:rPr lang="fa-IR" sz="2400">
                <a:solidFill>
                  <a:srgbClr val="333333"/>
                </a:solidFill>
              </a:rPr>
              <a:t>بین باشیم. همیشه </a:t>
            </a:r>
            <a:r>
              <a:rPr lang="fa-IR" sz="2400" dirty="0">
                <a:solidFill>
                  <a:srgbClr val="333333"/>
                </a:solidFill>
              </a:rPr>
              <a:t>نباید بخاطر یک اشتباه یا واقعه ی ناخوشایند دیگران را سرزنش کرد یا خود را مقصر دانست.</a:t>
            </a:r>
          </a:p>
          <a:p>
            <a:pPr marL="342900" indent="-342900" defTabSz="914400" fontAlgn="base">
              <a:buClr>
                <a:srgbClr val="333333"/>
              </a:buClr>
              <a:buFont typeface="WingDings"/>
              <a:buChar char=""/>
              <a:defRPr/>
            </a:pPr>
            <a:r>
              <a:rPr lang="fa-IR" sz="2400" dirty="0">
                <a:solidFill>
                  <a:srgbClr val="333333"/>
                </a:solidFill>
              </a:rPr>
              <a:t>دراکثر مواقع ، چندین عامل بر پدیدآیی یک واقعه اثر می گذارند.</a:t>
            </a:r>
            <a:endParaRPr lang="en-US"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Tree>
    <p:extLst>
      <p:ext uri="{BB962C8B-B14F-4D97-AF65-F5344CB8AC3E}">
        <p14:creationId xmlns:p14="http://schemas.microsoft.com/office/powerpoint/2010/main" val="14731188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بیماران روانپریش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fa-IR" altLang="de-DE" sz="2400" dirty="0">
                <a:solidFill>
                  <a:srgbClr val="333333"/>
                </a:solidFill>
              </a:rPr>
              <a:t>بسیاری از مبتلایان به روانپریشی تمایل دارند که فقط با یک دلیل شرح وتبیین پیچیده ای برای وقایع ارایه کنند. گاهی اوقات هم تمایل دارند فقط دیگری را مسؤول شکست های خود بدانند.</a:t>
            </a:r>
            <a:endParaRPr lang="de-DE" altLang="de-DE" sz="2400" dirty="0">
              <a:solidFill>
                <a:srgbClr val="333333"/>
              </a:solidFill>
            </a:endParaRPr>
          </a:p>
          <a:p>
            <a:pPr defTabSz="914400" fontAlgn="base"/>
            <a:r>
              <a:rPr lang="fa-IR" altLang="de-DE" sz="2400" dirty="0">
                <a:solidFill>
                  <a:srgbClr val="004992"/>
                </a:solidFill>
              </a:rPr>
              <a:t>بعنوان مثال: </a:t>
            </a:r>
            <a:r>
              <a:rPr lang="fa-IR" altLang="de-DE" sz="2400" dirty="0">
                <a:solidFill>
                  <a:srgbClr val="333333"/>
                </a:solidFill>
              </a:rPr>
              <a:t>او همیشه به زمین می افتد.</a:t>
            </a:r>
          </a:p>
          <a:p>
            <a:pPr defTabSz="914400" fontAlgn="base"/>
            <a:r>
              <a:rPr lang="fa-IR" altLang="de-DE" sz="2400" dirty="0">
                <a:solidFill>
                  <a:srgbClr val="004992"/>
                </a:solidFill>
              </a:rPr>
              <a:t>تصور(فکر) خودش: </a:t>
            </a:r>
            <a:r>
              <a:rPr lang="fa-IR" altLang="de-DE" sz="2400" dirty="0">
                <a:solidFill>
                  <a:srgbClr val="333333"/>
                </a:solidFill>
              </a:rPr>
              <a:t>عموی او الکترودهایی در سراو قرار داده و با ارسال جریان برق به سر او سبب افتادن اش می شود.</a:t>
            </a:r>
          </a:p>
          <a:p>
            <a:pPr defTabSz="914400" fontAlgn="base"/>
            <a:r>
              <a:rPr lang="fa-IR" altLang="de-DE" sz="2400" dirty="0">
                <a:solidFill>
                  <a:srgbClr val="004992"/>
                </a:solidFill>
              </a:rPr>
              <a:t>تبیین دیگر: </a:t>
            </a:r>
            <a:r>
              <a:rPr lang="fa-IR" altLang="de-DE" sz="2400" dirty="0">
                <a:solidFill>
                  <a:srgbClr val="333333"/>
                </a:solidFill>
              </a:rPr>
              <a:t>او به یک بیماری مغزی (مثل ام اس یا تصلب چندگانه) مبتلا می باشد . این بیماری بر تعادل او اثر می کند. بعلاوه ، چند هفته است که باران می بارد و خیابان ها بسیار لغزنده است.</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بیماران روانپریش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fa-IR" altLang="de-DE" sz="2400" dirty="0">
                <a:solidFill>
                  <a:srgbClr val="333333"/>
                </a:solidFill>
              </a:rPr>
              <a:t>گاهی اوقات ، دیگران هم تاحدودی مسؤول هستند. ولی باید سایر عوامل را نیز درنظر گرفت.</a:t>
            </a:r>
          </a:p>
          <a:p>
            <a:pPr defTabSz="914400" fontAlgn="base"/>
            <a:r>
              <a:rPr lang="fa-IR" altLang="de-DE" sz="2400" dirty="0">
                <a:solidFill>
                  <a:srgbClr val="004992"/>
                </a:solidFill>
              </a:rPr>
              <a:t>مثال دوم: </a:t>
            </a:r>
            <a:r>
              <a:rPr lang="fa-IR" altLang="de-DE" sz="2400" dirty="0">
                <a:solidFill>
                  <a:srgbClr val="333333"/>
                </a:solidFill>
              </a:rPr>
              <a:t>بیماری روانپریشی او عود کرده است.</a:t>
            </a:r>
          </a:p>
          <a:p>
            <a:pPr defTabSz="914400" fontAlgn="base"/>
            <a:r>
              <a:rPr lang="fa-IR" altLang="de-DE" sz="2400" dirty="0">
                <a:solidFill>
                  <a:srgbClr val="004992"/>
                </a:solidFill>
              </a:rPr>
              <a:t>تصور(فکر) خودش: </a:t>
            </a:r>
            <a:r>
              <a:rPr lang="fa-IR" altLang="de-DE" sz="2400" dirty="0">
                <a:solidFill>
                  <a:srgbClr val="333333"/>
                </a:solidFill>
              </a:rPr>
              <a:t>علت بازگشت بیماری او یادآوری خاطرات وحشت بار کودکی اش است که به شدت تنبیه می شده است.</a:t>
            </a:r>
          </a:p>
          <a:p>
            <a:pPr defTabSz="914400" fontAlgn="base"/>
            <a:r>
              <a:rPr lang="fa-IR" altLang="de-DE" sz="2400" dirty="0">
                <a:solidFill>
                  <a:srgbClr val="004992"/>
                </a:solidFill>
              </a:rPr>
              <a:t>سایر عوامل: </a:t>
            </a:r>
            <a:r>
              <a:rPr lang="fa-IR" altLang="de-DE" sz="2400" dirty="0">
                <a:solidFill>
                  <a:srgbClr val="333333"/>
                </a:solidFill>
              </a:rPr>
              <a:t>این دلیل ممکن است درست باشد. ولی سایر عوامل هم مطرح هستند. او داروهایش ار مصرف نکرده و اتفاق هایی در محیط شغلی اش رخ داده که نگران ازدست دادن شغل اش شده است.</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dirty="0">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2" name="Footer Placeholder 1"/>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spTree>
    <p:extLst>
      <p:ext uri="{BB962C8B-B14F-4D97-AF65-F5344CB8AC3E}">
        <p14:creationId xmlns:p14="http://schemas.microsoft.com/office/powerpoint/2010/main" val="15433348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446993936"/>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Sabine Sperber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Shadowchaser</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Schattenverfolgung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Benny-Kristin Fischer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US"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Ethnocentrics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Beijing-Trading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Brett 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The quiet room - 1 of 3</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Leute verstummen beim Betreten des Raumes</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Todd Rieth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Lipstick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Critical look in the mirror/Kritischer Blick in den Spiegel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avdgaag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Marking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Failing an exam/Sie fallen durch eine Prüfung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Heidi Wittwer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schreiende Hand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Screaming hand/Schreiende Hand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Erwyn van der Meer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mn-lt"/>
                          <a:ea typeface="+mn-ea"/>
                          <a:cs typeface="+mn-cs"/>
                        </a:rPr>
                        <a:t>Diner at Chateau de Violet</a:t>
                      </a:r>
                      <a:endParaRPr kumimoji="0" lang="fr-FR"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Jemand lädt sie zum Essen ein (Menü)</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Kambiz Kamrani</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A policeman stops a car on the street/</a:t>
                      </a:r>
                      <a:r>
                        <a:rPr kumimoji="0" lang="en-US" sz="1000" b="0" i="0" u="none" strike="noStrike" cap="none" normalizeH="0" baseline="0" dirty="0" err="1">
                          <a:ln>
                            <a:noFill/>
                          </a:ln>
                          <a:solidFill>
                            <a:srgbClr val="333333"/>
                          </a:solidFill>
                          <a:effectLst/>
                          <a:latin typeface="+mn-lt"/>
                          <a:ea typeface="+mn-ea"/>
                          <a:cs typeface="+mn-cs"/>
                        </a:rPr>
                        <a:t>Polizist</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stoppt</a:t>
                      </a:r>
                      <a:r>
                        <a:rPr kumimoji="0" lang="en-US" sz="1000" b="0" i="0" u="none" strike="noStrike" cap="none" normalizeH="0" baseline="0" dirty="0">
                          <a:ln>
                            <a:noFill/>
                          </a:ln>
                          <a:solidFill>
                            <a:srgbClr val="333333"/>
                          </a:solidFill>
                          <a:effectLst/>
                          <a:latin typeface="+mn-lt"/>
                          <a:ea typeface="+mn-ea"/>
                          <a:cs typeface="+mn-cs"/>
                        </a:rPr>
                        <a:t> Auto auf der </a:t>
                      </a:r>
                      <a:r>
                        <a:rPr kumimoji="0" lang="en-US" sz="1000" b="0" i="0" u="none" strike="noStrike" cap="none" normalizeH="0" baseline="0" dirty="0" err="1">
                          <a:ln>
                            <a:noFill/>
                          </a:ln>
                          <a:solidFill>
                            <a:srgbClr val="333333"/>
                          </a:solidFill>
                          <a:effectLst/>
                          <a:latin typeface="+mn-lt"/>
                          <a:ea typeface="+mn-ea"/>
                          <a:cs typeface="+mn-cs"/>
                        </a:rPr>
                        <a:t>Landstraße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Jochen Schmidt-Oem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fotocommunity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Zocker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PP</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Sie gewinnen im Spiel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1 – اِسنادها (علّت یابی) ملامت و سرزنش یا کسب اعتبار و تشخّص</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325326541"/>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robertrazrblog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Scratch/Kratzer am Auto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haysophie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DSCN3940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Taking the blood pressure/Blutdruckmessung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Katrin 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enttäuscht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Big Presents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Stupid Me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 friend says you are stupid (black/white, portrait of a man)/Jemand findet Sie dumm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Cry Baby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Crying baby/Schreiendes Baby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Respect (two fists)/</a:t>
                      </a:r>
                      <a:r>
                        <a:rPr kumimoji="0" lang="en-US" sz="1000" b="0" i="0" u="none" strike="noStrike" cap="none" normalizeH="0" baseline="0" dirty="0" err="1">
                          <a:ln>
                            <a:noFill/>
                          </a:ln>
                          <a:solidFill>
                            <a:srgbClr val="333333"/>
                          </a:solidFill>
                          <a:effectLst/>
                          <a:latin typeface="+mn-lt"/>
                          <a:ea typeface="+mn-ea"/>
                          <a:cs typeface="+mn-cs"/>
                        </a:rPr>
                        <a:t>Respekt</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zwei</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Fäuste</a:t>
                      </a:r>
                      <a:r>
                        <a:rPr kumimoji="0" lang="en-US" sz="1000" b="0" i="0" u="none" strike="noStrike" cap="none" normalizeH="0" baseline="0" dirty="0">
                          <a:ln>
                            <a:noFill/>
                          </a:ln>
                          <a:solidFill>
                            <a:srgbClr val="333333"/>
                          </a:solidFill>
                          <a:effectLst/>
                          <a:latin typeface="+mn-lt"/>
                          <a:ea typeface="+mn-ea"/>
                          <a:cs typeface="+mn-cs"/>
                        </a:rPr>
                        <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6155</Words>
  <Application>Microsoft Office PowerPoint</Application>
  <PresentationFormat>Benutzerdefiniert</PresentationFormat>
  <Paragraphs>662</Paragraphs>
  <Slides>58</Slides>
  <Notes>58</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58</vt:i4>
      </vt:variant>
    </vt:vector>
  </HeadingPairs>
  <TitlesOfParts>
    <vt:vector size="67" baseType="lpstr">
      <vt:lpstr>Calibri Light</vt:lpstr>
      <vt:lpstr>Symbol</vt:lpstr>
      <vt:lpstr>Verdana</vt:lpstr>
      <vt:lpstr>Arial</vt:lpstr>
      <vt:lpstr>Times New Roman</vt:lpstr>
      <vt:lpstr>Wingdings</vt:lpstr>
      <vt:lpstr>Wingdings</vt:lpstr>
      <vt:lpstr>UKE_PPT-Vorlage_16zu9</vt:lpstr>
      <vt:lpstr>1_UKE_PPT-Vorlage_16zu9</vt:lpstr>
      <vt:lpstr>بام :1 A اِسنادها (علّت یابی) ملامت و سرزنش یا کسب اعتبار و تشخّص </vt:lpstr>
      <vt:lpstr>اِسنادها: ملامت و سرزنش یا کسب اعتبار و تشخّص</vt:lpstr>
      <vt:lpstr>اِسنادها: ملامت و سرزنش یا کسب اعتبار و تشخّص</vt:lpstr>
      <vt:lpstr>اِسنادها: ملامت و سرزنش یا کسب اعتبار و تشخّص</vt:lpstr>
      <vt:lpstr>تعابیر مختلف و تبیین ها</vt:lpstr>
      <vt:lpstr>تعابیر مختلف و تبیین ها</vt:lpstr>
      <vt:lpstr>تعابیر مختلف و تبیین ها</vt:lpstr>
      <vt:lpstr>ملامت و سرزنش یا کسب اعتبار و تشخّص</vt:lpstr>
      <vt:lpstr>بدون اینکه احساس کنید بهتر شده اید ، از بیمارستان مرخص می شوید</vt:lpstr>
      <vt:lpstr>بدون اینکه احساس کنید بهتر شده اید ، از بیمارستان مرخص می شوید</vt:lpstr>
      <vt:lpstr>بدون اینکه احساس کنید بهتر شده اید ، از بیمارستان مرخص می شوید</vt:lpstr>
      <vt:lpstr>بدون اینکه احساس کنید بهتر شده اید ، از بیمارستان مرخص می شوید</vt:lpstr>
      <vt:lpstr>بدون اینکه احساس کنید بهتر شده اید ، از بیمارستان مرخص می شوید</vt:lpstr>
      <vt:lpstr>اثرات استفاده از سبک های اِسنادی خاص در تبیین علّی وقایع منفی</vt:lpstr>
      <vt:lpstr>اثرات استفاده از سبک های اِسنادی خاص در تبیین علّی وقایع منفی</vt:lpstr>
      <vt:lpstr>اثرات استفاده از سبک های اِسنادی خاص در تبیین علّی وقایع منفی</vt:lpstr>
      <vt:lpstr>اثرات استفاده از سبک های اِسنادی خاص در تبیین علّی وقایع منفی</vt:lpstr>
      <vt:lpstr>اثرات استفاده از سبک های اِسنادی خاص در تبیین علّی وقایع منفی</vt:lpstr>
      <vt:lpstr>اثرات نوع اِسناد علّی بر وقایع مثبت</vt:lpstr>
      <vt:lpstr>اثرات نوع اِسناد علّی بر وقایع مثبت</vt:lpstr>
      <vt:lpstr>اثرات نوع اِسناد علّی بر وقایع مثبت</vt:lpstr>
      <vt:lpstr>اثرات نوع اِسناد علّی بر وقایع مثبت</vt:lpstr>
      <vt:lpstr>اثرات نوع اِسناد علّی بر وقایع مثبت</vt:lpstr>
      <vt:lpstr>چرا این برنامه ی آموزشی را اجرا می کنیم؟</vt:lpstr>
      <vt:lpstr>چرا این برنامه ی آموزشی را اجرا می کنیم؟</vt:lpstr>
      <vt:lpstr>چگونه ممکن است که خطاها و سوگیری های اِسنادی موجب بروز سوء تعبیرها در بیماران روانپریش شوند. به مثال ها توجه فرمائید</vt:lpstr>
      <vt:lpstr>سبک های اِسنادی هدف ما از جلسه ی امروز:</vt:lpstr>
      <vt:lpstr>یک فروشنده وجه مربوط به چیزی را که فروخته بطور کامل پس می دهد</vt:lpstr>
      <vt:lpstr>وقتی که شما وارد یک اطاق می شوید ، همه ی کسانی که آنجا هستند ، ساکت می شوند</vt:lpstr>
      <vt:lpstr>شخصی می گوید که شما خوب به نظر نمی رسید</vt:lpstr>
      <vt:lpstr>شما در یک امتحان مردود شده اید</vt:lpstr>
      <vt:lpstr>خودتان چند نمونه مثال بزنید!</vt:lpstr>
      <vt:lpstr>صدایی از درون می گوید که شما آدم خوبی نیستید</vt:lpstr>
      <vt:lpstr>صدایی از درون می گوید که شما آدم خوبی نیستید</vt:lpstr>
      <vt:lpstr>صدایی از درون می گوید که شما آدم خوبی نیستید</vt:lpstr>
      <vt:lpstr>شنیدن صداهای افکار خود یا صداهایی که از خارج القا می شوند</vt:lpstr>
      <vt:lpstr>شنیدن صداهای افکار خود یا صداهایی که از خارج القا می شوند</vt:lpstr>
      <vt:lpstr>شنیدن صداهای افکار خود یا صداهایی که از خارج القا می شوند</vt:lpstr>
      <vt:lpstr>شنیدن صداهای افکار خود یا صداهایی که از خارج القا می شوند</vt:lpstr>
      <vt:lpstr>شنیدن صداهای افکار خود یا صداهایی که از خارج القا می شوند</vt:lpstr>
      <vt:lpstr>دوستی شما را به شام دعوت می کند</vt:lpstr>
      <vt:lpstr>یک پلیس خودروی شما را متوقف می کند</vt:lpstr>
      <vt:lpstr>شما در یک قرعه کشی برنده ی جایزه می شوید</vt:lpstr>
      <vt:lpstr>وقتی که به خودروی شما نزدیک می شوید ، متوجه می شوید که رنگ خودروی شما خراشیده شده است</vt:lpstr>
      <vt:lpstr>پزشک متوجه می شود که فشار خون شما بالا می باشد</vt:lpstr>
      <vt:lpstr>دوست شما از کمک به شما امتناع می کند</vt:lpstr>
      <vt:lpstr>یک دوست شما را با هدیه ای شگفت زده می کند</vt:lpstr>
      <vt:lpstr>یکی از دوستان ، شما را احمق خطاب می کند</vt:lpstr>
      <vt:lpstr>وقتی که شما کودک همسایه ی تان را در آغوش می گیرید ، شروع به گریه کردن می کند</vt:lpstr>
      <vt:lpstr>دوستی می گوید که برای شما احترام قایل نیست</vt:lpstr>
      <vt:lpstr>انتقال به زندگی روزمره</vt:lpstr>
      <vt:lpstr>انتقال به زندگی روزمره</vt:lpstr>
      <vt:lpstr>انتقال به زندگی روزمره</vt:lpstr>
      <vt:lpstr>با بیماران روانپریش چه باید کرد؟</vt:lpstr>
      <vt:lpstr>با بیماران روانپریش چه باید کرد؟</vt:lpstr>
      <vt:lpstr>از توجه و همکاری شما متشکریم</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442</cp:revision>
  <dcterms:created xsi:type="dcterms:W3CDTF">2004-10-11T13:21:01Z</dcterms:created>
  <dcterms:modified xsi:type="dcterms:W3CDTF">2021-12-19T09:32:17Z</dcterms:modified>
</cp:coreProperties>
</file>