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9" r:id="rId1"/>
    <p:sldMasterId id="2147483712" r:id="rId2"/>
  </p:sldMasterIdLst>
  <p:notesMasterIdLst>
    <p:notesMasterId r:id="rId50"/>
  </p:notesMasterIdLst>
  <p:handoutMasterIdLst>
    <p:handoutMasterId r:id="rId51"/>
  </p:handoutMasterIdLst>
  <p:sldIdLst>
    <p:sldId id="504" r:id="rId3"/>
    <p:sldId id="403" r:id="rId4"/>
    <p:sldId id="404" r:id="rId5"/>
    <p:sldId id="405" r:id="rId6"/>
    <p:sldId id="406" r:id="rId7"/>
    <p:sldId id="424" r:id="rId8"/>
    <p:sldId id="455" r:id="rId9"/>
    <p:sldId id="485" r:id="rId10"/>
    <p:sldId id="484" r:id="rId11"/>
    <p:sldId id="483" r:id="rId12"/>
    <p:sldId id="452" r:id="rId13"/>
    <p:sldId id="488" r:id="rId14"/>
    <p:sldId id="487" r:id="rId15"/>
    <p:sldId id="486" r:id="rId16"/>
    <p:sldId id="489" r:id="rId17"/>
    <p:sldId id="492" r:id="rId18"/>
    <p:sldId id="491" r:id="rId19"/>
    <p:sldId id="332" r:id="rId20"/>
    <p:sldId id="477" r:id="rId21"/>
    <p:sldId id="493" r:id="rId22"/>
    <p:sldId id="389" r:id="rId23"/>
    <p:sldId id="478" r:id="rId24"/>
    <p:sldId id="495" r:id="rId25"/>
    <p:sldId id="494" r:id="rId26"/>
    <p:sldId id="435" r:id="rId27"/>
    <p:sldId id="436" r:id="rId28"/>
    <p:sldId id="340" r:id="rId29"/>
    <p:sldId id="371" r:id="rId30"/>
    <p:sldId id="429" r:id="rId31"/>
    <p:sldId id="496" r:id="rId32"/>
    <p:sldId id="465" r:id="rId33"/>
    <p:sldId id="497" r:id="rId34"/>
    <p:sldId id="431" r:id="rId35"/>
    <p:sldId id="498" r:id="rId36"/>
    <p:sldId id="437" r:id="rId37"/>
    <p:sldId id="499" r:id="rId38"/>
    <p:sldId id="481" r:id="rId39"/>
    <p:sldId id="433" r:id="rId40"/>
    <p:sldId id="500" r:id="rId41"/>
    <p:sldId id="434" r:id="rId42"/>
    <p:sldId id="501" r:id="rId43"/>
    <p:sldId id="475" r:id="rId44"/>
    <p:sldId id="503" r:id="rId45"/>
    <p:sldId id="502" r:id="rId46"/>
    <p:sldId id="368" r:id="rId47"/>
    <p:sldId id="482" r:id="rId48"/>
    <p:sldId id="472" r:id="rId49"/>
  </p:sldIdLst>
  <p:sldSz cx="12195175" cy="6858000"/>
  <p:notesSz cx="7099300" cy="10234613"/>
  <p:embeddedFontLst>
    <p:embeddedFont>
      <p:font typeface="Calibri Light" panose="020F0302020204030204" pitchFamily="34" charset="0"/>
      <p:regular r:id="rId52"/>
      <p:italic r:id="rId53"/>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BB9A74"/>
    <a:srgbClr val="988F84"/>
    <a:srgbClr val="FFFFE5"/>
    <a:srgbClr val="FFFFCC"/>
    <a:srgbClr val="006699"/>
    <a:srgbClr val="336699"/>
    <a:srgbClr val="3333CC"/>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02" autoAdjust="0"/>
    <p:restoredTop sz="94664" autoAdjust="0"/>
  </p:normalViewPr>
  <p:slideViewPr>
    <p:cSldViewPr>
      <p:cViewPr varScale="1">
        <p:scale>
          <a:sx n="67" d="100"/>
          <a:sy n="67" d="100"/>
        </p:scale>
        <p:origin x="908"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981013E7-6D43-4EC0-90A5-31FAD1AC5F07}" type="slidenum">
              <a:rPr lang="en-US" altLang="de-DE"/>
              <a:pPr/>
              <a:t>‹Nr.›</a:t>
            </a:fld>
            <a:endParaRPr lang="en-US" altLang="de-DE"/>
          </a:p>
        </p:txBody>
      </p:sp>
    </p:spTree>
    <p:extLst>
      <p:ext uri="{BB962C8B-B14F-4D97-AF65-F5344CB8AC3E}">
        <p14:creationId xmlns:p14="http://schemas.microsoft.com/office/powerpoint/2010/main" val="172081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48AA6A7E-7C4F-4D23-B365-1BE92C599DD3}" type="slidenum">
              <a:rPr lang="en-US" altLang="de-DE"/>
              <a:pPr/>
              <a:t>‹Nr.›</a:t>
            </a:fld>
            <a:endParaRPr lang="en-US" altLang="de-DE"/>
          </a:p>
        </p:txBody>
      </p:sp>
    </p:spTree>
    <p:extLst>
      <p:ext uri="{BB962C8B-B14F-4D97-AF65-F5344CB8AC3E}">
        <p14:creationId xmlns:p14="http://schemas.microsoft.com/office/powerpoint/2010/main" val="3389847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D09732-C957-4AC3-A793-163B378DBAD8}" type="slidenum">
              <a:rPr lang="en-US" altLang="de-DE" sz="1300"/>
              <a:pPr>
                <a:spcBef>
                  <a:spcPct val="0"/>
                </a:spcBef>
              </a:pPr>
              <a:t>2</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7768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31E38A-8A97-498C-B5F8-3AA9BE43FE06}" type="slidenum">
              <a:rPr lang="en-US" altLang="de-DE" sz="1300"/>
              <a:pPr>
                <a:spcBef>
                  <a:spcPct val="0"/>
                </a:spcBef>
              </a:pPr>
              <a:t>3</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186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50A3C4-0AA9-4D5E-BC14-0597DBD08C8D}" type="slidenum">
              <a:rPr lang="en-US" altLang="de-DE" sz="1300"/>
              <a:pPr>
                <a:spcBef>
                  <a:spcPct val="0"/>
                </a:spcBef>
              </a:pPr>
              <a:t>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1793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264DA-BF0A-49E9-9AA5-B5F066D7C485}" type="slidenum">
              <a:rPr lang="en-US" altLang="de-DE" sz="1300"/>
              <a:pPr>
                <a:spcBef>
                  <a:spcPct val="0"/>
                </a:spcBef>
              </a:pPr>
              <a:t>5</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8420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4E3926-DBC2-4F95-8E3B-43644B182051}" type="slidenum">
              <a:rPr lang="en-US" altLang="de-DE" sz="1300"/>
              <a:pPr>
                <a:spcBef>
                  <a:spcPct val="0"/>
                </a:spcBef>
              </a:pPr>
              <a:t>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879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7</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10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11</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E83B8-EE24-4E50-9CD1-6F94DEBA52AA}" type="slidenum">
              <a:rPr lang="en-US" altLang="de-DE" sz="1300"/>
              <a:pPr>
                <a:spcBef>
                  <a:spcPct val="0"/>
                </a:spcBef>
              </a:pPr>
              <a:t>15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137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E83B8-EE24-4E50-9CD1-6F94DEBA52AA}" type="slidenum">
              <a:rPr lang="en-US" altLang="de-DE" sz="1300"/>
              <a:pPr>
                <a:spcBef>
                  <a:spcPct val="0"/>
                </a:spcBef>
              </a:pPr>
              <a:t>16</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13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E83B8-EE24-4E50-9CD1-6F94DEBA52AA}" type="slidenum">
              <a:rPr lang="en-US" altLang="de-DE" sz="1300"/>
              <a:pPr>
                <a:spcBef>
                  <a:spcPct val="0"/>
                </a:spcBef>
              </a:pPr>
              <a:t>17</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137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7AE8E8-EA60-4CDB-AAFA-D072AE904E03}" type="slidenum">
              <a:rPr lang="en-US" altLang="de-DE" sz="1300"/>
              <a:pPr>
                <a:spcBef>
                  <a:spcPct val="0"/>
                </a:spcBef>
              </a:pPr>
              <a:t>18</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6315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7999C6-943C-4BD0-8765-56D78B399626}" type="slidenum">
              <a:rPr lang="en-US" altLang="de-DE" sz="1300"/>
              <a:pPr>
                <a:spcBef>
                  <a:spcPct val="0"/>
                </a:spcBef>
              </a:pPr>
              <a:t>19</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73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7999C6-943C-4BD0-8765-56D78B399626}" type="slidenum">
              <a:rPr lang="en-US" altLang="de-DE" sz="1300"/>
              <a:pPr>
                <a:spcBef>
                  <a:spcPct val="0"/>
                </a:spcBef>
              </a:pPr>
              <a:t>20</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73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DF1405-59AD-4486-A361-32CC9CD4A881}" type="slidenum">
              <a:rPr lang="en-US" altLang="de-DE" sz="1300"/>
              <a:pPr>
                <a:spcBef>
                  <a:spcPct val="0"/>
                </a:spcBef>
              </a:pPr>
              <a:t>21</a:t>
            </a:fld>
            <a:endParaRPr lang="en-US"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8387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61261-796A-4DEE-933E-9FC84BFA376B}" type="slidenum">
              <a:rPr lang="en-US" altLang="de-DE" sz="1300"/>
              <a:pPr>
                <a:spcBef>
                  <a:spcPct val="0"/>
                </a:spcBef>
              </a:pPr>
              <a:t>22</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9425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61261-796A-4DEE-933E-9FC84BFA376B}" type="slidenum">
              <a:rPr lang="en-US" altLang="de-DE" sz="1300"/>
              <a:pPr>
                <a:spcBef>
                  <a:spcPct val="0"/>
                </a:spcBef>
              </a:pPr>
              <a:t>23</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9425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61261-796A-4DEE-933E-9FC84BFA376B}" type="slidenum">
              <a:rPr lang="en-US" altLang="de-DE" sz="1300"/>
              <a:pPr>
                <a:spcBef>
                  <a:spcPct val="0"/>
                </a:spcBef>
              </a:pPr>
              <a:t>24</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9425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913929-913D-4D0E-800A-E5D0A22B273B}" type="slidenum">
              <a:rPr lang="en-US" altLang="de-DE" sz="1300"/>
              <a:pPr>
                <a:spcBef>
                  <a:spcPct val="0"/>
                </a:spcBef>
              </a:pPr>
              <a:t>25</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7663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F3979A-4075-41FA-ACDA-5A616DADCE59}" type="slidenum">
              <a:rPr lang="en-US" altLang="de-DE" sz="1300"/>
              <a:pPr>
                <a:spcBef>
                  <a:spcPct val="0"/>
                </a:spcBef>
              </a:pPr>
              <a:t>26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8734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F42C0-6833-47B0-AAE9-0A0B6302DC32}" type="slidenum">
              <a:rPr lang="en-US" altLang="de-DE" sz="1300"/>
              <a:pPr>
                <a:spcBef>
                  <a:spcPct val="0"/>
                </a:spcBef>
              </a:pPr>
              <a:t>27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31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2924DB-CD1D-4A8C-B734-DD315F098593}" type="slidenum">
              <a:rPr lang="en-US" altLang="de-DE" sz="1300"/>
              <a:pPr>
                <a:spcBef>
                  <a:spcPct val="0"/>
                </a:spcBef>
              </a:pPr>
              <a:t>28</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29027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F43627-A3F4-4C31-AF2B-8035EBC9D49C}" type="slidenum">
              <a:rPr lang="en-US" altLang="de-DE" sz="130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0594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F43627-A3F4-4C31-AF2B-8035EBC9D49C}" type="slidenum">
              <a:rPr lang="en-US" altLang="de-DE" sz="130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0594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26F397-C732-4F70-BBA3-55311660E513}" type="slidenum">
              <a:rPr lang="en-US" altLang="de-DE" sz="1300"/>
              <a:pPr>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789843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26F397-C732-4F70-BBA3-55311660E513}" type="slidenum">
              <a:rPr lang="en-US" altLang="de-DE" sz="130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789843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3BC82E-CEC8-45BB-BE39-08E23A554DF2}" type="slidenum">
              <a:rPr lang="en-US" altLang="de-DE" sz="130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327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3BC82E-CEC8-45BB-BE39-08E23A554DF2}" type="slidenum">
              <a:rPr lang="en-US" altLang="de-DE" sz="130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3277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19C435-9FC6-4F9F-B427-981DCF50BBD8}" type="slidenum">
              <a:rPr lang="en-US" altLang="de-DE" sz="1300"/>
              <a:pPr>
                <a:spcBef>
                  <a:spcPct val="0"/>
                </a:spcBef>
              </a:pPr>
              <a:t>35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78868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19C435-9FC6-4F9F-B427-981DCF50BBD8}" type="slidenum">
              <a:rPr lang="en-US" altLang="de-DE" sz="1300"/>
              <a:pPr>
                <a:spcBef>
                  <a:spcPct val="0"/>
                </a:spcBef>
              </a:pPr>
              <a:t>36</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7886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A49BED-5E12-49F1-8FCB-2EB687C3EFC9}" type="slidenum">
              <a:rPr lang="en-US" altLang="de-DE" sz="1300"/>
              <a:pPr>
                <a:spcBef>
                  <a:spcPct val="0"/>
                </a:spcBef>
              </a:pPr>
              <a:t>38</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0753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A49BED-5E12-49F1-8FCB-2EB687C3EFC9}" type="slidenum">
              <a:rPr lang="en-US" altLang="de-DE" sz="1300"/>
              <a:pPr>
                <a:spcBef>
                  <a:spcPct val="0"/>
                </a:spcBef>
              </a:pPr>
              <a:t>39</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0753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664038-5356-4EB5-AEA7-04BB8004BD08}" type="slidenum">
              <a:rPr lang="en-US" altLang="de-DE" sz="1300"/>
              <a:pPr>
                <a:spcBef>
                  <a:spcPct val="0"/>
                </a:spcBef>
              </a:pPr>
              <a:t>40</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1473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664038-5356-4EB5-AEA7-04BB8004BD08}" type="slidenum">
              <a:rPr lang="en-US" altLang="de-DE" sz="1300"/>
              <a:pPr>
                <a:spcBef>
                  <a:spcPct val="0"/>
                </a:spcBef>
              </a:pPr>
              <a:t>41</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1473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F95FB-3330-4619-9F2A-D94579971407}" type="slidenum">
              <a:rPr lang="en-US" altLang="de-DE" sz="1300"/>
              <a:pPr>
                <a:spcBef>
                  <a:spcPct val="0"/>
                </a:spcBef>
              </a:pPr>
              <a:t>42</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93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F95FB-3330-4619-9F2A-D94579971407}" type="slidenum">
              <a:rPr lang="en-US" altLang="de-DE" sz="1300"/>
              <a:pPr>
                <a:spcBef>
                  <a:spcPct val="0"/>
                </a:spcBef>
              </a:pPr>
              <a:t>43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931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F95FB-3330-4619-9F2A-D94579971407}" type="slidenum">
              <a:rPr lang="en-US" altLang="de-DE" sz="1300"/>
              <a:pPr>
                <a:spcBef>
                  <a:spcPct val="0"/>
                </a:spcBef>
              </a:pPr>
              <a:t>44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931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54112-B19D-4E2C-A727-5B9A8A0CA751}" type="slidenum">
              <a:rPr lang="en-US" altLang="de-DE" sz="130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53512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357A03-A9F8-43E3-B093-63E0DEE4B04B}" type="slidenum">
              <a:rPr lang="en-US" altLang="de-DE" sz="1300"/>
              <a:pPr>
                <a:spcBef>
                  <a:spcPct val="0"/>
                </a:spcBef>
              </a:pPr>
              <a:t>47</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7207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4" name="Slide Number Placeholder 3"/>
          <p:cNvSpPr>
            <a:spLocks noGrp="1"/>
          </p:cNvSpPr>
          <p:nvPr>
            <p:ph type="sldNum" sz="quarter" idx="12"/>
          </p:nvPr>
        </p:nvSpPr>
        <p:spPr bwMode="gray"/>
        <p:txBody>
          <a:bodyPr/>
          <a:lstStyle>
            <a:lvl1pPr>
              <a:defRPr b="0"/>
            </a:lvl1pPr>
          </a:lstStyle>
          <a:p>
            <a:fld id="{905145FC-9AC5-4B52-9A51-7E97141B17E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6 – همدلی کردن... (قسمت دوم)</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fld id="{905145FC-9AC5-4B52-9A51-7E97141B17E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fld id="{905145FC-9AC5-4B52-9A51-7E97141B17E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83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4677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3422959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576557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77681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224361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7904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88931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47626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1043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2580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411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6 – همدلی کردن... (قسمت دوم)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905145FC-9AC5-4B52-9A51-7E97141B17E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3729768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latin typeface="+mn-lt"/>
                <a:ea typeface="+mn-ea"/>
                <a:cs typeface="+mn-cs"/>
              </a:rPr>
              <a:t>بام</a:t>
            </a:r>
            <a:r>
              <a:rPr lang="en-US" altLang="de-DE" dirty="0">
                <a:latin typeface="+mn-lt"/>
                <a:ea typeface="+mn-ea"/>
                <a:cs typeface="+mn-cs"/>
              </a:rPr>
              <a:t> :</a:t>
            </a:r>
            <a:r>
              <a:rPr lang="en-US" altLang="de-DE">
                <a:latin typeface="+mn-lt"/>
                <a:ea typeface="+mn-ea"/>
                <a:cs typeface="+mn-cs"/>
              </a:rPr>
              <a:t>6 B </a:t>
            </a:r>
            <a:r>
              <a:rPr lang="en-US" altLang="de-DE" dirty="0">
                <a:latin typeface="+mn-lt"/>
                <a:ea typeface="+mn-ea"/>
                <a:cs typeface="+mn-cs"/>
              </a:rPr>
              <a:t>BADE </a:t>
            </a:r>
            <a:r>
              <a:rPr lang="ar-SA" altLang="de-DE" dirty="0">
                <a:latin typeface="+mn-lt"/>
                <a:ea typeface="+mn-ea"/>
                <a:cs typeface="+mn-cs"/>
              </a:rPr>
              <a:t>همدلی کردن... (قسمت دوم)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7356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وقتی که با کسی آشنا می شوید.ابتدا به چه نشانه هایی توجه می کنید؟ </a:t>
            </a:r>
            <a:br>
              <a:rPr lang="ar-AE" sz="3600">
                <a:latin typeface="+mn-lt"/>
                <a:ea typeface="+mn-ea"/>
                <a:cs typeface="+mn-cs"/>
              </a:rPr>
            </a:br>
            <a:r>
              <a:rPr lang="ar-AE" sz="3600">
                <a:latin typeface="+mn-lt"/>
                <a:ea typeface="+mn-ea"/>
                <a:cs typeface="+mn-cs"/>
              </a:rPr>
              <a:t>آیا این نشانه ها ، شاخص های معتبری برای ارزیابی هستند؟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وقتی که با کسی آشنا می شوید.ابتدا به چه نشانه هایی توجه می کنید؟ </a:t>
            </a:r>
            <a:br>
              <a:rPr lang="ar-AE" sz="3600" dirty="0">
                <a:latin typeface="+mn-lt"/>
                <a:ea typeface="+mn-ea"/>
                <a:cs typeface="+mn-cs"/>
              </a:rPr>
            </a:br>
            <a:r>
              <a:rPr lang="ar-AE" sz="3600" dirty="0">
                <a:latin typeface="+mn-lt"/>
                <a:ea typeface="+mn-ea"/>
                <a:cs typeface="+mn-cs"/>
              </a:rPr>
              <a:t>آیا این نشانه ها ، شاخص های معتبری برای ارزیابی هستند؟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a:latin typeface="+mn-lt"/>
                <a:cs typeface="+mn-cs"/>
              </a:rPr>
              <a:t>حالات بدنی / ارتباطات غیرکلامی؟</a:t>
            </a:r>
            <a:endParaRPr lang="de-DE" altLang="de-DE" sz="2000" dirty="0">
              <a:latin typeface="+mn-lt"/>
              <a:cs typeface="+mn-cs"/>
            </a:endParaRPr>
          </a:p>
        </p:txBody>
      </p:sp>
      <p:sp>
        <p:nvSpPr>
          <p:cNvPr id="13"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a:latin typeface="+mn-lt"/>
                <a:cs typeface="+mn-cs"/>
              </a:rPr>
              <a:t>حالت نگاه؟</a:t>
            </a:r>
            <a:endParaRPr lang="de-DE" altLang="de-DE" sz="2000" dirty="0">
              <a:latin typeface="+mn-lt"/>
              <a:cs typeface="+mn-cs"/>
            </a:endParaRPr>
          </a:p>
        </p:txBody>
      </p:sp>
      <p:sp>
        <p:nvSpPr>
          <p:cNvPr id="14" name="Caption_26"/>
          <p:cNvSpPr txBox="1">
            <a:spLocks noChangeArrowheads="1"/>
          </p:cNvSpPr>
          <p:nvPr/>
        </p:nvSpPr>
        <p:spPr bwMode="auto">
          <a:xfrm>
            <a:off x="7861783" y="2636912"/>
            <a:ext cx="198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dirty="0">
                <a:solidFill>
                  <a:srgbClr val="333333"/>
                </a:solidFill>
                <a:latin typeface="+mn-lt"/>
                <a:cs typeface="+mn-cs"/>
              </a:rPr>
              <a:t>بیانات کلامی زبان)؟</a:t>
            </a:r>
            <a:endParaRPr lang="de-DE" altLang="de-DE" sz="2000" dirty="0">
              <a:solidFill>
                <a:srgbClr val="333333"/>
              </a:solidFill>
              <a:latin typeface="+mn-lt"/>
              <a:cs typeface="+mn-cs"/>
            </a:endParaRPr>
          </a:p>
        </p:txBody>
      </p:sp>
      <p:sp>
        <p:nvSpPr>
          <p:cNvPr id="15" name="Caption_27"/>
          <p:cNvSpPr txBox="1">
            <a:spLocks noChangeArrowheads="1"/>
          </p:cNvSpPr>
          <p:nvPr/>
        </p:nvSpPr>
        <p:spPr bwMode="auto">
          <a:xfrm>
            <a:off x="7861783" y="4437112"/>
            <a:ext cx="198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a:solidFill>
                  <a:srgbClr val="333333"/>
                </a:solidFill>
                <a:latin typeface="+mn-lt"/>
                <a:cs typeface="+mn-cs"/>
              </a:rPr>
              <a:t>نوع پوشش (لباس)؟ </a:t>
            </a:r>
            <a:endParaRPr lang="de-DE" altLang="de-DE" sz="2000" dirty="0">
              <a:solidFill>
                <a:srgbClr val="333333"/>
              </a:solidFill>
              <a:latin typeface="+mn-lt"/>
              <a:cs typeface="+mn-cs"/>
            </a:endParaRPr>
          </a:p>
        </p:txBody>
      </p:sp>
      <p:sp>
        <p:nvSpPr>
          <p:cNvPr id="16"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7" name="Caption_29"/>
          <p:cNvSpPr>
            <a:spLocks noChangeShapeType="1"/>
          </p:cNvSpPr>
          <p:nvPr/>
        </p:nvSpPr>
        <p:spPr bwMode="auto">
          <a:xfrm flipH="1">
            <a:off x="5881561" y="3068230"/>
            <a:ext cx="3960441"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8" name="Caption_30"/>
          <p:cNvSpPr>
            <a:spLocks noChangeShapeType="1"/>
          </p:cNvSpPr>
          <p:nvPr/>
        </p:nvSpPr>
        <p:spPr bwMode="auto">
          <a:xfrm flipH="1">
            <a:off x="6097586" y="4862487"/>
            <a:ext cx="3744415"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9" name="Caption_31"/>
          <p:cNvSpPr>
            <a:spLocks noChangeShapeType="1"/>
          </p:cNvSpPr>
          <p:nvPr/>
        </p:nvSpPr>
        <p:spPr bwMode="auto">
          <a:xfrm flipH="1">
            <a:off x="7463467" y="5491300"/>
            <a:ext cx="237853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0" name="Caption_32"/>
          <p:cNvSpPr txBox="1">
            <a:spLocks noChangeArrowheads="1"/>
          </p:cNvSpPr>
          <p:nvPr/>
        </p:nvSpPr>
        <p:spPr bwMode="auto">
          <a:xfrm>
            <a:off x="8257827" y="5085184"/>
            <a:ext cx="1584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a:solidFill>
                  <a:srgbClr val="333333"/>
                </a:solidFill>
                <a:latin typeface="+mn-lt"/>
                <a:cs typeface="+mn-cs"/>
              </a:rPr>
              <a:t>دست ها؟ </a:t>
            </a:r>
            <a:endParaRPr lang="de-DE" altLang="de-DE" sz="2000" dirty="0">
              <a:solidFill>
                <a:srgbClr val="333333"/>
              </a:solidFill>
              <a:latin typeface="+mn-lt"/>
              <a:cs typeface="+mn-cs"/>
            </a:endParaRPr>
          </a:p>
        </p:txBody>
      </p:sp>
      <p:sp>
        <p:nvSpPr>
          <p:cNvPr id="21"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rtl="1" eaLnBrk="1" hangingPunct="1">
              <a:spcBef>
                <a:spcPct val="50000"/>
              </a:spcBef>
              <a:buFontTx/>
              <a:buNone/>
            </a:pPr>
            <a:r>
              <a:rPr lang="fa-IR" altLang="de-DE" sz="2000" i="1">
                <a:latin typeface="+mn-lt"/>
                <a:ea typeface="+mn-ea"/>
                <a:cs typeface="+mn-cs"/>
              </a:rPr>
              <a:t>و غیره...؟</a:t>
            </a:r>
            <a:endParaRPr lang="de-DE" altLang="de-DE" sz="2000" i="1" dirty="0">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چه نوع اطلاعاتی می تواند مفید و مورد توجه باشد؟</a:t>
            </a:r>
            <a:br>
              <a:rPr lang="ar-AE" sz="3600">
                <a:latin typeface="+mn-lt"/>
                <a:ea typeface="+mn-ea"/>
                <a:cs typeface="+mn-cs"/>
              </a:rPr>
            </a:br>
            <a:r>
              <a:rPr lang="ar-AE" sz="3600">
                <a:latin typeface="+mn-lt"/>
                <a:ea typeface="+mn-ea"/>
                <a:cs typeface="+mn-cs"/>
              </a:rPr>
              <a:t>آیا به سایر اطلاعات می توان اعتماد کرد؟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چه نوع اطلاعاتی می تواند مفید و مورد توجه باشد؟</a:t>
            </a:r>
            <a:br>
              <a:rPr lang="ar-AE" sz="3600">
                <a:latin typeface="+mn-lt"/>
                <a:ea typeface="+mn-ea"/>
                <a:cs typeface="+mn-cs"/>
              </a:rPr>
            </a:br>
            <a:r>
              <a:rPr lang="ar-AE" sz="3600">
                <a:latin typeface="+mn-lt"/>
                <a:ea typeface="+mn-ea"/>
                <a:cs typeface="+mn-cs"/>
              </a:rPr>
              <a:t>آیا به سایر اطلاعات می توان اعتماد کرد؟</a:t>
            </a:r>
            <a:endParaRPr lang="en-US" sz="3600">
              <a:latin typeface="+mn-lt"/>
              <a:ea typeface="+mn-ea"/>
              <a:cs typeface="+mn-cs"/>
            </a:endParaRPr>
          </a:p>
        </p:txBody>
      </p:sp>
      <p:sp>
        <p:nvSpPr>
          <p:cNvPr id="5" name="Content Placeholder 4"/>
          <p:cNvSpPr>
            <a:spLocks noGrp="1"/>
          </p:cNvSpPr>
          <p:nvPr>
            <p:ph idx="1"/>
          </p:nvPr>
        </p:nvSpPr>
        <p:spPr>
          <a:xfrm>
            <a:off x="5385145" y="2204864"/>
            <a:ext cx="6363810" cy="4248000"/>
          </a:xfrm>
        </p:spPr>
        <p:txBody>
          <a:bodyPr/>
          <a:lstStyle/>
          <a:p>
            <a:pPr marL="342900" lvl="0" indent="-342900" defTabSz="914400" fontAlgn="base">
              <a:buClr>
                <a:srgbClr val="333333"/>
              </a:buClr>
              <a:buFont typeface="WingDings"/>
              <a:buChar char=""/>
              <a:tabLst>
                <a:tab pos="182563" algn="l"/>
              </a:tabLst>
              <a:defRPr/>
            </a:pPr>
            <a:r>
              <a:rPr lang="fa-IR" sz="2400">
                <a:solidFill>
                  <a:srgbClr val="333333"/>
                </a:solidFill>
              </a:rPr>
              <a:t>دانش و شناخت قبلی به شخص (شنیده ها): بعنوان نمونه ، توصیفاتی که یک دوست در باره ی آن شخص به شما گفته است.</a:t>
            </a:r>
          </a:p>
          <a:p>
            <a:pPr marL="342900" lvl="0" indent="-342900" defTabSz="914400" fontAlgn="base">
              <a:buClr>
                <a:srgbClr val="333333"/>
              </a:buClr>
              <a:buFont typeface="WingDings"/>
              <a:buChar char=""/>
              <a:tabLst>
                <a:tab pos="357188" algn="l"/>
              </a:tabLst>
              <a:defRPr/>
            </a:pPr>
            <a:r>
              <a:rPr lang="fa-IR" sz="2400" dirty="0">
                <a:solidFill>
                  <a:srgbClr val="333333"/>
                </a:solidFill>
              </a:rPr>
              <a:t>شناخت به شخص یا اشخاصی شبیه به او: مثلاً یک جنایت کار</a:t>
            </a:r>
          </a:p>
          <a:p>
            <a:pPr marL="342900" lvl="0" indent="-342900" defTabSz="914400" fontAlgn="base">
              <a:buClr>
                <a:srgbClr val="333333"/>
              </a:buClr>
              <a:buFont typeface="WingDings"/>
              <a:buChar char=""/>
              <a:tabLst>
                <a:tab pos="182563" algn="l"/>
                <a:tab pos="357188" algn="l"/>
              </a:tabLst>
              <a:defRPr/>
            </a:pPr>
            <a:r>
              <a:rPr lang="fa-IR" sz="2400" dirty="0">
                <a:solidFill>
                  <a:srgbClr val="333333"/>
                </a:solidFill>
              </a:rPr>
              <a:t>شهود یا برداشت احساسی</a:t>
            </a:r>
          </a:p>
          <a:p>
            <a:pPr marL="342900" lvl="0" indent="-342900" defTabSz="914400" fontAlgn="base">
              <a:buClr>
                <a:srgbClr val="333333"/>
              </a:buClr>
              <a:buFont typeface="WingDings"/>
              <a:buChar char=""/>
              <a:tabLst>
                <a:tab pos="357188" algn="l"/>
              </a:tabLst>
              <a:defRPr/>
            </a:pPr>
            <a:r>
              <a:rPr lang="fa-IR" sz="2400" dirty="0">
                <a:solidFill>
                  <a:srgbClr val="333333"/>
                </a:solidFill>
              </a:rPr>
              <a:t>یک نوشته: مانند داستان یا خاطره ی فردی</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7"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675"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a:solidFill>
                  <a:srgbClr val="004992"/>
                </a:solidFill>
                <a:latin typeface="+mn-lt"/>
                <a:ea typeface="+mn-ea"/>
                <a:cs typeface="+mn-cs"/>
              </a:rPr>
              <a:t>محاسن و معایب نشانه های خاص اجتماعی</a:t>
            </a:r>
          </a:p>
        </p:txBody>
      </p:sp>
      <p:sp>
        <p:nvSpPr>
          <p:cNvPr id="5" name="Content Placeholder 4"/>
          <p:cNvSpPr>
            <a:spLocks noGrp="1"/>
          </p:cNvSpPr>
          <p:nvPr>
            <p:ph idx="1"/>
          </p:nvPr>
        </p:nvSpPr>
        <p:spPr/>
        <p:txBody>
          <a:bodyPr/>
          <a:lstStyle/>
          <a:p>
            <a:pPr lvl="0" defTabSz="914377"/>
            <a:r>
              <a:rPr lang="ar-AE" sz="2400">
                <a:solidFill>
                  <a:srgbClr val="333333"/>
                </a:solidFill>
              </a:rPr>
              <a:t>پس از بحث درباره ی ارزیابی هایی که از یک شخص صورت داده ایم ، می دانیم که باید به نقاط قوت و نارسایی های نشانه های اجتماعی توجه خاص داشته باشیم.</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979507226"/>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31001035"/>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حرکت و حالت می تواند بر مفهوم کلمات (به عنوان مثال مشت گره کرده زمان عصبانیت، را بلند کردن دست هنگام سلام، </a:t>
                      </a:r>
                      <a:r>
                        <a:rPr kumimoji="0" lang="fa-IR" sz="2000" b="0" i="0" u="none" strike="noStrike" cap="none" normalizeH="0" baseline="0">
                          <a:ln>
                            <a:noFill/>
                          </a:ln>
                          <a:solidFill>
                            <a:srgbClr val="333333"/>
                          </a:solidFill>
                          <a:effectLst/>
                          <a:latin typeface="+mn-lt"/>
                          <a:ea typeface="+mn-ea"/>
                          <a:cs typeface="+mn-cs"/>
                        </a:rPr>
                        <a:t>پایین آوردن سر </a:t>
                      </a:r>
                      <a:r>
                        <a:rPr kumimoji="0" lang="fa-IR" sz="2000" b="0" i="0" u="none" strike="noStrike" cap="none" normalizeH="0" baseline="0" dirty="0">
                          <a:ln>
                            <a:noFill/>
                          </a:ln>
                          <a:solidFill>
                            <a:srgbClr val="333333"/>
                          </a:solidFill>
                          <a:effectLst/>
                          <a:latin typeface="+mn-lt"/>
                          <a:ea typeface="+mn-ea"/>
                          <a:cs typeface="+mn-cs"/>
                        </a:rPr>
                        <a:t>زمان نیایش) تأکید کند.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550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426650626"/>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حرکت و حالت می تواند بر مفهوم کلمات (به عنوان مثال مشت گره کرده زمان عصبانیت، را بلند کردن دست هنگام سلام، </a:t>
                      </a:r>
                      <a:r>
                        <a:rPr kumimoji="0" lang="fa-IR" sz="2000" b="0" i="0" u="none" strike="noStrike" cap="none" normalizeH="0" baseline="0">
                          <a:ln>
                            <a:noFill/>
                          </a:ln>
                          <a:solidFill>
                            <a:srgbClr val="333333"/>
                          </a:solidFill>
                          <a:effectLst/>
                          <a:latin typeface="+mn-lt"/>
                          <a:ea typeface="+mn-ea"/>
                          <a:cs typeface="+mn-cs"/>
                        </a:rPr>
                        <a:t>پایین آوردن سر </a:t>
                      </a:r>
                      <a:r>
                        <a:rPr kumimoji="0" lang="fa-IR" sz="2000" b="0" i="0" u="none" strike="noStrike" cap="none" normalizeH="0" baseline="0" dirty="0">
                          <a:ln>
                            <a:noFill/>
                          </a:ln>
                          <a:solidFill>
                            <a:srgbClr val="333333"/>
                          </a:solidFill>
                          <a:effectLst/>
                          <a:latin typeface="+mn-lt"/>
                          <a:ea typeface="+mn-ea"/>
                          <a:cs typeface="+mn-cs"/>
                        </a:rPr>
                        <a:t>زمان نیایش) تأکید کند.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نشانه های غیر مستقیم اغلب معنی دار هستند: حرکات وحشیانه می تواند عصبانیت را (با این وجود، از تفاوت های فرهنگی باید آگاهی داشت!) نشان دهد، قوز کردن می تواند نشانه ای از اعتماد به نفس پایین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947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511702851"/>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حرکت و حالت می تواند بر مفهوم کلمات (به عنوان مثال مشت گره کرده زمان عصبانیت، را بلند کردن دست هنگام سلام، </a:t>
                      </a:r>
                      <a:r>
                        <a:rPr kumimoji="0" lang="fa-IR" sz="2000" b="0" i="0" u="none" strike="noStrike" cap="none" normalizeH="0" baseline="0">
                          <a:ln>
                            <a:noFill/>
                          </a:ln>
                          <a:solidFill>
                            <a:srgbClr val="333333"/>
                          </a:solidFill>
                          <a:effectLst/>
                          <a:latin typeface="+mn-lt"/>
                          <a:ea typeface="+mn-ea"/>
                          <a:cs typeface="+mn-cs"/>
                        </a:rPr>
                        <a:t>پایین آوردن سر </a:t>
                      </a:r>
                      <a:r>
                        <a:rPr kumimoji="0" lang="fa-IR" sz="2000" b="0" i="0" u="none" strike="noStrike" cap="none" normalizeH="0" baseline="0" dirty="0">
                          <a:ln>
                            <a:noFill/>
                          </a:ln>
                          <a:solidFill>
                            <a:srgbClr val="333333"/>
                          </a:solidFill>
                          <a:effectLst/>
                          <a:latin typeface="+mn-lt"/>
                          <a:ea typeface="+mn-ea"/>
                          <a:cs typeface="+mn-cs"/>
                        </a:rPr>
                        <a:t>زمان نیایش) تأکید کند.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نشانه های غیر مستقیم اغلب معنی دار هستند: حرکات وحشیانه می تواند عصبانیت را (با این وجود، از تفاوت های فرهنگی باید آگاهی داشت!) نشان دهد، قوز کردن می تواند نشانه ای از اعتماد به نفس پایین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زبان بدن می تواند منجر به تفسیر نادرست شود. </a:t>
                      </a:r>
                      <a:br>
                        <a:rPr kumimoji="0" lang="fa-IR" sz="2000" b="0" i="0" u="none" strike="noStrike" cap="none" normalizeH="0" baseline="0" dirty="0">
                          <a:ln>
                            <a:noFill/>
                          </a:ln>
                          <a:solidFill>
                            <a:srgbClr val="333333"/>
                          </a:solidFill>
                          <a:effectLst/>
                          <a:latin typeface="+mn-lt"/>
                          <a:ea typeface="+mn-ea"/>
                          <a:cs typeface="+mn-cs"/>
                        </a:rPr>
                      </a:br>
                      <a:r>
                        <a:rPr kumimoji="0" lang="fa-IR" sz="2000" b="0" i="0" u="none" strike="noStrike" cap="none" normalizeH="0" baseline="0" dirty="0">
                          <a:ln>
                            <a:noFill/>
                          </a:ln>
                          <a:solidFill>
                            <a:srgbClr val="333333"/>
                          </a:solidFill>
                          <a:effectLst/>
                          <a:latin typeface="+mn-lt"/>
                          <a:ea typeface="+mn-ea"/>
                          <a:cs typeface="+mn-cs"/>
                        </a:rPr>
                        <a:t>به عنوان مثال: کسی که با اعتماد به نفس بالا به نظر می رسد ممکن است در وضعیت جلوتری قرارگرفته باشد و یا ناهنجاری های جسمی می تواند اعتماد به نفس فرد را کم به نظر برسانند.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974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586219899"/>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2958248938"/>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غالباً ما در مورد آن چه می نویسیم بیشتر از آن چه که می گوییم، فکر می کنیم.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600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295553519"/>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غالباً ما در مورد آن چه می نویسیم بیشتر از آن چه که می گوییم، فکر می کنیم.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گاهی اوقات برای درک معنا، باید خط به خط بخوانید. با این حال، این می تواند منجر به نتایج نادرست شود!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503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358222603"/>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غالباً ما در مورد آن چه می نویسیم بیشتر از آن چه که می گوییم، فکر می کنیم.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گاهی اوقات برای درک معنا، باید خط به خط بخوانید. با این حال، این می تواند منجر به نتایج نادرست شود!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یک مطالعه جدید نشان می دهد که نویسندگان و خوانندگان ایمیل در مورد ”لحن“ یک اطمینان زیادی دارند. در واقع یک همخوانی در حدود 56 درصدی وجود دارد که کمی بالاتر از شانس است!</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0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148610988"/>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اطلاعات قبلی در مورد افراد / فرهنگ مشابه (تعصبات)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نمونه مسلمانان، نمونه آلمانی ها؟</a:t>
                      </a: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7016"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9896"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2043"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10544924"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32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72312058"/>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اطلاعات قبلی در مورد افراد / فرهنگ مشابه (تعصبات)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 دانستن فرهنگ های مختلف و یا گروه های قومی به درک افرادی که به آن گروه تعلق دارند، کمک می کند. هر فرهنگی، قوانین اجتماعی نانوشته خاص خود را دارد.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نمونه مسلمانان، نمونه آلمانی ها؟</a:t>
                      </a: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7016"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9896"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2043"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10544924"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105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245277157"/>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اطلاعات قبلی در مورد افراد / فرهنگ مشابه (تعصبات)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 دانستن فرهنگ های مختلف و یا گروه های قومی به درک افرادی که به آن گروه تعلق دارند، کمک می کند. هر فرهنگی، قوانین اجتماعی نانوشته خاص خود را دارد.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نمونه مسلمانان، نمونه آلمانی ها؟</a:t>
                      </a: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مردم اغلب غیر کلیشه ای عمل می کنند! افرادی که یک دین خاص دارند و یا افرادی که از برخی کشورها هستند، گاهی با تعصبات مواجه می شوند. (به عنوان مثال، مسلمانان متعصب هستند؛ در ایالات متحده آمریکا مردم متکبر هستند و تنها مواد غذایی آشغال می خورند).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7016"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9896"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2043"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10544924"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79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en-US" sz="2400" dirty="0">
                <a:solidFill>
                  <a:srgbClr val="004992"/>
                </a:solidFill>
              </a:rPr>
              <a:t>…</a:t>
            </a:r>
            <a:r>
              <a:rPr lang="fa-IR" sz="2400" dirty="0">
                <a:solidFill>
                  <a:srgbClr val="004992"/>
                </a:solidFill>
              </a:rPr>
              <a:t>به هیچ یک از جنبه هایی که پیش از این مورد بحث قرار گرفت (مثل زبان) نمی توان بطور کامل اعتماد کرد! </a:t>
            </a:r>
          </a:p>
          <a:p>
            <a:pPr lvl="0" defTabSz="914400" fontAlgn="base">
              <a:spcAft>
                <a:spcPct val="0"/>
              </a:spcAft>
            </a:pPr>
            <a:r>
              <a:rPr lang="fa-IR" sz="2400" i="1" dirty="0">
                <a:solidFill>
                  <a:srgbClr val="333333"/>
                </a:solidFill>
              </a:rPr>
              <a:t>انسان باید تمام جنبه ها را در نظر گیرد!</a:t>
            </a:r>
            <a:br>
              <a:rPr lang="fa-IR" sz="2400" dirty="0">
                <a:solidFill>
                  <a:srgbClr val="333333"/>
                </a:solidFill>
              </a:rPr>
            </a:br>
            <a:r>
              <a:rPr lang="fa-IR" sz="2400" dirty="0">
                <a:solidFill>
                  <a:srgbClr val="333333"/>
                </a:solidFill>
              </a:rPr>
              <a:t>ولی ترکیب آنها به ما کمک می کند بتوانیم در شرایط پیچیده بهتر قضاوت کنیم...</a:t>
            </a:r>
            <a:endParaRPr lang="en-US" sz="2400" dirty="0">
              <a:solidFill>
                <a:srgbClr val="333333"/>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ظاهری و واقعی!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377">
              <a:buClr>
                <a:srgbClr val="333333"/>
              </a:buClr>
              <a:buFont typeface="WingDings"/>
              <a:buChar char=""/>
            </a:pPr>
            <a:r>
              <a:rPr lang="fa-IR" altLang="de-DE" sz="2400" dirty="0">
                <a:solidFill>
                  <a:srgbClr val="004992"/>
                </a:solidFill>
              </a:rPr>
              <a:t>مشکل در شناسایی و ارزیابی بیان و حالات چهره ی دیگران (نظیر خوشحالی یا ناراحتی)</a:t>
            </a:r>
            <a:endParaRPr lang="fa-IR"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377">
              <a:buClr>
                <a:srgbClr val="333333"/>
              </a:buClr>
              <a:buFont typeface="WingDings"/>
              <a:buChar char=""/>
            </a:pPr>
            <a:r>
              <a:rPr lang="fa-IR" altLang="de-DE" sz="2400" dirty="0">
                <a:solidFill>
                  <a:srgbClr val="004992"/>
                </a:solidFill>
              </a:rPr>
              <a:t>مشکل در شناسایی و ارزیابی بیان و حالات چهره ی دیگران (نظیر خوشحالی یا ناراحتی)</a:t>
            </a:r>
          </a:p>
          <a:p>
            <a:pPr marL="342900" lvl="0" indent="-342900" defTabSz="914377">
              <a:buClr>
                <a:srgbClr val="333333"/>
              </a:buClr>
              <a:buFont typeface="WingDings"/>
              <a:buChar char=""/>
            </a:pPr>
            <a:r>
              <a:rPr lang="fa-IR" altLang="de-DE" sz="2400" dirty="0">
                <a:solidFill>
                  <a:srgbClr val="004992"/>
                </a:solidFill>
              </a:rPr>
              <a:t>مشکل در استنتاج انگیزه ها و فعالیت های آتی دیگران از رفتار فعلی آنها</a:t>
            </a:r>
            <a:endParaRPr lang="fa-IR"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Tree>
    <p:extLst>
      <p:ext uri="{BB962C8B-B14F-4D97-AF65-F5344CB8AC3E}">
        <p14:creationId xmlns:p14="http://schemas.microsoft.com/office/powerpoint/2010/main" val="3923445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عدم همدلی سبب تشدید سوء تعبیر در خلال روان پریشی (سایکوز) می شود؟ چند مثال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
        <p:nvSpPr>
          <p:cNvPr id="23578" name="Rechteck 1"/>
          <p:cNvSpPr>
            <a:spLocks noChangeArrowheads="1"/>
          </p:cNvSpPr>
          <p:nvPr/>
        </p:nvSpPr>
        <p:spPr bwMode="auto">
          <a:xfrm>
            <a:off x="408955" y="5877272"/>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2000" dirty="0">
                <a:solidFill>
                  <a:srgbClr val="004992"/>
                </a:solidFill>
                <a:latin typeface="+mn-lt"/>
                <a:cs typeface="+mn-cs"/>
              </a:rPr>
              <a:t>شما هم می توانید یک تجربه شخصی در این زمینه بیان کنید؟</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821497308"/>
              </p:ext>
            </p:extLst>
          </p:nvPr>
        </p:nvGraphicFramePr>
        <p:xfrm>
          <a:off x="408954" y="2203704"/>
          <a:ext cx="11376000" cy="3474720"/>
        </p:xfrm>
        <a:graphic>
          <a:graphicData uri="http://schemas.openxmlformats.org/drawingml/2006/table">
            <a:tbl>
              <a:tblPr rtl="1" firstRow="1" bandRow="1">
                <a:tableStyleId>{21E4AEA4-8DFA-4A89-87EB-49C32662AFE0}</a:tableStyleId>
              </a:tblPr>
              <a:tblGrid>
                <a:gridCol w="3181621">
                  <a:extLst>
                    <a:ext uri="{9D8B030D-6E8A-4147-A177-3AD203B41FA5}">
                      <a16:colId xmlns:a16="http://schemas.microsoft.com/office/drawing/2014/main" val="20000"/>
                    </a:ext>
                  </a:extLst>
                </a:gridCol>
                <a:gridCol w="3666034">
                  <a:extLst>
                    <a:ext uri="{9D8B030D-6E8A-4147-A177-3AD203B41FA5}">
                      <a16:colId xmlns:a16="http://schemas.microsoft.com/office/drawing/2014/main" val="20001"/>
                    </a:ext>
                  </a:extLst>
                </a:gridCol>
                <a:gridCol w="4528345">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رخداد (واقعه)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تبیین بهنگام ابتلای به روانپریشی (سایکوز)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سایر تبیینات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پزشک پس از صحبت کردن با شما، با پرستار شروع به خندیدن کردند.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آن ها به من می خندیدند.“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به طور کاملاً تصادفی، پزشک و پرستار در مورد چیز دیگری صحبت می کردند.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عابر دو بار به شما نگاه می کند و سپس دور می زند.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شما معتقدید که مرد شما را تعقیب می کند.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عابر پیاده کنجکاو شده است، به این دلیل که شما در اولین نگاه او وحشت زده به نظر می رسید. او بر می گردد تا بفهمد چه مشکلی پیش آمده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شخصی به شما چشمک می زند.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این یک علامت هشدار دهنده است.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شخص در اثر نور خورشید، بر حسب تصادف و یا از روی علاقه چشمک زده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t>نک</a:t>
            </a:r>
            <a:r>
              <a:rPr lang="fa-IR" altLang="de-DE" sz="2400" b="1" dirty="0">
                <a:solidFill>
                  <a:srgbClr val="004992"/>
                </a:solidFill>
              </a:rPr>
              <a:t>ته ی مهم</a:t>
            </a:r>
          </a:p>
          <a:p>
            <a:pPr marL="342900" lvl="0" indent="-342900" defTabSz="914400" fontAlgn="base">
              <a:buClr>
                <a:srgbClr val="333333"/>
              </a:buClr>
              <a:buFont typeface="WingDings"/>
              <a:buChar char=""/>
            </a:pPr>
            <a:r>
              <a:rPr lang="fa-IR" altLang="de-DE" sz="2400" dirty="0">
                <a:solidFill>
                  <a:schemeClr val="tx1"/>
                </a:solidFill>
              </a:rPr>
              <a:t>شما </a:t>
            </a:r>
            <a:r>
              <a:rPr lang="fa-IR" altLang="de-DE" sz="2400" dirty="0">
                <a:solidFill>
                  <a:srgbClr val="333333"/>
                </a:solidFill>
              </a:rPr>
              <a:t>باید بین اطلاعاتی که در اختیارتان قرار داده می شود و اطلاعاتی که هریک از شخصیت ها در باره ی دیگری دارند ، تمایز قایل شوید.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1783798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t>نک</a:t>
            </a:r>
            <a:r>
              <a:rPr lang="fa-IR" altLang="de-DE" sz="2400" b="1" dirty="0">
                <a:solidFill>
                  <a:srgbClr val="004992"/>
                </a:solidFill>
              </a:rPr>
              <a:t>ته ی مهم</a:t>
            </a:r>
          </a:p>
          <a:p>
            <a:pPr marL="342900" lvl="0" indent="-342900" defTabSz="914400" fontAlgn="base">
              <a:buClr>
                <a:srgbClr val="333333"/>
              </a:buClr>
              <a:buFont typeface="WingDings"/>
              <a:buChar char=""/>
            </a:pPr>
            <a:r>
              <a:rPr lang="fa-IR" altLang="de-DE" sz="2400" dirty="0">
                <a:solidFill>
                  <a:schemeClr val="tx1"/>
                </a:solidFill>
              </a:rPr>
              <a:t>شم</a:t>
            </a:r>
            <a:r>
              <a:rPr lang="fa-IR" altLang="de-DE" sz="2400" dirty="0">
                <a:solidFill>
                  <a:srgbClr val="333333"/>
                </a:solidFill>
              </a:rPr>
              <a:t>ا باید بین اطلاعاتی که در اختیارتان قرار داده می شود و اطلاعاتی که هریک از شخصیت ها در باره ی دیگری دارند ، تمایز قایل شوید.</a:t>
            </a:r>
          </a:p>
          <a:p>
            <a:pPr marL="342900" lvl="0" indent="-342900" defTabSz="914400" fontAlgn="base">
              <a:buClr>
                <a:srgbClr val="333333"/>
              </a:buClr>
              <a:buFont typeface="WingDings"/>
              <a:buChar char=""/>
            </a:pPr>
            <a:r>
              <a:rPr lang="fa-IR" altLang="de-DE" sz="2400" dirty="0">
                <a:solidFill>
                  <a:srgbClr val="333333"/>
                </a:solidFill>
              </a:rPr>
              <a:t>برای ارایه ی پاسخی روشن به چه اطلاعات دیگری نیاز می باشد؟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extLst>
      <p:ext uri="{BB962C8B-B14F-4D97-AF65-F5344CB8AC3E}">
        <p14:creationId xmlns:p14="http://schemas.microsoft.com/office/powerpoint/2010/main" val="2507737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10740"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a:solidFill>
                  <a:srgbClr val="004992"/>
                </a:solidFill>
                <a:latin typeface="+mn-lt"/>
                <a:cs typeface="+mn-cs"/>
              </a:rPr>
              <a:t>ممکن است مردم چه فکری بکنند...آیا حق با آنها است؟</a:t>
            </a:r>
            <a:endParaRPr lang="de-DE" altLang="de-DE" sz="2400" dirty="0">
              <a:solidFill>
                <a:srgbClr val="004992"/>
              </a:solidFill>
              <a:latin typeface="+mn-lt"/>
              <a:cs typeface="+mn-cs"/>
            </a:endParaRPr>
          </a:p>
        </p:txBody>
      </p:sp>
      <p:sp>
        <p:nvSpPr>
          <p:cNvPr id="9"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2400" u="sng">
                <a:latin typeface="+mn-lt"/>
                <a:cs typeface="+mn-cs"/>
              </a:rPr>
              <a:t>مثال: مردی که اضافه وزن دارد، از روی صندلی می افتد.</a:t>
            </a:r>
            <a:endParaRPr lang="de-DE" altLang="de-DE" sz="2400" dirty="0">
              <a:latin typeface="+mn-lt"/>
              <a:cs typeface="+mn-cs"/>
            </a:endParaRPr>
          </a:p>
        </p:txBody>
      </p:sp>
      <p:sp>
        <p:nvSpPr>
          <p:cNvPr id="10" name="Caption_54287"/>
          <p:cNvSpPr txBox="1">
            <a:spLocks noChangeArrowheads="1"/>
          </p:cNvSpPr>
          <p:nvPr/>
        </p:nvSpPr>
        <p:spPr bwMode="auto">
          <a:xfrm>
            <a:off x="5198369" y="2564904"/>
            <a:ext cx="7315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100" dirty="0">
                <a:solidFill>
                  <a:srgbClr val="333333"/>
                </a:solidFill>
                <a:latin typeface="+mn-lt"/>
                <a:cs typeface="+mn-cs"/>
              </a:rPr>
              <a:t>او گنده است !</a:t>
            </a:r>
            <a:endParaRPr lang="de-DE" altLang="de-DE" sz="1100" dirty="0">
              <a:solidFill>
                <a:srgbClr val="333333"/>
              </a:solidFill>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Text Box 15"/>
          <p:cNvSpPr txBox="1">
            <a:spLocks noChangeArrowheads="1"/>
          </p:cNvSpPr>
          <p:nvPr/>
        </p:nvSpPr>
        <p:spPr bwMode="auto">
          <a:xfrm>
            <a:off x="5879515" y="2582864"/>
            <a:ext cx="134866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900">
                <a:solidFill>
                  <a:srgbClr val="333333"/>
                </a:solidFill>
                <a:latin typeface="+mn-lt"/>
                <a:cs typeface="+mn-cs"/>
              </a:rPr>
              <a:t>او گنده است!</a:t>
            </a:r>
            <a:endParaRPr lang="de-DE" altLang="de-DE" sz="9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مردی که اضافه وزن دارد، از روی صندلی می افتد. </a:t>
            </a:r>
            <a:br>
              <a:rPr lang="ar-AE" sz="3600">
                <a:latin typeface="+mn-lt"/>
                <a:ea typeface="+mn-ea"/>
                <a:cs typeface="+mn-cs"/>
              </a:rPr>
            </a:br>
            <a:r>
              <a:rPr lang="ar-AE" sz="3600">
                <a:latin typeface="+mn-lt"/>
                <a:ea typeface="+mn-ea"/>
                <a:cs typeface="+mn-cs"/>
              </a:rPr>
              <a:t>ممکن است مردم چه فکری بکنند؟...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pic>
        <p:nvPicPr>
          <p:cNvPr id="7"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25369"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r" rtl="1" eaLnBrk="1" hangingPunct="1">
              <a:spcBef>
                <a:spcPts val="1200"/>
              </a:spcBef>
              <a:buFontTx/>
              <a:buNone/>
            </a:pPr>
            <a:r>
              <a:rPr lang="fa-IR" altLang="de-DE" sz="2000" dirty="0">
                <a:solidFill>
                  <a:srgbClr val="004992"/>
                </a:solidFill>
                <a:latin typeface="+mn-lt"/>
                <a:ea typeface="+mn-ea"/>
                <a:cs typeface="+mn-cs"/>
              </a:rPr>
              <a:t>به احتمال زیاد:</a:t>
            </a:r>
            <a:r>
              <a:rPr lang="fa-IR" altLang="de-DE" sz="2000" dirty="0">
                <a:solidFill>
                  <a:srgbClr val="333333"/>
                </a:solidFill>
                <a:latin typeface="+mn-lt"/>
                <a:ea typeface="+mn-ea"/>
                <a:cs typeface="+mn-cs"/>
              </a:rPr>
              <a:t> مرد بیش از حد برای صندلی سنگین است.</a:t>
            </a:r>
          </a:p>
          <a:p>
            <a:pPr algn="r" rtl="1" eaLnBrk="1" hangingPunct="1">
              <a:spcBef>
                <a:spcPts val="1200"/>
              </a:spcBef>
              <a:buFontTx/>
              <a:buNone/>
            </a:pPr>
            <a:r>
              <a:rPr lang="fa-IR" altLang="de-DE" sz="2000" dirty="0">
                <a:solidFill>
                  <a:srgbClr val="004992"/>
                </a:solidFill>
                <a:latin typeface="+mn-lt"/>
                <a:ea typeface="+mn-ea"/>
                <a:cs typeface="+mn-cs"/>
              </a:rPr>
              <a:t> کمتر احتمال دارد که: </a:t>
            </a:r>
            <a:r>
              <a:rPr lang="fa-IR" altLang="de-DE" sz="2000" dirty="0">
                <a:solidFill>
                  <a:srgbClr val="333333"/>
                </a:solidFill>
                <a:latin typeface="+mn-lt"/>
                <a:ea typeface="+mn-ea"/>
                <a:cs typeface="+mn-cs"/>
              </a:rPr>
              <a:t>او بر روی صندلی خود کج نشسته بود و صندلی بیش از حد شکننده بود.</a:t>
            </a:r>
          </a:p>
          <a:p>
            <a:pPr algn="r" rtl="1" eaLnBrk="1" hangingPunct="1">
              <a:spcBef>
                <a:spcPts val="1200"/>
              </a:spcBef>
              <a:buFontTx/>
              <a:buNone/>
            </a:pPr>
            <a:r>
              <a:rPr lang="fa-IR" altLang="de-DE" sz="2000" dirty="0">
                <a:solidFill>
                  <a:srgbClr val="004992"/>
                </a:solidFill>
                <a:latin typeface="+mn-lt"/>
                <a:ea typeface="+mn-ea"/>
                <a:cs typeface="+mn-cs"/>
              </a:rPr>
              <a:t>فرض بسیار بعید که کسی ممکن است داشته باشد، اما </a:t>
            </a:r>
            <a:r>
              <a:rPr lang="fa-IR" altLang="de-DE" sz="2000" b="1" dirty="0">
                <a:solidFill>
                  <a:srgbClr val="004992"/>
                </a:solidFill>
                <a:latin typeface="+mn-lt"/>
                <a:ea typeface="+mn-ea"/>
                <a:cs typeface="+mn-cs"/>
              </a:rPr>
              <a:t>درست</a:t>
            </a:r>
            <a:r>
              <a:rPr lang="fa-IR" altLang="de-DE" sz="2000" dirty="0">
                <a:solidFill>
                  <a:srgbClr val="004992"/>
                </a:solidFill>
                <a:latin typeface="+mn-lt"/>
                <a:ea typeface="+mn-ea"/>
                <a:cs typeface="+mn-cs"/>
              </a:rPr>
              <a:t> است: </a:t>
            </a:r>
            <a:r>
              <a:rPr lang="fa-IR" altLang="de-DE" sz="2000" dirty="0">
                <a:solidFill>
                  <a:srgbClr val="333333"/>
                </a:solidFill>
                <a:latin typeface="+mn-lt"/>
                <a:ea typeface="+mn-ea"/>
                <a:cs typeface="+mn-cs"/>
              </a:rPr>
              <a:t>پایه های صندلی با اره بریده شده است – این فرض بعید است زیرا هیچ کس پسری را که در تصویر اول پایه های صندلی را بریده بود، مشاهده نکرد!</a:t>
            </a:r>
            <a:endParaRPr lang="de-DE" altLang="de-DE" sz="2000" dirty="0">
              <a:solidFill>
                <a:srgbClr val="333333"/>
              </a:solidFill>
              <a:latin typeface="+mn-lt"/>
              <a:ea typeface="+mn-ea"/>
              <a:cs typeface="+mn-cs"/>
            </a:endParaRPr>
          </a:p>
        </p:txBody>
      </p:sp>
      <p:sp>
        <p:nvSpPr>
          <p:cNvPr id="9" name="Caption_54287"/>
          <p:cNvSpPr txBox="1">
            <a:spLocks noChangeArrowheads="1"/>
          </p:cNvSpPr>
          <p:nvPr/>
        </p:nvSpPr>
        <p:spPr bwMode="auto">
          <a:xfrm>
            <a:off x="5692963" y="2936393"/>
            <a:ext cx="54864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800" dirty="0">
                <a:solidFill>
                  <a:srgbClr val="333333"/>
                </a:solidFill>
                <a:latin typeface="+mn-lt"/>
                <a:cs typeface="+mn-cs"/>
              </a:rPr>
              <a:t>او گنده است !</a:t>
            </a:r>
            <a:endParaRPr lang="de-DE" altLang="de-DE" sz="800" dirty="0">
              <a:solidFill>
                <a:srgbClr val="333333"/>
              </a:solidFill>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ادامه دهیم!</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6"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927566"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6"/>
          <p:cNvSpPr>
            <a:spLocks noChangeArrowheads="1"/>
          </p:cNvSpPr>
          <p:nvPr/>
        </p:nvSpPr>
        <p:spPr bwMode="auto">
          <a:xfrm>
            <a:off x="2893910" y="5884164"/>
            <a:ext cx="6160436"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0"/>
              </a:spcBef>
              <a:buFontTx/>
              <a:buNone/>
            </a:pPr>
            <a:r>
              <a:rPr lang="fa-IR" altLang="de-DE" sz="2400" dirty="0">
                <a:solidFill>
                  <a:srgbClr val="004992"/>
                </a:solidFill>
                <a:latin typeface="+mn-lt"/>
                <a:cs typeface="+mn-cs"/>
              </a:rPr>
              <a:t>ممکن است در این وضعیت زن چه احساسی داشته باشد؟</a:t>
            </a:r>
            <a:endParaRPr lang="de-DE" altLang="de-DE" sz="2400" dirty="0">
              <a:solidFill>
                <a:srgbClr val="004992"/>
              </a:solidFill>
              <a:latin typeface="+mn-lt"/>
              <a:cs typeface="+mn-cs"/>
            </a:endParaRPr>
          </a:p>
        </p:txBody>
      </p:sp>
      <p:sp>
        <p:nvSpPr>
          <p:cNvPr id="8" name="Caption_18"/>
          <p:cNvSpPr txBox="1">
            <a:spLocks noChangeArrowheads="1"/>
          </p:cNvSpPr>
          <p:nvPr/>
        </p:nvSpPr>
        <p:spPr bwMode="auto">
          <a:xfrm>
            <a:off x="3140829" y="1444510"/>
            <a:ext cx="219456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2400" b="1">
                <a:latin typeface="+mn-lt"/>
                <a:cs typeface="+mn-cs"/>
              </a:rPr>
              <a:t>چراغ سبز است!</a:t>
            </a:r>
            <a:endParaRPr lang="de-DE" altLang="de-DE" sz="2400" b="1" dirty="0">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03506"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sp>
        <p:nvSpPr>
          <p:cNvPr id="9"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 ممکن است چه فکری بکند؟</a:t>
            </a:r>
            <a:endParaRPr lang="de-DE" altLang="de-DE" sz="2400" dirty="0">
              <a:solidFill>
                <a:srgbClr val="004992"/>
              </a:solidFill>
              <a:latin typeface="+mn-lt"/>
              <a:ea typeface="+mn-ea"/>
              <a:cs typeface="+mn-cs"/>
            </a:endParaRPr>
          </a:p>
        </p:txBody>
      </p:sp>
      <p:sp>
        <p:nvSpPr>
          <p:cNvPr id="10" name="Caption_20"/>
          <p:cNvSpPr txBox="1">
            <a:spLocks noChangeArrowheads="1"/>
          </p:cNvSpPr>
          <p:nvPr/>
        </p:nvSpPr>
        <p:spPr bwMode="auto">
          <a:xfrm>
            <a:off x="9049916"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i="1">
                <a:latin typeface="+mn-lt"/>
                <a:cs typeface="+mn-cs"/>
              </a:rPr>
              <a:t>آیا شما آن پرسشنامه ناراحت کننده رضایت شغلی را دیده اید؟</a:t>
            </a:r>
            <a:endParaRPr lang="de-DE" altLang="de-DE" sz="1600" dirty="0">
              <a:latin typeface="+mn-lt"/>
              <a:cs typeface="+mn-cs"/>
            </a:endParaRPr>
          </a:p>
        </p:txBody>
      </p:sp>
      <p:sp>
        <p:nvSpPr>
          <p:cNvPr id="11" name="Caption_21"/>
          <p:cNvSpPr txBox="1">
            <a:spLocks noChangeArrowheads="1"/>
          </p:cNvSpPr>
          <p:nvPr/>
        </p:nvSpPr>
        <p:spPr bwMode="auto">
          <a:xfrm>
            <a:off x="5790203"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a:latin typeface="+mn-lt"/>
                <a:cs typeface="+mn-cs"/>
              </a:rPr>
              <a:t>آیا می شود لطفاً بگویید این کتاب کی لازم است؟</a:t>
            </a:r>
            <a:endParaRPr lang="en-GB" altLang="de-DE" sz="1600" dirty="0">
              <a:latin typeface="+mn-lt"/>
              <a:cs typeface="+mn-cs"/>
            </a:endParaRPr>
          </a:p>
        </p:txBody>
      </p:sp>
      <p:sp>
        <p:nvSpPr>
          <p:cNvPr id="12" name="Caption_22"/>
          <p:cNvSpPr txBox="1">
            <a:spLocks noChangeArrowheads="1"/>
          </p:cNvSpPr>
          <p:nvPr/>
        </p:nvSpPr>
        <p:spPr bwMode="auto">
          <a:xfrm>
            <a:off x="1781652"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dirty="0">
                <a:latin typeface="+mn-lt"/>
                <a:cs typeface="+mn-cs"/>
              </a:rPr>
              <a:t>من سوالات احمقانه را پاسخ نمی دهم!</a:t>
            </a:r>
            <a:endParaRPr lang="en-GB" altLang="de-DE" sz="1600" dirty="0">
              <a:latin typeface="+mn-lt"/>
              <a:cs typeface="+mn-cs"/>
            </a:endParaRPr>
          </a:p>
        </p:txBody>
      </p:sp>
      <p:sp>
        <p:nvSpPr>
          <p:cNvPr id="13" name="Rectangle 60"/>
          <p:cNvSpPr>
            <a:spLocks noChangeArrowheads="1"/>
          </p:cNvSpPr>
          <p:nvPr/>
        </p:nvSpPr>
        <p:spPr bwMode="auto">
          <a:xfrm>
            <a:off x="7934071"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03506"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sp>
        <p:nvSpPr>
          <p:cNvPr id="9"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 ممکن است چه فکری بکند؟</a:t>
            </a:r>
            <a:endParaRPr lang="de-DE" altLang="de-DE" sz="2400" dirty="0">
              <a:solidFill>
                <a:srgbClr val="004992"/>
              </a:solidFill>
              <a:latin typeface="+mn-lt"/>
              <a:ea typeface="+mn-ea"/>
              <a:cs typeface="+mn-cs"/>
            </a:endParaRPr>
          </a:p>
        </p:txBody>
      </p:sp>
      <p:sp>
        <p:nvSpPr>
          <p:cNvPr id="10" name="Caption_20"/>
          <p:cNvSpPr txBox="1">
            <a:spLocks noChangeArrowheads="1"/>
          </p:cNvSpPr>
          <p:nvPr/>
        </p:nvSpPr>
        <p:spPr bwMode="auto">
          <a:xfrm>
            <a:off x="9049916"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i="1">
                <a:latin typeface="+mn-lt"/>
                <a:cs typeface="+mn-cs"/>
              </a:rPr>
              <a:t>آیا شما آن پرسشنامه ناراحت کننده رضایت شغلی را دیده اید؟</a:t>
            </a:r>
            <a:endParaRPr lang="de-DE" altLang="de-DE" sz="1600" dirty="0">
              <a:latin typeface="+mn-lt"/>
              <a:cs typeface="+mn-cs"/>
            </a:endParaRPr>
          </a:p>
        </p:txBody>
      </p:sp>
      <p:sp>
        <p:nvSpPr>
          <p:cNvPr id="11" name="Caption_21"/>
          <p:cNvSpPr txBox="1">
            <a:spLocks noChangeArrowheads="1"/>
          </p:cNvSpPr>
          <p:nvPr/>
        </p:nvSpPr>
        <p:spPr bwMode="auto">
          <a:xfrm>
            <a:off x="5790203"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a:latin typeface="+mn-lt"/>
                <a:cs typeface="+mn-cs"/>
              </a:rPr>
              <a:t>آیا می شود لطفاً بگویید این کتاب کی لازم است؟</a:t>
            </a:r>
            <a:endParaRPr lang="en-GB" altLang="de-DE" sz="1600" dirty="0">
              <a:latin typeface="+mn-lt"/>
              <a:cs typeface="+mn-cs"/>
            </a:endParaRPr>
          </a:p>
        </p:txBody>
      </p:sp>
      <p:sp>
        <p:nvSpPr>
          <p:cNvPr id="12" name="Caption_22"/>
          <p:cNvSpPr txBox="1">
            <a:spLocks noChangeArrowheads="1"/>
          </p:cNvSpPr>
          <p:nvPr/>
        </p:nvSpPr>
        <p:spPr bwMode="auto">
          <a:xfrm>
            <a:off x="1781652"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dirty="0">
                <a:latin typeface="+mn-lt"/>
                <a:cs typeface="+mn-cs"/>
              </a:rPr>
              <a:t>من سوالات احمقانه را پاسخ نمی دهم!</a:t>
            </a:r>
            <a:endParaRPr lang="en-GB" altLang="de-DE" sz="1600" dirty="0">
              <a:latin typeface="+mn-lt"/>
              <a:cs typeface="+mn-cs"/>
            </a:endParaRPr>
          </a:p>
        </p:txBody>
      </p:sp>
    </p:spTree>
    <p:extLst>
      <p:ext uri="{BB962C8B-B14F-4D97-AF65-F5344CB8AC3E}">
        <p14:creationId xmlns:p14="http://schemas.microsoft.com/office/powerpoint/2010/main" val="3663039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66118"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3209701" y="1576720"/>
            <a:ext cx="1087687"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100" b="1">
                <a:latin typeface="+mn-lt"/>
                <a:cs typeface="+mn-cs"/>
              </a:rPr>
              <a:t>فوتبال بازی می کنی؟</a:t>
            </a:r>
          </a:p>
          <a:p>
            <a:pPr algn="ctr" rtl="1" eaLnBrk="1" hangingPunct="1">
              <a:spcBef>
                <a:spcPct val="50000"/>
              </a:spcBef>
              <a:buFontTx/>
              <a:buNone/>
            </a:pPr>
            <a:r>
              <a:rPr lang="fa-IR" altLang="de-DE" sz="1100" b="1">
                <a:latin typeface="+mn-lt"/>
                <a:cs typeface="+mn-cs"/>
              </a:rPr>
              <a:t>(به زبان آلمانی)</a:t>
            </a:r>
            <a:endParaRPr lang="en-GB" altLang="de-DE" sz="1100" b="1" dirty="0">
              <a:latin typeface="+mn-lt"/>
              <a:cs typeface="+mn-cs"/>
            </a:endParaRPr>
          </a:p>
        </p:txBody>
      </p:sp>
      <p:sp>
        <p:nvSpPr>
          <p:cNvPr id="13"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نگهبان پارک احتمالاً چه فکری می کند...آیا درست فکر می کند؟</a:t>
            </a:r>
            <a:endParaRPr lang="de-DE" altLang="de-DE" sz="2400" dirty="0">
              <a:solidFill>
                <a:srgbClr val="004992"/>
              </a:solidFill>
              <a:latin typeface="+mn-lt"/>
              <a:ea typeface="+mn-ea"/>
              <a:cs typeface="+mn-cs"/>
            </a:endParaRPr>
          </a:p>
        </p:txBody>
      </p:sp>
      <p:sp>
        <p:nvSpPr>
          <p:cNvPr id="14" name="Caption_21"/>
          <p:cNvSpPr>
            <a:spLocks noChangeArrowheads="1" noChangeShapeType="1" noTextEdit="1"/>
          </p:cNvSpPr>
          <p:nvPr/>
        </p:nvSpPr>
        <p:spPr bwMode="auto">
          <a:xfrm>
            <a:off x="4513412" y="1412776"/>
            <a:ext cx="1371600" cy="274320"/>
          </a:xfrm>
          <a:prstGeom prst="rect">
            <a:avLst/>
          </a:prstGeom>
        </p:spPr>
        <p:txBody>
          <a:bodyPr spcFirstLastPara="1" wrap="none" fromWordArt="1">
            <a:prstTxWarp prst="textArchUp">
              <a:avLst>
                <a:gd name="adj" fmla="val 10546535"/>
              </a:avLst>
            </a:prstTxWarp>
          </a:bodyPr>
          <a:lstStyle/>
          <a:p>
            <a:pPr algn="r" rtl="1"/>
            <a:r>
              <a:rPr lang="fa-IR" sz="2400" kern="10" dirty="0">
                <a:ln w="9525">
                  <a:solidFill>
                    <a:srgbClr val="000000"/>
                  </a:solidFill>
                  <a:round/>
                  <a:headEnd/>
                  <a:tailEnd/>
                </a:ln>
                <a:solidFill>
                  <a:srgbClr val="000000"/>
                </a:solidFill>
                <a:latin typeface="+mn-lt"/>
                <a:cs typeface="+mn-cs"/>
              </a:rPr>
              <a:t>آموزشگاه زبان</a:t>
            </a:r>
            <a:endParaRPr lang="de-DE" sz="2400" kern="10" dirty="0">
              <a:ln w="9525">
                <a:solidFill>
                  <a:srgbClr val="000000"/>
                </a:solidFill>
                <a:round/>
                <a:headEnd/>
                <a:tailEnd/>
              </a:ln>
              <a:solidFill>
                <a:srgbClr val="000000"/>
              </a:solidFill>
              <a:latin typeface="+mn-lt"/>
              <a:cs typeface="+mn-cs"/>
            </a:endParaRPr>
          </a:p>
        </p:txBody>
      </p:sp>
      <p:sp>
        <p:nvSpPr>
          <p:cNvPr id="15" name="Caption_23"/>
          <p:cNvSpPr txBox="1">
            <a:spLocks noChangeArrowheads="1"/>
          </p:cNvSpPr>
          <p:nvPr/>
        </p:nvSpPr>
        <p:spPr bwMode="auto">
          <a:xfrm>
            <a:off x="6978892"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lnSpc>
                <a:spcPct val="40000"/>
              </a:lnSpc>
              <a:spcBef>
                <a:spcPct val="50000"/>
              </a:spcBef>
              <a:buFontTx/>
              <a:buNone/>
            </a:pPr>
            <a:r>
              <a:rPr lang="fa-IR" altLang="de-DE" sz="1000" b="1">
                <a:latin typeface="+mn-lt"/>
                <a:cs typeface="+mn-cs"/>
              </a:rPr>
              <a:t>من هستم</a:t>
            </a:r>
          </a:p>
          <a:p>
            <a:pPr algn="r" rtl="1" eaLnBrk="1" hangingPunct="1">
              <a:lnSpc>
                <a:spcPct val="40000"/>
              </a:lnSpc>
              <a:spcBef>
                <a:spcPct val="50000"/>
              </a:spcBef>
              <a:buFontTx/>
              <a:buNone/>
            </a:pPr>
            <a:r>
              <a:rPr lang="fa-IR" altLang="de-DE" sz="1000" b="1">
                <a:latin typeface="+mn-lt"/>
                <a:cs typeface="+mn-cs"/>
              </a:rPr>
              <a:t>تو هستی</a:t>
            </a:r>
            <a:endParaRPr lang="de-DE" altLang="de-DE" sz="1000" b="1" dirty="0">
              <a:latin typeface="+mn-lt"/>
              <a:cs typeface="+mn-cs"/>
            </a:endParaRPr>
          </a:p>
        </p:txBody>
      </p:sp>
      <p:sp>
        <p:nvSpPr>
          <p:cNvPr id="16" name="Caption_24"/>
          <p:cNvSpPr txBox="1">
            <a:spLocks noChangeArrowheads="1"/>
          </p:cNvSpPr>
          <p:nvPr/>
        </p:nvSpPr>
        <p:spPr bwMode="auto">
          <a:xfrm rot="21349882">
            <a:off x="3096895"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700" b="1" dirty="0">
                <a:latin typeface="+mn-lt"/>
                <a:cs typeface="+mn-cs"/>
              </a:rPr>
              <a:t>مراقب چمن ها باشید.</a:t>
            </a:r>
            <a:endParaRPr lang="de-DE" altLang="de-DE" sz="700" b="1" dirty="0">
              <a:latin typeface="+mn-lt"/>
              <a:cs typeface="+mn-cs"/>
            </a:endParaRPr>
          </a:p>
        </p:txBody>
      </p:sp>
      <p:sp>
        <p:nvSpPr>
          <p:cNvPr id="17" name="Caption_25"/>
          <p:cNvSpPr txBox="1">
            <a:spLocks noChangeArrowheads="1"/>
          </p:cNvSpPr>
          <p:nvPr/>
        </p:nvSpPr>
        <p:spPr bwMode="auto">
          <a:xfrm rot="21349882">
            <a:off x="84461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buFontTx/>
              <a:buNone/>
            </a:pPr>
            <a:r>
              <a:rPr lang="fa-IR" altLang="de-DE" sz="800" b="1" dirty="0">
                <a:latin typeface="+mn-lt"/>
                <a:cs typeface="+mn-cs"/>
              </a:rPr>
              <a:t>مراقب چمن ها باشید.</a:t>
            </a:r>
            <a:endParaRPr lang="de-DE" altLang="de-DE" sz="800" b="1" dirty="0">
              <a:latin typeface="+mn-lt"/>
              <a:cs typeface="+mn-cs"/>
            </a:endParaRPr>
          </a:p>
        </p:txBody>
      </p:sp>
      <p:sp>
        <p:nvSpPr>
          <p:cNvPr id="18" name="Caption_26"/>
          <p:cNvSpPr txBox="1">
            <a:spLocks noChangeArrowheads="1"/>
          </p:cNvSpPr>
          <p:nvPr/>
        </p:nvSpPr>
        <p:spPr bwMode="auto">
          <a:xfrm>
            <a:off x="6893084"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000">
                <a:latin typeface="+mn-lt"/>
                <a:cs typeface="+mn-cs"/>
              </a:rPr>
              <a:t>کلاس انگلیسی </a:t>
            </a:r>
            <a:r>
              <a:rPr lang="es-ES" altLang="de-DE" sz="1000">
                <a:latin typeface="+mn-lt"/>
                <a:cs typeface="+mn-cs"/>
              </a:rPr>
              <a:t>A1</a:t>
            </a:r>
            <a:endParaRPr lang="de-DE" altLang="de-DE" sz="1000" dirty="0">
              <a:latin typeface="+mn-lt"/>
              <a:cs typeface="+mn-cs"/>
            </a:endParaRPr>
          </a:p>
        </p:txBody>
      </p:sp>
      <p:sp>
        <p:nvSpPr>
          <p:cNvPr id="19" name="Rectangle 60"/>
          <p:cNvSpPr>
            <a:spLocks noChangeArrowheads="1"/>
          </p:cNvSpPr>
          <p:nvPr/>
        </p:nvSpPr>
        <p:spPr bwMode="auto">
          <a:xfrm>
            <a:off x="6190124"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20" name="Rectangle 60"/>
          <p:cNvSpPr>
            <a:spLocks noChangeArrowheads="1"/>
          </p:cNvSpPr>
          <p:nvPr/>
        </p:nvSpPr>
        <p:spPr bwMode="auto">
          <a:xfrm>
            <a:off x="6190124"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21" name="Rectangle 60"/>
          <p:cNvSpPr>
            <a:spLocks noChangeArrowheads="1"/>
          </p:cNvSpPr>
          <p:nvPr/>
        </p:nvSpPr>
        <p:spPr bwMode="auto">
          <a:xfrm>
            <a:off x="2788556"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66118"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3209701" y="1576720"/>
            <a:ext cx="1087687"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100" b="1">
                <a:latin typeface="+mn-lt"/>
                <a:cs typeface="+mn-cs"/>
              </a:rPr>
              <a:t>فوتبال بازی می کنی؟</a:t>
            </a:r>
          </a:p>
          <a:p>
            <a:pPr algn="ctr" rtl="1" eaLnBrk="1" hangingPunct="1">
              <a:spcBef>
                <a:spcPct val="50000"/>
              </a:spcBef>
              <a:buFontTx/>
              <a:buNone/>
            </a:pPr>
            <a:r>
              <a:rPr lang="fa-IR" altLang="de-DE" sz="1100" b="1">
                <a:latin typeface="+mn-lt"/>
                <a:cs typeface="+mn-cs"/>
              </a:rPr>
              <a:t>(به زبان آلمانی)</a:t>
            </a:r>
            <a:endParaRPr lang="en-GB" altLang="de-DE" sz="1100" b="1" dirty="0">
              <a:latin typeface="+mn-lt"/>
              <a:cs typeface="+mn-cs"/>
            </a:endParaRPr>
          </a:p>
        </p:txBody>
      </p:sp>
      <p:sp>
        <p:nvSpPr>
          <p:cNvPr id="13"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نگهبان پارک احتمالاً چه فکری می کند...آیا درست فکر می کند؟</a:t>
            </a:r>
            <a:endParaRPr lang="de-DE" altLang="de-DE" sz="2400" dirty="0">
              <a:solidFill>
                <a:srgbClr val="004992"/>
              </a:solidFill>
              <a:latin typeface="+mn-lt"/>
              <a:ea typeface="+mn-ea"/>
              <a:cs typeface="+mn-cs"/>
            </a:endParaRPr>
          </a:p>
        </p:txBody>
      </p:sp>
      <p:sp>
        <p:nvSpPr>
          <p:cNvPr id="14" name="Caption_21"/>
          <p:cNvSpPr>
            <a:spLocks noChangeArrowheads="1" noChangeShapeType="1" noTextEdit="1"/>
          </p:cNvSpPr>
          <p:nvPr/>
        </p:nvSpPr>
        <p:spPr bwMode="auto">
          <a:xfrm>
            <a:off x="4513412" y="1412776"/>
            <a:ext cx="1371600" cy="274320"/>
          </a:xfrm>
          <a:prstGeom prst="rect">
            <a:avLst/>
          </a:prstGeom>
        </p:spPr>
        <p:txBody>
          <a:bodyPr spcFirstLastPara="1" wrap="none" fromWordArt="1">
            <a:prstTxWarp prst="textArchUp">
              <a:avLst>
                <a:gd name="adj" fmla="val 10546535"/>
              </a:avLst>
            </a:prstTxWarp>
          </a:bodyPr>
          <a:lstStyle/>
          <a:p>
            <a:pPr algn="r" rtl="1"/>
            <a:r>
              <a:rPr lang="fa-IR" sz="2400" kern="10" dirty="0">
                <a:ln w="9525">
                  <a:solidFill>
                    <a:srgbClr val="000000"/>
                  </a:solidFill>
                  <a:round/>
                  <a:headEnd/>
                  <a:tailEnd/>
                </a:ln>
                <a:solidFill>
                  <a:srgbClr val="000000"/>
                </a:solidFill>
                <a:latin typeface="+mn-lt"/>
                <a:cs typeface="+mn-cs"/>
              </a:rPr>
              <a:t>آموزشگاه زبان</a:t>
            </a:r>
            <a:endParaRPr lang="de-DE" sz="2400" kern="10" dirty="0">
              <a:ln w="9525">
                <a:solidFill>
                  <a:srgbClr val="000000"/>
                </a:solidFill>
                <a:round/>
                <a:headEnd/>
                <a:tailEnd/>
              </a:ln>
              <a:solidFill>
                <a:srgbClr val="000000"/>
              </a:solidFill>
              <a:latin typeface="+mn-lt"/>
              <a:cs typeface="+mn-cs"/>
            </a:endParaRPr>
          </a:p>
        </p:txBody>
      </p:sp>
      <p:sp>
        <p:nvSpPr>
          <p:cNvPr id="15" name="Caption_23"/>
          <p:cNvSpPr txBox="1">
            <a:spLocks noChangeArrowheads="1"/>
          </p:cNvSpPr>
          <p:nvPr/>
        </p:nvSpPr>
        <p:spPr bwMode="auto">
          <a:xfrm>
            <a:off x="6978892"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lnSpc>
                <a:spcPct val="40000"/>
              </a:lnSpc>
              <a:spcBef>
                <a:spcPct val="50000"/>
              </a:spcBef>
              <a:buFontTx/>
              <a:buNone/>
            </a:pPr>
            <a:r>
              <a:rPr lang="fa-IR" altLang="de-DE" sz="1000" b="1">
                <a:latin typeface="+mn-lt"/>
                <a:cs typeface="+mn-cs"/>
              </a:rPr>
              <a:t>من هستم</a:t>
            </a:r>
          </a:p>
          <a:p>
            <a:pPr algn="r" rtl="1" eaLnBrk="1" hangingPunct="1">
              <a:lnSpc>
                <a:spcPct val="40000"/>
              </a:lnSpc>
              <a:spcBef>
                <a:spcPct val="50000"/>
              </a:spcBef>
              <a:buFontTx/>
              <a:buNone/>
            </a:pPr>
            <a:r>
              <a:rPr lang="fa-IR" altLang="de-DE" sz="1000" b="1">
                <a:latin typeface="+mn-lt"/>
                <a:cs typeface="+mn-cs"/>
              </a:rPr>
              <a:t>تو هستی</a:t>
            </a:r>
            <a:endParaRPr lang="de-DE" altLang="de-DE" sz="1000" b="1" dirty="0">
              <a:latin typeface="+mn-lt"/>
              <a:cs typeface="+mn-cs"/>
            </a:endParaRPr>
          </a:p>
        </p:txBody>
      </p:sp>
      <p:sp>
        <p:nvSpPr>
          <p:cNvPr id="16" name="Caption_24"/>
          <p:cNvSpPr txBox="1">
            <a:spLocks noChangeArrowheads="1"/>
          </p:cNvSpPr>
          <p:nvPr/>
        </p:nvSpPr>
        <p:spPr bwMode="auto">
          <a:xfrm rot="21349882">
            <a:off x="3096895"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700" b="1" dirty="0">
                <a:latin typeface="+mn-lt"/>
                <a:cs typeface="+mn-cs"/>
              </a:rPr>
              <a:t>مراقب چمن ها باشید.</a:t>
            </a:r>
            <a:endParaRPr lang="de-DE" altLang="de-DE" sz="700" b="1" dirty="0">
              <a:latin typeface="+mn-lt"/>
              <a:cs typeface="+mn-cs"/>
            </a:endParaRPr>
          </a:p>
        </p:txBody>
      </p:sp>
      <p:sp>
        <p:nvSpPr>
          <p:cNvPr id="17" name="Caption_25"/>
          <p:cNvSpPr txBox="1">
            <a:spLocks noChangeArrowheads="1"/>
          </p:cNvSpPr>
          <p:nvPr/>
        </p:nvSpPr>
        <p:spPr bwMode="auto">
          <a:xfrm rot="21349882">
            <a:off x="84461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buFontTx/>
              <a:buNone/>
            </a:pPr>
            <a:r>
              <a:rPr lang="fa-IR" altLang="de-DE" sz="800" b="1" dirty="0">
                <a:latin typeface="+mn-lt"/>
                <a:cs typeface="+mn-cs"/>
              </a:rPr>
              <a:t>مراقب چمن ها باشید.</a:t>
            </a:r>
            <a:endParaRPr lang="de-DE" altLang="de-DE" sz="800" b="1" dirty="0">
              <a:latin typeface="+mn-lt"/>
              <a:cs typeface="+mn-cs"/>
            </a:endParaRPr>
          </a:p>
        </p:txBody>
      </p:sp>
      <p:sp>
        <p:nvSpPr>
          <p:cNvPr id="18" name="Caption_26"/>
          <p:cNvSpPr txBox="1">
            <a:spLocks noChangeArrowheads="1"/>
          </p:cNvSpPr>
          <p:nvPr/>
        </p:nvSpPr>
        <p:spPr bwMode="auto">
          <a:xfrm>
            <a:off x="6893084"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000">
                <a:latin typeface="+mn-lt"/>
                <a:cs typeface="+mn-cs"/>
              </a:rPr>
              <a:t>کلاس انگلیسی </a:t>
            </a:r>
            <a:r>
              <a:rPr lang="es-ES" altLang="de-DE" sz="1000">
                <a:latin typeface="+mn-lt"/>
                <a:cs typeface="+mn-cs"/>
              </a:rPr>
              <a:t>A1</a:t>
            </a:r>
            <a:endParaRPr lang="de-DE" altLang="de-DE" sz="1000" dirty="0">
              <a:latin typeface="+mn-lt"/>
              <a:cs typeface="+mn-cs"/>
            </a:endParaRPr>
          </a:p>
        </p:txBody>
      </p:sp>
    </p:spTree>
    <p:extLst>
      <p:ext uri="{BB962C8B-B14F-4D97-AF65-F5344CB8AC3E}">
        <p14:creationId xmlns:p14="http://schemas.microsoft.com/office/powerpoint/2010/main" val="683855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5"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85985"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مردی که در جلوی تصویر ایستاده به چه چیزی فکر می کند...آیا او درست فکر می کند؟</a:t>
            </a:r>
            <a:endParaRPr lang="de-DE" altLang="de-DE" sz="2400" dirty="0">
              <a:solidFill>
                <a:srgbClr val="004992"/>
              </a:solidFill>
              <a:latin typeface="+mn-lt"/>
              <a:ea typeface="+mn-ea"/>
              <a:cs typeface="+mn-cs"/>
            </a:endParaRPr>
          </a:p>
        </p:txBody>
      </p:sp>
      <p:sp>
        <p:nvSpPr>
          <p:cNvPr id="7" name="Rectangle 60"/>
          <p:cNvSpPr>
            <a:spLocks noChangeArrowheads="1"/>
          </p:cNvSpPr>
          <p:nvPr/>
        </p:nvSpPr>
        <p:spPr bwMode="auto">
          <a:xfrm>
            <a:off x="9022207"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8" name="Rectangle 60"/>
          <p:cNvSpPr>
            <a:spLocks noChangeArrowheads="1"/>
          </p:cNvSpPr>
          <p:nvPr/>
        </p:nvSpPr>
        <p:spPr bwMode="auto">
          <a:xfrm>
            <a:off x="6553327"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9" name="Rectangle 60"/>
          <p:cNvSpPr>
            <a:spLocks noChangeArrowheads="1"/>
          </p:cNvSpPr>
          <p:nvPr/>
        </p:nvSpPr>
        <p:spPr bwMode="auto">
          <a:xfrm>
            <a:off x="3562328"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5"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85985"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مردی که در جلوی تصویر ایستاده به چه چیزی فکر می کند...آیا او درست فکر می کند؟</a:t>
            </a:r>
            <a:endParaRPr lang="de-DE" altLang="de-DE" sz="2400" dirty="0">
              <a:solidFill>
                <a:srgbClr val="004992"/>
              </a:solidFill>
              <a:latin typeface="+mn-lt"/>
              <a:ea typeface="+mn-ea"/>
              <a:cs typeface="+mn-cs"/>
            </a:endParaRPr>
          </a:p>
        </p:txBody>
      </p:sp>
    </p:spTree>
    <p:extLst>
      <p:ext uri="{BB962C8B-B14F-4D97-AF65-F5344CB8AC3E}">
        <p14:creationId xmlns:p14="http://schemas.microsoft.com/office/powerpoint/2010/main" val="1693230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59471"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sp>
        <p:nvSpPr>
          <p:cNvPr id="10" name="Caption_30"/>
          <p:cNvSpPr/>
          <p:nvPr/>
        </p:nvSpPr>
        <p:spPr bwMode="gray">
          <a:xfrm flipH="1" flipV="1">
            <a:off x="4153372"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مادر چه فکری می کند؟ آیا برای پاسخ به اطلاعات بیشتری نیاز دارید؟</a:t>
            </a:r>
            <a:endParaRPr lang="de-DE" altLang="de-DE" sz="2400" dirty="0">
              <a:solidFill>
                <a:srgbClr val="004992"/>
              </a:solidFill>
              <a:latin typeface="+mn-lt"/>
              <a:ea typeface="+mn-ea"/>
              <a:cs typeface="+mn-cs"/>
            </a:endParaRPr>
          </a:p>
        </p:txBody>
      </p:sp>
      <p:sp>
        <p:nvSpPr>
          <p:cNvPr id="12" name="Caption_25"/>
          <p:cNvSpPr>
            <a:spLocks noChangeArrowheads="1"/>
          </p:cNvSpPr>
          <p:nvPr/>
        </p:nvSpPr>
        <p:spPr bwMode="auto">
          <a:xfrm flipH="1">
            <a:off x="741516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000">
                <a:latin typeface="+mn-lt"/>
                <a:cs typeface="+mn-cs"/>
              </a:rPr>
              <a:t>من کاملاً احساس بیماری می کنم!</a:t>
            </a:r>
            <a:endParaRPr lang="de-DE" altLang="de-DE" sz="1000" dirty="0">
              <a:latin typeface="+mn-lt"/>
              <a:cs typeface="+mn-cs"/>
            </a:endParaRPr>
          </a:p>
        </p:txBody>
      </p:sp>
      <p:sp>
        <p:nvSpPr>
          <p:cNvPr id="13" name="Caption_26"/>
          <p:cNvSpPr>
            <a:spLocks noChangeArrowheads="1"/>
          </p:cNvSpPr>
          <p:nvPr/>
        </p:nvSpPr>
        <p:spPr bwMode="auto">
          <a:xfrm flipH="1">
            <a:off x="6642780"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000">
                <a:latin typeface="+mn-lt"/>
                <a:cs typeface="+mn-cs"/>
              </a:rPr>
              <a:t>عزیزم بیدار شو! باید بری مدرسه!</a:t>
            </a:r>
            <a:endParaRPr lang="de-DE" altLang="de-DE" sz="1000" dirty="0">
              <a:latin typeface="+mn-lt"/>
              <a:cs typeface="+mn-cs"/>
            </a:endParaRPr>
          </a:p>
        </p:txBody>
      </p:sp>
      <p:sp>
        <p:nvSpPr>
          <p:cNvPr id="14" name="Caption_29"/>
          <p:cNvSpPr/>
          <p:nvPr/>
        </p:nvSpPr>
        <p:spPr bwMode="gray">
          <a:xfrm flipH="1">
            <a:off x="4267726"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Caption_28"/>
          <p:cNvSpPr/>
          <p:nvPr/>
        </p:nvSpPr>
        <p:spPr bwMode="gray">
          <a:xfrm flipH="1">
            <a:off x="4235644"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9" name="Caption_31"/>
          <p:cNvSpPr txBox="1">
            <a:spLocks noChangeArrowheads="1"/>
          </p:cNvSpPr>
          <p:nvPr/>
        </p:nvSpPr>
        <p:spPr bwMode="auto">
          <a:xfrm flipH="1">
            <a:off x="4369396"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000">
                <a:latin typeface="+mn-lt"/>
                <a:cs typeface="+mn-cs"/>
              </a:rPr>
              <a:t>دماسنج را آوردم، برمی گردم تا دمای بدنت را اندازه گیری کنم!</a:t>
            </a:r>
            <a:endParaRPr lang="de-DE" altLang="de-DE" sz="1000" dirty="0">
              <a:latin typeface="+mn-lt"/>
              <a:cs typeface="+mn-cs"/>
            </a:endParaRPr>
          </a:p>
        </p:txBody>
      </p:sp>
      <p:sp>
        <p:nvSpPr>
          <p:cNvPr id="16" name="Rectangle 60"/>
          <p:cNvSpPr>
            <a:spLocks noChangeArrowheads="1"/>
          </p:cNvSpPr>
          <p:nvPr/>
        </p:nvSpPr>
        <p:spPr bwMode="auto">
          <a:xfrm>
            <a:off x="5891804"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7" name="Rectangle 60"/>
          <p:cNvSpPr>
            <a:spLocks noChangeArrowheads="1"/>
          </p:cNvSpPr>
          <p:nvPr/>
        </p:nvSpPr>
        <p:spPr bwMode="auto">
          <a:xfrm>
            <a:off x="5891804"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8" name="Rectangle 60"/>
          <p:cNvSpPr>
            <a:spLocks noChangeArrowheads="1"/>
          </p:cNvSpPr>
          <p:nvPr/>
        </p:nvSpPr>
        <p:spPr bwMode="auto">
          <a:xfrm>
            <a:off x="2968879"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59471"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sp>
        <p:nvSpPr>
          <p:cNvPr id="10" name="Caption_30"/>
          <p:cNvSpPr/>
          <p:nvPr/>
        </p:nvSpPr>
        <p:spPr bwMode="gray">
          <a:xfrm flipH="1" flipV="1">
            <a:off x="4153372"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مادر چه فکری می کند؟ آیا برای پاسخ به اطلاعات بیشتری نیاز دارید؟</a:t>
            </a:r>
            <a:endParaRPr lang="de-DE" altLang="de-DE" sz="2400" dirty="0">
              <a:solidFill>
                <a:srgbClr val="004992"/>
              </a:solidFill>
              <a:latin typeface="+mn-lt"/>
              <a:ea typeface="+mn-ea"/>
              <a:cs typeface="+mn-cs"/>
            </a:endParaRPr>
          </a:p>
        </p:txBody>
      </p:sp>
      <p:sp>
        <p:nvSpPr>
          <p:cNvPr id="12" name="Caption_25"/>
          <p:cNvSpPr>
            <a:spLocks noChangeArrowheads="1"/>
          </p:cNvSpPr>
          <p:nvPr/>
        </p:nvSpPr>
        <p:spPr bwMode="auto">
          <a:xfrm flipH="1">
            <a:off x="741516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000">
                <a:latin typeface="+mn-lt"/>
                <a:cs typeface="+mn-cs"/>
              </a:rPr>
              <a:t>من کاملاً احساس بیماری می کنم!</a:t>
            </a:r>
            <a:endParaRPr lang="de-DE" altLang="de-DE" sz="1000" dirty="0">
              <a:latin typeface="+mn-lt"/>
              <a:cs typeface="+mn-cs"/>
            </a:endParaRPr>
          </a:p>
        </p:txBody>
      </p:sp>
      <p:sp>
        <p:nvSpPr>
          <p:cNvPr id="13" name="Caption_26"/>
          <p:cNvSpPr>
            <a:spLocks noChangeArrowheads="1"/>
          </p:cNvSpPr>
          <p:nvPr/>
        </p:nvSpPr>
        <p:spPr bwMode="auto">
          <a:xfrm flipH="1">
            <a:off x="6642780"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000">
                <a:latin typeface="+mn-lt"/>
                <a:cs typeface="+mn-cs"/>
              </a:rPr>
              <a:t>عزیزم بیدار شو! باید بری مدرسه!</a:t>
            </a:r>
            <a:endParaRPr lang="de-DE" altLang="de-DE" sz="1000" dirty="0">
              <a:latin typeface="+mn-lt"/>
              <a:cs typeface="+mn-cs"/>
            </a:endParaRPr>
          </a:p>
        </p:txBody>
      </p:sp>
      <p:sp>
        <p:nvSpPr>
          <p:cNvPr id="14" name="Caption_29"/>
          <p:cNvSpPr/>
          <p:nvPr/>
        </p:nvSpPr>
        <p:spPr bwMode="gray">
          <a:xfrm flipH="1">
            <a:off x="4267726"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Caption_28"/>
          <p:cNvSpPr/>
          <p:nvPr/>
        </p:nvSpPr>
        <p:spPr bwMode="gray">
          <a:xfrm flipH="1">
            <a:off x="4235644"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9" name="Caption_31"/>
          <p:cNvSpPr txBox="1">
            <a:spLocks noChangeArrowheads="1"/>
          </p:cNvSpPr>
          <p:nvPr/>
        </p:nvSpPr>
        <p:spPr bwMode="auto">
          <a:xfrm flipH="1">
            <a:off x="4369396"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000">
                <a:latin typeface="+mn-lt"/>
                <a:cs typeface="+mn-cs"/>
              </a:rPr>
              <a:t>دماسنج را آوردم، برمی گردم تا دمای بدنت را اندازه گیری کنم!</a:t>
            </a:r>
            <a:endParaRPr lang="de-DE" altLang="de-DE" sz="1000" dirty="0">
              <a:latin typeface="+mn-lt"/>
              <a:cs typeface="+mn-cs"/>
            </a:endParaRPr>
          </a:p>
        </p:txBody>
      </p:sp>
    </p:spTree>
    <p:extLst>
      <p:ext uri="{BB962C8B-B14F-4D97-AF65-F5344CB8AC3E}">
        <p14:creationId xmlns:p14="http://schemas.microsoft.com/office/powerpoint/2010/main" val="2735850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pc="-5">
                <a:solidFill>
                  <a:srgbClr val="333333"/>
                </a:solidFill>
                <a:latin typeface="+mn-lt"/>
                <a:cs typeface="+mn-cs"/>
              </a:rPr>
              <a:t>]</a:t>
            </a:r>
            <a:r>
              <a:rPr lang="ar-SA" altLang="ko-KR" i="1" spc="-5" dirty="0">
                <a:solidFill>
                  <a:srgbClr val="333333"/>
                </a:solidFill>
                <a:latin typeface="+mn-lt"/>
                <a:cs typeface="+mn-cs"/>
              </a:rPr>
              <a:t>برای مربیان:</a:t>
            </a:r>
            <a:endParaRPr lang="" altLang="ko-KR" i="1" spc="-5">
              <a:solidFill>
                <a:srgbClr val="333333"/>
              </a:solidFill>
              <a:latin typeface="+mn-lt"/>
              <a:cs typeface="+mn-cs"/>
            </a:endParaRPr>
          </a:p>
          <a:p>
            <a:pPr marL="635" algn="r" defTabSz="914400" rtl="1" eaLnBrk="0" fontAlgn="base" hangingPunct="0">
              <a:spcBef>
                <a:spcPts val="894"/>
              </a:spcBef>
              <a:spcAft>
                <a:spcPct val="0"/>
              </a:spcAft>
            </a:pPr>
            <a:r>
              <a:rPr lang="ar-SA" altLang="ko-KR" dirty="0">
                <a:solidFill>
                  <a:srgbClr val="333333"/>
                </a:solidFill>
                <a:latin typeface="+mn-lt"/>
                <a:cs typeface="+mn-cs"/>
              </a:rPr>
              <a:t>برخی از کلیپ ها حاوی حرف هایی است که ممکن</a:t>
            </a:r>
            <a:r>
              <a:rPr lang="" altLang="ko-KR">
                <a:solidFill>
                  <a:srgbClr val="333333"/>
                </a:solidFill>
                <a:latin typeface="+mn-lt"/>
                <a:cs typeface="+mn-cs"/>
              </a:rPr>
              <a:t> </a:t>
            </a:r>
            <a:r>
              <a:rPr lang="ar-SA" altLang="ko-KR"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grpSp>
        <p:nvGrpSpPr>
          <p:cNvPr id="7" name="Group 6"/>
          <p:cNvGrpSpPr/>
          <p:nvPr/>
        </p:nvGrpSpPr>
        <p:grpSpPr>
          <a:xfrm>
            <a:off x="481720"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1938570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5"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57688"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مردی که با سگ قدم می زند ممکن است چه فکری کند؟</a:t>
            </a:r>
            <a:endParaRPr lang="de-DE" altLang="de-DE" sz="2400" dirty="0">
              <a:solidFill>
                <a:srgbClr val="004992"/>
              </a:solidFill>
              <a:latin typeface="+mn-lt"/>
              <a:ea typeface="+mn-ea"/>
              <a:cs typeface="+mn-cs"/>
            </a:endParaRPr>
          </a:p>
        </p:txBody>
      </p:sp>
      <p:sp>
        <p:nvSpPr>
          <p:cNvPr id="7" name="Rectangle 60"/>
          <p:cNvSpPr>
            <a:spLocks noChangeArrowheads="1"/>
          </p:cNvSpPr>
          <p:nvPr/>
        </p:nvSpPr>
        <p:spPr bwMode="auto">
          <a:xfrm>
            <a:off x="6062108"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8" name="Rectangle 60"/>
          <p:cNvSpPr>
            <a:spLocks noChangeArrowheads="1"/>
          </p:cNvSpPr>
          <p:nvPr/>
        </p:nvSpPr>
        <p:spPr bwMode="auto">
          <a:xfrm>
            <a:off x="6062108"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9" name="Rectangle 60"/>
          <p:cNvSpPr>
            <a:spLocks noChangeArrowheads="1"/>
          </p:cNvSpPr>
          <p:nvPr/>
        </p:nvSpPr>
        <p:spPr bwMode="auto">
          <a:xfrm>
            <a:off x="2776855"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5"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57688"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مردی که با سگ قدم می زند ممکن است چه فکری کند؟</a:t>
            </a:r>
            <a:endParaRPr lang="de-DE" altLang="de-DE" sz="2400" dirty="0">
              <a:solidFill>
                <a:srgbClr val="004992"/>
              </a:solidFill>
              <a:latin typeface="+mn-lt"/>
              <a:ea typeface="+mn-ea"/>
              <a:cs typeface="+mn-cs"/>
            </a:endParaRPr>
          </a:p>
        </p:txBody>
      </p:sp>
    </p:spTree>
    <p:extLst>
      <p:ext uri="{BB962C8B-B14F-4D97-AF65-F5344CB8AC3E}">
        <p14:creationId xmlns:p14="http://schemas.microsoft.com/office/powerpoint/2010/main" val="357363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7"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28308" y="1379337"/>
            <a:ext cx="11338560" cy="4099327"/>
          </a:xfrm>
          <a:prstGeom prst="rect">
            <a:avLst/>
          </a:prstGeom>
          <a:solidFill>
            <a:schemeClr val="tx2"/>
          </a:solidFill>
          <a:ln>
            <a:noFill/>
          </a:ln>
        </p:spPr>
      </p:pic>
      <p:sp>
        <p:nvSpPr>
          <p:cNvPr id="11"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lnSpc>
                <a:spcPct val="90000"/>
              </a:lnSpc>
              <a:spcBef>
                <a:spcPts val="0"/>
              </a:spcBef>
              <a:buFontTx/>
              <a:buNone/>
            </a:pPr>
            <a:r>
              <a:rPr lang="fa-IR" altLang="de-DE" sz="2400" dirty="0">
                <a:solidFill>
                  <a:srgbClr val="004992"/>
                </a:solidFill>
                <a:latin typeface="+mn-lt"/>
                <a:ea typeface="+mn-ea"/>
                <a:cs typeface="+mn-cs"/>
              </a:rPr>
              <a:t>مردی که در تصویر آخر است چه فکری می کند ...و آیا درست فکر می کند؟</a:t>
            </a:r>
            <a:endParaRPr lang="de-DE" altLang="de-DE" sz="2400" dirty="0">
              <a:solidFill>
                <a:srgbClr val="004992"/>
              </a:solidFill>
              <a:latin typeface="+mn-lt"/>
              <a:ea typeface="+mn-ea"/>
              <a:cs typeface="+mn-cs"/>
            </a:endParaRPr>
          </a:p>
        </p:txBody>
      </p:sp>
      <p:sp>
        <p:nvSpPr>
          <p:cNvPr id="10" name="Caption_21"/>
          <p:cNvSpPr/>
          <p:nvPr/>
        </p:nvSpPr>
        <p:spPr bwMode="gray">
          <a:xfrm flipH="1">
            <a:off x="4810702"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9" name="Caption_23"/>
          <p:cNvSpPr>
            <a:spLocks noChangeArrowheads="1"/>
          </p:cNvSpPr>
          <p:nvPr/>
        </p:nvSpPr>
        <p:spPr bwMode="auto">
          <a:xfrm flipH="1">
            <a:off x="6452743"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a:latin typeface="+mn-lt"/>
                <a:cs typeface="+mn-cs"/>
              </a:rPr>
              <a:t>خانم میلر، می توانم شما را به یک فنجان قهوه دعوت کنم؟</a:t>
            </a:r>
            <a:endParaRPr lang="de-DE" altLang="de-DE" sz="1400" b="1" dirty="0">
              <a:latin typeface="+mn-lt"/>
              <a:cs typeface="+mn-cs"/>
            </a:endParaRPr>
          </a:p>
        </p:txBody>
      </p:sp>
      <p:sp>
        <p:nvSpPr>
          <p:cNvPr id="8" name="Caption_22"/>
          <p:cNvSpPr>
            <a:spLocks noChangeArrowheads="1"/>
          </p:cNvSpPr>
          <p:nvPr/>
        </p:nvSpPr>
        <p:spPr bwMode="auto">
          <a:xfrm flipH="1">
            <a:off x="4729436"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a:latin typeface="+mn-lt"/>
                <a:cs typeface="+mn-cs"/>
              </a:rPr>
              <a:t>متأسفم! برای امروز برنامه دیگری دارم.</a:t>
            </a:r>
            <a:endParaRPr lang="de-DE" altLang="de-DE" sz="1400" b="1" dirty="0">
              <a:latin typeface="+mn-lt"/>
              <a:cs typeface="+mn-cs"/>
            </a:endParaRPr>
          </a:p>
        </p:txBody>
      </p:sp>
      <p:sp>
        <p:nvSpPr>
          <p:cNvPr id="5" name="Rounded Rectangle 4"/>
          <p:cNvSpPr/>
          <p:nvPr/>
        </p:nvSpPr>
        <p:spPr bwMode="gray">
          <a:xfrm>
            <a:off x="10562083" y="1772816"/>
            <a:ext cx="822960" cy="365760"/>
          </a:xfrm>
          <a:prstGeom prst="roundRect">
            <a:avLst/>
          </a:prstGeom>
          <a:solidFill>
            <a:srgbClr val="FFFFE5"/>
          </a:solidFill>
          <a:ln w="6350">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Lisa</a:t>
            </a:r>
            <a:endParaRPr lang="fa-IR" sz="2400" b="1" dirty="0" err="1">
              <a:solidFill>
                <a:schemeClr val="tx1"/>
              </a:solidFill>
            </a:endParaRPr>
          </a:p>
        </p:txBody>
      </p:sp>
      <p:sp>
        <p:nvSpPr>
          <p:cNvPr id="13" name="Rounded Rectangle 12"/>
          <p:cNvSpPr/>
          <p:nvPr/>
        </p:nvSpPr>
        <p:spPr bwMode="gray">
          <a:xfrm>
            <a:off x="9337947" y="1772816"/>
            <a:ext cx="822960" cy="365760"/>
          </a:xfrm>
          <a:prstGeom prst="roundRect">
            <a:avLst/>
          </a:prstGeom>
          <a:solidFill>
            <a:srgbClr val="FFFFE5"/>
          </a:solidFill>
          <a:ln w="6350">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Karin</a:t>
            </a:r>
            <a:endParaRPr lang="fa-IR" sz="2400" b="1" dirty="0" err="1">
              <a:solidFill>
                <a:schemeClr val="tx1"/>
              </a:solidFill>
            </a:endParaRPr>
          </a:p>
        </p:txBody>
      </p:sp>
      <p:sp>
        <p:nvSpPr>
          <p:cNvPr id="14" name="Rounded Rectangle 13"/>
          <p:cNvSpPr/>
          <p:nvPr/>
        </p:nvSpPr>
        <p:spPr bwMode="gray">
          <a:xfrm>
            <a:off x="3618443" y="4431392"/>
            <a:ext cx="822960" cy="365760"/>
          </a:xfrm>
          <a:prstGeom prst="roundRect">
            <a:avLst/>
          </a:prstGeom>
          <a:solidFill>
            <a:srgbClr val="BB9A74"/>
          </a:solidFill>
          <a:ln w="6350">
            <a:solidFill>
              <a:srgbClr val="BB9A7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Karin</a:t>
            </a:r>
            <a:endParaRPr lang="fa-IR" sz="2400" b="1" dirty="0" err="1">
              <a:solidFill>
                <a:schemeClr val="tx1"/>
              </a:solidFill>
            </a:endParaRPr>
          </a:p>
        </p:txBody>
      </p:sp>
      <p:sp>
        <p:nvSpPr>
          <p:cNvPr id="15" name="Rounded Rectangle 14"/>
          <p:cNvSpPr/>
          <p:nvPr/>
        </p:nvSpPr>
        <p:spPr bwMode="gray">
          <a:xfrm>
            <a:off x="4936008" y="4077072"/>
            <a:ext cx="548640" cy="365760"/>
          </a:xfrm>
          <a:prstGeom prst="round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Lisa</a:t>
            </a:r>
            <a:endParaRPr lang="fa-IR" sz="2400" b="1" dirty="0" err="1">
              <a:solidFill>
                <a:schemeClr val="tx1"/>
              </a:solidFill>
            </a:endParaRPr>
          </a:p>
        </p:txBody>
      </p:sp>
      <p:sp>
        <p:nvSpPr>
          <p:cNvPr id="16" name="Rectangle 60"/>
          <p:cNvSpPr>
            <a:spLocks noChangeArrowheads="1"/>
          </p:cNvSpPr>
          <p:nvPr/>
        </p:nvSpPr>
        <p:spPr bwMode="auto">
          <a:xfrm>
            <a:off x="8885047"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28308" y="1379337"/>
            <a:ext cx="11338560" cy="4099327"/>
          </a:xfrm>
          <a:prstGeom prst="rect">
            <a:avLst/>
          </a:prstGeom>
          <a:solidFill>
            <a:schemeClr val="tx2"/>
          </a:solidFill>
          <a:ln>
            <a:noFill/>
          </a:ln>
        </p:spPr>
      </p:pic>
      <p:sp>
        <p:nvSpPr>
          <p:cNvPr id="11"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lnSpc>
                <a:spcPct val="90000"/>
              </a:lnSpc>
              <a:spcBef>
                <a:spcPts val="0"/>
              </a:spcBef>
              <a:buFontTx/>
              <a:buNone/>
            </a:pPr>
            <a:r>
              <a:rPr lang="fa-IR" altLang="de-DE" sz="2400" dirty="0">
                <a:solidFill>
                  <a:srgbClr val="004992"/>
                </a:solidFill>
                <a:latin typeface="+mn-lt"/>
                <a:ea typeface="+mn-ea"/>
                <a:cs typeface="+mn-cs"/>
              </a:rPr>
              <a:t>مردی که در تصویر آخر است چه فکری می کند ...و آیا درست فکر می کند؟</a:t>
            </a:r>
            <a:endParaRPr lang="de-DE" altLang="de-DE" sz="2400" dirty="0">
              <a:solidFill>
                <a:srgbClr val="004992"/>
              </a:solidFill>
              <a:latin typeface="+mn-lt"/>
              <a:ea typeface="+mn-ea"/>
              <a:cs typeface="+mn-cs"/>
            </a:endParaRPr>
          </a:p>
        </p:txBody>
      </p:sp>
      <p:sp>
        <p:nvSpPr>
          <p:cNvPr id="10" name="Caption_21"/>
          <p:cNvSpPr/>
          <p:nvPr/>
        </p:nvSpPr>
        <p:spPr bwMode="gray">
          <a:xfrm flipH="1">
            <a:off x="4810702"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9" name="Caption_23"/>
          <p:cNvSpPr>
            <a:spLocks noChangeArrowheads="1"/>
          </p:cNvSpPr>
          <p:nvPr/>
        </p:nvSpPr>
        <p:spPr bwMode="auto">
          <a:xfrm flipH="1">
            <a:off x="6452743"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a:latin typeface="+mn-lt"/>
                <a:cs typeface="+mn-cs"/>
              </a:rPr>
              <a:t>خانم میلر، می توانم شما را به یک فنجان قهوه دعوت کنم؟</a:t>
            </a:r>
            <a:endParaRPr lang="de-DE" altLang="de-DE" sz="1400" b="1" dirty="0">
              <a:latin typeface="+mn-lt"/>
              <a:cs typeface="+mn-cs"/>
            </a:endParaRPr>
          </a:p>
        </p:txBody>
      </p:sp>
      <p:sp>
        <p:nvSpPr>
          <p:cNvPr id="8" name="Caption_22"/>
          <p:cNvSpPr>
            <a:spLocks noChangeArrowheads="1"/>
          </p:cNvSpPr>
          <p:nvPr/>
        </p:nvSpPr>
        <p:spPr bwMode="auto">
          <a:xfrm flipH="1">
            <a:off x="4729436"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a:latin typeface="+mn-lt"/>
                <a:cs typeface="+mn-cs"/>
              </a:rPr>
              <a:t>متأسفم! برای امروز برنامه دیگری دارم.</a:t>
            </a:r>
            <a:endParaRPr lang="de-DE" altLang="de-DE" sz="1400" b="1" dirty="0">
              <a:latin typeface="+mn-lt"/>
              <a:cs typeface="+mn-cs"/>
            </a:endParaRPr>
          </a:p>
        </p:txBody>
      </p:sp>
      <p:sp>
        <p:nvSpPr>
          <p:cNvPr id="5" name="Rounded Rectangle 4"/>
          <p:cNvSpPr/>
          <p:nvPr/>
        </p:nvSpPr>
        <p:spPr bwMode="gray">
          <a:xfrm>
            <a:off x="10562083" y="1772816"/>
            <a:ext cx="822960" cy="365760"/>
          </a:xfrm>
          <a:prstGeom prst="roundRect">
            <a:avLst/>
          </a:prstGeom>
          <a:solidFill>
            <a:srgbClr val="FFFFE5"/>
          </a:solidFill>
          <a:ln w="6350">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Lisa</a:t>
            </a:r>
            <a:endParaRPr lang="fa-IR" sz="2400" b="1" dirty="0" err="1">
              <a:solidFill>
                <a:schemeClr val="tx1"/>
              </a:solidFill>
            </a:endParaRPr>
          </a:p>
        </p:txBody>
      </p:sp>
      <p:sp>
        <p:nvSpPr>
          <p:cNvPr id="13" name="Rounded Rectangle 12"/>
          <p:cNvSpPr/>
          <p:nvPr/>
        </p:nvSpPr>
        <p:spPr bwMode="gray">
          <a:xfrm>
            <a:off x="9337947" y="1772816"/>
            <a:ext cx="822960" cy="365760"/>
          </a:xfrm>
          <a:prstGeom prst="roundRect">
            <a:avLst/>
          </a:prstGeom>
          <a:solidFill>
            <a:srgbClr val="FFFFE5"/>
          </a:solidFill>
          <a:ln w="6350">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Karin</a:t>
            </a:r>
            <a:endParaRPr lang="fa-IR" sz="2400" b="1" dirty="0" err="1">
              <a:solidFill>
                <a:schemeClr val="tx1"/>
              </a:solidFill>
            </a:endParaRPr>
          </a:p>
        </p:txBody>
      </p:sp>
      <p:sp>
        <p:nvSpPr>
          <p:cNvPr id="14" name="Rounded Rectangle 13"/>
          <p:cNvSpPr/>
          <p:nvPr/>
        </p:nvSpPr>
        <p:spPr bwMode="gray">
          <a:xfrm>
            <a:off x="3618443" y="4431392"/>
            <a:ext cx="822960" cy="365760"/>
          </a:xfrm>
          <a:prstGeom prst="roundRect">
            <a:avLst/>
          </a:prstGeom>
          <a:solidFill>
            <a:srgbClr val="BB9A74"/>
          </a:solidFill>
          <a:ln w="6350">
            <a:solidFill>
              <a:srgbClr val="BB9A7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Karin</a:t>
            </a:r>
            <a:endParaRPr lang="fa-IR" sz="2400" b="1" dirty="0" err="1">
              <a:solidFill>
                <a:schemeClr val="tx1"/>
              </a:solidFill>
            </a:endParaRPr>
          </a:p>
        </p:txBody>
      </p:sp>
      <p:sp>
        <p:nvSpPr>
          <p:cNvPr id="15" name="Rounded Rectangle 14"/>
          <p:cNvSpPr/>
          <p:nvPr/>
        </p:nvSpPr>
        <p:spPr bwMode="gray">
          <a:xfrm>
            <a:off x="4936008" y="4077072"/>
            <a:ext cx="548640" cy="365760"/>
          </a:xfrm>
          <a:prstGeom prst="round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Lisa</a:t>
            </a:r>
            <a:endParaRPr lang="fa-IR" sz="2400" b="1" dirty="0" err="1">
              <a:solidFill>
                <a:schemeClr val="tx1"/>
              </a:solidFill>
            </a:endParaRPr>
          </a:p>
        </p:txBody>
      </p:sp>
    </p:spTree>
    <p:extLst>
      <p:ext uri="{BB962C8B-B14F-4D97-AF65-F5344CB8AC3E}">
        <p14:creationId xmlns:p14="http://schemas.microsoft.com/office/powerpoint/2010/main" val="32447494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نمی توانید از آنان انتظار داشته باشید که به شما رسیدگی کنند</a:t>
            </a:r>
            <a:r>
              <a:rPr lang="de-DE" altLang="de-DE" sz="2400" dirty="0">
                <a:solidFill>
                  <a:srgbClr val="333333"/>
                </a:solidFill>
              </a:rPr>
              <a:t>!</a:t>
            </a:r>
            <a:r>
              <a:rPr lang="fa-IR" altLang="de-DE"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نمی توانید از آنان انتظار داشته باشید که به شما رسیدگی کنند</a:t>
            </a:r>
            <a:r>
              <a:rPr lang="de-DE" altLang="de-DE" sz="2400" dirty="0">
                <a:solidFill>
                  <a:srgbClr val="333333"/>
                </a:solidFill>
              </a:rPr>
              <a:t>!</a:t>
            </a:r>
            <a:r>
              <a:rPr lang="fa-IR" altLang="de-DE" sz="2400"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 قدر اطلاعات مورد توجه شما بیشتر باشد، احتمال قضاوت صحیح تر افزایش خواهد </a:t>
            </a:r>
            <a:r>
              <a:rPr lang="fa-IR" altLang="de-DE" sz="2400">
                <a:solidFill>
                  <a:srgbClr val="333333"/>
                </a:solidFill>
              </a:rPr>
              <a:t>یافت.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spTree>
    <p:extLst>
      <p:ext uri="{BB962C8B-B14F-4D97-AF65-F5344CB8AC3E}">
        <p14:creationId xmlns:p14="http://schemas.microsoft.com/office/powerpoint/2010/main" val="36361585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نمی توانید از آنان انتظار داشته باشید که به شما رسیدگی کنند</a:t>
            </a:r>
            <a:r>
              <a:rPr lang="de-DE" altLang="de-DE" sz="2400" dirty="0">
                <a:solidFill>
                  <a:srgbClr val="333333"/>
                </a:solidFill>
              </a:rPr>
              <a:t>!</a:t>
            </a:r>
            <a:r>
              <a:rPr lang="fa-IR" altLang="de-DE" sz="2400"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 قدر اطلاعات مورد توجه شما بیشتر باشد، احتمال قضاوت صحیح تر افزایش خواهد یافت.</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توجه: وضعیت فعلی خلق و خوی ما تحت تاثیر چگونگی درک ما از محیط اطرافمان است (به عنوان مثال، چگونه یک فرد را ارزیابی می کنیم).</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spTree>
    <p:extLst>
      <p:ext uri="{BB962C8B-B14F-4D97-AF65-F5344CB8AC3E}">
        <p14:creationId xmlns:p14="http://schemas.microsoft.com/office/powerpoint/2010/main" val="2406719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با بیماران روان 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dirty="0">
                <a:solidFill>
                  <a:srgbClr val="333333"/>
                </a:solidFill>
              </a:rPr>
              <a:t>زمانی که شخصی به یک بیماری سایکوتیک (روانپریشی) مبتلا می باشد، اعمال و حالات چهره ای دیگران را غلط تعبیر می کنند.</a:t>
            </a:r>
          </a:p>
          <a:p>
            <a:pPr lvl="0" defTabSz="914400" fontAlgn="base">
              <a:defRPr/>
            </a:pPr>
            <a:r>
              <a:rPr lang="fa-IR" sz="2400" dirty="0">
                <a:solidFill>
                  <a:srgbClr val="004992"/>
                </a:solidFill>
              </a:rPr>
              <a:t>مثال: </a:t>
            </a:r>
            <a:r>
              <a:rPr lang="fa-IR" sz="2400" dirty="0">
                <a:solidFill>
                  <a:srgbClr val="333333"/>
                </a:solidFill>
              </a:rPr>
              <a:t>نیل احساس وحشت می کند، او احساس می کند که</a:t>
            </a:r>
            <a:r>
              <a:rPr lang="fa-IR" sz="2400">
                <a:solidFill>
                  <a:srgbClr val="333333"/>
                </a:solidFill>
              </a:rPr>
              <a:t>: “آنها </a:t>
            </a:r>
            <a:r>
              <a:rPr lang="fa-IR" sz="2400" dirty="0">
                <a:solidFill>
                  <a:srgbClr val="333333"/>
                </a:solidFill>
              </a:rPr>
              <a:t>می خواهند مرا </a:t>
            </a:r>
            <a:r>
              <a:rPr lang="fa-IR" sz="2400">
                <a:solidFill>
                  <a:srgbClr val="333333"/>
                </a:solidFill>
              </a:rPr>
              <a:t>بگیرند.</a:t>
            </a:r>
            <a:r>
              <a:rPr lang="fa-IR" sz="2400" i="1">
                <a:solidFill>
                  <a:srgbClr val="333333"/>
                </a:solidFill>
              </a:rPr>
              <a:t>”</a:t>
            </a:r>
            <a:endParaRPr lang="fa-IR" sz="2400" dirty="0">
              <a:solidFill>
                <a:srgbClr val="333333"/>
              </a:solidFill>
            </a:endParaRPr>
          </a:p>
          <a:p>
            <a:pPr lvl="0" defTabSz="914400" fontAlgn="base">
              <a:defRPr/>
            </a:pPr>
            <a:r>
              <a:rPr lang="fa-IR" sz="2400" dirty="0">
                <a:solidFill>
                  <a:srgbClr val="004992"/>
                </a:solidFill>
              </a:rPr>
              <a:t>سابقه: </a:t>
            </a:r>
            <a:r>
              <a:rPr lang="fa-IR" sz="2400" dirty="0">
                <a:solidFill>
                  <a:srgbClr val="333333"/>
                </a:solidFill>
              </a:rPr>
              <a:t>نیل وحشت زده برای هفته ها بود و عینک های تیره می زد برای اینکه شناخته نشود.</a:t>
            </a:r>
            <a:endParaRPr lang="de-DE" sz="2400" dirty="0">
              <a:solidFill>
                <a:srgbClr val="333333"/>
              </a:solidFill>
            </a:endParaRPr>
          </a:p>
          <a:p>
            <a:pPr lvl="0" defTabSz="914400" fontAlgn="base">
              <a:defRPr/>
            </a:pPr>
            <a:r>
              <a:rPr lang="fa-IR" sz="2400" dirty="0">
                <a:solidFill>
                  <a:srgbClr val="004992"/>
                </a:solidFill>
              </a:rPr>
              <a:t>اما: </a:t>
            </a:r>
            <a:r>
              <a:rPr lang="fa-IR" sz="2400" dirty="0">
                <a:solidFill>
                  <a:srgbClr val="333333"/>
                </a:solidFill>
              </a:rPr>
              <a:t>از آنجایی که رفتار عجیب و غریبی داشت، توجه ویژه ای را به خود جلب می کرد.</a:t>
            </a:r>
            <a:endParaRPr lang="en-AU" sz="2400" dirty="0">
              <a:solidFill>
                <a:srgbClr val="333333"/>
              </a:solidFill>
            </a:endParaRPr>
          </a:p>
          <a:p>
            <a:pPr lvl="0" defTabSz="914400" fontAlgn="base">
              <a:defRPr/>
            </a:pPr>
            <a:r>
              <a:rPr lang="fa-IR" sz="2400" dirty="0">
                <a:solidFill>
                  <a:srgbClr val="333333"/>
                </a:solidFill>
              </a:rPr>
              <a:t>هر انسانی خطا می کند، اساساً انسان جایزالخطا می باشد! بنابراین سعی کنیم مسائل را از منظرهای مختلف بنگریم.</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480830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292507158"/>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turkish/muslim؟” (turkish parade)/“Typisch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library/</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car, illness/</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Auto, </a:t>
                      </a:r>
                      <a:r>
                        <a:rPr kumimoji="0" lang="en-GB" sz="1000" b="0" i="0" u="none" strike="noStrike" cap="none" normalizeH="0" baseline="0" dirty="0" err="1">
                          <a:ln>
                            <a:noFill/>
                          </a:ln>
                          <a:solidFill>
                            <a:srgbClr val="333333"/>
                          </a:solidFill>
                          <a:effectLst/>
                          <a:latin typeface="+mn-lt"/>
                          <a:ea typeface="+mn-ea"/>
                          <a:cs typeface="+mn-cs"/>
                        </a:rPr>
                        <a:t>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museum/</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4017</Words>
  <Application>Microsoft Office PowerPoint</Application>
  <PresentationFormat>Benutzerdefiniert</PresentationFormat>
  <Paragraphs>450</Paragraphs>
  <Slides>47</Slides>
  <Notes>47</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47</vt:i4>
      </vt:variant>
    </vt:vector>
  </HeadingPairs>
  <TitlesOfParts>
    <vt:vector size="53" baseType="lpstr">
      <vt:lpstr>WingDings</vt:lpstr>
      <vt:lpstr>Calibri Light</vt:lpstr>
      <vt:lpstr>Symbol</vt:lpstr>
      <vt:lpstr>Arial</vt:lpstr>
      <vt:lpstr>UKE_PPT-Vorlage_16zu9</vt:lpstr>
      <vt:lpstr>1_UKE_PPT-Vorlage_16zu9</vt:lpstr>
      <vt:lpstr>بام :6 B BADE همدلی کردن... (قسمت دوم)</vt:lpstr>
      <vt:lpstr>وقتی که با کسی آشنا می شوید.ابتدا به چه نشانه هایی توجه می کنید؟  آیا این نشانه ها ، شاخص های معتبری برای ارزیابی هستند؟</vt:lpstr>
      <vt:lpstr>وقتی که با کسی آشنا می شوید.ابتدا به چه نشانه هایی توجه می کنید؟  آیا این نشانه ها ، شاخص های معتبری برای ارزیابی هستند؟</vt:lpstr>
      <vt:lpstr>چه نوع اطلاعاتی می تواند مفید و مورد توجه باشد؟ آیا به سایر اطلاعات می توان اعتماد کرد؟</vt:lpstr>
      <vt:lpstr>چه نوع اطلاعاتی می تواند مفید و مورد توجه باشد؟ آیا به سایر اطلاعات می توان اعتماد کرد؟</vt:lpstr>
      <vt:lpstr>محاسن و معایب نشانه های خاص اجتماعی</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ظاهری و واقعی!</vt:lpstr>
      <vt:lpstr>چرا این اعمال را انجام می دهیم؟</vt:lpstr>
      <vt:lpstr>چرا این اعمال را انجام می دهیم؟</vt:lpstr>
      <vt:lpstr>چگونه عدم همدلی سبب تشدید سوء تعبیر در خلال روان پریشی (سایکوز) می شود؟ چند مثال</vt:lpstr>
      <vt:lpstr>تمرین</vt:lpstr>
      <vt:lpstr>تمرین</vt:lpstr>
      <vt:lpstr>تمرین</vt:lpstr>
      <vt:lpstr>PowerPoint-Präsentation</vt:lpstr>
      <vt:lpstr>مردی که اضافه وزن دارد، از روی صندلی می افتد.  ممکن است مردم چه فکری بکنند؟...</vt:lpstr>
      <vt:lpstr>لطفاً ادامه دهیم!</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اختیاری : کلیپ ویدئویی</vt:lpstr>
      <vt:lpstr>PowerPoint-Präsentation</vt:lpstr>
      <vt:lpstr>PowerPoint-Präsentation</vt:lpstr>
      <vt:lpstr>PowerPoint-Präsentation</vt:lpstr>
      <vt:lpstr>PowerPoint-Präsentation</vt:lpstr>
      <vt:lpstr>انتقال دانش به زندگی روزمره</vt:lpstr>
      <vt:lpstr>انتقال دانش به زندگی روزمره</vt:lpstr>
      <vt:lpstr>انتقال دانش به زندگی روزمره</vt:lpstr>
      <vt:lpstr>با بیماران روان پریش (سایکوتیک) چه باید کرد؟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454</cp:revision>
  <dcterms:created xsi:type="dcterms:W3CDTF">2004-06-30T16:15:23Z</dcterms:created>
  <dcterms:modified xsi:type="dcterms:W3CDTF">2021-12-20T09:57:24Z</dcterms:modified>
</cp:coreProperties>
</file>