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67"/>
  </p:notesMasterIdLst>
  <p:handoutMasterIdLst>
    <p:handoutMasterId r:id="rId68"/>
  </p:handoutMasterIdLst>
  <p:sldIdLst>
    <p:sldId id="633" r:id="rId3"/>
    <p:sldId id="499" r:id="rId4"/>
    <p:sldId id="525" r:id="rId5"/>
    <p:sldId id="529" r:id="rId6"/>
    <p:sldId id="611" r:id="rId7"/>
    <p:sldId id="608" r:id="rId8"/>
    <p:sldId id="613" r:id="rId9"/>
    <p:sldId id="612" r:id="rId10"/>
    <p:sldId id="467" r:id="rId11"/>
    <p:sldId id="376" r:id="rId12"/>
    <p:sldId id="533" r:id="rId13"/>
    <p:sldId id="534" r:id="rId14"/>
    <p:sldId id="338" r:id="rId15"/>
    <p:sldId id="535" r:id="rId16"/>
    <p:sldId id="536" r:id="rId17"/>
    <p:sldId id="537" r:id="rId18"/>
    <p:sldId id="538" r:id="rId19"/>
    <p:sldId id="594" r:id="rId20"/>
    <p:sldId id="615" r:id="rId21"/>
    <p:sldId id="614" r:id="rId22"/>
    <p:sldId id="542" r:id="rId23"/>
    <p:sldId id="543" r:id="rId24"/>
    <p:sldId id="544" r:id="rId25"/>
    <p:sldId id="546" r:id="rId26"/>
    <p:sldId id="547" r:id="rId27"/>
    <p:sldId id="621" r:id="rId28"/>
    <p:sldId id="620" r:id="rId29"/>
    <p:sldId id="619" r:id="rId30"/>
    <p:sldId id="618" r:id="rId31"/>
    <p:sldId id="617" r:id="rId32"/>
    <p:sldId id="616" r:id="rId33"/>
    <p:sldId id="553" r:id="rId34"/>
    <p:sldId id="556" r:id="rId35"/>
    <p:sldId id="596" r:id="rId36"/>
    <p:sldId id="623" r:id="rId37"/>
    <p:sldId id="622" r:id="rId38"/>
    <p:sldId id="560" r:id="rId39"/>
    <p:sldId id="561" r:id="rId40"/>
    <p:sldId id="564" r:id="rId41"/>
    <p:sldId id="624" r:id="rId42"/>
    <p:sldId id="598" r:id="rId43"/>
    <p:sldId id="626" r:id="rId44"/>
    <p:sldId id="625" r:id="rId45"/>
    <p:sldId id="600" r:id="rId46"/>
    <p:sldId id="627" r:id="rId47"/>
    <p:sldId id="569" r:id="rId48"/>
    <p:sldId id="570" r:id="rId49"/>
    <p:sldId id="571" r:id="rId50"/>
    <p:sldId id="628" r:id="rId51"/>
    <p:sldId id="635" r:id="rId52"/>
    <p:sldId id="634" r:id="rId53"/>
    <p:sldId id="575" r:id="rId54"/>
    <p:sldId id="576" r:id="rId55"/>
    <p:sldId id="603" r:id="rId56"/>
    <p:sldId id="631" r:id="rId57"/>
    <p:sldId id="604" r:id="rId58"/>
    <p:sldId id="630" r:id="rId59"/>
    <p:sldId id="605" r:id="rId60"/>
    <p:sldId id="632" r:id="rId61"/>
    <p:sldId id="583" r:id="rId62"/>
    <p:sldId id="584" r:id="rId63"/>
    <p:sldId id="585" r:id="rId64"/>
    <p:sldId id="607" r:id="rId65"/>
    <p:sldId id="494" r:id="rId66"/>
  </p:sldIdLst>
  <p:sldSz cx="12195175" cy="6858000"/>
  <p:notesSz cx="7099300" cy="10234613"/>
  <p:embeddedFontLst>
    <p:embeddedFont>
      <p:font typeface="Calibri Light" panose="020F0302020204030204" pitchFamily="34" charset="0"/>
      <p:regular r:id="rId69"/>
      <p:italic r:id="rId70"/>
    </p:embeddedFont>
    <p:embeddedFont>
      <p:font typeface="Verdana" panose="020B0604030504040204" pitchFamily="34" charset="0"/>
      <p:regular r:id="rId71"/>
      <p:bold r:id="rId72"/>
      <p:italic r:id="rId73"/>
      <p:boldItalic r:id="rId74"/>
    </p:embeddedFont>
    <p:embeddedFont>
      <p:font typeface="Wingdings 2" panose="05020102010507070707" pitchFamily="18" charset="2"/>
      <p:regular r:id="rId75"/>
    </p:embeddedFont>
  </p:embeddedFontLst>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FFFFFF"/>
    <a:srgbClr val="FF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0" autoAdjust="0"/>
    <p:restoredTop sz="90529" autoAdjust="0"/>
  </p:normalViewPr>
  <p:slideViewPr>
    <p:cSldViewPr>
      <p:cViewPr varScale="1">
        <p:scale>
          <a:sx n="60" d="100"/>
          <a:sy n="60" d="100"/>
        </p:scale>
        <p:origin x="1012" y="52"/>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6"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6.fntdata"/><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5.fntdata"/><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1.fntdata"/><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4.fntdata"/><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2.fntdata"/><Relationship Id="rId75"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fa-IR" sz="2400" dirty="0">
              <a:latin typeface="+mj-lt"/>
              <a:ea typeface="Verdana" pitchFamily="34" charset="0"/>
            </a:rPr>
            <a:t>بیماری</a:t>
          </a: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fa-IR" sz="2400" dirty="0">
              <a:latin typeface="+mj-lt"/>
              <a:ea typeface="Verdana" pitchFamily="34" charset="0"/>
            </a:rPr>
            <a:t>پیشداوری</a:t>
          </a: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fa-IR" sz="2400" dirty="0">
              <a:latin typeface="+mj-lt"/>
              <a:ea typeface="Verdana" pitchFamily="34" charset="0"/>
            </a:rPr>
            <a:t>کاهش عزت نفس</a:t>
          </a: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F2B69E5E-2414-497F-8512-00675EC34370}" srcId="{EFA2980D-718B-4FC8-9FF6-15C1C35CF177}" destId="{CB5245DE-ECC5-49E9-94DC-262E3BD83AA5}" srcOrd="2" destOrd="0" parTransId="{624F7F40-9E03-4863-810F-969A7A591BB5}" sibTransId="{90182C8E-0A3D-411B-A654-821F546FC078}"/>
    <dgm:cxn modelId="{D8436E61-BEE6-4233-B7F8-A94003C11979}" type="presOf" srcId="{11E49AD0-DCE6-49A3-A921-184F5EB9A5C6}" destId="{79E1ED89-3D58-4688-A48D-428AB1CD95FE}" srcOrd="0" destOrd="0" presId="urn:microsoft.com/office/officeart/2005/8/layout/cycle1"/>
    <dgm:cxn modelId="{2753B267-57C8-4B27-8B5E-F5E76E61FA8C}" type="presOf" srcId="{90182C8E-0A3D-411B-A654-821F546FC078}" destId="{AC268F96-0D5D-4B9A-A307-62DE90494B18}"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485E9F71-8D7B-440C-89B0-0413A8DC5945}" type="presOf" srcId="{B390256F-280B-40CB-BD31-09509749AC6C}" destId="{95978D0C-A8C9-4FB8-8DFC-2906FAA59983}" srcOrd="0" destOrd="0" presId="urn:microsoft.com/office/officeart/2005/8/layout/cycle1"/>
    <dgm:cxn modelId="{36B5B292-A7C8-4F7B-8D3B-948CA7F97991}" type="presOf" srcId="{6459B721-636D-4D51-9601-6B4E5788A266}" destId="{818239DA-8F7F-4917-8EB0-77B4EE5EAA94}" srcOrd="0" destOrd="0" presId="urn:microsoft.com/office/officeart/2005/8/layout/cycle1"/>
    <dgm:cxn modelId="{0F4B59BA-2633-41B9-9858-18ED6500A1C0}" type="presOf" srcId="{CB5245DE-ECC5-49E9-94DC-262E3BD83AA5}" destId="{D559A818-7D53-4BBD-8633-917FB032314D}" srcOrd="0" destOrd="0" presId="urn:microsoft.com/office/officeart/2005/8/layout/cycle1"/>
    <dgm:cxn modelId="{813A08CB-3192-4C53-BC80-763B2C077720}" type="presOf" srcId="{EFA2980D-718B-4FC8-9FF6-15C1C35CF177}" destId="{8816A1BD-E3E1-4456-9298-4B3407C622F7}" srcOrd="0" destOrd="0" presId="urn:microsoft.com/office/officeart/2005/8/layout/cycle1"/>
    <dgm:cxn modelId="{405CA8D7-FE89-4266-8C5E-A418058B7BAE}" type="presOf" srcId="{3F4E915D-4700-4542-A7C1-CEF728AB432D}" destId="{0332A1E0-1C13-4723-960F-9019466D281A}"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37BBE08B-9FB0-4B98-83B0-4974BC18FB04}" type="presParOf" srcId="{8816A1BD-E3E1-4456-9298-4B3407C622F7}" destId="{682C883B-3E72-41CB-97EB-93B061717596}" srcOrd="0" destOrd="0" presId="urn:microsoft.com/office/officeart/2005/8/layout/cycle1"/>
    <dgm:cxn modelId="{8EBD607B-D283-4D23-9041-616B667F180C}" type="presParOf" srcId="{8816A1BD-E3E1-4456-9298-4B3407C622F7}" destId="{79E1ED89-3D58-4688-A48D-428AB1CD95FE}" srcOrd="1" destOrd="0" presId="urn:microsoft.com/office/officeart/2005/8/layout/cycle1"/>
    <dgm:cxn modelId="{BB763FCD-6AEB-45F9-AB25-10915704DFE5}" type="presParOf" srcId="{8816A1BD-E3E1-4456-9298-4B3407C622F7}" destId="{0332A1E0-1C13-4723-960F-9019466D281A}" srcOrd="2" destOrd="0" presId="urn:microsoft.com/office/officeart/2005/8/layout/cycle1"/>
    <dgm:cxn modelId="{6C8C3B07-C1B1-41D7-A70A-4FEE07078D10}" type="presParOf" srcId="{8816A1BD-E3E1-4456-9298-4B3407C622F7}" destId="{788C7A12-E6C7-4DB4-9A7F-209CA41AE316}" srcOrd="3" destOrd="0" presId="urn:microsoft.com/office/officeart/2005/8/layout/cycle1"/>
    <dgm:cxn modelId="{FBAB5E17-3C88-4B15-AFBE-52959EC6BACD}" type="presParOf" srcId="{8816A1BD-E3E1-4456-9298-4B3407C622F7}" destId="{95978D0C-A8C9-4FB8-8DFC-2906FAA59983}" srcOrd="4" destOrd="0" presId="urn:microsoft.com/office/officeart/2005/8/layout/cycle1"/>
    <dgm:cxn modelId="{DD994D14-DE6E-4BE2-A82F-741CDF0BE4A5}" type="presParOf" srcId="{8816A1BD-E3E1-4456-9298-4B3407C622F7}" destId="{818239DA-8F7F-4917-8EB0-77B4EE5EAA94}" srcOrd="5" destOrd="0" presId="urn:microsoft.com/office/officeart/2005/8/layout/cycle1"/>
    <dgm:cxn modelId="{C7790B54-945A-4B74-8558-FE98729D05A4}" type="presParOf" srcId="{8816A1BD-E3E1-4456-9298-4B3407C622F7}" destId="{F48D0065-C1C5-41DE-80DC-9649E256CF0F}" srcOrd="6" destOrd="0" presId="urn:microsoft.com/office/officeart/2005/8/layout/cycle1"/>
    <dgm:cxn modelId="{06A5CD64-339B-40C2-B4A5-619B43584F09}" type="presParOf" srcId="{8816A1BD-E3E1-4456-9298-4B3407C622F7}" destId="{D559A818-7D53-4BBD-8633-917FB032314D}" srcOrd="7" destOrd="0" presId="urn:microsoft.com/office/officeart/2005/8/layout/cycle1"/>
    <dgm:cxn modelId="{E84B4A9D-7205-46EF-BEEE-E3C611FE42E4}"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a-IR" sz="2400" kern="1200" dirty="0">
              <a:latin typeface="+mj-lt"/>
              <a:ea typeface="Verdana" pitchFamily="34" charset="0"/>
            </a:rPr>
            <a:t>بیماری</a:t>
          </a: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a-IR" sz="2400" kern="1200" dirty="0">
              <a:latin typeface="+mj-lt"/>
              <a:ea typeface="Verdana" pitchFamily="34" charset="0"/>
            </a:rPr>
            <a:t>پیشداوری</a:t>
          </a: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a-IR" sz="2400" kern="1200" dirty="0">
              <a:latin typeface="+mj-lt"/>
              <a:ea typeface="Verdana" pitchFamily="34" charset="0"/>
            </a:rPr>
            <a:t>کاهش عزت نفس</a:t>
          </a: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2588354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4</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094879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5</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094879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6</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094879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7</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094879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8</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094879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11</a:t>
            </a:fld>
            <a:endParaRPr lang="de-DE">
              <a:ea typeface="ＭＳ Ｐゴシック"/>
              <a:cs typeface="ＭＳ Ｐゴシック"/>
            </a:endParaRPr>
          </a:p>
        </p:txBody>
      </p:sp>
    </p:spTree>
    <p:extLst>
      <p:ext uri="{BB962C8B-B14F-4D97-AF65-F5344CB8AC3E}">
        <p14:creationId xmlns:p14="http://schemas.microsoft.com/office/powerpoint/2010/main" val="743567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12</a:t>
            </a:fld>
            <a:endParaRPr lang="de-DE">
              <a:ea typeface="ＭＳ Ｐゴシック"/>
              <a:cs typeface="ＭＳ Ｐゴシック"/>
            </a:endParaRPr>
          </a:p>
        </p:txBody>
      </p:sp>
    </p:spTree>
    <p:extLst>
      <p:ext uri="{BB962C8B-B14F-4D97-AF65-F5344CB8AC3E}">
        <p14:creationId xmlns:p14="http://schemas.microsoft.com/office/powerpoint/2010/main" val="677714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3838203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691234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50343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1508274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475171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2173133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3030389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3680844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21</a:t>
            </a:fld>
            <a:endParaRPr lang="de-DE"/>
          </a:p>
        </p:txBody>
      </p:sp>
    </p:spTree>
    <p:extLst>
      <p:ext uri="{BB962C8B-B14F-4D97-AF65-F5344CB8AC3E}">
        <p14:creationId xmlns:p14="http://schemas.microsoft.com/office/powerpoint/2010/main" val="4156347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22</a:t>
            </a:fld>
            <a:endParaRPr lang="de-DE"/>
          </a:p>
        </p:txBody>
      </p:sp>
    </p:spTree>
    <p:extLst>
      <p:ext uri="{BB962C8B-B14F-4D97-AF65-F5344CB8AC3E}">
        <p14:creationId xmlns:p14="http://schemas.microsoft.com/office/powerpoint/2010/main" val="3908919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23</a:t>
            </a:fld>
            <a:endParaRPr lang="de-DE"/>
          </a:p>
        </p:txBody>
      </p:sp>
    </p:spTree>
    <p:extLst>
      <p:ext uri="{BB962C8B-B14F-4D97-AF65-F5344CB8AC3E}">
        <p14:creationId xmlns:p14="http://schemas.microsoft.com/office/powerpoint/2010/main" val="4072383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1222836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25</a:t>
            </a:fld>
            <a:endParaRPr lang="de-DE"/>
          </a:p>
        </p:txBody>
      </p:sp>
    </p:spTree>
    <p:extLst>
      <p:ext uri="{BB962C8B-B14F-4D97-AF65-F5344CB8AC3E}">
        <p14:creationId xmlns:p14="http://schemas.microsoft.com/office/powerpoint/2010/main" val="1989656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26</a:t>
            </a:fld>
            <a:endParaRPr lang="de-DE"/>
          </a:p>
        </p:txBody>
      </p:sp>
    </p:spTree>
    <p:extLst>
      <p:ext uri="{BB962C8B-B14F-4D97-AF65-F5344CB8AC3E}">
        <p14:creationId xmlns:p14="http://schemas.microsoft.com/office/powerpoint/2010/main" val="533531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27</a:t>
            </a:fld>
            <a:endParaRPr lang="de-DE"/>
          </a:p>
        </p:txBody>
      </p:sp>
    </p:spTree>
    <p:extLst>
      <p:ext uri="{BB962C8B-B14F-4D97-AF65-F5344CB8AC3E}">
        <p14:creationId xmlns:p14="http://schemas.microsoft.com/office/powerpoint/2010/main" val="4685879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28</a:t>
            </a:fld>
            <a:endParaRPr lang="de-DE"/>
          </a:p>
        </p:txBody>
      </p:sp>
    </p:spTree>
    <p:extLst>
      <p:ext uri="{BB962C8B-B14F-4D97-AF65-F5344CB8AC3E}">
        <p14:creationId xmlns:p14="http://schemas.microsoft.com/office/powerpoint/2010/main" val="19556268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29</a:t>
            </a:fld>
            <a:endParaRPr lang="de-DE"/>
          </a:p>
        </p:txBody>
      </p:sp>
    </p:spTree>
    <p:extLst>
      <p:ext uri="{BB962C8B-B14F-4D97-AF65-F5344CB8AC3E}">
        <p14:creationId xmlns:p14="http://schemas.microsoft.com/office/powerpoint/2010/main" val="2278688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30</a:t>
            </a:fld>
            <a:endParaRPr lang="de-DE"/>
          </a:p>
        </p:txBody>
      </p:sp>
    </p:spTree>
    <p:extLst>
      <p:ext uri="{BB962C8B-B14F-4D97-AF65-F5344CB8AC3E}">
        <p14:creationId xmlns:p14="http://schemas.microsoft.com/office/powerpoint/2010/main" val="15000559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31</a:t>
            </a:fld>
            <a:endParaRPr lang="de-DE"/>
          </a:p>
        </p:txBody>
      </p:sp>
    </p:spTree>
    <p:extLst>
      <p:ext uri="{BB962C8B-B14F-4D97-AF65-F5344CB8AC3E}">
        <p14:creationId xmlns:p14="http://schemas.microsoft.com/office/powerpoint/2010/main" val="42558594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32</a:t>
            </a:fld>
            <a:endParaRPr lang="de-DE"/>
          </a:p>
        </p:txBody>
      </p:sp>
    </p:spTree>
    <p:extLst>
      <p:ext uri="{BB962C8B-B14F-4D97-AF65-F5344CB8AC3E}">
        <p14:creationId xmlns:p14="http://schemas.microsoft.com/office/powerpoint/2010/main" val="966189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1509835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34</a:t>
            </a:fld>
            <a:endParaRPr lang="de-DE"/>
          </a:p>
        </p:txBody>
      </p:sp>
    </p:spTree>
    <p:extLst>
      <p:ext uri="{BB962C8B-B14F-4D97-AF65-F5344CB8AC3E}">
        <p14:creationId xmlns:p14="http://schemas.microsoft.com/office/powerpoint/2010/main" val="3991139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35</a:t>
            </a:fld>
            <a:endParaRPr lang="de-DE"/>
          </a:p>
        </p:txBody>
      </p:sp>
    </p:spTree>
    <p:extLst>
      <p:ext uri="{BB962C8B-B14F-4D97-AF65-F5344CB8AC3E}">
        <p14:creationId xmlns:p14="http://schemas.microsoft.com/office/powerpoint/2010/main" val="23167249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36</a:t>
            </a:fld>
            <a:endParaRPr lang="de-DE"/>
          </a:p>
        </p:txBody>
      </p:sp>
    </p:spTree>
    <p:extLst>
      <p:ext uri="{BB962C8B-B14F-4D97-AF65-F5344CB8AC3E}">
        <p14:creationId xmlns:p14="http://schemas.microsoft.com/office/powerpoint/2010/main" val="38588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37365310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437806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7930951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3516348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3822886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1123388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10057193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44</a:t>
            </a:fld>
            <a:endParaRPr lang="de-DE"/>
          </a:p>
        </p:txBody>
      </p:sp>
    </p:spTree>
    <p:extLst>
      <p:ext uri="{BB962C8B-B14F-4D97-AF65-F5344CB8AC3E}">
        <p14:creationId xmlns:p14="http://schemas.microsoft.com/office/powerpoint/2010/main" val="7784432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45</a:t>
            </a:fld>
            <a:endParaRPr lang="de-DE"/>
          </a:p>
        </p:txBody>
      </p:sp>
    </p:spTree>
    <p:extLst>
      <p:ext uri="{BB962C8B-B14F-4D97-AF65-F5344CB8AC3E}">
        <p14:creationId xmlns:p14="http://schemas.microsoft.com/office/powerpoint/2010/main" val="1608524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24486203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35541636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39715368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28238742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28238742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28238742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52</a:t>
            </a:fld>
            <a:endParaRPr lang="de-DE"/>
          </a:p>
        </p:txBody>
      </p:sp>
    </p:spTree>
    <p:extLst>
      <p:ext uri="{BB962C8B-B14F-4D97-AF65-F5344CB8AC3E}">
        <p14:creationId xmlns:p14="http://schemas.microsoft.com/office/powerpoint/2010/main" val="5351630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53</a:t>
            </a:fld>
            <a:endParaRPr lang="de-DE"/>
          </a:p>
        </p:txBody>
      </p:sp>
    </p:spTree>
    <p:extLst>
      <p:ext uri="{BB962C8B-B14F-4D97-AF65-F5344CB8AC3E}">
        <p14:creationId xmlns:p14="http://schemas.microsoft.com/office/powerpoint/2010/main" val="8626733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a:latin typeface="Verdana" panose="020B0604030504040204" pitchFamily="34" charset="0"/>
              <a:ea typeface="Verdana" panose="020B0604030504040204" pitchFamily="34" charset="0"/>
              <a:cs typeface="Verdana" panose="020B0604030504040204" pitchFamily="34" charset="0"/>
            </a:endParaRPr>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54</a:t>
            </a:fld>
            <a:endParaRPr lang="de-DE"/>
          </a:p>
        </p:txBody>
      </p:sp>
    </p:spTree>
    <p:extLst>
      <p:ext uri="{BB962C8B-B14F-4D97-AF65-F5344CB8AC3E}">
        <p14:creationId xmlns:p14="http://schemas.microsoft.com/office/powerpoint/2010/main" val="8383879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a:latin typeface="Verdana" panose="020B0604030504040204" pitchFamily="34" charset="0"/>
              <a:ea typeface="Verdana" panose="020B0604030504040204" pitchFamily="34" charset="0"/>
              <a:cs typeface="Verdana" panose="020B0604030504040204" pitchFamily="34" charset="0"/>
            </a:endParaRPr>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55</a:t>
            </a:fld>
            <a:endParaRPr lang="de-DE"/>
          </a:p>
        </p:txBody>
      </p:sp>
    </p:spTree>
    <p:extLst>
      <p:ext uri="{BB962C8B-B14F-4D97-AF65-F5344CB8AC3E}">
        <p14:creationId xmlns:p14="http://schemas.microsoft.com/office/powerpoint/2010/main" val="8383879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56</a:t>
            </a:fld>
            <a:endParaRPr lang="de-DE"/>
          </a:p>
        </p:txBody>
      </p:sp>
    </p:spTree>
    <p:extLst>
      <p:ext uri="{BB962C8B-B14F-4D97-AF65-F5344CB8AC3E}">
        <p14:creationId xmlns:p14="http://schemas.microsoft.com/office/powerpoint/2010/main" val="22571873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57</a:t>
            </a:fld>
            <a:endParaRPr lang="de-DE"/>
          </a:p>
        </p:txBody>
      </p:sp>
    </p:spTree>
    <p:extLst>
      <p:ext uri="{BB962C8B-B14F-4D97-AF65-F5344CB8AC3E}">
        <p14:creationId xmlns:p14="http://schemas.microsoft.com/office/powerpoint/2010/main" val="16341710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58</a:t>
            </a:fld>
            <a:endParaRPr lang="de-DE"/>
          </a:p>
        </p:txBody>
      </p:sp>
    </p:spTree>
    <p:extLst>
      <p:ext uri="{BB962C8B-B14F-4D97-AF65-F5344CB8AC3E}">
        <p14:creationId xmlns:p14="http://schemas.microsoft.com/office/powerpoint/2010/main" val="5177167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59</a:t>
            </a:fld>
            <a:endParaRPr lang="de-DE"/>
          </a:p>
        </p:txBody>
      </p:sp>
    </p:spTree>
    <p:extLst>
      <p:ext uri="{BB962C8B-B14F-4D97-AF65-F5344CB8AC3E}">
        <p14:creationId xmlns:p14="http://schemas.microsoft.com/office/powerpoint/2010/main" val="7192767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2256074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37051878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62</a:t>
            </a:fld>
            <a:endParaRPr lang="de-DE"/>
          </a:p>
        </p:txBody>
      </p:sp>
    </p:spTree>
    <p:extLst>
      <p:ext uri="{BB962C8B-B14F-4D97-AF65-F5344CB8AC3E}">
        <p14:creationId xmlns:p14="http://schemas.microsoft.com/office/powerpoint/2010/main" val="29428942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10 – امتناع از پیشداوری (برچسب زدن)</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AE"/>
              <a:t>آموزش فراشناخت 10 – امتناع از پیشداوری (برچسب زدن)</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10 – امتناع از پیشداوری (برچسب زدن)</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10 – امتناع از پیشداوری (برچسب زدن)</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10 – امتناع از پیشداوری (برچسب زدن)</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AE"/>
              <a:t>آموزش فراشناخت 10 – امتناع از پیشداوری (برچسب زدن)</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10 – امتناع از پیشداوری (برچسب زدن)</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8393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669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8481156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013678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355877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402741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76325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782538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281645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692914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61988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164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10 – امتناع از پیشداوری (برچسب زدن)</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40786038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:10 II </a:t>
            </a:r>
            <a:r>
              <a:rPr lang="ar-SA" altLang="de-DE" dirty="0"/>
              <a:t>امتناع از پیشداوری (برچسب زدن)</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3388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افراد از چه جهات با هم شبیه هستند؟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وین گرتزسکی (متولد 26 ژانویه 1961)</a:t>
            </a:r>
            <a:endParaRPr 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مایکل جُردن (متولد 17 فوریه 1963)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تایگر وودز(متولد 30 دسامبر 1963)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مایک تایسون (متولد 30 ژوئن 1966)</a:t>
            </a:r>
          </a:p>
          <a:p>
            <a:pPr lvl="0" defTabSz="914400" fontAlgn="base">
              <a:lnSpc>
                <a:spcPct val="100000"/>
              </a:lnSpc>
              <a:spcBef>
                <a:spcPts val="1200"/>
              </a:spcBef>
              <a:buClr>
                <a:srgbClr val="006699"/>
              </a:buClr>
              <a:defRPr/>
            </a:pPr>
            <a:r>
              <a:rPr lang="fa-IR" sz="2400" dirty="0">
                <a:solidFill>
                  <a:srgbClr val="004992"/>
                </a:solidFill>
              </a:rPr>
              <a:t>؟ ؟ ؟</a:t>
            </a:r>
            <a:endParaRPr lang="fa-IR" sz="2400" dirty="0"/>
          </a:p>
        </p:txBody>
      </p:sp>
      <p:sp>
        <p:nvSpPr>
          <p:cNvPr id="3" name="Footer Placeholder 2"/>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extLst>
      <p:ext uri="{BB962C8B-B14F-4D97-AF65-F5344CB8AC3E}">
        <p14:creationId xmlns:p14="http://schemas.microsoft.com/office/powerpoint/2010/main" val="152197655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افراد از چه جهات با هم شبیه هستند؟</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وین گرتزسکی (متولد 26 ژانویه 1961)</a:t>
            </a:r>
            <a:endParaRPr 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مایکل جُردن (متولد 17 فوریه 1963)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تایگر وودز(متولد 30 دسامبر 1963)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مایک تایسون (متولد 30 ژوئن 1966)</a:t>
            </a:r>
          </a:p>
          <a:p>
            <a:pPr lvl="0" defTabSz="914400" fontAlgn="base">
              <a:lnSpc>
                <a:spcPct val="100000"/>
              </a:lnSpc>
              <a:spcBef>
                <a:spcPts val="1200"/>
              </a:spcBef>
              <a:buClr>
                <a:srgbClr val="006699"/>
              </a:buClr>
              <a:defRPr/>
            </a:pPr>
            <a:r>
              <a:rPr lang="fa-IR" sz="2400" dirty="0">
                <a:solidFill>
                  <a:srgbClr val="004992"/>
                </a:solidFill>
              </a:rPr>
              <a:t>این مردان همگی ورزشکاران مشهور و اهل</a:t>
            </a:r>
            <a:br>
              <a:rPr lang="fa-IR" sz="2400" dirty="0">
                <a:solidFill>
                  <a:srgbClr val="004992"/>
                </a:solidFill>
              </a:rPr>
            </a:br>
            <a:r>
              <a:rPr lang="fa-IR" sz="2400" dirty="0">
                <a:solidFill>
                  <a:srgbClr val="004992"/>
                </a:solidFill>
              </a:rPr>
              <a:t>امریکای شمالی هستند و هنوز در قید حیات می باشند.</a:t>
            </a:r>
            <a:endParaRPr lang="fa-IR" sz="2400" dirty="0"/>
          </a:p>
        </p:txBody>
      </p:sp>
      <p:sp>
        <p:nvSpPr>
          <p:cNvPr id="3" name="Footer Placeholder 2"/>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1777108" y="2205336"/>
            <a:ext cx="2853136" cy="2481609"/>
          </a:xfrm>
          <a:prstGeom prst="rect">
            <a:avLst/>
          </a:prstGeom>
        </p:spPr>
      </p:pic>
      <p:pic>
        <p:nvPicPr>
          <p:cNvPr id="11" name="Grafik 6"/>
          <p:cNvPicPr>
            <a:picLocks noChangeAspect="1"/>
          </p:cNvPicPr>
          <p:nvPr/>
        </p:nvPicPr>
        <p:blipFill>
          <a:blip r:embed="rId5">
            <a:lum/>
            <a:alphaModFix/>
          </a:blip>
          <a:srcRect/>
          <a:stretch>
            <a:fillRect/>
          </a:stretch>
        </p:blipFill>
        <p:spPr>
          <a:xfrm flipH="1">
            <a:off x="446220" y="3598217"/>
            <a:ext cx="2996565" cy="2855119"/>
          </a:xfrm>
          <a:prstGeom prst="rect">
            <a:avLst/>
          </a:prstGeom>
          <a:noFill/>
          <a:ln>
            <a:noFill/>
          </a:ln>
        </p:spPr>
      </p:pic>
    </p:spTree>
    <p:extLst>
      <p:ext uri="{BB962C8B-B14F-4D97-AF65-F5344CB8AC3E}">
        <p14:creationId xmlns:p14="http://schemas.microsoft.com/office/powerpoint/2010/main" val="32263768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افراد از چه جهات با هم شبیه هستند؟</a:t>
            </a:r>
            <a:endParaRPr lang="en-US" sz="3600">
              <a:latin typeface="+mn-lt"/>
              <a:ea typeface="+mn-ea"/>
              <a:cs typeface="+mn-cs"/>
            </a:endParaRPr>
          </a:p>
        </p:txBody>
      </p:sp>
      <p:sp>
        <p:nvSpPr>
          <p:cNvPr id="5" name="Content Placeholder 4"/>
          <p:cNvSpPr>
            <a:spLocks noGrp="1"/>
          </p:cNvSpPr>
          <p:nvPr>
            <p:ph idx="1"/>
          </p:nvPr>
        </p:nvSpPr>
        <p:spPr>
          <a:xfrm>
            <a:off x="5953571" y="2204864"/>
            <a:ext cx="5795384" cy="4248000"/>
          </a:xfrm>
        </p:spPr>
        <p:txBody>
          <a:bodyPr/>
          <a:lstStyle/>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فیدور داستایوفسکی (1821-1881)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ارنست همینگوی (1899-1961)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فردریش هولدرینگ (1770-1843)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چارلز دیکنز (1812-1870)</a:t>
            </a:r>
          </a:p>
          <a:p>
            <a:pPr lvl="0" defTabSz="914400" fontAlgn="base">
              <a:lnSpc>
                <a:spcPct val="100000"/>
              </a:lnSpc>
              <a:spcBef>
                <a:spcPts val="1200"/>
              </a:spcBef>
              <a:buClr>
                <a:srgbClr val="006699"/>
              </a:buClr>
              <a:defRPr/>
            </a:pPr>
            <a:r>
              <a:rPr lang="fa-IR" sz="2400" dirty="0">
                <a:solidFill>
                  <a:srgbClr val="004992"/>
                </a:solidFill>
              </a:rPr>
              <a:t>؟؟؟</a:t>
            </a:r>
            <a:endParaRPr lang="fa-IR" sz="2400" dirty="0"/>
          </a:p>
        </p:txBody>
      </p:sp>
      <p:sp>
        <p:nvSpPr>
          <p:cNvPr id="3" name="Footer Placeholder 2"/>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424163292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افراد از چه جهات با هم شبیه هستند؟</a:t>
            </a:r>
            <a:endParaRPr lang="en-US" sz="3600">
              <a:latin typeface="+mn-lt"/>
              <a:ea typeface="+mn-ea"/>
              <a:cs typeface="+mn-cs"/>
            </a:endParaRPr>
          </a:p>
        </p:txBody>
      </p:sp>
      <p:sp>
        <p:nvSpPr>
          <p:cNvPr id="5" name="Content Placeholder 4"/>
          <p:cNvSpPr>
            <a:spLocks noGrp="1"/>
          </p:cNvSpPr>
          <p:nvPr>
            <p:ph idx="1"/>
          </p:nvPr>
        </p:nvSpPr>
        <p:spPr>
          <a:xfrm>
            <a:off x="5953571" y="2204864"/>
            <a:ext cx="5795384" cy="4248000"/>
          </a:xfrm>
        </p:spPr>
        <p:txBody>
          <a:bodyPr/>
          <a:lstStyle/>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فیدور داستایوفسکی (1821-1881)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ارنست همینگوی (1899-1961)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فردریش هولدرینگ (1770-1843)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چارلز دیکنز (1812-1870)</a:t>
            </a:r>
          </a:p>
          <a:p>
            <a:pPr lvl="0" defTabSz="914400" fontAlgn="base">
              <a:lnSpc>
                <a:spcPct val="100000"/>
              </a:lnSpc>
              <a:spcBef>
                <a:spcPts val="1200"/>
              </a:spcBef>
              <a:buClr>
                <a:srgbClr val="006699"/>
              </a:buClr>
              <a:defRPr/>
            </a:pPr>
            <a:r>
              <a:rPr lang="fa-IR" sz="2400" dirty="0">
                <a:solidFill>
                  <a:srgbClr val="004992"/>
                </a:solidFill>
              </a:rPr>
              <a:t>همه این مردان فوت کرده اند و همگی…</a:t>
            </a:r>
          </a:p>
        </p:txBody>
      </p:sp>
      <p:sp>
        <p:nvSpPr>
          <p:cNvPr id="3" name="Footer Placeholder 2"/>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391231352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افراد از چه جهات با هم شبیه هستند؟</a:t>
            </a:r>
            <a:endParaRPr lang="en-US" sz="3600">
              <a:latin typeface="+mn-lt"/>
              <a:ea typeface="+mn-ea"/>
              <a:cs typeface="+mn-cs"/>
            </a:endParaRPr>
          </a:p>
        </p:txBody>
      </p:sp>
      <p:sp>
        <p:nvSpPr>
          <p:cNvPr id="5" name="Content Placeholder 4"/>
          <p:cNvSpPr>
            <a:spLocks noGrp="1"/>
          </p:cNvSpPr>
          <p:nvPr>
            <p:ph idx="1"/>
          </p:nvPr>
        </p:nvSpPr>
        <p:spPr>
          <a:xfrm>
            <a:off x="6457627" y="2204864"/>
            <a:ext cx="5291328" cy="4248000"/>
          </a:xfrm>
        </p:spPr>
        <p:txBody>
          <a:bodyPr/>
          <a:lstStyle/>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فیدور داستایوفسکی (1821-1881)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ارنست همینگوی (1899-1961)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فردریش هولدرینگ (1770-1843)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چارلز دیکنز (1812-1870)</a:t>
            </a:r>
          </a:p>
          <a:p>
            <a:pPr lvl="0" defTabSz="914400" fontAlgn="base">
              <a:lnSpc>
                <a:spcPct val="100000"/>
              </a:lnSpc>
              <a:spcBef>
                <a:spcPts val="1200"/>
              </a:spcBef>
              <a:buClr>
                <a:srgbClr val="006699"/>
              </a:buClr>
              <a:defRPr/>
            </a:pPr>
            <a:r>
              <a:rPr lang="fa-IR" sz="2400" dirty="0">
                <a:solidFill>
                  <a:srgbClr val="004992"/>
                </a:solidFill>
              </a:rPr>
              <a:t>همه این مردان فوت کرده اند و همگی…</a:t>
            </a:r>
          </a:p>
          <a:p>
            <a:pPr lvl="0" defTabSz="914400" fontAlgn="base">
              <a:lnSpc>
                <a:spcPct val="100000"/>
              </a:lnSpc>
              <a:spcBef>
                <a:spcPts val="1200"/>
              </a:spcBef>
              <a:buClr>
                <a:srgbClr val="006699"/>
              </a:buClr>
              <a:defRPr/>
            </a:pPr>
            <a:r>
              <a:rPr lang="fa-IR" sz="2400" dirty="0">
                <a:solidFill>
                  <a:srgbClr val="004992"/>
                </a:solidFill>
              </a:rPr>
              <a:t>نویسندگان مشهوری هستند.</a:t>
            </a:r>
          </a:p>
        </p:txBody>
      </p:sp>
      <p:sp>
        <p:nvSpPr>
          <p:cNvPr id="3" name="Footer Placeholder 2"/>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Tree>
    <p:extLst>
      <p:ext uri="{BB962C8B-B14F-4D97-AF65-F5344CB8AC3E}">
        <p14:creationId xmlns:p14="http://schemas.microsoft.com/office/powerpoint/2010/main" val="43613888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افراد از چه جهات با هم شبیه هستند؟</a:t>
            </a:r>
            <a:endParaRPr lang="en-US" sz="3600">
              <a:latin typeface="+mn-lt"/>
              <a:ea typeface="+mn-ea"/>
              <a:cs typeface="+mn-cs"/>
            </a:endParaRPr>
          </a:p>
        </p:txBody>
      </p:sp>
      <p:sp>
        <p:nvSpPr>
          <p:cNvPr id="5" name="Content Placeholder 4"/>
          <p:cNvSpPr>
            <a:spLocks noGrp="1"/>
          </p:cNvSpPr>
          <p:nvPr>
            <p:ph idx="1"/>
          </p:nvPr>
        </p:nvSpPr>
        <p:spPr>
          <a:xfrm>
            <a:off x="6457627" y="2204864"/>
            <a:ext cx="5291328" cy="4248000"/>
          </a:xfrm>
        </p:spPr>
        <p:txBody>
          <a:bodyPr/>
          <a:lstStyle/>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فیدور داستایوفسکی (1821-1881)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ارنست همینگوی (1899-1961)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فردریش هولدرینگ (1770-1843)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چارلز دیکنز (1812-1870)</a:t>
            </a:r>
          </a:p>
          <a:p>
            <a:pPr lvl="0" defTabSz="914400" fontAlgn="base">
              <a:lnSpc>
                <a:spcPct val="100000"/>
              </a:lnSpc>
              <a:spcBef>
                <a:spcPts val="1200"/>
              </a:spcBef>
              <a:buClr>
                <a:srgbClr val="006699"/>
              </a:buClr>
              <a:defRPr/>
            </a:pPr>
            <a:r>
              <a:rPr lang="fa-IR" sz="2400" dirty="0">
                <a:solidFill>
                  <a:srgbClr val="004992"/>
                </a:solidFill>
              </a:rPr>
              <a:t>همه این مردان فوت کرده اند و همگی…</a:t>
            </a:r>
          </a:p>
          <a:p>
            <a:pPr lvl="0" defTabSz="914400" fontAlgn="base">
              <a:lnSpc>
                <a:spcPct val="100000"/>
              </a:lnSpc>
              <a:spcBef>
                <a:spcPts val="1200"/>
              </a:spcBef>
              <a:buClr>
                <a:srgbClr val="006699"/>
              </a:buClr>
              <a:defRPr/>
            </a:pPr>
            <a:r>
              <a:rPr lang="fa-IR" sz="2400" dirty="0">
                <a:solidFill>
                  <a:srgbClr val="004992"/>
                </a:solidFill>
              </a:rPr>
              <a:t>نویسندگان مشهوری هستند.</a:t>
            </a:r>
          </a:p>
          <a:p>
            <a:pPr lvl="0" defTabSz="914400" fontAlgn="base">
              <a:lnSpc>
                <a:spcPct val="100000"/>
              </a:lnSpc>
              <a:spcBef>
                <a:spcPts val="1200"/>
              </a:spcBef>
              <a:buClr>
                <a:srgbClr val="006699"/>
              </a:buClr>
              <a:defRPr/>
            </a:pPr>
            <a:r>
              <a:rPr lang="fa-IR" sz="2400" dirty="0">
                <a:solidFill>
                  <a:srgbClr val="004992"/>
                </a:solidFill>
              </a:rPr>
              <a:t>نکته دیگر؟</a:t>
            </a:r>
          </a:p>
        </p:txBody>
      </p:sp>
      <p:sp>
        <p:nvSpPr>
          <p:cNvPr id="3" name="Footer Placeholder 2"/>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Tree>
    <p:extLst>
      <p:ext uri="{BB962C8B-B14F-4D97-AF65-F5344CB8AC3E}">
        <p14:creationId xmlns:p14="http://schemas.microsoft.com/office/powerpoint/2010/main" val="197574264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افراد از چه جهات با هم شبیه هستند؟</a:t>
            </a:r>
            <a:endParaRPr lang="en-US" sz="3600">
              <a:latin typeface="+mn-lt"/>
              <a:ea typeface="+mn-ea"/>
              <a:cs typeface="+mn-cs"/>
            </a:endParaRPr>
          </a:p>
        </p:txBody>
      </p:sp>
      <p:sp>
        <p:nvSpPr>
          <p:cNvPr id="5" name="Content Placeholder 4"/>
          <p:cNvSpPr>
            <a:spLocks noGrp="1"/>
          </p:cNvSpPr>
          <p:nvPr>
            <p:ph idx="1"/>
          </p:nvPr>
        </p:nvSpPr>
        <p:spPr>
          <a:xfrm>
            <a:off x="6457627" y="2204864"/>
            <a:ext cx="5291328" cy="4248000"/>
          </a:xfrm>
        </p:spPr>
        <p:txBody>
          <a:bodyPr/>
          <a:lstStyle/>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فیدور داستایوفسکی (1821-1881)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ارنست همینگوی (1899-1961)</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فردریش هولدرینگ (1770-1843)</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چارلز دیکنز (1812-1870)</a:t>
            </a:r>
          </a:p>
          <a:p>
            <a:pPr lvl="0" defTabSz="914400" fontAlgn="base">
              <a:lnSpc>
                <a:spcPct val="100000"/>
              </a:lnSpc>
              <a:spcBef>
                <a:spcPts val="1200"/>
              </a:spcBef>
              <a:buClr>
                <a:srgbClr val="006699"/>
              </a:buClr>
              <a:defRPr/>
            </a:pPr>
            <a:r>
              <a:rPr lang="fa-IR" sz="2400" dirty="0">
                <a:solidFill>
                  <a:srgbClr val="004992"/>
                </a:solidFill>
              </a:rPr>
              <a:t>همه این مردان فوت کرده اند و همگی…</a:t>
            </a:r>
          </a:p>
          <a:p>
            <a:pPr lvl="0" defTabSz="914400" fontAlgn="base">
              <a:lnSpc>
                <a:spcPct val="100000"/>
              </a:lnSpc>
              <a:spcBef>
                <a:spcPts val="1200"/>
              </a:spcBef>
              <a:buClr>
                <a:srgbClr val="006699"/>
              </a:buClr>
              <a:defRPr/>
            </a:pPr>
            <a:r>
              <a:rPr lang="fa-IR" sz="2400" dirty="0">
                <a:solidFill>
                  <a:srgbClr val="004992"/>
                </a:solidFill>
              </a:rPr>
              <a:t>نویسندگان مشهوری هستند.</a:t>
            </a:r>
          </a:p>
          <a:p>
            <a:pPr lvl="0" defTabSz="914400" fontAlgn="base">
              <a:lnSpc>
                <a:spcPct val="100000"/>
              </a:lnSpc>
              <a:spcBef>
                <a:spcPts val="1200"/>
              </a:spcBef>
              <a:buClr>
                <a:srgbClr val="006699"/>
              </a:buClr>
              <a:defRPr/>
            </a:pPr>
            <a:r>
              <a:rPr lang="fa-IR" sz="2400" dirty="0">
                <a:solidFill>
                  <a:srgbClr val="004992"/>
                </a:solidFill>
              </a:rPr>
              <a:t>نکته دیگر؟</a:t>
            </a:r>
          </a:p>
          <a:p>
            <a:pPr lvl="0" defTabSz="914400" fontAlgn="base">
              <a:lnSpc>
                <a:spcPct val="100000"/>
              </a:lnSpc>
              <a:spcBef>
                <a:spcPts val="1200"/>
              </a:spcBef>
              <a:buClr>
                <a:srgbClr val="006699"/>
              </a:buClr>
              <a:defRPr/>
            </a:pPr>
            <a:r>
              <a:rPr lang="fa-IR" sz="2400" dirty="0">
                <a:solidFill>
                  <a:srgbClr val="004992"/>
                </a:solidFill>
              </a:rPr>
              <a:t>همه این نویسندگان به بیماری های روانی مبتلا بوده اند و دو نفر از آن ها نشانگانی از روان پریشی داشته اند.</a:t>
            </a:r>
            <a:endParaRPr lang="fa-IR" sz="2400" dirty="0"/>
          </a:p>
        </p:txBody>
      </p:sp>
      <p:sp>
        <p:nvSpPr>
          <p:cNvPr id="3" name="Footer Placeholder 2"/>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Tree>
    <p:extLst>
      <p:ext uri="{BB962C8B-B14F-4D97-AF65-F5344CB8AC3E}">
        <p14:creationId xmlns:p14="http://schemas.microsoft.com/office/powerpoint/2010/main" val="336894668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افراد مشهور = انسان های کامل</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757324147"/>
              </p:ext>
            </p:extLst>
          </p:nvPr>
        </p:nvGraphicFramePr>
        <p:xfrm>
          <a:off x="408955" y="2132857"/>
          <a:ext cx="11376000" cy="4389120"/>
        </p:xfrm>
        <a:graphic>
          <a:graphicData uri="http://schemas.openxmlformats.org/drawingml/2006/table">
            <a:tbl>
              <a:tblPr rtl="1">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097280">
                <a:tc>
                  <a:txBody>
                    <a:bodyPr/>
                    <a:lstStyle/>
                    <a:p>
                      <a:pPr marL="0" indent="0" algn="r" rtl="1">
                        <a:buFont typeface="Arial" pitchFamily="34" charset="0"/>
                        <a:buNone/>
                      </a:pPr>
                      <a:r>
                        <a:rPr lang="fa-IR" sz="2000" b="0" dirty="0">
                          <a:solidFill>
                            <a:srgbClr val="333333"/>
                          </a:solidFill>
                          <a:latin typeface="+mn-lt"/>
                          <a:ea typeface="+mn-ea"/>
                          <a:cs typeface="+mn-cs"/>
                        </a:rPr>
                        <a:t>فیودور</a:t>
                      </a:r>
                      <a:r>
                        <a:rPr lang="fa-IR" sz="2000" b="0" baseline="0" dirty="0">
                          <a:solidFill>
                            <a:srgbClr val="333333"/>
                          </a:solidFill>
                          <a:latin typeface="+mn-lt"/>
                          <a:ea typeface="+mn-ea"/>
                          <a:cs typeface="+mn-cs"/>
                        </a:rPr>
                        <a:t> داستایوفسکی (1881- 1821)</a:t>
                      </a:r>
                      <a:endParaRPr lang="fa-IR" sz="20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indent="0" algn="r" defTabSz="914400" rtl="1" eaLnBrk="1" fontAlgn="auto" latinLnBrk="0" hangingPunct="1">
                        <a:lnSpc>
                          <a:spcPct val="100000"/>
                        </a:lnSpc>
                        <a:spcBef>
                          <a:spcPts val="0"/>
                        </a:spcBef>
                        <a:spcAft>
                          <a:spcPts val="0"/>
                        </a:spcAft>
                        <a:buClrTx/>
                        <a:buSzTx/>
                        <a:buFont typeface="Arial" pitchFamily="34" charset="0"/>
                        <a:buNone/>
                        <a:tabLst/>
                        <a:defRPr/>
                      </a:pPr>
                      <a:r>
                        <a:rPr lang="fa-IR" sz="2000" b="0" dirty="0">
                          <a:solidFill>
                            <a:srgbClr val="333333"/>
                          </a:solidFill>
                          <a:latin typeface="+mn-lt"/>
                          <a:ea typeface="+mn-ea"/>
                          <a:cs typeface="+mn-cs"/>
                        </a:rPr>
                        <a:t>فیودور</a:t>
                      </a:r>
                      <a:r>
                        <a:rPr lang="fa-IR" sz="2000" b="0" baseline="0" dirty="0">
                          <a:solidFill>
                            <a:srgbClr val="333333"/>
                          </a:solidFill>
                          <a:latin typeface="+mn-lt"/>
                          <a:ea typeface="+mn-ea"/>
                          <a:cs typeface="+mn-cs"/>
                        </a:rPr>
                        <a:t> داستایوفسکی یکی از نویسندگان بزرگ و مشهور روس است ؛ و یکی از برجسته ترین روان شناسان جهان ادبیات به شمار می آید. داستایفسکی به بیماری صرع مبتلا بود و در عین حال به قمار اعتیاد داشت. وی تا پایان عمر در فقر به سر می برد و بخاطر داستان زندگی اش شهرت جهانی دارد. </a:t>
                      </a:r>
                      <a:endParaRPr lang="de-DE" sz="2000" b="0" kern="1200"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342900" indent="-342900" algn="r" rtl="1">
                        <a:buFont typeface="Arial" pitchFamily="34" charset="0"/>
                        <a:buNone/>
                      </a:pPr>
                      <a:r>
                        <a:rPr lang="fa-IR" sz="2000" b="0" dirty="0">
                          <a:solidFill>
                            <a:srgbClr val="333333"/>
                          </a:solidFill>
                          <a:latin typeface="+mn-lt"/>
                          <a:ea typeface="+mn-ea"/>
                          <a:cs typeface="+mn-cs"/>
                        </a:rPr>
                        <a:t>ارنست</a:t>
                      </a:r>
                      <a:r>
                        <a:rPr lang="fa-IR" sz="2000" b="0" baseline="0" dirty="0">
                          <a:solidFill>
                            <a:srgbClr val="333333"/>
                          </a:solidFill>
                          <a:latin typeface="+mn-lt"/>
                          <a:ea typeface="+mn-ea"/>
                          <a:cs typeface="+mn-cs"/>
                        </a:rPr>
                        <a:t> همینگوی</a:t>
                      </a:r>
                    </a:p>
                    <a:p>
                      <a:pPr marL="342900" indent="-342900" algn="r" rtl="1">
                        <a:buFont typeface="Arial" pitchFamily="34" charset="0"/>
                        <a:buNone/>
                      </a:pPr>
                      <a:r>
                        <a:rPr lang="de-DE" sz="2000" b="0" dirty="0">
                          <a:solidFill>
                            <a:srgbClr val="333333"/>
                          </a:solidFill>
                          <a:latin typeface="+mn-lt"/>
                          <a:ea typeface="+mn-ea"/>
                          <a:cs typeface="+mn-cs"/>
                        </a:rPr>
                        <a:t>(1899-1961)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50000"/>
                        </a:spcBef>
                        <a:spcAft>
                          <a:spcPct val="0"/>
                        </a:spcAft>
                        <a:buClrTx/>
                        <a:buSzTx/>
                        <a:buFontTx/>
                        <a:buNone/>
                        <a:tabLst/>
                      </a:pPr>
                      <a:r>
                        <a:rPr lang="fa-IR" sz="2000" b="0" kern="1200" dirty="0">
                          <a:solidFill>
                            <a:srgbClr val="333333"/>
                          </a:solidFill>
                          <a:latin typeface="+mn-lt"/>
                          <a:ea typeface="+mn-ea"/>
                          <a:cs typeface="+mn-cs"/>
                        </a:rPr>
                        <a:t>همینگوی</a:t>
                      </a:r>
                      <a:r>
                        <a:rPr lang="fa-IR" sz="2000" b="0" kern="1200" baseline="0" dirty="0">
                          <a:solidFill>
                            <a:srgbClr val="333333"/>
                          </a:solidFill>
                          <a:latin typeface="+mn-lt"/>
                          <a:ea typeface="+mn-ea"/>
                          <a:cs typeface="+mn-cs"/>
                        </a:rPr>
                        <a:t> یکی از نویسندگان سرشناس امریکایی در قرن بیستم میلادی بود. در سال 1954 ، جایزه نوبل در ادبیات را دریافت کرد. وی در طول عمر خویش دوره هایی از افسردگی را تجربه </a:t>
                      </a:r>
                      <a:r>
                        <a:rPr lang="fa-IR" sz="2000" b="0" kern="1200" baseline="0">
                          <a:solidFill>
                            <a:srgbClr val="333333"/>
                          </a:solidFill>
                          <a:latin typeface="+mn-lt"/>
                          <a:ea typeface="+mn-ea"/>
                          <a:cs typeface="+mn-cs"/>
                        </a:rPr>
                        <a:t>کرده و به </a:t>
                      </a:r>
                      <a:r>
                        <a:rPr lang="fa-IR" sz="2000" b="0" kern="1200" baseline="0" dirty="0">
                          <a:solidFill>
                            <a:srgbClr val="333333"/>
                          </a:solidFill>
                          <a:latin typeface="+mn-lt"/>
                          <a:ea typeface="+mn-ea"/>
                          <a:cs typeface="+mn-cs"/>
                        </a:rPr>
                        <a:t>شدت الکل مصرف می کرد. و بسیاری از روانشناسان معتقدند که به بیماری دو قطبی مبتلا بود. </a:t>
                      </a:r>
                      <a:endParaRPr lang="de-DE" sz="2000" b="0" kern="120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97280">
                <a:tc>
                  <a:txBody>
                    <a:bodyPr/>
                    <a:lstStyle/>
                    <a:p>
                      <a:pPr marL="342900" indent="-342900" algn="r" rtl="1">
                        <a:buFont typeface="Arial" pitchFamily="34" charset="0"/>
                        <a:buNone/>
                      </a:pPr>
                      <a:r>
                        <a:rPr lang="fa-IR" sz="2000" b="0" dirty="0">
                          <a:solidFill>
                            <a:srgbClr val="333333"/>
                          </a:solidFill>
                          <a:latin typeface="+mn-lt"/>
                          <a:ea typeface="+mn-ea"/>
                          <a:cs typeface="+mn-cs"/>
                        </a:rPr>
                        <a:t>فردریش</a:t>
                      </a:r>
                      <a:r>
                        <a:rPr lang="fa-IR" sz="2000" b="0" baseline="0" dirty="0">
                          <a:solidFill>
                            <a:srgbClr val="333333"/>
                          </a:solidFill>
                          <a:latin typeface="+mn-lt"/>
                          <a:ea typeface="+mn-ea"/>
                          <a:cs typeface="+mn-cs"/>
                        </a:rPr>
                        <a:t> هولدرلین</a:t>
                      </a:r>
                    </a:p>
                    <a:p>
                      <a:pPr marL="342900" indent="-342900" algn="r" rtl="1">
                        <a:buFont typeface="Arial" pitchFamily="34" charset="0"/>
                        <a:buNone/>
                      </a:pPr>
                      <a:r>
                        <a:rPr lang="de-DE" sz="2000" b="0" dirty="0">
                          <a:solidFill>
                            <a:srgbClr val="333333"/>
                          </a:solidFill>
                          <a:latin typeface="+mn-lt"/>
                          <a:ea typeface="+mn-ea"/>
                          <a:cs typeface="+mn-cs"/>
                        </a:rPr>
                        <a:t>(1770-1843)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5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هولدرلین تصویر اغراق شده « نابغه و دیوانه » را </a:t>
                      </a:r>
                      <a:r>
                        <a:rPr kumimoji="0" lang="fa-IR" sz="2000" b="0" i="0" u="none" strike="noStrike" cap="none" normalizeH="0" baseline="0">
                          <a:ln>
                            <a:noFill/>
                          </a:ln>
                          <a:solidFill>
                            <a:srgbClr val="333333"/>
                          </a:solidFill>
                          <a:effectLst/>
                          <a:latin typeface="+mn-lt"/>
                          <a:ea typeface="+mn-ea"/>
                          <a:cs typeface="+mn-cs"/>
                        </a:rPr>
                        <a:t>پدید آورد. </a:t>
                      </a:r>
                      <a:r>
                        <a:rPr kumimoji="0" lang="fa-IR" sz="2000" b="0" i="0" u="none" strike="noStrike" cap="none" normalizeH="0" baseline="0" dirty="0">
                          <a:ln>
                            <a:noFill/>
                          </a:ln>
                          <a:solidFill>
                            <a:srgbClr val="333333"/>
                          </a:solidFill>
                          <a:effectLst/>
                          <a:latin typeface="+mn-lt"/>
                          <a:ea typeface="+mn-ea"/>
                          <a:cs typeface="+mn-cs"/>
                        </a:rPr>
                        <a:t>او مشهورترین شاعر آلمان و همتراز گوته و شیلر بود . امروزه بسیاری از روانشناسان معتقدند که هولدرلین به بیماری روان پریشی اسکیزوفرنیا مبتلا بوده است. </a:t>
                      </a:r>
                      <a:endParaRPr kumimoji="0" lang="de-DE" sz="2000" b="0" i="0" u="none" strike="noStrike" kern="1200"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Arial" pitchFamily="34" charset="0"/>
                        <a:buNone/>
                        <a:tabLst/>
                        <a:defRPr/>
                      </a:pPr>
                      <a:r>
                        <a:rPr lang="fa-IR" sz="2000" b="0" dirty="0">
                          <a:solidFill>
                            <a:srgbClr val="333333"/>
                          </a:solidFill>
                          <a:latin typeface="+mn-lt"/>
                          <a:ea typeface="+mn-ea"/>
                          <a:cs typeface="+mn-cs"/>
                        </a:rPr>
                        <a:t>چارلز دیکنز </a:t>
                      </a:r>
                    </a:p>
                    <a:p>
                      <a:pPr marL="0" marR="0" lvl="0" indent="0" algn="r" defTabSz="914400" rtl="1" eaLnBrk="1" fontAlgn="base" latinLnBrk="0" hangingPunct="1">
                        <a:lnSpc>
                          <a:spcPct val="100000"/>
                        </a:lnSpc>
                        <a:spcBef>
                          <a:spcPct val="20000"/>
                        </a:spcBef>
                        <a:spcAft>
                          <a:spcPct val="0"/>
                        </a:spcAft>
                        <a:buClr>
                          <a:srgbClr val="006699"/>
                        </a:buClr>
                        <a:buSzTx/>
                        <a:buFont typeface="Arial" pitchFamily="34" charset="0"/>
                        <a:buNone/>
                        <a:tabLst/>
                        <a:defRPr/>
                      </a:pPr>
                      <a:r>
                        <a:rPr lang="de-DE" sz="2000" b="0" dirty="0">
                          <a:solidFill>
                            <a:srgbClr val="333333"/>
                          </a:solidFill>
                          <a:latin typeface="+mn-lt"/>
                          <a:ea typeface="+mn-ea"/>
                          <a:cs typeface="+mn-cs"/>
                        </a:rPr>
                        <a:t>(</a:t>
                      </a:r>
                      <a:r>
                        <a:rPr lang="de-DE" sz="2000" b="0">
                          <a:solidFill>
                            <a:srgbClr val="333333"/>
                          </a:solidFill>
                          <a:latin typeface="+mn-lt"/>
                          <a:ea typeface="+mn-ea"/>
                          <a:cs typeface="+mn-cs"/>
                        </a:rPr>
                        <a:t>1812-1870)</a:t>
                      </a:r>
                      <a:endParaRPr lang="de-DE" sz="20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50000"/>
                        </a:spcBef>
                        <a:spcAft>
                          <a:spcPct val="0"/>
                        </a:spcAft>
                        <a:buClrTx/>
                        <a:buSzTx/>
                        <a:buFontTx/>
                        <a:buNone/>
                        <a:tabLst/>
                      </a:pPr>
                      <a:r>
                        <a:rPr kumimoji="0" lang="fa-IR" sz="2000" b="0" i="0" u="none" strike="noStrike" kern="1200" cap="none" normalizeH="0" baseline="0">
                          <a:ln>
                            <a:noFill/>
                          </a:ln>
                          <a:solidFill>
                            <a:srgbClr val="333333"/>
                          </a:solidFill>
                          <a:effectLst/>
                          <a:latin typeface="+mn-lt"/>
                          <a:ea typeface="+mn-ea"/>
                          <a:cs typeface="+mn-cs"/>
                        </a:rPr>
                        <a:t>دیکنز یک </a:t>
                      </a:r>
                      <a:r>
                        <a:rPr kumimoji="0" lang="fa-IR" sz="2000" b="0" i="0" u="none" strike="noStrike" kern="1200" cap="none" normalizeH="0" baseline="0" dirty="0">
                          <a:ln>
                            <a:noFill/>
                          </a:ln>
                          <a:solidFill>
                            <a:srgbClr val="333333"/>
                          </a:solidFill>
                          <a:effectLst/>
                          <a:latin typeface="+mn-lt"/>
                          <a:ea typeface="+mn-ea"/>
                          <a:cs typeface="+mn-cs"/>
                        </a:rPr>
                        <a:t>نویسنده مشهور اهل انگلستان بود. او آثار بزرگی مانند «اولیور توویست» ، «سرود شب عید میلاد مسیح » را خلق کرده است. او به بیماری شیدایی مبتلا بوده و دوره هایی از افسردگی را تجربه کرده است. و براساس نظام تشخیصی معاصر بیمار دوقطبی تلقی می شود. </a:t>
                      </a:r>
                      <a:endParaRPr kumimoji="0" lang="de-DE" sz="2000" b="0" i="0" u="none" strike="noStrike" kern="1200"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کدامیک از نقاشی های زیر توسط فرد مبتلا به اختلال روانی ترسیم شده است؟</a:t>
            </a:r>
            <a:endParaRPr lang="de-DE" sz="36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410220"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3662944"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6244970"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9131935"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کدامیک ازنقاشی های زیر به بالاترین قیمت فروخته شده است؟</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7" name="Grafik 6"/>
          <p:cNvPicPr>
            <a:picLocks noChangeAspect="1"/>
          </p:cNvPicPr>
          <p:nvPr/>
        </p:nvPicPr>
        <p:blipFill>
          <a:blip r:embed="rId3" cstate="print"/>
          <a:stretch>
            <a:fillRect/>
          </a:stretch>
        </p:blipFill>
        <p:spPr>
          <a:xfrm>
            <a:off x="410220"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3662944"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6244970"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9131935" y="2288360"/>
            <a:ext cx="2560320" cy="3410176"/>
          </a:xfrm>
          <a:prstGeom prst="rect">
            <a:avLst/>
          </a:prstGeom>
        </p:spPr>
      </p:pic>
    </p:spTree>
    <p:extLst>
      <p:ext uri="{BB962C8B-B14F-4D97-AF65-F5344CB8AC3E}">
        <p14:creationId xmlns:p14="http://schemas.microsoft.com/office/powerpoint/2010/main" val="1439124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6"/>
          <p:cNvPicPr>
            <a:picLocks noChangeAspect="1"/>
          </p:cNvPicPr>
          <p:nvPr/>
        </p:nvPicPr>
        <p:blipFill>
          <a:blip r:embed="rId3" cstate="print"/>
          <a:stretch>
            <a:fillRect/>
          </a:stretch>
        </p:blipFill>
        <p:spPr>
          <a:xfrm>
            <a:off x="410220"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3662944"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6244970" y="2288360"/>
            <a:ext cx="2560320" cy="3397464"/>
          </a:xfrm>
          <a:prstGeom prst="rect">
            <a:avLst/>
          </a:prstGeom>
        </p:spPr>
      </p:pic>
      <p:pic>
        <p:nvPicPr>
          <p:cNvPr id="24" name="Grafik 3" descr="auktion-sothebys-new-york.jpg"/>
          <p:cNvPicPr>
            <a:picLocks noChangeAspect="1"/>
          </p:cNvPicPr>
          <p:nvPr/>
        </p:nvPicPr>
        <p:blipFill>
          <a:blip r:embed="rId6" cstate="print"/>
          <a:stretch>
            <a:fillRect/>
          </a:stretch>
        </p:blipFill>
        <p:spPr>
          <a:xfrm>
            <a:off x="9131935" y="2288360"/>
            <a:ext cx="2560320" cy="3410176"/>
          </a:xfrm>
          <a:prstGeom prst="rect">
            <a:avLst/>
          </a:prstGeom>
        </p:spPr>
      </p:pic>
      <p:sp>
        <p:nvSpPr>
          <p:cNvPr id="3276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کدامیک ازنقاشی های زیر به بالاترین قیمت فروخته شده است؟</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sp>
        <p:nvSpPr>
          <p:cNvPr id="25" name="Caption_16"/>
          <p:cNvSpPr txBox="1"/>
          <p:nvPr/>
        </p:nvSpPr>
        <p:spPr>
          <a:xfrm>
            <a:off x="3662944" y="5689928"/>
            <a:ext cx="2255381" cy="369332"/>
          </a:xfrm>
          <a:prstGeom prst="rect">
            <a:avLst/>
          </a:prstGeom>
          <a:noFill/>
        </p:spPr>
        <p:txBody>
          <a:bodyPr wrap="square" rtlCol="0">
            <a:spAutoFit/>
          </a:bodyPr>
          <a:lstStyle/>
          <a:p>
            <a:pPr algn="ctr" rtl="1"/>
            <a:r>
              <a:rPr lang="fa-IR" sz="1800">
                <a:solidFill>
                  <a:srgbClr val="004992"/>
                </a:solidFill>
                <a:latin typeface="+mn-lt"/>
                <a:ea typeface="+mn-ea"/>
                <a:cs typeface="+mn-cs"/>
              </a:rPr>
              <a:t>صفر یورو </a:t>
            </a:r>
            <a:endParaRPr lang="de-DE" sz="1800" dirty="0">
              <a:solidFill>
                <a:srgbClr val="004992"/>
              </a:solidFill>
              <a:latin typeface="+mn-lt"/>
              <a:ea typeface="+mn-ea"/>
              <a:cs typeface="+mn-cs"/>
            </a:endParaRPr>
          </a:p>
        </p:txBody>
      </p:sp>
      <p:sp>
        <p:nvSpPr>
          <p:cNvPr id="26" name="Caption_17"/>
          <p:cNvSpPr txBox="1"/>
          <p:nvPr/>
        </p:nvSpPr>
        <p:spPr>
          <a:xfrm>
            <a:off x="410220" y="4286504"/>
            <a:ext cx="2926080" cy="369332"/>
          </a:xfrm>
          <a:prstGeom prst="rect">
            <a:avLst/>
          </a:prstGeom>
          <a:noFill/>
        </p:spPr>
        <p:txBody>
          <a:bodyPr wrap="square" rtlCol="0">
            <a:spAutoFit/>
          </a:bodyPr>
          <a:lstStyle/>
          <a:p>
            <a:pPr algn="ctr" rtl="1"/>
            <a:r>
              <a:rPr lang="fa-IR" sz="1800">
                <a:solidFill>
                  <a:srgbClr val="004992"/>
                </a:solidFill>
                <a:latin typeface="+mn-lt"/>
                <a:ea typeface="+mn-ea"/>
                <a:cs typeface="+mn-cs"/>
              </a:rPr>
              <a:t>ده هزار یورو </a:t>
            </a:r>
            <a:endParaRPr lang="de-DE" sz="1800" dirty="0">
              <a:solidFill>
                <a:srgbClr val="004992"/>
              </a:solidFill>
              <a:latin typeface="+mn-lt"/>
              <a:ea typeface="+mn-ea"/>
              <a:cs typeface="+mn-cs"/>
            </a:endParaRPr>
          </a:p>
        </p:txBody>
      </p:sp>
      <p:sp>
        <p:nvSpPr>
          <p:cNvPr id="27" name="Caption_15"/>
          <p:cNvSpPr txBox="1"/>
          <p:nvPr/>
        </p:nvSpPr>
        <p:spPr>
          <a:xfrm>
            <a:off x="6244970" y="5685824"/>
            <a:ext cx="2560320" cy="369332"/>
          </a:xfrm>
          <a:prstGeom prst="rect">
            <a:avLst/>
          </a:prstGeom>
          <a:noFill/>
        </p:spPr>
        <p:txBody>
          <a:bodyPr wrap="square" rtlCol="0">
            <a:spAutoFit/>
          </a:bodyPr>
          <a:lstStyle/>
          <a:p>
            <a:pPr algn="ctr" rtl="1"/>
            <a:r>
              <a:rPr lang="fa-IR" sz="1800">
                <a:solidFill>
                  <a:srgbClr val="004992"/>
                </a:solidFill>
                <a:latin typeface="+mn-lt"/>
                <a:ea typeface="+mn-ea"/>
                <a:cs typeface="+mn-cs"/>
              </a:rPr>
              <a:t>بیست و پنج میلیون یورو</a:t>
            </a:r>
            <a:endParaRPr lang="de-DE" sz="1800" dirty="0">
              <a:solidFill>
                <a:srgbClr val="004992"/>
              </a:solidFill>
              <a:latin typeface="+mn-lt"/>
              <a:ea typeface="+mn-ea"/>
              <a:cs typeface="+mn-cs"/>
            </a:endParaRPr>
          </a:p>
        </p:txBody>
      </p:sp>
      <p:sp>
        <p:nvSpPr>
          <p:cNvPr id="28" name="Caption_14"/>
          <p:cNvSpPr txBox="1"/>
          <p:nvPr/>
        </p:nvSpPr>
        <p:spPr>
          <a:xfrm>
            <a:off x="9131936" y="5698536"/>
            <a:ext cx="2560320" cy="369332"/>
          </a:xfrm>
          <a:prstGeom prst="rect">
            <a:avLst/>
          </a:prstGeom>
          <a:noFill/>
        </p:spPr>
        <p:txBody>
          <a:bodyPr wrap="square" rtlCol="0">
            <a:spAutoFit/>
          </a:bodyPr>
          <a:lstStyle/>
          <a:p>
            <a:pPr algn="ctr" rtl="1"/>
            <a:r>
              <a:rPr lang="fa-IR" sz="1800">
                <a:solidFill>
                  <a:srgbClr val="004992"/>
                </a:solidFill>
                <a:latin typeface="+mn-lt"/>
                <a:ea typeface="+mn-ea"/>
                <a:cs typeface="+mn-cs"/>
              </a:rPr>
              <a:t>یکصد میلیون یورو</a:t>
            </a:r>
            <a:endParaRPr lang="de-DE" sz="1800" dirty="0">
              <a:solidFill>
                <a:srgbClr val="004992"/>
              </a:solidFill>
              <a:latin typeface="+mn-lt"/>
              <a:ea typeface="+mn-ea"/>
              <a:cs typeface="+mn-cs"/>
            </a:endParaRPr>
          </a:p>
        </p:txBody>
      </p:sp>
    </p:spTree>
    <p:extLst>
      <p:ext uri="{BB962C8B-B14F-4D97-AF65-F5344CB8AC3E}">
        <p14:creationId xmlns:p14="http://schemas.microsoft.com/office/powerpoint/2010/main" val="3279653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ادوارد مونچ</a:t>
            </a:r>
            <a:endParaRPr lang="de-DE" sz="3600" dirty="0">
              <a:latin typeface="+mn-lt"/>
              <a:ea typeface="+mn-ea"/>
              <a:cs typeface="+mn-cs"/>
            </a:endParaRPr>
          </a:p>
        </p:txBody>
      </p:sp>
      <p:sp>
        <p:nvSpPr>
          <p:cNvPr id="4" name="Content Placeholder 3"/>
          <p:cNvSpPr>
            <a:spLocks noGrp="1"/>
          </p:cNvSpPr>
          <p:nvPr>
            <p:ph idx="1"/>
          </p:nvPr>
        </p:nvSpPr>
        <p:spPr>
          <a:xfrm>
            <a:off x="4801443" y="2204864"/>
            <a:ext cx="6947512" cy="4248000"/>
          </a:xfrm>
        </p:spPr>
        <p:txBody>
          <a:bodyPr/>
          <a:lstStyle/>
          <a:p>
            <a:pPr marL="342900" lvl="0" indent="-342900" defTabSz="914400" fontAlgn="base">
              <a:buClr>
                <a:srgbClr val="333333"/>
              </a:buClr>
              <a:buFont typeface="WingDings"/>
              <a:buChar char=""/>
              <a:tabLst>
                <a:tab pos="84137" algn="l"/>
              </a:tabLst>
              <a:defRPr/>
            </a:pPr>
            <a:r>
              <a:rPr lang="fa-IR" sz="2400" dirty="0">
                <a:solidFill>
                  <a:srgbClr val="333333"/>
                </a:solidFill>
              </a:rPr>
              <a:t>یک نفر ناشناس پیشنهاد 100 میلیون یورو برای خرید نقاشی جیغ را داده بود. این نقاشی یکی از گرانقیمت ترین نقاشی های جهاان است.</a:t>
            </a:r>
          </a:p>
          <a:p>
            <a:pPr marL="342900" lvl="0" indent="-342900" defTabSz="914400" fontAlgn="base">
              <a:buClr>
                <a:srgbClr val="333333"/>
              </a:buClr>
              <a:buFont typeface="WingDings"/>
              <a:buChar char=""/>
              <a:tabLst>
                <a:tab pos="84137" algn="l"/>
              </a:tabLst>
              <a:defRPr/>
            </a:pPr>
            <a:r>
              <a:rPr lang="fa-IR" sz="2400" dirty="0">
                <a:solidFill>
                  <a:srgbClr val="333333"/>
                </a:solidFill>
              </a:rPr>
              <a:t>ادوارد مونچ به اختلال دوقطبی مبتلا بوده است</a:t>
            </a:r>
            <a:r>
              <a:rPr lang="de-DE" sz="2400" dirty="0">
                <a:solidFill>
                  <a:srgbClr val="333333"/>
                </a:solidFill>
              </a:rPr>
              <a:t> :</a:t>
            </a:r>
          </a:p>
          <a:p>
            <a:pPr marL="774827" lvl="3"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او دوره های شیدایی ، هذیان و افسردگی داشته است</a:t>
            </a:r>
          </a:p>
          <a:p>
            <a:pPr marL="774827" lvl="3"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او بدلیل بیماری اش بیش از 8 ماه در بیمارستان روان پزشکی بستری بوده است.</a:t>
            </a:r>
            <a:endParaRPr lang="fa-IR" sz="2400" dirty="0">
              <a:latin typeface="+mn-lt"/>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9" name="Grafik 16" descr="auktion-sothebys-new-york.jpg"/>
          <p:cNvPicPr>
            <a:picLocks noChangeAspect="1"/>
          </p:cNvPicPr>
          <p:nvPr/>
        </p:nvPicPr>
        <p:blipFill>
          <a:blip r:embed="rId3" cstate="print"/>
          <a:srcRect/>
          <a:stretch>
            <a:fillRect/>
          </a:stretch>
        </p:blipFill>
        <p:spPr bwMode="auto">
          <a:xfrm>
            <a:off x="913012"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استفان موریتز</a:t>
            </a:r>
            <a:endParaRPr lang="de-DE" sz="3600" dirty="0">
              <a:latin typeface="+mn-lt"/>
              <a:ea typeface="+mn-ea"/>
              <a:cs typeface="+mn-cs"/>
            </a:endParaRPr>
          </a:p>
        </p:txBody>
      </p:sp>
      <p:sp>
        <p:nvSpPr>
          <p:cNvPr id="4" name="Content Placeholder 3"/>
          <p:cNvSpPr>
            <a:spLocks noGrp="1"/>
          </p:cNvSpPr>
          <p:nvPr>
            <p:ph idx="1"/>
          </p:nvPr>
        </p:nvSpPr>
        <p:spPr>
          <a:xfrm>
            <a:off x="4657427" y="2204864"/>
            <a:ext cx="7091528" cy="4248000"/>
          </a:xfrm>
        </p:spPr>
        <p:txBody>
          <a:bodyPr/>
          <a:lstStyle/>
          <a:p>
            <a:pPr marL="342900" lvl="0" indent="-342900" defTabSz="914400" fontAlgn="base">
              <a:buClr>
                <a:srgbClr val="333333"/>
              </a:buClr>
              <a:buFont typeface="WingDings"/>
              <a:buChar char=""/>
              <a:tabLst>
                <a:tab pos="84137" algn="l"/>
              </a:tabLst>
              <a:defRPr/>
            </a:pPr>
            <a:r>
              <a:rPr lang="fa-IR" sz="2400" dirty="0">
                <a:solidFill>
                  <a:srgbClr val="333333"/>
                </a:solidFill>
              </a:rPr>
              <a:t>این نقاشی فقط برای نقاش آن ارزش عاطفی دارد.</a:t>
            </a:r>
          </a:p>
          <a:p>
            <a:pPr marL="342900" lvl="0" indent="-342900" defTabSz="914400" fontAlgn="base">
              <a:buClr>
                <a:srgbClr val="333333"/>
              </a:buClr>
              <a:buFont typeface="WingDings"/>
              <a:buChar char=""/>
              <a:tabLst>
                <a:tab pos="84137" algn="l"/>
              </a:tabLst>
              <a:defRPr/>
            </a:pPr>
            <a:r>
              <a:rPr lang="fa-IR" sz="2400" dirty="0">
                <a:solidFill>
                  <a:srgbClr val="333333"/>
                </a:solidFill>
              </a:rPr>
              <a:t>این نقاشی توسط پروفسور استفان موریتز در سن 16 سالگی ترسیم شده است</a:t>
            </a:r>
            <a:r>
              <a:rPr lang="de-DE" sz="2400" dirty="0">
                <a:solidFill>
                  <a:srgbClr val="333333"/>
                </a:solidFill>
              </a:rPr>
              <a:t> :</a:t>
            </a:r>
          </a:p>
          <a:p>
            <a:pPr marL="774827" lvl="3"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او روانشناس و مدیر گروه پژوهشی نوروسایکولوژی بالینی ، بخش روان پزشکی بیمارستان دانشگاه هامبورگ – اپندروف است.</a:t>
            </a:r>
          </a:p>
          <a:p>
            <a:pPr marL="774827" lvl="3"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استفان موریتز هیچوقت تحت درمان روان پزشکی نبوده است.</a:t>
            </a:r>
            <a:endParaRPr lang="fa-IR" sz="2400" dirty="0">
              <a:latin typeface="+mn-lt"/>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10" name="Grafik 3" descr="Bild_Steffen.jpg"/>
          <p:cNvPicPr>
            <a:picLocks noChangeAspect="1"/>
          </p:cNvPicPr>
          <p:nvPr/>
        </p:nvPicPr>
        <p:blipFill>
          <a:blip r:embed="rId3" cstate="print"/>
          <a:srcRect/>
          <a:stretch>
            <a:fillRect/>
          </a:stretch>
        </p:blipFill>
        <p:spPr bwMode="auto">
          <a:xfrm>
            <a:off x="1129036" y="2203704"/>
            <a:ext cx="2819234" cy="4251960"/>
          </a:xfrm>
          <a:prstGeom prst="rect">
            <a:avLst/>
          </a:prstGeom>
          <a:noFill/>
          <a:ln w="9525">
            <a:noFill/>
            <a:miter lim="800000"/>
            <a:headEnd/>
            <a:tailEnd/>
          </a:ln>
        </p:spPr>
      </p:pic>
    </p:spTree>
    <p:extLst>
      <p:ext uri="{BB962C8B-B14F-4D97-AF65-F5344CB8AC3E}">
        <p14:creationId xmlns:p14="http://schemas.microsoft.com/office/powerpoint/2010/main" val="555777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وینسنت ون گوگ</a:t>
            </a:r>
            <a:endParaRPr lang="de-DE" sz="3600" dirty="0">
              <a:latin typeface="+mn-lt"/>
              <a:ea typeface="+mn-ea"/>
              <a:cs typeface="+mn-cs"/>
            </a:endParaRPr>
          </a:p>
        </p:txBody>
      </p:sp>
      <p:sp>
        <p:nvSpPr>
          <p:cNvPr id="4" name="Content Placeholder 3"/>
          <p:cNvSpPr>
            <a:spLocks noGrp="1"/>
          </p:cNvSpPr>
          <p:nvPr>
            <p:ph idx="1"/>
          </p:nvPr>
        </p:nvSpPr>
        <p:spPr>
          <a:xfrm>
            <a:off x="4657427" y="2204864"/>
            <a:ext cx="7091528" cy="4248000"/>
          </a:xfrm>
        </p:spPr>
        <p:txBody>
          <a:bodyPr/>
          <a:lstStyle/>
          <a:p>
            <a:pPr marL="342900" lvl="0" indent="-342900" defTabSz="914400" fontAlgn="base">
              <a:buClr>
                <a:srgbClr val="333333"/>
              </a:buClr>
              <a:buFont typeface="WingDings"/>
              <a:buChar char=""/>
              <a:tabLst>
                <a:tab pos="84137" algn="l"/>
              </a:tabLst>
              <a:defRPr/>
            </a:pPr>
            <a:r>
              <a:rPr lang="fa-IR" sz="2400" dirty="0">
                <a:solidFill>
                  <a:srgbClr val="333333"/>
                </a:solidFill>
              </a:rPr>
              <a:t>نقاشی پارک بیمارستان سنت پال حدود 25 میلیون یورو ارزش دارد.</a:t>
            </a:r>
          </a:p>
          <a:p>
            <a:pPr marL="342900" lvl="0" indent="-342900" defTabSz="914400" fontAlgn="base">
              <a:buClr>
                <a:srgbClr val="333333"/>
              </a:buClr>
              <a:buFont typeface="WingDings"/>
              <a:buChar char=""/>
              <a:tabLst>
                <a:tab pos="84137" algn="l"/>
              </a:tabLst>
              <a:defRPr/>
            </a:pPr>
            <a:r>
              <a:rPr lang="fa-IR" sz="2400" dirty="0">
                <a:solidFill>
                  <a:srgbClr val="333333"/>
                </a:solidFill>
              </a:rPr>
              <a:t>ون گوگ این نقاشی را در سال 1889 که در بیمارستان روان پزشکی سنت پال فرانسه بسری بوده ترسیم کرده است</a:t>
            </a:r>
            <a:r>
              <a:rPr lang="de-DE" sz="2400" dirty="0">
                <a:solidFill>
                  <a:srgbClr val="333333"/>
                </a:solidFill>
              </a:rPr>
              <a:t> :</a:t>
            </a:r>
          </a:p>
          <a:p>
            <a:pPr marL="774827" lvl="3"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ون گوگ نوسانات شدید خلقی داشت ، به خود آسیب می رساند ، اضطراب شدید ، توهم و هذیان داشت.</a:t>
            </a:r>
          </a:p>
          <a:p>
            <a:pPr marL="774827" lvl="3"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براساس طبقه بندی معاصر روان پزشکی ، او به روان پریشی ، از نوع اختلال خلقی مبتلا بود.</a:t>
            </a:r>
            <a:endParaRPr lang="fa-IR" sz="2400" dirty="0">
              <a:latin typeface="+mn-lt"/>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9" name="Grafik 23" descr="img136112.jpg"/>
          <p:cNvPicPr>
            <a:picLocks noChangeAspect="1"/>
          </p:cNvPicPr>
          <p:nvPr/>
        </p:nvPicPr>
        <p:blipFill>
          <a:blip r:embed="rId3" cstate="print"/>
          <a:srcRect/>
          <a:stretch>
            <a:fillRect/>
          </a:stretch>
        </p:blipFill>
        <p:spPr bwMode="auto">
          <a:xfrm>
            <a:off x="913012" y="2203704"/>
            <a:ext cx="3204265" cy="4251960"/>
          </a:xfrm>
          <a:prstGeom prst="rect">
            <a:avLst/>
          </a:prstGeom>
          <a:noFill/>
          <a:ln w="9525">
            <a:noFill/>
            <a:miter lim="800000"/>
            <a:headEnd/>
            <a:tailEnd/>
          </a:ln>
        </p:spPr>
      </p:pic>
    </p:spTree>
    <p:extLst>
      <p:ext uri="{BB962C8B-B14F-4D97-AF65-F5344CB8AC3E}">
        <p14:creationId xmlns:p14="http://schemas.microsoft.com/office/powerpoint/2010/main" val="500843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رینگو استار ( آوای شادی)</a:t>
            </a:r>
            <a:endParaRPr lang="de-DE" sz="3600" dirty="0">
              <a:latin typeface="+mn-lt"/>
              <a:ea typeface="+mn-ea"/>
              <a:cs typeface="+mn-cs"/>
            </a:endParaRPr>
          </a:p>
        </p:txBody>
      </p:sp>
      <p:sp>
        <p:nvSpPr>
          <p:cNvPr id="4" name="Content Placeholder 3"/>
          <p:cNvSpPr>
            <a:spLocks noGrp="1"/>
          </p:cNvSpPr>
          <p:nvPr>
            <p:ph idx="1"/>
          </p:nvPr>
        </p:nvSpPr>
        <p:spPr>
          <a:xfrm>
            <a:off x="6529635" y="2204864"/>
            <a:ext cx="5219320" cy="4248000"/>
          </a:xfrm>
        </p:spPr>
        <p:txBody>
          <a:bodyPr/>
          <a:lstStyle/>
          <a:p>
            <a:pPr marL="342900" lvl="0" indent="-342900" defTabSz="914400" fontAlgn="base">
              <a:buClr>
                <a:srgbClr val="333333"/>
              </a:buClr>
              <a:buFont typeface="WingDings"/>
              <a:buChar char=""/>
              <a:tabLst>
                <a:tab pos="84137" algn="l"/>
              </a:tabLst>
              <a:defRPr/>
            </a:pPr>
            <a:r>
              <a:rPr lang="fa-IR" sz="2400" dirty="0">
                <a:solidFill>
                  <a:srgbClr val="333333"/>
                </a:solidFill>
              </a:rPr>
              <a:t>رینگو استار بخاطر نقاشی آوای شادی مشهور شد. او از سال 2005 به یک نقاش مشهور تبدیل شد</a:t>
            </a:r>
            <a:r>
              <a:rPr lang="de-DE" sz="2400" dirty="0">
                <a:solidFill>
                  <a:srgbClr val="333333"/>
                </a:solidFill>
              </a:rPr>
              <a:t> :</a:t>
            </a:r>
          </a:p>
          <a:p>
            <a:pPr marL="342900" lvl="1"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این نقاشی در سال 2013 ترسیم شد</a:t>
            </a:r>
            <a:r>
              <a:rPr lang="de-DE" sz="2400" dirty="0">
                <a:solidFill>
                  <a:srgbClr val="333333"/>
                </a:solidFill>
                <a:latin typeface="+mn-lt"/>
              </a:rPr>
              <a:t>.</a:t>
            </a:r>
            <a:endParaRPr lang="fa-IR" sz="2400" dirty="0">
              <a:solidFill>
                <a:srgbClr val="333333"/>
              </a:solidFill>
              <a:latin typeface="+mn-lt"/>
            </a:endParaRPr>
          </a:p>
          <a:p>
            <a:pPr marL="342900" lvl="1"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این نقاشی بیش از ده هزار دلار فروخته شد</a:t>
            </a:r>
            <a:r>
              <a:rPr lang="de-DE" sz="2400" dirty="0">
                <a:solidFill>
                  <a:srgbClr val="333333"/>
                </a:solidFill>
                <a:latin typeface="+mn-lt"/>
              </a:rPr>
              <a:t>.</a:t>
            </a:r>
            <a:endParaRPr lang="fa-IR" sz="2400" dirty="0">
              <a:solidFill>
                <a:srgbClr val="333333"/>
              </a:solidFill>
              <a:latin typeface="+mn-lt"/>
            </a:endParaRPr>
          </a:p>
          <a:p>
            <a:pPr marL="342900" lvl="1" indent="-342900" defTabSz="914400" fontAlgn="base">
              <a:spcBef>
                <a:spcPts val="1999"/>
              </a:spcBef>
              <a:buClr>
                <a:srgbClr val="333333"/>
              </a:buClr>
              <a:buFont typeface="WingDings"/>
              <a:buChar char=""/>
              <a:tabLst>
                <a:tab pos="84137" algn="l"/>
              </a:tabLst>
              <a:defRPr/>
            </a:pPr>
            <a:r>
              <a:rPr lang="fa-IR" sz="2400" dirty="0">
                <a:solidFill>
                  <a:srgbClr val="333333"/>
                </a:solidFill>
                <a:latin typeface="+mn-lt"/>
              </a:rPr>
              <a:t>رینگو استار هرگز به بیماری روانی مبتلا نبوده است.</a:t>
            </a:r>
            <a:endParaRPr lang="fa-IR" sz="2400" dirty="0">
              <a:latin typeface="+mn-lt"/>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10" name="Grafik 3"/>
          <p:cNvPicPr>
            <a:picLocks noChangeAspect="1"/>
          </p:cNvPicPr>
          <p:nvPr/>
        </p:nvPicPr>
        <p:blipFill>
          <a:blip r:embed="rId3" cstate="print"/>
          <a:srcRect/>
          <a:stretch>
            <a:fillRect/>
          </a:stretch>
        </p:blipFill>
        <p:spPr bwMode="auto">
          <a:xfrm>
            <a:off x="445135" y="2203704"/>
            <a:ext cx="5303520" cy="3621617"/>
          </a:xfrm>
          <a:prstGeom prst="rect">
            <a:avLst/>
          </a:prstGeom>
          <a:noFill/>
          <a:ln w="9525">
            <a:noFill/>
            <a:miter lim="800000"/>
            <a:headEnd/>
            <a:tailEnd/>
          </a:ln>
        </p:spPr>
      </p:pic>
    </p:spTree>
    <p:extLst>
      <p:ext uri="{BB962C8B-B14F-4D97-AF65-F5344CB8AC3E}">
        <p14:creationId xmlns:p14="http://schemas.microsoft.com/office/powerpoint/2010/main" val="2420734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نخستین نتیجه گیری</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84137" algn="l"/>
              </a:tabLst>
              <a:defRPr/>
            </a:pPr>
            <a:r>
              <a:rPr lang="fa-IR" sz="2400" dirty="0">
                <a:solidFill>
                  <a:srgbClr val="333333"/>
                </a:solidFill>
              </a:rPr>
              <a:t>ابتلا به بیماری روانی به این معنی نیست که شما نمی توانید زندگی معنی دار و ارزشمندی هایی داشته باشید.</a:t>
            </a:r>
          </a:p>
          <a:p>
            <a:pPr marL="342900" lvl="0" indent="-342900" defTabSz="914400" fontAlgn="base">
              <a:buClr>
                <a:srgbClr val="333333"/>
              </a:buClr>
              <a:buFont typeface="WingDings"/>
              <a:buChar char=""/>
              <a:tabLst>
                <a:tab pos="84137" algn="l"/>
              </a:tabLst>
              <a:defRPr/>
            </a:pPr>
            <a:r>
              <a:rPr lang="fa-IR" sz="2400" dirty="0">
                <a:solidFill>
                  <a:srgbClr val="333333"/>
                </a:solidFill>
              </a:rPr>
              <a:t>بیماری روانی هم می تواند موجد خلاقیت و هم مخرب آن باشد.</a:t>
            </a:r>
          </a:p>
          <a:p>
            <a:pPr marL="342900" lvl="0" indent="-342900" defTabSz="914400" fontAlgn="base">
              <a:buClr>
                <a:srgbClr val="333333"/>
              </a:buClr>
              <a:buFont typeface="WingDings"/>
              <a:buChar char=""/>
              <a:tabLst>
                <a:tab pos="84137" algn="l"/>
              </a:tabLst>
              <a:defRPr/>
            </a:pPr>
            <a:r>
              <a:rPr lang="fa-IR" sz="2400" dirty="0">
                <a:solidFill>
                  <a:srgbClr val="333333"/>
                </a:solidFill>
              </a:rPr>
              <a:t>نوابغی نظیر ون گوگ که نبوغشان هرگز در زمان حیات آن ها شناخته نشد ممکن است از بیماری روانی رنج برند.</a:t>
            </a:r>
          </a:p>
          <a:p>
            <a:pPr marL="342900" lvl="0" indent="-342900" defTabSz="914400" fontAlgn="base">
              <a:buClr>
                <a:srgbClr val="333333"/>
              </a:buClr>
              <a:buFont typeface="WingDings"/>
              <a:buChar char=""/>
              <a:tabLst>
                <a:tab pos="84137" algn="l"/>
              </a:tabLst>
              <a:defRPr/>
            </a:pPr>
            <a:r>
              <a:rPr lang="fa-IR" sz="2400" dirty="0">
                <a:solidFill>
                  <a:srgbClr val="333333"/>
                </a:solidFill>
              </a:rPr>
              <a:t>برخی هنرمندان مبتلا به بیماری روانی (نظیر ادوارد مانچ) در تمام مدت خلق آثارشان بیمار بوده اند .</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extLst>
      <p:ext uri="{BB962C8B-B14F-4D97-AF65-F5344CB8AC3E}">
        <p14:creationId xmlns:p14="http://schemas.microsoft.com/office/powerpoint/2010/main" val="2422060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نخستین نتیجه گیری</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84137" algn="l"/>
              </a:tabLst>
              <a:defRPr/>
            </a:pPr>
            <a:r>
              <a:rPr lang="fa-IR" sz="2400" dirty="0">
                <a:solidFill>
                  <a:srgbClr val="333333"/>
                </a:solidFill>
              </a:rPr>
              <a:t>امکان ندارد که از روی یک نقاشی بتوان حدس زد که نقاش آن به بیماری روانی مبتلا بوده است یا نه.</a:t>
            </a:r>
          </a:p>
          <a:p>
            <a:pPr marL="342900" lvl="0" indent="-342900" defTabSz="914400" fontAlgn="base">
              <a:buClr>
                <a:srgbClr val="333333"/>
              </a:buClr>
              <a:buFont typeface="WingDings"/>
              <a:buChar char=""/>
              <a:tabLst>
                <a:tab pos="84137" algn="l"/>
              </a:tabLst>
              <a:defRPr/>
            </a:pPr>
            <a:r>
              <a:rPr lang="fa-IR" sz="2400" dirty="0">
                <a:solidFill>
                  <a:srgbClr val="333333"/>
                </a:solidFill>
              </a:rPr>
              <a:t>از ظاهر افراد نیز نمی توان قضاوت کرد که آیا وی بیمار روانی است یا نه .</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3439059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نخستین نتیجه گیری</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84137" algn="l"/>
              </a:tabLst>
              <a:defRPr/>
            </a:pPr>
            <a:r>
              <a:rPr lang="fa-IR" sz="2400" dirty="0">
                <a:solidFill>
                  <a:srgbClr val="333333"/>
                </a:solidFill>
              </a:rPr>
              <a:t>امکان ندارد که از روی یک نقاشی بتوان حدس زد که نقاش آن به بیماری روانی مبتلا بوده است یا نه.</a:t>
            </a:r>
          </a:p>
          <a:p>
            <a:pPr marL="342900" lvl="0" indent="-342900" defTabSz="914400" fontAlgn="base">
              <a:buClr>
                <a:srgbClr val="333333"/>
              </a:buClr>
              <a:buFont typeface="WingDings"/>
              <a:buChar char=""/>
              <a:tabLst>
                <a:tab pos="84137" algn="l"/>
              </a:tabLst>
              <a:defRPr/>
            </a:pPr>
            <a:r>
              <a:rPr lang="fa-IR" sz="2400" dirty="0">
                <a:solidFill>
                  <a:srgbClr val="333333"/>
                </a:solidFill>
              </a:rPr>
              <a:t>از ظاهر افراد نیز نمی توان قضاوت کرد که آیا وی بیمار روانی است یا نه .</a:t>
            </a:r>
          </a:p>
          <a:p>
            <a:pPr marL="342900" lvl="0" indent="-342900" defTabSz="914400" fontAlgn="base">
              <a:buClr>
                <a:srgbClr val="000000"/>
              </a:buClr>
              <a:buFont typeface="WingDings"/>
              <a:buChar char=""/>
              <a:tabLst>
                <a:tab pos="84137" algn="l"/>
              </a:tabLst>
              <a:defRPr/>
            </a:pPr>
            <a:r>
              <a:rPr lang="fa-IR" sz="2400" dirty="0">
                <a:solidFill>
                  <a:srgbClr val="004992"/>
                </a:solidFill>
              </a:rPr>
              <a:t>نکاتی ظریف و قابل تأمل:</a:t>
            </a:r>
            <a:br>
              <a:rPr lang="fa-IR" sz="2400" dirty="0">
                <a:solidFill>
                  <a:srgbClr val="004992"/>
                </a:solidFill>
              </a:rPr>
            </a:br>
            <a:r>
              <a:rPr lang="fa-IR" sz="2400" dirty="0">
                <a:solidFill>
                  <a:srgbClr val="333333"/>
                </a:solidFill>
              </a:rPr>
              <a:t>بسیاری از آثار بزرگ هنری توسط اشخاصی خلق شده است که به بیماری روانی مبتلا بوده اند. </a:t>
            </a:r>
            <a:r>
              <a:rPr lang="fa-IR" sz="2400" dirty="0">
                <a:solidFill>
                  <a:srgbClr val="004992"/>
                </a:solidFill>
              </a:rPr>
              <a:t>آیا می توان گفت که ابتلا به بیماری روانی از ارزش کار آن ها می کاهد؟</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2552204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نخستین نتیجه گیری</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84137" algn="l"/>
              </a:tabLst>
              <a:defRPr/>
            </a:pPr>
            <a:r>
              <a:rPr lang="fa-IR" sz="2400" dirty="0">
                <a:solidFill>
                  <a:srgbClr val="333333"/>
                </a:solidFill>
              </a:rPr>
              <a:t>امکان ندارد که از روی یک نقاشی بتوان حدس زد که نقاش آن به بیماری روانی مبتلا بوده است یا نه.</a:t>
            </a:r>
          </a:p>
          <a:p>
            <a:pPr marL="342900" lvl="0" indent="-342900" defTabSz="914400" fontAlgn="base">
              <a:buClr>
                <a:srgbClr val="333333"/>
              </a:buClr>
              <a:buFont typeface="WingDings"/>
              <a:buChar char=""/>
              <a:tabLst>
                <a:tab pos="84137" algn="l"/>
              </a:tabLst>
              <a:defRPr/>
            </a:pPr>
            <a:r>
              <a:rPr lang="fa-IR" sz="2400" dirty="0">
                <a:solidFill>
                  <a:srgbClr val="333333"/>
                </a:solidFill>
              </a:rPr>
              <a:t>از ظاهر افراد نیز نمی توان قضاوت کرد که آیا وی بیمار روانی است یا نه .</a:t>
            </a:r>
          </a:p>
          <a:p>
            <a:pPr marL="342900" lvl="0" indent="-342900" defTabSz="914400" fontAlgn="base">
              <a:buClr>
                <a:srgbClr val="000000"/>
              </a:buClr>
              <a:buFont typeface="WingDings"/>
              <a:buChar char=""/>
              <a:tabLst>
                <a:tab pos="84137" algn="l"/>
              </a:tabLst>
              <a:defRPr/>
            </a:pPr>
            <a:r>
              <a:rPr lang="fa-IR" sz="2400" dirty="0">
                <a:solidFill>
                  <a:srgbClr val="004992"/>
                </a:solidFill>
              </a:rPr>
              <a:t>نکاتی ظریف و قابل تأمل:</a:t>
            </a:r>
            <a:br>
              <a:rPr lang="fa-IR" sz="2400" dirty="0">
                <a:solidFill>
                  <a:srgbClr val="004992"/>
                </a:solidFill>
              </a:rPr>
            </a:br>
            <a:r>
              <a:rPr lang="fa-IR" sz="2400" dirty="0">
                <a:solidFill>
                  <a:srgbClr val="333333"/>
                </a:solidFill>
              </a:rPr>
              <a:t>بسیاری از آثار بزرگ هنری توسط اشخاصی خلق شده است که به بیماری روانی مبتلا بوده اند. </a:t>
            </a:r>
            <a:r>
              <a:rPr lang="fa-IR" sz="2400" dirty="0">
                <a:solidFill>
                  <a:srgbClr val="004992"/>
                </a:solidFill>
              </a:rPr>
              <a:t>آیا می توان گفت که ابتلا به بیماری روانی از ارزش کار آن ها می کاهد؟</a:t>
            </a:r>
            <a:endParaRPr lang="de-DE" sz="2400" dirty="0">
              <a:solidFill>
                <a:srgbClr val="004992"/>
              </a:solidFill>
            </a:endParaRPr>
          </a:p>
          <a:p>
            <a:pPr lvl="0" algn="ctr" defTabSz="914400" fontAlgn="base">
              <a:buClr>
                <a:srgbClr val="006699"/>
              </a:buClr>
              <a:defRPr/>
            </a:pPr>
            <a:r>
              <a:rPr lang="fa-IR" sz="2400" b="1" u="sng" dirty="0">
                <a:solidFill>
                  <a:srgbClr val="004992"/>
                </a:solidFill>
              </a:rPr>
              <a:t>هرگز!!</a:t>
            </a:r>
            <a:endParaRPr lang="fa-IR" sz="2400" dirty="0">
              <a:solidFill>
                <a:srgbClr val="004992"/>
              </a:solidFill>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2822795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آیا داشتن مشکلات روانی طبیعی است؟</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400">
                <a:solidFill>
                  <a:srgbClr val="004992"/>
                </a:solidFill>
              </a:rPr>
              <a:t>چه تعدادی از مردم از نظر روانی بیمار هستند؟</a:t>
            </a:r>
          </a:p>
          <a:p>
            <a:pPr lvl="0" defTabSz="914400" fontAlgn="base">
              <a:buClr>
                <a:srgbClr val="006699"/>
              </a:buClr>
              <a:defRPr/>
            </a:pPr>
            <a:r>
              <a:rPr lang="fa-IR" sz="2400" dirty="0">
                <a:solidFill>
                  <a:srgbClr val="333333"/>
                </a:solidFill>
              </a:rPr>
              <a:t>نظر شما چیست؟</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extLst>
      <p:ext uri="{BB962C8B-B14F-4D97-AF65-F5344CB8AC3E}">
        <p14:creationId xmlns:p14="http://schemas.microsoft.com/office/powerpoint/2010/main" val="671261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6699"/>
              </a:buClr>
              <a:defRPr/>
            </a:pPr>
            <a:r>
              <a:rPr lang="fa-IR" sz="2400" dirty="0">
                <a:solidFill>
                  <a:srgbClr val="004992"/>
                </a:solidFill>
              </a:rPr>
              <a:t>در آلمان چه تعدادی از مردم به بیماری روانی مبتلا هستند؟</a:t>
            </a:r>
          </a:p>
          <a:p>
            <a:pPr lvl="0" defTabSz="914400" fontAlgn="base">
              <a:buClr>
                <a:srgbClr val="006699"/>
              </a:buClr>
              <a:defRPr/>
            </a:pPr>
            <a:endParaRPr lang="fa-IR" sz="2400" dirty="0">
              <a:solidFill>
                <a:srgbClr val="004992"/>
              </a:solidFill>
            </a:endParaRPr>
          </a:p>
          <a:p>
            <a:pPr lvl="0" defTabSz="914400" fontAlgn="base">
              <a:buClr>
                <a:srgbClr val="006699"/>
              </a:buClr>
              <a:defRPr/>
            </a:pPr>
            <a:endParaRPr lang="fa-IR" sz="2400" dirty="0">
              <a:solidFill>
                <a:srgbClr val="333333"/>
              </a:solidFill>
            </a:endParaRPr>
          </a:p>
          <a:p>
            <a:pPr lvl="0" defTabSz="914400" fontAlgn="base">
              <a:buClr>
                <a:srgbClr val="006699"/>
              </a:buClr>
              <a:defRPr/>
            </a:pPr>
            <a:endParaRPr lang="fa-IR" sz="2400" dirty="0">
              <a:solidFill>
                <a:srgbClr val="333333"/>
              </a:solidFill>
            </a:endParaRPr>
          </a:p>
          <a:p>
            <a:pPr lvl="0" defTabSz="914400" fontAlgn="base">
              <a:buClr>
                <a:srgbClr val="006699"/>
              </a:buClr>
              <a:defRPr/>
            </a:pPr>
            <a:endParaRPr lang="fa-IR" sz="2400" dirty="0">
              <a:solidFill>
                <a:srgbClr val="333333"/>
              </a:solidFill>
            </a:endParaRPr>
          </a:p>
          <a:p>
            <a:pPr lvl="0" defTabSz="914400" fontAlgn="base">
              <a:buClr>
                <a:srgbClr val="006699"/>
              </a:buClr>
              <a:defRPr/>
            </a:pPr>
            <a:r>
              <a:rPr lang="fa-IR" sz="2400" dirty="0">
                <a:solidFill>
                  <a:srgbClr val="333333"/>
                </a:solidFill>
              </a:rPr>
              <a:t>اگر افرادی را که دچار رنج های روانی هستند ولی تصویر کاملی از بیمار مبتلا به اختلال روانی را ندارند نیز در نظر بگیریم ، تعداد خیلی بیشتر خواهد شد.</a:t>
            </a:r>
            <a:endParaRPr lang="fa-IR" sz="2400" dirty="0"/>
          </a:p>
        </p:txBody>
      </p:sp>
      <p:graphicFrame>
        <p:nvGraphicFramePr>
          <p:cNvPr id="7" name="Inhaltsplatzhalter 3"/>
          <p:cNvGraphicFramePr>
            <a:graphicFrameLocks/>
          </p:cNvGraphicFramePr>
          <p:nvPr>
            <p:extLst>
              <p:ext uri="{D42A27DB-BD31-4B8C-83A1-F6EECF244321}">
                <p14:modId xmlns:p14="http://schemas.microsoft.com/office/powerpoint/2010/main" val="3880718544"/>
              </p:ext>
            </p:extLst>
          </p:nvPr>
        </p:nvGraphicFramePr>
        <p:xfrm>
          <a:off x="408955" y="2743200"/>
          <a:ext cx="11376000" cy="2468880"/>
        </p:xfrm>
        <a:graphic>
          <a:graphicData uri="http://schemas.openxmlformats.org/drawingml/2006/table">
            <a:tbl>
              <a:tblPr rtl="1"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93776">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pPr>
                      <a:r>
                        <a:rPr kumimoji="0" lang="fa-IR" sz="2400" b="0" i="0" u="none" strike="noStrike" cap="none" normalizeH="0" baseline="0" dirty="0">
                          <a:ln>
                            <a:noFill/>
                          </a:ln>
                          <a:solidFill>
                            <a:srgbClr val="333333"/>
                          </a:solidFill>
                          <a:effectLst/>
                          <a:latin typeface="+mn-lt"/>
                          <a:ea typeface="+mn-ea"/>
                          <a:cs typeface="+mn-cs"/>
                        </a:rPr>
                        <a:t>نسبت افرادی که در طی یک سال گذشته به بیماری روانی مبتلا بوده اند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pPr>
                      <a:r>
                        <a:rPr kumimoji="0" lang="de-DE" sz="2400" b="0" i="0" u="none" strike="noStrike" cap="none" normalizeH="0" baseline="0" dirty="0">
                          <a:ln>
                            <a:noFill/>
                          </a:ln>
                          <a:solidFill>
                            <a:srgbClr val="333333"/>
                          </a:solidFill>
                          <a:effectLst/>
                          <a:latin typeface="+mn-lt"/>
                          <a:ea typeface="+mn-ea"/>
                          <a:cs typeface="+mn-cs"/>
                        </a:rPr>
                        <a:t>27.7%</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93776">
                <a:tc>
                  <a:txBody>
                    <a:bodyPr/>
                    <a:lstStyle/>
                    <a:p>
                      <a:pPr algn="r" rtl="1"/>
                      <a:r>
                        <a:rPr lang="fa-IR" sz="2400" b="0">
                          <a:solidFill>
                            <a:srgbClr val="333333"/>
                          </a:solidFill>
                          <a:latin typeface="+mn-lt"/>
                          <a:ea typeface="+mn-ea"/>
                          <a:cs typeface="+mn-cs"/>
                        </a:rPr>
                        <a:t>اختلالات اضطرابی ، بویژه فوبیای اجتماعی ( شایع ترین بیماری روانی در آلمان است )</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rtl="1"/>
                      <a:r>
                        <a:rPr lang="de-DE" sz="2400" b="0" dirty="0">
                          <a:solidFill>
                            <a:srgbClr val="333333"/>
                          </a:solidFill>
                          <a:latin typeface="+mn-lt"/>
                          <a:ea typeface="+mn-ea"/>
                          <a:cs typeface="+mn-cs"/>
                        </a:rPr>
                        <a:t>15.3%</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93776">
                <a:tc>
                  <a:txBody>
                    <a:bodyPr/>
                    <a:lstStyle/>
                    <a:p>
                      <a:pPr algn="r" rtl="1"/>
                      <a:r>
                        <a:rPr lang="fa-IR" sz="2400" b="0">
                          <a:solidFill>
                            <a:srgbClr val="333333"/>
                          </a:solidFill>
                          <a:latin typeface="+mn-lt"/>
                          <a:ea typeface="+mn-ea"/>
                          <a:cs typeface="+mn-cs"/>
                        </a:rPr>
                        <a:t>اختلالات خلقی (مانند افسردگی) </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rtl="1"/>
                      <a:r>
                        <a:rPr lang="de-DE" sz="2400" b="0" dirty="0">
                          <a:solidFill>
                            <a:srgbClr val="333333"/>
                          </a:solidFill>
                          <a:latin typeface="+mn-lt"/>
                          <a:ea typeface="+mn-ea"/>
                          <a:cs typeface="+mn-cs"/>
                        </a:rPr>
                        <a:t>9.3%</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93776">
                <a:tc>
                  <a:txBody>
                    <a:bodyPr/>
                    <a:lstStyle/>
                    <a:p>
                      <a:pPr algn="r" rtl="1"/>
                      <a:r>
                        <a:rPr lang="fa-IR" sz="2400" b="0">
                          <a:solidFill>
                            <a:srgbClr val="333333"/>
                          </a:solidFill>
                          <a:latin typeface="+mn-lt"/>
                          <a:ea typeface="+mn-ea"/>
                          <a:cs typeface="+mn-cs"/>
                        </a:rPr>
                        <a:t>اختلالات روانپریشی (انواع پسیکوز مانند اسکیزوفرنیا)</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rtl="1"/>
                      <a:r>
                        <a:rPr lang="de-DE" sz="2400" b="0" dirty="0">
                          <a:solidFill>
                            <a:srgbClr val="333333"/>
                          </a:solidFill>
                          <a:latin typeface="+mn-lt"/>
                          <a:ea typeface="+mn-ea"/>
                          <a:cs typeface="+mn-cs"/>
                        </a:rPr>
                        <a:t>2.6%</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93776">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pPr>
                      <a:r>
                        <a:rPr kumimoji="0" lang="fa-IR" sz="2400" b="0" i="0" u="none" strike="noStrike" cap="none" normalizeH="0" baseline="0">
                          <a:ln>
                            <a:noFill/>
                          </a:ln>
                          <a:solidFill>
                            <a:srgbClr val="333333"/>
                          </a:solidFill>
                          <a:effectLst/>
                          <a:latin typeface="+mn-lt"/>
                          <a:ea typeface="+mn-ea"/>
                          <a:cs typeface="+mn-cs"/>
                        </a:rPr>
                        <a:t>درصد زیرگروه هایی که به چندین اختلال روانی مبتلا هستند.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pPr>
                      <a:r>
                        <a:rPr kumimoji="0" lang="de-DE" sz="2400" b="0" i="0" u="none" strike="noStrike" cap="none" normalizeH="0" baseline="0" dirty="0">
                          <a:ln>
                            <a:noFill/>
                          </a:ln>
                          <a:solidFill>
                            <a:srgbClr val="333333"/>
                          </a:solidFill>
                          <a:effectLst/>
                          <a:latin typeface="+mn-lt"/>
                          <a:ea typeface="+mn-ea"/>
                          <a:cs typeface="+mn-cs"/>
                        </a:rPr>
                        <a:t>44%</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آیا داشتن مشکلات روانی طبیعی است؟</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spTree>
    <p:extLst>
      <p:ext uri="{BB962C8B-B14F-4D97-AF65-F5344CB8AC3E}">
        <p14:creationId xmlns:p14="http://schemas.microsoft.com/office/powerpoint/2010/main" val="3615355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آیا داشتن مشکلات روانی طبیعی است؟</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defRPr/>
            </a:pPr>
            <a:r>
              <a:rPr lang="fa-IR" sz="2400" dirty="0">
                <a:solidFill>
                  <a:srgbClr val="004992"/>
                </a:solidFill>
              </a:rPr>
              <a:t>در کانادا چه تعدادی از مردم به بیماری روانی مبتلا هستند؟</a:t>
            </a:r>
          </a:p>
          <a:p>
            <a:pPr lvl="0" defTabSz="914400" fontAlgn="base">
              <a:lnSpc>
                <a:spcPct val="100000"/>
              </a:lnSpc>
              <a:spcBef>
                <a:spcPts val="1200"/>
              </a:spcBef>
              <a:buClr>
                <a:srgbClr val="006699"/>
              </a:buClr>
              <a:defRPr/>
            </a:pPr>
            <a:endParaRPr lang="fa-IR" sz="2400" dirty="0">
              <a:solidFill>
                <a:srgbClr val="004992"/>
              </a:solidFill>
            </a:endParaRPr>
          </a:p>
          <a:p>
            <a:pPr lvl="0" defTabSz="914400" fontAlgn="base">
              <a:lnSpc>
                <a:spcPct val="100000"/>
              </a:lnSpc>
              <a:spcBef>
                <a:spcPts val="1200"/>
              </a:spcBef>
              <a:buClr>
                <a:srgbClr val="006699"/>
              </a:buClr>
              <a:defRPr/>
            </a:pPr>
            <a:endParaRPr lang="fa-IR" sz="2400" dirty="0">
              <a:solidFill>
                <a:srgbClr val="004992"/>
              </a:solidFill>
            </a:endParaRPr>
          </a:p>
          <a:p>
            <a:pPr lvl="0" defTabSz="914400" fontAlgn="base">
              <a:lnSpc>
                <a:spcPct val="100000"/>
              </a:lnSpc>
              <a:spcBef>
                <a:spcPts val="1200"/>
              </a:spcBef>
              <a:buClr>
                <a:srgbClr val="006699"/>
              </a:buClr>
              <a:defRPr/>
            </a:pPr>
            <a:endParaRPr lang="fa-IR" sz="2400" dirty="0">
              <a:solidFill>
                <a:srgbClr val="004992"/>
              </a:solidFill>
            </a:endParaRPr>
          </a:p>
          <a:p>
            <a:pPr lvl="0" defTabSz="914400" fontAlgn="base">
              <a:lnSpc>
                <a:spcPct val="100000"/>
              </a:lnSpc>
              <a:spcBef>
                <a:spcPts val="1200"/>
              </a:spcBef>
              <a:buClr>
                <a:srgbClr val="006699"/>
              </a:buClr>
              <a:defRPr/>
            </a:pPr>
            <a:r>
              <a:rPr lang="fa-IR" sz="2400" dirty="0">
                <a:solidFill>
                  <a:srgbClr val="333333"/>
                </a:solidFill>
              </a:rPr>
              <a:t>اگر افرادی را که دچار رنج های روانی هستند ولی تصویر کاملی از بیمار مبتلا به اختلال روانی را ندارند نیز در نظر بگیریم ، تعداد خیلی بیشتر خواهد شد.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graphicFrame>
        <p:nvGraphicFramePr>
          <p:cNvPr id="7" name="Inhaltsplatzhalter 3"/>
          <p:cNvGraphicFramePr>
            <a:graphicFrameLocks/>
          </p:cNvGraphicFramePr>
          <p:nvPr>
            <p:extLst>
              <p:ext uri="{D42A27DB-BD31-4B8C-83A1-F6EECF244321}">
                <p14:modId xmlns:p14="http://schemas.microsoft.com/office/powerpoint/2010/main" val="3465221225"/>
              </p:ext>
            </p:extLst>
          </p:nvPr>
        </p:nvGraphicFramePr>
        <p:xfrm>
          <a:off x="408955" y="2743200"/>
          <a:ext cx="11376000" cy="1371600"/>
        </p:xfrm>
        <a:graphic>
          <a:graphicData uri="http://schemas.openxmlformats.org/drawingml/2006/table">
            <a:tbl>
              <a:tblPr rtl="1"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pPr algn="r" rtl="1"/>
                      <a:r>
                        <a:rPr lang="fa-IR" sz="2400" b="0" kern="1200" baseline="0" dirty="0">
                          <a:solidFill>
                            <a:srgbClr val="333333"/>
                          </a:solidFill>
                          <a:latin typeface="+mn-lt"/>
                          <a:ea typeface="+mn-ea"/>
                          <a:cs typeface="+mn-cs"/>
                        </a:rPr>
                        <a:t>نسبت افرادی که در یکسال اخیر به بیماری روانی مبتلا هستند.</a:t>
                      </a:r>
                      <a:endParaRPr lang="de-DE" sz="2400" b="0" kern="1200" baseline="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rtl="1"/>
                      <a:r>
                        <a:rPr lang="de-DE" sz="2400" b="0" dirty="0">
                          <a:solidFill>
                            <a:srgbClr val="333333"/>
                          </a:solidFill>
                          <a:latin typeface="+mn-lt"/>
                          <a:ea typeface="+mn-ea"/>
                          <a:cs typeface="+mn-cs"/>
                        </a:rPr>
                        <a:t>20%</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pPr algn="r" rtl="1"/>
                      <a:r>
                        <a:rPr lang="fa-IR" sz="2400" b="0" dirty="0">
                          <a:solidFill>
                            <a:srgbClr val="333333"/>
                          </a:solidFill>
                          <a:latin typeface="+mn-lt"/>
                          <a:ea typeface="+mn-ea"/>
                          <a:cs typeface="+mn-cs"/>
                        </a:rPr>
                        <a:t>افسردگی (شایع ترین اختلال روانی)</a:t>
                      </a:r>
                      <a:endParaRPr lang="de-DE" sz="24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rtl="1"/>
                      <a:r>
                        <a:rPr lang="de-DE" sz="2400" b="0" dirty="0">
                          <a:solidFill>
                            <a:srgbClr val="333333"/>
                          </a:solidFill>
                          <a:latin typeface="+mn-lt"/>
                          <a:ea typeface="+mn-ea"/>
                          <a:cs typeface="+mn-cs"/>
                        </a:rPr>
                        <a:t>8%</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pPr algn="r" rtl="1"/>
                      <a:r>
                        <a:rPr lang="fa-IR" sz="2400" b="0" dirty="0">
                          <a:solidFill>
                            <a:srgbClr val="333333"/>
                          </a:solidFill>
                          <a:latin typeface="+mn-lt"/>
                          <a:ea typeface="+mn-ea"/>
                          <a:cs typeface="+mn-cs"/>
                        </a:rPr>
                        <a:t>اسکیزوفرنیا / روان پریشی </a:t>
                      </a:r>
                      <a:endParaRPr lang="de-DE" sz="24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rtl="1"/>
                      <a:r>
                        <a:rPr lang="de-DE" sz="2400" b="0" dirty="0">
                          <a:solidFill>
                            <a:srgbClr val="333333"/>
                          </a:solidFill>
                          <a:latin typeface="+mn-lt"/>
                          <a:ea typeface="+mn-ea"/>
                          <a:cs typeface="+mn-cs"/>
                        </a:rPr>
                        <a:t>1</a:t>
                      </a:r>
                      <a:r>
                        <a:rPr lang="de-DE" sz="2400" b="0" baseline="0" dirty="0">
                          <a:solidFill>
                            <a:srgbClr val="333333"/>
                          </a:solidFill>
                          <a:latin typeface="+mn-lt"/>
                          <a:ea typeface="+mn-ea"/>
                          <a:cs typeface="+mn-cs"/>
                        </a:rPr>
                        <a:t>-2</a:t>
                      </a:r>
                      <a:r>
                        <a:rPr lang="de-DE" sz="2400" b="0" dirty="0">
                          <a:solidFill>
                            <a:srgbClr val="333333"/>
                          </a:solidFill>
                          <a:latin typeface="+mn-lt"/>
                          <a:ea typeface="+mn-ea"/>
                          <a:cs typeface="+mn-cs"/>
                        </a:rPr>
                        <a:t>%</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090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باورهای ویژه که رایج نیستند…</a:t>
            </a:r>
            <a:br>
              <a:rPr lang="fa-IR" sz="3600">
                <a:solidFill>
                  <a:srgbClr val="004992"/>
                </a:solidFill>
                <a:latin typeface="+mn-lt"/>
                <a:ea typeface="+mn-ea"/>
                <a:cs typeface="+mn-cs"/>
              </a:rPr>
            </a:br>
            <a:r>
              <a:rPr lang="fa-IR">
                <a:solidFill>
                  <a:srgbClr val="004992"/>
                </a:solidFill>
                <a:latin typeface="+mn-lt"/>
                <a:ea typeface="+mn-ea"/>
                <a:cs typeface="+mn-cs"/>
              </a:rPr>
              <a:t>تجارب روان پریشانه در جمعیت عادی</a:t>
            </a:r>
            <a:endParaRPr 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84137" algn="l"/>
              </a:tabLst>
              <a:defRPr/>
            </a:pPr>
            <a:r>
              <a:rPr lang="fa-IR" sz="2400">
                <a:solidFill>
                  <a:srgbClr val="333333"/>
                </a:solidFill>
              </a:rPr>
              <a:t>نشانگان روان پریشی (نظیر هذیان) بعنوان یک نشانه جدی ابتلا به بیماری روانی در افراد عادی نادر است.</a:t>
            </a:r>
          </a:p>
          <a:p>
            <a:pPr marL="342900" lvl="0" indent="-342900" defTabSz="914400" fontAlgn="base">
              <a:buClr>
                <a:srgbClr val="333333"/>
              </a:buClr>
              <a:buFont typeface="WingDings"/>
              <a:buChar char=""/>
              <a:tabLst>
                <a:tab pos="84137" algn="l"/>
              </a:tabLst>
              <a:defRPr/>
            </a:pPr>
            <a:r>
              <a:rPr lang="fa-IR" sz="2400" dirty="0">
                <a:solidFill>
                  <a:srgbClr val="333333"/>
                </a:solidFill>
              </a:rPr>
              <a:t>می دانیم که تجارب شبه روان پریشی (خفیف) در بسیاری از مردم وجود دارد . و بر خلاف آنچه که در بیماران روانی شدید اتفاق می افتد ، این تجارب مشکل جدی در زندگی روزمره ایجاد نمی کند .</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24</a:t>
            </a:fld>
            <a:endParaRPr lang="de-DE">
              <a:latin typeface="+mn-lt"/>
              <a:ea typeface="+mn-ea"/>
              <a:cs typeface="+mn-cs"/>
            </a:endParaRPr>
          </a:p>
        </p:txBody>
      </p:sp>
    </p:spTree>
    <p:extLst>
      <p:ext uri="{BB962C8B-B14F-4D97-AF65-F5344CB8AC3E}">
        <p14:creationId xmlns:p14="http://schemas.microsoft.com/office/powerpoint/2010/main" val="2279542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باورهای ویژه که رایج نیستند…</a:t>
            </a:r>
            <a:br>
              <a:rPr lang="fa-IR" sz="3600">
                <a:solidFill>
                  <a:srgbClr val="004992"/>
                </a:solidFill>
                <a:latin typeface="+mn-lt"/>
                <a:ea typeface="+mn-ea"/>
                <a:cs typeface="+mn-cs"/>
              </a:rPr>
            </a:br>
            <a:r>
              <a:rPr lang="fa-IR">
                <a:solidFill>
                  <a:srgbClr val="004992"/>
                </a:solidFill>
                <a:latin typeface="+mn-lt"/>
                <a:ea typeface="+mn-ea"/>
                <a:cs typeface="+mn-cs"/>
              </a:rPr>
              <a:t>تجارب روان پریشانه در جمعیت عادی</a:t>
            </a:r>
            <a:endParaRPr lang="de-DE"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buClr>
                <a:srgbClr val="006699"/>
              </a:buClr>
              <a:defRPr/>
            </a:pPr>
            <a:r>
              <a:rPr lang="fa-IR" sz="2400">
                <a:solidFill>
                  <a:srgbClr val="333333"/>
                </a:solidFill>
              </a:rPr>
              <a:t>نظر شما چیست ؟ تا چه حدی این نشانه ها در افراد عادی وجود دارد؟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25</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587440240"/>
              </p:ext>
            </p:extLst>
          </p:nvPr>
        </p:nvGraphicFramePr>
        <p:xfrm>
          <a:off x="408955" y="2924944"/>
          <a:ext cx="11376000" cy="3291841"/>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000000"/>
                          </a:solidFill>
                          <a:effectLst/>
                          <a:latin typeface="+mn-lt"/>
                          <a:ea typeface="+mn-ea"/>
                          <a:cs typeface="+mn-cs"/>
                        </a:rPr>
                        <a:t>جملاتی که افراد عادی اظهار می کنند.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cap="none" normalizeH="0" baseline="0" dirty="0">
                          <a:ln>
                            <a:noFill/>
                          </a:ln>
                          <a:solidFill>
                            <a:srgbClr val="000000"/>
                          </a:solidFill>
                          <a:effectLst/>
                          <a:latin typeface="+mn-lt"/>
                          <a:ea typeface="+mn-ea"/>
                          <a:cs typeface="+mn-cs"/>
                        </a:rPr>
                        <a:t>پاسخ ها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به نظر شما مردم می توانند از طریق تله پاتی (اندیشه خوانی) با یکدیگر ارتباط برقرار کنند؟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آیا احساس کرده اید که دیگران می توانند ذهن شما را بخوانند؟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آیا احساس کرده اید که چیزی غیر عادی در اطراف شما رخ می دهد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آنچه در مجله یا تلویزیون منتشر می شود ، مخصوصا برای شما نوشته شده باشد؟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fa-IR" sz="2000" b="0" i="0" u="none" strike="noStrike" kern="1200" cap="none" normalizeH="0" baseline="0">
                          <a:ln>
                            <a:noFill/>
                          </a:ln>
                          <a:solidFill>
                            <a:srgbClr val="333333"/>
                          </a:solidFill>
                          <a:effectLst/>
                          <a:latin typeface="+mn-lt"/>
                          <a:ea typeface="+mn-ea"/>
                          <a:cs typeface="+mn-cs"/>
                        </a:rPr>
                        <a:t>آیا احساس کرده اید که تحت تعقیب قرار گرفته اید؟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اگر تنها باشید و کسی نزد شما نباشد ممکن است گه گاه صداهایی بشنوید؟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473011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باورهای ویژه که رایج نیستند…</a:t>
            </a:r>
            <a:br>
              <a:rPr lang="fa-IR" sz="3600">
                <a:solidFill>
                  <a:srgbClr val="004992"/>
                </a:solidFill>
                <a:latin typeface="+mn-lt"/>
                <a:ea typeface="+mn-ea"/>
                <a:cs typeface="+mn-cs"/>
              </a:rPr>
            </a:br>
            <a:r>
              <a:rPr lang="fa-IR">
                <a:solidFill>
                  <a:srgbClr val="004992"/>
                </a:solidFill>
                <a:latin typeface="+mn-lt"/>
                <a:ea typeface="+mn-ea"/>
                <a:cs typeface="+mn-cs"/>
              </a:rPr>
              <a:t>تجارب روان پریشانه در جمعیت عادی</a:t>
            </a:r>
            <a:endParaRPr lang="de-DE"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buClr>
                <a:srgbClr val="006699"/>
              </a:buClr>
              <a:defRPr/>
            </a:pPr>
            <a:r>
              <a:rPr lang="fa-IR" sz="2400">
                <a:solidFill>
                  <a:srgbClr val="333333"/>
                </a:solidFill>
              </a:rPr>
              <a:t>نظر شما چیست ؟ تا چه حدی این نشانه ها در افراد عادی وجود دارد؟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26</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293579473"/>
              </p:ext>
            </p:extLst>
          </p:nvPr>
        </p:nvGraphicFramePr>
        <p:xfrm>
          <a:off x="408955" y="2924944"/>
          <a:ext cx="11376000" cy="3291841"/>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000000"/>
                          </a:solidFill>
                          <a:effectLst/>
                          <a:latin typeface="+mn-lt"/>
                          <a:ea typeface="+mn-ea"/>
                          <a:cs typeface="+mn-cs"/>
                        </a:rPr>
                        <a:t>جملاتی که افراد عادی اظهار می کنند.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cap="none" normalizeH="0" baseline="0" dirty="0">
                          <a:ln>
                            <a:noFill/>
                          </a:ln>
                          <a:solidFill>
                            <a:srgbClr val="000000"/>
                          </a:solidFill>
                          <a:effectLst/>
                          <a:latin typeface="+mn-lt"/>
                          <a:ea typeface="+mn-ea"/>
                          <a:cs typeface="+mn-cs"/>
                        </a:rPr>
                        <a:t>پاسخ ها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به نظر شما مردم می توانند از طریق تله پاتی (اندیشه خوانی) با یکدیگر ارتباط برقرار کنند؟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دیگران می توانند ذهن شما را بخوانند؟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آیا احساس کرده اید که چیزی غیر عادی در اطراف شما رخ می دهد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آنچه در مجله یا تلویزیون منتشر می شود ، مخصوصا برای شما نوشته شده باشد؟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fa-IR" sz="2000" b="0" i="0" u="none" strike="noStrike" kern="1200" cap="none" normalizeH="0" baseline="0">
                          <a:ln>
                            <a:noFill/>
                          </a:ln>
                          <a:solidFill>
                            <a:srgbClr val="333333"/>
                          </a:solidFill>
                          <a:effectLst/>
                          <a:latin typeface="+mn-lt"/>
                          <a:ea typeface="+mn-ea"/>
                          <a:cs typeface="+mn-cs"/>
                        </a:rPr>
                        <a:t>آیا احساس کرده اید که تحت تعقیب قرار گرفته اید؟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اگر تنها باشید و کسی نزد شما نباشد ممکن است گه گاه صداهایی بشنوید؟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52145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باورهای ویژه که رایج نیستند…</a:t>
            </a:r>
            <a:br>
              <a:rPr lang="fa-IR" sz="3600">
                <a:solidFill>
                  <a:srgbClr val="004992"/>
                </a:solidFill>
                <a:latin typeface="+mn-lt"/>
                <a:ea typeface="+mn-ea"/>
                <a:cs typeface="+mn-cs"/>
              </a:rPr>
            </a:br>
            <a:r>
              <a:rPr lang="fa-IR">
                <a:solidFill>
                  <a:srgbClr val="004992"/>
                </a:solidFill>
                <a:latin typeface="+mn-lt"/>
                <a:ea typeface="+mn-ea"/>
                <a:cs typeface="+mn-cs"/>
              </a:rPr>
              <a:t>تجارب روان پریشانه در جمعیت عادی</a:t>
            </a:r>
            <a:endParaRPr lang="de-DE"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buClr>
                <a:srgbClr val="006699"/>
              </a:buClr>
              <a:defRPr/>
            </a:pPr>
            <a:r>
              <a:rPr lang="fa-IR" sz="2400">
                <a:solidFill>
                  <a:srgbClr val="333333"/>
                </a:solidFill>
              </a:rPr>
              <a:t>نظر شما چیست ؟ تا چه حدی این نشانه ها در افراد عادی وجود دارد؟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27</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971202444"/>
              </p:ext>
            </p:extLst>
          </p:nvPr>
        </p:nvGraphicFramePr>
        <p:xfrm>
          <a:off x="408955" y="2924944"/>
          <a:ext cx="11376000" cy="3291841"/>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000000"/>
                          </a:solidFill>
                          <a:effectLst/>
                          <a:latin typeface="+mn-lt"/>
                          <a:ea typeface="+mn-ea"/>
                          <a:cs typeface="+mn-cs"/>
                        </a:rPr>
                        <a:t>جملاتی که افراد عادی اظهار می کنند.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cap="none" normalizeH="0" baseline="0" dirty="0">
                          <a:ln>
                            <a:noFill/>
                          </a:ln>
                          <a:solidFill>
                            <a:srgbClr val="000000"/>
                          </a:solidFill>
                          <a:effectLst/>
                          <a:latin typeface="+mn-lt"/>
                          <a:ea typeface="+mn-ea"/>
                          <a:cs typeface="+mn-cs"/>
                        </a:rPr>
                        <a:t>پاسخ ها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به نظر شما مردم می توانند از طریق تله پاتی (اندیشه خوانی) با یکدیگر ارتباط برقرار کنند؟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دیگران می توانند ذهن شما را بخوانند؟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33%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آیا احساس کرده اید که چیزی غیر عادی در اطراف شما رخ می دهد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آنچه در مجله یا تلویزیون منتشر می شود ، مخصوصا برای شما نوشته شده باشد؟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fa-IR" sz="2000" b="0" i="0" u="none" strike="noStrike" kern="1200" cap="none" normalizeH="0" baseline="0">
                          <a:ln>
                            <a:noFill/>
                          </a:ln>
                          <a:solidFill>
                            <a:srgbClr val="333333"/>
                          </a:solidFill>
                          <a:effectLst/>
                          <a:latin typeface="+mn-lt"/>
                          <a:ea typeface="+mn-ea"/>
                          <a:cs typeface="+mn-cs"/>
                        </a:rPr>
                        <a:t>آیا احساس کرده اید که تحت تعقیب قرار گرفته اید؟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اگر تنها باشید و کسی نزد شما نباشد ممکن است گه گاه صداهایی بشنوید؟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626790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باورهای ویژه که رایج نیستند…</a:t>
            </a:r>
            <a:br>
              <a:rPr lang="fa-IR" sz="3600">
                <a:solidFill>
                  <a:srgbClr val="004992"/>
                </a:solidFill>
                <a:latin typeface="+mn-lt"/>
                <a:ea typeface="+mn-ea"/>
                <a:cs typeface="+mn-cs"/>
              </a:rPr>
            </a:br>
            <a:r>
              <a:rPr lang="fa-IR">
                <a:solidFill>
                  <a:srgbClr val="004992"/>
                </a:solidFill>
                <a:latin typeface="+mn-lt"/>
                <a:ea typeface="+mn-ea"/>
                <a:cs typeface="+mn-cs"/>
              </a:rPr>
              <a:t>تجارب روان پریشانه در جمعیت عادی</a:t>
            </a:r>
            <a:endParaRPr lang="de-DE"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buClr>
                <a:srgbClr val="006699"/>
              </a:buClr>
              <a:defRPr/>
            </a:pPr>
            <a:r>
              <a:rPr lang="fa-IR" sz="2400">
                <a:solidFill>
                  <a:srgbClr val="333333"/>
                </a:solidFill>
              </a:rPr>
              <a:t>نظر شما چیست ؟ تا چه حدی این نشانه ها در افراد عادی وجود دارد؟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28</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501846995"/>
              </p:ext>
            </p:extLst>
          </p:nvPr>
        </p:nvGraphicFramePr>
        <p:xfrm>
          <a:off x="408955" y="2924944"/>
          <a:ext cx="11376000" cy="3291841"/>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000000"/>
                          </a:solidFill>
                          <a:effectLst/>
                          <a:latin typeface="+mn-lt"/>
                          <a:ea typeface="+mn-ea"/>
                          <a:cs typeface="+mn-cs"/>
                        </a:rPr>
                        <a:t>جملاتی که افراد عادی اظهار می کنند.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cap="none" normalizeH="0" baseline="0" dirty="0">
                          <a:ln>
                            <a:noFill/>
                          </a:ln>
                          <a:solidFill>
                            <a:srgbClr val="000000"/>
                          </a:solidFill>
                          <a:effectLst/>
                          <a:latin typeface="+mn-lt"/>
                          <a:ea typeface="+mn-ea"/>
                          <a:cs typeface="+mn-cs"/>
                        </a:rPr>
                        <a:t>پاسخ ها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به نظر شما مردم می توانند از طریق تله پاتی (اندیشه خوانی) با یکدیگر ارتباط برقرار کنند؟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دیگران می توانند ذهن شما را بخوانند؟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33%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آیا احساس کرده اید که چیزی غیر عادی در اطراف شما رخ می دهد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26%</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آنچه در مجله یا تلویزیون منتشر می شود ، مخصوصا برای شما نوشته شده باشد؟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fa-IR" sz="2000" b="0" i="0" u="none" strike="noStrike" kern="1200" cap="none" normalizeH="0" baseline="0">
                          <a:ln>
                            <a:noFill/>
                          </a:ln>
                          <a:solidFill>
                            <a:srgbClr val="333333"/>
                          </a:solidFill>
                          <a:effectLst/>
                          <a:latin typeface="+mn-lt"/>
                          <a:ea typeface="+mn-ea"/>
                          <a:cs typeface="+mn-cs"/>
                        </a:rPr>
                        <a:t>آیا احساس کرده اید که تحت تعقیب قرار گرفته اید؟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اگر تنها باشید و کسی نزد شما نباشد ممکن است گه گاه صداهایی بشنوید؟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143054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باورهای ویژه که رایج نیستند…</a:t>
            </a:r>
            <a:br>
              <a:rPr lang="fa-IR" sz="3600">
                <a:solidFill>
                  <a:srgbClr val="004992"/>
                </a:solidFill>
                <a:latin typeface="+mn-lt"/>
                <a:ea typeface="+mn-ea"/>
                <a:cs typeface="+mn-cs"/>
              </a:rPr>
            </a:br>
            <a:r>
              <a:rPr lang="fa-IR">
                <a:solidFill>
                  <a:srgbClr val="004992"/>
                </a:solidFill>
                <a:latin typeface="+mn-lt"/>
                <a:ea typeface="+mn-ea"/>
                <a:cs typeface="+mn-cs"/>
              </a:rPr>
              <a:t>تجارب روان پریشانه در جمعیت عادی</a:t>
            </a:r>
            <a:endParaRPr lang="de-DE"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buClr>
                <a:srgbClr val="006699"/>
              </a:buClr>
              <a:defRPr/>
            </a:pPr>
            <a:r>
              <a:rPr lang="fa-IR" sz="2400">
                <a:solidFill>
                  <a:srgbClr val="333333"/>
                </a:solidFill>
              </a:rPr>
              <a:t>نظر شما چیست ؟ تا چه حدی این نشانه ها در افراد عادی وجود دارد؟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772091304"/>
              </p:ext>
            </p:extLst>
          </p:nvPr>
        </p:nvGraphicFramePr>
        <p:xfrm>
          <a:off x="408955" y="2924944"/>
          <a:ext cx="11376000" cy="3291841"/>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000000"/>
                          </a:solidFill>
                          <a:effectLst/>
                          <a:latin typeface="+mn-lt"/>
                          <a:ea typeface="+mn-ea"/>
                          <a:cs typeface="+mn-cs"/>
                        </a:rPr>
                        <a:t>جملاتی که افراد عادی اظهار می کنند.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cap="none" normalizeH="0" baseline="0" dirty="0">
                          <a:ln>
                            <a:noFill/>
                          </a:ln>
                          <a:solidFill>
                            <a:srgbClr val="000000"/>
                          </a:solidFill>
                          <a:effectLst/>
                          <a:latin typeface="+mn-lt"/>
                          <a:ea typeface="+mn-ea"/>
                          <a:cs typeface="+mn-cs"/>
                        </a:rPr>
                        <a:t>پاسخ ها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به نظر شما مردم می توانند از طریق تله پاتی (اندیشه خوانی) با یکدیگر ارتباط برقرار کنند؟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دیگران می توانند ذهن شما را بخوانند؟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33%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آیا احساس کرده اید که چیزی غیر عادی در اطراف شما رخ می دهد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26%</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آنچه در مجله یا تلویزیون منتشر می شود ، مخصوصا برای شما نوشته شده باشد؟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16%</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fa-IR" sz="2000" b="0" i="0" u="none" strike="noStrike" kern="1200" cap="none" normalizeH="0" baseline="0">
                          <a:ln>
                            <a:noFill/>
                          </a:ln>
                          <a:solidFill>
                            <a:srgbClr val="333333"/>
                          </a:solidFill>
                          <a:effectLst/>
                          <a:latin typeface="+mn-lt"/>
                          <a:ea typeface="+mn-ea"/>
                          <a:cs typeface="+mn-cs"/>
                        </a:rPr>
                        <a:t>آیا احساس کرده اید که تحت تعقیب قرار گرفته اید؟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اگر تنها باشید و کسی نزد شما نباشد ممکن است گه گاه صداهایی بشنوید؟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240665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باورهای ویژه که رایج نیستند…</a:t>
            </a:r>
            <a:br>
              <a:rPr lang="fa-IR" sz="3600">
                <a:solidFill>
                  <a:srgbClr val="004992"/>
                </a:solidFill>
                <a:latin typeface="+mn-lt"/>
                <a:ea typeface="+mn-ea"/>
                <a:cs typeface="+mn-cs"/>
              </a:rPr>
            </a:br>
            <a:r>
              <a:rPr lang="fa-IR">
                <a:solidFill>
                  <a:srgbClr val="004992"/>
                </a:solidFill>
                <a:latin typeface="+mn-lt"/>
                <a:ea typeface="+mn-ea"/>
                <a:cs typeface="+mn-cs"/>
              </a:rPr>
              <a:t>تجارب روان پریشانه در جمعیت عادی</a:t>
            </a:r>
            <a:endParaRPr lang="de-DE"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buClr>
                <a:srgbClr val="006699"/>
              </a:buClr>
              <a:defRPr/>
            </a:pPr>
            <a:r>
              <a:rPr lang="fa-IR" sz="2400">
                <a:solidFill>
                  <a:srgbClr val="333333"/>
                </a:solidFill>
              </a:rPr>
              <a:t>نظر شما چیست ؟ تا چه حدی این نشانه ها در افراد عادی وجود دارد؟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918874230"/>
              </p:ext>
            </p:extLst>
          </p:nvPr>
        </p:nvGraphicFramePr>
        <p:xfrm>
          <a:off x="408955" y="2924944"/>
          <a:ext cx="11376000" cy="3291841"/>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000000"/>
                          </a:solidFill>
                          <a:effectLst/>
                          <a:latin typeface="+mn-lt"/>
                          <a:ea typeface="+mn-ea"/>
                          <a:cs typeface="+mn-cs"/>
                        </a:rPr>
                        <a:t>جملاتی که افراد عادی اظهار می کنند.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cap="none" normalizeH="0" baseline="0" dirty="0">
                          <a:ln>
                            <a:noFill/>
                          </a:ln>
                          <a:solidFill>
                            <a:srgbClr val="000000"/>
                          </a:solidFill>
                          <a:effectLst/>
                          <a:latin typeface="+mn-lt"/>
                          <a:ea typeface="+mn-ea"/>
                          <a:cs typeface="+mn-cs"/>
                        </a:rPr>
                        <a:t>پاسخ ها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به نظر شما مردم می توانند از طریق تله پاتی (اندیشه خوانی) با یکدیگر ارتباط برقرار کنند؟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دیگران می توانند ذهن شما را بخوانند؟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33%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آیا احساس کرده اید که چیزی غیر عادی در اطراف شما رخ می دهد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26%</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آنچه در مجله یا تلویزیون منتشر می شود ، مخصوصا برای شما نوشته شده باشد؟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16%</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fa-IR" sz="2000" b="0" i="0" u="none" strike="noStrike" kern="1200" cap="none" normalizeH="0" baseline="0">
                          <a:ln>
                            <a:noFill/>
                          </a:ln>
                          <a:solidFill>
                            <a:srgbClr val="333333"/>
                          </a:solidFill>
                          <a:effectLst/>
                          <a:latin typeface="+mn-lt"/>
                          <a:ea typeface="+mn-ea"/>
                          <a:cs typeface="+mn-cs"/>
                        </a:rPr>
                        <a:t>آیا احساس کرده اید که تحت تعقیب قرار گرفته اید؟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19%</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اگر تنها باشید و کسی نزد شما نباشد ممکن است گه گاه صداهایی بشنوید؟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815822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باورهای ویژه که رایج نیستند…</a:t>
            </a:r>
            <a:br>
              <a:rPr lang="fa-IR" sz="3600">
                <a:solidFill>
                  <a:srgbClr val="004992"/>
                </a:solidFill>
                <a:latin typeface="+mn-lt"/>
                <a:ea typeface="+mn-ea"/>
                <a:cs typeface="+mn-cs"/>
              </a:rPr>
            </a:br>
            <a:r>
              <a:rPr lang="fa-IR">
                <a:solidFill>
                  <a:srgbClr val="004992"/>
                </a:solidFill>
                <a:latin typeface="+mn-lt"/>
                <a:ea typeface="+mn-ea"/>
                <a:cs typeface="+mn-cs"/>
              </a:rPr>
              <a:t>تجارب روان پریشانه در جمعیت عادی</a:t>
            </a:r>
            <a:endParaRPr lang="de-DE"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buClr>
                <a:srgbClr val="006699"/>
              </a:buClr>
              <a:defRPr/>
            </a:pPr>
            <a:r>
              <a:rPr lang="fa-IR" sz="2400">
                <a:solidFill>
                  <a:srgbClr val="333333"/>
                </a:solidFill>
              </a:rPr>
              <a:t>نظر شما چیست ؟ تا چه حدی این نشانه ها در افراد عادی وجود دارد؟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610726275"/>
              </p:ext>
            </p:extLst>
          </p:nvPr>
        </p:nvGraphicFramePr>
        <p:xfrm>
          <a:off x="408955" y="2924944"/>
          <a:ext cx="11376000" cy="3291841"/>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000000"/>
                          </a:solidFill>
                          <a:effectLst/>
                          <a:latin typeface="+mn-lt"/>
                          <a:ea typeface="+mn-ea"/>
                          <a:cs typeface="+mn-cs"/>
                        </a:rPr>
                        <a:t>جملاتی که افراد عادی اظهار می کنند.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cap="none" normalizeH="0" baseline="0" dirty="0">
                          <a:ln>
                            <a:noFill/>
                          </a:ln>
                          <a:solidFill>
                            <a:srgbClr val="000000"/>
                          </a:solidFill>
                          <a:effectLst/>
                          <a:latin typeface="+mn-lt"/>
                          <a:ea typeface="+mn-ea"/>
                          <a:cs typeface="+mn-cs"/>
                        </a:rPr>
                        <a:t>پاسخ ها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به نظر شما مردم می توانند از طریق تله پاتی (اندیشه خوانی) با یکدیگر ارتباط برقرار کنند؟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دیگران می توانند ذهن شما را بخوانند؟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33%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dirty="0">
                          <a:ln>
                            <a:noFill/>
                          </a:ln>
                          <a:solidFill>
                            <a:srgbClr val="333333"/>
                          </a:solidFill>
                          <a:effectLst/>
                          <a:latin typeface="+mn-lt"/>
                          <a:ea typeface="+mn-ea"/>
                          <a:cs typeface="+mn-cs"/>
                        </a:rPr>
                        <a:t>آیا احساس کرده اید که چیزی غیر عادی در اطراف شما رخ می دهد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26%</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آیا احساس کرده اید که آنچه در مجله یا تلویزیون منتشر می شود ، مخصوصا برای شما نوشته شده باشد؟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16%</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fa-IR" sz="2000" b="0" i="0" u="none" strike="noStrike" kern="1200" cap="none" normalizeH="0" baseline="0">
                          <a:ln>
                            <a:noFill/>
                          </a:ln>
                          <a:solidFill>
                            <a:srgbClr val="333333"/>
                          </a:solidFill>
                          <a:effectLst/>
                          <a:latin typeface="+mn-lt"/>
                          <a:ea typeface="+mn-ea"/>
                          <a:cs typeface="+mn-cs"/>
                        </a:rPr>
                        <a:t>آیا احساس کرده اید که تحت تعقیب قرار گرفته اید؟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19%</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fa-IR" sz="2000" b="0" i="0" u="none" strike="noStrike" kern="1200" cap="none" normalizeH="0" baseline="0">
                          <a:ln>
                            <a:noFill/>
                          </a:ln>
                          <a:solidFill>
                            <a:srgbClr val="333333"/>
                          </a:solidFill>
                          <a:effectLst/>
                          <a:latin typeface="+mn-lt"/>
                          <a:ea typeface="+mn-ea"/>
                          <a:cs typeface="+mn-cs"/>
                        </a:rPr>
                        <a:t>اگر تنها باشید و کسی نزد شما نباشد ممکن است گه گاه صداهایی بشنوید؟</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000" b="0" i="0" u="none" strike="noStrike" cap="none" normalizeH="0" baseline="0" dirty="0">
                          <a:ln>
                            <a:noFill/>
                          </a:ln>
                          <a:solidFill>
                            <a:srgbClr val="333333"/>
                          </a:solidFill>
                          <a:effectLst/>
                          <a:latin typeface="+mn-lt"/>
                          <a:ea typeface="+mn-ea"/>
                          <a:cs typeface="+mn-cs"/>
                        </a:rPr>
                        <a:t>15%</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892290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بخاطر داشته باشید …</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6699"/>
              </a:buClr>
              <a:defRPr/>
            </a:pPr>
            <a:r>
              <a:rPr lang="fa-IR" sz="2400" dirty="0">
                <a:solidFill>
                  <a:srgbClr val="333333"/>
                </a:solidFill>
              </a:rPr>
              <a:t>هیچ کس در مقابل بحران های روانی ایمن نیست. در سالهای اخیر از هر چهار نفر ،</a:t>
            </a:r>
            <a:br>
              <a:rPr lang="fa-IR" sz="2400" dirty="0">
                <a:solidFill>
                  <a:srgbClr val="333333"/>
                </a:solidFill>
              </a:rPr>
            </a:br>
            <a:r>
              <a:rPr lang="fa-IR" sz="2400" dirty="0">
                <a:solidFill>
                  <a:srgbClr val="333333"/>
                </a:solidFill>
              </a:rPr>
              <a:t>یکی به بیماری روانی مبتلا می شود.</a:t>
            </a:r>
          </a:p>
          <a:p>
            <a:pPr lvl="0" defTabSz="914400" fontAlgn="base">
              <a:buClr>
                <a:srgbClr val="006699"/>
              </a:buClr>
              <a:defRPr/>
            </a:pPr>
            <a:r>
              <a:rPr lang="fa-IR" sz="2400" dirty="0">
                <a:solidFill>
                  <a:srgbClr val="333333"/>
                </a:solidFill>
              </a:rPr>
              <a:t>بیماری روانی نقطه ضعف شخص نمی باشد ، بلکه نشان می دهد هر شخصی حساسیت های داشته است.</a:t>
            </a:r>
          </a:p>
          <a:p>
            <a:pPr lvl="0" defTabSz="914400" fontAlgn="base">
              <a:buClr>
                <a:srgbClr val="006699"/>
              </a:buClr>
              <a:defRPr/>
            </a:pPr>
            <a:r>
              <a:rPr lang="fa-IR" sz="2400" dirty="0">
                <a:solidFill>
                  <a:srgbClr val="004992"/>
                </a:solidFill>
              </a:rPr>
              <a:t>توارث: </a:t>
            </a:r>
            <a:r>
              <a:rPr lang="fa-IR" sz="2400" dirty="0">
                <a:solidFill>
                  <a:srgbClr val="333333"/>
                </a:solidFill>
              </a:rPr>
              <a:t>ژن ها نقش ویژه ای در بسیاری از بیماری های روانی دارند.</a:t>
            </a:r>
          </a:p>
          <a:p>
            <a:pPr lvl="0" defTabSz="914400" fontAlgn="base">
              <a:buClr>
                <a:srgbClr val="006699"/>
              </a:buClr>
              <a:defRPr/>
            </a:pPr>
            <a:r>
              <a:rPr lang="fa-IR" sz="2400" dirty="0">
                <a:solidFill>
                  <a:srgbClr val="004992"/>
                </a:solidFill>
              </a:rPr>
              <a:t>محیط: </a:t>
            </a:r>
            <a:r>
              <a:rPr lang="fa-IR" sz="2400" dirty="0">
                <a:solidFill>
                  <a:srgbClr val="333333"/>
                </a:solidFill>
              </a:rPr>
              <a:t>حوادث و تجارب منفی و آسیب زا اثر منفی بر سلامت روانی می گذارند و احتمال ابتلا به بیماری های روانی را در افرادی که زمینه ی آسیب پذیر دارند افزایش می دهند.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9"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018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چیست؟</a:t>
            </a:r>
            <a:endParaRPr lang="de-DE" sz="3600" dirty="0">
              <a:latin typeface="+mn-lt"/>
              <a:ea typeface="+mn-ea"/>
              <a:cs typeface="+mn-cs"/>
            </a:endParaRPr>
          </a:p>
        </p:txBody>
      </p:sp>
      <p:sp>
        <p:nvSpPr>
          <p:cNvPr id="7" name="Content Placeholder 6"/>
          <p:cNvSpPr>
            <a:spLocks noGrp="1"/>
          </p:cNvSpPr>
          <p:nvPr>
            <p:ph idx="1"/>
          </p:nvPr>
        </p:nvSpPr>
        <p:spPr/>
        <p:txBody>
          <a:bodyPr/>
          <a:lstStyle/>
          <a:p>
            <a:r>
              <a:rPr lang="fa-IR" sz="2400" dirty="0">
                <a:solidFill>
                  <a:srgbClr val="004992"/>
                </a:solidFill>
              </a:rPr>
              <a:t>؟؟؟</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1151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چیست؟</a:t>
            </a:r>
            <a:endParaRPr lang="de-DE" sz="3600" dirty="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84137" algn="l"/>
              </a:tabLst>
              <a:defRPr/>
            </a:pPr>
            <a:r>
              <a:rPr lang="fa-IR" sz="2400" b="1" dirty="0">
                <a:solidFill>
                  <a:srgbClr val="004992"/>
                </a:solidFill>
              </a:rPr>
              <a:t>برچسب زدن از ریشه یونانی به معنی: </a:t>
            </a:r>
            <a:r>
              <a:rPr lang="fa-IR" sz="2400" dirty="0">
                <a:solidFill>
                  <a:srgbClr val="333333"/>
                </a:solidFill>
              </a:rPr>
              <a:t>نقطه ی عطف ، زخم و مهر است.</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1649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چیست؟</a:t>
            </a:r>
            <a:endParaRPr lang="de-DE" sz="3600" dirty="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84137" algn="l"/>
              </a:tabLst>
              <a:defRPr/>
            </a:pPr>
            <a:r>
              <a:rPr lang="fa-IR" sz="2400" b="1" dirty="0">
                <a:solidFill>
                  <a:srgbClr val="004992"/>
                </a:solidFill>
              </a:rPr>
              <a:t>برچسب زدن از ریشه یونانی به معنی: </a:t>
            </a:r>
            <a:r>
              <a:rPr lang="fa-IR" sz="2400" dirty="0">
                <a:solidFill>
                  <a:srgbClr val="333333"/>
                </a:solidFill>
              </a:rPr>
              <a:t>نقطه ی عطف ، زخم و مهر است.</a:t>
            </a:r>
          </a:p>
          <a:p>
            <a:pPr marL="342900" lvl="0" indent="-342900" defTabSz="914400" fontAlgn="base">
              <a:buClr>
                <a:srgbClr val="333333"/>
              </a:buClr>
              <a:buFont typeface="WingDings"/>
              <a:buChar char=""/>
              <a:tabLst>
                <a:tab pos="84137" algn="l"/>
              </a:tabLst>
              <a:defRPr/>
            </a:pPr>
            <a:r>
              <a:rPr lang="fa-IR" sz="2400" b="1" dirty="0">
                <a:solidFill>
                  <a:srgbClr val="004992"/>
                </a:solidFill>
              </a:rPr>
              <a:t>برچسب زدن رخ می دهد که اشخاصی به اتفاق نسبتی ناروا به فردی روا کنند. زمانی</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9716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چیست؟</a:t>
            </a:r>
            <a:endParaRPr lang="de-DE" sz="3600" dirty="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84137" algn="l"/>
              </a:tabLst>
              <a:defRPr/>
            </a:pPr>
            <a:r>
              <a:rPr lang="fa-IR" sz="2400" b="1" dirty="0">
                <a:solidFill>
                  <a:srgbClr val="004992"/>
                </a:solidFill>
              </a:rPr>
              <a:t>برچسب زدن از ریشه یونانی به معنی: </a:t>
            </a:r>
            <a:r>
              <a:rPr lang="fa-IR" sz="2400" dirty="0">
                <a:solidFill>
                  <a:srgbClr val="333333"/>
                </a:solidFill>
              </a:rPr>
              <a:t>نقطه ی عطف ، زخم و مهر است.</a:t>
            </a:r>
          </a:p>
          <a:p>
            <a:pPr marL="342900" lvl="0" indent="-342900" defTabSz="914400" fontAlgn="base">
              <a:buClr>
                <a:srgbClr val="333333"/>
              </a:buClr>
              <a:buFont typeface="WingDings"/>
              <a:buChar char=""/>
              <a:tabLst>
                <a:tab pos="84137" algn="l"/>
              </a:tabLst>
              <a:defRPr/>
            </a:pPr>
            <a:r>
              <a:rPr lang="fa-IR" sz="2400" b="1" dirty="0">
                <a:solidFill>
                  <a:srgbClr val="004992"/>
                </a:solidFill>
              </a:rPr>
              <a:t>برچسب زدن رخ می دهد که اشخاصی به اتفاق نسبتی ناروا به فردی روا کنند. زمانی</a:t>
            </a:r>
          </a:p>
          <a:p>
            <a:pPr marL="342900" lvl="0" indent="-342900" defTabSz="914400" fontAlgn="base">
              <a:buClr>
                <a:srgbClr val="333333"/>
              </a:buClr>
              <a:buFont typeface="WingDings"/>
              <a:buChar char=""/>
              <a:tabLst>
                <a:tab pos="84137" algn="l"/>
              </a:tabLst>
              <a:defRPr/>
            </a:pPr>
            <a:r>
              <a:rPr lang="fa-IR" sz="2400" dirty="0">
                <a:solidFill>
                  <a:srgbClr val="333333"/>
                </a:solidFill>
              </a:rPr>
              <a:t>برچسب زدن بدون توجه به واقعیت و ارزیابی صحیح رخ می دهد.</a:t>
            </a:r>
          </a:p>
          <a:p>
            <a:pPr marL="342900" lvl="0" indent="-342900" defTabSz="914400" fontAlgn="base">
              <a:buClr>
                <a:srgbClr val="333333"/>
              </a:buClr>
              <a:buFont typeface="WingDings"/>
              <a:buChar char=""/>
              <a:tabLst>
                <a:tab pos="84137" algn="l"/>
              </a:tabLst>
              <a:defRPr/>
            </a:pPr>
            <a:r>
              <a:rPr lang="fa-IR" sz="2400" dirty="0">
                <a:solidFill>
                  <a:srgbClr val="333333"/>
                </a:solidFill>
              </a:rPr>
              <a:t>برچسب ها سبب می شوند فرد تحقیر شده و یا مورد تبعیض قرار گیرد</a:t>
            </a:r>
            <a:r>
              <a:rPr lang="de-DE" sz="2400" dirty="0">
                <a:solidFill>
                  <a:srgbClr val="333333"/>
                </a:solidFill>
              </a:rPr>
              <a:t>.</a:t>
            </a:r>
            <a:endParaRPr lang="fa-IR" sz="2400" dirty="0">
              <a:solidFill>
                <a:srgbClr val="333333"/>
              </a:solidFill>
            </a:endParaRPr>
          </a:p>
          <a:p>
            <a:pPr marL="342900" lvl="0" indent="-342900" defTabSz="914400" fontAlgn="base">
              <a:buClr>
                <a:srgbClr val="333333"/>
              </a:buClr>
              <a:buFont typeface="WingDings"/>
              <a:buChar char=""/>
              <a:tabLst>
                <a:tab pos="84137" algn="l"/>
              </a:tabLst>
              <a:defRPr/>
            </a:pPr>
            <a:r>
              <a:rPr lang="fa-IR" sz="2400" dirty="0">
                <a:solidFill>
                  <a:srgbClr val="333333"/>
                </a:solidFill>
              </a:rPr>
              <a:t>در برخی موارد خاص (نظیر ابتلا به بیماری ایدز ) یا وجود معلولیت مشهود یا بیماری شدید روانی (سایکوز) می توان برچسب زد.</a:t>
            </a:r>
          </a:p>
          <a:p>
            <a:pPr marL="342900" lvl="0" indent="-342900" defTabSz="914400" fontAlgn="base">
              <a:buClr>
                <a:srgbClr val="333333"/>
              </a:buClr>
              <a:buFont typeface="WingDings"/>
              <a:buChar char=""/>
              <a:tabLst>
                <a:tab pos="84137" algn="l"/>
              </a:tabLst>
              <a:defRPr/>
            </a:pPr>
            <a:r>
              <a:rPr lang="fa-IR" sz="2400" dirty="0">
                <a:solidFill>
                  <a:srgbClr val="333333"/>
                </a:solidFill>
              </a:rPr>
              <a:t>خود تشخیصی (برچسب زدن به خود) به این معنی است که فرد احساس می کند حالات و علایم آن اختلال یا بیماری را در خود می بیند و در نتیجه تصویر ناخوشایندی از خود در نظر دیگران و خویشتن فرض می کند.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434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به اشخاصی که روان پریشی (سایکوز) را تجربه کرده اند</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84137" algn="l"/>
              </a:tabLst>
              <a:defRPr/>
            </a:pPr>
            <a:r>
              <a:rPr lang="fa-IR" sz="2400">
                <a:solidFill>
                  <a:srgbClr val="333333"/>
                </a:solidFill>
              </a:rPr>
              <a:t>چه نظراتی در خصوص کسانی که دچار روان پریشی هستند ، شنیده اید؟</a:t>
            </a:r>
          </a:p>
          <a:p>
            <a:pPr marL="342900" lvl="0" indent="-342900" defTabSz="914400" fontAlgn="base">
              <a:buClr>
                <a:srgbClr val="333333"/>
              </a:buClr>
              <a:buFont typeface="WingDings"/>
              <a:buChar char=""/>
              <a:tabLst>
                <a:tab pos="84137" algn="l"/>
              </a:tabLst>
              <a:defRPr/>
            </a:pPr>
            <a:r>
              <a:rPr lang="fa-IR" sz="2400" dirty="0">
                <a:solidFill>
                  <a:srgbClr val="333333"/>
                </a:solidFill>
              </a:rPr>
              <a:t>شما چه نظراتی در خصوص کسانی که دچار روان پریشی هستند ، دارید؟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extLst>
      <p:ext uri="{BB962C8B-B14F-4D97-AF65-F5344CB8AC3E}">
        <p14:creationId xmlns:p14="http://schemas.microsoft.com/office/powerpoint/2010/main" val="1930208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به اشخاصی که روان پریشی (سایکوز) را تجربه کرده اند</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6699"/>
              </a:buClr>
              <a:defRPr/>
            </a:pPr>
            <a:r>
              <a:rPr lang="fa-IR" sz="2400" dirty="0">
                <a:solidFill>
                  <a:srgbClr val="004992"/>
                </a:solidFill>
              </a:rPr>
              <a:t>نظرات و فرضیه های شایع ولی نادرست در باره کسانی که روان پریشی (سایکوز) را تجربه کرده اند:</a:t>
            </a:r>
          </a:p>
          <a:p>
            <a:pPr lvl="0" defTabSz="914400" fontAlgn="base">
              <a:buClr>
                <a:srgbClr val="006699"/>
              </a:buClr>
              <a:defRPr/>
            </a:pPr>
            <a:r>
              <a:rPr lang="fa-IR" sz="2400" dirty="0">
                <a:solidFill>
                  <a:srgbClr val="333333"/>
                </a:solidFill>
              </a:rPr>
              <a:t>این اشخاص:</a:t>
            </a:r>
          </a:p>
          <a:p>
            <a:pPr marL="457200" lvl="0" indent="-4572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خطرناک و غیرقابل پیش بینی هستند.</a:t>
            </a:r>
          </a:p>
          <a:p>
            <a:pPr marL="457200" lvl="0" indent="-4572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چند شخصیت دارند.</a:t>
            </a:r>
          </a:p>
          <a:p>
            <a:pPr marL="457200" lvl="0" indent="-4572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کم هوش هستند.</a:t>
            </a:r>
          </a:p>
          <a:p>
            <a:pPr marL="457200" lvl="0" indent="-457200" defTabSz="914400" fontAlgn="base">
              <a:lnSpc>
                <a:spcPct val="100000"/>
              </a:lnSpc>
              <a:spcBef>
                <a:spcPts val="1200"/>
              </a:spcBef>
              <a:buClr>
                <a:srgbClr val="333333"/>
              </a:buClr>
              <a:buFont typeface="WingDings"/>
              <a:buChar char=""/>
              <a:tabLst>
                <a:tab pos="84137" algn="l"/>
              </a:tabLst>
              <a:defRPr/>
            </a:pPr>
            <a:r>
              <a:rPr lang="fa-IR" sz="2400" dirty="0">
                <a:solidFill>
                  <a:srgbClr val="333333"/>
                </a:solidFill>
              </a:rPr>
              <a:t>بیماری روانی آنان همیشگی است و</a:t>
            </a:r>
            <a:br>
              <a:rPr lang="fa-IR" sz="2400" dirty="0">
                <a:solidFill>
                  <a:srgbClr val="333333"/>
                </a:solidFill>
              </a:rPr>
            </a:br>
            <a:r>
              <a:rPr lang="fa-IR" sz="2400" dirty="0">
                <a:solidFill>
                  <a:srgbClr val="333333"/>
                </a:solidFill>
              </a:rPr>
              <a:t>هرگز از بین نمی رود .</a:t>
            </a:r>
          </a:p>
          <a:p>
            <a:pPr lvl="0" algn="ctr" defTabSz="914400" fontAlgn="base">
              <a:buClr>
                <a:srgbClr val="006699"/>
              </a:buClr>
              <a:defRPr/>
            </a:pPr>
            <a:r>
              <a:rPr lang="fa-IR" sz="2400" dirty="0">
                <a:solidFill>
                  <a:srgbClr val="004992"/>
                </a:solidFill>
              </a:rPr>
              <a:t>خیر! این توجیه نادرست است.</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437112"/>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91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به اشخاصی که روان پریشی (سایکوز) را تجربه کرده اند</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000" dirty="0">
                <a:solidFill>
                  <a:srgbClr val="004992"/>
                </a:solidFill>
              </a:rPr>
              <a:t>خیر ! این توجیه نادرست است که:</a:t>
            </a:r>
          </a:p>
          <a:p>
            <a:pPr lvl="0" defTabSz="914400" fontAlgn="base">
              <a:buClr>
                <a:srgbClr val="006699"/>
              </a:buClr>
              <a:defRPr/>
            </a:pPr>
            <a:r>
              <a:rPr lang="fa-IR" sz="2000" dirty="0">
                <a:solidFill>
                  <a:srgbClr val="004992"/>
                </a:solidFill>
              </a:rPr>
              <a:t>بیماران روانی خطرناک و پیش بینی ناپذیر هستند.</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1398974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به اشخاصی که روان پریشی (سایکوز) را تجربه کرده اند</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000" dirty="0">
                <a:solidFill>
                  <a:srgbClr val="004992"/>
                </a:solidFill>
              </a:rPr>
              <a:t>خیر ! این توجیه نادرست است که:</a:t>
            </a:r>
          </a:p>
          <a:p>
            <a:pPr lvl="0" defTabSz="914400" fontAlgn="base">
              <a:buClr>
                <a:srgbClr val="006699"/>
              </a:buClr>
              <a:defRPr/>
            </a:pPr>
            <a:r>
              <a:rPr lang="fa-IR" sz="2000" dirty="0">
                <a:solidFill>
                  <a:srgbClr val="004992"/>
                </a:solidFill>
              </a:rPr>
              <a:t>بیماران روانی خطرناک و پیش بینی ناپذیر هستند.</a:t>
            </a:r>
          </a:p>
          <a:p>
            <a:pPr lvl="0" defTabSz="914400" fontAlgn="base">
              <a:buClr>
                <a:srgbClr val="006699"/>
              </a:buClr>
              <a:defRPr/>
            </a:pPr>
            <a:r>
              <a:rPr lang="fa-IR" sz="2000" dirty="0">
                <a:solidFill>
                  <a:srgbClr val="333333"/>
                </a:solidFill>
              </a:rPr>
              <a:t>به احتمال بسیار ، اشخاص مبتلا به روان پریشی قربانی بدرفتاری و خشونت بوده اند . ایشان متجاوز و مهاجم نیستند.</a:t>
            </a:r>
          </a:p>
          <a:p>
            <a:pPr lvl="0" defTabSz="914400" fontAlgn="base">
              <a:buClr>
                <a:srgbClr val="006699"/>
              </a:buClr>
              <a:defRPr/>
            </a:pPr>
            <a:r>
              <a:rPr lang="fa-IR" sz="2000" u="sng" dirty="0">
                <a:solidFill>
                  <a:srgbClr val="333333"/>
                </a:solidFill>
              </a:rPr>
              <a:t>با این وجود</a:t>
            </a:r>
            <a:r>
              <a:rPr lang="fa-IR" sz="2000" dirty="0">
                <a:solidFill>
                  <a:srgbClr val="333333"/>
                </a:solidFill>
              </a:rPr>
              <a:t>: اگر تهاجم کنند</a:t>
            </a:r>
            <a:r>
              <a:rPr lang="de-DE" sz="2000" dirty="0">
                <a:solidFill>
                  <a:srgbClr val="333333"/>
                </a:solidFill>
              </a:rPr>
              <a:t>…</a:t>
            </a:r>
            <a:endParaRPr lang="fa-IR" sz="2000" dirty="0">
              <a:solidFill>
                <a:srgbClr val="333333"/>
              </a:solidFill>
            </a:endParaRPr>
          </a:p>
          <a:p>
            <a:pPr marL="342900" lvl="0" indent="-342900" defTabSz="914400" fontAlgn="base">
              <a:buClr>
                <a:srgbClr val="333333"/>
              </a:buClr>
              <a:buFont typeface="WingDings"/>
              <a:buChar char=""/>
              <a:tabLst>
                <a:tab pos="84137" algn="l"/>
              </a:tabLst>
              <a:defRPr/>
            </a:pPr>
            <a:r>
              <a:rPr lang="fa-IR" sz="2000" dirty="0">
                <a:solidFill>
                  <a:srgbClr val="333333"/>
                </a:solidFill>
              </a:rPr>
              <a:t>اگر در روزنامه ها خبری در خصوص تهاجم بیمار روانی نوشته شده باشد ، شاید به این دلیل می باشد که عنوان مطالب روزنامه جذابیت بیشتری پیدا می کند : اگر شیوهً ارتکاب جرم عجیب و غریب تر باشد ، آن مطلب خواننده بیشتری خواهد داشت ( بعنوان مثال ، یک بیمار روانی به دو سیاستمدار آلمانی بنام های لافونتین و شوبل توهین کرد)</a:t>
            </a:r>
            <a:r>
              <a:rPr lang="de-DE" sz="2000" dirty="0">
                <a:solidFill>
                  <a:srgbClr val="333333"/>
                </a:solidFill>
              </a:rPr>
              <a:t>.</a:t>
            </a:r>
            <a:endParaRPr lang="fa-IR" sz="2000" dirty="0">
              <a:solidFill>
                <a:srgbClr val="333333"/>
              </a:solidFill>
            </a:endParaRPr>
          </a:p>
          <a:p>
            <a:pPr marL="342900" lvl="0" indent="-342900" defTabSz="914400" fontAlgn="base">
              <a:buClr>
                <a:srgbClr val="333333"/>
              </a:buClr>
              <a:buFont typeface="WingDings"/>
              <a:buChar char=""/>
              <a:tabLst>
                <a:tab pos="84137" algn="l"/>
              </a:tabLst>
              <a:defRPr/>
            </a:pPr>
            <a:r>
              <a:rPr lang="fa-IR" sz="2000" dirty="0">
                <a:solidFill>
                  <a:srgbClr val="333333"/>
                </a:solidFill>
              </a:rPr>
              <a:t>یکی از راهبردهایی که وکلا برای تبرئهً خشونت موکل خود پیشه می کنند ، ادعای ابتلای وی به بیماری روانی است (که معلوم نیست صحت داشته باشد) و گاه این شیوهً حقوقی اندیشهً خطرناک بودن بیماران روانی را تقویت می کند.</a:t>
            </a:r>
            <a:endParaRPr lang="fa-IR" sz="20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15801653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به اشخاصی که روان پریشی (سایکوز) را تجربه کرده اند</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000" dirty="0">
                <a:solidFill>
                  <a:srgbClr val="004992"/>
                </a:solidFill>
              </a:rPr>
              <a:t>خیر ! این توجیه نادرست است:</a:t>
            </a:r>
          </a:p>
          <a:p>
            <a:pPr marL="342900" lvl="0" indent="-342900" defTabSz="914400" fontAlgn="base">
              <a:buClr>
                <a:srgbClr val="333333"/>
              </a:buClr>
              <a:buFont typeface="WingDings"/>
              <a:buChar char=""/>
              <a:tabLst>
                <a:tab pos="84137" algn="l"/>
              </a:tabLst>
              <a:defRPr/>
            </a:pPr>
            <a:r>
              <a:rPr lang="fa-IR" sz="2000" dirty="0">
                <a:solidFill>
                  <a:srgbClr val="004992"/>
                </a:solidFill>
              </a:rPr>
              <a:t>شخصیت چندگانه:</a:t>
            </a:r>
            <a:r>
              <a:rPr lang="de-DE" sz="2000" dirty="0">
                <a:solidFill>
                  <a:srgbClr val="004992"/>
                </a:solidFill>
              </a:rPr>
              <a:t> </a:t>
            </a:r>
            <a:r>
              <a:rPr lang="fa-IR" sz="2000" dirty="0">
                <a:solidFill>
                  <a:srgbClr val="333333"/>
                </a:solidFill>
              </a:rPr>
              <a:t>این تصویر صحیح نیست. در درجه نخست ، هنوز وجود اختلال شخصیت چندگانه مورد بحث متخصصین است و دوم اینکه وجود چند شخصیت دلیل و نشانگر اسکیزوفرنیا یا بیماری روان پریشی (سایکوز) </a:t>
            </a:r>
            <a:r>
              <a:rPr lang="fa-IR" sz="2000">
                <a:solidFill>
                  <a:srgbClr val="333333"/>
                </a:solidFill>
              </a:rPr>
              <a:t>نیست.</a:t>
            </a:r>
            <a:endParaRPr lang="fa-IR" sz="20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1842778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به اشخاصی که روان پریشی (سایکوز) را تجربه کرده اند</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000" dirty="0">
                <a:solidFill>
                  <a:srgbClr val="004992"/>
                </a:solidFill>
              </a:rPr>
              <a:t>خیر ! این توجیه نادرست است:</a:t>
            </a:r>
          </a:p>
          <a:p>
            <a:pPr marL="342900" lvl="0" indent="-342900" defTabSz="914400" fontAlgn="base">
              <a:buClr>
                <a:srgbClr val="333333"/>
              </a:buClr>
              <a:buFont typeface="WingDings"/>
              <a:buChar char=""/>
              <a:tabLst>
                <a:tab pos="84137" algn="l"/>
              </a:tabLst>
              <a:defRPr/>
            </a:pPr>
            <a:r>
              <a:rPr lang="fa-IR" sz="2000" dirty="0">
                <a:solidFill>
                  <a:srgbClr val="004992"/>
                </a:solidFill>
              </a:rPr>
              <a:t>شخصیت چندگانه:</a:t>
            </a:r>
            <a:r>
              <a:rPr lang="de-DE" sz="2000" dirty="0">
                <a:solidFill>
                  <a:srgbClr val="004992"/>
                </a:solidFill>
              </a:rPr>
              <a:t> </a:t>
            </a:r>
            <a:r>
              <a:rPr lang="fa-IR" sz="2000" dirty="0">
                <a:solidFill>
                  <a:srgbClr val="333333"/>
                </a:solidFill>
              </a:rPr>
              <a:t>این تصویر صحیح نیست. در درجه نخست ، هنوز وجود اختلال شخصیت چندگانه مورد بحث متخصصین است و دوم اینکه وجود چند شخصیت دلیل و نشانگر اسکیزوفرنیا یا بیماری روان پریشی (سایکوز) نیست.</a:t>
            </a:r>
          </a:p>
          <a:p>
            <a:pPr marL="342900" lvl="0" indent="-342900" defTabSz="914400" fontAlgn="base">
              <a:buClr>
                <a:srgbClr val="000000"/>
              </a:buClr>
              <a:buFont typeface="WingDings"/>
              <a:buChar char=""/>
              <a:tabLst>
                <a:tab pos="84137" algn="l"/>
              </a:tabLst>
              <a:defRPr/>
            </a:pPr>
            <a:r>
              <a:rPr lang="fa-IR" sz="2000" dirty="0">
                <a:solidFill>
                  <a:srgbClr val="004992"/>
                </a:solidFill>
              </a:rPr>
              <a:t>کم هوشی: </a:t>
            </a:r>
            <a:r>
              <a:rPr lang="fa-IR" sz="2000" dirty="0">
                <a:solidFill>
                  <a:srgbClr val="333333"/>
                </a:solidFill>
              </a:rPr>
              <a:t>شکل گیری و ایجاد بیماری روانی ربطی به هوش ندارد. افراد مبتلا به بیماری روان پریشی (سایکوز) همانند سایر افراد عادی ممکن است بالاتر از میانگین هوشی جامعه </a:t>
            </a:r>
            <a:r>
              <a:rPr lang="fa-IR" sz="2000">
                <a:solidFill>
                  <a:srgbClr val="333333"/>
                </a:solidFill>
              </a:rPr>
              <a:t>باشند .</a:t>
            </a:r>
            <a:endParaRPr lang="fa-IR" sz="20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8813920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برچسب زدن به اشخاصی که روان پریشی (سایکوز) را تجربه کرده اند</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000" dirty="0">
                <a:solidFill>
                  <a:srgbClr val="004992"/>
                </a:solidFill>
              </a:rPr>
              <a:t>خیر ! این توجیه نادرست است:</a:t>
            </a:r>
          </a:p>
          <a:p>
            <a:pPr marL="342900" lvl="0" indent="-342900" defTabSz="914400" fontAlgn="base">
              <a:buClr>
                <a:srgbClr val="333333"/>
              </a:buClr>
              <a:buFont typeface="WingDings"/>
              <a:buChar char=""/>
              <a:tabLst>
                <a:tab pos="84137" algn="l"/>
              </a:tabLst>
              <a:defRPr/>
            </a:pPr>
            <a:r>
              <a:rPr lang="fa-IR" sz="2000" dirty="0">
                <a:solidFill>
                  <a:srgbClr val="004992"/>
                </a:solidFill>
              </a:rPr>
              <a:t>شخصیت چندگانه:</a:t>
            </a:r>
            <a:r>
              <a:rPr lang="de-DE" sz="2000" dirty="0">
                <a:solidFill>
                  <a:srgbClr val="004992"/>
                </a:solidFill>
              </a:rPr>
              <a:t> </a:t>
            </a:r>
            <a:r>
              <a:rPr lang="fa-IR" sz="2000" dirty="0">
                <a:solidFill>
                  <a:srgbClr val="333333"/>
                </a:solidFill>
              </a:rPr>
              <a:t>این تصویر صحیح نیست. در درجه نخست ، هنوز وجود اختلال شخصیت چندگانه مورد بحث متخصصین است و دوم اینکه وجود چند شخصیت دلیل و نشانگر اسکیزوفرنیا یا بیماری روان پریشی (سایکوز) نیست.</a:t>
            </a:r>
          </a:p>
          <a:p>
            <a:pPr marL="342900" lvl="0" indent="-342900" defTabSz="914400" fontAlgn="base">
              <a:buClr>
                <a:srgbClr val="000000"/>
              </a:buClr>
              <a:buFont typeface="WingDings"/>
              <a:buChar char=""/>
              <a:tabLst>
                <a:tab pos="84137" algn="l"/>
              </a:tabLst>
              <a:defRPr/>
            </a:pPr>
            <a:r>
              <a:rPr lang="fa-IR" sz="2000" dirty="0">
                <a:solidFill>
                  <a:srgbClr val="004992"/>
                </a:solidFill>
              </a:rPr>
              <a:t>کم هوشی: </a:t>
            </a:r>
            <a:r>
              <a:rPr lang="fa-IR" sz="2000" dirty="0">
                <a:solidFill>
                  <a:srgbClr val="333333"/>
                </a:solidFill>
              </a:rPr>
              <a:t>شکل گیری و ایجاد بیماری روانی ربطی به هوش ندارد. افراد مبتلا به بیماری روان پریشی (سایکوز) همانند سایر افراد عادی ممکن است بالاتر از میانگین هوشی جامعه باشند .</a:t>
            </a:r>
          </a:p>
          <a:p>
            <a:pPr marL="342900" lvl="0" indent="-342900" defTabSz="914400" fontAlgn="base">
              <a:buClr>
                <a:srgbClr val="000000"/>
              </a:buClr>
              <a:buFont typeface="WingDings"/>
              <a:buChar char=""/>
              <a:tabLst>
                <a:tab pos="84137" algn="l"/>
              </a:tabLst>
              <a:defRPr/>
            </a:pPr>
            <a:r>
              <a:rPr lang="fa-IR" sz="2000" dirty="0">
                <a:solidFill>
                  <a:srgbClr val="004992"/>
                </a:solidFill>
              </a:rPr>
              <a:t>دائمی و درمان ناپذیری بیماری روانی: </a:t>
            </a:r>
            <a:r>
              <a:rPr lang="fa-IR" sz="2000" dirty="0">
                <a:solidFill>
                  <a:srgbClr val="333333"/>
                </a:solidFill>
              </a:rPr>
              <a:t>اگر درمان صحیح انجام شود، بسیاری از مبتلایان به بیماری روانی می توانند زندگی رضایت بخش و کامروا داشته باشند.</a:t>
            </a:r>
            <a:endParaRPr lang="fa-IR" sz="20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1649244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چرا اینگونه رفتار می کنیم؟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400" dirty="0">
                <a:solidFill>
                  <a:srgbClr val="333333"/>
                </a:solidFill>
              </a:rPr>
              <a:t>بسیاری از مبتلایان به اسکیزوفرنیا یا سایر بیماری های روان پریشی</a:t>
            </a:r>
            <a:r>
              <a:rPr lang="fa-IR" sz="2400" dirty="0"/>
              <a:t> </a:t>
            </a:r>
            <a:r>
              <a:rPr lang="de-DE" sz="2400" dirty="0"/>
              <a:t>„</a:t>
            </a:r>
            <a:r>
              <a:rPr lang="fa-IR" sz="2400" dirty="0">
                <a:solidFill>
                  <a:srgbClr val="004992"/>
                </a:solidFill>
              </a:rPr>
              <a:t> ولی نه همه آنها </a:t>
            </a:r>
            <a:r>
              <a:rPr lang="de-DE" sz="2400" dirty="0">
                <a:solidFill>
                  <a:srgbClr val="004992"/>
                </a:solidFill>
              </a:rPr>
              <a:t>„</a:t>
            </a:r>
            <a:r>
              <a:rPr lang="fa-IR" sz="2400" dirty="0">
                <a:solidFill>
                  <a:srgbClr val="004992"/>
                </a:solidFill>
              </a:rPr>
              <a:t> </a:t>
            </a:r>
            <a:r>
              <a:rPr lang="fa-IR" sz="2400" dirty="0">
                <a:solidFill>
                  <a:srgbClr val="333333"/>
                </a:solidFill>
              </a:rPr>
              <a:t>اگر بیماری نسبت داده شده به آنان معانی و تعابیر ناصحیح پیدا کنند ، ایشان احساس می کنند مورد تبعیض قرار گرفته اند .</a:t>
            </a:r>
          </a:p>
          <a:p>
            <a:pPr lvl="0" defTabSz="914400" fontAlgn="base">
              <a:buClr>
                <a:srgbClr val="006699"/>
              </a:buClr>
              <a:defRPr/>
            </a:pPr>
            <a:r>
              <a:rPr lang="fa-IR" sz="2400" dirty="0">
                <a:solidFill>
                  <a:srgbClr val="333333"/>
                </a:solidFill>
              </a:rPr>
              <a:t>برای کاهش اثرات برچسب زدن باید نگرش به بیماری اسکیزوفرنیا یا سایر اختلالات روان پریشی اصلاح شوند.</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146172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چرا اینگونه رفتار می کنیم؟</a:t>
            </a:r>
            <a:endParaRPr lang="de-DE" sz="3600" dirty="0">
              <a:latin typeface="+mn-lt"/>
              <a:ea typeface="+mn-ea"/>
              <a:cs typeface="+mn-cs"/>
            </a:endParaRPr>
          </a:p>
        </p:txBody>
      </p:sp>
      <p:sp>
        <p:nvSpPr>
          <p:cNvPr id="4" name="Content Placeholder 3"/>
          <p:cNvSpPr>
            <a:spLocks noGrp="1"/>
          </p:cNvSpPr>
          <p:nvPr>
            <p:ph idx="1"/>
          </p:nvPr>
        </p:nvSpPr>
        <p:spPr>
          <a:xfrm>
            <a:off x="408933" y="2204864"/>
            <a:ext cx="11340000" cy="4248000"/>
          </a:xfrm>
        </p:spPr>
        <p:txBody>
          <a:bodyPr/>
          <a:lstStyle/>
          <a:p>
            <a:pPr lvl="0" defTabSz="914400" fontAlgn="base">
              <a:buClr>
                <a:srgbClr val="006699"/>
              </a:buClr>
              <a:defRPr/>
            </a:pPr>
            <a:r>
              <a:rPr lang="fa-IR" sz="2400" dirty="0">
                <a:solidFill>
                  <a:srgbClr val="333333"/>
                </a:solidFill>
              </a:rPr>
              <a:t>بسیاری از مبتلایان به اسکیزوفرنیا یا سایر بیماری های روان پریشی</a:t>
            </a:r>
            <a:r>
              <a:rPr lang="fa-IR" sz="2400" dirty="0"/>
              <a:t> </a:t>
            </a:r>
            <a:r>
              <a:rPr lang="de-DE" sz="2400" dirty="0"/>
              <a:t>„</a:t>
            </a:r>
            <a:r>
              <a:rPr lang="fa-IR" sz="2400" dirty="0">
                <a:solidFill>
                  <a:srgbClr val="004992"/>
                </a:solidFill>
              </a:rPr>
              <a:t> ولی نه همه آنها </a:t>
            </a:r>
            <a:r>
              <a:rPr lang="de-DE" sz="2400" dirty="0">
                <a:solidFill>
                  <a:srgbClr val="004992"/>
                </a:solidFill>
              </a:rPr>
              <a:t>„</a:t>
            </a:r>
            <a:r>
              <a:rPr lang="fa-IR" sz="2400" dirty="0">
                <a:solidFill>
                  <a:srgbClr val="004992"/>
                </a:solidFill>
              </a:rPr>
              <a:t> </a:t>
            </a:r>
            <a:r>
              <a:rPr lang="fa-IR" sz="2400" dirty="0">
                <a:solidFill>
                  <a:srgbClr val="333333"/>
                </a:solidFill>
              </a:rPr>
              <a:t>اگر بیماری نسبت داده شده به آنان معانی و تعابیر ناصحیح پیدا کنند ، ایشان احساس می کنند مورد تبعیض قرار گرفته اند .</a:t>
            </a:r>
          </a:p>
          <a:p>
            <a:pPr lvl="0" defTabSz="914400" fontAlgn="base">
              <a:buClr>
                <a:srgbClr val="006699"/>
              </a:buClr>
              <a:defRPr/>
            </a:pPr>
            <a:r>
              <a:rPr lang="fa-IR" sz="2400" dirty="0">
                <a:solidFill>
                  <a:srgbClr val="333333"/>
                </a:solidFill>
              </a:rPr>
              <a:t>برای کاهش اثرات برچسب زدن باید نگرش به بیماری اسکیزوفرنیا یا سایر اختلالات روان پریشی اصلاح شوند.</a:t>
            </a:r>
          </a:p>
          <a:p>
            <a:pPr lvl="0" defTabSz="914400" fontAlgn="base">
              <a:buClr>
                <a:srgbClr val="006699"/>
              </a:buClr>
              <a:defRPr/>
            </a:pPr>
            <a:r>
              <a:rPr lang="fa-IR" sz="2400" u="sng" dirty="0">
                <a:solidFill>
                  <a:srgbClr val="004992"/>
                </a:solidFill>
              </a:rPr>
              <a:t>توجه داشته باشید</a:t>
            </a:r>
            <a:r>
              <a:rPr lang="fa-IR" sz="2400" dirty="0">
                <a:solidFill>
                  <a:srgbClr val="004992"/>
                </a:solidFill>
              </a:rPr>
              <a:t>: </a:t>
            </a:r>
            <a:r>
              <a:rPr lang="fa-IR" sz="2400" dirty="0">
                <a:solidFill>
                  <a:srgbClr val="333333"/>
                </a:solidFill>
              </a:rPr>
              <a:t>اگر نگاهی نزدیک تر و دقیق تر داتشته باشیم ، هر انسان خصایصی دارد که موجب می شود همچو اثر انگشت ، بی مانند و منحصر به فرد شود. بسیاری از پیشداوری ها یا افکار کلیشه ای بر اساس یکی از جنبه های هویت فرد ساخته می شوند. این پیشداوری ها و افکار کلیشه ای سبب می شود با شخص بدرفتاری شود. در حالیکه وی مستحق بدرفتاری نیست. علایم و حالات بیماری روانی یکی از جنبه های هویت بیماران روانی است.</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34655332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چرا اینگونه رفتار می کنیم؟</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rtl="1"/>
            <a:r>
              <a:rPr lang="fa-IR" sz="2400">
                <a:solidFill>
                  <a:srgbClr val="333333"/>
                </a:solidFill>
              </a:rPr>
              <a:t>در باره مفهوم بیماری بیشتر تأمل کنیم و با دیگران در آن خصوص گفتگو داشته باشیم </a:t>
            </a:r>
            <a:endParaRPr lang="de-DE" sz="2400" dirty="0">
              <a:solidFill>
                <a:srgbClr val="333333"/>
              </a:solidFill>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1648722696"/>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49993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آیا می توانم در باره بیماری</a:t>
            </a:r>
            <a:br>
              <a:rPr lang="fa-IR" sz="3600">
                <a:solidFill>
                  <a:srgbClr val="004992"/>
                </a:solidFill>
                <a:latin typeface="+mn-lt"/>
                <a:ea typeface="+mn-ea"/>
                <a:cs typeface="+mn-cs"/>
              </a:rPr>
            </a:br>
            <a:r>
              <a:rPr lang="fa-IR">
                <a:solidFill>
                  <a:srgbClr val="004992"/>
                </a:solidFill>
                <a:latin typeface="+mn-lt"/>
                <a:ea typeface="+mn-ea"/>
                <a:cs typeface="+mn-cs"/>
              </a:rPr>
              <a:t>ام با دیگران گفتگو کنم ؟ چگونه؟</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729435" y="2204864"/>
            <a:ext cx="7019520" cy="4248000"/>
          </a:xfrm>
        </p:spPr>
        <p:txBody>
          <a:bodyPr/>
          <a:lstStyle/>
          <a:p>
            <a:pPr lvl="0" defTabSz="914400" fontAlgn="base">
              <a:buClr>
                <a:srgbClr val="006699"/>
              </a:buClr>
              <a:defRPr/>
            </a:pPr>
            <a:r>
              <a:rPr lang="fa-IR" sz="2400" dirty="0">
                <a:solidFill>
                  <a:srgbClr val="004992"/>
                </a:solidFill>
              </a:rPr>
              <a:t>آیا مایل هستید به دیگران بگویید که به بیماری روانی شدید مبتلا هستید؟</a:t>
            </a:r>
          </a:p>
          <a:p>
            <a:pPr marL="342900" lvl="0" indent="-342900" defTabSz="914400" fontAlgn="base">
              <a:buClr>
                <a:srgbClr val="333333"/>
              </a:buClr>
              <a:buFont typeface="WingDings"/>
              <a:buChar char=""/>
              <a:tabLst>
                <a:tab pos="84137" algn="l"/>
              </a:tabLst>
              <a:defRPr/>
            </a:pPr>
            <a:r>
              <a:rPr lang="fa-IR" sz="2400" dirty="0">
                <a:solidFill>
                  <a:srgbClr val="333333"/>
                </a:solidFill>
              </a:rPr>
              <a:t>ابتلا به بیماری روان پریشی (سایکوز) یا اسکیزوفرنیا (همانند سایر بیماری های روانی نظیر وسواس یا افسردگی) آنقدر بد نیست که از دیگران پنهان کنیم.</a:t>
            </a:r>
            <a:endParaRPr lang="de-DE" sz="2400" dirty="0">
              <a:solidFill>
                <a:srgbClr val="333333"/>
              </a:solidFill>
            </a:endParaRPr>
          </a:p>
          <a:p>
            <a:pPr lvl="0" defTabSz="914400" fontAlgn="base">
              <a:buClr>
                <a:srgbClr val="006699"/>
              </a:buClr>
              <a:defRPr/>
            </a:pPr>
            <a:r>
              <a:rPr lang="fa-IR" sz="2400" b="1" dirty="0">
                <a:solidFill>
                  <a:srgbClr val="333333"/>
                </a:solidFill>
              </a:rPr>
              <a:t>اینکه به دیگران در بارهً بیماری خود چیزی بگویید یا نه به خود شما بستگی دارد .</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9" name="Grafik3"/>
          <p:cNvPicPr>
            <a:picLocks noChangeAspect="1"/>
          </p:cNvPicPr>
          <p:nvPr/>
        </p:nvPicPr>
        <p:blipFill rotWithShape="1">
          <a:blip r:embed="rId3" cstate="print">
            <a:lum/>
            <a:alphaModFix/>
          </a:blip>
          <a:srcRect l="39290"/>
          <a:stretch/>
        </p:blipFill>
        <p:spPr>
          <a:xfrm>
            <a:off x="1273052" y="1625312"/>
            <a:ext cx="2929849" cy="4251960"/>
          </a:xfrm>
          <a:prstGeom prst="rect">
            <a:avLst/>
          </a:prstGeom>
        </p:spPr>
      </p:pic>
    </p:spTree>
    <p:extLst>
      <p:ext uri="{BB962C8B-B14F-4D97-AF65-F5344CB8AC3E}">
        <p14:creationId xmlns:p14="http://schemas.microsoft.com/office/powerpoint/2010/main" val="31873872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sz="3600">
                <a:solidFill>
                  <a:srgbClr val="004992"/>
                </a:solidFill>
                <a:latin typeface="+mn-lt"/>
                <a:ea typeface="+mn-ea"/>
                <a:cs typeface="+mn-cs"/>
              </a:rPr>
              <a:t>آیا می توانم در باره بیماری</a:t>
            </a:r>
            <a:br>
              <a:rPr lang="fa-IR" sz="3600">
                <a:solidFill>
                  <a:srgbClr val="004992"/>
                </a:solidFill>
                <a:latin typeface="+mn-lt"/>
                <a:ea typeface="+mn-ea"/>
                <a:cs typeface="+mn-cs"/>
              </a:rPr>
            </a:br>
            <a:r>
              <a:rPr lang="fa-IR">
                <a:solidFill>
                  <a:srgbClr val="004992"/>
                </a:solidFill>
                <a:latin typeface="+mn-lt"/>
                <a:ea typeface="+mn-ea"/>
                <a:cs typeface="+mn-cs"/>
              </a:rPr>
              <a:t>ام با دیگران گفتگو کنم ؟ چگونه؟</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729435" y="2204864"/>
            <a:ext cx="7019520" cy="4248000"/>
          </a:xfrm>
        </p:spPr>
        <p:txBody>
          <a:bodyPr/>
          <a:lstStyle/>
          <a:p>
            <a:pPr lvl="0" defTabSz="914400" fontAlgn="base">
              <a:buClr>
                <a:srgbClr val="006699"/>
              </a:buClr>
              <a:defRPr/>
            </a:pPr>
            <a:r>
              <a:rPr lang="fa-IR" sz="2400" dirty="0">
                <a:solidFill>
                  <a:srgbClr val="004992"/>
                </a:solidFill>
              </a:rPr>
              <a:t>آیا مایل هستید به دیگران بگویید که به بیماری روانی شدید مبتلا هستید؟</a:t>
            </a:r>
          </a:p>
          <a:p>
            <a:pPr marL="342900" lvl="0" indent="-342900" defTabSz="914400" fontAlgn="base">
              <a:buClr>
                <a:srgbClr val="333333"/>
              </a:buClr>
              <a:buFont typeface="WingDings"/>
              <a:buChar char=""/>
              <a:tabLst>
                <a:tab pos="84137" algn="l"/>
              </a:tabLst>
              <a:defRPr/>
            </a:pPr>
            <a:r>
              <a:rPr lang="fa-IR" sz="2400" dirty="0">
                <a:solidFill>
                  <a:srgbClr val="333333"/>
                </a:solidFill>
              </a:rPr>
              <a:t>گفتگو با فردی قابل اعتماد مهم است ، زیرا</a:t>
            </a:r>
            <a:r>
              <a:rPr lang="de-DE" sz="2400" dirty="0">
                <a:solidFill>
                  <a:srgbClr val="333333"/>
                </a:solidFill>
              </a:rPr>
              <a:t>…</a:t>
            </a:r>
            <a:endParaRPr lang="fa-IR" sz="2400" dirty="0">
              <a:solidFill>
                <a:srgbClr val="333333"/>
              </a:solidFill>
            </a:endParaRPr>
          </a:p>
          <a:p>
            <a:pPr marL="342900" lvl="0" indent="-342900" defTabSz="914400" fontAlgn="base">
              <a:buClr>
                <a:srgbClr val="333333"/>
              </a:buClr>
              <a:buFont typeface="WingDings"/>
              <a:buChar char=""/>
              <a:tabLst>
                <a:tab pos="84137" algn="l"/>
              </a:tabLst>
              <a:defRPr/>
            </a:pPr>
            <a:r>
              <a:rPr lang="fa-IR" sz="2400" dirty="0">
                <a:solidFill>
                  <a:srgbClr val="333333"/>
                </a:solidFill>
              </a:rPr>
              <a:t>شخصی که برای شما اهمیت قائل می شود نشانه های شروع بیماری روانی را در نخستین مراحل آن و حتی زودتر از فرد بیمار شناسایی می کند.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pic>
        <p:nvPicPr>
          <p:cNvPr id="9" name="Grafik3"/>
          <p:cNvPicPr>
            <a:picLocks noChangeAspect="1"/>
          </p:cNvPicPr>
          <p:nvPr/>
        </p:nvPicPr>
        <p:blipFill rotWithShape="1">
          <a:blip r:embed="rId3" cstate="print">
            <a:lum/>
            <a:alphaModFix/>
          </a:blip>
          <a:srcRect l="39290"/>
          <a:stretch/>
        </p:blipFill>
        <p:spPr>
          <a:xfrm>
            <a:off x="1273052" y="1625312"/>
            <a:ext cx="2929849" cy="4251960"/>
          </a:xfrm>
          <a:prstGeom prst="rect">
            <a:avLst/>
          </a:prstGeom>
        </p:spPr>
      </p:pic>
    </p:spTree>
    <p:extLst>
      <p:ext uri="{BB962C8B-B14F-4D97-AF65-F5344CB8AC3E}">
        <p14:creationId xmlns:p14="http://schemas.microsoft.com/office/powerpoint/2010/main" val="2246437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400" dirty="0">
                <a:solidFill>
                  <a:srgbClr val="004992"/>
                </a:solidFill>
              </a:rPr>
              <a:t>یک پیشنهاد: بجای تشخیص گذاشتن ، حالات و مشکل خود را بیان کرده و توضیح دهید.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4655649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400">
                <a:solidFill>
                  <a:srgbClr val="004992"/>
                </a:solidFill>
              </a:rPr>
              <a:t>یک پیشنهاد: </a:t>
            </a:r>
            <a:r>
              <a:rPr lang="fa-IR" sz="2400" dirty="0">
                <a:solidFill>
                  <a:srgbClr val="004992"/>
                </a:solidFill>
              </a:rPr>
              <a:t>بجای تشخیص گذاشتن ، حالات و مشکل خود را بیان کرده و توضیح دهید.</a:t>
            </a:r>
          </a:p>
          <a:p>
            <a:pPr marL="342900" lvl="0" indent="-342900" defTabSz="914400" fontAlgn="base">
              <a:buClr>
                <a:srgbClr val="333333"/>
              </a:buClr>
              <a:buFont typeface="WingDings"/>
              <a:buChar char=""/>
              <a:tabLst>
                <a:tab pos="84137" algn="l"/>
              </a:tabLst>
              <a:defRPr/>
            </a:pPr>
            <a:r>
              <a:rPr lang="fa-IR" sz="2400" dirty="0">
                <a:solidFill>
                  <a:srgbClr val="333333"/>
                </a:solidFill>
              </a:rPr>
              <a:t>بخصوص اگر مردم را خوب نمی شناسید ، توصیه می شود که در باره حالات و علائم خود حرف بزنید تا اینکه نام یک بیماری را </a:t>
            </a:r>
            <a:r>
              <a:rPr lang="fa-IR" sz="2400">
                <a:solidFill>
                  <a:srgbClr val="333333"/>
                </a:solidFill>
              </a:rPr>
              <a:t>بگویید.</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17035629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400">
                <a:solidFill>
                  <a:srgbClr val="004992"/>
                </a:solidFill>
              </a:rPr>
              <a:t>یک پیشنهاد: </a:t>
            </a:r>
            <a:r>
              <a:rPr lang="fa-IR" sz="2400" dirty="0">
                <a:solidFill>
                  <a:srgbClr val="004992"/>
                </a:solidFill>
              </a:rPr>
              <a:t>بجای تشخیص گذاشتن ، حالات و مشکل خود را بیان کرده و توضیح دهید.</a:t>
            </a:r>
          </a:p>
          <a:p>
            <a:pPr marL="342900" lvl="0" indent="-342900" defTabSz="914400" fontAlgn="base">
              <a:buClr>
                <a:srgbClr val="333333"/>
              </a:buClr>
              <a:buFont typeface="WingDings"/>
              <a:buChar char=""/>
              <a:tabLst>
                <a:tab pos="84137" algn="l"/>
              </a:tabLst>
              <a:defRPr/>
            </a:pPr>
            <a:r>
              <a:rPr lang="fa-IR" sz="2400" dirty="0">
                <a:solidFill>
                  <a:srgbClr val="333333"/>
                </a:solidFill>
              </a:rPr>
              <a:t>بخصوص اگر مردم را خوب نمی شناسید ، توصیه می شود که در باره حالات و علائم خود حرف بزنید تا اینکه نام یک بیماری را بگویید.</a:t>
            </a:r>
          </a:p>
          <a:p>
            <a:pPr marL="342900" lvl="0" indent="-342900" defTabSz="914400" fontAlgn="base">
              <a:buClr>
                <a:srgbClr val="333333"/>
              </a:buClr>
              <a:buFont typeface="WingDings"/>
              <a:buChar char=""/>
              <a:tabLst>
                <a:tab pos="84137" algn="l"/>
              </a:tabLst>
              <a:defRPr/>
            </a:pPr>
            <a:r>
              <a:rPr lang="fa-IR" sz="2400" dirty="0">
                <a:solidFill>
                  <a:srgbClr val="333333"/>
                </a:solidFill>
              </a:rPr>
              <a:t>اگر بخواهید حالات و علائم خویش را به درستی به دیگران توضیح دهید باید نسبت به خودتان شناخت کامل داشته باشید. (خودت را بشناس)</a:t>
            </a:r>
            <a:r>
              <a:rPr lang="de-DE" sz="2400" dirty="0">
                <a:solidFill>
                  <a:srgbClr val="333333"/>
                </a:solidFill>
              </a:rPr>
              <a:t>.</a:t>
            </a:r>
            <a:endParaRPr lang="fa-IR" sz="2400"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33098838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400" dirty="0">
                <a:solidFill>
                  <a:srgbClr val="004992"/>
                </a:solidFill>
              </a:rPr>
              <a:t>نشانگان اصلی روان پریشی و اسکیزوفرنیا:</a:t>
            </a:r>
            <a:endParaRPr lang="de-DE" sz="2400" dirty="0">
              <a:solidFill>
                <a:srgbClr val="004992"/>
              </a:solidFill>
            </a:endParaRPr>
          </a:p>
          <a:p>
            <a:pPr lvl="0" defTabSz="914400" fontAlgn="base">
              <a:buClr>
                <a:srgbClr val="006699"/>
              </a:buClr>
              <a:defRPr/>
            </a:pPr>
            <a:r>
              <a:rPr lang="fa-IR" sz="2400" dirty="0">
                <a:solidFill>
                  <a:schemeClr val="tx1"/>
                </a:solidFill>
              </a:rPr>
              <a:t>؟؟؟</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3370104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buClr>
                <a:srgbClr val="006699"/>
              </a:buClr>
              <a:defRPr/>
            </a:pPr>
            <a:r>
              <a:rPr lang="fa-IR" sz="2400" dirty="0">
                <a:solidFill>
                  <a:srgbClr val="004992"/>
                </a:solidFill>
              </a:rPr>
              <a:t>نشانگان اصلی روان پریشی و اسکیزوفرنیا:</a:t>
            </a:r>
          </a:p>
          <a:p>
            <a:pPr marL="342900" lvl="0" indent="-342900" defTabSz="914400" fontAlgn="base">
              <a:lnSpc>
                <a:spcPct val="100000"/>
              </a:lnSpc>
              <a:spcBef>
                <a:spcPts val="1200"/>
              </a:spcBef>
              <a:buClr>
                <a:srgbClr val="000000"/>
              </a:buClr>
              <a:buFont typeface="WingDings"/>
              <a:buChar char=""/>
              <a:tabLst>
                <a:tab pos="84137" algn="l"/>
              </a:tabLst>
              <a:defRPr/>
            </a:pPr>
            <a:r>
              <a:rPr lang="fa-IR" sz="2400" b="1" dirty="0">
                <a:solidFill>
                  <a:srgbClr val="004992"/>
                </a:solidFill>
              </a:rPr>
              <a:t>ت</a:t>
            </a:r>
            <a:r>
              <a:rPr lang="fa-IR" sz="2400" b="1" dirty="0">
                <a:solidFill>
                  <a:srgbClr val="333333"/>
                </a:solidFill>
              </a:rPr>
              <a:t>وهم</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b="1" dirty="0">
                <a:solidFill>
                  <a:srgbClr val="333333"/>
                </a:solidFill>
              </a:rPr>
              <a:t>هذیان</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b="1" dirty="0">
                <a:solidFill>
                  <a:srgbClr val="333333"/>
                </a:solidFill>
              </a:rPr>
              <a:t>سایر علائم (نامشخص) نظیر افسردگی (که در سایر اختلالات روانی هم دیده می شود</a:t>
            </a:r>
            <a:endParaRPr lang="fa-IR" sz="2400" b="1" dirty="0"/>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extLst>
      <p:ext uri="{BB962C8B-B14F-4D97-AF65-F5344CB8AC3E}">
        <p14:creationId xmlns:p14="http://schemas.microsoft.com/office/powerpoint/2010/main" val="37508834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buClr>
                <a:srgbClr val="006699"/>
              </a:buClr>
              <a:defRPr/>
            </a:pPr>
            <a:r>
              <a:rPr lang="fa-IR" sz="2400" dirty="0">
                <a:solidFill>
                  <a:srgbClr val="004992"/>
                </a:solidFill>
              </a:rPr>
              <a:t>نشانه های اصلی روان پریشی و اسکیزوفرنیا:</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b="1" dirty="0">
                <a:solidFill>
                  <a:schemeClr val="tx1"/>
                </a:solidFill>
              </a:rPr>
              <a:t>تو</a:t>
            </a:r>
            <a:r>
              <a:rPr lang="fa-IR" sz="2400" b="1" dirty="0">
                <a:solidFill>
                  <a:srgbClr val="333333"/>
                </a:solidFill>
              </a:rPr>
              <a:t>هم</a:t>
            </a:r>
            <a:r>
              <a:rPr lang="fa-IR" sz="2400" dirty="0">
                <a:solidFill>
                  <a:srgbClr val="333333"/>
                </a:solidFill>
              </a:rPr>
              <a:t>: شنیدن ، دیدن ، حس کردن چیزی که وجود ندارد (مثل شنیدن صداهایی که چیزی به فرد می گوید)</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24562236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buClr>
                <a:srgbClr val="006699"/>
              </a:buClr>
              <a:defRPr/>
            </a:pPr>
            <a:r>
              <a:rPr lang="fa-IR" sz="2400" dirty="0">
                <a:solidFill>
                  <a:srgbClr val="004992"/>
                </a:solidFill>
              </a:rPr>
              <a:t>نشانه های اصلی روان پریشی و اسکیزوفرنیا:</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b="1" dirty="0">
                <a:solidFill>
                  <a:schemeClr val="tx1"/>
                </a:solidFill>
              </a:rPr>
              <a:t>توهم</a:t>
            </a:r>
            <a:r>
              <a:rPr lang="fa-IR" sz="2400" dirty="0">
                <a:solidFill>
                  <a:schemeClr val="tx1"/>
                </a:solidFill>
              </a:rPr>
              <a:t>: شنیدن ، دیدن ، حس کردن چیزی که وجود ندارد (مثل شنیدن صداهایی که چیزی به فرد می گوید)</a:t>
            </a:r>
          </a:p>
          <a:p>
            <a:pPr lvl="0" defTabSz="914400" fontAlgn="base">
              <a:lnSpc>
                <a:spcPct val="100000"/>
              </a:lnSpc>
              <a:spcBef>
                <a:spcPts val="1200"/>
              </a:spcBef>
              <a:buClr>
                <a:srgbClr val="006699"/>
              </a:buClr>
              <a:defRPr/>
            </a:pPr>
            <a:r>
              <a:rPr lang="fa-IR" sz="2400" dirty="0">
                <a:solidFill>
                  <a:srgbClr val="333333"/>
                </a:solidFill>
              </a:rPr>
              <a:t>مثال:</a:t>
            </a:r>
          </a:p>
          <a:p>
            <a:pPr lvl="0" defTabSz="914400" fontAlgn="base">
              <a:lnSpc>
                <a:spcPct val="100000"/>
              </a:lnSpc>
              <a:spcBef>
                <a:spcPts val="1200"/>
              </a:spcBef>
              <a:buClr>
                <a:srgbClr val="006699"/>
              </a:buClr>
              <a:defRPr/>
            </a:pPr>
            <a:r>
              <a:rPr lang="fa-IR" sz="2400" i="1" dirty="0">
                <a:solidFill>
                  <a:srgbClr val="333333"/>
                </a:solidFill>
              </a:rPr>
              <a:t>حدوداً 15 درصد مردم یک جامعه بدون اینکه از نظرروانی بیمار باشند توهم را تجربه می کنند. بعنوان نمونه گاه بهنگام بیدار شدن از خواب ممکن است چیزی ببینیم یا بشنویم که وجود ندارد. یا اینکه چیزی را که در فکرمان است را بطور گذرا ببینیم. و یا تجربهً سراب که آبی وجود ندارد ولی فکر می کنیم زمین خیس است.</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12417057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buClr>
                <a:srgbClr val="006699"/>
              </a:buClr>
              <a:defRPr/>
            </a:pPr>
            <a:r>
              <a:rPr lang="fa-IR" sz="2400" dirty="0">
                <a:solidFill>
                  <a:srgbClr val="004992"/>
                </a:solidFill>
              </a:rPr>
              <a:t>نشانه های اصلی روان پریشی و اسکیزوفرنیا:</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b="1" dirty="0">
                <a:solidFill>
                  <a:srgbClr val="333333"/>
                </a:solidFill>
              </a:rPr>
              <a:t>هذیان ها</a:t>
            </a:r>
            <a:r>
              <a:rPr lang="fa-IR" sz="2400" dirty="0">
                <a:solidFill>
                  <a:srgbClr val="333333"/>
                </a:solidFill>
              </a:rPr>
              <a:t>: افکاری نادرست هستند (بعنوان مثال : من برگزیده شده ام تا جهان را نجات دهم یا تحت تعقیب سازمان های امنیتی هستم)</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18007225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buClr>
                <a:srgbClr val="006699"/>
              </a:buClr>
              <a:defRPr/>
            </a:pPr>
            <a:r>
              <a:rPr lang="fa-IR" sz="2400" dirty="0">
                <a:solidFill>
                  <a:srgbClr val="004992"/>
                </a:solidFill>
              </a:rPr>
              <a:t>نشانه های اصلی روان پریشی و اسکیزوفرنیا:</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b="1" dirty="0">
                <a:solidFill>
                  <a:srgbClr val="333333"/>
                </a:solidFill>
              </a:rPr>
              <a:t>هذیان ها</a:t>
            </a:r>
            <a:r>
              <a:rPr lang="fa-IR" sz="2400" dirty="0">
                <a:solidFill>
                  <a:srgbClr val="333333"/>
                </a:solidFill>
              </a:rPr>
              <a:t>: افکاری نادرست هستند (بعنوان مثال : من برگزیده شده ام تا جهان را نجات دهم یا تحت تعقیب سازمان های </a:t>
            </a:r>
            <a:r>
              <a:rPr lang="fa-IR" sz="2400">
                <a:solidFill>
                  <a:srgbClr val="333333"/>
                </a:solidFill>
              </a:rPr>
              <a:t>امنیتی هستم)</a:t>
            </a:r>
            <a:endParaRPr lang="fa-IR" sz="2400" dirty="0">
              <a:solidFill>
                <a:srgbClr val="333333"/>
              </a:solidFill>
            </a:endParaRPr>
          </a:p>
          <a:p>
            <a:pPr lvl="0" defTabSz="914400" fontAlgn="base">
              <a:lnSpc>
                <a:spcPct val="100000"/>
              </a:lnSpc>
              <a:spcBef>
                <a:spcPts val="1200"/>
              </a:spcBef>
              <a:buClr>
                <a:srgbClr val="006699"/>
              </a:buClr>
              <a:defRPr/>
            </a:pPr>
            <a:r>
              <a:rPr lang="fa-IR" sz="2400" dirty="0">
                <a:solidFill>
                  <a:srgbClr val="333333"/>
                </a:solidFill>
              </a:rPr>
              <a:t>مثال:</a:t>
            </a:r>
          </a:p>
          <a:p>
            <a:pPr lvl="0" defTabSz="914400" fontAlgn="base">
              <a:lnSpc>
                <a:spcPct val="100000"/>
              </a:lnSpc>
              <a:spcBef>
                <a:spcPts val="1200"/>
              </a:spcBef>
              <a:buClr>
                <a:srgbClr val="006699"/>
              </a:buClr>
              <a:defRPr/>
            </a:pPr>
            <a:r>
              <a:rPr lang="fa-IR" sz="2400" i="1" dirty="0">
                <a:solidFill>
                  <a:srgbClr val="333333"/>
                </a:solidFill>
              </a:rPr>
              <a:t>در اغلب موارد ، همه می دانند شما بطور جدی فکر می کنید که دنیا بر ضد شما بسیج شده است . و بخصوص زمانی که احساس می کنید آرامش ندارید ، دیگران در تعقیب شما هستند. و در زمان بروز و یا تشدید بیماری این احساس ها شدید تر شده و 100 درصد مطمئن می شوید که افراد خاصی در تعقیب شما هستند.</a:t>
            </a:r>
          </a:p>
          <a:p>
            <a:pPr lvl="0" defTabSz="914400" fontAlgn="base">
              <a:lnSpc>
                <a:spcPct val="100000"/>
              </a:lnSpc>
              <a:spcBef>
                <a:spcPts val="1200"/>
              </a:spcBef>
              <a:buClr>
                <a:srgbClr val="006699"/>
              </a:buClr>
              <a:defRPr/>
            </a:pPr>
            <a:r>
              <a:rPr lang="fa-IR" sz="2400" i="1" dirty="0">
                <a:solidFill>
                  <a:srgbClr val="333333"/>
                </a:solidFill>
              </a:rPr>
              <a:t>بسیاری از مردم گاه مسایل و وقایع را به خود می گیرند ولی این حالت در من برای مدت زمان طولانی ادامه می یابد و سبب می شود مشکلات عدیده پیدا کنم.</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26907766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buClr>
                <a:srgbClr val="006699"/>
              </a:buClr>
              <a:defRPr/>
            </a:pPr>
            <a:r>
              <a:rPr lang="fa-IR" sz="2400" dirty="0">
                <a:solidFill>
                  <a:srgbClr val="004992"/>
                </a:solidFill>
              </a:rPr>
              <a:t>نشانه های اصلی روان پریشی و اسکیزوفرنیا:</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b="1" dirty="0">
                <a:solidFill>
                  <a:srgbClr val="333333"/>
                </a:solidFill>
              </a:rPr>
              <a:t>سایر علایم نامشخص</a:t>
            </a:r>
            <a:r>
              <a:rPr lang="fa-IR" sz="2400" dirty="0">
                <a:solidFill>
                  <a:srgbClr val="333333"/>
                </a:solidFill>
              </a:rPr>
              <a:t>: بعنوان مثال افسردگی ، اختلال در ارتباطات کلامی و غیرکلامی ، مشکل در توجه و تمرکز</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21950439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buClr>
                <a:srgbClr val="006699"/>
              </a:buClr>
              <a:defRPr/>
            </a:pPr>
            <a:r>
              <a:rPr lang="fa-IR" sz="2400" dirty="0">
                <a:solidFill>
                  <a:srgbClr val="004992"/>
                </a:solidFill>
              </a:rPr>
              <a:t>نشانه های اصلی روان پریشی و اسکیزوفرنیا:</a:t>
            </a:r>
          </a:p>
          <a:p>
            <a:pPr marL="342900" lvl="0" indent="-342900" defTabSz="914400" fontAlgn="base">
              <a:lnSpc>
                <a:spcPct val="100000"/>
              </a:lnSpc>
              <a:spcBef>
                <a:spcPts val="1200"/>
              </a:spcBef>
              <a:buClr>
                <a:srgbClr val="333333"/>
              </a:buClr>
              <a:buFont typeface="WingDings"/>
              <a:buChar char=""/>
              <a:tabLst>
                <a:tab pos="84137" algn="l"/>
              </a:tabLst>
              <a:defRPr/>
            </a:pPr>
            <a:r>
              <a:rPr lang="fa-IR" sz="2400" b="1" dirty="0">
                <a:solidFill>
                  <a:srgbClr val="333333"/>
                </a:solidFill>
              </a:rPr>
              <a:t>سایر علایم نامشخص</a:t>
            </a:r>
            <a:r>
              <a:rPr lang="fa-IR" sz="2400" dirty="0">
                <a:solidFill>
                  <a:srgbClr val="333333"/>
                </a:solidFill>
              </a:rPr>
              <a:t>: بعنوان مثال افسردگی ، اختلال در ارتباطات کلامی و غیرکلامی ، مشکل در توجه و تمرکز</a:t>
            </a:r>
          </a:p>
          <a:p>
            <a:pPr lvl="0" defTabSz="914400" fontAlgn="base">
              <a:lnSpc>
                <a:spcPct val="100000"/>
              </a:lnSpc>
              <a:spcBef>
                <a:spcPts val="1200"/>
              </a:spcBef>
              <a:buClr>
                <a:srgbClr val="006699"/>
              </a:buClr>
              <a:defRPr/>
            </a:pPr>
            <a:r>
              <a:rPr lang="fa-IR" sz="2400" dirty="0">
                <a:solidFill>
                  <a:srgbClr val="333333"/>
                </a:solidFill>
              </a:rPr>
              <a:t>مثال:</a:t>
            </a:r>
          </a:p>
          <a:p>
            <a:pPr lvl="0" defTabSz="914400" fontAlgn="base">
              <a:lnSpc>
                <a:spcPct val="100000"/>
              </a:lnSpc>
              <a:spcBef>
                <a:spcPts val="1200"/>
              </a:spcBef>
              <a:buClr>
                <a:srgbClr val="006699"/>
              </a:buClr>
              <a:defRPr/>
            </a:pPr>
            <a:r>
              <a:rPr lang="fa-IR" sz="2400" i="1" dirty="0">
                <a:solidFill>
                  <a:srgbClr val="333333"/>
                </a:solidFill>
              </a:rPr>
              <a:t>همه انسان ها گاه غمگین می شوند ، و گاه نمی توانند برای غم خود کاری بکنند. در مورد من هم همینطور است ولی با این تفاوت که غمگینی من هفته ها طول می کشد و هیچ چیز نمی تواند مرا شاد کند. هیچ وقت به این شدت احساس غم نداشته ام ؛ احساس می کنم کاملاً ناامید شده و بی ارزش هستم ؛ و هیچ کاری از من برنمی آید . ولی در زمان دیگر پرده ها از ذهنم کنار می روند</a:t>
            </a:r>
            <a:r>
              <a:rPr lang="de-DE" sz="2400" i="1" dirty="0">
                <a:solidFill>
                  <a:srgbClr val="333333"/>
                </a:solidFill>
              </a:rPr>
              <a:t>…</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31828944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a:latin typeface="+mn-lt"/>
                <a:ea typeface="+mn-ea"/>
                <a:cs typeface="+mn-cs"/>
              </a:rPr>
              <a:t>چگونه می توانم در باره بیمای ام گفتگو کنم؟</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6699"/>
              </a:buClr>
              <a:defRPr/>
            </a:pPr>
            <a:r>
              <a:rPr lang="fa-IR" sz="2400" dirty="0">
                <a:solidFill>
                  <a:srgbClr val="333333"/>
                </a:solidFill>
              </a:rPr>
              <a:t>در خصوص بیماری های روان پریشی مطالعه کنید و اطلاعات دقیق بدست آورید. بهترین شیوه برای اصلاح نگرش های غلط مردم به بیماری های روانی این است که حقیقت و یافته های صحیح علم روانشناسی در باره بیماری روانی را به آنها بگوییم .</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extLst>
      <p:ext uri="{BB962C8B-B14F-4D97-AF65-F5344CB8AC3E}">
        <p14:creationId xmlns:p14="http://schemas.microsoft.com/office/powerpoint/2010/main" val="9576120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dirty="0">
                <a:solidFill>
                  <a:srgbClr val="004992"/>
                </a:solidFill>
                <a:latin typeface="+mn-lt"/>
                <a:ea typeface="+mn-ea"/>
                <a:cs typeface="+mn-cs"/>
              </a:rPr>
              <a:t>انتقال به زندگی روزمره</a:t>
            </a:r>
          </a:p>
        </p:txBody>
      </p:sp>
      <p:sp>
        <p:nvSpPr>
          <p:cNvPr id="4" name="Content Placeholder 3"/>
          <p:cNvSpPr>
            <a:spLocks noGrp="1"/>
          </p:cNvSpPr>
          <p:nvPr>
            <p:ph idx="1"/>
          </p:nvPr>
        </p:nvSpPr>
        <p:spPr/>
        <p:txBody>
          <a:bodyPr/>
          <a:lstStyle/>
          <a:p>
            <a:pPr lvl="0" defTabSz="914377"/>
            <a:r>
              <a:rPr lang="fa-IR" sz="2400" b="1" dirty="0">
                <a:solidFill>
                  <a:srgbClr val="333333"/>
                </a:solidFill>
              </a:rPr>
              <a:t>هدف های رفتاری:</a:t>
            </a:r>
          </a:p>
          <a:p>
            <a:pPr lvl="0" defTabSz="914377">
              <a:buClr>
                <a:srgbClr val="333333"/>
              </a:buClr>
            </a:pPr>
            <a:r>
              <a:rPr lang="fa-IR" sz="2000" dirty="0">
                <a:solidFill>
                  <a:srgbClr val="333333"/>
                </a:solidFill>
              </a:rPr>
              <a:t>به منظور پیشگیری از پیشداوری و برچسب زدن ، باید بطور مناسب و شایسته ای در باره بیماری خود با دیگران تبادل نظر کنید.</a:t>
            </a:r>
          </a:p>
          <a:p>
            <a:pPr marL="342900" lvl="0" indent="-342900" defTabSz="914377">
              <a:buClr>
                <a:srgbClr val="333333"/>
              </a:buClr>
              <a:buFont typeface="WingDings"/>
              <a:buChar char=""/>
            </a:pPr>
            <a:r>
              <a:rPr lang="fa-IR" sz="2000" dirty="0">
                <a:solidFill>
                  <a:srgbClr val="333333"/>
                </a:solidFill>
              </a:rPr>
              <a:t>بیماری های روانی در جامعه شایع هستند.</a:t>
            </a:r>
          </a:p>
          <a:p>
            <a:pPr marL="342900" lvl="0" indent="-342900" defTabSz="914377">
              <a:buClr>
                <a:srgbClr val="333333"/>
              </a:buClr>
              <a:buFont typeface="WingDings"/>
              <a:buChar char=""/>
            </a:pPr>
            <a:r>
              <a:rPr lang="fa-IR" sz="2000" dirty="0">
                <a:solidFill>
                  <a:srgbClr val="333333"/>
                </a:solidFill>
              </a:rPr>
              <a:t>اگر احساس می کنید مایل نیستید در باره بیماری خود صحبت کنید ، نباید جزئیات بیماری خود را با دیگران در میان بگذارید.</a:t>
            </a:r>
          </a:p>
          <a:p>
            <a:pPr marL="342900" lvl="0" indent="-342900" defTabSz="914377">
              <a:buClr>
                <a:srgbClr val="333333"/>
              </a:buClr>
              <a:buFont typeface="WingDings"/>
              <a:buChar char=""/>
            </a:pPr>
            <a:r>
              <a:rPr lang="fa-IR" sz="2000" dirty="0">
                <a:solidFill>
                  <a:srgbClr val="333333"/>
                </a:solidFill>
              </a:rPr>
              <a:t>بسیاری از مردم به بیماری روانی مبتلا هستند . لذا مفید است که به دیگران بگویید که به ایشان اعتماد دارید و حمایت آنان در پیشگیری از عود بیماری برای شما حائز اهمیت است .</a:t>
            </a:r>
          </a:p>
          <a:p>
            <a:pPr marL="342900" lvl="0" indent="-342900" defTabSz="914377">
              <a:buClr>
                <a:srgbClr val="333333"/>
              </a:buClr>
              <a:buFont typeface="WingDings"/>
              <a:buChar char=""/>
            </a:pPr>
            <a:r>
              <a:rPr lang="fa-IR" sz="2000" dirty="0">
                <a:solidFill>
                  <a:srgbClr val="333333"/>
                </a:solidFill>
              </a:rPr>
              <a:t>گاهی اوقات ممکن است که دیگران باورهای نادرستی از بیماری روانی داشته باشند. توضیح دادن علایم بیماری (روان پریشی) مفید است ولی تشخیص گذاشتن روی فرد مناسب نیست.</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extLst>
      <p:ext uri="{BB962C8B-B14F-4D97-AF65-F5344CB8AC3E}">
        <p14:creationId xmlns:p14="http://schemas.microsoft.com/office/powerpoint/2010/main" val="18173717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dirty="0">
                <a:solidFill>
                  <a:srgbClr val="004992"/>
                </a:solidFill>
                <a:latin typeface="+mn-lt"/>
                <a:ea typeface="+mn-ea"/>
                <a:cs typeface="+mn-cs"/>
              </a:rPr>
              <a:t>با روان پریشی چه باید کرد؟</a:t>
            </a:r>
          </a:p>
        </p:txBody>
      </p:sp>
      <p:sp>
        <p:nvSpPr>
          <p:cNvPr id="4" name="Content Placeholder 3"/>
          <p:cNvSpPr>
            <a:spLocks noGrp="1"/>
          </p:cNvSpPr>
          <p:nvPr>
            <p:ph idx="1"/>
          </p:nvPr>
        </p:nvSpPr>
        <p:spPr/>
        <p:txBody>
          <a:bodyPr/>
          <a:lstStyle/>
          <a:p>
            <a:pPr lvl="0" defTabSz="914377"/>
            <a:r>
              <a:rPr lang="fa-IR" sz="2000" dirty="0">
                <a:solidFill>
                  <a:srgbClr val="333333"/>
                </a:solidFill>
              </a:rPr>
              <a:t>بسیاری از کسانی که به روان پریشی مبتلا هستند { البته نه همه آنان } با پیشداوری ها دست به گریبانند. برای پیشگیری از پیشداوری باید حالات و علایم بیماری را برای دیگران توضیح داد .</a:t>
            </a:r>
          </a:p>
          <a:p>
            <a:pPr lvl="0" defTabSz="914377"/>
            <a:r>
              <a:rPr lang="fa-IR" sz="2000" dirty="0">
                <a:solidFill>
                  <a:srgbClr val="004992"/>
                </a:solidFill>
              </a:rPr>
              <a:t>مثال: </a:t>
            </a:r>
            <a:r>
              <a:rPr lang="fa-IR" sz="2000" dirty="0">
                <a:solidFill>
                  <a:srgbClr val="333333"/>
                </a:solidFill>
              </a:rPr>
              <a:t>مارتین در مرحلهً حاد روان پریشی است و چند هفته ای را در بیمارستان بستری بوده است. با این حال به هیچ کس نگفته است که بیمار است و درنتیجه خود را بیشتر و بیشتر از دیگران دور کرده و منزوی تر شده است.</a:t>
            </a:r>
          </a:p>
          <a:p>
            <a:pPr lvl="0" defTabSz="914377"/>
            <a:r>
              <a:rPr lang="fa-IR" sz="2000" dirty="0">
                <a:solidFill>
                  <a:srgbClr val="004992"/>
                </a:solidFill>
              </a:rPr>
              <a:t>پیشینه: </a:t>
            </a:r>
            <a:r>
              <a:rPr lang="fa-IR" sz="2000" dirty="0">
                <a:solidFill>
                  <a:srgbClr val="333333"/>
                </a:solidFill>
              </a:rPr>
              <a:t>در گذشته مارتین تجربه ً ناخوشایندی از توضیح بیماری اش داشته است. بلافاصله پس از آن که به رئیس خود در باره بیماری اش گفت ، او را اخراج کردند. و در حال حاضر نگران است که اگر به دوستانش در باره بیماری اش چیزی بگوید او را دیوانه قلمداد کرده و وی را طرد خواهند کرد.</a:t>
            </a:r>
          </a:p>
          <a:p>
            <a:pPr lvl="0" defTabSz="914377"/>
            <a:r>
              <a:rPr lang="fa-IR" sz="2000" dirty="0">
                <a:solidFill>
                  <a:srgbClr val="004992"/>
                </a:solidFill>
              </a:rPr>
              <a:t>با این وجود: </a:t>
            </a:r>
            <a:r>
              <a:rPr lang="fa-IR" sz="2000" dirty="0">
                <a:solidFill>
                  <a:srgbClr val="333333"/>
                </a:solidFill>
              </a:rPr>
              <a:t>در خلال زمانی که در بیمارستان بستری بوده مارتین در دوره های درمانی مختلف و آموزش مهارت های فراشناختی شرکت کرد . او تصمیم گرفت که برخلاف وجود احتمال مشکلات مختلف ، علایم و بیماری خود را از دیگران پنهان نکند. گاهی برخی مردم واکنش منطقی و مناسبی به مارتین نشان می دهند . حتی یکی از دوستان مارتین گفته بود که در گذشته احساس می کرده تحت تعقیب و تهدید می.</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62</a:t>
            </a:fld>
            <a:endParaRPr lang="de-DE">
              <a:latin typeface="+mn-lt"/>
              <a:ea typeface="+mn-ea"/>
              <a:cs typeface="+mn-cs"/>
            </a:endParaRPr>
          </a:p>
        </p:txBody>
      </p:sp>
    </p:spTree>
    <p:extLst>
      <p:ext uri="{BB962C8B-B14F-4D97-AF65-F5344CB8AC3E}">
        <p14:creationId xmlns:p14="http://schemas.microsoft.com/office/powerpoint/2010/main" val="15151527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27654172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ea typeface="+mn-ea"/>
                <a:cs typeface="+mn-cs"/>
              </a:rPr>
              <a:t>آموزش فراشناخت 10 – امتناع از پیشداوری (برچسب زدن)</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73785559"/>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mn-lt"/>
                          <a:ea typeface="+mn-ea"/>
                          <a:cs typeface="+mn-cs"/>
                        </a:rPr>
                        <a:t>basketball sketch</a:t>
                      </a:r>
                      <a:endParaRPr lang="nl-NL" sz="1000" b="0"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dirty="0">
                          <a:ln>
                            <a:noFill/>
                          </a:ln>
                          <a:solidFill>
                            <a:srgbClr val="333333"/>
                          </a:solidFill>
                          <a:effectLst/>
                          <a:latin typeface="+mn-lt"/>
                          <a:ea typeface="+mn-ea"/>
                          <a:cs typeface="+mn-cs"/>
                        </a:rPr>
                        <a:t>Vic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Deciding Which Door to Choose 2</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6185</Words>
  <Application>Microsoft Office PowerPoint</Application>
  <PresentationFormat>Benutzerdefiniert</PresentationFormat>
  <Paragraphs>628</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64</vt:i4>
      </vt:variant>
    </vt:vector>
  </HeadingPairs>
  <TitlesOfParts>
    <vt:vector size="73" baseType="lpstr">
      <vt:lpstr>WingDings</vt:lpstr>
      <vt:lpstr>Wingdings 2</vt:lpstr>
      <vt:lpstr>Times New Roman</vt:lpstr>
      <vt:lpstr>Verdana</vt:lpstr>
      <vt:lpstr>Symbol</vt:lpstr>
      <vt:lpstr>Calibri Light</vt:lpstr>
      <vt:lpstr>Arial</vt:lpstr>
      <vt:lpstr>UKE_PPT-Vorlage_16zu9</vt:lpstr>
      <vt:lpstr>1_UKE_PPT-Vorlage_16zu9</vt:lpstr>
      <vt:lpstr>بام :10 II امتناع از پیشداوری (برچسب زدن)</vt:lpstr>
      <vt:lpstr>این افراد از چه جهات با هم شبیه هستند؟</vt:lpstr>
      <vt:lpstr>این افراد از چه جهات با هم شبیه هستند؟</vt:lpstr>
      <vt:lpstr>این افراد از چه جهات با هم شبیه هستند؟</vt:lpstr>
      <vt:lpstr>این افراد از چه جهات با هم شبیه هستند؟</vt:lpstr>
      <vt:lpstr>این افراد از چه جهات با هم شبیه هستند؟</vt:lpstr>
      <vt:lpstr>این افراد از چه جهات با هم شبیه هستند؟</vt:lpstr>
      <vt:lpstr>این افراد از چه جهات با هم شبیه هستند؟</vt:lpstr>
      <vt:lpstr>افراد مشهور = انسان های کامل</vt:lpstr>
      <vt:lpstr>کدامیک از نقاشی های زیر توسط فرد مبتلا به اختلال روانی ترسیم شده است؟</vt:lpstr>
      <vt:lpstr>کدامیک ازنقاشی های زیر به بالاترین قیمت فروخته شده است؟</vt:lpstr>
      <vt:lpstr>کدامیک ازنقاشی های زیر به بالاترین قیمت فروخته شده است؟</vt:lpstr>
      <vt:lpstr>ادوارد مونچ</vt:lpstr>
      <vt:lpstr>استفان موریتز</vt:lpstr>
      <vt:lpstr>وینسنت ون گوگ</vt:lpstr>
      <vt:lpstr>رینگو استار ( آوای شادی)</vt:lpstr>
      <vt:lpstr>نخستین نتیجه گیری</vt:lpstr>
      <vt:lpstr>نخستین نتیجه گیری</vt:lpstr>
      <vt:lpstr>نخستین نتیجه گیری</vt:lpstr>
      <vt:lpstr>نخستین نتیجه گیری</vt:lpstr>
      <vt:lpstr>آیا داشتن مشکلات روانی طبیعی است؟</vt:lpstr>
      <vt:lpstr>آیا داشتن مشکلات روانی طبیعی است؟</vt:lpstr>
      <vt:lpstr>آیا داشتن مشکلات روانی طبیعی است؟</vt:lpstr>
      <vt:lpstr>باورهای ویژه که رایج نیستند… تجارب روان پریشانه در جمعیت عادی</vt:lpstr>
      <vt:lpstr>باورهای ویژه که رایج نیستند… تجارب روان پریشانه در جمعیت عادی</vt:lpstr>
      <vt:lpstr>باورهای ویژه که رایج نیستند… تجارب روان پریشانه در جمعیت عادی</vt:lpstr>
      <vt:lpstr>باورهای ویژه که رایج نیستند… تجارب روان پریشانه در جمعیت عادی</vt:lpstr>
      <vt:lpstr>باورهای ویژه که رایج نیستند… تجارب روان پریشانه در جمعیت عادی</vt:lpstr>
      <vt:lpstr>باورهای ویژه که رایج نیستند… تجارب روان پریشانه در جمعیت عادی</vt:lpstr>
      <vt:lpstr>باورهای ویژه که رایج نیستند… تجارب روان پریشانه در جمعیت عادی</vt:lpstr>
      <vt:lpstr>باورهای ویژه که رایج نیستند… تجارب روان پریشانه در جمعیت عادی</vt:lpstr>
      <vt:lpstr>بخاطر داشته باشید …</vt:lpstr>
      <vt:lpstr>برچسب زدن چیست؟</vt:lpstr>
      <vt:lpstr>برچسب زدن چیست؟</vt:lpstr>
      <vt:lpstr>برچسب زدن چیست؟</vt:lpstr>
      <vt:lpstr>برچسب زدن چیست؟</vt:lpstr>
      <vt:lpstr>برچسب زدن به اشخاصی که روان پریشی (سایکوز) را تجربه کرده اند</vt:lpstr>
      <vt:lpstr>برچسب زدن به اشخاصی که روان پریشی (سایکوز) را تجربه کرده اند</vt:lpstr>
      <vt:lpstr>برچسب زدن به اشخاصی که روان پریشی (سایکوز) را تجربه کرده اند</vt:lpstr>
      <vt:lpstr>برچسب زدن به اشخاصی که روان پریشی (سایکوز) را تجربه کرده اند</vt:lpstr>
      <vt:lpstr>برچسب زدن به اشخاصی که روان پریشی (سایکوز) را تجربه کرده اند</vt:lpstr>
      <vt:lpstr>برچسب زدن به اشخاصی که روان پریشی (سایکوز) را تجربه کرده اند</vt:lpstr>
      <vt:lpstr>برچسب زدن به اشخاصی که روان پریشی (سایکوز) را تجربه کرده اند</vt:lpstr>
      <vt:lpstr>چرا اینگونه رفتار می کنیم؟</vt:lpstr>
      <vt:lpstr>چرا اینگونه رفتار می کنیم؟</vt:lpstr>
      <vt:lpstr>چرا اینگونه رفتار می کنیم؟</vt:lpstr>
      <vt:lpstr>آیا می توانم در باره بیماری ام با دیگران گفتگو کنم ؟ چگونه؟</vt:lpstr>
      <vt:lpstr>آیا می توانم در باره بیماری ام با دیگران گفتگو کنم ؟ چگونه؟</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چگونه می توانم در باره بیمای ام گفتگو کنم؟</vt:lpstr>
      <vt:lpstr>انتقال به زندگی روزمره</vt:lpstr>
      <vt:lpstr>با روان پریشی چه باید کرد؟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1417</cp:revision>
  <dcterms:created xsi:type="dcterms:W3CDTF">2015-05-22T07:54:23Z</dcterms:created>
  <dcterms:modified xsi:type="dcterms:W3CDTF">2022-07-04T08:36:52Z</dcterms:modified>
</cp:coreProperties>
</file>