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7" r:id="rId1"/>
  </p:sldMasterIdLst>
  <p:notesMasterIdLst>
    <p:notesMasterId r:id="rId59"/>
  </p:notesMasterIdLst>
  <p:handoutMasterIdLst>
    <p:handoutMasterId r:id="rId60"/>
  </p:handoutMasterIdLst>
  <p:sldIdLst>
    <p:sldId id="442" r:id="rId2"/>
    <p:sldId id="311" r:id="rId3"/>
    <p:sldId id="312" r:id="rId4"/>
    <p:sldId id="374" r:id="rId5"/>
    <p:sldId id="417" r:id="rId6"/>
    <p:sldId id="416" r:id="rId7"/>
    <p:sldId id="415" r:id="rId8"/>
    <p:sldId id="321" r:id="rId9"/>
    <p:sldId id="399" r:id="rId10"/>
    <p:sldId id="419" r:id="rId11"/>
    <p:sldId id="418" r:id="rId12"/>
    <p:sldId id="351" r:id="rId13"/>
    <p:sldId id="420" r:id="rId14"/>
    <p:sldId id="353" r:id="rId15"/>
    <p:sldId id="422" r:id="rId16"/>
    <p:sldId id="421" r:id="rId17"/>
    <p:sldId id="355" r:id="rId18"/>
    <p:sldId id="357" r:id="rId19"/>
    <p:sldId id="425" r:id="rId20"/>
    <p:sldId id="424" r:id="rId21"/>
    <p:sldId id="423" r:id="rId22"/>
    <p:sldId id="328" r:id="rId23"/>
    <p:sldId id="358" r:id="rId24"/>
    <p:sldId id="427" r:id="rId25"/>
    <p:sldId id="426" r:id="rId26"/>
    <p:sldId id="406" r:id="rId27"/>
    <p:sldId id="428" r:id="rId28"/>
    <p:sldId id="392" r:id="rId29"/>
    <p:sldId id="388" r:id="rId30"/>
    <p:sldId id="389" r:id="rId31"/>
    <p:sldId id="390" r:id="rId32"/>
    <p:sldId id="391" r:id="rId33"/>
    <p:sldId id="359" r:id="rId34"/>
    <p:sldId id="429" r:id="rId35"/>
    <p:sldId id="413" r:id="rId36"/>
    <p:sldId id="360" r:id="rId37"/>
    <p:sldId id="380" r:id="rId38"/>
    <p:sldId id="431" r:id="rId39"/>
    <p:sldId id="430" r:id="rId40"/>
    <p:sldId id="411" r:id="rId41"/>
    <p:sldId id="364" r:id="rId42"/>
    <p:sldId id="433" r:id="rId43"/>
    <p:sldId id="432" r:id="rId44"/>
    <p:sldId id="367" r:id="rId45"/>
    <p:sldId id="436" r:id="rId46"/>
    <p:sldId id="435" r:id="rId47"/>
    <p:sldId id="434" r:id="rId48"/>
    <p:sldId id="370" r:id="rId49"/>
    <p:sldId id="439" r:id="rId50"/>
    <p:sldId id="438" r:id="rId51"/>
    <p:sldId id="437" r:id="rId52"/>
    <p:sldId id="409" r:id="rId53"/>
    <p:sldId id="441" r:id="rId54"/>
    <p:sldId id="440" r:id="rId55"/>
    <p:sldId id="414" r:id="rId56"/>
    <p:sldId id="395" r:id="rId57"/>
    <p:sldId id="396" r:id="rId58"/>
  </p:sldIdLst>
  <p:sldSz cx="12195175" cy="6858000"/>
  <p:notesSz cx="7099300" cy="10234613"/>
  <p:embeddedFontLst>
    <p:embeddedFont>
      <p:font typeface="Calibri Light" panose="020F0302020204030204" pitchFamily="34" charset="0"/>
      <p:regular r:id="rId61"/>
      <p:italic r:id="rId62"/>
    </p:embeddedFont>
    <p:embeddedFont>
      <p:font typeface="Verdana" panose="020B0604030504040204" pitchFamily="34" charset="0"/>
      <p:regular r:id="rId63"/>
      <p:bold r:id="rId64"/>
      <p:italic r:id="rId65"/>
      <p:boldItalic r:id="rId66"/>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mn-ea"/>
        <a:cs typeface="+mn-cs"/>
      </a:defRPr>
    </a:lvl1pPr>
    <a:lvl2pPr marL="457200" algn="l" rtl="0" eaLnBrk="0" fontAlgn="base" hangingPunct="0">
      <a:spcBef>
        <a:spcPct val="0"/>
      </a:spcBef>
      <a:spcAft>
        <a:spcPct val="0"/>
      </a:spcAft>
      <a:defRPr lang="en-US" b="1" kern="1200">
        <a:solidFill>
          <a:schemeClr val="tx1"/>
        </a:solidFill>
        <a:latin typeface="+mn-lt"/>
        <a:ea typeface="+mn-ea"/>
        <a:cs typeface="+mn-cs"/>
      </a:defRPr>
    </a:lvl2pPr>
    <a:lvl3pPr marL="914400" algn="l" rtl="0" eaLnBrk="0" fontAlgn="base" hangingPunct="0">
      <a:spcBef>
        <a:spcPct val="0"/>
      </a:spcBef>
      <a:spcAft>
        <a:spcPct val="0"/>
      </a:spcAft>
      <a:defRPr lang="en-US" b="1" kern="1200">
        <a:solidFill>
          <a:schemeClr val="tx1"/>
        </a:solidFill>
        <a:latin typeface="+mn-lt"/>
        <a:ea typeface="+mn-ea"/>
        <a:cs typeface="+mn-cs"/>
      </a:defRPr>
    </a:lvl3pPr>
    <a:lvl4pPr marL="1371600" algn="l" rtl="0" eaLnBrk="0" fontAlgn="base" hangingPunct="0">
      <a:spcBef>
        <a:spcPct val="0"/>
      </a:spcBef>
      <a:spcAft>
        <a:spcPct val="0"/>
      </a:spcAft>
      <a:defRPr lang="en-US" b="1" kern="1200">
        <a:solidFill>
          <a:schemeClr val="tx1"/>
        </a:solidFill>
        <a:latin typeface="+mn-lt"/>
        <a:ea typeface="+mn-ea"/>
        <a:cs typeface="+mn-cs"/>
      </a:defRPr>
    </a:lvl4pPr>
    <a:lvl5pPr marL="1828800" algn="l" rtl="0" eaLnBrk="0" fontAlgn="base" hangingPunct="0">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Verdana" panose="020B0604030504040204" pitchFamily="34" charset="0"/>
        <a:ea typeface="+mn-ea"/>
        <a:cs typeface="+mn-cs"/>
      </a:defRPr>
    </a:lvl6pPr>
    <a:lvl7pPr marL="2743200" algn="l" defTabSz="914400" rtl="0" eaLnBrk="1" latinLnBrk="0" hangingPunct="1">
      <a:defRPr b="1" kern="1200">
        <a:solidFill>
          <a:schemeClr val="tx1"/>
        </a:solidFill>
        <a:latin typeface="Verdana" panose="020B0604030504040204" pitchFamily="34" charset="0"/>
        <a:ea typeface="+mn-ea"/>
        <a:cs typeface="+mn-cs"/>
      </a:defRPr>
    </a:lvl7pPr>
    <a:lvl8pPr marL="3200400" algn="l" defTabSz="914400" rtl="0" eaLnBrk="1" latinLnBrk="0" hangingPunct="1">
      <a:defRPr b="1" kern="1200">
        <a:solidFill>
          <a:schemeClr val="tx1"/>
        </a:solidFill>
        <a:latin typeface="Verdana" panose="020B0604030504040204" pitchFamily="34" charset="0"/>
        <a:ea typeface="+mn-ea"/>
        <a:cs typeface="+mn-cs"/>
      </a:defRPr>
    </a:lvl8pPr>
    <a:lvl9pPr marL="3657600" algn="l" defTabSz="914400" rtl="0" eaLnBrk="1" latinLnBrk="0" hangingPunct="1">
      <a:defRPr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60"/>
  </p:normalViewPr>
  <p:slideViewPr>
    <p:cSldViewPr>
      <p:cViewPr varScale="1">
        <p:scale>
          <a:sx n="67" d="100"/>
          <a:sy n="67" d="100"/>
        </p:scale>
        <p:origin x="836" y="44"/>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0A8E7944-3E54-4B22-B4DE-256B280E9D72}" type="slidenum">
              <a:rPr lang="en-GB" altLang="de-DE"/>
              <a:pPr>
                <a:defRPr/>
              </a:pPr>
              <a:t>‹Nr.›</a:t>
            </a:fld>
            <a:endParaRPr lang="en-GB" altLang="de-DE"/>
          </a:p>
        </p:txBody>
      </p:sp>
    </p:spTree>
    <p:extLst>
      <p:ext uri="{BB962C8B-B14F-4D97-AF65-F5344CB8AC3E}">
        <p14:creationId xmlns:p14="http://schemas.microsoft.com/office/powerpoint/2010/main" val="1031054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BF415149-856D-45C0-83B3-97521E9EEFDC}" type="slidenum">
              <a:rPr lang="de-DE" altLang="de-DE"/>
              <a:pPr>
                <a:defRPr/>
              </a:pPr>
              <a:t>‹Nr.›</a:t>
            </a:fld>
            <a:endParaRPr lang="de-DE" altLang="de-DE"/>
          </a:p>
        </p:txBody>
      </p:sp>
    </p:spTree>
    <p:extLst>
      <p:ext uri="{BB962C8B-B14F-4D97-AF65-F5344CB8AC3E}">
        <p14:creationId xmlns:p14="http://schemas.microsoft.com/office/powerpoint/2010/main" val="1463661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F94A7-AB7A-46CF-88DB-EFBB62C9416C}" type="slidenum">
              <a:rPr lang="de-DE" altLang="de-DE" sz="1300" smtClean="0"/>
              <a:pPr>
                <a:spcBef>
                  <a:spcPct val="0"/>
                </a:spcBef>
              </a:pPr>
              <a:t>2</a:t>
            </a:fld>
            <a:endParaRPr lang="de-DE"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9288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817DD3-4D4F-40FE-B007-2F3007A829F3}" type="slidenum">
              <a:rPr lang="de-DE" altLang="de-DE" sz="1300" smtClean="0"/>
              <a:pPr>
                <a:spcBef>
                  <a:spcPct val="0"/>
                </a:spcBef>
              </a:pPr>
              <a:t>3</a:t>
            </a:fld>
            <a:endParaRPr lang="de-DE"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2246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88815C-0FD8-4A0B-8BCF-6E9054B08A02}" type="slidenum">
              <a:rPr lang="de-DE" altLang="de-DE" sz="1300" smtClean="0"/>
              <a:pPr>
                <a:spcBef>
                  <a:spcPct val="0"/>
                </a:spcBef>
              </a:pPr>
              <a:t>4</a:t>
            </a:fld>
            <a:endParaRPr lang="de-DE"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1330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88815C-0FD8-4A0B-8BCF-6E9054B08A02}" type="slidenum">
              <a:rPr lang="de-DE" altLang="de-DE" sz="1300" smtClean="0"/>
              <a:pPr>
                <a:spcBef>
                  <a:spcPct val="0"/>
                </a:spcBef>
              </a:pPr>
              <a:t>5</a:t>
            </a:fld>
            <a:endParaRPr lang="de-DE"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1330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88815C-0FD8-4A0B-8BCF-6E9054B08A02}" type="slidenum">
              <a:rPr lang="de-DE" altLang="de-DE" sz="1300" smtClean="0"/>
              <a:pPr>
                <a:spcBef>
                  <a:spcPct val="0"/>
                </a:spcBef>
              </a:pPr>
              <a:t>6</a:t>
            </a:fld>
            <a:endParaRPr lang="de-DE"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1330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88815C-0FD8-4A0B-8BCF-6E9054B08A02}" type="slidenum">
              <a:rPr lang="de-DE" altLang="de-DE" sz="1300" smtClean="0"/>
              <a:pPr>
                <a:spcBef>
                  <a:spcPct val="0"/>
                </a:spcBef>
              </a:pPr>
              <a:t>7</a:t>
            </a:fld>
            <a:endParaRPr lang="de-DE"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1330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F3FC55-4364-4A8F-9E11-F733BE57C396}" type="slidenum">
              <a:rPr lang="de-DE" altLang="de-DE" sz="1300" smtClean="0"/>
              <a:pPr>
                <a:spcBef>
                  <a:spcPct val="0"/>
                </a:spcBef>
              </a:pPr>
              <a:t>8</a:t>
            </a:fld>
            <a:endParaRPr lang="de-DE"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3504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F84618-12A8-4CAA-BC49-3CEDFC42A05B}" type="slidenum">
              <a:rPr lang="de-DE" altLang="de-DE" sz="1300" smtClean="0"/>
              <a:pPr>
                <a:spcBef>
                  <a:spcPct val="0"/>
                </a:spcBef>
              </a:pPr>
              <a:t>9</a:t>
            </a:fld>
            <a:endParaRPr lang="de-DE"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4300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F84618-12A8-4CAA-BC49-3CEDFC42A05B}" type="slidenum">
              <a:rPr lang="de-DE" altLang="de-DE" sz="1300" smtClean="0"/>
              <a:pPr>
                <a:spcBef>
                  <a:spcPct val="0"/>
                </a:spcBef>
              </a:pPr>
              <a:t>10</a:t>
            </a:fld>
            <a:endParaRPr lang="de-DE"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4300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F84618-12A8-4CAA-BC49-3CEDFC42A05B}" type="slidenum">
              <a:rPr lang="de-DE" altLang="de-DE" sz="1300" smtClean="0"/>
              <a:pPr>
                <a:spcBef>
                  <a:spcPct val="0"/>
                </a:spcBef>
              </a:pPr>
              <a:t>11</a:t>
            </a:fld>
            <a:endParaRPr lang="de-DE"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4300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BE0D47-9ADA-47B9-95D6-E40835DA0104}" type="slidenum">
              <a:rPr lang="de-DE" altLang="de-DE" sz="1300" smtClean="0"/>
              <a:pPr>
                <a:spcBef>
                  <a:spcPct val="0"/>
                </a:spcBef>
              </a:pPr>
              <a:t>12</a:t>
            </a:fld>
            <a:endParaRPr lang="de-DE"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0618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B98DDC-B4F5-4A7A-905E-563F09B6D293}" type="slidenum">
              <a:rPr lang="de-DE" altLang="de-DE" sz="1300" smtClean="0"/>
              <a:pPr>
                <a:spcBef>
                  <a:spcPct val="0"/>
                </a:spcBef>
              </a:pPr>
              <a:t>14</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5732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B98DDC-B4F5-4A7A-905E-563F09B6D293}" type="slidenum">
              <a:rPr lang="de-DE" altLang="de-DE" sz="1300" smtClean="0"/>
              <a:pPr>
                <a:spcBef>
                  <a:spcPct val="0"/>
                </a:spcBef>
              </a:pPr>
              <a:t>15</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5732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B98DDC-B4F5-4A7A-905E-563F09B6D293}" type="slidenum">
              <a:rPr lang="de-DE" altLang="de-DE" sz="1300" smtClean="0"/>
              <a:pPr>
                <a:spcBef>
                  <a:spcPct val="0"/>
                </a:spcBef>
              </a:pPr>
              <a:t>16</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5732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DE64FF-959F-4539-BB62-9776D79DC670}" type="slidenum">
              <a:rPr lang="de-DE" altLang="de-DE" sz="1300" smtClean="0"/>
              <a:pPr>
                <a:spcBef>
                  <a:spcPct val="0"/>
                </a:spcBef>
              </a:pPr>
              <a:t>17</a:t>
            </a:fld>
            <a:endParaRPr lang="de-DE"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3293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C33857-A9A3-422F-A353-AB803A83F26A}" type="slidenum">
              <a:rPr lang="de-DE" altLang="de-DE" sz="1300" smtClean="0"/>
              <a:pPr>
                <a:spcBef>
                  <a:spcPct val="0"/>
                </a:spcBef>
              </a:pPr>
              <a:t>18</a:t>
            </a:fld>
            <a:endParaRPr lang="de-DE"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2259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C33857-A9A3-422F-A353-AB803A83F26A}" type="slidenum">
              <a:rPr lang="de-DE" altLang="de-DE" sz="1300" smtClean="0"/>
              <a:pPr>
                <a:spcBef>
                  <a:spcPct val="0"/>
                </a:spcBef>
              </a:pPr>
              <a:t>19</a:t>
            </a:fld>
            <a:endParaRPr lang="de-DE"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2259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C33857-A9A3-422F-A353-AB803A83F26A}" type="slidenum">
              <a:rPr lang="de-DE" altLang="de-DE" sz="1300" smtClean="0"/>
              <a:pPr>
                <a:spcBef>
                  <a:spcPct val="0"/>
                </a:spcBef>
              </a:pPr>
              <a:t>20</a:t>
            </a:fld>
            <a:endParaRPr lang="de-DE"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2259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C33857-A9A3-422F-A353-AB803A83F26A}" type="slidenum">
              <a:rPr lang="de-DE" altLang="de-DE" sz="1300" smtClean="0"/>
              <a:pPr>
                <a:spcBef>
                  <a:spcPct val="0"/>
                </a:spcBef>
              </a:pPr>
              <a:t>21</a:t>
            </a:fld>
            <a:endParaRPr lang="de-DE"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2259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E93C45-0308-44C4-BAB2-F7FA1EC0066F}" type="slidenum">
              <a:rPr lang="de-DE" altLang="de-DE" sz="1300" smtClean="0"/>
              <a:pPr>
                <a:spcBef>
                  <a:spcPct val="0"/>
                </a:spcBef>
              </a:pPr>
              <a:t>22</a:t>
            </a:fld>
            <a:endParaRPr lang="de-DE"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15231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53B8F6-C2AC-4487-B8A0-62091A4C740E}" type="slidenum">
              <a:rPr lang="de-DE" altLang="de-DE" sz="1300" smtClean="0"/>
              <a:pPr>
                <a:spcBef>
                  <a:spcPct val="0"/>
                </a:spcBef>
              </a:pPr>
              <a:t>23</a:t>
            </a:fld>
            <a:endParaRPr lang="de-DE"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41886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53B8F6-C2AC-4487-B8A0-62091A4C740E}" type="slidenum">
              <a:rPr lang="de-DE" altLang="de-DE" sz="1300" smtClean="0"/>
              <a:pPr>
                <a:spcBef>
                  <a:spcPct val="0"/>
                </a:spcBef>
              </a:pPr>
              <a:t>24</a:t>
            </a:fld>
            <a:endParaRPr lang="de-DE"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4188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53B8F6-C2AC-4487-B8A0-62091A4C740E}" type="slidenum">
              <a:rPr lang="de-DE" altLang="de-DE" sz="1300" smtClean="0"/>
              <a:pPr>
                <a:spcBef>
                  <a:spcPct val="0"/>
                </a:spcBef>
              </a:pPr>
              <a:t>25</a:t>
            </a:fld>
            <a:endParaRPr lang="de-DE"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4188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Verdana" panose="020B0604030504040204" pitchFamily="34" charset="0"/>
              </a:defRPr>
            </a:lvl1pPr>
            <a:lvl2pPr marL="742950" indent="-285750" defTabSz="990600">
              <a:defRPr b="1">
                <a:solidFill>
                  <a:schemeClr val="tx1"/>
                </a:solidFill>
                <a:latin typeface="Verdana" panose="020B0604030504040204" pitchFamily="34" charset="0"/>
              </a:defRPr>
            </a:lvl2pPr>
            <a:lvl3pPr marL="1143000" indent="-228600" defTabSz="990600">
              <a:defRPr b="1">
                <a:solidFill>
                  <a:schemeClr val="tx1"/>
                </a:solidFill>
                <a:latin typeface="Verdana" panose="020B0604030504040204" pitchFamily="34" charset="0"/>
              </a:defRPr>
            </a:lvl3pPr>
            <a:lvl4pPr marL="1600200" indent="-228600" defTabSz="990600">
              <a:defRPr b="1">
                <a:solidFill>
                  <a:schemeClr val="tx1"/>
                </a:solidFill>
                <a:latin typeface="Verdana" panose="020B0604030504040204" pitchFamily="34" charset="0"/>
              </a:defRPr>
            </a:lvl4pPr>
            <a:lvl5pPr marL="2057400" indent="-228600" defTabSz="990600">
              <a:defRPr b="1">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b="1">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b="1">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b="1">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b="1">
                <a:solidFill>
                  <a:schemeClr val="tx1"/>
                </a:solidFill>
                <a:latin typeface="Verdana" panose="020B0604030504040204" pitchFamily="34" charset="0"/>
              </a:defRPr>
            </a:lvl9pPr>
          </a:lstStyle>
          <a:p>
            <a:fld id="{080C4DB6-D613-414D-A02A-21C9685B7550}" type="slidenum">
              <a:rPr lang="de-DE" altLang="fi-FI" smtClean="0">
                <a:solidFill>
                  <a:srgbClr val="000000"/>
                </a:solidFill>
                <a:latin typeface="Arial" panose="020B0604020202020204" pitchFamily="34" charset="0"/>
              </a:rPr>
              <a:pPr/>
              <a:t>26</a:t>
            </a:fld>
            <a:endParaRPr lang="de-DE" altLang="fi-FI">
              <a:solidFill>
                <a:srgbClr val="000000"/>
              </a:solidFill>
              <a:latin typeface="Arial" panose="020B0604020202020204" pitchFamily="34" charset="0"/>
            </a:endParaRPr>
          </a:p>
        </p:txBody>
      </p:sp>
      <p:sp>
        <p:nvSpPr>
          <p:cNvPr id="59395" name="Rectangle 3074"/>
          <p:cNvSpPr>
            <a:spLocks noGrp="1" noRot="1" noChangeAspect="1" noChangeArrowheads="1" noTextEdit="1"/>
          </p:cNvSpPr>
          <p:nvPr>
            <p:ph type="sldImg"/>
          </p:nvPr>
        </p:nvSpPr>
        <p:spPr>
          <a:xfrm>
            <a:off x="381000" y="685800"/>
            <a:ext cx="6096000" cy="3429000"/>
          </a:xfrm>
          <a:ln/>
        </p:spPr>
      </p:sp>
      <p:sp>
        <p:nvSpPr>
          <p:cNvPr id="593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p>
        </p:txBody>
      </p:sp>
    </p:spTree>
    <p:extLst>
      <p:ext uri="{BB962C8B-B14F-4D97-AF65-F5344CB8AC3E}">
        <p14:creationId xmlns:p14="http://schemas.microsoft.com/office/powerpoint/2010/main" val="3213831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Verdana" panose="020B0604030504040204" pitchFamily="34" charset="0"/>
              </a:defRPr>
            </a:lvl1pPr>
            <a:lvl2pPr marL="742950" indent="-285750" defTabSz="990600">
              <a:defRPr b="1">
                <a:solidFill>
                  <a:schemeClr val="tx1"/>
                </a:solidFill>
                <a:latin typeface="Verdana" panose="020B0604030504040204" pitchFamily="34" charset="0"/>
              </a:defRPr>
            </a:lvl2pPr>
            <a:lvl3pPr marL="1143000" indent="-228600" defTabSz="990600">
              <a:defRPr b="1">
                <a:solidFill>
                  <a:schemeClr val="tx1"/>
                </a:solidFill>
                <a:latin typeface="Verdana" panose="020B0604030504040204" pitchFamily="34" charset="0"/>
              </a:defRPr>
            </a:lvl3pPr>
            <a:lvl4pPr marL="1600200" indent="-228600" defTabSz="990600">
              <a:defRPr b="1">
                <a:solidFill>
                  <a:schemeClr val="tx1"/>
                </a:solidFill>
                <a:latin typeface="Verdana" panose="020B0604030504040204" pitchFamily="34" charset="0"/>
              </a:defRPr>
            </a:lvl4pPr>
            <a:lvl5pPr marL="2057400" indent="-228600" defTabSz="990600">
              <a:defRPr b="1">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b="1">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b="1">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b="1">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b="1">
                <a:solidFill>
                  <a:schemeClr val="tx1"/>
                </a:solidFill>
                <a:latin typeface="Verdana" panose="020B0604030504040204" pitchFamily="34" charset="0"/>
              </a:defRPr>
            </a:lvl9pPr>
          </a:lstStyle>
          <a:p>
            <a:fld id="{080C4DB6-D613-414D-A02A-21C9685B7550}" type="slidenum">
              <a:rPr lang="de-DE" altLang="fi-FI" smtClean="0">
                <a:solidFill>
                  <a:srgbClr val="000000"/>
                </a:solidFill>
                <a:latin typeface="Arial" panose="020B0604020202020204" pitchFamily="34" charset="0"/>
              </a:rPr>
              <a:pPr/>
              <a:t>27</a:t>
            </a:fld>
            <a:endParaRPr lang="de-DE" altLang="fi-FI">
              <a:solidFill>
                <a:srgbClr val="000000"/>
              </a:solidFill>
              <a:latin typeface="Arial" panose="020B0604020202020204" pitchFamily="34" charset="0"/>
            </a:endParaRPr>
          </a:p>
        </p:txBody>
      </p:sp>
      <p:sp>
        <p:nvSpPr>
          <p:cNvPr id="59395" name="Rectangle 3074"/>
          <p:cNvSpPr>
            <a:spLocks noGrp="1" noRot="1" noChangeAspect="1" noChangeArrowheads="1" noTextEdit="1"/>
          </p:cNvSpPr>
          <p:nvPr>
            <p:ph type="sldImg"/>
          </p:nvPr>
        </p:nvSpPr>
        <p:spPr>
          <a:xfrm>
            <a:off x="381000" y="685800"/>
            <a:ext cx="6096000" cy="3429000"/>
          </a:xfrm>
          <a:ln/>
        </p:spPr>
      </p:sp>
      <p:sp>
        <p:nvSpPr>
          <p:cNvPr id="593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p>
        </p:txBody>
      </p:sp>
    </p:spTree>
    <p:extLst>
      <p:ext uri="{BB962C8B-B14F-4D97-AF65-F5344CB8AC3E}">
        <p14:creationId xmlns:p14="http://schemas.microsoft.com/office/powerpoint/2010/main" val="3213831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FA816F-2CFE-4C4A-ADA3-F7CCC11F684B}" type="slidenum">
              <a:rPr lang="de-DE" altLang="de-DE" sz="1300" smtClean="0"/>
              <a:pPr>
                <a:spcBef>
                  <a:spcPct val="0"/>
                </a:spcBef>
              </a:pPr>
              <a:t>28</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35917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C7331E-D09C-4274-AE49-796D770A7553}" type="slidenum">
              <a:rPr lang="de-DE" altLang="de-DE" sz="1300" smtClean="0"/>
              <a:pPr>
                <a:spcBef>
                  <a:spcPct val="0"/>
                </a:spcBef>
              </a:pPr>
              <a:t>29</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74832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1CCFBB-3B0C-4DF0-B349-ACAD5F33E0DD}" type="slidenum">
              <a:rPr lang="de-DE" altLang="de-DE" sz="1300" smtClean="0"/>
              <a:pPr>
                <a:spcBef>
                  <a:spcPct val="0"/>
                </a:spcBef>
              </a:pPr>
              <a:t>30</a:t>
            </a:fld>
            <a:endParaRPr lang="de-DE"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88870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E2FB80-5826-407D-9C23-A50224C01B3B}" type="slidenum">
              <a:rPr lang="de-DE" altLang="de-DE" sz="1300" smtClean="0"/>
              <a:pPr>
                <a:spcBef>
                  <a:spcPct val="0"/>
                </a:spcBef>
              </a:pPr>
              <a:t>31</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2407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B0F3A2-69B9-4D20-A5A4-923FB44DE879}" type="slidenum">
              <a:rPr lang="de-DE" altLang="de-DE" sz="1300" smtClean="0"/>
              <a:pPr>
                <a:spcBef>
                  <a:spcPct val="0"/>
                </a:spcBef>
              </a:pPr>
              <a:t>32</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932591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3A45A-4D24-43B1-9806-9DE6066AC46E}" type="slidenum">
              <a:rPr lang="de-DE" altLang="de-DE" sz="1300" smtClean="0"/>
              <a:pPr>
                <a:spcBef>
                  <a:spcPct val="0"/>
                </a:spcBef>
              </a:pPr>
              <a:t>33</a:t>
            </a:fld>
            <a:endParaRPr lang="de-DE"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4334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3A45A-4D24-43B1-9806-9DE6066AC46E}" type="slidenum">
              <a:rPr lang="de-DE" altLang="de-DE" sz="1300" smtClean="0"/>
              <a:pPr>
                <a:spcBef>
                  <a:spcPct val="0"/>
                </a:spcBef>
              </a:pPr>
              <a:t>34</a:t>
            </a:fld>
            <a:endParaRPr lang="de-DE"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4334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6FD116-B09C-43E1-82D2-642889E93D81}" type="slidenum">
              <a:rPr lang="de-DE" altLang="de-DE" sz="1300" smtClean="0"/>
              <a:pPr>
                <a:spcBef>
                  <a:spcPct val="0"/>
                </a:spcBef>
              </a:pPr>
              <a:t>36</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77098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A021A1-3813-47B0-9B83-EA80670E9B3E}" type="slidenum">
              <a:rPr lang="de-DE" altLang="de-DE" sz="1300" smtClean="0"/>
              <a:pPr>
                <a:spcBef>
                  <a:spcPct val="0"/>
                </a:spcBef>
              </a:pPr>
              <a:t>37</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702351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A021A1-3813-47B0-9B83-EA80670E9B3E}" type="slidenum">
              <a:rPr lang="de-DE" altLang="de-DE" sz="1300" smtClean="0"/>
              <a:pPr>
                <a:spcBef>
                  <a:spcPct val="0"/>
                </a:spcBef>
              </a:pPr>
              <a:t>38</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702351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A021A1-3813-47B0-9B83-EA80670E9B3E}" type="slidenum">
              <a:rPr lang="de-DE" altLang="de-DE" sz="1300" smtClean="0"/>
              <a:pPr>
                <a:spcBef>
                  <a:spcPct val="0"/>
                </a:spcBef>
              </a:pPr>
              <a:t>39</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702351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DFB29A-BE77-4D0D-854A-C89A311ADE97}" type="slidenum">
              <a:rPr lang="de-DE" altLang="de-DE" sz="1300" smtClean="0"/>
              <a:pPr>
                <a:spcBef>
                  <a:spcPct val="0"/>
                </a:spcBef>
              </a:pPr>
              <a:t>40</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0770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D30E64-032A-4CBB-B92C-097031C27A5A}" type="slidenum">
              <a:rPr lang="de-DE" altLang="de-DE" sz="1300" smtClean="0"/>
              <a:pPr>
                <a:spcBef>
                  <a:spcPct val="0"/>
                </a:spcBef>
              </a:pPr>
              <a:t>41</a:t>
            </a:fld>
            <a:endParaRPr lang="de-DE" altLang="de-DE" sz="1300"/>
          </a:p>
        </p:txBody>
      </p:sp>
      <p:sp>
        <p:nvSpPr>
          <p:cNvPr id="92163" name="Rectangle 1026"/>
          <p:cNvSpPr>
            <a:spLocks noGrp="1" noRot="1" noChangeAspect="1" noChangeArrowheads="1" noTextEdit="1"/>
          </p:cNvSpPr>
          <p:nvPr>
            <p:ph type="sldImg"/>
          </p:nvPr>
        </p:nvSpPr>
        <p:spPr>
          <a:xfrm>
            <a:off x="138113" y="768350"/>
            <a:ext cx="6823075" cy="3836988"/>
          </a:xfrm>
          <a:ln/>
        </p:spPr>
      </p:sp>
      <p:sp>
        <p:nvSpPr>
          <p:cNvPr id="921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50257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D30E64-032A-4CBB-B92C-097031C27A5A}" type="slidenum">
              <a:rPr lang="de-DE" altLang="de-DE" sz="1300" smtClean="0"/>
              <a:pPr>
                <a:spcBef>
                  <a:spcPct val="0"/>
                </a:spcBef>
              </a:pPr>
              <a:t>42</a:t>
            </a:fld>
            <a:endParaRPr lang="de-DE" altLang="de-DE" sz="1300"/>
          </a:p>
        </p:txBody>
      </p:sp>
      <p:sp>
        <p:nvSpPr>
          <p:cNvPr id="92163" name="Rectangle 1026"/>
          <p:cNvSpPr>
            <a:spLocks noGrp="1" noRot="1" noChangeAspect="1" noChangeArrowheads="1" noTextEdit="1"/>
          </p:cNvSpPr>
          <p:nvPr>
            <p:ph type="sldImg"/>
          </p:nvPr>
        </p:nvSpPr>
        <p:spPr>
          <a:xfrm>
            <a:off x="138113" y="768350"/>
            <a:ext cx="6823075" cy="3836988"/>
          </a:xfrm>
          <a:ln/>
        </p:spPr>
      </p:sp>
      <p:sp>
        <p:nvSpPr>
          <p:cNvPr id="921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50257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D30E64-032A-4CBB-B92C-097031C27A5A}" type="slidenum">
              <a:rPr lang="de-DE" altLang="de-DE" sz="1300" smtClean="0"/>
              <a:pPr>
                <a:spcBef>
                  <a:spcPct val="0"/>
                </a:spcBef>
              </a:pPr>
              <a:t>43</a:t>
            </a:fld>
            <a:endParaRPr lang="de-DE" altLang="de-DE" sz="1300"/>
          </a:p>
        </p:txBody>
      </p:sp>
      <p:sp>
        <p:nvSpPr>
          <p:cNvPr id="92163" name="Rectangle 1026"/>
          <p:cNvSpPr>
            <a:spLocks noGrp="1" noRot="1" noChangeAspect="1" noChangeArrowheads="1" noTextEdit="1"/>
          </p:cNvSpPr>
          <p:nvPr>
            <p:ph type="sldImg"/>
          </p:nvPr>
        </p:nvSpPr>
        <p:spPr>
          <a:xfrm>
            <a:off x="138113" y="768350"/>
            <a:ext cx="6823075" cy="3836988"/>
          </a:xfrm>
          <a:ln/>
        </p:spPr>
      </p:sp>
      <p:sp>
        <p:nvSpPr>
          <p:cNvPr id="921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50257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1CC022-F5B4-45F7-8DF4-879156CBBEE3}" type="slidenum">
              <a:rPr lang="de-DE" altLang="de-DE" sz="1300" smtClean="0"/>
              <a:pPr>
                <a:spcBef>
                  <a:spcPct val="0"/>
                </a:spcBef>
              </a:pPr>
              <a:t>44</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12722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1CC022-F5B4-45F7-8DF4-879156CBBEE3}" type="slidenum">
              <a:rPr lang="de-DE" altLang="de-DE" sz="1300" smtClean="0"/>
              <a:pPr>
                <a:spcBef>
                  <a:spcPct val="0"/>
                </a:spcBef>
              </a:pPr>
              <a:t>45</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12722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1CC022-F5B4-45F7-8DF4-879156CBBEE3}" type="slidenum">
              <a:rPr lang="de-DE" altLang="de-DE" sz="1300" smtClean="0"/>
              <a:pPr>
                <a:spcBef>
                  <a:spcPct val="0"/>
                </a:spcBef>
              </a:pPr>
              <a:t>46</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12722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1CC022-F5B4-45F7-8DF4-879156CBBEE3}" type="slidenum">
              <a:rPr lang="de-DE" altLang="de-DE" sz="1300" smtClean="0"/>
              <a:pPr>
                <a:spcBef>
                  <a:spcPct val="0"/>
                </a:spcBef>
              </a:pPr>
              <a:t>47</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12722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104A07-0B70-4083-8213-8A66CAE924EE}" type="slidenum">
              <a:rPr lang="de-DE" altLang="de-DE" sz="1300" smtClean="0"/>
              <a:pPr>
                <a:spcBef>
                  <a:spcPct val="0"/>
                </a:spcBef>
              </a:pPr>
              <a:t>48</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24302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104A07-0B70-4083-8213-8A66CAE924EE}" type="slidenum">
              <a:rPr lang="de-DE" altLang="de-DE" sz="1300" smtClean="0"/>
              <a:pPr>
                <a:spcBef>
                  <a:spcPct val="0"/>
                </a:spcBef>
              </a:pPr>
              <a:t>49</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24302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104A07-0B70-4083-8213-8A66CAE924EE}" type="slidenum">
              <a:rPr lang="de-DE" altLang="de-DE" sz="1300" smtClean="0"/>
              <a:pPr>
                <a:spcBef>
                  <a:spcPct val="0"/>
                </a:spcBef>
              </a:pPr>
              <a:t>50</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24302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104A07-0B70-4083-8213-8A66CAE924EE}" type="slidenum">
              <a:rPr lang="de-DE" altLang="de-DE" sz="1300" smtClean="0"/>
              <a:pPr>
                <a:spcBef>
                  <a:spcPct val="0"/>
                </a:spcBef>
              </a:pPr>
              <a:t>51</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24302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Verdana" panose="020B0604030504040204" pitchFamily="34" charset="0"/>
              </a:defRPr>
            </a:lvl1pPr>
            <a:lvl2pPr marL="742950" indent="-285750" defTabSz="990600">
              <a:defRPr b="1">
                <a:solidFill>
                  <a:schemeClr val="tx1"/>
                </a:solidFill>
                <a:latin typeface="Verdana" panose="020B0604030504040204" pitchFamily="34" charset="0"/>
              </a:defRPr>
            </a:lvl2pPr>
            <a:lvl3pPr marL="1143000" indent="-228600" defTabSz="990600">
              <a:defRPr b="1">
                <a:solidFill>
                  <a:schemeClr val="tx1"/>
                </a:solidFill>
                <a:latin typeface="Verdana" panose="020B0604030504040204" pitchFamily="34" charset="0"/>
              </a:defRPr>
            </a:lvl3pPr>
            <a:lvl4pPr marL="1600200" indent="-228600" defTabSz="990600">
              <a:defRPr b="1">
                <a:solidFill>
                  <a:schemeClr val="tx1"/>
                </a:solidFill>
                <a:latin typeface="Verdana" panose="020B0604030504040204" pitchFamily="34" charset="0"/>
              </a:defRPr>
            </a:lvl4pPr>
            <a:lvl5pPr marL="2057400" indent="-228600" defTabSz="990600">
              <a:defRPr b="1">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b="1">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b="1">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b="1">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b="1">
                <a:solidFill>
                  <a:schemeClr val="tx1"/>
                </a:solidFill>
                <a:latin typeface="Verdana" panose="020B0604030504040204" pitchFamily="34" charset="0"/>
              </a:defRPr>
            </a:lvl9pPr>
          </a:lstStyle>
          <a:p>
            <a:fld id="{CC063724-BA65-481E-8981-1DC1B59CA6C1}" type="slidenum">
              <a:rPr lang="de-DE" altLang="fi-FI" smtClean="0">
                <a:solidFill>
                  <a:srgbClr val="000000"/>
                </a:solidFill>
                <a:latin typeface="Arial" panose="020B0604020202020204" pitchFamily="34" charset="0"/>
              </a:rPr>
              <a:pPr/>
              <a:t>52</a:t>
            </a:fld>
            <a:endParaRPr lang="de-DE" altLang="fi-FI">
              <a:solidFill>
                <a:srgbClr val="000000"/>
              </a:solidFill>
              <a:latin typeface="Arial" panose="020B0604020202020204" pitchFamily="34" charset="0"/>
            </a:endParaRPr>
          </a:p>
        </p:txBody>
      </p:sp>
      <p:sp>
        <p:nvSpPr>
          <p:cNvPr id="114691" name="Rectangle 2"/>
          <p:cNvSpPr>
            <a:spLocks noGrp="1" noRot="1" noChangeAspect="1" noChangeArrowheads="1" noTextEdit="1"/>
          </p:cNvSpPr>
          <p:nvPr>
            <p:ph type="sldImg"/>
          </p:nvPr>
        </p:nvSpPr>
        <p:spPr>
          <a:xfrm>
            <a:off x="381000" y="685800"/>
            <a:ext cx="6096000" cy="3429000"/>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p>
        </p:txBody>
      </p:sp>
    </p:spTree>
    <p:extLst>
      <p:ext uri="{BB962C8B-B14F-4D97-AF65-F5344CB8AC3E}">
        <p14:creationId xmlns:p14="http://schemas.microsoft.com/office/powerpoint/2010/main" val="30070142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Verdana" panose="020B0604030504040204" pitchFamily="34" charset="0"/>
              </a:defRPr>
            </a:lvl1pPr>
            <a:lvl2pPr marL="742950" indent="-285750" defTabSz="990600">
              <a:defRPr b="1">
                <a:solidFill>
                  <a:schemeClr val="tx1"/>
                </a:solidFill>
                <a:latin typeface="Verdana" panose="020B0604030504040204" pitchFamily="34" charset="0"/>
              </a:defRPr>
            </a:lvl2pPr>
            <a:lvl3pPr marL="1143000" indent="-228600" defTabSz="990600">
              <a:defRPr b="1">
                <a:solidFill>
                  <a:schemeClr val="tx1"/>
                </a:solidFill>
                <a:latin typeface="Verdana" panose="020B0604030504040204" pitchFamily="34" charset="0"/>
              </a:defRPr>
            </a:lvl3pPr>
            <a:lvl4pPr marL="1600200" indent="-228600" defTabSz="990600">
              <a:defRPr b="1">
                <a:solidFill>
                  <a:schemeClr val="tx1"/>
                </a:solidFill>
                <a:latin typeface="Verdana" panose="020B0604030504040204" pitchFamily="34" charset="0"/>
              </a:defRPr>
            </a:lvl4pPr>
            <a:lvl5pPr marL="2057400" indent="-228600" defTabSz="990600">
              <a:defRPr b="1">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b="1">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b="1">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b="1">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b="1">
                <a:solidFill>
                  <a:schemeClr val="tx1"/>
                </a:solidFill>
                <a:latin typeface="Verdana" panose="020B0604030504040204" pitchFamily="34" charset="0"/>
              </a:defRPr>
            </a:lvl9pPr>
          </a:lstStyle>
          <a:p>
            <a:fld id="{CC063724-BA65-481E-8981-1DC1B59CA6C1}" type="slidenum">
              <a:rPr lang="de-DE" altLang="fi-FI" smtClean="0">
                <a:solidFill>
                  <a:srgbClr val="000000"/>
                </a:solidFill>
                <a:latin typeface="Arial" panose="020B0604020202020204" pitchFamily="34" charset="0"/>
              </a:rPr>
              <a:pPr/>
              <a:t>53</a:t>
            </a:fld>
            <a:endParaRPr lang="de-DE" altLang="fi-FI">
              <a:solidFill>
                <a:srgbClr val="000000"/>
              </a:solidFill>
              <a:latin typeface="Arial" panose="020B0604020202020204" pitchFamily="34" charset="0"/>
            </a:endParaRPr>
          </a:p>
        </p:txBody>
      </p:sp>
      <p:sp>
        <p:nvSpPr>
          <p:cNvPr id="114691" name="Rectangle 2"/>
          <p:cNvSpPr>
            <a:spLocks noGrp="1" noRot="1" noChangeAspect="1" noChangeArrowheads="1" noTextEdit="1"/>
          </p:cNvSpPr>
          <p:nvPr>
            <p:ph type="sldImg"/>
          </p:nvPr>
        </p:nvSpPr>
        <p:spPr>
          <a:xfrm>
            <a:off x="381000" y="685800"/>
            <a:ext cx="6096000" cy="3429000"/>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p>
        </p:txBody>
      </p:sp>
    </p:spTree>
    <p:extLst>
      <p:ext uri="{BB962C8B-B14F-4D97-AF65-F5344CB8AC3E}">
        <p14:creationId xmlns:p14="http://schemas.microsoft.com/office/powerpoint/2010/main" val="30070142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Verdana" panose="020B0604030504040204" pitchFamily="34" charset="0"/>
              </a:defRPr>
            </a:lvl1pPr>
            <a:lvl2pPr marL="742950" indent="-285750" defTabSz="990600">
              <a:defRPr b="1">
                <a:solidFill>
                  <a:schemeClr val="tx1"/>
                </a:solidFill>
                <a:latin typeface="Verdana" panose="020B0604030504040204" pitchFamily="34" charset="0"/>
              </a:defRPr>
            </a:lvl2pPr>
            <a:lvl3pPr marL="1143000" indent="-228600" defTabSz="990600">
              <a:defRPr b="1">
                <a:solidFill>
                  <a:schemeClr val="tx1"/>
                </a:solidFill>
                <a:latin typeface="Verdana" panose="020B0604030504040204" pitchFamily="34" charset="0"/>
              </a:defRPr>
            </a:lvl3pPr>
            <a:lvl4pPr marL="1600200" indent="-228600" defTabSz="990600">
              <a:defRPr b="1">
                <a:solidFill>
                  <a:schemeClr val="tx1"/>
                </a:solidFill>
                <a:latin typeface="Verdana" panose="020B0604030504040204" pitchFamily="34" charset="0"/>
              </a:defRPr>
            </a:lvl4pPr>
            <a:lvl5pPr marL="2057400" indent="-228600" defTabSz="990600">
              <a:defRPr b="1">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b="1">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b="1">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b="1">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b="1">
                <a:solidFill>
                  <a:schemeClr val="tx1"/>
                </a:solidFill>
                <a:latin typeface="Verdana" panose="020B0604030504040204" pitchFamily="34" charset="0"/>
              </a:defRPr>
            </a:lvl9pPr>
          </a:lstStyle>
          <a:p>
            <a:fld id="{CC063724-BA65-481E-8981-1DC1B59CA6C1}" type="slidenum">
              <a:rPr lang="de-DE" altLang="fi-FI" smtClean="0">
                <a:solidFill>
                  <a:srgbClr val="000000"/>
                </a:solidFill>
                <a:latin typeface="Arial" panose="020B0604020202020204" pitchFamily="34" charset="0"/>
              </a:rPr>
              <a:pPr/>
              <a:t>54</a:t>
            </a:fld>
            <a:endParaRPr lang="de-DE" altLang="fi-FI">
              <a:solidFill>
                <a:srgbClr val="000000"/>
              </a:solidFill>
              <a:latin typeface="Arial" panose="020B0604020202020204" pitchFamily="34" charset="0"/>
            </a:endParaRPr>
          </a:p>
        </p:txBody>
      </p:sp>
      <p:sp>
        <p:nvSpPr>
          <p:cNvPr id="114691" name="Rectangle 2"/>
          <p:cNvSpPr>
            <a:spLocks noGrp="1" noRot="1" noChangeAspect="1" noChangeArrowheads="1" noTextEdit="1"/>
          </p:cNvSpPr>
          <p:nvPr>
            <p:ph type="sldImg"/>
          </p:nvPr>
        </p:nvSpPr>
        <p:spPr>
          <a:xfrm>
            <a:off x="381000" y="685800"/>
            <a:ext cx="6096000" cy="3429000"/>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p>
        </p:txBody>
      </p:sp>
    </p:spTree>
    <p:extLst>
      <p:ext uri="{BB962C8B-B14F-4D97-AF65-F5344CB8AC3E}">
        <p14:creationId xmlns:p14="http://schemas.microsoft.com/office/powerpoint/2010/main" val="30070142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262E3A-9C65-4839-BC0F-BA57AA5C0369}" type="slidenum">
              <a:rPr lang="de-DE" altLang="de-DE" sz="1300" smtClean="0"/>
              <a:pPr>
                <a:spcBef>
                  <a:spcPct val="0"/>
                </a:spcBef>
              </a:pPr>
              <a:t>56</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71213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B0E4E0-CD77-4032-A5E7-56AF7434A038}" type="slidenum">
              <a:rPr lang="de-DE" altLang="de-DE" sz="1300" smtClean="0"/>
              <a:pPr>
                <a:spcBef>
                  <a:spcPct val="0"/>
                </a:spcBef>
              </a:pPr>
              <a:t>57</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61852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b="0" dirty="0">
                <a:latin typeface="+mj-lt"/>
              </a:rPr>
              <a:t>Kukin taiteilija ja tekijänoikeuden omistaja on ystävällisesti antanut luvan kuvien käyttöön tässä moduulissa. Lisätietoja (taiteilija, teoksen nimi) esityksen lopussa.</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8 – Itsetunto &amp; mieliala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C6AEC94-9B29-44ED-A977-88E3808478D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AFF73A2-2946-4CA7-AD5B-58AC792C1B5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7C7673C-4A92-40E1-9F78-B864E99041E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C6AEC94-9B29-44ED-A977-88E3808478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C6AEC94-9B29-44ED-A977-88E3808478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2BA7AE96-82AB-4C0B-944B-F3427CF9D57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8 – Itsetunto &amp; mieliala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AA5450-4727-4AEF-8AC8-367221C831B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fi-FI"/>
              <a:t>Metakognitiivinen harjoittelu 8 – Itsetunto &amp; mieliala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C6AEC94-9B29-44ED-A977-88E3808478D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8 A – </a:t>
            </a:r>
            <a:r>
              <a:rPr lang="en-US" altLang="ko-KR" dirty="0" err="1">
                <a:latin typeface="+mn-lt"/>
                <a:ea typeface="+mn-ea"/>
                <a:cs typeface="+mn-cs"/>
              </a:rPr>
              <a:t>Itsetunto</a:t>
            </a:r>
            <a:r>
              <a:rPr lang="en-US" altLang="ko-KR" dirty="0">
                <a:latin typeface="+mn-lt"/>
                <a:ea typeface="+mn-ea"/>
                <a:cs typeface="+mn-cs"/>
              </a:rPr>
              <a:t> &amp; </a:t>
            </a:r>
            <a:r>
              <a:rPr lang="en-US" altLang="ko-KR" dirty="0" err="1">
                <a:latin typeface="+mn-lt"/>
                <a:ea typeface="+mn-ea"/>
                <a:cs typeface="+mn-cs"/>
              </a:rPr>
              <a:t>mieliala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05332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Masennuksen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oireet</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2BA7AE96-82AB-4C0B-944B-F3427CF9D574}"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Masennuksen oireet?</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surullisuus, alakuloinen mieliala</a:t>
            </a:r>
          </a:p>
          <a:p>
            <a:pPr marL="457200" lvl="0" indent="-457200" defTabSz="914400" fontAlgn="base">
              <a:buFont typeface="+mj-lt"/>
              <a:buAutoNum type="arabicPeriod"/>
            </a:pPr>
            <a:r>
              <a:rPr lang="de-DE" altLang="de-DE" sz="2400" dirty="0">
                <a:solidFill>
                  <a:srgbClr val="333333"/>
                </a:solidFill>
              </a:rPr>
              <a:t>vähentynyt tarmokkuus</a:t>
            </a:r>
          </a:p>
          <a:p>
            <a:pPr marL="457200" lvl="0" indent="-457200" defTabSz="914400" fontAlgn="base">
              <a:buFont typeface="+mj-lt"/>
              <a:buAutoNum type="arabicPeriod"/>
            </a:pPr>
            <a:r>
              <a:rPr lang="de-DE" altLang="de-DE" sz="2400" dirty="0">
                <a:solidFill>
                  <a:srgbClr val="333333"/>
                </a:solidFill>
              </a:rPr>
              <a:t>alhainen itsetunto, hylätyksi tulemisen pelko</a:t>
            </a:r>
          </a:p>
          <a:p>
            <a:pPr marL="457200" lvl="0" indent="-457200" defTabSz="914400" fontAlgn="base">
              <a:buFont typeface="+mj-lt"/>
              <a:buAutoNum type="arabicPeriod"/>
            </a:pPr>
            <a:r>
              <a:rPr lang="de-DE" altLang="de-DE" sz="2400" dirty="0">
                <a:solidFill>
                  <a:srgbClr val="333333"/>
                </a:solidFill>
              </a:rPr>
              <a:t>pelot (esim. tulevaisuuden suhteen)</a:t>
            </a:r>
          </a:p>
          <a:p>
            <a:pPr marL="457200" lvl="0" indent="-457200" defTabSz="914400" fontAlgn="base">
              <a:buFont typeface="+mj-lt"/>
              <a:buAutoNum type="arabicPeriod"/>
            </a:pPr>
            <a:r>
              <a:rPr lang="de-DE" altLang="de-DE" sz="2400" dirty="0">
                <a:solidFill>
                  <a:srgbClr val="333333"/>
                </a:solidFill>
              </a:rPr>
              <a:t>unen häiriöt, kivut</a:t>
            </a:r>
          </a:p>
          <a:p>
            <a:pPr marL="457200" lvl="0" indent="-457200" defTabSz="914400" fontAlgn="base">
              <a:buFont typeface="+mj-lt"/>
              <a:buAutoNum type="arabicPeriod"/>
            </a:pPr>
            <a:r>
              <a:rPr lang="de-DE" altLang="de-DE" sz="2400" dirty="0">
                <a:solidFill>
                  <a:srgbClr val="333333"/>
                </a:solidFill>
              </a:rPr>
              <a:t>kognitiiviset häiriöt (heikko keskittymiskyky ja muisti)</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BAFF73A2-2946-4CA7-AD5B-58AC792C1B5D}"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Synnyinkö tällaisena... Tulinko tällaiseksi?</a:t>
            </a:r>
          </a:p>
        </p:txBody>
      </p:sp>
      <p:sp>
        <p:nvSpPr>
          <p:cNvPr id="17410" name="Rectangle 2"/>
          <p:cNvSpPr>
            <a:spLocks noGrp="1" noChangeArrowheads="1"/>
          </p:cNvSpPr>
          <p:nvPr>
            <p:ph idx="1"/>
          </p:nvPr>
        </p:nvSpPr>
        <p:spPr>
          <a:xfrm>
            <a:off x="408955" y="2204864"/>
            <a:ext cx="8686800" cy="4248000"/>
          </a:xfrm>
        </p:spPr>
        <p:txBody>
          <a:bodyPr>
            <a:noAutofit/>
          </a:bodyPr>
          <a:lstStyle/>
          <a:p>
            <a:pPr eaLnBrk="1" hangingPunct="1"/>
            <a:r>
              <a:rPr lang="de-DE" altLang="de-DE" sz="2400" dirty="0">
                <a:solidFill>
                  <a:srgbClr val="333333"/>
                </a:solidFill>
              </a:rPr>
              <a:t>Onko se ennalta määrättyä olemmeko me iloisia vai surullisia? Muuttuvatko tunnetilamme ajan myötä?</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Synnyinkö tällaisena... Tulinko tällaiseksi?</a:t>
            </a:r>
          </a:p>
        </p:txBody>
      </p:sp>
      <p:sp>
        <p:nvSpPr>
          <p:cNvPr id="17410" name="Rectangle 2"/>
          <p:cNvSpPr>
            <a:spLocks noGrp="1" noChangeArrowheads="1"/>
          </p:cNvSpPr>
          <p:nvPr>
            <p:ph idx="1"/>
          </p:nvPr>
        </p:nvSpPr>
        <p:spPr>
          <a:xfrm>
            <a:off x="408955" y="2204864"/>
            <a:ext cx="8686800" cy="4248000"/>
          </a:xfrm>
        </p:spPr>
        <p:txBody>
          <a:bodyPr>
            <a:noAutofit/>
          </a:bodyPr>
          <a:lstStyle/>
          <a:p>
            <a:pPr eaLnBrk="1" hangingPunct="1"/>
            <a:r>
              <a:rPr lang="de-DE" altLang="de-DE" sz="2400" dirty="0">
                <a:solidFill>
                  <a:srgbClr val="333333"/>
                </a:solidFill>
              </a:rPr>
              <a:t>Onko se ennalta määrättyä olemmeko me iloisia vai surullisia? Muuttuvatko tunnetilamme ajan myötä?</a:t>
            </a:r>
          </a:p>
          <a:p>
            <a:pPr marL="342900" indent="-342900" eaLnBrk="1" hangingPunct="1">
              <a:buClr>
                <a:srgbClr val="333333"/>
              </a:buClr>
              <a:buFont typeface="WingDings"/>
              <a:buChar char=""/>
            </a:pPr>
            <a:r>
              <a:rPr lang="en-CA" altLang="de-DE" sz="2400">
                <a:solidFill>
                  <a:srgbClr val="004992"/>
                </a:solidFill>
              </a:rPr>
              <a:t>“luonto”</a:t>
            </a:r>
            <a:r>
              <a:rPr lang="de-DE" altLang="de-DE" sz="2400">
                <a:solidFill>
                  <a:srgbClr val="004992"/>
                </a:solidFill>
              </a:rPr>
              <a:t>: </a:t>
            </a:r>
            <a:r>
              <a:rPr lang="de-DE" altLang="de-DE" sz="2400" dirty="0">
                <a:solidFill>
                  <a:srgbClr val="333333"/>
                </a:solidFill>
              </a:rPr>
              <a:t>On todisteita geneettisestä alttiudesta depressiivisille ajatuksille ja alhaiselle </a:t>
            </a:r>
            <a:r>
              <a:rPr lang="de-DE" altLang="de-DE" sz="2400">
                <a:solidFill>
                  <a:srgbClr val="333333"/>
                </a:solidFill>
              </a:rPr>
              <a:t>itsetunnolle.</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5</a:t>
            </a:fld>
            <a:endParaRPr lang="de-DE" altLang="de-DE"/>
          </a:p>
        </p:txBody>
      </p:sp>
    </p:spTree>
    <p:extLst>
      <p:ext uri="{BB962C8B-B14F-4D97-AF65-F5344CB8AC3E}">
        <p14:creationId xmlns:p14="http://schemas.microsoft.com/office/powerpoint/2010/main" val="1193412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Synnyinkö tällaisena... Tulinko tällaiseksi?</a:t>
            </a:r>
          </a:p>
        </p:txBody>
      </p:sp>
      <p:sp>
        <p:nvSpPr>
          <p:cNvPr id="17410" name="Rectangle 2"/>
          <p:cNvSpPr>
            <a:spLocks noGrp="1" noChangeArrowheads="1"/>
          </p:cNvSpPr>
          <p:nvPr>
            <p:ph idx="1"/>
          </p:nvPr>
        </p:nvSpPr>
        <p:spPr>
          <a:xfrm>
            <a:off x="408955" y="2204864"/>
            <a:ext cx="8686800" cy="4248000"/>
          </a:xfrm>
        </p:spPr>
        <p:txBody>
          <a:bodyPr>
            <a:noAutofit/>
          </a:bodyPr>
          <a:lstStyle/>
          <a:p>
            <a:pPr eaLnBrk="1" hangingPunct="1"/>
            <a:r>
              <a:rPr lang="de-DE" altLang="de-DE" sz="2400" dirty="0">
                <a:solidFill>
                  <a:srgbClr val="333333"/>
                </a:solidFill>
              </a:rPr>
              <a:t>Onko se ennalta määrättyä olemmeko me iloisia vai surullisia? Muuttuvatko tunnetilamme ajan myötä?</a:t>
            </a:r>
          </a:p>
          <a:p>
            <a:pPr marL="342900" indent="-342900" eaLnBrk="1" hangingPunct="1">
              <a:buClr>
                <a:srgbClr val="333333"/>
              </a:buClr>
              <a:buFont typeface="WingDings"/>
              <a:buChar char=""/>
            </a:pPr>
            <a:r>
              <a:rPr lang="en-CA" altLang="de-DE" sz="2400">
                <a:solidFill>
                  <a:srgbClr val="004992"/>
                </a:solidFill>
              </a:rPr>
              <a:t>“luonto”</a:t>
            </a:r>
            <a:r>
              <a:rPr lang="de-DE" altLang="de-DE" sz="2400">
                <a:solidFill>
                  <a:srgbClr val="004992"/>
                </a:solidFill>
              </a:rPr>
              <a:t>: </a:t>
            </a:r>
            <a:r>
              <a:rPr lang="de-DE" altLang="de-DE" sz="2400" dirty="0">
                <a:solidFill>
                  <a:srgbClr val="333333"/>
                </a:solidFill>
              </a:rPr>
              <a:t>On todisteita geneettisestä alttiudesta depressiivisille ajatuksille ja alhaiselle itsetunnolle.</a:t>
            </a:r>
          </a:p>
          <a:p>
            <a:pPr marL="342900" indent="-342900" eaLnBrk="1" hangingPunct="1">
              <a:buClr>
                <a:srgbClr val="000000"/>
              </a:buClr>
              <a:buFont typeface="WingDings"/>
              <a:buChar char=""/>
            </a:pPr>
            <a:r>
              <a:rPr lang="en-CA" altLang="de-DE" sz="2400">
                <a:solidFill>
                  <a:srgbClr val="004992"/>
                </a:solidFill>
              </a:rPr>
              <a:t>“ympäristö”</a:t>
            </a:r>
            <a:r>
              <a:rPr lang="de-DE" altLang="de-DE" sz="2400">
                <a:solidFill>
                  <a:srgbClr val="004992"/>
                </a:solidFill>
              </a:rPr>
              <a:t>: </a:t>
            </a:r>
            <a:r>
              <a:rPr lang="de-DE" altLang="de-DE" sz="2400" dirty="0">
                <a:solidFill>
                  <a:srgbClr val="333333"/>
                </a:solidFill>
              </a:rPr>
              <a:t>Arvostelevat ja laiminlyövät vanhemmat ja traumaattiset elämäntapahtumat voivat johtaa kielteiseen </a:t>
            </a:r>
            <a:r>
              <a:rPr lang="de-DE" altLang="de-DE" sz="2400">
                <a:solidFill>
                  <a:srgbClr val="333333"/>
                </a:solidFill>
              </a:rPr>
              <a:t>minäkuvaan.</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6</a:t>
            </a:fld>
            <a:endParaRPr lang="de-DE" altLang="de-DE"/>
          </a:p>
        </p:txBody>
      </p:sp>
    </p:spTree>
    <p:extLst>
      <p:ext uri="{BB962C8B-B14F-4D97-AF65-F5344CB8AC3E}">
        <p14:creationId xmlns:p14="http://schemas.microsoft.com/office/powerpoint/2010/main" val="3161082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Synnyinkö tällaisena... Tulinko tällaiseksi?</a:t>
            </a:r>
          </a:p>
        </p:txBody>
      </p:sp>
      <p:sp>
        <p:nvSpPr>
          <p:cNvPr id="17410" name="Rectangle 2"/>
          <p:cNvSpPr>
            <a:spLocks noGrp="1" noChangeArrowheads="1"/>
          </p:cNvSpPr>
          <p:nvPr>
            <p:ph idx="1"/>
          </p:nvPr>
        </p:nvSpPr>
        <p:spPr>
          <a:xfrm>
            <a:off x="408955" y="2204864"/>
            <a:ext cx="8686800" cy="4248000"/>
          </a:xfrm>
        </p:spPr>
        <p:txBody>
          <a:bodyPr>
            <a:noAutofit/>
          </a:bodyPr>
          <a:lstStyle/>
          <a:p>
            <a:pPr eaLnBrk="1" hangingPunct="1"/>
            <a:r>
              <a:rPr lang="de-DE" altLang="de-DE" sz="2400" dirty="0">
                <a:solidFill>
                  <a:srgbClr val="333333"/>
                </a:solidFill>
              </a:rPr>
              <a:t>Onko se ennalta määrättyä olemmeko me iloisia vai surullisia? Muuttuvatko tunnetilamme ajan myötä?</a:t>
            </a:r>
          </a:p>
          <a:p>
            <a:pPr marL="342900" indent="-342900" eaLnBrk="1" hangingPunct="1">
              <a:buClr>
                <a:srgbClr val="333333"/>
              </a:buClr>
              <a:buFont typeface="WingDings"/>
              <a:buChar char=""/>
            </a:pPr>
            <a:r>
              <a:rPr lang="en-CA" altLang="de-DE" sz="2400">
                <a:solidFill>
                  <a:srgbClr val="004992"/>
                </a:solidFill>
              </a:rPr>
              <a:t>“luonto”</a:t>
            </a:r>
            <a:r>
              <a:rPr lang="de-DE" altLang="de-DE" sz="2400">
                <a:solidFill>
                  <a:srgbClr val="004992"/>
                </a:solidFill>
              </a:rPr>
              <a:t>: </a:t>
            </a:r>
            <a:r>
              <a:rPr lang="de-DE" altLang="de-DE" sz="2400" dirty="0">
                <a:solidFill>
                  <a:srgbClr val="333333"/>
                </a:solidFill>
              </a:rPr>
              <a:t>On todisteita geneettisestä alttiudesta depressiivisille ajatuksille ja alhaiselle itsetunnolle.</a:t>
            </a:r>
          </a:p>
          <a:p>
            <a:pPr marL="342900" indent="-342900" eaLnBrk="1" hangingPunct="1">
              <a:buClr>
                <a:srgbClr val="000000"/>
              </a:buClr>
              <a:buFont typeface="WingDings"/>
              <a:buChar char=""/>
            </a:pPr>
            <a:r>
              <a:rPr lang="en-CA" altLang="de-DE" sz="2400">
                <a:solidFill>
                  <a:srgbClr val="004992"/>
                </a:solidFill>
              </a:rPr>
              <a:t>“ympäristö”</a:t>
            </a:r>
            <a:r>
              <a:rPr lang="de-DE" altLang="de-DE" sz="2400">
                <a:solidFill>
                  <a:srgbClr val="004992"/>
                </a:solidFill>
              </a:rPr>
              <a:t>: </a:t>
            </a:r>
            <a:r>
              <a:rPr lang="de-DE" altLang="de-DE" sz="2400" dirty="0">
                <a:solidFill>
                  <a:srgbClr val="333333"/>
                </a:solidFill>
              </a:rPr>
              <a:t>Arvostelevat ja laiminlyövät vanhemmat ja traumaattiset elämäntapahtumat voivat johtaa kielteiseen minäkuvaan.</a:t>
            </a:r>
          </a:p>
          <a:p>
            <a:pPr lvl="0" defTabSz="914400" fontAlgn="base"/>
            <a:r>
              <a:rPr lang="de-DE" altLang="de-DE" sz="2400" b="1" dirty="0">
                <a:solidFill>
                  <a:srgbClr val="004992"/>
                </a:solidFill>
              </a:rPr>
              <a:t>MUTTA</a:t>
            </a:r>
            <a:r>
              <a:rPr lang="de-DE" altLang="de-DE" sz="2400" dirty="0">
                <a:solidFill>
                  <a:srgbClr val="004992"/>
                </a:solidFill>
              </a:rPr>
              <a:t>: depressiiviset ajatusrakenteet voidaan muuttaa. Masennus ei ole peruuttamaton kohtalo!</a:t>
            </a:r>
            <a:endParaRPr lang="de-DE"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7</a:t>
            </a:fld>
            <a:endParaRPr lang="de-DE" altLang="de-DE"/>
          </a:p>
        </p:txBody>
      </p:sp>
    </p:spTree>
    <p:extLst>
      <p:ext uri="{BB962C8B-B14F-4D97-AF65-F5344CB8AC3E}">
        <p14:creationId xmlns:p14="http://schemas.microsoft.com/office/powerpoint/2010/main" val="4032479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Miksi teemme tätä?</a:t>
            </a: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Monilla</a:t>
            </a:r>
            <a:r>
              <a:rPr lang="en-US" altLang="de-DE" sz="2400" dirty="0">
                <a:solidFill>
                  <a:srgbClr val="333333"/>
                </a:solidFill>
              </a:rPr>
              <a:t> </a:t>
            </a:r>
            <a:r>
              <a:rPr lang="en-US" altLang="de-DE" sz="2400" dirty="0" err="1">
                <a:solidFill>
                  <a:srgbClr val="333333"/>
                </a:solidFill>
              </a:rPr>
              <a:t>ihmisillä</a:t>
            </a:r>
            <a:r>
              <a:rPr lang="en-US" altLang="de-DE" sz="2400" dirty="0">
                <a:solidFill>
                  <a:srgbClr val="333333"/>
                </a:solidFill>
              </a:rPr>
              <a:t>, </a:t>
            </a:r>
            <a:r>
              <a:rPr lang="en-US" altLang="de-DE" sz="2400" dirty="0" err="1">
                <a:solidFill>
                  <a:srgbClr val="333333"/>
                </a:solidFill>
              </a:rPr>
              <a:t>joilla</a:t>
            </a:r>
            <a:r>
              <a:rPr lang="en-US" altLang="de-DE" sz="2400" dirty="0">
                <a:solidFill>
                  <a:srgbClr val="333333"/>
                </a:solidFill>
              </a:rPr>
              <a:t> on </a:t>
            </a:r>
            <a:r>
              <a:rPr lang="en-US" altLang="de-DE" sz="2400" dirty="0" err="1">
                <a:solidFill>
                  <a:srgbClr val="333333"/>
                </a:solidFill>
              </a:rPr>
              <a:t>mielenterveysongelmia</a:t>
            </a:r>
            <a:r>
              <a:rPr lang="en-US" altLang="de-DE" sz="2400" dirty="0">
                <a:solidFill>
                  <a:srgbClr val="333333"/>
                </a:solidFill>
              </a:rPr>
              <a:t>, on </a:t>
            </a:r>
            <a:r>
              <a:rPr lang="en-US" altLang="de-DE" sz="2400" dirty="0" err="1">
                <a:solidFill>
                  <a:srgbClr val="333333"/>
                </a:solidFill>
              </a:rPr>
              <a:t>ajattelun</a:t>
            </a:r>
            <a:r>
              <a:rPr lang="en-US" altLang="de-DE" sz="2400" dirty="0">
                <a:solidFill>
                  <a:srgbClr val="333333"/>
                </a:solidFill>
              </a:rPr>
              <a:t> </a:t>
            </a:r>
            <a:r>
              <a:rPr lang="en-US" altLang="de-DE" sz="2400" dirty="0" err="1">
                <a:solidFill>
                  <a:srgbClr val="333333"/>
                </a:solidFill>
              </a:rPr>
              <a:t>vääristymiä</a:t>
            </a:r>
            <a:r>
              <a:rPr lang="en-US" altLang="de-DE" sz="2400" dirty="0">
                <a:solidFill>
                  <a:srgbClr val="333333"/>
                </a:solidFill>
              </a:rPr>
              <a:t>, </a:t>
            </a:r>
            <a:r>
              <a:rPr lang="en-US" altLang="de-DE" sz="2400" dirty="0" err="1">
                <a:solidFill>
                  <a:srgbClr val="333333"/>
                </a:solidFill>
              </a:rPr>
              <a:t>jotka</a:t>
            </a:r>
            <a:r>
              <a:rPr lang="en-US" altLang="de-DE" sz="2400" dirty="0">
                <a:solidFill>
                  <a:srgbClr val="333333"/>
                </a:solidFill>
              </a:rPr>
              <a:t> </a:t>
            </a:r>
            <a:r>
              <a:rPr lang="en-US" altLang="de-DE" sz="2400" dirty="0" err="1">
                <a:solidFill>
                  <a:srgbClr val="333333"/>
                </a:solidFill>
              </a:rPr>
              <a:t>voivat</a:t>
            </a:r>
            <a:r>
              <a:rPr lang="en-US" altLang="de-DE" sz="2400" dirty="0">
                <a:solidFill>
                  <a:srgbClr val="333333"/>
                </a:solidFill>
              </a:rPr>
              <a:t> </a:t>
            </a:r>
            <a:r>
              <a:rPr lang="en-US" altLang="de-DE" sz="2400" dirty="0" err="1">
                <a:solidFill>
                  <a:srgbClr val="004992"/>
                </a:solidFill>
              </a:rPr>
              <a:t>saada</a:t>
            </a:r>
            <a:r>
              <a:rPr lang="en-US" altLang="de-DE" sz="2400" dirty="0">
                <a:solidFill>
                  <a:srgbClr val="004992"/>
                </a:solidFill>
              </a:rPr>
              <a:t> </a:t>
            </a:r>
            <a:r>
              <a:rPr lang="en-US" altLang="de-DE" sz="2400" dirty="0" err="1">
                <a:solidFill>
                  <a:srgbClr val="004992"/>
                </a:solidFill>
              </a:rPr>
              <a:t>aikaan</a:t>
            </a:r>
            <a:r>
              <a:rPr lang="en-US" altLang="de-DE" sz="2400" dirty="0">
                <a:solidFill>
                  <a:srgbClr val="004992"/>
                </a:solidFill>
              </a:rPr>
              <a:t> </a:t>
            </a:r>
            <a:r>
              <a:rPr lang="en-US" altLang="de-DE" sz="2400" dirty="0" err="1">
                <a:solidFill>
                  <a:srgbClr val="004992"/>
                </a:solidFill>
              </a:rPr>
              <a:t>masennusta</a:t>
            </a:r>
            <a:r>
              <a:rPr lang="en-US" altLang="de-DE" sz="2400" dirty="0">
                <a:solidFill>
                  <a:srgbClr val="333333"/>
                </a:solidFill>
              </a:rPr>
              <a:t>.</a:t>
            </a:r>
          </a:p>
          <a:p>
            <a:pPr lvl="0" defTabSz="914400" fontAlgn="base"/>
            <a:r>
              <a:rPr lang="en-US" altLang="de-DE" sz="2400" dirty="0" err="1">
                <a:solidFill>
                  <a:srgbClr val="333333"/>
                </a:solidFill>
              </a:rPr>
              <a:t>Nämä</a:t>
            </a:r>
            <a:r>
              <a:rPr lang="en-US" altLang="de-DE" sz="2400" dirty="0">
                <a:solidFill>
                  <a:srgbClr val="333333"/>
                </a:solidFill>
              </a:rPr>
              <a:t> </a:t>
            </a:r>
            <a:r>
              <a:rPr lang="en-US" altLang="de-DE" sz="2400" dirty="0" err="1">
                <a:solidFill>
                  <a:srgbClr val="333333"/>
                </a:solidFill>
              </a:rPr>
              <a:t>ajattelun</a:t>
            </a:r>
            <a:r>
              <a:rPr lang="en-US" altLang="de-DE" sz="2400" dirty="0">
                <a:solidFill>
                  <a:srgbClr val="333333"/>
                </a:solidFill>
              </a:rPr>
              <a:t> </a:t>
            </a:r>
            <a:r>
              <a:rPr lang="en-US" altLang="de-DE" sz="2400" dirty="0" err="1">
                <a:solidFill>
                  <a:srgbClr val="333333"/>
                </a:solidFill>
              </a:rPr>
              <a:t>vääristymät</a:t>
            </a:r>
            <a:r>
              <a:rPr lang="en-US" altLang="de-DE" sz="2400" dirty="0">
                <a:solidFill>
                  <a:srgbClr val="333333"/>
                </a:solidFill>
              </a:rPr>
              <a:t> </a:t>
            </a:r>
            <a:r>
              <a:rPr lang="en-US" altLang="de-DE" sz="2400" dirty="0" err="1">
                <a:solidFill>
                  <a:srgbClr val="333333"/>
                </a:solidFill>
              </a:rPr>
              <a:t>voidaan</a:t>
            </a:r>
            <a:r>
              <a:rPr lang="en-US" altLang="de-DE" sz="2400" dirty="0">
                <a:solidFill>
                  <a:srgbClr val="333333"/>
                </a:solidFill>
              </a:rPr>
              <a:t> </a:t>
            </a:r>
            <a:r>
              <a:rPr lang="en-US" altLang="de-DE" sz="2400" dirty="0" err="1">
                <a:solidFill>
                  <a:srgbClr val="333333"/>
                </a:solidFill>
              </a:rPr>
              <a:t>muuttaa</a:t>
            </a:r>
            <a:r>
              <a:rPr lang="en-US" altLang="de-DE" sz="2400" dirty="0">
                <a:solidFill>
                  <a:srgbClr val="333333"/>
                </a:solidFill>
              </a:rPr>
              <a:t> </a:t>
            </a:r>
            <a:r>
              <a:rPr lang="en-US" altLang="de-DE" sz="2400" dirty="0" err="1">
                <a:solidFill>
                  <a:srgbClr val="333333"/>
                </a:solidFill>
              </a:rPr>
              <a:t>tiiviillä</a:t>
            </a:r>
            <a:r>
              <a:rPr lang="en-US" altLang="de-DE" sz="2400" dirty="0">
                <a:solidFill>
                  <a:srgbClr val="333333"/>
                </a:solidFill>
              </a:rPr>
              <a:t> ja </a:t>
            </a:r>
            <a:r>
              <a:rPr lang="en-US" altLang="de-DE" sz="2400" dirty="0" err="1">
                <a:solidFill>
                  <a:srgbClr val="333333"/>
                </a:solidFill>
              </a:rPr>
              <a:t>jatkuvalla</a:t>
            </a:r>
            <a:r>
              <a:rPr lang="en-US" altLang="de-DE" sz="2400" dirty="0">
                <a:solidFill>
                  <a:srgbClr val="333333"/>
                </a:solidFill>
              </a:rPr>
              <a:t> </a:t>
            </a:r>
            <a:r>
              <a:rPr lang="en-US" altLang="de-DE" sz="2400" dirty="0" err="1">
                <a:solidFill>
                  <a:srgbClr val="333333"/>
                </a:solidFill>
              </a:rPr>
              <a:t>harjoittelulla</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BAFF73A2-2946-4CA7-AD5B-58AC792C1B5D}"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Psykoosi &amp; Masennus</a:t>
            </a:r>
            <a:br>
              <a:rPr lang="fi-FI" sz="3600">
                <a:solidFill>
                  <a:srgbClr val="004992"/>
                </a:solidFill>
                <a:latin typeface="+mn-lt"/>
                <a:ea typeface="+mn-ea"/>
                <a:cs typeface="+mn-cs"/>
              </a:rPr>
            </a:br>
            <a:r>
              <a:rPr lang="fi-FI">
                <a:solidFill>
                  <a:srgbClr val="004992"/>
                </a:solidFill>
                <a:latin typeface="+mn-lt"/>
                <a:ea typeface="+mn-ea"/>
                <a:cs typeface="+mn-cs"/>
              </a:rPr>
              <a:t>Harhaluulojen vaikutukset itsetuntoon</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001579376"/>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Harhaluulojen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kielteiset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vaikutukset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mielialaan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Harhaluulojen </a:t>
                      </a:r>
                      <a:r>
                        <a:rPr kumimoji="0" lang="fi-FI" sz="2000" b="0" i="1" u="sng" strike="noStrike" cap="none" normalizeH="0" baseline="0" dirty="0">
                          <a:ln>
                            <a:noFill/>
                          </a:ln>
                          <a:solidFill>
                            <a:srgbClr val="333333"/>
                          </a:solidFill>
                          <a:effectLst/>
                          <a:latin typeface="Calibri Light"/>
                        </a:rPr>
                        <a:t>lyhytaikaiset</a:t>
                      </a:r>
                      <a:r>
                        <a:rPr kumimoji="0" lang="fi-FI" sz="2000" b="0" i="0" u="none" strike="noStrike" cap="none" normalizeH="0" baseline="0" dirty="0">
                          <a:ln>
                            <a:noFill/>
                          </a:ln>
                          <a:solidFill>
                            <a:srgbClr val="333333"/>
                          </a:solidFill>
                          <a:effectLst/>
                          <a:latin typeface="Calibri Light"/>
                        </a:rPr>
                        <a:t> myönteiset vaikutukset mielialaan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2BA7AE96-82AB-4C0B-944B-F3427CF9D574}" type="slidenum">
              <a:rPr lang="de-DE" altLang="de-DE" smtClean="0"/>
              <a:pPr>
                <a:defRPr/>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Psykoosi &amp; Masennus</a:t>
            </a:r>
            <a:br>
              <a:rPr lang="fi-FI" sz="3600">
                <a:solidFill>
                  <a:srgbClr val="004992"/>
                </a:solidFill>
                <a:latin typeface="+mn-lt"/>
                <a:ea typeface="+mn-ea"/>
                <a:cs typeface="+mn-cs"/>
              </a:rPr>
            </a:br>
            <a:r>
              <a:rPr lang="fi-FI">
                <a:solidFill>
                  <a:srgbClr val="004992"/>
                </a:solidFill>
                <a:latin typeface="+mn-lt"/>
                <a:ea typeface="+mn-ea"/>
                <a:cs typeface="+mn-cs"/>
              </a:rPr>
              <a:t>Harhaluulojen vaikutukset itsetuntoon</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753687712"/>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Harhaluulojen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kielteiset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vaikutukset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mielialaan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Harhaluulojen </a:t>
                      </a:r>
                      <a:r>
                        <a:rPr kumimoji="0" lang="fi-FI" sz="2000" b="0" i="1" u="sng" strike="noStrike" cap="none" normalizeH="0" baseline="0" dirty="0">
                          <a:ln>
                            <a:noFill/>
                          </a:ln>
                          <a:solidFill>
                            <a:srgbClr val="333333"/>
                          </a:solidFill>
                          <a:effectLst/>
                          <a:latin typeface="Calibri Light"/>
                        </a:rPr>
                        <a:t>lyhytaikaiset</a:t>
                      </a:r>
                      <a:r>
                        <a:rPr kumimoji="0" lang="fi-FI" sz="2000" b="0" i="0" u="none" strike="noStrike" cap="none" normalizeH="0" baseline="0" dirty="0">
                          <a:ln>
                            <a:noFill/>
                          </a:ln>
                          <a:solidFill>
                            <a:srgbClr val="333333"/>
                          </a:solidFill>
                          <a:effectLst/>
                          <a:latin typeface="Calibri Light"/>
                        </a:rPr>
                        <a:t> myönteiset vaikutukset mielialaan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Psykoosin aikana: jatkuvan uhan kokeminen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Psykoosin aikana: häiritsevien ja halventavien äänien kuuleminen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Psykoosin jälkeen: häpeän tunteet, tulevaisuus näyttää uuvuttavalta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2BA7AE96-82AB-4C0B-944B-F3427CF9D574}" type="slidenum">
              <a:rPr lang="de-DE" altLang="de-DE" smtClean="0"/>
              <a:pPr>
                <a:defRPr/>
              </a:pPr>
              <a:t>10</a:t>
            </a:fld>
            <a:endParaRPr lang="de-DE" altLang="de-DE"/>
          </a:p>
        </p:txBody>
      </p:sp>
    </p:spTree>
    <p:extLst>
      <p:ext uri="{BB962C8B-B14F-4D97-AF65-F5344CB8AC3E}">
        <p14:creationId xmlns:p14="http://schemas.microsoft.com/office/powerpoint/2010/main" val="3624854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Psykoosi &amp; Masennus</a:t>
            </a:r>
            <a:br>
              <a:rPr lang="fi-FI" sz="3600">
                <a:solidFill>
                  <a:srgbClr val="004992"/>
                </a:solidFill>
                <a:latin typeface="+mn-lt"/>
                <a:ea typeface="+mn-ea"/>
                <a:cs typeface="+mn-cs"/>
              </a:rPr>
            </a:br>
            <a:r>
              <a:rPr lang="fi-FI">
                <a:solidFill>
                  <a:srgbClr val="004992"/>
                </a:solidFill>
                <a:latin typeface="+mn-lt"/>
                <a:ea typeface="+mn-ea"/>
                <a:cs typeface="+mn-cs"/>
              </a:rPr>
              <a:t>Harhaluulojen vaikutukset itsetuntoon</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63586074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Harhaluulojen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kielteiset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vaikutukset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mielialaan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Harhaluulojen </a:t>
                      </a:r>
                      <a:r>
                        <a:rPr kumimoji="0" lang="fi-FI" sz="2000" b="0" i="1" u="sng" strike="noStrike" cap="none" normalizeH="0" baseline="0" dirty="0">
                          <a:ln>
                            <a:noFill/>
                          </a:ln>
                          <a:solidFill>
                            <a:srgbClr val="333333"/>
                          </a:solidFill>
                          <a:effectLst/>
                          <a:latin typeface="Calibri Light"/>
                        </a:rPr>
                        <a:t>lyhytaikaiset</a:t>
                      </a:r>
                      <a:r>
                        <a:rPr kumimoji="0" lang="fi-FI" sz="2000" b="0" i="0" u="none" strike="noStrike" cap="none" normalizeH="0" baseline="0" dirty="0">
                          <a:ln>
                            <a:noFill/>
                          </a:ln>
                          <a:solidFill>
                            <a:srgbClr val="333333"/>
                          </a:solidFill>
                          <a:effectLst/>
                          <a:latin typeface="Calibri Light"/>
                        </a:rPr>
                        <a:t> myönteiset vaikutukset mielialaan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Psykoosin aikana: jatkuvan uhan kokeminen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Psykoosin aikana: hyvänolontunne, jännitys</a:t>
                      </a:r>
                      <a:r>
                        <a:rPr kumimoji="0" lang="fi-FI" sz="2000" b="0" i="0" u="none" strike="noStrike" cap="none" normalizeH="0" baseline="0">
                          <a:ln>
                            <a:noFill/>
                          </a:ln>
                          <a:solidFill>
                            <a:srgbClr val="333333"/>
                          </a:solidFill>
                          <a:effectLst/>
                          <a:latin typeface="Calibri Light"/>
                        </a:rPr>
                        <a:t>, “jotain tapahtuu viimein”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Psykoosin aikana: häiritsevien ja halventavien äänien kuuleminen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Psykoosin aikana: imartelevien äänien kuuleminen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Psykoosin jälkeen: häpeän tunteet, tulevaisuus näyttää uuvuttavalta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Harhaluulojen aikana (suuruusharhat): tunne voimasta, lahjakkuudesta, tärkeydestä (mahtavat viholliset) ja kohtalosta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2BA7AE96-82AB-4C0B-944B-F3427CF9D574}" type="slidenum">
              <a:rPr lang="de-DE" altLang="de-DE" smtClean="0"/>
              <a:pPr>
                <a:defRPr/>
              </a:pPr>
              <a:t>11</a:t>
            </a:fld>
            <a:endParaRPr lang="de-DE" altLang="de-DE"/>
          </a:p>
        </p:txBody>
      </p:sp>
    </p:spTree>
    <p:extLst>
      <p:ext uri="{BB962C8B-B14F-4D97-AF65-F5344CB8AC3E}">
        <p14:creationId xmlns:p14="http://schemas.microsoft.com/office/powerpoint/2010/main" val="4231589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Psykoosi &amp; Masennus</a:t>
            </a:r>
            <a:br>
              <a:rPr lang="fi-FI" sz="3600">
                <a:solidFill>
                  <a:srgbClr val="004992"/>
                </a:solidFill>
                <a:latin typeface="+mn-lt"/>
                <a:ea typeface="+mn-ea"/>
                <a:cs typeface="+mn-cs"/>
              </a:rPr>
            </a:br>
            <a:r>
              <a:rPr lang="fi-FI">
                <a:solidFill>
                  <a:srgbClr val="004992"/>
                </a:solidFill>
                <a:latin typeface="+mn-lt"/>
                <a:ea typeface="+mn-ea"/>
                <a:cs typeface="+mn-cs"/>
              </a:rPr>
              <a:t>Harhaluulojen vaikutukset itsetuntoon</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686800" cy="4248000"/>
          </a:xfrm>
        </p:spPr>
        <p:txBody>
          <a:bodyPr/>
          <a:lstStyle/>
          <a:p>
            <a:pPr lvl="0" defTabSz="914400" fontAlgn="base">
              <a:buClr>
                <a:srgbClr val="004992"/>
              </a:buClr>
              <a:defRPr/>
            </a:pPr>
            <a:r>
              <a:rPr lang="de-DE" sz="2000" dirty="0">
                <a:solidFill>
                  <a:srgbClr val="333333"/>
                </a:solidFill>
              </a:rPr>
              <a:t>Psykoosin</a:t>
            </a:r>
            <a:r>
              <a:rPr lang="de-DE" sz="2000" b="1" i="1" dirty="0">
                <a:solidFill>
                  <a:srgbClr val="333333"/>
                </a:solidFill>
              </a:rPr>
              <a:t> lyhytaikaiset myönteiset vaikutukset </a:t>
            </a:r>
            <a:r>
              <a:rPr lang="de-DE" sz="2000" dirty="0">
                <a:solidFill>
                  <a:srgbClr val="333333"/>
                </a:solidFill>
              </a:rPr>
              <a:t>itsetuntoon peittyvät yleensä psykoosin </a:t>
            </a:r>
            <a:r>
              <a:rPr lang="de-DE" sz="2000" b="1" i="1" dirty="0">
                <a:solidFill>
                  <a:srgbClr val="333333"/>
                </a:solidFill>
              </a:rPr>
              <a:t>pitkäaikaisten kielteisten seurausten </a:t>
            </a:r>
            <a:r>
              <a:rPr lang="de-DE" sz="2000" dirty="0">
                <a:solidFill>
                  <a:srgbClr val="333333"/>
                </a:solidFill>
              </a:rPr>
              <a:t>alle; esimerkkejä: </a:t>
            </a:r>
          </a:p>
          <a:p>
            <a:pPr marL="342900" lvl="0" indent="-342900" defTabSz="914400" fontAlgn="base">
              <a:buClr>
                <a:srgbClr val="333333"/>
              </a:buClr>
              <a:buFont typeface="WingDings"/>
              <a:buChar char=""/>
              <a:defRPr/>
            </a:pPr>
            <a:r>
              <a:rPr lang="de-DE" sz="2000" dirty="0">
                <a:solidFill>
                  <a:srgbClr val="333333"/>
                </a:solidFill>
              </a:rPr>
              <a:t>velat: koska henkilö virheellisesti uskoi olevansa rikas tai kuuluisa</a:t>
            </a:r>
          </a:p>
          <a:p>
            <a:pPr marL="342900" lvl="0" indent="-342900" defTabSz="914400" fontAlgn="base">
              <a:buClr>
                <a:srgbClr val="333333"/>
              </a:buClr>
              <a:buFont typeface="WingDings"/>
              <a:buChar char=""/>
              <a:defRPr/>
            </a:pPr>
            <a:r>
              <a:rPr lang="de-DE" sz="2000" dirty="0">
                <a:solidFill>
                  <a:srgbClr val="333333"/>
                </a:solidFill>
              </a:rPr>
              <a:t>yksinäisyys: jotkut ystävät ovat voineet hylätä</a:t>
            </a:r>
          </a:p>
          <a:p>
            <a:pPr marL="342900" lvl="0" indent="-342900" defTabSz="914400" fontAlgn="base">
              <a:buClr>
                <a:srgbClr val="333333"/>
              </a:buClr>
              <a:buFont typeface="WingDings"/>
              <a:buChar char=""/>
              <a:defRPr/>
            </a:pPr>
            <a:r>
              <a:rPr lang="de-DE" sz="2000" dirty="0">
                <a:solidFill>
                  <a:srgbClr val="333333"/>
                </a:solidFill>
              </a:rPr>
              <a:t>työtilanne: työn menetys, koska henkilön käyttäytyminen oli työpaikalla sopimatonta</a:t>
            </a:r>
          </a:p>
          <a:p>
            <a:pPr lvl="0" defTabSz="914400" fontAlgn="base">
              <a:defRPr/>
            </a:pPr>
            <a:r>
              <a:rPr lang="de-DE" sz="2000" dirty="0">
                <a:solidFill>
                  <a:srgbClr val="333333"/>
                </a:solidFill>
              </a:rPr>
              <a:t>On hyvin vaarallista lopettaa lääkitys ilman lääkärin neuvoja ainoastaan, jotta kokisi uudelleen uhkaavan, vaikkakin jännittävän psykoosin maailman, erityisesti kun pelko on usein hallitseva tunne psykoosin aikana!</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BAFF73A2-2946-4CA7-AD5B-58AC792C1B5D}"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fi-FI" sz="3600" dirty="0">
                <a:solidFill>
                  <a:srgbClr val="333333"/>
                </a:solidFill>
              </a:rPr>
              <a:t>Mitkä ovat tyypilliset ajatukset ja ajattelutyylit ihmisillä, jotka ovat </a:t>
            </a:r>
            <a:r>
              <a:rPr lang="fi-FI" sz="3600" dirty="0">
                <a:solidFill>
                  <a:srgbClr val="004992"/>
                </a:solidFill>
              </a:rPr>
              <a:t>masentuneita</a:t>
            </a:r>
            <a:r>
              <a:rPr lang="fi-FI" sz="3600" dirty="0">
                <a:solidFill>
                  <a:srgbClr val="333333"/>
                </a:solidFill>
              </a:rPr>
              <a:t> ja joilla on </a:t>
            </a:r>
            <a:r>
              <a:rPr lang="fi-FI" sz="3600" dirty="0">
                <a:solidFill>
                  <a:srgbClr val="004992"/>
                </a:solidFill>
              </a:rPr>
              <a:t>matala itsetunto</a:t>
            </a:r>
            <a:r>
              <a:rPr lang="fi-FI" sz="3600" dirty="0">
                <a:solidFill>
                  <a:srgbClr val="333333"/>
                </a:solidFill>
              </a:rPr>
              <a:t>?</a:t>
            </a:r>
            <a:endParaRPr lang="de-DE" sz="3600" dirty="0">
              <a:solidFill>
                <a:srgbClr val="333333"/>
              </a:solidFill>
            </a:endParaRPr>
          </a:p>
        </p:txBody>
      </p:sp>
      <p:sp>
        <p:nvSpPr>
          <p:cNvPr id="3" name="Footer Placeholder 2"/>
          <p:cNvSpPr>
            <a:spLocks noGrp="1"/>
          </p:cNvSpPr>
          <p:nvPr>
            <p:ph type="ftr" sz="quarter" idx="11"/>
          </p:nvPr>
        </p:nvSpPr>
        <p:spPr/>
        <p:txBody>
          <a:bodyPr/>
          <a:lstStyle/>
          <a:p>
            <a:pPr>
              <a:defRPr/>
            </a:pPr>
            <a:r>
              <a:rPr lang="fi-FI"/>
              <a:t>Metakognitiivinen harjoittelu 8 – Itsetunto &amp; mieliala</a:t>
            </a:r>
            <a:endParaRPr lang="de-DE"/>
          </a:p>
        </p:txBody>
      </p:sp>
      <p:sp>
        <p:nvSpPr>
          <p:cNvPr id="4" name="Slide Number Placeholder 3"/>
          <p:cNvSpPr>
            <a:spLocks noGrp="1"/>
          </p:cNvSpPr>
          <p:nvPr>
            <p:ph type="sldNum" sz="quarter" idx="12"/>
          </p:nvPr>
        </p:nvSpPr>
        <p:spPr/>
        <p:txBody>
          <a:bodyPr/>
          <a:lstStyle/>
          <a:p>
            <a:pPr>
              <a:defRPr/>
            </a:pPr>
            <a:fld id="{BAFF73A2-2946-4CA7-AD5B-58AC792C1B5D}" type="slidenum">
              <a:rPr lang="de-DE" altLang="de-DE" smtClean="0"/>
              <a:pPr>
                <a:defRPr/>
              </a:pPr>
              <a:t>13</a:t>
            </a:fld>
            <a:endParaRPr lang="de-DE" altLang="de-DE"/>
          </a:p>
        </p:txBody>
      </p:sp>
    </p:spTree>
    <p:extLst>
      <p:ext uri="{BB962C8B-B14F-4D97-AF65-F5344CB8AC3E}">
        <p14:creationId xmlns:p14="http://schemas.microsoft.com/office/powerpoint/2010/main" val="3022598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1. Liioiteltu yleistys</a:t>
            </a:r>
            <a:br>
              <a:rPr lang="fi-FI" sz="3600">
                <a:solidFill>
                  <a:srgbClr val="004992"/>
                </a:solidFill>
                <a:latin typeface="+mn-lt"/>
                <a:ea typeface="+mn-ea"/>
                <a:cs typeface="+mn-cs"/>
              </a:rPr>
            </a:br>
            <a:r>
              <a:rPr lang="fi-FI">
                <a:solidFill>
                  <a:srgbClr val="004992"/>
                </a:solidFill>
                <a:latin typeface="+mn-lt"/>
                <a:ea typeface="+mn-ea"/>
                <a:cs typeface="+mn-cs"/>
              </a:rPr>
              <a:t>Mikä olisi totuudenmukaisempi ja hyödyllisempi arvio?</a:t>
            </a:r>
            <a:endParaRPr lang="en-US">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500118663"/>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dirty="0">
                          <a:ln>
                            <a:noFill/>
                          </a:ln>
                          <a:solidFill>
                            <a:srgbClr val="333333"/>
                          </a:solidFill>
                          <a:effectLst/>
                          <a:latin typeface="Calibri Light"/>
                        </a:rPr>
                        <a:t>Väärä yleistys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Myönteinen/ rakentava arvio</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Olen käyttänyt vieraskielistä sanaa väärin tai en ymmärrä lukemaani kirjaa.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1" i="1" u="none" strike="noStrike" cap="none" normalizeH="0" baseline="0">
                          <a:ln>
                            <a:noFill/>
                          </a:ln>
                          <a:solidFill>
                            <a:srgbClr val="333333"/>
                          </a:solidFill>
                          <a:effectLst/>
                          <a:latin typeface="Calibri Light"/>
                        </a:rPr>
                        <a:t>“Olen tyhmä!”</a:t>
                      </a:r>
                      <a:endParaRPr kumimoji="0" lang="fi-FI"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Epäonnistuin kokeessa.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1" i="1" u="none" strike="noStrike" cap="none" normalizeH="0" baseline="0">
                          <a:ln>
                            <a:noFill/>
                          </a:ln>
                          <a:solidFill>
                            <a:srgbClr val="333333"/>
                          </a:solidFill>
                          <a:effectLst/>
                          <a:latin typeface="Calibri Light"/>
                        </a:rPr>
                        <a:t>“Olen luuseri!”</a:t>
                      </a:r>
                      <a:endParaRPr kumimoji="0" lang="fi-FI"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Minua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arvostellaan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keskustelussa</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1" i="1" u="none" strike="noStrike" cap="none" normalizeH="0" baseline="0">
                          <a:ln>
                            <a:noFill/>
                          </a:ln>
                          <a:solidFill>
                            <a:srgbClr val="333333"/>
                          </a:solidFill>
                          <a:effectLst/>
                          <a:latin typeface="Calibri Light"/>
                        </a:rPr>
                        <a:t>“Olen arvoton!”</a:t>
                      </a:r>
                      <a:endParaRPr kumimoji="0" lang="fi-FI"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2BA7AE96-82AB-4C0B-944B-F3427CF9D574}"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1. Liioiteltu yleistys</a:t>
            </a:r>
            <a:br>
              <a:rPr lang="fi-FI" sz="3600">
                <a:solidFill>
                  <a:srgbClr val="004992"/>
                </a:solidFill>
                <a:latin typeface="+mn-lt"/>
                <a:ea typeface="+mn-ea"/>
                <a:cs typeface="+mn-cs"/>
              </a:rPr>
            </a:br>
            <a:r>
              <a:rPr lang="fi-FI">
                <a:solidFill>
                  <a:srgbClr val="004992"/>
                </a:solidFill>
                <a:latin typeface="+mn-lt"/>
                <a:ea typeface="+mn-ea"/>
                <a:cs typeface="+mn-cs"/>
              </a:rPr>
              <a:t>Mikä olisi totuudenmukaisempi ja hyödyllisempi arvio?</a:t>
            </a:r>
            <a:endParaRPr lang="en-US">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81705496"/>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dirty="0">
                          <a:ln>
                            <a:noFill/>
                          </a:ln>
                          <a:solidFill>
                            <a:srgbClr val="333333"/>
                          </a:solidFill>
                          <a:effectLst/>
                          <a:latin typeface="Calibri Light"/>
                        </a:rPr>
                        <a:t>Väärä yleistys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Myönteinen/ rakentava arvio</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Olen käyttänyt vieraskielistä sanaa väärin tai en ymmärrä lukemaani kirjaa.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1" i="1" u="none" strike="noStrike" cap="none" normalizeH="0" baseline="0">
                          <a:ln>
                            <a:noFill/>
                          </a:ln>
                          <a:solidFill>
                            <a:srgbClr val="333333"/>
                          </a:solidFill>
                          <a:effectLst/>
                          <a:latin typeface="Calibri Light"/>
                        </a:rPr>
                        <a:t>“Olen tyhmä!”</a:t>
                      </a:r>
                      <a:endParaRPr kumimoji="0" lang="fi-FI"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“Kukaan </a:t>
                      </a:r>
                      <a:r>
                        <a:rPr kumimoji="0" lang="fi-FI" sz="1800" b="0" i="0" u="none" strike="noStrike" cap="none" normalizeH="0" baseline="0" dirty="0">
                          <a:ln>
                            <a:noFill/>
                          </a:ln>
                          <a:solidFill>
                            <a:srgbClr val="333333"/>
                          </a:solidFill>
                          <a:effectLst/>
                          <a:latin typeface="Calibri Light"/>
                        </a:rPr>
                        <a:t>ei </a:t>
                      </a:r>
                      <a:r>
                        <a:rPr kumimoji="0" lang="fi-FI" sz="1800" b="0" i="0" u="none" strike="noStrike" cap="none" normalizeH="0" baseline="0">
                          <a:ln>
                            <a:noFill/>
                          </a:ln>
                          <a:solidFill>
                            <a:srgbClr val="333333"/>
                          </a:solidFill>
                          <a:effectLst/>
                          <a:latin typeface="Calibri Light"/>
                        </a:rPr>
                        <a:t>ole täydellinen”</a:t>
                      </a:r>
                      <a:endParaRPr kumimoji="0" lang="fi-FI"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“Olenko </a:t>
                      </a:r>
                      <a:r>
                        <a:rPr kumimoji="0" lang="fi-FI" sz="1800" b="0" i="0" u="none" strike="noStrike" cap="none" normalizeH="0" baseline="0" dirty="0">
                          <a:ln>
                            <a:noFill/>
                          </a:ln>
                          <a:solidFill>
                            <a:srgbClr val="333333"/>
                          </a:solidFill>
                          <a:effectLst/>
                          <a:latin typeface="Calibri Light"/>
                        </a:rPr>
                        <a:t>todella kiinnostunut tästä </a:t>
                      </a:r>
                      <a:r>
                        <a:rPr kumimoji="0" lang="fi-FI" sz="1800" b="0" i="0" u="none" strike="noStrike" cap="none" normalizeH="0" baseline="0">
                          <a:ln>
                            <a:noFill/>
                          </a:ln>
                          <a:solidFill>
                            <a:srgbClr val="333333"/>
                          </a:solidFill>
                          <a:effectLst/>
                          <a:latin typeface="Calibri Light"/>
                        </a:rPr>
                        <a:t>kirjasta?”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Epäonnistuin kokeessa.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1" i="1" u="none" strike="noStrike" cap="none" normalizeH="0" baseline="0">
                          <a:ln>
                            <a:noFill/>
                          </a:ln>
                          <a:solidFill>
                            <a:srgbClr val="333333"/>
                          </a:solidFill>
                          <a:effectLst/>
                          <a:latin typeface="Calibri Light"/>
                        </a:rPr>
                        <a:t>“Olen luuseri!”</a:t>
                      </a:r>
                      <a:endParaRPr kumimoji="0" lang="fi-FI"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“Ensi </a:t>
                      </a:r>
                      <a:r>
                        <a:rPr kumimoji="0" lang="fi-FI" sz="1800" b="0" i="0" u="none" strike="noStrike" cap="none" normalizeH="0" baseline="0" dirty="0">
                          <a:ln>
                            <a:noFill/>
                          </a:ln>
                          <a:solidFill>
                            <a:srgbClr val="333333"/>
                          </a:solidFill>
                          <a:effectLst/>
                          <a:latin typeface="Calibri Light"/>
                        </a:rPr>
                        <a:t>kerralla opiskelen </a:t>
                      </a:r>
                      <a:r>
                        <a:rPr kumimoji="0" lang="fi-FI" sz="1800" b="0" i="0" u="none" strike="noStrike" cap="none" normalizeH="0" baseline="0">
                          <a:ln>
                            <a:noFill/>
                          </a:ln>
                          <a:solidFill>
                            <a:srgbClr val="333333"/>
                          </a:solidFill>
                          <a:effectLst/>
                          <a:latin typeface="Calibri Light"/>
                        </a:rPr>
                        <a:t>ahkerammin.”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Minua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arvostellaan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keskustelussa</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1" i="1" u="none" strike="noStrike" cap="none" normalizeH="0" baseline="0">
                          <a:ln>
                            <a:noFill/>
                          </a:ln>
                          <a:solidFill>
                            <a:srgbClr val="333333"/>
                          </a:solidFill>
                          <a:effectLst/>
                          <a:latin typeface="Calibri Light"/>
                        </a:rPr>
                        <a:t>“Olen arvoton!”</a:t>
                      </a:r>
                      <a:endParaRPr kumimoji="0" lang="fi-FI"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“Ehkä </a:t>
                      </a:r>
                      <a:r>
                        <a:rPr kumimoji="0" lang="fi-FI" sz="1800" b="0" i="0" u="none" strike="noStrike" cap="none" normalizeH="0" baseline="0" dirty="0">
                          <a:ln>
                            <a:noFill/>
                          </a:ln>
                          <a:solidFill>
                            <a:srgbClr val="333333"/>
                          </a:solidFill>
                          <a:effectLst/>
                          <a:latin typeface="Calibri Light"/>
                        </a:rPr>
                        <a:t>toinen on oikeassa, saattaisinko oppia </a:t>
                      </a:r>
                      <a:r>
                        <a:rPr kumimoji="0" lang="fi-FI" sz="1800" b="0" i="0" u="none" strike="noStrike" cap="none" normalizeH="0" baseline="0">
                          <a:ln>
                            <a:noFill/>
                          </a:ln>
                          <a:solidFill>
                            <a:srgbClr val="333333"/>
                          </a:solidFill>
                          <a:effectLst/>
                          <a:latin typeface="Calibri Light"/>
                        </a:rPr>
                        <a:t>jotain?”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2BA7AE96-82AB-4C0B-944B-F3427CF9D574}" type="slidenum">
              <a:rPr lang="de-DE" altLang="de-DE" smtClean="0"/>
              <a:pPr>
                <a:defRPr/>
              </a:pPr>
              <a:t>15</a:t>
            </a:fld>
            <a:endParaRPr lang="de-DE" altLang="de-DE"/>
          </a:p>
        </p:txBody>
      </p:sp>
    </p:spTree>
    <p:extLst>
      <p:ext uri="{BB962C8B-B14F-4D97-AF65-F5344CB8AC3E}">
        <p14:creationId xmlns:p14="http://schemas.microsoft.com/office/powerpoint/2010/main" val="1498903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59" name="Rectangle 22"/>
          <p:cNvSpPr>
            <a:spLocks noChangeArrowheads="1"/>
          </p:cNvSpPr>
          <p:nvPr/>
        </p:nvSpPr>
        <p:spPr bwMode="auto">
          <a:xfrm>
            <a:off x="408955" y="5951021"/>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dirty="0" err="1">
                <a:solidFill>
                  <a:srgbClr val="004992"/>
                </a:solidFill>
                <a:latin typeface="+mn-lt"/>
              </a:rPr>
              <a:t>Salli</a:t>
            </a:r>
            <a:r>
              <a:rPr lang="en-US" altLang="de-DE" sz="2000" b="0" dirty="0">
                <a:solidFill>
                  <a:srgbClr val="004992"/>
                </a:solidFill>
                <a:latin typeface="+mn-lt"/>
              </a:rPr>
              <a:t> </a:t>
            </a:r>
            <a:r>
              <a:rPr lang="en-US" altLang="de-DE" sz="2000" b="0" dirty="0" err="1">
                <a:solidFill>
                  <a:srgbClr val="004992"/>
                </a:solidFill>
                <a:latin typeface="+mn-lt"/>
              </a:rPr>
              <a:t>virheet</a:t>
            </a:r>
            <a:r>
              <a:rPr lang="en-US" altLang="de-DE" sz="2000" b="0" dirty="0">
                <a:solidFill>
                  <a:srgbClr val="004992"/>
                </a:solidFill>
                <a:latin typeface="+mn-lt"/>
              </a:rPr>
              <a:t>: </a:t>
            </a:r>
            <a:r>
              <a:rPr lang="en-US" altLang="de-DE" sz="2000" b="0" dirty="0" err="1">
                <a:solidFill>
                  <a:srgbClr val="333333"/>
                </a:solidFill>
                <a:latin typeface="+mn-lt"/>
              </a:rPr>
              <a:t>Kukaan</a:t>
            </a:r>
            <a:r>
              <a:rPr lang="en-US" altLang="de-DE" sz="2000" b="0" dirty="0">
                <a:solidFill>
                  <a:srgbClr val="333333"/>
                </a:solidFill>
                <a:latin typeface="+mn-lt"/>
              </a:rPr>
              <a:t> </a:t>
            </a:r>
            <a:r>
              <a:rPr lang="en-US" altLang="de-DE" sz="2000" b="0" dirty="0" err="1">
                <a:solidFill>
                  <a:srgbClr val="333333"/>
                </a:solidFill>
                <a:latin typeface="+mn-lt"/>
              </a:rPr>
              <a:t>ei</a:t>
            </a:r>
            <a:r>
              <a:rPr lang="en-US" altLang="de-DE" sz="2000" b="0" dirty="0">
                <a:solidFill>
                  <a:srgbClr val="333333"/>
                </a:solidFill>
                <a:latin typeface="+mn-lt"/>
              </a:rPr>
              <a:t> ole </a:t>
            </a:r>
            <a:r>
              <a:rPr lang="en-US" altLang="de-DE" sz="2000" b="0" dirty="0" err="1">
                <a:solidFill>
                  <a:srgbClr val="333333"/>
                </a:solidFill>
                <a:latin typeface="+mn-lt"/>
              </a:rPr>
              <a:t>täydellinen</a:t>
            </a:r>
            <a:r>
              <a:rPr lang="en-US" altLang="de-DE" sz="2000" b="0" dirty="0">
                <a:solidFill>
                  <a:srgbClr val="333333"/>
                </a:solidFill>
                <a:latin typeface="+mn-lt"/>
              </a:rPr>
              <a:t>! Jos </a:t>
            </a:r>
            <a:r>
              <a:rPr lang="en-US" altLang="de-DE" sz="2000" b="0" dirty="0" err="1">
                <a:solidFill>
                  <a:srgbClr val="333333"/>
                </a:solidFill>
                <a:latin typeface="+mn-lt"/>
              </a:rPr>
              <a:t>sinä</a:t>
            </a:r>
            <a:r>
              <a:rPr lang="en-US" altLang="de-DE" sz="2000" b="0" dirty="0">
                <a:solidFill>
                  <a:srgbClr val="333333"/>
                </a:solidFill>
                <a:latin typeface="+mn-lt"/>
              </a:rPr>
              <a:t> </a:t>
            </a:r>
            <a:r>
              <a:rPr lang="en-US" altLang="de-DE" sz="2000" b="0" dirty="0" err="1">
                <a:solidFill>
                  <a:srgbClr val="333333"/>
                </a:solidFill>
                <a:latin typeface="+mn-lt"/>
              </a:rPr>
              <a:t>änkytät</a:t>
            </a:r>
            <a:r>
              <a:rPr lang="en-US" altLang="de-DE" sz="2000" b="0" dirty="0">
                <a:solidFill>
                  <a:srgbClr val="333333"/>
                </a:solidFill>
                <a:latin typeface="+mn-lt"/>
              </a:rPr>
              <a:t> </a:t>
            </a:r>
            <a:r>
              <a:rPr lang="en-US" altLang="de-DE" sz="2000" b="0" dirty="0" err="1">
                <a:solidFill>
                  <a:srgbClr val="333333"/>
                </a:solidFill>
                <a:latin typeface="+mn-lt"/>
              </a:rPr>
              <a:t>aika</a:t>
            </a:r>
            <a:r>
              <a:rPr lang="en-US" altLang="de-DE" sz="2000" b="0" dirty="0">
                <a:solidFill>
                  <a:srgbClr val="333333"/>
                </a:solidFill>
                <a:latin typeface="+mn-lt"/>
              </a:rPr>
              <a:t> </a:t>
            </a:r>
            <a:r>
              <a:rPr lang="en-US" altLang="de-DE" sz="2000" b="0" dirty="0" err="1">
                <a:solidFill>
                  <a:srgbClr val="333333"/>
                </a:solidFill>
                <a:latin typeface="+mn-lt"/>
              </a:rPr>
              <a:t>ajoin</a:t>
            </a:r>
            <a:r>
              <a:rPr lang="en-US" altLang="de-DE" sz="2000" b="0" dirty="0">
                <a:solidFill>
                  <a:srgbClr val="333333"/>
                </a:solidFill>
                <a:latin typeface="+mn-lt"/>
              </a:rPr>
              <a:t>, se </a:t>
            </a:r>
            <a:r>
              <a:rPr lang="en-US" altLang="de-DE" sz="2000" b="0" dirty="0" err="1">
                <a:solidFill>
                  <a:srgbClr val="333333"/>
                </a:solidFill>
                <a:latin typeface="+mn-lt"/>
              </a:rPr>
              <a:t>ei</a:t>
            </a:r>
            <a:r>
              <a:rPr lang="en-US" altLang="de-DE" sz="2000" b="0" dirty="0">
                <a:solidFill>
                  <a:srgbClr val="333333"/>
                </a:solidFill>
                <a:latin typeface="+mn-lt"/>
              </a:rPr>
              <a:t> </a:t>
            </a:r>
            <a:r>
              <a:rPr lang="en-US" altLang="de-DE" sz="2000" b="0" dirty="0" err="1">
                <a:solidFill>
                  <a:srgbClr val="333333"/>
                </a:solidFill>
                <a:latin typeface="+mn-lt"/>
              </a:rPr>
              <a:t>tarkoita</a:t>
            </a:r>
            <a:r>
              <a:rPr lang="en-US" altLang="de-DE" sz="2000" b="0" dirty="0">
                <a:solidFill>
                  <a:srgbClr val="333333"/>
                </a:solidFill>
                <a:latin typeface="+mn-lt"/>
              </a:rPr>
              <a:t>, </a:t>
            </a:r>
            <a:r>
              <a:rPr lang="en-US" altLang="de-DE" sz="2000" b="0" dirty="0" err="1">
                <a:solidFill>
                  <a:srgbClr val="333333"/>
                </a:solidFill>
                <a:latin typeface="+mn-lt"/>
              </a:rPr>
              <a:t>ettetkö</a:t>
            </a:r>
            <a:r>
              <a:rPr lang="en-US" altLang="de-DE" sz="2000" b="0" dirty="0">
                <a:solidFill>
                  <a:srgbClr val="333333"/>
                </a:solidFill>
                <a:latin typeface="+mn-lt"/>
              </a:rPr>
              <a:t> </a:t>
            </a:r>
            <a:r>
              <a:rPr lang="en-US" altLang="de-DE" sz="2000" b="0" dirty="0" err="1">
                <a:solidFill>
                  <a:srgbClr val="333333"/>
                </a:solidFill>
                <a:latin typeface="+mn-lt"/>
              </a:rPr>
              <a:t>pystyisi</a:t>
            </a:r>
            <a:r>
              <a:rPr lang="en-US" altLang="de-DE" sz="2000" b="0" dirty="0">
                <a:solidFill>
                  <a:srgbClr val="333333"/>
                </a:solidFill>
                <a:latin typeface="+mn-lt"/>
              </a:rPr>
              <a:t> </a:t>
            </a:r>
            <a:r>
              <a:rPr lang="en-US" altLang="de-DE" sz="2000" b="0" dirty="0" err="1">
                <a:solidFill>
                  <a:srgbClr val="333333"/>
                </a:solidFill>
                <a:latin typeface="+mn-lt"/>
              </a:rPr>
              <a:t>ilmaisemaan</a:t>
            </a:r>
            <a:r>
              <a:rPr lang="en-US" altLang="de-DE" sz="2000" b="0" dirty="0">
                <a:solidFill>
                  <a:srgbClr val="333333"/>
                </a:solidFill>
                <a:latin typeface="+mn-lt"/>
              </a:rPr>
              <a:t> </a:t>
            </a:r>
            <a:r>
              <a:rPr lang="en-US" altLang="de-DE" sz="2000" b="0" dirty="0" err="1">
                <a:solidFill>
                  <a:srgbClr val="333333"/>
                </a:solidFill>
                <a:latin typeface="+mn-lt"/>
              </a:rPr>
              <a:t>itseäsi</a:t>
            </a:r>
            <a:r>
              <a:rPr lang="en-US" altLang="de-DE" sz="2000" b="0" dirty="0">
                <a:solidFill>
                  <a:srgbClr val="333333"/>
                </a:solidFill>
                <a:latin typeface="+mn-lt"/>
              </a:rPr>
              <a:t>. Jos </a:t>
            </a:r>
            <a:r>
              <a:rPr lang="en-US" altLang="de-DE" sz="2000" b="0" dirty="0" err="1">
                <a:solidFill>
                  <a:srgbClr val="333333"/>
                </a:solidFill>
                <a:latin typeface="+mn-lt"/>
              </a:rPr>
              <a:t>joskus</a:t>
            </a:r>
            <a:r>
              <a:rPr lang="en-US" altLang="de-DE" sz="2000" b="0" dirty="0">
                <a:solidFill>
                  <a:srgbClr val="333333"/>
                </a:solidFill>
                <a:latin typeface="+mn-lt"/>
              </a:rPr>
              <a:t> </a:t>
            </a:r>
            <a:r>
              <a:rPr lang="en-US" altLang="de-DE" sz="2000" b="0" dirty="0" err="1">
                <a:solidFill>
                  <a:srgbClr val="333333"/>
                </a:solidFill>
                <a:latin typeface="+mn-lt"/>
              </a:rPr>
              <a:t>teet</a:t>
            </a:r>
            <a:r>
              <a:rPr lang="en-US" altLang="de-DE" sz="2000" b="0" dirty="0">
                <a:solidFill>
                  <a:srgbClr val="333333"/>
                </a:solidFill>
                <a:latin typeface="+mn-lt"/>
              </a:rPr>
              <a:t> </a:t>
            </a:r>
            <a:r>
              <a:rPr lang="en-US" altLang="de-DE" sz="2000" b="0" dirty="0" err="1">
                <a:solidFill>
                  <a:srgbClr val="333333"/>
                </a:solidFill>
                <a:latin typeface="+mn-lt"/>
              </a:rPr>
              <a:t>virheen</a:t>
            </a:r>
            <a:r>
              <a:rPr lang="en-US" altLang="de-DE" sz="2000" b="0" dirty="0">
                <a:solidFill>
                  <a:srgbClr val="333333"/>
                </a:solidFill>
                <a:latin typeface="+mn-lt"/>
              </a:rPr>
              <a:t>, se </a:t>
            </a:r>
            <a:r>
              <a:rPr lang="en-US" altLang="de-DE" sz="2000" b="0" dirty="0" err="1">
                <a:solidFill>
                  <a:srgbClr val="333333"/>
                </a:solidFill>
                <a:latin typeface="+mn-lt"/>
              </a:rPr>
              <a:t>ei</a:t>
            </a:r>
            <a:r>
              <a:rPr lang="en-US" altLang="de-DE" sz="2000" b="0" dirty="0">
                <a:solidFill>
                  <a:srgbClr val="333333"/>
                </a:solidFill>
                <a:latin typeface="+mn-lt"/>
              </a:rPr>
              <a:t> </a:t>
            </a:r>
            <a:r>
              <a:rPr lang="en-US" altLang="de-DE" sz="2000" b="0" dirty="0" err="1">
                <a:solidFill>
                  <a:srgbClr val="333333"/>
                </a:solidFill>
                <a:latin typeface="+mn-lt"/>
              </a:rPr>
              <a:t>tarkoita</a:t>
            </a:r>
            <a:r>
              <a:rPr lang="en-US" altLang="de-DE" sz="2000" b="0" dirty="0">
                <a:solidFill>
                  <a:srgbClr val="333333"/>
                </a:solidFill>
                <a:latin typeface="+mn-lt"/>
              </a:rPr>
              <a:t>, </a:t>
            </a:r>
            <a:r>
              <a:rPr lang="en-US" altLang="de-DE" sz="2000" b="0" dirty="0" err="1">
                <a:solidFill>
                  <a:srgbClr val="333333"/>
                </a:solidFill>
                <a:latin typeface="+mn-lt"/>
              </a:rPr>
              <a:t>että</a:t>
            </a:r>
            <a:r>
              <a:rPr lang="en-US" altLang="de-DE" sz="2000" b="0" dirty="0">
                <a:solidFill>
                  <a:srgbClr val="333333"/>
                </a:solidFill>
                <a:latin typeface="+mn-lt"/>
              </a:rPr>
              <a:t> </a:t>
            </a:r>
            <a:r>
              <a:rPr lang="en-US" altLang="de-DE" sz="2000" b="0" dirty="0" err="1">
                <a:solidFill>
                  <a:srgbClr val="333333"/>
                </a:solidFill>
                <a:latin typeface="+mn-lt"/>
              </a:rPr>
              <a:t>olet</a:t>
            </a:r>
            <a:r>
              <a:rPr lang="en-US" altLang="de-DE" sz="2000" b="0" dirty="0">
                <a:solidFill>
                  <a:srgbClr val="333333"/>
                </a:solidFill>
                <a:latin typeface="+mn-lt"/>
              </a:rPr>
              <a:t> </a:t>
            </a:r>
            <a:r>
              <a:rPr lang="en-US" altLang="de-DE" sz="2000" b="0" dirty="0" err="1">
                <a:solidFill>
                  <a:srgbClr val="333333"/>
                </a:solidFill>
                <a:latin typeface="+mn-lt"/>
              </a:rPr>
              <a:t>huolimaton</a:t>
            </a:r>
            <a:r>
              <a:rPr lang="en-US" altLang="de-DE" sz="2000" b="0" dirty="0">
                <a:solidFill>
                  <a:srgbClr val="333333"/>
                </a:solidFill>
                <a:latin typeface="+mn-lt"/>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1. Liioiteltu yleistys</a:t>
            </a:r>
            <a:br>
              <a:rPr lang="fi-FI" sz="3600">
                <a:solidFill>
                  <a:srgbClr val="004992"/>
                </a:solidFill>
                <a:latin typeface="+mn-lt"/>
                <a:ea typeface="+mn-ea"/>
                <a:cs typeface="+mn-cs"/>
              </a:rPr>
            </a:br>
            <a:r>
              <a:rPr lang="fi-FI">
                <a:solidFill>
                  <a:srgbClr val="004992"/>
                </a:solidFill>
                <a:latin typeface="+mn-lt"/>
                <a:ea typeface="+mn-ea"/>
                <a:cs typeface="+mn-cs"/>
              </a:rPr>
              <a:t>Mikä olisi totuudenmukaisempi ja hyödyllisempi arvio?</a:t>
            </a:r>
            <a:endParaRPr lang="en-US">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4192185222"/>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dirty="0">
                          <a:ln>
                            <a:noFill/>
                          </a:ln>
                          <a:solidFill>
                            <a:srgbClr val="333333"/>
                          </a:solidFill>
                          <a:effectLst/>
                          <a:latin typeface="Calibri Light"/>
                        </a:rPr>
                        <a:t>Väärä yleistys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Myönteinen/ rakentava arvio</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Olen käyttänyt vieraskielistä sanaa väärin tai en ymmärrä lukemaani kirjaa.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1" i="1" u="none" strike="noStrike" cap="none" normalizeH="0" baseline="0">
                          <a:ln>
                            <a:noFill/>
                          </a:ln>
                          <a:solidFill>
                            <a:srgbClr val="333333"/>
                          </a:solidFill>
                          <a:effectLst/>
                          <a:latin typeface="Calibri Light"/>
                        </a:rPr>
                        <a:t>“Olen tyhmä!”</a:t>
                      </a:r>
                      <a:endParaRPr kumimoji="0" lang="fi-FI"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“Kukaan </a:t>
                      </a:r>
                      <a:r>
                        <a:rPr kumimoji="0" lang="fi-FI" sz="1800" b="0" i="0" u="none" strike="noStrike" cap="none" normalizeH="0" baseline="0" dirty="0">
                          <a:ln>
                            <a:noFill/>
                          </a:ln>
                          <a:solidFill>
                            <a:srgbClr val="333333"/>
                          </a:solidFill>
                          <a:effectLst/>
                          <a:latin typeface="Calibri Light"/>
                        </a:rPr>
                        <a:t>ei </a:t>
                      </a:r>
                      <a:r>
                        <a:rPr kumimoji="0" lang="fi-FI" sz="1800" b="0" i="0" u="none" strike="noStrike" cap="none" normalizeH="0" baseline="0">
                          <a:ln>
                            <a:noFill/>
                          </a:ln>
                          <a:solidFill>
                            <a:srgbClr val="333333"/>
                          </a:solidFill>
                          <a:effectLst/>
                          <a:latin typeface="Calibri Light"/>
                        </a:rPr>
                        <a:t>ole täydellinen”</a:t>
                      </a:r>
                      <a:endParaRPr kumimoji="0" lang="fi-FI"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“Olenko </a:t>
                      </a:r>
                      <a:r>
                        <a:rPr kumimoji="0" lang="fi-FI" sz="1800" b="0" i="0" u="none" strike="noStrike" cap="none" normalizeH="0" baseline="0" dirty="0">
                          <a:ln>
                            <a:noFill/>
                          </a:ln>
                          <a:solidFill>
                            <a:srgbClr val="333333"/>
                          </a:solidFill>
                          <a:effectLst/>
                          <a:latin typeface="Calibri Light"/>
                        </a:rPr>
                        <a:t>todella kiinnostunut tästä </a:t>
                      </a:r>
                      <a:r>
                        <a:rPr kumimoji="0" lang="fi-FI" sz="1800" b="0" i="0" u="none" strike="noStrike" cap="none" normalizeH="0" baseline="0">
                          <a:ln>
                            <a:noFill/>
                          </a:ln>
                          <a:solidFill>
                            <a:srgbClr val="333333"/>
                          </a:solidFill>
                          <a:effectLst/>
                          <a:latin typeface="Calibri Light"/>
                        </a:rPr>
                        <a:t>kirjasta?”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Epäonnistuin kokeessa.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1" i="1" u="none" strike="noStrike" cap="none" normalizeH="0" baseline="0">
                          <a:ln>
                            <a:noFill/>
                          </a:ln>
                          <a:solidFill>
                            <a:srgbClr val="333333"/>
                          </a:solidFill>
                          <a:effectLst/>
                          <a:latin typeface="Calibri Light"/>
                        </a:rPr>
                        <a:t>“Olen luuseri!”</a:t>
                      </a:r>
                      <a:endParaRPr kumimoji="0" lang="fi-FI"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“Ensi </a:t>
                      </a:r>
                      <a:r>
                        <a:rPr kumimoji="0" lang="fi-FI" sz="1800" b="0" i="0" u="none" strike="noStrike" cap="none" normalizeH="0" baseline="0" dirty="0">
                          <a:ln>
                            <a:noFill/>
                          </a:ln>
                          <a:solidFill>
                            <a:srgbClr val="333333"/>
                          </a:solidFill>
                          <a:effectLst/>
                          <a:latin typeface="Calibri Light"/>
                        </a:rPr>
                        <a:t>kerralla opiskelen </a:t>
                      </a:r>
                      <a:r>
                        <a:rPr kumimoji="0" lang="fi-FI" sz="1800" b="0" i="0" u="none" strike="noStrike" cap="none" normalizeH="0" baseline="0">
                          <a:ln>
                            <a:noFill/>
                          </a:ln>
                          <a:solidFill>
                            <a:srgbClr val="333333"/>
                          </a:solidFill>
                          <a:effectLst/>
                          <a:latin typeface="Calibri Light"/>
                        </a:rPr>
                        <a:t>ahkerammin.”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Minua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arvostellaan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keskustelussa</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1" i="1" u="none" strike="noStrike" cap="none" normalizeH="0" baseline="0">
                          <a:ln>
                            <a:noFill/>
                          </a:ln>
                          <a:solidFill>
                            <a:srgbClr val="333333"/>
                          </a:solidFill>
                          <a:effectLst/>
                          <a:latin typeface="Calibri Light"/>
                        </a:rPr>
                        <a:t>“Olen arvoton!”</a:t>
                      </a:r>
                      <a:endParaRPr kumimoji="0" lang="fi-FI"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Calibri Light"/>
                        </a:rPr>
                        <a:t>“Ehkä </a:t>
                      </a:r>
                      <a:r>
                        <a:rPr kumimoji="0" lang="fi-FI" sz="1800" b="0" i="0" u="none" strike="noStrike" cap="none" normalizeH="0" baseline="0" dirty="0">
                          <a:ln>
                            <a:noFill/>
                          </a:ln>
                          <a:solidFill>
                            <a:srgbClr val="333333"/>
                          </a:solidFill>
                          <a:effectLst/>
                          <a:latin typeface="Calibri Light"/>
                        </a:rPr>
                        <a:t>toinen on oikeassa, saattaisinko oppia </a:t>
                      </a:r>
                      <a:r>
                        <a:rPr kumimoji="0" lang="fi-FI" sz="1800" b="0" i="0" u="none" strike="noStrike" cap="none" normalizeH="0" baseline="0">
                          <a:ln>
                            <a:noFill/>
                          </a:ln>
                          <a:solidFill>
                            <a:srgbClr val="333333"/>
                          </a:solidFill>
                          <a:effectLst/>
                          <a:latin typeface="Calibri Light"/>
                        </a:rPr>
                        <a:t>jotain?”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2BA7AE96-82AB-4C0B-944B-F3427CF9D574}" type="slidenum">
              <a:rPr lang="de-DE" altLang="de-DE" smtClean="0"/>
              <a:pPr>
                <a:defRPr/>
              </a:pPr>
              <a:t>16</a:t>
            </a:fld>
            <a:endParaRPr lang="de-DE" altLang="de-DE"/>
          </a:p>
        </p:txBody>
      </p:sp>
    </p:spTree>
    <p:extLst>
      <p:ext uri="{BB962C8B-B14F-4D97-AF65-F5344CB8AC3E}">
        <p14:creationId xmlns:p14="http://schemas.microsoft.com/office/powerpoint/2010/main" val="1426103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Sen sijaan: älä yleistä yhtä epätäydellisyyttä koskemaan kaikkea!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GB" altLang="de-DE" sz="2400" dirty="0" err="1">
                <a:solidFill>
                  <a:srgbClr val="333333"/>
                </a:solidFill>
              </a:rPr>
              <a:t>Jokainen</a:t>
            </a:r>
            <a:r>
              <a:rPr lang="en-GB" altLang="de-DE" sz="2400" dirty="0">
                <a:solidFill>
                  <a:srgbClr val="333333"/>
                </a:solidFill>
              </a:rPr>
              <a:t> </a:t>
            </a:r>
            <a:r>
              <a:rPr lang="en-GB" altLang="de-DE" sz="2400" dirty="0" err="1">
                <a:solidFill>
                  <a:srgbClr val="333333"/>
                </a:solidFill>
              </a:rPr>
              <a:t>ihminen</a:t>
            </a:r>
            <a:r>
              <a:rPr lang="en-GB" altLang="de-DE" sz="2400" dirty="0">
                <a:solidFill>
                  <a:srgbClr val="333333"/>
                </a:solidFill>
              </a:rPr>
              <a:t> on </a:t>
            </a:r>
            <a:r>
              <a:rPr lang="en-GB" altLang="de-DE" sz="2400" dirty="0" err="1">
                <a:solidFill>
                  <a:srgbClr val="333333"/>
                </a:solidFill>
              </a:rPr>
              <a:t>monimutkainen</a:t>
            </a:r>
            <a:r>
              <a:rPr lang="en-GB" altLang="de-DE" sz="2400" dirty="0">
                <a:solidFill>
                  <a:srgbClr val="333333"/>
                </a:solidFill>
              </a:rPr>
              <a:t> – </a:t>
            </a:r>
            <a:r>
              <a:rPr lang="en-GB" altLang="de-DE" sz="2400" dirty="0" err="1">
                <a:solidFill>
                  <a:srgbClr val="333333"/>
                </a:solidFill>
              </a:rPr>
              <a:t>kuten</a:t>
            </a:r>
            <a:r>
              <a:rPr lang="en-GB" altLang="de-DE" sz="2400" dirty="0">
                <a:solidFill>
                  <a:srgbClr val="333333"/>
                </a:solidFill>
              </a:rPr>
              <a:t> </a:t>
            </a:r>
            <a:r>
              <a:rPr lang="en-GB" altLang="de-DE" sz="2400" dirty="0" err="1">
                <a:solidFill>
                  <a:srgbClr val="333333"/>
                </a:solidFill>
              </a:rPr>
              <a:t>mosaiikki</a:t>
            </a:r>
            <a:r>
              <a:rPr lang="en-GB" altLang="de-DE" sz="2400" dirty="0">
                <a:solidFill>
                  <a:srgbClr val="333333"/>
                </a:solidFill>
              </a:rPr>
              <a:t>: </a:t>
            </a:r>
            <a:r>
              <a:rPr lang="en-GB" altLang="de-DE" sz="2400" dirty="0" err="1">
                <a:solidFill>
                  <a:srgbClr val="333333"/>
                </a:solidFill>
              </a:rPr>
              <a:t>meidät</a:t>
            </a:r>
            <a:r>
              <a:rPr lang="en-GB" altLang="de-DE" sz="2400" dirty="0">
                <a:solidFill>
                  <a:srgbClr val="333333"/>
                </a:solidFill>
              </a:rPr>
              <a:t> on </a:t>
            </a:r>
            <a:r>
              <a:rPr lang="en-GB" altLang="de-DE" sz="2400" dirty="0" err="1">
                <a:solidFill>
                  <a:srgbClr val="333333"/>
                </a:solidFill>
              </a:rPr>
              <a:t>tehty</a:t>
            </a:r>
            <a:r>
              <a:rPr lang="en-GB" altLang="de-DE" sz="2400" dirty="0">
                <a:solidFill>
                  <a:srgbClr val="333333"/>
                </a:solidFill>
              </a:rPr>
              <a:t> </a:t>
            </a:r>
            <a:r>
              <a:rPr lang="en-GB" altLang="de-DE" sz="2400" dirty="0" err="1">
                <a:solidFill>
                  <a:srgbClr val="333333"/>
                </a:solidFill>
              </a:rPr>
              <a:t>pienistä</a:t>
            </a:r>
            <a:r>
              <a:rPr lang="en-GB" altLang="de-DE" sz="2400" dirty="0">
                <a:solidFill>
                  <a:srgbClr val="333333"/>
                </a:solidFill>
              </a:rPr>
              <a:t> </a:t>
            </a:r>
            <a:r>
              <a:rPr lang="en-GB" altLang="de-DE" sz="2400" dirty="0" err="1">
                <a:solidFill>
                  <a:srgbClr val="333333"/>
                </a:solidFill>
              </a:rPr>
              <a:t>palasista</a:t>
            </a:r>
            <a:r>
              <a:rPr lang="en-GB" altLang="de-DE" sz="2400" dirty="0">
                <a:solidFill>
                  <a:srgbClr val="333333"/>
                </a:solidFill>
              </a:rPr>
              <a:t>, </a:t>
            </a:r>
            <a:r>
              <a:rPr lang="en-GB" altLang="de-DE" sz="2400" dirty="0" err="1">
                <a:solidFill>
                  <a:srgbClr val="333333"/>
                </a:solidFill>
              </a:rPr>
              <a:t>jotka</a:t>
            </a:r>
            <a:r>
              <a:rPr lang="en-GB" altLang="de-DE" sz="2400" dirty="0">
                <a:solidFill>
                  <a:srgbClr val="333333"/>
                </a:solidFill>
              </a:rPr>
              <a:t> </a:t>
            </a:r>
            <a:r>
              <a:rPr lang="en-GB" altLang="de-DE" sz="2400" dirty="0" err="1">
                <a:solidFill>
                  <a:srgbClr val="333333"/>
                </a:solidFill>
              </a:rPr>
              <a:t>ovat</a:t>
            </a:r>
            <a:r>
              <a:rPr lang="en-GB" altLang="de-DE" sz="2400" dirty="0">
                <a:solidFill>
                  <a:srgbClr val="333333"/>
                </a:solidFill>
              </a:rPr>
              <a:t> </a:t>
            </a:r>
            <a:r>
              <a:rPr lang="en-GB" altLang="de-DE" sz="2400" dirty="0" err="1">
                <a:solidFill>
                  <a:srgbClr val="333333"/>
                </a:solidFill>
              </a:rPr>
              <a:t>sekä</a:t>
            </a:r>
            <a:r>
              <a:rPr lang="en-GB" altLang="de-DE" sz="2400" dirty="0">
                <a:solidFill>
                  <a:srgbClr val="333333"/>
                </a:solidFill>
              </a:rPr>
              <a:t> </a:t>
            </a:r>
            <a:r>
              <a:rPr lang="en-GB" altLang="de-DE" sz="2400" dirty="0" err="1">
                <a:solidFill>
                  <a:srgbClr val="333333"/>
                </a:solidFill>
              </a:rPr>
              <a:t>hyviä</a:t>
            </a:r>
            <a:r>
              <a:rPr lang="en-GB" altLang="de-DE" sz="2400" dirty="0">
                <a:solidFill>
                  <a:srgbClr val="333333"/>
                </a:solidFill>
              </a:rPr>
              <a:t> </a:t>
            </a:r>
            <a:r>
              <a:rPr lang="en-GB" altLang="de-DE" sz="2400" dirty="0" err="1">
                <a:solidFill>
                  <a:srgbClr val="333333"/>
                </a:solidFill>
              </a:rPr>
              <a:t>että</a:t>
            </a:r>
            <a:r>
              <a:rPr lang="en-GB" altLang="de-DE" sz="2400" dirty="0">
                <a:solidFill>
                  <a:srgbClr val="333333"/>
                </a:solidFill>
              </a:rPr>
              <a:t> </a:t>
            </a:r>
            <a:r>
              <a:rPr lang="en-GB" altLang="de-DE" sz="2400" dirty="0" err="1">
                <a:solidFill>
                  <a:srgbClr val="333333"/>
                </a:solidFill>
              </a:rPr>
              <a:t>pahoja</a:t>
            </a:r>
            <a:r>
              <a:rPr lang="en-GB" altLang="de-DE" sz="2400" dirty="0">
                <a:solidFill>
                  <a:srgbClr val="333333"/>
                </a:solidFill>
              </a:rPr>
              <a:t>.</a:t>
            </a:r>
            <a:endParaRPr lang="de-DE" altLang="de-DE" sz="2400" dirty="0">
              <a:solidFill>
                <a:srgbClr val="333333"/>
              </a:solidFill>
            </a:endParaRPr>
          </a:p>
          <a:p>
            <a:pPr lvl="0" defTabSz="914400" fontAlgn="base"/>
            <a:r>
              <a:rPr lang="en-GB" altLang="de-DE" sz="2400" dirty="0" err="1">
                <a:solidFill>
                  <a:srgbClr val="333333"/>
                </a:solidFill>
              </a:rPr>
              <a:t>Sitä</a:t>
            </a:r>
            <a:r>
              <a:rPr lang="en-GB" altLang="de-DE" sz="2400" dirty="0">
                <a:solidFill>
                  <a:srgbClr val="333333"/>
                </a:solidFill>
              </a:rPr>
              <a:t> </a:t>
            </a:r>
            <a:r>
              <a:rPr lang="en-GB" altLang="de-DE" sz="2400" dirty="0" err="1">
                <a:solidFill>
                  <a:srgbClr val="333333"/>
                </a:solidFill>
              </a:rPr>
              <a:t>paitsi</a:t>
            </a:r>
            <a:r>
              <a:rPr lang="en-GB" altLang="de-DE" sz="2400" dirty="0">
                <a:solidFill>
                  <a:srgbClr val="333333"/>
                </a:solidFill>
              </a:rPr>
              <a:t> on </a:t>
            </a:r>
            <a:r>
              <a:rPr lang="en-GB" altLang="de-DE" sz="2400" dirty="0" err="1">
                <a:solidFill>
                  <a:srgbClr val="333333"/>
                </a:solidFill>
              </a:rPr>
              <a:t>hyvin</a:t>
            </a:r>
            <a:r>
              <a:rPr lang="en-GB" altLang="de-DE" sz="2400" dirty="0">
                <a:solidFill>
                  <a:srgbClr val="333333"/>
                </a:solidFill>
              </a:rPr>
              <a:t> </a:t>
            </a:r>
            <a:r>
              <a:rPr lang="en-GB" altLang="de-DE" sz="2400" dirty="0" err="1">
                <a:solidFill>
                  <a:srgbClr val="333333"/>
                </a:solidFill>
              </a:rPr>
              <a:t>erilaisia</a:t>
            </a:r>
            <a:r>
              <a:rPr lang="en-GB" altLang="de-DE" sz="2400" dirty="0">
                <a:solidFill>
                  <a:srgbClr val="333333"/>
                </a:solidFill>
              </a:rPr>
              <a:t> </a:t>
            </a:r>
            <a:r>
              <a:rPr lang="en-GB" altLang="de-DE" sz="2400" dirty="0" err="1">
                <a:solidFill>
                  <a:srgbClr val="333333"/>
                </a:solidFill>
              </a:rPr>
              <a:t>tapoja</a:t>
            </a:r>
            <a:r>
              <a:rPr lang="en-GB" altLang="de-DE" sz="2400" dirty="0">
                <a:solidFill>
                  <a:srgbClr val="333333"/>
                </a:solidFill>
              </a:rPr>
              <a:t> </a:t>
            </a:r>
            <a:r>
              <a:rPr lang="en-GB" altLang="de-DE" sz="2400" dirty="0" err="1">
                <a:solidFill>
                  <a:srgbClr val="333333"/>
                </a:solidFill>
              </a:rPr>
              <a:t>määritellä</a:t>
            </a:r>
            <a:r>
              <a:rPr lang="en-GB" altLang="de-DE" sz="2400" dirty="0">
                <a:solidFill>
                  <a:srgbClr val="333333"/>
                </a:solidFill>
              </a:rPr>
              <a:t> </a:t>
            </a:r>
            <a:r>
              <a:rPr lang="en-GB" altLang="de-DE" sz="2400" dirty="0" err="1">
                <a:solidFill>
                  <a:srgbClr val="333333"/>
                </a:solidFill>
              </a:rPr>
              <a:t>ihmisen</a:t>
            </a:r>
            <a:r>
              <a:rPr lang="en-GB" altLang="de-DE" sz="2400" dirty="0">
                <a:solidFill>
                  <a:srgbClr val="333333"/>
                </a:solidFill>
              </a:rPr>
              <a:t> </a:t>
            </a:r>
            <a:r>
              <a:rPr lang="en-GB" altLang="de-DE" sz="2400" dirty="0" err="1">
                <a:solidFill>
                  <a:srgbClr val="333333"/>
                </a:solidFill>
              </a:rPr>
              <a:t>piirteitä</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Mitä on viehättävyys? </a:t>
            </a:r>
            <a:r>
              <a:rPr lang="en-GB" altLang="de-DE" sz="2400" dirty="0" err="1">
                <a:solidFill>
                  <a:srgbClr val="333333"/>
                </a:solidFill>
              </a:rPr>
              <a:t>Sisäinen</a:t>
            </a:r>
            <a:r>
              <a:rPr lang="en-GB" altLang="de-DE" sz="2400" dirty="0">
                <a:solidFill>
                  <a:srgbClr val="333333"/>
                </a:solidFill>
              </a:rPr>
              <a:t> </a:t>
            </a:r>
            <a:r>
              <a:rPr lang="en-GB" altLang="de-DE" sz="2400" dirty="0" err="1">
                <a:solidFill>
                  <a:srgbClr val="333333"/>
                </a:solidFill>
              </a:rPr>
              <a:t>vai</a:t>
            </a:r>
            <a:r>
              <a:rPr lang="en-GB" altLang="de-DE" sz="2400" dirty="0">
                <a:solidFill>
                  <a:srgbClr val="333333"/>
                </a:solidFill>
              </a:rPr>
              <a:t> </a:t>
            </a:r>
            <a:r>
              <a:rPr lang="en-GB" altLang="de-DE" sz="2400" dirty="0" err="1">
                <a:solidFill>
                  <a:srgbClr val="333333"/>
                </a:solidFill>
              </a:rPr>
              <a:t>ulkoinen</a:t>
            </a:r>
            <a:r>
              <a:rPr lang="en-GB" altLang="de-DE" sz="2400" dirty="0">
                <a:solidFill>
                  <a:srgbClr val="333333"/>
                </a:solidFill>
              </a:rPr>
              <a:t> </a:t>
            </a:r>
            <a:r>
              <a:rPr lang="en-GB" altLang="de-DE" sz="2400" dirty="0" err="1">
                <a:solidFill>
                  <a:srgbClr val="333333"/>
                </a:solidFill>
              </a:rPr>
              <a:t>kauneus</a:t>
            </a:r>
            <a:r>
              <a:rPr lang="en-GB" altLang="de-DE" sz="2400" dirty="0">
                <a:solidFill>
                  <a:srgbClr val="333333"/>
                </a:solidFill>
              </a:rPr>
              <a:t>, </a:t>
            </a:r>
            <a:r>
              <a:rPr lang="en-GB" altLang="de-DE" sz="2400" dirty="0" err="1">
                <a:solidFill>
                  <a:srgbClr val="333333"/>
                </a:solidFill>
              </a:rPr>
              <a:t>täydellinen</a:t>
            </a:r>
            <a:r>
              <a:rPr lang="en-GB" altLang="de-DE" sz="2400" dirty="0">
                <a:solidFill>
                  <a:srgbClr val="333333"/>
                </a:solidFill>
              </a:rPr>
              <a:t> </a:t>
            </a:r>
            <a:r>
              <a:rPr lang="en-GB" altLang="de-DE" sz="2400" dirty="0" err="1">
                <a:solidFill>
                  <a:srgbClr val="333333"/>
                </a:solidFill>
              </a:rPr>
              <a:t>vartalo</a:t>
            </a:r>
            <a:r>
              <a:rPr lang="en-GB"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Mitä on menestys? </a:t>
            </a:r>
            <a:r>
              <a:rPr lang="en-GB" altLang="de-DE" sz="2400" dirty="0" err="1">
                <a:solidFill>
                  <a:srgbClr val="333333"/>
                </a:solidFill>
              </a:rPr>
              <a:t>Ura</a:t>
            </a:r>
            <a:r>
              <a:rPr lang="en-GB" altLang="de-DE" sz="2400" dirty="0">
                <a:solidFill>
                  <a:srgbClr val="333333"/>
                </a:solidFill>
              </a:rPr>
              <a:t>, </a:t>
            </a:r>
            <a:r>
              <a:rPr lang="en-GB" altLang="de-DE" sz="2400" dirty="0" err="1">
                <a:solidFill>
                  <a:srgbClr val="333333"/>
                </a:solidFill>
              </a:rPr>
              <a:t>useat</a:t>
            </a:r>
            <a:r>
              <a:rPr lang="en-GB" altLang="de-DE" sz="2400" dirty="0">
                <a:solidFill>
                  <a:srgbClr val="333333"/>
                </a:solidFill>
              </a:rPr>
              <a:t> </a:t>
            </a:r>
            <a:r>
              <a:rPr lang="en-GB" altLang="de-DE" sz="2400" dirty="0" err="1">
                <a:solidFill>
                  <a:srgbClr val="333333"/>
                </a:solidFill>
              </a:rPr>
              <a:t>ystävät</a:t>
            </a:r>
            <a:r>
              <a:rPr lang="en-GB" altLang="de-DE" sz="2400" dirty="0">
                <a:solidFill>
                  <a:srgbClr val="333333"/>
                </a:solidFill>
              </a:rPr>
              <a:t>, </a:t>
            </a:r>
            <a:r>
              <a:rPr lang="en-GB" altLang="de-DE" sz="2400" dirty="0" err="1">
                <a:solidFill>
                  <a:srgbClr val="333333"/>
                </a:solidFill>
              </a:rPr>
              <a:t>tyytyväisyys</a:t>
            </a:r>
            <a:r>
              <a:rPr lang="en-GB" altLang="de-DE" sz="2400" dirty="0">
                <a:solidFill>
                  <a:srgbClr val="333333"/>
                </a:solidFill>
              </a:rPr>
              <a:t> </a:t>
            </a:r>
            <a:r>
              <a:rPr lang="en-GB" altLang="de-DE" sz="2400" dirty="0" err="1">
                <a:solidFill>
                  <a:srgbClr val="333333"/>
                </a:solidFill>
              </a:rPr>
              <a:t>itseen</a:t>
            </a:r>
            <a:r>
              <a:rPr lang="en-GB" altLang="de-DE" sz="2400" dirty="0">
                <a:solidFill>
                  <a:srgbClr val="333333"/>
                </a:solidFill>
              </a:rPr>
              <a:t> </a:t>
            </a:r>
            <a:r>
              <a:rPr lang="en-GB" altLang="de-DE" sz="2400" dirty="0" err="1">
                <a:solidFill>
                  <a:srgbClr val="333333"/>
                </a:solidFill>
              </a:rPr>
              <a:t>ja</a:t>
            </a:r>
            <a:r>
              <a:rPr lang="en-GB" altLang="de-DE" sz="2400" dirty="0">
                <a:solidFill>
                  <a:srgbClr val="333333"/>
                </a:solidFill>
              </a:rPr>
              <a:t> </a:t>
            </a:r>
            <a:r>
              <a:rPr lang="en-GB" altLang="de-DE" sz="2400" dirty="0" err="1">
                <a:solidFill>
                  <a:srgbClr val="333333"/>
                </a:solidFill>
              </a:rPr>
              <a:t>omaan</a:t>
            </a:r>
            <a:r>
              <a:rPr lang="en-GB" altLang="de-DE" sz="2400" dirty="0">
                <a:solidFill>
                  <a:srgbClr val="333333"/>
                </a:solidFill>
              </a:rPr>
              <a:t> </a:t>
            </a:r>
            <a:r>
              <a:rPr lang="en-GB" altLang="de-DE" sz="2400" dirty="0" err="1">
                <a:solidFill>
                  <a:srgbClr val="333333"/>
                </a:solidFill>
              </a:rPr>
              <a:t>elämään</a:t>
            </a:r>
            <a:r>
              <a:rPr lang="en-GB" altLang="de-DE" sz="2400" dirty="0">
                <a:solidFill>
                  <a:srgbClr val="333333"/>
                </a:solidFill>
              </a:rPr>
              <a:t>???</a:t>
            </a:r>
            <a:endParaRPr lang="en-US" sz="2400" dirty="0">
              <a:solidFill>
                <a:srgbClr val="333333"/>
              </a:solidFill>
            </a:endParaRPr>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BAFF73A2-2946-4CA7-AD5B-58AC792C1B5D}"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2. Valikoiva havaitseminen</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Mikä olisi totuudenmukaisempi ja hyödyllisempi arvio?</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04216051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Valikoiva arvio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Kokonaisvaltainen arviointi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Hyvä ystäväsi ei tullut syntymäpäivä-juhliisi.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Pettymys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Ihmiset seisovat ryhmässä. He katsovat sinuun päin.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“He nauravat minulle.”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2BA7AE96-82AB-4C0B-944B-F3427CF9D574}"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2. Valikoiva havaitseminen</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Mikä olisi totuudenmukaisempi ja hyödyllisempi arvio?</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825147679"/>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Valikoiva arvio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Kokonaisvaltainen arviointi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Hyvä ystäväsi ei tullut syntymäpäivä-juhliisi.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Pettymys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Hyvät juhlat, muut vieraat tulivat ja todella nauttivat illasta.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Ihmiset seisovat ryhmässä. He katsovat sinuun päin.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“He nauravat minulle.”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2BA7AE96-82AB-4C0B-944B-F3427CF9D574}" type="slidenum">
              <a:rPr lang="de-DE" altLang="de-DE" smtClean="0"/>
              <a:pPr>
                <a:defRPr/>
              </a:pPr>
              <a:t>19</a:t>
            </a:fld>
            <a:endParaRPr lang="de-DE" altLang="de-DE"/>
          </a:p>
        </p:txBody>
      </p:sp>
    </p:spTree>
    <p:extLst>
      <p:ext uri="{BB962C8B-B14F-4D97-AF65-F5344CB8AC3E}">
        <p14:creationId xmlns:p14="http://schemas.microsoft.com/office/powerpoint/2010/main" val="1168998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2. Valikoiva havaitseminen</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Mikä olisi totuudenmukaisempi ja hyödyllisempi arvio?</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945697035"/>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Valikoiva arvio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Kokonaisvaltainen arviointi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Hyvä ystäväsi ei tullut syntymäpäivä-juhliisi.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Pettymys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Hyvät juhlat, muut vieraat tulivat ja todella nauttivat illasta.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Ihmiset seisovat ryhmässä. He katsovat sinuun päin.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“He nauravat minulle.”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He katsovat minua ainoastaan sattumalta tai he luulevat minua joksikin toiseksi henkilöksi.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2BA7AE96-82AB-4C0B-944B-F3427CF9D574}" type="slidenum">
              <a:rPr lang="de-DE" altLang="de-DE" smtClean="0"/>
              <a:pPr>
                <a:defRPr/>
              </a:pPr>
              <a:t>20</a:t>
            </a:fld>
            <a:endParaRPr lang="de-DE" altLang="de-DE"/>
          </a:p>
        </p:txBody>
      </p:sp>
    </p:spTree>
    <p:extLst>
      <p:ext uri="{BB962C8B-B14F-4D97-AF65-F5344CB8AC3E}">
        <p14:creationId xmlns:p14="http://schemas.microsoft.com/office/powerpoint/2010/main" val="233162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2. Valikoiva havaitseminen</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Mikä olisi totuudenmukaisempi ja hyödyllisempi arvio?</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805433087"/>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Tilanne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Valikoiva arvio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Kokonaisvaltainen arviointi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Hyvä ystäväsi ei tullut syntymäpäivä-juhliisi.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Pettymys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Hyvät juhlat, muut vieraat tulivat ja todella nauttivat illasta.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Ihmiset seisovat ryhmässä. He katsovat sinuun päin.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“He nauravat minulle.”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He katsovat minua ainoastaan sattumalta tai he luulevat minua joksikin toiseksi henkilöksi.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733256"/>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fi-FI" altLang="de-DE" sz="2000" b="0">
                <a:solidFill>
                  <a:srgbClr val="004992"/>
                </a:solidFill>
                <a:latin typeface="Calibri Light"/>
              </a:rPr>
              <a:t>“Ajatusten lukeminen”: </a:t>
            </a:r>
            <a:r>
              <a:rPr lang="fi-FI" altLang="de-DE" sz="2000" b="0" dirty="0">
                <a:solidFill>
                  <a:srgbClr val="333333"/>
                </a:solidFill>
                <a:latin typeface="Calibri Light"/>
              </a:rPr>
              <a:t>Vältä ylitulkitsemasta toisten käyttäytymistä. Tilanteelle voi olla useita selityksiä! </a:t>
            </a:r>
            <a:endParaRPr lang="en-US" altLang="de-DE" sz="20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2BA7AE96-82AB-4C0B-944B-F3427CF9D574}" type="slidenum">
              <a:rPr lang="de-DE" altLang="de-DE" smtClean="0"/>
              <a:pPr>
                <a:defRPr/>
              </a:pPr>
              <a:t>21</a:t>
            </a:fld>
            <a:endParaRPr lang="de-DE" altLang="de-DE"/>
          </a:p>
        </p:txBody>
      </p:sp>
    </p:spTree>
    <p:extLst>
      <p:ext uri="{BB962C8B-B14F-4D97-AF65-F5344CB8AC3E}">
        <p14:creationId xmlns:p14="http://schemas.microsoft.com/office/powerpoint/2010/main" val="316998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3. Omien arvosteluperusteiden käyttäminen tärkeimpänä mittarina</a:t>
            </a:r>
            <a:endParaRPr lang="de-DE" altLang="de-DE" sz="3600" dirty="0">
              <a:solidFill>
                <a:srgbClr val="004992"/>
              </a:solidFill>
              <a:latin typeface="+mn-lt"/>
              <a:ea typeface="+mn-ea"/>
              <a:cs typeface="+mn-cs"/>
            </a:endParaRPr>
          </a:p>
        </p:txBody>
      </p:sp>
      <p:sp>
        <p:nvSpPr>
          <p:cNvPr id="48131" name="Rectangle 3"/>
          <p:cNvSpPr>
            <a:spLocks noGrp="1" noChangeArrowheads="1"/>
          </p:cNvSpPr>
          <p:nvPr>
            <p:ph idx="1"/>
          </p:nvPr>
        </p:nvSpPr>
        <p:spPr/>
        <p:txBody>
          <a:bodyPr>
            <a:noAutofit/>
          </a:bodyPr>
          <a:lstStyle/>
          <a:p>
            <a:pPr eaLnBrk="1" hangingPunct="1"/>
            <a:r>
              <a:rPr lang="de-DE" altLang="de-DE" sz="2400" dirty="0">
                <a:solidFill>
                  <a:srgbClr val="004992"/>
                </a:solidFill>
              </a:rPr>
              <a:t>Se kuinka itse arvioin itseäni eroaa siitä kuinka toiset arvioivat minua!</a:t>
            </a:r>
          </a:p>
          <a:p>
            <a:pPr marL="342900" lvl="1" indent="-342900" eaLnBrk="1" hangingPunct="1">
              <a:spcBef>
                <a:spcPts val="1999"/>
              </a:spcBef>
              <a:spcAft>
                <a:spcPts val="0"/>
              </a:spcAft>
              <a:buClr>
                <a:srgbClr val="333333"/>
              </a:buClr>
              <a:buFont typeface="WingDings"/>
              <a:buChar char=""/>
            </a:pPr>
            <a:r>
              <a:rPr lang="de-DE" altLang="de-DE" sz="2400" dirty="0">
                <a:solidFill>
                  <a:srgbClr val="004992"/>
                </a:solidFill>
              </a:rPr>
              <a:t>J</a:t>
            </a:r>
            <a:r>
              <a:rPr lang="de-DE" altLang="de-DE" sz="2400" dirty="0">
                <a:solidFill>
                  <a:srgbClr val="333333"/>
                </a:solidFill>
              </a:rPr>
              <a:t>os pidän itseäni arvottomana, rumana jne., toiset eivät välttämättä ole samaa mieltä.</a:t>
            </a:r>
          </a:p>
          <a:p>
            <a:pPr marL="342900" lvl="1" indent="-342900" eaLnBrk="1" hangingPunct="1">
              <a:spcBef>
                <a:spcPts val="1999"/>
              </a:spcBef>
              <a:spcAft>
                <a:spcPts val="0"/>
              </a:spcAft>
              <a:buClr>
                <a:srgbClr val="333333"/>
              </a:buClr>
              <a:buFont typeface="WingDings"/>
              <a:buChar char=""/>
            </a:pPr>
            <a:r>
              <a:rPr lang="de-DE" altLang="de-DE" sz="2400" dirty="0">
                <a:solidFill>
                  <a:srgbClr val="333333"/>
                </a:solidFill>
              </a:rPr>
              <a:t>Usein on monia mielipiteitä/ arvioita/ mieltymyksiä. Muut eivät välttämättä ajattele kanssani samoin esim. älykkyydestä tai ulkonäöstä jne.</a:t>
            </a:r>
          </a:p>
        </p:txBody>
      </p:sp>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8" name="Rectangle 20"/>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4. Myönteisen palautteen kieltäminen, mutta kielteisen palautteen kritiikitön hyväksyminen!</a:t>
            </a:r>
            <a:br>
              <a:rPr lang="fi-FI" altLang="de-DE" sz="3600" dirty="0">
                <a:solidFill>
                  <a:srgbClr val="004992"/>
                </a:solidFill>
                <a:latin typeface="+mn-lt"/>
                <a:ea typeface="+mn-ea"/>
                <a:cs typeface="+mn-cs"/>
              </a:rPr>
            </a:br>
            <a:r>
              <a:rPr lang="fi-FI" altLang="de-DE" dirty="0">
                <a:solidFill>
                  <a:srgbClr val="004992"/>
                </a:solidFill>
                <a:latin typeface="+mn-lt"/>
                <a:ea typeface="+mn-ea"/>
                <a:cs typeface="+mn-cs"/>
              </a:rPr>
              <a:t>Mikä olisi totuudenmukaisempi ja hyödyllisempi arvio?</a:t>
            </a:r>
            <a:endParaRPr lang="de-DE" altLang="de-DE" dirty="0">
              <a:solidFill>
                <a:srgbClr val="004992"/>
              </a:solidFill>
              <a:latin typeface="+mn-lt"/>
              <a:ea typeface="+mn-ea"/>
              <a:cs typeface="+mn-cs"/>
            </a:endParaRP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2BA7AE96-82AB-4C0B-944B-F3427CF9D574}" type="slidenum">
              <a:rPr lang="de-DE" altLang="de-DE" smtClean="0"/>
              <a:pPr>
                <a:defRPr/>
              </a:pPr>
              <a:t>23</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936629559"/>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Depressiivinen</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arviointi</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Myönteinen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rakentava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arviointi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Saat kehuja suorituksestasi.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dirty="0">
                          <a:ln>
                            <a:noFill/>
                          </a:ln>
                          <a:solidFill>
                            <a:srgbClr val="333333"/>
                          </a:solidFill>
                          <a:effectLst/>
                          <a:latin typeface="Calibri Light"/>
                        </a:rPr>
                        <a:t>“Tuo henkilö yrittää vain imarrella minua — hän on epärehellinen”; “Vain hän ajattelee tuolla tavalla...”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Sinua arvostellaan!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dirty="0">
                          <a:ln>
                            <a:noFill/>
                          </a:ln>
                          <a:solidFill>
                            <a:srgbClr val="333333"/>
                          </a:solidFill>
                          <a:effectLst/>
                          <a:latin typeface="Calibri Light"/>
                        </a:rPr>
                        <a:t>“Olen paljastunut tyhmäksi, Olen arvoton...”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004992"/>
                          </a:solidFill>
                          <a:effectLst/>
                          <a:latin typeface="+mn-lt"/>
                        </a:rPr>
                        <a:t> ???</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8" name="Rectangle 20"/>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4. Myönteisen palautteen kieltäminen, mutta kielteisen palautteen kritiikitön hyväksyminen!</a:t>
            </a:r>
            <a:br>
              <a:rPr lang="fi-FI" altLang="de-DE" sz="3600" dirty="0">
                <a:solidFill>
                  <a:srgbClr val="004992"/>
                </a:solidFill>
                <a:latin typeface="+mn-lt"/>
                <a:ea typeface="+mn-ea"/>
                <a:cs typeface="+mn-cs"/>
              </a:rPr>
            </a:br>
            <a:r>
              <a:rPr lang="fi-FI" altLang="de-DE" dirty="0">
                <a:solidFill>
                  <a:srgbClr val="004992"/>
                </a:solidFill>
                <a:latin typeface="+mn-lt"/>
                <a:ea typeface="+mn-ea"/>
                <a:cs typeface="+mn-cs"/>
              </a:rPr>
              <a:t>Mikä olisi totuudenmukaisempi ja hyödyllisempi arvio?</a:t>
            </a:r>
            <a:endParaRPr lang="de-DE" altLang="de-DE" dirty="0">
              <a:solidFill>
                <a:srgbClr val="004992"/>
              </a:solidFill>
              <a:latin typeface="+mn-lt"/>
              <a:ea typeface="+mn-ea"/>
              <a:cs typeface="+mn-cs"/>
            </a:endParaRP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2BA7AE96-82AB-4C0B-944B-F3427CF9D574}" type="slidenum">
              <a:rPr lang="de-DE" altLang="de-DE" smtClean="0"/>
              <a:pPr>
                <a:defRPr/>
              </a:pPr>
              <a:t>24</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33753739"/>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Depressiivinen</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arviointi</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Myönteinen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rakentava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arviointi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Saat kehuja suorituksestasi.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a:ln>
                            <a:noFill/>
                          </a:ln>
                          <a:solidFill>
                            <a:srgbClr val="333333"/>
                          </a:solidFill>
                          <a:effectLst/>
                          <a:latin typeface="Calibri Light"/>
                        </a:rPr>
                        <a:t>“Tuo </a:t>
                      </a:r>
                      <a:r>
                        <a:rPr kumimoji="0" lang="fi-FI" sz="2000" b="1" i="1" u="none" strike="noStrike" cap="none" normalizeH="0" baseline="0" dirty="0">
                          <a:ln>
                            <a:noFill/>
                          </a:ln>
                          <a:solidFill>
                            <a:srgbClr val="333333"/>
                          </a:solidFill>
                          <a:effectLst/>
                          <a:latin typeface="Calibri Light"/>
                        </a:rPr>
                        <a:t>henkilö yrittää vain imarrella minua — hän </a:t>
                      </a:r>
                      <a:r>
                        <a:rPr kumimoji="0" lang="fi-FI" sz="2000" b="1" i="1" u="none" strike="noStrike" cap="none" normalizeH="0" baseline="0">
                          <a:ln>
                            <a:noFill/>
                          </a:ln>
                          <a:solidFill>
                            <a:srgbClr val="333333"/>
                          </a:solidFill>
                          <a:effectLst/>
                          <a:latin typeface="Calibri Light"/>
                        </a:rPr>
                        <a:t>on epärehellinen”; “Vain </a:t>
                      </a:r>
                      <a:r>
                        <a:rPr kumimoji="0" lang="fi-FI" sz="2000" b="1" i="1" u="none" strike="noStrike" cap="none" normalizeH="0" baseline="0" dirty="0">
                          <a:ln>
                            <a:noFill/>
                          </a:ln>
                          <a:solidFill>
                            <a:srgbClr val="333333"/>
                          </a:solidFill>
                          <a:effectLst/>
                          <a:latin typeface="Calibri Light"/>
                        </a:rPr>
                        <a:t>hän ajattelee tuolla </a:t>
                      </a:r>
                      <a:r>
                        <a:rPr kumimoji="0" lang="fi-FI" sz="2000" b="1" i="1" u="none" strike="noStrike" cap="none" normalizeH="0" baseline="0">
                          <a:ln>
                            <a:noFill/>
                          </a:ln>
                          <a:solidFill>
                            <a:srgbClr val="333333"/>
                          </a:solidFill>
                          <a:effectLst/>
                          <a:latin typeface="Calibri Light"/>
                        </a:rPr>
                        <a:t>tavalla...”</a:t>
                      </a:r>
                      <a:endParaRPr kumimoji="0" lang="fi-FI"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“Hyvä</a:t>
                      </a:r>
                      <a:r>
                        <a:rPr kumimoji="0" lang="fi-FI" sz="2000" b="0" i="0" u="none" strike="noStrike" cap="none" normalizeH="0" baseline="0" dirty="0">
                          <a:ln>
                            <a:noFill/>
                          </a:ln>
                          <a:solidFill>
                            <a:srgbClr val="333333"/>
                          </a:solidFill>
                          <a:effectLst/>
                          <a:latin typeface="Calibri Light"/>
                        </a:rPr>
                        <a:t>, että joku tunnustaa </a:t>
                      </a:r>
                      <a:r>
                        <a:rPr kumimoji="0" lang="fi-FI" sz="2000" b="0" i="0" u="none" strike="noStrike" cap="none" normalizeH="0" baseline="0">
                          <a:ln>
                            <a:noFill/>
                          </a:ln>
                          <a:solidFill>
                            <a:srgbClr val="333333"/>
                          </a:solidFill>
                          <a:effectLst/>
                          <a:latin typeface="Calibri Light"/>
                        </a:rPr>
                        <a:t>saavutukseni!”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Sinua arvostellaan!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dirty="0">
                          <a:ln>
                            <a:noFill/>
                          </a:ln>
                          <a:solidFill>
                            <a:srgbClr val="333333"/>
                          </a:solidFill>
                          <a:effectLst/>
                          <a:latin typeface="+mn-lt"/>
                        </a:rPr>
                        <a:t>“Olen paljastunut tyhmäksi, Olen arvoton...”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004992"/>
                          </a:solidFill>
                          <a:effectLst/>
                          <a:latin typeface="+mn-lt"/>
                        </a:rPr>
                        <a:t> ???</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03516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8" name="Rectangle 20"/>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4. Myönteisen palautteen kieltäminen, mutta kielteisen palautteen kritiikitön hyväksyminen!</a:t>
            </a:r>
            <a:br>
              <a:rPr lang="fi-FI" altLang="de-DE" sz="3600" dirty="0">
                <a:solidFill>
                  <a:srgbClr val="004992"/>
                </a:solidFill>
                <a:latin typeface="+mn-lt"/>
                <a:ea typeface="+mn-ea"/>
                <a:cs typeface="+mn-cs"/>
              </a:rPr>
            </a:br>
            <a:r>
              <a:rPr lang="fi-FI" altLang="de-DE" dirty="0">
                <a:solidFill>
                  <a:srgbClr val="004992"/>
                </a:solidFill>
                <a:latin typeface="+mn-lt"/>
                <a:ea typeface="+mn-ea"/>
                <a:cs typeface="+mn-cs"/>
              </a:rPr>
              <a:t>Mikä olisi totuudenmukaisempi ja hyödyllisempi arvio?</a:t>
            </a:r>
            <a:endParaRPr lang="de-DE" altLang="de-DE" dirty="0">
              <a:solidFill>
                <a:srgbClr val="004992"/>
              </a:solidFill>
              <a:latin typeface="+mn-lt"/>
              <a:ea typeface="+mn-ea"/>
              <a:cs typeface="+mn-cs"/>
            </a:endParaRP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2BA7AE96-82AB-4C0B-944B-F3427CF9D574}" type="slidenum">
              <a:rPr lang="de-DE" altLang="de-DE" smtClean="0"/>
              <a:pPr>
                <a:defRPr/>
              </a:pPr>
              <a:t>25</a:t>
            </a:fld>
            <a:endParaRPr lang="de-DE" altLang="de-DE"/>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923264693"/>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Tilanne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Depressiivinen</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arviointi</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Myönteinen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rakentava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arviointi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Saat kehuja suorituksestasi.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a:ln>
                            <a:noFill/>
                          </a:ln>
                          <a:solidFill>
                            <a:srgbClr val="333333"/>
                          </a:solidFill>
                          <a:effectLst/>
                          <a:latin typeface="Calibri Light"/>
                        </a:rPr>
                        <a:t>“Tuo </a:t>
                      </a:r>
                      <a:r>
                        <a:rPr kumimoji="0" lang="fi-FI" sz="2000" b="1" i="1" u="none" strike="noStrike" cap="none" normalizeH="0" baseline="0" dirty="0">
                          <a:ln>
                            <a:noFill/>
                          </a:ln>
                          <a:solidFill>
                            <a:srgbClr val="333333"/>
                          </a:solidFill>
                          <a:effectLst/>
                          <a:latin typeface="Calibri Light"/>
                        </a:rPr>
                        <a:t>henkilö yrittää vain imarrella minua — hän </a:t>
                      </a:r>
                      <a:r>
                        <a:rPr kumimoji="0" lang="fi-FI" sz="2000" b="1" i="1" u="none" strike="noStrike" cap="none" normalizeH="0" baseline="0">
                          <a:ln>
                            <a:noFill/>
                          </a:ln>
                          <a:solidFill>
                            <a:srgbClr val="333333"/>
                          </a:solidFill>
                          <a:effectLst/>
                          <a:latin typeface="Calibri Light"/>
                        </a:rPr>
                        <a:t>on epärehellinen”; “Vain </a:t>
                      </a:r>
                      <a:r>
                        <a:rPr kumimoji="0" lang="fi-FI" sz="2000" b="1" i="1" u="none" strike="noStrike" cap="none" normalizeH="0" baseline="0" dirty="0">
                          <a:ln>
                            <a:noFill/>
                          </a:ln>
                          <a:solidFill>
                            <a:srgbClr val="333333"/>
                          </a:solidFill>
                          <a:effectLst/>
                          <a:latin typeface="Calibri Light"/>
                        </a:rPr>
                        <a:t>hän ajattelee tuolla </a:t>
                      </a:r>
                      <a:r>
                        <a:rPr kumimoji="0" lang="fi-FI" sz="2000" b="1" i="1" u="none" strike="noStrike" cap="none" normalizeH="0" baseline="0">
                          <a:ln>
                            <a:noFill/>
                          </a:ln>
                          <a:solidFill>
                            <a:srgbClr val="333333"/>
                          </a:solidFill>
                          <a:effectLst/>
                          <a:latin typeface="Calibri Light"/>
                        </a:rPr>
                        <a:t>tavalla...”</a:t>
                      </a:r>
                      <a:endParaRPr kumimoji="0" lang="fi-FI"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“Hyvä</a:t>
                      </a:r>
                      <a:r>
                        <a:rPr kumimoji="0" lang="fi-FI" sz="2000" b="0" i="0" u="none" strike="noStrike" cap="none" normalizeH="0" baseline="0" dirty="0">
                          <a:ln>
                            <a:noFill/>
                          </a:ln>
                          <a:solidFill>
                            <a:srgbClr val="333333"/>
                          </a:solidFill>
                          <a:effectLst/>
                          <a:latin typeface="Calibri Light"/>
                        </a:rPr>
                        <a:t>, että joku tunnustaa </a:t>
                      </a:r>
                      <a:r>
                        <a:rPr kumimoji="0" lang="fi-FI" sz="2000" b="0" i="0" u="none" strike="noStrike" cap="none" normalizeH="0" baseline="0">
                          <a:ln>
                            <a:noFill/>
                          </a:ln>
                          <a:solidFill>
                            <a:srgbClr val="333333"/>
                          </a:solidFill>
                          <a:effectLst/>
                          <a:latin typeface="Calibri Light"/>
                        </a:rPr>
                        <a:t>saavutukseni!”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Sinua arvostellaan!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a:ln>
                            <a:noFill/>
                          </a:ln>
                          <a:solidFill>
                            <a:srgbClr val="333333"/>
                          </a:solidFill>
                          <a:effectLst/>
                          <a:latin typeface="Calibri Light"/>
                        </a:rPr>
                        <a:t>“Olen </a:t>
                      </a:r>
                      <a:r>
                        <a:rPr kumimoji="0" lang="fi-FI" sz="2000" b="1" i="1" u="none" strike="noStrike" cap="none" normalizeH="0" baseline="0" dirty="0">
                          <a:ln>
                            <a:noFill/>
                          </a:ln>
                          <a:solidFill>
                            <a:srgbClr val="333333"/>
                          </a:solidFill>
                          <a:effectLst/>
                          <a:latin typeface="Calibri Light"/>
                        </a:rPr>
                        <a:t>paljastunut </a:t>
                      </a:r>
                      <a:r>
                        <a:rPr kumimoji="0" lang="fi-FI" sz="2000" b="1" i="1" u="none" strike="noStrike" cap="none" normalizeH="0" baseline="0">
                          <a:ln>
                            <a:noFill/>
                          </a:ln>
                          <a:solidFill>
                            <a:srgbClr val="333333"/>
                          </a:solidFill>
                          <a:effectLst/>
                          <a:latin typeface="Calibri Light"/>
                        </a:rPr>
                        <a:t>tyhmäksi, Olen arvoton...”</a:t>
                      </a:r>
                      <a:endParaRPr kumimoji="0" lang="fi-FI"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“Tuolla </a:t>
                      </a:r>
                      <a:r>
                        <a:rPr kumimoji="0" lang="fi-FI" sz="2000" b="0" i="0" u="none" strike="noStrike" cap="none" normalizeH="0" baseline="0" dirty="0">
                          <a:ln>
                            <a:noFill/>
                          </a:ln>
                          <a:solidFill>
                            <a:srgbClr val="333333"/>
                          </a:solidFill>
                          <a:effectLst/>
                          <a:latin typeface="Calibri Light"/>
                        </a:rPr>
                        <a:t>henkilöllä on voinut olla huono </a:t>
                      </a:r>
                      <a:r>
                        <a:rPr kumimoji="0" lang="fi-FI" sz="2000" b="0" i="0" u="none" strike="noStrike" cap="none" normalizeH="0" baseline="0">
                          <a:ln>
                            <a:noFill/>
                          </a:ln>
                          <a:solidFill>
                            <a:srgbClr val="333333"/>
                          </a:solidFill>
                          <a:effectLst/>
                          <a:latin typeface="Calibri Light"/>
                        </a:rPr>
                        <a:t>päivä.”; “Voinko </a:t>
                      </a:r>
                      <a:r>
                        <a:rPr kumimoji="0" lang="fi-FI" sz="2000" b="0" i="0" u="none" strike="noStrike" cap="none" normalizeH="0" baseline="0" dirty="0">
                          <a:ln>
                            <a:noFill/>
                          </a:ln>
                          <a:solidFill>
                            <a:srgbClr val="333333"/>
                          </a:solidFill>
                          <a:effectLst/>
                          <a:latin typeface="Calibri Light"/>
                        </a:rPr>
                        <a:t>hyötyä tästä </a:t>
                      </a:r>
                      <a:r>
                        <a:rPr kumimoji="0" lang="fi-FI" sz="2000" b="0" i="0" u="none" strike="noStrike" cap="none" normalizeH="0" baseline="0">
                          <a:ln>
                            <a:noFill/>
                          </a:ln>
                          <a:solidFill>
                            <a:srgbClr val="333333"/>
                          </a:solidFill>
                          <a:effectLst/>
                          <a:latin typeface="Calibri Light"/>
                        </a:rPr>
                        <a:t>palautteesta?”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77980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i-FI" sz="3600" dirty="0">
                <a:solidFill>
                  <a:srgbClr val="004992"/>
                </a:solidFill>
                <a:latin typeface="+mn-lt"/>
                <a:ea typeface="+mn-ea"/>
                <a:cs typeface="+mn-cs"/>
              </a:rPr>
              <a:t>5</a:t>
            </a:r>
            <a:r>
              <a:rPr lang="fi-FI" sz="3600">
                <a:solidFill>
                  <a:srgbClr val="004992"/>
                </a:solidFill>
                <a:latin typeface="+mn-lt"/>
                <a:ea typeface="+mn-ea"/>
                <a:cs typeface="+mn-cs"/>
              </a:rPr>
              <a:t>. “Kaikki-tai-ei </a:t>
            </a:r>
            <a:r>
              <a:rPr lang="fi-FI" sz="3600" dirty="0">
                <a:solidFill>
                  <a:srgbClr val="004992"/>
                </a:solidFill>
                <a:latin typeface="+mn-lt"/>
                <a:ea typeface="+mn-ea"/>
                <a:cs typeface="+mn-cs"/>
              </a:rPr>
              <a:t>mitään </a:t>
            </a:r>
            <a:r>
              <a:rPr lang="fi-FI" sz="3600">
                <a:solidFill>
                  <a:srgbClr val="004992"/>
                </a:solidFill>
                <a:latin typeface="+mn-lt"/>
                <a:ea typeface="+mn-ea"/>
                <a:cs typeface="+mn-cs"/>
              </a:rPr>
              <a:t>-ajattelu”/</a:t>
            </a:r>
            <a:r>
              <a:rPr lang="fi-FI" sz="3600" dirty="0">
                <a:solidFill>
                  <a:srgbClr val="004992"/>
                </a:solidFill>
                <a:latin typeface="+mn-lt"/>
                <a:ea typeface="+mn-ea"/>
                <a:cs typeface="+mn-cs"/>
              </a:rPr>
              <a:t>Katastrofiajattelu</a:t>
            </a:r>
            <a:br>
              <a:rPr lang="fi-FI" sz="3600" dirty="0">
                <a:solidFill>
                  <a:srgbClr val="004992"/>
                </a:solidFill>
                <a:latin typeface="+mn-lt"/>
                <a:ea typeface="+mn-ea"/>
                <a:cs typeface="+mn-cs"/>
              </a:rPr>
            </a:br>
            <a:r>
              <a:rPr lang="fi-FI" dirty="0">
                <a:solidFill>
                  <a:srgbClr val="004992"/>
                </a:solidFill>
                <a:latin typeface="+mn-lt"/>
                <a:ea typeface="+mn-ea"/>
                <a:cs typeface="+mn-cs"/>
              </a:rPr>
              <a:t>Mikä olisi totuudenmukaisempi ja auttavampi arvio?</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98932185"/>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Depressiivinen</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arviointi</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Myönteinen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rakentava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arviointi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Huomaat ihossasi tumman täplän.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a:ln>
                            <a:noFill/>
                          </a:ln>
                          <a:solidFill>
                            <a:srgbClr val="333333"/>
                          </a:solidFill>
                          <a:effectLst/>
                          <a:latin typeface="Calibri Light"/>
                        </a:rPr>
                        <a:t>“Saan </a:t>
                      </a:r>
                      <a:r>
                        <a:rPr kumimoji="0" lang="fi-FI" sz="2000" b="1" i="1" u="none" strike="noStrike" cap="none" normalizeH="0" baseline="0" dirty="0">
                          <a:ln>
                            <a:noFill/>
                          </a:ln>
                          <a:solidFill>
                            <a:srgbClr val="333333"/>
                          </a:solidFill>
                          <a:effectLst/>
                          <a:latin typeface="Calibri Light"/>
                        </a:rPr>
                        <a:t>syövän ja </a:t>
                      </a:r>
                      <a:r>
                        <a:rPr kumimoji="0" lang="fi-FI" sz="2000" b="1" i="1" u="none" strike="noStrike" cap="none" normalizeH="0" baseline="0">
                          <a:ln>
                            <a:noFill/>
                          </a:ln>
                          <a:solidFill>
                            <a:srgbClr val="333333"/>
                          </a:solidFill>
                          <a:effectLst/>
                          <a:latin typeface="Calibri Light"/>
                        </a:rPr>
                        <a:t>kuolen.”</a:t>
                      </a:r>
                      <a:endParaRPr kumimoji="0" lang="fi-FI"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2BA7AE96-82AB-4C0B-944B-F3427CF9D574}"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i-FI" sz="3600" dirty="0">
                <a:solidFill>
                  <a:srgbClr val="004992"/>
                </a:solidFill>
                <a:latin typeface="+mn-lt"/>
                <a:ea typeface="+mn-ea"/>
                <a:cs typeface="+mn-cs"/>
              </a:rPr>
              <a:t>5</a:t>
            </a:r>
            <a:r>
              <a:rPr lang="fi-FI" sz="3600">
                <a:solidFill>
                  <a:srgbClr val="004992"/>
                </a:solidFill>
                <a:latin typeface="+mn-lt"/>
                <a:ea typeface="+mn-ea"/>
                <a:cs typeface="+mn-cs"/>
              </a:rPr>
              <a:t>. “Kaikki-tai-ei </a:t>
            </a:r>
            <a:r>
              <a:rPr lang="fi-FI" sz="3600" dirty="0">
                <a:solidFill>
                  <a:srgbClr val="004992"/>
                </a:solidFill>
                <a:latin typeface="+mn-lt"/>
                <a:ea typeface="+mn-ea"/>
                <a:cs typeface="+mn-cs"/>
              </a:rPr>
              <a:t>mitään </a:t>
            </a:r>
            <a:r>
              <a:rPr lang="fi-FI" sz="3600">
                <a:solidFill>
                  <a:srgbClr val="004992"/>
                </a:solidFill>
                <a:latin typeface="+mn-lt"/>
                <a:ea typeface="+mn-ea"/>
                <a:cs typeface="+mn-cs"/>
              </a:rPr>
              <a:t>-ajattelu”/</a:t>
            </a:r>
            <a:r>
              <a:rPr lang="fi-FI" sz="3600" dirty="0">
                <a:solidFill>
                  <a:srgbClr val="004992"/>
                </a:solidFill>
                <a:latin typeface="+mn-lt"/>
                <a:ea typeface="+mn-ea"/>
                <a:cs typeface="+mn-cs"/>
              </a:rPr>
              <a:t>Katastrofiajattelu</a:t>
            </a:r>
            <a:br>
              <a:rPr lang="fi-FI" sz="3600" dirty="0">
                <a:solidFill>
                  <a:srgbClr val="004992"/>
                </a:solidFill>
                <a:latin typeface="+mn-lt"/>
                <a:ea typeface="+mn-ea"/>
                <a:cs typeface="+mn-cs"/>
              </a:rPr>
            </a:br>
            <a:r>
              <a:rPr lang="fi-FI" dirty="0">
                <a:solidFill>
                  <a:srgbClr val="004992"/>
                </a:solidFill>
                <a:latin typeface="+mn-lt"/>
                <a:ea typeface="+mn-ea"/>
                <a:cs typeface="+mn-cs"/>
              </a:rPr>
              <a:t>Mikä olisi totuudenmukaisempi ja auttavampi arvio?</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962249906"/>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Tilanne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Depressiivinen</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arviointi</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Myönteinen</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rakentava</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arviointi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Huomaat ihossasi tumman täplän.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a:ln>
                            <a:noFill/>
                          </a:ln>
                          <a:solidFill>
                            <a:srgbClr val="333333"/>
                          </a:solidFill>
                          <a:effectLst/>
                          <a:latin typeface="Calibri Light"/>
                        </a:rPr>
                        <a:t>“Saan </a:t>
                      </a:r>
                      <a:r>
                        <a:rPr kumimoji="0" lang="fi-FI" sz="2000" b="1" i="1" u="none" strike="noStrike" cap="none" normalizeH="0" baseline="0" dirty="0">
                          <a:ln>
                            <a:noFill/>
                          </a:ln>
                          <a:solidFill>
                            <a:srgbClr val="333333"/>
                          </a:solidFill>
                          <a:effectLst/>
                          <a:latin typeface="Calibri Light"/>
                        </a:rPr>
                        <a:t>syövän ja </a:t>
                      </a:r>
                      <a:r>
                        <a:rPr kumimoji="0" lang="fi-FI" sz="2000" b="1" i="1" u="none" strike="noStrike" cap="none" normalizeH="0" baseline="0">
                          <a:ln>
                            <a:noFill/>
                          </a:ln>
                          <a:solidFill>
                            <a:srgbClr val="333333"/>
                          </a:solidFill>
                          <a:effectLst/>
                          <a:latin typeface="Calibri Light"/>
                        </a:rPr>
                        <a:t>kuolen.”</a:t>
                      </a:r>
                      <a:endParaRPr kumimoji="0" lang="fi-FI"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Kysy muilta tai lääkäriltä.</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2BA7AE96-82AB-4C0B-944B-F3427CF9D574}" type="slidenum">
              <a:rPr lang="de-DE" altLang="de-DE" smtClean="0"/>
              <a:pPr>
                <a:defRPr/>
              </a:pPr>
              <a:t>27</a:t>
            </a:fld>
            <a:endParaRPr lang="de-DE" altLang="de-DE"/>
          </a:p>
        </p:txBody>
      </p:sp>
    </p:spTree>
    <p:extLst>
      <p:ext uri="{BB962C8B-B14F-4D97-AF65-F5344CB8AC3E}">
        <p14:creationId xmlns:p14="http://schemas.microsoft.com/office/powerpoint/2010/main" val="3732613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6. Kielteisten ajatusten tukahduttaminen</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Mikä olisi totuudenmukaisempi arviointi?</a:t>
            </a:r>
            <a:endParaRPr lang="de-DE" altLang="de-DE">
              <a:solidFill>
                <a:srgbClr val="004992"/>
              </a:solidFill>
              <a:latin typeface="+mn-lt"/>
              <a:ea typeface="+mn-ea"/>
              <a:cs typeface="+mn-cs"/>
            </a:endParaRPr>
          </a:p>
        </p:txBody>
      </p:sp>
      <p:sp>
        <p:nvSpPr>
          <p:cNvPr id="60434" name="Text Box 20"/>
          <p:cNvSpPr txBox="1">
            <a:spLocks noChangeArrowheads="1"/>
          </p:cNvSpPr>
          <p:nvPr/>
        </p:nvSpPr>
        <p:spPr bwMode="auto">
          <a:xfrm>
            <a:off x="5809646" y="3573463"/>
            <a:ext cx="143970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r>
              <a:rPr lang="de-DE" altLang="de-DE" sz="1800">
                <a:solidFill>
                  <a:srgbClr val="333333"/>
                </a:solidFill>
                <a:latin typeface="+mn-lt"/>
              </a:rPr>
              <a:t>???</a:t>
            </a:r>
          </a:p>
        </p:txBody>
      </p:sp>
      <p:graphicFrame>
        <p:nvGraphicFramePr>
          <p:cNvPr id="10"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599605799"/>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Ongelmallinen arviointi</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Myönteinen/rakentava arviointi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Sinulla on toistuvia kielteisiä ajatuksia (esim</a:t>
                      </a:r>
                      <a:r>
                        <a:rPr kumimoji="0" lang="fi-FI" sz="2000" b="0" i="0" u="none" strike="noStrike" cap="none" normalizeH="0" baseline="0">
                          <a:ln>
                            <a:noFill/>
                          </a:ln>
                          <a:solidFill>
                            <a:srgbClr val="333333"/>
                          </a:solidFill>
                          <a:effectLst/>
                          <a:latin typeface="Calibri Light"/>
                        </a:rPr>
                        <a:t>. “olen arvoton”, “luuseri”, “olenpa tyhmä”).</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a:ln>
                            <a:noFill/>
                          </a:ln>
                          <a:solidFill>
                            <a:srgbClr val="333333"/>
                          </a:solidFill>
                          <a:effectLst/>
                          <a:latin typeface="Calibri Light"/>
                        </a:rPr>
                        <a:t>“Minun </a:t>
                      </a:r>
                      <a:r>
                        <a:rPr kumimoji="0" lang="fi-FI" sz="2000" b="1" i="1" u="none" strike="noStrike" cap="none" normalizeH="0" baseline="0" dirty="0">
                          <a:ln>
                            <a:noFill/>
                          </a:ln>
                          <a:solidFill>
                            <a:srgbClr val="333333"/>
                          </a:solidFill>
                          <a:effectLst/>
                          <a:latin typeface="Calibri Light"/>
                        </a:rPr>
                        <a:t>ei pitäisi ajatella näitä </a:t>
                      </a:r>
                      <a:r>
                        <a:rPr kumimoji="0" lang="fi-FI" sz="2000" b="1" i="1" u="none" strike="noStrike" cap="none" normalizeH="0" baseline="0">
                          <a:ln>
                            <a:noFill/>
                          </a:ln>
                          <a:solidFill>
                            <a:srgbClr val="333333"/>
                          </a:solidFill>
                          <a:effectLst/>
                          <a:latin typeface="Calibri Light"/>
                        </a:rPr>
                        <a:t>kielteisiä asioita” </a:t>
                      </a:r>
                      <a:r>
                        <a:rPr kumimoji="0" lang="fi-FI" sz="2000" b="1" i="1" u="none" strike="noStrike" cap="none" normalizeH="0" baseline="0" dirty="0">
                          <a:ln>
                            <a:noFill/>
                          </a:ln>
                          <a:solidFill>
                            <a:srgbClr val="333333"/>
                          </a:solidFill>
                          <a:effectLst/>
                          <a:latin typeface="Calibri Light"/>
                        </a:rPr>
                        <a:t>… mutta tämä ei </a:t>
                      </a:r>
                      <a:r>
                        <a:rPr kumimoji="0" lang="fi-FI" sz="2000" b="1" i="1" u="none" strike="noStrike" cap="none" normalizeH="0" baseline="0">
                          <a:ln>
                            <a:noFill/>
                          </a:ln>
                          <a:solidFill>
                            <a:srgbClr val="333333"/>
                          </a:solidFill>
                          <a:effectLst/>
                          <a:latin typeface="Calibri Light"/>
                        </a:rPr>
                        <a:t>toimi (</a:t>
                      </a:r>
                      <a:r>
                        <a:rPr kumimoji="0" lang="fi-FI" sz="2000" b="1" i="1" u="none" strike="noStrike" cap="none" normalizeH="0" baseline="0">
                          <a:ln>
                            <a:noFill/>
                          </a:ln>
                          <a:solidFill>
                            <a:srgbClr val="333333"/>
                          </a:solidFill>
                          <a:effectLst/>
                          <a:latin typeface="Times New Roman"/>
                          <a:sym typeface="Wingdings" panose="05000000000000000000" pitchFamily="2" charset="2"/>
                        </a:rPr>
                        <a:t>→</a:t>
                      </a:r>
                      <a:r>
                        <a:rPr kumimoji="0" lang="fi-FI" sz="2000" b="1" i="1" u="none" strike="noStrike" cap="none" normalizeH="0" baseline="0">
                          <a:ln>
                            <a:noFill/>
                          </a:ln>
                          <a:solidFill>
                            <a:srgbClr val="333333"/>
                          </a:solidFill>
                          <a:effectLst/>
                          <a:latin typeface="Calibri Light"/>
                        </a:rPr>
                        <a:t> </a:t>
                      </a:r>
                      <a:r>
                        <a:rPr kumimoji="0" lang="fi-FI" sz="2000" b="1" i="1" u="none" strike="noStrike" cap="none" normalizeH="0" baseline="0" dirty="0">
                          <a:ln>
                            <a:noFill/>
                          </a:ln>
                          <a:solidFill>
                            <a:srgbClr val="333333"/>
                          </a:solidFill>
                          <a:effectLst/>
                          <a:latin typeface="Calibri Light"/>
                        </a:rPr>
                        <a:t>katso seuraava harjoitus).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004992"/>
                          </a:solidFill>
                          <a:effectLst/>
                          <a:latin typeface="Calibri Light"/>
                        </a:rPr>
                        <a:t>???</a:t>
                      </a:r>
                      <a:endParaRPr kumimoji="0" lang="es-E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2BA7AE96-82AB-4C0B-944B-F3427CF9D574}"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6. Kielteisten ajatusten tukahduttaminen</a:t>
            </a:r>
            <a:br>
              <a:rPr lang="fi-FI" sz="3600">
                <a:solidFill>
                  <a:srgbClr val="004992"/>
                </a:solidFill>
                <a:latin typeface="+mn-lt"/>
                <a:ea typeface="+mn-ea"/>
                <a:cs typeface="+mn-cs"/>
              </a:rPr>
            </a:br>
            <a:r>
              <a:rPr lang="fi-FI">
                <a:solidFill>
                  <a:srgbClr val="004992"/>
                </a:solidFill>
                <a:latin typeface="+mn-lt"/>
                <a:ea typeface="+mn-ea"/>
                <a:cs typeface="+mn-cs"/>
              </a:rPr>
              <a:t>Mikä olisi totuudenmukaisempi arviointi?</a:t>
            </a:r>
            <a:endParaRPr lang="en-US">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413241571"/>
              </p:ext>
            </p:extLst>
          </p:nvPr>
        </p:nvGraphicFramePr>
        <p:xfrm>
          <a:off x="408955" y="2636912"/>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Tilanne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Ongelmallinen arviointi</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Myönteinen/rakentava arviointi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Sinulla on toistuvia kielteisiä ajatuksia (esim</a:t>
                      </a:r>
                      <a:r>
                        <a:rPr kumimoji="0" lang="fi-FI" sz="2000" b="0" i="0" u="none" strike="noStrike" cap="none" normalizeH="0" baseline="0">
                          <a:ln>
                            <a:noFill/>
                          </a:ln>
                          <a:solidFill>
                            <a:srgbClr val="333333"/>
                          </a:solidFill>
                          <a:effectLst/>
                          <a:latin typeface="Calibri Light"/>
                        </a:rPr>
                        <a:t>. “olen arvoton”, “luuseri”, “olenpa tyhmä”).</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1" i="1" u="none" strike="noStrike" cap="none" normalizeH="0" baseline="0">
                          <a:ln>
                            <a:noFill/>
                          </a:ln>
                          <a:solidFill>
                            <a:srgbClr val="333333"/>
                          </a:solidFill>
                          <a:effectLst/>
                          <a:latin typeface="Calibri Light"/>
                        </a:rPr>
                        <a:t>“Minun </a:t>
                      </a:r>
                      <a:r>
                        <a:rPr kumimoji="0" lang="fi-FI" sz="2000" b="1" i="1" u="none" strike="noStrike" cap="none" normalizeH="0" baseline="0" dirty="0">
                          <a:ln>
                            <a:noFill/>
                          </a:ln>
                          <a:solidFill>
                            <a:srgbClr val="333333"/>
                          </a:solidFill>
                          <a:effectLst/>
                          <a:latin typeface="Calibri Light"/>
                        </a:rPr>
                        <a:t>ei pitäisi ajatella näitä </a:t>
                      </a:r>
                      <a:r>
                        <a:rPr kumimoji="0" lang="fi-FI" sz="2000" b="1" i="1" u="none" strike="noStrike" cap="none" normalizeH="0" baseline="0">
                          <a:ln>
                            <a:noFill/>
                          </a:ln>
                          <a:solidFill>
                            <a:srgbClr val="333333"/>
                          </a:solidFill>
                          <a:effectLst/>
                          <a:latin typeface="Calibri Light"/>
                        </a:rPr>
                        <a:t>kielteisiä asioita” </a:t>
                      </a:r>
                      <a:r>
                        <a:rPr kumimoji="0" lang="fi-FI" sz="2000" b="1" i="1" u="none" strike="noStrike" cap="none" normalizeH="0" baseline="0" dirty="0">
                          <a:ln>
                            <a:noFill/>
                          </a:ln>
                          <a:solidFill>
                            <a:srgbClr val="333333"/>
                          </a:solidFill>
                          <a:effectLst/>
                          <a:latin typeface="Calibri Light"/>
                        </a:rPr>
                        <a:t>… mutta tämä ei </a:t>
                      </a:r>
                      <a:r>
                        <a:rPr kumimoji="0" lang="fi-FI" sz="2000" b="1" i="1" u="none" strike="noStrike" cap="none" normalizeH="0" baseline="0">
                          <a:ln>
                            <a:noFill/>
                          </a:ln>
                          <a:solidFill>
                            <a:srgbClr val="333333"/>
                          </a:solidFill>
                          <a:effectLst/>
                          <a:latin typeface="Calibri Light"/>
                        </a:rPr>
                        <a:t>toimi (</a:t>
                      </a:r>
                      <a:r>
                        <a:rPr kumimoji="0" lang="fi-FI" sz="2000" b="1" i="1" u="none" strike="noStrike" cap="none" normalizeH="0" baseline="0">
                          <a:ln>
                            <a:noFill/>
                          </a:ln>
                          <a:solidFill>
                            <a:srgbClr val="333333"/>
                          </a:solidFill>
                          <a:effectLst/>
                          <a:latin typeface="Times New Roman"/>
                          <a:sym typeface="Wingdings" panose="05000000000000000000" pitchFamily="2" charset="2"/>
                        </a:rPr>
                        <a:t>→</a:t>
                      </a:r>
                      <a:r>
                        <a:rPr kumimoji="0" lang="fi-FI" sz="2000" b="1" i="1" u="none" strike="noStrike" cap="none" normalizeH="0" baseline="0">
                          <a:ln>
                            <a:noFill/>
                          </a:ln>
                          <a:solidFill>
                            <a:srgbClr val="333333"/>
                          </a:solidFill>
                          <a:effectLst/>
                          <a:latin typeface="Calibri Light"/>
                        </a:rPr>
                        <a:t> </a:t>
                      </a:r>
                      <a:r>
                        <a:rPr kumimoji="0" lang="fi-FI" sz="2000" b="1" i="1" u="none" strike="noStrike" cap="none" normalizeH="0" baseline="0" dirty="0">
                          <a:ln>
                            <a:noFill/>
                          </a:ln>
                          <a:solidFill>
                            <a:srgbClr val="333333"/>
                          </a:solidFill>
                          <a:effectLst/>
                          <a:latin typeface="Calibri Light"/>
                        </a:rPr>
                        <a:t>katso seuraava harjoitus).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Kysy itseltäsi ovatko ajatukset perusteltavissa. Mikä on ristiriidassa näiden ajatusten kanssa?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dirty="0">
                          <a:ln>
                            <a:noFill/>
                          </a:ln>
                          <a:solidFill>
                            <a:srgbClr val="333333"/>
                          </a:solidFill>
                          <a:effectLst/>
                          <a:latin typeface="Calibri Light"/>
                        </a:rPr>
                        <a:t>Käännä huomiosi muualle tekemällä jotain mukavaa.</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2BA7AE96-82AB-4C0B-944B-F3427CF9D574}"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6. Kielteisten ajatusten tukahduttaminen</a:t>
            </a:r>
            <a:br>
              <a:rPr lang="fi-FI" altLang="de-DE" sz="3600" dirty="0">
                <a:solidFill>
                  <a:srgbClr val="004992"/>
                </a:solidFill>
                <a:latin typeface="+mn-lt"/>
                <a:ea typeface="+mn-ea"/>
                <a:cs typeface="+mn-cs"/>
              </a:rPr>
            </a:br>
            <a:r>
              <a:rPr lang="fi-FI" altLang="de-DE" dirty="0">
                <a:solidFill>
                  <a:srgbClr val="004992"/>
                </a:solidFill>
                <a:latin typeface="+mn-lt"/>
                <a:ea typeface="+mn-ea"/>
                <a:cs typeface="+mn-cs"/>
              </a:rPr>
              <a:t>Harjoitus</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fi-FI" sz="2400" dirty="0">
                <a:solidFill>
                  <a:srgbClr val="333333"/>
                </a:solidFill>
              </a:rPr>
              <a:t>Ei ole mahdollista tietoisesti tukahduttaa mieltä järkyttäviä ajatuksia. Se, että yrittää olla ajattelematta jotain, johtaa näiden ajatusten lisääntymiseen.</a:t>
            </a:r>
          </a:p>
          <a:p>
            <a:r>
              <a:rPr lang="fi-FI" sz="2400" dirty="0">
                <a:solidFill>
                  <a:srgbClr val="333333"/>
                </a:solidFill>
              </a:rPr>
              <a:t>Kokeile!</a:t>
            </a:r>
            <a:br>
              <a:rPr lang="fi-FI" sz="2400" dirty="0">
                <a:solidFill>
                  <a:srgbClr val="333333"/>
                </a:solidFill>
              </a:rPr>
            </a:br>
            <a:r>
              <a:rPr lang="fi-FI" sz="2400" dirty="0">
                <a:solidFill>
                  <a:srgbClr val="004992"/>
                </a:solidFill>
              </a:rPr>
              <a:t>Älä ajattele norsua seuraavan minuutin aikana!</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BAFF73A2-2946-4CA7-AD5B-58AC792C1B5D}"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6. Kielteisten ajatusten tukahduttaminen</a:t>
            </a:r>
            <a:br>
              <a:rPr lang="fi-FI" altLang="de-DE" sz="3600" dirty="0">
                <a:solidFill>
                  <a:srgbClr val="004992"/>
                </a:solidFill>
                <a:latin typeface="+mn-lt"/>
                <a:ea typeface="+mn-ea"/>
                <a:cs typeface="+mn-cs"/>
              </a:rPr>
            </a:br>
            <a:r>
              <a:rPr lang="fi-FI" altLang="de-DE" dirty="0">
                <a:solidFill>
                  <a:srgbClr val="004992"/>
                </a:solidFill>
                <a:latin typeface="+mn-lt"/>
                <a:ea typeface="+mn-ea"/>
                <a:cs typeface="+mn-cs"/>
              </a:rPr>
              <a:t>Toimiiko? Ei!</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fi-FI" sz="2400" dirty="0">
                <a:solidFill>
                  <a:srgbClr val="333333"/>
                </a:solidFill>
              </a:rPr>
              <a:t>Useimmat teistä todennäköisesti ajattelivat norsua ja/tai jotain, mikä liittyy norsuun (esim. eläintarha, safari, Afrikka jne.)</a:t>
            </a:r>
          </a:p>
          <a:p>
            <a:r>
              <a:rPr lang="fi-FI" sz="2400" dirty="0">
                <a:solidFill>
                  <a:srgbClr val="333333"/>
                </a:solidFill>
              </a:rPr>
              <a:t>Tämä vaikutus kasvaa voimakkaammaksi, jos yrittää tietoisesti tukahduttaa mieltä järkyttäviä </a:t>
            </a:r>
            <a:r>
              <a:rPr lang="fi-FI" sz="2400">
                <a:solidFill>
                  <a:srgbClr val="333333"/>
                </a:solidFill>
              </a:rPr>
              <a:t>ajatuksia (“Olen luuseri” </a:t>
            </a:r>
            <a:r>
              <a:rPr lang="fi-FI" sz="2400" dirty="0">
                <a:solidFill>
                  <a:srgbClr val="333333"/>
                </a:solidFill>
              </a:rPr>
              <a:t>jne.). Nämä ajatukset voivat silloin tulla niin voimakkaiksi, että ne tuntuvat omituisilta tai kontrolloimattomilta!</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8" name="Slide Number Placeholder 7"/>
          <p:cNvSpPr>
            <a:spLocks noGrp="1"/>
          </p:cNvSpPr>
          <p:nvPr>
            <p:ph type="sldNum" sz="quarter" idx="12"/>
          </p:nvPr>
        </p:nvSpPr>
        <p:spPr/>
        <p:txBody>
          <a:bodyPr/>
          <a:lstStyle/>
          <a:p>
            <a:pPr>
              <a:defRPr/>
            </a:pPr>
            <a:fld id="{BAFF73A2-2946-4CA7-AD5B-58AC792C1B5D}"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Sen sijaan:</a:t>
            </a:r>
          </a:p>
        </p:txBody>
      </p:sp>
      <p:sp>
        <p:nvSpPr>
          <p:cNvPr id="68611" name="Rectangle 3"/>
          <p:cNvSpPr>
            <a:spLocks noGrp="1" noChangeArrowheads="1"/>
          </p:cNvSpPr>
          <p:nvPr>
            <p:ph idx="1"/>
          </p:nvPr>
        </p:nvSpPr>
        <p:spPr/>
        <p:txBody>
          <a:bodyPr>
            <a:noAutofit/>
          </a:bodyPr>
          <a:lstStyle/>
          <a:p>
            <a:pPr eaLnBrk="1" hangingPunct="1"/>
            <a:r>
              <a:rPr lang="de-DE" altLang="de-DE" sz="2400" dirty="0">
                <a:solidFill>
                  <a:srgbClr val="333333"/>
                </a:solidFill>
              </a:rPr>
              <a:t>Jos voimakkaat kielteiset ajatukset häiritsevät sinua, älä yritä aktiivisesti tukahduttaa niitä (se vain lisää niitä), vaan tarkkaile mielesi tapahtumia puuttumatta niihin – ikään kuin eläintarhan vierailija, joka tarkkailee vaarallista eläintä turvallisen matkan päästä.</a:t>
            </a:r>
          </a:p>
          <a:p>
            <a:pPr eaLnBrk="1" hangingPunct="1"/>
            <a:r>
              <a:rPr lang="de-DE" altLang="de-DE" sz="2400" dirty="0">
                <a:solidFill>
                  <a:srgbClr val="004992"/>
                </a:solidFill>
              </a:rPr>
              <a:t>Ajatukset vaimenevat melkein automaattisesti.</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7. Muita ajattelun vääristymiä</a:t>
            </a: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n-US" altLang="de-DE" sz="2000" b="1" dirty="0" err="1">
                <a:solidFill>
                  <a:srgbClr val="004992"/>
                </a:solidFill>
              </a:rPr>
              <a:t>Muihin</a:t>
            </a:r>
            <a:r>
              <a:rPr lang="en-US" altLang="de-DE" sz="2000" b="1" dirty="0">
                <a:solidFill>
                  <a:srgbClr val="004992"/>
                </a:solidFill>
              </a:rPr>
              <a:t> </a:t>
            </a:r>
            <a:r>
              <a:rPr lang="en-US" altLang="de-DE" sz="2000" b="1" dirty="0" err="1">
                <a:solidFill>
                  <a:srgbClr val="004992"/>
                </a:solidFill>
              </a:rPr>
              <a:t>ihmisiin</a:t>
            </a:r>
            <a:r>
              <a:rPr lang="en-US" altLang="de-DE" sz="2000" b="1" dirty="0">
                <a:solidFill>
                  <a:srgbClr val="004992"/>
                </a:solidFill>
              </a:rPr>
              <a:t> </a:t>
            </a:r>
            <a:r>
              <a:rPr lang="en-US" altLang="de-DE" sz="2000" b="1" dirty="0" err="1">
                <a:solidFill>
                  <a:srgbClr val="004992"/>
                </a:solidFill>
              </a:rPr>
              <a:t>vertaaminen</a:t>
            </a:r>
            <a:r>
              <a:rPr lang="en-US" altLang="de-DE" sz="2000" b="1" dirty="0">
                <a:solidFill>
                  <a:srgbClr val="004992"/>
                </a:solidFill>
              </a:rPr>
              <a:t>:</a:t>
            </a:r>
            <a:endParaRPr lang="de-DE" altLang="de-DE" sz="2000" b="1" dirty="0">
              <a:solidFill>
                <a:srgbClr val="004992"/>
              </a:solidFill>
            </a:endParaRP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vertaa</a:t>
            </a:r>
            <a:r>
              <a:rPr lang="en-US" altLang="de-DE" sz="2000" dirty="0">
                <a:solidFill>
                  <a:srgbClr val="333333"/>
                </a:solidFill>
              </a:rPr>
              <a:t> </a:t>
            </a:r>
            <a:r>
              <a:rPr lang="en-US" altLang="de-DE" sz="2000" dirty="0" err="1">
                <a:solidFill>
                  <a:srgbClr val="333333"/>
                </a:solidFill>
              </a:rPr>
              <a:t>itseäsi</a:t>
            </a:r>
            <a:r>
              <a:rPr lang="en-US" altLang="de-DE" sz="2000" dirty="0">
                <a:solidFill>
                  <a:srgbClr val="333333"/>
                </a:solidFill>
              </a:rPr>
              <a:t> </a:t>
            </a:r>
            <a:r>
              <a:rPr lang="en-US" altLang="de-DE" sz="2000" dirty="0" err="1">
                <a:solidFill>
                  <a:srgbClr val="333333"/>
                </a:solidFill>
              </a:rPr>
              <a:t>liian</a:t>
            </a:r>
            <a:r>
              <a:rPr lang="en-US" altLang="de-DE" sz="2000" dirty="0">
                <a:solidFill>
                  <a:srgbClr val="333333"/>
                </a:solidFill>
              </a:rPr>
              <a:t> </a:t>
            </a:r>
            <a:r>
              <a:rPr lang="en-US" altLang="de-DE" sz="2000" dirty="0" err="1">
                <a:solidFill>
                  <a:srgbClr val="333333"/>
                </a:solidFill>
              </a:rPr>
              <a:t>paljon</a:t>
            </a:r>
            <a:r>
              <a:rPr lang="en-US" altLang="de-DE" sz="2000" dirty="0">
                <a:solidFill>
                  <a:srgbClr val="333333"/>
                </a:solidFill>
              </a:rPr>
              <a:t> </a:t>
            </a:r>
            <a:r>
              <a:rPr lang="en-US" altLang="de-DE" sz="2000" dirty="0" err="1">
                <a:solidFill>
                  <a:srgbClr val="333333"/>
                </a:solidFill>
              </a:rPr>
              <a:t>muihin</a:t>
            </a:r>
            <a:r>
              <a:rPr lang="en-US" altLang="de-DE" sz="2000" dirty="0">
                <a:solidFill>
                  <a:srgbClr val="333333"/>
                </a:solidFill>
              </a:rPr>
              <a:t> </a:t>
            </a:r>
            <a:r>
              <a:rPr lang="en-US" altLang="de-DE" sz="2000" dirty="0" err="1">
                <a:solidFill>
                  <a:srgbClr val="333333"/>
                </a:solidFill>
              </a:rPr>
              <a:t>ihmisiin</a:t>
            </a:r>
            <a:r>
              <a:rPr lang="en-US" altLang="de-DE" sz="2000" dirty="0">
                <a:solidFill>
                  <a:srgbClr val="333333"/>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err="1">
                <a:solidFill>
                  <a:srgbClr val="333333"/>
                </a:solidFill>
              </a:rPr>
              <a:t>Aina</a:t>
            </a:r>
            <a:r>
              <a:rPr lang="en-US" altLang="de-DE" sz="2000" dirty="0">
                <a:solidFill>
                  <a:srgbClr val="333333"/>
                </a:solidFill>
              </a:rPr>
              <a:t> on </a:t>
            </a:r>
            <a:r>
              <a:rPr lang="en-US" altLang="de-DE" sz="2000" dirty="0" err="1">
                <a:solidFill>
                  <a:srgbClr val="333333"/>
                </a:solidFill>
              </a:rPr>
              <a:t>olemassa</a:t>
            </a:r>
            <a:r>
              <a:rPr lang="en-US" altLang="de-DE" sz="2000" dirty="0">
                <a:solidFill>
                  <a:srgbClr val="333333"/>
                </a:solidFill>
              </a:rPr>
              <a:t> </a:t>
            </a:r>
            <a:r>
              <a:rPr lang="en-US" altLang="de-DE" sz="2000" dirty="0" err="1">
                <a:solidFill>
                  <a:srgbClr val="333333"/>
                </a:solidFill>
              </a:rPr>
              <a:t>ihmisiä</a:t>
            </a:r>
            <a:r>
              <a:rPr lang="en-US" altLang="de-DE" sz="2000" dirty="0">
                <a:solidFill>
                  <a:srgbClr val="333333"/>
                </a:solidFill>
              </a:rPr>
              <a:t>, </a:t>
            </a:r>
            <a:r>
              <a:rPr lang="en-US" altLang="de-DE" sz="2000" dirty="0" err="1">
                <a:solidFill>
                  <a:srgbClr val="333333"/>
                </a:solidFill>
              </a:rPr>
              <a:t>jotka</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viehättävämpiä</a:t>
            </a:r>
            <a:r>
              <a:rPr lang="en-US" altLang="de-DE" sz="2000" dirty="0">
                <a:solidFill>
                  <a:srgbClr val="333333"/>
                </a:solidFill>
              </a:rPr>
              <a:t>, </a:t>
            </a:r>
            <a:r>
              <a:rPr lang="en-US" altLang="de-DE" sz="2000" dirty="0" err="1">
                <a:solidFill>
                  <a:srgbClr val="333333"/>
                </a:solidFill>
              </a:rPr>
              <a:t>menestyneempiä</a:t>
            </a:r>
            <a:r>
              <a:rPr lang="en-US" altLang="de-DE" sz="2000" dirty="0">
                <a:solidFill>
                  <a:srgbClr val="333333"/>
                </a:solidFill>
              </a:rPr>
              <a:t> ja </a:t>
            </a:r>
            <a:r>
              <a:rPr lang="en-US" altLang="de-DE" sz="2000" dirty="0" err="1">
                <a:solidFill>
                  <a:srgbClr val="333333"/>
                </a:solidFill>
              </a:rPr>
              <a:t>suositumpia</a:t>
            </a:r>
            <a:r>
              <a:rPr lang="en-US" altLang="de-DE" sz="2000" dirty="0">
                <a:solidFill>
                  <a:srgbClr val="333333"/>
                </a:solidFill>
              </a:rPr>
              <a:t>. </a:t>
            </a:r>
            <a:r>
              <a:rPr lang="en-US" altLang="de-DE" sz="2000" dirty="0" err="1">
                <a:solidFill>
                  <a:srgbClr val="333333"/>
                </a:solidFill>
              </a:rPr>
              <a:t>Kuitenkin</a:t>
            </a:r>
            <a:r>
              <a:rPr lang="en-US" altLang="de-DE" sz="2000" dirty="0">
                <a:solidFill>
                  <a:srgbClr val="333333"/>
                </a:solidFill>
              </a:rPr>
              <a:t>, kun </a:t>
            </a:r>
            <a:r>
              <a:rPr lang="en-US" altLang="de-DE" sz="2000" dirty="0" err="1">
                <a:solidFill>
                  <a:srgbClr val="333333"/>
                </a:solidFill>
              </a:rPr>
              <a:t>ajattelet</a:t>
            </a:r>
            <a:r>
              <a:rPr lang="en-US" altLang="de-DE" sz="2000" dirty="0">
                <a:solidFill>
                  <a:srgbClr val="333333"/>
                </a:solidFill>
              </a:rPr>
              <a:t> </a:t>
            </a:r>
            <a:r>
              <a:rPr lang="en-US" altLang="de-DE" sz="2000" err="1">
                <a:solidFill>
                  <a:srgbClr val="333333"/>
                </a:solidFill>
              </a:rPr>
              <a:t>näitä</a:t>
            </a:r>
            <a:r>
              <a:rPr lang="en-US" altLang="de-DE" sz="2000">
                <a:solidFill>
                  <a:srgbClr val="333333"/>
                </a:solidFill>
              </a:rPr>
              <a:t> “onnenpoikia” </a:t>
            </a:r>
            <a:r>
              <a:rPr lang="en-US" altLang="de-DE" sz="2000" dirty="0" err="1">
                <a:solidFill>
                  <a:srgbClr val="333333"/>
                </a:solidFill>
              </a:rPr>
              <a:t>tarkkaan</a:t>
            </a:r>
            <a:r>
              <a:rPr lang="en-US" altLang="de-DE" sz="2000" dirty="0">
                <a:solidFill>
                  <a:srgbClr val="333333"/>
                </a:solidFill>
              </a:rPr>
              <a:t>, </a:t>
            </a:r>
            <a:r>
              <a:rPr lang="en-US" altLang="de-DE" sz="2000" dirty="0" err="1">
                <a:solidFill>
                  <a:srgbClr val="333333"/>
                </a:solidFill>
              </a:rPr>
              <a:t>huomaat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jopa</a:t>
            </a:r>
            <a:r>
              <a:rPr lang="en-US" altLang="de-DE" sz="2000" dirty="0">
                <a:solidFill>
                  <a:srgbClr val="333333"/>
                </a:solidFill>
              </a:rPr>
              <a:t> </a:t>
            </a:r>
            <a:r>
              <a:rPr lang="en-US" altLang="de-DE" sz="2000" dirty="0" err="1">
                <a:solidFill>
                  <a:srgbClr val="333333"/>
                </a:solidFill>
              </a:rPr>
              <a:t>näillä</a:t>
            </a:r>
            <a:r>
              <a:rPr lang="en-US" altLang="de-DE" sz="2000" dirty="0">
                <a:solidFill>
                  <a:srgbClr val="333333"/>
                </a:solidFill>
              </a:rPr>
              <a:t> </a:t>
            </a:r>
            <a:r>
              <a:rPr lang="en-US" altLang="de-DE" sz="2000" dirty="0" err="1">
                <a:solidFill>
                  <a:srgbClr val="333333"/>
                </a:solidFill>
              </a:rPr>
              <a:t>ihmisillä</a:t>
            </a:r>
            <a:r>
              <a:rPr lang="en-US" altLang="de-DE" sz="2000" dirty="0">
                <a:solidFill>
                  <a:srgbClr val="333333"/>
                </a:solidFill>
              </a:rPr>
              <a:t> on </a:t>
            </a:r>
            <a:r>
              <a:rPr lang="en-US" altLang="de-DE" sz="2000" dirty="0" err="1">
                <a:solidFill>
                  <a:srgbClr val="333333"/>
                </a:solidFill>
              </a:rPr>
              <a:t>heikkoutensa</a:t>
            </a:r>
            <a:r>
              <a:rPr lang="en-US" altLang="de-DE" sz="2000" dirty="0">
                <a:solidFill>
                  <a:srgbClr val="333333"/>
                </a:solidFill>
              </a:rPr>
              <a:t> ja </a:t>
            </a:r>
            <a:r>
              <a:rPr lang="en-US" altLang="de-DE" sz="2000" dirty="0" err="1">
                <a:solidFill>
                  <a:srgbClr val="333333"/>
                </a:solidFill>
              </a:rPr>
              <a:t>ongelmansa</a:t>
            </a:r>
            <a:r>
              <a:rPr lang="en-US" altLang="de-DE" sz="2000" dirty="0">
                <a:solidFill>
                  <a:srgbClr val="333333"/>
                </a:solidFill>
              </a:rPr>
              <a:t>.</a:t>
            </a:r>
          </a:p>
        </p:txBody>
      </p:sp>
      <p:sp>
        <p:nvSpPr>
          <p:cNvPr id="9" name="Footer Placeholder 8"/>
          <p:cNvSpPr>
            <a:spLocks noGrp="1"/>
          </p:cNvSpPr>
          <p:nvPr>
            <p:ph type="ftr" sz="quarter" idx="11"/>
          </p:nvPr>
        </p:nvSpPr>
        <p:spPr/>
        <p:txBody>
          <a:bodyPr/>
          <a:lstStyle/>
          <a:p>
            <a:pPr>
              <a:defRPr/>
            </a:pPr>
            <a:r>
              <a:rPr lang="fi-FI"/>
              <a:t>Metakognitiivinen harjoittelu 8 – Itsetunto &amp; mieliala</a:t>
            </a:r>
            <a:endParaRPr lang="de-DE"/>
          </a:p>
        </p:txBody>
      </p:sp>
      <p:sp>
        <p:nvSpPr>
          <p:cNvPr id="10" name="Slide Number Placeholder 9"/>
          <p:cNvSpPr>
            <a:spLocks noGrp="1"/>
          </p:cNvSpPr>
          <p:nvPr>
            <p:ph type="sldNum" sz="quarter" idx="12"/>
          </p:nvPr>
        </p:nvSpPr>
        <p:spPr/>
        <p:txBody>
          <a:bodyPr/>
          <a:lstStyle/>
          <a:p>
            <a:pPr>
              <a:defRPr/>
            </a:pPr>
            <a:fld id="{BAFF73A2-2946-4CA7-AD5B-58AC792C1B5D}"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7. Muita ajattelun vääristymiä</a:t>
            </a: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n-US" altLang="de-DE" sz="2000" b="1" dirty="0" err="1">
                <a:solidFill>
                  <a:srgbClr val="004992"/>
                </a:solidFill>
              </a:rPr>
              <a:t>Muihin</a:t>
            </a:r>
            <a:r>
              <a:rPr lang="en-US" altLang="de-DE" sz="2000" b="1" dirty="0">
                <a:solidFill>
                  <a:srgbClr val="004992"/>
                </a:solidFill>
              </a:rPr>
              <a:t> </a:t>
            </a:r>
            <a:r>
              <a:rPr lang="en-US" altLang="de-DE" sz="2000" b="1" dirty="0" err="1">
                <a:solidFill>
                  <a:srgbClr val="004992"/>
                </a:solidFill>
              </a:rPr>
              <a:t>ihmisiin</a:t>
            </a:r>
            <a:r>
              <a:rPr lang="en-US" altLang="de-DE" sz="2000" b="1" dirty="0">
                <a:solidFill>
                  <a:srgbClr val="004992"/>
                </a:solidFill>
              </a:rPr>
              <a:t> </a:t>
            </a:r>
            <a:r>
              <a:rPr lang="en-US" altLang="de-DE" sz="2000" b="1" dirty="0" err="1">
                <a:solidFill>
                  <a:srgbClr val="004992"/>
                </a:solidFill>
              </a:rPr>
              <a:t>vertaaminen</a:t>
            </a:r>
            <a:r>
              <a:rPr lang="en-US" altLang="de-DE" sz="2000" b="1" dirty="0">
                <a:solidFill>
                  <a:srgbClr val="004992"/>
                </a:solidFill>
              </a:rPr>
              <a:t>:</a:t>
            </a:r>
            <a:endParaRPr lang="de-DE" altLang="de-DE" sz="2000" b="1" dirty="0">
              <a:solidFill>
                <a:srgbClr val="004992"/>
              </a:solidFill>
            </a:endParaRP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vertaa</a:t>
            </a:r>
            <a:r>
              <a:rPr lang="en-US" altLang="de-DE" sz="2000" dirty="0">
                <a:solidFill>
                  <a:srgbClr val="333333"/>
                </a:solidFill>
              </a:rPr>
              <a:t> </a:t>
            </a:r>
            <a:r>
              <a:rPr lang="en-US" altLang="de-DE" sz="2000" dirty="0" err="1">
                <a:solidFill>
                  <a:srgbClr val="333333"/>
                </a:solidFill>
              </a:rPr>
              <a:t>itseäsi</a:t>
            </a:r>
            <a:r>
              <a:rPr lang="en-US" altLang="de-DE" sz="2000" dirty="0">
                <a:solidFill>
                  <a:srgbClr val="333333"/>
                </a:solidFill>
              </a:rPr>
              <a:t> </a:t>
            </a:r>
            <a:r>
              <a:rPr lang="en-US" altLang="de-DE" sz="2000" dirty="0" err="1">
                <a:solidFill>
                  <a:srgbClr val="333333"/>
                </a:solidFill>
              </a:rPr>
              <a:t>liian</a:t>
            </a:r>
            <a:r>
              <a:rPr lang="en-US" altLang="de-DE" sz="2000" dirty="0">
                <a:solidFill>
                  <a:srgbClr val="333333"/>
                </a:solidFill>
              </a:rPr>
              <a:t> </a:t>
            </a:r>
            <a:r>
              <a:rPr lang="en-US" altLang="de-DE" sz="2000" dirty="0" err="1">
                <a:solidFill>
                  <a:srgbClr val="333333"/>
                </a:solidFill>
              </a:rPr>
              <a:t>paljon</a:t>
            </a:r>
            <a:r>
              <a:rPr lang="en-US" altLang="de-DE" sz="2000" dirty="0">
                <a:solidFill>
                  <a:srgbClr val="333333"/>
                </a:solidFill>
              </a:rPr>
              <a:t> </a:t>
            </a:r>
            <a:r>
              <a:rPr lang="en-US" altLang="de-DE" sz="2000" dirty="0" err="1">
                <a:solidFill>
                  <a:srgbClr val="333333"/>
                </a:solidFill>
              </a:rPr>
              <a:t>muihin</a:t>
            </a:r>
            <a:r>
              <a:rPr lang="en-US" altLang="de-DE" sz="2000" dirty="0">
                <a:solidFill>
                  <a:srgbClr val="333333"/>
                </a:solidFill>
              </a:rPr>
              <a:t> </a:t>
            </a:r>
            <a:r>
              <a:rPr lang="en-US" altLang="de-DE" sz="2000" dirty="0" err="1">
                <a:solidFill>
                  <a:srgbClr val="333333"/>
                </a:solidFill>
              </a:rPr>
              <a:t>ihmisiin</a:t>
            </a:r>
            <a:r>
              <a:rPr lang="en-US" altLang="de-DE" sz="2000" dirty="0">
                <a:solidFill>
                  <a:srgbClr val="333333"/>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err="1">
                <a:solidFill>
                  <a:srgbClr val="333333"/>
                </a:solidFill>
              </a:rPr>
              <a:t>Aina</a:t>
            </a:r>
            <a:r>
              <a:rPr lang="en-US" altLang="de-DE" sz="2000" dirty="0">
                <a:solidFill>
                  <a:srgbClr val="333333"/>
                </a:solidFill>
              </a:rPr>
              <a:t> on </a:t>
            </a:r>
            <a:r>
              <a:rPr lang="en-US" altLang="de-DE" sz="2000" dirty="0" err="1">
                <a:solidFill>
                  <a:srgbClr val="333333"/>
                </a:solidFill>
              </a:rPr>
              <a:t>olemassa</a:t>
            </a:r>
            <a:r>
              <a:rPr lang="en-US" altLang="de-DE" sz="2000" dirty="0">
                <a:solidFill>
                  <a:srgbClr val="333333"/>
                </a:solidFill>
              </a:rPr>
              <a:t> </a:t>
            </a:r>
            <a:r>
              <a:rPr lang="en-US" altLang="de-DE" sz="2000" dirty="0" err="1">
                <a:solidFill>
                  <a:srgbClr val="333333"/>
                </a:solidFill>
              </a:rPr>
              <a:t>ihmisiä</a:t>
            </a:r>
            <a:r>
              <a:rPr lang="en-US" altLang="de-DE" sz="2000" dirty="0">
                <a:solidFill>
                  <a:srgbClr val="333333"/>
                </a:solidFill>
              </a:rPr>
              <a:t>, </a:t>
            </a:r>
            <a:r>
              <a:rPr lang="en-US" altLang="de-DE" sz="2000" dirty="0" err="1">
                <a:solidFill>
                  <a:srgbClr val="333333"/>
                </a:solidFill>
              </a:rPr>
              <a:t>jotka</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viehättävämpiä</a:t>
            </a:r>
            <a:r>
              <a:rPr lang="en-US" altLang="de-DE" sz="2000" dirty="0">
                <a:solidFill>
                  <a:srgbClr val="333333"/>
                </a:solidFill>
              </a:rPr>
              <a:t>, </a:t>
            </a:r>
            <a:r>
              <a:rPr lang="en-US" altLang="de-DE" sz="2000" dirty="0" err="1">
                <a:solidFill>
                  <a:srgbClr val="333333"/>
                </a:solidFill>
              </a:rPr>
              <a:t>menestyneempiä</a:t>
            </a:r>
            <a:r>
              <a:rPr lang="en-US" altLang="de-DE" sz="2000" dirty="0">
                <a:solidFill>
                  <a:srgbClr val="333333"/>
                </a:solidFill>
              </a:rPr>
              <a:t> ja </a:t>
            </a:r>
            <a:r>
              <a:rPr lang="en-US" altLang="de-DE" sz="2000" dirty="0" err="1">
                <a:solidFill>
                  <a:srgbClr val="333333"/>
                </a:solidFill>
              </a:rPr>
              <a:t>suositumpia</a:t>
            </a:r>
            <a:r>
              <a:rPr lang="en-US" altLang="de-DE" sz="2000" dirty="0">
                <a:solidFill>
                  <a:srgbClr val="333333"/>
                </a:solidFill>
              </a:rPr>
              <a:t>. </a:t>
            </a:r>
            <a:r>
              <a:rPr lang="en-US" altLang="de-DE" sz="2000" dirty="0" err="1">
                <a:solidFill>
                  <a:srgbClr val="333333"/>
                </a:solidFill>
              </a:rPr>
              <a:t>Kuitenkin</a:t>
            </a:r>
            <a:r>
              <a:rPr lang="en-US" altLang="de-DE" sz="2000" dirty="0">
                <a:solidFill>
                  <a:srgbClr val="333333"/>
                </a:solidFill>
              </a:rPr>
              <a:t>, kun </a:t>
            </a:r>
            <a:r>
              <a:rPr lang="en-US" altLang="de-DE" sz="2000" dirty="0" err="1">
                <a:solidFill>
                  <a:srgbClr val="333333"/>
                </a:solidFill>
              </a:rPr>
              <a:t>ajattelet</a:t>
            </a:r>
            <a:r>
              <a:rPr lang="en-US" altLang="de-DE" sz="2000" dirty="0">
                <a:solidFill>
                  <a:srgbClr val="333333"/>
                </a:solidFill>
              </a:rPr>
              <a:t> </a:t>
            </a:r>
            <a:r>
              <a:rPr lang="en-US" altLang="de-DE" sz="2000" err="1">
                <a:solidFill>
                  <a:srgbClr val="333333"/>
                </a:solidFill>
              </a:rPr>
              <a:t>näitä</a:t>
            </a:r>
            <a:r>
              <a:rPr lang="en-US" altLang="de-DE" sz="2000">
                <a:solidFill>
                  <a:srgbClr val="333333"/>
                </a:solidFill>
              </a:rPr>
              <a:t> “onnenpoikia” </a:t>
            </a:r>
            <a:r>
              <a:rPr lang="en-US" altLang="de-DE" sz="2000" dirty="0" err="1">
                <a:solidFill>
                  <a:srgbClr val="333333"/>
                </a:solidFill>
              </a:rPr>
              <a:t>tarkkaan</a:t>
            </a:r>
            <a:r>
              <a:rPr lang="en-US" altLang="de-DE" sz="2000" dirty="0">
                <a:solidFill>
                  <a:srgbClr val="333333"/>
                </a:solidFill>
              </a:rPr>
              <a:t>, </a:t>
            </a:r>
            <a:r>
              <a:rPr lang="en-US" altLang="de-DE" sz="2000" dirty="0" err="1">
                <a:solidFill>
                  <a:srgbClr val="333333"/>
                </a:solidFill>
              </a:rPr>
              <a:t>huomaat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jopa</a:t>
            </a:r>
            <a:r>
              <a:rPr lang="en-US" altLang="de-DE" sz="2000" dirty="0">
                <a:solidFill>
                  <a:srgbClr val="333333"/>
                </a:solidFill>
              </a:rPr>
              <a:t> </a:t>
            </a:r>
            <a:r>
              <a:rPr lang="en-US" altLang="de-DE" sz="2000" dirty="0" err="1">
                <a:solidFill>
                  <a:srgbClr val="333333"/>
                </a:solidFill>
              </a:rPr>
              <a:t>näillä</a:t>
            </a:r>
            <a:r>
              <a:rPr lang="en-US" altLang="de-DE" sz="2000" dirty="0">
                <a:solidFill>
                  <a:srgbClr val="333333"/>
                </a:solidFill>
              </a:rPr>
              <a:t> </a:t>
            </a:r>
            <a:r>
              <a:rPr lang="en-US" altLang="de-DE" sz="2000" dirty="0" err="1">
                <a:solidFill>
                  <a:srgbClr val="333333"/>
                </a:solidFill>
              </a:rPr>
              <a:t>ihmisillä</a:t>
            </a:r>
            <a:r>
              <a:rPr lang="en-US" altLang="de-DE" sz="2000" dirty="0">
                <a:solidFill>
                  <a:srgbClr val="333333"/>
                </a:solidFill>
              </a:rPr>
              <a:t> on </a:t>
            </a:r>
            <a:r>
              <a:rPr lang="en-US" altLang="de-DE" sz="2000" dirty="0" err="1">
                <a:solidFill>
                  <a:srgbClr val="333333"/>
                </a:solidFill>
              </a:rPr>
              <a:t>heikkoutensa</a:t>
            </a:r>
            <a:r>
              <a:rPr lang="en-US" altLang="de-DE" sz="2000" dirty="0">
                <a:solidFill>
                  <a:srgbClr val="333333"/>
                </a:solidFill>
              </a:rPr>
              <a:t> ja </a:t>
            </a:r>
            <a:r>
              <a:rPr lang="en-US" altLang="de-DE" sz="2000" dirty="0" err="1">
                <a:solidFill>
                  <a:srgbClr val="333333"/>
                </a:solidFill>
              </a:rPr>
              <a:t>ongelmansa</a:t>
            </a:r>
            <a:r>
              <a:rPr lang="en-US" altLang="de-DE" sz="2000" dirty="0">
                <a:solidFill>
                  <a:srgbClr val="333333"/>
                </a:solidFill>
              </a:rPr>
              <a:t>.</a:t>
            </a:r>
          </a:p>
          <a:p>
            <a:pPr lvl="0" defTabSz="914400" eaLnBrk="0" hangingPunct="0"/>
            <a:r>
              <a:rPr lang="en-US" altLang="de-DE" sz="2000" b="1" dirty="0" err="1">
                <a:solidFill>
                  <a:srgbClr val="004992"/>
                </a:solidFill>
              </a:rPr>
              <a:t>Ehdottomat</a:t>
            </a:r>
            <a:r>
              <a:rPr lang="en-US" altLang="de-DE" sz="2000" b="1" dirty="0">
                <a:solidFill>
                  <a:srgbClr val="004992"/>
                </a:solidFill>
              </a:rPr>
              <a:t> </a:t>
            </a:r>
            <a:r>
              <a:rPr lang="en-US" altLang="de-DE" sz="2000" b="1" dirty="0" err="1">
                <a:solidFill>
                  <a:srgbClr val="004992"/>
                </a:solidFill>
              </a:rPr>
              <a:t>vaatimukset</a:t>
            </a:r>
            <a:r>
              <a:rPr lang="en-US" altLang="de-DE" sz="2000" b="1" dirty="0">
                <a:solidFill>
                  <a:srgbClr val="004992"/>
                </a:solidFill>
              </a:rPr>
              <a:t>:</a:t>
            </a: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b="1" dirty="0" err="1">
                <a:solidFill>
                  <a:srgbClr val="333333"/>
                </a:solidFill>
              </a:rPr>
              <a:t>Älä</a:t>
            </a:r>
            <a:r>
              <a:rPr lang="en-US" altLang="de-DE" sz="2000" dirty="0">
                <a:solidFill>
                  <a:srgbClr val="333333"/>
                </a:solidFill>
              </a:rPr>
              <a:t> </a:t>
            </a:r>
            <a:r>
              <a:rPr lang="de-DE" altLang="de-DE" sz="2000" dirty="0">
                <a:solidFill>
                  <a:srgbClr val="333333"/>
                </a:solidFill>
              </a:rPr>
              <a:t>aseta liian korkeita vaatimuksia</a:t>
            </a:r>
            <a:r>
              <a:rPr lang="en-US" altLang="de-DE" sz="2000" dirty="0">
                <a:solidFill>
                  <a:srgbClr val="333333"/>
                </a:solidFill>
              </a:rPr>
              <a:t> </a:t>
            </a:r>
            <a:r>
              <a:rPr lang="en-US" altLang="de-DE" sz="2000" dirty="0" err="1">
                <a:solidFill>
                  <a:srgbClr val="333333"/>
                </a:solidFill>
              </a:rPr>
              <a:t>itsellesi</a:t>
            </a:r>
            <a:r>
              <a:rPr lang="en-US" altLang="de-DE" sz="2000" dirty="0">
                <a:solidFill>
                  <a:srgbClr val="333333"/>
                </a:solidFill>
              </a:rPr>
              <a:t>, </a:t>
            </a:r>
            <a:r>
              <a:rPr lang="en-US" altLang="de-DE" sz="2000" dirty="0" err="1">
                <a:solidFill>
                  <a:srgbClr val="333333"/>
                </a:solidFill>
              </a:rPr>
              <a:t>kuten</a:t>
            </a:r>
            <a:r>
              <a:rPr lang="en-US" altLang="de-DE" sz="2000" dirty="0">
                <a:solidFill>
                  <a:srgbClr val="333333"/>
                </a:solidFill>
              </a:rPr>
              <a:t>:</a:t>
            </a:r>
          </a:p>
          <a:p>
            <a:pPr lvl="2" defTabSz="914400" eaLnBrk="0" hangingPunct="0">
              <a:lnSpc>
                <a:spcPct val="100000"/>
              </a:lnSpc>
              <a:spcBef>
                <a:spcPts val="1200"/>
              </a:spcBef>
              <a:spcAft>
                <a:spcPts val="0"/>
              </a:spcAft>
              <a:buClr>
                <a:srgbClr val="FFFFFF"/>
              </a:buClr>
              <a:buFont typeface="WingDings"/>
              <a:buChar char=""/>
            </a:pPr>
            <a:r>
              <a:rPr lang="en-US" altLang="de-DE" sz="2000">
                <a:solidFill>
                  <a:srgbClr val="333333"/>
                </a:solidFill>
              </a:rPr>
              <a:t>“Minun </a:t>
            </a:r>
            <a:r>
              <a:rPr lang="en-US" altLang="de-DE" sz="2000" dirty="0" err="1">
                <a:solidFill>
                  <a:srgbClr val="333333"/>
                </a:solidFill>
              </a:rPr>
              <a:t>täytyy</a:t>
            </a:r>
            <a:r>
              <a:rPr lang="en-US" altLang="de-DE" sz="2000" dirty="0">
                <a:solidFill>
                  <a:srgbClr val="333333"/>
                </a:solidFill>
              </a:rPr>
              <a:t> </a:t>
            </a:r>
            <a:r>
              <a:rPr lang="en-US" altLang="de-DE" sz="2000" dirty="0" err="1">
                <a:solidFill>
                  <a:srgbClr val="333333"/>
                </a:solidFill>
              </a:rPr>
              <a:t>aina</a:t>
            </a:r>
            <a:r>
              <a:rPr lang="en-US" altLang="de-DE" sz="2000" dirty="0">
                <a:solidFill>
                  <a:srgbClr val="333333"/>
                </a:solidFill>
              </a:rPr>
              <a:t> </a:t>
            </a:r>
            <a:r>
              <a:rPr lang="en-US" altLang="de-DE" sz="2000" dirty="0" err="1">
                <a:solidFill>
                  <a:srgbClr val="333333"/>
                </a:solidFill>
              </a:rPr>
              <a:t>näyttää</a:t>
            </a:r>
            <a:r>
              <a:rPr lang="en-US" altLang="de-DE" sz="2000" dirty="0">
                <a:solidFill>
                  <a:srgbClr val="333333"/>
                </a:solidFill>
              </a:rPr>
              <a:t> </a:t>
            </a:r>
            <a:r>
              <a:rPr lang="en-US" altLang="de-DE" sz="2000" err="1">
                <a:solidFill>
                  <a:srgbClr val="333333"/>
                </a:solidFill>
              </a:rPr>
              <a:t>hyvälle</a:t>
            </a:r>
            <a:r>
              <a:rPr lang="en-US" altLang="de-DE" sz="2000">
                <a:solidFill>
                  <a:srgbClr val="333333"/>
                </a:solidFill>
              </a:rPr>
              <a:t>.”</a:t>
            </a:r>
            <a:endParaRPr lang="en-US" altLang="de-DE" sz="2000" dirty="0">
              <a:solidFill>
                <a:srgbClr val="333333"/>
              </a:solidFill>
            </a:endParaRPr>
          </a:p>
          <a:p>
            <a:pPr lvl="2" defTabSz="914400" eaLnBrk="0" hangingPunct="0">
              <a:lnSpc>
                <a:spcPct val="100000"/>
              </a:lnSpc>
              <a:spcBef>
                <a:spcPts val="1200"/>
              </a:spcBef>
              <a:spcAft>
                <a:spcPts val="0"/>
              </a:spcAft>
              <a:buClr>
                <a:srgbClr val="FFFFFF"/>
              </a:buClr>
              <a:buFont typeface="WingDings"/>
              <a:buChar char=""/>
            </a:pPr>
            <a:r>
              <a:rPr lang="en-US" altLang="de-DE" sz="2000">
                <a:solidFill>
                  <a:srgbClr val="333333"/>
                </a:solidFill>
              </a:rPr>
              <a:t>“Minun </a:t>
            </a:r>
            <a:r>
              <a:rPr lang="en-US" altLang="de-DE" sz="2000" dirty="0" err="1">
                <a:solidFill>
                  <a:srgbClr val="333333"/>
                </a:solidFill>
              </a:rPr>
              <a:t>täytyy</a:t>
            </a:r>
            <a:r>
              <a:rPr lang="en-US" altLang="de-DE" sz="2000" dirty="0">
                <a:solidFill>
                  <a:srgbClr val="333333"/>
                </a:solidFill>
              </a:rPr>
              <a:t> </a:t>
            </a:r>
            <a:r>
              <a:rPr lang="en-US" altLang="de-DE" sz="2000" dirty="0" err="1">
                <a:solidFill>
                  <a:srgbClr val="333333"/>
                </a:solidFill>
              </a:rPr>
              <a:t>aina</a:t>
            </a:r>
            <a:r>
              <a:rPr lang="en-US" altLang="de-DE" sz="2000" dirty="0">
                <a:solidFill>
                  <a:srgbClr val="333333"/>
                </a:solidFill>
              </a:rPr>
              <a:t> </a:t>
            </a:r>
            <a:r>
              <a:rPr lang="en-US" altLang="de-DE" sz="2000" dirty="0" err="1">
                <a:solidFill>
                  <a:srgbClr val="333333"/>
                </a:solidFill>
              </a:rPr>
              <a:t>esiintyä</a:t>
            </a:r>
            <a:r>
              <a:rPr lang="en-US" altLang="de-DE" sz="2000" dirty="0">
                <a:solidFill>
                  <a:srgbClr val="333333"/>
                </a:solidFill>
              </a:rPr>
              <a:t> </a:t>
            </a:r>
            <a:r>
              <a:rPr lang="en-US" altLang="de-DE" sz="2000" err="1">
                <a:solidFill>
                  <a:srgbClr val="333333"/>
                </a:solidFill>
              </a:rPr>
              <a:t>fiksusti</a:t>
            </a:r>
            <a:r>
              <a:rPr lang="en-US" altLang="de-DE" sz="2000">
                <a:solidFill>
                  <a:srgbClr val="333333"/>
                </a:solidFill>
              </a:rPr>
              <a:t>.”</a:t>
            </a:r>
            <a:endParaRPr lang="de-DE" altLang="de-DE" sz="2000" dirty="0">
              <a:solidFill>
                <a:srgbClr val="333333"/>
              </a:solidFill>
            </a:endParaRPr>
          </a:p>
          <a:p>
            <a:pPr lvl="2" defTabSz="914400" eaLnBrk="0" hangingPunct="0">
              <a:lnSpc>
                <a:spcPct val="100000"/>
              </a:lnSpc>
              <a:spcBef>
                <a:spcPts val="1200"/>
              </a:spcBef>
              <a:spcAft>
                <a:spcPts val="0"/>
              </a:spcAft>
              <a:buClr>
                <a:srgbClr val="FFFFFF"/>
              </a:buClr>
              <a:buFont typeface="WingDings"/>
              <a:buChar char=""/>
            </a:pPr>
            <a:r>
              <a:rPr lang="en-US" altLang="de-DE" sz="2000">
                <a:solidFill>
                  <a:srgbClr val="333333"/>
                </a:solidFill>
              </a:rPr>
              <a:t>“Minun </a:t>
            </a:r>
            <a:r>
              <a:rPr lang="en-US" altLang="de-DE" sz="2000" dirty="0" err="1">
                <a:solidFill>
                  <a:srgbClr val="333333"/>
                </a:solidFill>
              </a:rPr>
              <a:t>täytyy</a:t>
            </a:r>
            <a:r>
              <a:rPr lang="en-US" altLang="de-DE" sz="2000" dirty="0">
                <a:solidFill>
                  <a:srgbClr val="333333"/>
                </a:solidFill>
              </a:rPr>
              <a:t> </a:t>
            </a:r>
            <a:r>
              <a:rPr lang="en-US" altLang="de-DE" sz="2000" dirty="0" err="1">
                <a:solidFill>
                  <a:srgbClr val="333333"/>
                </a:solidFill>
              </a:rPr>
              <a:t>aina</a:t>
            </a:r>
            <a:r>
              <a:rPr lang="en-US" altLang="de-DE" sz="2000" dirty="0">
                <a:solidFill>
                  <a:srgbClr val="333333"/>
                </a:solidFill>
              </a:rPr>
              <a:t> olla </a:t>
            </a:r>
            <a:r>
              <a:rPr lang="en-US" altLang="de-DE" sz="2000" err="1">
                <a:solidFill>
                  <a:srgbClr val="333333"/>
                </a:solidFill>
              </a:rPr>
              <a:t>viihdyttävin</a:t>
            </a:r>
            <a:r>
              <a:rPr lang="en-US" altLang="de-DE" sz="2000">
                <a:solidFill>
                  <a:srgbClr val="333333"/>
                </a:solidFill>
              </a:rPr>
              <a:t>.”</a:t>
            </a:r>
            <a:endParaRPr lang="en-US" sz="2000" dirty="0">
              <a:solidFill>
                <a:srgbClr val="333333"/>
              </a:solidFill>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fi-FI"/>
              <a:t>Metakognitiivinen harjoittelu 8 – Itsetunto &amp; mieliala</a:t>
            </a:r>
            <a:endParaRPr lang="de-DE"/>
          </a:p>
        </p:txBody>
      </p:sp>
      <p:sp>
        <p:nvSpPr>
          <p:cNvPr id="10" name="Slide Number Placeholder 9"/>
          <p:cNvSpPr>
            <a:spLocks noGrp="1"/>
          </p:cNvSpPr>
          <p:nvPr>
            <p:ph type="sldNum" sz="quarter" idx="12"/>
          </p:nvPr>
        </p:nvSpPr>
        <p:spPr/>
        <p:txBody>
          <a:bodyPr/>
          <a:lstStyle/>
          <a:p>
            <a:pPr>
              <a:defRPr/>
            </a:pPr>
            <a:fld id="{BAFF73A2-2946-4CA7-AD5B-58AC792C1B5D}" type="slidenum">
              <a:rPr lang="de-DE" altLang="de-DE" smtClean="0"/>
              <a:pPr>
                <a:defRPr/>
              </a:pPr>
              <a:t>34</a:t>
            </a:fld>
            <a:endParaRPr lang="de-DE" altLang="de-DE"/>
          </a:p>
        </p:txBody>
      </p:sp>
    </p:spTree>
    <p:extLst>
      <p:ext uri="{BB962C8B-B14F-4D97-AF65-F5344CB8AC3E}">
        <p14:creationId xmlns:p14="http://schemas.microsoft.com/office/powerpoint/2010/main" val="22989975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Vapaavalintainen</a:t>
            </a:r>
            <a:r>
              <a:rPr lang="en-US" altLang="ko-KR" sz="3600" spc="-5" dirty="0">
                <a:latin typeface="+mn-lt"/>
                <a:ea typeface="+mn-ea"/>
                <a:cs typeface="+mn-cs"/>
              </a:rPr>
              <a:t>: </a:t>
            </a:r>
            <a:r>
              <a:rPr lang="en-US" altLang="ko-KR" sz="3600" spc="-5" dirty="0" err="1">
                <a:latin typeface="+mn-lt"/>
                <a:ea typeface="+mn-ea"/>
                <a:cs typeface="+mn-cs"/>
              </a:rPr>
              <a:t>videopätkä</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ryhmänohjaajille</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fi-FI" altLang="ko-KR" b="0" dirty="0">
                <a:solidFill>
                  <a:srgbClr val="333333"/>
                </a:solidFill>
                <a:latin typeface="+mn-lt"/>
              </a:rPr>
              <a:t>Joissakin elokuvapätkissä on käytetty kieltä, joka ei välttämättä sovellu kaikelle yleisölle ja kaikkiin kulttuureihin. Ole hyvä ja esikatsele videot huolellisesti ennen esittämistä</a:t>
            </a:r>
            <a:r>
              <a:rPr lang="de-DE" b="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6" name="Slide Number Placeholder 5"/>
          <p:cNvSpPr>
            <a:spLocks noGrp="1"/>
          </p:cNvSpPr>
          <p:nvPr>
            <p:ph type="sldNum" sz="quarter" idx="12"/>
          </p:nvPr>
        </p:nvSpPr>
        <p:spPr/>
        <p:txBody>
          <a:bodyPr/>
          <a:lstStyle/>
          <a:p>
            <a:pPr>
              <a:defRPr/>
            </a:pPr>
            <a:fld id="{BAFF73A2-2946-4CA7-AD5B-58AC792C1B5D}" type="slidenum">
              <a:rPr lang="de-DE" altLang="de-DE" smtClean="0"/>
              <a:pPr>
                <a:defRPr/>
              </a:pPr>
              <a:t>35</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700971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103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Ole tietoinen vahvuuksistasi</a:t>
            </a:r>
          </a:p>
        </p:txBody>
      </p:sp>
      <p:sp>
        <p:nvSpPr>
          <p:cNvPr id="35842"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en-US" sz="2400" dirty="0">
                <a:solidFill>
                  <a:srgbClr val="333333"/>
                </a:solidFill>
              </a:rPr>
              <a:t>Sen </a:t>
            </a:r>
            <a:r>
              <a:rPr lang="en-US" sz="2400" dirty="0" err="1">
                <a:solidFill>
                  <a:srgbClr val="333333"/>
                </a:solidFill>
              </a:rPr>
              <a:t>sijaan</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kiinnität</a:t>
            </a:r>
            <a:r>
              <a:rPr lang="en-US" sz="2400" dirty="0">
                <a:solidFill>
                  <a:srgbClr val="333333"/>
                </a:solidFill>
              </a:rPr>
              <a:t> </a:t>
            </a:r>
            <a:r>
              <a:rPr lang="en-US" sz="2400" dirty="0" err="1">
                <a:solidFill>
                  <a:srgbClr val="333333"/>
                </a:solidFill>
              </a:rPr>
              <a:t>huomiosi</a:t>
            </a:r>
            <a:r>
              <a:rPr lang="en-US" sz="2400" dirty="0">
                <a:solidFill>
                  <a:srgbClr val="333333"/>
                </a:solidFill>
              </a:rPr>
              <a:t> </a:t>
            </a:r>
            <a:r>
              <a:rPr lang="en-US" sz="2400" dirty="0" err="1">
                <a:solidFill>
                  <a:srgbClr val="333333"/>
                </a:solidFill>
              </a:rPr>
              <a:t>heikkouksiisi</a:t>
            </a:r>
            <a:r>
              <a:rPr lang="en-US" sz="2400" dirty="0">
                <a:solidFill>
                  <a:srgbClr val="333333"/>
                </a:solidFill>
              </a:rPr>
              <a:t>, </a:t>
            </a:r>
            <a:r>
              <a:rPr lang="en-US" sz="2400" dirty="0" err="1">
                <a:solidFill>
                  <a:srgbClr val="333333"/>
                </a:solidFill>
              </a:rPr>
              <a:t>korosta</a:t>
            </a:r>
            <a:br>
              <a:rPr lang="en-US" sz="2400" dirty="0">
                <a:solidFill>
                  <a:srgbClr val="333333"/>
                </a:solidFill>
              </a:rPr>
            </a:br>
            <a:r>
              <a:rPr lang="en-US" sz="2400" dirty="0" err="1">
                <a:solidFill>
                  <a:srgbClr val="333333"/>
                </a:solidFill>
              </a:rPr>
              <a:t>vahvuuksiasi</a:t>
            </a:r>
            <a:r>
              <a:rPr lang="en-US" sz="2400" dirty="0">
                <a:solidFill>
                  <a:srgbClr val="333333"/>
                </a:solidFill>
              </a:rPr>
              <a:t>.</a:t>
            </a:r>
          </a:p>
          <a:p>
            <a:pPr marL="342900" indent="-342900" eaLnBrk="1" hangingPunct="1">
              <a:buClr>
                <a:srgbClr val="333333"/>
              </a:buClr>
              <a:buFont typeface="WingDings"/>
              <a:buChar char=""/>
              <a:defRPr/>
            </a:pPr>
            <a:r>
              <a:rPr lang="en-US" sz="2400" dirty="0" err="1">
                <a:solidFill>
                  <a:srgbClr val="333333"/>
                </a:solidFill>
              </a:rPr>
              <a:t>Jokaisella</a:t>
            </a:r>
            <a:r>
              <a:rPr lang="en-US" sz="2400" dirty="0">
                <a:solidFill>
                  <a:srgbClr val="333333"/>
                </a:solidFill>
              </a:rPr>
              <a:t> </a:t>
            </a:r>
            <a:r>
              <a:rPr lang="en-US" sz="2400" dirty="0" err="1">
                <a:solidFill>
                  <a:srgbClr val="333333"/>
                </a:solidFill>
              </a:rPr>
              <a:t>ihmisellä</a:t>
            </a:r>
            <a:r>
              <a:rPr lang="en-US" sz="2400" dirty="0">
                <a:solidFill>
                  <a:srgbClr val="333333"/>
                </a:solidFill>
              </a:rPr>
              <a:t> on </a:t>
            </a:r>
            <a:r>
              <a:rPr lang="en-US" sz="2400" dirty="0" err="1">
                <a:solidFill>
                  <a:srgbClr val="333333"/>
                </a:solidFill>
              </a:rPr>
              <a:t>vahvuuksia</a:t>
            </a:r>
            <a:r>
              <a:rPr lang="en-US" sz="2400" dirty="0">
                <a:solidFill>
                  <a:srgbClr val="333333"/>
                </a:solidFill>
              </a:rPr>
              <a:t>, </a:t>
            </a:r>
            <a:r>
              <a:rPr lang="en-US" sz="2400" dirty="0" err="1">
                <a:solidFill>
                  <a:srgbClr val="333333"/>
                </a:solidFill>
              </a:rPr>
              <a:t>joista</a:t>
            </a:r>
            <a:r>
              <a:rPr lang="en-US" sz="2400" dirty="0">
                <a:solidFill>
                  <a:srgbClr val="333333"/>
                </a:solidFill>
              </a:rPr>
              <a:t> </a:t>
            </a:r>
            <a:r>
              <a:rPr lang="en-US" sz="2400" dirty="0" err="1">
                <a:solidFill>
                  <a:srgbClr val="333333"/>
                </a:solidFill>
              </a:rPr>
              <a:t>voi</a:t>
            </a:r>
            <a:r>
              <a:rPr lang="en-US" sz="2400" dirty="0">
                <a:solidFill>
                  <a:srgbClr val="333333"/>
                </a:solidFill>
              </a:rPr>
              <a:t> olla </a:t>
            </a:r>
            <a:r>
              <a:rPr lang="en-US" sz="2400" dirty="0" err="1">
                <a:solidFill>
                  <a:srgbClr val="333333"/>
                </a:solidFill>
              </a:rPr>
              <a:t>ylpeä</a:t>
            </a:r>
            <a:r>
              <a:rPr lang="en-US" sz="2400" dirty="0">
                <a:solidFill>
                  <a:srgbClr val="333333"/>
                </a:solidFill>
              </a:rPr>
              <a:t> ja </a:t>
            </a:r>
            <a:r>
              <a:rPr lang="en-US" sz="2400" dirty="0" err="1">
                <a:solidFill>
                  <a:srgbClr val="333333"/>
                </a:solidFill>
              </a:rPr>
              <a:t>joita</a:t>
            </a:r>
            <a:r>
              <a:rPr lang="en-US" sz="2400" dirty="0">
                <a:solidFill>
                  <a:srgbClr val="333333"/>
                </a:solidFill>
              </a:rPr>
              <a:t> </a:t>
            </a:r>
            <a:r>
              <a:rPr lang="en-US" sz="2400" dirty="0" err="1">
                <a:solidFill>
                  <a:srgbClr val="333333"/>
                </a:solidFill>
              </a:rPr>
              <a:t>ei</a:t>
            </a:r>
            <a:r>
              <a:rPr lang="en-US" sz="2400" dirty="0">
                <a:solidFill>
                  <a:srgbClr val="333333"/>
                </a:solidFill>
              </a:rPr>
              <a:t> ole </a:t>
            </a:r>
            <a:r>
              <a:rPr lang="en-US" sz="2400" dirty="0" err="1">
                <a:solidFill>
                  <a:srgbClr val="333333"/>
                </a:solidFill>
              </a:rPr>
              <a:t>kaikilla</a:t>
            </a:r>
            <a:br>
              <a:rPr lang="en-US" sz="2400" dirty="0">
                <a:solidFill>
                  <a:srgbClr val="333333"/>
                </a:solidFill>
              </a:rPr>
            </a:br>
            <a:r>
              <a:rPr lang="en-US" sz="2400" i="1" dirty="0">
                <a:solidFill>
                  <a:srgbClr val="004992"/>
                </a:solidFill>
              </a:rPr>
              <a:t>…</a:t>
            </a:r>
            <a:r>
              <a:rPr lang="en-US" sz="2400" i="1" dirty="0" err="1">
                <a:solidFill>
                  <a:srgbClr val="004992"/>
                </a:solidFill>
              </a:rPr>
              <a:t>näiden</a:t>
            </a:r>
            <a:r>
              <a:rPr lang="en-US" sz="2400" i="1" dirty="0">
                <a:solidFill>
                  <a:srgbClr val="004992"/>
                </a:solidFill>
              </a:rPr>
              <a:t> </a:t>
            </a:r>
            <a:r>
              <a:rPr lang="en-US" sz="2400" i="1" dirty="0" err="1">
                <a:solidFill>
                  <a:srgbClr val="004992"/>
                </a:solidFill>
              </a:rPr>
              <a:t>ei</a:t>
            </a:r>
            <a:r>
              <a:rPr lang="en-US" sz="2400" i="1" dirty="0">
                <a:solidFill>
                  <a:srgbClr val="004992"/>
                </a:solidFill>
              </a:rPr>
              <a:t> </a:t>
            </a:r>
            <a:r>
              <a:rPr lang="en-US" sz="2400" i="1" dirty="0" err="1">
                <a:solidFill>
                  <a:srgbClr val="004992"/>
                </a:solidFill>
              </a:rPr>
              <a:t>tarvitse</a:t>
            </a:r>
            <a:r>
              <a:rPr lang="en-US" sz="2400" i="1" dirty="0">
                <a:solidFill>
                  <a:srgbClr val="004992"/>
                </a:solidFill>
              </a:rPr>
              <a:t> olla </a:t>
            </a:r>
            <a:r>
              <a:rPr lang="en-US" sz="2400" i="1" dirty="0" err="1">
                <a:solidFill>
                  <a:srgbClr val="004992"/>
                </a:solidFill>
              </a:rPr>
              <a:t>maailmanennätyksiä</a:t>
            </a:r>
            <a:r>
              <a:rPr lang="en-US" sz="2400" i="1" dirty="0">
                <a:solidFill>
                  <a:srgbClr val="004992"/>
                </a:solidFill>
              </a:rPr>
              <a:t> tai </a:t>
            </a:r>
            <a:r>
              <a:rPr lang="en-US" sz="2400" i="1" dirty="0" err="1">
                <a:solidFill>
                  <a:srgbClr val="004992"/>
                </a:solidFill>
              </a:rPr>
              <a:t>kuuluisia</a:t>
            </a:r>
            <a:r>
              <a:rPr lang="en-US" sz="2400" i="1" dirty="0">
                <a:solidFill>
                  <a:srgbClr val="004992"/>
                </a:solidFill>
              </a:rPr>
              <a:t> </a:t>
            </a:r>
            <a:r>
              <a:rPr lang="en-US" sz="2400" i="1" dirty="0" err="1">
                <a:solidFill>
                  <a:srgbClr val="004992"/>
                </a:solidFill>
              </a:rPr>
              <a:t>keksintöjä</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103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Ole tietoinen vahvuuksistasi</a:t>
            </a:r>
          </a:p>
        </p:txBody>
      </p:sp>
      <p:sp>
        <p:nvSpPr>
          <p:cNvPr id="82946"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en-US" altLang="de-DE" sz="2400" dirty="0" err="1">
                <a:solidFill>
                  <a:srgbClr val="004992"/>
                </a:solidFill>
              </a:rPr>
              <a:t>Ajattele</a:t>
            </a:r>
            <a:r>
              <a:rPr lang="en-US" altLang="de-DE" sz="2400" dirty="0">
                <a:solidFill>
                  <a:srgbClr val="004992"/>
                </a:solidFill>
              </a:rPr>
              <a:t> </a:t>
            </a:r>
            <a:r>
              <a:rPr lang="en-US" altLang="de-DE" sz="2400" dirty="0" err="1">
                <a:solidFill>
                  <a:srgbClr val="004992"/>
                </a:solidFill>
              </a:rPr>
              <a:t>omia</a:t>
            </a:r>
            <a:r>
              <a:rPr lang="en-US" altLang="de-DE" sz="2400" dirty="0">
                <a:solidFill>
                  <a:srgbClr val="004992"/>
                </a:solidFill>
              </a:rPr>
              <a:t> </a:t>
            </a:r>
            <a:r>
              <a:rPr lang="en-US" altLang="de-DE" sz="2400" dirty="0" err="1">
                <a:solidFill>
                  <a:srgbClr val="004992"/>
                </a:solidFill>
              </a:rPr>
              <a:t>vahvuuksiasi</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Mitä</a:t>
            </a:r>
            <a:r>
              <a:rPr lang="en-US" altLang="de-DE" sz="2400" i="1" dirty="0">
                <a:solidFill>
                  <a:srgbClr val="333333"/>
                </a:solidFill>
              </a:rPr>
              <a:t> </a:t>
            </a:r>
            <a:r>
              <a:rPr lang="en-US" altLang="de-DE" sz="2400" i="1" dirty="0" err="1">
                <a:solidFill>
                  <a:srgbClr val="333333"/>
                </a:solidFill>
              </a:rPr>
              <a:t>kykyjä</a:t>
            </a:r>
            <a:r>
              <a:rPr lang="en-US" altLang="de-DE" sz="2400" i="1" dirty="0">
                <a:solidFill>
                  <a:srgbClr val="333333"/>
                </a:solidFill>
              </a:rPr>
              <a:t> </a:t>
            </a:r>
            <a:r>
              <a:rPr lang="en-US" altLang="de-DE" sz="2400" i="1" dirty="0" err="1">
                <a:solidFill>
                  <a:srgbClr val="333333"/>
                </a:solidFill>
              </a:rPr>
              <a:t>minulla</a:t>
            </a:r>
            <a:r>
              <a:rPr lang="en-US" altLang="de-DE" sz="2400" i="1" dirty="0">
                <a:solidFill>
                  <a:srgbClr val="333333"/>
                </a:solidFill>
              </a:rPr>
              <a:t> on? </a:t>
            </a:r>
            <a:r>
              <a:rPr lang="en-US" altLang="de-DE" sz="2400" i="1" dirty="0" err="1">
                <a:solidFill>
                  <a:srgbClr val="333333"/>
                </a:solidFill>
              </a:rPr>
              <a:t>Mistä</a:t>
            </a:r>
            <a:r>
              <a:rPr lang="en-US" altLang="de-DE" sz="2400" i="1" dirty="0">
                <a:solidFill>
                  <a:srgbClr val="333333"/>
                </a:solidFill>
              </a:rPr>
              <a:t> </a:t>
            </a:r>
            <a:r>
              <a:rPr lang="en-US" altLang="de-DE" sz="2400" i="1" dirty="0" err="1">
                <a:solidFill>
                  <a:srgbClr val="333333"/>
                </a:solidFill>
              </a:rPr>
              <a:t>olen</a:t>
            </a:r>
            <a:r>
              <a:rPr lang="en-US" altLang="de-DE" sz="2400" i="1" dirty="0">
                <a:solidFill>
                  <a:srgbClr val="333333"/>
                </a:solidFill>
              </a:rPr>
              <a:t> </a:t>
            </a:r>
            <a:r>
              <a:rPr lang="en-US" altLang="de-DE" sz="2400" i="1" dirty="0" err="1">
                <a:solidFill>
                  <a:srgbClr val="333333"/>
                </a:solidFill>
              </a:rPr>
              <a:t>aikaisemmin</a:t>
            </a:r>
            <a:r>
              <a:rPr lang="en-US" altLang="de-DE" sz="2400" i="1" dirty="0">
                <a:solidFill>
                  <a:srgbClr val="333333"/>
                </a:solidFill>
              </a:rPr>
              <a:t> </a:t>
            </a:r>
            <a:r>
              <a:rPr lang="en-US" altLang="de-DE" sz="2400" i="1" dirty="0" err="1">
                <a:solidFill>
                  <a:srgbClr val="333333"/>
                </a:solidFill>
              </a:rPr>
              <a:t>saanut</a:t>
            </a:r>
            <a:r>
              <a:rPr lang="en-US" altLang="de-DE" sz="2400" i="1" dirty="0">
                <a:solidFill>
                  <a:srgbClr val="333333"/>
                </a:solidFill>
              </a:rPr>
              <a:t> </a:t>
            </a:r>
            <a:r>
              <a:rPr lang="en-US" altLang="de-DE" sz="2400" i="1" dirty="0" err="1">
                <a:solidFill>
                  <a:srgbClr val="333333"/>
                </a:solidFill>
              </a:rPr>
              <a:t>kehuja</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esim. Olen lahjakas tekniikassa...</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103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Ole tietoinen vahvuuksistasi</a:t>
            </a:r>
          </a:p>
        </p:txBody>
      </p:sp>
      <p:sp>
        <p:nvSpPr>
          <p:cNvPr id="82946"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en-US" altLang="de-DE" sz="2400" dirty="0" err="1">
                <a:solidFill>
                  <a:srgbClr val="004992"/>
                </a:solidFill>
              </a:rPr>
              <a:t>Ajattele</a:t>
            </a:r>
            <a:r>
              <a:rPr lang="en-US" altLang="de-DE" sz="2400" dirty="0">
                <a:solidFill>
                  <a:srgbClr val="004992"/>
                </a:solidFill>
              </a:rPr>
              <a:t> </a:t>
            </a:r>
            <a:r>
              <a:rPr lang="en-US" altLang="de-DE" sz="2400" dirty="0" err="1">
                <a:solidFill>
                  <a:srgbClr val="004992"/>
                </a:solidFill>
              </a:rPr>
              <a:t>omia</a:t>
            </a:r>
            <a:r>
              <a:rPr lang="en-US" altLang="de-DE" sz="2400" dirty="0">
                <a:solidFill>
                  <a:srgbClr val="004992"/>
                </a:solidFill>
              </a:rPr>
              <a:t> </a:t>
            </a:r>
            <a:r>
              <a:rPr lang="en-US" altLang="de-DE" sz="2400" dirty="0" err="1">
                <a:solidFill>
                  <a:srgbClr val="004992"/>
                </a:solidFill>
              </a:rPr>
              <a:t>vahvuuksiasi</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Mitä</a:t>
            </a:r>
            <a:r>
              <a:rPr lang="en-US" altLang="de-DE" sz="2400" i="1" dirty="0">
                <a:solidFill>
                  <a:srgbClr val="333333"/>
                </a:solidFill>
              </a:rPr>
              <a:t> </a:t>
            </a:r>
            <a:r>
              <a:rPr lang="en-US" altLang="de-DE" sz="2400" i="1" dirty="0" err="1">
                <a:solidFill>
                  <a:srgbClr val="333333"/>
                </a:solidFill>
              </a:rPr>
              <a:t>kykyjä</a:t>
            </a:r>
            <a:r>
              <a:rPr lang="en-US" altLang="de-DE" sz="2400" i="1" dirty="0">
                <a:solidFill>
                  <a:srgbClr val="333333"/>
                </a:solidFill>
              </a:rPr>
              <a:t> </a:t>
            </a:r>
            <a:r>
              <a:rPr lang="en-US" altLang="de-DE" sz="2400" i="1" dirty="0" err="1">
                <a:solidFill>
                  <a:srgbClr val="333333"/>
                </a:solidFill>
              </a:rPr>
              <a:t>minulla</a:t>
            </a:r>
            <a:r>
              <a:rPr lang="en-US" altLang="de-DE" sz="2400" i="1" dirty="0">
                <a:solidFill>
                  <a:srgbClr val="333333"/>
                </a:solidFill>
              </a:rPr>
              <a:t> on? </a:t>
            </a:r>
            <a:r>
              <a:rPr lang="en-US" altLang="de-DE" sz="2400" i="1" dirty="0" err="1">
                <a:solidFill>
                  <a:srgbClr val="333333"/>
                </a:solidFill>
              </a:rPr>
              <a:t>Mistä</a:t>
            </a:r>
            <a:r>
              <a:rPr lang="en-US" altLang="de-DE" sz="2400" i="1" dirty="0">
                <a:solidFill>
                  <a:srgbClr val="333333"/>
                </a:solidFill>
              </a:rPr>
              <a:t> </a:t>
            </a:r>
            <a:r>
              <a:rPr lang="en-US" altLang="de-DE" sz="2400" i="1" dirty="0" err="1">
                <a:solidFill>
                  <a:srgbClr val="333333"/>
                </a:solidFill>
              </a:rPr>
              <a:t>olen</a:t>
            </a:r>
            <a:r>
              <a:rPr lang="en-US" altLang="de-DE" sz="2400" i="1" dirty="0">
                <a:solidFill>
                  <a:srgbClr val="333333"/>
                </a:solidFill>
              </a:rPr>
              <a:t> </a:t>
            </a:r>
            <a:r>
              <a:rPr lang="en-US" altLang="de-DE" sz="2400" i="1" dirty="0" err="1">
                <a:solidFill>
                  <a:srgbClr val="333333"/>
                </a:solidFill>
              </a:rPr>
              <a:t>aikaisemmin</a:t>
            </a:r>
            <a:r>
              <a:rPr lang="en-US" altLang="de-DE" sz="2400" i="1" dirty="0">
                <a:solidFill>
                  <a:srgbClr val="333333"/>
                </a:solidFill>
              </a:rPr>
              <a:t> </a:t>
            </a:r>
            <a:r>
              <a:rPr lang="en-US" altLang="de-DE" sz="2400" i="1" dirty="0" err="1">
                <a:solidFill>
                  <a:srgbClr val="333333"/>
                </a:solidFill>
              </a:rPr>
              <a:t>saanut</a:t>
            </a:r>
            <a:r>
              <a:rPr lang="en-US" altLang="de-DE" sz="2400" i="1" dirty="0">
                <a:solidFill>
                  <a:srgbClr val="333333"/>
                </a:solidFill>
              </a:rPr>
              <a:t> </a:t>
            </a:r>
            <a:r>
              <a:rPr lang="en-US" altLang="de-DE" sz="2400" i="1" dirty="0" err="1">
                <a:solidFill>
                  <a:srgbClr val="333333"/>
                </a:solidFill>
              </a:rPr>
              <a:t>kehuja</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esim. Olen lahjakas tekniikassa...</a:t>
            </a:r>
            <a:endParaRPr lang="en-US" altLang="de-DE" sz="2400" i="1" dirty="0">
              <a:solidFill>
                <a:srgbClr val="333333"/>
              </a:solidFill>
            </a:endParaRPr>
          </a:p>
          <a:p>
            <a:pPr marL="457200" indent="-457200" eaLnBrk="1" hangingPunct="1">
              <a:buFont typeface="+mj-lt"/>
              <a:buAutoNum type="arabicPeriod"/>
            </a:pPr>
            <a:r>
              <a:rPr lang="en-US" altLang="de-DE" sz="2400" dirty="0" err="1">
                <a:solidFill>
                  <a:srgbClr val="004992"/>
                </a:solidFill>
              </a:rPr>
              <a:t>Ajattele</a:t>
            </a:r>
            <a:r>
              <a:rPr lang="en-US" altLang="de-DE" sz="2400" dirty="0">
                <a:solidFill>
                  <a:srgbClr val="004992"/>
                </a:solidFill>
              </a:rPr>
              <a:t> </a:t>
            </a:r>
            <a:r>
              <a:rPr lang="en-US" altLang="de-DE" sz="2400" dirty="0" err="1">
                <a:solidFill>
                  <a:srgbClr val="004992"/>
                </a:solidFill>
              </a:rPr>
              <a:t>tiettyjä</a:t>
            </a:r>
            <a:r>
              <a:rPr lang="en-US" altLang="de-DE" sz="2400" dirty="0">
                <a:solidFill>
                  <a:srgbClr val="004992"/>
                </a:solidFill>
              </a:rPr>
              <a:t> </a:t>
            </a:r>
            <a:r>
              <a:rPr lang="en-US" altLang="de-DE" sz="2400" dirty="0" err="1">
                <a:solidFill>
                  <a:srgbClr val="004992"/>
                </a:solidFill>
              </a:rPr>
              <a:t>tilanteita</a:t>
            </a:r>
            <a:r>
              <a:rPr lang="en-US" altLang="de-DE" sz="2400" dirty="0">
                <a:solidFill>
                  <a:srgbClr val="004992"/>
                </a:solidFill>
              </a:rPr>
              <a:t>. </a:t>
            </a:r>
            <a:br>
              <a:rPr lang="en-US" altLang="de-DE" sz="2400" dirty="0">
                <a:solidFill>
                  <a:srgbClr val="333333"/>
                </a:solidFill>
              </a:rPr>
            </a:br>
            <a:r>
              <a:rPr lang="en-US" altLang="de-DE" sz="2400" i="1" dirty="0" err="1">
                <a:solidFill>
                  <a:srgbClr val="333333"/>
                </a:solidFill>
              </a:rPr>
              <a:t>Milloin</a:t>
            </a:r>
            <a:r>
              <a:rPr lang="en-US" altLang="de-DE" sz="2400" i="1" dirty="0">
                <a:solidFill>
                  <a:srgbClr val="333333"/>
                </a:solidFill>
              </a:rPr>
              <a:t> ja </a:t>
            </a:r>
            <a:r>
              <a:rPr lang="en-US" altLang="de-DE" sz="2400" i="1" dirty="0" err="1">
                <a:solidFill>
                  <a:srgbClr val="333333"/>
                </a:solidFill>
              </a:rPr>
              <a:t>missä</a:t>
            </a:r>
            <a:r>
              <a:rPr lang="en-US" altLang="de-DE" sz="2400" i="1" dirty="0">
                <a:solidFill>
                  <a:srgbClr val="333333"/>
                </a:solidFill>
              </a:rPr>
              <a:t>? </a:t>
            </a:r>
            <a:r>
              <a:rPr lang="en-US" altLang="de-DE" sz="2400" i="1" dirty="0" err="1">
                <a:solidFill>
                  <a:srgbClr val="333333"/>
                </a:solidFill>
              </a:rPr>
              <a:t>Mitä</a:t>
            </a:r>
            <a:r>
              <a:rPr lang="en-US" altLang="de-DE" sz="2400" i="1" dirty="0">
                <a:solidFill>
                  <a:srgbClr val="333333"/>
                </a:solidFill>
              </a:rPr>
              <a:t> </a:t>
            </a:r>
            <a:r>
              <a:rPr lang="en-US" altLang="de-DE" sz="2400" i="1" dirty="0" err="1">
                <a:solidFill>
                  <a:srgbClr val="333333"/>
                </a:solidFill>
              </a:rPr>
              <a:t>olen</a:t>
            </a:r>
            <a:r>
              <a:rPr lang="en-US" altLang="de-DE" sz="2400" i="1" dirty="0">
                <a:solidFill>
                  <a:srgbClr val="333333"/>
                </a:solidFill>
              </a:rPr>
              <a:t> </a:t>
            </a:r>
            <a:r>
              <a:rPr lang="en-US" altLang="de-DE" sz="2400" i="1" dirty="0" err="1">
                <a:solidFill>
                  <a:srgbClr val="333333"/>
                </a:solidFill>
              </a:rPr>
              <a:t>tehnyt</a:t>
            </a:r>
            <a:r>
              <a:rPr lang="en-US" altLang="de-DE" sz="2400" i="1" dirty="0">
                <a:solidFill>
                  <a:srgbClr val="333333"/>
                </a:solidFill>
              </a:rPr>
              <a:t> ja </a:t>
            </a:r>
            <a:r>
              <a:rPr lang="en-US" altLang="de-DE" sz="2400" i="1" dirty="0" err="1">
                <a:solidFill>
                  <a:srgbClr val="333333"/>
                </a:solidFill>
              </a:rPr>
              <a:t>kuka</a:t>
            </a:r>
            <a:r>
              <a:rPr lang="en-US" altLang="de-DE" sz="2400" i="1" dirty="0">
                <a:solidFill>
                  <a:srgbClr val="333333"/>
                </a:solidFill>
              </a:rPr>
              <a:t> on </a:t>
            </a:r>
            <a:r>
              <a:rPr lang="en-US" altLang="de-DE" sz="2400" i="1" dirty="0" err="1">
                <a:solidFill>
                  <a:srgbClr val="333333"/>
                </a:solidFill>
              </a:rPr>
              <a:t>antanut</a:t>
            </a:r>
            <a:r>
              <a:rPr lang="en-US" altLang="de-DE" sz="2400" i="1" dirty="0">
                <a:solidFill>
                  <a:srgbClr val="333333"/>
                </a:solidFill>
              </a:rPr>
              <a:t> </a:t>
            </a:r>
            <a:r>
              <a:rPr lang="en-US" altLang="de-DE" sz="2400" i="1" dirty="0" err="1">
                <a:solidFill>
                  <a:srgbClr val="333333"/>
                </a:solidFill>
              </a:rPr>
              <a:t>palautetta</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esim. Viime viikolla autoin ystävääni sisustamaan asuntoaan. Olin suureksi avuksi </a:t>
            </a:r>
            <a:r>
              <a:rPr lang="de-DE" altLang="de-DE" sz="1600" i="1">
                <a:solidFill>
                  <a:srgbClr val="333333"/>
                </a:solidFill>
              </a:rPr>
              <a:t>hänelle...</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38</a:t>
            </a:fld>
            <a:endParaRPr lang="de-DE" altLang="de-DE"/>
          </a:p>
        </p:txBody>
      </p:sp>
    </p:spTree>
    <p:extLst>
      <p:ext uri="{BB962C8B-B14F-4D97-AF65-F5344CB8AC3E}">
        <p14:creationId xmlns:p14="http://schemas.microsoft.com/office/powerpoint/2010/main" val="16735049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103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Ole tietoinen vahvuuksistasi</a:t>
            </a:r>
          </a:p>
        </p:txBody>
      </p:sp>
      <p:sp>
        <p:nvSpPr>
          <p:cNvPr id="82946"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en-US" altLang="de-DE" sz="2400" dirty="0" err="1">
                <a:solidFill>
                  <a:srgbClr val="004992"/>
                </a:solidFill>
              </a:rPr>
              <a:t>Ajattele</a:t>
            </a:r>
            <a:r>
              <a:rPr lang="en-US" altLang="de-DE" sz="2400" dirty="0">
                <a:solidFill>
                  <a:srgbClr val="004992"/>
                </a:solidFill>
              </a:rPr>
              <a:t> </a:t>
            </a:r>
            <a:r>
              <a:rPr lang="en-US" altLang="de-DE" sz="2400" dirty="0" err="1">
                <a:solidFill>
                  <a:srgbClr val="004992"/>
                </a:solidFill>
              </a:rPr>
              <a:t>omia</a:t>
            </a:r>
            <a:r>
              <a:rPr lang="en-US" altLang="de-DE" sz="2400" dirty="0">
                <a:solidFill>
                  <a:srgbClr val="004992"/>
                </a:solidFill>
              </a:rPr>
              <a:t> </a:t>
            </a:r>
            <a:r>
              <a:rPr lang="en-US" altLang="de-DE" sz="2400" dirty="0" err="1">
                <a:solidFill>
                  <a:srgbClr val="004992"/>
                </a:solidFill>
              </a:rPr>
              <a:t>vahvuuksiasi</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Mitä</a:t>
            </a:r>
            <a:r>
              <a:rPr lang="en-US" altLang="de-DE" sz="2400" i="1" dirty="0">
                <a:solidFill>
                  <a:srgbClr val="333333"/>
                </a:solidFill>
              </a:rPr>
              <a:t> </a:t>
            </a:r>
            <a:r>
              <a:rPr lang="en-US" altLang="de-DE" sz="2400" i="1" dirty="0" err="1">
                <a:solidFill>
                  <a:srgbClr val="333333"/>
                </a:solidFill>
              </a:rPr>
              <a:t>kykyjä</a:t>
            </a:r>
            <a:r>
              <a:rPr lang="en-US" altLang="de-DE" sz="2400" i="1" dirty="0">
                <a:solidFill>
                  <a:srgbClr val="333333"/>
                </a:solidFill>
              </a:rPr>
              <a:t> </a:t>
            </a:r>
            <a:r>
              <a:rPr lang="en-US" altLang="de-DE" sz="2400" i="1" dirty="0" err="1">
                <a:solidFill>
                  <a:srgbClr val="333333"/>
                </a:solidFill>
              </a:rPr>
              <a:t>minulla</a:t>
            </a:r>
            <a:r>
              <a:rPr lang="en-US" altLang="de-DE" sz="2400" i="1" dirty="0">
                <a:solidFill>
                  <a:srgbClr val="333333"/>
                </a:solidFill>
              </a:rPr>
              <a:t> on? </a:t>
            </a:r>
            <a:r>
              <a:rPr lang="en-US" altLang="de-DE" sz="2400" i="1" dirty="0" err="1">
                <a:solidFill>
                  <a:srgbClr val="333333"/>
                </a:solidFill>
              </a:rPr>
              <a:t>Mistä</a:t>
            </a:r>
            <a:r>
              <a:rPr lang="en-US" altLang="de-DE" sz="2400" i="1" dirty="0">
                <a:solidFill>
                  <a:srgbClr val="333333"/>
                </a:solidFill>
              </a:rPr>
              <a:t> </a:t>
            </a:r>
            <a:r>
              <a:rPr lang="en-US" altLang="de-DE" sz="2400" i="1" dirty="0" err="1">
                <a:solidFill>
                  <a:srgbClr val="333333"/>
                </a:solidFill>
              </a:rPr>
              <a:t>olen</a:t>
            </a:r>
            <a:r>
              <a:rPr lang="en-US" altLang="de-DE" sz="2400" i="1" dirty="0">
                <a:solidFill>
                  <a:srgbClr val="333333"/>
                </a:solidFill>
              </a:rPr>
              <a:t> </a:t>
            </a:r>
            <a:r>
              <a:rPr lang="en-US" altLang="de-DE" sz="2400" i="1" dirty="0" err="1">
                <a:solidFill>
                  <a:srgbClr val="333333"/>
                </a:solidFill>
              </a:rPr>
              <a:t>aikaisemmin</a:t>
            </a:r>
            <a:r>
              <a:rPr lang="en-US" altLang="de-DE" sz="2400" i="1" dirty="0">
                <a:solidFill>
                  <a:srgbClr val="333333"/>
                </a:solidFill>
              </a:rPr>
              <a:t> </a:t>
            </a:r>
            <a:r>
              <a:rPr lang="en-US" altLang="de-DE" sz="2400" i="1" dirty="0" err="1">
                <a:solidFill>
                  <a:srgbClr val="333333"/>
                </a:solidFill>
              </a:rPr>
              <a:t>saanut</a:t>
            </a:r>
            <a:r>
              <a:rPr lang="en-US" altLang="de-DE" sz="2400" i="1" dirty="0">
                <a:solidFill>
                  <a:srgbClr val="333333"/>
                </a:solidFill>
              </a:rPr>
              <a:t> </a:t>
            </a:r>
            <a:r>
              <a:rPr lang="en-US" altLang="de-DE" sz="2400" i="1" dirty="0" err="1">
                <a:solidFill>
                  <a:srgbClr val="333333"/>
                </a:solidFill>
              </a:rPr>
              <a:t>kehuja</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esim. Olen lahjakas tekniikassa...</a:t>
            </a:r>
            <a:endParaRPr lang="en-US" altLang="de-DE" sz="2400" i="1" dirty="0">
              <a:solidFill>
                <a:srgbClr val="333333"/>
              </a:solidFill>
            </a:endParaRPr>
          </a:p>
          <a:p>
            <a:pPr marL="457200" indent="-457200" eaLnBrk="1" hangingPunct="1">
              <a:buFont typeface="+mj-lt"/>
              <a:buAutoNum type="arabicPeriod"/>
            </a:pPr>
            <a:r>
              <a:rPr lang="en-US" altLang="de-DE" sz="2400" dirty="0" err="1">
                <a:solidFill>
                  <a:srgbClr val="004992"/>
                </a:solidFill>
              </a:rPr>
              <a:t>Ajattele</a:t>
            </a:r>
            <a:r>
              <a:rPr lang="en-US" altLang="de-DE" sz="2400" dirty="0">
                <a:solidFill>
                  <a:srgbClr val="004992"/>
                </a:solidFill>
              </a:rPr>
              <a:t> </a:t>
            </a:r>
            <a:r>
              <a:rPr lang="en-US" altLang="de-DE" sz="2400" dirty="0" err="1">
                <a:solidFill>
                  <a:srgbClr val="004992"/>
                </a:solidFill>
              </a:rPr>
              <a:t>tiettyjä</a:t>
            </a:r>
            <a:r>
              <a:rPr lang="en-US" altLang="de-DE" sz="2400" dirty="0">
                <a:solidFill>
                  <a:srgbClr val="004992"/>
                </a:solidFill>
              </a:rPr>
              <a:t> </a:t>
            </a:r>
            <a:r>
              <a:rPr lang="en-US" altLang="de-DE" sz="2400" dirty="0" err="1">
                <a:solidFill>
                  <a:srgbClr val="004992"/>
                </a:solidFill>
              </a:rPr>
              <a:t>tilanteita</a:t>
            </a:r>
            <a:r>
              <a:rPr lang="en-US" altLang="de-DE" sz="2400" dirty="0">
                <a:solidFill>
                  <a:srgbClr val="004992"/>
                </a:solidFill>
              </a:rPr>
              <a:t>. </a:t>
            </a:r>
            <a:br>
              <a:rPr lang="en-US" altLang="de-DE" sz="2400" dirty="0">
                <a:solidFill>
                  <a:srgbClr val="333333"/>
                </a:solidFill>
              </a:rPr>
            </a:br>
            <a:r>
              <a:rPr lang="en-US" altLang="de-DE" sz="2400" i="1" dirty="0" err="1">
                <a:solidFill>
                  <a:srgbClr val="333333"/>
                </a:solidFill>
              </a:rPr>
              <a:t>Milloin</a:t>
            </a:r>
            <a:r>
              <a:rPr lang="en-US" altLang="de-DE" sz="2400" i="1" dirty="0">
                <a:solidFill>
                  <a:srgbClr val="333333"/>
                </a:solidFill>
              </a:rPr>
              <a:t> ja </a:t>
            </a:r>
            <a:r>
              <a:rPr lang="en-US" altLang="de-DE" sz="2400" i="1" dirty="0" err="1">
                <a:solidFill>
                  <a:srgbClr val="333333"/>
                </a:solidFill>
              </a:rPr>
              <a:t>missä</a:t>
            </a:r>
            <a:r>
              <a:rPr lang="en-US" altLang="de-DE" sz="2400" i="1" dirty="0">
                <a:solidFill>
                  <a:srgbClr val="333333"/>
                </a:solidFill>
              </a:rPr>
              <a:t>? </a:t>
            </a:r>
            <a:r>
              <a:rPr lang="en-US" altLang="de-DE" sz="2400" i="1" dirty="0" err="1">
                <a:solidFill>
                  <a:srgbClr val="333333"/>
                </a:solidFill>
              </a:rPr>
              <a:t>Mitä</a:t>
            </a:r>
            <a:r>
              <a:rPr lang="en-US" altLang="de-DE" sz="2400" i="1" dirty="0">
                <a:solidFill>
                  <a:srgbClr val="333333"/>
                </a:solidFill>
              </a:rPr>
              <a:t> </a:t>
            </a:r>
            <a:r>
              <a:rPr lang="en-US" altLang="de-DE" sz="2400" i="1" dirty="0" err="1">
                <a:solidFill>
                  <a:srgbClr val="333333"/>
                </a:solidFill>
              </a:rPr>
              <a:t>olen</a:t>
            </a:r>
            <a:r>
              <a:rPr lang="en-US" altLang="de-DE" sz="2400" i="1" dirty="0">
                <a:solidFill>
                  <a:srgbClr val="333333"/>
                </a:solidFill>
              </a:rPr>
              <a:t> </a:t>
            </a:r>
            <a:r>
              <a:rPr lang="en-US" altLang="de-DE" sz="2400" i="1" dirty="0" err="1">
                <a:solidFill>
                  <a:srgbClr val="333333"/>
                </a:solidFill>
              </a:rPr>
              <a:t>tehnyt</a:t>
            </a:r>
            <a:r>
              <a:rPr lang="en-US" altLang="de-DE" sz="2400" i="1" dirty="0">
                <a:solidFill>
                  <a:srgbClr val="333333"/>
                </a:solidFill>
              </a:rPr>
              <a:t> ja </a:t>
            </a:r>
            <a:r>
              <a:rPr lang="en-US" altLang="de-DE" sz="2400" i="1" dirty="0" err="1">
                <a:solidFill>
                  <a:srgbClr val="333333"/>
                </a:solidFill>
              </a:rPr>
              <a:t>kuka</a:t>
            </a:r>
            <a:r>
              <a:rPr lang="en-US" altLang="de-DE" sz="2400" i="1" dirty="0">
                <a:solidFill>
                  <a:srgbClr val="333333"/>
                </a:solidFill>
              </a:rPr>
              <a:t> on </a:t>
            </a:r>
            <a:r>
              <a:rPr lang="en-US" altLang="de-DE" sz="2400" i="1" dirty="0" err="1">
                <a:solidFill>
                  <a:srgbClr val="333333"/>
                </a:solidFill>
              </a:rPr>
              <a:t>antanut</a:t>
            </a:r>
            <a:r>
              <a:rPr lang="en-US" altLang="de-DE" sz="2400" i="1" dirty="0">
                <a:solidFill>
                  <a:srgbClr val="333333"/>
                </a:solidFill>
              </a:rPr>
              <a:t> </a:t>
            </a:r>
            <a:r>
              <a:rPr lang="en-US" altLang="de-DE" sz="2400" i="1" dirty="0" err="1">
                <a:solidFill>
                  <a:srgbClr val="333333"/>
                </a:solidFill>
              </a:rPr>
              <a:t>palautetta</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esim. Viime viikolla autoin ystävääni sisustamaan asuntoaan. Olin suureksi avuksi hänelle...</a:t>
            </a:r>
            <a:endParaRPr lang="en-US" altLang="de-DE" sz="2400" i="1" dirty="0">
              <a:solidFill>
                <a:srgbClr val="333333"/>
              </a:solidFill>
            </a:endParaRPr>
          </a:p>
          <a:p>
            <a:pPr marL="457200" indent="-457200" eaLnBrk="1" hangingPunct="1">
              <a:buFont typeface="+mj-lt"/>
              <a:buAutoNum type="arabicPeriod"/>
            </a:pPr>
            <a:r>
              <a:rPr lang="en-US" altLang="de-DE" sz="2400" dirty="0" err="1">
                <a:solidFill>
                  <a:srgbClr val="004992"/>
                </a:solidFill>
              </a:rPr>
              <a:t>Kirjoita</a:t>
            </a:r>
            <a:r>
              <a:rPr lang="en-US" altLang="de-DE" sz="2400" dirty="0">
                <a:solidFill>
                  <a:srgbClr val="004992"/>
                </a:solidFill>
              </a:rPr>
              <a:t> ne </a:t>
            </a:r>
            <a:r>
              <a:rPr lang="en-US" altLang="de-DE" sz="2400" dirty="0" err="1">
                <a:solidFill>
                  <a:srgbClr val="004992"/>
                </a:solidFill>
              </a:rPr>
              <a:t>ylös</a:t>
            </a:r>
            <a:r>
              <a:rPr lang="en-US" altLang="de-DE" sz="2400" dirty="0">
                <a:solidFill>
                  <a:srgbClr val="004992"/>
                </a:solidFill>
              </a:rPr>
              <a:t>!</a:t>
            </a:r>
            <a:br>
              <a:rPr lang="en-US" altLang="de-DE" sz="2400" dirty="0">
                <a:solidFill>
                  <a:srgbClr val="004992"/>
                </a:solidFill>
              </a:rPr>
            </a:br>
            <a:r>
              <a:rPr lang="en-US" altLang="de-DE" sz="2400" i="1" dirty="0">
                <a:solidFill>
                  <a:srgbClr val="333333"/>
                </a:solidFill>
              </a:rPr>
              <a:t>Lue </a:t>
            </a:r>
            <a:r>
              <a:rPr lang="en-US" altLang="de-DE" sz="2400" i="1" dirty="0" err="1">
                <a:solidFill>
                  <a:srgbClr val="333333"/>
                </a:solidFill>
              </a:rPr>
              <a:t>niitä</a:t>
            </a:r>
            <a:r>
              <a:rPr lang="en-US" altLang="de-DE" sz="2400" i="1" dirty="0">
                <a:solidFill>
                  <a:srgbClr val="333333"/>
                </a:solidFill>
              </a:rPr>
              <a:t> </a:t>
            </a:r>
            <a:r>
              <a:rPr lang="en-US" altLang="de-DE" sz="2400" i="1" dirty="0" err="1">
                <a:solidFill>
                  <a:srgbClr val="333333"/>
                </a:solidFill>
              </a:rPr>
              <a:t>säännöllisesti</a:t>
            </a:r>
            <a:r>
              <a:rPr lang="en-US" altLang="de-DE" sz="2400" i="1" dirty="0">
                <a:solidFill>
                  <a:srgbClr val="333333"/>
                </a:solidFill>
              </a:rPr>
              <a:t> </a:t>
            </a:r>
            <a:r>
              <a:rPr lang="de-DE" altLang="de-DE" sz="2400" i="1" dirty="0">
                <a:solidFill>
                  <a:srgbClr val="333333"/>
                </a:solidFill>
              </a:rPr>
              <a:t>ja täydennä</a:t>
            </a:r>
            <a:r>
              <a:rPr lang="en-US" altLang="de-DE" sz="2400" i="1" dirty="0">
                <a:solidFill>
                  <a:srgbClr val="333333"/>
                </a:solidFill>
              </a:rPr>
              <a:t>. </a:t>
            </a:r>
            <a:r>
              <a:rPr lang="en-US" altLang="de-DE" sz="2400" i="1" dirty="0" err="1">
                <a:solidFill>
                  <a:srgbClr val="333333"/>
                </a:solidFill>
              </a:rPr>
              <a:t>Kriisin</a:t>
            </a:r>
            <a:r>
              <a:rPr lang="en-US" altLang="de-DE" sz="2400" i="1" dirty="0">
                <a:solidFill>
                  <a:srgbClr val="333333"/>
                </a:solidFill>
              </a:rPr>
              <a:t> </a:t>
            </a:r>
            <a:r>
              <a:rPr lang="en-US" altLang="de-DE" sz="2400" i="1" dirty="0" err="1">
                <a:solidFill>
                  <a:srgbClr val="333333"/>
                </a:solidFill>
              </a:rPr>
              <a:t>sattuessa</a:t>
            </a:r>
            <a:r>
              <a:rPr lang="en-US" altLang="de-DE" sz="2400" i="1" dirty="0">
                <a:solidFill>
                  <a:srgbClr val="333333"/>
                </a:solidFill>
              </a:rPr>
              <a:t> </a:t>
            </a:r>
            <a:r>
              <a:rPr lang="en-US" altLang="de-DE" sz="2400" i="1" dirty="0" err="1">
                <a:solidFill>
                  <a:srgbClr val="333333"/>
                </a:solidFill>
              </a:rPr>
              <a:t>palaa</a:t>
            </a:r>
            <a:r>
              <a:rPr lang="en-US" altLang="de-DE" sz="2400" i="1" dirty="0">
                <a:solidFill>
                  <a:srgbClr val="333333"/>
                </a:solidFill>
              </a:rPr>
              <a:t> </a:t>
            </a:r>
            <a:r>
              <a:rPr lang="en-US" altLang="de-DE" sz="2400" i="1" dirty="0" err="1">
                <a:solidFill>
                  <a:srgbClr val="333333"/>
                </a:solidFill>
              </a:rPr>
              <a:t>näihin</a:t>
            </a:r>
            <a:r>
              <a:rPr lang="en-US" altLang="de-DE" sz="2400" i="1" dirty="0">
                <a:solidFill>
                  <a:srgbClr val="333333"/>
                </a:solidFill>
              </a:rPr>
              <a:t> </a:t>
            </a:r>
            <a:r>
              <a:rPr lang="en-US" altLang="de-DE" sz="2400" i="1" dirty="0" err="1">
                <a:solidFill>
                  <a:srgbClr val="333333"/>
                </a:solidFill>
              </a:rPr>
              <a:t>muistoihin</a:t>
            </a:r>
            <a:br>
              <a:rPr lang="en-US" altLang="de-DE" sz="2400" i="1" dirty="0">
                <a:solidFill>
                  <a:srgbClr val="333333"/>
                </a:solidFill>
              </a:rPr>
            </a:br>
            <a:r>
              <a:rPr lang="en-US" altLang="de-DE" sz="2400" i="1" dirty="0">
                <a:solidFill>
                  <a:srgbClr val="333333"/>
                </a:solidFill>
              </a:rPr>
              <a:t>(</a:t>
            </a:r>
            <a:r>
              <a:rPr lang="en-US" altLang="de-DE" sz="2400" i="1" dirty="0" err="1">
                <a:solidFill>
                  <a:srgbClr val="333333"/>
                </a:solidFill>
              </a:rPr>
              <a:t>esim</a:t>
            </a:r>
            <a:r>
              <a:rPr lang="en-US" altLang="de-DE" sz="2400" i="1" dirty="0">
                <a:solidFill>
                  <a:srgbClr val="333333"/>
                </a:solidFill>
              </a:rPr>
              <a:t>. kun </a:t>
            </a:r>
            <a:r>
              <a:rPr lang="en-US" altLang="de-DE" sz="2400" i="1" dirty="0" err="1">
                <a:solidFill>
                  <a:srgbClr val="333333"/>
                </a:solidFill>
              </a:rPr>
              <a:t>ajattelet</a:t>
            </a:r>
            <a:r>
              <a:rPr lang="en-US" altLang="de-DE" sz="2400" i="1" dirty="0">
                <a:solidFill>
                  <a:srgbClr val="333333"/>
                </a:solidFill>
              </a:rPr>
              <a:t>, </a:t>
            </a:r>
            <a:r>
              <a:rPr lang="en-US" altLang="de-DE" sz="2400" i="1" dirty="0" err="1">
                <a:solidFill>
                  <a:srgbClr val="333333"/>
                </a:solidFill>
              </a:rPr>
              <a:t>että</a:t>
            </a:r>
            <a:r>
              <a:rPr lang="en-US" altLang="de-DE" sz="2400" i="1" dirty="0">
                <a:solidFill>
                  <a:srgbClr val="333333"/>
                </a:solidFill>
              </a:rPr>
              <a:t> </a:t>
            </a:r>
            <a:r>
              <a:rPr lang="en-US" altLang="de-DE" sz="2400" i="1" dirty="0" err="1">
                <a:solidFill>
                  <a:srgbClr val="333333"/>
                </a:solidFill>
              </a:rPr>
              <a:t>olet</a:t>
            </a:r>
            <a:r>
              <a:rPr lang="en-US" altLang="de-DE" sz="2400" i="1" dirty="0">
                <a:solidFill>
                  <a:srgbClr val="333333"/>
                </a:solidFill>
              </a:rPr>
              <a:t> </a:t>
            </a:r>
            <a:r>
              <a:rPr lang="en-US" altLang="de-DE" sz="2400" i="1" dirty="0" err="1">
                <a:solidFill>
                  <a:srgbClr val="333333"/>
                </a:solidFill>
              </a:rPr>
              <a:t>arvoton</a:t>
            </a:r>
            <a:r>
              <a:rPr lang="en-US" altLang="de-DE" sz="2400" i="1" dirty="0">
                <a:solidFill>
                  <a:srgbClr val="333333"/>
                </a:solidFill>
              </a:rPr>
              <a:t>).</a:t>
            </a:r>
            <a:br>
              <a:rPr lang="de-DE" altLang="de-DE" sz="2400" i="1" dirty="0">
                <a:solidFill>
                  <a:srgbClr val="333333"/>
                </a:solidFill>
              </a:rPr>
            </a:br>
            <a:r>
              <a:rPr lang="de-DE" altLang="de-DE" sz="1600" i="1" dirty="0">
                <a:solidFill>
                  <a:srgbClr val="333333"/>
                </a:solidFill>
              </a:rPr>
              <a:t>esim. Kirjoita muistiin asioita, jotka menivät hyvin tai kohteliaisuuksia, joita olet saanut...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fi-FI"/>
              <a:t>Metakognitiivinen harjoittelu 8 – Itsetunto &amp; mieliala</a:t>
            </a:r>
            <a:endParaRPr lang="de-DE"/>
          </a:p>
        </p:txBody>
      </p:sp>
      <p:sp>
        <p:nvSpPr>
          <p:cNvPr id="5" name="Slide Number Placeholder 4"/>
          <p:cNvSpPr>
            <a:spLocks noGrp="1"/>
          </p:cNvSpPr>
          <p:nvPr>
            <p:ph type="sldNum" sz="quarter" idx="12"/>
          </p:nvPr>
        </p:nvSpPr>
        <p:spPr/>
        <p:txBody>
          <a:bodyPr/>
          <a:lstStyle/>
          <a:p>
            <a:pPr>
              <a:defRPr/>
            </a:pPr>
            <a:fld id="{BAFF73A2-2946-4CA7-AD5B-58AC792C1B5D}" type="slidenum">
              <a:rPr lang="de-DE" altLang="de-DE" smtClean="0"/>
              <a:pPr>
                <a:defRPr/>
              </a:pPr>
              <a:t>39</a:t>
            </a:fld>
            <a:endParaRPr lang="de-DE" altLang="de-DE"/>
          </a:p>
        </p:txBody>
      </p:sp>
    </p:spTree>
    <p:extLst>
      <p:ext uri="{BB962C8B-B14F-4D97-AF65-F5344CB8AC3E}">
        <p14:creationId xmlns:p14="http://schemas.microsoft.com/office/powerpoint/2010/main" val="8176828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Vinkkejä masentuneen mielialan/ alhaisen itsetunnon kohottamiseksi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BAFF73A2-2946-4CA7-AD5B-58AC792C1B5D}"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Vinkkejä masentuneen mielialan/ alhaisen itsetunnon kohottamiseksi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Kirjoita ylös muutama</a:t>
            </a:r>
            <a:r>
              <a:rPr lang="en-US" altLang="de-DE" sz="2400" dirty="0">
                <a:solidFill>
                  <a:srgbClr val="333333"/>
                </a:solidFill>
              </a:rPr>
              <a:t> </a:t>
            </a:r>
            <a:r>
              <a:rPr lang="en-US" altLang="de-DE" sz="2400" dirty="0" err="1">
                <a:solidFill>
                  <a:srgbClr val="333333"/>
                </a:solidFill>
              </a:rPr>
              <a:t>myönteinen</a:t>
            </a:r>
            <a:r>
              <a:rPr lang="en-US" altLang="de-DE" sz="2400" dirty="0">
                <a:solidFill>
                  <a:srgbClr val="333333"/>
                </a:solidFill>
              </a:rPr>
              <a:t> </a:t>
            </a:r>
            <a:r>
              <a:rPr lang="en-US" altLang="de-DE" sz="2400" dirty="0" err="1">
                <a:solidFill>
                  <a:srgbClr val="333333"/>
                </a:solidFill>
              </a:rPr>
              <a:t>asia</a:t>
            </a:r>
            <a:r>
              <a:rPr lang="en-US" altLang="de-DE" sz="2400" dirty="0">
                <a:solidFill>
                  <a:srgbClr val="333333"/>
                </a:solidFill>
              </a:rPr>
              <a:t> </a:t>
            </a:r>
            <a:r>
              <a:rPr lang="en-US" altLang="de-DE" sz="2400" dirty="0" err="1">
                <a:solidFill>
                  <a:srgbClr val="333333"/>
                </a:solidFill>
              </a:rPr>
              <a:t>joka</a:t>
            </a:r>
            <a:r>
              <a:rPr lang="en-US" altLang="de-DE" sz="2400" dirty="0">
                <a:solidFill>
                  <a:srgbClr val="333333"/>
                </a:solidFill>
              </a:rPr>
              <a:t> </a:t>
            </a:r>
            <a:r>
              <a:rPr lang="en-US" altLang="de-DE" sz="2400" dirty="0" err="1">
                <a:solidFill>
                  <a:srgbClr val="333333"/>
                </a:solidFill>
              </a:rPr>
              <a:t>ilta</a:t>
            </a:r>
            <a:r>
              <a:rPr lang="en-US" altLang="de-DE" sz="2400" dirty="0">
                <a:solidFill>
                  <a:srgbClr val="333333"/>
                </a:solidFill>
              </a:rPr>
              <a:t> (</a:t>
            </a:r>
            <a:r>
              <a:rPr lang="en-US" altLang="de-DE" sz="2400" dirty="0" err="1">
                <a:solidFill>
                  <a:srgbClr val="333333"/>
                </a:solidFill>
              </a:rPr>
              <a:t>jopa</a:t>
            </a:r>
            <a:r>
              <a:rPr lang="en-US" altLang="de-DE" sz="2400" dirty="0">
                <a:solidFill>
                  <a:srgbClr val="333333"/>
                </a:solidFill>
              </a:rPr>
              <a:t> 5) </a:t>
            </a:r>
            <a:r>
              <a:rPr lang="de-DE" altLang="de-DE" sz="2400" dirty="0">
                <a:solidFill>
                  <a:srgbClr val="333333"/>
                </a:solidFill>
              </a:rPr>
              <a:t>siltä päivältä</a:t>
            </a:r>
            <a:r>
              <a:rPr lang="en-US" altLang="de-DE" sz="2400" dirty="0">
                <a:solidFill>
                  <a:srgbClr val="333333"/>
                </a:solidFill>
              </a:rPr>
              <a:t>. </a:t>
            </a:r>
            <a:r>
              <a:rPr lang="en-US" altLang="de-DE" sz="2400" dirty="0" err="1">
                <a:solidFill>
                  <a:srgbClr val="333333"/>
                </a:solidFill>
              </a:rPr>
              <a:t>Käy</a:t>
            </a:r>
            <a:r>
              <a:rPr lang="en-US" altLang="de-DE" sz="2400" dirty="0">
                <a:solidFill>
                  <a:srgbClr val="333333"/>
                </a:solidFill>
              </a:rPr>
              <a:t> </a:t>
            </a:r>
            <a:r>
              <a:rPr lang="en-US" altLang="de-DE" sz="2400" dirty="0" err="1">
                <a:solidFill>
                  <a:srgbClr val="333333"/>
                </a:solidFill>
              </a:rPr>
              <a:t>sitten</a:t>
            </a:r>
            <a:r>
              <a:rPr lang="en-US" altLang="de-DE" sz="2400" dirty="0">
                <a:solidFill>
                  <a:srgbClr val="333333"/>
                </a:solidFill>
              </a:rPr>
              <a:t> </a:t>
            </a:r>
            <a:r>
              <a:rPr lang="en-US" altLang="de-DE" sz="2400" dirty="0" err="1">
                <a:solidFill>
                  <a:srgbClr val="333333"/>
                </a:solidFill>
              </a:rPr>
              <a:t>mielessäsi</a:t>
            </a:r>
            <a:r>
              <a:rPr lang="en-US" altLang="de-DE" sz="2400" dirty="0">
                <a:solidFill>
                  <a:srgbClr val="333333"/>
                </a:solidFill>
              </a:rPr>
              <a:t> </a:t>
            </a:r>
            <a:r>
              <a:rPr lang="en-US" altLang="de-DE" sz="2400" dirty="0" err="1">
                <a:solidFill>
                  <a:srgbClr val="333333"/>
                </a:solidFill>
              </a:rPr>
              <a:t>nämä</a:t>
            </a:r>
            <a:r>
              <a:rPr lang="en-US" altLang="de-DE" sz="2400" dirty="0">
                <a:solidFill>
                  <a:srgbClr val="333333"/>
                </a:solidFill>
              </a:rPr>
              <a:t> </a:t>
            </a:r>
            <a:r>
              <a:rPr lang="en-US" altLang="de-DE" sz="2400" dirty="0" err="1">
                <a:solidFill>
                  <a:srgbClr val="333333"/>
                </a:solidFill>
              </a:rPr>
              <a:t>asiat</a:t>
            </a:r>
            <a:r>
              <a:rPr lang="en-US" altLang="de-DE" sz="2400" dirty="0">
                <a:solidFill>
                  <a:srgbClr val="333333"/>
                </a:solidFill>
              </a:rPr>
              <a:t> </a:t>
            </a:r>
            <a:r>
              <a:rPr lang="en-US" altLang="de-DE" sz="2400" err="1">
                <a:solidFill>
                  <a:srgbClr val="333333"/>
                </a:solidFill>
              </a:rPr>
              <a:t>läpi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BAFF73A2-2946-4CA7-AD5B-58AC792C1B5D}"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Vinkkejä masentuneen mielialan/ alhaisen itsetunnon kohottamiseksi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Kirjoita ylös muutama</a:t>
            </a:r>
            <a:r>
              <a:rPr lang="en-US" altLang="de-DE" sz="2400" dirty="0">
                <a:solidFill>
                  <a:srgbClr val="333333"/>
                </a:solidFill>
              </a:rPr>
              <a:t> </a:t>
            </a:r>
            <a:r>
              <a:rPr lang="en-US" altLang="de-DE" sz="2400" dirty="0" err="1">
                <a:solidFill>
                  <a:srgbClr val="333333"/>
                </a:solidFill>
              </a:rPr>
              <a:t>myönteinen</a:t>
            </a:r>
            <a:r>
              <a:rPr lang="en-US" altLang="de-DE" sz="2400" dirty="0">
                <a:solidFill>
                  <a:srgbClr val="333333"/>
                </a:solidFill>
              </a:rPr>
              <a:t> </a:t>
            </a:r>
            <a:r>
              <a:rPr lang="en-US" altLang="de-DE" sz="2400" dirty="0" err="1">
                <a:solidFill>
                  <a:srgbClr val="333333"/>
                </a:solidFill>
              </a:rPr>
              <a:t>asia</a:t>
            </a:r>
            <a:r>
              <a:rPr lang="en-US" altLang="de-DE" sz="2400" dirty="0">
                <a:solidFill>
                  <a:srgbClr val="333333"/>
                </a:solidFill>
              </a:rPr>
              <a:t> </a:t>
            </a:r>
            <a:r>
              <a:rPr lang="en-US" altLang="de-DE" sz="2400" dirty="0" err="1">
                <a:solidFill>
                  <a:srgbClr val="333333"/>
                </a:solidFill>
              </a:rPr>
              <a:t>joka</a:t>
            </a:r>
            <a:r>
              <a:rPr lang="en-US" altLang="de-DE" sz="2400" dirty="0">
                <a:solidFill>
                  <a:srgbClr val="333333"/>
                </a:solidFill>
              </a:rPr>
              <a:t> </a:t>
            </a:r>
            <a:r>
              <a:rPr lang="en-US" altLang="de-DE" sz="2400" dirty="0" err="1">
                <a:solidFill>
                  <a:srgbClr val="333333"/>
                </a:solidFill>
              </a:rPr>
              <a:t>ilta</a:t>
            </a:r>
            <a:r>
              <a:rPr lang="en-US" altLang="de-DE" sz="2400" dirty="0">
                <a:solidFill>
                  <a:srgbClr val="333333"/>
                </a:solidFill>
              </a:rPr>
              <a:t> (</a:t>
            </a:r>
            <a:r>
              <a:rPr lang="en-US" altLang="de-DE" sz="2400" dirty="0" err="1">
                <a:solidFill>
                  <a:srgbClr val="333333"/>
                </a:solidFill>
              </a:rPr>
              <a:t>jopa</a:t>
            </a:r>
            <a:r>
              <a:rPr lang="en-US" altLang="de-DE" sz="2400" dirty="0">
                <a:solidFill>
                  <a:srgbClr val="333333"/>
                </a:solidFill>
              </a:rPr>
              <a:t> 5) </a:t>
            </a:r>
            <a:r>
              <a:rPr lang="de-DE" altLang="de-DE" sz="2400" dirty="0">
                <a:solidFill>
                  <a:srgbClr val="333333"/>
                </a:solidFill>
              </a:rPr>
              <a:t>siltä päivältä</a:t>
            </a:r>
            <a:r>
              <a:rPr lang="en-US" altLang="de-DE" sz="2400" dirty="0">
                <a:solidFill>
                  <a:srgbClr val="333333"/>
                </a:solidFill>
              </a:rPr>
              <a:t>. </a:t>
            </a:r>
            <a:r>
              <a:rPr lang="en-US" altLang="de-DE" sz="2400" dirty="0" err="1">
                <a:solidFill>
                  <a:srgbClr val="333333"/>
                </a:solidFill>
              </a:rPr>
              <a:t>Käy</a:t>
            </a:r>
            <a:r>
              <a:rPr lang="en-US" altLang="de-DE" sz="2400" dirty="0">
                <a:solidFill>
                  <a:srgbClr val="333333"/>
                </a:solidFill>
              </a:rPr>
              <a:t> </a:t>
            </a:r>
            <a:r>
              <a:rPr lang="en-US" altLang="de-DE" sz="2400" dirty="0" err="1">
                <a:solidFill>
                  <a:srgbClr val="333333"/>
                </a:solidFill>
              </a:rPr>
              <a:t>sitten</a:t>
            </a:r>
            <a:r>
              <a:rPr lang="en-US" altLang="de-DE" sz="2400" dirty="0">
                <a:solidFill>
                  <a:srgbClr val="333333"/>
                </a:solidFill>
              </a:rPr>
              <a:t> </a:t>
            </a:r>
            <a:r>
              <a:rPr lang="en-US" altLang="de-DE" sz="2400" dirty="0" err="1">
                <a:solidFill>
                  <a:srgbClr val="333333"/>
                </a:solidFill>
              </a:rPr>
              <a:t>mielessäsi</a:t>
            </a:r>
            <a:r>
              <a:rPr lang="en-US" altLang="de-DE" sz="2400" dirty="0">
                <a:solidFill>
                  <a:srgbClr val="333333"/>
                </a:solidFill>
              </a:rPr>
              <a:t> </a:t>
            </a:r>
            <a:r>
              <a:rPr lang="en-US" altLang="de-DE" sz="2400" dirty="0" err="1">
                <a:solidFill>
                  <a:srgbClr val="333333"/>
                </a:solidFill>
              </a:rPr>
              <a:t>nämä</a:t>
            </a:r>
            <a:r>
              <a:rPr lang="en-US" altLang="de-DE" sz="2400" dirty="0">
                <a:solidFill>
                  <a:srgbClr val="333333"/>
                </a:solidFill>
              </a:rPr>
              <a:t> </a:t>
            </a:r>
            <a:r>
              <a:rPr lang="en-US" altLang="de-DE" sz="2400" dirty="0" err="1">
                <a:solidFill>
                  <a:srgbClr val="333333"/>
                </a:solidFill>
              </a:rPr>
              <a:t>asiat</a:t>
            </a:r>
            <a:r>
              <a:rPr lang="en-US" altLang="de-DE" sz="2400" dirty="0">
                <a:solidFill>
                  <a:srgbClr val="333333"/>
                </a:solidFill>
              </a:rPr>
              <a:t> </a:t>
            </a:r>
            <a:r>
              <a:rPr lang="en-US" altLang="de-DE" sz="2400" dirty="0" err="1">
                <a:solidFill>
                  <a:srgbClr val="333333"/>
                </a:solidFill>
              </a:rPr>
              <a:t>läpi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Kerro</a:t>
            </a:r>
            <a:r>
              <a:rPr lang="en-US" altLang="de-DE" sz="2400" dirty="0">
                <a:solidFill>
                  <a:srgbClr val="333333"/>
                </a:solidFill>
              </a:rPr>
              <a:t> </a:t>
            </a:r>
            <a:r>
              <a:rPr lang="en-US" altLang="de-DE" sz="2400" dirty="0" err="1">
                <a:solidFill>
                  <a:srgbClr val="333333"/>
                </a:solidFill>
              </a:rPr>
              <a:t>itsellesi</a:t>
            </a:r>
            <a:r>
              <a:rPr lang="en-US" altLang="de-DE" sz="2400" dirty="0">
                <a:solidFill>
                  <a:srgbClr val="333333"/>
                </a:solidFill>
              </a:rPr>
              <a:t> </a:t>
            </a:r>
            <a:r>
              <a:rPr lang="en-US" altLang="de-DE" sz="2400" dirty="0" err="1">
                <a:solidFill>
                  <a:srgbClr val="333333"/>
                </a:solidFill>
              </a:rPr>
              <a:t>peilin</a:t>
            </a:r>
            <a:r>
              <a:rPr lang="en-US" altLang="de-DE" sz="2400" dirty="0">
                <a:solidFill>
                  <a:srgbClr val="333333"/>
                </a:solidFill>
              </a:rPr>
              <a:t> </a:t>
            </a:r>
            <a:r>
              <a:rPr lang="en-US" altLang="de-DE" sz="2400" dirty="0" err="1">
                <a:solidFill>
                  <a:srgbClr val="333333"/>
                </a:solidFill>
              </a:rPr>
              <a:t>edessä</a:t>
            </a:r>
            <a:r>
              <a:rPr lang="en-US" altLang="de-DE" sz="2400">
                <a:solidFill>
                  <a:srgbClr val="333333"/>
                </a:solidFill>
              </a:rPr>
              <a:t>: “pidän itsestäni” tai “tykkään sinusta”! </a:t>
            </a:r>
            <a:r>
              <a:rPr lang="en-US" altLang="de-DE" sz="2400" dirty="0">
                <a:solidFill>
                  <a:srgbClr val="333333"/>
                </a:solidFill>
              </a:rPr>
              <a:t>(</a:t>
            </a:r>
            <a:r>
              <a:rPr lang="en-US" altLang="de-DE" sz="2400" dirty="0" err="1">
                <a:solidFill>
                  <a:srgbClr val="333333"/>
                </a:solidFill>
              </a:rPr>
              <a:t>huomio</a:t>
            </a:r>
            <a:r>
              <a:rPr lang="en-US" altLang="de-DE" sz="2400" dirty="0">
                <a:solidFill>
                  <a:srgbClr val="333333"/>
                </a:solidFill>
              </a:rPr>
              <a:t>: </a:t>
            </a:r>
            <a:r>
              <a:rPr lang="en-US" altLang="de-DE" sz="2400" dirty="0" err="1">
                <a:solidFill>
                  <a:srgbClr val="333333"/>
                </a:solidFill>
              </a:rPr>
              <a:t>Aluksi</a:t>
            </a:r>
            <a:r>
              <a:rPr lang="en-US" altLang="de-DE" sz="2400" dirty="0">
                <a:solidFill>
                  <a:srgbClr val="333333"/>
                </a:solidFill>
              </a:rPr>
              <a:t> </a:t>
            </a:r>
            <a:r>
              <a:rPr lang="en-US" altLang="de-DE" sz="2400" dirty="0" err="1">
                <a:solidFill>
                  <a:srgbClr val="333333"/>
                </a:solidFill>
              </a:rPr>
              <a:t>tämä</a:t>
            </a:r>
            <a:r>
              <a:rPr lang="en-US" altLang="de-DE" sz="2400" dirty="0">
                <a:solidFill>
                  <a:srgbClr val="333333"/>
                </a:solidFill>
              </a:rPr>
              <a:t> </a:t>
            </a:r>
            <a:r>
              <a:rPr lang="en-US" altLang="de-DE" sz="2400" dirty="0" err="1">
                <a:solidFill>
                  <a:srgbClr val="333333"/>
                </a:solidFill>
              </a:rPr>
              <a:t>voi</a:t>
            </a:r>
            <a:r>
              <a:rPr lang="en-US" altLang="de-DE" sz="2400" dirty="0">
                <a:solidFill>
                  <a:srgbClr val="333333"/>
                </a:solidFill>
              </a:rPr>
              <a:t> </a:t>
            </a:r>
            <a:r>
              <a:rPr lang="en-US" altLang="de-DE" sz="2400" dirty="0" err="1">
                <a:solidFill>
                  <a:srgbClr val="333333"/>
                </a:solidFill>
              </a:rPr>
              <a:t>tuntua</a:t>
            </a:r>
            <a:r>
              <a:rPr lang="en-US" altLang="de-DE" sz="2400" dirty="0">
                <a:solidFill>
                  <a:srgbClr val="333333"/>
                </a:solidFill>
              </a:rPr>
              <a:t> </a:t>
            </a:r>
            <a:r>
              <a:rPr lang="en-US" altLang="de-DE" sz="2400" dirty="0" err="1">
                <a:solidFill>
                  <a:srgbClr val="333333"/>
                </a:solidFill>
              </a:rPr>
              <a:t>hieman</a:t>
            </a:r>
            <a:r>
              <a:rPr lang="en-US" altLang="de-DE" sz="2400" dirty="0">
                <a:solidFill>
                  <a:srgbClr val="333333"/>
                </a:solidFill>
              </a:rPr>
              <a:t> </a:t>
            </a:r>
            <a:r>
              <a:rPr lang="en-US" altLang="de-DE" sz="2400" err="1">
                <a:solidFill>
                  <a:srgbClr val="333333"/>
                </a:solidFill>
              </a:rPr>
              <a:t>typerältä</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BAFF73A2-2946-4CA7-AD5B-58AC792C1B5D}" type="slidenum">
              <a:rPr lang="de-DE" altLang="de-DE" smtClean="0"/>
              <a:pPr>
                <a:defRPr/>
              </a:pPr>
              <a:t>42</a:t>
            </a:fld>
            <a:endParaRPr lang="de-DE" altLang="de-DE"/>
          </a:p>
        </p:txBody>
      </p:sp>
    </p:spTree>
    <p:extLst>
      <p:ext uri="{BB962C8B-B14F-4D97-AF65-F5344CB8AC3E}">
        <p14:creationId xmlns:p14="http://schemas.microsoft.com/office/powerpoint/2010/main" val="26099396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Vinkkejä masentuneen mielialan/ alhaisen itsetunnon kohottamiseksi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Kirjoita ylös muutama</a:t>
            </a:r>
            <a:r>
              <a:rPr lang="en-US" altLang="de-DE" sz="2400" dirty="0">
                <a:solidFill>
                  <a:srgbClr val="333333"/>
                </a:solidFill>
              </a:rPr>
              <a:t> </a:t>
            </a:r>
            <a:r>
              <a:rPr lang="en-US" altLang="de-DE" sz="2400" dirty="0" err="1">
                <a:solidFill>
                  <a:srgbClr val="333333"/>
                </a:solidFill>
              </a:rPr>
              <a:t>myönteinen</a:t>
            </a:r>
            <a:r>
              <a:rPr lang="en-US" altLang="de-DE" sz="2400" dirty="0">
                <a:solidFill>
                  <a:srgbClr val="333333"/>
                </a:solidFill>
              </a:rPr>
              <a:t> </a:t>
            </a:r>
            <a:r>
              <a:rPr lang="en-US" altLang="de-DE" sz="2400" dirty="0" err="1">
                <a:solidFill>
                  <a:srgbClr val="333333"/>
                </a:solidFill>
              </a:rPr>
              <a:t>asia</a:t>
            </a:r>
            <a:r>
              <a:rPr lang="en-US" altLang="de-DE" sz="2400" dirty="0">
                <a:solidFill>
                  <a:srgbClr val="333333"/>
                </a:solidFill>
              </a:rPr>
              <a:t> </a:t>
            </a:r>
            <a:r>
              <a:rPr lang="en-US" altLang="de-DE" sz="2400" dirty="0" err="1">
                <a:solidFill>
                  <a:srgbClr val="333333"/>
                </a:solidFill>
              </a:rPr>
              <a:t>joka</a:t>
            </a:r>
            <a:r>
              <a:rPr lang="en-US" altLang="de-DE" sz="2400" dirty="0">
                <a:solidFill>
                  <a:srgbClr val="333333"/>
                </a:solidFill>
              </a:rPr>
              <a:t> </a:t>
            </a:r>
            <a:r>
              <a:rPr lang="en-US" altLang="de-DE" sz="2400" dirty="0" err="1">
                <a:solidFill>
                  <a:srgbClr val="333333"/>
                </a:solidFill>
              </a:rPr>
              <a:t>ilta</a:t>
            </a:r>
            <a:r>
              <a:rPr lang="en-US" altLang="de-DE" sz="2400" dirty="0">
                <a:solidFill>
                  <a:srgbClr val="333333"/>
                </a:solidFill>
              </a:rPr>
              <a:t> (</a:t>
            </a:r>
            <a:r>
              <a:rPr lang="en-US" altLang="de-DE" sz="2400" dirty="0" err="1">
                <a:solidFill>
                  <a:srgbClr val="333333"/>
                </a:solidFill>
              </a:rPr>
              <a:t>jopa</a:t>
            </a:r>
            <a:r>
              <a:rPr lang="en-US" altLang="de-DE" sz="2400" dirty="0">
                <a:solidFill>
                  <a:srgbClr val="333333"/>
                </a:solidFill>
              </a:rPr>
              <a:t> 5) </a:t>
            </a:r>
            <a:r>
              <a:rPr lang="de-DE" altLang="de-DE" sz="2400" dirty="0">
                <a:solidFill>
                  <a:srgbClr val="333333"/>
                </a:solidFill>
              </a:rPr>
              <a:t>siltä päivältä</a:t>
            </a:r>
            <a:r>
              <a:rPr lang="en-US" altLang="de-DE" sz="2400" dirty="0">
                <a:solidFill>
                  <a:srgbClr val="333333"/>
                </a:solidFill>
              </a:rPr>
              <a:t>. </a:t>
            </a:r>
            <a:r>
              <a:rPr lang="en-US" altLang="de-DE" sz="2400" dirty="0" err="1">
                <a:solidFill>
                  <a:srgbClr val="333333"/>
                </a:solidFill>
              </a:rPr>
              <a:t>Käy</a:t>
            </a:r>
            <a:r>
              <a:rPr lang="en-US" altLang="de-DE" sz="2400" dirty="0">
                <a:solidFill>
                  <a:srgbClr val="333333"/>
                </a:solidFill>
              </a:rPr>
              <a:t> </a:t>
            </a:r>
            <a:r>
              <a:rPr lang="en-US" altLang="de-DE" sz="2400" dirty="0" err="1">
                <a:solidFill>
                  <a:srgbClr val="333333"/>
                </a:solidFill>
              </a:rPr>
              <a:t>sitten</a:t>
            </a:r>
            <a:r>
              <a:rPr lang="en-US" altLang="de-DE" sz="2400" dirty="0">
                <a:solidFill>
                  <a:srgbClr val="333333"/>
                </a:solidFill>
              </a:rPr>
              <a:t> </a:t>
            </a:r>
            <a:r>
              <a:rPr lang="en-US" altLang="de-DE" sz="2400" dirty="0" err="1">
                <a:solidFill>
                  <a:srgbClr val="333333"/>
                </a:solidFill>
              </a:rPr>
              <a:t>mielessäsi</a:t>
            </a:r>
            <a:r>
              <a:rPr lang="en-US" altLang="de-DE" sz="2400" dirty="0">
                <a:solidFill>
                  <a:srgbClr val="333333"/>
                </a:solidFill>
              </a:rPr>
              <a:t> </a:t>
            </a:r>
            <a:r>
              <a:rPr lang="en-US" altLang="de-DE" sz="2400" dirty="0" err="1">
                <a:solidFill>
                  <a:srgbClr val="333333"/>
                </a:solidFill>
              </a:rPr>
              <a:t>nämä</a:t>
            </a:r>
            <a:r>
              <a:rPr lang="en-US" altLang="de-DE" sz="2400" dirty="0">
                <a:solidFill>
                  <a:srgbClr val="333333"/>
                </a:solidFill>
              </a:rPr>
              <a:t> </a:t>
            </a:r>
            <a:r>
              <a:rPr lang="en-US" altLang="de-DE" sz="2400" dirty="0" err="1">
                <a:solidFill>
                  <a:srgbClr val="333333"/>
                </a:solidFill>
              </a:rPr>
              <a:t>asiat</a:t>
            </a:r>
            <a:r>
              <a:rPr lang="en-US" altLang="de-DE" sz="2400" dirty="0">
                <a:solidFill>
                  <a:srgbClr val="333333"/>
                </a:solidFill>
              </a:rPr>
              <a:t> </a:t>
            </a:r>
            <a:r>
              <a:rPr lang="en-US" altLang="de-DE" sz="2400" dirty="0" err="1">
                <a:solidFill>
                  <a:srgbClr val="333333"/>
                </a:solidFill>
              </a:rPr>
              <a:t>läpi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Kerro</a:t>
            </a:r>
            <a:r>
              <a:rPr lang="en-US" altLang="de-DE" sz="2400" dirty="0">
                <a:solidFill>
                  <a:srgbClr val="333333"/>
                </a:solidFill>
              </a:rPr>
              <a:t> </a:t>
            </a:r>
            <a:r>
              <a:rPr lang="en-US" altLang="de-DE" sz="2400" dirty="0" err="1">
                <a:solidFill>
                  <a:srgbClr val="333333"/>
                </a:solidFill>
              </a:rPr>
              <a:t>itsellesi</a:t>
            </a:r>
            <a:r>
              <a:rPr lang="en-US" altLang="de-DE" sz="2400" dirty="0">
                <a:solidFill>
                  <a:srgbClr val="333333"/>
                </a:solidFill>
              </a:rPr>
              <a:t> </a:t>
            </a:r>
            <a:r>
              <a:rPr lang="en-US" altLang="de-DE" sz="2400" dirty="0" err="1">
                <a:solidFill>
                  <a:srgbClr val="333333"/>
                </a:solidFill>
              </a:rPr>
              <a:t>peilin</a:t>
            </a:r>
            <a:r>
              <a:rPr lang="en-US" altLang="de-DE" sz="2400" dirty="0">
                <a:solidFill>
                  <a:srgbClr val="333333"/>
                </a:solidFill>
              </a:rPr>
              <a:t> </a:t>
            </a:r>
            <a:r>
              <a:rPr lang="en-US" altLang="de-DE" sz="2400" dirty="0" err="1">
                <a:solidFill>
                  <a:srgbClr val="333333"/>
                </a:solidFill>
              </a:rPr>
              <a:t>edessä</a:t>
            </a:r>
            <a:r>
              <a:rPr lang="en-US" altLang="de-DE" sz="2400">
                <a:solidFill>
                  <a:srgbClr val="333333"/>
                </a:solidFill>
              </a:rPr>
              <a:t>: “pidän itsestäni” tai “tykkään sinusta”! </a:t>
            </a:r>
            <a:r>
              <a:rPr lang="en-US" altLang="de-DE" sz="2400" dirty="0">
                <a:solidFill>
                  <a:srgbClr val="333333"/>
                </a:solidFill>
              </a:rPr>
              <a:t>(</a:t>
            </a:r>
            <a:r>
              <a:rPr lang="en-US" altLang="de-DE" sz="2400" dirty="0" err="1">
                <a:solidFill>
                  <a:srgbClr val="333333"/>
                </a:solidFill>
              </a:rPr>
              <a:t>huomio</a:t>
            </a:r>
            <a:r>
              <a:rPr lang="en-US" altLang="de-DE" sz="2400" dirty="0">
                <a:solidFill>
                  <a:srgbClr val="333333"/>
                </a:solidFill>
              </a:rPr>
              <a:t>: </a:t>
            </a:r>
            <a:r>
              <a:rPr lang="en-US" altLang="de-DE" sz="2400" dirty="0" err="1">
                <a:solidFill>
                  <a:srgbClr val="333333"/>
                </a:solidFill>
              </a:rPr>
              <a:t>Aluksi</a:t>
            </a:r>
            <a:r>
              <a:rPr lang="en-US" altLang="de-DE" sz="2400" dirty="0">
                <a:solidFill>
                  <a:srgbClr val="333333"/>
                </a:solidFill>
              </a:rPr>
              <a:t> </a:t>
            </a:r>
            <a:r>
              <a:rPr lang="en-US" altLang="de-DE" sz="2400" dirty="0" err="1">
                <a:solidFill>
                  <a:srgbClr val="333333"/>
                </a:solidFill>
              </a:rPr>
              <a:t>tämä</a:t>
            </a:r>
            <a:r>
              <a:rPr lang="en-US" altLang="de-DE" sz="2400" dirty="0">
                <a:solidFill>
                  <a:srgbClr val="333333"/>
                </a:solidFill>
              </a:rPr>
              <a:t> </a:t>
            </a:r>
            <a:r>
              <a:rPr lang="en-US" altLang="de-DE" sz="2400" dirty="0" err="1">
                <a:solidFill>
                  <a:srgbClr val="333333"/>
                </a:solidFill>
              </a:rPr>
              <a:t>voi</a:t>
            </a:r>
            <a:r>
              <a:rPr lang="en-US" altLang="de-DE" sz="2400" dirty="0">
                <a:solidFill>
                  <a:srgbClr val="333333"/>
                </a:solidFill>
              </a:rPr>
              <a:t> </a:t>
            </a:r>
            <a:r>
              <a:rPr lang="en-US" altLang="de-DE" sz="2400" dirty="0" err="1">
                <a:solidFill>
                  <a:srgbClr val="333333"/>
                </a:solidFill>
              </a:rPr>
              <a:t>tuntua</a:t>
            </a:r>
            <a:r>
              <a:rPr lang="en-US" altLang="de-DE" sz="2400" dirty="0">
                <a:solidFill>
                  <a:srgbClr val="333333"/>
                </a:solidFill>
              </a:rPr>
              <a:t> </a:t>
            </a:r>
            <a:r>
              <a:rPr lang="en-US" altLang="de-DE" sz="2400" dirty="0" err="1">
                <a:solidFill>
                  <a:srgbClr val="333333"/>
                </a:solidFill>
              </a:rPr>
              <a:t>hieman</a:t>
            </a:r>
            <a:r>
              <a:rPr lang="en-US" altLang="de-DE" sz="2400" dirty="0">
                <a:solidFill>
                  <a:srgbClr val="333333"/>
                </a:solidFill>
              </a:rPr>
              <a:t> </a:t>
            </a:r>
            <a:r>
              <a:rPr lang="en-US" altLang="de-DE" sz="2400" dirty="0" err="1">
                <a:solidFill>
                  <a:srgbClr val="333333"/>
                </a:solidFill>
              </a:rPr>
              <a:t>typerältä</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Ota </a:t>
            </a:r>
            <a:r>
              <a:rPr lang="en-US" altLang="de-DE" sz="2400" dirty="0" err="1">
                <a:solidFill>
                  <a:srgbClr val="333333"/>
                </a:solidFill>
              </a:rPr>
              <a:t>kohteliaisuudet</a:t>
            </a:r>
            <a:r>
              <a:rPr lang="en-US" altLang="de-DE" sz="2400" dirty="0">
                <a:solidFill>
                  <a:srgbClr val="333333"/>
                </a:solidFill>
              </a:rPr>
              <a:t> </a:t>
            </a:r>
            <a:r>
              <a:rPr lang="en-US" altLang="de-DE" sz="2400" dirty="0" err="1">
                <a:solidFill>
                  <a:srgbClr val="333333"/>
                </a:solidFill>
              </a:rPr>
              <a:t>vastaan</a:t>
            </a:r>
            <a:r>
              <a:rPr lang="en-US" altLang="de-DE" sz="2400" dirty="0">
                <a:solidFill>
                  <a:srgbClr val="333333"/>
                </a:solidFill>
              </a:rPr>
              <a:t> ja </a:t>
            </a:r>
            <a:r>
              <a:rPr lang="en-US" altLang="de-DE" sz="2400" dirty="0" err="1">
                <a:solidFill>
                  <a:srgbClr val="333333"/>
                </a:solidFill>
              </a:rPr>
              <a:t>kirjoita</a:t>
            </a:r>
            <a:r>
              <a:rPr lang="en-US" altLang="de-DE" sz="2400" dirty="0">
                <a:solidFill>
                  <a:srgbClr val="333333"/>
                </a:solidFill>
              </a:rPr>
              <a:t> ne </a:t>
            </a:r>
            <a:r>
              <a:rPr lang="en-US" altLang="de-DE" sz="2400" dirty="0" err="1">
                <a:solidFill>
                  <a:srgbClr val="333333"/>
                </a:solidFill>
              </a:rPr>
              <a:t>ylös</a:t>
            </a:r>
            <a:r>
              <a:rPr lang="en-US" altLang="de-DE" sz="2400" dirty="0">
                <a:solidFill>
                  <a:srgbClr val="333333"/>
                </a:solidFill>
              </a:rPr>
              <a:t> </a:t>
            </a:r>
            <a:r>
              <a:rPr lang="en-US" altLang="de-DE" sz="2400" dirty="0" err="1">
                <a:solidFill>
                  <a:srgbClr val="333333"/>
                </a:solidFill>
              </a:rPr>
              <a:t>käyttääksesi</a:t>
            </a:r>
            <a:r>
              <a:rPr lang="en-US" altLang="de-DE" sz="2400" dirty="0">
                <a:solidFill>
                  <a:srgbClr val="333333"/>
                </a:solidFill>
              </a:rPr>
              <a:t> </a:t>
            </a:r>
            <a:r>
              <a:rPr lang="en-US" altLang="de-DE" sz="2400" dirty="0" err="1">
                <a:solidFill>
                  <a:srgbClr val="333333"/>
                </a:solidFill>
              </a:rPr>
              <a:t>niitä</a:t>
            </a:r>
            <a:r>
              <a:rPr lang="en-US" altLang="de-DE" sz="2400" dirty="0">
                <a:solidFill>
                  <a:srgbClr val="333333"/>
                </a:solidFill>
              </a:rPr>
              <a:t> </a:t>
            </a:r>
            <a:r>
              <a:rPr lang="en-US" altLang="de-DE" sz="2400" dirty="0" err="1">
                <a:solidFill>
                  <a:srgbClr val="333333"/>
                </a:solidFill>
              </a:rPr>
              <a:t>voimavarana</a:t>
            </a:r>
            <a:r>
              <a:rPr lang="en-US" altLang="de-DE" sz="2400" dirty="0">
                <a:solidFill>
                  <a:srgbClr val="333333"/>
                </a:solidFill>
              </a:rPr>
              <a:t> </a:t>
            </a:r>
            <a:r>
              <a:rPr lang="en-US" altLang="de-DE" sz="2400" dirty="0" err="1">
                <a:solidFill>
                  <a:srgbClr val="333333"/>
                </a:solidFill>
              </a:rPr>
              <a:t>vaikeina</a:t>
            </a:r>
            <a:r>
              <a:rPr lang="en-US" altLang="de-DE" sz="2400" dirty="0">
                <a:solidFill>
                  <a:srgbClr val="333333"/>
                </a:solidFill>
              </a:rPr>
              <a:t> </a:t>
            </a:r>
            <a:r>
              <a:rPr lang="en-US" altLang="de-DE" sz="2400" dirty="0" err="1">
                <a:solidFill>
                  <a:srgbClr val="333333"/>
                </a:solidFill>
              </a:rPr>
              <a:t>aikoina</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BAFF73A2-2946-4CA7-AD5B-58AC792C1B5D}" type="slidenum">
              <a:rPr lang="de-DE" altLang="de-DE" smtClean="0"/>
              <a:pPr>
                <a:defRPr/>
              </a:pPr>
              <a:t>43</a:t>
            </a:fld>
            <a:endParaRPr lang="de-DE" altLang="de-DE"/>
          </a:p>
        </p:txBody>
      </p:sp>
    </p:spTree>
    <p:extLst>
      <p:ext uri="{BB962C8B-B14F-4D97-AF65-F5344CB8AC3E}">
        <p14:creationId xmlns:p14="http://schemas.microsoft.com/office/powerpoint/2010/main" val="293169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Vinkkejä masentuneen mielialan/ alhaisen itsetunnon kohottamiseksi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Koeta</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dirty="0" err="1">
                <a:solidFill>
                  <a:srgbClr val="333333"/>
                </a:solidFill>
              </a:rPr>
              <a:t>tilanteita</a:t>
            </a:r>
            <a:r>
              <a:rPr lang="en-US" altLang="de-DE" sz="2400" dirty="0">
                <a:solidFill>
                  <a:srgbClr val="333333"/>
                </a:solidFill>
              </a:rPr>
              <a:t>, </a:t>
            </a:r>
            <a:r>
              <a:rPr lang="en-US" altLang="de-DE" sz="2400" dirty="0" err="1">
                <a:solidFill>
                  <a:srgbClr val="333333"/>
                </a:solidFill>
              </a:rPr>
              <a:t>joissa</a:t>
            </a:r>
            <a:r>
              <a:rPr lang="en-US" altLang="de-DE" sz="2400" dirty="0">
                <a:solidFill>
                  <a:srgbClr val="333333"/>
                </a:solidFill>
              </a:rPr>
              <a:t> </a:t>
            </a:r>
            <a:r>
              <a:rPr lang="en-US" altLang="de-DE" sz="2400" dirty="0" err="1">
                <a:solidFill>
                  <a:srgbClr val="333333"/>
                </a:solidFill>
              </a:rPr>
              <a:t>tuntui</a:t>
            </a:r>
            <a:r>
              <a:rPr lang="en-US" altLang="de-DE" sz="2400" dirty="0">
                <a:solidFill>
                  <a:srgbClr val="333333"/>
                </a:solidFill>
              </a:rPr>
              <a:t> </a:t>
            </a:r>
            <a:r>
              <a:rPr lang="en-US" altLang="de-DE" sz="2400" dirty="0" err="1">
                <a:solidFill>
                  <a:srgbClr val="333333"/>
                </a:solidFill>
              </a:rPr>
              <a:t>todella</a:t>
            </a:r>
            <a:r>
              <a:rPr lang="en-US" altLang="de-DE" sz="2400" dirty="0">
                <a:solidFill>
                  <a:srgbClr val="333333"/>
                </a:solidFill>
              </a:rPr>
              <a:t> </a:t>
            </a:r>
            <a:r>
              <a:rPr lang="en-US" altLang="de-DE" sz="2400" dirty="0" err="1">
                <a:solidFill>
                  <a:srgbClr val="333333"/>
                </a:solidFill>
              </a:rPr>
              <a:t>hyvälle</a:t>
            </a:r>
            <a:r>
              <a:rPr lang="en-US" altLang="de-DE" sz="2400" dirty="0">
                <a:solidFill>
                  <a:srgbClr val="333333"/>
                </a:solidFill>
              </a:rPr>
              <a:t> — </a:t>
            </a:r>
            <a:r>
              <a:rPr lang="en-US" altLang="de-DE" sz="2400" dirty="0" err="1">
                <a:solidFill>
                  <a:srgbClr val="333333"/>
                </a:solidFill>
              </a:rPr>
              <a:t>koeta</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ne </a:t>
            </a:r>
            <a:r>
              <a:rPr lang="en-US" altLang="de-DE" sz="2400" dirty="0" err="1">
                <a:solidFill>
                  <a:srgbClr val="333333"/>
                </a:solidFill>
              </a:rPr>
              <a:t>kaikilla</a:t>
            </a:r>
            <a:r>
              <a:rPr lang="en-US" altLang="de-DE" sz="2400" dirty="0">
                <a:solidFill>
                  <a:srgbClr val="333333"/>
                </a:solidFill>
              </a:rPr>
              <a:t> </a:t>
            </a:r>
            <a:r>
              <a:rPr lang="en-US" altLang="de-DE" sz="2400" dirty="0" err="1">
                <a:solidFill>
                  <a:srgbClr val="333333"/>
                </a:solidFill>
              </a:rPr>
              <a:t>aisteillasi</a:t>
            </a:r>
            <a:r>
              <a:rPr lang="en-US" altLang="de-DE" sz="2400" dirty="0">
                <a:solidFill>
                  <a:srgbClr val="333333"/>
                </a:solidFill>
              </a:rPr>
              <a:t> (</a:t>
            </a:r>
            <a:r>
              <a:rPr lang="en-US" altLang="de-DE" sz="2400" dirty="0" err="1">
                <a:solidFill>
                  <a:srgbClr val="333333"/>
                </a:solidFill>
              </a:rPr>
              <a:t>mitä</a:t>
            </a:r>
            <a:r>
              <a:rPr lang="en-US" altLang="de-DE" sz="2400" dirty="0">
                <a:solidFill>
                  <a:srgbClr val="333333"/>
                </a:solidFill>
              </a:rPr>
              <a:t> </a:t>
            </a:r>
            <a:r>
              <a:rPr lang="en-US" altLang="de-DE" sz="2400" dirty="0" err="1">
                <a:solidFill>
                  <a:srgbClr val="333333"/>
                </a:solidFill>
              </a:rPr>
              <a:t>näit</a:t>
            </a:r>
            <a:r>
              <a:rPr lang="en-US" altLang="de-DE" sz="2400" dirty="0">
                <a:solidFill>
                  <a:srgbClr val="333333"/>
                </a:solidFill>
              </a:rPr>
              <a:t>, </a:t>
            </a:r>
            <a:r>
              <a:rPr lang="en-US" altLang="de-DE" sz="2400" dirty="0" err="1">
                <a:solidFill>
                  <a:srgbClr val="333333"/>
                </a:solidFill>
              </a:rPr>
              <a:t>tunsit</a:t>
            </a:r>
            <a:r>
              <a:rPr lang="en-US" altLang="de-DE" sz="2400" dirty="0">
                <a:solidFill>
                  <a:srgbClr val="333333"/>
                </a:solidFill>
              </a:rPr>
              <a:t>, </a:t>
            </a:r>
            <a:r>
              <a:rPr lang="en-US" altLang="de-DE" sz="2400" dirty="0" err="1">
                <a:solidFill>
                  <a:srgbClr val="333333"/>
                </a:solidFill>
              </a:rPr>
              <a:t>haistoit</a:t>
            </a:r>
            <a:r>
              <a:rPr lang="en-US" altLang="de-DE" sz="2400" dirty="0">
                <a:solidFill>
                  <a:srgbClr val="333333"/>
                </a:solidFill>
              </a:rPr>
              <a:t>...), </a:t>
            </a:r>
            <a:r>
              <a:rPr lang="en-US" altLang="de-DE" sz="2400" dirty="0" err="1">
                <a:solidFill>
                  <a:srgbClr val="333333"/>
                </a:solidFill>
              </a:rPr>
              <a:t>kenties</a:t>
            </a:r>
            <a:r>
              <a:rPr lang="en-US" altLang="de-DE" sz="2400" dirty="0">
                <a:solidFill>
                  <a:srgbClr val="333333"/>
                </a:solidFill>
              </a:rPr>
              <a:t> </a:t>
            </a:r>
            <a:r>
              <a:rPr lang="en-US" altLang="de-DE" sz="2400" dirty="0" err="1">
                <a:solidFill>
                  <a:srgbClr val="333333"/>
                </a:solidFill>
              </a:rPr>
              <a:t>valokuvien</a:t>
            </a:r>
            <a:r>
              <a:rPr lang="en-US" altLang="de-DE" sz="2400" dirty="0">
                <a:solidFill>
                  <a:srgbClr val="333333"/>
                </a:solidFill>
              </a:rPr>
              <a:t> </a:t>
            </a:r>
            <a:r>
              <a:rPr lang="en-US" altLang="de-DE" sz="2400" err="1">
                <a:solidFill>
                  <a:srgbClr val="333333"/>
                </a:solidFill>
              </a:rPr>
              <a:t>avulla</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BAFF73A2-2946-4CA7-AD5B-58AC792C1B5D}"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Vinkkejä masentuneen mielialan/ alhaisen itsetunnon kohottamiseksi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Koeta</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dirty="0" err="1">
                <a:solidFill>
                  <a:srgbClr val="333333"/>
                </a:solidFill>
              </a:rPr>
              <a:t>tilanteita</a:t>
            </a:r>
            <a:r>
              <a:rPr lang="en-US" altLang="de-DE" sz="2400" dirty="0">
                <a:solidFill>
                  <a:srgbClr val="333333"/>
                </a:solidFill>
              </a:rPr>
              <a:t>, </a:t>
            </a:r>
            <a:r>
              <a:rPr lang="en-US" altLang="de-DE" sz="2400" dirty="0" err="1">
                <a:solidFill>
                  <a:srgbClr val="333333"/>
                </a:solidFill>
              </a:rPr>
              <a:t>joissa</a:t>
            </a:r>
            <a:r>
              <a:rPr lang="en-US" altLang="de-DE" sz="2400" dirty="0">
                <a:solidFill>
                  <a:srgbClr val="333333"/>
                </a:solidFill>
              </a:rPr>
              <a:t> </a:t>
            </a:r>
            <a:r>
              <a:rPr lang="en-US" altLang="de-DE" sz="2400" dirty="0" err="1">
                <a:solidFill>
                  <a:srgbClr val="333333"/>
                </a:solidFill>
              </a:rPr>
              <a:t>tuntui</a:t>
            </a:r>
            <a:r>
              <a:rPr lang="en-US" altLang="de-DE" sz="2400" dirty="0">
                <a:solidFill>
                  <a:srgbClr val="333333"/>
                </a:solidFill>
              </a:rPr>
              <a:t> </a:t>
            </a:r>
            <a:r>
              <a:rPr lang="en-US" altLang="de-DE" sz="2400" dirty="0" err="1">
                <a:solidFill>
                  <a:srgbClr val="333333"/>
                </a:solidFill>
              </a:rPr>
              <a:t>todella</a:t>
            </a:r>
            <a:r>
              <a:rPr lang="en-US" altLang="de-DE" sz="2400" dirty="0">
                <a:solidFill>
                  <a:srgbClr val="333333"/>
                </a:solidFill>
              </a:rPr>
              <a:t> </a:t>
            </a:r>
            <a:r>
              <a:rPr lang="en-US" altLang="de-DE" sz="2400" dirty="0" err="1">
                <a:solidFill>
                  <a:srgbClr val="333333"/>
                </a:solidFill>
              </a:rPr>
              <a:t>hyvälle</a:t>
            </a:r>
            <a:r>
              <a:rPr lang="en-US" altLang="de-DE" sz="2400" dirty="0">
                <a:solidFill>
                  <a:srgbClr val="333333"/>
                </a:solidFill>
              </a:rPr>
              <a:t> — </a:t>
            </a:r>
            <a:r>
              <a:rPr lang="en-US" altLang="de-DE" sz="2400" dirty="0" err="1">
                <a:solidFill>
                  <a:srgbClr val="333333"/>
                </a:solidFill>
              </a:rPr>
              <a:t>koeta</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ne </a:t>
            </a:r>
            <a:r>
              <a:rPr lang="en-US" altLang="de-DE" sz="2400" dirty="0" err="1">
                <a:solidFill>
                  <a:srgbClr val="333333"/>
                </a:solidFill>
              </a:rPr>
              <a:t>kaikilla</a:t>
            </a:r>
            <a:r>
              <a:rPr lang="en-US" altLang="de-DE" sz="2400" dirty="0">
                <a:solidFill>
                  <a:srgbClr val="333333"/>
                </a:solidFill>
              </a:rPr>
              <a:t> </a:t>
            </a:r>
            <a:r>
              <a:rPr lang="en-US" altLang="de-DE" sz="2400" dirty="0" err="1">
                <a:solidFill>
                  <a:srgbClr val="333333"/>
                </a:solidFill>
              </a:rPr>
              <a:t>aisteillasi</a:t>
            </a:r>
            <a:r>
              <a:rPr lang="en-US" altLang="de-DE" sz="2400" dirty="0">
                <a:solidFill>
                  <a:srgbClr val="333333"/>
                </a:solidFill>
              </a:rPr>
              <a:t> (</a:t>
            </a:r>
            <a:r>
              <a:rPr lang="en-US" altLang="de-DE" sz="2400" dirty="0" err="1">
                <a:solidFill>
                  <a:srgbClr val="333333"/>
                </a:solidFill>
              </a:rPr>
              <a:t>mitä</a:t>
            </a:r>
            <a:r>
              <a:rPr lang="en-US" altLang="de-DE" sz="2400" dirty="0">
                <a:solidFill>
                  <a:srgbClr val="333333"/>
                </a:solidFill>
              </a:rPr>
              <a:t> </a:t>
            </a:r>
            <a:r>
              <a:rPr lang="en-US" altLang="de-DE" sz="2400" dirty="0" err="1">
                <a:solidFill>
                  <a:srgbClr val="333333"/>
                </a:solidFill>
              </a:rPr>
              <a:t>näit</a:t>
            </a:r>
            <a:r>
              <a:rPr lang="en-US" altLang="de-DE" sz="2400" dirty="0">
                <a:solidFill>
                  <a:srgbClr val="333333"/>
                </a:solidFill>
              </a:rPr>
              <a:t>, </a:t>
            </a:r>
            <a:r>
              <a:rPr lang="en-US" altLang="de-DE" sz="2400" dirty="0" err="1">
                <a:solidFill>
                  <a:srgbClr val="333333"/>
                </a:solidFill>
              </a:rPr>
              <a:t>tunsit</a:t>
            </a:r>
            <a:r>
              <a:rPr lang="en-US" altLang="de-DE" sz="2400" dirty="0">
                <a:solidFill>
                  <a:srgbClr val="333333"/>
                </a:solidFill>
              </a:rPr>
              <a:t>, </a:t>
            </a:r>
            <a:r>
              <a:rPr lang="en-US" altLang="de-DE" sz="2400" dirty="0" err="1">
                <a:solidFill>
                  <a:srgbClr val="333333"/>
                </a:solidFill>
              </a:rPr>
              <a:t>haistoit</a:t>
            </a:r>
            <a:r>
              <a:rPr lang="en-US" altLang="de-DE" sz="2400" dirty="0">
                <a:solidFill>
                  <a:srgbClr val="333333"/>
                </a:solidFill>
              </a:rPr>
              <a:t>...), </a:t>
            </a:r>
            <a:r>
              <a:rPr lang="en-US" altLang="de-DE" sz="2400" dirty="0" err="1">
                <a:solidFill>
                  <a:srgbClr val="333333"/>
                </a:solidFill>
              </a:rPr>
              <a:t>kenties</a:t>
            </a:r>
            <a:r>
              <a:rPr lang="en-US" altLang="de-DE" sz="2400" dirty="0">
                <a:solidFill>
                  <a:srgbClr val="333333"/>
                </a:solidFill>
              </a:rPr>
              <a:t> </a:t>
            </a:r>
            <a:r>
              <a:rPr lang="en-US" altLang="de-DE" sz="2400" dirty="0" err="1">
                <a:solidFill>
                  <a:srgbClr val="333333"/>
                </a:solidFill>
              </a:rPr>
              <a:t>valokuvien</a:t>
            </a:r>
            <a:r>
              <a:rPr lang="en-US" altLang="de-DE" sz="2400" dirty="0">
                <a:solidFill>
                  <a:srgbClr val="333333"/>
                </a:solidFill>
              </a:rPr>
              <a:t> </a:t>
            </a:r>
            <a:r>
              <a:rPr lang="en-US" altLang="de-DE" sz="2400" dirty="0" err="1">
                <a:solidFill>
                  <a:srgbClr val="333333"/>
                </a:solidFill>
              </a:rPr>
              <a:t>avulla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Tee </a:t>
            </a:r>
            <a:r>
              <a:rPr lang="en-US" altLang="de-DE" sz="2400" dirty="0" err="1">
                <a:solidFill>
                  <a:srgbClr val="333333"/>
                </a:solidFill>
              </a:rPr>
              <a:t>asioita</a:t>
            </a:r>
            <a:r>
              <a:rPr lang="en-US" altLang="de-DE" sz="2400" dirty="0">
                <a:solidFill>
                  <a:srgbClr val="333333"/>
                </a:solidFill>
              </a:rPr>
              <a:t>, </a:t>
            </a:r>
            <a:r>
              <a:rPr lang="en-US" altLang="de-DE" sz="2400" dirty="0" err="1">
                <a:solidFill>
                  <a:srgbClr val="333333"/>
                </a:solidFill>
              </a:rPr>
              <a:t>joista</a:t>
            </a:r>
            <a:r>
              <a:rPr lang="en-US" altLang="de-DE" sz="2400" dirty="0">
                <a:solidFill>
                  <a:srgbClr val="333333"/>
                </a:solidFill>
              </a:rPr>
              <a:t> </a:t>
            </a:r>
            <a:r>
              <a:rPr lang="en-US" altLang="de-DE" sz="2400" dirty="0" err="1">
                <a:solidFill>
                  <a:srgbClr val="333333"/>
                </a:solidFill>
              </a:rPr>
              <a:t>todella</a:t>
            </a:r>
            <a:r>
              <a:rPr lang="en-US" altLang="de-DE" sz="2400" dirty="0">
                <a:solidFill>
                  <a:srgbClr val="333333"/>
                </a:solidFill>
              </a:rPr>
              <a:t> </a:t>
            </a:r>
            <a:r>
              <a:rPr lang="en-US" altLang="de-DE" sz="2400" dirty="0" err="1">
                <a:solidFill>
                  <a:srgbClr val="333333"/>
                </a:solidFill>
              </a:rPr>
              <a:t>nautit</a:t>
            </a:r>
            <a:r>
              <a:rPr lang="en-US" altLang="de-DE" sz="2400" dirty="0">
                <a:solidFill>
                  <a:srgbClr val="333333"/>
                </a:solidFill>
              </a:rPr>
              <a:t> – </a:t>
            </a:r>
            <a:r>
              <a:rPr lang="en-US" altLang="de-DE" sz="2400" dirty="0" err="1">
                <a:solidFill>
                  <a:srgbClr val="333333"/>
                </a:solidFill>
              </a:rPr>
              <a:t>ihanteellisimmin</a:t>
            </a:r>
            <a:r>
              <a:rPr lang="en-US" altLang="de-DE" sz="2400" dirty="0">
                <a:solidFill>
                  <a:srgbClr val="333333"/>
                </a:solidFill>
              </a:rPr>
              <a:t> </a:t>
            </a:r>
            <a:r>
              <a:rPr lang="en-US" altLang="de-DE" sz="2400" dirty="0" err="1">
                <a:solidFill>
                  <a:srgbClr val="333333"/>
                </a:solidFill>
              </a:rPr>
              <a:t>muiden</a:t>
            </a:r>
            <a:r>
              <a:rPr lang="en-US" altLang="de-DE" sz="2400" dirty="0">
                <a:solidFill>
                  <a:srgbClr val="333333"/>
                </a:solidFill>
              </a:rPr>
              <a:t> </a:t>
            </a:r>
            <a:r>
              <a:rPr lang="en-US" altLang="de-DE" sz="2400" dirty="0" err="1">
                <a:solidFill>
                  <a:srgbClr val="333333"/>
                </a:solidFill>
              </a:rPr>
              <a:t>kanssa</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elokuvat</a:t>
            </a:r>
            <a:r>
              <a:rPr lang="en-US" altLang="de-DE" sz="2400" dirty="0">
                <a:solidFill>
                  <a:srgbClr val="333333"/>
                </a:solidFill>
              </a:rPr>
              <a:t>, </a:t>
            </a:r>
            <a:r>
              <a:rPr lang="en-US" altLang="de-DE" sz="2400" dirty="0" err="1">
                <a:solidFill>
                  <a:srgbClr val="333333"/>
                </a:solidFill>
              </a:rPr>
              <a:t>kahvilla</a:t>
            </a:r>
            <a:r>
              <a:rPr lang="en-US" altLang="de-DE" sz="2400" dirty="0">
                <a:solidFill>
                  <a:srgbClr val="333333"/>
                </a:solidFill>
              </a:rPr>
              <a:t> </a:t>
            </a:r>
            <a:r>
              <a:rPr lang="en-US" altLang="de-DE" sz="2400" err="1">
                <a:solidFill>
                  <a:srgbClr val="333333"/>
                </a:solidFill>
              </a:rPr>
              <a:t>käynti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BAFF73A2-2946-4CA7-AD5B-58AC792C1B5D}" type="slidenum">
              <a:rPr lang="de-DE" altLang="de-DE" smtClean="0"/>
              <a:pPr>
                <a:defRPr/>
              </a:pPr>
              <a:t>45</a:t>
            </a:fld>
            <a:endParaRPr lang="de-DE" altLang="de-DE"/>
          </a:p>
        </p:txBody>
      </p:sp>
    </p:spTree>
    <p:extLst>
      <p:ext uri="{BB962C8B-B14F-4D97-AF65-F5344CB8AC3E}">
        <p14:creationId xmlns:p14="http://schemas.microsoft.com/office/powerpoint/2010/main" val="39235889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Vinkkejä masentuneen mielialan/ alhaisen itsetunnon kohottamiseksi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Koeta</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dirty="0" err="1">
                <a:solidFill>
                  <a:srgbClr val="333333"/>
                </a:solidFill>
              </a:rPr>
              <a:t>tilanteita</a:t>
            </a:r>
            <a:r>
              <a:rPr lang="en-US" altLang="de-DE" sz="2400" dirty="0">
                <a:solidFill>
                  <a:srgbClr val="333333"/>
                </a:solidFill>
              </a:rPr>
              <a:t>, </a:t>
            </a:r>
            <a:r>
              <a:rPr lang="en-US" altLang="de-DE" sz="2400" dirty="0" err="1">
                <a:solidFill>
                  <a:srgbClr val="333333"/>
                </a:solidFill>
              </a:rPr>
              <a:t>joissa</a:t>
            </a:r>
            <a:r>
              <a:rPr lang="en-US" altLang="de-DE" sz="2400" dirty="0">
                <a:solidFill>
                  <a:srgbClr val="333333"/>
                </a:solidFill>
              </a:rPr>
              <a:t> </a:t>
            </a:r>
            <a:r>
              <a:rPr lang="en-US" altLang="de-DE" sz="2400" dirty="0" err="1">
                <a:solidFill>
                  <a:srgbClr val="333333"/>
                </a:solidFill>
              </a:rPr>
              <a:t>tuntui</a:t>
            </a:r>
            <a:r>
              <a:rPr lang="en-US" altLang="de-DE" sz="2400" dirty="0">
                <a:solidFill>
                  <a:srgbClr val="333333"/>
                </a:solidFill>
              </a:rPr>
              <a:t> </a:t>
            </a:r>
            <a:r>
              <a:rPr lang="en-US" altLang="de-DE" sz="2400" dirty="0" err="1">
                <a:solidFill>
                  <a:srgbClr val="333333"/>
                </a:solidFill>
              </a:rPr>
              <a:t>todella</a:t>
            </a:r>
            <a:r>
              <a:rPr lang="en-US" altLang="de-DE" sz="2400" dirty="0">
                <a:solidFill>
                  <a:srgbClr val="333333"/>
                </a:solidFill>
              </a:rPr>
              <a:t> </a:t>
            </a:r>
            <a:r>
              <a:rPr lang="en-US" altLang="de-DE" sz="2400" dirty="0" err="1">
                <a:solidFill>
                  <a:srgbClr val="333333"/>
                </a:solidFill>
              </a:rPr>
              <a:t>hyvälle</a:t>
            </a:r>
            <a:r>
              <a:rPr lang="en-US" altLang="de-DE" sz="2400" dirty="0">
                <a:solidFill>
                  <a:srgbClr val="333333"/>
                </a:solidFill>
              </a:rPr>
              <a:t> — </a:t>
            </a:r>
            <a:r>
              <a:rPr lang="en-US" altLang="de-DE" sz="2400" dirty="0" err="1">
                <a:solidFill>
                  <a:srgbClr val="333333"/>
                </a:solidFill>
              </a:rPr>
              <a:t>koeta</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ne </a:t>
            </a:r>
            <a:r>
              <a:rPr lang="en-US" altLang="de-DE" sz="2400" dirty="0" err="1">
                <a:solidFill>
                  <a:srgbClr val="333333"/>
                </a:solidFill>
              </a:rPr>
              <a:t>kaikilla</a:t>
            </a:r>
            <a:r>
              <a:rPr lang="en-US" altLang="de-DE" sz="2400" dirty="0">
                <a:solidFill>
                  <a:srgbClr val="333333"/>
                </a:solidFill>
              </a:rPr>
              <a:t> </a:t>
            </a:r>
            <a:r>
              <a:rPr lang="en-US" altLang="de-DE" sz="2400" dirty="0" err="1">
                <a:solidFill>
                  <a:srgbClr val="333333"/>
                </a:solidFill>
              </a:rPr>
              <a:t>aisteillasi</a:t>
            </a:r>
            <a:r>
              <a:rPr lang="en-US" altLang="de-DE" sz="2400" dirty="0">
                <a:solidFill>
                  <a:srgbClr val="333333"/>
                </a:solidFill>
              </a:rPr>
              <a:t> (</a:t>
            </a:r>
            <a:r>
              <a:rPr lang="en-US" altLang="de-DE" sz="2400" dirty="0" err="1">
                <a:solidFill>
                  <a:srgbClr val="333333"/>
                </a:solidFill>
              </a:rPr>
              <a:t>mitä</a:t>
            </a:r>
            <a:r>
              <a:rPr lang="en-US" altLang="de-DE" sz="2400" dirty="0">
                <a:solidFill>
                  <a:srgbClr val="333333"/>
                </a:solidFill>
              </a:rPr>
              <a:t> </a:t>
            </a:r>
            <a:r>
              <a:rPr lang="en-US" altLang="de-DE" sz="2400" dirty="0" err="1">
                <a:solidFill>
                  <a:srgbClr val="333333"/>
                </a:solidFill>
              </a:rPr>
              <a:t>näit</a:t>
            </a:r>
            <a:r>
              <a:rPr lang="en-US" altLang="de-DE" sz="2400" dirty="0">
                <a:solidFill>
                  <a:srgbClr val="333333"/>
                </a:solidFill>
              </a:rPr>
              <a:t>, </a:t>
            </a:r>
            <a:r>
              <a:rPr lang="en-US" altLang="de-DE" sz="2400" dirty="0" err="1">
                <a:solidFill>
                  <a:srgbClr val="333333"/>
                </a:solidFill>
              </a:rPr>
              <a:t>tunsit</a:t>
            </a:r>
            <a:r>
              <a:rPr lang="en-US" altLang="de-DE" sz="2400" dirty="0">
                <a:solidFill>
                  <a:srgbClr val="333333"/>
                </a:solidFill>
              </a:rPr>
              <a:t>, </a:t>
            </a:r>
            <a:r>
              <a:rPr lang="en-US" altLang="de-DE" sz="2400" dirty="0" err="1">
                <a:solidFill>
                  <a:srgbClr val="333333"/>
                </a:solidFill>
              </a:rPr>
              <a:t>haistoit</a:t>
            </a:r>
            <a:r>
              <a:rPr lang="en-US" altLang="de-DE" sz="2400" dirty="0">
                <a:solidFill>
                  <a:srgbClr val="333333"/>
                </a:solidFill>
              </a:rPr>
              <a:t>...), </a:t>
            </a:r>
            <a:r>
              <a:rPr lang="en-US" altLang="de-DE" sz="2400" dirty="0" err="1">
                <a:solidFill>
                  <a:srgbClr val="333333"/>
                </a:solidFill>
              </a:rPr>
              <a:t>kenties</a:t>
            </a:r>
            <a:r>
              <a:rPr lang="en-US" altLang="de-DE" sz="2400" dirty="0">
                <a:solidFill>
                  <a:srgbClr val="333333"/>
                </a:solidFill>
              </a:rPr>
              <a:t> </a:t>
            </a:r>
            <a:r>
              <a:rPr lang="en-US" altLang="de-DE" sz="2400" dirty="0" err="1">
                <a:solidFill>
                  <a:srgbClr val="333333"/>
                </a:solidFill>
              </a:rPr>
              <a:t>valokuvien</a:t>
            </a:r>
            <a:r>
              <a:rPr lang="en-US" altLang="de-DE" sz="2400" dirty="0">
                <a:solidFill>
                  <a:srgbClr val="333333"/>
                </a:solidFill>
              </a:rPr>
              <a:t> </a:t>
            </a:r>
            <a:r>
              <a:rPr lang="en-US" altLang="de-DE" sz="2400" dirty="0" err="1">
                <a:solidFill>
                  <a:srgbClr val="333333"/>
                </a:solidFill>
              </a:rPr>
              <a:t>avulla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Tee </a:t>
            </a:r>
            <a:r>
              <a:rPr lang="en-US" altLang="de-DE" sz="2400" dirty="0" err="1">
                <a:solidFill>
                  <a:srgbClr val="333333"/>
                </a:solidFill>
              </a:rPr>
              <a:t>asioita</a:t>
            </a:r>
            <a:r>
              <a:rPr lang="en-US" altLang="de-DE" sz="2400" dirty="0">
                <a:solidFill>
                  <a:srgbClr val="333333"/>
                </a:solidFill>
              </a:rPr>
              <a:t>, </a:t>
            </a:r>
            <a:r>
              <a:rPr lang="en-US" altLang="de-DE" sz="2400" dirty="0" err="1">
                <a:solidFill>
                  <a:srgbClr val="333333"/>
                </a:solidFill>
              </a:rPr>
              <a:t>joista</a:t>
            </a:r>
            <a:r>
              <a:rPr lang="en-US" altLang="de-DE" sz="2400" dirty="0">
                <a:solidFill>
                  <a:srgbClr val="333333"/>
                </a:solidFill>
              </a:rPr>
              <a:t> </a:t>
            </a:r>
            <a:r>
              <a:rPr lang="en-US" altLang="de-DE" sz="2400" dirty="0" err="1">
                <a:solidFill>
                  <a:srgbClr val="333333"/>
                </a:solidFill>
              </a:rPr>
              <a:t>todella</a:t>
            </a:r>
            <a:r>
              <a:rPr lang="en-US" altLang="de-DE" sz="2400" dirty="0">
                <a:solidFill>
                  <a:srgbClr val="333333"/>
                </a:solidFill>
              </a:rPr>
              <a:t> </a:t>
            </a:r>
            <a:r>
              <a:rPr lang="en-US" altLang="de-DE" sz="2400" dirty="0" err="1">
                <a:solidFill>
                  <a:srgbClr val="333333"/>
                </a:solidFill>
              </a:rPr>
              <a:t>nautit</a:t>
            </a:r>
            <a:r>
              <a:rPr lang="en-US" altLang="de-DE" sz="2400" dirty="0">
                <a:solidFill>
                  <a:srgbClr val="333333"/>
                </a:solidFill>
              </a:rPr>
              <a:t> – </a:t>
            </a:r>
            <a:r>
              <a:rPr lang="en-US" altLang="de-DE" sz="2400" dirty="0" err="1">
                <a:solidFill>
                  <a:srgbClr val="333333"/>
                </a:solidFill>
              </a:rPr>
              <a:t>ihanteellisimmin</a:t>
            </a:r>
            <a:r>
              <a:rPr lang="en-US" altLang="de-DE" sz="2400" dirty="0">
                <a:solidFill>
                  <a:srgbClr val="333333"/>
                </a:solidFill>
              </a:rPr>
              <a:t> </a:t>
            </a:r>
            <a:r>
              <a:rPr lang="en-US" altLang="de-DE" sz="2400" dirty="0" err="1">
                <a:solidFill>
                  <a:srgbClr val="333333"/>
                </a:solidFill>
              </a:rPr>
              <a:t>muiden</a:t>
            </a:r>
            <a:r>
              <a:rPr lang="en-US" altLang="de-DE" sz="2400" dirty="0">
                <a:solidFill>
                  <a:srgbClr val="333333"/>
                </a:solidFill>
              </a:rPr>
              <a:t> </a:t>
            </a:r>
            <a:r>
              <a:rPr lang="en-US" altLang="de-DE" sz="2400" dirty="0" err="1">
                <a:solidFill>
                  <a:srgbClr val="333333"/>
                </a:solidFill>
              </a:rPr>
              <a:t>kanssa</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elokuvat</a:t>
            </a:r>
            <a:r>
              <a:rPr lang="en-US" altLang="de-DE" sz="2400" dirty="0">
                <a:solidFill>
                  <a:srgbClr val="333333"/>
                </a:solidFill>
              </a:rPr>
              <a:t>, </a:t>
            </a:r>
            <a:r>
              <a:rPr lang="en-US" altLang="de-DE" sz="2400" dirty="0" err="1">
                <a:solidFill>
                  <a:srgbClr val="333333"/>
                </a:solidFill>
              </a:rPr>
              <a:t>kahvilla</a:t>
            </a:r>
            <a:r>
              <a:rPr lang="en-US" altLang="de-DE" sz="2400" dirty="0">
                <a:solidFill>
                  <a:srgbClr val="333333"/>
                </a:solidFill>
              </a:rPr>
              <a:t> </a:t>
            </a:r>
            <a:r>
              <a:rPr lang="en-US" altLang="de-DE" sz="2400" dirty="0" err="1">
                <a:solidFill>
                  <a:srgbClr val="333333"/>
                </a:solidFill>
              </a:rPr>
              <a:t>käynti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Kuntoile</a:t>
            </a:r>
            <a:r>
              <a:rPr lang="en-US" altLang="de-DE" sz="2400" dirty="0">
                <a:solidFill>
                  <a:srgbClr val="333333"/>
                </a:solidFill>
              </a:rPr>
              <a:t> (</a:t>
            </a:r>
            <a:r>
              <a:rPr lang="en-US" altLang="de-DE" sz="2400" dirty="0" err="1">
                <a:solidFill>
                  <a:srgbClr val="333333"/>
                </a:solidFill>
              </a:rPr>
              <a:t>vähintään</a:t>
            </a:r>
            <a:r>
              <a:rPr lang="en-US" altLang="de-DE" sz="2400" dirty="0">
                <a:solidFill>
                  <a:srgbClr val="333333"/>
                </a:solidFill>
              </a:rPr>
              <a:t> 20 </a:t>
            </a:r>
            <a:r>
              <a:rPr lang="en-US" altLang="de-DE" sz="2400" dirty="0" err="1">
                <a:solidFill>
                  <a:srgbClr val="333333"/>
                </a:solidFill>
              </a:rPr>
              <a:t>minuuttia</a:t>
            </a:r>
            <a:r>
              <a:rPr lang="en-US" altLang="de-DE" sz="2400" dirty="0">
                <a:solidFill>
                  <a:srgbClr val="333333"/>
                </a:solidFill>
              </a:rPr>
              <a:t>) – </a:t>
            </a:r>
            <a:r>
              <a:rPr lang="en-US" altLang="de-DE" sz="2400" dirty="0" err="1">
                <a:solidFill>
                  <a:srgbClr val="333333"/>
                </a:solidFill>
              </a:rPr>
              <a:t>mutta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pinnistellen</a:t>
            </a:r>
            <a:r>
              <a:rPr lang="en-US" altLang="de-DE" sz="2400" dirty="0">
                <a:solidFill>
                  <a:srgbClr val="333333"/>
                </a:solidFill>
              </a:rPr>
              <a:t> – </a:t>
            </a:r>
            <a:r>
              <a:rPr lang="en-US" altLang="de-DE" sz="2400" dirty="0" err="1">
                <a:solidFill>
                  <a:srgbClr val="333333"/>
                </a:solidFill>
              </a:rPr>
              <a:t>kestävyysharjoittelua</a:t>
            </a:r>
            <a:r>
              <a:rPr lang="en-US" altLang="de-DE" sz="2400" dirty="0">
                <a:solidFill>
                  <a:srgbClr val="333333"/>
                </a:solidFill>
              </a:rPr>
              <a:t>, </a:t>
            </a:r>
            <a:r>
              <a:rPr lang="en-US" altLang="de-DE" sz="2400" dirty="0" err="1">
                <a:solidFill>
                  <a:srgbClr val="333333"/>
                </a:solidFill>
              </a:rPr>
              <a:t>jos</a:t>
            </a:r>
            <a:r>
              <a:rPr lang="en-US" altLang="de-DE" sz="2400" dirty="0">
                <a:solidFill>
                  <a:srgbClr val="333333"/>
                </a:solidFill>
              </a:rPr>
              <a:t> </a:t>
            </a:r>
            <a:r>
              <a:rPr lang="en-US" altLang="de-DE" sz="2400" dirty="0" err="1">
                <a:solidFill>
                  <a:srgbClr val="333333"/>
                </a:solidFill>
              </a:rPr>
              <a:t>mahdollista</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pitkä</a:t>
            </a:r>
            <a:r>
              <a:rPr lang="en-US" altLang="de-DE" sz="2400" dirty="0">
                <a:solidFill>
                  <a:srgbClr val="333333"/>
                </a:solidFill>
              </a:rPr>
              <a:t> </a:t>
            </a:r>
            <a:r>
              <a:rPr lang="en-US" altLang="de-DE" sz="2400" dirty="0" err="1">
                <a:solidFill>
                  <a:srgbClr val="333333"/>
                </a:solidFill>
              </a:rPr>
              <a:t>kävelylenkki</a:t>
            </a:r>
            <a:r>
              <a:rPr lang="en-US" altLang="de-DE" sz="2400" dirty="0">
                <a:solidFill>
                  <a:srgbClr val="333333"/>
                </a:solidFill>
              </a:rPr>
              <a:t> tai </a:t>
            </a:r>
            <a:r>
              <a:rPr lang="en-US" altLang="de-DE" sz="2400" err="1">
                <a:solidFill>
                  <a:srgbClr val="333333"/>
                </a:solidFill>
              </a:rPr>
              <a:t>hölkkä</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BAFF73A2-2946-4CA7-AD5B-58AC792C1B5D}" type="slidenum">
              <a:rPr lang="de-DE" altLang="de-DE" smtClean="0"/>
              <a:pPr>
                <a:defRPr/>
              </a:pPr>
              <a:t>46</a:t>
            </a:fld>
            <a:endParaRPr lang="de-DE" altLang="de-DE"/>
          </a:p>
        </p:txBody>
      </p:sp>
    </p:spTree>
    <p:extLst>
      <p:ext uri="{BB962C8B-B14F-4D97-AF65-F5344CB8AC3E}">
        <p14:creationId xmlns:p14="http://schemas.microsoft.com/office/powerpoint/2010/main" val="38338396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Vinkkejä masentuneen mielialan/ alhaisen itsetunnon kohottamiseksi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Koeta</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dirty="0" err="1">
                <a:solidFill>
                  <a:srgbClr val="333333"/>
                </a:solidFill>
              </a:rPr>
              <a:t>tilanteita</a:t>
            </a:r>
            <a:r>
              <a:rPr lang="en-US" altLang="de-DE" sz="2400" dirty="0">
                <a:solidFill>
                  <a:srgbClr val="333333"/>
                </a:solidFill>
              </a:rPr>
              <a:t>, </a:t>
            </a:r>
            <a:r>
              <a:rPr lang="en-US" altLang="de-DE" sz="2400" dirty="0" err="1">
                <a:solidFill>
                  <a:srgbClr val="333333"/>
                </a:solidFill>
              </a:rPr>
              <a:t>joissa</a:t>
            </a:r>
            <a:r>
              <a:rPr lang="en-US" altLang="de-DE" sz="2400" dirty="0">
                <a:solidFill>
                  <a:srgbClr val="333333"/>
                </a:solidFill>
              </a:rPr>
              <a:t> </a:t>
            </a:r>
            <a:r>
              <a:rPr lang="en-US" altLang="de-DE" sz="2400" dirty="0" err="1">
                <a:solidFill>
                  <a:srgbClr val="333333"/>
                </a:solidFill>
              </a:rPr>
              <a:t>tuntui</a:t>
            </a:r>
            <a:r>
              <a:rPr lang="en-US" altLang="de-DE" sz="2400" dirty="0">
                <a:solidFill>
                  <a:srgbClr val="333333"/>
                </a:solidFill>
              </a:rPr>
              <a:t> </a:t>
            </a:r>
            <a:r>
              <a:rPr lang="en-US" altLang="de-DE" sz="2400" dirty="0" err="1">
                <a:solidFill>
                  <a:srgbClr val="333333"/>
                </a:solidFill>
              </a:rPr>
              <a:t>todella</a:t>
            </a:r>
            <a:r>
              <a:rPr lang="en-US" altLang="de-DE" sz="2400" dirty="0">
                <a:solidFill>
                  <a:srgbClr val="333333"/>
                </a:solidFill>
              </a:rPr>
              <a:t> </a:t>
            </a:r>
            <a:r>
              <a:rPr lang="en-US" altLang="de-DE" sz="2400" dirty="0" err="1">
                <a:solidFill>
                  <a:srgbClr val="333333"/>
                </a:solidFill>
              </a:rPr>
              <a:t>hyvälle</a:t>
            </a:r>
            <a:r>
              <a:rPr lang="en-US" altLang="de-DE" sz="2400" dirty="0">
                <a:solidFill>
                  <a:srgbClr val="333333"/>
                </a:solidFill>
              </a:rPr>
              <a:t> — </a:t>
            </a:r>
            <a:r>
              <a:rPr lang="en-US" altLang="de-DE" sz="2400" dirty="0" err="1">
                <a:solidFill>
                  <a:srgbClr val="333333"/>
                </a:solidFill>
              </a:rPr>
              <a:t>koeta</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ne </a:t>
            </a:r>
            <a:r>
              <a:rPr lang="en-US" altLang="de-DE" sz="2400" dirty="0" err="1">
                <a:solidFill>
                  <a:srgbClr val="333333"/>
                </a:solidFill>
              </a:rPr>
              <a:t>kaikilla</a:t>
            </a:r>
            <a:r>
              <a:rPr lang="en-US" altLang="de-DE" sz="2400" dirty="0">
                <a:solidFill>
                  <a:srgbClr val="333333"/>
                </a:solidFill>
              </a:rPr>
              <a:t> </a:t>
            </a:r>
            <a:r>
              <a:rPr lang="en-US" altLang="de-DE" sz="2400" dirty="0" err="1">
                <a:solidFill>
                  <a:srgbClr val="333333"/>
                </a:solidFill>
              </a:rPr>
              <a:t>aisteillasi</a:t>
            </a:r>
            <a:r>
              <a:rPr lang="en-US" altLang="de-DE" sz="2400" dirty="0">
                <a:solidFill>
                  <a:srgbClr val="333333"/>
                </a:solidFill>
              </a:rPr>
              <a:t> (</a:t>
            </a:r>
            <a:r>
              <a:rPr lang="en-US" altLang="de-DE" sz="2400" dirty="0" err="1">
                <a:solidFill>
                  <a:srgbClr val="333333"/>
                </a:solidFill>
              </a:rPr>
              <a:t>mitä</a:t>
            </a:r>
            <a:r>
              <a:rPr lang="en-US" altLang="de-DE" sz="2400" dirty="0">
                <a:solidFill>
                  <a:srgbClr val="333333"/>
                </a:solidFill>
              </a:rPr>
              <a:t> </a:t>
            </a:r>
            <a:r>
              <a:rPr lang="en-US" altLang="de-DE" sz="2400" dirty="0" err="1">
                <a:solidFill>
                  <a:srgbClr val="333333"/>
                </a:solidFill>
              </a:rPr>
              <a:t>näit</a:t>
            </a:r>
            <a:r>
              <a:rPr lang="en-US" altLang="de-DE" sz="2400" dirty="0">
                <a:solidFill>
                  <a:srgbClr val="333333"/>
                </a:solidFill>
              </a:rPr>
              <a:t>, </a:t>
            </a:r>
            <a:r>
              <a:rPr lang="en-US" altLang="de-DE" sz="2400" dirty="0" err="1">
                <a:solidFill>
                  <a:srgbClr val="333333"/>
                </a:solidFill>
              </a:rPr>
              <a:t>tunsit</a:t>
            </a:r>
            <a:r>
              <a:rPr lang="en-US" altLang="de-DE" sz="2400" dirty="0">
                <a:solidFill>
                  <a:srgbClr val="333333"/>
                </a:solidFill>
              </a:rPr>
              <a:t>, </a:t>
            </a:r>
            <a:r>
              <a:rPr lang="en-US" altLang="de-DE" sz="2400" dirty="0" err="1">
                <a:solidFill>
                  <a:srgbClr val="333333"/>
                </a:solidFill>
              </a:rPr>
              <a:t>haistoit</a:t>
            </a:r>
            <a:r>
              <a:rPr lang="en-US" altLang="de-DE" sz="2400" dirty="0">
                <a:solidFill>
                  <a:srgbClr val="333333"/>
                </a:solidFill>
              </a:rPr>
              <a:t>...), </a:t>
            </a:r>
            <a:r>
              <a:rPr lang="en-US" altLang="de-DE" sz="2400" dirty="0" err="1">
                <a:solidFill>
                  <a:srgbClr val="333333"/>
                </a:solidFill>
              </a:rPr>
              <a:t>kenties</a:t>
            </a:r>
            <a:r>
              <a:rPr lang="en-US" altLang="de-DE" sz="2400" dirty="0">
                <a:solidFill>
                  <a:srgbClr val="333333"/>
                </a:solidFill>
              </a:rPr>
              <a:t> </a:t>
            </a:r>
            <a:r>
              <a:rPr lang="en-US" altLang="de-DE" sz="2400" dirty="0" err="1">
                <a:solidFill>
                  <a:srgbClr val="333333"/>
                </a:solidFill>
              </a:rPr>
              <a:t>valokuvien</a:t>
            </a:r>
            <a:r>
              <a:rPr lang="en-US" altLang="de-DE" sz="2400" dirty="0">
                <a:solidFill>
                  <a:srgbClr val="333333"/>
                </a:solidFill>
              </a:rPr>
              <a:t> </a:t>
            </a:r>
            <a:r>
              <a:rPr lang="en-US" altLang="de-DE" sz="2400" dirty="0" err="1">
                <a:solidFill>
                  <a:srgbClr val="333333"/>
                </a:solidFill>
              </a:rPr>
              <a:t>avulla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Tee </a:t>
            </a:r>
            <a:r>
              <a:rPr lang="en-US" altLang="de-DE" sz="2400" dirty="0" err="1">
                <a:solidFill>
                  <a:srgbClr val="333333"/>
                </a:solidFill>
              </a:rPr>
              <a:t>asioita</a:t>
            </a:r>
            <a:r>
              <a:rPr lang="en-US" altLang="de-DE" sz="2400" dirty="0">
                <a:solidFill>
                  <a:srgbClr val="333333"/>
                </a:solidFill>
              </a:rPr>
              <a:t>, </a:t>
            </a:r>
            <a:r>
              <a:rPr lang="en-US" altLang="de-DE" sz="2400" dirty="0" err="1">
                <a:solidFill>
                  <a:srgbClr val="333333"/>
                </a:solidFill>
              </a:rPr>
              <a:t>joista</a:t>
            </a:r>
            <a:r>
              <a:rPr lang="en-US" altLang="de-DE" sz="2400" dirty="0">
                <a:solidFill>
                  <a:srgbClr val="333333"/>
                </a:solidFill>
              </a:rPr>
              <a:t> </a:t>
            </a:r>
            <a:r>
              <a:rPr lang="en-US" altLang="de-DE" sz="2400" dirty="0" err="1">
                <a:solidFill>
                  <a:srgbClr val="333333"/>
                </a:solidFill>
              </a:rPr>
              <a:t>todella</a:t>
            </a:r>
            <a:r>
              <a:rPr lang="en-US" altLang="de-DE" sz="2400" dirty="0">
                <a:solidFill>
                  <a:srgbClr val="333333"/>
                </a:solidFill>
              </a:rPr>
              <a:t> </a:t>
            </a:r>
            <a:r>
              <a:rPr lang="en-US" altLang="de-DE" sz="2400" dirty="0" err="1">
                <a:solidFill>
                  <a:srgbClr val="333333"/>
                </a:solidFill>
              </a:rPr>
              <a:t>nautit</a:t>
            </a:r>
            <a:r>
              <a:rPr lang="en-US" altLang="de-DE" sz="2400" dirty="0">
                <a:solidFill>
                  <a:srgbClr val="333333"/>
                </a:solidFill>
              </a:rPr>
              <a:t> – </a:t>
            </a:r>
            <a:r>
              <a:rPr lang="en-US" altLang="de-DE" sz="2400" dirty="0" err="1">
                <a:solidFill>
                  <a:srgbClr val="333333"/>
                </a:solidFill>
              </a:rPr>
              <a:t>ihanteellisimmin</a:t>
            </a:r>
            <a:r>
              <a:rPr lang="en-US" altLang="de-DE" sz="2400" dirty="0">
                <a:solidFill>
                  <a:srgbClr val="333333"/>
                </a:solidFill>
              </a:rPr>
              <a:t> </a:t>
            </a:r>
            <a:r>
              <a:rPr lang="en-US" altLang="de-DE" sz="2400" dirty="0" err="1">
                <a:solidFill>
                  <a:srgbClr val="333333"/>
                </a:solidFill>
              </a:rPr>
              <a:t>muiden</a:t>
            </a:r>
            <a:r>
              <a:rPr lang="en-US" altLang="de-DE" sz="2400" dirty="0">
                <a:solidFill>
                  <a:srgbClr val="333333"/>
                </a:solidFill>
              </a:rPr>
              <a:t> </a:t>
            </a:r>
            <a:r>
              <a:rPr lang="en-US" altLang="de-DE" sz="2400" dirty="0" err="1">
                <a:solidFill>
                  <a:srgbClr val="333333"/>
                </a:solidFill>
              </a:rPr>
              <a:t>kanssa</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elokuvat</a:t>
            </a:r>
            <a:r>
              <a:rPr lang="en-US" altLang="de-DE" sz="2400" dirty="0">
                <a:solidFill>
                  <a:srgbClr val="333333"/>
                </a:solidFill>
              </a:rPr>
              <a:t>, </a:t>
            </a:r>
            <a:r>
              <a:rPr lang="en-US" altLang="de-DE" sz="2400" dirty="0" err="1">
                <a:solidFill>
                  <a:srgbClr val="333333"/>
                </a:solidFill>
              </a:rPr>
              <a:t>kahvilla</a:t>
            </a:r>
            <a:r>
              <a:rPr lang="en-US" altLang="de-DE" sz="2400" dirty="0">
                <a:solidFill>
                  <a:srgbClr val="333333"/>
                </a:solidFill>
              </a:rPr>
              <a:t> </a:t>
            </a:r>
            <a:r>
              <a:rPr lang="en-US" altLang="de-DE" sz="2400" dirty="0" err="1">
                <a:solidFill>
                  <a:srgbClr val="333333"/>
                </a:solidFill>
              </a:rPr>
              <a:t>käynti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Kuntoile</a:t>
            </a:r>
            <a:r>
              <a:rPr lang="en-US" altLang="de-DE" sz="2400" dirty="0">
                <a:solidFill>
                  <a:srgbClr val="333333"/>
                </a:solidFill>
              </a:rPr>
              <a:t> (</a:t>
            </a:r>
            <a:r>
              <a:rPr lang="en-US" altLang="de-DE" sz="2400" dirty="0" err="1">
                <a:solidFill>
                  <a:srgbClr val="333333"/>
                </a:solidFill>
              </a:rPr>
              <a:t>vähintään</a:t>
            </a:r>
            <a:r>
              <a:rPr lang="en-US" altLang="de-DE" sz="2400" dirty="0">
                <a:solidFill>
                  <a:srgbClr val="333333"/>
                </a:solidFill>
              </a:rPr>
              <a:t> 20 </a:t>
            </a:r>
            <a:r>
              <a:rPr lang="en-US" altLang="de-DE" sz="2400" dirty="0" err="1">
                <a:solidFill>
                  <a:srgbClr val="333333"/>
                </a:solidFill>
              </a:rPr>
              <a:t>minuuttia</a:t>
            </a:r>
            <a:r>
              <a:rPr lang="en-US" altLang="de-DE" sz="2400" dirty="0">
                <a:solidFill>
                  <a:srgbClr val="333333"/>
                </a:solidFill>
              </a:rPr>
              <a:t>) – </a:t>
            </a:r>
            <a:r>
              <a:rPr lang="en-US" altLang="de-DE" sz="2400" dirty="0" err="1">
                <a:solidFill>
                  <a:srgbClr val="333333"/>
                </a:solidFill>
              </a:rPr>
              <a:t>mutta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pinnistellen</a:t>
            </a:r>
            <a:r>
              <a:rPr lang="en-US" altLang="de-DE" sz="2400" dirty="0">
                <a:solidFill>
                  <a:srgbClr val="333333"/>
                </a:solidFill>
              </a:rPr>
              <a:t> – </a:t>
            </a:r>
            <a:r>
              <a:rPr lang="en-US" altLang="de-DE" sz="2400" dirty="0" err="1">
                <a:solidFill>
                  <a:srgbClr val="333333"/>
                </a:solidFill>
              </a:rPr>
              <a:t>kestävyysharjoittelua</a:t>
            </a:r>
            <a:r>
              <a:rPr lang="en-US" altLang="de-DE" sz="2400" dirty="0">
                <a:solidFill>
                  <a:srgbClr val="333333"/>
                </a:solidFill>
              </a:rPr>
              <a:t>, </a:t>
            </a:r>
            <a:r>
              <a:rPr lang="en-US" altLang="de-DE" sz="2400" dirty="0" err="1">
                <a:solidFill>
                  <a:srgbClr val="333333"/>
                </a:solidFill>
              </a:rPr>
              <a:t>jos</a:t>
            </a:r>
            <a:r>
              <a:rPr lang="en-US" altLang="de-DE" sz="2400" dirty="0">
                <a:solidFill>
                  <a:srgbClr val="333333"/>
                </a:solidFill>
              </a:rPr>
              <a:t> </a:t>
            </a:r>
            <a:r>
              <a:rPr lang="en-US" altLang="de-DE" sz="2400" dirty="0" err="1">
                <a:solidFill>
                  <a:srgbClr val="333333"/>
                </a:solidFill>
              </a:rPr>
              <a:t>mahdollista</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pitkä</a:t>
            </a:r>
            <a:r>
              <a:rPr lang="en-US" altLang="de-DE" sz="2400" dirty="0">
                <a:solidFill>
                  <a:srgbClr val="333333"/>
                </a:solidFill>
              </a:rPr>
              <a:t> </a:t>
            </a:r>
            <a:r>
              <a:rPr lang="en-US" altLang="de-DE" sz="2400" dirty="0" err="1">
                <a:solidFill>
                  <a:srgbClr val="333333"/>
                </a:solidFill>
              </a:rPr>
              <a:t>kävelylenkki</a:t>
            </a:r>
            <a:r>
              <a:rPr lang="en-US" altLang="de-DE" sz="2400" dirty="0">
                <a:solidFill>
                  <a:srgbClr val="333333"/>
                </a:solidFill>
              </a:rPr>
              <a:t> tai </a:t>
            </a:r>
            <a:r>
              <a:rPr lang="en-US" altLang="de-DE" sz="2400" dirty="0" err="1">
                <a:solidFill>
                  <a:srgbClr val="333333"/>
                </a:solidFill>
              </a:rPr>
              <a:t>hölkkä</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Kuuntele</a:t>
            </a:r>
            <a:r>
              <a:rPr lang="en-US" altLang="de-DE" sz="2400" dirty="0">
                <a:solidFill>
                  <a:srgbClr val="333333"/>
                </a:solidFill>
              </a:rPr>
              <a:t> </a:t>
            </a:r>
            <a:r>
              <a:rPr lang="en-US" altLang="de-DE" sz="2400" dirty="0" err="1">
                <a:solidFill>
                  <a:srgbClr val="333333"/>
                </a:solidFill>
              </a:rPr>
              <a:t>lempimusiikkiasi</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9" name="Slide Number Placeholder 8"/>
          <p:cNvSpPr>
            <a:spLocks noGrp="1"/>
          </p:cNvSpPr>
          <p:nvPr>
            <p:ph type="sldNum" sz="quarter" idx="12"/>
          </p:nvPr>
        </p:nvSpPr>
        <p:spPr/>
        <p:txBody>
          <a:bodyPr/>
          <a:lstStyle/>
          <a:p>
            <a:pPr>
              <a:defRPr/>
            </a:pPr>
            <a:fld id="{BAFF73A2-2946-4CA7-AD5B-58AC792C1B5D}" type="slidenum">
              <a:rPr lang="de-DE" altLang="de-DE" smtClean="0"/>
              <a:pPr>
                <a:defRPr/>
              </a:pPr>
              <a:t>47</a:t>
            </a:fld>
            <a:endParaRPr lang="de-DE" altLang="de-DE"/>
          </a:p>
        </p:txBody>
      </p:sp>
    </p:spTree>
    <p:extLst>
      <p:ext uri="{BB962C8B-B14F-4D97-AF65-F5344CB8AC3E}">
        <p14:creationId xmlns:p14="http://schemas.microsoft.com/office/powerpoint/2010/main" val="34407208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Masennus</a:t>
            </a:r>
            <a:r>
              <a:rPr lang="en-GB" altLang="de-DE" sz="2400" dirty="0">
                <a:solidFill>
                  <a:srgbClr val="333333"/>
                </a:solidFill>
              </a:rPr>
              <a:t> </a:t>
            </a:r>
            <a:r>
              <a:rPr lang="en-GB" altLang="de-DE" sz="2400" dirty="0" err="1">
                <a:solidFill>
                  <a:srgbClr val="333333"/>
                </a:solidFill>
              </a:rPr>
              <a:t>ei</a:t>
            </a:r>
            <a:r>
              <a:rPr lang="en-GB" altLang="de-DE" sz="2400" dirty="0">
                <a:solidFill>
                  <a:srgbClr val="333333"/>
                </a:solidFill>
              </a:rPr>
              <a:t> ole </a:t>
            </a:r>
            <a:r>
              <a:rPr lang="en-GB" altLang="de-DE" sz="2400" dirty="0" err="1">
                <a:solidFill>
                  <a:srgbClr val="333333"/>
                </a:solidFill>
              </a:rPr>
              <a:t>väistämätön</a:t>
            </a:r>
            <a:r>
              <a:rPr lang="en-GB" altLang="de-DE" sz="2400" dirty="0">
                <a:solidFill>
                  <a:srgbClr val="333333"/>
                </a:solidFill>
              </a:rPr>
              <a:t> </a:t>
            </a:r>
            <a:r>
              <a:rPr lang="en-GB" altLang="de-DE" sz="2400" dirty="0" err="1">
                <a:solidFill>
                  <a:srgbClr val="333333"/>
                </a:solidFill>
              </a:rPr>
              <a:t>kohtalo</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BAFF73A2-2946-4CA7-AD5B-58AC792C1B5D}"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Masennus</a:t>
            </a:r>
            <a:r>
              <a:rPr lang="en-GB" altLang="de-DE" sz="2400" dirty="0">
                <a:solidFill>
                  <a:srgbClr val="333333"/>
                </a:solidFill>
              </a:rPr>
              <a:t> </a:t>
            </a:r>
            <a:r>
              <a:rPr lang="en-GB" altLang="de-DE" sz="2400" dirty="0" err="1">
                <a:solidFill>
                  <a:srgbClr val="333333"/>
                </a:solidFill>
              </a:rPr>
              <a:t>ei</a:t>
            </a:r>
            <a:r>
              <a:rPr lang="en-GB" altLang="de-DE" sz="2400" dirty="0">
                <a:solidFill>
                  <a:srgbClr val="333333"/>
                </a:solidFill>
              </a:rPr>
              <a:t> ole </a:t>
            </a:r>
            <a:r>
              <a:rPr lang="en-GB" altLang="de-DE" sz="2400" dirty="0" err="1">
                <a:solidFill>
                  <a:srgbClr val="333333"/>
                </a:solidFill>
              </a:rPr>
              <a:t>väistämätön</a:t>
            </a:r>
            <a:r>
              <a:rPr lang="en-GB" altLang="de-DE" sz="2400" dirty="0">
                <a:solidFill>
                  <a:srgbClr val="333333"/>
                </a:solidFill>
              </a:rPr>
              <a:t> </a:t>
            </a:r>
            <a:r>
              <a:rPr lang="en-GB" altLang="de-DE" sz="2400" dirty="0" err="1">
                <a:solidFill>
                  <a:srgbClr val="333333"/>
                </a:solidFill>
              </a:rPr>
              <a:t>kohtalo</a:t>
            </a:r>
            <a:r>
              <a:rPr lang="en-GB"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Ole tietoinen tyypillisistä</a:t>
            </a:r>
            <a:r>
              <a:rPr lang="en-GB" altLang="de-DE" sz="2400" dirty="0">
                <a:solidFill>
                  <a:srgbClr val="333333"/>
                </a:solidFill>
              </a:rPr>
              <a:t> </a:t>
            </a:r>
            <a:r>
              <a:rPr lang="en-GB" altLang="de-DE" sz="2400" dirty="0" err="1">
                <a:solidFill>
                  <a:srgbClr val="333333"/>
                </a:solidFill>
              </a:rPr>
              <a:t>depressiivisistä</a:t>
            </a:r>
            <a:r>
              <a:rPr lang="en-GB" altLang="de-DE" sz="2400" dirty="0">
                <a:solidFill>
                  <a:srgbClr val="333333"/>
                </a:solidFill>
              </a:rPr>
              <a:t> </a:t>
            </a:r>
            <a:r>
              <a:rPr lang="en-GB" altLang="de-DE" sz="2400" dirty="0" err="1">
                <a:solidFill>
                  <a:srgbClr val="333333"/>
                </a:solidFill>
              </a:rPr>
              <a:t>ajatusvääristymistä</a:t>
            </a:r>
            <a:r>
              <a:rPr lang="en-GB" altLang="de-DE" sz="2400" dirty="0">
                <a:solidFill>
                  <a:srgbClr val="333333"/>
                </a:solidFill>
              </a:rPr>
              <a:t>, </a:t>
            </a:r>
            <a:r>
              <a:rPr lang="en-GB" altLang="de-DE" sz="2400" dirty="0" err="1">
                <a:solidFill>
                  <a:srgbClr val="333333"/>
                </a:solidFill>
              </a:rPr>
              <a:t>joita</a:t>
            </a:r>
            <a:r>
              <a:rPr lang="en-GB" altLang="de-DE" sz="2400" dirty="0">
                <a:solidFill>
                  <a:srgbClr val="333333"/>
                </a:solidFill>
              </a:rPr>
              <a:t> </a:t>
            </a:r>
            <a:r>
              <a:rPr lang="en-GB" altLang="de-DE" sz="2400" dirty="0" err="1">
                <a:solidFill>
                  <a:srgbClr val="333333"/>
                </a:solidFill>
              </a:rPr>
              <a:t>juuri</a:t>
            </a:r>
            <a:r>
              <a:rPr lang="en-GB" altLang="de-DE" sz="2400" dirty="0">
                <a:solidFill>
                  <a:srgbClr val="333333"/>
                </a:solidFill>
              </a:rPr>
              <a:t> </a:t>
            </a:r>
            <a:r>
              <a:rPr lang="en-GB" altLang="de-DE" sz="2400" dirty="0" err="1">
                <a:solidFill>
                  <a:srgbClr val="333333"/>
                </a:solidFill>
              </a:rPr>
              <a:t>käsittelimme</a:t>
            </a:r>
            <a:r>
              <a:rPr lang="en-GB" altLang="de-DE" sz="2400" dirty="0">
                <a:solidFill>
                  <a:srgbClr val="333333"/>
                </a:solidFill>
              </a:rPr>
              <a:t>, </a:t>
            </a:r>
            <a:r>
              <a:rPr lang="en-GB" altLang="de-DE" sz="2400" dirty="0" err="1">
                <a:solidFill>
                  <a:srgbClr val="333333"/>
                </a:solidFill>
              </a:rPr>
              <a:t>ja</a:t>
            </a:r>
            <a:r>
              <a:rPr lang="en-GB" altLang="de-DE" sz="2400" dirty="0">
                <a:solidFill>
                  <a:srgbClr val="333333"/>
                </a:solidFill>
              </a:rPr>
              <a:t> </a:t>
            </a:r>
            <a:r>
              <a:rPr lang="en-GB" altLang="de-DE" sz="2400" dirty="0" err="1">
                <a:solidFill>
                  <a:srgbClr val="333333"/>
                </a:solidFill>
              </a:rPr>
              <a:t>yritä</a:t>
            </a:r>
            <a:r>
              <a:rPr lang="en-GB" altLang="de-DE" sz="2400" dirty="0">
                <a:solidFill>
                  <a:srgbClr val="333333"/>
                </a:solidFill>
              </a:rPr>
              <a:t> </a:t>
            </a:r>
            <a:r>
              <a:rPr lang="en-GB" altLang="de-DE" sz="2400" dirty="0" err="1">
                <a:solidFill>
                  <a:srgbClr val="333333"/>
                </a:solidFill>
              </a:rPr>
              <a:t>muokata</a:t>
            </a:r>
            <a:r>
              <a:rPr lang="en-GB" altLang="de-DE" sz="2400" dirty="0">
                <a:solidFill>
                  <a:srgbClr val="333333"/>
                </a:solidFill>
              </a:rPr>
              <a:t> </a:t>
            </a:r>
            <a:r>
              <a:rPr lang="en-GB" altLang="de-DE" sz="2400" dirty="0" err="1">
                <a:solidFill>
                  <a:srgbClr val="333333"/>
                </a:solidFill>
              </a:rPr>
              <a:t>niitä</a:t>
            </a:r>
            <a:r>
              <a:rPr lang="en-GB" altLang="de-DE" sz="2400" dirty="0">
                <a:solidFill>
                  <a:srgbClr val="333333"/>
                </a:solidFill>
              </a:rPr>
              <a:t> (</a:t>
            </a:r>
            <a:r>
              <a:rPr lang="en-GB" altLang="de-DE" sz="2400" dirty="0" err="1">
                <a:solidFill>
                  <a:srgbClr val="333333"/>
                </a:solidFill>
              </a:rPr>
              <a:t>katso</a:t>
            </a:r>
            <a:r>
              <a:rPr lang="en-GB" altLang="de-DE" sz="2400" dirty="0">
                <a:solidFill>
                  <a:srgbClr val="333333"/>
                </a:solidFill>
              </a:rPr>
              <a:t> </a:t>
            </a:r>
            <a:r>
              <a:rPr lang="en-GB" altLang="de-DE" sz="2400" err="1">
                <a:solidFill>
                  <a:srgbClr val="333333"/>
                </a:solidFill>
              </a:rPr>
              <a:t>moniste</a:t>
            </a:r>
            <a:r>
              <a:rPr lang="en-GB"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BAFF73A2-2946-4CA7-AD5B-58AC792C1B5D}" type="slidenum">
              <a:rPr lang="de-DE" altLang="de-DE" smtClean="0"/>
              <a:pPr>
                <a:defRPr/>
              </a:pPr>
              <a:t>49</a:t>
            </a:fld>
            <a:endParaRPr lang="de-DE" altLang="de-DE"/>
          </a:p>
        </p:txBody>
      </p:sp>
    </p:spTree>
    <p:extLst>
      <p:ext uri="{BB962C8B-B14F-4D97-AF65-F5344CB8AC3E}">
        <p14:creationId xmlns:p14="http://schemas.microsoft.com/office/powerpoint/2010/main" val="17652162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Masennus</a:t>
            </a:r>
            <a:r>
              <a:rPr lang="en-GB" altLang="de-DE" sz="2400" dirty="0">
                <a:solidFill>
                  <a:srgbClr val="333333"/>
                </a:solidFill>
              </a:rPr>
              <a:t> </a:t>
            </a:r>
            <a:r>
              <a:rPr lang="en-GB" altLang="de-DE" sz="2400" dirty="0" err="1">
                <a:solidFill>
                  <a:srgbClr val="333333"/>
                </a:solidFill>
              </a:rPr>
              <a:t>ei</a:t>
            </a:r>
            <a:r>
              <a:rPr lang="en-GB" altLang="de-DE" sz="2400" dirty="0">
                <a:solidFill>
                  <a:srgbClr val="333333"/>
                </a:solidFill>
              </a:rPr>
              <a:t> ole </a:t>
            </a:r>
            <a:r>
              <a:rPr lang="en-GB" altLang="de-DE" sz="2400" dirty="0" err="1">
                <a:solidFill>
                  <a:srgbClr val="333333"/>
                </a:solidFill>
              </a:rPr>
              <a:t>väistämätön</a:t>
            </a:r>
            <a:r>
              <a:rPr lang="en-GB" altLang="de-DE" sz="2400" dirty="0">
                <a:solidFill>
                  <a:srgbClr val="333333"/>
                </a:solidFill>
              </a:rPr>
              <a:t> </a:t>
            </a:r>
            <a:r>
              <a:rPr lang="en-GB" altLang="de-DE" sz="2400" dirty="0" err="1">
                <a:solidFill>
                  <a:srgbClr val="333333"/>
                </a:solidFill>
              </a:rPr>
              <a:t>kohtalo</a:t>
            </a:r>
            <a:r>
              <a:rPr lang="en-GB"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Ole tietoinen tyypillisistä</a:t>
            </a:r>
            <a:r>
              <a:rPr lang="en-GB" altLang="de-DE" sz="2400" dirty="0">
                <a:solidFill>
                  <a:srgbClr val="333333"/>
                </a:solidFill>
              </a:rPr>
              <a:t> </a:t>
            </a:r>
            <a:r>
              <a:rPr lang="en-GB" altLang="de-DE" sz="2400" dirty="0" err="1">
                <a:solidFill>
                  <a:srgbClr val="333333"/>
                </a:solidFill>
              </a:rPr>
              <a:t>depressiivisistä</a:t>
            </a:r>
            <a:r>
              <a:rPr lang="en-GB" altLang="de-DE" sz="2400" dirty="0">
                <a:solidFill>
                  <a:srgbClr val="333333"/>
                </a:solidFill>
              </a:rPr>
              <a:t> </a:t>
            </a:r>
            <a:r>
              <a:rPr lang="en-GB" altLang="de-DE" sz="2400" dirty="0" err="1">
                <a:solidFill>
                  <a:srgbClr val="333333"/>
                </a:solidFill>
              </a:rPr>
              <a:t>ajatusvääristymistä</a:t>
            </a:r>
            <a:r>
              <a:rPr lang="en-GB" altLang="de-DE" sz="2400" dirty="0">
                <a:solidFill>
                  <a:srgbClr val="333333"/>
                </a:solidFill>
              </a:rPr>
              <a:t>, </a:t>
            </a:r>
            <a:r>
              <a:rPr lang="en-GB" altLang="de-DE" sz="2400" dirty="0" err="1">
                <a:solidFill>
                  <a:srgbClr val="333333"/>
                </a:solidFill>
              </a:rPr>
              <a:t>joita</a:t>
            </a:r>
            <a:r>
              <a:rPr lang="en-GB" altLang="de-DE" sz="2400" dirty="0">
                <a:solidFill>
                  <a:srgbClr val="333333"/>
                </a:solidFill>
              </a:rPr>
              <a:t> </a:t>
            </a:r>
            <a:r>
              <a:rPr lang="en-GB" altLang="de-DE" sz="2400" dirty="0" err="1">
                <a:solidFill>
                  <a:srgbClr val="333333"/>
                </a:solidFill>
              </a:rPr>
              <a:t>juuri</a:t>
            </a:r>
            <a:r>
              <a:rPr lang="en-GB" altLang="de-DE" sz="2400" dirty="0">
                <a:solidFill>
                  <a:srgbClr val="333333"/>
                </a:solidFill>
              </a:rPr>
              <a:t> </a:t>
            </a:r>
            <a:r>
              <a:rPr lang="en-GB" altLang="de-DE" sz="2400" dirty="0" err="1">
                <a:solidFill>
                  <a:srgbClr val="333333"/>
                </a:solidFill>
              </a:rPr>
              <a:t>käsittelimme</a:t>
            </a:r>
            <a:r>
              <a:rPr lang="en-GB" altLang="de-DE" sz="2400" dirty="0">
                <a:solidFill>
                  <a:srgbClr val="333333"/>
                </a:solidFill>
              </a:rPr>
              <a:t>, </a:t>
            </a:r>
            <a:r>
              <a:rPr lang="en-GB" altLang="de-DE" sz="2400" dirty="0" err="1">
                <a:solidFill>
                  <a:srgbClr val="333333"/>
                </a:solidFill>
              </a:rPr>
              <a:t>ja</a:t>
            </a:r>
            <a:r>
              <a:rPr lang="en-GB" altLang="de-DE" sz="2400" dirty="0">
                <a:solidFill>
                  <a:srgbClr val="333333"/>
                </a:solidFill>
              </a:rPr>
              <a:t> </a:t>
            </a:r>
            <a:r>
              <a:rPr lang="en-GB" altLang="de-DE" sz="2400" dirty="0" err="1">
                <a:solidFill>
                  <a:srgbClr val="333333"/>
                </a:solidFill>
              </a:rPr>
              <a:t>yritä</a:t>
            </a:r>
            <a:r>
              <a:rPr lang="en-GB" altLang="de-DE" sz="2400" dirty="0">
                <a:solidFill>
                  <a:srgbClr val="333333"/>
                </a:solidFill>
              </a:rPr>
              <a:t> </a:t>
            </a:r>
            <a:r>
              <a:rPr lang="en-GB" altLang="de-DE" sz="2400" dirty="0" err="1">
                <a:solidFill>
                  <a:srgbClr val="333333"/>
                </a:solidFill>
              </a:rPr>
              <a:t>muokata</a:t>
            </a:r>
            <a:r>
              <a:rPr lang="en-GB" altLang="de-DE" sz="2400" dirty="0">
                <a:solidFill>
                  <a:srgbClr val="333333"/>
                </a:solidFill>
              </a:rPr>
              <a:t> </a:t>
            </a:r>
            <a:r>
              <a:rPr lang="en-GB" altLang="de-DE" sz="2400" dirty="0" err="1">
                <a:solidFill>
                  <a:srgbClr val="333333"/>
                </a:solidFill>
              </a:rPr>
              <a:t>niitä</a:t>
            </a:r>
            <a:r>
              <a:rPr lang="en-GB" altLang="de-DE" sz="2400" dirty="0">
                <a:solidFill>
                  <a:srgbClr val="333333"/>
                </a:solidFill>
              </a:rPr>
              <a:t> (</a:t>
            </a:r>
            <a:r>
              <a:rPr lang="en-GB" altLang="de-DE" sz="2400" dirty="0" err="1">
                <a:solidFill>
                  <a:srgbClr val="333333"/>
                </a:solidFill>
              </a:rPr>
              <a:t>katso</a:t>
            </a:r>
            <a:r>
              <a:rPr lang="en-GB" altLang="de-DE" sz="2400" dirty="0">
                <a:solidFill>
                  <a:srgbClr val="333333"/>
                </a:solidFill>
              </a:rPr>
              <a:t> </a:t>
            </a:r>
            <a:r>
              <a:rPr lang="en-GB" altLang="de-DE" sz="2400" dirty="0" err="1">
                <a:solidFill>
                  <a:srgbClr val="333333"/>
                </a:solidFill>
              </a:rPr>
              <a:t>moniste</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Käytä ainakin joitakin edellä mainittuja vinkkejä</a:t>
            </a:r>
            <a:r>
              <a:rPr lang="en-US" altLang="de-DE" sz="2400" dirty="0">
                <a:solidFill>
                  <a:srgbClr val="333333"/>
                </a:solidFill>
              </a:rPr>
              <a:t> </a:t>
            </a:r>
            <a:r>
              <a:rPr lang="de-DE" altLang="de-DE" sz="2400" dirty="0">
                <a:solidFill>
                  <a:srgbClr val="333333"/>
                </a:solidFill>
              </a:rPr>
              <a:t>jatkuvasti </a:t>
            </a:r>
            <a:r>
              <a:rPr lang="en-US" altLang="de-DE" sz="2400" dirty="0" err="1">
                <a:solidFill>
                  <a:srgbClr val="333333"/>
                </a:solidFill>
              </a:rPr>
              <a:t>parantaaksesi</a:t>
            </a:r>
            <a:r>
              <a:rPr lang="en-US" altLang="de-DE" sz="2400" dirty="0">
                <a:solidFill>
                  <a:srgbClr val="333333"/>
                </a:solidFill>
              </a:rPr>
              <a:t> </a:t>
            </a:r>
            <a:r>
              <a:rPr lang="en-US" altLang="de-DE" sz="2400" dirty="0" err="1">
                <a:solidFill>
                  <a:srgbClr val="333333"/>
                </a:solidFill>
              </a:rPr>
              <a:t>masentunutta</a:t>
            </a:r>
            <a:r>
              <a:rPr lang="en-US" altLang="de-DE" sz="2400" dirty="0">
                <a:solidFill>
                  <a:srgbClr val="333333"/>
                </a:solidFill>
              </a:rPr>
              <a:t> </a:t>
            </a:r>
            <a:r>
              <a:rPr lang="en-US" altLang="de-DE" sz="2400" dirty="0" err="1">
                <a:solidFill>
                  <a:srgbClr val="333333"/>
                </a:solidFill>
              </a:rPr>
              <a:t>mielialaa</a:t>
            </a:r>
            <a:r>
              <a:rPr lang="en-US" altLang="de-DE" sz="2400" dirty="0">
                <a:solidFill>
                  <a:srgbClr val="333333"/>
                </a:solidFill>
              </a:rPr>
              <a:t>/ </a:t>
            </a:r>
            <a:r>
              <a:rPr lang="en-US" altLang="de-DE" sz="2400" dirty="0" err="1">
                <a:solidFill>
                  <a:srgbClr val="333333"/>
                </a:solidFill>
              </a:rPr>
              <a:t>alhaista</a:t>
            </a:r>
            <a:r>
              <a:rPr lang="en-US" altLang="de-DE" sz="2400" dirty="0">
                <a:solidFill>
                  <a:srgbClr val="333333"/>
                </a:solidFill>
              </a:rPr>
              <a:t> </a:t>
            </a:r>
            <a:r>
              <a:rPr lang="en-US" altLang="de-DE" sz="2400" err="1">
                <a:solidFill>
                  <a:srgbClr val="333333"/>
                </a:solidFill>
              </a:rPr>
              <a:t>itsetuntoa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BAFF73A2-2946-4CA7-AD5B-58AC792C1B5D}" type="slidenum">
              <a:rPr lang="de-DE" altLang="de-DE" smtClean="0"/>
              <a:pPr>
                <a:defRPr/>
              </a:pPr>
              <a:t>50</a:t>
            </a:fld>
            <a:endParaRPr lang="de-DE" altLang="de-DE"/>
          </a:p>
        </p:txBody>
      </p:sp>
    </p:spTree>
    <p:extLst>
      <p:ext uri="{BB962C8B-B14F-4D97-AF65-F5344CB8AC3E}">
        <p14:creationId xmlns:p14="http://schemas.microsoft.com/office/powerpoint/2010/main" val="9209626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Masennus</a:t>
            </a:r>
            <a:r>
              <a:rPr lang="en-GB" altLang="de-DE" sz="2400" dirty="0">
                <a:solidFill>
                  <a:srgbClr val="333333"/>
                </a:solidFill>
              </a:rPr>
              <a:t> </a:t>
            </a:r>
            <a:r>
              <a:rPr lang="en-GB" altLang="de-DE" sz="2400" dirty="0" err="1">
                <a:solidFill>
                  <a:srgbClr val="333333"/>
                </a:solidFill>
              </a:rPr>
              <a:t>ei</a:t>
            </a:r>
            <a:r>
              <a:rPr lang="en-GB" altLang="de-DE" sz="2400" dirty="0">
                <a:solidFill>
                  <a:srgbClr val="333333"/>
                </a:solidFill>
              </a:rPr>
              <a:t> ole </a:t>
            </a:r>
            <a:r>
              <a:rPr lang="en-GB" altLang="de-DE" sz="2400" dirty="0" err="1">
                <a:solidFill>
                  <a:srgbClr val="333333"/>
                </a:solidFill>
              </a:rPr>
              <a:t>väistämätön</a:t>
            </a:r>
            <a:r>
              <a:rPr lang="en-GB" altLang="de-DE" sz="2400" dirty="0">
                <a:solidFill>
                  <a:srgbClr val="333333"/>
                </a:solidFill>
              </a:rPr>
              <a:t> </a:t>
            </a:r>
            <a:r>
              <a:rPr lang="en-GB" altLang="de-DE" sz="2400" dirty="0" err="1">
                <a:solidFill>
                  <a:srgbClr val="333333"/>
                </a:solidFill>
              </a:rPr>
              <a:t>kohtalo</a:t>
            </a:r>
            <a:r>
              <a:rPr lang="en-GB"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Ole tietoinen tyypillisistä</a:t>
            </a:r>
            <a:r>
              <a:rPr lang="en-GB" altLang="de-DE" sz="2400" dirty="0">
                <a:solidFill>
                  <a:srgbClr val="333333"/>
                </a:solidFill>
              </a:rPr>
              <a:t> </a:t>
            </a:r>
            <a:r>
              <a:rPr lang="en-GB" altLang="de-DE" sz="2400" dirty="0" err="1">
                <a:solidFill>
                  <a:srgbClr val="333333"/>
                </a:solidFill>
              </a:rPr>
              <a:t>depressiivisistä</a:t>
            </a:r>
            <a:r>
              <a:rPr lang="en-GB" altLang="de-DE" sz="2400" dirty="0">
                <a:solidFill>
                  <a:srgbClr val="333333"/>
                </a:solidFill>
              </a:rPr>
              <a:t> </a:t>
            </a:r>
            <a:r>
              <a:rPr lang="en-GB" altLang="de-DE" sz="2400" dirty="0" err="1">
                <a:solidFill>
                  <a:srgbClr val="333333"/>
                </a:solidFill>
              </a:rPr>
              <a:t>ajatusvääristymistä</a:t>
            </a:r>
            <a:r>
              <a:rPr lang="en-GB" altLang="de-DE" sz="2400" dirty="0">
                <a:solidFill>
                  <a:srgbClr val="333333"/>
                </a:solidFill>
              </a:rPr>
              <a:t>, </a:t>
            </a:r>
            <a:r>
              <a:rPr lang="en-GB" altLang="de-DE" sz="2400" dirty="0" err="1">
                <a:solidFill>
                  <a:srgbClr val="333333"/>
                </a:solidFill>
              </a:rPr>
              <a:t>joita</a:t>
            </a:r>
            <a:r>
              <a:rPr lang="en-GB" altLang="de-DE" sz="2400" dirty="0">
                <a:solidFill>
                  <a:srgbClr val="333333"/>
                </a:solidFill>
              </a:rPr>
              <a:t> </a:t>
            </a:r>
            <a:r>
              <a:rPr lang="en-GB" altLang="de-DE" sz="2400" dirty="0" err="1">
                <a:solidFill>
                  <a:srgbClr val="333333"/>
                </a:solidFill>
              </a:rPr>
              <a:t>juuri</a:t>
            </a:r>
            <a:r>
              <a:rPr lang="en-GB" altLang="de-DE" sz="2400" dirty="0">
                <a:solidFill>
                  <a:srgbClr val="333333"/>
                </a:solidFill>
              </a:rPr>
              <a:t> </a:t>
            </a:r>
            <a:r>
              <a:rPr lang="en-GB" altLang="de-DE" sz="2400" dirty="0" err="1">
                <a:solidFill>
                  <a:srgbClr val="333333"/>
                </a:solidFill>
              </a:rPr>
              <a:t>käsittelimme</a:t>
            </a:r>
            <a:r>
              <a:rPr lang="en-GB" altLang="de-DE" sz="2400" dirty="0">
                <a:solidFill>
                  <a:srgbClr val="333333"/>
                </a:solidFill>
              </a:rPr>
              <a:t>, </a:t>
            </a:r>
            <a:r>
              <a:rPr lang="en-GB" altLang="de-DE" sz="2400" dirty="0" err="1">
                <a:solidFill>
                  <a:srgbClr val="333333"/>
                </a:solidFill>
              </a:rPr>
              <a:t>ja</a:t>
            </a:r>
            <a:r>
              <a:rPr lang="en-GB" altLang="de-DE" sz="2400" dirty="0">
                <a:solidFill>
                  <a:srgbClr val="333333"/>
                </a:solidFill>
              </a:rPr>
              <a:t> </a:t>
            </a:r>
            <a:r>
              <a:rPr lang="en-GB" altLang="de-DE" sz="2400" dirty="0" err="1">
                <a:solidFill>
                  <a:srgbClr val="333333"/>
                </a:solidFill>
              </a:rPr>
              <a:t>yritä</a:t>
            </a:r>
            <a:r>
              <a:rPr lang="en-GB" altLang="de-DE" sz="2400" dirty="0">
                <a:solidFill>
                  <a:srgbClr val="333333"/>
                </a:solidFill>
              </a:rPr>
              <a:t> </a:t>
            </a:r>
            <a:r>
              <a:rPr lang="en-GB" altLang="de-DE" sz="2400" dirty="0" err="1">
                <a:solidFill>
                  <a:srgbClr val="333333"/>
                </a:solidFill>
              </a:rPr>
              <a:t>muokata</a:t>
            </a:r>
            <a:r>
              <a:rPr lang="en-GB" altLang="de-DE" sz="2400" dirty="0">
                <a:solidFill>
                  <a:srgbClr val="333333"/>
                </a:solidFill>
              </a:rPr>
              <a:t> </a:t>
            </a:r>
            <a:r>
              <a:rPr lang="en-GB" altLang="de-DE" sz="2400" dirty="0" err="1">
                <a:solidFill>
                  <a:srgbClr val="333333"/>
                </a:solidFill>
              </a:rPr>
              <a:t>niitä</a:t>
            </a:r>
            <a:r>
              <a:rPr lang="en-GB" altLang="de-DE" sz="2400" dirty="0">
                <a:solidFill>
                  <a:srgbClr val="333333"/>
                </a:solidFill>
              </a:rPr>
              <a:t> (</a:t>
            </a:r>
            <a:r>
              <a:rPr lang="en-GB" altLang="de-DE" sz="2400" dirty="0" err="1">
                <a:solidFill>
                  <a:srgbClr val="333333"/>
                </a:solidFill>
              </a:rPr>
              <a:t>katso</a:t>
            </a:r>
            <a:r>
              <a:rPr lang="en-GB" altLang="de-DE" sz="2400" dirty="0">
                <a:solidFill>
                  <a:srgbClr val="333333"/>
                </a:solidFill>
              </a:rPr>
              <a:t> </a:t>
            </a:r>
            <a:r>
              <a:rPr lang="en-GB" altLang="de-DE" sz="2400" dirty="0" err="1">
                <a:solidFill>
                  <a:srgbClr val="333333"/>
                </a:solidFill>
              </a:rPr>
              <a:t>moniste</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Käytä ainakin joitakin edellä mainittuja vinkkejä</a:t>
            </a:r>
            <a:r>
              <a:rPr lang="en-US" altLang="de-DE" sz="2400" dirty="0">
                <a:solidFill>
                  <a:srgbClr val="333333"/>
                </a:solidFill>
              </a:rPr>
              <a:t> </a:t>
            </a:r>
            <a:r>
              <a:rPr lang="de-DE" altLang="de-DE" sz="2400" dirty="0">
                <a:solidFill>
                  <a:srgbClr val="333333"/>
                </a:solidFill>
              </a:rPr>
              <a:t>jatkuvasti </a:t>
            </a:r>
            <a:r>
              <a:rPr lang="en-US" altLang="de-DE" sz="2400" dirty="0" err="1">
                <a:solidFill>
                  <a:srgbClr val="333333"/>
                </a:solidFill>
              </a:rPr>
              <a:t>parantaaksesi</a:t>
            </a:r>
            <a:r>
              <a:rPr lang="en-US" altLang="de-DE" sz="2400" dirty="0">
                <a:solidFill>
                  <a:srgbClr val="333333"/>
                </a:solidFill>
              </a:rPr>
              <a:t> </a:t>
            </a:r>
            <a:r>
              <a:rPr lang="en-US" altLang="de-DE" sz="2400" dirty="0" err="1">
                <a:solidFill>
                  <a:srgbClr val="333333"/>
                </a:solidFill>
              </a:rPr>
              <a:t>masentunutta</a:t>
            </a:r>
            <a:r>
              <a:rPr lang="en-US" altLang="de-DE" sz="2400" dirty="0">
                <a:solidFill>
                  <a:srgbClr val="333333"/>
                </a:solidFill>
              </a:rPr>
              <a:t> </a:t>
            </a:r>
            <a:r>
              <a:rPr lang="en-US" altLang="de-DE" sz="2400" dirty="0" err="1">
                <a:solidFill>
                  <a:srgbClr val="333333"/>
                </a:solidFill>
              </a:rPr>
              <a:t>mielialaa</a:t>
            </a:r>
            <a:r>
              <a:rPr lang="en-US" altLang="de-DE" sz="2400" dirty="0">
                <a:solidFill>
                  <a:srgbClr val="333333"/>
                </a:solidFill>
              </a:rPr>
              <a:t>/ </a:t>
            </a:r>
            <a:r>
              <a:rPr lang="en-US" altLang="de-DE" sz="2400" dirty="0" err="1">
                <a:solidFill>
                  <a:srgbClr val="333333"/>
                </a:solidFill>
              </a:rPr>
              <a:t>alhaista</a:t>
            </a:r>
            <a:r>
              <a:rPr lang="en-US" altLang="de-DE" sz="2400" dirty="0">
                <a:solidFill>
                  <a:srgbClr val="333333"/>
                </a:solidFill>
              </a:rPr>
              <a:t> </a:t>
            </a:r>
            <a:r>
              <a:rPr lang="en-US" altLang="de-DE" sz="2400" dirty="0" err="1">
                <a:solidFill>
                  <a:srgbClr val="333333"/>
                </a:solidFill>
              </a:rPr>
              <a:t>itsetuntoa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Jos </a:t>
            </a:r>
            <a:r>
              <a:rPr lang="en-US" altLang="de-DE" sz="2400" dirty="0" err="1">
                <a:solidFill>
                  <a:srgbClr val="333333"/>
                </a:solidFill>
              </a:rPr>
              <a:t>sinulla</a:t>
            </a:r>
            <a:r>
              <a:rPr lang="en-US" altLang="de-DE" sz="2400" dirty="0">
                <a:solidFill>
                  <a:srgbClr val="333333"/>
                </a:solidFill>
              </a:rPr>
              <a:t> on </a:t>
            </a:r>
            <a:r>
              <a:rPr lang="en-US" altLang="de-DE" sz="2400" dirty="0" err="1">
                <a:solidFill>
                  <a:srgbClr val="333333"/>
                </a:solidFill>
              </a:rPr>
              <a:t>vakavia</a:t>
            </a:r>
            <a:r>
              <a:rPr lang="en-US" altLang="de-DE" sz="2400" dirty="0">
                <a:solidFill>
                  <a:srgbClr val="333333"/>
                </a:solidFill>
              </a:rPr>
              <a:t> </a:t>
            </a:r>
            <a:r>
              <a:rPr lang="en-US" altLang="de-DE" sz="2400" dirty="0" err="1">
                <a:solidFill>
                  <a:srgbClr val="333333"/>
                </a:solidFill>
              </a:rPr>
              <a:t>masennusoireita</a:t>
            </a:r>
            <a:r>
              <a:rPr lang="en-US" altLang="de-DE" sz="2400" dirty="0">
                <a:solidFill>
                  <a:srgbClr val="333333"/>
                </a:solidFill>
              </a:rPr>
              <a:t>, </a:t>
            </a:r>
            <a:r>
              <a:rPr lang="en-US" altLang="de-DE" sz="2400" dirty="0" err="1">
                <a:solidFill>
                  <a:srgbClr val="333333"/>
                </a:solidFill>
              </a:rPr>
              <a:t>ota</a:t>
            </a:r>
            <a:r>
              <a:rPr lang="en-US" altLang="de-DE" sz="2400" dirty="0">
                <a:solidFill>
                  <a:srgbClr val="333333"/>
                </a:solidFill>
              </a:rPr>
              <a:t> </a:t>
            </a:r>
            <a:r>
              <a:rPr lang="en-US" altLang="de-DE" sz="2400" dirty="0" err="1">
                <a:solidFill>
                  <a:srgbClr val="333333"/>
                </a:solidFill>
              </a:rPr>
              <a:t>yhteys</a:t>
            </a:r>
            <a:r>
              <a:rPr lang="en-US" altLang="de-DE" sz="2400" dirty="0">
                <a:solidFill>
                  <a:srgbClr val="333333"/>
                </a:solidFill>
              </a:rPr>
              <a:t> </a:t>
            </a:r>
            <a:r>
              <a:rPr lang="en-US" altLang="de-DE" sz="2400" dirty="0" err="1">
                <a:solidFill>
                  <a:srgbClr val="333333"/>
                </a:solidFill>
              </a:rPr>
              <a:t>psykologiin</a:t>
            </a:r>
            <a:r>
              <a:rPr lang="en-US" altLang="de-DE" sz="2400" dirty="0">
                <a:solidFill>
                  <a:srgbClr val="333333"/>
                </a:solidFill>
              </a:rPr>
              <a:t> tai </a:t>
            </a:r>
            <a:r>
              <a:rPr lang="en-US" altLang="de-DE" sz="2400" dirty="0" err="1">
                <a:solidFill>
                  <a:srgbClr val="333333"/>
                </a:solidFill>
              </a:rPr>
              <a:t>psykiatriin</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BAFF73A2-2946-4CA7-AD5B-58AC792C1B5D}" type="slidenum">
              <a:rPr lang="de-DE" altLang="de-DE" smtClean="0"/>
              <a:pPr>
                <a:defRPr/>
              </a:pPr>
              <a:t>51</a:t>
            </a:fld>
            <a:endParaRPr lang="de-DE" altLang="de-DE"/>
          </a:p>
        </p:txBody>
      </p:sp>
    </p:spTree>
    <p:extLst>
      <p:ext uri="{BB962C8B-B14F-4D97-AF65-F5344CB8AC3E}">
        <p14:creationId xmlns:p14="http://schemas.microsoft.com/office/powerpoint/2010/main" val="3190971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tällä on tekemistä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i-FI" altLang="fi-FI" sz="2000" dirty="0">
                <a:solidFill>
                  <a:srgbClr val="333333"/>
                </a:solidFill>
              </a:rPr>
              <a:t>Monella ihmisellä, jolla on psykoosi, on alhainen itsetunto, erityisesti psykoottisen jakson </a:t>
            </a:r>
            <a:r>
              <a:rPr lang="fi-FI" altLang="fi-FI" sz="2000" i="1" dirty="0">
                <a:solidFill>
                  <a:srgbClr val="333333"/>
                </a:solidFill>
              </a:rPr>
              <a:t>jälkeen</a:t>
            </a:r>
            <a:r>
              <a:rPr lang="fi-FI" altLang="fi-FI" sz="2000" dirty="0">
                <a:solidFill>
                  <a:srgbClr val="333333"/>
                </a:solidFill>
              </a:rPr>
              <a:t> (häpeän tunne; pelko siitä, että ystävät hylkäävät).</a:t>
            </a:r>
          </a:p>
        </p:txBody>
      </p:sp>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BAFF73A2-2946-4CA7-AD5B-58AC792C1B5D}"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tällä on tekemistä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i-FI" altLang="fi-FI" sz="2000" dirty="0">
                <a:solidFill>
                  <a:srgbClr val="333333"/>
                </a:solidFill>
              </a:rPr>
              <a:t>Monella ihmisellä, jolla on psykoosi, on alhainen itsetunto, erityisesti psykoottisen jakson </a:t>
            </a:r>
            <a:r>
              <a:rPr lang="fi-FI" altLang="fi-FI" sz="2000" i="1" dirty="0">
                <a:solidFill>
                  <a:srgbClr val="333333"/>
                </a:solidFill>
              </a:rPr>
              <a:t>jälkeen</a:t>
            </a:r>
            <a:r>
              <a:rPr lang="fi-FI" altLang="fi-FI" sz="2000" dirty="0">
                <a:solidFill>
                  <a:srgbClr val="333333"/>
                </a:solidFill>
              </a:rPr>
              <a:t> (häpeän tunne; pelko siitä, että ystävät hylkäävät).</a:t>
            </a:r>
          </a:p>
          <a:p>
            <a:pPr lvl="0" defTabSz="914400" fontAlgn="base">
              <a:lnSpc>
                <a:spcPct val="100000"/>
              </a:lnSpc>
              <a:spcBef>
                <a:spcPts val="1200"/>
              </a:spcBef>
            </a:pPr>
            <a:r>
              <a:rPr lang="fi-FI" altLang="fi-FI" sz="2000" dirty="0">
                <a:solidFill>
                  <a:srgbClr val="333333"/>
                </a:solidFill>
              </a:rPr>
              <a:t>Akuutissa psykoosissa jotkut ihmiset tuntevat pelkoa, mutta myös muita tunteita:</a:t>
            </a:r>
          </a:p>
          <a:p>
            <a:pPr marL="342900" lvl="0" indent="-342900" defTabSz="914400" fontAlgn="base">
              <a:lnSpc>
                <a:spcPct val="100000"/>
              </a:lnSpc>
              <a:spcBef>
                <a:spcPts val="1200"/>
              </a:spcBef>
              <a:buClr>
                <a:srgbClr val="333333"/>
              </a:buClr>
              <a:buFont typeface="WingDings"/>
              <a:buChar char=""/>
            </a:pPr>
            <a:r>
              <a:rPr lang="fi-FI" altLang="fi-FI" sz="2000">
                <a:solidFill>
                  <a:srgbClr val="004992"/>
                </a:solidFill>
              </a:rPr>
              <a:t>Jännitystä (“vihdoinkin jotain tapahtuu”)</a:t>
            </a:r>
            <a:endParaRPr lang="fi-FI" altLang="fi-FI"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fi-FI" altLang="fi-FI" sz="2000" dirty="0">
                <a:solidFill>
                  <a:srgbClr val="004992"/>
                </a:solidFill>
              </a:rPr>
              <a:t>Tunne kohtalosta (kutsumuksen täyttäminen, tunne omasta tärkeydestä)</a:t>
            </a:r>
          </a:p>
        </p:txBody>
      </p:sp>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BAFF73A2-2946-4CA7-AD5B-58AC792C1B5D}" type="slidenum">
              <a:rPr lang="de-DE" altLang="de-DE" smtClean="0"/>
              <a:pPr>
                <a:defRPr/>
              </a:pPr>
              <a:t>53</a:t>
            </a:fld>
            <a:endParaRPr lang="de-DE" altLang="de-DE"/>
          </a:p>
        </p:txBody>
      </p:sp>
    </p:spTree>
    <p:extLst>
      <p:ext uri="{BB962C8B-B14F-4D97-AF65-F5344CB8AC3E}">
        <p14:creationId xmlns:p14="http://schemas.microsoft.com/office/powerpoint/2010/main" val="25692893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tällä on tekemistä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i-FI" altLang="fi-FI" sz="2000" dirty="0">
                <a:solidFill>
                  <a:srgbClr val="333333"/>
                </a:solidFill>
              </a:rPr>
              <a:t>Monella ihmisellä, jolla on psykoosi, on alhainen itsetunto, erityisesti psykoottisen jakson </a:t>
            </a:r>
            <a:r>
              <a:rPr lang="fi-FI" altLang="fi-FI" sz="2000" i="1" dirty="0">
                <a:solidFill>
                  <a:srgbClr val="333333"/>
                </a:solidFill>
              </a:rPr>
              <a:t>jälkeen</a:t>
            </a:r>
            <a:r>
              <a:rPr lang="fi-FI" altLang="fi-FI" sz="2000" dirty="0">
                <a:solidFill>
                  <a:srgbClr val="333333"/>
                </a:solidFill>
              </a:rPr>
              <a:t> (häpeän tunne; pelko siitä, että ystävät hylkäävät).</a:t>
            </a:r>
          </a:p>
          <a:p>
            <a:pPr lvl="0" defTabSz="914400" fontAlgn="base">
              <a:lnSpc>
                <a:spcPct val="100000"/>
              </a:lnSpc>
              <a:spcBef>
                <a:spcPts val="1200"/>
              </a:spcBef>
            </a:pPr>
            <a:r>
              <a:rPr lang="fi-FI" altLang="fi-FI" sz="2000" dirty="0">
                <a:solidFill>
                  <a:srgbClr val="333333"/>
                </a:solidFill>
              </a:rPr>
              <a:t>Akuutissa psykoosissa jotkut ihmiset tuntevat pelkoa, mutta myös muita tunteita:</a:t>
            </a:r>
          </a:p>
          <a:p>
            <a:pPr marL="342900" lvl="0" indent="-342900" defTabSz="914400" fontAlgn="base">
              <a:lnSpc>
                <a:spcPct val="100000"/>
              </a:lnSpc>
              <a:spcBef>
                <a:spcPts val="1200"/>
              </a:spcBef>
              <a:buClr>
                <a:srgbClr val="333333"/>
              </a:buClr>
              <a:buFont typeface="WingDings"/>
              <a:buChar char=""/>
            </a:pPr>
            <a:r>
              <a:rPr lang="fi-FI" altLang="fi-FI" sz="2000">
                <a:solidFill>
                  <a:srgbClr val="004992"/>
                </a:solidFill>
              </a:rPr>
              <a:t>Jännitystä (“vihdoinkin jotain tapahtuu”)</a:t>
            </a:r>
            <a:endParaRPr lang="fi-FI" altLang="fi-FI"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fi-FI" altLang="fi-FI" sz="2000" dirty="0">
                <a:solidFill>
                  <a:srgbClr val="004992"/>
                </a:solidFill>
              </a:rPr>
              <a:t>Tunne kohtalosta (kutsumuksen täyttäminen, tunne omasta tärkeydestä)</a:t>
            </a:r>
          </a:p>
          <a:p>
            <a:pPr lvl="0" defTabSz="914400" fontAlgn="base">
              <a:lnSpc>
                <a:spcPct val="100000"/>
              </a:lnSpc>
              <a:spcBef>
                <a:spcPts val="1200"/>
              </a:spcBef>
            </a:pPr>
            <a:r>
              <a:rPr lang="fi-FI" altLang="fi-FI" sz="2000" dirty="0">
                <a:solidFill>
                  <a:srgbClr val="004992"/>
                </a:solidFill>
              </a:rPr>
              <a:t>Esimerkki: </a:t>
            </a:r>
            <a:r>
              <a:rPr lang="fi-FI" altLang="fi-FI" sz="2000" dirty="0">
                <a:solidFill>
                  <a:srgbClr val="333333"/>
                </a:solidFill>
              </a:rPr>
              <a:t>Olli kokee salaisen palvelun vainoavan häntä. Junamatkalla töihin, sama mies astuu Ollin vaunuun kolmena päivänä perättäin.</a:t>
            </a:r>
          </a:p>
          <a:p>
            <a:pPr lvl="0" defTabSz="914400" fontAlgn="base">
              <a:lnSpc>
                <a:spcPct val="100000"/>
              </a:lnSpc>
              <a:spcBef>
                <a:spcPts val="1200"/>
              </a:spcBef>
            </a:pPr>
            <a:r>
              <a:rPr lang="fi-FI" altLang="fi-FI" sz="2000" dirty="0">
                <a:solidFill>
                  <a:srgbClr val="004992"/>
                </a:solidFill>
              </a:rPr>
              <a:t>Tunteet: </a:t>
            </a:r>
            <a:r>
              <a:rPr lang="fi-FI" altLang="fi-FI" sz="2000" dirty="0">
                <a:solidFill>
                  <a:srgbClr val="333333"/>
                </a:solidFill>
              </a:rPr>
              <a:t>Pelko ja uhka. Mutta myös</a:t>
            </a:r>
            <a:r>
              <a:rPr lang="fi-FI" altLang="fi-FI" sz="2000">
                <a:solidFill>
                  <a:srgbClr val="333333"/>
                </a:solidFill>
              </a:rPr>
              <a:t>: “Jos </a:t>
            </a:r>
            <a:r>
              <a:rPr lang="fi-FI" altLang="fi-FI" sz="2000" dirty="0">
                <a:solidFill>
                  <a:srgbClr val="333333"/>
                </a:solidFill>
              </a:rPr>
              <a:t>he tekevät siitä niin ison numeron, minun täytyy olla jonkinlainen James Bond ja toinen puoli voi haluta palkata </a:t>
            </a:r>
            <a:r>
              <a:rPr lang="fi-FI" altLang="fi-FI" sz="2000">
                <a:solidFill>
                  <a:srgbClr val="333333"/>
                </a:solidFill>
              </a:rPr>
              <a:t>minut.”</a:t>
            </a:r>
            <a:endParaRPr lang="fi-FI" altLang="fi-FI" sz="2000" dirty="0">
              <a:solidFill>
                <a:srgbClr val="333333"/>
              </a:solidFill>
            </a:endParaRPr>
          </a:p>
          <a:p>
            <a:pPr lvl="0" defTabSz="914400" fontAlgn="base">
              <a:lnSpc>
                <a:spcPct val="100000"/>
              </a:lnSpc>
              <a:spcBef>
                <a:spcPts val="1200"/>
              </a:spcBef>
            </a:pPr>
            <a:r>
              <a:rPr lang="fi-FI" altLang="fi-FI" sz="2000" dirty="0">
                <a:solidFill>
                  <a:srgbClr val="004992"/>
                </a:solidFill>
              </a:rPr>
              <a:t>Mutta: </a:t>
            </a:r>
            <a:r>
              <a:rPr lang="fi-FI" altLang="fi-FI" sz="2000" dirty="0">
                <a:solidFill>
                  <a:srgbClr val="333333"/>
                </a:solidFill>
              </a:rPr>
              <a:t>Se on vain sattumaa! Todennäköisesti molemmat miehet sattuivat astumaan samaan junavaunuun päivittäisenä rutiininaan.</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BAFF73A2-2946-4CA7-AD5B-58AC792C1B5D}" type="slidenum">
              <a:rPr lang="de-DE" altLang="de-DE" smtClean="0"/>
              <a:pPr>
                <a:defRPr/>
              </a:pPr>
              <a:t>54</a:t>
            </a:fld>
            <a:endParaRPr lang="de-DE" altLang="de-DE"/>
          </a:p>
        </p:txBody>
      </p:sp>
    </p:spTree>
    <p:extLst>
      <p:ext uri="{BB962C8B-B14F-4D97-AF65-F5344CB8AC3E}">
        <p14:creationId xmlns:p14="http://schemas.microsoft.com/office/powerpoint/2010/main" val="4878994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fi-FI"/>
              <a:t>Metakognitiivinen harjoittelu 8 – Itsetunto &amp; mieliala</a:t>
            </a:r>
            <a:endParaRPr lang="de-DE"/>
          </a:p>
        </p:txBody>
      </p:sp>
      <p:sp>
        <p:nvSpPr>
          <p:cNvPr id="8" name="Slide Number Placeholder 7"/>
          <p:cNvSpPr>
            <a:spLocks noGrp="1"/>
          </p:cNvSpPr>
          <p:nvPr>
            <p:ph type="sldNum" sz="quarter" idx="12"/>
          </p:nvPr>
        </p:nvSpPr>
        <p:spPr/>
        <p:txBody>
          <a:bodyPr/>
          <a:lstStyle/>
          <a:p>
            <a:pPr>
              <a:defRPr/>
            </a:pPr>
            <a:fld id="{BAFF73A2-2946-4CA7-AD5B-58AC792C1B5D}" type="slidenum">
              <a:rPr lang="de-DE" altLang="de-DE" smtClean="0"/>
              <a:pPr>
                <a:defRPr/>
              </a:pPr>
              <a:t>55</a:t>
            </a:fld>
            <a:endParaRPr lang="de-DE" altLang="de-DE"/>
          </a:p>
        </p:txBody>
      </p:sp>
    </p:spTree>
    <p:extLst>
      <p:ext uri="{BB962C8B-B14F-4D97-AF65-F5344CB8AC3E}">
        <p14:creationId xmlns:p14="http://schemas.microsoft.com/office/powerpoint/2010/main" val="18872211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39769108"/>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76AA5450-4727-4AEF-8AC8-367221C831BF}" type="slidenum">
              <a:rPr lang="de-DE" altLang="de-DE" smtClean="0"/>
              <a:pPr>
                <a:defRPr/>
              </a:pPr>
              <a:t>56</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82064036"/>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8 – Itsetunto &amp; mieliala</a:t>
            </a:r>
            <a:endParaRPr lang="de-DE"/>
          </a:p>
        </p:txBody>
      </p:sp>
      <p:sp>
        <p:nvSpPr>
          <p:cNvPr id="7" name="Slide Number Placeholder 6"/>
          <p:cNvSpPr>
            <a:spLocks noGrp="1"/>
          </p:cNvSpPr>
          <p:nvPr>
            <p:ph type="sldNum" sz="quarter" idx="12"/>
          </p:nvPr>
        </p:nvSpPr>
        <p:spPr/>
        <p:txBody>
          <a:bodyPr/>
          <a:lstStyle/>
          <a:p>
            <a:pPr>
              <a:defRPr/>
            </a:pPr>
            <a:fld id="{76AA5450-4727-4AEF-8AC8-367221C831BF}" type="slidenum">
              <a:rPr lang="de-DE" altLang="de-DE" smtClean="0"/>
              <a:pPr>
                <a:defRPr/>
              </a:pPr>
              <a:t>57</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4000</Words>
  <Application>Microsoft Office PowerPoint</Application>
  <PresentationFormat>Benutzerdefiniert</PresentationFormat>
  <Paragraphs>590</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57</vt:i4>
      </vt:variant>
    </vt:vector>
  </HeadingPairs>
  <TitlesOfParts>
    <vt:vector size="65" baseType="lpstr">
      <vt:lpstr>Calibri Light</vt:lpstr>
      <vt:lpstr>Arial</vt:lpstr>
      <vt:lpstr>Wingdings</vt:lpstr>
      <vt:lpstr>Verdana</vt:lpstr>
      <vt:lpstr>Times New Roman</vt:lpstr>
      <vt:lpstr>Wingdings</vt:lpstr>
      <vt:lpstr>Symbol</vt:lpstr>
      <vt:lpstr>UKE_PPT-Vorlage_16zu9</vt:lpstr>
      <vt:lpstr>MCT 8 A – Itsetunto &amp; mieliala</vt:lpstr>
      <vt:lpstr>Masennuksen oireet?</vt:lpstr>
      <vt:lpstr>Masennuksen oireet?</vt:lpstr>
      <vt:lpstr>Synnyinkö tällaisena... Tulinko tällaiseksi?</vt:lpstr>
      <vt:lpstr>Synnyinkö tällaisena... Tulinko tällaiseksi?</vt:lpstr>
      <vt:lpstr>Synnyinkö tällaisena... Tulinko tällaiseksi?</vt:lpstr>
      <vt:lpstr>Synnyinkö tällaisena... Tulinko tällaiseksi?</vt:lpstr>
      <vt:lpstr>Miksi teemme tätä?</vt:lpstr>
      <vt:lpstr>Psykoosi &amp; Masennus Harhaluulojen vaikutukset itsetuntoon</vt:lpstr>
      <vt:lpstr>Psykoosi &amp; Masennus Harhaluulojen vaikutukset itsetuntoon</vt:lpstr>
      <vt:lpstr>Psykoosi &amp; Masennus Harhaluulojen vaikutukset itsetuntoon</vt:lpstr>
      <vt:lpstr>Psykoosi &amp; Masennus Harhaluulojen vaikutukset itsetuntoon</vt:lpstr>
      <vt:lpstr>PowerPoint-Präsentation</vt:lpstr>
      <vt:lpstr>1. Liioiteltu yleistys Mikä olisi totuudenmukaisempi ja hyödyllisempi arvio?</vt:lpstr>
      <vt:lpstr>1. Liioiteltu yleistys Mikä olisi totuudenmukaisempi ja hyödyllisempi arvio?</vt:lpstr>
      <vt:lpstr>1. Liioiteltu yleistys Mikä olisi totuudenmukaisempi ja hyödyllisempi arvio?</vt:lpstr>
      <vt:lpstr>Sen sijaan: älä yleistä yhtä epätäydellisyyttä koskemaan kaikkea!</vt:lpstr>
      <vt:lpstr>2. Valikoiva havaitseminen Mikä olisi totuudenmukaisempi ja hyödyllisempi arvio?</vt:lpstr>
      <vt:lpstr>2. Valikoiva havaitseminen Mikä olisi totuudenmukaisempi ja hyödyllisempi arvio?</vt:lpstr>
      <vt:lpstr>2. Valikoiva havaitseminen Mikä olisi totuudenmukaisempi ja hyödyllisempi arvio?</vt:lpstr>
      <vt:lpstr>2. Valikoiva havaitseminen Mikä olisi totuudenmukaisempi ja hyödyllisempi arvio?</vt:lpstr>
      <vt:lpstr>3. Omien arvosteluperusteiden käyttäminen tärkeimpänä mittarina</vt:lpstr>
      <vt:lpstr>4. Myönteisen palautteen kieltäminen, mutta kielteisen palautteen kritiikitön hyväksyminen! Mikä olisi totuudenmukaisempi ja hyödyllisempi arvio?</vt:lpstr>
      <vt:lpstr>4. Myönteisen palautteen kieltäminen, mutta kielteisen palautteen kritiikitön hyväksyminen! Mikä olisi totuudenmukaisempi ja hyödyllisempi arvio?</vt:lpstr>
      <vt:lpstr>4. Myönteisen palautteen kieltäminen, mutta kielteisen palautteen kritiikitön hyväksyminen! Mikä olisi totuudenmukaisempi ja hyödyllisempi arvio?</vt:lpstr>
      <vt:lpstr>5. “Kaikki-tai-ei mitään -ajattelu”/Katastrofiajattelu Mikä olisi totuudenmukaisempi ja auttavampi arvio?</vt:lpstr>
      <vt:lpstr>5. “Kaikki-tai-ei mitään -ajattelu”/Katastrofiajattelu Mikä olisi totuudenmukaisempi ja auttavampi arvio?</vt:lpstr>
      <vt:lpstr>6. Kielteisten ajatusten tukahduttaminen Mikä olisi totuudenmukaisempi arviointi?</vt:lpstr>
      <vt:lpstr>6. Kielteisten ajatusten tukahduttaminen Mikä olisi totuudenmukaisempi arviointi?</vt:lpstr>
      <vt:lpstr>6. Kielteisten ajatusten tukahduttaminen Harjoitus</vt:lpstr>
      <vt:lpstr>6. Kielteisten ajatusten tukahduttaminen Toimiiko? Ei!</vt:lpstr>
      <vt:lpstr>Sen sijaan:</vt:lpstr>
      <vt:lpstr>7. Muita ajattelun vääristymiä</vt:lpstr>
      <vt:lpstr>7. Muita ajattelun vääristymiä</vt:lpstr>
      <vt:lpstr>Vapaavalintainen: videopätkä</vt:lpstr>
      <vt:lpstr>Ole tietoinen vahvuuksistasi</vt:lpstr>
      <vt:lpstr>Ole tietoinen vahvuuksistasi</vt:lpstr>
      <vt:lpstr>Ole tietoinen vahvuuksistasi</vt:lpstr>
      <vt:lpstr>Ole tietoinen vahvuuksistasi</vt:lpstr>
      <vt:lpstr>Vinkkejä masentuneen mielialan/ alhaisen itsetunnon kohottamiseksi</vt:lpstr>
      <vt:lpstr>Vinkkejä masentuneen mielialan/ alhaisen itsetunnon kohottamiseksi</vt:lpstr>
      <vt:lpstr>Vinkkejä masentuneen mielialan/ alhaisen itsetunnon kohottamiseksi</vt:lpstr>
      <vt:lpstr>Vinkkejä masentuneen mielialan/ alhaisen itsetunnon kohottamiseksi</vt:lpstr>
      <vt:lpstr>Vinkkejä masentuneen mielialan/ alhaisen itsetunnon kohottamiseksi</vt:lpstr>
      <vt:lpstr>Vinkkejä masentuneen mielialan/ alhaisen itsetunnon kohottamiseksi</vt:lpstr>
      <vt:lpstr>Vinkkejä masentuneen mielialan/ alhaisen itsetunnon kohottamiseksi</vt:lpstr>
      <vt:lpstr>Vinkkejä masentuneen mielialan/ alhaisen itsetunnon kohottamiseksi</vt:lpstr>
      <vt:lpstr>Siirtäminen jokapäiväiseen elämään</vt:lpstr>
      <vt:lpstr>Siirtäminen jokapäiväiseen elämään</vt:lpstr>
      <vt:lpstr>Siirtäminen jokapäiväiseen elämään</vt:lpstr>
      <vt:lpstr>Siirtäminen jokapäiväiseen elämään</vt:lpstr>
      <vt:lpstr>Mitä tällä on tekemistä psykoosin kanssa?</vt:lpstr>
      <vt:lpstr>Mitä tällä on tekemistä psykoosin kanssa?</vt:lpstr>
      <vt:lpstr>Mitä tällä on tekemistä psykoosin kanssa?</vt:lpstr>
      <vt:lpstr>Kiitoksia mielenkiinnostanne!</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232</cp:revision>
  <dcterms:created xsi:type="dcterms:W3CDTF">2004-06-30T16:15:23Z</dcterms:created>
  <dcterms:modified xsi:type="dcterms:W3CDTF">2022-07-04T11:47:00Z</dcterms:modified>
</cp:coreProperties>
</file>