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0"/>
  </p:notesMasterIdLst>
  <p:handoutMasterIdLst>
    <p:handoutMasterId r:id="rId61"/>
  </p:handoutMasterIdLst>
  <p:sldIdLst>
    <p:sldId id="443" r:id="rId2"/>
    <p:sldId id="395" r:id="rId3"/>
    <p:sldId id="432" r:id="rId4"/>
    <p:sldId id="431" r:id="rId5"/>
    <p:sldId id="290" r:id="rId6"/>
    <p:sldId id="291" r:id="rId7"/>
    <p:sldId id="292" r:id="rId8"/>
    <p:sldId id="396" r:id="rId9"/>
    <p:sldId id="338" r:id="rId10"/>
    <p:sldId id="340" r:id="rId11"/>
    <p:sldId id="433" r:id="rId12"/>
    <p:sldId id="424" r:id="rId13"/>
    <p:sldId id="398" r:id="rId14"/>
    <p:sldId id="401" r:id="rId15"/>
    <p:sldId id="435" r:id="rId16"/>
    <p:sldId id="434" r:id="rId17"/>
    <p:sldId id="402" r:id="rId18"/>
    <p:sldId id="403" r:id="rId19"/>
    <p:sldId id="406" r:id="rId20"/>
    <p:sldId id="437" r:id="rId21"/>
    <p:sldId id="436" r:id="rId22"/>
    <p:sldId id="407" r:id="rId23"/>
    <p:sldId id="408" r:id="rId24"/>
    <p:sldId id="409" r:id="rId25"/>
    <p:sldId id="410" r:id="rId26"/>
    <p:sldId id="411" r:id="rId27"/>
    <p:sldId id="412" r:id="rId28"/>
    <p:sldId id="413" r:id="rId29"/>
    <p:sldId id="366" r:id="rId30"/>
    <p:sldId id="349" r:id="rId31"/>
    <p:sldId id="315" r:id="rId32"/>
    <p:sldId id="414" r:id="rId33"/>
    <p:sldId id="353" r:id="rId34"/>
    <p:sldId id="354" r:id="rId35"/>
    <p:sldId id="355" r:id="rId36"/>
    <p:sldId id="425" r:id="rId37"/>
    <p:sldId id="440" r:id="rId38"/>
    <p:sldId id="439" r:id="rId39"/>
    <p:sldId id="438" r:id="rId40"/>
    <p:sldId id="360" r:id="rId41"/>
    <p:sldId id="314" r:id="rId42"/>
    <p:sldId id="312" r:id="rId43"/>
    <p:sldId id="361" r:id="rId44"/>
    <p:sldId id="365" r:id="rId45"/>
    <p:sldId id="334" r:id="rId46"/>
    <p:sldId id="330" r:id="rId47"/>
    <p:sldId id="323" r:id="rId48"/>
    <p:sldId id="327" r:id="rId49"/>
    <p:sldId id="336" r:id="rId50"/>
    <p:sldId id="322" r:id="rId51"/>
    <p:sldId id="421" r:id="rId52"/>
    <p:sldId id="442" r:id="rId53"/>
    <p:sldId id="441" r:id="rId54"/>
    <p:sldId id="422" r:id="rId55"/>
    <p:sldId id="423" r:id="rId56"/>
    <p:sldId id="430" r:id="rId57"/>
    <p:sldId id="376" r:id="rId58"/>
    <p:sldId id="377" r:id="rId59"/>
  </p:sldIdLst>
  <p:sldSz cx="12195175" cy="6858000"/>
  <p:notesSz cx="6669088" cy="10050463"/>
  <p:embeddedFontLst>
    <p:embeddedFont>
      <p:font typeface="Calibri Light" panose="020F0302020204030204" pitchFamily="34" charset="0"/>
      <p:regular r:id="rId62"/>
      <p:italic r:id="rId63"/>
    </p:embeddedFont>
    <p:embeddedFont>
      <p:font typeface="Verdana" panose="020B0604030504040204" pitchFamily="34" charset="0"/>
      <p:regular r:id="rId64"/>
      <p:bold r:id="rId65"/>
      <p:italic r:id="rId66"/>
      <p:boldItalic r:id="rId67"/>
    </p:embeddedFont>
  </p:embeddedFontLst>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6720" autoAdjust="0"/>
    <p:restoredTop sz="89888" autoAdjust="0"/>
  </p:normalViewPr>
  <p:slideViewPr>
    <p:cSldViewPr>
      <p:cViewPr varScale="1">
        <p:scale>
          <a:sx n="67" d="100"/>
          <a:sy n="67" d="100"/>
        </p:scale>
        <p:origin x="948" y="44"/>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53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defTabSz="955675" eaLnBrk="1" hangingPunct="1">
              <a:defRPr sz="1300">
                <a:cs typeface="Times New Roman" charset="0"/>
              </a:defRPr>
            </a:lvl1pPr>
          </a:lstStyle>
          <a:p>
            <a:pPr>
              <a:defRPr/>
            </a:pPr>
            <a:endParaRPr lang="en-GB"/>
          </a:p>
        </p:txBody>
      </p:sp>
      <p:sp>
        <p:nvSpPr>
          <p:cNvPr id="95235" name="Rectangle 3"/>
          <p:cNvSpPr>
            <a:spLocks noGrp="1" noChangeArrowheads="1"/>
          </p:cNvSpPr>
          <p:nvPr>
            <p:ph type="dt" sz="quarter" idx="1"/>
          </p:nvPr>
        </p:nvSpPr>
        <p:spPr bwMode="auto">
          <a:xfrm>
            <a:off x="377825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algn="r" defTabSz="955675" eaLnBrk="1" hangingPunct="1">
              <a:defRPr sz="1300">
                <a:cs typeface="Times New Roman" charset="0"/>
              </a:defRPr>
            </a:lvl1pPr>
          </a:lstStyle>
          <a:p>
            <a:pPr>
              <a:defRPr/>
            </a:pPr>
            <a:endParaRPr lang="en-GB"/>
          </a:p>
        </p:txBody>
      </p:sp>
      <p:sp>
        <p:nvSpPr>
          <p:cNvPr id="95236" name="Rectangle 4"/>
          <p:cNvSpPr>
            <a:spLocks noGrp="1" noChangeArrowheads="1"/>
          </p:cNvSpPr>
          <p:nvPr>
            <p:ph type="ftr" sz="quarter" idx="2"/>
          </p:nvPr>
        </p:nvSpPr>
        <p:spPr bwMode="auto">
          <a:xfrm>
            <a:off x="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defTabSz="955675" eaLnBrk="1" hangingPunct="1">
              <a:defRPr sz="1300">
                <a:cs typeface="Times New Roman" charset="0"/>
              </a:defRPr>
            </a:lvl1pPr>
          </a:lstStyle>
          <a:p>
            <a:pPr>
              <a:defRPr/>
            </a:pPr>
            <a:endParaRPr lang="en-GB"/>
          </a:p>
        </p:txBody>
      </p:sp>
      <p:sp>
        <p:nvSpPr>
          <p:cNvPr id="95237" name="Rectangle 5"/>
          <p:cNvSpPr>
            <a:spLocks noGrp="1" noChangeArrowheads="1"/>
          </p:cNvSpPr>
          <p:nvPr>
            <p:ph type="sldNum" sz="quarter" idx="3"/>
          </p:nvPr>
        </p:nvSpPr>
        <p:spPr bwMode="auto">
          <a:xfrm>
            <a:off x="377825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algn="r" defTabSz="955675" eaLnBrk="1" hangingPunct="1">
              <a:defRPr sz="1300"/>
            </a:lvl1pPr>
          </a:lstStyle>
          <a:p>
            <a:pPr>
              <a:defRPr/>
            </a:pPr>
            <a:fld id="{F5880848-AF39-4CFA-9564-058D1C364FCF}" type="slidenum">
              <a:rPr lang="en-GB" altLang="de-DE"/>
              <a:pPr>
                <a:defRPr/>
              </a:pPr>
              <a:t>‹Nr.›</a:t>
            </a:fld>
            <a:endParaRPr lang="en-GB" altLang="de-DE"/>
          </a:p>
        </p:txBody>
      </p:sp>
    </p:spTree>
    <p:extLst>
      <p:ext uri="{BB962C8B-B14F-4D97-AF65-F5344CB8AC3E}">
        <p14:creationId xmlns:p14="http://schemas.microsoft.com/office/powerpoint/2010/main" val="1310803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defTabSz="955675" eaLnBrk="1" hangingPunct="1">
              <a:defRPr sz="1300">
                <a:cs typeface="Times New Roman" charset="0"/>
              </a:defRPr>
            </a:lvl1pPr>
          </a:lstStyle>
          <a:p>
            <a:pPr>
              <a:defRPr/>
            </a:pPr>
            <a:endParaRPr lang="en-US"/>
          </a:p>
        </p:txBody>
      </p:sp>
      <p:sp>
        <p:nvSpPr>
          <p:cNvPr id="39939" name="Rectangle 3"/>
          <p:cNvSpPr>
            <a:spLocks noGrp="1" noChangeArrowheads="1"/>
          </p:cNvSpPr>
          <p:nvPr>
            <p:ph type="dt" idx="1"/>
          </p:nvPr>
        </p:nvSpPr>
        <p:spPr bwMode="auto">
          <a:xfrm>
            <a:off x="377825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algn="r" defTabSz="955675" eaLnBrk="1" hangingPunct="1">
              <a:defRPr sz="1300">
                <a:cs typeface="Times New Roman"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5875" y="754063"/>
            <a:ext cx="6700838" cy="37687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889000" y="4773613"/>
            <a:ext cx="4891088" cy="4522787"/>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defTabSz="955675" eaLnBrk="1" hangingPunct="1">
              <a:defRPr sz="1300">
                <a:cs typeface="Times New Roman" charset="0"/>
              </a:defRPr>
            </a:lvl1pPr>
          </a:lstStyle>
          <a:p>
            <a:pPr>
              <a:defRPr/>
            </a:pPr>
            <a:endParaRPr lang="en-US"/>
          </a:p>
        </p:txBody>
      </p:sp>
      <p:sp>
        <p:nvSpPr>
          <p:cNvPr id="39943" name="Rectangle 7"/>
          <p:cNvSpPr>
            <a:spLocks noGrp="1" noChangeArrowheads="1"/>
          </p:cNvSpPr>
          <p:nvPr>
            <p:ph type="sldNum" sz="quarter" idx="5"/>
          </p:nvPr>
        </p:nvSpPr>
        <p:spPr bwMode="auto">
          <a:xfrm>
            <a:off x="377825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algn="r" defTabSz="955675" eaLnBrk="1" hangingPunct="1">
              <a:defRPr sz="1300"/>
            </a:lvl1pPr>
          </a:lstStyle>
          <a:p>
            <a:pPr>
              <a:defRPr/>
            </a:pPr>
            <a:fld id="{B8E53ADE-8667-4EAC-A20E-B1139CC974CE}" type="slidenum">
              <a:rPr lang="en-US" altLang="de-DE"/>
              <a:pPr>
                <a:defRPr/>
              </a:pPr>
              <a:t>‹Nr.›</a:t>
            </a:fld>
            <a:endParaRPr lang="en-US" altLang="de-DE"/>
          </a:p>
        </p:txBody>
      </p:sp>
    </p:spTree>
    <p:extLst>
      <p:ext uri="{BB962C8B-B14F-4D97-AF65-F5344CB8AC3E}">
        <p14:creationId xmlns:p14="http://schemas.microsoft.com/office/powerpoint/2010/main" val="31635136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Times New Roman" charset="0"/>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Times New Roman" charset="0"/>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Times New Roman" charset="0"/>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Times New Roman" charset="0"/>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Times New Roman"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550" y="593725"/>
            <a:ext cx="5627688" cy="3165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CDADDD9-0861-4503-85A0-C7CDA52D396F}" type="slidenum">
              <a:rPr lang="en-US" altLang="fi-FI" sz="1300" smtClean="0">
                <a:latin typeface="Verdana" panose="020B0604030504040204" pitchFamily="34" charset="0"/>
              </a:rPr>
              <a:pPr>
                <a:spcBef>
                  <a:spcPct val="0"/>
                </a:spcBef>
              </a:pPr>
              <a:t>2</a:t>
            </a:fld>
            <a:endParaRPr lang="en-US" altLang="fi-FI"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5875" y="754063"/>
            <a:ext cx="6700838" cy="3768725"/>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8330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CDADDD9-0861-4503-85A0-C7CDA52D396F}" type="slidenum">
              <a:rPr lang="en-US" altLang="fi-FI" sz="1300" smtClean="0">
                <a:latin typeface="Verdana" panose="020B0604030504040204" pitchFamily="34" charset="0"/>
              </a:rPr>
              <a:pPr>
                <a:spcBef>
                  <a:spcPct val="0"/>
                </a:spcBef>
              </a:pPr>
              <a:t>3</a:t>
            </a:fld>
            <a:endParaRPr lang="en-US" altLang="fi-FI"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5875" y="754063"/>
            <a:ext cx="6700838" cy="3768725"/>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8330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CDADDD9-0861-4503-85A0-C7CDA52D396F}" type="slidenum">
              <a:rPr lang="en-US" altLang="fi-FI" sz="1300" smtClean="0">
                <a:latin typeface="Verdana" panose="020B0604030504040204" pitchFamily="34" charset="0"/>
              </a:rPr>
              <a:pPr>
                <a:spcBef>
                  <a:spcPct val="0"/>
                </a:spcBef>
              </a:pPr>
              <a:t>4</a:t>
            </a:fld>
            <a:endParaRPr lang="en-US" altLang="fi-FI"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5875" y="754063"/>
            <a:ext cx="6700838" cy="3768725"/>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8330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903094D-28F6-4E8F-9926-87C86A4EBF82}" type="slidenum">
              <a:rPr lang="en-US"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5875" y="754063"/>
            <a:ext cx="6700838" cy="3768725"/>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5765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CEA267D-991F-41F9-BC70-FD411FC21374}" type="slidenum">
              <a:rPr lang="en-US"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15875" y="754063"/>
            <a:ext cx="6700838" cy="3768725"/>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8953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9A8279D-BDB4-40B2-BCF1-0CC02CF188B2}" type="slidenum">
              <a:rPr lang="en-US"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7411" name="Rectangle 2"/>
          <p:cNvSpPr>
            <a:spLocks noGrp="1" noRot="1" noChangeAspect="1" noChangeArrowheads="1" noTextEdit="1"/>
          </p:cNvSpPr>
          <p:nvPr>
            <p:ph type="sldImg"/>
          </p:nvPr>
        </p:nvSpPr>
        <p:spPr>
          <a:xfrm>
            <a:off x="-15875" y="754063"/>
            <a:ext cx="6700838" cy="3768725"/>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2844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B3ED17E-E141-4269-BB49-20FFAD810BE4}" type="slidenum">
              <a:rPr lang="en-US" altLang="fi-FI" sz="1300" smtClean="0">
                <a:latin typeface="Verdana" panose="020B0604030504040204" pitchFamily="34" charset="0"/>
              </a:rPr>
              <a:pPr>
                <a:spcBef>
                  <a:spcPct val="0"/>
                </a:spcBef>
              </a:pPr>
              <a:t>8</a:t>
            </a:fld>
            <a:endParaRPr lang="en-US" altLang="fi-FI"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5875" y="754063"/>
            <a:ext cx="6700838" cy="3768725"/>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7642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B6ED265-A775-44AE-AF05-CF601B61BBBA}" type="slidenum">
              <a:rPr lang="en-US"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5875" y="754063"/>
            <a:ext cx="6700838" cy="3768725"/>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1958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75CDAD4-94D2-4AE7-AE33-6A69DB9F1F6B}" type="slidenum">
              <a:rPr lang="en-US"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5875" y="754063"/>
            <a:ext cx="6700838" cy="3768725"/>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7479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75CDAD4-94D2-4AE7-AE33-6A69DB9F1F6B}" type="slidenum">
              <a:rPr lang="en-US"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5875" y="754063"/>
            <a:ext cx="6700838" cy="3768725"/>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7479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6B7AAF9-8814-41BC-824C-A16F4B84CB8C}" type="slidenum">
              <a:rPr lang="en-US" altLang="fi-FI" sz="1300" smtClean="0">
                <a:latin typeface="Verdana" panose="020B0604030504040204" pitchFamily="34" charset="0"/>
              </a:rPr>
              <a:pPr>
                <a:spcBef>
                  <a:spcPct val="0"/>
                </a:spcBef>
              </a:pPr>
              <a:t>12</a:t>
            </a:fld>
            <a:endParaRPr lang="en-US" altLang="fi-FI"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5875" y="754063"/>
            <a:ext cx="6700838" cy="3768725"/>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2138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A6D7482-BD79-47FB-AEB7-37213A0B8DF3}" type="slidenum">
              <a:rPr lang="en-US" altLang="fi-FI" sz="1300" smtClean="0">
                <a:latin typeface="Verdana" panose="020B0604030504040204" pitchFamily="34" charset="0"/>
              </a:rPr>
              <a:pPr>
                <a:spcBef>
                  <a:spcPct val="0"/>
                </a:spcBef>
              </a:pPr>
              <a:t>13</a:t>
            </a:fld>
            <a:endParaRPr lang="en-US" altLang="fi-FI" sz="1300">
              <a:latin typeface="Verdana" panose="020B0604030504040204" pitchFamily="34" charset="0"/>
            </a:endParaRPr>
          </a:p>
        </p:txBody>
      </p:sp>
      <p:sp>
        <p:nvSpPr>
          <p:cNvPr id="29699" name="Rectangle 2"/>
          <p:cNvSpPr>
            <a:spLocks noGrp="1" noRot="1" noChangeAspect="1" noChangeArrowheads="1" noTextEdit="1"/>
          </p:cNvSpPr>
          <p:nvPr>
            <p:ph type="sldImg"/>
          </p:nvPr>
        </p:nvSpPr>
        <p:spPr>
          <a:xfrm>
            <a:off x="-15875" y="754063"/>
            <a:ext cx="6700838" cy="3768725"/>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7285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49FB245-B701-4450-8AC5-E668714C1425}" type="slidenum">
              <a:rPr lang="en-US" altLang="fi-FI" sz="1300" smtClean="0">
                <a:latin typeface="Verdana" panose="020B0604030504040204" pitchFamily="34" charset="0"/>
              </a:rPr>
              <a:pPr>
                <a:spcBef>
                  <a:spcPct val="0"/>
                </a:spcBef>
              </a:pPr>
              <a:t>14</a:t>
            </a:fld>
            <a:endParaRPr lang="en-US" altLang="fi-FI"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5875" y="754063"/>
            <a:ext cx="6700838" cy="3768725"/>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114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49FB245-B701-4450-8AC5-E668714C1425}" type="slidenum">
              <a:rPr lang="en-US" altLang="fi-FI" sz="1300" smtClean="0">
                <a:latin typeface="Verdana" panose="020B0604030504040204" pitchFamily="34" charset="0"/>
              </a:rPr>
              <a:pPr>
                <a:spcBef>
                  <a:spcPct val="0"/>
                </a:spcBef>
              </a:pPr>
              <a:t>15</a:t>
            </a:fld>
            <a:endParaRPr lang="en-US" altLang="fi-FI"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5875" y="754063"/>
            <a:ext cx="6700838" cy="3768725"/>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114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49FB245-B701-4450-8AC5-E668714C1425}" type="slidenum">
              <a:rPr lang="en-US" altLang="fi-FI" sz="1300" smtClean="0">
                <a:latin typeface="Verdana" panose="020B0604030504040204" pitchFamily="34" charset="0"/>
              </a:rPr>
              <a:pPr>
                <a:spcBef>
                  <a:spcPct val="0"/>
                </a:spcBef>
              </a:pPr>
              <a:t>16</a:t>
            </a:fld>
            <a:endParaRPr lang="en-US" altLang="fi-FI"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5875" y="754063"/>
            <a:ext cx="6700838" cy="3768725"/>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114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56684DA-1B7D-4CE9-B8F2-9D7EF14BD9E7}" type="slidenum">
              <a:rPr lang="en-US" altLang="fi-FI" sz="1300" smtClean="0">
                <a:latin typeface="Verdana" panose="020B0604030504040204" pitchFamily="34" charset="0"/>
              </a:rPr>
              <a:pPr>
                <a:spcBef>
                  <a:spcPct val="0"/>
                </a:spcBef>
              </a:pPr>
              <a:t>17</a:t>
            </a:fld>
            <a:endParaRPr lang="en-US" altLang="fi-FI"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5875" y="754063"/>
            <a:ext cx="6700838" cy="3768725"/>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4164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90C3252-9F10-4693-AD88-CED27449E1D5}" type="slidenum">
              <a:rPr lang="en-US" altLang="fi-FI" sz="1300" smtClean="0">
                <a:latin typeface="Verdana" panose="020B0604030504040204" pitchFamily="34" charset="0"/>
              </a:rPr>
              <a:pPr>
                <a:spcBef>
                  <a:spcPct val="0"/>
                </a:spcBef>
              </a:pPr>
              <a:t>18</a:t>
            </a:fld>
            <a:endParaRPr lang="en-US" altLang="fi-FI"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5875" y="754063"/>
            <a:ext cx="6700838" cy="3768725"/>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8010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A81A062-77C7-4A00-B5C2-A22A862A4D6C}" type="slidenum">
              <a:rPr lang="en-US" altLang="fi-FI" sz="1300" smtClean="0">
                <a:latin typeface="Verdana" panose="020B0604030504040204" pitchFamily="34" charset="0"/>
              </a:rPr>
              <a:pPr>
                <a:spcBef>
                  <a:spcPct val="0"/>
                </a:spcBef>
              </a:pPr>
              <a:t>19</a:t>
            </a:fld>
            <a:endParaRPr lang="en-US" altLang="fi-FI"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5875" y="754063"/>
            <a:ext cx="6700838" cy="3768725"/>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2319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A81A062-77C7-4A00-B5C2-A22A862A4D6C}" type="slidenum">
              <a:rPr lang="en-US" altLang="fi-FI" sz="1300" smtClean="0">
                <a:latin typeface="Verdana" panose="020B0604030504040204" pitchFamily="34" charset="0"/>
              </a:rPr>
              <a:pPr>
                <a:spcBef>
                  <a:spcPct val="0"/>
                </a:spcBef>
              </a:pPr>
              <a:t>20</a:t>
            </a:fld>
            <a:endParaRPr lang="en-US" altLang="fi-FI"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5875" y="754063"/>
            <a:ext cx="6700838" cy="3768725"/>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2319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A81A062-77C7-4A00-B5C2-A22A862A4D6C}" type="slidenum">
              <a:rPr lang="en-US" altLang="fi-FI" sz="1300" smtClean="0">
                <a:latin typeface="Verdana" panose="020B0604030504040204" pitchFamily="34" charset="0"/>
              </a:rPr>
              <a:pPr>
                <a:spcBef>
                  <a:spcPct val="0"/>
                </a:spcBef>
              </a:pPr>
              <a:t>21</a:t>
            </a:fld>
            <a:endParaRPr lang="en-US" altLang="fi-FI"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5875" y="754063"/>
            <a:ext cx="6700838" cy="3768725"/>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2319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97D491E-BCF9-402F-A916-161DC0983EC2}" type="slidenum">
              <a:rPr lang="en-US" altLang="fi-FI" sz="1300" smtClean="0">
                <a:latin typeface="Verdana" panose="020B0604030504040204" pitchFamily="34" charset="0"/>
              </a:rPr>
              <a:pPr>
                <a:spcBef>
                  <a:spcPct val="0"/>
                </a:spcBef>
              </a:pPr>
              <a:t>22</a:t>
            </a:fld>
            <a:endParaRPr lang="en-US" altLang="fi-FI"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5875" y="754063"/>
            <a:ext cx="6700838" cy="3768725"/>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7644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7B4A3E5-AE5D-475E-83B1-743FFD9880DF}" type="slidenum">
              <a:rPr lang="en-US" altLang="fi-FI" sz="1300" smtClean="0">
                <a:latin typeface="Verdana" panose="020B0604030504040204" pitchFamily="34" charset="0"/>
              </a:rPr>
              <a:pPr>
                <a:spcBef>
                  <a:spcPct val="0"/>
                </a:spcBef>
              </a:pPr>
              <a:t>23</a:t>
            </a:fld>
            <a:endParaRPr lang="en-US" altLang="fi-FI"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15875" y="754063"/>
            <a:ext cx="6700838" cy="3768725"/>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2671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438A036-463D-4884-AE4B-6DCF856D2C97}" type="slidenum">
              <a:rPr lang="en-US" altLang="fi-FI" sz="1300" smtClean="0">
                <a:latin typeface="Verdana" panose="020B0604030504040204" pitchFamily="34" charset="0"/>
              </a:rPr>
              <a:pPr>
                <a:spcBef>
                  <a:spcPct val="0"/>
                </a:spcBef>
              </a:pPr>
              <a:t>24</a:t>
            </a:fld>
            <a:endParaRPr lang="en-US" altLang="fi-FI"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5875" y="754063"/>
            <a:ext cx="6700838" cy="3768725"/>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59801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B0E8050-7C05-477E-A46B-F3A141498ABE}" type="slidenum">
              <a:rPr lang="en-US" altLang="fi-FI" sz="1300" smtClean="0">
                <a:latin typeface="Verdana" panose="020B0604030504040204" pitchFamily="34" charset="0"/>
              </a:rPr>
              <a:pPr>
                <a:spcBef>
                  <a:spcPct val="0"/>
                </a:spcBef>
              </a:pPr>
              <a:t>25</a:t>
            </a:fld>
            <a:endParaRPr lang="en-US" altLang="fi-FI"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15875" y="754063"/>
            <a:ext cx="6700838" cy="3768725"/>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2721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cs typeface="Times New Roman" panose="02020603050405020304" pitchFamily="18" charset="0"/>
              </a:defRPr>
            </a:lvl1pPr>
            <a:lvl2pPr marL="715963" indent="-274638" defTabSz="954088">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01725" indent="-219075" defTabSz="954088">
              <a:spcBef>
                <a:spcPct val="30000"/>
              </a:spcBef>
              <a:defRPr sz="1200">
                <a:solidFill>
                  <a:schemeClr val="tx1"/>
                </a:solidFill>
                <a:latin typeface="Times New Roman" panose="02020603050405020304" pitchFamily="18" charset="0"/>
                <a:cs typeface="Times New Roman" panose="02020603050405020304" pitchFamily="18" charset="0"/>
              </a:defRPr>
            </a:lvl3pPr>
            <a:lvl4pPr marL="1543050" indent="-219075" defTabSz="954088">
              <a:spcBef>
                <a:spcPct val="30000"/>
              </a:spcBef>
              <a:defRPr sz="1200">
                <a:solidFill>
                  <a:schemeClr val="tx1"/>
                </a:solidFill>
                <a:latin typeface="Times New Roman" panose="02020603050405020304" pitchFamily="18" charset="0"/>
                <a:cs typeface="Times New Roman" panose="02020603050405020304" pitchFamily="18" charset="0"/>
              </a:defRPr>
            </a:lvl4pPr>
            <a:lvl5pPr marL="1982788" indent="-219075" defTabSz="954088">
              <a:spcBef>
                <a:spcPct val="30000"/>
              </a:spcBef>
              <a:defRPr sz="1200">
                <a:solidFill>
                  <a:schemeClr val="tx1"/>
                </a:solidFill>
                <a:latin typeface="Times New Roman" panose="02020603050405020304" pitchFamily="18" charset="0"/>
                <a:cs typeface="Times New Roman" panose="02020603050405020304" pitchFamily="18" charset="0"/>
              </a:defRPr>
            </a:lvl5pPr>
            <a:lvl6pPr marL="2439988"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897188"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354388"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11588"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7B3DF3-AB0D-465B-A406-B048EA7CB595}" type="slidenum">
              <a:rPr lang="en-US" altLang="de-DE" sz="1300" smtClean="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4288" y="754063"/>
            <a:ext cx="6699251" cy="3768725"/>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330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00232B7-EA45-466A-B557-37AF499FD5A8}" type="slidenum">
              <a:rPr lang="en-US" altLang="fi-FI" sz="1300" smtClean="0">
                <a:latin typeface="Verdana" panose="020B0604030504040204" pitchFamily="34" charset="0"/>
              </a:rPr>
              <a:pPr>
                <a:spcBef>
                  <a:spcPct val="0"/>
                </a:spcBef>
              </a:pPr>
              <a:t>27</a:t>
            </a:fld>
            <a:endParaRPr lang="en-US" altLang="fi-FI"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5875" y="754063"/>
            <a:ext cx="6700838" cy="3768725"/>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67516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47C0078-ABAC-4465-AE9E-C569064EE933}" type="slidenum">
              <a:rPr lang="en-US" altLang="fi-FI" sz="1300" smtClean="0">
                <a:latin typeface="Verdana" panose="020B0604030504040204" pitchFamily="34" charset="0"/>
              </a:rPr>
              <a:pPr>
                <a:spcBef>
                  <a:spcPct val="0"/>
                </a:spcBef>
              </a:pPr>
              <a:t>28</a:t>
            </a:fld>
            <a:endParaRPr lang="en-US" altLang="fi-FI"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5875" y="754063"/>
            <a:ext cx="6700838" cy="3768725"/>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81162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D5F3E-182C-4AD4-BCC8-7422394F5083}" type="slidenum">
              <a:rPr lang="en-US"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5875" y="754063"/>
            <a:ext cx="6700838" cy="3768725"/>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68788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744456-2B9D-4614-B603-114EDDCE9212}" type="slidenum">
              <a:rPr lang="en-US"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5875" y="754063"/>
            <a:ext cx="6700838" cy="3768725"/>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65072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EBF2E98-2792-4F9A-B210-5F05C893FBFB}" type="slidenum">
              <a:rPr lang="en-US"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5875" y="754063"/>
            <a:ext cx="6700838" cy="37687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49773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cs typeface="Times New Roman" panose="02020603050405020304" pitchFamily="18" charset="0"/>
              </a:defRPr>
            </a:lvl1pPr>
            <a:lvl2pPr marL="715963" indent="-274638" defTabSz="954088">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01725" indent="-219075" defTabSz="954088">
              <a:spcBef>
                <a:spcPct val="30000"/>
              </a:spcBef>
              <a:defRPr sz="1200">
                <a:solidFill>
                  <a:schemeClr val="tx1"/>
                </a:solidFill>
                <a:latin typeface="Times New Roman" panose="02020603050405020304" pitchFamily="18" charset="0"/>
                <a:cs typeface="Times New Roman" panose="02020603050405020304" pitchFamily="18" charset="0"/>
              </a:defRPr>
            </a:lvl3pPr>
            <a:lvl4pPr marL="1543050" indent="-219075" defTabSz="954088">
              <a:spcBef>
                <a:spcPct val="30000"/>
              </a:spcBef>
              <a:defRPr sz="1200">
                <a:solidFill>
                  <a:schemeClr val="tx1"/>
                </a:solidFill>
                <a:latin typeface="Times New Roman" panose="02020603050405020304" pitchFamily="18" charset="0"/>
                <a:cs typeface="Times New Roman" panose="02020603050405020304" pitchFamily="18" charset="0"/>
              </a:defRPr>
            </a:lvl4pPr>
            <a:lvl5pPr marL="1982788" indent="-219075" defTabSz="954088">
              <a:spcBef>
                <a:spcPct val="30000"/>
              </a:spcBef>
              <a:defRPr sz="1200">
                <a:solidFill>
                  <a:schemeClr val="tx1"/>
                </a:solidFill>
                <a:latin typeface="Times New Roman" panose="02020603050405020304" pitchFamily="18" charset="0"/>
                <a:cs typeface="Times New Roman" panose="02020603050405020304" pitchFamily="18" charset="0"/>
              </a:defRPr>
            </a:lvl5pPr>
            <a:lvl6pPr marL="2439988"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897188"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354388"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11588" indent="-219075" defTabSz="954088"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568FACE-1F67-4ECF-B954-4B96FC5DB7B5}" type="slidenum">
              <a:rPr lang="en-US" altLang="de-DE" sz="1300" smtClean="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5875" y="754063"/>
            <a:ext cx="6700838" cy="3768725"/>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72997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C26CBCA-53D3-48BA-8187-014705180BE4}" type="slidenum">
              <a:rPr lang="en-US"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5875" y="754063"/>
            <a:ext cx="6700838" cy="3768725"/>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60229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11B9FAD-37C7-4A15-BEB9-7052F72C8D13}" type="slidenum">
              <a:rPr lang="en-US"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1026"/>
          <p:cNvSpPr>
            <a:spLocks noGrp="1" noRot="1" noChangeAspect="1" noChangeArrowheads="1" noTextEdit="1"/>
          </p:cNvSpPr>
          <p:nvPr>
            <p:ph type="sldImg"/>
          </p:nvPr>
        </p:nvSpPr>
        <p:spPr>
          <a:xfrm>
            <a:off x="-15875" y="754063"/>
            <a:ext cx="6700838" cy="3768725"/>
          </a:xfrm>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52157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BEC2863-2CFA-412A-9EBC-3D03BDBD0F16}" type="slidenum">
              <a:rPr lang="en-US"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5875" y="754063"/>
            <a:ext cx="6700838" cy="3768725"/>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13232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2453F27-B6D1-47FA-870B-AD53976FF299}" type="slidenum">
              <a:rPr lang="en-US" altLang="fi-FI" sz="1300" smtClean="0">
                <a:latin typeface="Verdana" panose="020B0604030504040204" pitchFamily="34" charset="0"/>
              </a:rPr>
              <a:pPr>
                <a:spcBef>
                  <a:spcPct val="0"/>
                </a:spcBef>
              </a:pPr>
              <a:t>36</a:t>
            </a:fld>
            <a:endParaRPr lang="en-US" altLang="fi-FI"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5875" y="754063"/>
            <a:ext cx="6700838" cy="3768725"/>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82936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2453F27-B6D1-47FA-870B-AD53976FF299}" type="slidenum">
              <a:rPr lang="en-US" altLang="fi-FI" sz="1300" smtClean="0">
                <a:latin typeface="Verdana" panose="020B0604030504040204" pitchFamily="34" charset="0"/>
              </a:rPr>
              <a:pPr>
                <a:spcBef>
                  <a:spcPct val="0"/>
                </a:spcBef>
              </a:pPr>
              <a:t>37</a:t>
            </a:fld>
            <a:endParaRPr lang="en-US" altLang="fi-FI"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5875" y="754063"/>
            <a:ext cx="6700838" cy="3768725"/>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82936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2453F27-B6D1-47FA-870B-AD53976FF299}" type="slidenum">
              <a:rPr lang="en-US" altLang="fi-FI" sz="1300" smtClean="0">
                <a:latin typeface="Verdana" panose="020B0604030504040204" pitchFamily="34" charset="0"/>
              </a:rPr>
              <a:pPr>
                <a:spcBef>
                  <a:spcPct val="0"/>
                </a:spcBef>
              </a:pPr>
              <a:t>38</a:t>
            </a:fld>
            <a:endParaRPr lang="en-US" altLang="fi-FI"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5875" y="754063"/>
            <a:ext cx="6700838" cy="3768725"/>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82936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2453F27-B6D1-47FA-870B-AD53976FF299}" type="slidenum">
              <a:rPr lang="en-US" altLang="fi-FI" sz="1300" smtClean="0">
                <a:latin typeface="Verdana" panose="020B0604030504040204" pitchFamily="34" charset="0"/>
              </a:rPr>
              <a:pPr>
                <a:spcBef>
                  <a:spcPct val="0"/>
                </a:spcBef>
              </a:pPr>
              <a:t>39</a:t>
            </a:fld>
            <a:endParaRPr lang="en-US" altLang="fi-FI"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5875" y="754063"/>
            <a:ext cx="6700838" cy="3768725"/>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82936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236346C-C689-435A-8168-A8D6706E26FC}" type="slidenum">
              <a:rPr lang="en-US"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5875" y="754063"/>
            <a:ext cx="6700838" cy="3768725"/>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58550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DCB20CE-C926-47C5-A29F-0AEE3714E463}" type="slidenum">
              <a:rPr lang="en-US"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5875" y="754063"/>
            <a:ext cx="6700838" cy="3768725"/>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09555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876B9B0-229F-4EE2-B944-E4E37620D472}"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5875" y="754063"/>
            <a:ext cx="6700838" cy="3768725"/>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30942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68CA7BB-146C-4E91-B5AF-CD5FF69FEC77}" type="slidenum">
              <a:rPr lang="en-US"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1026"/>
          <p:cNvSpPr>
            <a:spLocks noGrp="1" noRot="1" noChangeAspect="1" noChangeArrowheads="1" noTextEdit="1"/>
          </p:cNvSpPr>
          <p:nvPr>
            <p:ph type="sldImg"/>
          </p:nvPr>
        </p:nvSpPr>
        <p:spPr>
          <a:xfrm>
            <a:off x="-15875" y="754063"/>
            <a:ext cx="6700838" cy="3768725"/>
          </a:xfrm>
          <a:ln/>
        </p:spPr>
      </p:sp>
      <p:sp>
        <p:nvSpPr>
          <p:cNvPr id="911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34750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682CBC7-E80A-42BB-8045-22AEC5C1B4B2}" type="slidenum">
              <a:rPr lang="en-US"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5875" y="754063"/>
            <a:ext cx="6700838" cy="3768725"/>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2213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CCE4C84-56BA-479B-BBB9-C730FD520F5D}" type="slidenum">
              <a:rPr lang="en-US"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5875" y="754063"/>
            <a:ext cx="6700838" cy="3768725"/>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95325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BF71892-600C-445D-ACFE-6CF2B88D7B13}" type="slidenum">
              <a:rPr lang="en-US"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5875" y="754063"/>
            <a:ext cx="6700838" cy="3768725"/>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22246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853B3B4-A06D-4C7F-B3FF-03FB73D897E9}" type="slidenum">
              <a:rPr lang="en-US"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5875" y="754063"/>
            <a:ext cx="6700838" cy="3768725"/>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63858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71AF032-9F16-420C-9B99-9647DD80A8FC}"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5875" y="754063"/>
            <a:ext cx="6700838" cy="3768725"/>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58435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EC71E23-54ED-4FA6-9BCD-9ADA8444D295}" type="slidenum">
              <a:rPr lang="en-US"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5875" y="754063"/>
            <a:ext cx="6700838" cy="3768725"/>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57181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8161C84-1CF2-4B23-A51A-9F1FE43F09DE}" type="slidenum">
              <a:rPr lang="en-US"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5875" y="754063"/>
            <a:ext cx="6700838" cy="3768725"/>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28833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73EABA-E1AD-496A-B06E-B76185A4ACBB}" type="slidenum">
              <a:rPr lang="en-US" altLang="fi-FI" sz="1300" smtClean="0">
                <a:latin typeface="Verdana" panose="020B0604030504040204" pitchFamily="34" charset="0"/>
              </a:rPr>
              <a:pPr>
                <a:spcBef>
                  <a:spcPct val="0"/>
                </a:spcBef>
              </a:pPr>
              <a:t>51</a:t>
            </a:fld>
            <a:endParaRPr lang="en-US" altLang="fi-FI"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5875" y="754063"/>
            <a:ext cx="6700838" cy="3768725"/>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86191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73EABA-E1AD-496A-B06E-B76185A4ACBB}" type="slidenum">
              <a:rPr lang="en-US" altLang="fi-FI" sz="1300" smtClean="0">
                <a:latin typeface="Verdana" panose="020B0604030504040204" pitchFamily="34" charset="0"/>
              </a:rPr>
              <a:pPr>
                <a:spcBef>
                  <a:spcPct val="0"/>
                </a:spcBef>
              </a:pPr>
              <a:t>52</a:t>
            </a:fld>
            <a:endParaRPr lang="en-US" altLang="fi-FI"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5875" y="754063"/>
            <a:ext cx="6700838" cy="3768725"/>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86191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73EABA-E1AD-496A-B06E-B76185A4ACBB}" type="slidenum">
              <a:rPr lang="en-US" altLang="fi-FI" sz="1300" smtClean="0">
                <a:latin typeface="Verdana" panose="020B0604030504040204" pitchFamily="34" charset="0"/>
              </a:rPr>
              <a:pPr>
                <a:spcBef>
                  <a:spcPct val="0"/>
                </a:spcBef>
              </a:pPr>
              <a:t>53</a:t>
            </a:fld>
            <a:endParaRPr lang="en-US" altLang="fi-FI"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5875" y="754063"/>
            <a:ext cx="6700838" cy="3768725"/>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86191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716352B-1AE1-4C45-AD47-42A07A314A5E}" type="slidenum">
              <a:rPr lang="en-US" altLang="fi-FI" sz="1300" smtClean="0">
                <a:latin typeface="Verdana" panose="020B0604030504040204" pitchFamily="34" charset="0"/>
              </a:rPr>
              <a:pPr>
                <a:spcBef>
                  <a:spcPct val="0"/>
                </a:spcBef>
              </a:pPr>
              <a:t>54</a:t>
            </a:fld>
            <a:endParaRPr lang="en-US" altLang="fi-FI"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5875" y="754063"/>
            <a:ext cx="6700838" cy="3768725"/>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23204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95B6587-E2C8-48A9-8125-165A9ECC4EC7}" type="slidenum">
              <a:rPr lang="en-US" altLang="fi-FI" sz="1300" smtClean="0">
                <a:latin typeface="Verdana" panose="020B0604030504040204" pitchFamily="34" charset="0"/>
              </a:rPr>
              <a:pPr>
                <a:spcBef>
                  <a:spcPct val="0"/>
                </a:spcBef>
              </a:pPr>
              <a:t>55</a:t>
            </a:fld>
            <a:endParaRPr lang="en-US" altLang="fi-FI"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5875" y="754063"/>
            <a:ext cx="6700838" cy="3768725"/>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fi-FI">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69125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550" y="593725"/>
            <a:ext cx="5627688" cy="3165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63CF1E9-7950-4D7B-880A-6838E096AD5A}" type="slidenum">
              <a:rPr lang="en-US" altLang="de-DE" sz="1300" smtClean="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5875" y="754063"/>
            <a:ext cx="6700838" cy="3768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25060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5BDF014-26D2-4AFF-BCDF-84DFE74B01AF}" type="slidenum">
              <a:rPr lang="en-US" altLang="de-DE" sz="1300" smtClean="0">
                <a:latin typeface="Verdana" panose="020B0604030504040204" pitchFamily="34" charset="0"/>
              </a:rPr>
              <a:pPr>
                <a:spcBef>
                  <a:spcPct val="0"/>
                </a:spcBef>
              </a:pPr>
              <a:t>58</a:t>
            </a:fld>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15875" y="754063"/>
            <a:ext cx="6700838" cy="3768725"/>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4806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dirty="0">
                <a:latin typeface="+mj-lt"/>
              </a:rPr>
              <a:t>Kukin taiteilija ja tekijänoikeuden omistaja on ystävällisesti antanut luvan kuvien käyttöön tässä moduulissa. Lisätietoja (taiteilija, teoksen nimi) esityksen lopussa.</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i-FI"/>
              <a:t>Metakognitiivinen harjoittelu 1 – Attribuutio - Tapahtumien syiden päätteleminen</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i-FI"/>
              <a:t>Metakognitiivinen harjoittelu 1 – Attribuutio - Tapahtumien syiden päätteleminen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i-FI"/>
              <a:t>Metakognitiivinen harjoittelu 1 – Attribuutio - Tapahtumien syiden päätteleminen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fi-FI"/>
              <a:t>Metakognitiivinen harjoittelu 1 – Attribuutio - Tapahtumien syiden päätteleminen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i-FI"/>
              <a:t>Metakognitiivinen harjoittelu 1 – Attribuutio - Tapahtumien syiden päätteleminen</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fi-FI"/>
              <a:t>Metakognitiivinen harjoittelu 1 – Attribuutio - Tapahtumien syiden päätteleminen</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 A – </a:t>
            </a:r>
            <a:r>
              <a:rPr lang="en-US" altLang="ko-KR" dirty="0" err="1">
                <a:latin typeface="+mn-lt"/>
                <a:ea typeface="+mn-ea"/>
                <a:cs typeface="+mn-cs"/>
              </a:rPr>
              <a:t>Attribuutio</a:t>
            </a:r>
            <a:r>
              <a:rPr lang="en-US" altLang="ko-KR" dirty="0">
                <a:latin typeface="+mn-lt"/>
                <a:ea typeface="+mn-ea"/>
                <a:cs typeface="+mn-cs"/>
              </a:rPr>
              <a:t> - </a:t>
            </a:r>
            <a:r>
              <a:rPr lang="en-US" altLang="ko-KR" dirty="0" err="1">
                <a:latin typeface="+mn-lt"/>
                <a:ea typeface="+mn-ea"/>
                <a:cs typeface="+mn-cs"/>
              </a:rPr>
              <a:t>Tapahtumien</a:t>
            </a:r>
            <a:r>
              <a:rPr lang="en-US" altLang="ko-KR" dirty="0">
                <a:latin typeface="+mn-lt"/>
                <a:ea typeface="+mn-ea"/>
                <a:cs typeface="+mn-cs"/>
              </a:rPr>
              <a:t> </a:t>
            </a:r>
            <a:r>
              <a:rPr lang="en-US" altLang="ko-KR" dirty="0" err="1">
                <a:latin typeface="+mn-lt"/>
                <a:ea typeface="+mn-ea"/>
                <a:cs typeface="+mn-cs"/>
              </a:rPr>
              <a:t>syiden</a:t>
            </a:r>
            <a:r>
              <a:rPr lang="en-US" altLang="ko-KR" dirty="0">
                <a:latin typeface="+mn-lt"/>
                <a:ea typeface="+mn-ea"/>
                <a:cs typeface="+mn-cs"/>
              </a:rPr>
              <a:t> </a:t>
            </a:r>
            <a:r>
              <a:rPr lang="en-US" altLang="ko-KR" dirty="0" err="1">
                <a:latin typeface="+mn-lt"/>
                <a:ea typeface="+mn-ea"/>
                <a:cs typeface="+mn-cs"/>
              </a:rPr>
              <a:t>päätteleminen</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70536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fi-FI" sz="3600">
                <a:latin typeface="Calibri Light"/>
                <a:ea typeface="+mn-ea"/>
                <a:cs typeface="+mn-cs"/>
              </a:rPr>
              <a:t>Attribuutio: Tapahtumien syiden päätteleminen</a:t>
            </a:r>
          </a:p>
        </p:txBody>
      </p:sp>
      <p:sp>
        <p:nvSpPr>
          <p:cNvPr id="10243" name="Rectangle 7"/>
          <p:cNvSpPr>
            <a:spLocks noGrp="1" noChangeArrowheads="1"/>
          </p:cNvSpPr>
          <p:nvPr>
            <p:ph idx="1"/>
          </p:nvPr>
        </p:nvSpPr>
        <p:spPr/>
        <p:txBody>
          <a:bodyPr>
            <a:noAutofit/>
          </a:bodyPr>
          <a:lstStyle/>
          <a:p>
            <a:pPr eaLnBrk="1" hangingPunct="1">
              <a:tabLst>
                <a:tab pos="0" algn="l"/>
              </a:tabLst>
            </a:pPr>
            <a:r>
              <a:rPr lang="en-US" altLang="fi-FI" sz="2400" dirty="0" err="1">
                <a:solidFill>
                  <a:srgbClr val="333333"/>
                </a:solidFill>
              </a:rPr>
              <a:t>Attribuutio</a:t>
            </a:r>
            <a:r>
              <a:rPr lang="en-US" altLang="fi-FI" sz="2400" dirty="0">
                <a:solidFill>
                  <a:srgbClr val="333333"/>
                </a:solidFill>
              </a:rPr>
              <a:t> = </a:t>
            </a:r>
            <a:r>
              <a:rPr lang="en-US" altLang="fi-FI" sz="2400" dirty="0" err="1">
                <a:solidFill>
                  <a:srgbClr val="333333"/>
                </a:solidFill>
              </a:rPr>
              <a:t>tapahtumien</a:t>
            </a:r>
            <a:r>
              <a:rPr lang="en-US" altLang="fi-FI" sz="2400" dirty="0">
                <a:solidFill>
                  <a:srgbClr val="333333"/>
                </a:solidFill>
              </a:rPr>
              <a:t> </a:t>
            </a:r>
            <a:r>
              <a:rPr lang="en-US" altLang="fi-FI" sz="2400" dirty="0" err="1">
                <a:solidFill>
                  <a:srgbClr val="333333"/>
                </a:solidFill>
              </a:rPr>
              <a:t>syiden</a:t>
            </a:r>
            <a:r>
              <a:rPr lang="en-US" altLang="fi-FI" sz="2400" dirty="0">
                <a:solidFill>
                  <a:srgbClr val="333333"/>
                </a:solidFill>
              </a:rPr>
              <a:t> </a:t>
            </a:r>
            <a:r>
              <a:rPr lang="en-US" altLang="fi-FI" sz="2400" dirty="0" err="1">
                <a:solidFill>
                  <a:srgbClr val="333333"/>
                </a:solidFill>
              </a:rPr>
              <a:t>päättelemistä</a:t>
            </a:r>
            <a:r>
              <a:rPr lang="en-US" altLang="fi-FI" sz="2400" dirty="0">
                <a:solidFill>
                  <a:srgbClr val="333333"/>
                </a:solidFill>
              </a:rPr>
              <a:t> (</a:t>
            </a:r>
            <a:r>
              <a:rPr lang="en-US" altLang="fi-FI" sz="2400" dirty="0" err="1">
                <a:solidFill>
                  <a:srgbClr val="333333"/>
                </a:solidFill>
              </a:rPr>
              <a:t>esim</a:t>
            </a:r>
            <a:r>
              <a:rPr lang="en-US" altLang="fi-FI" sz="2400" dirty="0">
                <a:solidFill>
                  <a:srgbClr val="333333"/>
                </a:solidFill>
              </a:rPr>
              <a:t>. </a:t>
            </a:r>
            <a:r>
              <a:rPr lang="en-US" altLang="fi-FI" sz="2400" dirty="0" err="1">
                <a:solidFill>
                  <a:srgbClr val="333333"/>
                </a:solidFill>
              </a:rPr>
              <a:t>Mistä</a:t>
            </a:r>
            <a:r>
              <a:rPr lang="en-US" altLang="fi-FI" sz="2400" dirty="0">
                <a:solidFill>
                  <a:srgbClr val="333333"/>
                </a:solidFill>
              </a:rPr>
              <a:t> </a:t>
            </a:r>
            <a:r>
              <a:rPr lang="en-US" altLang="fi-FI" sz="2400" dirty="0" err="1">
                <a:solidFill>
                  <a:srgbClr val="333333"/>
                </a:solidFill>
              </a:rPr>
              <a:t>syystä</a:t>
            </a:r>
            <a:r>
              <a:rPr lang="en-US" altLang="fi-FI" sz="2400" dirty="0">
                <a:solidFill>
                  <a:srgbClr val="333333"/>
                </a:solidFill>
              </a:rPr>
              <a:t> tai </a:t>
            </a:r>
            <a:r>
              <a:rPr lang="en-US" altLang="fi-FI" sz="2400" dirty="0" err="1">
                <a:solidFill>
                  <a:srgbClr val="333333"/>
                </a:solidFill>
              </a:rPr>
              <a:t>kenen</a:t>
            </a:r>
            <a:r>
              <a:rPr lang="en-US" altLang="fi-FI" sz="2400" dirty="0">
                <a:solidFill>
                  <a:srgbClr val="333333"/>
                </a:solidFill>
              </a:rPr>
              <a:t> </a:t>
            </a:r>
            <a:r>
              <a:rPr lang="en-US" altLang="fi-FI" sz="2400" dirty="0" err="1">
                <a:solidFill>
                  <a:srgbClr val="333333"/>
                </a:solidFill>
              </a:rPr>
              <a:t>ansiosta</a:t>
            </a:r>
            <a:r>
              <a:rPr lang="en-US" altLang="fi-FI" sz="2400" dirty="0">
                <a:solidFill>
                  <a:srgbClr val="333333"/>
                </a:solidFill>
              </a:rPr>
              <a:t> </a:t>
            </a:r>
            <a:r>
              <a:rPr lang="en-US" altLang="fi-FI" sz="2400" dirty="0" err="1">
                <a:solidFill>
                  <a:srgbClr val="333333"/>
                </a:solidFill>
              </a:rPr>
              <a:t>jotain</a:t>
            </a:r>
            <a:r>
              <a:rPr lang="en-US" altLang="fi-FI" sz="2400" dirty="0">
                <a:solidFill>
                  <a:srgbClr val="333333"/>
                </a:solidFill>
              </a:rPr>
              <a:t> </a:t>
            </a:r>
            <a:r>
              <a:rPr lang="en-US" altLang="fi-FI" sz="2400" dirty="0" err="1">
                <a:solidFill>
                  <a:srgbClr val="333333"/>
                </a:solidFill>
              </a:rPr>
              <a:t>tapahtuu</a:t>
            </a:r>
            <a:r>
              <a:rPr lang="en-US" altLang="fi-FI" sz="2400" dirty="0">
                <a:solidFill>
                  <a:srgbClr val="333333"/>
                </a:solidFill>
              </a:rPr>
              <a:t>)</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fi-FI" sz="3600">
                <a:latin typeface="Calibri Light"/>
                <a:ea typeface="+mn-ea"/>
                <a:cs typeface="+mn-cs"/>
              </a:rPr>
              <a:t>Attribuutio: Tapahtumien syiden päätteleminen</a:t>
            </a:r>
          </a:p>
        </p:txBody>
      </p:sp>
      <p:sp>
        <p:nvSpPr>
          <p:cNvPr id="10243" name="Rectangle 7"/>
          <p:cNvSpPr>
            <a:spLocks noGrp="1" noChangeArrowheads="1"/>
          </p:cNvSpPr>
          <p:nvPr>
            <p:ph idx="1"/>
          </p:nvPr>
        </p:nvSpPr>
        <p:spPr/>
        <p:txBody>
          <a:bodyPr>
            <a:noAutofit/>
          </a:bodyPr>
          <a:lstStyle/>
          <a:p>
            <a:pPr eaLnBrk="1" hangingPunct="1">
              <a:tabLst>
                <a:tab pos="0" algn="l"/>
              </a:tabLst>
            </a:pPr>
            <a:r>
              <a:rPr lang="en-US" altLang="fi-FI" sz="2400" dirty="0" err="1">
                <a:solidFill>
                  <a:srgbClr val="333333"/>
                </a:solidFill>
              </a:rPr>
              <a:t>Attribuutio</a:t>
            </a:r>
            <a:r>
              <a:rPr lang="en-US" altLang="fi-FI" sz="2400" dirty="0">
                <a:solidFill>
                  <a:srgbClr val="333333"/>
                </a:solidFill>
              </a:rPr>
              <a:t> = </a:t>
            </a:r>
            <a:r>
              <a:rPr lang="en-US" altLang="fi-FI" sz="2400" dirty="0" err="1">
                <a:solidFill>
                  <a:srgbClr val="333333"/>
                </a:solidFill>
              </a:rPr>
              <a:t>tapahtumien</a:t>
            </a:r>
            <a:r>
              <a:rPr lang="en-US" altLang="fi-FI" sz="2400" dirty="0">
                <a:solidFill>
                  <a:srgbClr val="333333"/>
                </a:solidFill>
              </a:rPr>
              <a:t> </a:t>
            </a:r>
            <a:r>
              <a:rPr lang="en-US" altLang="fi-FI" sz="2400" dirty="0" err="1">
                <a:solidFill>
                  <a:srgbClr val="333333"/>
                </a:solidFill>
              </a:rPr>
              <a:t>syiden</a:t>
            </a:r>
            <a:r>
              <a:rPr lang="en-US" altLang="fi-FI" sz="2400" dirty="0">
                <a:solidFill>
                  <a:srgbClr val="333333"/>
                </a:solidFill>
              </a:rPr>
              <a:t> </a:t>
            </a:r>
            <a:r>
              <a:rPr lang="en-US" altLang="fi-FI" sz="2400" dirty="0" err="1">
                <a:solidFill>
                  <a:srgbClr val="333333"/>
                </a:solidFill>
              </a:rPr>
              <a:t>päättelemistä</a:t>
            </a:r>
            <a:r>
              <a:rPr lang="en-US" altLang="fi-FI" sz="2400" dirty="0">
                <a:solidFill>
                  <a:srgbClr val="333333"/>
                </a:solidFill>
              </a:rPr>
              <a:t> (</a:t>
            </a:r>
            <a:r>
              <a:rPr lang="en-US" altLang="fi-FI" sz="2400" dirty="0" err="1">
                <a:solidFill>
                  <a:srgbClr val="333333"/>
                </a:solidFill>
              </a:rPr>
              <a:t>esim</a:t>
            </a:r>
            <a:r>
              <a:rPr lang="en-US" altLang="fi-FI" sz="2400" dirty="0">
                <a:solidFill>
                  <a:srgbClr val="333333"/>
                </a:solidFill>
              </a:rPr>
              <a:t>. </a:t>
            </a:r>
            <a:r>
              <a:rPr lang="en-US" altLang="fi-FI" sz="2400" dirty="0" err="1">
                <a:solidFill>
                  <a:srgbClr val="333333"/>
                </a:solidFill>
              </a:rPr>
              <a:t>Mistä</a:t>
            </a:r>
            <a:r>
              <a:rPr lang="en-US" altLang="fi-FI" sz="2400" dirty="0">
                <a:solidFill>
                  <a:srgbClr val="333333"/>
                </a:solidFill>
              </a:rPr>
              <a:t> </a:t>
            </a:r>
            <a:r>
              <a:rPr lang="en-US" altLang="fi-FI" sz="2400" dirty="0" err="1">
                <a:solidFill>
                  <a:srgbClr val="333333"/>
                </a:solidFill>
              </a:rPr>
              <a:t>syystä</a:t>
            </a:r>
            <a:r>
              <a:rPr lang="en-US" altLang="fi-FI" sz="2400" dirty="0">
                <a:solidFill>
                  <a:srgbClr val="333333"/>
                </a:solidFill>
              </a:rPr>
              <a:t> tai </a:t>
            </a:r>
            <a:r>
              <a:rPr lang="en-US" altLang="fi-FI" sz="2400" dirty="0" err="1">
                <a:solidFill>
                  <a:srgbClr val="333333"/>
                </a:solidFill>
              </a:rPr>
              <a:t>kenen</a:t>
            </a:r>
            <a:r>
              <a:rPr lang="en-US" altLang="fi-FI" sz="2400" dirty="0">
                <a:solidFill>
                  <a:srgbClr val="333333"/>
                </a:solidFill>
              </a:rPr>
              <a:t> </a:t>
            </a:r>
            <a:r>
              <a:rPr lang="en-US" altLang="fi-FI" sz="2400" dirty="0" err="1">
                <a:solidFill>
                  <a:srgbClr val="333333"/>
                </a:solidFill>
              </a:rPr>
              <a:t>ansiosta</a:t>
            </a:r>
            <a:r>
              <a:rPr lang="en-US" altLang="fi-FI" sz="2400" dirty="0">
                <a:solidFill>
                  <a:srgbClr val="333333"/>
                </a:solidFill>
              </a:rPr>
              <a:t> </a:t>
            </a:r>
            <a:r>
              <a:rPr lang="en-US" altLang="fi-FI" sz="2400" dirty="0" err="1">
                <a:solidFill>
                  <a:srgbClr val="333333"/>
                </a:solidFill>
              </a:rPr>
              <a:t>jotain</a:t>
            </a:r>
            <a:r>
              <a:rPr lang="en-US" altLang="fi-FI" sz="2400" dirty="0">
                <a:solidFill>
                  <a:srgbClr val="333333"/>
                </a:solidFill>
              </a:rPr>
              <a:t> </a:t>
            </a:r>
            <a:r>
              <a:rPr lang="en-US" altLang="fi-FI" sz="2400" dirty="0" err="1">
                <a:solidFill>
                  <a:srgbClr val="333333"/>
                </a:solidFill>
              </a:rPr>
              <a:t>tapahtuu</a:t>
            </a:r>
            <a:r>
              <a:rPr lang="en-US" altLang="fi-FI" sz="2400" dirty="0">
                <a:solidFill>
                  <a:srgbClr val="333333"/>
                </a:solidFill>
              </a:rPr>
              <a:t>)</a:t>
            </a:r>
          </a:p>
          <a:p>
            <a:pPr lvl="0" defTabSz="914400" fontAlgn="base"/>
            <a:r>
              <a:rPr lang="en-US" altLang="fi-FI" sz="2400" dirty="0">
                <a:solidFill>
                  <a:srgbClr val="333333"/>
                </a:solidFill>
              </a:rPr>
              <a:t>Me </a:t>
            </a:r>
            <a:r>
              <a:rPr lang="en-US" altLang="fi-FI" sz="2400" dirty="0" err="1">
                <a:solidFill>
                  <a:srgbClr val="333333"/>
                </a:solidFill>
              </a:rPr>
              <a:t>emme</a:t>
            </a:r>
            <a:r>
              <a:rPr lang="en-US" altLang="fi-FI" sz="2400" dirty="0">
                <a:solidFill>
                  <a:srgbClr val="333333"/>
                </a:solidFill>
              </a:rPr>
              <a:t> </a:t>
            </a:r>
            <a:r>
              <a:rPr lang="en-US" altLang="fi-FI" sz="2400" dirty="0" err="1">
                <a:solidFill>
                  <a:srgbClr val="333333"/>
                </a:solidFill>
              </a:rPr>
              <a:t>usein</a:t>
            </a:r>
            <a:r>
              <a:rPr lang="en-US" altLang="fi-FI" sz="2400" dirty="0">
                <a:solidFill>
                  <a:srgbClr val="333333"/>
                </a:solidFill>
              </a:rPr>
              <a:t> </a:t>
            </a:r>
            <a:r>
              <a:rPr lang="en-US" altLang="fi-FI" sz="2400" dirty="0" err="1">
                <a:solidFill>
                  <a:srgbClr val="333333"/>
                </a:solidFill>
              </a:rPr>
              <a:t>huomioi</a:t>
            </a:r>
            <a:r>
              <a:rPr lang="en-US" altLang="fi-FI" sz="2400" dirty="0">
                <a:solidFill>
                  <a:srgbClr val="333333"/>
                </a:solidFill>
              </a:rPr>
              <a:t> </a:t>
            </a:r>
            <a:r>
              <a:rPr lang="en-US" altLang="fi-FI" sz="2400" dirty="0" err="1">
                <a:solidFill>
                  <a:srgbClr val="333333"/>
                </a:solidFill>
              </a:rPr>
              <a:t>sitä</a:t>
            </a:r>
            <a:r>
              <a:rPr lang="en-US" altLang="fi-FI" sz="2400" dirty="0">
                <a:solidFill>
                  <a:srgbClr val="333333"/>
                </a:solidFill>
              </a:rPr>
              <a:t>, </a:t>
            </a:r>
            <a:r>
              <a:rPr lang="en-US" altLang="fi-FI" sz="2400" dirty="0" err="1">
                <a:solidFill>
                  <a:srgbClr val="333333"/>
                </a:solidFill>
              </a:rPr>
              <a:t>että</a:t>
            </a:r>
            <a:r>
              <a:rPr lang="en-US" altLang="fi-FI" sz="2400" dirty="0">
                <a:solidFill>
                  <a:srgbClr val="333333"/>
                </a:solidFill>
              </a:rPr>
              <a:t> </a:t>
            </a:r>
            <a:r>
              <a:rPr lang="en-US" altLang="fi-FI" sz="2400" dirty="0" err="1">
                <a:solidFill>
                  <a:srgbClr val="333333"/>
                </a:solidFill>
              </a:rPr>
              <a:t>tapahtumalla</a:t>
            </a:r>
            <a:r>
              <a:rPr lang="en-US" altLang="fi-FI" sz="2400" dirty="0">
                <a:solidFill>
                  <a:srgbClr val="333333"/>
                </a:solidFill>
              </a:rPr>
              <a:t> </a:t>
            </a:r>
            <a:r>
              <a:rPr lang="en-US" altLang="fi-FI" sz="2400" dirty="0" err="1">
                <a:solidFill>
                  <a:srgbClr val="333333"/>
                </a:solidFill>
              </a:rPr>
              <a:t>voi</a:t>
            </a:r>
            <a:r>
              <a:rPr lang="en-US" altLang="fi-FI" sz="2400" dirty="0">
                <a:solidFill>
                  <a:srgbClr val="333333"/>
                </a:solidFill>
              </a:rPr>
              <a:t> olla </a:t>
            </a:r>
            <a:r>
              <a:rPr lang="en-US" altLang="fi-FI" sz="2400" dirty="0" err="1">
                <a:solidFill>
                  <a:srgbClr val="333333"/>
                </a:solidFill>
              </a:rPr>
              <a:t>hyvin</a:t>
            </a:r>
            <a:r>
              <a:rPr lang="en-US" altLang="fi-FI" sz="2400" dirty="0">
                <a:solidFill>
                  <a:srgbClr val="333333"/>
                </a:solidFill>
              </a:rPr>
              <a:t> </a:t>
            </a:r>
            <a:r>
              <a:rPr lang="en-US" altLang="fi-FI" sz="2400" dirty="0" err="1">
                <a:solidFill>
                  <a:srgbClr val="333333"/>
                </a:solidFill>
              </a:rPr>
              <a:t>erilaisia</a:t>
            </a:r>
            <a:r>
              <a:rPr lang="en-US" altLang="fi-FI" sz="2400" dirty="0">
                <a:solidFill>
                  <a:srgbClr val="333333"/>
                </a:solidFill>
              </a:rPr>
              <a:t> </a:t>
            </a:r>
            <a:r>
              <a:rPr lang="en-US" altLang="fi-FI" sz="2400" err="1">
                <a:solidFill>
                  <a:srgbClr val="333333"/>
                </a:solidFill>
              </a:rPr>
              <a:t>syitä</a:t>
            </a:r>
            <a:r>
              <a:rPr lang="en-US" altLang="fi-FI" sz="2400">
                <a:solidFill>
                  <a:srgbClr val="333333"/>
                </a:solidFill>
              </a:rPr>
              <a:t>.</a:t>
            </a:r>
            <a:endParaRPr lang="en-US" altLang="fi-FI" sz="2400" dirty="0">
              <a:solidFill>
                <a:srgbClr val="333333"/>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1436796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fi-FI" sz="3600">
                <a:latin typeface="Calibri Light"/>
                <a:ea typeface="+mn-ea"/>
                <a:cs typeface="+mn-cs"/>
              </a:rPr>
              <a:t>Attribuutio: Tapahtumien syiden päätteleminen</a:t>
            </a:r>
          </a:p>
        </p:txBody>
      </p:sp>
      <p:sp>
        <p:nvSpPr>
          <p:cNvPr id="10243" name="Rectangle 7"/>
          <p:cNvSpPr>
            <a:spLocks noGrp="1" noChangeArrowheads="1"/>
          </p:cNvSpPr>
          <p:nvPr>
            <p:ph idx="1"/>
          </p:nvPr>
        </p:nvSpPr>
        <p:spPr/>
        <p:txBody>
          <a:bodyPr>
            <a:noAutofit/>
          </a:bodyPr>
          <a:lstStyle/>
          <a:p>
            <a:pPr eaLnBrk="1" hangingPunct="1">
              <a:tabLst>
                <a:tab pos="0" algn="l"/>
              </a:tabLst>
            </a:pPr>
            <a:r>
              <a:rPr lang="en-US" altLang="fi-FI" sz="2400" dirty="0" err="1">
                <a:solidFill>
                  <a:srgbClr val="333333"/>
                </a:solidFill>
              </a:rPr>
              <a:t>Attribuutio</a:t>
            </a:r>
            <a:r>
              <a:rPr lang="en-US" altLang="fi-FI" sz="2400" dirty="0">
                <a:solidFill>
                  <a:srgbClr val="333333"/>
                </a:solidFill>
              </a:rPr>
              <a:t> = </a:t>
            </a:r>
            <a:r>
              <a:rPr lang="en-US" altLang="fi-FI" sz="2400" dirty="0" err="1">
                <a:solidFill>
                  <a:srgbClr val="333333"/>
                </a:solidFill>
              </a:rPr>
              <a:t>tapahtumien</a:t>
            </a:r>
            <a:r>
              <a:rPr lang="en-US" altLang="fi-FI" sz="2400" dirty="0">
                <a:solidFill>
                  <a:srgbClr val="333333"/>
                </a:solidFill>
              </a:rPr>
              <a:t> </a:t>
            </a:r>
            <a:r>
              <a:rPr lang="en-US" altLang="fi-FI" sz="2400" dirty="0" err="1">
                <a:solidFill>
                  <a:srgbClr val="333333"/>
                </a:solidFill>
              </a:rPr>
              <a:t>syiden</a:t>
            </a:r>
            <a:r>
              <a:rPr lang="en-US" altLang="fi-FI" sz="2400" dirty="0">
                <a:solidFill>
                  <a:srgbClr val="333333"/>
                </a:solidFill>
              </a:rPr>
              <a:t> </a:t>
            </a:r>
            <a:r>
              <a:rPr lang="en-US" altLang="fi-FI" sz="2400" dirty="0" err="1">
                <a:solidFill>
                  <a:srgbClr val="333333"/>
                </a:solidFill>
              </a:rPr>
              <a:t>päättelemistä</a:t>
            </a:r>
            <a:r>
              <a:rPr lang="en-US" altLang="fi-FI" sz="2400" dirty="0">
                <a:solidFill>
                  <a:srgbClr val="333333"/>
                </a:solidFill>
              </a:rPr>
              <a:t> (</a:t>
            </a:r>
            <a:r>
              <a:rPr lang="en-US" altLang="fi-FI" sz="2400" dirty="0" err="1">
                <a:solidFill>
                  <a:srgbClr val="333333"/>
                </a:solidFill>
              </a:rPr>
              <a:t>esim</a:t>
            </a:r>
            <a:r>
              <a:rPr lang="en-US" altLang="fi-FI" sz="2400" dirty="0">
                <a:solidFill>
                  <a:srgbClr val="333333"/>
                </a:solidFill>
              </a:rPr>
              <a:t>. </a:t>
            </a:r>
            <a:r>
              <a:rPr lang="en-US" altLang="fi-FI" sz="2400" dirty="0" err="1">
                <a:solidFill>
                  <a:srgbClr val="333333"/>
                </a:solidFill>
              </a:rPr>
              <a:t>Mistä</a:t>
            </a:r>
            <a:r>
              <a:rPr lang="en-US" altLang="fi-FI" sz="2400" dirty="0">
                <a:solidFill>
                  <a:srgbClr val="333333"/>
                </a:solidFill>
              </a:rPr>
              <a:t> </a:t>
            </a:r>
            <a:r>
              <a:rPr lang="en-US" altLang="fi-FI" sz="2400" dirty="0" err="1">
                <a:solidFill>
                  <a:srgbClr val="333333"/>
                </a:solidFill>
              </a:rPr>
              <a:t>syystä</a:t>
            </a:r>
            <a:r>
              <a:rPr lang="en-US" altLang="fi-FI" sz="2400" dirty="0">
                <a:solidFill>
                  <a:srgbClr val="333333"/>
                </a:solidFill>
              </a:rPr>
              <a:t> tai </a:t>
            </a:r>
            <a:r>
              <a:rPr lang="en-US" altLang="fi-FI" sz="2400" dirty="0" err="1">
                <a:solidFill>
                  <a:srgbClr val="333333"/>
                </a:solidFill>
              </a:rPr>
              <a:t>kenen</a:t>
            </a:r>
            <a:r>
              <a:rPr lang="en-US" altLang="fi-FI" sz="2400" dirty="0">
                <a:solidFill>
                  <a:srgbClr val="333333"/>
                </a:solidFill>
              </a:rPr>
              <a:t> </a:t>
            </a:r>
            <a:r>
              <a:rPr lang="en-US" altLang="fi-FI" sz="2400" dirty="0" err="1">
                <a:solidFill>
                  <a:srgbClr val="333333"/>
                </a:solidFill>
              </a:rPr>
              <a:t>ansiosta</a:t>
            </a:r>
            <a:r>
              <a:rPr lang="en-US" altLang="fi-FI" sz="2400" dirty="0">
                <a:solidFill>
                  <a:srgbClr val="333333"/>
                </a:solidFill>
              </a:rPr>
              <a:t> </a:t>
            </a:r>
            <a:r>
              <a:rPr lang="en-US" altLang="fi-FI" sz="2400" dirty="0" err="1">
                <a:solidFill>
                  <a:srgbClr val="333333"/>
                </a:solidFill>
              </a:rPr>
              <a:t>jotain</a:t>
            </a:r>
            <a:r>
              <a:rPr lang="en-US" altLang="fi-FI" sz="2400" dirty="0">
                <a:solidFill>
                  <a:srgbClr val="333333"/>
                </a:solidFill>
              </a:rPr>
              <a:t> </a:t>
            </a:r>
            <a:r>
              <a:rPr lang="en-US" altLang="fi-FI" sz="2400" dirty="0" err="1">
                <a:solidFill>
                  <a:srgbClr val="333333"/>
                </a:solidFill>
              </a:rPr>
              <a:t>tapahtuu</a:t>
            </a:r>
            <a:r>
              <a:rPr lang="en-US" altLang="fi-FI" sz="2400" dirty="0">
                <a:solidFill>
                  <a:srgbClr val="333333"/>
                </a:solidFill>
              </a:rPr>
              <a:t>)</a:t>
            </a:r>
          </a:p>
          <a:p>
            <a:pPr lvl="0" defTabSz="914400" fontAlgn="base"/>
            <a:r>
              <a:rPr lang="en-US" altLang="fi-FI" sz="2400" dirty="0">
                <a:solidFill>
                  <a:srgbClr val="333333"/>
                </a:solidFill>
              </a:rPr>
              <a:t>Me </a:t>
            </a:r>
            <a:r>
              <a:rPr lang="en-US" altLang="fi-FI" sz="2400" dirty="0" err="1">
                <a:solidFill>
                  <a:srgbClr val="333333"/>
                </a:solidFill>
              </a:rPr>
              <a:t>emme</a:t>
            </a:r>
            <a:r>
              <a:rPr lang="en-US" altLang="fi-FI" sz="2400" dirty="0">
                <a:solidFill>
                  <a:srgbClr val="333333"/>
                </a:solidFill>
              </a:rPr>
              <a:t> </a:t>
            </a:r>
            <a:r>
              <a:rPr lang="en-US" altLang="fi-FI" sz="2400" dirty="0" err="1">
                <a:solidFill>
                  <a:srgbClr val="333333"/>
                </a:solidFill>
              </a:rPr>
              <a:t>usein</a:t>
            </a:r>
            <a:r>
              <a:rPr lang="en-US" altLang="fi-FI" sz="2400" dirty="0">
                <a:solidFill>
                  <a:srgbClr val="333333"/>
                </a:solidFill>
              </a:rPr>
              <a:t> </a:t>
            </a:r>
            <a:r>
              <a:rPr lang="en-US" altLang="fi-FI" sz="2400" dirty="0" err="1">
                <a:solidFill>
                  <a:srgbClr val="333333"/>
                </a:solidFill>
              </a:rPr>
              <a:t>huomioi</a:t>
            </a:r>
            <a:r>
              <a:rPr lang="en-US" altLang="fi-FI" sz="2400" dirty="0">
                <a:solidFill>
                  <a:srgbClr val="333333"/>
                </a:solidFill>
              </a:rPr>
              <a:t> </a:t>
            </a:r>
            <a:r>
              <a:rPr lang="en-US" altLang="fi-FI" sz="2400" dirty="0" err="1">
                <a:solidFill>
                  <a:srgbClr val="333333"/>
                </a:solidFill>
              </a:rPr>
              <a:t>sitä</a:t>
            </a:r>
            <a:r>
              <a:rPr lang="en-US" altLang="fi-FI" sz="2400" dirty="0">
                <a:solidFill>
                  <a:srgbClr val="333333"/>
                </a:solidFill>
              </a:rPr>
              <a:t>, </a:t>
            </a:r>
            <a:r>
              <a:rPr lang="en-US" altLang="fi-FI" sz="2400" dirty="0" err="1">
                <a:solidFill>
                  <a:srgbClr val="333333"/>
                </a:solidFill>
              </a:rPr>
              <a:t>että</a:t>
            </a:r>
            <a:r>
              <a:rPr lang="en-US" altLang="fi-FI" sz="2400" dirty="0">
                <a:solidFill>
                  <a:srgbClr val="333333"/>
                </a:solidFill>
              </a:rPr>
              <a:t> </a:t>
            </a:r>
            <a:r>
              <a:rPr lang="en-US" altLang="fi-FI" sz="2400" dirty="0" err="1">
                <a:solidFill>
                  <a:srgbClr val="333333"/>
                </a:solidFill>
              </a:rPr>
              <a:t>tapahtumalla</a:t>
            </a:r>
            <a:r>
              <a:rPr lang="en-US" altLang="fi-FI" sz="2400" dirty="0">
                <a:solidFill>
                  <a:srgbClr val="333333"/>
                </a:solidFill>
              </a:rPr>
              <a:t> </a:t>
            </a:r>
            <a:r>
              <a:rPr lang="en-US" altLang="fi-FI" sz="2400" dirty="0" err="1">
                <a:solidFill>
                  <a:srgbClr val="333333"/>
                </a:solidFill>
              </a:rPr>
              <a:t>voi</a:t>
            </a:r>
            <a:r>
              <a:rPr lang="en-US" altLang="fi-FI" sz="2400" dirty="0">
                <a:solidFill>
                  <a:srgbClr val="333333"/>
                </a:solidFill>
              </a:rPr>
              <a:t> olla </a:t>
            </a:r>
            <a:r>
              <a:rPr lang="en-US" altLang="fi-FI" sz="2400" dirty="0" err="1">
                <a:solidFill>
                  <a:srgbClr val="333333"/>
                </a:solidFill>
              </a:rPr>
              <a:t>hyvin</a:t>
            </a:r>
            <a:r>
              <a:rPr lang="en-US" altLang="fi-FI" sz="2400" dirty="0">
                <a:solidFill>
                  <a:srgbClr val="333333"/>
                </a:solidFill>
              </a:rPr>
              <a:t> </a:t>
            </a:r>
            <a:r>
              <a:rPr lang="en-US" altLang="fi-FI" sz="2400" dirty="0" err="1">
                <a:solidFill>
                  <a:srgbClr val="333333"/>
                </a:solidFill>
              </a:rPr>
              <a:t>erilaisia</a:t>
            </a:r>
            <a:r>
              <a:rPr lang="en-US" altLang="fi-FI" sz="2400" dirty="0">
                <a:solidFill>
                  <a:srgbClr val="333333"/>
                </a:solidFill>
              </a:rPr>
              <a:t> </a:t>
            </a:r>
            <a:r>
              <a:rPr lang="en-US" altLang="fi-FI" sz="2400" dirty="0" err="1">
                <a:solidFill>
                  <a:srgbClr val="333333"/>
                </a:solidFill>
              </a:rPr>
              <a:t>syitä</a:t>
            </a:r>
            <a:r>
              <a:rPr lang="en-US" altLang="fi-FI" sz="2400" dirty="0">
                <a:solidFill>
                  <a:srgbClr val="333333"/>
                </a:solidFill>
              </a:rPr>
              <a:t>.</a:t>
            </a:r>
          </a:p>
          <a:p>
            <a:pPr lvl="0" defTabSz="914400" fontAlgn="base"/>
            <a:endParaRPr lang="en-US" altLang="fi-FI" sz="2400" dirty="0">
              <a:solidFill>
                <a:srgbClr val="333333"/>
              </a:solidFill>
            </a:endParaRPr>
          </a:p>
          <a:p>
            <a:pPr lvl="0" defTabSz="914400" fontAlgn="base"/>
            <a:r>
              <a:rPr lang="de-DE" altLang="fi-FI" sz="2400" b="1" dirty="0">
                <a:solidFill>
                  <a:srgbClr val="004992"/>
                </a:solidFill>
              </a:rPr>
              <a:t>Mitkä syyt ovat voineet vaikuttaa seuraavaan tilanteeseen?</a:t>
            </a:r>
          </a:p>
          <a:p>
            <a:pPr lvl="0" defTabSz="914400" fontAlgn="base"/>
            <a:r>
              <a:rPr lang="de-DE" altLang="fi-FI" sz="2400" dirty="0">
                <a:solidFill>
                  <a:srgbClr val="333333"/>
                </a:solidFill>
              </a:rPr>
              <a:t>Olet järjestänyt tapaamisen ystäväsi kanssa, mutta hän ei ilmaannu paikalle.</a:t>
            </a:r>
            <a:endParaRPr lang="en-US" altLang="fi-FI" sz="2400" dirty="0">
              <a:solidFill>
                <a:srgbClr val="333333"/>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29387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Selityksiä</a:t>
            </a:r>
          </a:p>
        </p:txBody>
      </p:sp>
      <p:sp>
        <p:nvSpPr>
          <p:cNvPr id="4" name="Content Placeholder 3"/>
          <p:cNvSpPr>
            <a:spLocks noGrp="1"/>
          </p:cNvSpPr>
          <p:nvPr>
            <p:ph idx="1"/>
          </p:nvPr>
        </p:nvSpPr>
        <p:spPr/>
        <p:txBody>
          <a:bodyPr/>
          <a:lstStyle/>
          <a:p>
            <a:pPr lvl="0" defTabSz="914377"/>
            <a:r>
              <a:rPr lang="fi-FI" altLang="de-DE" sz="2400" dirty="0">
                <a:solidFill>
                  <a:srgbClr val="333333"/>
                </a:solidFill>
              </a:rPr>
              <a:t>Miksi ystäväsi ei tullut paikalle?</a:t>
            </a:r>
          </a:p>
          <a:p>
            <a:pPr lvl="0" defTabSz="914400" fontAlgn="base"/>
            <a:r>
              <a:rPr lang="en-CA" altLang="de-DE" sz="2400" dirty="0" err="1">
                <a:solidFill>
                  <a:srgbClr val="004992"/>
                </a:solidFill>
              </a:rPr>
              <a:t>Mahdolliset</a:t>
            </a:r>
            <a:r>
              <a:rPr lang="en-CA" altLang="de-DE" sz="2400" dirty="0">
                <a:solidFill>
                  <a:srgbClr val="004992"/>
                </a:solidFill>
              </a:rPr>
              <a:t> </a:t>
            </a:r>
            <a:r>
              <a:rPr lang="en-CA" altLang="de-DE" sz="2400" dirty="0" err="1">
                <a:solidFill>
                  <a:srgbClr val="004992"/>
                </a:solidFill>
              </a:rPr>
              <a:t>syyt</a:t>
            </a:r>
            <a:r>
              <a:rPr lang="en-CA" altLang="de-DE" sz="2400" dirty="0">
                <a:solidFill>
                  <a:srgbClr val="004992"/>
                </a:solidFill>
              </a:rPr>
              <a:t> </a:t>
            </a:r>
            <a:r>
              <a:rPr lang="en-CA" altLang="de-DE" sz="2400" dirty="0" err="1">
                <a:solidFill>
                  <a:srgbClr val="004992"/>
                </a:solidFill>
              </a:rPr>
              <a:t>tähän</a:t>
            </a:r>
            <a:r>
              <a:rPr lang="en-CA" altLang="de-DE" sz="2400" dirty="0">
                <a:solidFill>
                  <a:srgbClr val="004992"/>
                </a:solidFill>
              </a:rPr>
              <a:t> </a:t>
            </a:r>
            <a:r>
              <a:rPr lang="en-CA" altLang="de-DE" sz="2400" dirty="0" err="1">
                <a:solidFill>
                  <a:srgbClr val="004992"/>
                </a:solidFill>
              </a:rPr>
              <a:t>käytökseen</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Selityksiä</a:t>
            </a:r>
          </a:p>
        </p:txBody>
      </p:sp>
      <p:sp>
        <p:nvSpPr>
          <p:cNvPr id="4" name="Content Placeholder 3"/>
          <p:cNvSpPr>
            <a:spLocks noGrp="1"/>
          </p:cNvSpPr>
          <p:nvPr>
            <p:ph idx="1"/>
          </p:nvPr>
        </p:nvSpPr>
        <p:spPr/>
        <p:txBody>
          <a:bodyPr/>
          <a:lstStyle/>
          <a:p>
            <a:pPr lvl="0" defTabSz="914377"/>
            <a:r>
              <a:rPr lang="fi-FI" altLang="de-DE" sz="2400" dirty="0">
                <a:solidFill>
                  <a:srgbClr val="333333"/>
                </a:solidFill>
              </a:rPr>
              <a:t>Miksi ystäväsi ei tullut paikalle?</a:t>
            </a:r>
          </a:p>
          <a:p>
            <a:pPr lvl="0" defTabSz="914400" fontAlgn="base"/>
            <a:r>
              <a:rPr lang="en-CA" altLang="de-DE" sz="2400" dirty="0" err="1">
                <a:solidFill>
                  <a:srgbClr val="004992"/>
                </a:solidFill>
              </a:rPr>
              <a:t>Mahdolliset</a:t>
            </a:r>
            <a:r>
              <a:rPr lang="en-CA" altLang="de-DE" sz="2400" dirty="0">
                <a:solidFill>
                  <a:srgbClr val="004992"/>
                </a:solidFill>
              </a:rPr>
              <a:t> </a:t>
            </a:r>
            <a:r>
              <a:rPr lang="en-CA" altLang="de-DE" sz="2400" dirty="0" err="1">
                <a:solidFill>
                  <a:srgbClr val="004992"/>
                </a:solidFill>
              </a:rPr>
              <a:t>syyt</a:t>
            </a:r>
            <a:r>
              <a:rPr lang="en-CA" altLang="de-DE" sz="2400" dirty="0">
                <a:solidFill>
                  <a:srgbClr val="004992"/>
                </a:solidFill>
              </a:rPr>
              <a:t> </a:t>
            </a:r>
            <a:r>
              <a:rPr lang="en-CA" altLang="de-DE" sz="2400" dirty="0" err="1">
                <a:solidFill>
                  <a:srgbClr val="004992"/>
                </a:solidFill>
              </a:rPr>
              <a:t>tähän</a:t>
            </a:r>
            <a:r>
              <a:rPr lang="en-CA" altLang="de-DE" sz="2400" dirty="0">
                <a:solidFill>
                  <a:srgbClr val="004992"/>
                </a:solidFill>
              </a:rPr>
              <a:t> </a:t>
            </a:r>
            <a:r>
              <a:rPr lang="en-CA" altLang="de-DE" sz="2400" dirty="0" err="1">
                <a:solidFill>
                  <a:srgbClr val="004992"/>
                </a:solidFill>
              </a:rPr>
              <a:t>käytökseen</a:t>
            </a:r>
            <a:r>
              <a:rPr lang="en-CA" altLang="de-DE" sz="2400" dirty="0">
                <a:solidFill>
                  <a:srgbClr val="004992"/>
                </a:solidFill>
              </a:rPr>
              <a:t>…</a:t>
            </a:r>
          </a:p>
          <a:p>
            <a:pPr marL="342900" lvl="0" indent="-342900" defTabSz="914400" fontAlgn="base">
              <a:buClr>
                <a:srgbClr val="333333"/>
              </a:buClr>
              <a:buFont typeface="WingDings"/>
              <a:buChar char=""/>
              <a:defRPr/>
            </a:pPr>
            <a:r>
              <a:rPr lang="en-CA" sz="2400" dirty="0" err="1">
                <a:solidFill>
                  <a:srgbClr val="333333"/>
                </a:solidFill>
              </a:rPr>
              <a:t>En</a:t>
            </a:r>
            <a:r>
              <a:rPr lang="en-CA" sz="2400" dirty="0">
                <a:solidFill>
                  <a:srgbClr val="333333"/>
                </a:solidFill>
              </a:rPr>
              <a:t> ole </a:t>
            </a:r>
            <a:r>
              <a:rPr lang="en-CA" sz="2400" dirty="0" err="1">
                <a:solidFill>
                  <a:srgbClr val="333333"/>
                </a:solidFill>
              </a:rPr>
              <a:t>hänelle</a:t>
            </a:r>
            <a:r>
              <a:rPr lang="en-CA" sz="2400" dirty="0">
                <a:solidFill>
                  <a:srgbClr val="333333"/>
                </a:solidFill>
              </a:rPr>
              <a:t> </a:t>
            </a:r>
            <a:r>
              <a:rPr lang="en-CA" sz="2400" dirty="0" err="1">
                <a:solidFill>
                  <a:srgbClr val="333333"/>
                </a:solidFill>
              </a:rPr>
              <a:t>tärkeä</a:t>
            </a:r>
            <a:r>
              <a:rPr lang="en-CA" sz="2400" dirty="0">
                <a:solidFill>
                  <a:srgbClr val="333333"/>
                </a:solidFill>
              </a:rPr>
              <a:t>. </a:t>
            </a:r>
            <a:r>
              <a:rPr lang="en-CA" sz="2400" dirty="0" err="1">
                <a:solidFill>
                  <a:srgbClr val="333333"/>
                </a:solidFill>
              </a:rPr>
              <a:t>Hän</a:t>
            </a:r>
            <a:r>
              <a:rPr lang="en-CA" sz="2400" dirty="0">
                <a:solidFill>
                  <a:srgbClr val="333333"/>
                </a:solidFill>
              </a:rPr>
              <a:t> </a:t>
            </a:r>
            <a:r>
              <a:rPr lang="en-CA" sz="2400" dirty="0" err="1">
                <a:solidFill>
                  <a:srgbClr val="333333"/>
                </a:solidFill>
              </a:rPr>
              <a:t>ei</a:t>
            </a:r>
            <a:r>
              <a:rPr lang="en-CA" sz="2400" dirty="0">
                <a:solidFill>
                  <a:srgbClr val="333333"/>
                </a:solidFill>
              </a:rPr>
              <a:t> </a:t>
            </a:r>
            <a:r>
              <a:rPr lang="en-CA" sz="2400" dirty="0" err="1">
                <a:solidFill>
                  <a:srgbClr val="333333"/>
                </a:solidFill>
              </a:rPr>
              <a:t>olisi</a:t>
            </a:r>
            <a:r>
              <a:rPr lang="en-CA" sz="2400" dirty="0">
                <a:solidFill>
                  <a:srgbClr val="333333"/>
                </a:solidFill>
              </a:rPr>
              <a:t> </a:t>
            </a:r>
            <a:r>
              <a:rPr lang="en-CA" sz="2400" dirty="0" err="1">
                <a:solidFill>
                  <a:srgbClr val="333333"/>
                </a:solidFill>
              </a:rPr>
              <a:t>uskaltanut</a:t>
            </a:r>
            <a:r>
              <a:rPr lang="en-CA" sz="2400" dirty="0">
                <a:solidFill>
                  <a:srgbClr val="333333"/>
                </a:solidFill>
              </a:rPr>
              <a:t> </a:t>
            </a:r>
            <a:r>
              <a:rPr lang="en-CA" sz="2400" dirty="0" err="1">
                <a:solidFill>
                  <a:srgbClr val="333333"/>
                </a:solidFill>
              </a:rPr>
              <a:t>tehdä</a:t>
            </a:r>
            <a:r>
              <a:rPr lang="en-CA" sz="2400" dirty="0">
                <a:solidFill>
                  <a:srgbClr val="333333"/>
                </a:solidFill>
              </a:rPr>
              <a:t> </a:t>
            </a:r>
            <a:r>
              <a:rPr lang="en-CA" sz="2400" dirty="0" err="1">
                <a:solidFill>
                  <a:srgbClr val="333333"/>
                </a:solidFill>
              </a:rPr>
              <a:t>tätä</a:t>
            </a:r>
            <a:r>
              <a:rPr lang="en-CA" sz="2400" dirty="0">
                <a:solidFill>
                  <a:srgbClr val="333333"/>
                </a:solidFill>
              </a:rPr>
              <a:t> </a:t>
            </a:r>
            <a:r>
              <a:rPr lang="en-CA" sz="2400" dirty="0" err="1">
                <a:solidFill>
                  <a:srgbClr val="333333"/>
                </a:solidFill>
              </a:rPr>
              <a:t>kenellekään</a:t>
            </a:r>
            <a:r>
              <a:rPr lang="en-CA" sz="2400" dirty="0">
                <a:solidFill>
                  <a:srgbClr val="333333"/>
                </a:solidFill>
              </a:rPr>
              <a:t> </a:t>
            </a:r>
            <a:r>
              <a:rPr lang="en-CA" sz="2400" dirty="0" err="1">
                <a:solidFill>
                  <a:srgbClr val="333333"/>
                </a:solidFill>
              </a:rPr>
              <a:t>muulle</a:t>
            </a:r>
            <a:r>
              <a:rPr lang="en-CA" sz="2400" dirty="0">
                <a:solidFill>
                  <a:srgbClr val="333333"/>
                </a:solidFill>
              </a:rPr>
              <a:t>.</a:t>
            </a:r>
          </a:p>
          <a:p>
            <a:pPr marL="342900" lvl="0" indent="-342900" defTabSz="914400" fontAlgn="base">
              <a:buClr>
                <a:srgbClr val="333333"/>
              </a:buClr>
              <a:buFont typeface="WingDings"/>
              <a:buChar char=""/>
              <a:defRPr/>
            </a:pPr>
            <a:r>
              <a:rPr lang="en-CA" sz="2400" dirty="0" err="1">
                <a:solidFill>
                  <a:srgbClr val="333333"/>
                </a:solidFill>
              </a:rPr>
              <a:t>Hän</a:t>
            </a:r>
            <a:r>
              <a:rPr lang="en-CA" sz="2400" dirty="0">
                <a:solidFill>
                  <a:srgbClr val="333333"/>
                </a:solidFill>
              </a:rPr>
              <a:t> on </a:t>
            </a:r>
            <a:r>
              <a:rPr lang="en-CA" sz="2400" dirty="0" err="1">
                <a:solidFill>
                  <a:srgbClr val="333333"/>
                </a:solidFill>
              </a:rPr>
              <a:t>hajamielinen</a:t>
            </a:r>
            <a:r>
              <a:rPr lang="en-CA" sz="2400" dirty="0">
                <a:solidFill>
                  <a:srgbClr val="333333"/>
                </a:solidFill>
              </a:rPr>
              <a:t> – </a:t>
            </a:r>
            <a:r>
              <a:rPr lang="en-CA" sz="2400" dirty="0" err="1">
                <a:solidFill>
                  <a:srgbClr val="333333"/>
                </a:solidFill>
              </a:rPr>
              <a:t>hän</a:t>
            </a:r>
            <a:r>
              <a:rPr lang="en-CA" sz="2400" dirty="0">
                <a:solidFill>
                  <a:srgbClr val="333333"/>
                </a:solidFill>
              </a:rPr>
              <a:t> </a:t>
            </a:r>
            <a:r>
              <a:rPr lang="en-CA" sz="2400" dirty="0" err="1">
                <a:solidFill>
                  <a:srgbClr val="333333"/>
                </a:solidFill>
              </a:rPr>
              <a:t>ei</a:t>
            </a:r>
            <a:r>
              <a:rPr lang="en-CA" sz="2400" dirty="0">
                <a:solidFill>
                  <a:srgbClr val="333333"/>
                </a:solidFill>
              </a:rPr>
              <a:t> </a:t>
            </a:r>
            <a:r>
              <a:rPr lang="en-CA" sz="2400" dirty="0" err="1">
                <a:solidFill>
                  <a:srgbClr val="333333"/>
                </a:solidFill>
              </a:rPr>
              <a:t>huomannut</a:t>
            </a:r>
            <a:r>
              <a:rPr lang="en-CA" sz="2400" dirty="0">
                <a:solidFill>
                  <a:srgbClr val="333333"/>
                </a:solidFill>
              </a:rPr>
              <a:t> </a:t>
            </a:r>
            <a:r>
              <a:rPr lang="en-CA" sz="2400" dirty="0" err="1">
                <a:solidFill>
                  <a:srgbClr val="333333"/>
                </a:solidFill>
              </a:rPr>
              <a:t>ajan</a:t>
            </a:r>
            <a:r>
              <a:rPr lang="en-CA" sz="2400" dirty="0">
                <a:solidFill>
                  <a:srgbClr val="333333"/>
                </a:solidFill>
              </a:rPr>
              <a:t> </a:t>
            </a:r>
            <a:r>
              <a:rPr lang="en-CA" sz="2400" dirty="0" err="1">
                <a:solidFill>
                  <a:srgbClr val="333333"/>
                </a:solidFill>
              </a:rPr>
              <a:t>kulua</a:t>
            </a:r>
            <a:r>
              <a:rPr lang="en-CA" sz="2400" dirty="0">
                <a:solidFill>
                  <a:srgbClr val="333333"/>
                </a:solidFill>
              </a:rPr>
              <a:t>.</a:t>
            </a:r>
          </a:p>
          <a:p>
            <a:pPr marL="342900" lvl="0" indent="-342900" defTabSz="914400" fontAlgn="base">
              <a:buClr>
                <a:srgbClr val="333333"/>
              </a:buClr>
              <a:buFont typeface="WingDings"/>
              <a:buChar char=""/>
              <a:defRPr/>
            </a:pPr>
            <a:r>
              <a:rPr lang="en-CA" sz="2400" dirty="0" err="1">
                <a:solidFill>
                  <a:srgbClr val="333333"/>
                </a:solidFill>
              </a:rPr>
              <a:t>Hänen</a:t>
            </a:r>
            <a:r>
              <a:rPr lang="en-CA" sz="2400" dirty="0">
                <a:solidFill>
                  <a:srgbClr val="333333"/>
                </a:solidFill>
              </a:rPr>
              <a:t> </a:t>
            </a:r>
            <a:r>
              <a:rPr lang="en-CA" sz="2400" dirty="0" err="1">
                <a:solidFill>
                  <a:srgbClr val="333333"/>
                </a:solidFill>
              </a:rPr>
              <a:t>autonsa</a:t>
            </a:r>
            <a:r>
              <a:rPr lang="en-CA" sz="2400" dirty="0">
                <a:solidFill>
                  <a:srgbClr val="333333"/>
                </a:solidFill>
              </a:rPr>
              <a:t> </a:t>
            </a:r>
            <a:r>
              <a:rPr lang="en-CA" sz="2400" dirty="0" err="1">
                <a:solidFill>
                  <a:srgbClr val="333333"/>
                </a:solidFill>
              </a:rPr>
              <a:t>hajosi</a:t>
            </a:r>
            <a:r>
              <a:rPr lang="en-CA"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a:t>
            </a:fld>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377"/>
            <a:r>
              <a:rPr lang="fi-FI" altLang="de-DE" sz="2400" dirty="0">
                <a:solidFill>
                  <a:srgbClr val="333333"/>
                </a:solidFill>
              </a:rPr>
              <a:t>Miksi ystäväsi ei tullut paikalle?</a:t>
            </a:r>
          </a:p>
          <a:p>
            <a:pPr lvl="0" defTabSz="914400" fontAlgn="base"/>
            <a:r>
              <a:rPr lang="en-CA" altLang="de-DE" sz="2400" dirty="0" err="1">
                <a:solidFill>
                  <a:srgbClr val="004992"/>
                </a:solidFill>
              </a:rPr>
              <a:t>Mahdolliset</a:t>
            </a:r>
            <a:r>
              <a:rPr lang="en-CA" altLang="de-DE" sz="2400" dirty="0">
                <a:solidFill>
                  <a:srgbClr val="004992"/>
                </a:solidFill>
              </a:rPr>
              <a:t> </a:t>
            </a:r>
            <a:r>
              <a:rPr lang="en-CA" altLang="de-DE" sz="2400" dirty="0" err="1">
                <a:solidFill>
                  <a:srgbClr val="004992"/>
                </a:solidFill>
              </a:rPr>
              <a:t>syyt</a:t>
            </a:r>
            <a:r>
              <a:rPr lang="en-CA" altLang="de-DE" sz="2400" dirty="0">
                <a:solidFill>
                  <a:srgbClr val="004992"/>
                </a:solidFill>
              </a:rPr>
              <a:t> </a:t>
            </a:r>
            <a:r>
              <a:rPr lang="en-CA" altLang="de-DE" sz="2400" dirty="0" err="1">
                <a:solidFill>
                  <a:srgbClr val="004992"/>
                </a:solidFill>
              </a:rPr>
              <a:t>tähän</a:t>
            </a:r>
            <a:r>
              <a:rPr lang="en-CA" altLang="de-DE" sz="2400" dirty="0">
                <a:solidFill>
                  <a:srgbClr val="004992"/>
                </a:solidFill>
              </a:rPr>
              <a:t> </a:t>
            </a:r>
            <a:r>
              <a:rPr lang="en-CA" altLang="de-DE" sz="2400" dirty="0" err="1">
                <a:solidFill>
                  <a:srgbClr val="004992"/>
                </a:solidFill>
              </a:rPr>
              <a:t>käytökseen</a:t>
            </a:r>
            <a:r>
              <a:rPr lang="en-CA" altLang="de-DE" sz="2400" dirty="0">
                <a:solidFill>
                  <a:srgbClr val="004992"/>
                </a:solidFill>
              </a:rPr>
              <a:t>…</a:t>
            </a:r>
            <a:endParaRPr lang="en-US" sz="2400" dirty="0"/>
          </a:p>
        </p:txBody>
      </p:sp>
      <p:sp>
        <p:nvSpPr>
          <p:cNvPr id="5" name="Title 4"/>
          <p:cNvSpPr>
            <a:spLocks noGrp="1"/>
          </p:cNvSpPr>
          <p:nvPr>
            <p:ph type="title"/>
          </p:nvPr>
        </p:nvSpPr>
        <p:spPr/>
        <p:txBody>
          <a:bodyPr/>
          <a:lstStyle/>
          <a:p>
            <a:r>
              <a:rPr lang="en-US" sz="3600" dirty="0" err="1">
                <a:solidFill>
                  <a:srgbClr val="004992"/>
                </a:solidFill>
                <a:latin typeface="+mn-lt"/>
                <a:ea typeface="+mn-ea"/>
                <a:cs typeface="+mn-cs"/>
              </a:rPr>
              <a:t>Selityksiä</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10" name="Group 68"/>
          <p:cNvGraphicFramePr>
            <a:graphicFrameLocks/>
          </p:cNvGraphicFramePr>
          <p:nvPr>
            <p:extLst>
              <p:ext uri="{D42A27DB-BD31-4B8C-83A1-F6EECF244321}">
                <p14:modId xmlns:p14="http://schemas.microsoft.com/office/powerpoint/2010/main" val="1570364899"/>
              </p:ext>
            </p:extLst>
          </p:nvPr>
        </p:nvGraphicFramePr>
        <p:xfrm>
          <a:off x="408955" y="3429000"/>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minä itse</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En</a:t>
                      </a:r>
                      <a:r>
                        <a:rPr kumimoji="0" lang="en-US" sz="2400" b="0" i="0" u="none" strike="noStrike" cap="none" normalizeH="0" baseline="0" dirty="0">
                          <a:ln>
                            <a:noFill/>
                          </a:ln>
                          <a:solidFill>
                            <a:srgbClr val="333333"/>
                          </a:solidFill>
                          <a:effectLst/>
                          <a:latin typeface="+mj-lt"/>
                          <a:cs typeface="Times New Roman" pitchFamily="18" charset="0"/>
                        </a:rPr>
                        <a:t> ole </a:t>
                      </a:r>
                      <a:r>
                        <a:rPr kumimoji="0" lang="en-US" sz="2400" b="0" i="0" u="none" strike="noStrike" cap="none" normalizeH="0" baseline="0" dirty="0" err="1">
                          <a:ln>
                            <a:noFill/>
                          </a:ln>
                          <a:solidFill>
                            <a:srgbClr val="333333"/>
                          </a:solidFill>
                          <a:effectLst/>
                          <a:latin typeface="+mj-lt"/>
                          <a:cs typeface="Times New Roman" pitchFamily="18" charset="0"/>
                        </a:rPr>
                        <a:t>tärkeä</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hänelle</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muut</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dirty="0">
                          <a:ln>
                            <a:noFill/>
                          </a:ln>
                          <a:solidFill>
                            <a:srgbClr val="333333"/>
                          </a:solidFill>
                          <a:effectLst/>
                          <a:latin typeface="+mj-lt"/>
                          <a:cs typeface="Times New Roman" pitchFamily="18" charset="0"/>
                        </a:rPr>
                        <a:t>Hän on hajamielinen – hän ei huomannut ajan kulua</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 tilanne tai sattuma</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Hänen autonsa hajosi.</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fi-FI" sz="3600">
                <a:latin typeface="Calibri Light"/>
                <a:ea typeface="+mn-ea"/>
                <a:cs typeface="+mn-cs"/>
              </a:rPr>
              <a:t>Syyn päätteleminen</a:t>
            </a:r>
          </a:p>
        </p:txBody>
      </p:sp>
      <p:sp>
        <p:nvSpPr>
          <p:cNvPr id="4" name="Content Placeholder 3"/>
          <p:cNvSpPr>
            <a:spLocks noGrp="1"/>
          </p:cNvSpPr>
          <p:nvPr>
            <p:ph idx="1"/>
          </p:nvPr>
        </p:nvSpPr>
        <p:spPr/>
        <p:txBody>
          <a:bodyPr/>
          <a:lstStyle/>
          <a:p>
            <a:pPr lvl="0" defTabSz="914400" fontAlgn="base"/>
            <a:r>
              <a:rPr lang="en-US" altLang="fi-FI" sz="2400">
                <a:solidFill>
                  <a:srgbClr val="333333"/>
                </a:solidFill>
              </a:rPr>
              <a:t>Kuten</a:t>
            </a:r>
            <a:r>
              <a:rPr lang="en-US" altLang="fi-FI" sz="2400" dirty="0">
                <a:solidFill>
                  <a:srgbClr val="333333"/>
                </a:solidFill>
              </a:rPr>
              <a:t> </a:t>
            </a:r>
            <a:r>
              <a:rPr lang="en-US" altLang="fi-FI" sz="2400" dirty="0" err="1">
                <a:solidFill>
                  <a:srgbClr val="333333"/>
                </a:solidFill>
              </a:rPr>
              <a:t>juuri</a:t>
            </a:r>
            <a:r>
              <a:rPr lang="en-US" altLang="fi-FI" sz="2400" dirty="0">
                <a:solidFill>
                  <a:srgbClr val="333333"/>
                </a:solidFill>
              </a:rPr>
              <a:t> </a:t>
            </a:r>
            <a:r>
              <a:rPr lang="en-US" altLang="fi-FI" sz="2400" dirty="0" err="1">
                <a:solidFill>
                  <a:srgbClr val="333333"/>
                </a:solidFill>
              </a:rPr>
              <a:t>havainnollistettiin</a:t>
            </a:r>
            <a:r>
              <a:rPr lang="en-US" altLang="fi-FI" sz="2400" dirty="0">
                <a:solidFill>
                  <a:srgbClr val="333333"/>
                </a:solidFill>
              </a:rPr>
              <a:t>, </a:t>
            </a:r>
            <a:r>
              <a:rPr lang="en-US" altLang="fi-FI" sz="2400" dirty="0" err="1">
                <a:solidFill>
                  <a:srgbClr val="333333"/>
                </a:solidFill>
              </a:rPr>
              <a:t>tapahtumilla</a:t>
            </a:r>
            <a:r>
              <a:rPr lang="en-US" altLang="fi-FI" sz="2400" dirty="0">
                <a:solidFill>
                  <a:srgbClr val="333333"/>
                </a:solidFill>
              </a:rPr>
              <a:t> </a:t>
            </a:r>
            <a:r>
              <a:rPr lang="en-US" altLang="fi-FI" sz="2400" dirty="0" err="1">
                <a:solidFill>
                  <a:srgbClr val="333333"/>
                </a:solidFill>
              </a:rPr>
              <a:t>voi</a:t>
            </a:r>
            <a:r>
              <a:rPr lang="en-US" altLang="fi-FI" sz="2400" dirty="0">
                <a:solidFill>
                  <a:srgbClr val="333333"/>
                </a:solidFill>
              </a:rPr>
              <a:t> olla </a:t>
            </a:r>
            <a:r>
              <a:rPr lang="en-US" altLang="fi-FI" sz="2400" dirty="0" err="1">
                <a:solidFill>
                  <a:srgbClr val="333333"/>
                </a:solidFill>
              </a:rPr>
              <a:t>useita</a:t>
            </a:r>
            <a:r>
              <a:rPr lang="en-US" altLang="fi-FI" sz="2400" dirty="0">
                <a:solidFill>
                  <a:srgbClr val="333333"/>
                </a:solidFill>
              </a:rPr>
              <a:t> </a:t>
            </a:r>
            <a:r>
              <a:rPr lang="en-US" altLang="fi-FI" sz="2400" dirty="0" err="1">
                <a:solidFill>
                  <a:srgbClr val="333333"/>
                </a:solidFill>
              </a:rPr>
              <a:t>eri</a:t>
            </a:r>
            <a:r>
              <a:rPr lang="en-US" altLang="fi-FI" sz="2400" dirty="0">
                <a:solidFill>
                  <a:srgbClr val="333333"/>
                </a:solidFill>
              </a:rPr>
              <a:t> </a:t>
            </a:r>
            <a:r>
              <a:rPr lang="en-US" altLang="fi-FI" sz="2400" dirty="0" err="1">
                <a:solidFill>
                  <a:srgbClr val="333333"/>
                </a:solidFill>
              </a:rPr>
              <a:t>syitä</a:t>
            </a:r>
            <a:r>
              <a:rPr lang="en-US" altLang="fi-FI" sz="2400" dirty="0">
                <a:solidFill>
                  <a:srgbClr val="333333"/>
                </a:solidFill>
              </a:rPr>
              <a:t>.</a:t>
            </a:r>
          </a:p>
          <a:p>
            <a:pPr lvl="0" defTabSz="914400" fontAlgn="base"/>
            <a:r>
              <a:rPr lang="en-US" altLang="fi-FI" sz="2400" dirty="0" err="1">
                <a:solidFill>
                  <a:srgbClr val="333333"/>
                </a:solidFill>
              </a:rPr>
              <a:t>Useimmissa</a:t>
            </a:r>
            <a:r>
              <a:rPr lang="en-US" altLang="fi-FI" sz="2400" dirty="0">
                <a:solidFill>
                  <a:srgbClr val="333333"/>
                </a:solidFill>
              </a:rPr>
              <a:t> </a:t>
            </a:r>
            <a:r>
              <a:rPr lang="en-US" altLang="fi-FI" sz="2400" dirty="0" err="1">
                <a:solidFill>
                  <a:srgbClr val="333333"/>
                </a:solidFill>
              </a:rPr>
              <a:t>tapauksissa</a:t>
            </a:r>
            <a:r>
              <a:rPr lang="en-US" altLang="fi-FI" sz="2400" dirty="0">
                <a:solidFill>
                  <a:srgbClr val="333333"/>
                </a:solidFill>
              </a:rPr>
              <a:t> </a:t>
            </a:r>
            <a:r>
              <a:rPr lang="en-US" altLang="fi-FI" sz="2400" dirty="0" err="1">
                <a:solidFill>
                  <a:srgbClr val="333333"/>
                </a:solidFill>
              </a:rPr>
              <a:t>useat</a:t>
            </a:r>
            <a:r>
              <a:rPr lang="en-US" altLang="fi-FI" sz="2400" dirty="0">
                <a:solidFill>
                  <a:srgbClr val="333333"/>
                </a:solidFill>
              </a:rPr>
              <a:t> </a:t>
            </a:r>
            <a:r>
              <a:rPr lang="en-US" altLang="fi-FI" sz="2400" dirty="0" err="1">
                <a:solidFill>
                  <a:srgbClr val="333333"/>
                </a:solidFill>
              </a:rPr>
              <a:t>tekijät</a:t>
            </a:r>
            <a:r>
              <a:rPr lang="en-US" altLang="fi-FI" sz="2400" dirty="0">
                <a:solidFill>
                  <a:srgbClr val="333333"/>
                </a:solidFill>
              </a:rPr>
              <a:t> </a:t>
            </a:r>
            <a:r>
              <a:rPr lang="en-US" altLang="fi-FI" sz="2400" dirty="0" err="1">
                <a:solidFill>
                  <a:srgbClr val="333333"/>
                </a:solidFill>
              </a:rPr>
              <a:t>vaikuttavat</a:t>
            </a:r>
            <a:r>
              <a:rPr lang="en-US" altLang="fi-FI" sz="2400" dirty="0">
                <a:solidFill>
                  <a:srgbClr val="333333"/>
                </a:solidFill>
              </a:rPr>
              <a:t> </a:t>
            </a:r>
            <a:r>
              <a:rPr lang="en-US" altLang="fi-FI" sz="2400" dirty="0" err="1">
                <a:solidFill>
                  <a:srgbClr val="333333"/>
                </a:solidFill>
              </a:rPr>
              <a:t>tilanteeseen</a:t>
            </a:r>
            <a:r>
              <a:rPr lang="en-US" altLang="fi-FI" sz="2400" dirty="0">
                <a:solidFill>
                  <a:srgbClr val="333333"/>
                </a:solidFill>
              </a:rPr>
              <a:t>.</a:t>
            </a:r>
          </a:p>
          <a:p>
            <a:pPr lvl="0" defTabSz="914400" fontAlgn="base"/>
            <a:r>
              <a:rPr lang="en-US" altLang="fi-FI" sz="2400" dirty="0" err="1">
                <a:solidFill>
                  <a:srgbClr val="333333"/>
                </a:solidFill>
              </a:rPr>
              <a:t>Siitä</a:t>
            </a:r>
            <a:r>
              <a:rPr lang="en-US" altLang="fi-FI" sz="2400" dirty="0">
                <a:solidFill>
                  <a:srgbClr val="333333"/>
                </a:solidFill>
              </a:rPr>
              <a:t> </a:t>
            </a:r>
            <a:r>
              <a:rPr lang="en-US" altLang="fi-FI" sz="2400" dirty="0" err="1">
                <a:solidFill>
                  <a:srgbClr val="333333"/>
                </a:solidFill>
              </a:rPr>
              <a:t>huolimatta</a:t>
            </a:r>
            <a:r>
              <a:rPr lang="en-US" altLang="fi-FI" sz="2400" dirty="0">
                <a:solidFill>
                  <a:srgbClr val="333333"/>
                </a:solidFill>
              </a:rPr>
              <a:t> </a:t>
            </a:r>
            <a:r>
              <a:rPr lang="en-US" altLang="fi-FI" sz="2400" dirty="0" err="1">
                <a:solidFill>
                  <a:srgbClr val="333333"/>
                </a:solidFill>
              </a:rPr>
              <a:t>moni</a:t>
            </a:r>
            <a:r>
              <a:rPr lang="en-US" altLang="fi-FI" sz="2400" dirty="0">
                <a:solidFill>
                  <a:srgbClr val="333333"/>
                </a:solidFill>
              </a:rPr>
              <a:t> </a:t>
            </a:r>
            <a:r>
              <a:rPr lang="en-US" altLang="fi-FI" sz="2400" dirty="0" err="1">
                <a:solidFill>
                  <a:srgbClr val="333333"/>
                </a:solidFill>
              </a:rPr>
              <a:t>ihminen</a:t>
            </a:r>
            <a:r>
              <a:rPr lang="en-US" altLang="fi-FI" sz="2400" dirty="0">
                <a:solidFill>
                  <a:srgbClr val="333333"/>
                </a:solidFill>
              </a:rPr>
              <a:t> </a:t>
            </a:r>
            <a:r>
              <a:rPr lang="en-US" altLang="fi-FI" sz="2400" dirty="0" err="1">
                <a:solidFill>
                  <a:srgbClr val="333333"/>
                </a:solidFill>
              </a:rPr>
              <a:t>näkee</a:t>
            </a:r>
            <a:r>
              <a:rPr lang="en-US" altLang="fi-FI" sz="2400" dirty="0">
                <a:solidFill>
                  <a:srgbClr val="333333"/>
                </a:solidFill>
              </a:rPr>
              <a:t> </a:t>
            </a:r>
            <a:r>
              <a:rPr lang="en-US" altLang="fi-FI" sz="2400" dirty="0" err="1">
                <a:solidFill>
                  <a:srgbClr val="333333"/>
                </a:solidFill>
              </a:rPr>
              <a:t>asian</a:t>
            </a:r>
            <a:r>
              <a:rPr lang="en-US" altLang="fi-FI" sz="2400" dirty="0">
                <a:solidFill>
                  <a:srgbClr val="333333"/>
                </a:solidFill>
              </a:rPr>
              <a:t> </a:t>
            </a:r>
            <a:r>
              <a:rPr lang="en-US" altLang="fi-FI" sz="2400" dirty="0" err="1">
                <a:solidFill>
                  <a:srgbClr val="333333"/>
                </a:solidFill>
              </a:rPr>
              <a:t>mieluiten</a:t>
            </a:r>
            <a:r>
              <a:rPr lang="en-US" altLang="fi-FI" sz="2400" dirty="0">
                <a:solidFill>
                  <a:srgbClr val="333333"/>
                </a:solidFill>
              </a:rPr>
              <a:t> </a:t>
            </a:r>
            <a:r>
              <a:rPr lang="en-US" altLang="fi-FI" sz="2400" dirty="0" err="1">
                <a:solidFill>
                  <a:srgbClr val="333333"/>
                </a:solidFill>
              </a:rPr>
              <a:t>siten</a:t>
            </a:r>
            <a:r>
              <a:rPr lang="en-US" altLang="fi-FI" sz="2400" dirty="0">
                <a:solidFill>
                  <a:srgbClr val="333333"/>
                </a:solidFill>
              </a:rPr>
              <a:t>, </a:t>
            </a:r>
            <a:r>
              <a:rPr lang="en-US" altLang="fi-FI" sz="2400" dirty="0" err="1">
                <a:solidFill>
                  <a:srgbClr val="333333"/>
                </a:solidFill>
              </a:rPr>
              <a:t>että</a:t>
            </a:r>
            <a:r>
              <a:rPr lang="en-US" altLang="fi-FI" sz="2400" dirty="0">
                <a:solidFill>
                  <a:srgbClr val="333333"/>
                </a:solidFill>
              </a:rPr>
              <a:t> vain </a:t>
            </a:r>
            <a:r>
              <a:rPr lang="en-US" altLang="fi-FI" sz="2400" dirty="0" err="1">
                <a:solidFill>
                  <a:srgbClr val="333333"/>
                </a:solidFill>
              </a:rPr>
              <a:t>yksi</a:t>
            </a:r>
            <a:r>
              <a:rPr lang="en-US" altLang="fi-FI" sz="2400" dirty="0">
                <a:solidFill>
                  <a:srgbClr val="333333"/>
                </a:solidFill>
              </a:rPr>
              <a:t> </a:t>
            </a:r>
            <a:r>
              <a:rPr lang="en-US" altLang="fi-FI" sz="2400" dirty="0" err="1">
                <a:solidFill>
                  <a:srgbClr val="333333"/>
                </a:solidFill>
              </a:rPr>
              <a:t>näkökanta</a:t>
            </a:r>
            <a:r>
              <a:rPr lang="en-US" altLang="fi-FI" sz="2400" dirty="0">
                <a:solidFill>
                  <a:srgbClr val="333333"/>
                </a:solidFill>
              </a:rPr>
              <a:t> on </a:t>
            </a:r>
            <a:r>
              <a:rPr lang="en-US" altLang="fi-FI" sz="2400" dirty="0" err="1">
                <a:solidFill>
                  <a:srgbClr val="333333"/>
                </a:solidFill>
              </a:rPr>
              <a:t>tärkeä</a:t>
            </a:r>
            <a:r>
              <a:rPr lang="en-US" altLang="fi-FI" sz="2400" dirty="0">
                <a:solidFill>
                  <a:srgbClr val="333333"/>
                </a:solidFill>
              </a:rPr>
              <a:t> (</a:t>
            </a:r>
            <a:r>
              <a:rPr lang="en-US" altLang="fi-FI" sz="2400" dirty="0" err="1">
                <a:solidFill>
                  <a:srgbClr val="333333"/>
                </a:solidFill>
              </a:rPr>
              <a:t>esim</a:t>
            </a:r>
            <a:r>
              <a:rPr lang="en-US" altLang="fi-FI" sz="2400" dirty="0">
                <a:solidFill>
                  <a:srgbClr val="333333"/>
                </a:solidFill>
              </a:rPr>
              <a:t>. </a:t>
            </a:r>
            <a:r>
              <a:rPr lang="en-US" altLang="fi-FI" sz="2400" dirty="0" err="1">
                <a:solidFill>
                  <a:srgbClr val="333333"/>
                </a:solidFill>
              </a:rPr>
              <a:t>muiden</a:t>
            </a:r>
            <a:r>
              <a:rPr lang="en-US" altLang="fi-FI" sz="2400" dirty="0">
                <a:solidFill>
                  <a:srgbClr val="333333"/>
                </a:solidFill>
              </a:rPr>
              <a:t> </a:t>
            </a:r>
            <a:r>
              <a:rPr lang="en-US" altLang="fi-FI" sz="2400" dirty="0" err="1">
                <a:solidFill>
                  <a:srgbClr val="333333"/>
                </a:solidFill>
              </a:rPr>
              <a:t>syyttäminen</a:t>
            </a:r>
            <a:r>
              <a:rPr lang="en-US" altLang="fi-FI" sz="2400" dirty="0">
                <a:solidFill>
                  <a:srgbClr val="333333"/>
                </a:solidFill>
              </a:rPr>
              <a:t> </a:t>
            </a:r>
            <a:r>
              <a:rPr lang="en-US" altLang="fi-FI" sz="2400" dirty="0" err="1">
                <a:solidFill>
                  <a:srgbClr val="333333"/>
                </a:solidFill>
              </a:rPr>
              <a:t>itsensä</a:t>
            </a:r>
            <a:r>
              <a:rPr lang="en-US" altLang="fi-FI" sz="2400" dirty="0">
                <a:solidFill>
                  <a:srgbClr val="333333"/>
                </a:solidFill>
              </a:rPr>
              <a:t> </a:t>
            </a:r>
            <a:r>
              <a:rPr lang="en-US" altLang="fi-FI" sz="2400" dirty="0" err="1">
                <a:solidFill>
                  <a:srgbClr val="333333"/>
                </a:solidFill>
              </a:rPr>
              <a:t>sijaan</a:t>
            </a:r>
            <a:r>
              <a:rPr lang="en-US" altLang="fi-FI" sz="2400" dirty="0">
                <a:solidFill>
                  <a:srgbClr val="333333"/>
                </a:solidFill>
              </a:rPr>
              <a:t> tai </a:t>
            </a:r>
            <a:r>
              <a:rPr lang="en-US" altLang="fi-FI" sz="2400" dirty="0" err="1">
                <a:solidFill>
                  <a:srgbClr val="333333"/>
                </a:solidFill>
              </a:rPr>
              <a:t>päinvastoin</a:t>
            </a:r>
            <a:r>
              <a:rPr lang="en-US" altLang="fi-FI"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6"/>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Calibri Light"/>
                <a:ea typeface="+mn-ea"/>
                <a:cs typeface="+mn-cs"/>
              </a:rPr>
              <a:t>Sinut kotiutetaan sairaalasta, vaikka et tunne oloasi yhtään paremmaksi.</a:t>
            </a:r>
            <a:endParaRPr lang="en-US" altLang="de-DE" sz="3600" dirty="0">
              <a:latin typeface="Calibri Light"/>
              <a:ea typeface="+mn-ea"/>
              <a:cs typeface="+mn-cs"/>
            </a:endParaRPr>
          </a:p>
        </p:txBody>
      </p:sp>
      <p:sp>
        <p:nvSpPr>
          <p:cNvPr id="20482" name="Rectangle 3"/>
          <p:cNvSpPr>
            <a:spLocks noGrp="1" noChangeArrowheads="1"/>
          </p:cNvSpPr>
          <p:nvPr>
            <p:ph idx="1"/>
          </p:nvPr>
        </p:nvSpPr>
        <p:spPr/>
        <p:txBody>
          <a:bodyPr>
            <a:noAutofit/>
          </a:bodyPr>
          <a:lstStyle/>
          <a:p>
            <a:pPr eaLnBrk="1" hangingPunct="1"/>
            <a:r>
              <a:rPr lang="de-DE" altLang="de-DE" sz="2400" dirty="0">
                <a:solidFill>
                  <a:srgbClr val="004992"/>
                </a:solidFill>
              </a:rPr>
              <a:t>Selityksiä...</a:t>
            </a:r>
          </a:p>
          <a:p>
            <a:pPr eaLnBrk="1" hangingPunct="1"/>
            <a:r>
              <a:rPr lang="de-DE" altLang="de-DE" sz="2400" dirty="0">
                <a:solidFill>
                  <a:srgbClr val="333333"/>
                </a:solidFill>
              </a:rPr>
              <a:t>... minä itse</a:t>
            </a:r>
          </a:p>
          <a:p>
            <a:pPr eaLnBrk="1" hangingPunct="1"/>
            <a:r>
              <a:rPr lang="de-DE" altLang="de-DE" sz="2400" dirty="0">
                <a:solidFill>
                  <a:srgbClr val="333333"/>
                </a:solidFill>
              </a:rPr>
              <a:t>... muut	</a:t>
            </a:r>
          </a:p>
          <a:p>
            <a:pPr eaLnBrk="1" hangingPunct="1"/>
            <a:r>
              <a:rPr lang="de-DE" altLang="de-DE" sz="2400" dirty="0">
                <a:solidFill>
                  <a:srgbClr val="333333"/>
                </a:solidFill>
              </a:rPr>
              <a:t>... tilanne tai sattuma</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9</a:t>
            </a:fld>
            <a:endParaRPr lang="de-DE"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8" y="2421593"/>
            <a:ext cx="1463040"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Lakkaa seuraamasta minua!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6"/>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Calibri Light"/>
                <a:ea typeface="+mn-ea"/>
                <a:cs typeface="+mn-cs"/>
              </a:rPr>
              <a:t>Sinut kotiutetaan sairaalasta, vaikka et tunne oloasi yhtään paremmaksi.</a:t>
            </a:r>
            <a:endParaRPr lang="en-US" altLang="de-DE" sz="3600" dirty="0">
              <a:latin typeface="Calibri Light"/>
              <a:ea typeface="+mn-ea"/>
              <a:cs typeface="+mn-cs"/>
            </a:endParaRPr>
          </a:p>
        </p:txBody>
      </p:sp>
      <p:sp>
        <p:nvSpPr>
          <p:cNvPr id="22530" name="Rectangle 3"/>
          <p:cNvSpPr>
            <a:spLocks noGrp="1" noChangeArrowheads="1"/>
          </p:cNvSpPr>
          <p:nvPr>
            <p:ph idx="1"/>
          </p:nvPr>
        </p:nvSpPr>
        <p:spPr/>
        <p:txBody>
          <a:bodyPr>
            <a:noAutofit/>
          </a:bodyPr>
          <a:lstStyle/>
          <a:p>
            <a:pPr eaLnBrk="1" hangingPunct="1">
              <a:lnSpc>
                <a:spcPct val="100000"/>
              </a:lnSpc>
              <a:spcBef>
                <a:spcPts val="1200"/>
              </a:spcBef>
            </a:pPr>
            <a:r>
              <a:rPr lang="de-DE" altLang="de-DE" sz="1600" b="1" dirty="0">
                <a:solidFill>
                  <a:srgbClr val="004992"/>
                </a:solidFill>
                <a:latin typeface="Calibri Light"/>
              </a:rPr>
              <a:t>Selityksiä...</a:t>
            </a:r>
          </a:p>
          <a:p>
            <a:pPr eaLnBrk="1" hangingPunct="1">
              <a:lnSpc>
                <a:spcPct val="100000"/>
              </a:lnSpc>
              <a:spcBef>
                <a:spcPts val="1200"/>
              </a:spcBef>
            </a:pPr>
            <a:r>
              <a:rPr lang="de-DE" altLang="de-DE" sz="1600" b="1" dirty="0">
                <a:solidFill>
                  <a:srgbClr val="004992"/>
                </a:solidFill>
                <a:latin typeface="Calibri Light"/>
              </a:rPr>
              <a:t>... Minä itse:</a:t>
            </a:r>
          </a:p>
          <a:p>
            <a:pPr eaLnBrk="1" hangingPunct="1">
              <a:lnSpc>
                <a:spcPct val="100000"/>
              </a:lnSpc>
              <a:spcBef>
                <a:spcPts val="0"/>
              </a:spcBef>
            </a:pPr>
            <a:r>
              <a:rPr lang="de-DE" altLang="de-DE" sz="1600" i="1" dirty="0">
                <a:solidFill>
                  <a:srgbClr val="333333"/>
                </a:solidFill>
                <a:latin typeface="Calibri Light"/>
              </a:rPr>
              <a:t>(voidaan vaikuttaa jonkin verran)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En ollut riittävän motivoitunut muuttuakseni.</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En uskonut paranemiseeni.</a:t>
            </a:r>
          </a:p>
          <a:p>
            <a:pPr eaLnBrk="1" hangingPunct="1">
              <a:lnSpc>
                <a:spcPct val="100000"/>
              </a:lnSpc>
              <a:spcBef>
                <a:spcPts val="1200"/>
              </a:spcBef>
              <a:buClr>
                <a:schemeClr val="tx1"/>
              </a:buClr>
            </a:pPr>
            <a:r>
              <a:rPr lang="de-DE" altLang="de-DE" sz="1600" i="1" dirty="0">
                <a:solidFill>
                  <a:srgbClr val="333333"/>
                </a:solidFill>
                <a:latin typeface="Calibri Light"/>
              </a:rPr>
              <a:t>(vähemmän mahdollista vaikuttaa)</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Olen parantumaton.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Minulla on </a:t>
            </a:r>
            <a:r>
              <a:rPr lang="de-DE" altLang="de-DE" sz="1600" i="1" dirty="0">
                <a:solidFill>
                  <a:srgbClr val="333333"/>
                </a:solidFill>
                <a:latin typeface="Calibri Light"/>
              </a:rPr>
              <a:t>huonot geenit.</a:t>
            </a:r>
          </a:p>
          <a:p>
            <a:pPr eaLnBrk="1" hangingPunct="1">
              <a:lnSpc>
                <a:spcPct val="100000"/>
              </a:lnSpc>
              <a:spcBef>
                <a:spcPts val="1200"/>
              </a:spcBef>
              <a:buClr>
                <a:schemeClr val="tx1"/>
              </a:buClr>
            </a:pPr>
            <a:r>
              <a:rPr lang="de-DE" altLang="de-DE" sz="1600" b="1" dirty="0">
                <a:solidFill>
                  <a:srgbClr val="004992"/>
                </a:solidFill>
                <a:latin typeface="Calibri Light"/>
              </a:rPr>
              <a:t>... muut: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Tämän sairaalan lääkäreillä on huono maine.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Hoitohenkilökunnan olisi pitänyt antaa enemmän aikaa ja nähdä vaivaa hoitoni eteen.</a:t>
            </a:r>
          </a:p>
          <a:p>
            <a:pPr eaLnBrk="1" hangingPunct="1">
              <a:lnSpc>
                <a:spcPct val="100000"/>
              </a:lnSpc>
              <a:spcBef>
                <a:spcPts val="1200"/>
              </a:spcBef>
              <a:buClr>
                <a:schemeClr val="tx1"/>
              </a:buClr>
            </a:pPr>
            <a:r>
              <a:rPr lang="de-DE" altLang="de-DE" sz="1600" b="1" dirty="0">
                <a:solidFill>
                  <a:srgbClr val="004992"/>
                </a:solidFill>
                <a:latin typeface="Calibri Light"/>
              </a:rPr>
              <a:t>... Tilanne tai sattuma:</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Ehkä olisin toipunut paremmin, jos en olisi jakanut huonetta kuuden muun potilaan kanssa.</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Jos sairaala olisi paremmin varusteltu, olisin toipunut.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Joskus toipumisprosessi vie enemmän aikaa.</a:t>
            </a:r>
            <a:endParaRPr lang="en-US" altLang="de-DE" sz="16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10</a:t>
            </a:fld>
            <a:endParaRPr lang="de-DE"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8" y="2421593"/>
            <a:ext cx="1463040"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Lakkaa seuraamasta minua!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6"/>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Calibri Light"/>
                <a:ea typeface="+mn-ea"/>
                <a:cs typeface="+mn-cs"/>
              </a:rPr>
              <a:t>Sinut kotiutetaan sairaalasta, vaikka et tunne oloasi yhtään paremmaksi.</a:t>
            </a:r>
            <a:endParaRPr lang="en-US" altLang="de-DE" sz="3600" dirty="0">
              <a:latin typeface="Calibri Light"/>
              <a:ea typeface="+mn-ea"/>
              <a:cs typeface="+mn-cs"/>
            </a:endParaRPr>
          </a:p>
        </p:txBody>
      </p:sp>
      <p:sp>
        <p:nvSpPr>
          <p:cNvPr id="22530" name="Rectangle 3"/>
          <p:cNvSpPr>
            <a:spLocks noGrp="1" noChangeArrowheads="1"/>
          </p:cNvSpPr>
          <p:nvPr>
            <p:ph idx="1"/>
          </p:nvPr>
        </p:nvSpPr>
        <p:spPr/>
        <p:txBody>
          <a:bodyPr>
            <a:noAutofit/>
          </a:bodyPr>
          <a:lstStyle/>
          <a:p>
            <a:pPr eaLnBrk="1" hangingPunct="1">
              <a:lnSpc>
                <a:spcPct val="100000"/>
              </a:lnSpc>
              <a:spcBef>
                <a:spcPts val="1200"/>
              </a:spcBef>
            </a:pPr>
            <a:r>
              <a:rPr lang="de-DE" altLang="de-DE" sz="1600" b="1" dirty="0">
                <a:solidFill>
                  <a:srgbClr val="004992"/>
                </a:solidFill>
                <a:latin typeface="Calibri Light"/>
              </a:rPr>
              <a:t>Selityksiä...</a:t>
            </a:r>
          </a:p>
          <a:p>
            <a:pPr eaLnBrk="1" hangingPunct="1">
              <a:lnSpc>
                <a:spcPct val="100000"/>
              </a:lnSpc>
              <a:spcBef>
                <a:spcPts val="1200"/>
              </a:spcBef>
            </a:pPr>
            <a:r>
              <a:rPr lang="de-DE" altLang="de-DE" sz="1600" b="1" dirty="0">
                <a:solidFill>
                  <a:srgbClr val="004992"/>
                </a:solidFill>
                <a:latin typeface="Calibri Light"/>
              </a:rPr>
              <a:t>... Minä itse:</a:t>
            </a:r>
          </a:p>
          <a:p>
            <a:pPr eaLnBrk="1" hangingPunct="1">
              <a:lnSpc>
                <a:spcPct val="100000"/>
              </a:lnSpc>
              <a:spcBef>
                <a:spcPts val="0"/>
              </a:spcBef>
            </a:pPr>
            <a:r>
              <a:rPr lang="de-DE" altLang="de-DE" sz="1600" i="1" dirty="0">
                <a:solidFill>
                  <a:srgbClr val="333333"/>
                </a:solidFill>
                <a:latin typeface="Calibri Light"/>
              </a:rPr>
              <a:t>(voidaan vaikuttaa jonkin verran)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En ollut riittävän motivoitunut muuttuakseni.</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En uskonut paranemiseeni.</a:t>
            </a:r>
          </a:p>
          <a:p>
            <a:pPr eaLnBrk="1" hangingPunct="1">
              <a:lnSpc>
                <a:spcPct val="100000"/>
              </a:lnSpc>
              <a:spcBef>
                <a:spcPts val="1200"/>
              </a:spcBef>
              <a:buClr>
                <a:schemeClr val="tx1"/>
              </a:buClr>
            </a:pPr>
            <a:r>
              <a:rPr lang="de-DE" altLang="de-DE" sz="1600" i="1" dirty="0">
                <a:solidFill>
                  <a:srgbClr val="333333"/>
                </a:solidFill>
                <a:latin typeface="Calibri Light"/>
              </a:rPr>
              <a:t>(vähemmän mahdollista vaikuttaa)</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Olen parantumaton.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Minulla on </a:t>
            </a:r>
            <a:r>
              <a:rPr lang="de-DE" altLang="de-DE" sz="1600" i="1" dirty="0">
                <a:solidFill>
                  <a:srgbClr val="333333"/>
                </a:solidFill>
                <a:latin typeface="Calibri Light"/>
              </a:rPr>
              <a:t>huonot geenit.</a:t>
            </a:r>
          </a:p>
          <a:p>
            <a:pPr eaLnBrk="1" hangingPunct="1">
              <a:lnSpc>
                <a:spcPct val="100000"/>
              </a:lnSpc>
              <a:spcBef>
                <a:spcPts val="1200"/>
              </a:spcBef>
              <a:buClr>
                <a:schemeClr val="tx1"/>
              </a:buClr>
            </a:pPr>
            <a:r>
              <a:rPr lang="de-DE" altLang="de-DE" sz="1600" b="1" dirty="0">
                <a:solidFill>
                  <a:srgbClr val="004992"/>
                </a:solidFill>
                <a:latin typeface="Calibri Light"/>
              </a:rPr>
              <a:t>... muut: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Tämän sairaalan lääkäreillä on huono maine.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Hoitohenkilökunnan olisi pitänyt antaa enemmän aikaa ja nähdä vaivaa hoitoni eteen.</a:t>
            </a:r>
          </a:p>
          <a:p>
            <a:pPr eaLnBrk="1" hangingPunct="1">
              <a:lnSpc>
                <a:spcPct val="100000"/>
              </a:lnSpc>
              <a:spcBef>
                <a:spcPts val="1200"/>
              </a:spcBef>
              <a:buClr>
                <a:schemeClr val="tx1"/>
              </a:buClr>
            </a:pPr>
            <a:r>
              <a:rPr lang="de-DE" altLang="de-DE" sz="1600" b="1" dirty="0">
                <a:solidFill>
                  <a:srgbClr val="004992"/>
                </a:solidFill>
                <a:latin typeface="Calibri Light"/>
              </a:rPr>
              <a:t>... Tilanne tai sattuma:</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Ehkä olisin toipunut paremmin, jos en olisi jakanut huonetta kuuden muun potilaan kanssa.</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Jos sairaala olisi paremmin varusteltu, olisin toipunut.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Joskus toipumisprosessi vie enemmän aikaa.</a:t>
            </a:r>
            <a:endParaRPr lang="en-US" altLang="de-DE" sz="16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11</a:t>
            </a:fld>
            <a:endParaRPr lang="de-DE"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8" y="2421593"/>
            <a:ext cx="1463040"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Lakkaa seuraamasta minua!</a:t>
            </a: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Varoitus: Yksipuolisia selityksiä!</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1938484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i-FI" sz="3600">
                <a:solidFill>
                  <a:srgbClr val="004992"/>
                </a:solidFill>
                <a:latin typeface="+mn-lt"/>
                <a:ea typeface="+mn-ea"/>
                <a:cs typeface="+mn-cs"/>
              </a:rPr>
              <a:t>Sinut kotiutetaan sairaalasta, vaikka et tunne oloasi yhtään paremmaksi.</a:t>
            </a:r>
            <a:endParaRPr lang="en-US" sz="3600">
              <a:solidFill>
                <a:srgbClr val="004992"/>
              </a:solidFill>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defTabSz="914400" fontAlgn="base"/>
            <a:r>
              <a:rPr lang="en-US" altLang="fi-FI" sz="2400" dirty="0">
                <a:solidFill>
                  <a:srgbClr val="333333"/>
                </a:solidFill>
              </a:rPr>
              <a:t>Ole </a:t>
            </a:r>
            <a:r>
              <a:rPr lang="en-US" altLang="fi-FI" sz="2400" dirty="0" err="1">
                <a:solidFill>
                  <a:srgbClr val="333333"/>
                </a:solidFill>
              </a:rPr>
              <a:t>hyvä</a:t>
            </a:r>
            <a:r>
              <a:rPr lang="en-US" altLang="fi-FI" sz="2400" dirty="0">
                <a:solidFill>
                  <a:srgbClr val="333333"/>
                </a:solidFill>
              </a:rPr>
              <a:t> ja </a:t>
            </a:r>
            <a:r>
              <a:rPr lang="en-US" altLang="fi-FI" sz="2400" dirty="0" err="1">
                <a:solidFill>
                  <a:srgbClr val="333333"/>
                </a:solidFill>
              </a:rPr>
              <a:t>keksi</a:t>
            </a:r>
            <a:r>
              <a:rPr lang="en-US" altLang="fi-FI" sz="2400" dirty="0">
                <a:solidFill>
                  <a:srgbClr val="333333"/>
                </a:solidFill>
              </a:rPr>
              <a:t> </a:t>
            </a:r>
            <a:r>
              <a:rPr lang="en-US" altLang="fi-FI" sz="2400" dirty="0" err="1">
                <a:solidFill>
                  <a:srgbClr val="333333"/>
                </a:solidFill>
              </a:rPr>
              <a:t>selityksiä</a:t>
            </a:r>
            <a:r>
              <a:rPr lang="en-US" altLang="fi-FI" sz="2400" dirty="0">
                <a:solidFill>
                  <a:srgbClr val="333333"/>
                </a:solidFill>
              </a:rPr>
              <a:t>, </a:t>
            </a:r>
            <a:r>
              <a:rPr lang="en-US" altLang="fi-FI" sz="2400" dirty="0" err="1">
                <a:solidFill>
                  <a:srgbClr val="333333"/>
                </a:solidFill>
              </a:rPr>
              <a:t>jotka</a:t>
            </a:r>
            <a:r>
              <a:rPr lang="en-US" altLang="fi-FI" sz="2400" dirty="0">
                <a:solidFill>
                  <a:srgbClr val="333333"/>
                </a:solidFill>
              </a:rPr>
              <a:t> </a:t>
            </a:r>
            <a:r>
              <a:rPr lang="en-US" altLang="fi-FI" sz="2400" dirty="0" err="1">
                <a:solidFill>
                  <a:srgbClr val="333333"/>
                </a:solidFill>
              </a:rPr>
              <a:t>sisältävät</a:t>
            </a:r>
            <a:r>
              <a:rPr lang="en-US" altLang="fi-FI" sz="2400" dirty="0">
                <a:solidFill>
                  <a:srgbClr val="333333"/>
                </a:solidFill>
              </a:rPr>
              <a:t> </a:t>
            </a:r>
            <a:r>
              <a:rPr lang="en-US" altLang="fi-FI" sz="2400" dirty="0" err="1">
                <a:solidFill>
                  <a:srgbClr val="333333"/>
                </a:solidFill>
              </a:rPr>
              <a:t>monenlaisia</a:t>
            </a:r>
            <a:r>
              <a:rPr lang="en-US" altLang="fi-FI" sz="2400" dirty="0">
                <a:solidFill>
                  <a:srgbClr val="333333"/>
                </a:solidFill>
              </a:rPr>
              <a:t> </a:t>
            </a:r>
            <a:r>
              <a:rPr lang="en-US" altLang="fi-FI" sz="2400" dirty="0" err="1">
                <a:solidFill>
                  <a:srgbClr val="333333"/>
                </a:solidFill>
              </a:rPr>
              <a:t>syitä</a:t>
            </a:r>
            <a:r>
              <a:rPr lang="en-US" altLang="fi-FI" sz="2400" dirty="0">
                <a:solidFill>
                  <a:srgbClr val="333333"/>
                </a:solidFill>
              </a:rPr>
              <a:t> (</a:t>
            </a:r>
            <a:r>
              <a:rPr lang="en-US" altLang="fi-FI" sz="2400" dirty="0" err="1">
                <a:solidFill>
                  <a:srgbClr val="333333"/>
                </a:solidFill>
              </a:rPr>
              <a:t>esim</a:t>
            </a:r>
            <a:r>
              <a:rPr lang="en-US" altLang="fi-FI" sz="2400" dirty="0">
                <a:solidFill>
                  <a:srgbClr val="333333"/>
                </a:solidFill>
              </a:rPr>
              <a:t>. </a:t>
            </a:r>
            <a:r>
              <a:rPr lang="en-US" altLang="fi-FI" sz="2400" dirty="0" err="1">
                <a:solidFill>
                  <a:srgbClr val="333333"/>
                </a:solidFill>
              </a:rPr>
              <a:t>muut</a:t>
            </a:r>
            <a:r>
              <a:rPr lang="en-US" altLang="fi-FI" sz="2400" dirty="0">
                <a:solidFill>
                  <a:srgbClr val="333333"/>
                </a:solidFill>
              </a:rPr>
              <a:t>, </a:t>
            </a:r>
            <a:r>
              <a:rPr lang="en-US" altLang="fi-FI" sz="2400" dirty="0" err="1">
                <a:solidFill>
                  <a:srgbClr val="333333"/>
                </a:solidFill>
              </a:rPr>
              <a:t>tilanne</a:t>
            </a:r>
            <a:r>
              <a:rPr lang="en-US" altLang="fi-FI" sz="2400" dirty="0">
                <a:solidFill>
                  <a:srgbClr val="333333"/>
                </a:solidFill>
              </a:rPr>
              <a:t> &amp; </a:t>
            </a:r>
            <a:r>
              <a:rPr lang="en-US" altLang="fi-FI" sz="2400" dirty="0" err="1">
                <a:solidFill>
                  <a:srgbClr val="333333"/>
                </a:solidFill>
              </a:rPr>
              <a:t>minä</a:t>
            </a:r>
            <a:r>
              <a:rPr lang="en-US" altLang="fi-FI" sz="2400" dirty="0">
                <a:solidFill>
                  <a:srgbClr val="333333"/>
                </a:solidFill>
              </a:rPr>
              <a:t> </a:t>
            </a:r>
            <a:r>
              <a:rPr lang="en-US" altLang="fi-FI" sz="2400" dirty="0" err="1">
                <a:solidFill>
                  <a:srgbClr val="333333"/>
                </a:solidFill>
              </a:rPr>
              <a:t>itse</a:t>
            </a:r>
            <a:r>
              <a:rPr lang="en-US" altLang="fi-FI" sz="2400" dirty="0">
                <a:solidFill>
                  <a:srgbClr val="333333"/>
                </a:solidFill>
              </a:rPr>
              <a:t>)</a:t>
            </a:r>
          </a:p>
          <a:p>
            <a:pPr lvl="0" defTabSz="914377"/>
            <a:r>
              <a:rPr lang="de-DE" altLang="de-DE" sz="2400" dirty="0">
                <a:solidFill>
                  <a:srgbClr val="333333"/>
                </a:solidFill>
              </a:rPr>
              <a:t>???</a:t>
            </a:r>
          </a:p>
          <a:p>
            <a:pPr lvl="0" defTabSz="914377"/>
            <a:r>
              <a:rPr lang="de-DE" altLang="de-DE" sz="2400" dirty="0">
                <a:solidFill>
                  <a:srgbClr val="333333"/>
                </a:solidFill>
              </a:rPr>
              <a:t>???</a:t>
            </a:r>
          </a:p>
          <a:p>
            <a:pPr lvl="0" defTabSz="914377"/>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8" y="2421593"/>
            <a:ext cx="1463040"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Lakkaa seuraamasta minua!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i-FI" sz="3600">
                <a:solidFill>
                  <a:srgbClr val="004992"/>
                </a:solidFill>
                <a:latin typeface="+mn-lt"/>
                <a:ea typeface="+mn-ea"/>
                <a:cs typeface="+mn-cs"/>
              </a:rPr>
              <a:t>Sinut kotiutetaan sairaalasta, vaikka et tunne oloasi yhtään paremmaksi.</a:t>
            </a:r>
            <a:endParaRPr lang="en-US" sz="3600">
              <a:solidFill>
                <a:srgbClr val="004992"/>
              </a:solidFill>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a:r>
              <a:rPr lang="fi-FI" altLang="de-DE" sz="2400" dirty="0">
                <a:solidFill>
                  <a:srgbClr val="333333"/>
                </a:solidFill>
              </a:rPr>
              <a:t>Ole hyvä ja keksi selityksiä, jotka sisältävät monenlaisia syitä (esim. muut, tilanne &amp; minä itse)</a:t>
            </a:r>
          </a:p>
          <a:p>
            <a:pPr marL="342900" lvl="0" indent="-342900">
              <a:buClr>
                <a:srgbClr val="333333"/>
              </a:buClr>
              <a:buFont typeface="WingDings"/>
              <a:buChar char=""/>
            </a:pPr>
            <a:r>
              <a:rPr lang="en-CA" altLang="fi-FI" sz="2400">
                <a:solidFill>
                  <a:srgbClr val="333333"/>
                </a:solidFill>
              </a:rPr>
              <a:t>“</a:t>
            </a:r>
            <a:r>
              <a:rPr lang="en-GB" altLang="fi-FI" sz="2400">
                <a:solidFill>
                  <a:srgbClr val="333333"/>
                </a:solidFill>
              </a:rPr>
              <a:t>Henkilökunnalla </a:t>
            </a:r>
            <a:r>
              <a:rPr lang="en-GB" altLang="fi-FI" sz="2400" dirty="0" err="1">
                <a:solidFill>
                  <a:srgbClr val="333333"/>
                </a:solidFill>
              </a:rPr>
              <a:t>ei</a:t>
            </a:r>
            <a:r>
              <a:rPr lang="en-GB" altLang="fi-FI" sz="2400" dirty="0">
                <a:solidFill>
                  <a:srgbClr val="333333"/>
                </a:solidFill>
              </a:rPr>
              <a:t> </a:t>
            </a:r>
            <a:r>
              <a:rPr lang="en-GB" altLang="fi-FI" sz="2400" dirty="0" err="1">
                <a:solidFill>
                  <a:srgbClr val="333333"/>
                </a:solidFill>
              </a:rPr>
              <a:t>ollut</a:t>
            </a:r>
            <a:r>
              <a:rPr lang="en-GB" altLang="fi-FI" sz="2400" dirty="0">
                <a:solidFill>
                  <a:srgbClr val="333333"/>
                </a:solidFill>
              </a:rPr>
              <a:t> </a:t>
            </a:r>
            <a:r>
              <a:rPr lang="en-GB" altLang="fi-FI" sz="2400" dirty="0" err="1">
                <a:solidFill>
                  <a:srgbClr val="333333"/>
                </a:solidFill>
              </a:rPr>
              <a:t>paljon</a:t>
            </a:r>
            <a:r>
              <a:rPr lang="en-GB" altLang="fi-FI" sz="2400" dirty="0">
                <a:solidFill>
                  <a:srgbClr val="333333"/>
                </a:solidFill>
              </a:rPr>
              <a:t> </a:t>
            </a:r>
            <a:r>
              <a:rPr lang="en-GB" altLang="fi-FI" sz="2400" dirty="0" err="1">
                <a:solidFill>
                  <a:srgbClr val="333333"/>
                </a:solidFill>
              </a:rPr>
              <a:t>aikaa</a:t>
            </a:r>
            <a:r>
              <a:rPr lang="en-GB" altLang="fi-FI" sz="2400" dirty="0">
                <a:solidFill>
                  <a:srgbClr val="333333"/>
                </a:solidFill>
              </a:rPr>
              <a:t>, </a:t>
            </a:r>
            <a:r>
              <a:rPr lang="en-GB" altLang="fi-FI" sz="2400" dirty="0" err="1">
                <a:solidFill>
                  <a:srgbClr val="333333"/>
                </a:solidFill>
              </a:rPr>
              <a:t>mutta</a:t>
            </a:r>
            <a:r>
              <a:rPr lang="en-GB" altLang="fi-FI" sz="2400" dirty="0">
                <a:solidFill>
                  <a:srgbClr val="333333"/>
                </a:solidFill>
              </a:rPr>
              <a:t> </a:t>
            </a:r>
            <a:r>
              <a:rPr lang="en-GB" altLang="fi-FI" sz="2400" dirty="0" err="1">
                <a:solidFill>
                  <a:srgbClr val="333333"/>
                </a:solidFill>
              </a:rPr>
              <a:t>olisin</a:t>
            </a:r>
            <a:r>
              <a:rPr lang="en-GB" altLang="fi-FI" sz="2400" dirty="0">
                <a:solidFill>
                  <a:srgbClr val="333333"/>
                </a:solidFill>
              </a:rPr>
              <a:t> </a:t>
            </a:r>
            <a:r>
              <a:rPr lang="en-GB" altLang="fi-FI" sz="2400" dirty="0" err="1">
                <a:solidFill>
                  <a:srgbClr val="333333"/>
                </a:solidFill>
              </a:rPr>
              <a:t>voinut</a:t>
            </a:r>
            <a:r>
              <a:rPr lang="en-GB" altLang="fi-FI" sz="2400" dirty="0">
                <a:solidFill>
                  <a:srgbClr val="333333"/>
                </a:solidFill>
              </a:rPr>
              <a:t> </a:t>
            </a:r>
            <a:r>
              <a:rPr lang="en-GB" altLang="fi-FI" sz="2400" dirty="0" err="1">
                <a:solidFill>
                  <a:srgbClr val="333333"/>
                </a:solidFill>
              </a:rPr>
              <a:t>pyytää</a:t>
            </a:r>
            <a:r>
              <a:rPr lang="en-GB" altLang="fi-FI" sz="2400" dirty="0">
                <a:solidFill>
                  <a:srgbClr val="333333"/>
                </a:solidFill>
              </a:rPr>
              <a:t> </a:t>
            </a:r>
            <a:r>
              <a:rPr lang="en-GB" altLang="fi-FI" sz="2400" dirty="0" err="1">
                <a:solidFill>
                  <a:srgbClr val="333333"/>
                </a:solidFill>
              </a:rPr>
              <a:t>enemmän</a:t>
            </a:r>
            <a:r>
              <a:rPr lang="en-GB" altLang="fi-FI" sz="2400" dirty="0">
                <a:solidFill>
                  <a:srgbClr val="333333"/>
                </a:solidFill>
              </a:rPr>
              <a:t> </a:t>
            </a:r>
            <a:r>
              <a:rPr lang="en-GB" altLang="fi-FI" sz="2400" dirty="0" err="1">
                <a:solidFill>
                  <a:srgbClr val="333333"/>
                </a:solidFill>
              </a:rPr>
              <a:t>tukea</a:t>
            </a:r>
            <a:r>
              <a:rPr lang="en-GB" altLang="fi-FI" sz="2400" dirty="0">
                <a:solidFill>
                  <a:srgbClr val="333333"/>
                </a:solidFill>
              </a:rPr>
              <a:t> </a:t>
            </a:r>
            <a:r>
              <a:rPr lang="en-GB" altLang="fi-FI" sz="2400" dirty="0" err="1">
                <a:solidFill>
                  <a:srgbClr val="333333"/>
                </a:solidFill>
              </a:rPr>
              <a:t>ja</a:t>
            </a:r>
            <a:r>
              <a:rPr lang="en-GB" altLang="fi-FI" sz="2400" dirty="0">
                <a:solidFill>
                  <a:srgbClr val="333333"/>
                </a:solidFill>
              </a:rPr>
              <a:t> </a:t>
            </a:r>
            <a:r>
              <a:rPr lang="en-GB" altLang="fi-FI" sz="2400" dirty="0" err="1">
                <a:solidFill>
                  <a:srgbClr val="333333"/>
                </a:solidFill>
              </a:rPr>
              <a:t>minun</a:t>
            </a:r>
            <a:r>
              <a:rPr lang="en-GB" altLang="fi-FI" sz="2400" dirty="0">
                <a:solidFill>
                  <a:srgbClr val="333333"/>
                </a:solidFill>
              </a:rPr>
              <a:t> </a:t>
            </a:r>
            <a:r>
              <a:rPr lang="en-GB" altLang="fi-FI" sz="2400" dirty="0" err="1">
                <a:solidFill>
                  <a:srgbClr val="333333"/>
                </a:solidFill>
              </a:rPr>
              <a:t>olisi</a:t>
            </a:r>
            <a:r>
              <a:rPr lang="en-GB" altLang="fi-FI" sz="2400" dirty="0">
                <a:solidFill>
                  <a:srgbClr val="333333"/>
                </a:solidFill>
              </a:rPr>
              <a:t> </a:t>
            </a:r>
            <a:r>
              <a:rPr lang="en-GB" altLang="fi-FI" sz="2400" dirty="0" err="1">
                <a:solidFill>
                  <a:srgbClr val="333333"/>
                </a:solidFill>
              </a:rPr>
              <a:t>pitänyt</a:t>
            </a:r>
            <a:r>
              <a:rPr lang="en-GB" altLang="fi-FI" sz="2400" dirty="0">
                <a:solidFill>
                  <a:srgbClr val="333333"/>
                </a:solidFill>
              </a:rPr>
              <a:t> </a:t>
            </a:r>
            <a:r>
              <a:rPr lang="en-GB" altLang="fi-FI" sz="2400" dirty="0" err="1">
                <a:solidFill>
                  <a:srgbClr val="333333"/>
                </a:solidFill>
              </a:rPr>
              <a:t>osallistua</a:t>
            </a:r>
            <a:r>
              <a:rPr lang="en-GB" altLang="fi-FI" sz="2400" dirty="0">
                <a:solidFill>
                  <a:srgbClr val="333333"/>
                </a:solidFill>
              </a:rPr>
              <a:t> </a:t>
            </a:r>
            <a:r>
              <a:rPr lang="en-GB" altLang="fi-FI" sz="2400" dirty="0" err="1">
                <a:solidFill>
                  <a:srgbClr val="333333"/>
                </a:solidFill>
              </a:rPr>
              <a:t>ryhmätapaamisiin</a:t>
            </a:r>
            <a:r>
              <a:rPr lang="en-GB" altLang="fi-FI" sz="2400" dirty="0">
                <a:solidFill>
                  <a:srgbClr val="333333"/>
                </a:solidFill>
              </a:rPr>
              <a:t> </a:t>
            </a:r>
            <a:r>
              <a:rPr lang="en-GB" altLang="fi-FI" sz="2400" dirty="0" err="1">
                <a:solidFill>
                  <a:srgbClr val="333333"/>
                </a:solidFill>
              </a:rPr>
              <a:t>useammin</a:t>
            </a:r>
            <a:r>
              <a:rPr lang="en-GB" altLang="fi-FI" sz="2400" dirty="0">
                <a:solidFill>
                  <a:srgbClr val="333333"/>
                </a:solidFill>
              </a:rPr>
              <a:t>. Se </a:t>
            </a:r>
            <a:r>
              <a:rPr lang="en-GB" altLang="fi-FI" sz="2400" dirty="0" err="1">
                <a:solidFill>
                  <a:srgbClr val="333333"/>
                </a:solidFill>
              </a:rPr>
              <a:t>voi</a:t>
            </a:r>
            <a:r>
              <a:rPr lang="en-GB" altLang="fi-FI" sz="2400" dirty="0">
                <a:solidFill>
                  <a:srgbClr val="333333"/>
                </a:solidFill>
              </a:rPr>
              <a:t> olla </a:t>
            </a:r>
            <a:r>
              <a:rPr lang="en-GB" altLang="fi-FI" sz="2400" dirty="0" err="1">
                <a:solidFill>
                  <a:srgbClr val="333333"/>
                </a:solidFill>
              </a:rPr>
              <a:t>syy</a:t>
            </a:r>
            <a:r>
              <a:rPr lang="en-GB" altLang="fi-FI" sz="2400" dirty="0">
                <a:solidFill>
                  <a:srgbClr val="333333"/>
                </a:solidFill>
              </a:rPr>
              <a:t> </a:t>
            </a:r>
            <a:r>
              <a:rPr lang="en-GB" altLang="fi-FI" sz="2400" dirty="0" err="1">
                <a:solidFill>
                  <a:srgbClr val="333333"/>
                </a:solidFill>
              </a:rPr>
              <a:t>miksi</a:t>
            </a:r>
            <a:r>
              <a:rPr lang="en-GB" altLang="fi-FI" sz="2400" dirty="0">
                <a:solidFill>
                  <a:srgbClr val="333333"/>
                </a:solidFill>
              </a:rPr>
              <a:t> </a:t>
            </a:r>
            <a:r>
              <a:rPr lang="en-GB" altLang="fi-FI" sz="2400" dirty="0" err="1">
                <a:solidFill>
                  <a:srgbClr val="333333"/>
                </a:solidFill>
              </a:rPr>
              <a:t>sairaalassa</a:t>
            </a:r>
            <a:r>
              <a:rPr lang="en-GB" altLang="fi-FI" sz="2400" dirty="0">
                <a:solidFill>
                  <a:srgbClr val="333333"/>
                </a:solidFill>
              </a:rPr>
              <a:t> </a:t>
            </a:r>
            <a:r>
              <a:rPr lang="en-GB" altLang="fi-FI" sz="2400" dirty="0" err="1">
                <a:solidFill>
                  <a:srgbClr val="333333"/>
                </a:solidFill>
              </a:rPr>
              <a:t>oloni</a:t>
            </a:r>
            <a:r>
              <a:rPr lang="en-GB" altLang="fi-FI" sz="2400" dirty="0">
                <a:solidFill>
                  <a:srgbClr val="333333"/>
                </a:solidFill>
              </a:rPr>
              <a:t> </a:t>
            </a:r>
            <a:r>
              <a:rPr lang="en-GB" altLang="fi-FI" sz="2400" dirty="0" err="1">
                <a:solidFill>
                  <a:srgbClr val="333333"/>
                </a:solidFill>
              </a:rPr>
              <a:t>ei</a:t>
            </a:r>
            <a:r>
              <a:rPr lang="en-GB" altLang="fi-FI" sz="2400" dirty="0">
                <a:solidFill>
                  <a:srgbClr val="333333"/>
                </a:solidFill>
              </a:rPr>
              <a:t> </a:t>
            </a:r>
            <a:r>
              <a:rPr lang="en-GB" altLang="fi-FI" sz="2400" dirty="0" err="1">
                <a:solidFill>
                  <a:srgbClr val="333333"/>
                </a:solidFill>
              </a:rPr>
              <a:t>ollut</a:t>
            </a:r>
            <a:r>
              <a:rPr lang="en-GB" altLang="fi-FI" sz="2400" dirty="0">
                <a:solidFill>
                  <a:srgbClr val="333333"/>
                </a:solidFill>
              </a:rPr>
              <a:t> </a:t>
            </a:r>
            <a:r>
              <a:rPr lang="en-GB" altLang="fi-FI" sz="2400" dirty="0" err="1">
                <a:solidFill>
                  <a:srgbClr val="333333"/>
                </a:solidFill>
              </a:rPr>
              <a:t>niin</a:t>
            </a:r>
            <a:r>
              <a:rPr lang="en-GB" altLang="fi-FI" sz="2400" dirty="0">
                <a:solidFill>
                  <a:srgbClr val="333333"/>
                </a:solidFill>
              </a:rPr>
              <a:t> </a:t>
            </a:r>
            <a:r>
              <a:rPr lang="en-GB" altLang="fi-FI" sz="2400" dirty="0" err="1">
                <a:solidFill>
                  <a:srgbClr val="333333"/>
                </a:solidFill>
              </a:rPr>
              <a:t>onnistunut</a:t>
            </a:r>
            <a:r>
              <a:rPr lang="en-GB" altLang="fi-FI" sz="2400" dirty="0">
                <a:solidFill>
                  <a:srgbClr val="333333"/>
                </a:solidFill>
              </a:rPr>
              <a:t> </a:t>
            </a:r>
            <a:r>
              <a:rPr lang="en-GB" altLang="fi-FI" sz="2400" dirty="0" err="1">
                <a:solidFill>
                  <a:srgbClr val="333333"/>
                </a:solidFill>
              </a:rPr>
              <a:t>kuin</a:t>
            </a:r>
            <a:r>
              <a:rPr lang="en-GB" altLang="fi-FI" sz="2400" dirty="0">
                <a:solidFill>
                  <a:srgbClr val="333333"/>
                </a:solidFill>
              </a:rPr>
              <a:t> </a:t>
            </a:r>
            <a:r>
              <a:rPr lang="en-GB" altLang="fi-FI" sz="2400" dirty="0" err="1">
                <a:solidFill>
                  <a:srgbClr val="333333"/>
                </a:solidFill>
              </a:rPr>
              <a:t>olisi</a:t>
            </a:r>
            <a:r>
              <a:rPr lang="en-GB" altLang="fi-FI" sz="2400" dirty="0">
                <a:solidFill>
                  <a:srgbClr val="333333"/>
                </a:solidFill>
              </a:rPr>
              <a:t> </a:t>
            </a:r>
            <a:r>
              <a:rPr lang="en-GB" altLang="fi-FI" sz="2400" dirty="0" err="1">
                <a:solidFill>
                  <a:srgbClr val="333333"/>
                </a:solidFill>
              </a:rPr>
              <a:t>voinut</a:t>
            </a:r>
            <a:r>
              <a:rPr lang="en-GB" altLang="fi-FI" sz="2400" dirty="0">
                <a:solidFill>
                  <a:srgbClr val="333333"/>
                </a:solidFill>
              </a:rPr>
              <a:t> </a:t>
            </a:r>
            <a:r>
              <a:rPr lang="en-GB" altLang="fi-FI" sz="2400">
                <a:solidFill>
                  <a:srgbClr val="333333"/>
                </a:solidFill>
              </a:rPr>
              <a:t>olla.</a:t>
            </a:r>
            <a:r>
              <a:rPr lang="en-US" altLang="fi-FI" sz="2400">
                <a:solidFill>
                  <a:srgbClr val="333333"/>
                </a:solidFill>
              </a:rPr>
              <a:t>”</a:t>
            </a:r>
            <a:endParaRPr lang="de-DE" altLang="fi-FI" sz="2400" dirty="0">
              <a:solidFill>
                <a:srgbClr val="333333"/>
              </a:solidFill>
            </a:endParaRPr>
          </a:p>
          <a:p>
            <a:pPr marL="342900" lvl="0" indent="-342900">
              <a:buClr>
                <a:srgbClr val="333333"/>
              </a:buClr>
              <a:buFont typeface="WingDings"/>
              <a:buChar char=""/>
            </a:pPr>
            <a:r>
              <a:rPr lang="en-CA" altLang="fi-FI" sz="2400">
                <a:solidFill>
                  <a:srgbClr val="333333"/>
                </a:solidFill>
              </a:rPr>
              <a:t>“Ehkä </a:t>
            </a:r>
            <a:r>
              <a:rPr lang="en-CA" altLang="fi-FI" sz="2400" dirty="0" err="1">
                <a:solidFill>
                  <a:srgbClr val="333333"/>
                </a:solidFill>
              </a:rPr>
              <a:t>minun</a:t>
            </a:r>
            <a:r>
              <a:rPr lang="en-CA" altLang="fi-FI" sz="2400" dirty="0">
                <a:solidFill>
                  <a:srgbClr val="333333"/>
                </a:solidFill>
              </a:rPr>
              <a:t> </a:t>
            </a:r>
            <a:r>
              <a:rPr lang="en-CA" altLang="fi-FI" sz="2400" dirty="0" err="1">
                <a:solidFill>
                  <a:srgbClr val="333333"/>
                </a:solidFill>
              </a:rPr>
              <a:t>pitäisi</a:t>
            </a:r>
            <a:r>
              <a:rPr lang="en-CA" altLang="fi-FI" sz="2400" dirty="0">
                <a:solidFill>
                  <a:srgbClr val="333333"/>
                </a:solidFill>
              </a:rPr>
              <a:t> olla </a:t>
            </a:r>
            <a:r>
              <a:rPr lang="en-CA" altLang="fi-FI" sz="2400" dirty="0" err="1">
                <a:solidFill>
                  <a:srgbClr val="333333"/>
                </a:solidFill>
              </a:rPr>
              <a:t>kärsivällisempi</a:t>
            </a:r>
            <a:r>
              <a:rPr lang="en-CA" altLang="fi-FI" sz="2400" dirty="0">
                <a:solidFill>
                  <a:srgbClr val="333333"/>
                </a:solidFill>
              </a:rPr>
              <a:t> </a:t>
            </a:r>
            <a:r>
              <a:rPr lang="en-CA" altLang="fi-FI" sz="2400" dirty="0" err="1">
                <a:solidFill>
                  <a:srgbClr val="333333"/>
                </a:solidFill>
              </a:rPr>
              <a:t>toipumiseni</a:t>
            </a:r>
            <a:r>
              <a:rPr lang="en-CA" altLang="fi-FI" sz="2400" dirty="0">
                <a:solidFill>
                  <a:srgbClr val="333333"/>
                </a:solidFill>
              </a:rPr>
              <a:t> </a:t>
            </a:r>
            <a:r>
              <a:rPr lang="en-CA" altLang="fi-FI" sz="2400" dirty="0" err="1">
                <a:solidFill>
                  <a:srgbClr val="333333"/>
                </a:solidFill>
              </a:rPr>
              <a:t>suhteen</a:t>
            </a:r>
            <a:r>
              <a:rPr lang="en-CA" altLang="fi-FI" sz="2400" dirty="0">
                <a:solidFill>
                  <a:srgbClr val="333333"/>
                </a:solidFill>
              </a:rPr>
              <a:t>.</a:t>
            </a:r>
            <a:r>
              <a:rPr lang="en-GB" altLang="fi-FI" sz="2400" dirty="0">
                <a:solidFill>
                  <a:srgbClr val="333333"/>
                </a:solidFill>
              </a:rPr>
              <a:t> Olen </a:t>
            </a:r>
            <a:r>
              <a:rPr lang="en-GB" altLang="fi-FI" sz="2400" dirty="0" err="1">
                <a:solidFill>
                  <a:srgbClr val="333333"/>
                </a:solidFill>
              </a:rPr>
              <a:t>varma</a:t>
            </a:r>
            <a:r>
              <a:rPr lang="en-GB" altLang="fi-FI" sz="2400" dirty="0">
                <a:solidFill>
                  <a:srgbClr val="333333"/>
                </a:solidFill>
              </a:rPr>
              <a:t>, </a:t>
            </a:r>
            <a:r>
              <a:rPr lang="en-GB" altLang="fi-FI" sz="2400" dirty="0" err="1">
                <a:solidFill>
                  <a:srgbClr val="333333"/>
                </a:solidFill>
              </a:rPr>
              <a:t>että</a:t>
            </a:r>
            <a:r>
              <a:rPr lang="en-GB" altLang="fi-FI" sz="2400" dirty="0">
                <a:solidFill>
                  <a:srgbClr val="333333"/>
                </a:solidFill>
              </a:rPr>
              <a:t> </a:t>
            </a:r>
            <a:r>
              <a:rPr lang="en-GB" altLang="fi-FI" sz="2400" dirty="0" err="1">
                <a:solidFill>
                  <a:srgbClr val="333333"/>
                </a:solidFill>
              </a:rPr>
              <a:t>tulevaisuudessa</a:t>
            </a:r>
            <a:r>
              <a:rPr lang="en-GB" altLang="fi-FI" sz="2400" dirty="0">
                <a:solidFill>
                  <a:srgbClr val="333333"/>
                </a:solidFill>
              </a:rPr>
              <a:t> </a:t>
            </a:r>
            <a:r>
              <a:rPr lang="en-GB" altLang="fi-FI" sz="2400" dirty="0" err="1">
                <a:solidFill>
                  <a:srgbClr val="333333"/>
                </a:solidFill>
              </a:rPr>
              <a:t>pätevä</a:t>
            </a:r>
            <a:r>
              <a:rPr lang="en-GB" altLang="fi-FI" sz="2400" dirty="0">
                <a:solidFill>
                  <a:srgbClr val="333333"/>
                </a:solidFill>
              </a:rPr>
              <a:t> </a:t>
            </a:r>
            <a:r>
              <a:rPr lang="en-GB" altLang="fi-FI" sz="2400" dirty="0" err="1">
                <a:solidFill>
                  <a:srgbClr val="333333"/>
                </a:solidFill>
              </a:rPr>
              <a:t>henkilökunta</a:t>
            </a:r>
            <a:r>
              <a:rPr lang="en-GB" altLang="fi-FI" sz="2400" dirty="0">
                <a:solidFill>
                  <a:srgbClr val="333333"/>
                </a:solidFill>
              </a:rPr>
              <a:t> </a:t>
            </a:r>
            <a:r>
              <a:rPr lang="en-GB" altLang="fi-FI" sz="2400" dirty="0" err="1">
                <a:solidFill>
                  <a:srgbClr val="333333"/>
                </a:solidFill>
              </a:rPr>
              <a:t>voi</a:t>
            </a:r>
            <a:r>
              <a:rPr lang="en-GB" altLang="fi-FI" sz="2400" dirty="0">
                <a:solidFill>
                  <a:srgbClr val="333333"/>
                </a:solidFill>
              </a:rPr>
              <a:t> </a:t>
            </a:r>
            <a:r>
              <a:rPr lang="en-GB" altLang="fi-FI" sz="2400" dirty="0" err="1">
                <a:solidFill>
                  <a:srgbClr val="333333"/>
                </a:solidFill>
              </a:rPr>
              <a:t>auttaa</a:t>
            </a:r>
            <a:r>
              <a:rPr lang="en-GB" altLang="fi-FI" sz="2400" dirty="0">
                <a:solidFill>
                  <a:srgbClr val="333333"/>
                </a:solidFill>
              </a:rPr>
              <a:t> </a:t>
            </a:r>
            <a:r>
              <a:rPr lang="en-GB" altLang="fi-FI" sz="2400" err="1">
                <a:solidFill>
                  <a:srgbClr val="333333"/>
                </a:solidFill>
              </a:rPr>
              <a:t>minua</a:t>
            </a:r>
            <a:r>
              <a:rPr lang="en-GB" altLang="fi-FI" sz="2400">
                <a:solidFill>
                  <a:srgbClr val="333333"/>
                </a:solidFill>
              </a:rPr>
              <a:t>.</a:t>
            </a:r>
            <a:r>
              <a:rPr lang="en-US" altLang="fi-FI"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13</a:t>
            </a:fld>
            <a:endParaRPr lang="de-DE" dirty="0"/>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8" y="2421593"/>
            <a:ext cx="1463040"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Lakkaa seuraamasta minua!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ea typeface="+mn-ea"/>
                <a:cs typeface="+mn-cs"/>
              </a:rPr>
              <a:t>Tiettyjen tulkintatyylien vaikutus negatiivisissa tapahtumissa!</a:t>
            </a:r>
            <a:endParaRPr lang="en-US" sz="3600">
              <a:latin typeface="Calibri Light"/>
              <a:ea typeface="+mn-ea"/>
              <a:cs typeface="+mn-cs"/>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295024375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Itsestä johtuvat syyt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 “Se oli oikeasti minun syyni. Olen faneille anteeksipyynnön velkaa!”)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a:ln>
                            <a:noFill/>
                          </a:ln>
                          <a:solidFill>
                            <a:srgbClr val="333333"/>
                          </a:solidFill>
                          <a:effectLst/>
                          <a:latin typeface="Calibri Light"/>
                          <a:cs typeface="Times New Roman" pitchFamily="18" charset="0"/>
                        </a:rPr>
                        <a:t>Haitta:</a:t>
                      </a:r>
                      <a:r>
                        <a:rPr kumimoji="0" lang="fi-FI" sz="2000" b="0" i="0" u="none" strike="noStrike" cap="none" normalizeH="0" baseline="0">
                          <a:ln>
                            <a:noFill/>
                          </a:ln>
                          <a:solidFill>
                            <a:srgbClr val="333333"/>
                          </a:solidFill>
                          <a:effectLst/>
                          <a:latin typeface="Calibri Light"/>
                          <a:cs typeface="Times New Roman" pitchFamily="18" charset="0"/>
                        </a:rPr>
                        <a:t> </a:t>
                      </a:r>
                      <a:r>
                        <a:rPr kumimoji="0" lang="fi-FI" sz="2000" b="0" i="0" u="none" strike="noStrike" cap="none" normalizeH="0" baseline="0">
                          <a:ln>
                            <a:noFill/>
                          </a:ln>
                          <a:solidFill>
                            <a:srgbClr val="004992"/>
                          </a:solidFill>
                          <a:effectLst/>
                          <a:latin typeface="Calibri Light"/>
                          <a:cs typeface="Times New Roman" pitchFamily="18" charset="0"/>
                        </a:rPr>
                        <a:t>???</a:t>
                      </a:r>
                      <a:r>
                        <a:rPr kumimoji="0" lang="fi-FI" sz="2000" b="0" i="0" u="none" strike="noStrike" cap="none" normalizeH="0" baseline="0">
                          <a:ln>
                            <a:noFill/>
                          </a:ln>
                          <a:solidFill>
                            <a:srgbClr val="FFFFFF"/>
                          </a:solidFill>
                          <a:effectLst/>
                          <a:latin typeface="Calibri Light"/>
                          <a:cs typeface="Times New Roman" pitchFamily="18" charset="0"/>
                        </a:rPr>
                        <a:t> </a:t>
                      </a:r>
                      <a:r>
                        <a:rPr kumimoji="0" lang="fi-FI" sz="2000" b="0" i="0" u="none" strike="noStrike" cap="none" normalizeH="0" baseline="0" dirty="0">
                          <a:ln>
                            <a:noFill/>
                          </a:ln>
                          <a:solidFill>
                            <a:srgbClr val="FFFFFF"/>
                          </a:solidFill>
                          <a:effectLst/>
                          <a:latin typeface="Calibri Light"/>
                          <a:cs typeface="Times New Roman" pitchFamily="18" charset="0"/>
                        </a:rPr>
                        <a:t>vähentää itseluottamusta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a:ln>
                            <a:noFill/>
                          </a:ln>
                          <a:solidFill>
                            <a:srgbClr val="333333"/>
                          </a:solidFill>
                          <a:effectLst/>
                          <a:latin typeface="Calibri Light"/>
                          <a:cs typeface="Times New Roman" pitchFamily="18" charset="0"/>
                        </a:rPr>
                        <a:t>Hyöty:</a:t>
                      </a:r>
                      <a:r>
                        <a:rPr kumimoji="0" lang="fi-FI" sz="2000" b="0" i="0" u="none" strike="noStrike" cap="none" normalizeH="0" baseline="0">
                          <a:ln>
                            <a:noFill/>
                          </a:ln>
                          <a:solidFill>
                            <a:srgbClr val="333333"/>
                          </a:solidFill>
                          <a:effectLst/>
                          <a:latin typeface="Calibri Light"/>
                          <a:cs typeface="Times New Roman" pitchFamily="18" charset="0"/>
                        </a:rPr>
                        <a:t> </a:t>
                      </a:r>
                      <a:r>
                        <a:rPr kumimoji="0" lang="fi-FI" sz="2000" b="0" i="0" u="none" strike="noStrike" cap="none" normalizeH="0" baseline="0">
                          <a:ln>
                            <a:noFill/>
                          </a:ln>
                          <a:solidFill>
                            <a:srgbClr val="004992"/>
                          </a:solidFill>
                          <a:effectLst/>
                          <a:latin typeface="Calibri Light"/>
                          <a:cs typeface="Times New Roman" pitchFamily="18" charset="0"/>
                        </a:rPr>
                        <a:t>???</a:t>
                      </a:r>
                      <a:r>
                        <a:rPr kumimoji="0" lang="fi-FI" sz="2000" b="0" i="0" u="none" strike="noStrike" cap="none" normalizeH="0" baseline="0">
                          <a:ln>
                            <a:noFill/>
                          </a:ln>
                          <a:solidFill>
                            <a:srgbClr val="FFFFFF"/>
                          </a:solidFill>
                          <a:effectLst/>
                          <a:latin typeface="Calibri Light"/>
                          <a:cs typeface="Times New Roman" pitchFamily="18" charset="0"/>
                        </a:rPr>
                        <a:t> </a:t>
                      </a:r>
                      <a:r>
                        <a:rPr kumimoji="0" lang="fi-FI" sz="2000" b="0" i="0" u="none" strike="noStrike" cap="none" normalizeH="0" baseline="0" dirty="0">
                          <a:ln>
                            <a:noFill/>
                          </a:ln>
                          <a:solidFill>
                            <a:srgbClr val="FFFFFF"/>
                          </a:solidFill>
                          <a:effectLst/>
                          <a:latin typeface="Calibri Light"/>
                          <a:cs typeface="Times New Roman" pitchFamily="18" charset="0"/>
                        </a:rPr>
                        <a:t>vastuunottoa pidetään jalona ja rohkeana tekona</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Muista/ tilanteesta johtuvat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a:t>
                      </a:r>
                      <a:r>
                        <a:rPr kumimoji="0" lang="fi-FI" sz="2000" b="0" i="0" u="none" strike="noStrike" cap="none" normalizeH="0" baseline="0">
                          <a:ln>
                            <a:noFill/>
                          </a:ln>
                          <a:solidFill>
                            <a:srgbClr val="333333"/>
                          </a:solidFill>
                          <a:effectLst/>
                          <a:latin typeface="Calibri Light"/>
                          <a:cs typeface="Times New Roman" pitchFamily="18" charset="0"/>
                        </a:rPr>
                        <a:t>. “Mutta </a:t>
                      </a:r>
                      <a:r>
                        <a:rPr kumimoji="0" lang="fi-FI" sz="2000" b="0" i="0" u="none" strike="noStrike" cap="none" normalizeH="0" baseline="0" dirty="0">
                          <a:ln>
                            <a:noFill/>
                          </a:ln>
                          <a:solidFill>
                            <a:srgbClr val="333333"/>
                          </a:solidFill>
                          <a:effectLst/>
                          <a:latin typeface="Calibri Light"/>
                          <a:cs typeface="Times New Roman" pitchFamily="18" charset="0"/>
                        </a:rPr>
                        <a:t>missä oli </a:t>
                      </a:r>
                      <a:r>
                        <a:rPr kumimoji="0" lang="fi-FI" sz="2000" b="0" i="0" u="none" strike="noStrike" cap="none" normalizeH="0" baseline="0">
                          <a:ln>
                            <a:noFill/>
                          </a:ln>
                          <a:solidFill>
                            <a:srgbClr val="333333"/>
                          </a:solidFill>
                          <a:effectLst/>
                          <a:latin typeface="Calibri Light"/>
                          <a:cs typeface="Times New Roman" pitchFamily="18" charset="0"/>
                        </a:rPr>
                        <a:t>maalivahti?”; “Jalkapallopelissä </a:t>
                      </a:r>
                      <a:r>
                        <a:rPr kumimoji="0" lang="fi-FI" sz="2000" b="0" i="0" u="none" strike="noStrike" cap="none" normalizeH="0" baseline="0" dirty="0">
                          <a:ln>
                            <a:noFill/>
                          </a:ln>
                          <a:solidFill>
                            <a:srgbClr val="333333"/>
                          </a:solidFill>
                          <a:effectLst/>
                          <a:latin typeface="Calibri Light"/>
                          <a:cs typeface="Times New Roman" pitchFamily="18" charset="0"/>
                        </a:rPr>
                        <a:t>voi tapahtua mitä </a:t>
                      </a:r>
                      <a:r>
                        <a:rPr kumimoji="0" lang="fi-FI" sz="2000" b="0" i="0" u="none" strike="noStrike" cap="none" normalizeH="0" baseline="0">
                          <a:ln>
                            <a:noFill/>
                          </a:ln>
                          <a:solidFill>
                            <a:srgbClr val="333333"/>
                          </a:solidFill>
                          <a:effectLst/>
                          <a:latin typeface="Calibri Light"/>
                          <a:cs typeface="Times New Roman" pitchFamily="18" charset="0"/>
                        </a:rPr>
                        <a:t>tahansa.”)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Haitta:</a:t>
                      </a:r>
                      <a:r>
                        <a:rPr kumimoji="0" lang="fi-FI" sz="2000" b="0" i="0" u="none" strike="noStrike" cap="none" normalizeH="0" baseline="0" dirty="0">
                          <a:ln>
                            <a:noFill/>
                          </a:ln>
                          <a:solidFill>
                            <a:srgbClr val="333333"/>
                          </a:solidFill>
                          <a:effectLst/>
                          <a:latin typeface="Calibri Light"/>
                          <a:cs typeface="Times New Roman" pitchFamily="18" charset="0"/>
                        </a:rPr>
                        <a:t> </a:t>
                      </a:r>
                      <a:r>
                        <a:rPr kumimoji="0" lang="fi-FI" sz="2000" b="0" i="0" u="none" strike="noStrike" cap="none" normalizeH="0" baseline="0" dirty="0">
                          <a:ln>
                            <a:noFill/>
                          </a:ln>
                          <a:solidFill>
                            <a:srgbClr val="004992"/>
                          </a:solidFill>
                          <a:effectLst/>
                          <a:latin typeface="Calibri Light"/>
                          <a:cs typeface="Times New Roman" pitchFamily="18" charset="0"/>
                        </a:rPr>
                        <a:t>???</a:t>
                      </a:r>
                      <a:r>
                        <a:rPr kumimoji="0" lang="fi-FI" sz="2000" b="0" i="0" u="none" strike="noStrike" cap="none" normalizeH="0" baseline="0" dirty="0">
                          <a:ln>
                            <a:noFill/>
                          </a:ln>
                          <a:solidFill>
                            <a:srgbClr val="E3EFF8"/>
                          </a:solidFill>
                          <a:effectLst/>
                          <a:latin typeface="Calibri Light"/>
                          <a:cs typeface="Times New Roman" pitchFamily="18" charset="0"/>
                        </a:rPr>
                        <a:t> vastuun kiistämistä pidetään epäkohteliaana (itselle helpoksi tekemistä)</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Hyöty:</a:t>
                      </a:r>
                      <a:r>
                        <a:rPr kumimoji="0" lang="fi-FI" sz="2000" b="0" i="0" u="none" strike="noStrike" cap="none" normalizeH="0" baseline="0" dirty="0">
                          <a:ln>
                            <a:noFill/>
                          </a:ln>
                          <a:solidFill>
                            <a:srgbClr val="333333"/>
                          </a:solidFill>
                          <a:effectLst/>
                          <a:latin typeface="Calibri Light"/>
                          <a:cs typeface="Times New Roman" pitchFamily="18" charset="0"/>
                        </a:rPr>
                        <a:t> </a:t>
                      </a:r>
                      <a:r>
                        <a:rPr kumimoji="0" lang="fi-FI" sz="2000" b="0" i="0" u="none" strike="noStrike" cap="none" normalizeH="0" baseline="0" dirty="0">
                          <a:ln>
                            <a:noFill/>
                          </a:ln>
                          <a:solidFill>
                            <a:srgbClr val="004992"/>
                          </a:solidFill>
                          <a:effectLst/>
                          <a:latin typeface="Calibri Light"/>
                          <a:cs typeface="Times New Roman" pitchFamily="18" charset="0"/>
                        </a:rPr>
                        <a:t>???</a:t>
                      </a:r>
                      <a:r>
                        <a:rPr kumimoji="0" lang="fi-FI" sz="2000" b="0" i="0" u="none" strike="noStrike" cap="none" normalizeH="0" baseline="0" dirty="0">
                          <a:ln>
                            <a:noFill/>
                          </a:ln>
                          <a:solidFill>
                            <a:srgbClr val="E3EFF8"/>
                          </a:solidFill>
                          <a:effectLst/>
                          <a:latin typeface="Calibri Light"/>
                          <a:cs typeface="Times New Roman" pitchFamily="18" charset="0"/>
                        </a:rPr>
                        <a:t> itseluottamus ei ole uhattuna</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dirty="0">
                <a:latin typeface="Calibri Light"/>
              </a:rPr>
              <a:t>Jos </a:t>
            </a:r>
            <a:r>
              <a:rPr lang="en-US" altLang="de-DE" sz="1600" dirty="0" err="1">
                <a:latin typeface="Calibri Light"/>
              </a:rPr>
              <a:t>olisit</a:t>
            </a:r>
            <a:r>
              <a:rPr lang="en-US" altLang="de-DE" sz="1600" dirty="0">
                <a:latin typeface="Calibri Light"/>
              </a:rPr>
              <a:t> </a:t>
            </a:r>
            <a:r>
              <a:rPr lang="en-US" altLang="de-DE" sz="1600" dirty="0" err="1">
                <a:latin typeface="Calibri Light"/>
              </a:rPr>
              <a:t>pelannut</a:t>
            </a:r>
            <a:r>
              <a:rPr lang="en-US" altLang="de-DE" sz="1600" dirty="0">
                <a:latin typeface="Calibri Light"/>
              </a:rPr>
              <a:t> </a:t>
            </a:r>
            <a:r>
              <a:rPr lang="en-US" altLang="de-DE" sz="1600" dirty="0" err="1">
                <a:latin typeface="Calibri Light"/>
              </a:rPr>
              <a:t>paremmin</a:t>
            </a:r>
            <a:r>
              <a:rPr lang="en-US" altLang="de-DE" sz="1600" dirty="0">
                <a:latin typeface="Calibri Light"/>
              </a:rPr>
              <a:t>, </a:t>
            </a:r>
            <a:r>
              <a:rPr lang="en-US" altLang="de-DE" sz="1600" dirty="0" err="1">
                <a:latin typeface="Calibri Light"/>
              </a:rPr>
              <a:t>toinen</a:t>
            </a:r>
            <a:r>
              <a:rPr lang="en-US" altLang="de-DE" sz="1600" dirty="0">
                <a:latin typeface="Calibri Light"/>
              </a:rPr>
              <a:t> </a:t>
            </a:r>
            <a:r>
              <a:rPr lang="en-US" altLang="de-DE" sz="1600" dirty="0" err="1">
                <a:latin typeface="Calibri Light"/>
              </a:rPr>
              <a:t>joukkue</a:t>
            </a:r>
            <a:r>
              <a:rPr lang="en-US" altLang="de-DE" sz="1600" dirty="0">
                <a:latin typeface="Calibri Light"/>
              </a:rPr>
              <a:t> </a:t>
            </a:r>
            <a:r>
              <a:rPr lang="en-US" altLang="de-DE" sz="1600" dirty="0" err="1">
                <a:latin typeface="Calibri Light"/>
              </a:rPr>
              <a:t>ei</a:t>
            </a:r>
            <a:r>
              <a:rPr lang="en-US" altLang="de-DE" sz="1600" dirty="0">
                <a:latin typeface="Calibri Light"/>
              </a:rPr>
              <a:t> </a:t>
            </a:r>
            <a:r>
              <a:rPr lang="en-US" altLang="de-DE" sz="1600" dirty="0" err="1">
                <a:latin typeface="Calibri Light"/>
              </a:rPr>
              <a:t>olisi</a:t>
            </a:r>
            <a:r>
              <a:rPr lang="en-US" altLang="de-DE" sz="1600" dirty="0">
                <a:latin typeface="Calibri Light"/>
              </a:rPr>
              <a:t> </a:t>
            </a:r>
            <a:r>
              <a:rPr lang="en-US" altLang="de-DE" sz="1600" dirty="0" err="1">
                <a:latin typeface="Calibri Light"/>
              </a:rPr>
              <a:t>saanut</a:t>
            </a:r>
            <a:r>
              <a:rPr lang="en-US" altLang="de-DE" sz="1600" dirty="0">
                <a:latin typeface="Calibri Light"/>
              </a:rPr>
              <a:t> </a:t>
            </a:r>
            <a:r>
              <a:rPr lang="en-US" altLang="de-DE" sz="1600" dirty="0" err="1">
                <a:latin typeface="Calibri Light"/>
              </a:rPr>
              <a:t>maalia</a:t>
            </a:r>
            <a:r>
              <a:rPr lang="en-US" altLang="de-DE" sz="1600" dirty="0">
                <a:latin typeface="Calibri Light"/>
              </a:rPr>
              <a:t>.</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ea typeface="+mn-ea"/>
                <a:cs typeface="+mn-cs"/>
              </a:rPr>
              <a:t>Tiettyjen tulkintatyylien vaikutus negatiivisissa tapahtumissa!</a:t>
            </a:r>
            <a:endParaRPr lang="en-US" sz="3600">
              <a:latin typeface="Calibri Light"/>
              <a:ea typeface="+mn-ea"/>
              <a:cs typeface="+mn-cs"/>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15</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111093991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Itsestä johtuvat syyt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 “Se oli oikeasti minun syyni. Olen faneille anteeksipyynnön velkaa!”)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Haitta:</a:t>
                      </a:r>
                      <a:r>
                        <a:rPr kumimoji="0" lang="fi-FI" sz="2000" b="0" i="0" u="none" strike="noStrike" cap="none" normalizeH="0" baseline="0" dirty="0">
                          <a:ln>
                            <a:noFill/>
                          </a:ln>
                          <a:solidFill>
                            <a:srgbClr val="333333"/>
                          </a:solidFill>
                          <a:effectLst/>
                          <a:latin typeface="Calibri Light"/>
                          <a:cs typeface="Times New Roman" pitchFamily="18" charset="0"/>
                        </a:rPr>
                        <a:t> vähentää itseluottamusta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Hyöty:</a:t>
                      </a:r>
                      <a:r>
                        <a:rPr kumimoji="0" lang="fi-FI" sz="2000" b="0" i="0" u="none" strike="noStrike" cap="none" normalizeH="0" baseline="0" dirty="0">
                          <a:ln>
                            <a:noFill/>
                          </a:ln>
                          <a:solidFill>
                            <a:srgbClr val="333333"/>
                          </a:solidFill>
                          <a:effectLst/>
                          <a:latin typeface="Calibri Light"/>
                          <a:cs typeface="Times New Roman" pitchFamily="18" charset="0"/>
                        </a:rPr>
                        <a:t> vastuunottoa pidetään jalona ja rohkeana tekona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Muista/ tilanteesta johtuvat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a:t>
                      </a:r>
                      <a:r>
                        <a:rPr kumimoji="0" lang="fi-FI" sz="2000" b="0" i="0" u="none" strike="noStrike" cap="none" normalizeH="0" baseline="0">
                          <a:ln>
                            <a:noFill/>
                          </a:ln>
                          <a:solidFill>
                            <a:srgbClr val="333333"/>
                          </a:solidFill>
                          <a:effectLst/>
                          <a:latin typeface="Calibri Light"/>
                          <a:cs typeface="Times New Roman" pitchFamily="18" charset="0"/>
                        </a:rPr>
                        <a:t>. “Mutta </a:t>
                      </a:r>
                      <a:r>
                        <a:rPr kumimoji="0" lang="fi-FI" sz="2000" b="0" i="0" u="none" strike="noStrike" cap="none" normalizeH="0" baseline="0" dirty="0">
                          <a:ln>
                            <a:noFill/>
                          </a:ln>
                          <a:solidFill>
                            <a:srgbClr val="333333"/>
                          </a:solidFill>
                          <a:effectLst/>
                          <a:latin typeface="Calibri Light"/>
                          <a:cs typeface="Times New Roman" pitchFamily="18" charset="0"/>
                        </a:rPr>
                        <a:t>missä oli </a:t>
                      </a:r>
                      <a:r>
                        <a:rPr kumimoji="0" lang="fi-FI" sz="2000" b="0" i="0" u="none" strike="noStrike" cap="none" normalizeH="0" baseline="0">
                          <a:ln>
                            <a:noFill/>
                          </a:ln>
                          <a:solidFill>
                            <a:srgbClr val="333333"/>
                          </a:solidFill>
                          <a:effectLst/>
                          <a:latin typeface="Calibri Light"/>
                          <a:cs typeface="Times New Roman" pitchFamily="18" charset="0"/>
                        </a:rPr>
                        <a:t>maalivahti?”; “Jalkapallopelissä </a:t>
                      </a:r>
                      <a:r>
                        <a:rPr kumimoji="0" lang="fi-FI" sz="2000" b="0" i="0" u="none" strike="noStrike" cap="none" normalizeH="0" baseline="0" dirty="0">
                          <a:ln>
                            <a:noFill/>
                          </a:ln>
                          <a:solidFill>
                            <a:srgbClr val="333333"/>
                          </a:solidFill>
                          <a:effectLst/>
                          <a:latin typeface="Calibri Light"/>
                          <a:cs typeface="Times New Roman" pitchFamily="18" charset="0"/>
                        </a:rPr>
                        <a:t>voi tapahtua mitä </a:t>
                      </a:r>
                      <a:r>
                        <a:rPr kumimoji="0" lang="fi-FI" sz="2000" b="0" i="0" u="none" strike="noStrike" cap="none" normalizeH="0" baseline="0">
                          <a:ln>
                            <a:noFill/>
                          </a:ln>
                          <a:solidFill>
                            <a:srgbClr val="333333"/>
                          </a:solidFill>
                          <a:effectLst/>
                          <a:latin typeface="Calibri Light"/>
                          <a:cs typeface="Times New Roman" pitchFamily="18" charset="0"/>
                        </a:rPr>
                        <a:t>tahansa.”)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mn-lt"/>
                          <a:cs typeface="Times New Roman" pitchFamily="18" charset="0"/>
                        </a:rPr>
                        <a:t>Haitta:</a:t>
                      </a:r>
                      <a:r>
                        <a:rPr kumimoji="0" lang="fi-FI" sz="2000" b="0" i="0" u="none" strike="noStrike" cap="none" normalizeH="0" baseline="0" dirty="0">
                          <a:ln>
                            <a:noFill/>
                          </a:ln>
                          <a:solidFill>
                            <a:srgbClr val="333333"/>
                          </a:solidFill>
                          <a:effectLst/>
                          <a:latin typeface="+mn-lt"/>
                          <a:cs typeface="Times New Roman" pitchFamily="18" charset="0"/>
                        </a:rPr>
                        <a:t> </a:t>
                      </a:r>
                      <a:r>
                        <a:rPr kumimoji="0" lang="fi-FI" sz="2000" b="0" i="0" u="none" strike="noStrike" cap="none" normalizeH="0" baseline="0" dirty="0">
                          <a:ln>
                            <a:noFill/>
                          </a:ln>
                          <a:solidFill>
                            <a:srgbClr val="004992"/>
                          </a:solidFill>
                          <a:effectLst/>
                          <a:latin typeface="+mn-lt"/>
                          <a:cs typeface="Times New Roman" pitchFamily="18" charset="0"/>
                        </a:rPr>
                        <a:t>???</a:t>
                      </a:r>
                      <a:r>
                        <a:rPr kumimoji="0" lang="fi-FI" sz="2000" b="0" i="0" u="none" strike="noStrike" cap="none" normalizeH="0" baseline="0" dirty="0">
                          <a:ln>
                            <a:noFill/>
                          </a:ln>
                          <a:solidFill>
                            <a:srgbClr val="E3EFF8"/>
                          </a:solidFill>
                          <a:effectLst/>
                          <a:latin typeface="+mn-lt"/>
                          <a:cs typeface="Times New Roman" pitchFamily="18" charset="0"/>
                        </a:rPr>
                        <a:t> vastuun kiistämistä pidetään epäkohteliaana (itselle helpoksi tekemistä)</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mn-lt"/>
                          <a:cs typeface="Times New Roman" pitchFamily="18" charset="0"/>
                        </a:rPr>
                        <a:t>Hyöty:</a:t>
                      </a:r>
                      <a:r>
                        <a:rPr kumimoji="0" lang="fi-FI" sz="2000" b="0" i="0" u="none" strike="noStrike" cap="none" normalizeH="0" baseline="0" dirty="0">
                          <a:ln>
                            <a:noFill/>
                          </a:ln>
                          <a:solidFill>
                            <a:srgbClr val="333333"/>
                          </a:solidFill>
                          <a:effectLst/>
                          <a:latin typeface="+mn-lt"/>
                          <a:cs typeface="Times New Roman" pitchFamily="18" charset="0"/>
                        </a:rPr>
                        <a:t> </a:t>
                      </a:r>
                      <a:r>
                        <a:rPr kumimoji="0" lang="fi-FI" sz="2000" b="0" i="0" u="none" strike="noStrike" cap="none" normalizeH="0" baseline="0" dirty="0">
                          <a:ln>
                            <a:noFill/>
                          </a:ln>
                          <a:solidFill>
                            <a:srgbClr val="004992"/>
                          </a:solidFill>
                          <a:effectLst/>
                          <a:latin typeface="+mn-lt"/>
                          <a:cs typeface="Times New Roman" pitchFamily="18" charset="0"/>
                        </a:rPr>
                        <a:t>???</a:t>
                      </a:r>
                      <a:r>
                        <a:rPr kumimoji="0" lang="fi-FI" sz="2000" b="0" i="0" u="none" strike="noStrike" cap="none" normalizeH="0" baseline="0" dirty="0">
                          <a:ln>
                            <a:noFill/>
                          </a:ln>
                          <a:solidFill>
                            <a:srgbClr val="E3EFF8"/>
                          </a:solidFill>
                          <a:effectLst/>
                          <a:latin typeface="+mn-lt"/>
                          <a:cs typeface="Times New Roman" pitchFamily="18" charset="0"/>
                        </a:rPr>
                        <a:t> itseluottamus ei ole uhattuna</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dirty="0">
                <a:latin typeface="Calibri Light"/>
              </a:rPr>
              <a:t>Jos </a:t>
            </a:r>
            <a:r>
              <a:rPr lang="en-US" altLang="de-DE" sz="1600" dirty="0" err="1">
                <a:latin typeface="Calibri Light"/>
              </a:rPr>
              <a:t>olisit</a:t>
            </a:r>
            <a:r>
              <a:rPr lang="en-US" altLang="de-DE" sz="1600" dirty="0">
                <a:latin typeface="Calibri Light"/>
              </a:rPr>
              <a:t> </a:t>
            </a:r>
            <a:r>
              <a:rPr lang="en-US" altLang="de-DE" sz="1600" dirty="0" err="1">
                <a:latin typeface="Calibri Light"/>
              </a:rPr>
              <a:t>pelannut</a:t>
            </a:r>
            <a:r>
              <a:rPr lang="en-US" altLang="de-DE" sz="1600" dirty="0">
                <a:latin typeface="Calibri Light"/>
              </a:rPr>
              <a:t> </a:t>
            </a:r>
            <a:r>
              <a:rPr lang="en-US" altLang="de-DE" sz="1600" dirty="0" err="1">
                <a:latin typeface="Calibri Light"/>
              </a:rPr>
              <a:t>paremmin</a:t>
            </a:r>
            <a:r>
              <a:rPr lang="en-US" altLang="de-DE" sz="1600" dirty="0">
                <a:latin typeface="Calibri Light"/>
              </a:rPr>
              <a:t>, </a:t>
            </a:r>
            <a:r>
              <a:rPr lang="en-US" altLang="de-DE" sz="1600" dirty="0" err="1">
                <a:latin typeface="Calibri Light"/>
              </a:rPr>
              <a:t>toinen</a:t>
            </a:r>
            <a:r>
              <a:rPr lang="en-US" altLang="de-DE" sz="1600" dirty="0">
                <a:latin typeface="Calibri Light"/>
              </a:rPr>
              <a:t> </a:t>
            </a:r>
            <a:r>
              <a:rPr lang="en-US" altLang="de-DE" sz="1600" dirty="0" err="1">
                <a:latin typeface="Calibri Light"/>
              </a:rPr>
              <a:t>joukkue</a:t>
            </a:r>
            <a:r>
              <a:rPr lang="en-US" altLang="de-DE" sz="1600" dirty="0">
                <a:latin typeface="Calibri Light"/>
              </a:rPr>
              <a:t> </a:t>
            </a:r>
            <a:r>
              <a:rPr lang="en-US" altLang="de-DE" sz="1600" dirty="0" err="1">
                <a:latin typeface="Calibri Light"/>
              </a:rPr>
              <a:t>ei</a:t>
            </a:r>
            <a:r>
              <a:rPr lang="en-US" altLang="de-DE" sz="1600" dirty="0">
                <a:latin typeface="Calibri Light"/>
              </a:rPr>
              <a:t> </a:t>
            </a:r>
            <a:r>
              <a:rPr lang="en-US" altLang="de-DE" sz="1600" dirty="0" err="1">
                <a:latin typeface="Calibri Light"/>
              </a:rPr>
              <a:t>olisi</a:t>
            </a:r>
            <a:r>
              <a:rPr lang="en-US" altLang="de-DE" sz="1600" dirty="0">
                <a:latin typeface="Calibri Light"/>
              </a:rPr>
              <a:t> </a:t>
            </a:r>
            <a:r>
              <a:rPr lang="en-US" altLang="de-DE" sz="1600" dirty="0" err="1">
                <a:latin typeface="Calibri Light"/>
              </a:rPr>
              <a:t>saanut</a:t>
            </a:r>
            <a:r>
              <a:rPr lang="en-US" altLang="de-DE" sz="1600" dirty="0">
                <a:latin typeface="Calibri Light"/>
              </a:rPr>
              <a:t> </a:t>
            </a:r>
            <a:r>
              <a:rPr lang="en-US" altLang="de-DE" sz="1600" dirty="0" err="1">
                <a:latin typeface="Calibri Light"/>
              </a:rPr>
              <a:t>maalia</a:t>
            </a:r>
            <a:r>
              <a:rPr lang="en-US" altLang="de-DE" sz="1600" dirty="0">
                <a:latin typeface="Calibri Light"/>
              </a:rPr>
              <a:t>.</a:t>
            </a:r>
            <a:endParaRPr lang="en-CA" altLang="de-DE" sz="1600" dirty="0">
              <a:latin typeface="Calibri Light"/>
            </a:endParaRPr>
          </a:p>
        </p:txBody>
      </p:sp>
    </p:spTree>
    <p:extLst>
      <p:ext uri="{BB962C8B-B14F-4D97-AF65-F5344CB8AC3E}">
        <p14:creationId xmlns:p14="http://schemas.microsoft.com/office/powerpoint/2010/main" val="143020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ea typeface="+mn-ea"/>
                <a:cs typeface="+mn-cs"/>
              </a:rPr>
              <a:t>Tiettyjen tulkintatyylien vaikutus negatiivisissa tapahtumissa!</a:t>
            </a:r>
            <a:endParaRPr lang="en-US" sz="3600">
              <a:latin typeface="Calibri Light"/>
              <a:ea typeface="+mn-ea"/>
              <a:cs typeface="+mn-cs"/>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16</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3451168664"/>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Itsestä johtuvat syyt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 “Se oli oikeasti minun syyni. Olen faneille anteeksipyynnön velkaa!”)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Haitta:</a:t>
                      </a:r>
                      <a:r>
                        <a:rPr kumimoji="0" lang="fi-FI" sz="2000" b="0" i="0" u="none" strike="noStrike" cap="none" normalizeH="0" baseline="0" dirty="0">
                          <a:ln>
                            <a:noFill/>
                          </a:ln>
                          <a:solidFill>
                            <a:srgbClr val="333333"/>
                          </a:solidFill>
                          <a:effectLst/>
                          <a:latin typeface="Calibri Light"/>
                          <a:cs typeface="Times New Roman" pitchFamily="18" charset="0"/>
                        </a:rPr>
                        <a:t> vähentää itseluottamusta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Hyöty:</a:t>
                      </a:r>
                      <a:r>
                        <a:rPr kumimoji="0" lang="fi-FI" sz="2000" b="0" i="0" u="none" strike="noStrike" cap="none" normalizeH="0" baseline="0" dirty="0">
                          <a:ln>
                            <a:noFill/>
                          </a:ln>
                          <a:solidFill>
                            <a:srgbClr val="333333"/>
                          </a:solidFill>
                          <a:effectLst/>
                          <a:latin typeface="Calibri Light"/>
                          <a:cs typeface="Times New Roman" pitchFamily="18" charset="0"/>
                        </a:rPr>
                        <a:t> vastuunottoa pidetään jalona ja rohkeana tekona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Muista/ tilanteesta johtuvat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a:t>
                      </a:r>
                      <a:r>
                        <a:rPr kumimoji="0" lang="fi-FI" sz="2000" b="0" i="0" u="none" strike="noStrike" cap="none" normalizeH="0" baseline="0">
                          <a:ln>
                            <a:noFill/>
                          </a:ln>
                          <a:solidFill>
                            <a:srgbClr val="333333"/>
                          </a:solidFill>
                          <a:effectLst/>
                          <a:latin typeface="Calibri Light"/>
                          <a:cs typeface="Times New Roman" pitchFamily="18" charset="0"/>
                        </a:rPr>
                        <a:t>. “Mutta </a:t>
                      </a:r>
                      <a:r>
                        <a:rPr kumimoji="0" lang="fi-FI" sz="2000" b="0" i="0" u="none" strike="noStrike" cap="none" normalizeH="0" baseline="0" dirty="0">
                          <a:ln>
                            <a:noFill/>
                          </a:ln>
                          <a:solidFill>
                            <a:srgbClr val="333333"/>
                          </a:solidFill>
                          <a:effectLst/>
                          <a:latin typeface="Calibri Light"/>
                          <a:cs typeface="Times New Roman" pitchFamily="18" charset="0"/>
                        </a:rPr>
                        <a:t>missä oli </a:t>
                      </a:r>
                      <a:r>
                        <a:rPr kumimoji="0" lang="fi-FI" sz="2000" b="0" i="0" u="none" strike="noStrike" cap="none" normalizeH="0" baseline="0">
                          <a:ln>
                            <a:noFill/>
                          </a:ln>
                          <a:solidFill>
                            <a:srgbClr val="333333"/>
                          </a:solidFill>
                          <a:effectLst/>
                          <a:latin typeface="Calibri Light"/>
                          <a:cs typeface="Times New Roman" pitchFamily="18" charset="0"/>
                        </a:rPr>
                        <a:t>maalivahti?”; “Jalkapallopelissä </a:t>
                      </a:r>
                      <a:r>
                        <a:rPr kumimoji="0" lang="fi-FI" sz="2000" b="0" i="0" u="none" strike="noStrike" cap="none" normalizeH="0" baseline="0" dirty="0">
                          <a:ln>
                            <a:noFill/>
                          </a:ln>
                          <a:solidFill>
                            <a:srgbClr val="333333"/>
                          </a:solidFill>
                          <a:effectLst/>
                          <a:latin typeface="Calibri Light"/>
                          <a:cs typeface="Times New Roman" pitchFamily="18" charset="0"/>
                        </a:rPr>
                        <a:t>voi tapahtua mitä </a:t>
                      </a:r>
                      <a:r>
                        <a:rPr kumimoji="0" lang="fi-FI" sz="2000" b="0" i="0" u="none" strike="noStrike" cap="none" normalizeH="0" baseline="0">
                          <a:ln>
                            <a:noFill/>
                          </a:ln>
                          <a:solidFill>
                            <a:srgbClr val="333333"/>
                          </a:solidFill>
                          <a:effectLst/>
                          <a:latin typeface="Calibri Light"/>
                          <a:cs typeface="Times New Roman" pitchFamily="18" charset="0"/>
                        </a:rPr>
                        <a:t>tahansa.”)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Haitta:</a:t>
                      </a:r>
                      <a:r>
                        <a:rPr kumimoji="0" lang="fi-FI" sz="2000" b="0" i="0" u="none" strike="noStrike" cap="none" normalizeH="0" baseline="0" dirty="0">
                          <a:ln>
                            <a:noFill/>
                          </a:ln>
                          <a:solidFill>
                            <a:srgbClr val="333333"/>
                          </a:solidFill>
                          <a:effectLst/>
                          <a:latin typeface="Calibri Light"/>
                          <a:cs typeface="Times New Roman" pitchFamily="18" charset="0"/>
                        </a:rPr>
                        <a:t> vastuun kiistämistä pidetään epäkohteliaana (itselle helpoksi tekemistä)</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Hyöty:</a:t>
                      </a:r>
                      <a:r>
                        <a:rPr kumimoji="0" lang="fi-FI" sz="2000" b="0" i="0" u="none" strike="noStrike" cap="none" normalizeH="0" baseline="0" dirty="0">
                          <a:ln>
                            <a:noFill/>
                          </a:ln>
                          <a:solidFill>
                            <a:srgbClr val="333333"/>
                          </a:solidFill>
                          <a:effectLst/>
                          <a:latin typeface="Calibri Light"/>
                          <a:cs typeface="Times New Roman" pitchFamily="18" charset="0"/>
                        </a:rPr>
                        <a:t> itseluottamus ei ole uhattuna</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dirty="0">
                <a:latin typeface="Calibri Light"/>
              </a:rPr>
              <a:t>Jos </a:t>
            </a:r>
            <a:r>
              <a:rPr lang="en-US" altLang="de-DE" sz="1600" dirty="0" err="1">
                <a:latin typeface="Calibri Light"/>
              </a:rPr>
              <a:t>olisit</a:t>
            </a:r>
            <a:r>
              <a:rPr lang="en-US" altLang="de-DE" sz="1600" dirty="0">
                <a:latin typeface="Calibri Light"/>
              </a:rPr>
              <a:t> </a:t>
            </a:r>
            <a:r>
              <a:rPr lang="en-US" altLang="de-DE" sz="1600" dirty="0" err="1">
                <a:latin typeface="Calibri Light"/>
              </a:rPr>
              <a:t>pelannut</a:t>
            </a:r>
            <a:r>
              <a:rPr lang="en-US" altLang="de-DE" sz="1600" dirty="0">
                <a:latin typeface="Calibri Light"/>
              </a:rPr>
              <a:t> </a:t>
            </a:r>
            <a:r>
              <a:rPr lang="en-US" altLang="de-DE" sz="1600" dirty="0" err="1">
                <a:latin typeface="Calibri Light"/>
              </a:rPr>
              <a:t>paremmin</a:t>
            </a:r>
            <a:r>
              <a:rPr lang="en-US" altLang="de-DE" sz="1600" dirty="0">
                <a:latin typeface="Calibri Light"/>
              </a:rPr>
              <a:t>, </a:t>
            </a:r>
            <a:r>
              <a:rPr lang="en-US" altLang="de-DE" sz="1600" dirty="0" err="1">
                <a:latin typeface="Calibri Light"/>
              </a:rPr>
              <a:t>toinen</a:t>
            </a:r>
            <a:r>
              <a:rPr lang="en-US" altLang="de-DE" sz="1600" dirty="0">
                <a:latin typeface="Calibri Light"/>
              </a:rPr>
              <a:t> </a:t>
            </a:r>
            <a:r>
              <a:rPr lang="en-US" altLang="de-DE" sz="1600" dirty="0" err="1">
                <a:latin typeface="Calibri Light"/>
              </a:rPr>
              <a:t>joukkue</a:t>
            </a:r>
            <a:r>
              <a:rPr lang="en-US" altLang="de-DE" sz="1600" dirty="0">
                <a:latin typeface="Calibri Light"/>
              </a:rPr>
              <a:t> </a:t>
            </a:r>
            <a:r>
              <a:rPr lang="en-US" altLang="de-DE" sz="1600" dirty="0" err="1">
                <a:latin typeface="Calibri Light"/>
              </a:rPr>
              <a:t>ei</a:t>
            </a:r>
            <a:r>
              <a:rPr lang="en-US" altLang="de-DE" sz="1600" dirty="0">
                <a:latin typeface="Calibri Light"/>
              </a:rPr>
              <a:t> </a:t>
            </a:r>
            <a:r>
              <a:rPr lang="en-US" altLang="de-DE" sz="1600" dirty="0" err="1">
                <a:latin typeface="Calibri Light"/>
              </a:rPr>
              <a:t>olisi</a:t>
            </a:r>
            <a:r>
              <a:rPr lang="en-US" altLang="de-DE" sz="1600" dirty="0">
                <a:latin typeface="Calibri Light"/>
              </a:rPr>
              <a:t> </a:t>
            </a:r>
            <a:r>
              <a:rPr lang="en-US" altLang="de-DE" sz="1600" dirty="0" err="1">
                <a:latin typeface="Calibri Light"/>
              </a:rPr>
              <a:t>saanut</a:t>
            </a:r>
            <a:r>
              <a:rPr lang="en-US" altLang="de-DE" sz="1600" dirty="0">
                <a:latin typeface="Calibri Light"/>
              </a:rPr>
              <a:t> </a:t>
            </a:r>
            <a:r>
              <a:rPr lang="en-US" altLang="de-DE" sz="1600" dirty="0" err="1">
                <a:latin typeface="Calibri Light"/>
              </a:rPr>
              <a:t>maalia</a:t>
            </a:r>
            <a:r>
              <a:rPr lang="en-US" altLang="de-DE" sz="1600" dirty="0">
                <a:latin typeface="Calibri Light"/>
              </a:rPr>
              <a:t>.</a:t>
            </a:r>
            <a:endParaRPr lang="en-CA" altLang="de-DE" sz="1600" dirty="0">
              <a:latin typeface="Calibri Light"/>
            </a:endParaRPr>
          </a:p>
        </p:txBody>
      </p:sp>
    </p:spTree>
    <p:extLst>
      <p:ext uri="{BB962C8B-B14F-4D97-AF65-F5344CB8AC3E}">
        <p14:creationId xmlns:p14="http://schemas.microsoft.com/office/powerpoint/2010/main" val="665225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ea typeface="+mn-ea"/>
                <a:cs typeface="+mn-cs"/>
              </a:rPr>
              <a:t>Tiettyjen tulkintatyylien vaikutus negatiivisissa tapahtumissa!</a:t>
            </a:r>
            <a:endParaRPr lang="en-US" sz="3600">
              <a:latin typeface="Calibri Light"/>
              <a:ea typeface="+mn-ea"/>
              <a:cs typeface="+mn-cs"/>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17</a:t>
            </a:fld>
            <a:endParaRPr lang="de-DE" dirty="0"/>
          </a:p>
        </p:txBody>
      </p:sp>
      <p:graphicFrame>
        <p:nvGraphicFramePr>
          <p:cNvPr id="12" name="Group 2"/>
          <p:cNvGraphicFramePr>
            <a:graphicFrameLocks noGrp="1"/>
          </p:cNvGraphicFramePr>
          <p:nvPr>
            <p:extLst>
              <p:ext uri="{D42A27DB-BD31-4B8C-83A1-F6EECF244321}">
                <p14:modId xmlns:p14="http://schemas.microsoft.com/office/powerpoint/2010/main" val="1847573642"/>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Tasapainoisempia selityksiä (esim. yhdistä itsestä, muista/tilanteesta johtuvia syitä; tarjoa eri selityksiä):</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dirty="0">
                <a:latin typeface="Calibri Light"/>
              </a:rPr>
              <a:t>Jos </a:t>
            </a:r>
            <a:r>
              <a:rPr lang="en-US" altLang="de-DE" sz="1600" dirty="0" err="1">
                <a:latin typeface="Calibri Light"/>
              </a:rPr>
              <a:t>olisit</a:t>
            </a:r>
            <a:r>
              <a:rPr lang="en-US" altLang="de-DE" sz="1600" dirty="0">
                <a:latin typeface="Calibri Light"/>
              </a:rPr>
              <a:t> </a:t>
            </a:r>
            <a:r>
              <a:rPr lang="en-US" altLang="de-DE" sz="1600" dirty="0" err="1">
                <a:latin typeface="Calibri Light"/>
              </a:rPr>
              <a:t>pelannut</a:t>
            </a:r>
            <a:r>
              <a:rPr lang="en-US" altLang="de-DE" sz="1600" dirty="0">
                <a:latin typeface="Calibri Light"/>
              </a:rPr>
              <a:t> </a:t>
            </a:r>
            <a:r>
              <a:rPr lang="en-US" altLang="de-DE" sz="1600" dirty="0" err="1">
                <a:latin typeface="Calibri Light"/>
              </a:rPr>
              <a:t>paremmin</a:t>
            </a:r>
            <a:r>
              <a:rPr lang="en-US" altLang="de-DE" sz="1600" dirty="0">
                <a:latin typeface="Calibri Light"/>
              </a:rPr>
              <a:t>, </a:t>
            </a:r>
            <a:r>
              <a:rPr lang="en-US" altLang="de-DE" sz="1600" dirty="0" err="1">
                <a:latin typeface="Calibri Light"/>
              </a:rPr>
              <a:t>toinen</a:t>
            </a:r>
            <a:r>
              <a:rPr lang="en-US" altLang="de-DE" sz="1600" dirty="0">
                <a:latin typeface="Calibri Light"/>
              </a:rPr>
              <a:t> </a:t>
            </a:r>
            <a:r>
              <a:rPr lang="en-US" altLang="de-DE" sz="1600" dirty="0" err="1">
                <a:latin typeface="Calibri Light"/>
              </a:rPr>
              <a:t>joukkue</a:t>
            </a:r>
            <a:r>
              <a:rPr lang="en-US" altLang="de-DE" sz="1600" dirty="0">
                <a:latin typeface="Calibri Light"/>
              </a:rPr>
              <a:t> </a:t>
            </a:r>
            <a:r>
              <a:rPr lang="en-US" altLang="de-DE" sz="1600" dirty="0" err="1">
                <a:latin typeface="Calibri Light"/>
              </a:rPr>
              <a:t>ei</a:t>
            </a:r>
            <a:r>
              <a:rPr lang="en-US" altLang="de-DE" sz="1600" dirty="0">
                <a:latin typeface="Calibri Light"/>
              </a:rPr>
              <a:t> </a:t>
            </a:r>
            <a:r>
              <a:rPr lang="en-US" altLang="de-DE" sz="1600" dirty="0" err="1">
                <a:latin typeface="Calibri Light"/>
              </a:rPr>
              <a:t>olisi</a:t>
            </a:r>
            <a:r>
              <a:rPr lang="en-US" altLang="de-DE" sz="1600" dirty="0">
                <a:latin typeface="Calibri Light"/>
              </a:rPr>
              <a:t> </a:t>
            </a:r>
            <a:r>
              <a:rPr lang="en-US" altLang="de-DE" sz="1600" dirty="0" err="1">
                <a:latin typeface="Calibri Light"/>
              </a:rPr>
              <a:t>saanut</a:t>
            </a:r>
            <a:r>
              <a:rPr lang="en-US" altLang="de-DE" sz="1600" dirty="0">
                <a:latin typeface="Calibri Light"/>
              </a:rPr>
              <a:t> </a:t>
            </a:r>
            <a:r>
              <a:rPr lang="en-US" altLang="de-DE" sz="1600" dirty="0" err="1">
                <a:latin typeface="Calibri Light"/>
              </a:rPr>
              <a:t>maalia</a:t>
            </a:r>
            <a:r>
              <a:rPr lang="en-US" altLang="de-DE" sz="1600" dirty="0">
                <a:latin typeface="Calibri Light"/>
              </a:rPr>
              <a:t>.</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ea typeface="+mn-ea"/>
                <a:cs typeface="+mn-cs"/>
              </a:rPr>
              <a:t>Tiettyjen tulkintatyylien vaikutus negatiivisissa tapahtumissa!</a:t>
            </a:r>
            <a:endParaRPr lang="en-US" sz="3600">
              <a:latin typeface="Calibri Light"/>
              <a:ea typeface="+mn-ea"/>
              <a:cs typeface="+mn-cs"/>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18</a:t>
            </a:fld>
            <a:endParaRPr lang="de-DE" dirty="0"/>
          </a:p>
        </p:txBody>
      </p:sp>
      <p:graphicFrame>
        <p:nvGraphicFramePr>
          <p:cNvPr id="11" name="Group 38"/>
          <p:cNvGraphicFramePr>
            <a:graphicFrameLocks noGrp="1"/>
          </p:cNvGraphicFramePr>
          <p:nvPr>
            <p:extLst>
              <p:ext uri="{D42A27DB-BD31-4B8C-83A1-F6EECF244321}">
                <p14:modId xmlns:p14="http://schemas.microsoft.com/office/powerpoint/2010/main" val="2977553797"/>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Tasapainoisempia selityksiä (esim. yhdistä itsestä, muista/tilanteesta johtuvia syitä; tarjoa eri selityksiä):</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“Suoritukseni </a:t>
                      </a:r>
                      <a:r>
                        <a:rPr kumimoji="0" lang="fi-FI" sz="2000" b="0" i="0" u="none" strike="noStrike" cap="none" normalizeH="0" baseline="0" dirty="0">
                          <a:ln>
                            <a:noFill/>
                          </a:ln>
                          <a:solidFill>
                            <a:srgbClr val="333333"/>
                          </a:solidFill>
                          <a:effectLst/>
                          <a:latin typeface="Calibri Light"/>
                          <a:cs typeface="Times New Roman" pitchFamily="18" charset="0"/>
                        </a:rPr>
                        <a:t>oli heikko tässä pelissä, mutta parannan ajan myötä. Pysäytin joitain heidän parhaita mahdollisuuksiaan maalin </a:t>
                      </a:r>
                      <a:r>
                        <a:rPr kumimoji="0" lang="fi-FI" sz="2000" b="0" i="0" u="none" strike="noStrike" cap="none" normalizeH="0" baseline="0">
                          <a:ln>
                            <a:noFill/>
                          </a:ln>
                          <a:solidFill>
                            <a:srgbClr val="333333"/>
                          </a:solidFill>
                          <a:effectLst/>
                          <a:latin typeface="Calibri Light"/>
                          <a:cs typeface="Times New Roman" pitchFamily="18" charset="0"/>
                        </a:rPr>
                        <a:t>tekoon.”</a:t>
                      </a:r>
                      <a:endParaRPr kumimoji="0" lang="fi-FI"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“Toisinaan </a:t>
                      </a:r>
                      <a:r>
                        <a:rPr kumimoji="0" lang="fi-FI" sz="2000" b="0" i="0" u="none" strike="noStrike" cap="none" normalizeH="0" baseline="0" dirty="0">
                          <a:ln>
                            <a:noFill/>
                          </a:ln>
                          <a:solidFill>
                            <a:srgbClr val="333333"/>
                          </a:solidFill>
                          <a:effectLst/>
                          <a:latin typeface="Calibri Light"/>
                          <a:cs typeface="Times New Roman" pitchFamily="18" charset="0"/>
                        </a:rPr>
                        <a:t>pelaan paremmin ja niin pelaavat joukkuetoverinikin ja toivottavasti asiat loksahtavat paikoilleen ja voitamme tärkeitä pelejä </a:t>
                      </a:r>
                      <a:r>
                        <a:rPr kumimoji="0" lang="fi-FI" sz="2000" b="0" i="0" u="none" strike="noStrike" cap="none" normalizeH="0" baseline="0">
                          <a:ln>
                            <a:noFill/>
                          </a:ln>
                          <a:solidFill>
                            <a:srgbClr val="333333"/>
                          </a:solidFill>
                          <a:effectLst/>
                          <a:latin typeface="Calibri Light"/>
                          <a:cs typeface="Times New Roman" pitchFamily="18" charset="0"/>
                        </a:rPr>
                        <a:t>jatkossa.”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dirty="0">
                <a:latin typeface="Calibri Light"/>
              </a:rPr>
              <a:t>Jos </a:t>
            </a:r>
            <a:r>
              <a:rPr lang="en-US" altLang="de-DE" sz="1600" dirty="0" err="1">
                <a:latin typeface="Calibri Light"/>
              </a:rPr>
              <a:t>olisit</a:t>
            </a:r>
            <a:r>
              <a:rPr lang="en-US" altLang="de-DE" sz="1600" dirty="0">
                <a:latin typeface="Calibri Light"/>
              </a:rPr>
              <a:t> </a:t>
            </a:r>
            <a:r>
              <a:rPr lang="en-US" altLang="de-DE" sz="1600" dirty="0" err="1">
                <a:latin typeface="Calibri Light"/>
              </a:rPr>
              <a:t>pelannut</a:t>
            </a:r>
            <a:r>
              <a:rPr lang="en-US" altLang="de-DE" sz="1600" dirty="0">
                <a:latin typeface="Calibri Light"/>
              </a:rPr>
              <a:t> </a:t>
            </a:r>
            <a:r>
              <a:rPr lang="en-US" altLang="de-DE" sz="1600" dirty="0" err="1">
                <a:latin typeface="Calibri Light"/>
              </a:rPr>
              <a:t>paremmin</a:t>
            </a:r>
            <a:r>
              <a:rPr lang="en-US" altLang="de-DE" sz="1600" dirty="0">
                <a:latin typeface="Calibri Light"/>
              </a:rPr>
              <a:t>, </a:t>
            </a:r>
            <a:r>
              <a:rPr lang="en-US" altLang="de-DE" sz="1600" dirty="0" err="1">
                <a:latin typeface="Calibri Light"/>
              </a:rPr>
              <a:t>toinen</a:t>
            </a:r>
            <a:r>
              <a:rPr lang="en-US" altLang="de-DE" sz="1600" dirty="0">
                <a:latin typeface="Calibri Light"/>
              </a:rPr>
              <a:t> </a:t>
            </a:r>
            <a:r>
              <a:rPr lang="en-US" altLang="de-DE" sz="1600" dirty="0" err="1">
                <a:latin typeface="Calibri Light"/>
              </a:rPr>
              <a:t>joukkue</a:t>
            </a:r>
            <a:r>
              <a:rPr lang="en-US" altLang="de-DE" sz="1600" dirty="0">
                <a:latin typeface="Calibri Light"/>
              </a:rPr>
              <a:t> </a:t>
            </a:r>
            <a:r>
              <a:rPr lang="en-US" altLang="de-DE" sz="1600" dirty="0" err="1">
                <a:latin typeface="Calibri Light"/>
              </a:rPr>
              <a:t>ei</a:t>
            </a:r>
            <a:r>
              <a:rPr lang="en-US" altLang="de-DE" sz="1600" dirty="0">
                <a:latin typeface="Calibri Light"/>
              </a:rPr>
              <a:t> </a:t>
            </a:r>
            <a:r>
              <a:rPr lang="en-US" altLang="de-DE" sz="1600" dirty="0" err="1">
                <a:latin typeface="Calibri Light"/>
              </a:rPr>
              <a:t>olisi</a:t>
            </a:r>
            <a:r>
              <a:rPr lang="en-US" altLang="de-DE" sz="1600" dirty="0">
                <a:latin typeface="Calibri Light"/>
              </a:rPr>
              <a:t> </a:t>
            </a:r>
            <a:r>
              <a:rPr lang="en-US" altLang="de-DE" sz="1600" dirty="0" err="1">
                <a:latin typeface="Calibri Light"/>
              </a:rPr>
              <a:t>saanut</a:t>
            </a:r>
            <a:r>
              <a:rPr lang="en-US" altLang="de-DE" sz="1600" dirty="0">
                <a:latin typeface="Calibri Light"/>
              </a:rPr>
              <a:t> </a:t>
            </a:r>
            <a:r>
              <a:rPr lang="en-US" altLang="de-DE" sz="1600" dirty="0" err="1">
                <a:latin typeface="Calibri Light"/>
              </a:rPr>
              <a:t>maalia</a:t>
            </a:r>
            <a:r>
              <a:rPr lang="en-US" altLang="de-DE" sz="1600" dirty="0">
                <a:latin typeface="Calibri Light"/>
              </a:rPr>
              <a:t>.</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ea typeface="+mn-ea"/>
                <a:cs typeface="+mn-cs"/>
              </a:rPr>
              <a:t>Tiettyjen tulkintatyylien vaikutus positiivisissa tapahtumissa!</a:t>
            </a:r>
            <a:endParaRPr lang="en-US" sz="3600">
              <a:latin typeface="Calibri Light"/>
              <a:ea typeface="+mn-ea"/>
              <a:cs typeface="+mn-cs"/>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19</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2270345675"/>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Itsestä johtuvat syyt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a:t>
                      </a:r>
                      <a:r>
                        <a:rPr kumimoji="0" lang="fi-FI" sz="2000" b="0" i="0" u="none" strike="noStrike" cap="none" normalizeH="0" baseline="0">
                          <a:ln>
                            <a:noFill/>
                          </a:ln>
                          <a:solidFill>
                            <a:srgbClr val="333333"/>
                          </a:solidFill>
                          <a:effectLst/>
                          <a:latin typeface="Calibri Light"/>
                          <a:cs typeface="Times New Roman" pitchFamily="18" charset="0"/>
                        </a:rPr>
                        <a:t>. “Kuten </a:t>
                      </a:r>
                      <a:r>
                        <a:rPr kumimoji="0" lang="fi-FI" sz="2000" b="0" i="0" u="none" strike="noStrike" cap="none" normalizeH="0" baseline="0" dirty="0">
                          <a:ln>
                            <a:noFill/>
                          </a:ln>
                          <a:solidFill>
                            <a:srgbClr val="333333"/>
                          </a:solidFill>
                          <a:effectLst/>
                          <a:latin typeface="Calibri Light"/>
                          <a:cs typeface="Times New Roman" pitchFamily="18" charset="0"/>
                        </a:rPr>
                        <a:t>sanoin aikaisemmin, olen poikkeuksellisen </a:t>
                      </a:r>
                      <a:r>
                        <a:rPr kumimoji="0" lang="fi-FI" sz="2000" b="0" i="0" u="none" strike="noStrike" cap="none" normalizeH="0" baseline="0">
                          <a:ln>
                            <a:noFill/>
                          </a:ln>
                          <a:solidFill>
                            <a:srgbClr val="333333"/>
                          </a:solidFill>
                          <a:effectLst/>
                          <a:latin typeface="Calibri Light"/>
                          <a:cs typeface="Times New Roman" pitchFamily="18" charset="0"/>
                        </a:rPr>
                        <a:t>lahjakas.”)</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i-FI" sz="2000" b="1" i="0" u="none" strike="noStrike" cap="none" normalizeH="0" baseline="0">
                          <a:ln>
                            <a:noFill/>
                          </a:ln>
                          <a:solidFill>
                            <a:srgbClr val="333333"/>
                          </a:solidFill>
                          <a:effectLst/>
                          <a:latin typeface="Calibri Light"/>
                          <a:cs typeface="Times New Roman" pitchFamily="18" charset="0"/>
                        </a:rPr>
                        <a:t>Haitta:</a:t>
                      </a:r>
                      <a:r>
                        <a:rPr kumimoji="0" lang="fi-FI" sz="2000" b="0" i="0" u="none" strike="noStrike" cap="none" normalizeH="0" baseline="0">
                          <a:ln>
                            <a:noFill/>
                          </a:ln>
                          <a:solidFill>
                            <a:srgbClr val="333333"/>
                          </a:solidFill>
                          <a:effectLst/>
                          <a:latin typeface="Calibri Light"/>
                          <a:cs typeface="Times New Roman" pitchFamily="18" charset="0"/>
                        </a:rPr>
                        <a:t> </a:t>
                      </a:r>
                      <a:r>
                        <a:rPr kumimoji="0" lang="fi-FI" sz="2000" b="0" i="0" u="none" strike="noStrike" cap="none" normalizeH="0" baseline="0">
                          <a:ln>
                            <a:noFill/>
                          </a:ln>
                          <a:solidFill>
                            <a:srgbClr val="004992"/>
                          </a:solidFill>
                          <a:effectLst/>
                          <a:latin typeface="Calibri Light"/>
                          <a:cs typeface="Times New Roman" pitchFamily="18" charset="0"/>
                        </a:rPr>
                        <a:t>???</a:t>
                      </a:r>
                      <a:r>
                        <a:rPr kumimoji="0" lang="fi-FI" sz="2000" b="0" i="0" u="none" strike="noStrike" cap="none" normalizeH="0" baseline="0">
                          <a:ln>
                            <a:noFill/>
                          </a:ln>
                          <a:solidFill>
                            <a:srgbClr val="FFFFFF"/>
                          </a:solidFill>
                          <a:effectLst/>
                          <a:latin typeface="Calibri Light"/>
                          <a:cs typeface="Times New Roman" pitchFamily="18" charset="0"/>
                        </a:rPr>
                        <a:t> </a:t>
                      </a:r>
                      <a:r>
                        <a:rPr kumimoji="0" lang="fi-FI" sz="2000" b="0" i="0" u="none" strike="noStrike" cap="none" normalizeH="0" baseline="0" dirty="0">
                          <a:ln>
                            <a:noFill/>
                          </a:ln>
                          <a:solidFill>
                            <a:srgbClr val="FFFFFF"/>
                          </a:solidFill>
                          <a:effectLst/>
                          <a:latin typeface="Calibri Light"/>
                          <a:cs typeface="Times New Roman" pitchFamily="18" charset="0"/>
                        </a:rPr>
                        <a:t>itsekehu näyttää ylimieliseltä</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i-FI" sz="2000" b="1" i="0" u="none" strike="noStrike" cap="none" normalizeH="0" baseline="0">
                          <a:ln>
                            <a:noFill/>
                          </a:ln>
                          <a:solidFill>
                            <a:srgbClr val="333333"/>
                          </a:solidFill>
                          <a:effectLst/>
                          <a:latin typeface="Calibri Light"/>
                          <a:cs typeface="Times New Roman" pitchFamily="18" charset="0"/>
                        </a:rPr>
                        <a:t>Hyöty:</a:t>
                      </a:r>
                      <a:r>
                        <a:rPr kumimoji="0" lang="fi-FI" sz="2000" b="0" i="0" u="none" strike="noStrike" cap="none" normalizeH="0" baseline="0">
                          <a:ln>
                            <a:noFill/>
                          </a:ln>
                          <a:solidFill>
                            <a:srgbClr val="333333"/>
                          </a:solidFill>
                          <a:effectLst/>
                          <a:latin typeface="Calibri Light"/>
                          <a:cs typeface="Times New Roman" pitchFamily="18" charset="0"/>
                        </a:rPr>
                        <a:t> </a:t>
                      </a:r>
                      <a:r>
                        <a:rPr kumimoji="0" lang="fi-FI" sz="2000" b="0" i="0" u="none" strike="noStrike" cap="none" normalizeH="0" baseline="0">
                          <a:ln>
                            <a:noFill/>
                          </a:ln>
                          <a:solidFill>
                            <a:srgbClr val="004992"/>
                          </a:solidFill>
                          <a:effectLst/>
                          <a:latin typeface="Calibri Light"/>
                          <a:cs typeface="Times New Roman" pitchFamily="18" charset="0"/>
                        </a:rPr>
                        <a:t>???</a:t>
                      </a:r>
                      <a:r>
                        <a:rPr kumimoji="0" lang="fi-FI" sz="2000" b="0" i="0" u="none" strike="noStrike" cap="none" normalizeH="0" baseline="0">
                          <a:ln>
                            <a:noFill/>
                          </a:ln>
                          <a:solidFill>
                            <a:srgbClr val="FFFFFF"/>
                          </a:solidFill>
                          <a:effectLst/>
                          <a:latin typeface="Calibri Light"/>
                          <a:cs typeface="Times New Roman" pitchFamily="18" charset="0"/>
                        </a:rPr>
                        <a:t> </a:t>
                      </a:r>
                      <a:r>
                        <a:rPr kumimoji="0" lang="fi-FI" sz="2000" b="0" i="0" u="none" strike="noStrike" cap="none" normalizeH="0" baseline="0" dirty="0">
                          <a:ln>
                            <a:noFill/>
                          </a:ln>
                          <a:solidFill>
                            <a:srgbClr val="FFFFFF"/>
                          </a:solidFill>
                          <a:effectLst/>
                          <a:latin typeface="Calibri Light"/>
                          <a:cs typeface="Times New Roman" pitchFamily="18" charset="0"/>
                        </a:rPr>
                        <a:t>lisää itseluottamusta</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Muista/ tilanteesta johtuvat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a:t>
                      </a:r>
                      <a:r>
                        <a:rPr kumimoji="0" lang="fi-FI" sz="2000" b="0" i="0" u="none" strike="noStrike" cap="none" normalizeH="0" baseline="0">
                          <a:ln>
                            <a:noFill/>
                          </a:ln>
                          <a:solidFill>
                            <a:srgbClr val="333333"/>
                          </a:solidFill>
                          <a:effectLst/>
                          <a:latin typeface="Calibri Light"/>
                          <a:cs typeface="Times New Roman" pitchFamily="18" charset="0"/>
                        </a:rPr>
                        <a:t>. “Olen </a:t>
                      </a:r>
                      <a:r>
                        <a:rPr kumimoji="0" lang="fi-FI" sz="2000" b="0" i="0" u="none" strike="noStrike" cap="none" normalizeH="0" baseline="0" dirty="0">
                          <a:ln>
                            <a:noFill/>
                          </a:ln>
                          <a:solidFill>
                            <a:srgbClr val="333333"/>
                          </a:solidFill>
                          <a:effectLst/>
                          <a:latin typeface="Calibri Light"/>
                          <a:cs typeface="Times New Roman" pitchFamily="18" charset="0"/>
                        </a:rPr>
                        <a:t>kaiken velkaa ohjaajalleni ja </a:t>
                      </a:r>
                      <a:r>
                        <a:rPr kumimoji="0" lang="fi-FI" sz="2000" b="0" i="0" u="none" strike="noStrike" cap="none" normalizeH="0" baseline="0">
                          <a:ln>
                            <a:noFill/>
                          </a:ln>
                          <a:solidFill>
                            <a:srgbClr val="333333"/>
                          </a:solidFill>
                          <a:effectLst/>
                          <a:latin typeface="Calibri Light"/>
                          <a:cs typeface="Times New Roman" pitchFamily="18" charset="0"/>
                        </a:rPr>
                        <a:t>vanhemmilleni.”)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Haitta:</a:t>
                      </a:r>
                      <a:r>
                        <a:rPr kumimoji="0" lang="fi-FI" sz="2000" b="0" i="0" u="none" strike="noStrike" cap="none" normalizeH="0" baseline="0" dirty="0">
                          <a:ln>
                            <a:noFill/>
                          </a:ln>
                          <a:solidFill>
                            <a:srgbClr val="333333"/>
                          </a:solidFill>
                          <a:effectLst/>
                          <a:latin typeface="Calibri Light"/>
                          <a:cs typeface="Times New Roman" pitchFamily="18" charset="0"/>
                        </a:rPr>
                        <a:t> </a:t>
                      </a:r>
                      <a:r>
                        <a:rPr kumimoji="0" lang="fi-FI" sz="2000" b="0" i="0" u="none" strike="noStrike" cap="none" normalizeH="0" baseline="0" dirty="0">
                          <a:ln>
                            <a:noFill/>
                          </a:ln>
                          <a:solidFill>
                            <a:srgbClr val="004992"/>
                          </a:solidFill>
                          <a:effectLst/>
                          <a:latin typeface="Calibri Light"/>
                          <a:cs typeface="Times New Roman" pitchFamily="18" charset="0"/>
                        </a:rPr>
                        <a:t>???</a:t>
                      </a:r>
                      <a:r>
                        <a:rPr kumimoji="0" lang="fi-FI" sz="2000" b="0" i="0" u="none" strike="noStrike" cap="none" normalizeH="0" baseline="0" dirty="0">
                          <a:ln>
                            <a:noFill/>
                          </a:ln>
                          <a:solidFill>
                            <a:srgbClr val="E3EFF8"/>
                          </a:solidFill>
                          <a:effectLst/>
                          <a:latin typeface="Calibri Light"/>
                          <a:cs typeface="Times New Roman" pitchFamily="18" charset="0"/>
                        </a:rPr>
                        <a:t> itseluottamus ei lisäänny</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Hyöty:</a:t>
                      </a:r>
                      <a:r>
                        <a:rPr kumimoji="0" lang="fi-FI" sz="2000" b="0" i="0" u="none" strike="noStrike" cap="none" normalizeH="0" baseline="0" dirty="0">
                          <a:ln>
                            <a:noFill/>
                          </a:ln>
                          <a:solidFill>
                            <a:srgbClr val="333333"/>
                          </a:solidFill>
                          <a:effectLst/>
                          <a:latin typeface="Calibri Light"/>
                          <a:cs typeface="Times New Roman" pitchFamily="18" charset="0"/>
                        </a:rPr>
                        <a:t> </a:t>
                      </a:r>
                      <a:r>
                        <a:rPr kumimoji="0" lang="fi-FI" sz="2000" b="0" i="0" u="none" strike="noStrike" cap="none" normalizeH="0" baseline="0" dirty="0">
                          <a:ln>
                            <a:noFill/>
                          </a:ln>
                          <a:solidFill>
                            <a:srgbClr val="004992"/>
                          </a:solidFill>
                          <a:effectLst/>
                          <a:latin typeface="Calibri Light"/>
                          <a:cs typeface="Times New Roman" pitchFamily="18" charset="0"/>
                        </a:rPr>
                        <a:t>???</a:t>
                      </a:r>
                      <a:r>
                        <a:rPr kumimoji="0" lang="fi-FI" sz="2000" b="0" i="0" u="none" strike="noStrike" cap="none" normalizeH="0" baseline="0" dirty="0">
                          <a:ln>
                            <a:noFill/>
                          </a:ln>
                          <a:solidFill>
                            <a:srgbClr val="E3EFF8"/>
                          </a:solidFill>
                          <a:effectLst/>
                          <a:latin typeface="Calibri Light"/>
                          <a:cs typeface="Times New Roman" pitchFamily="18" charset="0"/>
                        </a:rPr>
                        <a:t> sinua pidetään vaatimattomana ja </a:t>
                      </a:r>
                      <a:r>
                        <a:rPr kumimoji="0" lang="fi-FI" sz="2000" b="0" i="0" u="none" strike="noStrike" cap="none" normalizeH="0" baseline="0">
                          <a:ln>
                            <a:noFill/>
                          </a:ln>
                          <a:solidFill>
                            <a:srgbClr val="E3EFF8"/>
                          </a:solidFill>
                          <a:effectLst/>
                          <a:latin typeface="Calibri Light"/>
                          <a:cs typeface="Times New Roman" pitchFamily="18" charset="0"/>
                        </a:rPr>
                        <a:t>oikeana “joukkuepelaajana”</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de-DE" sz="1400">
                <a:latin typeface="Calibri Light"/>
              </a:rPr>
              <a:t>Onnittelut palkinnosta. Kuinka teit sen?</a:t>
            </a:r>
            <a:endParaRPr lang="en-CA" altLang="de-DE" sz="1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ea typeface="+mn-ea"/>
                <a:cs typeface="+mn-cs"/>
              </a:rPr>
              <a:t>Tiettyjen tulkintatyylien vaikutus positiivisissa tapahtumissa!</a:t>
            </a:r>
            <a:endParaRPr lang="en-US" sz="3600">
              <a:latin typeface="Calibri Light"/>
              <a:ea typeface="+mn-ea"/>
              <a:cs typeface="+mn-cs"/>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20</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2757204336"/>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Itsestä johtuvat syyt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a:t>
                      </a:r>
                      <a:r>
                        <a:rPr kumimoji="0" lang="fi-FI" sz="2000" b="0" i="0" u="none" strike="noStrike" cap="none" normalizeH="0" baseline="0">
                          <a:ln>
                            <a:noFill/>
                          </a:ln>
                          <a:solidFill>
                            <a:srgbClr val="333333"/>
                          </a:solidFill>
                          <a:effectLst/>
                          <a:latin typeface="Calibri Light"/>
                          <a:cs typeface="Times New Roman" pitchFamily="18" charset="0"/>
                        </a:rPr>
                        <a:t>. “Kuten </a:t>
                      </a:r>
                      <a:r>
                        <a:rPr kumimoji="0" lang="fi-FI" sz="2000" b="0" i="0" u="none" strike="noStrike" cap="none" normalizeH="0" baseline="0" dirty="0">
                          <a:ln>
                            <a:noFill/>
                          </a:ln>
                          <a:solidFill>
                            <a:srgbClr val="333333"/>
                          </a:solidFill>
                          <a:effectLst/>
                          <a:latin typeface="Calibri Light"/>
                          <a:cs typeface="Times New Roman" pitchFamily="18" charset="0"/>
                        </a:rPr>
                        <a:t>sanoin aikaisemmin, olen poikkeuksellisen </a:t>
                      </a:r>
                      <a:r>
                        <a:rPr kumimoji="0" lang="fi-FI" sz="2000" b="0" i="0" u="none" strike="noStrike" cap="none" normalizeH="0" baseline="0">
                          <a:ln>
                            <a:noFill/>
                          </a:ln>
                          <a:solidFill>
                            <a:srgbClr val="333333"/>
                          </a:solidFill>
                          <a:effectLst/>
                          <a:latin typeface="Calibri Light"/>
                          <a:cs typeface="Times New Roman" pitchFamily="18" charset="0"/>
                        </a:rPr>
                        <a:t>lahjakas.”)</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i-FI" sz="2000" b="1" i="0" u="none" strike="noStrike" cap="none" normalizeH="0" baseline="0" dirty="0">
                          <a:ln>
                            <a:noFill/>
                          </a:ln>
                          <a:solidFill>
                            <a:srgbClr val="333333"/>
                          </a:solidFill>
                          <a:effectLst/>
                          <a:latin typeface="Calibri Light"/>
                          <a:cs typeface="Times New Roman" pitchFamily="18" charset="0"/>
                        </a:rPr>
                        <a:t>Haitta:</a:t>
                      </a:r>
                      <a:r>
                        <a:rPr kumimoji="0" lang="fi-FI" sz="2000" b="0" i="0" u="none" strike="noStrike" cap="none" normalizeH="0" baseline="0" dirty="0">
                          <a:ln>
                            <a:noFill/>
                          </a:ln>
                          <a:solidFill>
                            <a:srgbClr val="333333"/>
                          </a:solidFill>
                          <a:effectLst/>
                          <a:latin typeface="Calibri Light"/>
                          <a:cs typeface="Times New Roman" pitchFamily="18" charset="0"/>
                        </a:rPr>
                        <a:t> itsekehu näyttää ylimieliseltä</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i-FI" sz="2000" b="1" i="0" u="none" strike="noStrike" cap="none" normalizeH="0" baseline="0" dirty="0">
                          <a:ln>
                            <a:noFill/>
                          </a:ln>
                          <a:solidFill>
                            <a:srgbClr val="333333"/>
                          </a:solidFill>
                          <a:effectLst/>
                          <a:latin typeface="Calibri Light"/>
                          <a:cs typeface="Times New Roman" pitchFamily="18" charset="0"/>
                        </a:rPr>
                        <a:t>Hyöty:</a:t>
                      </a:r>
                      <a:r>
                        <a:rPr kumimoji="0" lang="fi-FI" sz="2000" b="0" i="0" u="none" strike="noStrike" cap="none" normalizeH="0" baseline="0" dirty="0">
                          <a:ln>
                            <a:noFill/>
                          </a:ln>
                          <a:solidFill>
                            <a:srgbClr val="333333"/>
                          </a:solidFill>
                          <a:effectLst/>
                          <a:latin typeface="Calibri Light"/>
                          <a:cs typeface="Times New Roman" pitchFamily="18" charset="0"/>
                        </a:rPr>
                        <a:t> lisää itseluottamusta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Muista/ tilanteesta johtuvat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a:t>
                      </a:r>
                      <a:r>
                        <a:rPr kumimoji="0" lang="fi-FI" sz="2000" b="0" i="0" u="none" strike="noStrike" cap="none" normalizeH="0" baseline="0">
                          <a:ln>
                            <a:noFill/>
                          </a:ln>
                          <a:solidFill>
                            <a:srgbClr val="333333"/>
                          </a:solidFill>
                          <a:effectLst/>
                          <a:latin typeface="Calibri Light"/>
                          <a:cs typeface="Times New Roman" pitchFamily="18" charset="0"/>
                        </a:rPr>
                        <a:t>. “Olen </a:t>
                      </a:r>
                      <a:r>
                        <a:rPr kumimoji="0" lang="fi-FI" sz="2000" b="0" i="0" u="none" strike="noStrike" cap="none" normalizeH="0" baseline="0" dirty="0">
                          <a:ln>
                            <a:noFill/>
                          </a:ln>
                          <a:solidFill>
                            <a:srgbClr val="333333"/>
                          </a:solidFill>
                          <a:effectLst/>
                          <a:latin typeface="Calibri Light"/>
                          <a:cs typeface="Times New Roman" pitchFamily="18" charset="0"/>
                        </a:rPr>
                        <a:t>kaiken velkaa ohjaajalleni ja </a:t>
                      </a:r>
                      <a:r>
                        <a:rPr kumimoji="0" lang="fi-FI" sz="2000" b="0" i="0" u="none" strike="noStrike" cap="none" normalizeH="0" baseline="0">
                          <a:ln>
                            <a:noFill/>
                          </a:ln>
                          <a:solidFill>
                            <a:srgbClr val="333333"/>
                          </a:solidFill>
                          <a:effectLst/>
                          <a:latin typeface="Calibri Light"/>
                          <a:cs typeface="Times New Roman" pitchFamily="18" charset="0"/>
                        </a:rPr>
                        <a:t>vanhemmilleni.”)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mn-lt"/>
                          <a:cs typeface="Times New Roman" pitchFamily="18" charset="0"/>
                        </a:rPr>
                        <a:t>Haitta:</a:t>
                      </a:r>
                      <a:r>
                        <a:rPr kumimoji="0" lang="fi-FI" sz="2000" b="0" i="0" u="none" strike="noStrike" cap="none" normalizeH="0" baseline="0" dirty="0">
                          <a:ln>
                            <a:noFill/>
                          </a:ln>
                          <a:solidFill>
                            <a:srgbClr val="333333"/>
                          </a:solidFill>
                          <a:effectLst/>
                          <a:latin typeface="+mn-lt"/>
                          <a:cs typeface="Times New Roman" pitchFamily="18" charset="0"/>
                        </a:rPr>
                        <a:t> </a:t>
                      </a:r>
                      <a:r>
                        <a:rPr kumimoji="0" lang="fi-FI" sz="2000" b="0" i="0" u="none" strike="noStrike" cap="none" normalizeH="0" baseline="0" dirty="0">
                          <a:ln>
                            <a:noFill/>
                          </a:ln>
                          <a:solidFill>
                            <a:srgbClr val="004992"/>
                          </a:solidFill>
                          <a:effectLst/>
                          <a:latin typeface="+mn-lt"/>
                          <a:cs typeface="Times New Roman" pitchFamily="18" charset="0"/>
                        </a:rPr>
                        <a:t>???</a:t>
                      </a:r>
                      <a:r>
                        <a:rPr kumimoji="0" lang="fi-FI" sz="2000" b="0" i="0" u="none" strike="noStrike" cap="none" normalizeH="0" baseline="0" dirty="0">
                          <a:ln>
                            <a:noFill/>
                          </a:ln>
                          <a:solidFill>
                            <a:srgbClr val="E3EFF8"/>
                          </a:solidFill>
                          <a:effectLst/>
                          <a:latin typeface="+mn-lt"/>
                          <a:cs typeface="Times New Roman" pitchFamily="18" charset="0"/>
                        </a:rPr>
                        <a:t> itseluottamus ei lisäänny</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mn-lt"/>
                          <a:cs typeface="Times New Roman" pitchFamily="18" charset="0"/>
                        </a:rPr>
                        <a:t>Hyöty:</a:t>
                      </a:r>
                      <a:r>
                        <a:rPr kumimoji="0" lang="fi-FI" sz="2000" b="0" i="0" u="none" strike="noStrike" cap="none" normalizeH="0" baseline="0" dirty="0">
                          <a:ln>
                            <a:noFill/>
                          </a:ln>
                          <a:solidFill>
                            <a:srgbClr val="333333"/>
                          </a:solidFill>
                          <a:effectLst/>
                          <a:latin typeface="+mn-lt"/>
                          <a:cs typeface="Times New Roman" pitchFamily="18" charset="0"/>
                        </a:rPr>
                        <a:t> </a:t>
                      </a:r>
                      <a:r>
                        <a:rPr kumimoji="0" lang="fi-FI" sz="2000" b="0" i="0" u="none" strike="noStrike" cap="none" normalizeH="0" baseline="0" dirty="0">
                          <a:ln>
                            <a:noFill/>
                          </a:ln>
                          <a:solidFill>
                            <a:srgbClr val="004992"/>
                          </a:solidFill>
                          <a:effectLst/>
                          <a:latin typeface="+mn-lt"/>
                          <a:cs typeface="Times New Roman" pitchFamily="18" charset="0"/>
                        </a:rPr>
                        <a:t>???</a:t>
                      </a:r>
                      <a:r>
                        <a:rPr kumimoji="0" lang="fi-FI" sz="2000" b="0" i="0" u="none" strike="noStrike" cap="none" normalizeH="0" baseline="0" dirty="0">
                          <a:ln>
                            <a:noFill/>
                          </a:ln>
                          <a:solidFill>
                            <a:srgbClr val="E3EFF8"/>
                          </a:solidFill>
                          <a:effectLst/>
                          <a:latin typeface="+mn-lt"/>
                          <a:cs typeface="Times New Roman" pitchFamily="18" charset="0"/>
                        </a:rPr>
                        <a:t> sinua pidetään vaatimattomana ja </a:t>
                      </a:r>
                      <a:r>
                        <a:rPr kumimoji="0" lang="fi-FI" sz="2000" b="0" i="0" u="none" strike="noStrike" cap="none" normalizeH="0" baseline="0">
                          <a:ln>
                            <a:noFill/>
                          </a:ln>
                          <a:solidFill>
                            <a:srgbClr val="E3EFF8"/>
                          </a:solidFill>
                          <a:effectLst/>
                          <a:latin typeface="+mn-lt"/>
                          <a:cs typeface="Times New Roman" pitchFamily="18" charset="0"/>
                        </a:rPr>
                        <a:t>oikeana “joukkuepelaajana”</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de-DE" sz="1400">
                <a:latin typeface="Calibri Light"/>
              </a:rPr>
              <a:t>Onnittelut palkinnosta. Kuinka teit sen?</a:t>
            </a:r>
            <a:endParaRPr lang="en-CA" altLang="de-DE" sz="1400" dirty="0">
              <a:latin typeface="Calibri Light"/>
            </a:endParaRPr>
          </a:p>
        </p:txBody>
      </p:sp>
    </p:spTree>
    <p:extLst>
      <p:ext uri="{BB962C8B-B14F-4D97-AF65-F5344CB8AC3E}">
        <p14:creationId xmlns:p14="http://schemas.microsoft.com/office/powerpoint/2010/main" val="2160671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ea typeface="+mn-ea"/>
                <a:cs typeface="+mn-cs"/>
              </a:rPr>
              <a:t>Tiettyjen tulkintatyylien vaikutus positiivisissa tapahtumissa!</a:t>
            </a:r>
            <a:endParaRPr lang="en-US" sz="3600">
              <a:latin typeface="Calibri Light"/>
              <a:ea typeface="+mn-ea"/>
              <a:cs typeface="+mn-cs"/>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21</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1934141812"/>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Itsestä johtuvat syyt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a:t>
                      </a:r>
                      <a:r>
                        <a:rPr kumimoji="0" lang="fi-FI" sz="2000" b="0" i="0" u="none" strike="noStrike" cap="none" normalizeH="0" baseline="0">
                          <a:ln>
                            <a:noFill/>
                          </a:ln>
                          <a:solidFill>
                            <a:srgbClr val="333333"/>
                          </a:solidFill>
                          <a:effectLst/>
                          <a:latin typeface="Calibri Light"/>
                          <a:cs typeface="Times New Roman" pitchFamily="18" charset="0"/>
                        </a:rPr>
                        <a:t>. “Kuten </a:t>
                      </a:r>
                      <a:r>
                        <a:rPr kumimoji="0" lang="fi-FI" sz="2000" b="0" i="0" u="none" strike="noStrike" cap="none" normalizeH="0" baseline="0" dirty="0">
                          <a:ln>
                            <a:noFill/>
                          </a:ln>
                          <a:solidFill>
                            <a:srgbClr val="333333"/>
                          </a:solidFill>
                          <a:effectLst/>
                          <a:latin typeface="Calibri Light"/>
                          <a:cs typeface="Times New Roman" pitchFamily="18" charset="0"/>
                        </a:rPr>
                        <a:t>sanoin aikaisemmin, olen poikkeuksellisen </a:t>
                      </a:r>
                      <a:r>
                        <a:rPr kumimoji="0" lang="fi-FI" sz="2000" b="0" i="0" u="none" strike="noStrike" cap="none" normalizeH="0" baseline="0">
                          <a:ln>
                            <a:noFill/>
                          </a:ln>
                          <a:solidFill>
                            <a:srgbClr val="333333"/>
                          </a:solidFill>
                          <a:effectLst/>
                          <a:latin typeface="Calibri Light"/>
                          <a:cs typeface="Times New Roman" pitchFamily="18" charset="0"/>
                        </a:rPr>
                        <a:t>lahjakas.”)</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i-FI" sz="2000" b="1" i="0" u="none" strike="noStrike" cap="none" normalizeH="0" baseline="0" dirty="0">
                          <a:ln>
                            <a:noFill/>
                          </a:ln>
                          <a:solidFill>
                            <a:srgbClr val="333333"/>
                          </a:solidFill>
                          <a:effectLst/>
                          <a:latin typeface="Calibri Light"/>
                          <a:cs typeface="Times New Roman" pitchFamily="18" charset="0"/>
                        </a:rPr>
                        <a:t>Haitta:</a:t>
                      </a:r>
                      <a:r>
                        <a:rPr kumimoji="0" lang="fi-FI" sz="2000" b="0" i="0" u="none" strike="noStrike" cap="none" normalizeH="0" baseline="0" dirty="0">
                          <a:ln>
                            <a:noFill/>
                          </a:ln>
                          <a:solidFill>
                            <a:srgbClr val="333333"/>
                          </a:solidFill>
                          <a:effectLst/>
                          <a:latin typeface="Calibri Light"/>
                          <a:cs typeface="Times New Roman" pitchFamily="18" charset="0"/>
                        </a:rPr>
                        <a:t> itsekehu näyttää ylimieliseltä</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i-FI" sz="2000" b="1" i="0" u="none" strike="noStrike" cap="none" normalizeH="0" baseline="0" dirty="0">
                          <a:ln>
                            <a:noFill/>
                          </a:ln>
                          <a:solidFill>
                            <a:srgbClr val="333333"/>
                          </a:solidFill>
                          <a:effectLst/>
                          <a:latin typeface="Calibri Light"/>
                          <a:cs typeface="Times New Roman" pitchFamily="18" charset="0"/>
                        </a:rPr>
                        <a:t>Hyöty:</a:t>
                      </a:r>
                      <a:r>
                        <a:rPr kumimoji="0" lang="fi-FI" sz="2000" b="0" i="0" u="none" strike="noStrike" cap="none" normalizeH="0" baseline="0" dirty="0">
                          <a:ln>
                            <a:noFill/>
                          </a:ln>
                          <a:solidFill>
                            <a:srgbClr val="333333"/>
                          </a:solidFill>
                          <a:effectLst/>
                          <a:latin typeface="Calibri Light"/>
                          <a:cs typeface="Times New Roman" pitchFamily="18" charset="0"/>
                        </a:rPr>
                        <a:t> lisää itseluottamusta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Muista/ tilanteesta johtuvat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(esim</a:t>
                      </a:r>
                      <a:r>
                        <a:rPr kumimoji="0" lang="fi-FI" sz="2000" b="0" i="0" u="none" strike="noStrike" cap="none" normalizeH="0" baseline="0">
                          <a:ln>
                            <a:noFill/>
                          </a:ln>
                          <a:solidFill>
                            <a:srgbClr val="333333"/>
                          </a:solidFill>
                          <a:effectLst/>
                          <a:latin typeface="Calibri Light"/>
                          <a:cs typeface="Times New Roman" pitchFamily="18" charset="0"/>
                        </a:rPr>
                        <a:t>. “Olen </a:t>
                      </a:r>
                      <a:r>
                        <a:rPr kumimoji="0" lang="fi-FI" sz="2000" b="0" i="0" u="none" strike="noStrike" cap="none" normalizeH="0" baseline="0" dirty="0">
                          <a:ln>
                            <a:noFill/>
                          </a:ln>
                          <a:solidFill>
                            <a:srgbClr val="333333"/>
                          </a:solidFill>
                          <a:effectLst/>
                          <a:latin typeface="Calibri Light"/>
                          <a:cs typeface="Times New Roman" pitchFamily="18" charset="0"/>
                        </a:rPr>
                        <a:t>kaiken velkaa ohjaajalleni ja </a:t>
                      </a:r>
                      <a:r>
                        <a:rPr kumimoji="0" lang="fi-FI" sz="2000" b="0" i="0" u="none" strike="noStrike" cap="none" normalizeH="0" baseline="0">
                          <a:ln>
                            <a:noFill/>
                          </a:ln>
                          <a:solidFill>
                            <a:srgbClr val="333333"/>
                          </a:solidFill>
                          <a:effectLst/>
                          <a:latin typeface="Calibri Light"/>
                          <a:cs typeface="Times New Roman" pitchFamily="18" charset="0"/>
                        </a:rPr>
                        <a:t>vanhemmilleni.”)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Haitta:</a:t>
                      </a:r>
                      <a:r>
                        <a:rPr kumimoji="0" lang="fi-FI" sz="2000" b="0" i="0" u="none" strike="noStrike" cap="none" normalizeH="0" baseline="0" dirty="0">
                          <a:ln>
                            <a:noFill/>
                          </a:ln>
                          <a:solidFill>
                            <a:srgbClr val="333333"/>
                          </a:solidFill>
                          <a:effectLst/>
                          <a:latin typeface="Calibri Light"/>
                          <a:cs typeface="Times New Roman" pitchFamily="18" charset="0"/>
                        </a:rPr>
                        <a:t> itseluottamus ei lisäänny</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1" i="0" u="none" strike="noStrike" cap="none" normalizeH="0" baseline="0" dirty="0">
                          <a:ln>
                            <a:noFill/>
                          </a:ln>
                          <a:solidFill>
                            <a:srgbClr val="333333"/>
                          </a:solidFill>
                          <a:effectLst/>
                          <a:latin typeface="Calibri Light"/>
                          <a:cs typeface="Times New Roman" pitchFamily="18" charset="0"/>
                        </a:rPr>
                        <a:t>Hyöty:</a:t>
                      </a:r>
                      <a:r>
                        <a:rPr kumimoji="0" lang="fi-FI" sz="2000" b="0" i="0" u="none" strike="noStrike" cap="none" normalizeH="0" baseline="0" dirty="0">
                          <a:ln>
                            <a:noFill/>
                          </a:ln>
                          <a:solidFill>
                            <a:srgbClr val="333333"/>
                          </a:solidFill>
                          <a:effectLst/>
                          <a:latin typeface="Calibri Light"/>
                          <a:cs typeface="Times New Roman" pitchFamily="18" charset="0"/>
                        </a:rPr>
                        <a:t> sinua pidetään vaatimattomana ja </a:t>
                      </a:r>
                      <a:r>
                        <a:rPr kumimoji="0" lang="fi-FI" sz="2000" b="0" i="0" u="none" strike="noStrike" cap="none" normalizeH="0" baseline="0">
                          <a:ln>
                            <a:noFill/>
                          </a:ln>
                          <a:solidFill>
                            <a:srgbClr val="333333"/>
                          </a:solidFill>
                          <a:effectLst/>
                          <a:latin typeface="Calibri Light"/>
                          <a:cs typeface="Times New Roman" pitchFamily="18" charset="0"/>
                        </a:rPr>
                        <a:t>oikeana “joukkuepelaajana”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de-DE" sz="1400">
                <a:latin typeface="Calibri Light"/>
              </a:rPr>
              <a:t>Onnittelut palkinnosta. Kuinka teit sen?</a:t>
            </a:r>
            <a:endParaRPr lang="en-CA" altLang="de-DE" sz="1400" dirty="0">
              <a:latin typeface="Calibri Light"/>
            </a:endParaRPr>
          </a:p>
        </p:txBody>
      </p:sp>
    </p:spTree>
    <p:extLst>
      <p:ext uri="{BB962C8B-B14F-4D97-AF65-F5344CB8AC3E}">
        <p14:creationId xmlns:p14="http://schemas.microsoft.com/office/powerpoint/2010/main" val="3712609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ea typeface="+mn-ea"/>
                <a:cs typeface="+mn-cs"/>
              </a:rPr>
              <a:t>Tiettyjen tulkintatyylien vaikutus positiivisissa tapahtumissa!</a:t>
            </a:r>
            <a:endParaRPr lang="en-US" sz="3600">
              <a:latin typeface="Calibri Light"/>
              <a:ea typeface="+mn-ea"/>
              <a:cs typeface="+mn-cs"/>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22</a:t>
            </a:fld>
            <a:endParaRPr lang="de-DE" dirty="0"/>
          </a:p>
        </p:txBody>
      </p:sp>
      <p:graphicFrame>
        <p:nvGraphicFramePr>
          <p:cNvPr id="12" name="Group 15"/>
          <p:cNvGraphicFramePr>
            <a:graphicFrameLocks noGrp="1"/>
          </p:cNvGraphicFramePr>
          <p:nvPr>
            <p:extLst>
              <p:ext uri="{D42A27DB-BD31-4B8C-83A1-F6EECF244321}">
                <p14:modId xmlns:p14="http://schemas.microsoft.com/office/powerpoint/2010/main" val="4193348218"/>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Tasapainoisempia selityksiä (esim. yhdistä itsestä, muista/tilanteesta johtuvia syitä; tarjoa eri selityksiä):</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1"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de-DE" sz="1400">
                <a:latin typeface="Calibri Light"/>
              </a:rPr>
              <a:t>Onnittelut palkinnosta. Kuinka teit sen?</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ea typeface="+mn-ea"/>
                <a:cs typeface="+mn-cs"/>
              </a:rPr>
              <a:t>Tiettyjen tulkintatyylien vaikutus positiivisissa tapahtumissa!</a:t>
            </a:r>
            <a:endParaRPr lang="en-US" sz="3600">
              <a:latin typeface="Calibri Light"/>
              <a:ea typeface="+mn-ea"/>
              <a:cs typeface="+mn-cs"/>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23</a:t>
            </a:fld>
            <a:endParaRPr lang="de-DE" dirty="0"/>
          </a:p>
        </p:txBody>
      </p:sp>
      <p:graphicFrame>
        <p:nvGraphicFramePr>
          <p:cNvPr id="11" name="Group 15"/>
          <p:cNvGraphicFramePr>
            <a:graphicFrameLocks noGrp="1"/>
          </p:cNvGraphicFramePr>
          <p:nvPr>
            <p:extLst>
              <p:ext uri="{D42A27DB-BD31-4B8C-83A1-F6EECF244321}">
                <p14:modId xmlns:p14="http://schemas.microsoft.com/office/powerpoint/2010/main" val="1572548397"/>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Tasapainoisempia selityksiä (esim. yhdistä itsestä, muista/tilanteesta johtuvia syitä; tarjoa eri selityksiä):</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“Olen </a:t>
                      </a:r>
                      <a:r>
                        <a:rPr kumimoji="0" lang="fi-FI" sz="2000" b="0" i="0" u="none" strike="noStrike" cap="none" normalizeH="0" baseline="0" dirty="0">
                          <a:ln>
                            <a:noFill/>
                          </a:ln>
                          <a:solidFill>
                            <a:srgbClr val="333333"/>
                          </a:solidFill>
                          <a:effectLst/>
                          <a:latin typeface="Calibri Light"/>
                          <a:cs typeface="Times New Roman" pitchFamily="18" charset="0"/>
                        </a:rPr>
                        <a:t>hyvin ylpeä, mutta haluaisin myös kiittää vanhempiani ja </a:t>
                      </a:r>
                      <a:r>
                        <a:rPr kumimoji="0" lang="fi-FI" sz="2000" b="0" i="0" u="none" strike="noStrike" cap="none" normalizeH="0" baseline="0">
                          <a:ln>
                            <a:noFill/>
                          </a:ln>
                          <a:solidFill>
                            <a:srgbClr val="333333"/>
                          </a:solidFill>
                          <a:effectLst/>
                          <a:latin typeface="Calibri Light"/>
                          <a:cs typeface="Times New Roman" pitchFamily="18" charset="0"/>
                        </a:rPr>
                        <a:t>työryhmää.”</a:t>
                      </a:r>
                      <a:endParaRPr kumimoji="0" lang="fi-FI"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“Thomas </a:t>
                      </a:r>
                      <a:r>
                        <a:rPr kumimoji="0" lang="fi-FI" sz="2000" b="0" i="0" u="none" strike="noStrike" cap="none" normalizeH="0" baseline="0" dirty="0">
                          <a:ln>
                            <a:noFill/>
                          </a:ln>
                          <a:solidFill>
                            <a:srgbClr val="333333"/>
                          </a:solidFill>
                          <a:effectLst/>
                          <a:latin typeface="Calibri Light"/>
                          <a:cs typeface="Times New Roman" pitchFamily="18" charset="0"/>
                        </a:rPr>
                        <a:t>Alva Edison sanoi kerran: Nerous on prosentin verran inspiraatiota ja yhdeksänkymmentäyhdeksän prosenttia </a:t>
                      </a:r>
                      <a:r>
                        <a:rPr kumimoji="0" lang="fi-FI" sz="2000" b="0" i="0" u="none" strike="noStrike" cap="none" normalizeH="0" baseline="0">
                          <a:ln>
                            <a:noFill/>
                          </a:ln>
                          <a:solidFill>
                            <a:srgbClr val="333333"/>
                          </a:solidFill>
                          <a:effectLst/>
                          <a:latin typeface="Calibri Light"/>
                          <a:cs typeface="Times New Roman" pitchFamily="18" charset="0"/>
                        </a:rPr>
                        <a:t>hikoilua.”</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de-DE" sz="1400">
                <a:latin typeface="Calibri Light"/>
              </a:rPr>
              <a:t>Onnittelut palkinnosta. Kuinka teit sen?</a:t>
            </a:r>
            <a:endParaRPr lang="en-CA" altLang="de-DE" sz="1400"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fi-FI" sz="3600">
                <a:latin typeface="Calibri Light"/>
                <a:ea typeface="+mn-ea"/>
                <a:cs typeface="+mn-cs"/>
              </a:rPr>
              <a:t>Miksi teemme tätä?</a:t>
            </a:r>
          </a:p>
        </p:txBody>
      </p:sp>
      <p:sp>
        <p:nvSpPr>
          <p:cNvPr id="4" name="Content Placeholder 3"/>
          <p:cNvSpPr>
            <a:spLocks noGrp="1"/>
          </p:cNvSpPr>
          <p:nvPr>
            <p:ph idx="1"/>
          </p:nvPr>
        </p:nvSpPr>
        <p:spPr/>
        <p:txBody>
          <a:bodyPr/>
          <a:lstStyle/>
          <a:p>
            <a:pPr lvl="0" defTabSz="914400" fontAlgn="base"/>
            <a:r>
              <a:rPr lang="en-US" altLang="fi-FI" sz="2400" dirty="0" err="1">
                <a:solidFill>
                  <a:srgbClr val="333333"/>
                </a:solidFill>
              </a:rPr>
              <a:t>Tutkimukset</a:t>
            </a:r>
            <a:r>
              <a:rPr lang="en-US" altLang="fi-FI" sz="2400" dirty="0">
                <a:solidFill>
                  <a:srgbClr val="333333"/>
                </a:solidFill>
              </a:rPr>
              <a:t> </a:t>
            </a:r>
            <a:r>
              <a:rPr lang="en-US" altLang="fi-FI" sz="2400" dirty="0" err="1">
                <a:solidFill>
                  <a:srgbClr val="333333"/>
                </a:solidFill>
              </a:rPr>
              <a:t>osoittavat</a:t>
            </a:r>
            <a:r>
              <a:rPr lang="en-US" altLang="fi-FI" sz="2400" dirty="0">
                <a:solidFill>
                  <a:srgbClr val="333333"/>
                </a:solidFill>
              </a:rPr>
              <a:t>, </a:t>
            </a:r>
            <a:r>
              <a:rPr lang="en-US" altLang="fi-FI" sz="2400" dirty="0" err="1">
                <a:solidFill>
                  <a:srgbClr val="333333"/>
                </a:solidFill>
              </a:rPr>
              <a:t>että</a:t>
            </a:r>
            <a:r>
              <a:rPr lang="en-US" altLang="fi-FI" sz="2400" dirty="0">
                <a:solidFill>
                  <a:srgbClr val="333333"/>
                </a:solidFill>
              </a:rPr>
              <a:t> </a:t>
            </a:r>
            <a:r>
              <a:rPr lang="en-US" altLang="fi-FI" sz="2400" dirty="0" err="1">
                <a:solidFill>
                  <a:srgbClr val="333333"/>
                </a:solidFill>
              </a:rPr>
              <a:t>monet</a:t>
            </a:r>
            <a:r>
              <a:rPr lang="en-US" altLang="fi-FI" sz="2400" dirty="0">
                <a:solidFill>
                  <a:srgbClr val="333333"/>
                </a:solidFill>
              </a:rPr>
              <a:t> </a:t>
            </a:r>
            <a:r>
              <a:rPr lang="en-US" altLang="fi-FI" sz="2400" dirty="0" err="1">
                <a:solidFill>
                  <a:srgbClr val="333333"/>
                </a:solidFill>
              </a:rPr>
              <a:t>ihmiset</a:t>
            </a:r>
            <a:r>
              <a:rPr lang="en-US" altLang="fi-FI" sz="2400" dirty="0">
                <a:solidFill>
                  <a:srgbClr val="333333"/>
                </a:solidFill>
              </a:rPr>
              <a:t>, </a:t>
            </a:r>
            <a:r>
              <a:rPr lang="en-US" altLang="fi-FI" sz="2400" dirty="0" err="1">
                <a:solidFill>
                  <a:srgbClr val="333333"/>
                </a:solidFill>
              </a:rPr>
              <a:t>jotka</a:t>
            </a:r>
            <a:r>
              <a:rPr lang="en-US" altLang="fi-FI" sz="2400" dirty="0">
                <a:solidFill>
                  <a:srgbClr val="333333"/>
                </a:solidFill>
              </a:rPr>
              <a:t> </a:t>
            </a:r>
            <a:r>
              <a:rPr lang="en-US" altLang="fi-FI" sz="2400" dirty="0" err="1">
                <a:solidFill>
                  <a:srgbClr val="333333"/>
                </a:solidFill>
              </a:rPr>
              <a:t>ovat</a:t>
            </a:r>
            <a:r>
              <a:rPr lang="en-US" altLang="fi-FI" sz="2400" dirty="0">
                <a:solidFill>
                  <a:srgbClr val="333333"/>
                </a:solidFill>
              </a:rPr>
              <a:t> </a:t>
            </a:r>
            <a:r>
              <a:rPr lang="en-US" altLang="fi-FI" sz="2400" b="1" dirty="0" err="1">
                <a:solidFill>
                  <a:srgbClr val="333333"/>
                </a:solidFill>
              </a:rPr>
              <a:t>masentuneita</a:t>
            </a:r>
            <a:r>
              <a:rPr lang="en-US" altLang="fi-FI" sz="2400" dirty="0">
                <a:solidFill>
                  <a:srgbClr val="333333"/>
                </a:solidFill>
              </a:rPr>
              <a:t> (</a:t>
            </a:r>
            <a:r>
              <a:rPr lang="en-US" altLang="fi-FI" sz="2400" i="1" dirty="0" err="1">
                <a:solidFill>
                  <a:srgbClr val="333333"/>
                </a:solidFill>
              </a:rPr>
              <a:t>mutta</a:t>
            </a:r>
            <a:r>
              <a:rPr lang="en-US" altLang="fi-FI" sz="2400" i="1" dirty="0">
                <a:solidFill>
                  <a:srgbClr val="333333"/>
                </a:solidFill>
              </a:rPr>
              <a:t> </a:t>
            </a:r>
            <a:r>
              <a:rPr lang="en-US" altLang="fi-FI" sz="2400" i="1" dirty="0" err="1">
                <a:solidFill>
                  <a:srgbClr val="333333"/>
                </a:solidFill>
              </a:rPr>
              <a:t>eivät</a:t>
            </a:r>
            <a:r>
              <a:rPr lang="en-US" altLang="fi-FI" sz="2400" i="1" dirty="0">
                <a:solidFill>
                  <a:srgbClr val="333333"/>
                </a:solidFill>
              </a:rPr>
              <a:t> </a:t>
            </a:r>
            <a:r>
              <a:rPr lang="en-US" altLang="fi-FI" sz="2400" i="1" dirty="0" err="1">
                <a:solidFill>
                  <a:srgbClr val="333333"/>
                </a:solidFill>
              </a:rPr>
              <a:t>kaikki</a:t>
            </a:r>
            <a:r>
              <a:rPr lang="en-US" altLang="fi-FI" sz="2400" i="1" dirty="0">
                <a:solidFill>
                  <a:srgbClr val="333333"/>
                </a:solidFill>
              </a:rPr>
              <a:t>!</a:t>
            </a:r>
            <a:r>
              <a:rPr lang="en-US" altLang="fi-FI" sz="2400" dirty="0">
                <a:solidFill>
                  <a:srgbClr val="333333"/>
                </a:solidFill>
              </a:rPr>
              <a:t>):</a:t>
            </a:r>
          </a:p>
          <a:p>
            <a:pPr marL="342900" lvl="0" indent="-342900" defTabSz="914400" fontAlgn="base">
              <a:buClr>
                <a:srgbClr val="333333"/>
              </a:buClr>
              <a:buFont typeface="WingDings"/>
              <a:buChar char=""/>
            </a:pPr>
            <a:r>
              <a:rPr lang="de-DE" altLang="fi-FI" sz="2400" dirty="0">
                <a:solidFill>
                  <a:srgbClr val="333333"/>
                </a:solidFill>
              </a:rPr>
              <a:t>ovat taipuvaisia syyttämään itseään epäonnistumisista</a:t>
            </a:r>
          </a:p>
          <a:p>
            <a:pPr marL="342900" lvl="0" indent="-342900" defTabSz="914400" fontAlgn="base">
              <a:buClr>
                <a:srgbClr val="333333"/>
              </a:buClr>
              <a:buFont typeface="WingDings"/>
              <a:buChar char=""/>
            </a:pPr>
            <a:r>
              <a:rPr lang="de-DE" altLang="fi-FI" sz="2400" dirty="0">
                <a:solidFill>
                  <a:srgbClr val="333333"/>
                </a:solidFill>
              </a:rPr>
              <a:t>ovat taipuvaisia antamaan muille tai olosuhteille kunnian onnistumisista</a:t>
            </a:r>
          </a:p>
          <a:p>
            <a:pPr lvl="0" algn="ctr" defTabSz="914400" fontAlgn="base"/>
            <a:r>
              <a:rPr lang="en-US" altLang="fi-FI" sz="2400" dirty="0" err="1">
                <a:solidFill>
                  <a:srgbClr val="004992"/>
                </a:solidFill>
              </a:rPr>
              <a:t>Tämä</a:t>
            </a:r>
            <a:r>
              <a:rPr lang="en-US" altLang="fi-FI" sz="2400" dirty="0">
                <a:solidFill>
                  <a:srgbClr val="004992"/>
                </a:solidFill>
              </a:rPr>
              <a:t> </a:t>
            </a:r>
            <a:r>
              <a:rPr lang="en-US" altLang="fi-FI" sz="2400" dirty="0" err="1">
                <a:solidFill>
                  <a:srgbClr val="004992"/>
                </a:solidFill>
              </a:rPr>
              <a:t>voi</a:t>
            </a:r>
            <a:r>
              <a:rPr lang="en-US" altLang="fi-FI" sz="2400" dirty="0">
                <a:solidFill>
                  <a:srgbClr val="004992"/>
                </a:solidFill>
              </a:rPr>
              <a:t> </a:t>
            </a:r>
            <a:r>
              <a:rPr lang="en-US" altLang="fi-FI" sz="2400" dirty="0" err="1">
                <a:solidFill>
                  <a:srgbClr val="004992"/>
                </a:solidFill>
              </a:rPr>
              <a:t>johtaa</a:t>
            </a:r>
            <a:r>
              <a:rPr lang="en-US" altLang="fi-FI" sz="2400" dirty="0">
                <a:solidFill>
                  <a:srgbClr val="004992"/>
                </a:solidFill>
              </a:rPr>
              <a:t> </a:t>
            </a:r>
            <a:r>
              <a:rPr lang="en-US" altLang="fi-FI" sz="2400" dirty="0" err="1">
                <a:solidFill>
                  <a:srgbClr val="004992"/>
                </a:solidFill>
              </a:rPr>
              <a:t>huonoon</a:t>
            </a:r>
            <a:r>
              <a:rPr lang="en-US" altLang="fi-FI" sz="2400" dirty="0">
                <a:solidFill>
                  <a:srgbClr val="004992"/>
                </a:solidFill>
              </a:rPr>
              <a:t> </a:t>
            </a:r>
            <a:r>
              <a:rPr lang="en-US" altLang="fi-FI" sz="2400" dirty="0" err="1">
                <a:solidFill>
                  <a:srgbClr val="004992"/>
                </a:solidFill>
              </a:rPr>
              <a:t>itsetuntoon</a:t>
            </a:r>
            <a:r>
              <a:rPr lang="en-US" altLang="fi-FI"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fi-FI" sz="3600">
                <a:latin typeface="Calibri Light"/>
                <a:ea typeface="+mn-ea"/>
                <a:cs typeface="+mn-cs"/>
              </a:rPr>
              <a:t>Miksi teemme tätä?</a:t>
            </a:r>
          </a:p>
        </p:txBody>
      </p:sp>
      <p:sp>
        <p:nvSpPr>
          <p:cNvPr id="4" name="Content Placeholder 3"/>
          <p:cNvSpPr>
            <a:spLocks noGrp="1"/>
          </p:cNvSpPr>
          <p:nvPr>
            <p:ph idx="1"/>
          </p:nvPr>
        </p:nvSpPr>
        <p:spPr/>
        <p:txBody>
          <a:bodyPr/>
          <a:lstStyle/>
          <a:p>
            <a:pPr lvl="0" defTabSz="914400" fontAlgn="base"/>
            <a:r>
              <a:rPr lang="en-US" altLang="fi-FI" sz="2400" dirty="0" err="1">
                <a:solidFill>
                  <a:srgbClr val="333333"/>
                </a:solidFill>
              </a:rPr>
              <a:t>Tutkimukset</a:t>
            </a:r>
            <a:r>
              <a:rPr lang="en-US" altLang="fi-FI" sz="2400" dirty="0">
                <a:solidFill>
                  <a:srgbClr val="333333"/>
                </a:solidFill>
              </a:rPr>
              <a:t> </a:t>
            </a:r>
            <a:r>
              <a:rPr lang="en-US" altLang="fi-FI" sz="2400" dirty="0" err="1">
                <a:solidFill>
                  <a:srgbClr val="333333"/>
                </a:solidFill>
              </a:rPr>
              <a:t>osoittavat</a:t>
            </a:r>
            <a:r>
              <a:rPr lang="en-US" altLang="fi-FI" sz="2400" dirty="0">
                <a:solidFill>
                  <a:srgbClr val="333333"/>
                </a:solidFill>
              </a:rPr>
              <a:t>, </a:t>
            </a:r>
            <a:r>
              <a:rPr lang="en-US" altLang="fi-FI" sz="2400" dirty="0" err="1">
                <a:solidFill>
                  <a:srgbClr val="333333"/>
                </a:solidFill>
              </a:rPr>
              <a:t>että</a:t>
            </a:r>
            <a:r>
              <a:rPr lang="en-US" altLang="fi-FI" sz="2400" dirty="0">
                <a:solidFill>
                  <a:srgbClr val="333333"/>
                </a:solidFill>
              </a:rPr>
              <a:t> </a:t>
            </a:r>
            <a:r>
              <a:rPr lang="en-US" altLang="fi-FI" sz="2400" dirty="0" err="1">
                <a:solidFill>
                  <a:srgbClr val="333333"/>
                </a:solidFill>
              </a:rPr>
              <a:t>monet</a:t>
            </a:r>
            <a:r>
              <a:rPr lang="en-US" altLang="fi-FI" sz="2400" dirty="0">
                <a:solidFill>
                  <a:srgbClr val="333333"/>
                </a:solidFill>
              </a:rPr>
              <a:t> </a:t>
            </a:r>
            <a:r>
              <a:rPr lang="en-US" altLang="fi-FI" sz="2400" dirty="0" err="1">
                <a:solidFill>
                  <a:srgbClr val="333333"/>
                </a:solidFill>
              </a:rPr>
              <a:t>ihmiset</a:t>
            </a:r>
            <a:r>
              <a:rPr lang="en-US" altLang="fi-FI" sz="2400" dirty="0">
                <a:solidFill>
                  <a:srgbClr val="333333"/>
                </a:solidFill>
              </a:rPr>
              <a:t>, </a:t>
            </a:r>
            <a:r>
              <a:rPr lang="en-US" altLang="fi-FI" sz="2400" dirty="0" err="1">
                <a:solidFill>
                  <a:srgbClr val="333333"/>
                </a:solidFill>
              </a:rPr>
              <a:t>joilla</a:t>
            </a:r>
            <a:r>
              <a:rPr lang="en-US" altLang="fi-FI" sz="2400" dirty="0">
                <a:solidFill>
                  <a:srgbClr val="333333"/>
                </a:solidFill>
              </a:rPr>
              <a:t> on </a:t>
            </a:r>
            <a:r>
              <a:rPr lang="en-US" altLang="fi-FI" sz="2400" b="1" dirty="0" err="1">
                <a:solidFill>
                  <a:srgbClr val="333333"/>
                </a:solidFill>
              </a:rPr>
              <a:t>harhaluuloja</a:t>
            </a:r>
            <a:r>
              <a:rPr lang="en-US" altLang="fi-FI" sz="2400" dirty="0">
                <a:solidFill>
                  <a:srgbClr val="333333"/>
                </a:solidFill>
              </a:rPr>
              <a:t> (</a:t>
            </a:r>
            <a:r>
              <a:rPr lang="en-US" altLang="fi-FI" sz="2400" i="1" dirty="0" err="1">
                <a:solidFill>
                  <a:srgbClr val="333333"/>
                </a:solidFill>
              </a:rPr>
              <a:t>mutta</a:t>
            </a:r>
            <a:r>
              <a:rPr lang="en-US" altLang="fi-FI" sz="2400" i="1" dirty="0">
                <a:solidFill>
                  <a:srgbClr val="333333"/>
                </a:solidFill>
              </a:rPr>
              <a:t> </a:t>
            </a:r>
            <a:r>
              <a:rPr lang="en-US" altLang="fi-FI" sz="2400" i="1" dirty="0" err="1">
                <a:solidFill>
                  <a:srgbClr val="333333"/>
                </a:solidFill>
              </a:rPr>
              <a:t>eivät</a:t>
            </a:r>
            <a:r>
              <a:rPr lang="en-US" altLang="fi-FI" sz="2400" i="1" dirty="0">
                <a:solidFill>
                  <a:srgbClr val="333333"/>
                </a:solidFill>
              </a:rPr>
              <a:t> </a:t>
            </a:r>
            <a:r>
              <a:rPr lang="en-US" altLang="fi-FI" sz="2400" i="1" dirty="0" err="1">
                <a:solidFill>
                  <a:srgbClr val="333333"/>
                </a:solidFill>
              </a:rPr>
              <a:t>kaikki</a:t>
            </a:r>
            <a:r>
              <a:rPr lang="en-US" altLang="fi-FI" sz="2400" i="1" dirty="0">
                <a:solidFill>
                  <a:srgbClr val="333333"/>
                </a:solidFill>
              </a:rPr>
              <a:t>!</a:t>
            </a:r>
            <a:r>
              <a:rPr lang="en-US" altLang="fi-FI" sz="2400" dirty="0">
                <a:solidFill>
                  <a:srgbClr val="333333"/>
                </a:solidFill>
              </a:rPr>
              <a:t>):</a:t>
            </a:r>
          </a:p>
          <a:p>
            <a:pPr marL="342900" lvl="0" indent="-342900" defTabSz="914400" fontAlgn="base">
              <a:buClr>
                <a:srgbClr val="333333"/>
              </a:buClr>
              <a:buFont typeface="WingDings"/>
              <a:buChar char=""/>
            </a:pPr>
            <a:r>
              <a:rPr lang="en-US" altLang="fi-FI" sz="2400" dirty="0" err="1">
                <a:solidFill>
                  <a:srgbClr val="333333"/>
                </a:solidFill>
              </a:rPr>
              <a:t>ovat</a:t>
            </a:r>
            <a:r>
              <a:rPr lang="en-US" altLang="fi-FI" sz="2400" dirty="0">
                <a:solidFill>
                  <a:srgbClr val="333333"/>
                </a:solidFill>
              </a:rPr>
              <a:t> </a:t>
            </a:r>
            <a:r>
              <a:rPr lang="en-US" altLang="fi-FI" sz="2400" dirty="0" err="1">
                <a:solidFill>
                  <a:srgbClr val="333333"/>
                </a:solidFill>
              </a:rPr>
              <a:t>taipuvaisia</a:t>
            </a:r>
            <a:r>
              <a:rPr lang="en-US" altLang="fi-FI" sz="2400" dirty="0">
                <a:solidFill>
                  <a:srgbClr val="333333"/>
                </a:solidFill>
              </a:rPr>
              <a:t> </a:t>
            </a:r>
            <a:r>
              <a:rPr lang="en-US" altLang="fi-FI" sz="2400" dirty="0" err="1">
                <a:solidFill>
                  <a:srgbClr val="333333"/>
                </a:solidFill>
              </a:rPr>
              <a:t>syyttämään</a:t>
            </a:r>
            <a:r>
              <a:rPr lang="en-US" altLang="fi-FI" sz="2400" dirty="0">
                <a:solidFill>
                  <a:srgbClr val="333333"/>
                </a:solidFill>
              </a:rPr>
              <a:t> </a:t>
            </a:r>
            <a:r>
              <a:rPr lang="en-US" altLang="fi-FI" sz="2400" dirty="0" err="1">
                <a:solidFill>
                  <a:srgbClr val="333333"/>
                </a:solidFill>
              </a:rPr>
              <a:t>muita</a:t>
            </a:r>
            <a:r>
              <a:rPr lang="en-US" altLang="fi-FI" sz="2400" dirty="0">
                <a:solidFill>
                  <a:srgbClr val="333333"/>
                </a:solidFill>
              </a:rPr>
              <a:t> </a:t>
            </a:r>
            <a:r>
              <a:rPr lang="en-US" altLang="fi-FI" sz="2400" dirty="0" err="1">
                <a:solidFill>
                  <a:srgbClr val="333333"/>
                </a:solidFill>
              </a:rPr>
              <a:t>negatiivisista</a:t>
            </a:r>
            <a:r>
              <a:rPr lang="en-US" altLang="fi-FI" sz="2400" dirty="0">
                <a:solidFill>
                  <a:srgbClr val="333333"/>
                </a:solidFill>
              </a:rPr>
              <a:t> </a:t>
            </a:r>
            <a:r>
              <a:rPr lang="en-US" altLang="fi-FI" sz="2400" dirty="0" err="1">
                <a:solidFill>
                  <a:srgbClr val="333333"/>
                </a:solidFill>
              </a:rPr>
              <a:t>tapahtumista</a:t>
            </a:r>
            <a:r>
              <a:rPr lang="en-US" altLang="fi-FI" sz="2400" dirty="0">
                <a:solidFill>
                  <a:srgbClr val="333333"/>
                </a:solidFill>
              </a:rPr>
              <a:t> ja </a:t>
            </a:r>
            <a:r>
              <a:rPr lang="en-US" altLang="fi-FI" sz="2400" dirty="0" err="1">
                <a:solidFill>
                  <a:srgbClr val="333333"/>
                </a:solidFill>
              </a:rPr>
              <a:t>epäonnistumisista</a:t>
            </a:r>
            <a:endParaRPr lang="en-US" altLang="fi-FI" sz="2400" dirty="0">
              <a:solidFill>
                <a:srgbClr val="333333"/>
              </a:solidFill>
            </a:endParaRPr>
          </a:p>
          <a:p>
            <a:pPr marL="342900" lvl="0" indent="-342900" defTabSz="914400" fontAlgn="base">
              <a:buClr>
                <a:srgbClr val="333333"/>
              </a:buClr>
              <a:buFont typeface="WingDings"/>
              <a:buChar char=""/>
            </a:pPr>
            <a:r>
              <a:rPr lang="en-US" altLang="fi-FI" sz="2400" dirty="0" err="1">
                <a:solidFill>
                  <a:srgbClr val="333333"/>
                </a:solidFill>
              </a:rPr>
              <a:t>ovat</a:t>
            </a:r>
            <a:r>
              <a:rPr lang="en-US" altLang="fi-FI" sz="2400" dirty="0">
                <a:solidFill>
                  <a:srgbClr val="333333"/>
                </a:solidFill>
              </a:rPr>
              <a:t> </a:t>
            </a:r>
            <a:r>
              <a:rPr lang="en-US" altLang="fi-FI" sz="2400" dirty="0" err="1">
                <a:solidFill>
                  <a:srgbClr val="333333"/>
                </a:solidFill>
              </a:rPr>
              <a:t>taipuvaisia</a:t>
            </a:r>
            <a:r>
              <a:rPr lang="en-US" altLang="fi-FI" sz="2400" dirty="0">
                <a:solidFill>
                  <a:srgbClr val="333333"/>
                </a:solidFill>
              </a:rPr>
              <a:t> </a:t>
            </a:r>
            <a:r>
              <a:rPr lang="en-US" altLang="fi-FI" sz="2400" dirty="0" err="1">
                <a:solidFill>
                  <a:srgbClr val="333333"/>
                </a:solidFill>
              </a:rPr>
              <a:t>ajattelemaan</a:t>
            </a:r>
            <a:r>
              <a:rPr lang="en-US" altLang="fi-FI" sz="2400" dirty="0">
                <a:solidFill>
                  <a:srgbClr val="333333"/>
                </a:solidFill>
              </a:rPr>
              <a:t>, </a:t>
            </a:r>
            <a:r>
              <a:rPr lang="en-US" altLang="fi-FI" sz="2400" dirty="0" err="1">
                <a:solidFill>
                  <a:srgbClr val="333333"/>
                </a:solidFill>
              </a:rPr>
              <a:t>että</a:t>
            </a:r>
            <a:r>
              <a:rPr lang="en-US" altLang="fi-FI" sz="2400" dirty="0">
                <a:solidFill>
                  <a:srgbClr val="333333"/>
                </a:solidFill>
              </a:rPr>
              <a:t> </a:t>
            </a:r>
            <a:r>
              <a:rPr lang="en-US" altLang="fi-FI" sz="2400" dirty="0" err="1">
                <a:solidFill>
                  <a:srgbClr val="333333"/>
                </a:solidFill>
              </a:rPr>
              <a:t>kaikki</a:t>
            </a:r>
            <a:r>
              <a:rPr lang="en-US" altLang="fi-FI" sz="2400" dirty="0">
                <a:solidFill>
                  <a:srgbClr val="333333"/>
                </a:solidFill>
              </a:rPr>
              <a:t> </a:t>
            </a:r>
            <a:r>
              <a:rPr lang="en-US" altLang="fi-FI" sz="2400" dirty="0" err="1">
                <a:solidFill>
                  <a:srgbClr val="333333"/>
                </a:solidFill>
              </a:rPr>
              <a:t>tapahtumat</a:t>
            </a:r>
            <a:r>
              <a:rPr lang="en-US" altLang="fi-FI" sz="2400" dirty="0">
                <a:solidFill>
                  <a:srgbClr val="333333"/>
                </a:solidFill>
              </a:rPr>
              <a:t> </a:t>
            </a:r>
            <a:r>
              <a:rPr lang="en-US" altLang="fi-FI" sz="2400" dirty="0" err="1">
                <a:solidFill>
                  <a:srgbClr val="333333"/>
                </a:solidFill>
              </a:rPr>
              <a:t>ovat</a:t>
            </a:r>
            <a:r>
              <a:rPr lang="en-US" altLang="fi-FI" sz="2400" dirty="0">
                <a:solidFill>
                  <a:srgbClr val="333333"/>
                </a:solidFill>
              </a:rPr>
              <a:t> </a:t>
            </a:r>
            <a:r>
              <a:rPr lang="en-US" altLang="fi-FI" sz="2400" dirty="0" err="1">
                <a:solidFill>
                  <a:srgbClr val="333333"/>
                </a:solidFill>
              </a:rPr>
              <a:t>heidän</a:t>
            </a:r>
            <a:r>
              <a:rPr lang="en-US" altLang="fi-FI" sz="2400" dirty="0">
                <a:solidFill>
                  <a:srgbClr val="333333"/>
                </a:solidFill>
              </a:rPr>
              <a:t> </a:t>
            </a:r>
            <a:r>
              <a:rPr lang="en-US" altLang="fi-FI" sz="2400" dirty="0" err="1">
                <a:solidFill>
                  <a:srgbClr val="333333"/>
                </a:solidFill>
              </a:rPr>
              <a:t>kontrollinsa</a:t>
            </a:r>
            <a:r>
              <a:rPr lang="en-US" altLang="fi-FI" sz="2400" dirty="0">
                <a:solidFill>
                  <a:srgbClr val="333333"/>
                </a:solidFill>
              </a:rPr>
              <a:t> </a:t>
            </a:r>
            <a:r>
              <a:rPr lang="en-US" altLang="fi-FI" sz="2400" dirty="0" err="1">
                <a:solidFill>
                  <a:srgbClr val="333333"/>
                </a:solidFill>
              </a:rPr>
              <a:t>ulottumattomissa</a:t>
            </a:r>
            <a:endParaRPr lang="en-US" altLang="fi-FI" sz="2400" dirty="0">
              <a:solidFill>
                <a:srgbClr val="333333"/>
              </a:solidFill>
            </a:endParaRPr>
          </a:p>
          <a:p>
            <a:pPr lvl="0" algn="ctr" defTabSz="914400" fontAlgn="base"/>
            <a:r>
              <a:rPr lang="de-DE" altLang="fi-FI" sz="2400" dirty="0">
                <a:solidFill>
                  <a:srgbClr val="004992"/>
                </a:solidFill>
              </a:rPr>
              <a:t>Ensimmäinen tulkintatyyli erityisesti voi johtaa </a:t>
            </a:r>
            <a:r>
              <a:rPr lang="en-US" altLang="fi-FI" sz="2400" dirty="0" err="1">
                <a:solidFill>
                  <a:srgbClr val="004992"/>
                </a:solidFill>
              </a:rPr>
              <a:t>ihmissuhdeongelmiin</a:t>
            </a:r>
            <a:r>
              <a:rPr lang="en-US" altLang="fi-FI"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altLang="fi-FI" sz="3600" dirty="0">
                <a:latin typeface="Calibri Light"/>
                <a:ea typeface="+mn-ea"/>
                <a:cs typeface="+mn-cs"/>
              </a:rPr>
              <a:t>Kuinka yksipuoliset syypäätelmät tukevat vääriä tulkintoja psykoosin aikana – esimerkkejä</a:t>
            </a:r>
            <a:endParaRPr lang="en-US" altLang="de-DE" sz="3600" dirty="0">
              <a:latin typeface="Calibri Light"/>
              <a:ea typeface="+mn-ea"/>
              <a:cs typeface="+mn-cs"/>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26</a:t>
            </a:fld>
            <a:endParaRPr lang="de-DE" dirty="0"/>
          </a:p>
        </p:txBody>
      </p:sp>
      <p:sp>
        <p:nvSpPr>
          <p:cNvPr id="55321" name="Rechteck 1"/>
          <p:cNvSpPr>
            <a:spLocks noChangeArrowheads="1"/>
          </p:cNvSpPr>
          <p:nvPr/>
        </p:nvSpPr>
        <p:spPr bwMode="auto">
          <a:xfrm>
            <a:off x="408955" y="5805264"/>
            <a:ext cx="1137600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i-FI" altLang="de-DE" sz="2000" dirty="0">
                <a:solidFill>
                  <a:srgbClr val="004992"/>
                </a:solidFill>
                <a:latin typeface="Calibri Light"/>
              </a:rPr>
              <a:t>Voisiko joku kertoa lyhyesti jonkun henkilökohtaisen kokemuksen?</a:t>
            </a:r>
            <a:r>
              <a:rPr lang="en-US" altLang="de-DE" sz="2000" dirty="0">
                <a:solidFill>
                  <a:srgbClr val="333333"/>
                </a:solidFill>
                <a:latin typeface="Calibri Light"/>
              </a:rPr>
              <a:t> </a:t>
            </a:r>
            <a:endParaRPr lang="de-DE" altLang="de-DE" sz="2000" dirty="0">
              <a:solidFill>
                <a:srgbClr val="333333"/>
              </a:solidFill>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3814140908"/>
              </p:ext>
            </p:extLst>
          </p:nvPr>
        </p:nvGraphicFramePr>
        <p:xfrm>
          <a:off x="408955" y="2391576"/>
          <a:ext cx="11376000" cy="3139386"/>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Tapahtuma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Selitys psykoosin aikana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Muita selityksiä</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Ihmiset nauravat samaan aikaan kun puhut.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Ihmiset eivät oikeastaan välitä siitä mitä sanon, he vain pitävät minua pilkkanaan.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Puhdas sattuma -joku muu kertoi vitsin samaan aikaan; ihmiset ovat huvittuneita mustasta huumoristasi.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Painosi on noussut.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Pihi lääkäri on määrännyt minulle halvan lääkkeen.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Lääkityksen sivuvaikutukset ovat mahdollisia, mutta aktiivisuuden puute ja kehno ravinto ovat myös mahdollisia syitä.</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Polkupyöräsi rengas on tyhjä.</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On tehty ilkivaltaa; olen maalitauluna.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Unohdit pumpata renkaat; naula renkaassa.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fi-FI" sz="3600">
                <a:solidFill>
                  <a:srgbClr val="004992"/>
                </a:solidFill>
                <a:latin typeface="+mn-lt"/>
                <a:ea typeface="+mn-ea"/>
                <a:cs typeface="+mn-cs"/>
              </a:rPr>
              <a:t>Tulkintatyyli</a:t>
            </a:r>
            <a:br>
              <a:rPr lang="fi-FI" altLang="fi-FI" sz="3600">
                <a:solidFill>
                  <a:srgbClr val="004992"/>
                </a:solidFill>
                <a:latin typeface="+mn-lt"/>
                <a:ea typeface="+mn-ea"/>
                <a:cs typeface="+mn-cs"/>
              </a:rPr>
            </a:br>
            <a:r>
              <a:rPr lang="fi-FI" altLang="fi-FI">
                <a:solidFill>
                  <a:srgbClr val="004992"/>
                </a:solidFill>
                <a:latin typeface="+mn-lt"/>
                <a:ea typeface="+mn-ea"/>
                <a:cs typeface="+mn-cs"/>
              </a:rPr>
              <a:t>Tämän päivän istunnon oppimistavoite:</a:t>
            </a:r>
            <a:endParaRPr lang="en-US" altLang="fi-FI">
              <a:solidFill>
                <a:srgbClr val="004992"/>
              </a:solidFill>
              <a:latin typeface="+mn-lt"/>
              <a:ea typeface="+mn-ea"/>
              <a:cs typeface="+mn-cs"/>
            </a:endParaRPr>
          </a:p>
        </p:txBody>
      </p:sp>
      <p:sp>
        <p:nvSpPr>
          <p:cNvPr id="57347"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fi-FI" sz="2400" dirty="0">
                <a:solidFill>
                  <a:srgbClr val="333333"/>
                </a:solidFill>
              </a:rPr>
              <a:t>Harkitse mahdollisia syitä tapahtumille</a:t>
            </a:r>
            <a:endParaRPr lang="en-US" altLang="fi-FI" sz="2400" dirty="0">
              <a:solidFill>
                <a:srgbClr val="333333"/>
              </a:solidFill>
            </a:endParaRPr>
          </a:p>
          <a:p>
            <a:pPr marL="342900" indent="-342900" eaLnBrk="1" hangingPunct="1">
              <a:buClr>
                <a:srgbClr val="333333"/>
              </a:buClr>
              <a:buFont typeface="WingDings"/>
              <a:buChar char=""/>
            </a:pPr>
            <a:r>
              <a:rPr lang="en-US" altLang="fi-FI" sz="2400" dirty="0" err="1">
                <a:solidFill>
                  <a:srgbClr val="333333"/>
                </a:solidFill>
              </a:rPr>
              <a:t>Älä</a:t>
            </a:r>
            <a:r>
              <a:rPr lang="en-US" altLang="fi-FI" sz="2400" dirty="0">
                <a:solidFill>
                  <a:srgbClr val="333333"/>
                </a:solidFill>
              </a:rPr>
              <a:t> </a:t>
            </a:r>
            <a:r>
              <a:rPr lang="en-US" altLang="fi-FI" sz="2400" dirty="0" err="1">
                <a:solidFill>
                  <a:srgbClr val="333333"/>
                </a:solidFill>
              </a:rPr>
              <a:t>suin</a:t>
            </a:r>
            <a:r>
              <a:rPr lang="en-US" altLang="fi-FI" sz="2400" dirty="0">
                <a:solidFill>
                  <a:srgbClr val="333333"/>
                </a:solidFill>
              </a:rPr>
              <a:t> </a:t>
            </a:r>
            <a:r>
              <a:rPr lang="en-US" altLang="fi-FI" sz="2400" dirty="0" err="1">
                <a:solidFill>
                  <a:srgbClr val="333333"/>
                </a:solidFill>
              </a:rPr>
              <a:t>päin</a:t>
            </a:r>
            <a:r>
              <a:rPr lang="en-US" altLang="fi-FI" sz="2400" dirty="0">
                <a:solidFill>
                  <a:srgbClr val="333333"/>
                </a:solidFill>
              </a:rPr>
              <a:t> </a:t>
            </a:r>
            <a:r>
              <a:rPr lang="en-US" altLang="fi-FI" sz="2400" dirty="0" err="1">
                <a:solidFill>
                  <a:srgbClr val="333333"/>
                </a:solidFill>
              </a:rPr>
              <a:t>hyväksy</a:t>
            </a:r>
            <a:r>
              <a:rPr lang="en-US" altLang="fi-FI" sz="2400" dirty="0">
                <a:solidFill>
                  <a:srgbClr val="333333"/>
                </a:solidFill>
              </a:rPr>
              <a:t> vain </a:t>
            </a:r>
            <a:r>
              <a:rPr lang="en-US" altLang="fi-FI" sz="2400" dirty="0" err="1">
                <a:solidFill>
                  <a:srgbClr val="333333"/>
                </a:solidFill>
              </a:rPr>
              <a:t>yhtä</a:t>
            </a:r>
            <a:r>
              <a:rPr lang="en-US" altLang="fi-FI" sz="2400" dirty="0">
                <a:solidFill>
                  <a:srgbClr val="333333"/>
                </a:solidFill>
              </a:rPr>
              <a:t> </a:t>
            </a:r>
            <a:r>
              <a:rPr lang="en-US" altLang="fi-FI" sz="2400" dirty="0" err="1">
                <a:solidFill>
                  <a:srgbClr val="333333"/>
                </a:solidFill>
              </a:rPr>
              <a:t>selitystä</a:t>
            </a:r>
            <a:endParaRPr lang="en-US" altLang="fi-FI" sz="2400" dirty="0">
              <a:solidFill>
                <a:srgbClr val="333333"/>
              </a:solidFill>
            </a:endParaRPr>
          </a:p>
          <a:p>
            <a:pPr marL="342900" indent="-342900" eaLnBrk="1" hangingPunct="1">
              <a:buClr>
                <a:srgbClr val="333333"/>
              </a:buClr>
              <a:buFont typeface="WingDings"/>
              <a:buChar char=""/>
            </a:pPr>
            <a:r>
              <a:rPr lang="en-US" altLang="fi-FI" sz="2400" dirty="0" err="1">
                <a:solidFill>
                  <a:srgbClr val="333333"/>
                </a:solidFill>
              </a:rPr>
              <a:t>Keskustele</a:t>
            </a:r>
            <a:r>
              <a:rPr lang="en-US" altLang="fi-FI" sz="2400" dirty="0">
                <a:solidFill>
                  <a:srgbClr val="333333"/>
                </a:solidFill>
              </a:rPr>
              <a:t> </a:t>
            </a:r>
            <a:r>
              <a:rPr lang="en-US" altLang="fi-FI" sz="2400" dirty="0" err="1">
                <a:solidFill>
                  <a:srgbClr val="333333"/>
                </a:solidFill>
              </a:rPr>
              <a:t>tiettyjen</a:t>
            </a:r>
            <a:r>
              <a:rPr lang="en-US" altLang="fi-FI" sz="2400" dirty="0">
                <a:solidFill>
                  <a:srgbClr val="333333"/>
                </a:solidFill>
              </a:rPr>
              <a:t> </a:t>
            </a:r>
            <a:r>
              <a:rPr lang="en-US" altLang="fi-FI" sz="2400" dirty="0" err="1">
                <a:solidFill>
                  <a:srgbClr val="333333"/>
                </a:solidFill>
              </a:rPr>
              <a:t>tulkintatapojen</a:t>
            </a:r>
            <a:r>
              <a:rPr lang="en-US" altLang="fi-FI" sz="2400" dirty="0">
                <a:solidFill>
                  <a:srgbClr val="333333"/>
                </a:solidFill>
              </a:rPr>
              <a:t> </a:t>
            </a:r>
            <a:r>
              <a:rPr lang="en-US" altLang="fi-FI" sz="2400" dirty="0" err="1">
                <a:solidFill>
                  <a:srgbClr val="333333"/>
                </a:solidFill>
              </a:rPr>
              <a:t>seurauksista</a:t>
            </a:r>
            <a:endParaRPr lang="en-US" altLang="fi-FI" sz="2400" dirty="0">
              <a:solidFill>
                <a:srgbClr val="333333"/>
              </a:solidFill>
            </a:endParaRPr>
          </a:p>
          <a:p>
            <a:pPr lvl="0" defTabSz="914400" fontAlgn="base"/>
            <a:r>
              <a:rPr lang="de-DE" altLang="fi-FI" sz="2400" dirty="0">
                <a:solidFill>
                  <a:srgbClr val="004992"/>
                </a:solidFill>
              </a:rPr>
              <a:t>Meidän pitäisi yrittää olla mahdollisimman realistisia jokapäiväisessä elämässämme:</a:t>
            </a:r>
          </a:p>
          <a:p>
            <a:pPr lvl="0" defTabSz="914400" fontAlgn="base"/>
            <a:r>
              <a:rPr lang="de-DE" altLang="fi-FI" sz="2400" dirty="0">
                <a:solidFill>
                  <a:srgbClr val="004992"/>
                </a:solidFill>
              </a:rPr>
              <a:t>Meidän ei pitäisi aina syyttää muita epäonnistumisistamme, eikä meidän aina pitäisi syyttää itseämme, kun asiat menevät pieleen.</a:t>
            </a:r>
            <a:endParaRPr lang="en-US" altLang="fi-FI" sz="2400" dirty="0">
              <a:solidFill>
                <a:srgbClr val="333333"/>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fi-FI" sz="3600">
                <a:latin typeface="Calibri Light"/>
                <a:ea typeface="+mn-ea"/>
                <a:cs typeface="+mn-cs"/>
              </a:rPr>
              <a:t>Kaupan myyjä antaa rahasta takaisin saman summan kuin annoit hänelle.</a:t>
            </a:r>
            <a:endParaRPr lang="de-DE" altLang="fi-FI" sz="3600">
              <a:latin typeface="Calibri Light"/>
              <a:ea typeface="+mn-ea"/>
              <a:cs typeface="+mn-cs"/>
            </a:endParaRPr>
          </a:p>
        </p:txBody>
      </p:sp>
      <p:sp>
        <p:nvSpPr>
          <p:cNvPr id="59395" name="Rectangle 3"/>
          <p:cNvSpPr>
            <a:spLocks noGrp="1" noChangeArrowheads="1"/>
          </p:cNvSpPr>
          <p:nvPr>
            <p:ph idx="1"/>
          </p:nvPr>
        </p:nvSpPr>
        <p:spPr/>
        <p:txBody>
          <a:bodyPr>
            <a:noAutofit/>
          </a:bodyPr>
          <a:lstStyle/>
          <a:p>
            <a:pPr eaLnBrk="1" hangingPunct="1"/>
            <a:r>
              <a:rPr lang="en-US" altLang="fi-FI" sz="2400" dirty="0" err="1">
                <a:solidFill>
                  <a:srgbClr val="333333"/>
                </a:solidFill>
              </a:rPr>
              <a:t>Miksi</a:t>
            </a:r>
            <a:r>
              <a:rPr lang="en-US" altLang="fi-FI" sz="2400" dirty="0">
                <a:solidFill>
                  <a:srgbClr val="333333"/>
                </a:solidFill>
              </a:rPr>
              <a:t> </a:t>
            </a:r>
            <a:r>
              <a:rPr lang="en-US" altLang="fi-FI" sz="2400" dirty="0" err="1">
                <a:solidFill>
                  <a:srgbClr val="333333"/>
                </a:solidFill>
              </a:rPr>
              <a:t>kaupan</a:t>
            </a:r>
            <a:r>
              <a:rPr lang="en-US" altLang="fi-FI" sz="2400" dirty="0">
                <a:solidFill>
                  <a:srgbClr val="333333"/>
                </a:solidFill>
              </a:rPr>
              <a:t> </a:t>
            </a:r>
            <a:r>
              <a:rPr lang="en-US" altLang="fi-FI" sz="2400" dirty="0" err="1">
                <a:solidFill>
                  <a:srgbClr val="333333"/>
                </a:solidFill>
              </a:rPr>
              <a:t>myyjä</a:t>
            </a:r>
            <a:r>
              <a:rPr lang="en-US" altLang="fi-FI" sz="2400" dirty="0">
                <a:solidFill>
                  <a:srgbClr val="333333"/>
                </a:solidFill>
              </a:rPr>
              <a:t> </a:t>
            </a:r>
            <a:r>
              <a:rPr lang="en-US" altLang="fi-FI" sz="2400" dirty="0" err="1">
                <a:solidFill>
                  <a:srgbClr val="333333"/>
                </a:solidFill>
              </a:rPr>
              <a:t>antaa</a:t>
            </a:r>
            <a:r>
              <a:rPr lang="en-US" altLang="fi-FI" sz="2400" dirty="0">
                <a:solidFill>
                  <a:srgbClr val="333333"/>
                </a:solidFill>
              </a:rPr>
              <a:t> </a:t>
            </a:r>
            <a:r>
              <a:rPr lang="en-US" altLang="fi-FI" sz="2400" dirty="0" err="1">
                <a:solidFill>
                  <a:srgbClr val="333333"/>
                </a:solidFill>
              </a:rPr>
              <a:t>rahasta</a:t>
            </a:r>
            <a:r>
              <a:rPr lang="en-US" altLang="fi-FI" sz="2400" dirty="0">
                <a:solidFill>
                  <a:srgbClr val="333333"/>
                </a:solidFill>
              </a:rPr>
              <a:t> </a:t>
            </a:r>
            <a:r>
              <a:rPr lang="en-US" altLang="fi-FI" sz="2400" dirty="0" err="1">
                <a:solidFill>
                  <a:srgbClr val="333333"/>
                </a:solidFill>
              </a:rPr>
              <a:t>takaisin</a:t>
            </a:r>
            <a:r>
              <a:rPr lang="en-US" altLang="fi-FI" sz="2400" dirty="0">
                <a:solidFill>
                  <a:srgbClr val="333333"/>
                </a:solidFill>
              </a:rPr>
              <a:t> </a:t>
            </a:r>
            <a:r>
              <a:rPr lang="en-US" altLang="fi-FI" sz="2400" dirty="0" err="1">
                <a:solidFill>
                  <a:srgbClr val="333333"/>
                </a:solidFill>
              </a:rPr>
              <a:t>saman</a:t>
            </a:r>
            <a:r>
              <a:rPr lang="en-US" altLang="fi-FI" sz="2400" dirty="0">
                <a:solidFill>
                  <a:srgbClr val="333333"/>
                </a:solidFill>
              </a:rPr>
              <a:t> </a:t>
            </a:r>
            <a:r>
              <a:rPr lang="en-US" altLang="fi-FI" sz="2400" dirty="0" err="1">
                <a:solidFill>
                  <a:srgbClr val="333333"/>
                </a:solidFill>
              </a:rPr>
              <a:t>verran</a:t>
            </a:r>
            <a:r>
              <a:rPr lang="en-US" altLang="fi-FI" sz="2400" dirty="0">
                <a:solidFill>
                  <a:srgbClr val="333333"/>
                </a:solidFill>
              </a:rPr>
              <a:t> </a:t>
            </a:r>
            <a:r>
              <a:rPr lang="en-US" altLang="fi-FI" sz="2400" dirty="0" err="1">
                <a:solidFill>
                  <a:srgbClr val="333333"/>
                </a:solidFill>
              </a:rPr>
              <a:t>kuin</a:t>
            </a:r>
            <a:r>
              <a:rPr lang="en-US" altLang="fi-FI" sz="2400" dirty="0">
                <a:solidFill>
                  <a:srgbClr val="333333"/>
                </a:solidFill>
              </a:rPr>
              <a:t> </a:t>
            </a:r>
            <a:r>
              <a:rPr lang="en-US" altLang="fi-FI" sz="2400" dirty="0" err="1">
                <a:solidFill>
                  <a:srgbClr val="333333"/>
                </a:solidFill>
              </a:rPr>
              <a:t>hänelle</a:t>
            </a:r>
            <a:r>
              <a:rPr lang="en-US" altLang="fi-FI" sz="2400" dirty="0">
                <a:solidFill>
                  <a:srgbClr val="333333"/>
                </a:solidFill>
              </a:rPr>
              <a:t> </a:t>
            </a:r>
            <a:r>
              <a:rPr lang="en-US" altLang="fi-FI" sz="2400" dirty="0" err="1">
                <a:solidFill>
                  <a:srgbClr val="333333"/>
                </a:solidFill>
              </a:rPr>
              <a:t>juuri</a:t>
            </a:r>
            <a:r>
              <a:rPr lang="en-US" altLang="fi-FI" sz="2400" dirty="0">
                <a:solidFill>
                  <a:srgbClr val="333333"/>
                </a:solidFill>
              </a:rPr>
              <a:t> </a:t>
            </a:r>
            <a:r>
              <a:rPr lang="en-US" altLang="fi-FI" sz="2400" dirty="0" err="1">
                <a:solidFill>
                  <a:srgbClr val="333333"/>
                </a:solidFill>
              </a:rPr>
              <a:t>annoit</a:t>
            </a:r>
            <a:r>
              <a:rPr lang="en-US" altLang="fi-FI" sz="2400" dirty="0">
                <a:solidFill>
                  <a:srgbClr val="333333"/>
                </a:solidFill>
              </a:rPr>
              <a:t>?</a:t>
            </a:r>
          </a:p>
          <a:p>
            <a:pPr lvl="0" defTabSz="914400" fontAlgn="base"/>
            <a:r>
              <a:rPr lang="de-DE" altLang="fi-FI"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28</a:t>
            </a:fld>
            <a:endParaRPr lang="de-DE" dirty="0"/>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Calibri Light"/>
                <a:ea typeface="+mn-ea"/>
                <a:cs typeface="+mn-cs"/>
              </a:rPr>
              <a:t>Kun astut huoneeseen, kaikki lopettavat puhumisen.</a:t>
            </a:r>
            <a:endParaRPr lang="de-DE" altLang="de-DE" sz="3600">
              <a:latin typeface="Calibri Light"/>
              <a:ea typeface="+mn-ea"/>
              <a:cs typeface="+mn-cs"/>
            </a:endParaRPr>
          </a:p>
        </p:txBody>
      </p:sp>
      <p:sp>
        <p:nvSpPr>
          <p:cNvPr id="61443" name="Rectangle 1027"/>
          <p:cNvSpPr>
            <a:spLocks noGrp="1" noChangeArrowheads="1"/>
          </p:cNvSpPr>
          <p:nvPr>
            <p:ph idx="1"/>
          </p:nvPr>
        </p:nvSpPr>
        <p:spPr/>
        <p:txBody>
          <a:bodyPr>
            <a:noAutofit/>
          </a:bodyPr>
          <a:lstStyle/>
          <a:p>
            <a:pPr eaLnBrk="1" hangingPunct="1"/>
            <a:r>
              <a:rPr lang="de-DE" altLang="de-DE" sz="2400" dirty="0">
                <a:solidFill>
                  <a:srgbClr val="333333"/>
                </a:solidFill>
              </a:rPr>
              <a:t>Mikä on voinut olla syynä, että ihmiset lopettivat puhumisen, kun astuit </a:t>
            </a:r>
            <a:r>
              <a:rPr lang="de-DE" altLang="de-DE" sz="2400">
                <a:solidFill>
                  <a:srgbClr val="333333"/>
                </a:solidFill>
              </a:rPr>
              <a:t>huoneeseen?</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29</a:t>
            </a:fld>
            <a:endParaRPr lang="de-DE" dirty="0"/>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1026"/>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Calibri Light"/>
                <a:ea typeface="+mn-ea"/>
                <a:cs typeface="+mn-cs"/>
              </a:rPr>
              <a:t>Joku sanoo, että et näytä voivan hyvin.</a:t>
            </a:r>
            <a:endParaRPr lang="de-DE" altLang="de-DE" sz="3600">
              <a:latin typeface="Calibri Light"/>
              <a:ea typeface="+mn-ea"/>
              <a:cs typeface="+mn-cs"/>
            </a:endParaRPr>
          </a:p>
        </p:txBody>
      </p:sp>
      <p:sp>
        <p:nvSpPr>
          <p:cNvPr id="63491" name="Rectangle 1027"/>
          <p:cNvSpPr>
            <a:spLocks noGrp="1" noChangeArrowheads="1"/>
          </p:cNvSpPr>
          <p:nvPr>
            <p:ph idx="1"/>
          </p:nvPr>
        </p:nvSpPr>
        <p:spPr>
          <a:noFill/>
        </p:spPr>
        <p:txBody>
          <a:bodyPr>
            <a:noAutofit/>
          </a:bodyPr>
          <a:lstStyle/>
          <a:p>
            <a:pPr eaLnBrk="1" hangingPunct="1"/>
            <a:r>
              <a:rPr lang="de-DE" altLang="de-DE" sz="2400" dirty="0">
                <a:solidFill>
                  <a:srgbClr val="333333"/>
                </a:solidFill>
              </a:rPr>
              <a:t>Mikä sai henkilön sanomaan tämän?</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ea typeface="+mn-ea"/>
                <a:cs typeface="+mn-cs"/>
              </a:rPr>
              <a:t>Epäonnistut kokeessa.</a:t>
            </a:r>
          </a:p>
        </p:txBody>
      </p:sp>
      <p:sp>
        <p:nvSpPr>
          <p:cNvPr id="65539" name="Rectangle 3"/>
          <p:cNvSpPr>
            <a:spLocks noGrp="1" noChangeArrowheads="1"/>
          </p:cNvSpPr>
          <p:nvPr>
            <p:ph idx="1"/>
          </p:nvPr>
        </p:nvSpPr>
        <p:spPr>
          <a:noFill/>
        </p:spPr>
        <p:txBody>
          <a:bodyPr>
            <a:noAutofit/>
          </a:bodyPr>
          <a:lstStyle/>
          <a:p>
            <a:pPr eaLnBrk="1" hangingPunct="1"/>
            <a:r>
              <a:rPr lang="de-DE" altLang="de-DE" sz="2400">
                <a:solidFill>
                  <a:srgbClr val="333333"/>
                </a:solidFill>
              </a:rPr>
              <a:t>Miksi </a:t>
            </a:r>
            <a:r>
              <a:rPr lang="de-DE" altLang="de-DE" sz="2400" dirty="0">
                <a:solidFill>
                  <a:srgbClr val="333333"/>
                </a:solidFill>
              </a:rPr>
              <a:t>epäonnistuit </a:t>
            </a:r>
            <a:r>
              <a:rPr lang="de-DE" altLang="de-DE" sz="2400">
                <a:solidFill>
                  <a:srgbClr val="333333"/>
                </a:solidFill>
              </a:rPr>
              <a:t>kokeessa?</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31</a:t>
            </a:fld>
            <a:endParaRPr lang="de-DE" dirty="0"/>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ea typeface="+mn-ea"/>
                <a:cs typeface="+mn-cs"/>
              </a:rPr>
              <a:t>Keksikää omia esimerkkejä!</a:t>
            </a:r>
            <a:endParaRPr lang="de-DE" altLang="de-DE" sz="3600">
              <a:latin typeface="Calibri Light"/>
              <a:ea typeface="+mn-ea"/>
              <a:cs typeface="+mn-cs"/>
            </a:endParaRPr>
          </a:p>
        </p:txBody>
      </p:sp>
      <p:sp>
        <p:nvSpPr>
          <p:cNvPr id="67587" name="Rectangle 3"/>
          <p:cNvSpPr>
            <a:spLocks noGrp="1" noChangeArrowheads="1"/>
          </p:cNvSpPr>
          <p:nvPr>
            <p:ph idx="1"/>
          </p:nvPr>
        </p:nvSpPr>
        <p:spPr/>
        <p:txBody>
          <a:bodyPr>
            <a:noAutofit/>
          </a:bodyPr>
          <a:lstStyle/>
          <a:p>
            <a:pPr eaLnBrk="1" hangingPunct="1"/>
            <a:r>
              <a:rPr lang="en-US" altLang="de-DE" sz="2400">
                <a:solidFill>
                  <a:srgbClr val="333333"/>
                </a:solidFill>
              </a:rPr>
              <a:t>Mikä on saattanut johtaa tilanteeseen?</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32</a:t>
            </a:fld>
            <a:endParaRPr lang="de-DE" dirty="0"/>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1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altLang="de-DE" sz="3600" dirty="0">
                <a:latin typeface="Calibri Light"/>
                <a:ea typeface="+mn-ea"/>
                <a:cs typeface="+mn-cs"/>
              </a:rPr>
              <a:t>Sisäinen ääni kertoo sinulle, että sinusta ei ole</a:t>
            </a:r>
            <a:br>
              <a:rPr lang="fi-FI" altLang="de-DE" sz="3600" dirty="0">
                <a:latin typeface="Calibri Light"/>
                <a:ea typeface="+mn-ea"/>
                <a:cs typeface="+mn-cs"/>
              </a:rPr>
            </a:br>
            <a:r>
              <a:rPr lang="fi-FI" altLang="de-DE" sz="3600" dirty="0">
                <a:latin typeface="Calibri Light"/>
                <a:ea typeface="+mn-ea"/>
                <a:cs typeface="+mn-cs"/>
              </a:rPr>
              <a:t>mihinkään.</a:t>
            </a:r>
            <a:endParaRPr lang="en-US" altLang="de-DE" sz="3600" dirty="0">
              <a:latin typeface="Calibri Light"/>
              <a:ea typeface="+mn-ea"/>
              <a:cs typeface="+mn-cs"/>
            </a:endParaRPr>
          </a:p>
        </p:txBody>
      </p:sp>
      <p:sp>
        <p:nvSpPr>
          <p:cNvPr id="69634" name="Rectangle 2"/>
          <p:cNvSpPr>
            <a:spLocks noGrp="1" noChangeArrowheads="1"/>
          </p:cNvSpPr>
          <p:nvPr>
            <p:ph idx="1"/>
          </p:nvPr>
        </p:nvSpPr>
        <p:spPr/>
        <p:txBody>
          <a:bodyPr>
            <a:noAutofit/>
          </a:bodyPr>
          <a:lstStyle/>
          <a:p>
            <a:pPr eaLnBrk="1" hangingPunct="1"/>
            <a:r>
              <a:rPr lang="de-DE" altLang="de-DE" sz="2400" b="1" dirty="0">
                <a:solidFill>
                  <a:srgbClr val="004992"/>
                </a:solidFill>
              </a:rPr>
              <a:t>Syyt...</a:t>
            </a:r>
          </a:p>
          <a:p>
            <a:pPr eaLnBrk="1" hangingPunct="1"/>
            <a:r>
              <a:rPr lang="de-DE" altLang="de-DE" sz="2400" dirty="0">
                <a:solidFill>
                  <a:srgbClr val="333333"/>
                </a:solidFill>
              </a:rPr>
              <a:t>... sinä itse</a:t>
            </a:r>
          </a:p>
          <a:p>
            <a:pPr eaLnBrk="1" hangingPunct="1"/>
            <a:r>
              <a:rPr lang="de-DE" altLang="de-DE" sz="2400" dirty="0">
                <a:solidFill>
                  <a:srgbClr val="333333"/>
                </a:solidFill>
              </a:rPr>
              <a:t>... muut </a:t>
            </a:r>
          </a:p>
          <a:p>
            <a:pPr eaLnBrk="1" hangingPunct="1"/>
            <a:r>
              <a:rPr lang="de-DE" altLang="de-DE" sz="2400" dirty="0">
                <a:solidFill>
                  <a:srgbClr val="333333"/>
                </a:solidFill>
              </a:rPr>
              <a:t>... tilanne/olosuhteet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33</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altLang="de-DE" sz="3600" dirty="0">
                <a:latin typeface="Calibri Light"/>
                <a:ea typeface="+mn-ea"/>
                <a:cs typeface="+mn-cs"/>
              </a:rPr>
              <a:t>Sisäinen ääni kertoo sinulle, että sinusta ei ole</a:t>
            </a:r>
            <a:br>
              <a:rPr lang="fi-FI" altLang="de-DE" sz="3600" dirty="0">
                <a:latin typeface="Calibri Light"/>
                <a:ea typeface="+mn-ea"/>
                <a:cs typeface="+mn-cs"/>
              </a:rPr>
            </a:br>
            <a:r>
              <a:rPr lang="fi-FI" altLang="de-DE" sz="3600" dirty="0">
                <a:latin typeface="Calibri Light"/>
                <a:ea typeface="+mn-ea"/>
                <a:cs typeface="+mn-cs"/>
              </a:rPr>
              <a:t>mihinkään.</a:t>
            </a:r>
            <a:endParaRPr lang="en-US" altLang="de-DE" sz="3600" dirty="0">
              <a:latin typeface="Calibri Light"/>
              <a:ea typeface="+mn-ea"/>
              <a:cs typeface="+mn-cs"/>
            </a:endParaRPr>
          </a:p>
        </p:txBody>
      </p:sp>
      <p:sp>
        <p:nvSpPr>
          <p:cNvPr id="2" name="Content Placeholder 1"/>
          <p:cNvSpPr>
            <a:spLocks noGrp="1"/>
          </p:cNvSpPr>
          <p:nvPr>
            <p:ph idx="1"/>
          </p:nvPr>
        </p:nvSpPr>
        <p:spPr/>
        <p:txBody>
          <a:bodyPr/>
          <a:lstStyle/>
          <a:p>
            <a:pPr lvl="0" defTabSz="914400" eaLnBrk="0" hangingPunct="0"/>
            <a:r>
              <a:rPr lang="en-US" altLang="de-DE" sz="2000" b="1" dirty="0" err="1">
                <a:solidFill>
                  <a:srgbClr val="004992"/>
                </a:solidFill>
              </a:rPr>
              <a:t>Syyt</a:t>
            </a:r>
            <a:r>
              <a:rPr lang="en-US" altLang="de-DE" sz="2000" b="1" dirty="0">
                <a:solidFill>
                  <a:srgbClr val="004992"/>
                </a:solidFill>
              </a:rPr>
              <a:t>...</a:t>
            </a:r>
          </a:p>
          <a:p>
            <a:pPr lvl="0" defTabSz="914400" eaLnBrk="0" hangingPunct="0">
              <a:lnSpc>
                <a:spcPct val="100000"/>
              </a:lnSpc>
              <a:spcBef>
                <a:spcPts val="1200"/>
              </a:spcBef>
            </a:pPr>
            <a:r>
              <a:rPr lang="en-US" altLang="de-DE" sz="2000" b="1" dirty="0">
                <a:solidFill>
                  <a:srgbClr val="004992"/>
                </a:solidFill>
              </a:rPr>
              <a:t>... </a:t>
            </a:r>
            <a:r>
              <a:rPr lang="en-US" altLang="de-DE" sz="2000" b="1" dirty="0" err="1">
                <a:solidFill>
                  <a:srgbClr val="004992"/>
                </a:solidFill>
              </a:rPr>
              <a:t>Sinä</a:t>
            </a:r>
            <a:r>
              <a:rPr lang="en-US" altLang="de-DE" sz="2000" b="1" dirty="0">
                <a:solidFill>
                  <a:srgbClr val="004992"/>
                </a:solidFill>
              </a:rPr>
              <a:t> </a:t>
            </a:r>
            <a:r>
              <a:rPr lang="en-US" altLang="de-DE" sz="2000" b="1" dirty="0" err="1">
                <a:solidFill>
                  <a:srgbClr val="004992"/>
                </a:solidFill>
              </a:rPr>
              <a:t>itse</a:t>
            </a:r>
            <a:r>
              <a:rPr lang="en-US" altLang="de-DE" sz="2000" b="1" dirty="0">
                <a:solidFill>
                  <a:srgbClr val="004992"/>
                </a:solidFill>
              </a:rPr>
              <a:t>:</a:t>
            </a:r>
          </a:p>
          <a:p>
            <a:pPr marL="285750" lvl="0" indent="-285750" defTabSz="914400" eaLnBrk="0" hangingPunct="0">
              <a:spcBef>
                <a:spcPts val="0"/>
              </a:spcBef>
              <a:buClr>
                <a:srgbClr val="333333"/>
              </a:buClr>
              <a:buFont typeface="WingDings"/>
              <a:buChar char=""/>
            </a:pPr>
            <a:r>
              <a:rPr lang="en-US" altLang="de-DE" sz="2000">
                <a:solidFill>
                  <a:srgbClr val="333333"/>
                </a:solidFill>
              </a:rPr>
              <a:t>“</a:t>
            </a:r>
            <a:r>
              <a:rPr lang="de-DE" altLang="de-DE" sz="2000">
                <a:solidFill>
                  <a:srgbClr val="333333"/>
                </a:solidFill>
              </a:rPr>
              <a:t>Valitettavasti </a:t>
            </a:r>
            <a:r>
              <a:rPr lang="en-US" altLang="de-DE" sz="2000" dirty="0" err="1">
                <a:solidFill>
                  <a:srgbClr val="333333"/>
                </a:solidFill>
              </a:rPr>
              <a:t>syytän</a:t>
            </a:r>
            <a:r>
              <a:rPr lang="en-US" altLang="de-DE" sz="2000" dirty="0">
                <a:solidFill>
                  <a:srgbClr val="333333"/>
                </a:solidFill>
              </a:rPr>
              <a:t> </a:t>
            </a:r>
            <a:r>
              <a:rPr lang="en-US" altLang="de-DE" sz="2000" dirty="0" err="1">
                <a:solidFill>
                  <a:srgbClr val="333333"/>
                </a:solidFill>
              </a:rPr>
              <a:t>jatkuvasti</a:t>
            </a:r>
            <a:r>
              <a:rPr lang="en-US" altLang="de-DE" sz="2000" dirty="0">
                <a:solidFill>
                  <a:srgbClr val="333333"/>
                </a:solidFill>
              </a:rPr>
              <a:t> </a:t>
            </a:r>
            <a:r>
              <a:rPr lang="en-US" altLang="de-DE" sz="2000" dirty="0" err="1">
                <a:solidFill>
                  <a:srgbClr val="333333"/>
                </a:solidFill>
              </a:rPr>
              <a:t>itseäni</a:t>
            </a:r>
            <a:r>
              <a:rPr lang="en-US" altLang="de-DE" sz="2000" dirty="0">
                <a:solidFill>
                  <a:srgbClr val="333333"/>
                </a:solidFill>
              </a:rPr>
              <a:t>. Se </a:t>
            </a:r>
            <a:r>
              <a:rPr lang="en-US" altLang="de-DE" sz="2000" dirty="0" err="1">
                <a:solidFill>
                  <a:srgbClr val="333333"/>
                </a:solidFill>
              </a:rPr>
              <a:t>näyttää</a:t>
            </a:r>
            <a:r>
              <a:rPr lang="en-US" altLang="de-DE" sz="2000" dirty="0">
                <a:solidFill>
                  <a:srgbClr val="333333"/>
                </a:solidFill>
              </a:rPr>
              <a:t> </a:t>
            </a:r>
            <a:r>
              <a:rPr lang="en-US" altLang="de-DE" sz="2000" dirty="0" err="1">
                <a:solidFill>
                  <a:srgbClr val="333333"/>
                </a:solidFill>
              </a:rPr>
              <a:t>olevan</a:t>
            </a:r>
            <a:r>
              <a:rPr lang="en-US" altLang="de-DE" sz="2000" dirty="0">
                <a:solidFill>
                  <a:srgbClr val="333333"/>
                </a:solidFill>
              </a:rPr>
              <a:t> </a:t>
            </a:r>
            <a:r>
              <a:rPr lang="en-US" altLang="de-DE" sz="2000" dirty="0" err="1">
                <a:solidFill>
                  <a:srgbClr val="333333"/>
                </a:solidFill>
              </a:rPr>
              <a:t>jonkinlaista</a:t>
            </a:r>
            <a:r>
              <a:rPr lang="en-US" altLang="de-DE" sz="2000" dirty="0">
                <a:solidFill>
                  <a:srgbClr val="333333"/>
                </a:solidFill>
              </a:rPr>
              <a:t> </a:t>
            </a:r>
            <a:r>
              <a:rPr lang="en-US" altLang="de-DE" sz="2000" dirty="0" err="1">
                <a:solidFill>
                  <a:srgbClr val="333333"/>
                </a:solidFill>
              </a:rPr>
              <a:t>kätkettyä</a:t>
            </a:r>
            <a:r>
              <a:rPr lang="en-US" altLang="de-DE" sz="2000" dirty="0">
                <a:solidFill>
                  <a:srgbClr val="333333"/>
                </a:solidFill>
              </a:rPr>
              <a:t> </a:t>
            </a:r>
            <a:r>
              <a:rPr lang="en-US" altLang="de-DE" sz="2000" err="1">
                <a:solidFill>
                  <a:srgbClr val="333333"/>
                </a:solidFill>
              </a:rPr>
              <a:t>itsevihaa</a:t>
            </a:r>
            <a:r>
              <a:rPr lang="en-US" altLang="de-DE" sz="2000">
                <a:solidFill>
                  <a:srgbClr val="333333"/>
                </a:solidFill>
              </a:rPr>
              <a:t>.”</a:t>
            </a:r>
            <a:endParaRPr lang="en-US" altLang="de-DE" sz="2000" dirty="0">
              <a:solidFill>
                <a:srgbClr val="333333"/>
              </a:solidFill>
            </a:endParaRPr>
          </a:p>
          <a:p>
            <a:pPr marL="285750" lvl="0" indent="-285750" defTabSz="914400" eaLnBrk="0" hangingPunct="0">
              <a:spcBef>
                <a:spcPts val="0"/>
              </a:spcBef>
              <a:buClr>
                <a:srgbClr val="333333"/>
              </a:buClr>
              <a:buFont typeface="WingDings"/>
              <a:buChar char=""/>
            </a:pPr>
            <a:r>
              <a:rPr lang="en-US" altLang="de-DE" sz="2000">
                <a:solidFill>
                  <a:srgbClr val="333333"/>
                </a:solidFill>
              </a:rPr>
              <a:t>“Olen </a:t>
            </a:r>
            <a:r>
              <a:rPr lang="en-US" altLang="de-DE" sz="2000" dirty="0" err="1">
                <a:solidFill>
                  <a:srgbClr val="333333"/>
                </a:solidFill>
              </a:rPr>
              <a:t>tulossa</a:t>
            </a:r>
            <a:r>
              <a:rPr lang="en-US" altLang="de-DE" sz="2000" dirty="0">
                <a:solidFill>
                  <a:srgbClr val="333333"/>
                </a:solidFill>
              </a:rPr>
              <a:t> </a:t>
            </a:r>
            <a:r>
              <a:rPr lang="en-US" altLang="de-DE" sz="2000" err="1">
                <a:solidFill>
                  <a:srgbClr val="333333"/>
                </a:solidFill>
              </a:rPr>
              <a:t>hulluksi</a:t>
            </a:r>
            <a:r>
              <a:rPr lang="en-US" altLang="de-DE" sz="2000">
                <a:solidFill>
                  <a:srgbClr val="333333"/>
                </a:solidFill>
              </a:rPr>
              <a:t>.”</a:t>
            </a:r>
            <a:endParaRPr lang="en-US" altLang="de-DE" sz="2000" dirty="0">
              <a:solidFill>
                <a:srgbClr val="333333"/>
              </a:solidFill>
            </a:endParaRPr>
          </a:p>
          <a:p>
            <a:pPr marL="285750" lvl="0" indent="-285750" defTabSz="914400" eaLnBrk="0" hangingPunct="0">
              <a:spcBef>
                <a:spcPts val="0"/>
              </a:spcBef>
              <a:buClr>
                <a:srgbClr val="333333"/>
              </a:buClr>
              <a:buFont typeface="WingDings"/>
              <a:buChar char=""/>
            </a:pPr>
            <a:r>
              <a:rPr lang="en-US" altLang="de-DE" sz="2000">
                <a:solidFill>
                  <a:srgbClr val="333333"/>
                </a:solidFill>
              </a:rPr>
              <a:t>“Näyttää </a:t>
            </a:r>
            <a:r>
              <a:rPr lang="en-US" altLang="de-DE" sz="2000" dirty="0" err="1">
                <a:solidFill>
                  <a:srgbClr val="333333"/>
                </a:solidFill>
              </a:rPr>
              <a:t>siltä</a:t>
            </a:r>
            <a:r>
              <a:rPr lang="en-US" altLang="de-DE" sz="2000" dirty="0">
                <a:solidFill>
                  <a:srgbClr val="333333"/>
                </a:solidFill>
              </a:rPr>
              <a:t> </a:t>
            </a:r>
            <a:r>
              <a:rPr lang="en-US" altLang="de-DE" sz="2000" i="1" dirty="0" err="1">
                <a:solidFill>
                  <a:srgbClr val="333333"/>
                </a:solidFill>
              </a:rPr>
              <a:t>aivan</a:t>
            </a:r>
            <a:r>
              <a:rPr lang="en-US" altLang="de-DE" sz="2000" i="1" dirty="0">
                <a:solidFill>
                  <a:srgbClr val="333333"/>
                </a:solidFill>
              </a:rPr>
              <a:t> </a:t>
            </a:r>
            <a:r>
              <a:rPr lang="en-US" altLang="de-DE" sz="2000" i="1" dirty="0" err="1">
                <a:solidFill>
                  <a:srgbClr val="333333"/>
                </a:solidFill>
              </a:rPr>
              <a:t>kuin</a:t>
            </a:r>
            <a:r>
              <a:rPr lang="en-US" altLang="de-DE" sz="2000" dirty="0">
                <a:solidFill>
                  <a:srgbClr val="333333"/>
                </a:solidFill>
              </a:rPr>
              <a:t> </a:t>
            </a:r>
            <a:r>
              <a:rPr lang="en-US" altLang="de-DE" sz="2000" dirty="0" err="1">
                <a:solidFill>
                  <a:srgbClr val="333333"/>
                </a:solidFill>
              </a:rPr>
              <a:t>jokin</a:t>
            </a:r>
            <a:r>
              <a:rPr lang="en-US" altLang="de-DE" sz="2000" dirty="0">
                <a:solidFill>
                  <a:srgbClr val="333333"/>
                </a:solidFill>
              </a:rPr>
              <a:t> </a:t>
            </a:r>
            <a:r>
              <a:rPr lang="en-US" altLang="de-DE" sz="2000" dirty="0" err="1">
                <a:solidFill>
                  <a:srgbClr val="333333"/>
                </a:solidFill>
              </a:rPr>
              <a:t>muu</a:t>
            </a:r>
            <a:r>
              <a:rPr lang="en-US" altLang="de-DE" sz="2000" dirty="0">
                <a:solidFill>
                  <a:srgbClr val="333333"/>
                </a:solidFill>
              </a:rPr>
              <a:t> </a:t>
            </a:r>
            <a:r>
              <a:rPr lang="en-US" altLang="de-DE" sz="2000" dirty="0" err="1">
                <a:solidFill>
                  <a:srgbClr val="333333"/>
                </a:solidFill>
              </a:rPr>
              <a:t>ajattelisi</a:t>
            </a:r>
            <a:r>
              <a:rPr lang="en-US" altLang="de-DE" sz="2000" dirty="0">
                <a:solidFill>
                  <a:srgbClr val="333333"/>
                </a:solidFill>
              </a:rPr>
              <a:t>. </a:t>
            </a:r>
            <a:r>
              <a:rPr lang="en-US" altLang="de-DE" sz="2000" dirty="0" err="1">
                <a:solidFill>
                  <a:srgbClr val="333333"/>
                </a:solidFill>
              </a:rPr>
              <a:t>Mutta</a:t>
            </a:r>
            <a:r>
              <a:rPr lang="en-US" altLang="de-DE" sz="2000" dirty="0">
                <a:solidFill>
                  <a:srgbClr val="333333"/>
                </a:solidFill>
              </a:rPr>
              <a:t> </a:t>
            </a:r>
            <a:r>
              <a:rPr lang="en-US" altLang="de-DE" sz="2000" dirty="0" err="1">
                <a:solidFill>
                  <a:srgbClr val="333333"/>
                </a:solidFill>
              </a:rPr>
              <a:t>tiedän</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nämä</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minun</a:t>
            </a:r>
            <a:r>
              <a:rPr lang="en-US" altLang="de-DE" sz="2000" dirty="0">
                <a:solidFill>
                  <a:srgbClr val="333333"/>
                </a:solidFill>
              </a:rPr>
              <a:t> </a:t>
            </a:r>
            <a:r>
              <a:rPr lang="en-US" altLang="de-DE" sz="2000" dirty="0" err="1">
                <a:solidFill>
                  <a:srgbClr val="333333"/>
                </a:solidFill>
              </a:rPr>
              <a:t>omia</a:t>
            </a:r>
            <a:r>
              <a:rPr lang="en-US" altLang="de-DE" sz="2000" dirty="0">
                <a:solidFill>
                  <a:srgbClr val="333333"/>
                </a:solidFill>
              </a:rPr>
              <a:t> </a:t>
            </a:r>
            <a:r>
              <a:rPr lang="en-US" altLang="de-DE" sz="2000" err="1">
                <a:solidFill>
                  <a:srgbClr val="333333"/>
                </a:solidFill>
              </a:rPr>
              <a:t>ajatuksiani</a:t>
            </a:r>
            <a:r>
              <a:rPr lang="en-US" altLang="de-DE" sz="2000">
                <a:solidFill>
                  <a:srgbClr val="333333"/>
                </a:solidFill>
              </a:rPr>
              <a:t>.”</a:t>
            </a:r>
            <a:endParaRPr lang="en-US" altLang="de-DE" sz="2000" dirty="0">
              <a:solidFill>
                <a:srgbClr val="333333"/>
              </a:solidFill>
            </a:endParaRPr>
          </a:p>
          <a:p>
            <a:pPr lvl="0" defTabSz="914400" eaLnBrk="0" hangingPunct="0">
              <a:lnSpc>
                <a:spcPct val="100000"/>
              </a:lnSpc>
              <a:spcBef>
                <a:spcPts val="1200"/>
              </a:spcBef>
              <a:buClr>
                <a:srgbClr val="333333"/>
              </a:buClr>
            </a:pPr>
            <a:r>
              <a:rPr lang="en-US" altLang="de-DE" sz="2000" b="1" dirty="0">
                <a:solidFill>
                  <a:srgbClr val="004992"/>
                </a:solidFill>
              </a:rPr>
              <a:t>... </a:t>
            </a:r>
            <a:r>
              <a:rPr lang="en-US" altLang="de-DE" sz="2000" b="1" dirty="0" err="1">
                <a:solidFill>
                  <a:srgbClr val="004992"/>
                </a:solidFill>
              </a:rPr>
              <a:t>muut</a:t>
            </a:r>
            <a:r>
              <a:rPr lang="en-US" altLang="de-DE" sz="2000" b="1" dirty="0">
                <a:solidFill>
                  <a:srgbClr val="004992"/>
                </a:solidFill>
              </a:rPr>
              <a:t>:</a:t>
            </a:r>
          </a:p>
          <a:p>
            <a:pPr marL="285750" lvl="0" indent="-285750" defTabSz="914400" eaLnBrk="0" hangingPunct="0">
              <a:spcBef>
                <a:spcPts val="0"/>
              </a:spcBef>
              <a:buClr>
                <a:srgbClr val="333333"/>
              </a:buClr>
              <a:buFont typeface="WingDings"/>
              <a:buChar char=""/>
            </a:pPr>
            <a:r>
              <a:rPr lang="en-US" altLang="de-DE" sz="2000">
                <a:solidFill>
                  <a:srgbClr val="333333"/>
                </a:solidFill>
              </a:rPr>
              <a:t>“</a:t>
            </a:r>
            <a:r>
              <a:rPr lang="de-DE" altLang="de-DE" sz="2000">
                <a:solidFill>
                  <a:srgbClr val="333333"/>
                </a:solidFill>
              </a:rPr>
              <a:t>Jotakin </a:t>
            </a:r>
            <a:r>
              <a:rPr lang="de-DE" altLang="de-DE" sz="2000" dirty="0">
                <a:solidFill>
                  <a:srgbClr val="333333"/>
                </a:solidFill>
              </a:rPr>
              <a:t>on istutettu </a:t>
            </a:r>
            <a:r>
              <a:rPr lang="de-DE" altLang="de-DE" sz="2000">
                <a:solidFill>
                  <a:srgbClr val="333333"/>
                </a:solidFill>
              </a:rPr>
              <a:t>aivoihini</a:t>
            </a:r>
            <a:r>
              <a:rPr lang="en-US" altLang="de-DE" sz="2000">
                <a:solidFill>
                  <a:srgbClr val="333333"/>
                </a:solidFill>
              </a:rPr>
              <a:t>.”</a:t>
            </a:r>
            <a:endParaRPr lang="en-US" altLang="de-DE" sz="2000" dirty="0">
              <a:solidFill>
                <a:srgbClr val="333333"/>
              </a:solidFill>
            </a:endParaRPr>
          </a:p>
          <a:p>
            <a:pPr marL="285750" lvl="0" indent="-285750" defTabSz="914400" eaLnBrk="0" hangingPunct="0">
              <a:spcBef>
                <a:spcPts val="0"/>
              </a:spcBef>
              <a:buClr>
                <a:srgbClr val="333333"/>
              </a:buClr>
              <a:buFont typeface="WingDings"/>
              <a:buChar char=""/>
            </a:pPr>
            <a:r>
              <a:rPr lang="en-US" altLang="de-DE" sz="2000">
                <a:solidFill>
                  <a:srgbClr val="333333"/>
                </a:solidFill>
              </a:rPr>
              <a:t>“</a:t>
            </a:r>
            <a:r>
              <a:rPr lang="de-DE" altLang="de-DE" sz="2000">
                <a:solidFill>
                  <a:srgbClr val="333333"/>
                </a:solidFill>
              </a:rPr>
              <a:t>En </a:t>
            </a:r>
            <a:r>
              <a:rPr lang="de-DE" altLang="de-DE" sz="2000" dirty="0">
                <a:solidFill>
                  <a:srgbClr val="333333"/>
                </a:solidFill>
              </a:rPr>
              <a:t>tiedä miten se voisi tapahtua, mutta joku otti vallan </a:t>
            </a:r>
            <a:r>
              <a:rPr lang="de-DE" altLang="de-DE" sz="2000">
                <a:solidFill>
                  <a:srgbClr val="333333"/>
                </a:solidFill>
              </a:rPr>
              <a:t>ajatuksistani</a:t>
            </a:r>
            <a:r>
              <a:rPr lang="en-US" altLang="de-DE" sz="2000">
                <a:solidFill>
                  <a:srgbClr val="333333"/>
                </a:solidFill>
              </a:rPr>
              <a:t>.”</a:t>
            </a:r>
            <a:endParaRPr lang="en-US" altLang="de-DE" sz="2000" dirty="0">
              <a:solidFill>
                <a:srgbClr val="333333"/>
              </a:solidFill>
            </a:endParaRPr>
          </a:p>
          <a:p>
            <a:pPr lvl="0" defTabSz="914400" eaLnBrk="0" hangingPunct="0">
              <a:lnSpc>
                <a:spcPct val="100000"/>
              </a:lnSpc>
              <a:spcBef>
                <a:spcPts val="1200"/>
              </a:spcBef>
              <a:buClr>
                <a:srgbClr val="333333"/>
              </a:buClr>
            </a:pPr>
            <a:r>
              <a:rPr lang="en-US" altLang="de-DE" sz="2000" b="1" dirty="0">
                <a:solidFill>
                  <a:srgbClr val="004992"/>
                </a:solidFill>
              </a:rPr>
              <a:t>... </a:t>
            </a:r>
            <a:r>
              <a:rPr lang="en-US" altLang="de-DE" sz="2000" b="1" dirty="0" err="1">
                <a:solidFill>
                  <a:srgbClr val="004992"/>
                </a:solidFill>
              </a:rPr>
              <a:t>Tilanne</a:t>
            </a:r>
            <a:r>
              <a:rPr lang="en-US" altLang="de-DE" sz="2000" b="1" dirty="0">
                <a:solidFill>
                  <a:srgbClr val="004992"/>
                </a:solidFill>
              </a:rPr>
              <a:t>/</a:t>
            </a:r>
            <a:r>
              <a:rPr lang="en-US" altLang="de-DE" sz="2000" b="1" dirty="0" err="1">
                <a:solidFill>
                  <a:srgbClr val="004992"/>
                </a:solidFill>
              </a:rPr>
              <a:t>olosuhteet</a:t>
            </a:r>
            <a:r>
              <a:rPr lang="en-US" altLang="de-DE" sz="2000" b="1" dirty="0">
                <a:solidFill>
                  <a:srgbClr val="004992"/>
                </a:solidFill>
              </a:rPr>
              <a:t>:</a:t>
            </a:r>
          </a:p>
          <a:p>
            <a:pPr marL="285750" lvl="0" indent="-285750" defTabSz="914400" eaLnBrk="0" hangingPunct="0">
              <a:spcBef>
                <a:spcPts val="0"/>
              </a:spcBef>
              <a:buClr>
                <a:srgbClr val="333333"/>
              </a:buClr>
              <a:buFont typeface="WingDings"/>
              <a:buChar char=""/>
            </a:pPr>
            <a:r>
              <a:rPr lang="en-US" altLang="de-DE" sz="2000">
                <a:solidFill>
                  <a:srgbClr val="333333"/>
                </a:solidFill>
              </a:rPr>
              <a:t>“Tunnen </a:t>
            </a:r>
            <a:r>
              <a:rPr lang="en-US" altLang="de-DE" sz="2000" dirty="0" err="1">
                <a:solidFill>
                  <a:srgbClr val="333333"/>
                </a:solidFill>
              </a:rPr>
              <a:t>olevani</a:t>
            </a:r>
            <a:r>
              <a:rPr lang="en-US" altLang="de-DE" sz="2000" dirty="0">
                <a:solidFill>
                  <a:srgbClr val="333333"/>
                </a:solidFill>
              </a:rPr>
              <a:t> </a:t>
            </a:r>
            <a:r>
              <a:rPr lang="en-US" altLang="de-DE" sz="2000" dirty="0" err="1">
                <a:solidFill>
                  <a:srgbClr val="333333"/>
                </a:solidFill>
              </a:rPr>
              <a:t>stressaantunut</a:t>
            </a:r>
            <a:r>
              <a:rPr lang="en-US" altLang="de-DE" sz="2000" dirty="0">
                <a:solidFill>
                  <a:srgbClr val="333333"/>
                </a:solidFill>
              </a:rPr>
              <a:t> </a:t>
            </a:r>
            <a:r>
              <a:rPr lang="en-US" altLang="de-DE" sz="2000" dirty="0" err="1">
                <a:solidFill>
                  <a:srgbClr val="333333"/>
                </a:solidFill>
              </a:rPr>
              <a:t>nykyään</a:t>
            </a:r>
            <a:r>
              <a:rPr lang="en-US" altLang="de-DE" sz="2000" dirty="0">
                <a:solidFill>
                  <a:srgbClr val="333333"/>
                </a:solidFill>
              </a:rPr>
              <a:t>. Se on </a:t>
            </a:r>
            <a:r>
              <a:rPr lang="en-US" altLang="de-DE" sz="2000" dirty="0" err="1">
                <a:solidFill>
                  <a:srgbClr val="333333"/>
                </a:solidFill>
              </a:rPr>
              <a:t>syynä</a:t>
            </a:r>
            <a:r>
              <a:rPr lang="en-US" altLang="de-DE" sz="2000" dirty="0">
                <a:solidFill>
                  <a:srgbClr val="333333"/>
                </a:solidFill>
              </a:rPr>
              <a:t> </a:t>
            </a:r>
            <a:r>
              <a:rPr lang="en-US" altLang="de-DE" sz="2000" dirty="0" err="1">
                <a:solidFill>
                  <a:srgbClr val="333333"/>
                </a:solidFill>
              </a:rPr>
              <a:t>siihen</a:t>
            </a:r>
            <a:r>
              <a:rPr lang="en-US" altLang="de-DE" sz="2000" dirty="0">
                <a:solidFill>
                  <a:srgbClr val="333333"/>
                </a:solidFill>
              </a:rPr>
              <a:t>, </a:t>
            </a:r>
            <a:r>
              <a:rPr lang="en-US" altLang="de-DE" sz="2000" dirty="0" err="1">
                <a:solidFill>
                  <a:srgbClr val="333333"/>
                </a:solidFill>
              </a:rPr>
              <a:t>miksi</a:t>
            </a:r>
            <a:r>
              <a:rPr lang="en-US" altLang="de-DE" sz="2000" dirty="0">
                <a:solidFill>
                  <a:srgbClr val="333333"/>
                </a:solidFill>
              </a:rPr>
              <a:t> </a:t>
            </a:r>
            <a:r>
              <a:rPr lang="en-US" altLang="de-DE" sz="2000" dirty="0" err="1">
                <a:solidFill>
                  <a:srgbClr val="333333"/>
                </a:solidFill>
              </a:rPr>
              <a:t>koen</a:t>
            </a:r>
            <a:r>
              <a:rPr lang="en-US" altLang="de-DE" sz="2000" dirty="0">
                <a:solidFill>
                  <a:srgbClr val="333333"/>
                </a:solidFill>
              </a:rPr>
              <a:t> </a:t>
            </a:r>
            <a:r>
              <a:rPr lang="en-US" altLang="de-DE" sz="2000" dirty="0" err="1">
                <a:solidFill>
                  <a:srgbClr val="333333"/>
                </a:solidFill>
              </a:rPr>
              <a:t>kaiken</a:t>
            </a:r>
            <a:r>
              <a:rPr lang="en-US" altLang="de-DE" sz="2000" dirty="0">
                <a:solidFill>
                  <a:srgbClr val="333333"/>
                </a:solidFill>
              </a:rPr>
              <a:t> </a:t>
            </a:r>
            <a:r>
              <a:rPr lang="en-US" altLang="de-DE" sz="2000" dirty="0" err="1">
                <a:solidFill>
                  <a:srgbClr val="333333"/>
                </a:solidFill>
              </a:rPr>
              <a:t>voimakkaammin</a:t>
            </a:r>
            <a:r>
              <a:rPr lang="en-US" altLang="de-DE" sz="2000" dirty="0">
                <a:solidFill>
                  <a:srgbClr val="333333"/>
                </a:solidFill>
              </a:rPr>
              <a:t>, </a:t>
            </a:r>
            <a:r>
              <a:rPr lang="en-US" altLang="de-DE" sz="2000" dirty="0" err="1">
                <a:solidFill>
                  <a:srgbClr val="333333"/>
                </a:solidFill>
              </a:rPr>
              <a:t>myös</a:t>
            </a:r>
            <a:r>
              <a:rPr lang="en-US" altLang="de-DE" sz="2000" dirty="0">
                <a:solidFill>
                  <a:srgbClr val="333333"/>
                </a:solidFill>
              </a:rPr>
              <a:t> </a:t>
            </a:r>
            <a:r>
              <a:rPr lang="en-US" altLang="de-DE" sz="2000" err="1">
                <a:solidFill>
                  <a:srgbClr val="333333"/>
                </a:solidFill>
              </a:rPr>
              <a:t>ajatukseni</a:t>
            </a:r>
            <a:r>
              <a:rPr lang="en-US" altLang="de-DE" sz="2000">
                <a:solidFill>
                  <a:srgbClr val="333333"/>
                </a:solidFill>
              </a:rPr>
              <a:t>.”</a:t>
            </a:r>
            <a:endParaRPr lang="en-US" altLang="de-DE" sz="2000" dirty="0">
              <a:solidFill>
                <a:srgbClr val="333333"/>
              </a:solidFill>
            </a:endParaRPr>
          </a:p>
          <a:p>
            <a:pPr marL="285750" lvl="0" indent="-285750" defTabSz="914400" eaLnBrk="0" hangingPunct="0">
              <a:spcBef>
                <a:spcPts val="0"/>
              </a:spcBef>
              <a:buClr>
                <a:srgbClr val="333333"/>
              </a:buClr>
              <a:buFont typeface="WingDings"/>
              <a:buChar char=""/>
            </a:pPr>
            <a:r>
              <a:rPr lang="en-US" altLang="de-DE" sz="2000">
                <a:solidFill>
                  <a:srgbClr val="333333"/>
                </a:solidFill>
              </a:rPr>
              <a:t>“Korvani </a:t>
            </a:r>
            <a:r>
              <a:rPr lang="en-US" altLang="de-DE" sz="2000" dirty="0" err="1">
                <a:solidFill>
                  <a:srgbClr val="333333"/>
                </a:solidFill>
              </a:rPr>
              <a:t>soivat</a:t>
            </a:r>
            <a:r>
              <a:rPr lang="en-US" altLang="de-DE" sz="2000" dirty="0">
                <a:solidFill>
                  <a:srgbClr val="333333"/>
                </a:solidFill>
              </a:rPr>
              <a:t> </a:t>
            </a:r>
            <a:r>
              <a:rPr lang="en-US" altLang="de-DE" sz="2000" dirty="0" err="1">
                <a:solidFill>
                  <a:srgbClr val="333333"/>
                </a:solidFill>
              </a:rPr>
              <a:t>kovaäänisen</a:t>
            </a:r>
            <a:r>
              <a:rPr lang="en-US" altLang="de-DE" sz="2000" dirty="0">
                <a:solidFill>
                  <a:srgbClr val="333333"/>
                </a:solidFill>
              </a:rPr>
              <a:t> </a:t>
            </a:r>
            <a:r>
              <a:rPr lang="en-US" altLang="de-DE" sz="2000" dirty="0" err="1">
                <a:solidFill>
                  <a:srgbClr val="333333"/>
                </a:solidFill>
              </a:rPr>
              <a:t>musiikin</a:t>
            </a:r>
            <a:r>
              <a:rPr lang="en-US" altLang="de-DE" sz="2000" dirty="0">
                <a:solidFill>
                  <a:srgbClr val="333333"/>
                </a:solidFill>
              </a:rPr>
              <a:t> </a:t>
            </a:r>
            <a:r>
              <a:rPr lang="en-US" altLang="de-DE" sz="2000" err="1">
                <a:solidFill>
                  <a:srgbClr val="333333"/>
                </a:solidFill>
              </a:rPr>
              <a:t>kuuntelusta</a:t>
            </a:r>
            <a:r>
              <a:rPr lang="en-US" altLang="de-DE"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1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altLang="de-DE" sz="3600" dirty="0">
                <a:latin typeface="Calibri Light"/>
                <a:ea typeface="+mn-ea"/>
                <a:cs typeface="+mn-cs"/>
              </a:rPr>
              <a:t>Sisäinen ääni kertoo sinulle, että sinusta ei ole</a:t>
            </a:r>
            <a:br>
              <a:rPr lang="fi-FI" altLang="de-DE" sz="3600" dirty="0">
                <a:latin typeface="Calibri Light"/>
                <a:ea typeface="+mn-ea"/>
                <a:cs typeface="+mn-cs"/>
              </a:rPr>
            </a:br>
            <a:r>
              <a:rPr lang="fi-FI" altLang="de-DE" sz="3600" dirty="0">
                <a:latin typeface="Calibri Light"/>
                <a:ea typeface="+mn-ea"/>
                <a:cs typeface="+mn-cs"/>
              </a:rPr>
              <a:t>mihinkään.</a:t>
            </a:r>
            <a:endParaRPr lang="en-US" altLang="de-DE" sz="3600" dirty="0">
              <a:latin typeface="Calibri Light"/>
              <a:ea typeface="+mn-ea"/>
              <a:cs typeface="+mn-cs"/>
            </a:endParaRPr>
          </a:p>
        </p:txBody>
      </p:sp>
      <p:sp>
        <p:nvSpPr>
          <p:cNvPr id="35842" name="Rectangle 2"/>
          <p:cNvSpPr>
            <a:spLocks noGrp="1" noChangeArrowheads="1"/>
          </p:cNvSpPr>
          <p:nvPr>
            <p:ph idx="1"/>
          </p:nvPr>
        </p:nvSpPr>
        <p:spPr/>
        <p:txBody>
          <a:bodyPr>
            <a:noAutofit/>
          </a:bodyPr>
          <a:lstStyle/>
          <a:p>
            <a:pPr eaLnBrk="1" hangingPunct="1">
              <a:defRPr/>
            </a:pPr>
            <a:r>
              <a:rPr lang="de-DE" sz="2400" b="1" dirty="0" err="1">
                <a:solidFill>
                  <a:srgbClr val="004992"/>
                </a:solidFill>
              </a:rPr>
              <a:t>Psykoosi</a:t>
            </a:r>
            <a:r>
              <a:rPr lang="de-DE" sz="2400" b="1" dirty="0">
                <a:solidFill>
                  <a:srgbClr val="004992"/>
                </a:solidFill>
              </a:rPr>
              <a:t>: </a:t>
            </a:r>
            <a:r>
              <a:rPr lang="de-DE" sz="2400" b="1" dirty="0" err="1">
                <a:solidFill>
                  <a:srgbClr val="004992"/>
                </a:solidFill>
              </a:rPr>
              <a:t>Sisäistä</a:t>
            </a:r>
            <a:r>
              <a:rPr lang="de-DE" sz="2400" b="1" dirty="0">
                <a:solidFill>
                  <a:srgbClr val="004992"/>
                </a:solidFill>
              </a:rPr>
              <a:t> </a:t>
            </a:r>
            <a:r>
              <a:rPr lang="de-DE" sz="2400" b="1" dirty="0" err="1">
                <a:solidFill>
                  <a:srgbClr val="004992"/>
                </a:solidFill>
              </a:rPr>
              <a:t>ääntä</a:t>
            </a:r>
            <a:r>
              <a:rPr lang="de-DE" sz="2400" b="1" dirty="0">
                <a:solidFill>
                  <a:srgbClr val="004992"/>
                </a:solidFill>
              </a:rPr>
              <a:t> </a:t>
            </a:r>
            <a:r>
              <a:rPr lang="de-DE" sz="2400" b="1" dirty="0" err="1">
                <a:solidFill>
                  <a:srgbClr val="004992"/>
                </a:solidFill>
              </a:rPr>
              <a:t>pidetään</a:t>
            </a:r>
            <a:r>
              <a:rPr lang="de-DE" sz="2400" b="1" dirty="0">
                <a:solidFill>
                  <a:srgbClr val="004992"/>
                </a:solidFill>
              </a:rPr>
              <a:t> </a:t>
            </a:r>
            <a:r>
              <a:rPr lang="de-DE" sz="2400" b="1" dirty="0" err="1">
                <a:solidFill>
                  <a:srgbClr val="004992"/>
                </a:solidFill>
              </a:rPr>
              <a:t>muiden</a:t>
            </a:r>
            <a:r>
              <a:rPr lang="de-DE" sz="2400" b="1" dirty="0">
                <a:solidFill>
                  <a:srgbClr val="004992"/>
                </a:solidFill>
              </a:rPr>
              <a:t> </a:t>
            </a:r>
            <a:r>
              <a:rPr lang="de-DE" sz="2400" b="1" dirty="0" err="1">
                <a:solidFill>
                  <a:srgbClr val="004992"/>
                </a:solidFill>
              </a:rPr>
              <a:t>ihmisten</a:t>
            </a:r>
            <a:r>
              <a:rPr lang="de-DE" sz="2400" b="1" dirty="0">
                <a:solidFill>
                  <a:srgbClr val="004992"/>
                </a:solidFill>
              </a:rPr>
              <a:t>/</a:t>
            </a:r>
            <a:r>
              <a:rPr lang="de-DE" sz="2400" b="1" dirty="0" err="1">
                <a:solidFill>
                  <a:srgbClr val="004992"/>
                </a:solidFill>
              </a:rPr>
              <a:t>voimien</a:t>
            </a:r>
            <a:r>
              <a:rPr lang="de-DE" sz="2400" b="1" dirty="0">
                <a:solidFill>
                  <a:srgbClr val="004992"/>
                </a:solidFill>
              </a:rPr>
              <a:t> </a:t>
            </a:r>
            <a:r>
              <a:rPr lang="de-DE" sz="2400" b="1" dirty="0" err="1">
                <a:solidFill>
                  <a:srgbClr val="004992"/>
                </a:solidFill>
              </a:rPr>
              <a:t>aiheuttamana</a:t>
            </a:r>
            <a:r>
              <a:rPr lang="de-DE" sz="2400" b="1" dirty="0">
                <a:solidFill>
                  <a:srgbClr val="004992"/>
                </a:solidFill>
              </a:rPr>
              <a:t>:</a:t>
            </a:r>
          </a:p>
          <a:p>
            <a:pPr marL="342900" indent="-342900" eaLnBrk="1" hangingPunct="1">
              <a:buClr>
                <a:srgbClr val="333333"/>
              </a:buClr>
              <a:buFont typeface="WingDings"/>
              <a:buChar char=""/>
              <a:defRPr/>
            </a:pPr>
            <a:r>
              <a:rPr lang="en-US" sz="2400">
                <a:solidFill>
                  <a:srgbClr val="333333"/>
                </a:solidFill>
              </a:rPr>
              <a:t>“Jotakin </a:t>
            </a:r>
            <a:r>
              <a:rPr lang="en-US" sz="2400" dirty="0">
                <a:solidFill>
                  <a:srgbClr val="333333"/>
                </a:solidFill>
              </a:rPr>
              <a:t>on </a:t>
            </a:r>
            <a:r>
              <a:rPr lang="en-US" sz="2400" dirty="0" err="1">
                <a:solidFill>
                  <a:srgbClr val="333333"/>
                </a:solidFill>
              </a:rPr>
              <a:t>istutettu</a:t>
            </a:r>
            <a:r>
              <a:rPr lang="en-US" sz="2400" dirty="0">
                <a:solidFill>
                  <a:srgbClr val="333333"/>
                </a:solidFill>
              </a:rPr>
              <a:t> </a:t>
            </a:r>
            <a:r>
              <a:rPr lang="en-US" sz="2400" err="1">
                <a:solidFill>
                  <a:srgbClr val="333333"/>
                </a:solidFill>
              </a:rPr>
              <a:t>aivoihini</a:t>
            </a:r>
            <a:r>
              <a:rPr lang="de-DE" sz="2400">
                <a:solidFill>
                  <a:srgbClr val="333333"/>
                </a:solidFill>
              </a:rPr>
              <a:t>.</a:t>
            </a:r>
            <a:r>
              <a:rPr lang="en-US" sz="240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en-US" sz="2400">
                <a:solidFill>
                  <a:srgbClr val="333333"/>
                </a:solidFill>
              </a:rPr>
              <a:t>“</a:t>
            </a:r>
            <a:r>
              <a:rPr lang="de-DE" sz="2400">
                <a:solidFill>
                  <a:srgbClr val="333333"/>
                </a:solidFill>
              </a:rPr>
              <a:t>En </a:t>
            </a:r>
            <a:r>
              <a:rPr lang="de-DE" sz="2400" dirty="0">
                <a:solidFill>
                  <a:srgbClr val="333333"/>
                </a:solidFill>
              </a:rPr>
              <a:t>tiedä miten se voisi tapahtua, mutta joku otti vallan </a:t>
            </a:r>
            <a:r>
              <a:rPr lang="de-DE" sz="2400">
                <a:solidFill>
                  <a:srgbClr val="333333"/>
                </a:solidFill>
              </a:rPr>
              <a:t>ajatuksistani.</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35</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i-FI" altLang="fi-FI" sz="3600">
                <a:solidFill>
                  <a:srgbClr val="004992"/>
                </a:solidFill>
                <a:latin typeface="+mn-lt"/>
                <a:ea typeface="+mn-ea"/>
                <a:cs typeface="+mn-cs"/>
              </a:rPr>
              <a:t>Äänien kuuleminen</a:t>
            </a:r>
            <a:br>
              <a:rPr lang="fi-FI" altLang="fi-FI" sz="3600">
                <a:solidFill>
                  <a:srgbClr val="004992"/>
                </a:solidFill>
                <a:latin typeface="+mn-lt"/>
                <a:ea typeface="+mn-ea"/>
                <a:cs typeface="+mn-cs"/>
              </a:rPr>
            </a:br>
            <a:r>
              <a:rPr lang="fi-FI" altLang="fi-FI">
                <a:solidFill>
                  <a:srgbClr val="004992"/>
                </a:solidFill>
                <a:latin typeface="+mn-lt"/>
                <a:ea typeface="+mn-ea"/>
                <a:cs typeface="+mn-cs"/>
              </a:rPr>
              <a:t>Omia ajatuksia vai kauko-ohjattuja?</a:t>
            </a:r>
            <a:br>
              <a:rPr lang="fi-FI" altLang="fi-FI" sz="3600">
                <a:solidFill>
                  <a:srgbClr val="004992"/>
                </a:solidFill>
                <a:latin typeface="+mn-lt"/>
                <a:ea typeface="+mn-ea"/>
                <a:cs typeface="+mn-cs"/>
              </a:rPr>
            </a:br>
            <a:r>
              <a:rPr lang="fi-FI" altLang="fi-FI">
                <a:solidFill>
                  <a:srgbClr val="004992"/>
                </a:solidFill>
                <a:latin typeface="+mn-lt"/>
                <a:ea typeface="+mn-ea"/>
                <a:cs typeface="+mn-cs"/>
              </a:rPr>
              <a:t>Hyvät ja huonot puolet</a:t>
            </a:r>
            <a:endParaRPr lang="en-US" altLang="fi-FI">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36</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313256739"/>
              </p:ext>
            </p:extLst>
          </p:nvPr>
        </p:nvGraphicFramePr>
        <p:xfrm>
          <a:off x="408955" y="2560320"/>
          <a:ext cx="11376000" cy="411480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dirty="0">
                          <a:ln>
                            <a:noFill/>
                          </a:ln>
                          <a:solidFill>
                            <a:srgbClr val="333333"/>
                          </a:solidFill>
                          <a:effectLst/>
                          <a:latin typeface="Calibri Light"/>
                          <a:cs typeface="Times New Roman" pitchFamily="18" charset="0"/>
                        </a:rPr>
                        <a:t>Miksi ajattelet, että äänet on pantu päähäsi ulkoa päin?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Onko kenties muita selityksiä vasemmalla puolella ilmaistuille olettamuksille?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“Voin kuulla sen selkeästi. Sen sijaan minun ajatukseni ovat täysin hiljaisia!”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fi-FI"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“En voi kontrolloida näitä ajatuksiani. Kun yritän ehkäistä niitä, ne pahenevat. Se osoittaa minulle, että joku todella haluaa lannistaa minut.”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fi-FI"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“Minulla ei koskaan olisi niin julmia ajatuksia. En voisi koskaan tehdä mitään vahinkoa kenellekään. Mutta silti minulla on jatkuvasti näitä aggressiivisia ajatuksia.”</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fi-FI"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i-FI" altLang="fi-FI" sz="3600">
                <a:solidFill>
                  <a:srgbClr val="004992"/>
                </a:solidFill>
                <a:latin typeface="+mn-lt"/>
                <a:ea typeface="+mn-ea"/>
                <a:cs typeface="+mn-cs"/>
              </a:rPr>
              <a:t>Äänien kuuleminen</a:t>
            </a:r>
            <a:br>
              <a:rPr lang="fi-FI" altLang="fi-FI" sz="3600">
                <a:solidFill>
                  <a:srgbClr val="004992"/>
                </a:solidFill>
                <a:latin typeface="+mn-lt"/>
                <a:ea typeface="+mn-ea"/>
                <a:cs typeface="+mn-cs"/>
              </a:rPr>
            </a:br>
            <a:r>
              <a:rPr lang="fi-FI" altLang="fi-FI">
                <a:solidFill>
                  <a:srgbClr val="004992"/>
                </a:solidFill>
                <a:latin typeface="+mn-lt"/>
                <a:ea typeface="+mn-ea"/>
                <a:cs typeface="+mn-cs"/>
              </a:rPr>
              <a:t>Omia ajatuksia vai kauko-ohjattuja?</a:t>
            </a:r>
            <a:br>
              <a:rPr lang="fi-FI" altLang="fi-FI" sz="3600">
                <a:solidFill>
                  <a:srgbClr val="004992"/>
                </a:solidFill>
                <a:latin typeface="+mn-lt"/>
                <a:ea typeface="+mn-ea"/>
                <a:cs typeface="+mn-cs"/>
              </a:rPr>
            </a:br>
            <a:r>
              <a:rPr lang="fi-FI" altLang="fi-FI">
                <a:solidFill>
                  <a:srgbClr val="004992"/>
                </a:solidFill>
                <a:latin typeface="+mn-lt"/>
                <a:ea typeface="+mn-ea"/>
                <a:cs typeface="+mn-cs"/>
              </a:rPr>
              <a:t>Hyvät ja huonot puolet</a:t>
            </a:r>
            <a:endParaRPr lang="en-US" altLang="fi-FI">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37</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169767486"/>
              </p:ext>
            </p:extLst>
          </p:nvPr>
        </p:nvGraphicFramePr>
        <p:xfrm>
          <a:off x="408955" y="2560320"/>
          <a:ext cx="11376000" cy="411480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dirty="0">
                          <a:ln>
                            <a:noFill/>
                          </a:ln>
                          <a:solidFill>
                            <a:srgbClr val="333333"/>
                          </a:solidFill>
                          <a:effectLst/>
                          <a:latin typeface="Calibri Light"/>
                          <a:cs typeface="Times New Roman" pitchFamily="18" charset="0"/>
                        </a:rPr>
                        <a:t>Miksi ajattelet, että äänet on pantu päähäsi ulkoa päin?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Onko kenties muita selityksiä vasemmalla puolella ilmaistuille olettamuksille?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“Voin kuulla sen selkeästi. Sen sijaan minun ajatukseni ovat täysin hiljaisia!”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keskimäärin 15-20% ihmisistä kuulee tällaisia ääniä aika ajoin.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Voimakkaat ajatukset ovat toisinaan melkein kuultavia (tarttuvat sävelmät, ajatusten vatvominen, ystävän äänen kuuleminen lukiessasi hänen lähettämäänsä sähköpostia).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“En voi kontrolloida näitä ajatuksiani. Kun yritän ehkäistä niitä, ne pahenevat. Se osoittaa minulle, että joku todella haluaa lannistaa minut.”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fi-FI"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“Minulla ei koskaan olisi niin julmia ajatuksia. En voisi koskaan tehdä mitään vahinkoa kenellekään. Mutta silti minulla on jatkuvasti näitä aggressiivisia ajatuksia.”</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fi-FI"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5924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i-FI" altLang="fi-FI" sz="3600">
                <a:solidFill>
                  <a:srgbClr val="004992"/>
                </a:solidFill>
                <a:latin typeface="+mn-lt"/>
                <a:ea typeface="+mn-ea"/>
                <a:cs typeface="+mn-cs"/>
              </a:rPr>
              <a:t>Äänien kuuleminen</a:t>
            </a:r>
            <a:br>
              <a:rPr lang="fi-FI" altLang="fi-FI" sz="3600">
                <a:solidFill>
                  <a:srgbClr val="004992"/>
                </a:solidFill>
                <a:latin typeface="+mn-lt"/>
                <a:ea typeface="+mn-ea"/>
                <a:cs typeface="+mn-cs"/>
              </a:rPr>
            </a:br>
            <a:r>
              <a:rPr lang="fi-FI" altLang="fi-FI">
                <a:solidFill>
                  <a:srgbClr val="004992"/>
                </a:solidFill>
                <a:latin typeface="+mn-lt"/>
                <a:ea typeface="+mn-ea"/>
                <a:cs typeface="+mn-cs"/>
              </a:rPr>
              <a:t>Omia ajatuksia vai kauko-ohjattuja?</a:t>
            </a:r>
            <a:br>
              <a:rPr lang="fi-FI" altLang="fi-FI" sz="3600">
                <a:solidFill>
                  <a:srgbClr val="004992"/>
                </a:solidFill>
                <a:latin typeface="+mn-lt"/>
                <a:ea typeface="+mn-ea"/>
                <a:cs typeface="+mn-cs"/>
              </a:rPr>
            </a:br>
            <a:r>
              <a:rPr lang="fi-FI" altLang="fi-FI">
                <a:solidFill>
                  <a:srgbClr val="004992"/>
                </a:solidFill>
                <a:latin typeface="+mn-lt"/>
                <a:ea typeface="+mn-ea"/>
                <a:cs typeface="+mn-cs"/>
              </a:rPr>
              <a:t>Hyvät ja huonot puolet</a:t>
            </a:r>
            <a:endParaRPr lang="en-US" altLang="fi-FI">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3044923755"/>
              </p:ext>
            </p:extLst>
          </p:nvPr>
        </p:nvGraphicFramePr>
        <p:xfrm>
          <a:off x="408955" y="2560320"/>
          <a:ext cx="11376000" cy="411481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dirty="0">
                          <a:ln>
                            <a:noFill/>
                          </a:ln>
                          <a:solidFill>
                            <a:srgbClr val="333333"/>
                          </a:solidFill>
                          <a:effectLst/>
                          <a:latin typeface="Calibri Light"/>
                          <a:cs typeface="Times New Roman" pitchFamily="18" charset="0"/>
                        </a:rPr>
                        <a:t>Miksi ajattelet, että äänet on pantu päähäsi ulkoa päin?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Onko kenties muita selityksiä vasemmalla puolella ilmaistuille olettamuksille?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“Voin kuulla sen selkeästi. Sen sijaan minun ajatukseni ovat täysin hiljaisia!”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keskimäärin 15-20% ihmisistä kuulee tällaisia ääniä aika ajoin.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Voimakkaat ajatukset ovat toisinaan melkein kuultavia (tarttuvat sävelmät, ajatusten vatvominen, ystävän äänen kuuleminen lukiessasi hänen lähettämäänsä sähköpostia).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“En voi kontrolloida näitä ajatuksiani. Kun yritän ehkäistä niitä, ne pahenevat. Se osoittaa minulle, että joku todella haluaa lannistaa minut.”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Ajatuksemme eivät ole täysin kontrolloitavissa– muuten ei olisi sellaisia tapahtumia kuin äkilliset oivallukset, neronleimaukset tai mietiskely.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Jos yritämme ehkäistä näitä ajatuksia, ne tulevat automaattisesti voimakkaammiksi.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Koe: Yritä olla ajattelematta numeroa 8…. Et onnistu. Se tulee mieleesi vahvemmin kuin koskaan.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“Minulla ei koskaan olisi niin julmia ajatuksia. En voisi koskaan tehdä mitään vahinkoa kenellekään. Mutta silti minulla on jatkuvasti näitä aggressiivisia ajatuksia.”</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fi-FI"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4186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i-FI" altLang="fi-FI" sz="3600">
                <a:solidFill>
                  <a:srgbClr val="004992"/>
                </a:solidFill>
                <a:latin typeface="+mn-lt"/>
                <a:ea typeface="+mn-ea"/>
                <a:cs typeface="+mn-cs"/>
              </a:rPr>
              <a:t>Äänien kuuleminen</a:t>
            </a:r>
            <a:br>
              <a:rPr lang="fi-FI" altLang="fi-FI" sz="3600">
                <a:solidFill>
                  <a:srgbClr val="004992"/>
                </a:solidFill>
                <a:latin typeface="+mn-lt"/>
                <a:ea typeface="+mn-ea"/>
                <a:cs typeface="+mn-cs"/>
              </a:rPr>
            </a:br>
            <a:r>
              <a:rPr lang="fi-FI" altLang="fi-FI">
                <a:solidFill>
                  <a:srgbClr val="004992"/>
                </a:solidFill>
                <a:latin typeface="+mn-lt"/>
                <a:ea typeface="+mn-ea"/>
                <a:cs typeface="+mn-cs"/>
              </a:rPr>
              <a:t>Omia ajatuksia vai kauko-ohjattuja?</a:t>
            </a:r>
            <a:br>
              <a:rPr lang="fi-FI" altLang="fi-FI" sz="3600">
                <a:solidFill>
                  <a:srgbClr val="004992"/>
                </a:solidFill>
                <a:latin typeface="+mn-lt"/>
                <a:ea typeface="+mn-ea"/>
                <a:cs typeface="+mn-cs"/>
              </a:rPr>
            </a:br>
            <a:r>
              <a:rPr lang="fi-FI" altLang="fi-FI">
                <a:solidFill>
                  <a:srgbClr val="004992"/>
                </a:solidFill>
                <a:latin typeface="+mn-lt"/>
                <a:ea typeface="+mn-ea"/>
                <a:cs typeface="+mn-cs"/>
              </a:rPr>
              <a:t>Hyvät ja huonot puolet</a:t>
            </a:r>
            <a:endParaRPr lang="en-US" altLang="fi-FI">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2855699037"/>
              </p:ext>
            </p:extLst>
          </p:nvPr>
        </p:nvGraphicFramePr>
        <p:xfrm>
          <a:off x="408955" y="2560320"/>
          <a:ext cx="11376000" cy="411481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dirty="0">
                          <a:ln>
                            <a:noFill/>
                          </a:ln>
                          <a:solidFill>
                            <a:srgbClr val="333333"/>
                          </a:solidFill>
                          <a:effectLst/>
                          <a:latin typeface="Calibri Light"/>
                          <a:cs typeface="Times New Roman" pitchFamily="18" charset="0"/>
                        </a:rPr>
                        <a:t>Miksi ajattelet, että äänet on pantu päähäsi ulkoa päin?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Onko kenties muita selityksiä vasemmalla puolella ilmaistuille olettamuksille?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“Voin kuulla sen selkeästi. Sen sijaan minun ajatukseni ovat täysin hiljaisia!”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keskimäärin 15-20% ihmisistä kuulee tällaisia ääniä aika ajoin.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Voimakkaat ajatukset ovat toisinaan melkein kuultavia (tarttuvat sävelmät, ajatusten vatvominen, ystävän äänen kuuleminen lukiessasi hänen lähettämäänsä sähköpostia).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“En voi kontrolloida näitä ajatuksiani. Kun yritän ehkäistä niitä, ne pahenevat. Se osoittaa minulle, että joku todella haluaa lannistaa minut.”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Ajatuksemme eivät ole täysin kontrolloitavissa– muuten ei olisi sellaisia tapahtumia kuin äkilliset oivallukset, neronleimaukset tai mietiskely.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Jos yritämme ehkäistä näitä ajatuksia, ne tulevat automaattisesti voimakkaammiksi.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Koe: Yritä olla ajattelematta numeroa 8…. Et onnistu. Se tulee mieleesi vahvemmin kuin koskaan.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i-FI" sz="1600" b="0" i="0" u="none">
                          <a:solidFill>
                            <a:srgbClr val="333333"/>
                          </a:solidFill>
                          <a:latin typeface="Calibri Light"/>
                        </a:rPr>
                        <a:t>“Minulla ei koskaan olisi niin julmia ajatuksia. En voisi koskaan tehdä mitään vahinkoa kenellekään. Mutta silti minulla on jatkuvasti näitä aggressiivisia ajatuksia.”</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cs typeface="Times New Roman" pitchFamily="18" charset="0"/>
                        </a:rPr>
                        <a:t>Meillä on usein ajatuksia, jotka ovat vastakkaisia tavanomaisen ajattelutapaamme kanssa. Ajatukset eivät ole yhtä kuin toiminta! 20%:lla ihmisistä on ohimeneviä ajatuksia itsemurhasta, mutta he eivät tee sitä. Jopa suhteessa rakkaimpiimme, me tunnemme joskus aggressiota (esim. äiti ja hänen itkevä lapsensa).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884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i-FI" altLang="fi-FI" sz="3600">
                <a:solidFill>
                  <a:srgbClr val="004992"/>
                </a:solidFill>
                <a:latin typeface="+mn-lt"/>
                <a:ea typeface="+mn-ea"/>
                <a:cs typeface="+mn-cs"/>
              </a:rPr>
              <a:t>Äänien kuuleminen</a:t>
            </a:r>
            <a:br>
              <a:rPr lang="fi-FI" altLang="fi-FI" sz="3600">
                <a:solidFill>
                  <a:srgbClr val="004992"/>
                </a:solidFill>
                <a:latin typeface="+mn-lt"/>
                <a:ea typeface="+mn-ea"/>
                <a:cs typeface="+mn-cs"/>
              </a:rPr>
            </a:br>
            <a:r>
              <a:rPr lang="fi-FI" altLang="fi-FI">
                <a:solidFill>
                  <a:srgbClr val="004992"/>
                </a:solidFill>
                <a:latin typeface="+mn-lt"/>
                <a:ea typeface="+mn-ea"/>
                <a:cs typeface="+mn-cs"/>
              </a:rPr>
              <a:t>Omia ajatuksia vai kauko-ohjattuja?</a:t>
            </a:r>
            <a:br>
              <a:rPr lang="fi-FI" altLang="fi-FI" sz="3600">
                <a:solidFill>
                  <a:srgbClr val="004992"/>
                </a:solidFill>
                <a:latin typeface="+mn-lt"/>
                <a:ea typeface="+mn-ea"/>
                <a:cs typeface="+mn-cs"/>
              </a:rPr>
            </a:br>
            <a:r>
              <a:rPr lang="fi-FI" altLang="fi-FI">
                <a:solidFill>
                  <a:srgbClr val="004992"/>
                </a:solidFill>
                <a:latin typeface="+mn-lt"/>
                <a:ea typeface="+mn-ea"/>
                <a:cs typeface="+mn-cs"/>
              </a:rPr>
              <a:t>Hyvät ja huonot puolet</a:t>
            </a:r>
            <a:endParaRPr lang="en-US" altLang="fi-FI">
              <a:solidFill>
                <a:srgbClr val="004992"/>
              </a:solidFill>
              <a:latin typeface="+mn-lt"/>
              <a:ea typeface="+mn-ea"/>
              <a:cs typeface="+mn-cs"/>
            </a:endParaRPr>
          </a:p>
        </p:txBody>
      </p:sp>
      <p:sp>
        <p:nvSpPr>
          <p:cNvPr id="4" name="Content Placeholder 3"/>
          <p:cNvSpPr>
            <a:spLocks noGrp="1"/>
          </p:cNvSpPr>
          <p:nvPr>
            <p:ph idx="1"/>
          </p:nvPr>
        </p:nvSpPr>
        <p:spPr>
          <a:xfrm>
            <a:off x="408955" y="2564904"/>
            <a:ext cx="11340000" cy="3887960"/>
          </a:xfrm>
        </p:spPr>
        <p:txBody>
          <a:bodyPr/>
          <a:lstStyle/>
          <a:p>
            <a:pPr lvl="0" defTabSz="914400" fontAlgn="base"/>
            <a:r>
              <a:rPr lang="de-DE" altLang="de-DE" sz="2400" dirty="0">
                <a:solidFill>
                  <a:srgbClr val="004992"/>
                </a:solidFill>
              </a:rPr>
              <a:t>Selitys, että oudot ajatukset ovat kauko-ohjattuja, nostattaa paljon enemmän kysymyksiä kuin mihin se vastaa, esim.:</a:t>
            </a:r>
          </a:p>
          <a:p>
            <a:pPr marL="342900" lvl="0" indent="-342900" defTabSz="914400" fontAlgn="base">
              <a:buClr>
                <a:srgbClr val="333333"/>
              </a:buClr>
              <a:buFont typeface="WingDings"/>
              <a:buChar char=""/>
            </a:pPr>
            <a:r>
              <a:rPr lang="de-DE" altLang="de-DE" sz="2400" dirty="0">
                <a:solidFill>
                  <a:srgbClr val="333333"/>
                </a:solidFill>
              </a:rPr>
              <a:t>Onko se teknisesti mahdollista?</a:t>
            </a:r>
          </a:p>
          <a:p>
            <a:pPr marL="342900" lvl="0" indent="-342900" defTabSz="914400" fontAlgn="base">
              <a:buClr>
                <a:srgbClr val="333333"/>
              </a:buClr>
              <a:buFont typeface="WingDings"/>
              <a:buChar char=""/>
            </a:pPr>
            <a:r>
              <a:rPr lang="de-DE" altLang="de-DE" sz="2400" dirty="0">
                <a:solidFill>
                  <a:srgbClr val="333333"/>
                </a:solidFill>
              </a:rPr>
              <a:t>Milloin ja missä istutus tapahtui?</a:t>
            </a:r>
          </a:p>
          <a:p>
            <a:pPr marL="342900" lvl="0" indent="-342900" defTabSz="914400" fontAlgn="base">
              <a:buClr>
                <a:srgbClr val="333333"/>
              </a:buClr>
              <a:buFont typeface="WingDings"/>
              <a:buChar char=""/>
            </a:pPr>
            <a:r>
              <a:rPr lang="de-DE" altLang="de-DE" sz="2400" dirty="0">
                <a:solidFill>
                  <a:srgbClr val="333333"/>
                </a:solidFill>
              </a:rPr>
              <a:t>Kuka olisi kiinnostunut vahingoittamaan sinua? Kenellä olisi aikaa ja rahaa tehdä niin?</a:t>
            </a:r>
          </a:p>
          <a:p>
            <a:pPr marL="342900" lvl="0" indent="-342900" defTabSz="914400" fontAlgn="base">
              <a:buClr>
                <a:srgbClr val="333333"/>
              </a:buClr>
              <a:buFont typeface="WingDings"/>
              <a:buChar char=""/>
            </a:pPr>
            <a:r>
              <a:rPr lang="de-DE" altLang="de-DE" sz="2400" dirty="0">
                <a:solidFill>
                  <a:srgbClr val="333333"/>
                </a:solidFill>
              </a:rPr>
              <a:t>On helpompiakin tapoja vahingoittaa toista. Miksi valita niin monimutkainen (ehkä mahdoton) toimintatapa?</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ea typeface="+mn-ea"/>
                <a:cs typeface="+mn-cs"/>
              </a:rPr>
              <a:t>Ystävä kutsuu sinut illalliselle.</a:t>
            </a:r>
          </a:p>
        </p:txBody>
      </p:sp>
      <p:sp>
        <p:nvSpPr>
          <p:cNvPr id="86019"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Miksi ystäväsi kutsui sinut </a:t>
            </a:r>
            <a:r>
              <a:rPr lang="de-DE" altLang="de-DE" sz="2400">
                <a:solidFill>
                  <a:srgbClr val="333333"/>
                </a:solidFill>
              </a:rPr>
              <a:t>illalliselle?</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41</a:t>
            </a:fld>
            <a:endParaRPr lang="de-DE" dirty="0"/>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ea typeface="+mn-ea"/>
                <a:cs typeface="+mn-cs"/>
              </a:rPr>
              <a:t>Poliisi pysäyttää autosi.</a:t>
            </a:r>
          </a:p>
        </p:txBody>
      </p:sp>
      <p:sp>
        <p:nvSpPr>
          <p:cNvPr id="88067"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Mikä sai poliisin pysäyttämään </a:t>
            </a:r>
            <a:r>
              <a:rPr lang="de-DE" altLang="de-DE" sz="2400">
                <a:solidFill>
                  <a:srgbClr val="333333"/>
                </a:solidFill>
              </a:rPr>
              <a:t>autosi?</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42</a:t>
            </a:fld>
            <a:endParaRPr lang="de-DE" dirty="0"/>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ea typeface="+mn-ea"/>
                <a:cs typeface="+mn-cs"/>
              </a:rPr>
              <a:t>Voitat uhkapelissä.</a:t>
            </a:r>
          </a:p>
        </p:txBody>
      </p:sp>
      <p:sp>
        <p:nvSpPr>
          <p:cNvPr id="90115"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Miksi sinä </a:t>
            </a:r>
            <a:r>
              <a:rPr lang="de-DE" altLang="de-DE" sz="2400">
                <a:solidFill>
                  <a:srgbClr val="333333"/>
                </a:solidFill>
              </a:rPr>
              <a:t>voitit?</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43</a:t>
            </a:fld>
            <a:endParaRPr lang="de-DE" dirty="0"/>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Calibri Light"/>
                <a:ea typeface="+mn-ea"/>
                <a:cs typeface="+mn-cs"/>
              </a:rPr>
              <a:t>Lähestyessäsi autoasi, huomaat naarmun maalissa.</a:t>
            </a:r>
            <a:endParaRPr lang="de-DE" altLang="de-DE" sz="3600">
              <a:latin typeface="Calibri Light"/>
              <a:ea typeface="+mn-ea"/>
              <a:cs typeface="+mn-cs"/>
            </a:endParaRPr>
          </a:p>
        </p:txBody>
      </p:sp>
      <p:sp>
        <p:nvSpPr>
          <p:cNvPr id="92163"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Mikä on voinut aiheuttaa </a:t>
            </a:r>
            <a:r>
              <a:rPr lang="de-DE" altLang="de-DE" sz="2400">
                <a:solidFill>
                  <a:srgbClr val="333333"/>
                </a:solidFill>
              </a:rPr>
              <a:t>naarmun?</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44</a:t>
            </a:fld>
            <a:endParaRPr lang="de-DE" dirty="0"/>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Calibri Light"/>
                <a:ea typeface="+mn-ea"/>
                <a:cs typeface="+mn-cs"/>
              </a:rPr>
              <a:t>Lääkäri havaitsee, että sinulla on korkea verenpaine.</a:t>
            </a:r>
            <a:endParaRPr lang="de-DE" altLang="de-DE" sz="3600">
              <a:latin typeface="Calibri Light"/>
              <a:ea typeface="+mn-ea"/>
              <a:cs typeface="+mn-cs"/>
            </a:endParaRPr>
          </a:p>
        </p:txBody>
      </p:sp>
      <p:sp>
        <p:nvSpPr>
          <p:cNvPr id="94212"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Miksi sinulla on korkea </a:t>
            </a:r>
            <a:r>
              <a:rPr lang="de-DE" altLang="de-DE" sz="2400">
                <a:solidFill>
                  <a:srgbClr val="333333"/>
                </a:solidFill>
              </a:rPr>
              <a:t>verenpaine?</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45</a:t>
            </a:fld>
            <a:endParaRPr lang="de-DE" dirty="0"/>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altLang="de-DE" sz="3600" dirty="0">
                <a:latin typeface="Calibri Light"/>
                <a:ea typeface="+mn-ea"/>
                <a:cs typeface="+mn-cs"/>
              </a:rPr>
              <a:t>Ystävä kieltäytyy auttamasta sinua töissäsi.</a:t>
            </a:r>
            <a:endParaRPr lang="de-DE" altLang="de-DE" sz="3600" dirty="0">
              <a:latin typeface="Calibri Light"/>
              <a:ea typeface="+mn-ea"/>
              <a:cs typeface="+mn-cs"/>
            </a:endParaRPr>
          </a:p>
        </p:txBody>
      </p:sp>
      <p:sp>
        <p:nvSpPr>
          <p:cNvPr id="96259"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Mikä sai ystäväsi olemaan auttamatta </a:t>
            </a:r>
            <a:r>
              <a:rPr lang="de-DE" altLang="de-DE" sz="2400">
                <a:solidFill>
                  <a:srgbClr val="333333"/>
                </a:solidFill>
              </a:rPr>
              <a:t>sinua?</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46</a:t>
            </a:fld>
            <a:endParaRPr lang="de-DE" dirty="0"/>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Calibri Light"/>
                <a:ea typeface="+mn-ea"/>
                <a:cs typeface="+mn-cs"/>
              </a:rPr>
              <a:t>Ystäväsi on yllättänyt sinut lahjalla.</a:t>
            </a:r>
            <a:endParaRPr lang="de-DE" altLang="de-DE" sz="3600">
              <a:latin typeface="Calibri Light"/>
              <a:ea typeface="+mn-ea"/>
              <a:cs typeface="+mn-cs"/>
            </a:endParaRPr>
          </a:p>
        </p:txBody>
      </p:sp>
      <p:sp>
        <p:nvSpPr>
          <p:cNvPr id="98307"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Mikä sai ystäväsi antamaan sinulle </a:t>
            </a:r>
            <a:r>
              <a:rPr lang="de-DE" altLang="de-DE" sz="2400">
                <a:solidFill>
                  <a:srgbClr val="333333"/>
                </a:solidFill>
              </a:rPr>
              <a:t>lahjan?</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47</a:t>
            </a:fld>
            <a:endParaRPr lang="de-DE" dirty="0"/>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ea typeface="+mn-ea"/>
                <a:cs typeface="+mn-cs"/>
              </a:rPr>
              <a:t>Ystäväsi sanoo sinua tyhmäksi.</a:t>
            </a:r>
          </a:p>
        </p:txBody>
      </p:sp>
      <p:sp>
        <p:nvSpPr>
          <p:cNvPr id="100355"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Mikä sai ystäväsi sanomaan niin?</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Calibri Light"/>
                <a:ea typeface="+mn-ea"/>
                <a:cs typeface="+mn-cs"/>
              </a:rPr>
              <a:t>Naapurisi vauva alkaa itkeä, kun otat hänet syliisi.</a:t>
            </a:r>
            <a:endParaRPr lang="de-DE" altLang="de-DE" sz="3600">
              <a:latin typeface="Calibri Light"/>
              <a:ea typeface="+mn-ea"/>
              <a:cs typeface="+mn-cs"/>
            </a:endParaRPr>
          </a:p>
        </p:txBody>
      </p:sp>
      <p:sp>
        <p:nvSpPr>
          <p:cNvPr id="102403"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Miksi vauva </a:t>
            </a:r>
            <a:r>
              <a:rPr lang="de-DE" altLang="de-DE" sz="2400">
                <a:solidFill>
                  <a:srgbClr val="333333"/>
                </a:solidFill>
              </a:rPr>
              <a:t>itkee?</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dirty="0"/>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Calibri Light"/>
                <a:ea typeface="+mn-ea"/>
                <a:cs typeface="+mn-cs"/>
              </a:rPr>
              <a:t>Ystävä sanoo, että ei kunnioita sinua.</a:t>
            </a:r>
            <a:endParaRPr lang="de-DE" altLang="de-DE" sz="3600">
              <a:latin typeface="Calibri Light"/>
              <a:ea typeface="+mn-ea"/>
              <a:cs typeface="+mn-cs"/>
            </a:endParaRPr>
          </a:p>
        </p:txBody>
      </p:sp>
      <p:sp>
        <p:nvSpPr>
          <p:cNvPr id="104451"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Mikä sai ystäväsi sanomaan </a:t>
            </a:r>
            <a:r>
              <a:rPr lang="de-DE" altLang="de-DE" sz="2400">
                <a:solidFill>
                  <a:srgbClr val="333333"/>
                </a:solidFill>
              </a:rPr>
              <a:t>niin?</a:t>
            </a:r>
          </a:p>
          <a:p>
            <a:pPr lvl="0" defTabSz="914400" fontAlgn="base"/>
            <a:r>
              <a:rPr lang="de-DE" altLang="de-DE" sz="2400" dirty="0">
                <a:solidFill>
                  <a:srgbClr val="333333"/>
                </a:solidFill>
              </a:rPr>
              <a:t>Mikä on pääsyy tälle tapahtumalle?</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50</a:t>
            </a:fld>
            <a:endParaRPr lang="de-DE" dirty="0"/>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i-FI" altLang="de-DE" sz="2400">
                <a:solidFill>
                  <a:srgbClr val="004992"/>
                </a:solidFill>
                <a:latin typeface="Calibri Light"/>
              </a:rPr>
              <a:t>Sinä itse? </a:t>
            </a:r>
          </a:p>
          <a:p>
            <a:pPr eaLnBrk="1" hangingPunct="1">
              <a:lnSpc>
                <a:spcPct val="105000"/>
              </a:lnSpc>
              <a:spcBef>
                <a:spcPts val="1999"/>
              </a:spcBef>
              <a:spcAft>
                <a:spcPts val="0"/>
              </a:spcAft>
              <a:buClrTx/>
              <a:buNone/>
            </a:pPr>
            <a:r>
              <a:rPr lang="fi-FI" altLang="de-DE" sz="2400">
                <a:solidFill>
                  <a:srgbClr val="004992"/>
                </a:solidFill>
                <a:latin typeface="Calibri Light"/>
              </a:rPr>
              <a:t>Toinen henkilö tai toiset ihmiset?</a:t>
            </a:r>
          </a:p>
          <a:p>
            <a:pPr eaLnBrk="1" hangingPunct="1">
              <a:lnSpc>
                <a:spcPct val="105000"/>
              </a:lnSpc>
              <a:spcBef>
                <a:spcPts val="1999"/>
              </a:spcBef>
              <a:spcAft>
                <a:spcPts val="0"/>
              </a:spcAft>
              <a:buClrTx/>
              <a:buNone/>
            </a:pPr>
            <a:r>
              <a:rPr lang="fi-FI" altLang="de-DE" sz="2400">
                <a:solidFill>
                  <a:srgbClr val="004992"/>
                </a:solidFill>
                <a:latin typeface="Calibri Light"/>
              </a:rPr>
              <a:t>Olosuhteet tai sattuma?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fi-FI" sz="2400" b="1" dirty="0">
                <a:solidFill>
                  <a:srgbClr val="333333"/>
                </a:solidFill>
              </a:rPr>
              <a:t>Oppimistavoitteet:</a:t>
            </a:r>
          </a:p>
          <a:p>
            <a:pPr marL="342900" lvl="0" indent="-342900" defTabSz="914400" fontAlgn="base">
              <a:buClr>
                <a:srgbClr val="333333"/>
              </a:buClr>
              <a:buFont typeface="WingDings"/>
              <a:buChar char=""/>
            </a:pPr>
            <a:r>
              <a:rPr lang="en-US" altLang="fi-FI" sz="2400" dirty="0" err="1">
                <a:solidFill>
                  <a:srgbClr val="333333"/>
                </a:solidFill>
              </a:rPr>
              <a:t>Harkitse</a:t>
            </a:r>
            <a:r>
              <a:rPr lang="en-US" altLang="fi-FI" sz="2400" dirty="0">
                <a:solidFill>
                  <a:srgbClr val="333333"/>
                </a:solidFill>
              </a:rPr>
              <a:t> </a:t>
            </a:r>
            <a:r>
              <a:rPr lang="en-US" altLang="fi-FI" sz="2400" dirty="0" err="1">
                <a:solidFill>
                  <a:srgbClr val="333333"/>
                </a:solidFill>
              </a:rPr>
              <a:t>aina</a:t>
            </a:r>
            <a:r>
              <a:rPr lang="en-US" altLang="fi-FI" sz="2400" dirty="0">
                <a:solidFill>
                  <a:srgbClr val="333333"/>
                </a:solidFill>
              </a:rPr>
              <a:t> </a:t>
            </a:r>
            <a:r>
              <a:rPr lang="en-US" altLang="fi-FI" sz="2400" dirty="0" err="1">
                <a:solidFill>
                  <a:srgbClr val="333333"/>
                </a:solidFill>
              </a:rPr>
              <a:t>eri</a:t>
            </a:r>
            <a:r>
              <a:rPr lang="en-US" altLang="fi-FI" sz="2400" dirty="0">
                <a:solidFill>
                  <a:srgbClr val="333333"/>
                </a:solidFill>
              </a:rPr>
              <a:t> </a:t>
            </a:r>
            <a:r>
              <a:rPr lang="en-US" altLang="fi-FI" sz="2400" dirty="0" err="1">
                <a:solidFill>
                  <a:srgbClr val="333333"/>
                </a:solidFill>
              </a:rPr>
              <a:t>tekijöitä</a:t>
            </a:r>
            <a:r>
              <a:rPr lang="en-US" altLang="fi-FI" sz="2400" dirty="0">
                <a:solidFill>
                  <a:srgbClr val="333333"/>
                </a:solidFill>
              </a:rPr>
              <a:t>, </a:t>
            </a:r>
            <a:r>
              <a:rPr lang="en-US" altLang="fi-FI" sz="2400" dirty="0" err="1">
                <a:solidFill>
                  <a:srgbClr val="333333"/>
                </a:solidFill>
              </a:rPr>
              <a:t>jotka</a:t>
            </a:r>
            <a:r>
              <a:rPr lang="en-US" altLang="fi-FI" sz="2400" dirty="0">
                <a:solidFill>
                  <a:srgbClr val="333333"/>
                </a:solidFill>
              </a:rPr>
              <a:t> </a:t>
            </a:r>
            <a:r>
              <a:rPr lang="en-US" altLang="fi-FI" sz="2400" dirty="0" err="1">
                <a:solidFill>
                  <a:srgbClr val="333333"/>
                </a:solidFill>
              </a:rPr>
              <a:t>ovat</a:t>
            </a:r>
            <a:r>
              <a:rPr lang="en-US" altLang="fi-FI" sz="2400" dirty="0">
                <a:solidFill>
                  <a:srgbClr val="333333"/>
                </a:solidFill>
              </a:rPr>
              <a:t> </a:t>
            </a:r>
            <a:r>
              <a:rPr lang="en-US" altLang="fi-FI" sz="2400" dirty="0" err="1">
                <a:solidFill>
                  <a:srgbClr val="333333"/>
                </a:solidFill>
              </a:rPr>
              <a:t>voineet</a:t>
            </a:r>
            <a:r>
              <a:rPr lang="en-US" altLang="fi-FI" sz="2400" dirty="0">
                <a:solidFill>
                  <a:srgbClr val="333333"/>
                </a:solidFill>
              </a:rPr>
              <a:t> </a:t>
            </a:r>
            <a:r>
              <a:rPr lang="en-US" altLang="fi-FI" sz="2400" dirty="0" err="1">
                <a:solidFill>
                  <a:srgbClr val="333333"/>
                </a:solidFill>
              </a:rPr>
              <a:t>vaikuttaa</a:t>
            </a:r>
            <a:r>
              <a:rPr lang="en-US" altLang="fi-FI" sz="2400" dirty="0">
                <a:solidFill>
                  <a:srgbClr val="333333"/>
                </a:solidFill>
              </a:rPr>
              <a:t> </a:t>
            </a:r>
            <a:r>
              <a:rPr lang="en-US" altLang="fi-FI" sz="2400" dirty="0" err="1">
                <a:solidFill>
                  <a:srgbClr val="333333"/>
                </a:solidFill>
              </a:rPr>
              <a:t>tapahtuman</a:t>
            </a:r>
            <a:r>
              <a:rPr lang="en-US" altLang="fi-FI" sz="2400" dirty="0">
                <a:solidFill>
                  <a:srgbClr val="333333"/>
                </a:solidFill>
              </a:rPr>
              <a:t> </a:t>
            </a:r>
            <a:r>
              <a:rPr lang="en-US" altLang="fi-FI" sz="2400" dirty="0" err="1">
                <a:solidFill>
                  <a:srgbClr val="333333"/>
                </a:solidFill>
              </a:rPr>
              <a:t>lopputulokseen</a:t>
            </a:r>
            <a:r>
              <a:rPr lang="en-US" altLang="fi-FI" sz="2400" dirty="0">
                <a:solidFill>
                  <a:srgbClr val="333333"/>
                </a:solidFill>
              </a:rPr>
              <a:t> (</a:t>
            </a:r>
            <a:r>
              <a:rPr lang="en-US" altLang="fi-FI" sz="2400" dirty="0" err="1">
                <a:solidFill>
                  <a:srgbClr val="333333"/>
                </a:solidFill>
              </a:rPr>
              <a:t>esim</a:t>
            </a:r>
            <a:r>
              <a:rPr lang="en-US" altLang="fi-FI" sz="2400" dirty="0">
                <a:solidFill>
                  <a:srgbClr val="333333"/>
                </a:solidFill>
              </a:rPr>
              <a:t>. </a:t>
            </a:r>
            <a:r>
              <a:rPr lang="en-US" altLang="fi-FI" sz="2400" dirty="0" err="1">
                <a:solidFill>
                  <a:srgbClr val="333333"/>
                </a:solidFill>
              </a:rPr>
              <a:t>sinä</a:t>
            </a:r>
            <a:r>
              <a:rPr lang="en-US" altLang="fi-FI" sz="2400" dirty="0">
                <a:solidFill>
                  <a:srgbClr val="333333"/>
                </a:solidFill>
              </a:rPr>
              <a:t> </a:t>
            </a:r>
            <a:r>
              <a:rPr lang="en-US" altLang="fi-FI" sz="2400" dirty="0" err="1">
                <a:solidFill>
                  <a:srgbClr val="333333"/>
                </a:solidFill>
              </a:rPr>
              <a:t>itse</a:t>
            </a:r>
            <a:r>
              <a:rPr lang="en-US" altLang="fi-FI" sz="2400" dirty="0">
                <a:solidFill>
                  <a:srgbClr val="333333"/>
                </a:solidFill>
              </a:rPr>
              <a:t>/</a:t>
            </a:r>
            <a:r>
              <a:rPr lang="en-US" altLang="fi-FI" sz="2400" dirty="0" err="1">
                <a:solidFill>
                  <a:srgbClr val="333333"/>
                </a:solidFill>
              </a:rPr>
              <a:t>muut</a:t>
            </a:r>
            <a:r>
              <a:rPr lang="en-US" altLang="fi-FI" sz="2400" dirty="0">
                <a:solidFill>
                  <a:srgbClr val="333333"/>
                </a:solidFill>
              </a:rPr>
              <a:t>/</a:t>
            </a:r>
            <a:r>
              <a:rPr lang="en-US" altLang="fi-FI" sz="2400" dirty="0" err="1">
                <a:solidFill>
                  <a:srgbClr val="333333"/>
                </a:solidFill>
              </a:rPr>
              <a:t>olosuhteet</a:t>
            </a:r>
            <a:r>
              <a:rPr lang="en-US" altLang="fi-FI"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fi-FI" sz="2400" b="1" dirty="0">
                <a:solidFill>
                  <a:srgbClr val="333333"/>
                </a:solidFill>
              </a:rPr>
              <a:t>Oppimistavoitteet:</a:t>
            </a:r>
          </a:p>
          <a:p>
            <a:pPr marL="342900" lvl="0" indent="-342900" defTabSz="914400" fontAlgn="base">
              <a:buClr>
                <a:srgbClr val="333333"/>
              </a:buClr>
              <a:buFont typeface="WingDings"/>
              <a:buChar char=""/>
            </a:pPr>
            <a:r>
              <a:rPr lang="en-US" altLang="fi-FI" sz="2400" dirty="0" err="1">
                <a:solidFill>
                  <a:srgbClr val="333333"/>
                </a:solidFill>
              </a:rPr>
              <a:t>Harkitse</a:t>
            </a:r>
            <a:r>
              <a:rPr lang="en-US" altLang="fi-FI" sz="2400" dirty="0">
                <a:solidFill>
                  <a:srgbClr val="333333"/>
                </a:solidFill>
              </a:rPr>
              <a:t> </a:t>
            </a:r>
            <a:r>
              <a:rPr lang="en-US" altLang="fi-FI" sz="2400" dirty="0" err="1">
                <a:solidFill>
                  <a:srgbClr val="333333"/>
                </a:solidFill>
              </a:rPr>
              <a:t>aina</a:t>
            </a:r>
            <a:r>
              <a:rPr lang="en-US" altLang="fi-FI" sz="2400" dirty="0">
                <a:solidFill>
                  <a:srgbClr val="333333"/>
                </a:solidFill>
              </a:rPr>
              <a:t> </a:t>
            </a:r>
            <a:r>
              <a:rPr lang="en-US" altLang="fi-FI" sz="2400" dirty="0" err="1">
                <a:solidFill>
                  <a:srgbClr val="333333"/>
                </a:solidFill>
              </a:rPr>
              <a:t>eri</a:t>
            </a:r>
            <a:r>
              <a:rPr lang="en-US" altLang="fi-FI" sz="2400" dirty="0">
                <a:solidFill>
                  <a:srgbClr val="333333"/>
                </a:solidFill>
              </a:rPr>
              <a:t> </a:t>
            </a:r>
            <a:r>
              <a:rPr lang="en-US" altLang="fi-FI" sz="2400" dirty="0" err="1">
                <a:solidFill>
                  <a:srgbClr val="333333"/>
                </a:solidFill>
              </a:rPr>
              <a:t>tekijöitä</a:t>
            </a:r>
            <a:r>
              <a:rPr lang="en-US" altLang="fi-FI" sz="2400" dirty="0">
                <a:solidFill>
                  <a:srgbClr val="333333"/>
                </a:solidFill>
              </a:rPr>
              <a:t>, </a:t>
            </a:r>
            <a:r>
              <a:rPr lang="en-US" altLang="fi-FI" sz="2400" dirty="0" err="1">
                <a:solidFill>
                  <a:srgbClr val="333333"/>
                </a:solidFill>
              </a:rPr>
              <a:t>jotka</a:t>
            </a:r>
            <a:r>
              <a:rPr lang="en-US" altLang="fi-FI" sz="2400" dirty="0">
                <a:solidFill>
                  <a:srgbClr val="333333"/>
                </a:solidFill>
              </a:rPr>
              <a:t> </a:t>
            </a:r>
            <a:r>
              <a:rPr lang="en-US" altLang="fi-FI" sz="2400" dirty="0" err="1">
                <a:solidFill>
                  <a:srgbClr val="333333"/>
                </a:solidFill>
              </a:rPr>
              <a:t>ovat</a:t>
            </a:r>
            <a:r>
              <a:rPr lang="en-US" altLang="fi-FI" sz="2400" dirty="0">
                <a:solidFill>
                  <a:srgbClr val="333333"/>
                </a:solidFill>
              </a:rPr>
              <a:t> </a:t>
            </a:r>
            <a:r>
              <a:rPr lang="en-US" altLang="fi-FI" sz="2400" dirty="0" err="1">
                <a:solidFill>
                  <a:srgbClr val="333333"/>
                </a:solidFill>
              </a:rPr>
              <a:t>voineet</a:t>
            </a:r>
            <a:r>
              <a:rPr lang="en-US" altLang="fi-FI" sz="2400" dirty="0">
                <a:solidFill>
                  <a:srgbClr val="333333"/>
                </a:solidFill>
              </a:rPr>
              <a:t> </a:t>
            </a:r>
            <a:r>
              <a:rPr lang="en-US" altLang="fi-FI" sz="2400" dirty="0" err="1">
                <a:solidFill>
                  <a:srgbClr val="333333"/>
                </a:solidFill>
              </a:rPr>
              <a:t>vaikuttaa</a:t>
            </a:r>
            <a:r>
              <a:rPr lang="en-US" altLang="fi-FI" sz="2400" dirty="0">
                <a:solidFill>
                  <a:srgbClr val="333333"/>
                </a:solidFill>
              </a:rPr>
              <a:t> </a:t>
            </a:r>
            <a:r>
              <a:rPr lang="en-US" altLang="fi-FI" sz="2400" dirty="0" err="1">
                <a:solidFill>
                  <a:srgbClr val="333333"/>
                </a:solidFill>
              </a:rPr>
              <a:t>tapahtuman</a:t>
            </a:r>
            <a:r>
              <a:rPr lang="en-US" altLang="fi-FI" sz="2400" dirty="0">
                <a:solidFill>
                  <a:srgbClr val="333333"/>
                </a:solidFill>
              </a:rPr>
              <a:t> </a:t>
            </a:r>
            <a:r>
              <a:rPr lang="en-US" altLang="fi-FI" sz="2400" dirty="0" err="1">
                <a:solidFill>
                  <a:srgbClr val="333333"/>
                </a:solidFill>
              </a:rPr>
              <a:t>lopputulokseen</a:t>
            </a:r>
            <a:r>
              <a:rPr lang="en-US" altLang="fi-FI" sz="2400" dirty="0">
                <a:solidFill>
                  <a:srgbClr val="333333"/>
                </a:solidFill>
              </a:rPr>
              <a:t> (</a:t>
            </a:r>
            <a:r>
              <a:rPr lang="en-US" altLang="fi-FI" sz="2400" dirty="0" err="1">
                <a:solidFill>
                  <a:srgbClr val="333333"/>
                </a:solidFill>
              </a:rPr>
              <a:t>esim</a:t>
            </a:r>
            <a:r>
              <a:rPr lang="en-US" altLang="fi-FI" sz="2400" dirty="0">
                <a:solidFill>
                  <a:srgbClr val="333333"/>
                </a:solidFill>
              </a:rPr>
              <a:t>. </a:t>
            </a:r>
            <a:r>
              <a:rPr lang="en-US" altLang="fi-FI" sz="2400" dirty="0" err="1">
                <a:solidFill>
                  <a:srgbClr val="333333"/>
                </a:solidFill>
              </a:rPr>
              <a:t>sinä</a:t>
            </a:r>
            <a:r>
              <a:rPr lang="en-US" altLang="fi-FI" sz="2400" dirty="0">
                <a:solidFill>
                  <a:srgbClr val="333333"/>
                </a:solidFill>
              </a:rPr>
              <a:t> </a:t>
            </a:r>
            <a:r>
              <a:rPr lang="en-US" altLang="fi-FI" sz="2400" dirty="0" err="1">
                <a:solidFill>
                  <a:srgbClr val="333333"/>
                </a:solidFill>
              </a:rPr>
              <a:t>itse</a:t>
            </a:r>
            <a:r>
              <a:rPr lang="en-US" altLang="fi-FI" sz="2400" dirty="0">
                <a:solidFill>
                  <a:srgbClr val="333333"/>
                </a:solidFill>
              </a:rPr>
              <a:t>/</a:t>
            </a:r>
            <a:r>
              <a:rPr lang="en-US" altLang="fi-FI" sz="2400" dirty="0" err="1">
                <a:solidFill>
                  <a:srgbClr val="333333"/>
                </a:solidFill>
              </a:rPr>
              <a:t>muut</a:t>
            </a:r>
            <a:r>
              <a:rPr lang="en-US" altLang="fi-FI" sz="2400" dirty="0">
                <a:solidFill>
                  <a:srgbClr val="333333"/>
                </a:solidFill>
              </a:rPr>
              <a:t>/</a:t>
            </a:r>
            <a:r>
              <a:rPr lang="en-US" altLang="fi-FI" sz="2400" dirty="0" err="1">
                <a:solidFill>
                  <a:srgbClr val="333333"/>
                </a:solidFill>
              </a:rPr>
              <a:t>olosuhteet</a:t>
            </a:r>
            <a:r>
              <a:rPr lang="en-US" altLang="fi-FI" sz="2400" dirty="0">
                <a:solidFill>
                  <a:srgbClr val="333333"/>
                </a:solidFill>
              </a:rPr>
              <a:t>).</a:t>
            </a:r>
          </a:p>
          <a:p>
            <a:pPr marL="342900" lvl="0" indent="-342900" defTabSz="914400" fontAlgn="base">
              <a:buClr>
                <a:srgbClr val="000000"/>
              </a:buClr>
              <a:buFont typeface="WingDings"/>
              <a:buChar char=""/>
            </a:pPr>
            <a:r>
              <a:rPr lang="en-US" altLang="fi-FI" sz="2400" dirty="0" err="1">
                <a:solidFill>
                  <a:srgbClr val="333333"/>
                </a:solidFill>
              </a:rPr>
              <a:t>Meidän</a:t>
            </a:r>
            <a:r>
              <a:rPr lang="en-US" altLang="fi-FI" sz="2400" dirty="0">
                <a:solidFill>
                  <a:srgbClr val="333333"/>
                </a:solidFill>
              </a:rPr>
              <a:t> </a:t>
            </a:r>
            <a:r>
              <a:rPr lang="en-US" altLang="fi-FI" sz="2400" dirty="0" err="1">
                <a:solidFill>
                  <a:srgbClr val="333333"/>
                </a:solidFill>
              </a:rPr>
              <a:t>pitäisi</a:t>
            </a:r>
            <a:r>
              <a:rPr lang="en-US" altLang="fi-FI" sz="2400" dirty="0">
                <a:solidFill>
                  <a:srgbClr val="333333"/>
                </a:solidFill>
              </a:rPr>
              <a:t> </a:t>
            </a:r>
            <a:r>
              <a:rPr lang="en-US" altLang="fi-FI" sz="2400" dirty="0" err="1">
                <a:solidFill>
                  <a:srgbClr val="333333"/>
                </a:solidFill>
              </a:rPr>
              <a:t>yrittää</a:t>
            </a:r>
            <a:r>
              <a:rPr lang="en-US" altLang="fi-FI" sz="2400" dirty="0">
                <a:solidFill>
                  <a:srgbClr val="333333"/>
                </a:solidFill>
              </a:rPr>
              <a:t> olla </a:t>
            </a:r>
            <a:r>
              <a:rPr lang="en-US" altLang="fi-FI" sz="2400" dirty="0" err="1">
                <a:solidFill>
                  <a:srgbClr val="333333"/>
                </a:solidFill>
              </a:rPr>
              <a:t>mahdollisimman</a:t>
            </a:r>
            <a:r>
              <a:rPr lang="en-US" altLang="fi-FI" sz="2400" dirty="0">
                <a:solidFill>
                  <a:srgbClr val="333333"/>
                </a:solidFill>
              </a:rPr>
              <a:t> </a:t>
            </a:r>
            <a:r>
              <a:rPr lang="en-US" altLang="fi-FI" sz="2400" dirty="0" err="1">
                <a:solidFill>
                  <a:srgbClr val="333333"/>
                </a:solidFill>
              </a:rPr>
              <a:t>realistisia</a:t>
            </a:r>
            <a:r>
              <a:rPr lang="en-US" altLang="fi-FI" sz="2400" dirty="0">
                <a:solidFill>
                  <a:srgbClr val="333333"/>
                </a:solidFill>
              </a:rPr>
              <a:t> </a:t>
            </a:r>
            <a:r>
              <a:rPr lang="en-US" altLang="fi-FI" sz="2400" dirty="0" err="1">
                <a:solidFill>
                  <a:srgbClr val="333333"/>
                </a:solidFill>
              </a:rPr>
              <a:t>jokapäiväisessä</a:t>
            </a:r>
            <a:r>
              <a:rPr lang="en-US" altLang="fi-FI" sz="2400" dirty="0">
                <a:solidFill>
                  <a:srgbClr val="333333"/>
                </a:solidFill>
              </a:rPr>
              <a:t> </a:t>
            </a:r>
            <a:r>
              <a:rPr lang="en-US" altLang="fi-FI" sz="2400" dirty="0" err="1">
                <a:solidFill>
                  <a:srgbClr val="333333"/>
                </a:solidFill>
              </a:rPr>
              <a:t>elämässä</a:t>
            </a:r>
            <a:r>
              <a:rPr lang="en-US" altLang="fi-FI" sz="2400" dirty="0">
                <a:solidFill>
                  <a:srgbClr val="333333"/>
                </a:solidFill>
              </a:rPr>
              <a:t>:</a:t>
            </a:r>
            <a:br>
              <a:rPr lang="en-US" altLang="fi-FI" sz="2400" dirty="0">
                <a:solidFill>
                  <a:srgbClr val="333333"/>
                </a:solidFill>
              </a:rPr>
            </a:br>
            <a:r>
              <a:rPr lang="en-US" altLang="fi-FI" sz="2400" dirty="0" err="1">
                <a:solidFill>
                  <a:srgbClr val="333333"/>
                </a:solidFill>
              </a:rPr>
              <a:t>Ei</a:t>
            </a:r>
            <a:r>
              <a:rPr lang="en-US" altLang="fi-FI" sz="2400" dirty="0">
                <a:solidFill>
                  <a:srgbClr val="333333"/>
                </a:solidFill>
              </a:rPr>
              <a:t> ole </a:t>
            </a:r>
            <a:r>
              <a:rPr lang="en-US" altLang="fi-FI" sz="2400" dirty="0" err="1">
                <a:solidFill>
                  <a:srgbClr val="333333"/>
                </a:solidFill>
              </a:rPr>
              <a:t>oikeutettua</a:t>
            </a:r>
            <a:r>
              <a:rPr lang="en-US" altLang="fi-FI" sz="2400" dirty="0">
                <a:solidFill>
                  <a:srgbClr val="333333"/>
                </a:solidFill>
              </a:rPr>
              <a:t> </a:t>
            </a:r>
            <a:r>
              <a:rPr lang="en-US" altLang="fi-FI" sz="2400" i="1" dirty="0" err="1">
                <a:solidFill>
                  <a:srgbClr val="333333"/>
                </a:solidFill>
              </a:rPr>
              <a:t>aina</a:t>
            </a:r>
            <a:r>
              <a:rPr lang="en-US" altLang="fi-FI" sz="2400" dirty="0">
                <a:solidFill>
                  <a:srgbClr val="333333"/>
                </a:solidFill>
              </a:rPr>
              <a:t> </a:t>
            </a:r>
            <a:r>
              <a:rPr lang="en-US" altLang="fi-FI" sz="2400" dirty="0" err="1">
                <a:solidFill>
                  <a:srgbClr val="333333"/>
                </a:solidFill>
              </a:rPr>
              <a:t>syyttää</a:t>
            </a:r>
            <a:r>
              <a:rPr lang="en-US" altLang="fi-FI" sz="2400" dirty="0">
                <a:solidFill>
                  <a:srgbClr val="333333"/>
                </a:solidFill>
              </a:rPr>
              <a:t> </a:t>
            </a:r>
            <a:r>
              <a:rPr lang="en-US" altLang="fi-FI" sz="2400" dirty="0" err="1">
                <a:solidFill>
                  <a:srgbClr val="333333"/>
                </a:solidFill>
              </a:rPr>
              <a:t>muita</a:t>
            </a:r>
            <a:r>
              <a:rPr lang="en-US" altLang="fi-FI" sz="2400" dirty="0">
                <a:solidFill>
                  <a:srgbClr val="333333"/>
                </a:solidFill>
              </a:rPr>
              <a:t>, </a:t>
            </a:r>
            <a:r>
              <a:rPr lang="en-US" altLang="fi-FI" sz="2400" dirty="0" err="1">
                <a:solidFill>
                  <a:srgbClr val="333333"/>
                </a:solidFill>
              </a:rPr>
              <a:t>kuten</a:t>
            </a:r>
            <a:r>
              <a:rPr lang="en-US" altLang="fi-FI" sz="2400" dirty="0">
                <a:solidFill>
                  <a:srgbClr val="333333"/>
                </a:solidFill>
              </a:rPr>
              <a:t> se </a:t>
            </a:r>
            <a:r>
              <a:rPr lang="en-US" altLang="fi-FI" sz="2400" dirty="0" err="1">
                <a:solidFill>
                  <a:srgbClr val="333333"/>
                </a:solidFill>
              </a:rPr>
              <a:t>ei</a:t>
            </a:r>
            <a:r>
              <a:rPr lang="en-US" altLang="fi-FI" sz="2400" dirty="0">
                <a:solidFill>
                  <a:srgbClr val="333333"/>
                </a:solidFill>
              </a:rPr>
              <a:t> ole </a:t>
            </a:r>
            <a:r>
              <a:rPr lang="en-US" altLang="fi-FI" sz="2400" i="1" dirty="0" err="1">
                <a:solidFill>
                  <a:srgbClr val="333333"/>
                </a:solidFill>
              </a:rPr>
              <a:t>aina</a:t>
            </a:r>
            <a:r>
              <a:rPr lang="en-US" altLang="fi-FI" sz="2400" dirty="0">
                <a:solidFill>
                  <a:srgbClr val="333333"/>
                </a:solidFill>
              </a:rPr>
              <a:t> </a:t>
            </a:r>
            <a:r>
              <a:rPr lang="en-US" altLang="fi-FI" sz="2400" dirty="0" err="1">
                <a:solidFill>
                  <a:srgbClr val="333333"/>
                </a:solidFill>
              </a:rPr>
              <a:t>meidän</a:t>
            </a:r>
            <a:r>
              <a:rPr lang="en-US" altLang="fi-FI" sz="2400" dirty="0">
                <a:solidFill>
                  <a:srgbClr val="333333"/>
                </a:solidFill>
              </a:rPr>
              <a:t> </a:t>
            </a:r>
            <a:r>
              <a:rPr lang="en-US" altLang="fi-FI" sz="2400" dirty="0" err="1">
                <a:solidFill>
                  <a:srgbClr val="333333"/>
                </a:solidFill>
              </a:rPr>
              <a:t>vikamme</a:t>
            </a:r>
            <a:r>
              <a:rPr lang="en-US" altLang="fi-FI" sz="2400" dirty="0">
                <a:solidFill>
                  <a:srgbClr val="333333"/>
                </a:solidFill>
              </a:rPr>
              <a:t>, kun </a:t>
            </a:r>
            <a:r>
              <a:rPr lang="en-US" altLang="fi-FI" sz="2400" dirty="0" err="1">
                <a:solidFill>
                  <a:srgbClr val="333333"/>
                </a:solidFill>
              </a:rPr>
              <a:t>asiat</a:t>
            </a:r>
            <a:r>
              <a:rPr lang="en-US" altLang="fi-FI" sz="2400" dirty="0">
                <a:solidFill>
                  <a:srgbClr val="333333"/>
                </a:solidFill>
              </a:rPr>
              <a:t> </a:t>
            </a:r>
            <a:r>
              <a:rPr lang="en-US" altLang="fi-FI" sz="2400" dirty="0" err="1">
                <a:solidFill>
                  <a:srgbClr val="333333"/>
                </a:solidFill>
              </a:rPr>
              <a:t>menevät</a:t>
            </a:r>
            <a:r>
              <a:rPr lang="en-US" altLang="fi-FI" sz="2400" dirty="0">
                <a:solidFill>
                  <a:srgbClr val="333333"/>
                </a:solidFill>
              </a:rPr>
              <a:t> </a:t>
            </a:r>
            <a:r>
              <a:rPr lang="en-US" altLang="fi-FI" sz="2400" err="1">
                <a:solidFill>
                  <a:srgbClr val="333333"/>
                </a:solidFill>
              </a:rPr>
              <a:t>pieleen</a:t>
            </a:r>
            <a:r>
              <a:rPr lang="en-US" altLang="fi-FI"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5482581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fi-FI" sz="2400" b="1" dirty="0">
                <a:solidFill>
                  <a:srgbClr val="333333"/>
                </a:solidFill>
              </a:rPr>
              <a:t>Oppimistavoitteet:</a:t>
            </a:r>
          </a:p>
          <a:p>
            <a:pPr marL="342900" lvl="0" indent="-342900" defTabSz="914400" fontAlgn="base">
              <a:buClr>
                <a:srgbClr val="333333"/>
              </a:buClr>
              <a:buFont typeface="WingDings"/>
              <a:buChar char=""/>
            </a:pPr>
            <a:r>
              <a:rPr lang="en-US" altLang="fi-FI" sz="2400" dirty="0" err="1">
                <a:solidFill>
                  <a:srgbClr val="333333"/>
                </a:solidFill>
              </a:rPr>
              <a:t>Harkitse</a:t>
            </a:r>
            <a:r>
              <a:rPr lang="en-US" altLang="fi-FI" sz="2400" dirty="0">
                <a:solidFill>
                  <a:srgbClr val="333333"/>
                </a:solidFill>
              </a:rPr>
              <a:t> </a:t>
            </a:r>
            <a:r>
              <a:rPr lang="en-US" altLang="fi-FI" sz="2400" dirty="0" err="1">
                <a:solidFill>
                  <a:srgbClr val="333333"/>
                </a:solidFill>
              </a:rPr>
              <a:t>aina</a:t>
            </a:r>
            <a:r>
              <a:rPr lang="en-US" altLang="fi-FI" sz="2400" dirty="0">
                <a:solidFill>
                  <a:srgbClr val="333333"/>
                </a:solidFill>
              </a:rPr>
              <a:t> </a:t>
            </a:r>
            <a:r>
              <a:rPr lang="en-US" altLang="fi-FI" sz="2400" dirty="0" err="1">
                <a:solidFill>
                  <a:srgbClr val="333333"/>
                </a:solidFill>
              </a:rPr>
              <a:t>eri</a:t>
            </a:r>
            <a:r>
              <a:rPr lang="en-US" altLang="fi-FI" sz="2400" dirty="0">
                <a:solidFill>
                  <a:srgbClr val="333333"/>
                </a:solidFill>
              </a:rPr>
              <a:t> </a:t>
            </a:r>
            <a:r>
              <a:rPr lang="en-US" altLang="fi-FI" sz="2400" dirty="0" err="1">
                <a:solidFill>
                  <a:srgbClr val="333333"/>
                </a:solidFill>
              </a:rPr>
              <a:t>tekijöitä</a:t>
            </a:r>
            <a:r>
              <a:rPr lang="en-US" altLang="fi-FI" sz="2400" dirty="0">
                <a:solidFill>
                  <a:srgbClr val="333333"/>
                </a:solidFill>
              </a:rPr>
              <a:t>, </a:t>
            </a:r>
            <a:r>
              <a:rPr lang="en-US" altLang="fi-FI" sz="2400" dirty="0" err="1">
                <a:solidFill>
                  <a:srgbClr val="333333"/>
                </a:solidFill>
              </a:rPr>
              <a:t>jotka</a:t>
            </a:r>
            <a:r>
              <a:rPr lang="en-US" altLang="fi-FI" sz="2400" dirty="0">
                <a:solidFill>
                  <a:srgbClr val="333333"/>
                </a:solidFill>
              </a:rPr>
              <a:t> </a:t>
            </a:r>
            <a:r>
              <a:rPr lang="en-US" altLang="fi-FI" sz="2400" dirty="0" err="1">
                <a:solidFill>
                  <a:srgbClr val="333333"/>
                </a:solidFill>
              </a:rPr>
              <a:t>ovat</a:t>
            </a:r>
            <a:r>
              <a:rPr lang="en-US" altLang="fi-FI" sz="2400" dirty="0">
                <a:solidFill>
                  <a:srgbClr val="333333"/>
                </a:solidFill>
              </a:rPr>
              <a:t> </a:t>
            </a:r>
            <a:r>
              <a:rPr lang="en-US" altLang="fi-FI" sz="2400" dirty="0" err="1">
                <a:solidFill>
                  <a:srgbClr val="333333"/>
                </a:solidFill>
              </a:rPr>
              <a:t>voineet</a:t>
            </a:r>
            <a:r>
              <a:rPr lang="en-US" altLang="fi-FI" sz="2400" dirty="0">
                <a:solidFill>
                  <a:srgbClr val="333333"/>
                </a:solidFill>
              </a:rPr>
              <a:t> </a:t>
            </a:r>
            <a:r>
              <a:rPr lang="en-US" altLang="fi-FI" sz="2400" dirty="0" err="1">
                <a:solidFill>
                  <a:srgbClr val="333333"/>
                </a:solidFill>
              </a:rPr>
              <a:t>vaikuttaa</a:t>
            </a:r>
            <a:r>
              <a:rPr lang="en-US" altLang="fi-FI" sz="2400" dirty="0">
                <a:solidFill>
                  <a:srgbClr val="333333"/>
                </a:solidFill>
              </a:rPr>
              <a:t> </a:t>
            </a:r>
            <a:r>
              <a:rPr lang="en-US" altLang="fi-FI" sz="2400" dirty="0" err="1">
                <a:solidFill>
                  <a:srgbClr val="333333"/>
                </a:solidFill>
              </a:rPr>
              <a:t>tapahtuman</a:t>
            </a:r>
            <a:r>
              <a:rPr lang="en-US" altLang="fi-FI" sz="2400" dirty="0">
                <a:solidFill>
                  <a:srgbClr val="333333"/>
                </a:solidFill>
              </a:rPr>
              <a:t> </a:t>
            </a:r>
            <a:r>
              <a:rPr lang="en-US" altLang="fi-FI" sz="2400" dirty="0" err="1">
                <a:solidFill>
                  <a:srgbClr val="333333"/>
                </a:solidFill>
              </a:rPr>
              <a:t>lopputulokseen</a:t>
            </a:r>
            <a:r>
              <a:rPr lang="en-US" altLang="fi-FI" sz="2400" dirty="0">
                <a:solidFill>
                  <a:srgbClr val="333333"/>
                </a:solidFill>
              </a:rPr>
              <a:t> (</a:t>
            </a:r>
            <a:r>
              <a:rPr lang="en-US" altLang="fi-FI" sz="2400" dirty="0" err="1">
                <a:solidFill>
                  <a:srgbClr val="333333"/>
                </a:solidFill>
              </a:rPr>
              <a:t>esim</a:t>
            </a:r>
            <a:r>
              <a:rPr lang="en-US" altLang="fi-FI" sz="2400" dirty="0">
                <a:solidFill>
                  <a:srgbClr val="333333"/>
                </a:solidFill>
              </a:rPr>
              <a:t>. </a:t>
            </a:r>
            <a:r>
              <a:rPr lang="en-US" altLang="fi-FI" sz="2400" dirty="0" err="1">
                <a:solidFill>
                  <a:srgbClr val="333333"/>
                </a:solidFill>
              </a:rPr>
              <a:t>sinä</a:t>
            </a:r>
            <a:r>
              <a:rPr lang="en-US" altLang="fi-FI" sz="2400" dirty="0">
                <a:solidFill>
                  <a:srgbClr val="333333"/>
                </a:solidFill>
              </a:rPr>
              <a:t> </a:t>
            </a:r>
            <a:r>
              <a:rPr lang="en-US" altLang="fi-FI" sz="2400" dirty="0" err="1">
                <a:solidFill>
                  <a:srgbClr val="333333"/>
                </a:solidFill>
              </a:rPr>
              <a:t>itse</a:t>
            </a:r>
            <a:r>
              <a:rPr lang="en-US" altLang="fi-FI" sz="2400" dirty="0">
                <a:solidFill>
                  <a:srgbClr val="333333"/>
                </a:solidFill>
              </a:rPr>
              <a:t>/</a:t>
            </a:r>
            <a:r>
              <a:rPr lang="en-US" altLang="fi-FI" sz="2400" dirty="0" err="1">
                <a:solidFill>
                  <a:srgbClr val="333333"/>
                </a:solidFill>
              </a:rPr>
              <a:t>muut</a:t>
            </a:r>
            <a:r>
              <a:rPr lang="en-US" altLang="fi-FI" sz="2400" dirty="0">
                <a:solidFill>
                  <a:srgbClr val="333333"/>
                </a:solidFill>
              </a:rPr>
              <a:t>/</a:t>
            </a:r>
            <a:r>
              <a:rPr lang="en-US" altLang="fi-FI" sz="2400" dirty="0" err="1">
                <a:solidFill>
                  <a:srgbClr val="333333"/>
                </a:solidFill>
              </a:rPr>
              <a:t>olosuhteet</a:t>
            </a:r>
            <a:r>
              <a:rPr lang="en-US" altLang="fi-FI" sz="2400" dirty="0">
                <a:solidFill>
                  <a:srgbClr val="333333"/>
                </a:solidFill>
              </a:rPr>
              <a:t>).</a:t>
            </a:r>
          </a:p>
          <a:p>
            <a:pPr marL="342900" lvl="0" indent="-342900" defTabSz="914400" fontAlgn="base">
              <a:buClr>
                <a:srgbClr val="000000"/>
              </a:buClr>
              <a:buFont typeface="WingDings"/>
              <a:buChar char=""/>
            </a:pPr>
            <a:r>
              <a:rPr lang="en-US" altLang="fi-FI" sz="2400" dirty="0" err="1">
                <a:solidFill>
                  <a:srgbClr val="333333"/>
                </a:solidFill>
              </a:rPr>
              <a:t>Meidän</a:t>
            </a:r>
            <a:r>
              <a:rPr lang="en-US" altLang="fi-FI" sz="2400" dirty="0">
                <a:solidFill>
                  <a:srgbClr val="333333"/>
                </a:solidFill>
              </a:rPr>
              <a:t> </a:t>
            </a:r>
            <a:r>
              <a:rPr lang="en-US" altLang="fi-FI" sz="2400" dirty="0" err="1">
                <a:solidFill>
                  <a:srgbClr val="333333"/>
                </a:solidFill>
              </a:rPr>
              <a:t>pitäisi</a:t>
            </a:r>
            <a:r>
              <a:rPr lang="en-US" altLang="fi-FI" sz="2400" dirty="0">
                <a:solidFill>
                  <a:srgbClr val="333333"/>
                </a:solidFill>
              </a:rPr>
              <a:t> </a:t>
            </a:r>
            <a:r>
              <a:rPr lang="en-US" altLang="fi-FI" sz="2400" dirty="0" err="1">
                <a:solidFill>
                  <a:srgbClr val="333333"/>
                </a:solidFill>
              </a:rPr>
              <a:t>yrittää</a:t>
            </a:r>
            <a:r>
              <a:rPr lang="en-US" altLang="fi-FI" sz="2400" dirty="0">
                <a:solidFill>
                  <a:srgbClr val="333333"/>
                </a:solidFill>
              </a:rPr>
              <a:t> olla </a:t>
            </a:r>
            <a:r>
              <a:rPr lang="en-US" altLang="fi-FI" sz="2400" dirty="0" err="1">
                <a:solidFill>
                  <a:srgbClr val="333333"/>
                </a:solidFill>
              </a:rPr>
              <a:t>mahdollisimman</a:t>
            </a:r>
            <a:r>
              <a:rPr lang="en-US" altLang="fi-FI" sz="2400" dirty="0">
                <a:solidFill>
                  <a:srgbClr val="333333"/>
                </a:solidFill>
              </a:rPr>
              <a:t> </a:t>
            </a:r>
            <a:r>
              <a:rPr lang="en-US" altLang="fi-FI" sz="2400" dirty="0" err="1">
                <a:solidFill>
                  <a:srgbClr val="333333"/>
                </a:solidFill>
              </a:rPr>
              <a:t>realistisia</a:t>
            </a:r>
            <a:r>
              <a:rPr lang="en-US" altLang="fi-FI" sz="2400" dirty="0">
                <a:solidFill>
                  <a:srgbClr val="333333"/>
                </a:solidFill>
              </a:rPr>
              <a:t> </a:t>
            </a:r>
            <a:r>
              <a:rPr lang="en-US" altLang="fi-FI" sz="2400" dirty="0" err="1">
                <a:solidFill>
                  <a:srgbClr val="333333"/>
                </a:solidFill>
              </a:rPr>
              <a:t>jokapäiväisessä</a:t>
            </a:r>
            <a:r>
              <a:rPr lang="en-US" altLang="fi-FI" sz="2400" dirty="0">
                <a:solidFill>
                  <a:srgbClr val="333333"/>
                </a:solidFill>
              </a:rPr>
              <a:t> </a:t>
            </a:r>
            <a:r>
              <a:rPr lang="en-US" altLang="fi-FI" sz="2400" dirty="0" err="1">
                <a:solidFill>
                  <a:srgbClr val="333333"/>
                </a:solidFill>
              </a:rPr>
              <a:t>elämässä</a:t>
            </a:r>
            <a:r>
              <a:rPr lang="en-US" altLang="fi-FI" sz="2400" dirty="0">
                <a:solidFill>
                  <a:srgbClr val="333333"/>
                </a:solidFill>
              </a:rPr>
              <a:t>:</a:t>
            </a:r>
            <a:br>
              <a:rPr lang="en-US" altLang="fi-FI" sz="2400" dirty="0">
                <a:solidFill>
                  <a:srgbClr val="333333"/>
                </a:solidFill>
              </a:rPr>
            </a:br>
            <a:r>
              <a:rPr lang="en-US" altLang="fi-FI" sz="2400" dirty="0" err="1">
                <a:solidFill>
                  <a:srgbClr val="333333"/>
                </a:solidFill>
              </a:rPr>
              <a:t>Ei</a:t>
            </a:r>
            <a:r>
              <a:rPr lang="en-US" altLang="fi-FI" sz="2400" dirty="0">
                <a:solidFill>
                  <a:srgbClr val="333333"/>
                </a:solidFill>
              </a:rPr>
              <a:t> ole </a:t>
            </a:r>
            <a:r>
              <a:rPr lang="en-US" altLang="fi-FI" sz="2400" dirty="0" err="1">
                <a:solidFill>
                  <a:srgbClr val="333333"/>
                </a:solidFill>
              </a:rPr>
              <a:t>oikeutettua</a:t>
            </a:r>
            <a:r>
              <a:rPr lang="en-US" altLang="fi-FI" sz="2400" dirty="0">
                <a:solidFill>
                  <a:srgbClr val="333333"/>
                </a:solidFill>
              </a:rPr>
              <a:t> </a:t>
            </a:r>
            <a:r>
              <a:rPr lang="en-US" altLang="fi-FI" sz="2400" i="1" dirty="0" err="1">
                <a:solidFill>
                  <a:srgbClr val="333333"/>
                </a:solidFill>
              </a:rPr>
              <a:t>aina</a:t>
            </a:r>
            <a:r>
              <a:rPr lang="en-US" altLang="fi-FI" sz="2400" dirty="0">
                <a:solidFill>
                  <a:srgbClr val="333333"/>
                </a:solidFill>
              </a:rPr>
              <a:t> </a:t>
            </a:r>
            <a:r>
              <a:rPr lang="en-US" altLang="fi-FI" sz="2400" dirty="0" err="1">
                <a:solidFill>
                  <a:srgbClr val="333333"/>
                </a:solidFill>
              </a:rPr>
              <a:t>syyttää</a:t>
            </a:r>
            <a:r>
              <a:rPr lang="en-US" altLang="fi-FI" sz="2400" dirty="0">
                <a:solidFill>
                  <a:srgbClr val="333333"/>
                </a:solidFill>
              </a:rPr>
              <a:t> </a:t>
            </a:r>
            <a:r>
              <a:rPr lang="en-US" altLang="fi-FI" sz="2400" dirty="0" err="1">
                <a:solidFill>
                  <a:srgbClr val="333333"/>
                </a:solidFill>
              </a:rPr>
              <a:t>muita</a:t>
            </a:r>
            <a:r>
              <a:rPr lang="en-US" altLang="fi-FI" sz="2400" dirty="0">
                <a:solidFill>
                  <a:srgbClr val="333333"/>
                </a:solidFill>
              </a:rPr>
              <a:t>, </a:t>
            </a:r>
            <a:r>
              <a:rPr lang="en-US" altLang="fi-FI" sz="2400" dirty="0" err="1">
                <a:solidFill>
                  <a:srgbClr val="333333"/>
                </a:solidFill>
              </a:rPr>
              <a:t>kuten</a:t>
            </a:r>
            <a:r>
              <a:rPr lang="en-US" altLang="fi-FI" sz="2400" dirty="0">
                <a:solidFill>
                  <a:srgbClr val="333333"/>
                </a:solidFill>
              </a:rPr>
              <a:t> se </a:t>
            </a:r>
            <a:r>
              <a:rPr lang="en-US" altLang="fi-FI" sz="2400" dirty="0" err="1">
                <a:solidFill>
                  <a:srgbClr val="333333"/>
                </a:solidFill>
              </a:rPr>
              <a:t>ei</a:t>
            </a:r>
            <a:r>
              <a:rPr lang="en-US" altLang="fi-FI" sz="2400" dirty="0">
                <a:solidFill>
                  <a:srgbClr val="333333"/>
                </a:solidFill>
              </a:rPr>
              <a:t> ole </a:t>
            </a:r>
            <a:r>
              <a:rPr lang="en-US" altLang="fi-FI" sz="2400" i="1" dirty="0" err="1">
                <a:solidFill>
                  <a:srgbClr val="333333"/>
                </a:solidFill>
              </a:rPr>
              <a:t>aina</a:t>
            </a:r>
            <a:r>
              <a:rPr lang="en-US" altLang="fi-FI" sz="2400" dirty="0">
                <a:solidFill>
                  <a:srgbClr val="333333"/>
                </a:solidFill>
              </a:rPr>
              <a:t> </a:t>
            </a:r>
            <a:r>
              <a:rPr lang="en-US" altLang="fi-FI" sz="2400" dirty="0" err="1">
                <a:solidFill>
                  <a:srgbClr val="333333"/>
                </a:solidFill>
              </a:rPr>
              <a:t>meidän</a:t>
            </a:r>
            <a:r>
              <a:rPr lang="en-US" altLang="fi-FI" sz="2400" dirty="0">
                <a:solidFill>
                  <a:srgbClr val="333333"/>
                </a:solidFill>
              </a:rPr>
              <a:t> </a:t>
            </a:r>
            <a:r>
              <a:rPr lang="en-US" altLang="fi-FI" sz="2400" dirty="0" err="1">
                <a:solidFill>
                  <a:srgbClr val="333333"/>
                </a:solidFill>
              </a:rPr>
              <a:t>vikamme</a:t>
            </a:r>
            <a:r>
              <a:rPr lang="en-US" altLang="fi-FI" sz="2400" dirty="0">
                <a:solidFill>
                  <a:srgbClr val="333333"/>
                </a:solidFill>
              </a:rPr>
              <a:t>, kun </a:t>
            </a:r>
            <a:r>
              <a:rPr lang="en-US" altLang="fi-FI" sz="2400" dirty="0" err="1">
                <a:solidFill>
                  <a:srgbClr val="333333"/>
                </a:solidFill>
              </a:rPr>
              <a:t>asiat</a:t>
            </a:r>
            <a:r>
              <a:rPr lang="en-US" altLang="fi-FI" sz="2400" dirty="0">
                <a:solidFill>
                  <a:srgbClr val="333333"/>
                </a:solidFill>
              </a:rPr>
              <a:t> </a:t>
            </a:r>
            <a:r>
              <a:rPr lang="en-US" altLang="fi-FI" sz="2400" dirty="0" err="1">
                <a:solidFill>
                  <a:srgbClr val="333333"/>
                </a:solidFill>
              </a:rPr>
              <a:t>menevät</a:t>
            </a:r>
            <a:r>
              <a:rPr lang="en-US" altLang="fi-FI" sz="2400" dirty="0">
                <a:solidFill>
                  <a:srgbClr val="333333"/>
                </a:solidFill>
              </a:rPr>
              <a:t> </a:t>
            </a:r>
            <a:r>
              <a:rPr lang="en-US" altLang="fi-FI" sz="2400" dirty="0" err="1">
                <a:solidFill>
                  <a:srgbClr val="333333"/>
                </a:solidFill>
              </a:rPr>
              <a:t>pieleen</a:t>
            </a:r>
            <a:r>
              <a:rPr lang="en-US" altLang="fi-FI" sz="2400" dirty="0">
                <a:solidFill>
                  <a:srgbClr val="333333"/>
                </a:solidFill>
              </a:rPr>
              <a:t>.</a:t>
            </a:r>
            <a:endParaRPr lang="en-US" altLang="fi-FI" sz="2400" dirty="0">
              <a:solidFill>
                <a:srgbClr val="004992"/>
              </a:solidFill>
            </a:endParaRPr>
          </a:p>
          <a:p>
            <a:pPr marL="342900" lvl="0" indent="-342900" defTabSz="914400" fontAlgn="base">
              <a:buClr>
                <a:srgbClr val="333333"/>
              </a:buClr>
              <a:buFont typeface="WingDings"/>
              <a:buChar char=""/>
            </a:pPr>
            <a:r>
              <a:rPr lang="en-US" altLang="fi-FI" sz="2400" dirty="0" err="1">
                <a:solidFill>
                  <a:srgbClr val="333333"/>
                </a:solidFill>
              </a:rPr>
              <a:t>Yleensä</a:t>
            </a:r>
            <a:r>
              <a:rPr lang="en-US" altLang="fi-FI" sz="2400" dirty="0">
                <a:solidFill>
                  <a:srgbClr val="333333"/>
                </a:solidFill>
              </a:rPr>
              <a:t> </a:t>
            </a:r>
            <a:r>
              <a:rPr lang="en-US" altLang="fi-FI" sz="2400" dirty="0" err="1">
                <a:solidFill>
                  <a:srgbClr val="333333"/>
                </a:solidFill>
              </a:rPr>
              <a:t>monet</a:t>
            </a:r>
            <a:r>
              <a:rPr lang="en-US" altLang="fi-FI" sz="2400" dirty="0">
                <a:solidFill>
                  <a:srgbClr val="333333"/>
                </a:solidFill>
              </a:rPr>
              <a:t> </a:t>
            </a:r>
            <a:r>
              <a:rPr lang="en-US" altLang="fi-FI" sz="2400" dirty="0" err="1">
                <a:solidFill>
                  <a:srgbClr val="333333"/>
                </a:solidFill>
              </a:rPr>
              <a:t>tekijät</a:t>
            </a:r>
            <a:r>
              <a:rPr lang="en-US" altLang="fi-FI" sz="2400" dirty="0">
                <a:solidFill>
                  <a:srgbClr val="333333"/>
                </a:solidFill>
              </a:rPr>
              <a:t> </a:t>
            </a:r>
            <a:r>
              <a:rPr lang="en-US" altLang="fi-FI" sz="2400" dirty="0" err="1">
                <a:solidFill>
                  <a:srgbClr val="333333"/>
                </a:solidFill>
              </a:rPr>
              <a:t>vaikuttavat</a:t>
            </a:r>
            <a:r>
              <a:rPr lang="en-US" altLang="fi-FI" sz="2400" dirty="0">
                <a:solidFill>
                  <a:srgbClr val="333333"/>
                </a:solidFill>
              </a:rPr>
              <a:t> </a:t>
            </a:r>
            <a:r>
              <a:rPr lang="en-US" altLang="fi-FI" sz="2400" dirty="0" err="1">
                <a:solidFill>
                  <a:srgbClr val="333333"/>
                </a:solidFill>
              </a:rPr>
              <a:t>tapahtumaan</a:t>
            </a:r>
            <a:r>
              <a:rPr lang="en-US" altLang="fi-FI"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26655976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fi-FI" sz="2400" dirty="0">
                <a:solidFill>
                  <a:srgbClr val="333333"/>
                </a:solidFill>
              </a:rPr>
              <a:t>Monet </a:t>
            </a:r>
            <a:r>
              <a:rPr lang="en-AU" altLang="fi-FI" sz="2400" dirty="0" err="1">
                <a:solidFill>
                  <a:srgbClr val="333333"/>
                </a:solidFill>
              </a:rPr>
              <a:t>ihmiset</a:t>
            </a:r>
            <a:r>
              <a:rPr lang="en-AU" altLang="fi-FI" sz="2400" dirty="0">
                <a:solidFill>
                  <a:srgbClr val="333333"/>
                </a:solidFill>
              </a:rPr>
              <a:t>, </a:t>
            </a:r>
            <a:r>
              <a:rPr lang="en-AU" altLang="fi-FI" sz="2400" dirty="0" err="1">
                <a:solidFill>
                  <a:srgbClr val="333333"/>
                </a:solidFill>
              </a:rPr>
              <a:t>joilla</a:t>
            </a:r>
            <a:r>
              <a:rPr lang="en-AU" altLang="fi-FI" sz="2400" dirty="0">
                <a:solidFill>
                  <a:srgbClr val="333333"/>
                </a:solidFill>
              </a:rPr>
              <a:t> on </a:t>
            </a:r>
            <a:r>
              <a:rPr lang="en-AU" altLang="fi-FI" sz="2400" dirty="0" err="1">
                <a:solidFill>
                  <a:srgbClr val="333333"/>
                </a:solidFill>
              </a:rPr>
              <a:t>psykoosi</a:t>
            </a:r>
            <a:r>
              <a:rPr lang="en-AU" altLang="fi-FI" sz="2400" dirty="0">
                <a:solidFill>
                  <a:srgbClr val="333333"/>
                </a:solidFill>
              </a:rPr>
              <a:t>, </a:t>
            </a:r>
            <a:r>
              <a:rPr lang="en-AU" altLang="fi-FI" sz="2400" dirty="0" err="1">
                <a:solidFill>
                  <a:srgbClr val="333333"/>
                </a:solidFill>
              </a:rPr>
              <a:t>ovat</a:t>
            </a:r>
            <a:r>
              <a:rPr lang="en-AU" altLang="fi-FI" sz="2400" dirty="0">
                <a:solidFill>
                  <a:srgbClr val="333333"/>
                </a:solidFill>
              </a:rPr>
              <a:t> </a:t>
            </a:r>
            <a:r>
              <a:rPr lang="en-AU" altLang="fi-FI" sz="2400" dirty="0" err="1">
                <a:solidFill>
                  <a:srgbClr val="333333"/>
                </a:solidFill>
              </a:rPr>
              <a:t>taipuvaisia</a:t>
            </a:r>
            <a:r>
              <a:rPr lang="en-AU" altLang="fi-FI" sz="2400" dirty="0">
                <a:solidFill>
                  <a:srgbClr val="333333"/>
                </a:solidFill>
              </a:rPr>
              <a:t> </a:t>
            </a:r>
            <a:r>
              <a:rPr lang="en-AU" altLang="fi-FI" sz="2400" dirty="0" err="1">
                <a:solidFill>
                  <a:srgbClr val="333333"/>
                </a:solidFill>
              </a:rPr>
              <a:t>selittämään</a:t>
            </a:r>
            <a:r>
              <a:rPr lang="en-AU" altLang="fi-FI" sz="2400" dirty="0">
                <a:solidFill>
                  <a:srgbClr val="333333"/>
                </a:solidFill>
              </a:rPr>
              <a:t> </a:t>
            </a:r>
            <a:r>
              <a:rPr lang="en-AU" altLang="fi-FI" sz="2400" i="1" dirty="0" err="1">
                <a:solidFill>
                  <a:srgbClr val="333333"/>
                </a:solidFill>
              </a:rPr>
              <a:t>monimutkaiset</a:t>
            </a:r>
            <a:r>
              <a:rPr lang="en-AU" altLang="fi-FI" sz="2400" dirty="0">
                <a:solidFill>
                  <a:srgbClr val="333333"/>
                </a:solidFill>
              </a:rPr>
              <a:t> </a:t>
            </a:r>
            <a:r>
              <a:rPr lang="en-AU" altLang="fi-FI" sz="2400" dirty="0" err="1">
                <a:solidFill>
                  <a:srgbClr val="333333"/>
                </a:solidFill>
              </a:rPr>
              <a:t>tapahtumat</a:t>
            </a:r>
            <a:r>
              <a:rPr lang="en-AU" altLang="fi-FI" sz="2400" dirty="0">
                <a:solidFill>
                  <a:srgbClr val="333333"/>
                </a:solidFill>
              </a:rPr>
              <a:t> </a:t>
            </a:r>
            <a:r>
              <a:rPr lang="en-AU" altLang="fi-FI" sz="2400" dirty="0" err="1">
                <a:solidFill>
                  <a:srgbClr val="333333"/>
                </a:solidFill>
              </a:rPr>
              <a:t>ainoastaan</a:t>
            </a:r>
            <a:r>
              <a:rPr lang="en-AU" altLang="fi-FI" sz="2400" dirty="0">
                <a:solidFill>
                  <a:srgbClr val="333333"/>
                </a:solidFill>
              </a:rPr>
              <a:t> </a:t>
            </a:r>
            <a:r>
              <a:rPr lang="en-AU" altLang="fi-FI" sz="2400" dirty="0" err="1">
                <a:solidFill>
                  <a:srgbClr val="333333"/>
                </a:solidFill>
              </a:rPr>
              <a:t>yhdellä</a:t>
            </a:r>
            <a:r>
              <a:rPr lang="en-AU" altLang="fi-FI" sz="2400" dirty="0">
                <a:solidFill>
                  <a:srgbClr val="333333"/>
                </a:solidFill>
              </a:rPr>
              <a:t> </a:t>
            </a:r>
            <a:r>
              <a:rPr lang="en-AU" altLang="fi-FI" sz="2400" dirty="0" err="1">
                <a:solidFill>
                  <a:srgbClr val="333333"/>
                </a:solidFill>
              </a:rPr>
              <a:t>syyllä</a:t>
            </a:r>
            <a:r>
              <a:rPr lang="en-AU" altLang="fi-FI" sz="2400" dirty="0">
                <a:solidFill>
                  <a:srgbClr val="333333"/>
                </a:solidFill>
              </a:rPr>
              <a:t>. </a:t>
            </a:r>
            <a:r>
              <a:rPr lang="en-AU" altLang="fi-FI" sz="2400" dirty="0" err="1">
                <a:solidFill>
                  <a:srgbClr val="333333"/>
                </a:solidFill>
              </a:rPr>
              <a:t>Joskus</a:t>
            </a:r>
            <a:r>
              <a:rPr lang="en-AU" altLang="fi-FI" sz="2400" dirty="0">
                <a:solidFill>
                  <a:srgbClr val="333333"/>
                </a:solidFill>
              </a:rPr>
              <a:t> </a:t>
            </a:r>
            <a:r>
              <a:rPr lang="en-AU" altLang="fi-FI" sz="2400" dirty="0" err="1">
                <a:solidFill>
                  <a:srgbClr val="333333"/>
                </a:solidFill>
              </a:rPr>
              <a:t>syytetään</a:t>
            </a:r>
            <a:r>
              <a:rPr lang="en-AU" altLang="fi-FI" sz="2400" dirty="0">
                <a:solidFill>
                  <a:srgbClr val="333333"/>
                </a:solidFill>
              </a:rPr>
              <a:t> </a:t>
            </a:r>
            <a:r>
              <a:rPr lang="en-AU" altLang="fi-FI" sz="2400" dirty="0" err="1">
                <a:solidFill>
                  <a:srgbClr val="333333"/>
                </a:solidFill>
              </a:rPr>
              <a:t>yksinomaan</a:t>
            </a:r>
            <a:r>
              <a:rPr lang="en-AU" altLang="fi-FI" sz="2400" dirty="0">
                <a:solidFill>
                  <a:srgbClr val="333333"/>
                </a:solidFill>
              </a:rPr>
              <a:t> </a:t>
            </a:r>
            <a:r>
              <a:rPr lang="en-AU" altLang="fi-FI" sz="2400" dirty="0" err="1">
                <a:solidFill>
                  <a:srgbClr val="333333"/>
                </a:solidFill>
              </a:rPr>
              <a:t>muita</a:t>
            </a:r>
            <a:r>
              <a:rPr lang="en-AU" altLang="fi-FI" sz="2400" dirty="0">
                <a:solidFill>
                  <a:srgbClr val="333333"/>
                </a:solidFill>
              </a:rPr>
              <a:t> </a:t>
            </a:r>
            <a:r>
              <a:rPr lang="en-AU" altLang="fi-FI" sz="2400" dirty="0" err="1">
                <a:solidFill>
                  <a:srgbClr val="333333"/>
                </a:solidFill>
              </a:rPr>
              <a:t>ihmisiä</a:t>
            </a:r>
            <a:r>
              <a:rPr lang="en-AU" altLang="fi-FI" sz="2400" dirty="0">
                <a:solidFill>
                  <a:srgbClr val="333333"/>
                </a:solidFill>
              </a:rPr>
              <a:t> </a:t>
            </a:r>
            <a:r>
              <a:rPr lang="en-AU" altLang="fi-FI" sz="2400" dirty="0" err="1">
                <a:solidFill>
                  <a:srgbClr val="333333"/>
                </a:solidFill>
              </a:rPr>
              <a:t>omasta</a:t>
            </a:r>
            <a:r>
              <a:rPr lang="en-AU" altLang="fi-FI" sz="2400" dirty="0">
                <a:solidFill>
                  <a:srgbClr val="333333"/>
                </a:solidFill>
              </a:rPr>
              <a:t> </a:t>
            </a:r>
            <a:r>
              <a:rPr lang="en-AU" altLang="fi-FI" sz="2400" dirty="0" err="1">
                <a:solidFill>
                  <a:srgbClr val="333333"/>
                </a:solidFill>
              </a:rPr>
              <a:t>epäonnistumisesta</a:t>
            </a:r>
            <a:r>
              <a:rPr lang="en-AU" altLang="fi-FI" sz="2400" dirty="0">
                <a:solidFill>
                  <a:srgbClr val="333333"/>
                </a:solidFill>
              </a:rPr>
              <a:t>.</a:t>
            </a:r>
          </a:p>
          <a:p>
            <a:pPr lvl="0" defTabSz="914400" fontAlgn="base"/>
            <a:r>
              <a:rPr lang="en-AU" altLang="fi-FI" sz="2400" dirty="0" err="1">
                <a:solidFill>
                  <a:srgbClr val="004992"/>
                </a:solidFill>
              </a:rPr>
              <a:t>Esimerkki</a:t>
            </a:r>
            <a:r>
              <a:rPr lang="en-AU" altLang="fi-FI" sz="2400" dirty="0">
                <a:solidFill>
                  <a:srgbClr val="004992"/>
                </a:solidFill>
              </a:rPr>
              <a:t> I: </a:t>
            </a:r>
            <a:r>
              <a:rPr lang="en-AU" altLang="fi-FI" sz="2400" dirty="0" err="1">
                <a:solidFill>
                  <a:srgbClr val="333333"/>
                </a:solidFill>
              </a:rPr>
              <a:t>Saara</a:t>
            </a:r>
            <a:r>
              <a:rPr lang="en-AU" altLang="fi-FI" sz="2400" dirty="0">
                <a:solidFill>
                  <a:srgbClr val="333333"/>
                </a:solidFill>
              </a:rPr>
              <a:t> </a:t>
            </a:r>
            <a:r>
              <a:rPr lang="en-AU" altLang="fi-FI" sz="2400" dirty="0" err="1">
                <a:solidFill>
                  <a:srgbClr val="333333"/>
                </a:solidFill>
              </a:rPr>
              <a:t>kaatuu</a:t>
            </a:r>
            <a:r>
              <a:rPr lang="en-AU" altLang="fi-FI" sz="2400" dirty="0">
                <a:solidFill>
                  <a:srgbClr val="333333"/>
                </a:solidFill>
              </a:rPr>
              <a:t> </a:t>
            </a:r>
            <a:r>
              <a:rPr lang="en-AU" altLang="fi-FI" sz="2400" dirty="0" err="1">
                <a:solidFill>
                  <a:srgbClr val="333333"/>
                </a:solidFill>
              </a:rPr>
              <a:t>usein</a:t>
            </a:r>
            <a:r>
              <a:rPr lang="en-AU" altLang="fi-FI" sz="2400" dirty="0">
                <a:solidFill>
                  <a:srgbClr val="333333"/>
                </a:solidFill>
              </a:rPr>
              <a:t>.</a:t>
            </a:r>
          </a:p>
          <a:p>
            <a:pPr lvl="0" defTabSz="914400" fontAlgn="base"/>
            <a:r>
              <a:rPr lang="en-AU" altLang="fi-FI" sz="2400" dirty="0">
                <a:solidFill>
                  <a:srgbClr val="004992"/>
                </a:solidFill>
              </a:rPr>
              <a:t>Oma </a:t>
            </a:r>
            <a:r>
              <a:rPr lang="en-AU" altLang="fi-FI" sz="2400" dirty="0" err="1">
                <a:solidFill>
                  <a:srgbClr val="004992"/>
                </a:solidFill>
              </a:rPr>
              <a:t>uskomus</a:t>
            </a:r>
            <a:r>
              <a:rPr lang="en-AU" altLang="fi-FI" sz="2400" dirty="0">
                <a:solidFill>
                  <a:srgbClr val="004992"/>
                </a:solidFill>
              </a:rPr>
              <a:t>: </a:t>
            </a:r>
            <a:r>
              <a:rPr lang="en-AU" altLang="fi-FI" sz="2400" dirty="0" err="1">
                <a:solidFill>
                  <a:srgbClr val="333333"/>
                </a:solidFill>
              </a:rPr>
              <a:t>Saaran</a:t>
            </a:r>
            <a:r>
              <a:rPr lang="en-AU" altLang="fi-FI" sz="2400" dirty="0">
                <a:solidFill>
                  <a:srgbClr val="333333"/>
                </a:solidFill>
              </a:rPr>
              <a:t> </a:t>
            </a:r>
            <a:r>
              <a:rPr lang="en-AU" altLang="fi-FI" sz="2400" dirty="0" err="1">
                <a:solidFill>
                  <a:srgbClr val="333333"/>
                </a:solidFill>
              </a:rPr>
              <a:t>setä</a:t>
            </a:r>
            <a:r>
              <a:rPr lang="en-AU" altLang="fi-FI" sz="2400" dirty="0">
                <a:solidFill>
                  <a:srgbClr val="333333"/>
                </a:solidFill>
              </a:rPr>
              <a:t> </a:t>
            </a:r>
            <a:r>
              <a:rPr lang="en-AU" altLang="fi-FI" sz="2400" dirty="0" err="1">
                <a:solidFill>
                  <a:srgbClr val="333333"/>
                </a:solidFill>
              </a:rPr>
              <a:t>aiheuttaa</a:t>
            </a:r>
            <a:r>
              <a:rPr lang="en-AU" altLang="fi-FI" sz="2400" dirty="0">
                <a:solidFill>
                  <a:srgbClr val="333333"/>
                </a:solidFill>
              </a:rPr>
              <a:t> </a:t>
            </a:r>
            <a:r>
              <a:rPr lang="en-AU" altLang="fi-FI" sz="2400" dirty="0" err="1">
                <a:solidFill>
                  <a:srgbClr val="333333"/>
                </a:solidFill>
              </a:rPr>
              <a:t>tämän</a:t>
            </a:r>
            <a:r>
              <a:rPr lang="en-AU" altLang="fi-FI" sz="2400" dirty="0">
                <a:solidFill>
                  <a:srgbClr val="333333"/>
                </a:solidFill>
              </a:rPr>
              <a:t> </a:t>
            </a:r>
            <a:r>
              <a:rPr lang="en-AU" altLang="fi-FI" sz="2400" dirty="0" err="1">
                <a:solidFill>
                  <a:srgbClr val="333333"/>
                </a:solidFill>
              </a:rPr>
              <a:t>lähettämällä</a:t>
            </a:r>
            <a:r>
              <a:rPr lang="en-AU" altLang="fi-FI" sz="2400" dirty="0">
                <a:solidFill>
                  <a:srgbClr val="333333"/>
                </a:solidFill>
              </a:rPr>
              <a:t> </a:t>
            </a:r>
            <a:r>
              <a:rPr lang="en-AU" altLang="fi-FI" sz="2400" dirty="0" err="1">
                <a:solidFill>
                  <a:srgbClr val="333333"/>
                </a:solidFill>
              </a:rPr>
              <a:t>impulsseja</a:t>
            </a:r>
            <a:r>
              <a:rPr lang="en-AU" altLang="fi-FI" sz="2400" dirty="0">
                <a:solidFill>
                  <a:srgbClr val="333333"/>
                </a:solidFill>
              </a:rPr>
              <a:t> </a:t>
            </a:r>
            <a:r>
              <a:rPr lang="en-AU" altLang="fi-FI" sz="2400" dirty="0" err="1">
                <a:solidFill>
                  <a:srgbClr val="333333"/>
                </a:solidFill>
              </a:rPr>
              <a:t>Saaran</a:t>
            </a:r>
            <a:r>
              <a:rPr lang="en-AU" altLang="fi-FI" sz="2400" dirty="0">
                <a:solidFill>
                  <a:srgbClr val="333333"/>
                </a:solidFill>
              </a:rPr>
              <a:t> </a:t>
            </a:r>
            <a:r>
              <a:rPr lang="en-AU" altLang="fi-FI" sz="2400" dirty="0" err="1">
                <a:solidFill>
                  <a:srgbClr val="333333"/>
                </a:solidFill>
              </a:rPr>
              <a:t>päässä</a:t>
            </a:r>
            <a:r>
              <a:rPr lang="en-AU" altLang="fi-FI" sz="2400" dirty="0">
                <a:solidFill>
                  <a:srgbClr val="333333"/>
                </a:solidFill>
              </a:rPr>
              <a:t> </a:t>
            </a:r>
            <a:r>
              <a:rPr lang="en-AU" altLang="fi-FI" sz="2400" dirty="0" err="1">
                <a:solidFill>
                  <a:srgbClr val="333333"/>
                </a:solidFill>
              </a:rPr>
              <a:t>olevien</a:t>
            </a:r>
            <a:r>
              <a:rPr lang="en-AU" altLang="fi-FI" sz="2400" dirty="0">
                <a:solidFill>
                  <a:srgbClr val="333333"/>
                </a:solidFill>
              </a:rPr>
              <a:t> </a:t>
            </a:r>
            <a:r>
              <a:rPr lang="en-AU" altLang="fi-FI" sz="2400" dirty="0" err="1">
                <a:solidFill>
                  <a:srgbClr val="333333"/>
                </a:solidFill>
              </a:rPr>
              <a:t>elektrodien</a:t>
            </a:r>
            <a:r>
              <a:rPr lang="en-AU" altLang="fi-FI" sz="2400" dirty="0">
                <a:solidFill>
                  <a:srgbClr val="333333"/>
                </a:solidFill>
              </a:rPr>
              <a:t> </a:t>
            </a:r>
            <a:r>
              <a:rPr lang="en-AU" altLang="fi-FI" sz="2400" dirty="0" err="1">
                <a:solidFill>
                  <a:srgbClr val="333333"/>
                </a:solidFill>
              </a:rPr>
              <a:t>välityksellä</a:t>
            </a:r>
            <a:r>
              <a:rPr lang="en-AU" altLang="fi-FI" sz="2400" dirty="0">
                <a:solidFill>
                  <a:srgbClr val="333333"/>
                </a:solidFill>
              </a:rPr>
              <a:t>.</a:t>
            </a:r>
          </a:p>
          <a:p>
            <a:pPr lvl="0" defTabSz="914400" fontAlgn="base"/>
            <a:r>
              <a:rPr lang="en-AU" altLang="fi-FI" sz="2400" dirty="0" err="1">
                <a:solidFill>
                  <a:srgbClr val="004992"/>
                </a:solidFill>
              </a:rPr>
              <a:t>Vaihtoehtoinen</a:t>
            </a:r>
            <a:r>
              <a:rPr lang="en-AU" altLang="fi-FI" sz="2400" dirty="0">
                <a:solidFill>
                  <a:srgbClr val="004992"/>
                </a:solidFill>
              </a:rPr>
              <a:t> </a:t>
            </a:r>
            <a:r>
              <a:rPr lang="en-AU" altLang="fi-FI" sz="2400" dirty="0" err="1">
                <a:solidFill>
                  <a:srgbClr val="004992"/>
                </a:solidFill>
              </a:rPr>
              <a:t>selitys</a:t>
            </a:r>
            <a:r>
              <a:rPr lang="en-AU" altLang="fi-FI" sz="2400" dirty="0">
                <a:solidFill>
                  <a:srgbClr val="004992"/>
                </a:solidFill>
              </a:rPr>
              <a:t>: </a:t>
            </a:r>
            <a:r>
              <a:rPr lang="de-DE" altLang="fi-FI" sz="2400" dirty="0">
                <a:solidFill>
                  <a:srgbClr val="333333"/>
                </a:solidFill>
              </a:rPr>
              <a:t>Saaralla on korvatulehdus, joka vaikuttaa hänen tasapainoaistiinsa. Lisäksi on satanut viikkoja ja kadut ovat hyvin liukkaita</a:t>
            </a:r>
            <a:r>
              <a:rPr lang="en-GB" altLang="fi-FI"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latin typeface="Calibri Light"/>
                <a:ea typeface="+mn-ea"/>
                <a:cs typeface="+mn-cs"/>
              </a:rPr>
              <a:t>Mitä tekemistä tällä on psykoosin kanssa?</a:t>
            </a:r>
            <a:endParaRPr lang="en-US" sz="3600" dirty="0">
              <a:latin typeface="Calibri Light"/>
              <a:ea typeface="+mn-ea"/>
              <a:cs typeface="+mn-cs"/>
            </a:endParaRPr>
          </a:p>
        </p:txBody>
      </p:sp>
      <p:sp>
        <p:nvSpPr>
          <p:cNvPr id="5" name="Content Placeholder 4"/>
          <p:cNvSpPr>
            <a:spLocks noGrp="1"/>
          </p:cNvSpPr>
          <p:nvPr>
            <p:ph idx="1"/>
          </p:nvPr>
        </p:nvSpPr>
        <p:spPr/>
        <p:txBody>
          <a:bodyPr/>
          <a:lstStyle/>
          <a:p>
            <a:pPr lvl="0" defTabSz="914400" fontAlgn="base"/>
            <a:r>
              <a:rPr lang="en-AU" altLang="fi-FI" sz="2400" dirty="0" err="1">
                <a:solidFill>
                  <a:srgbClr val="333333"/>
                </a:solidFill>
              </a:rPr>
              <a:t>Joskus</a:t>
            </a:r>
            <a:r>
              <a:rPr lang="en-AU" altLang="fi-FI" sz="2400" dirty="0">
                <a:solidFill>
                  <a:srgbClr val="333333"/>
                </a:solidFill>
              </a:rPr>
              <a:t> </a:t>
            </a:r>
            <a:r>
              <a:rPr lang="en-AU" altLang="fi-FI" sz="2400" dirty="0" err="1">
                <a:solidFill>
                  <a:srgbClr val="333333"/>
                </a:solidFill>
              </a:rPr>
              <a:t>muut</a:t>
            </a:r>
            <a:r>
              <a:rPr lang="en-AU" altLang="fi-FI" sz="2400" dirty="0">
                <a:solidFill>
                  <a:srgbClr val="333333"/>
                </a:solidFill>
              </a:rPr>
              <a:t> </a:t>
            </a:r>
            <a:r>
              <a:rPr lang="en-AU" altLang="fi-FI" sz="2400" dirty="0" err="1">
                <a:solidFill>
                  <a:srgbClr val="333333"/>
                </a:solidFill>
              </a:rPr>
              <a:t>ihmiset</a:t>
            </a:r>
            <a:r>
              <a:rPr lang="en-AU" altLang="fi-FI" sz="2400" dirty="0">
                <a:solidFill>
                  <a:srgbClr val="333333"/>
                </a:solidFill>
              </a:rPr>
              <a:t> </a:t>
            </a:r>
            <a:r>
              <a:rPr lang="en-AU" altLang="fi-FI" sz="2400" dirty="0" err="1">
                <a:solidFill>
                  <a:srgbClr val="333333"/>
                </a:solidFill>
              </a:rPr>
              <a:t>kantavat</a:t>
            </a:r>
            <a:r>
              <a:rPr lang="en-AU" altLang="fi-FI" sz="2400" dirty="0">
                <a:solidFill>
                  <a:srgbClr val="333333"/>
                </a:solidFill>
              </a:rPr>
              <a:t> </a:t>
            </a:r>
            <a:r>
              <a:rPr lang="en-AU" altLang="fi-FI" sz="2400" i="1" dirty="0" err="1">
                <a:solidFill>
                  <a:srgbClr val="333333"/>
                </a:solidFill>
              </a:rPr>
              <a:t>osan</a:t>
            </a:r>
            <a:r>
              <a:rPr lang="en-AU" altLang="fi-FI" sz="2400" i="1" dirty="0">
                <a:solidFill>
                  <a:srgbClr val="333333"/>
                </a:solidFill>
              </a:rPr>
              <a:t> </a:t>
            </a:r>
            <a:r>
              <a:rPr lang="en-AU" altLang="fi-FI" sz="2400" dirty="0" err="1">
                <a:solidFill>
                  <a:srgbClr val="333333"/>
                </a:solidFill>
              </a:rPr>
              <a:t>vastuusta</a:t>
            </a:r>
            <a:r>
              <a:rPr lang="en-AU" altLang="fi-FI" sz="2400" dirty="0">
                <a:solidFill>
                  <a:srgbClr val="333333"/>
                </a:solidFill>
              </a:rPr>
              <a:t>, </a:t>
            </a:r>
            <a:r>
              <a:rPr lang="en-AU" altLang="fi-FI" sz="2400" dirty="0" err="1">
                <a:solidFill>
                  <a:srgbClr val="333333"/>
                </a:solidFill>
              </a:rPr>
              <a:t>mutta</a:t>
            </a:r>
            <a:r>
              <a:rPr lang="en-AU" altLang="fi-FI" sz="2400" dirty="0">
                <a:solidFill>
                  <a:srgbClr val="333333"/>
                </a:solidFill>
              </a:rPr>
              <a:t> </a:t>
            </a:r>
            <a:r>
              <a:rPr lang="en-AU" altLang="fi-FI" sz="2400" dirty="0" err="1">
                <a:solidFill>
                  <a:srgbClr val="333333"/>
                </a:solidFill>
              </a:rPr>
              <a:t>muut</a:t>
            </a:r>
            <a:r>
              <a:rPr lang="en-AU" altLang="fi-FI" sz="2400" dirty="0">
                <a:solidFill>
                  <a:srgbClr val="333333"/>
                </a:solidFill>
              </a:rPr>
              <a:t> </a:t>
            </a:r>
            <a:r>
              <a:rPr lang="en-AU" altLang="fi-FI" sz="2400" dirty="0" err="1">
                <a:solidFill>
                  <a:srgbClr val="333333"/>
                </a:solidFill>
              </a:rPr>
              <a:t>tärkeät</a:t>
            </a:r>
            <a:r>
              <a:rPr lang="en-AU" altLang="fi-FI" sz="2400" dirty="0">
                <a:solidFill>
                  <a:srgbClr val="333333"/>
                </a:solidFill>
              </a:rPr>
              <a:t> </a:t>
            </a:r>
            <a:r>
              <a:rPr lang="en-AU" altLang="fi-FI" sz="2400" dirty="0" err="1">
                <a:solidFill>
                  <a:srgbClr val="333333"/>
                </a:solidFill>
              </a:rPr>
              <a:t>tekijät</a:t>
            </a:r>
            <a:r>
              <a:rPr lang="en-AU" altLang="fi-FI" sz="2400" dirty="0">
                <a:solidFill>
                  <a:srgbClr val="333333"/>
                </a:solidFill>
              </a:rPr>
              <a:t> on </a:t>
            </a:r>
            <a:r>
              <a:rPr lang="en-AU" altLang="fi-FI" sz="2400" dirty="0" err="1">
                <a:solidFill>
                  <a:srgbClr val="333333"/>
                </a:solidFill>
              </a:rPr>
              <a:t>myös</a:t>
            </a:r>
            <a:r>
              <a:rPr lang="en-AU" altLang="fi-FI" sz="2400" dirty="0">
                <a:solidFill>
                  <a:srgbClr val="333333"/>
                </a:solidFill>
              </a:rPr>
              <a:t> </a:t>
            </a:r>
            <a:r>
              <a:rPr lang="en-AU" altLang="fi-FI" sz="2400" dirty="0" err="1">
                <a:solidFill>
                  <a:srgbClr val="333333"/>
                </a:solidFill>
              </a:rPr>
              <a:t>tunnustettava</a:t>
            </a:r>
            <a:r>
              <a:rPr lang="en-AU" altLang="fi-FI" sz="2400" dirty="0">
                <a:solidFill>
                  <a:srgbClr val="333333"/>
                </a:solidFill>
              </a:rPr>
              <a:t>.</a:t>
            </a:r>
          </a:p>
          <a:p>
            <a:pPr lvl="0" defTabSz="914400" fontAlgn="base"/>
            <a:r>
              <a:rPr lang="en-AU" altLang="fi-FI" sz="2400" dirty="0" err="1">
                <a:solidFill>
                  <a:srgbClr val="004992"/>
                </a:solidFill>
              </a:rPr>
              <a:t>Esimerkki</a:t>
            </a:r>
            <a:r>
              <a:rPr lang="en-AU" altLang="fi-FI" sz="2400" dirty="0">
                <a:solidFill>
                  <a:srgbClr val="004992"/>
                </a:solidFill>
              </a:rPr>
              <a:t> II: </a:t>
            </a:r>
            <a:r>
              <a:rPr lang="en-AU" altLang="fi-FI" sz="2400" dirty="0">
                <a:solidFill>
                  <a:srgbClr val="333333"/>
                </a:solidFill>
              </a:rPr>
              <a:t>Paulin </a:t>
            </a:r>
            <a:r>
              <a:rPr lang="en-AU" altLang="fi-FI" sz="2400" dirty="0" err="1">
                <a:solidFill>
                  <a:srgbClr val="333333"/>
                </a:solidFill>
              </a:rPr>
              <a:t>psykoosi</a:t>
            </a:r>
            <a:r>
              <a:rPr lang="en-AU" altLang="fi-FI" sz="2400" dirty="0">
                <a:solidFill>
                  <a:srgbClr val="333333"/>
                </a:solidFill>
              </a:rPr>
              <a:t> </a:t>
            </a:r>
            <a:r>
              <a:rPr lang="en-AU" altLang="fi-FI" sz="2400" dirty="0" err="1">
                <a:solidFill>
                  <a:srgbClr val="333333"/>
                </a:solidFill>
              </a:rPr>
              <a:t>uusiutuu</a:t>
            </a:r>
            <a:r>
              <a:rPr lang="en-AU" altLang="fi-FI" sz="2400" dirty="0">
                <a:solidFill>
                  <a:srgbClr val="333333"/>
                </a:solidFill>
              </a:rPr>
              <a:t>!</a:t>
            </a:r>
          </a:p>
          <a:p>
            <a:pPr lvl="0" defTabSz="914400" fontAlgn="base"/>
            <a:r>
              <a:rPr lang="en-AU" altLang="fi-FI" sz="2400" dirty="0">
                <a:solidFill>
                  <a:srgbClr val="004992"/>
                </a:solidFill>
              </a:rPr>
              <a:t>Oma </a:t>
            </a:r>
            <a:r>
              <a:rPr lang="en-AU" altLang="fi-FI" sz="2400" dirty="0" err="1">
                <a:solidFill>
                  <a:srgbClr val="004992"/>
                </a:solidFill>
              </a:rPr>
              <a:t>uskomus</a:t>
            </a:r>
            <a:r>
              <a:rPr lang="en-AU" altLang="fi-FI" sz="2400" dirty="0">
                <a:solidFill>
                  <a:srgbClr val="004992"/>
                </a:solidFill>
              </a:rPr>
              <a:t>: </a:t>
            </a:r>
            <a:r>
              <a:rPr lang="en-AU" altLang="fi-FI" sz="2400" dirty="0" err="1">
                <a:solidFill>
                  <a:srgbClr val="333333"/>
                </a:solidFill>
              </a:rPr>
              <a:t>Uusiutuminen</a:t>
            </a:r>
            <a:r>
              <a:rPr lang="en-AU" altLang="fi-FI" sz="2400" dirty="0">
                <a:solidFill>
                  <a:srgbClr val="333333"/>
                </a:solidFill>
              </a:rPr>
              <a:t> </a:t>
            </a:r>
            <a:r>
              <a:rPr lang="en-AU" altLang="fi-FI" sz="2400" dirty="0" err="1">
                <a:solidFill>
                  <a:srgbClr val="333333"/>
                </a:solidFill>
              </a:rPr>
              <a:t>johtui</a:t>
            </a:r>
            <a:r>
              <a:rPr lang="en-AU" altLang="fi-FI" sz="2400" dirty="0">
                <a:solidFill>
                  <a:srgbClr val="333333"/>
                </a:solidFill>
              </a:rPr>
              <a:t> </a:t>
            </a:r>
            <a:r>
              <a:rPr lang="en-AU" altLang="fi-FI" sz="2400" dirty="0" err="1">
                <a:solidFill>
                  <a:srgbClr val="333333"/>
                </a:solidFill>
              </a:rPr>
              <a:t>mieleen</a:t>
            </a:r>
            <a:r>
              <a:rPr lang="en-AU" altLang="fi-FI" sz="2400" dirty="0">
                <a:solidFill>
                  <a:srgbClr val="333333"/>
                </a:solidFill>
              </a:rPr>
              <a:t> </a:t>
            </a:r>
            <a:r>
              <a:rPr lang="en-AU" altLang="fi-FI" sz="2400" dirty="0" err="1">
                <a:solidFill>
                  <a:srgbClr val="333333"/>
                </a:solidFill>
              </a:rPr>
              <a:t>tunkeutuvista</a:t>
            </a:r>
            <a:r>
              <a:rPr lang="en-AU" altLang="fi-FI" sz="2400" dirty="0">
                <a:solidFill>
                  <a:srgbClr val="333333"/>
                </a:solidFill>
              </a:rPr>
              <a:t> </a:t>
            </a:r>
            <a:r>
              <a:rPr lang="en-AU" altLang="fi-FI" sz="2400" dirty="0" err="1">
                <a:solidFill>
                  <a:srgbClr val="333333"/>
                </a:solidFill>
              </a:rPr>
              <a:t>ajatuksista</a:t>
            </a:r>
            <a:r>
              <a:rPr lang="en-AU" altLang="fi-FI" sz="2400" dirty="0">
                <a:solidFill>
                  <a:srgbClr val="333333"/>
                </a:solidFill>
              </a:rPr>
              <a:t> </a:t>
            </a:r>
            <a:r>
              <a:rPr lang="en-AU" altLang="fi-FI" sz="2400" dirty="0" err="1">
                <a:solidFill>
                  <a:srgbClr val="333333"/>
                </a:solidFill>
              </a:rPr>
              <a:t>koskien</a:t>
            </a:r>
            <a:r>
              <a:rPr lang="en-AU" altLang="fi-FI" sz="2400" dirty="0">
                <a:solidFill>
                  <a:srgbClr val="333333"/>
                </a:solidFill>
              </a:rPr>
              <a:t> </a:t>
            </a:r>
            <a:r>
              <a:rPr lang="en-AU" altLang="fi-FI" sz="2400" dirty="0" err="1">
                <a:solidFill>
                  <a:srgbClr val="333333"/>
                </a:solidFill>
              </a:rPr>
              <a:t>kamalia</a:t>
            </a:r>
            <a:r>
              <a:rPr lang="en-AU" altLang="fi-FI" sz="2400" dirty="0">
                <a:solidFill>
                  <a:srgbClr val="333333"/>
                </a:solidFill>
              </a:rPr>
              <a:t> </a:t>
            </a:r>
            <a:r>
              <a:rPr lang="en-AU" altLang="fi-FI" sz="2400" dirty="0" err="1">
                <a:solidFill>
                  <a:srgbClr val="333333"/>
                </a:solidFill>
              </a:rPr>
              <a:t>lapsuusmuistoja</a:t>
            </a:r>
            <a:r>
              <a:rPr lang="en-AU" altLang="fi-FI" sz="2400" dirty="0">
                <a:solidFill>
                  <a:srgbClr val="333333"/>
                </a:solidFill>
              </a:rPr>
              <a:t>; </a:t>
            </a:r>
            <a:r>
              <a:rPr lang="en-AU" altLang="fi-FI" sz="2400" dirty="0" err="1">
                <a:solidFill>
                  <a:srgbClr val="333333"/>
                </a:solidFill>
              </a:rPr>
              <a:t>häntä</a:t>
            </a:r>
            <a:r>
              <a:rPr lang="en-AU" altLang="fi-FI" sz="2400" dirty="0">
                <a:solidFill>
                  <a:srgbClr val="333333"/>
                </a:solidFill>
              </a:rPr>
              <a:t> </a:t>
            </a:r>
            <a:r>
              <a:rPr lang="en-AU" altLang="fi-FI" sz="2400" dirty="0" err="1">
                <a:solidFill>
                  <a:srgbClr val="333333"/>
                </a:solidFill>
              </a:rPr>
              <a:t>hakattiin</a:t>
            </a:r>
            <a:r>
              <a:rPr lang="en-AU" altLang="fi-FI" sz="2400" dirty="0">
                <a:solidFill>
                  <a:srgbClr val="333333"/>
                </a:solidFill>
              </a:rPr>
              <a:t> </a:t>
            </a:r>
            <a:r>
              <a:rPr lang="en-AU" altLang="fi-FI" sz="2400" dirty="0" err="1">
                <a:solidFill>
                  <a:srgbClr val="333333"/>
                </a:solidFill>
              </a:rPr>
              <a:t>usein</a:t>
            </a:r>
            <a:r>
              <a:rPr lang="en-AU" altLang="fi-FI" sz="2400" dirty="0">
                <a:solidFill>
                  <a:srgbClr val="333333"/>
                </a:solidFill>
              </a:rPr>
              <a:t> </a:t>
            </a:r>
            <a:r>
              <a:rPr lang="en-AU" altLang="fi-FI" sz="2400" dirty="0" err="1">
                <a:solidFill>
                  <a:srgbClr val="333333"/>
                </a:solidFill>
              </a:rPr>
              <a:t>lapsena</a:t>
            </a:r>
            <a:r>
              <a:rPr lang="en-AU" altLang="fi-FI" sz="2400" dirty="0">
                <a:solidFill>
                  <a:srgbClr val="333333"/>
                </a:solidFill>
              </a:rPr>
              <a:t>.</a:t>
            </a:r>
          </a:p>
          <a:p>
            <a:pPr lvl="0" defTabSz="914400" fontAlgn="base"/>
            <a:r>
              <a:rPr lang="en-AU" altLang="fi-FI" sz="2400" dirty="0" err="1">
                <a:solidFill>
                  <a:srgbClr val="004992"/>
                </a:solidFill>
              </a:rPr>
              <a:t>Lisätekijöitä</a:t>
            </a:r>
            <a:r>
              <a:rPr lang="en-AU" altLang="fi-FI" sz="2400" dirty="0">
                <a:solidFill>
                  <a:srgbClr val="004992"/>
                </a:solidFill>
              </a:rPr>
              <a:t>: </a:t>
            </a:r>
            <a:r>
              <a:rPr lang="en-AU" altLang="fi-FI" sz="2400" dirty="0" err="1">
                <a:solidFill>
                  <a:srgbClr val="333333"/>
                </a:solidFill>
              </a:rPr>
              <a:t>Tämä</a:t>
            </a:r>
            <a:r>
              <a:rPr lang="en-AU" altLang="fi-FI" sz="2400" dirty="0">
                <a:solidFill>
                  <a:srgbClr val="333333"/>
                </a:solidFill>
              </a:rPr>
              <a:t> </a:t>
            </a:r>
            <a:r>
              <a:rPr lang="en-AU" altLang="fi-FI" sz="2400" dirty="0" err="1">
                <a:solidFill>
                  <a:srgbClr val="333333"/>
                </a:solidFill>
              </a:rPr>
              <a:t>voi</a:t>
            </a:r>
            <a:r>
              <a:rPr lang="en-AU" altLang="fi-FI" sz="2400" dirty="0">
                <a:solidFill>
                  <a:srgbClr val="333333"/>
                </a:solidFill>
              </a:rPr>
              <a:t> olla </a:t>
            </a:r>
            <a:r>
              <a:rPr lang="en-AU" altLang="fi-FI" sz="2400" dirty="0" err="1">
                <a:solidFill>
                  <a:srgbClr val="333333"/>
                </a:solidFill>
              </a:rPr>
              <a:t>yksi</a:t>
            </a:r>
            <a:r>
              <a:rPr lang="en-AU" altLang="fi-FI" sz="2400" dirty="0">
                <a:solidFill>
                  <a:srgbClr val="333333"/>
                </a:solidFill>
              </a:rPr>
              <a:t> </a:t>
            </a:r>
            <a:r>
              <a:rPr lang="en-AU" altLang="fi-FI" sz="2400" dirty="0" err="1">
                <a:solidFill>
                  <a:srgbClr val="333333"/>
                </a:solidFill>
              </a:rPr>
              <a:t>mahdollinen</a:t>
            </a:r>
            <a:r>
              <a:rPr lang="en-AU" altLang="fi-FI" sz="2400" dirty="0">
                <a:solidFill>
                  <a:srgbClr val="333333"/>
                </a:solidFill>
              </a:rPr>
              <a:t> </a:t>
            </a:r>
            <a:r>
              <a:rPr lang="en-AU" altLang="fi-FI" sz="2400" dirty="0" err="1">
                <a:solidFill>
                  <a:srgbClr val="333333"/>
                </a:solidFill>
              </a:rPr>
              <a:t>syy</a:t>
            </a:r>
            <a:r>
              <a:rPr lang="en-AU" altLang="fi-FI" sz="2400" dirty="0">
                <a:solidFill>
                  <a:srgbClr val="333333"/>
                </a:solidFill>
              </a:rPr>
              <a:t>, </a:t>
            </a:r>
            <a:r>
              <a:rPr lang="en-AU" altLang="fi-FI" sz="2400" dirty="0" err="1">
                <a:solidFill>
                  <a:srgbClr val="333333"/>
                </a:solidFill>
              </a:rPr>
              <a:t>mutta</a:t>
            </a:r>
            <a:r>
              <a:rPr lang="en-AU" altLang="fi-FI" sz="2400" dirty="0">
                <a:solidFill>
                  <a:srgbClr val="333333"/>
                </a:solidFill>
              </a:rPr>
              <a:t> on </a:t>
            </a:r>
            <a:r>
              <a:rPr lang="en-AU" altLang="fi-FI" sz="2400" dirty="0" err="1">
                <a:solidFill>
                  <a:srgbClr val="333333"/>
                </a:solidFill>
              </a:rPr>
              <a:t>myös</a:t>
            </a:r>
            <a:r>
              <a:rPr lang="en-AU" altLang="fi-FI" sz="2400" dirty="0">
                <a:solidFill>
                  <a:srgbClr val="333333"/>
                </a:solidFill>
              </a:rPr>
              <a:t> </a:t>
            </a:r>
            <a:r>
              <a:rPr lang="en-AU" altLang="fi-FI" sz="2400" dirty="0" err="1">
                <a:solidFill>
                  <a:srgbClr val="333333"/>
                </a:solidFill>
              </a:rPr>
              <a:t>muita</a:t>
            </a:r>
            <a:r>
              <a:rPr lang="en-AU" altLang="fi-FI" sz="2400" dirty="0">
                <a:solidFill>
                  <a:srgbClr val="333333"/>
                </a:solidFill>
              </a:rPr>
              <a:t> </a:t>
            </a:r>
            <a:r>
              <a:rPr lang="en-AU" altLang="fi-FI" sz="2400" dirty="0" err="1">
                <a:solidFill>
                  <a:srgbClr val="333333"/>
                </a:solidFill>
              </a:rPr>
              <a:t>tekijöitä</a:t>
            </a:r>
            <a:r>
              <a:rPr lang="en-AU" altLang="fi-FI" sz="2400" dirty="0">
                <a:solidFill>
                  <a:srgbClr val="333333"/>
                </a:solidFill>
              </a:rPr>
              <a:t>: Pauli </a:t>
            </a:r>
            <a:r>
              <a:rPr lang="en-AU" altLang="fi-FI" sz="2400" dirty="0" err="1">
                <a:solidFill>
                  <a:srgbClr val="333333"/>
                </a:solidFill>
              </a:rPr>
              <a:t>lopetti</a:t>
            </a:r>
            <a:r>
              <a:rPr lang="en-AU" altLang="fi-FI" sz="2400" dirty="0">
                <a:solidFill>
                  <a:srgbClr val="333333"/>
                </a:solidFill>
              </a:rPr>
              <a:t> </a:t>
            </a:r>
            <a:r>
              <a:rPr lang="en-AU" altLang="fi-FI" sz="2400" dirty="0" err="1">
                <a:solidFill>
                  <a:srgbClr val="333333"/>
                </a:solidFill>
              </a:rPr>
              <a:t>lääkkeen</a:t>
            </a:r>
            <a:r>
              <a:rPr lang="en-AU" altLang="fi-FI" sz="2400" dirty="0">
                <a:solidFill>
                  <a:srgbClr val="333333"/>
                </a:solidFill>
              </a:rPr>
              <a:t> </a:t>
            </a:r>
            <a:r>
              <a:rPr lang="en-AU" altLang="fi-FI" sz="2400" dirty="0" err="1">
                <a:solidFill>
                  <a:srgbClr val="333333"/>
                </a:solidFill>
              </a:rPr>
              <a:t>ottamisen</a:t>
            </a:r>
            <a:r>
              <a:rPr lang="en-AU" altLang="fi-FI" sz="2400" dirty="0">
                <a:solidFill>
                  <a:srgbClr val="333333"/>
                </a:solidFill>
              </a:rPr>
              <a:t> </a:t>
            </a:r>
            <a:r>
              <a:rPr lang="en-AU" altLang="fi-FI" sz="2400" dirty="0" err="1">
                <a:solidFill>
                  <a:srgbClr val="333333"/>
                </a:solidFill>
              </a:rPr>
              <a:t>ja</a:t>
            </a:r>
            <a:r>
              <a:rPr lang="en-AU" altLang="fi-FI" sz="2400" dirty="0">
                <a:solidFill>
                  <a:srgbClr val="333333"/>
                </a:solidFill>
              </a:rPr>
              <a:t> </a:t>
            </a:r>
            <a:r>
              <a:rPr lang="en-AU" altLang="fi-FI" sz="2400" dirty="0" err="1">
                <a:solidFill>
                  <a:srgbClr val="333333"/>
                </a:solidFill>
              </a:rPr>
              <a:t>hänellä</a:t>
            </a:r>
            <a:r>
              <a:rPr lang="en-AU" altLang="fi-FI" sz="2400" dirty="0">
                <a:solidFill>
                  <a:srgbClr val="333333"/>
                </a:solidFill>
              </a:rPr>
              <a:t> </a:t>
            </a:r>
            <a:r>
              <a:rPr lang="en-AU" altLang="fi-FI" sz="2400" dirty="0" err="1">
                <a:solidFill>
                  <a:srgbClr val="333333"/>
                </a:solidFill>
              </a:rPr>
              <a:t>oli</a:t>
            </a:r>
            <a:r>
              <a:rPr lang="en-AU" altLang="fi-FI" sz="2400" dirty="0">
                <a:solidFill>
                  <a:srgbClr val="333333"/>
                </a:solidFill>
              </a:rPr>
              <a:t> </a:t>
            </a:r>
            <a:r>
              <a:rPr lang="en-AU" altLang="fi-FI" sz="2400" dirty="0" err="1">
                <a:solidFill>
                  <a:srgbClr val="333333"/>
                </a:solidFill>
              </a:rPr>
              <a:t>riitaa</a:t>
            </a:r>
            <a:r>
              <a:rPr lang="en-AU" altLang="fi-FI" sz="2400" dirty="0">
                <a:solidFill>
                  <a:srgbClr val="333333"/>
                </a:solidFill>
              </a:rPr>
              <a:t> </a:t>
            </a:r>
            <a:r>
              <a:rPr lang="en-AU" altLang="fi-FI" sz="2400" dirty="0" err="1">
                <a:solidFill>
                  <a:srgbClr val="333333"/>
                </a:solidFill>
              </a:rPr>
              <a:t>töissä</a:t>
            </a:r>
            <a:r>
              <a:rPr lang="en-AU" altLang="fi-FI" sz="2400" dirty="0">
                <a:solidFill>
                  <a:srgbClr val="333333"/>
                </a:solidFill>
              </a:rPr>
              <a:t>, </a:t>
            </a:r>
            <a:r>
              <a:rPr lang="en-AU" altLang="fi-FI" sz="2400" dirty="0" err="1">
                <a:solidFill>
                  <a:srgbClr val="333333"/>
                </a:solidFill>
              </a:rPr>
              <a:t>mikä</a:t>
            </a:r>
            <a:r>
              <a:rPr lang="en-AU" altLang="fi-FI" sz="2400" dirty="0">
                <a:solidFill>
                  <a:srgbClr val="333333"/>
                </a:solidFill>
              </a:rPr>
              <a:t> </a:t>
            </a:r>
            <a:r>
              <a:rPr lang="en-AU" altLang="fi-FI" sz="2400" dirty="0" err="1">
                <a:solidFill>
                  <a:srgbClr val="333333"/>
                </a:solidFill>
              </a:rPr>
              <a:t>sai</a:t>
            </a:r>
            <a:r>
              <a:rPr lang="en-AU" altLang="fi-FI" sz="2400" dirty="0">
                <a:solidFill>
                  <a:srgbClr val="333333"/>
                </a:solidFill>
              </a:rPr>
              <a:t> </a:t>
            </a:r>
            <a:r>
              <a:rPr lang="en-AU" altLang="fi-FI" sz="2400" dirty="0" err="1">
                <a:solidFill>
                  <a:srgbClr val="333333"/>
                </a:solidFill>
              </a:rPr>
              <a:t>hänet</a:t>
            </a:r>
            <a:r>
              <a:rPr lang="en-AU" altLang="fi-FI" sz="2400" dirty="0">
                <a:solidFill>
                  <a:srgbClr val="333333"/>
                </a:solidFill>
              </a:rPr>
              <a:t> </a:t>
            </a:r>
            <a:r>
              <a:rPr lang="en-AU" altLang="fi-FI" sz="2400" dirty="0" err="1">
                <a:solidFill>
                  <a:srgbClr val="333333"/>
                </a:solidFill>
              </a:rPr>
              <a:t>pelkäämään</a:t>
            </a:r>
            <a:r>
              <a:rPr lang="en-AU" altLang="fi-FI" sz="2400" dirty="0">
                <a:solidFill>
                  <a:srgbClr val="333333"/>
                </a:solidFill>
              </a:rPr>
              <a:t>, </a:t>
            </a:r>
            <a:r>
              <a:rPr lang="en-AU" altLang="fi-FI" sz="2400" dirty="0" err="1">
                <a:solidFill>
                  <a:srgbClr val="333333"/>
                </a:solidFill>
              </a:rPr>
              <a:t>että</a:t>
            </a:r>
            <a:r>
              <a:rPr lang="en-AU" altLang="fi-FI" sz="2400" dirty="0">
                <a:solidFill>
                  <a:srgbClr val="333333"/>
                </a:solidFill>
              </a:rPr>
              <a:t> </a:t>
            </a:r>
            <a:r>
              <a:rPr lang="en-AU" altLang="fi-FI" sz="2400" dirty="0" err="1">
                <a:solidFill>
                  <a:srgbClr val="333333"/>
                </a:solidFill>
              </a:rPr>
              <a:t>hän</a:t>
            </a:r>
            <a:r>
              <a:rPr lang="en-AU" altLang="fi-FI" sz="2400" dirty="0">
                <a:solidFill>
                  <a:srgbClr val="333333"/>
                </a:solidFill>
              </a:rPr>
              <a:t> </a:t>
            </a:r>
            <a:r>
              <a:rPr lang="en-AU" altLang="fi-FI" sz="2400" dirty="0" err="1">
                <a:solidFill>
                  <a:srgbClr val="333333"/>
                </a:solidFill>
              </a:rPr>
              <a:t>voi</a:t>
            </a:r>
            <a:r>
              <a:rPr lang="en-AU" altLang="fi-FI" sz="2400" dirty="0">
                <a:solidFill>
                  <a:srgbClr val="333333"/>
                </a:solidFill>
              </a:rPr>
              <a:t> </a:t>
            </a:r>
            <a:r>
              <a:rPr lang="en-AU" altLang="fi-FI" sz="2400" dirty="0" err="1">
                <a:solidFill>
                  <a:srgbClr val="333333"/>
                </a:solidFill>
              </a:rPr>
              <a:t>menettää</a:t>
            </a:r>
            <a:r>
              <a:rPr lang="en-AU" altLang="fi-FI" sz="2400" dirty="0">
                <a:solidFill>
                  <a:srgbClr val="333333"/>
                </a:solidFill>
              </a:rPr>
              <a:t> </a:t>
            </a:r>
            <a:r>
              <a:rPr lang="en-AU" altLang="fi-FI" sz="2400" dirty="0" err="1">
                <a:solidFill>
                  <a:srgbClr val="333333"/>
                </a:solidFill>
              </a:rPr>
              <a:t>työnsä</a:t>
            </a:r>
            <a:r>
              <a:rPr lang="en-AU" altLang="fi-FI"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4812583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57</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3988226582"/>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i-FI"/>
              <a:t>Metakognitiivinen harjoittelu 1 – Attribuutio - Tapahtumien syiden päätteleminen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58</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3724400127"/>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4618</Words>
  <Application>Microsoft Office PowerPoint</Application>
  <PresentationFormat>Benutzerdefiniert</PresentationFormat>
  <Paragraphs>666</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58</vt:i4>
      </vt:variant>
    </vt:vector>
  </HeadingPairs>
  <TitlesOfParts>
    <vt:vector size="66" baseType="lpstr">
      <vt:lpstr>Symbol</vt:lpstr>
      <vt:lpstr>WingDings</vt:lpstr>
      <vt:lpstr>Calibri Light</vt:lpstr>
      <vt:lpstr>Arial</vt:lpstr>
      <vt:lpstr>WingDings</vt:lpstr>
      <vt:lpstr>Times New Roman</vt:lpstr>
      <vt:lpstr>Verdana</vt:lpstr>
      <vt:lpstr>UKE_PPT-Vorlage_16zu9</vt:lpstr>
      <vt:lpstr>MCT 1 A – Attribuutio - Tapahtumien syiden päätteleminen</vt:lpstr>
      <vt:lpstr>Attribuutio: Tapahtumien syiden päätteleminen</vt:lpstr>
      <vt:lpstr>Attribuutio: Tapahtumien syiden päätteleminen</vt:lpstr>
      <vt:lpstr>Attribuutio: Tapahtumien syiden päätteleminen</vt:lpstr>
      <vt:lpstr>Selityksiä</vt:lpstr>
      <vt:lpstr>Selityksiä</vt:lpstr>
      <vt:lpstr>Selityksiä</vt:lpstr>
      <vt:lpstr>Syyn päätteleminen</vt:lpstr>
      <vt:lpstr>Sinut kotiutetaan sairaalasta, vaikka et tunne oloasi yhtään paremmaksi.</vt:lpstr>
      <vt:lpstr>Sinut kotiutetaan sairaalasta, vaikka et tunne oloasi yhtään paremmaksi.</vt:lpstr>
      <vt:lpstr>Sinut kotiutetaan sairaalasta, vaikka et tunne oloasi yhtään paremmaksi.</vt:lpstr>
      <vt:lpstr>Sinut kotiutetaan sairaalasta, vaikka et tunne oloasi yhtään paremmaksi.</vt:lpstr>
      <vt:lpstr>Sinut kotiutetaan sairaalasta, vaikka et tunne oloasi yhtään paremmaksi.</vt:lpstr>
      <vt:lpstr>Tiettyjen tulkintatyylien vaikutus negatiivisissa tapahtumissa!</vt:lpstr>
      <vt:lpstr>Tiettyjen tulkintatyylien vaikutus negatiivisissa tapahtumissa!</vt:lpstr>
      <vt:lpstr>Tiettyjen tulkintatyylien vaikutus negatiivisissa tapahtumissa!</vt:lpstr>
      <vt:lpstr>Tiettyjen tulkintatyylien vaikutus negatiivisissa tapahtumissa!</vt:lpstr>
      <vt:lpstr>Tiettyjen tulkintatyylien vaikutus negatiivisissa tapahtumissa!</vt:lpstr>
      <vt:lpstr>Tiettyjen tulkintatyylien vaikutus positiivisissa tapahtumissa!</vt:lpstr>
      <vt:lpstr>Tiettyjen tulkintatyylien vaikutus positiivisissa tapahtumissa!</vt:lpstr>
      <vt:lpstr>Tiettyjen tulkintatyylien vaikutus positiivisissa tapahtumissa!</vt:lpstr>
      <vt:lpstr>Tiettyjen tulkintatyylien vaikutus positiivisissa tapahtumissa!</vt:lpstr>
      <vt:lpstr>Tiettyjen tulkintatyylien vaikutus positiivisissa tapahtumissa!</vt:lpstr>
      <vt:lpstr>Miksi teemme tätä?</vt:lpstr>
      <vt:lpstr>Miksi teemme tätä?</vt:lpstr>
      <vt:lpstr>Kuinka yksipuoliset syypäätelmät tukevat vääriä tulkintoja psykoosin aikana – esimerkkejä</vt:lpstr>
      <vt:lpstr>Tulkintatyyli Tämän päivän istunnon oppimistavoite:</vt:lpstr>
      <vt:lpstr>Kaupan myyjä antaa rahasta takaisin saman summan kuin annoit hänelle.</vt:lpstr>
      <vt:lpstr>Kun astut huoneeseen, kaikki lopettavat puhumisen.</vt:lpstr>
      <vt:lpstr>Joku sanoo, että et näytä voivan hyvin.</vt:lpstr>
      <vt:lpstr>Epäonnistut kokeessa.</vt:lpstr>
      <vt:lpstr>Keksikää omia esimerkkejä!</vt:lpstr>
      <vt:lpstr>Sisäinen ääni kertoo sinulle, että sinusta ei ole mihinkään.</vt:lpstr>
      <vt:lpstr>Sisäinen ääni kertoo sinulle, että sinusta ei ole mihinkään.</vt:lpstr>
      <vt:lpstr>Sisäinen ääni kertoo sinulle, että sinusta ei ole mihinkään.</vt:lpstr>
      <vt:lpstr>Äänien kuuleminen Omia ajatuksia vai kauko-ohjattuja? Hyvät ja huonot puolet</vt:lpstr>
      <vt:lpstr>Äänien kuuleminen Omia ajatuksia vai kauko-ohjattuja? Hyvät ja huonot puolet</vt:lpstr>
      <vt:lpstr>Äänien kuuleminen Omia ajatuksia vai kauko-ohjattuja? Hyvät ja huonot puolet</vt:lpstr>
      <vt:lpstr>Äänien kuuleminen Omia ajatuksia vai kauko-ohjattuja? Hyvät ja huonot puolet</vt:lpstr>
      <vt:lpstr>Äänien kuuleminen Omia ajatuksia vai kauko-ohjattuja? Hyvät ja huonot puolet</vt:lpstr>
      <vt:lpstr>Ystävä kutsuu sinut illalliselle.</vt:lpstr>
      <vt:lpstr>Poliisi pysäyttää autosi.</vt:lpstr>
      <vt:lpstr>Voitat uhkapelissä.</vt:lpstr>
      <vt:lpstr>Lähestyessäsi autoasi, huomaat naarmun maalissa.</vt:lpstr>
      <vt:lpstr>Lääkäri havaitsee, että sinulla on korkea verenpaine.</vt:lpstr>
      <vt:lpstr>Ystävä kieltäytyy auttamasta sinua töissäsi.</vt:lpstr>
      <vt:lpstr>Ystäväsi on yllättänyt sinut lahjalla.</vt:lpstr>
      <vt:lpstr>Ystäväsi sanoo sinua tyhmäksi.</vt:lpstr>
      <vt:lpstr>Naapurisi vauva alkaa itkeä, kun otat hänet syliisi.</vt:lpstr>
      <vt:lpstr>Ystävä sanoo, että ei kunnioita sinua.</vt:lpstr>
      <vt:lpstr>Siirtäminen jokapäiväiseen elämään</vt:lpstr>
      <vt:lpstr>Siirtäminen jokapäiväiseen elämään</vt:lpstr>
      <vt:lpstr>Siirtäminen jokapäiväiseen elämään</vt:lpstr>
      <vt:lpstr>Mitä tekemistä tällä on psykoosin kanssa?</vt:lpstr>
      <vt:lpstr>Mitä tekemistä tällä on psykoosin kanssa?</vt:lpstr>
      <vt:lpstr>Kiitoksia mielenkiinnostanne!</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305</cp:revision>
  <dcterms:created xsi:type="dcterms:W3CDTF">2004-10-11T13:21:01Z</dcterms:created>
  <dcterms:modified xsi:type="dcterms:W3CDTF">2022-07-04T11:41:17Z</dcterms:modified>
</cp:coreProperties>
</file>