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50"/>
  </p:notesMasterIdLst>
  <p:sldIdLst>
    <p:sldId id="326" r:id="rId2"/>
    <p:sldId id="257" r:id="rId3"/>
    <p:sldId id="258" r:id="rId4"/>
    <p:sldId id="259" r:id="rId5"/>
    <p:sldId id="260" r:id="rId6"/>
    <p:sldId id="261" r:id="rId7"/>
    <p:sldId id="264" r:id="rId8"/>
    <p:sldId id="308" r:id="rId9"/>
    <p:sldId id="307" r:id="rId10"/>
    <p:sldId id="265" r:id="rId11"/>
    <p:sldId id="267" r:id="rId12"/>
    <p:sldId id="309" r:id="rId13"/>
    <p:sldId id="268" r:id="rId14"/>
    <p:sldId id="311" r:id="rId15"/>
    <p:sldId id="312" r:id="rId16"/>
    <p:sldId id="310" r:id="rId17"/>
    <p:sldId id="272" r:id="rId18"/>
    <p:sldId id="274" r:id="rId19"/>
    <p:sldId id="313" r:id="rId20"/>
    <p:sldId id="275" r:id="rId21"/>
    <p:sldId id="278" r:id="rId22"/>
    <p:sldId id="315" r:id="rId23"/>
    <p:sldId id="314" r:id="rId24"/>
    <p:sldId id="280" r:id="rId25"/>
    <p:sldId id="316" r:id="rId26"/>
    <p:sldId id="281" r:id="rId27"/>
    <p:sldId id="282" r:id="rId28"/>
    <p:sldId id="285" r:id="rId29"/>
    <p:sldId id="318" r:id="rId30"/>
    <p:sldId id="317" r:id="rId31"/>
    <p:sldId id="289" r:id="rId32"/>
    <p:sldId id="321" r:id="rId33"/>
    <p:sldId id="320" r:id="rId34"/>
    <p:sldId id="319" r:id="rId35"/>
    <p:sldId id="291" r:id="rId36"/>
    <p:sldId id="322" r:id="rId37"/>
    <p:sldId id="293" r:id="rId38"/>
    <p:sldId id="323" r:id="rId39"/>
    <p:sldId id="305" r:id="rId40"/>
    <p:sldId id="295" r:id="rId41"/>
    <p:sldId id="296" r:id="rId42"/>
    <p:sldId id="297" r:id="rId43"/>
    <p:sldId id="324" r:id="rId44"/>
    <p:sldId id="328" r:id="rId45"/>
    <p:sldId id="327" r:id="rId46"/>
    <p:sldId id="301" r:id="rId47"/>
    <p:sldId id="306" r:id="rId48"/>
    <p:sldId id="303" r:id="rId49"/>
  </p:sldIdLst>
  <p:sldSz cx="12195175" cy="6858000"/>
  <p:notesSz cx="9144000" cy="6858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67" d="100"/>
          <a:sy n="67" d="100"/>
        </p:scale>
        <p:origin x="948"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D2882786-4EBC-4C2E-9807-036A49FE8FDE}" type="datetimeFigureOut">
              <a:rPr lang="en-US" smtClean="0"/>
              <a:t>7/4/2022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238757DB-1FBD-43E0-8076-9A27F1C78FC5}" type="slidenum">
              <a:rPr lang="en-US" smtClean="0"/>
              <a:t>‹Nr.›</a:t>
            </a:fld>
            <a:endParaRPr lang="en-US"/>
          </a:p>
        </p:txBody>
      </p:sp>
    </p:spTree>
    <p:extLst>
      <p:ext uri="{BB962C8B-B14F-4D97-AF65-F5344CB8AC3E}">
        <p14:creationId xmlns:p14="http://schemas.microsoft.com/office/powerpoint/2010/main" val="63444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a:t>
            </a:fld>
            <a:endParaRPr lang="en-US"/>
          </a:p>
        </p:txBody>
      </p:sp>
    </p:spTree>
    <p:extLst>
      <p:ext uri="{BB962C8B-B14F-4D97-AF65-F5344CB8AC3E}">
        <p14:creationId xmlns:p14="http://schemas.microsoft.com/office/powerpoint/2010/main" val="163996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a:t>
            </a:fld>
            <a:endParaRPr lang="en-US"/>
          </a:p>
        </p:txBody>
      </p:sp>
    </p:spTree>
    <p:extLst>
      <p:ext uri="{BB962C8B-B14F-4D97-AF65-F5344CB8AC3E}">
        <p14:creationId xmlns:p14="http://schemas.microsoft.com/office/powerpoint/2010/main" val="1148914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a:t>
            </a:fld>
            <a:endParaRPr lang="en-US"/>
          </a:p>
        </p:txBody>
      </p:sp>
    </p:spTree>
    <p:extLst>
      <p:ext uri="{BB962C8B-B14F-4D97-AF65-F5344CB8AC3E}">
        <p14:creationId xmlns:p14="http://schemas.microsoft.com/office/powerpoint/2010/main" val="100482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5</a:t>
            </a:fld>
            <a:endParaRPr lang="en-US"/>
          </a:p>
        </p:txBody>
      </p:sp>
    </p:spTree>
    <p:extLst>
      <p:ext uri="{BB962C8B-B14F-4D97-AF65-F5344CB8AC3E}">
        <p14:creationId xmlns:p14="http://schemas.microsoft.com/office/powerpoint/2010/main" val="3514480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6</a:t>
            </a:fld>
            <a:endParaRPr lang="en-US"/>
          </a:p>
        </p:txBody>
      </p:sp>
    </p:spTree>
    <p:extLst>
      <p:ext uri="{BB962C8B-B14F-4D97-AF65-F5344CB8AC3E}">
        <p14:creationId xmlns:p14="http://schemas.microsoft.com/office/powerpoint/2010/main" val="2272822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7</a:t>
            </a:fld>
            <a:endParaRPr lang="en-US"/>
          </a:p>
        </p:txBody>
      </p:sp>
    </p:spTree>
    <p:extLst>
      <p:ext uri="{BB962C8B-B14F-4D97-AF65-F5344CB8AC3E}">
        <p14:creationId xmlns:p14="http://schemas.microsoft.com/office/powerpoint/2010/main" val="2486709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8</a:t>
            </a:fld>
            <a:endParaRPr lang="en-US"/>
          </a:p>
        </p:txBody>
      </p:sp>
    </p:spTree>
    <p:extLst>
      <p:ext uri="{BB962C8B-B14F-4D97-AF65-F5344CB8AC3E}">
        <p14:creationId xmlns:p14="http://schemas.microsoft.com/office/powerpoint/2010/main" val="3999815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9</a:t>
            </a:fld>
            <a:endParaRPr lang="en-US"/>
          </a:p>
        </p:txBody>
      </p:sp>
    </p:spTree>
    <p:extLst>
      <p:ext uri="{BB962C8B-B14F-4D97-AF65-F5344CB8AC3E}">
        <p14:creationId xmlns:p14="http://schemas.microsoft.com/office/powerpoint/2010/main" val="330851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10</a:t>
            </a:fld>
            <a:endParaRPr lang="en-US"/>
          </a:p>
        </p:txBody>
      </p:sp>
    </p:spTree>
    <p:extLst>
      <p:ext uri="{BB962C8B-B14F-4D97-AF65-F5344CB8AC3E}">
        <p14:creationId xmlns:p14="http://schemas.microsoft.com/office/powerpoint/2010/main" val="315025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11</a:t>
            </a:fld>
            <a:endParaRPr lang="en-US"/>
          </a:p>
        </p:txBody>
      </p:sp>
    </p:spTree>
    <p:extLst>
      <p:ext uri="{BB962C8B-B14F-4D97-AF65-F5344CB8AC3E}">
        <p14:creationId xmlns:p14="http://schemas.microsoft.com/office/powerpoint/2010/main" val="2255081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12</a:t>
            </a:fld>
            <a:endParaRPr lang="en-US"/>
          </a:p>
        </p:txBody>
      </p:sp>
    </p:spTree>
    <p:extLst>
      <p:ext uri="{BB962C8B-B14F-4D97-AF65-F5344CB8AC3E}">
        <p14:creationId xmlns:p14="http://schemas.microsoft.com/office/powerpoint/2010/main" val="374737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13</a:t>
            </a:fld>
            <a:endParaRPr lang="en-US"/>
          </a:p>
        </p:txBody>
      </p:sp>
    </p:spTree>
    <p:extLst>
      <p:ext uri="{BB962C8B-B14F-4D97-AF65-F5344CB8AC3E}">
        <p14:creationId xmlns:p14="http://schemas.microsoft.com/office/powerpoint/2010/main" val="1285686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14</a:t>
            </a:fld>
            <a:endParaRPr lang="en-US"/>
          </a:p>
        </p:txBody>
      </p:sp>
    </p:spTree>
    <p:extLst>
      <p:ext uri="{BB962C8B-B14F-4D97-AF65-F5344CB8AC3E}">
        <p14:creationId xmlns:p14="http://schemas.microsoft.com/office/powerpoint/2010/main" val="210419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15</a:t>
            </a:fld>
            <a:endParaRPr lang="en-US"/>
          </a:p>
        </p:txBody>
      </p:sp>
    </p:spTree>
    <p:extLst>
      <p:ext uri="{BB962C8B-B14F-4D97-AF65-F5344CB8AC3E}">
        <p14:creationId xmlns:p14="http://schemas.microsoft.com/office/powerpoint/2010/main" val="425077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16</a:t>
            </a:fld>
            <a:endParaRPr lang="en-US"/>
          </a:p>
        </p:txBody>
      </p:sp>
    </p:spTree>
    <p:extLst>
      <p:ext uri="{BB962C8B-B14F-4D97-AF65-F5344CB8AC3E}">
        <p14:creationId xmlns:p14="http://schemas.microsoft.com/office/powerpoint/2010/main" val="3320615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17</a:t>
            </a:fld>
            <a:endParaRPr lang="en-US"/>
          </a:p>
        </p:txBody>
      </p:sp>
    </p:spTree>
    <p:extLst>
      <p:ext uri="{BB962C8B-B14F-4D97-AF65-F5344CB8AC3E}">
        <p14:creationId xmlns:p14="http://schemas.microsoft.com/office/powerpoint/2010/main" val="1216530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18</a:t>
            </a:fld>
            <a:endParaRPr lang="en-US"/>
          </a:p>
        </p:txBody>
      </p:sp>
    </p:spTree>
    <p:extLst>
      <p:ext uri="{BB962C8B-B14F-4D97-AF65-F5344CB8AC3E}">
        <p14:creationId xmlns:p14="http://schemas.microsoft.com/office/powerpoint/2010/main" val="3039579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19</a:t>
            </a:fld>
            <a:endParaRPr lang="en-US"/>
          </a:p>
        </p:txBody>
      </p:sp>
    </p:spTree>
    <p:extLst>
      <p:ext uri="{BB962C8B-B14F-4D97-AF65-F5344CB8AC3E}">
        <p14:creationId xmlns:p14="http://schemas.microsoft.com/office/powerpoint/2010/main" val="4072402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20</a:t>
            </a:fld>
            <a:endParaRPr lang="en-US"/>
          </a:p>
        </p:txBody>
      </p:sp>
    </p:spTree>
    <p:extLst>
      <p:ext uri="{BB962C8B-B14F-4D97-AF65-F5344CB8AC3E}">
        <p14:creationId xmlns:p14="http://schemas.microsoft.com/office/powerpoint/2010/main" val="2633028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21</a:t>
            </a:fld>
            <a:endParaRPr lang="en-US"/>
          </a:p>
        </p:txBody>
      </p:sp>
    </p:spTree>
    <p:extLst>
      <p:ext uri="{BB962C8B-B14F-4D97-AF65-F5344CB8AC3E}">
        <p14:creationId xmlns:p14="http://schemas.microsoft.com/office/powerpoint/2010/main" val="4125576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22</a:t>
            </a:fld>
            <a:endParaRPr lang="en-US"/>
          </a:p>
        </p:txBody>
      </p:sp>
    </p:spTree>
    <p:extLst>
      <p:ext uri="{BB962C8B-B14F-4D97-AF65-F5344CB8AC3E}">
        <p14:creationId xmlns:p14="http://schemas.microsoft.com/office/powerpoint/2010/main" val="1067868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23</a:t>
            </a:fld>
            <a:endParaRPr lang="en-US"/>
          </a:p>
        </p:txBody>
      </p:sp>
    </p:spTree>
    <p:extLst>
      <p:ext uri="{BB962C8B-B14F-4D97-AF65-F5344CB8AC3E}">
        <p14:creationId xmlns:p14="http://schemas.microsoft.com/office/powerpoint/2010/main" val="467571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24</a:t>
            </a:fld>
            <a:endParaRPr lang="en-US"/>
          </a:p>
        </p:txBody>
      </p:sp>
    </p:spTree>
    <p:extLst>
      <p:ext uri="{BB962C8B-B14F-4D97-AF65-F5344CB8AC3E}">
        <p14:creationId xmlns:p14="http://schemas.microsoft.com/office/powerpoint/2010/main" val="1235969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25</a:t>
            </a:fld>
            <a:endParaRPr lang="en-US"/>
          </a:p>
        </p:txBody>
      </p:sp>
    </p:spTree>
    <p:extLst>
      <p:ext uri="{BB962C8B-B14F-4D97-AF65-F5344CB8AC3E}">
        <p14:creationId xmlns:p14="http://schemas.microsoft.com/office/powerpoint/2010/main" val="1924278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26</a:t>
            </a:fld>
            <a:endParaRPr lang="en-US"/>
          </a:p>
        </p:txBody>
      </p:sp>
    </p:spTree>
    <p:extLst>
      <p:ext uri="{BB962C8B-B14F-4D97-AF65-F5344CB8AC3E}">
        <p14:creationId xmlns:p14="http://schemas.microsoft.com/office/powerpoint/2010/main" val="1399213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27</a:t>
            </a:fld>
            <a:endParaRPr lang="en-US"/>
          </a:p>
        </p:txBody>
      </p:sp>
    </p:spTree>
    <p:extLst>
      <p:ext uri="{BB962C8B-B14F-4D97-AF65-F5344CB8AC3E}">
        <p14:creationId xmlns:p14="http://schemas.microsoft.com/office/powerpoint/2010/main" val="2417275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28</a:t>
            </a:fld>
            <a:endParaRPr lang="en-US"/>
          </a:p>
        </p:txBody>
      </p:sp>
    </p:spTree>
    <p:extLst>
      <p:ext uri="{BB962C8B-B14F-4D97-AF65-F5344CB8AC3E}">
        <p14:creationId xmlns:p14="http://schemas.microsoft.com/office/powerpoint/2010/main" val="1783292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29</a:t>
            </a:fld>
            <a:endParaRPr lang="en-US"/>
          </a:p>
        </p:txBody>
      </p:sp>
    </p:spTree>
    <p:extLst>
      <p:ext uri="{BB962C8B-B14F-4D97-AF65-F5344CB8AC3E}">
        <p14:creationId xmlns:p14="http://schemas.microsoft.com/office/powerpoint/2010/main" val="8198249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30</a:t>
            </a:fld>
            <a:endParaRPr lang="en-US"/>
          </a:p>
        </p:txBody>
      </p:sp>
    </p:spTree>
    <p:extLst>
      <p:ext uri="{BB962C8B-B14F-4D97-AF65-F5344CB8AC3E}">
        <p14:creationId xmlns:p14="http://schemas.microsoft.com/office/powerpoint/2010/main" val="1956485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31</a:t>
            </a:fld>
            <a:endParaRPr lang="en-US"/>
          </a:p>
        </p:txBody>
      </p:sp>
    </p:spTree>
    <p:extLst>
      <p:ext uri="{BB962C8B-B14F-4D97-AF65-F5344CB8AC3E}">
        <p14:creationId xmlns:p14="http://schemas.microsoft.com/office/powerpoint/2010/main" val="3815201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32</a:t>
            </a:fld>
            <a:endParaRPr lang="en-US"/>
          </a:p>
        </p:txBody>
      </p:sp>
    </p:spTree>
    <p:extLst>
      <p:ext uri="{BB962C8B-B14F-4D97-AF65-F5344CB8AC3E}">
        <p14:creationId xmlns:p14="http://schemas.microsoft.com/office/powerpoint/2010/main" val="12387693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33</a:t>
            </a:fld>
            <a:endParaRPr lang="en-US"/>
          </a:p>
        </p:txBody>
      </p:sp>
    </p:spTree>
    <p:extLst>
      <p:ext uri="{BB962C8B-B14F-4D97-AF65-F5344CB8AC3E}">
        <p14:creationId xmlns:p14="http://schemas.microsoft.com/office/powerpoint/2010/main" val="2148974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34</a:t>
            </a:fld>
            <a:endParaRPr lang="en-US"/>
          </a:p>
        </p:txBody>
      </p:sp>
    </p:spTree>
    <p:extLst>
      <p:ext uri="{BB962C8B-B14F-4D97-AF65-F5344CB8AC3E}">
        <p14:creationId xmlns:p14="http://schemas.microsoft.com/office/powerpoint/2010/main" val="1338193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35</a:t>
            </a:fld>
            <a:endParaRPr lang="en-US"/>
          </a:p>
        </p:txBody>
      </p:sp>
    </p:spTree>
    <p:extLst>
      <p:ext uri="{BB962C8B-B14F-4D97-AF65-F5344CB8AC3E}">
        <p14:creationId xmlns:p14="http://schemas.microsoft.com/office/powerpoint/2010/main" val="2930211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36</a:t>
            </a:fld>
            <a:endParaRPr lang="en-US"/>
          </a:p>
        </p:txBody>
      </p:sp>
    </p:spTree>
    <p:extLst>
      <p:ext uri="{BB962C8B-B14F-4D97-AF65-F5344CB8AC3E}">
        <p14:creationId xmlns:p14="http://schemas.microsoft.com/office/powerpoint/2010/main" val="4193900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37</a:t>
            </a:fld>
            <a:endParaRPr lang="en-US"/>
          </a:p>
        </p:txBody>
      </p:sp>
    </p:spTree>
    <p:extLst>
      <p:ext uri="{BB962C8B-B14F-4D97-AF65-F5344CB8AC3E}">
        <p14:creationId xmlns:p14="http://schemas.microsoft.com/office/powerpoint/2010/main" val="37247513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38</a:t>
            </a:fld>
            <a:endParaRPr lang="en-US"/>
          </a:p>
        </p:txBody>
      </p:sp>
    </p:spTree>
    <p:extLst>
      <p:ext uri="{BB962C8B-B14F-4D97-AF65-F5344CB8AC3E}">
        <p14:creationId xmlns:p14="http://schemas.microsoft.com/office/powerpoint/2010/main" val="20667826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40</a:t>
            </a:fld>
            <a:endParaRPr lang="en-US"/>
          </a:p>
        </p:txBody>
      </p:sp>
    </p:spTree>
    <p:extLst>
      <p:ext uri="{BB962C8B-B14F-4D97-AF65-F5344CB8AC3E}">
        <p14:creationId xmlns:p14="http://schemas.microsoft.com/office/powerpoint/2010/main" val="36493996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41</a:t>
            </a:fld>
            <a:endParaRPr lang="en-US"/>
          </a:p>
        </p:txBody>
      </p:sp>
    </p:spTree>
    <p:extLst>
      <p:ext uri="{BB962C8B-B14F-4D97-AF65-F5344CB8AC3E}">
        <p14:creationId xmlns:p14="http://schemas.microsoft.com/office/powerpoint/2010/main" val="2219513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42</a:t>
            </a:fld>
            <a:endParaRPr lang="en-US"/>
          </a:p>
        </p:txBody>
      </p:sp>
    </p:spTree>
    <p:extLst>
      <p:ext uri="{BB962C8B-B14F-4D97-AF65-F5344CB8AC3E}">
        <p14:creationId xmlns:p14="http://schemas.microsoft.com/office/powerpoint/2010/main" val="42357064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43</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44</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45</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46</a:t>
            </a:fld>
            <a:endParaRPr lang="en-US"/>
          </a:p>
        </p:txBody>
      </p:sp>
    </p:spTree>
    <p:extLst>
      <p:ext uri="{BB962C8B-B14F-4D97-AF65-F5344CB8AC3E}">
        <p14:creationId xmlns:p14="http://schemas.microsoft.com/office/powerpoint/2010/main" val="4307713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48</a:t>
            </a:fld>
            <a:endParaRPr lang="en-US"/>
          </a:p>
        </p:txBody>
      </p:sp>
    </p:spTree>
    <p:extLst>
      <p:ext uri="{BB962C8B-B14F-4D97-AF65-F5344CB8AC3E}">
        <p14:creationId xmlns:p14="http://schemas.microsoft.com/office/powerpoint/2010/main" val="1748401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i-FI"/>
              <a:t>Metakognitiivinen harjoittelu 6 – Empatia II</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fi-FI"/>
              <a:t>Metakognitiivinen harjoittelu 6 – Empatia II</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BADE – </a:t>
            </a:r>
            <a:r>
              <a:rPr lang="en-US" altLang="ko-KR" dirty="0" err="1">
                <a:latin typeface="+mn-lt"/>
                <a:ea typeface="+mn-ea"/>
                <a:cs typeface="+mn-cs"/>
              </a:rPr>
              <a:t>Empatia</a:t>
            </a:r>
            <a:r>
              <a:rPr lang="en-US" altLang="ko-KR">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3746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Kun tutustut henkilöön, mihin katsot ensimmäisenä? Kuinka luotettavia nämä vihjeet ovat?</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a:t>
            </a:fld>
            <a:endParaRPr lang="en-US">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Kun tutustut henkilöön, mihin katsot ensimmäisenä? Kuinka luotettavia nämä vihjeet ovat?</a:t>
            </a:r>
            <a:endParaRPr sz="3600" dirty="0">
              <a:latin typeface="+mn-lt"/>
              <a:ea typeface="+mn-ea"/>
              <a:cs typeface="+mn-cs"/>
            </a:endParaRPr>
          </a:p>
        </p:txBody>
      </p:sp>
      <p:sp>
        <p:nvSpPr>
          <p:cNvPr id="15" name="Footer Placeholder 1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latin typeface="+mn-lt"/>
              </a:rPr>
              <a:pPr/>
              <a:t>3</a:t>
            </a:fld>
            <a:endParaRPr lang="en-US">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kädet?</a:t>
            </a:r>
            <a:endParaRPr lang="de-DE" altLang="de-DE" sz="2000" dirty="0">
              <a:latin typeface="Calibri Light"/>
            </a:endParaRPr>
          </a:p>
        </p:txBody>
      </p:sp>
      <p:sp>
        <p:nvSpPr>
          <p:cNvPr id="18"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9"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Jokin muu?...</a:t>
            </a:r>
            <a:endParaRPr dirty="0">
              <a:latin typeface="Calibri Light"/>
              <a:cs typeface="Verdana"/>
            </a:endParaRPr>
          </a:p>
        </p:txBody>
      </p:sp>
      <p:sp>
        <p:nvSpPr>
          <p:cNvPr id="21"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kehonkieli/</a:t>
            </a:r>
            <a:br>
              <a:rPr lang="de-DE" altLang="de-DE" sz="2000" dirty="0">
                <a:latin typeface="Calibri Light"/>
              </a:rPr>
            </a:br>
            <a:r>
              <a:rPr lang="de-DE" altLang="de-DE" sz="2000" dirty="0">
                <a:latin typeface="Calibri Light"/>
              </a:rPr>
              <a:t>asento?</a:t>
            </a:r>
          </a:p>
        </p:txBody>
      </p:sp>
      <p:sp>
        <p:nvSpPr>
          <p:cNvPr id="22"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silmät?</a:t>
            </a:r>
            <a:endParaRPr lang="de-DE" altLang="de-DE" sz="2000" dirty="0">
              <a:latin typeface="Calibri Light"/>
            </a:endParaRPr>
          </a:p>
        </p:txBody>
      </p:sp>
      <p:sp>
        <p:nvSpPr>
          <p:cNvPr id="23"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kieli?</a:t>
            </a:r>
            <a:endParaRPr lang="de-DE" altLang="de-DE" sz="2000" dirty="0">
              <a:solidFill>
                <a:srgbClr val="333333"/>
              </a:solidFill>
              <a:latin typeface="Calibri Light"/>
            </a:endParaRPr>
          </a:p>
        </p:txBody>
      </p:sp>
      <p:sp>
        <p:nvSpPr>
          <p:cNvPr id="24"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vaatteet?</a:t>
            </a:r>
            <a:endParaRPr lang="de-DE" altLang="de-DE" sz="2000" dirty="0">
              <a:solidFill>
                <a:srgbClr val="333333"/>
              </a:solidFill>
              <a:latin typeface="Calibri Light"/>
            </a:endParaRPr>
          </a:p>
        </p:txBody>
      </p:sp>
      <p:sp>
        <p:nvSpPr>
          <p:cNvPr id="25"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muita tietolähteitä voi harkita? Kuinka luotettavia nämä ovat?</a:t>
            </a:r>
            <a:endParaRPr sz="3600" dirty="0">
              <a:latin typeface="+mn-lt"/>
              <a:ea typeface="+mn-ea"/>
              <a:cs typeface="+mn-cs"/>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a:t>
            </a:fld>
            <a:endParaRPr lang="en-US">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muita tietolähteitä voi harkita? Kuinka luotettavia nämä ovat?</a:t>
            </a:r>
            <a:endParaRPr sz="3600" dirty="0">
              <a:latin typeface="+mn-lt"/>
              <a:ea typeface="+mn-ea"/>
              <a:cs typeface="+mn-cs"/>
            </a:endParaRPr>
          </a:p>
        </p:txBody>
      </p:sp>
      <p:sp>
        <p:nvSpPr>
          <p:cNvPr id="2" name="Content Placeholder 1"/>
          <p:cNvSpPr>
            <a:spLocks noGrp="1"/>
          </p:cNvSpPr>
          <p:nvPr>
            <p:ph idx="1"/>
          </p:nvPr>
        </p:nvSpPr>
        <p:spPr>
          <a:xfrm>
            <a:off x="408955" y="2204864"/>
            <a:ext cx="6400800" cy="4248000"/>
          </a:xfrm>
        </p:spPr>
        <p:txBody>
          <a:bodyPr/>
          <a:lstStyle/>
          <a:p>
            <a:pPr marL="342900" indent="-342900">
              <a:buClr>
                <a:srgbClr val="333333"/>
              </a:buClr>
              <a:buFont typeface="WingDings"/>
              <a:buChar char=""/>
            </a:pPr>
            <a:r>
              <a:rPr lang="fi-FI" sz="2400" dirty="0">
                <a:solidFill>
                  <a:srgbClr val="333333"/>
                </a:solidFill>
              </a:rPr>
              <a:t>aikaisempi tieto henkilöstä (kuulopuheet): esim. ystävän maininta</a:t>
            </a:r>
          </a:p>
          <a:p>
            <a:pPr marL="342900" indent="-342900">
              <a:buClr>
                <a:srgbClr val="333333"/>
              </a:buClr>
              <a:buFont typeface="WingDings"/>
              <a:buChar char=""/>
            </a:pPr>
            <a:r>
              <a:rPr lang="fi-FI" sz="2400" dirty="0">
                <a:solidFill>
                  <a:srgbClr val="333333"/>
                </a:solidFill>
              </a:rPr>
              <a:t>aikaisempi tieto samankaltaisista henkilöistä/ ryhmistä: esim. räppäri</a:t>
            </a:r>
          </a:p>
          <a:p>
            <a:pPr marL="342900" indent="-342900">
              <a:buClr>
                <a:srgbClr val="333333"/>
              </a:buClr>
              <a:buFont typeface="WingDings"/>
              <a:buChar char=""/>
            </a:pPr>
            <a:r>
              <a:rPr lang="fi-FI" sz="2400" dirty="0">
                <a:solidFill>
                  <a:srgbClr val="333333"/>
                </a:solidFill>
              </a:rPr>
              <a:t>vaistonvarainen tunne/ aavistus</a:t>
            </a:r>
          </a:p>
          <a:p>
            <a:pPr marL="342900" indent="-342900">
              <a:buClr>
                <a:srgbClr val="333333"/>
              </a:buClr>
              <a:buFont typeface="WingDings"/>
              <a:buChar char=""/>
            </a:pPr>
            <a:r>
              <a:rPr lang="fi-FI" sz="2400" dirty="0">
                <a:solidFill>
                  <a:srgbClr val="333333"/>
                </a:solidFill>
              </a:rPr>
              <a:t>jokin kirjoitettu tieto: </a:t>
            </a:r>
            <a:r>
              <a:rPr lang="fi-FI" sz="2400">
                <a:solidFill>
                  <a:srgbClr val="333333"/>
                </a:solidFill>
              </a:rPr>
              <a:t>esim. sähköpostista tai internetin keskusteluista</a:t>
            </a:r>
            <a:endParaRPr lang="fi-FI"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5</a:t>
            </a:fld>
            <a:endParaRPr lang="en-US">
              <a:latin typeface="+mn-lt"/>
            </a:endParaRPr>
          </a:p>
        </p:txBody>
      </p:sp>
      <p:pic>
        <p:nvPicPr>
          <p:cNvPr id="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Tiettyjen sosiaalisten vihjeiden hyötyjä ja haittoja</a:t>
            </a:r>
            <a:endParaRPr sz="3600" dirty="0">
              <a:latin typeface="+mn-lt"/>
              <a:ea typeface="+mn-ea"/>
              <a:cs typeface="+mn-cs"/>
            </a:endParaRPr>
          </a:p>
        </p:txBody>
      </p:sp>
      <p:sp>
        <p:nvSpPr>
          <p:cNvPr id="6" name="Content Placeholder 5"/>
          <p:cNvSpPr>
            <a:spLocks noGrp="1"/>
          </p:cNvSpPr>
          <p:nvPr>
            <p:ph idx="1"/>
          </p:nvPr>
        </p:nvSpPr>
        <p:spPr/>
        <p:txBody>
          <a:bodyPr/>
          <a:lstStyle/>
          <a:p>
            <a:r>
              <a:rPr lang="fi-FI" sz="2400" dirty="0">
                <a:solidFill>
                  <a:srgbClr val="333333"/>
                </a:solidFill>
              </a:rPr>
              <a:t>Nyt kun olemme </a:t>
            </a:r>
            <a:r>
              <a:rPr lang="fi-FI" sz="2400">
                <a:solidFill>
                  <a:srgbClr val="333333"/>
                </a:solidFill>
              </a:rPr>
              <a:t>keskustelleet eri näkökulmista</a:t>
            </a:r>
            <a:r>
              <a:rPr lang="fi-FI" sz="2400" dirty="0">
                <a:solidFill>
                  <a:srgbClr val="333333"/>
                </a:solidFill>
              </a:rPr>
              <a:t>, jotka </a:t>
            </a:r>
            <a:r>
              <a:rPr lang="fi-FI" sz="2400">
                <a:solidFill>
                  <a:srgbClr val="333333"/>
                </a:solidFill>
              </a:rPr>
              <a:t>vaikuttavat henkilön arviointiin</a:t>
            </a:r>
            <a:r>
              <a:rPr lang="fi-FI" sz="2400" dirty="0">
                <a:solidFill>
                  <a:srgbClr val="333333"/>
                </a:solidFill>
              </a:rPr>
              <a:t>, tulee meidän </a:t>
            </a:r>
            <a:r>
              <a:rPr lang="fi-FI" sz="2400">
                <a:solidFill>
                  <a:srgbClr val="333333"/>
                </a:solidFill>
              </a:rPr>
              <a:t>keskittyä näiden sosiaalisten </a:t>
            </a:r>
            <a:r>
              <a:rPr lang="fi-FI" sz="2400" dirty="0">
                <a:solidFill>
                  <a:srgbClr val="333333"/>
                </a:solidFill>
              </a:rPr>
              <a:t>vihjeiden </a:t>
            </a:r>
            <a:r>
              <a:rPr lang="fi-FI" sz="2400">
                <a:solidFill>
                  <a:srgbClr val="333333"/>
                </a:solidFill>
              </a:rPr>
              <a:t>vahvuuksiin ja heikkouksiin</a:t>
            </a:r>
            <a:r>
              <a:rPr lang="fi-FI" sz="2400" dirty="0">
                <a:solidFill>
                  <a:srgbClr val="333333"/>
                </a:solidFill>
              </a:rPr>
              <a:t>.</a:t>
            </a: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a:t>
            </a:fld>
            <a:endParaRPr lang="en-US">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7</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1397789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8</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601324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Kieli on hyvin tärkeä suoralle viestinnälle.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äänen korkeuden vaihtelu (ivallinen, omahyväinen), sanavalinta (ylimielinen, asiallinen jne.) voi kertoa sinulle paljon 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extLst>
      <p:ext uri="{BB962C8B-B14F-4D97-AF65-F5344CB8AC3E}">
        <p14:creationId xmlns:p14="http://schemas.microsoft.com/office/powerpoint/2010/main" val="2582819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9</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23814297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Kieli on hyvin tärkeä suoralle viestinnälle.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äänen korkeuden vaihtelu (ivallinen, omahyväinen), sanavalinta (ylimielinen, asiallinen jne.) voi kertoa sinulle paljon 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Yleisten sopivaisuussääntöjen ja väärinymmärrysten takia on usein eroa siinä mitä ihmiset ajattelevat ja mitä he oikeastaan sanovat.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Jotkut ihmiset eivät juuri ilmaise tunnetta puhuessaan – silti he voivat olla tunteellisia sisimmässään (esim. </a:t>
                      </a:r>
                      <a:r>
                        <a:rPr kumimoji="0" lang="fi-FI" sz="2000" b="0" i="0" u="none" strike="noStrike" cap="none" normalizeH="0" baseline="0">
                          <a:ln>
                            <a:noFill/>
                          </a:ln>
                          <a:solidFill>
                            <a:srgbClr val="333333"/>
                          </a:solidFill>
                          <a:effectLst/>
                          <a:latin typeface="Calibri Light"/>
                        </a:rPr>
                        <a:t>huumori “pokerinaamalla”; </a:t>
                      </a:r>
                      <a:r>
                        <a:rPr kumimoji="0" lang="fi-FI" sz="2000" b="0" i="0" u="none" strike="noStrike" cap="none" normalizeH="0" baseline="0" dirty="0">
                          <a:ln>
                            <a:noFill/>
                          </a:ln>
                          <a:solidFill>
                            <a:srgbClr val="333333"/>
                          </a:solidFill>
                          <a:effectLst/>
                          <a:latin typeface="Calibri Light"/>
                        </a:rPr>
                        <a:t>kasvojen liikkumattomuus Parkinsonin taudissa).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extLst>
      <p:ext uri="{BB962C8B-B14F-4D97-AF65-F5344CB8AC3E}">
        <p14:creationId xmlns:p14="http://schemas.microsoft.com/office/powerpoint/2010/main" val="374115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10</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83399896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11</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64670137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Aikaisempi tieto voi auttaa henkilöä arvioitaessa, erityisesti jos olet tavannut tämän henkilön samankaltaisessa tilanteessa aikaisemmin.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12</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3997172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Aikaisempi tieto voi auttaa henkilöä arvioitaessa, erityisesti jos olet tavannut tämän henkilön samankaltaisessa tilanteessa aikaisemmin.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Ihmiset voivat toimia eri tavalla riippuen joko tilanteesta, heidän nykyisestä mielialastaan tai sattumasta johtuen. Kukaan ei ole aina täysin iloinen tai surullinen, hyvä tai paha joka tilanteessa. Joku voi olla hyvin seurallinen perheensä kanssa ja samalla hyvin ujo ystävien kanssa – tai päinvastoin. Joskus voit jopa yllättyä miten eri tavalla käyttäydyt erilaisissa tilanteissa.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577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13</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286197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2000" dirty="0">
                <a:solidFill>
                  <a:srgbClr val="333333"/>
                </a:solidFill>
                <a:latin typeface="+mj-lt"/>
                <a:ea typeface="+mn-ea"/>
              </a:rPr>
              <a:t>Koirista sanotaan, että ne voivat aistia sen onko ihminen vaaraksi vai ei.</a:t>
            </a:r>
            <a:endParaRPr lang="en-US" altLang="de-DE" sz="20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14</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23282873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80526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15</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4872201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tämänhetkiset tunteemme voivat vaikuttaa havaintoihimme/ajatuksiimme. Esimerkkejä:</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Viha: </a:t>
                      </a:r>
                      <a:r>
                        <a:rPr kumimoji="0" lang="fi-FI" sz="1800" b="0" i="0" u="none" strike="noStrike" cap="none" normalizeH="0" baseline="0" dirty="0">
                          <a:ln>
                            <a:noFill/>
                          </a:ln>
                          <a:solidFill>
                            <a:srgbClr val="333333"/>
                          </a:solidFill>
                          <a:effectLst/>
                          <a:latin typeface="Calibri Light"/>
                        </a:rPr>
                        <a:t>taipumus tuntea itsensä väärinymmärretyksi tai ettei luoteta</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Masennus: </a:t>
                      </a:r>
                      <a:r>
                        <a:rPr kumimoji="0" lang="fi-FI" sz="1800" b="0" i="0" u="none" strike="noStrike" cap="none" normalizeH="0" baseline="0" dirty="0">
                          <a:ln>
                            <a:noFill/>
                          </a:ln>
                          <a:solidFill>
                            <a:srgbClr val="333333"/>
                          </a:solidFill>
                          <a:effectLst/>
                          <a:latin typeface="Calibri Light"/>
                        </a:rPr>
                        <a:t>kaikki </a:t>
                      </a:r>
                      <a:r>
                        <a:rPr kumimoji="0" lang="fi-FI" sz="1800" b="0" i="0" u="none" strike="noStrike" cap="none" normalizeH="0" baseline="0">
                          <a:ln>
                            <a:noFill/>
                          </a:ln>
                          <a:solidFill>
                            <a:srgbClr val="333333"/>
                          </a:solidFill>
                          <a:effectLst/>
                          <a:latin typeface="Calibri Light"/>
                        </a:rPr>
                        <a:t>näyttää “synkemmältä” </a:t>
                      </a:r>
                      <a:r>
                        <a:rPr kumimoji="0" lang="fi-FI" sz="1800" b="0" i="0" u="none" strike="noStrike" cap="none" normalizeH="0" baseline="0" dirty="0">
                          <a:ln>
                            <a:noFill/>
                          </a:ln>
                          <a:solidFill>
                            <a:srgbClr val="333333"/>
                          </a:solidFill>
                          <a:effectLst/>
                          <a:latin typeface="Calibri Light"/>
                        </a:rPr>
                        <a:t>kuin oikeastaan onkaan.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2473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16</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6107837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tämänhetkiset tunteemme voivat vaikuttaa havaintoihimme/ajatuksiimme. Esimerkkejä:</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Viha: </a:t>
                      </a:r>
                      <a:r>
                        <a:rPr kumimoji="0" lang="fi-FI" sz="1800" b="0" i="0" u="none" strike="noStrike" cap="none" normalizeH="0" baseline="0" dirty="0">
                          <a:ln>
                            <a:noFill/>
                          </a:ln>
                          <a:solidFill>
                            <a:srgbClr val="333333"/>
                          </a:solidFill>
                          <a:effectLst/>
                          <a:latin typeface="Calibri Light"/>
                        </a:rPr>
                        <a:t>taipumus tuntea itsensä väärinymmärretyksi tai ettei luoteta</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Masennus: </a:t>
                      </a:r>
                      <a:r>
                        <a:rPr kumimoji="0" lang="fi-FI" sz="1800" b="0" i="0" u="none" strike="noStrike" cap="none" normalizeH="0" baseline="0" dirty="0">
                          <a:ln>
                            <a:noFill/>
                          </a:ln>
                          <a:solidFill>
                            <a:srgbClr val="333333"/>
                          </a:solidFill>
                          <a:effectLst/>
                          <a:latin typeface="Calibri Light"/>
                        </a:rPr>
                        <a:t>kaikki </a:t>
                      </a:r>
                      <a:r>
                        <a:rPr kumimoji="0" lang="fi-FI" sz="1800" b="0" i="0" u="none" strike="noStrike" cap="none" normalizeH="0" baseline="0">
                          <a:ln>
                            <a:noFill/>
                          </a:ln>
                          <a:solidFill>
                            <a:srgbClr val="333333"/>
                          </a:solidFill>
                          <a:effectLst/>
                          <a:latin typeface="Calibri Light"/>
                        </a:rPr>
                        <a:t>näyttää “synkemmältä” </a:t>
                      </a:r>
                      <a:r>
                        <a:rPr kumimoji="0" lang="fi-FI" sz="1800" b="0" i="0" u="none" strike="noStrike" cap="none" normalizeH="0" baseline="0" dirty="0">
                          <a:ln>
                            <a:noFill/>
                          </a:ln>
                          <a:solidFill>
                            <a:srgbClr val="333333"/>
                          </a:solidFill>
                          <a:effectLst/>
                          <a:latin typeface="Calibri Light"/>
                        </a:rPr>
                        <a:t>kuin oikeastaan onkaan.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tulisi kuunnella vaistojamme, mutta ei sokeasti luottaa niihin.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549562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Vaikutelma ja todellisuus!</a:t>
            </a:r>
            <a:endParaRPr sz="3600">
              <a:latin typeface="+mn-lt"/>
              <a:ea typeface="+mn-ea"/>
              <a:cs typeface="+mn-cs"/>
            </a:endParaRPr>
          </a:p>
        </p:txBody>
      </p:sp>
      <p:sp>
        <p:nvSpPr>
          <p:cNvPr id="6" name="Content Placeholder 5"/>
          <p:cNvSpPr>
            <a:spLocks noGrp="1"/>
          </p:cNvSpPr>
          <p:nvPr>
            <p:ph idx="1"/>
          </p:nvPr>
        </p:nvSpPr>
        <p:spPr/>
        <p:txBody>
          <a:bodyPr/>
          <a:lstStyle/>
          <a:p>
            <a:pPr marR="5080" lvl="0" defTabSz="914400"/>
            <a:r>
              <a:rPr lang="en-US" sz="2400" spc="-5" dirty="0">
                <a:solidFill>
                  <a:srgbClr val="004992"/>
                </a:solidFill>
              </a:rPr>
              <a:t>… </a:t>
            </a:r>
            <a:r>
              <a:rPr lang="en-US" sz="2400" spc="-10" dirty="0" err="1">
                <a:solidFill>
                  <a:srgbClr val="004992"/>
                </a:solidFill>
              </a:rPr>
              <a:t>yhteenkään</a:t>
            </a:r>
            <a:r>
              <a:rPr lang="en-US" sz="2400" spc="-10" dirty="0">
                <a:solidFill>
                  <a:srgbClr val="004992"/>
                </a:solidFill>
              </a:rPr>
              <a:t> </a:t>
            </a:r>
            <a:r>
              <a:rPr lang="en-US" sz="2400" spc="-10" dirty="0" err="1">
                <a:solidFill>
                  <a:srgbClr val="004992"/>
                </a:solidFill>
              </a:rPr>
              <a:t>edellä</a:t>
            </a:r>
            <a:r>
              <a:rPr lang="en-US" sz="2400" spc="-10" dirty="0">
                <a:solidFill>
                  <a:srgbClr val="004992"/>
                </a:solidFill>
              </a:rPr>
              <a:t> </a:t>
            </a:r>
            <a:r>
              <a:rPr lang="en-US" sz="2400" spc="-5" dirty="0" err="1">
                <a:solidFill>
                  <a:srgbClr val="004992"/>
                </a:solidFill>
              </a:rPr>
              <a:t>käsitellyistä</a:t>
            </a:r>
            <a:r>
              <a:rPr lang="en-US" sz="2400" spc="-5" dirty="0">
                <a:solidFill>
                  <a:srgbClr val="004992"/>
                </a:solidFill>
              </a:rPr>
              <a:t> </a:t>
            </a:r>
            <a:r>
              <a:rPr lang="en-US" sz="2400" spc="-5" dirty="0" err="1">
                <a:solidFill>
                  <a:srgbClr val="004992"/>
                </a:solidFill>
              </a:rPr>
              <a:t>näkökulmista</a:t>
            </a:r>
            <a:r>
              <a:rPr lang="en-US" sz="2400" spc="-5" dirty="0">
                <a:solidFill>
                  <a:srgbClr val="004992"/>
                </a:solidFill>
              </a:rPr>
              <a:t> </a:t>
            </a:r>
            <a:r>
              <a:rPr lang="en-US" sz="2400" spc="-10" dirty="0">
                <a:solidFill>
                  <a:srgbClr val="004992"/>
                </a:solidFill>
              </a:rPr>
              <a:t>(</a:t>
            </a:r>
            <a:r>
              <a:rPr lang="en-US" sz="2400" spc="-10" dirty="0" err="1">
                <a:solidFill>
                  <a:srgbClr val="004992"/>
                </a:solidFill>
              </a:rPr>
              <a:t>esim</a:t>
            </a:r>
            <a:r>
              <a:rPr lang="en-US" sz="2400" spc="-10" dirty="0">
                <a:solidFill>
                  <a:srgbClr val="004992"/>
                </a:solidFill>
              </a:rPr>
              <a:t>. </a:t>
            </a:r>
            <a:r>
              <a:rPr lang="en-US" sz="2400" spc="-5" dirty="0" err="1">
                <a:solidFill>
                  <a:srgbClr val="004992"/>
                </a:solidFill>
              </a:rPr>
              <a:t>kieli</a:t>
            </a:r>
            <a:r>
              <a:rPr lang="en-US" sz="2400" spc="-5" dirty="0">
                <a:solidFill>
                  <a:srgbClr val="004992"/>
                </a:solidFill>
              </a:rPr>
              <a:t>) </a:t>
            </a:r>
            <a:r>
              <a:rPr lang="en-US" sz="2400" spc="-10" dirty="0" err="1">
                <a:solidFill>
                  <a:srgbClr val="004992"/>
                </a:solidFill>
              </a:rPr>
              <a:t>ei</a:t>
            </a:r>
            <a:r>
              <a:rPr lang="en-US" sz="2400" spc="-10" dirty="0">
                <a:solidFill>
                  <a:srgbClr val="004992"/>
                </a:solidFill>
              </a:rPr>
              <a:t> </a:t>
            </a:r>
            <a:r>
              <a:rPr lang="en-US" sz="2400" spc="-10" dirty="0" err="1">
                <a:solidFill>
                  <a:srgbClr val="004992"/>
                </a:solidFill>
              </a:rPr>
              <a:t>voi</a:t>
            </a:r>
            <a:r>
              <a:rPr lang="en-US" sz="2400" spc="-10" dirty="0">
                <a:solidFill>
                  <a:srgbClr val="004992"/>
                </a:solidFill>
              </a:rPr>
              <a:t> </a:t>
            </a:r>
            <a:r>
              <a:rPr lang="en-US" sz="2400" spc="-10" dirty="0" err="1">
                <a:solidFill>
                  <a:srgbClr val="004992"/>
                </a:solidFill>
              </a:rPr>
              <a:t>yksinään</a:t>
            </a:r>
            <a:r>
              <a:rPr lang="en-US" sz="2400" spc="-10" dirty="0">
                <a:solidFill>
                  <a:srgbClr val="004992"/>
                </a:solidFill>
              </a:rPr>
              <a:t> </a:t>
            </a:r>
            <a:r>
              <a:rPr lang="en-US" sz="2400" spc="-5" dirty="0" err="1">
                <a:solidFill>
                  <a:srgbClr val="004992"/>
                </a:solidFill>
              </a:rPr>
              <a:t>täysin</a:t>
            </a:r>
            <a:r>
              <a:rPr lang="en-US" sz="2400" spc="105" dirty="0">
                <a:solidFill>
                  <a:srgbClr val="004992"/>
                </a:solidFill>
              </a:rPr>
              <a:t> </a:t>
            </a:r>
            <a:r>
              <a:rPr lang="en-US" sz="2400" spc="-5" dirty="0" err="1">
                <a:solidFill>
                  <a:srgbClr val="004992"/>
                </a:solidFill>
              </a:rPr>
              <a:t>luottaa</a:t>
            </a:r>
            <a:r>
              <a:rPr lang="en-US" sz="2400" spc="-5" dirty="0">
                <a:solidFill>
                  <a:srgbClr val="004992"/>
                </a:solidFill>
              </a:rPr>
              <a:t>!</a:t>
            </a:r>
            <a:endParaRPr lang="en-US" sz="2400" dirty="0">
              <a:solidFill>
                <a:srgbClr val="333333"/>
              </a:solidFill>
            </a:endParaRPr>
          </a:p>
          <a:p>
            <a:pPr marR="706755" lvl="0" defTabSz="914400"/>
            <a:r>
              <a:rPr lang="en-US" sz="2400" i="1" spc="-5" dirty="0" err="1">
                <a:solidFill>
                  <a:srgbClr val="333333"/>
                </a:solidFill>
              </a:rPr>
              <a:t>Täytyy</a:t>
            </a:r>
            <a:r>
              <a:rPr lang="en-US" sz="2400" i="1" spc="-5" dirty="0">
                <a:solidFill>
                  <a:srgbClr val="333333"/>
                </a:solidFill>
              </a:rPr>
              <a:t> </a:t>
            </a:r>
            <a:r>
              <a:rPr lang="en-US" sz="2400" i="1" dirty="0" err="1">
                <a:solidFill>
                  <a:srgbClr val="333333"/>
                </a:solidFill>
              </a:rPr>
              <a:t>ottaa</a:t>
            </a:r>
            <a:r>
              <a:rPr lang="en-US" sz="2400" i="1" dirty="0">
                <a:solidFill>
                  <a:srgbClr val="333333"/>
                </a:solidFill>
              </a:rPr>
              <a:t> </a:t>
            </a:r>
            <a:r>
              <a:rPr lang="en-US" sz="2400" i="1" spc="-5" dirty="0" err="1">
                <a:solidFill>
                  <a:srgbClr val="333333"/>
                </a:solidFill>
              </a:rPr>
              <a:t>huomioon</a:t>
            </a:r>
            <a:r>
              <a:rPr lang="en-US" sz="2400" i="1" spc="-5" dirty="0">
                <a:solidFill>
                  <a:srgbClr val="333333"/>
                </a:solidFill>
              </a:rPr>
              <a:t> </a:t>
            </a:r>
            <a:r>
              <a:rPr lang="en-US" sz="2400" i="1" spc="-10" dirty="0" err="1">
                <a:solidFill>
                  <a:srgbClr val="333333"/>
                </a:solidFill>
              </a:rPr>
              <a:t>kaikki</a:t>
            </a:r>
            <a:r>
              <a:rPr lang="en-US" sz="2400" i="1" spc="-10" dirty="0">
                <a:solidFill>
                  <a:srgbClr val="333333"/>
                </a:solidFill>
              </a:rPr>
              <a:t> </a:t>
            </a:r>
            <a:r>
              <a:rPr lang="en-US" sz="2400" i="1" spc="-10" dirty="0" err="1">
                <a:solidFill>
                  <a:srgbClr val="333333"/>
                </a:solidFill>
              </a:rPr>
              <a:t>näkökulmat</a:t>
            </a:r>
            <a:r>
              <a:rPr lang="en-US" sz="2400" i="1" spc="-10" dirty="0">
                <a:solidFill>
                  <a:srgbClr val="333333"/>
                </a:solidFill>
              </a:rPr>
              <a:t>! </a:t>
            </a:r>
            <a:r>
              <a:rPr lang="en-US" sz="2400" spc="-10" dirty="0" err="1">
                <a:solidFill>
                  <a:srgbClr val="333333"/>
                </a:solidFill>
              </a:rPr>
              <a:t>Yhdistelmänä</a:t>
            </a:r>
            <a:r>
              <a:rPr lang="en-US" sz="2400" spc="-10" dirty="0">
                <a:solidFill>
                  <a:srgbClr val="333333"/>
                </a:solidFill>
              </a:rPr>
              <a:t> ne </a:t>
            </a:r>
            <a:r>
              <a:rPr lang="en-US" sz="2400" spc="-15" dirty="0" err="1">
                <a:solidFill>
                  <a:srgbClr val="333333"/>
                </a:solidFill>
              </a:rPr>
              <a:t>auttavat</a:t>
            </a:r>
            <a:r>
              <a:rPr lang="en-US" sz="2400" spc="-15" dirty="0">
                <a:solidFill>
                  <a:srgbClr val="333333"/>
                </a:solidFill>
              </a:rPr>
              <a:t> </a:t>
            </a:r>
            <a:r>
              <a:rPr lang="en-US" sz="2400" spc="-5" dirty="0" err="1">
                <a:solidFill>
                  <a:srgbClr val="333333"/>
                </a:solidFill>
              </a:rPr>
              <a:t>arvioimaan</a:t>
            </a:r>
            <a:r>
              <a:rPr lang="en-US" sz="2400" spc="-5" dirty="0">
                <a:solidFill>
                  <a:srgbClr val="333333"/>
                </a:solidFill>
              </a:rPr>
              <a:t> </a:t>
            </a:r>
            <a:r>
              <a:rPr lang="en-US" sz="2400" spc="-5" dirty="0" err="1">
                <a:solidFill>
                  <a:srgbClr val="333333"/>
                </a:solidFill>
              </a:rPr>
              <a:t>monimutkaista</a:t>
            </a:r>
            <a:r>
              <a:rPr lang="en-US" sz="2400" spc="30" dirty="0">
                <a:solidFill>
                  <a:srgbClr val="333333"/>
                </a:solidFill>
              </a:rPr>
              <a:t> </a:t>
            </a:r>
            <a:r>
              <a:rPr lang="en-US" sz="2400" spc="-5" dirty="0" err="1">
                <a:solidFill>
                  <a:srgbClr val="333333"/>
                </a:solidFill>
              </a:rPr>
              <a:t>tilannetta</a:t>
            </a:r>
            <a:r>
              <a:rPr lang="en-US" sz="2400" spc="-5"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17</a:t>
            </a:fld>
            <a:endParaRPr lang="en-US">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fi-FI" sz="2400" dirty="0">
                <a:solidFill>
                  <a:srgbClr val="333333"/>
                </a:solidFill>
              </a:rPr>
              <a:t>Tutkimukset osoittavat, että useilla ihmisillä (mutta ei kaikilla!), joilla on mielenterveysongelmia (erityisesti psykoosi) on ongelmia seuraavilla alueilla:</a:t>
            </a:r>
          </a:p>
          <a:p>
            <a:pPr marL="342900" lvl="0" indent="-342900" defTabSz="914377">
              <a:buClr>
                <a:srgbClr val="333333"/>
              </a:buClr>
              <a:buFont typeface="WingDings"/>
              <a:buChar char=""/>
            </a:pPr>
            <a:r>
              <a:rPr lang="fi-FI" sz="2400" dirty="0">
                <a:solidFill>
                  <a:srgbClr val="004992"/>
                </a:solidFill>
              </a:rPr>
              <a:t>Vaikeuksia havaita ja arvioida toisten kasvojen ilmeitä (esim. ilo, suru).</a:t>
            </a:r>
            <a:endParaRPr lang="en-US" sz="2400" dirty="0"/>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18</a:t>
            </a:fld>
            <a:endParaRPr lang="en-US">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fi-FI" sz="2400" dirty="0">
                <a:solidFill>
                  <a:srgbClr val="333333"/>
                </a:solidFill>
              </a:rPr>
              <a:t>Tutkimukset osoittavat, että useilla ihmisillä (mutta ei kaikilla!), joilla on mielenterveysongelmia (erityisesti psykoosi) on ongelmia seuraavilla alueilla:</a:t>
            </a:r>
          </a:p>
          <a:p>
            <a:pPr marL="342900" lvl="0" indent="-342900" defTabSz="914377">
              <a:buClr>
                <a:srgbClr val="333333"/>
              </a:buClr>
              <a:buFont typeface="WingDings"/>
              <a:buChar char=""/>
            </a:pPr>
            <a:r>
              <a:rPr lang="fi-FI" sz="2400" dirty="0">
                <a:solidFill>
                  <a:srgbClr val="004992"/>
                </a:solidFill>
              </a:rPr>
              <a:t>Vaikeuksia havaita ja arvioida toisten kasvojen ilmeitä (esim. ilo, suru).</a:t>
            </a:r>
          </a:p>
          <a:p>
            <a:pPr marL="342900" lvl="0" indent="-342900" defTabSz="914377">
              <a:buClr>
                <a:srgbClr val="333333"/>
              </a:buClr>
              <a:buFont typeface="WingDings"/>
              <a:buChar char=""/>
            </a:pPr>
            <a:r>
              <a:rPr lang="fi-FI" sz="2400" dirty="0">
                <a:solidFill>
                  <a:srgbClr val="004992"/>
                </a:solidFill>
              </a:rPr>
              <a:t>Vaikeuksia päätellä toisten tämänhetkisestä käytöksestä heidän käytöksensä syitä/ tulevaa käytöstä.</a:t>
            </a:r>
            <a:endParaRPr lang="en-US" sz="2400" dirty="0"/>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19</a:t>
            </a:fld>
            <a:endParaRPr lang="en-US">
              <a:latin typeface="+mn-lt"/>
            </a:endParaRPr>
          </a:p>
        </p:txBody>
      </p:sp>
    </p:spTree>
    <p:extLst>
      <p:ext uri="{BB962C8B-B14F-4D97-AF65-F5344CB8AC3E}">
        <p14:creationId xmlns:p14="http://schemas.microsoft.com/office/powerpoint/2010/main" val="4082036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Kuinka empatian puute edistää väärintulkintoja psykoosin aikana – esimerkkejä</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20</a:t>
            </a:fld>
            <a:endParaRPr lang="en-US">
              <a:latin typeface="+mn-lt"/>
            </a:endParaRPr>
          </a:p>
        </p:txBody>
      </p:sp>
      <p:sp>
        <p:nvSpPr>
          <p:cNvPr id="4" name="object 4"/>
          <p:cNvSpPr txBox="1"/>
          <p:nvPr/>
        </p:nvSpPr>
        <p:spPr>
          <a:xfrm>
            <a:off x="408955" y="6172200"/>
            <a:ext cx="11376000" cy="299720"/>
          </a:xfrm>
          <a:prstGeom prst="rect">
            <a:avLst/>
          </a:prstGeom>
        </p:spPr>
        <p:txBody>
          <a:bodyPr vert="horz" wrap="square" lIns="0" tIns="12700" rIns="0" bIns="0" rtlCol="0">
            <a:noAutofit/>
          </a:bodyPr>
          <a:lstStyle/>
          <a:p>
            <a:pPr marL="12700" algn="ctr">
              <a:lnSpc>
                <a:spcPct val="100000"/>
              </a:lnSpc>
              <a:spcBef>
                <a:spcPts val="100"/>
              </a:spcBef>
            </a:pPr>
            <a:r>
              <a:rPr sz="2000" spc="-5" dirty="0">
                <a:solidFill>
                  <a:srgbClr val="004992"/>
                </a:solidFill>
              </a:rPr>
              <a:t>Voisiko </a:t>
            </a:r>
            <a:r>
              <a:rPr sz="2000" spc="-10" dirty="0">
                <a:solidFill>
                  <a:srgbClr val="004992"/>
                </a:solidFill>
              </a:rPr>
              <a:t>joku </a:t>
            </a:r>
            <a:r>
              <a:rPr sz="2000" spc="-5" dirty="0">
                <a:solidFill>
                  <a:srgbClr val="004992"/>
                </a:solidFill>
              </a:rPr>
              <a:t>kertoa </a:t>
            </a:r>
            <a:r>
              <a:rPr sz="2000" dirty="0">
                <a:solidFill>
                  <a:srgbClr val="004992"/>
                </a:solidFill>
              </a:rPr>
              <a:t>lyhyesti </a:t>
            </a:r>
            <a:r>
              <a:rPr sz="2000" spc="-10" dirty="0">
                <a:solidFill>
                  <a:srgbClr val="004992"/>
                </a:solidFill>
              </a:rPr>
              <a:t>jonkun </a:t>
            </a:r>
            <a:r>
              <a:rPr sz="2000" spc="-5" dirty="0">
                <a:solidFill>
                  <a:srgbClr val="004992"/>
                </a:solidFill>
              </a:rPr>
              <a:t>henkilökohtaisen</a:t>
            </a:r>
            <a:r>
              <a:rPr sz="2000" spc="235" dirty="0">
                <a:solidFill>
                  <a:srgbClr val="004992"/>
                </a:solidFill>
              </a:rPr>
              <a:t> </a:t>
            </a:r>
            <a:r>
              <a:rPr sz="2000" spc="-5" dirty="0">
                <a:solidFill>
                  <a:srgbClr val="004992"/>
                </a:solidFill>
              </a:rPr>
              <a:t>kokemuksen?</a:t>
            </a:r>
            <a:endParaRPr sz="2000" dirty="0">
              <a:solidFill>
                <a:srgbClr val="00499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80013245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599656">
                  <a:extLst>
                    <a:ext uri="{9D8B030D-6E8A-4147-A177-3AD203B41FA5}">
                      <a16:colId xmlns:a16="http://schemas.microsoft.com/office/drawing/2014/main" val="20001"/>
                    </a:ext>
                  </a:extLst>
                </a:gridCol>
                <a:gridCol w="43919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Tapahtuma</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Selitys psykoosin aikana</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Muita selityksiä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Mies bussissa katsoo sinua pitkään.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Vainoaja paljasti vihdoin itsensä.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Johtuen huomiota herättävästä käytöksestäsi (esim. aurinkolasien pitäminen), sait aikaan katseet itse.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Pomo arvostelee virheitäsi.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Olet vakuuttunut, että tulet saamaan potkut.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Pomo ylireagoi hieman, mutta ei suunnittele erottamistasi – hän on useimmiten hieman äreä.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Ystävä lukee lehtikirjoituksen huonosta koulumenestyksestä.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Hän vihjailee sinulle lapsena saamistasi huonoista kouluarvosanoista.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Puhdas sattuma – ystävä on kiinnostunut uutisista, hän ei tiedä vaikeuksistasi koulussa.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21</a:t>
            </a:fld>
            <a:endParaRPr lang="en-US">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a:p>
            <a:pPr marR="5080" lvl="0" defTabSz="914400">
              <a:buClr>
                <a:srgbClr val="336699"/>
              </a:buClr>
              <a:tabLst>
                <a:tab pos="372745" algn="l"/>
              </a:tabLst>
            </a:pPr>
            <a:endParaRPr lang="en-US" sz="2400" dirty="0">
              <a:solidFill>
                <a:srgbClr val="333333"/>
              </a:solidFill>
            </a:endParaRPr>
          </a:p>
          <a:p>
            <a:pPr lvl="0" defTabSz="914400"/>
            <a:r>
              <a:rPr lang="en-US" sz="2400" b="1" dirty="0" err="1">
                <a:solidFill>
                  <a:srgbClr val="004992"/>
                </a:solidFill>
              </a:rPr>
              <a:t>Tärkeää</a:t>
            </a:r>
            <a:endParaRPr lang="en-US" sz="2400" dirty="0">
              <a:solidFill>
                <a:srgbClr val="333333"/>
              </a:solidFill>
            </a:endParaRPr>
          </a:p>
          <a:p>
            <a:pPr marL="342900" marR="330200" lvl="0" indent="-342900" defTabSz="914400">
              <a:buClr>
                <a:srgbClr val="333333"/>
              </a:buClr>
              <a:buFont typeface="WingDings"/>
              <a:buChar char=""/>
              <a:tabLst>
                <a:tab pos="372745" algn="l"/>
              </a:tabLst>
            </a:pPr>
            <a:r>
              <a:rPr lang="en-US" sz="2400" spc="-15" dirty="0" err="1">
                <a:solidFill>
                  <a:srgbClr val="333333"/>
                </a:solidFill>
              </a:rPr>
              <a:t>Sinun</a:t>
            </a:r>
            <a:r>
              <a:rPr lang="en-US" sz="2400" spc="-15" dirty="0">
                <a:solidFill>
                  <a:srgbClr val="333333"/>
                </a:solidFill>
              </a:rPr>
              <a:t> </a:t>
            </a:r>
            <a:r>
              <a:rPr lang="en-US" sz="2400" spc="-10" dirty="0" err="1">
                <a:solidFill>
                  <a:srgbClr val="333333"/>
                </a:solidFill>
              </a:rPr>
              <a:t>tulee</a:t>
            </a:r>
            <a:r>
              <a:rPr lang="en-US" sz="2400" spc="-10" dirty="0">
                <a:solidFill>
                  <a:srgbClr val="333333"/>
                </a:solidFill>
              </a:rPr>
              <a:t> </a:t>
            </a:r>
            <a:r>
              <a:rPr lang="en-US" sz="2400" dirty="0" err="1">
                <a:solidFill>
                  <a:srgbClr val="333333"/>
                </a:solidFill>
              </a:rPr>
              <a:t>erottaa</a:t>
            </a:r>
            <a:r>
              <a:rPr lang="en-US" sz="2400" dirty="0">
                <a:solidFill>
                  <a:srgbClr val="333333"/>
                </a:solidFill>
              </a:rPr>
              <a:t> </a:t>
            </a:r>
            <a:r>
              <a:rPr lang="en-US" sz="2400" spc="-5" dirty="0" err="1">
                <a:solidFill>
                  <a:srgbClr val="333333"/>
                </a:solidFill>
              </a:rPr>
              <a:t>toisistaan</a:t>
            </a:r>
            <a:r>
              <a:rPr lang="en-US" sz="2400" spc="-5" dirty="0">
                <a:solidFill>
                  <a:srgbClr val="333333"/>
                </a:solidFill>
              </a:rPr>
              <a:t> </a:t>
            </a:r>
            <a:r>
              <a:rPr lang="en-US" sz="2400" spc="-5" dirty="0" err="1">
                <a:solidFill>
                  <a:srgbClr val="333333"/>
                </a:solidFill>
              </a:rPr>
              <a:t>sinun</a:t>
            </a:r>
            <a:r>
              <a:rPr lang="en-US" sz="2400" spc="-5" dirty="0">
                <a:solidFill>
                  <a:srgbClr val="333333"/>
                </a:solidFill>
              </a:rPr>
              <a:t> </a:t>
            </a:r>
            <a:r>
              <a:rPr lang="en-US" sz="2400" spc="-10" dirty="0" err="1">
                <a:solidFill>
                  <a:srgbClr val="333333"/>
                </a:solidFill>
              </a:rPr>
              <a:t>saatavilla</a:t>
            </a:r>
            <a:r>
              <a:rPr lang="en-US" sz="2400" spc="-10" dirty="0">
                <a:solidFill>
                  <a:srgbClr val="333333"/>
                </a:solidFill>
              </a:rPr>
              <a:t> </a:t>
            </a:r>
            <a:r>
              <a:rPr lang="en-US" sz="2400" spc="-15" dirty="0" err="1">
                <a:solidFill>
                  <a:srgbClr val="333333"/>
                </a:solidFill>
              </a:rPr>
              <a:t>oleva</a:t>
            </a:r>
            <a:r>
              <a:rPr lang="en-US" sz="2400" spc="-15" dirty="0">
                <a:solidFill>
                  <a:srgbClr val="333333"/>
                </a:solidFill>
              </a:rPr>
              <a:t> </a:t>
            </a:r>
            <a:r>
              <a:rPr lang="en-US" sz="2400" spc="-15" dirty="0" err="1">
                <a:solidFill>
                  <a:srgbClr val="333333"/>
                </a:solidFill>
              </a:rPr>
              <a:t>tieto</a:t>
            </a:r>
            <a:r>
              <a:rPr lang="en-US" sz="2400" spc="-15" dirty="0">
                <a:solidFill>
                  <a:srgbClr val="333333"/>
                </a:solidFill>
              </a:rPr>
              <a:t> </a:t>
            </a:r>
            <a:r>
              <a:rPr lang="en-US" sz="2400" spc="-10" dirty="0">
                <a:solidFill>
                  <a:srgbClr val="333333"/>
                </a:solidFill>
              </a:rPr>
              <a:t>ja </a:t>
            </a:r>
            <a:r>
              <a:rPr lang="en-US" sz="2400" dirty="0">
                <a:solidFill>
                  <a:srgbClr val="333333"/>
                </a:solidFill>
              </a:rPr>
              <a:t>se </a:t>
            </a:r>
            <a:r>
              <a:rPr lang="en-US" sz="2400" spc="-15" dirty="0" err="1">
                <a:solidFill>
                  <a:srgbClr val="333333"/>
                </a:solidFill>
              </a:rPr>
              <a:t>tieto</a:t>
            </a:r>
            <a:r>
              <a:rPr lang="en-US" sz="2400" spc="-15" dirty="0">
                <a:solidFill>
                  <a:srgbClr val="333333"/>
                </a:solidFill>
              </a:rPr>
              <a:t>, </a:t>
            </a:r>
            <a:r>
              <a:rPr lang="en-US" sz="2400" spc="-5" dirty="0" err="1">
                <a:solidFill>
                  <a:srgbClr val="333333"/>
                </a:solidFill>
              </a:rPr>
              <a:t>joka</a:t>
            </a:r>
            <a:r>
              <a:rPr lang="en-US" sz="2400" spc="-5" dirty="0">
                <a:solidFill>
                  <a:srgbClr val="333333"/>
                </a:solidFill>
              </a:rPr>
              <a:t> </a:t>
            </a:r>
            <a:r>
              <a:rPr lang="en-US" sz="2400" spc="-10" dirty="0" err="1">
                <a:solidFill>
                  <a:srgbClr val="333333"/>
                </a:solidFill>
              </a:rPr>
              <a:t>hahmoilla</a:t>
            </a:r>
            <a:r>
              <a:rPr lang="en-US" sz="2400" spc="-10" dirty="0">
                <a:solidFill>
                  <a:srgbClr val="333333"/>
                </a:solidFill>
              </a:rPr>
              <a:t> </a:t>
            </a:r>
            <a:r>
              <a:rPr lang="en-US" sz="2400" dirty="0">
                <a:solidFill>
                  <a:srgbClr val="333333"/>
                </a:solidFill>
              </a:rPr>
              <a:t>on </a:t>
            </a:r>
            <a:r>
              <a:rPr lang="en-US" sz="2400" spc="-5" dirty="0" err="1">
                <a:solidFill>
                  <a:srgbClr val="333333"/>
                </a:solidFill>
              </a:rPr>
              <a:t>toinen</a:t>
            </a:r>
            <a:r>
              <a:rPr lang="en-US" sz="2400" spc="-5" dirty="0">
                <a:solidFill>
                  <a:srgbClr val="333333"/>
                </a:solidFill>
              </a:rPr>
              <a:t> </a:t>
            </a:r>
            <a:r>
              <a:rPr lang="en-US" sz="2400" spc="-5" dirty="0" err="1">
                <a:solidFill>
                  <a:srgbClr val="333333"/>
                </a:solidFill>
              </a:rPr>
              <a:t>toisistaan</a:t>
            </a:r>
            <a:r>
              <a:rPr lang="en-US" sz="2400" spc="-5"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22</a:t>
            </a:fld>
            <a:endParaRPr lang="en-US">
              <a:latin typeface="+mn-lt"/>
            </a:endParaRPr>
          </a:p>
        </p:txBody>
      </p:sp>
    </p:spTree>
    <p:extLst>
      <p:ext uri="{BB962C8B-B14F-4D97-AF65-F5344CB8AC3E}">
        <p14:creationId xmlns:p14="http://schemas.microsoft.com/office/powerpoint/2010/main" val="2737183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a:p>
            <a:pPr marR="5080" lvl="0" defTabSz="914400">
              <a:buClr>
                <a:srgbClr val="336699"/>
              </a:buClr>
              <a:tabLst>
                <a:tab pos="372745" algn="l"/>
              </a:tabLst>
            </a:pPr>
            <a:endParaRPr lang="en-US" sz="2400" dirty="0">
              <a:solidFill>
                <a:srgbClr val="333333"/>
              </a:solidFill>
            </a:endParaRPr>
          </a:p>
          <a:p>
            <a:pPr lvl="0" defTabSz="914400"/>
            <a:r>
              <a:rPr lang="en-US" sz="2400" b="1" dirty="0" err="1">
                <a:solidFill>
                  <a:srgbClr val="004992"/>
                </a:solidFill>
              </a:rPr>
              <a:t>Tärkeää</a:t>
            </a:r>
            <a:endParaRPr lang="en-US" sz="2400" dirty="0">
              <a:solidFill>
                <a:srgbClr val="333333"/>
              </a:solidFill>
            </a:endParaRPr>
          </a:p>
          <a:p>
            <a:pPr marL="342900" marR="330200" lvl="0" indent="-342900" defTabSz="914400">
              <a:buClr>
                <a:srgbClr val="333333"/>
              </a:buClr>
              <a:buFont typeface="WingDings"/>
              <a:buChar char=""/>
              <a:tabLst>
                <a:tab pos="372745" algn="l"/>
              </a:tabLst>
            </a:pPr>
            <a:r>
              <a:rPr lang="en-US" sz="2400" spc="-15" dirty="0" err="1">
                <a:solidFill>
                  <a:srgbClr val="333333"/>
                </a:solidFill>
              </a:rPr>
              <a:t>Sinun</a:t>
            </a:r>
            <a:r>
              <a:rPr lang="en-US" sz="2400" spc="-15" dirty="0">
                <a:solidFill>
                  <a:srgbClr val="333333"/>
                </a:solidFill>
              </a:rPr>
              <a:t> </a:t>
            </a:r>
            <a:r>
              <a:rPr lang="en-US" sz="2400" spc="-10" dirty="0" err="1">
                <a:solidFill>
                  <a:srgbClr val="333333"/>
                </a:solidFill>
              </a:rPr>
              <a:t>tulee</a:t>
            </a:r>
            <a:r>
              <a:rPr lang="en-US" sz="2400" spc="-10" dirty="0">
                <a:solidFill>
                  <a:srgbClr val="333333"/>
                </a:solidFill>
              </a:rPr>
              <a:t> </a:t>
            </a:r>
            <a:r>
              <a:rPr lang="en-US" sz="2400" dirty="0" err="1">
                <a:solidFill>
                  <a:srgbClr val="333333"/>
                </a:solidFill>
              </a:rPr>
              <a:t>erottaa</a:t>
            </a:r>
            <a:r>
              <a:rPr lang="en-US" sz="2400" dirty="0">
                <a:solidFill>
                  <a:srgbClr val="333333"/>
                </a:solidFill>
              </a:rPr>
              <a:t> </a:t>
            </a:r>
            <a:r>
              <a:rPr lang="en-US" sz="2400" spc="-5" dirty="0" err="1">
                <a:solidFill>
                  <a:srgbClr val="333333"/>
                </a:solidFill>
              </a:rPr>
              <a:t>toisistaan</a:t>
            </a:r>
            <a:r>
              <a:rPr lang="en-US" sz="2400" spc="-5" dirty="0">
                <a:solidFill>
                  <a:srgbClr val="333333"/>
                </a:solidFill>
              </a:rPr>
              <a:t> </a:t>
            </a:r>
            <a:r>
              <a:rPr lang="en-US" sz="2400" spc="-5" dirty="0" err="1">
                <a:solidFill>
                  <a:srgbClr val="333333"/>
                </a:solidFill>
              </a:rPr>
              <a:t>sinun</a:t>
            </a:r>
            <a:r>
              <a:rPr lang="en-US" sz="2400" spc="-5" dirty="0">
                <a:solidFill>
                  <a:srgbClr val="333333"/>
                </a:solidFill>
              </a:rPr>
              <a:t> </a:t>
            </a:r>
            <a:r>
              <a:rPr lang="en-US" sz="2400" spc="-10" dirty="0" err="1">
                <a:solidFill>
                  <a:srgbClr val="333333"/>
                </a:solidFill>
              </a:rPr>
              <a:t>saatavilla</a:t>
            </a:r>
            <a:r>
              <a:rPr lang="en-US" sz="2400" spc="-10" dirty="0">
                <a:solidFill>
                  <a:srgbClr val="333333"/>
                </a:solidFill>
              </a:rPr>
              <a:t> </a:t>
            </a:r>
            <a:r>
              <a:rPr lang="en-US" sz="2400" spc="-15" dirty="0" err="1">
                <a:solidFill>
                  <a:srgbClr val="333333"/>
                </a:solidFill>
              </a:rPr>
              <a:t>oleva</a:t>
            </a:r>
            <a:r>
              <a:rPr lang="en-US" sz="2400" spc="-15" dirty="0">
                <a:solidFill>
                  <a:srgbClr val="333333"/>
                </a:solidFill>
              </a:rPr>
              <a:t> </a:t>
            </a:r>
            <a:r>
              <a:rPr lang="en-US" sz="2400" spc="-15" dirty="0" err="1">
                <a:solidFill>
                  <a:srgbClr val="333333"/>
                </a:solidFill>
              </a:rPr>
              <a:t>tieto</a:t>
            </a:r>
            <a:r>
              <a:rPr lang="en-US" sz="2400" spc="-15" dirty="0">
                <a:solidFill>
                  <a:srgbClr val="333333"/>
                </a:solidFill>
              </a:rPr>
              <a:t> </a:t>
            </a:r>
            <a:r>
              <a:rPr lang="en-US" sz="2400" spc="-10" dirty="0">
                <a:solidFill>
                  <a:srgbClr val="333333"/>
                </a:solidFill>
              </a:rPr>
              <a:t>ja </a:t>
            </a:r>
            <a:r>
              <a:rPr lang="en-US" sz="2400" dirty="0">
                <a:solidFill>
                  <a:srgbClr val="333333"/>
                </a:solidFill>
              </a:rPr>
              <a:t>se </a:t>
            </a:r>
            <a:r>
              <a:rPr lang="en-US" sz="2400" spc="-15" dirty="0" err="1">
                <a:solidFill>
                  <a:srgbClr val="333333"/>
                </a:solidFill>
              </a:rPr>
              <a:t>tieto</a:t>
            </a:r>
            <a:r>
              <a:rPr lang="en-US" sz="2400" spc="-15" dirty="0">
                <a:solidFill>
                  <a:srgbClr val="333333"/>
                </a:solidFill>
              </a:rPr>
              <a:t>, </a:t>
            </a:r>
            <a:r>
              <a:rPr lang="en-US" sz="2400" spc="-5" dirty="0" err="1">
                <a:solidFill>
                  <a:srgbClr val="333333"/>
                </a:solidFill>
              </a:rPr>
              <a:t>joka</a:t>
            </a:r>
            <a:r>
              <a:rPr lang="en-US" sz="2400" spc="-5" dirty="0">
                <a:solidFill>
                  <a:srgbClr val="333333"/>
                </a:solidFill>
              </a:rPr>
              <a:t> </a:t>
            </a:r>
            <a:r>
              <a:rPr lang="en-US" sz="2400" spc="-10" dirty="0" err="1">
                <a:solidFill>
                  <a:srgbClr val="333333"/>
                </a:solidFill>
              </a:rPr>
              <a:t>hahmoilla</a:t>
            </a:r>
            <a:r>
              <a:rPr lang="en-US" sz="2400" spc="-10" dirty="0">
                <a:solidFill>
                  <a:srgbClr val="333333"/>
                </a:solidFill>
              </a:rPr>
              <a:t> </a:t>
            </a:r>
            <a:r>
              <a:rPr lang="en-US" sz="2400" dirty="0">
                <a:solidFill>
                  <a:srgbClr val="333333"/>
                </a:solidFill>
              </a:rPr>
              <a:t>on </a:t>
            </a:r>
            <a:r>
              <a:rPr lang="en-US" sz="2400" spc="-5" dirty="0" err="1">
                <a:solidFill>
                  <a:srgbClr val="333333"/>
                </a:solidFill>
              </a:rPr>
              <a:t>toinen</a:t>
            </a:r>
            <a:r>
              <a:rPr lang="en-US" sz="2400" spc="-5" dirty="0">
                <a:solidFill>
                  <a:srgbClr val="333333"/>
                </a:solidFill>
              </a:rPr>
              <a:t> </a:t>
            </a:r>
            <a:r>
              <a:rPr lang="en-US" sz="2400" spc="-5" dirty="0" err="1">
                <a:solidFill>
                  <a:srgbClr val="333333"/>
                </a:solidFill>
              </a:rPr>
              <a:t>toisistaan</a:t>
            </a:r>
            <a:r>
              <a:rPr lang="en-US" sz="2400" spc="-5"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72745" algn="l"/>
              </a:tabLst>
            </a:pPr>
            <a:r>
              <a:rPr lang="en-US" sz="2400" spc="-10" dirty="0" err="1">
                <a:solidFill>
                  <a:srgbClr val="333333"/>
                </a:solidFill>
              </a:rPr>
              <a:t>Mitä</a:t>
            </a:r>
            <a:r>
              <a:rPr lang="en-US" sz="2400" spc="-10" dirty="0">
                <a:solidFill>
                  <a:srgbClr val="333333"/>
                </a:solidFill>
              </a:rPr>
              <a:t> </a:t>
            </a:r>
            <a:r>
              <a:rPr lang="en-US" sz="2400" spc="-10" dirty="0" err="1">
                <a:solidFill>
                  <a:srgbClr val="333333"/>
                </a:solidFill>
              </a:rPr>
              <a:t>lisätietoa</a:t>
            </a:r>
            <a:r>
              <a:rPr lang="en-US" sz="2400" spc="-10" dirty="0">
                <a:solidFill>
                  <a:srgbClr val="333333"/>
                </a:solidFill>
              </a:rPr>
              <a:t> </a:t>
            </a:r>
            <a:r>
              <a:rPr lang="en-US" sz="2400" spc="-5" dirty="0" err="1">
                <a:solidFill>
                  <a:srgbClr val="333333"/>
                </a:solidFill>
              </a:rPr>
              <a:t>tarvitaan</a:t>
            </a:r>
            <a:r>
              <a:rPr lang="en-US" sz="2400" spc="-5" dirty="0">
                <a:solidFill>
                  <a:srgbClr val="333333"/>
                </a:solidFill>
              </a:rPr>
              <a:t> </a:t>
            </a:r>
            <a:r>
              <a:rPr lang="en-US" sz="2400" spc="-15" dirty="0" err="1">
                <a:solidFill>
                  <a:srgbClr val="333333"/>
                </a:solidFill>
              </a:rPr>
              <a:t>varman</a:t>
            </a:r>
            <a:r>
              <a:rPr lang="en-US" sz="2400" spc="155" dirty="0">
                <a:solidFill>
                  <a:srgbClr val="333333"/>
                </a:solidFill>
              </a:rPr>
              <a:t> </a:t>
            </a:r>
            <a:r>
              <a:rPr lang="en-US" sz="2400" spc="-10" dirty="0" err="1">
                <a:solidFill>
                  <a:srgbClr val="333333"/>
                </a:solidFill>
              </a:rPr>
              <a:t>vastauksen</a:t>
            </a:r>
            <a:r>
              <a:rPr lang="en-US" sz="2400" spc="-10" dirty="0">
                <a:solidFill>
                  <a:srgbClr val="333333"/>
                </a:solidFill>
              </a:rPr>
              <a:t> </a:t>
            </a:r>
            <a:r>
              <a:rPr lang="en-US" sz="2400" spc="-10" dirty="0" err="1">
                <a:solidFill>
                  <a:srgbClr val="333333"/>
                </a:solidFill>
              </a:rPr>
              <a:t>muodostamiseksi</a:t>
            </a:r>
            <a:r>
              <a:rPr lang="en-US" sz="2400" spc="-10"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23</a:t>
            </a:fld>
            <a:endParaRPr lang="en-US">
              <a:latin typeface="+mn-lt"/>
            </a:endParaRPr>
          </a:p>
        </p:txBody>
      </p:sp>
    </p:spTree>
    <p:extLst>
      <p:ext uri="{BB962C8B-B14F-4D97-AF65-F5344CB8AC3E}">
        <p14:creationId xmlns:p14="http://schemas.microsoft.com/office/powerpoint/2010/main" val="3469542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30" name="Slide Number Placeholder 29"/>
          <p:cNvSpPr>
            <a:spLocks noGrp="1"/>
          </p:cNvSpPr>
          <p:nvPr>
            <p:ph type="sldNum" sz="quarter" idx="12"/>
          </p:nvPr>
        </p:nvSpPr>
        <p:spPr/>
        <p:txBody>
          <a:bodyPr/>
          <a:lstStyle/>
          <a:p>
            <a:fld id="{B6F15528-21DE-4FAA-801E-634DDDAF4B2B}" type="slidenum">
              <a:rPr lang="en-US" smtClean="0">
                <a:latin typeface="+mn-lt"/>
              </a:rPr>
              <a:pPr/>
              <a:t>24</a:t>
            </a:fld>
            <a:endParaRPr lang="en-US">
              <a:latin typeface="+mn-lt"/>
            </a:endParaRPr>
          </a:p>
        </p:txBody>
      </p:sp>
      <p:sp>
        <p:nvSpPr>
          <p:cNvPr id="1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dirty="0">
                <a:solidFill>
                  <a:srgbClr val="004992"/>
                </a:solidFill>
                <a:latin typeface="Calibri Light"/>
              </a:rPr>
              <a:t>Mitä tyttö luultavasti tuo isoäidilleen lahjaksi seuraavana syntymäpäivänä? Ilahtuuko isoäiti?</a:t>
            </a:r>
            <a:endParaRPr lang="de-DE" altLang="de-DE" sz="2400" dirty="0">
              <a:solidFill>
                <a:srgbClr val="004992"/>
              </a:solidFill>
              <a:latin typeface="Calibri Light"/>
            </a:endParaRPr>
          </a:p>
        </p:txBody>
      </p:sp>
      <p:pic>
        <p:nvPicPr>
          <p:cNvPr id="15"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Toffeeta! Hienoa,</a:t>
            </a:r>
          </a:p>
          <a:p>
            <a:pPr algn="ctr" eaLnBrk="1" hangingPunct="1">
              <a:spcBef>
                <a:spcPct val="0"/>
              </a:spcBef>
              <a:buFontTx/>
              <a:buNone/>
            </a:pPr>
            <a:r>
              <a:rPr lang="de-DE" altLang="de-DE" sz="1400" b="1">
                <a:solidFill>
                  <a:srgbClr val="000000"/>
                </a:solidFill>
                <a:latin typeface="Calibri Light"/>
              </a:rPr>
              <a:t>kiitos!</a:t>
            </a:r>
            <a:endParaRPr lang="de-DE" altLang="de-DE" sz="1400" b="1" dirty="0">
              <a:solidFill>
                <a:srgbClr val="000000"/>
              </a:solidFill>
              <a:latin typeface="Calibri Light"/>
            </a:endParaRPr>
          </a:p>
        </p:txBody>
      </p:sp>
      <p:pic>
        <p:nvPicPr>
          <p:cNvPr id="1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En voi sietää toffeeta</a:t>
            </a:r>
            <a:endParaRPr lang="de-DE" altLang="de-DE" sz="1400" b="1" dirty="0">
              <a:solidFill>
                <a:srgbClr val="000000"/>
              </a:solidFill>
              <a:latin typeface="Calibri Light"/>
            </a:endParaRPr>
          </a:p>
        </p:txBody>
      </p:sp>
      <p:sp>
        <p:nvSpPr>
          <p:cNvPr id="21"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30" name="Slide Number Placeholder 29"/>
          <p:cNvSpPr>
            <a:spLocks noGrp="1"/>
          </p:cNvSpPr>
          <p:nvPr>
            <p:ph type="sldNum" sz="quarter" idx="12"/>
          </p:nvPr>
        </p:nvSpPr>
        <p:spPr/>
        <p:txBody>
          <a:bodyPr/>
          <a:lstStyle/>
          <a:p>
            <a:fld id="{B6F15528-21DE-4FAA-801E-634DDDAF4B2B}" type="slidenum">
              <a:rPr lang="en-US" smtClean="0">
                <a:latin typeface="+mn-lt"/>
              </a:rPr>
              <a:pPr/>
              <a:t>25</a:t>
            </a:fld>
            <a:endParaRPr lang="en-US">
              <a:latin typeface="+mn-lt"/>
            </a:endParaRPr>
          </a:p>
        </p:txBody>
      </p:sp>
      <p:sp>
        <p:nvSpPr>
          <p:cNvPr id="1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dirty="0">
                <a:solidFill>
                  <a:srgbClr val="004992"/>
                </a:solidFill>
                <a:latin typeface="Calibri Light"/>
              </a:rPr>
              <a:t>Mitä tyttö luultavasti tuo isoäidilleen lahjaksi seuraavana syntymäpäivänä? Ilahtuuko isoäiti?</a:t>
            </a:r>
            <a:endParaRPr lang="de-DE" altLang="de-DE" sz="2400" dirty="0">
              <a:solidFill>
                <a:srgbClr val="004992"/>
              </a:solidFill>
              <a:latin typeface="Calibri Light"/>
            </a:endParaRPr>
          </a:p>
        </p:txBody>
      </p:sp>
      <p:pic>
        <p:nvPicPr>
          <p:cNvPr id="15"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Toffeeta! Hienoa,</a:t>
            </a:r>
          </a:p>
          <a:p>
            <a:pPr algn="ctr" eaLnBrk="1" hangingPunct="1">
              <a:spcBef>
                <a:spcPct val="0"/>
              </a:spcBef>
              <a:buFontTx/>
              <a:buNone/>
            </a:pPr>
            <a:r>
              <a:rPr lang="de-DE" altLang="de-DE" sz="1400" b="1">
                <a:solidFill>
                  <a:srgbClr val="000000"/>
                </a:solidFill>
                <a:latin typeface="Calibri Light"/>
              </a:rPr>
              <a:t>kiitos!</a:t>
            </a:r>
            <a:endParaRPr lang="de-DE" altLang="de-DE" sz="1400" b="1" dirty="0">
              <a:solidFill>
                <a:srgbClr val="000000"/>
              </a:solidFill>
              <a:latin typeface="Calibri Light"/>
            </a:endParaRPr>
          </a:p>
        </p:txBody>
      </p:sp>
      <p:pic>
        <p:nvPicPr>
          <p:cNvPr id="1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En voi sietää toffeeta</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2600673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Isoäidin syntymäpäivä</a:t>
            </a:r>
            <a:br>
              <a:rPr lang="fi-FI" sz="3600" dirty="0">
                <a:solidFill>
                  <a:srgbClr val="004992"/>
                </a:solidFill>
                <a:latin typeface="+mn-lt"/>
                <a:ea typeface="+mn-ea"/>
                <a:cs typeface="+mn-cs"/>
              </a:rPr>
            </a:br>
            <a:r>
              <a:rPr lang="fi-FI" dirty="0">
                <a:solidFill>
                  <a:srgbClr val="004992"/>
                </a:solidFill>
                <a:latin typeface="+mn-lt"/>
                <a:ea typeface="+mn-ea"/>
                <a:cs typeface="+mn-cs"/>
              </a:rPr>
              <a:t>Mitä tyttö tuo isoäidilleen ensi vuonna?</a:t>
            </a:r>
            <a:endParaRPr dirty="0">
              <a:solidFill>
                <a:srgbClr val="004992"/>
              </a:solidFill>
              <a:latin typeface="+mn-lt"/>
              <a:ea typeface="+mn-ea"/>
              <a:cs typeface="+mn-cs"/>
            </a:endParaRPr>
          </a:p>
        </p:txBody>
      </p:sp>
      <p:sp>
        <p:nvSpPr>
          <p:cNvPr id="29" name="Footer Placeholder 2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30" name="Slide Number Placeholder 29"/>
          <p:cNvSpPr>
            <a:spLocks noGrp="1"/>
          </p:cNvSpPr>
          <p:nvPr>
            <p:ph type="sldNum" sz="quarter" idx="12"/>
          </p:nvPr>
        </p:nvSpPr>
        <p:spPr/>
        <p:txBody>
          <a:bodyPr/>
          <a:lstStyle/>
          <a:p>
            <a:fld id="{B6F15528-21DE-4FAA-801E-634DDDAF4B2B}" type="slidenum">
              <a:rPr lang="en-US" smtClean="0">
                <a:latin typeface="+mn-lt"/>
              </a:rPr>
              <a:pPr/>
              <a:t>26</a:t>
            </a:fld>
            <a:endParaRPr lang="en-US">
              <a:latin typeface="+mn-lt"/>
            </a:endParaRPr>
          </a:p>
        </p:txBody>
      </p:sp>
      <p:pic>
        <p:nvPicPr>
          <p:cNvPr id="9"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fi-FI" altLang="de-DE" sz="2000" b="1" dirty="0">
                <a:solidFill>
                  <a:srgbClr val="004992"/>
                </a:solidFill>
                <a:latin typeface="Calibri Light"/>
              </a:rPr>
              <a:t>Todennäköisesti: </a:t>
            </a:r>
            <a:r>
              <a:rPr lang="fi-FI" altLang="de-DE" sz="2000" dirty="0">
                <a:solidFill>
                  <a:srgbClr val="333333"/>
                </a:solidFill>
                <a:latin typeface="Calibri Light"/>
              </a:rPr>
              <a:t>Rasian toffeeta taas, koska isoäiti oli niin innostunut viime kerralla.</a:t>
            </a:r>
          </a:p>
          <a:p>
            <a:pPr eaLnBrk="1" hangingPunct="1">
              <a:spcBef>
                <a:spcPts val="1200"/>
              </a:spcBef>
              <a:spcAft>
                <a:spcPts val="0"/>
              </a:spcAft>
              <a:buNone/>
            </a:pPr>
            <a:r>
              <a:rPr lang="fi-FI" altLang="de-DE" sz="2000" b="1" dirty="0">
                <a:solidFill>
                  <a:srgbClr val="004992"/>
                </a:solidFill>
                <a:latin typeface="Calibri Light"/>
              </a:rPr>
              <a:t>Epätodennäköisesti: </a:t>
            </a:r>
            <a:r>
              <a:rPr lang="fi-FI" altLang="de-DE" sz="2000" dirty="0">
                <a:solidFill>
                  <a:srgbClr val="333333"/>
                </a:solidFill>
                <a:latin typeface="Calibri Light"/>
              </a:rPr>
              <a:t>Tyttö on huomannut, että isoäiti ei pidä toffeesta ja hän tuo jotain muuta seuraavana syntymäpäivänä.</a:t>
            </a:r>
            <a:endParaRPr lang="de-DE" altLang="de-DE" sz="2000" dirty="0">
              <a:solidFill>
                <a:srgbClr val="333333"/>
              </a:solidFill>
              <a:latin typeface="Calibri Light"/>
            </a:endParaRPr>
          </a:p>
        </p:txBody>
      </p:sp>
      <p:sp>
        <p:nvSpPr>
          <p:cNvPr id="1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Toffeeta! Hienoa,</a:t>
            </a:r>
          </a:p>
          <a:p>
            <a:pPr algn="ctr" eaLnBrk="1" hangingPunct="1">
              <a:spcBef>
                <a:spcPct val="0"/>
              </a:spcBef>
              <a:buFontTx/>
              <a:buNone/>
            </a:pPr>
            <a:r>
              <a:rPr lang="de-DE" altLang="de-DE" sz="1400" b="1">
                <a:solidFill>
                  <a:srgbClr val="000000"/>
                </a:solidFill>
                <a:latin typeface="Calibri Light"/>
              </a:rPr>
              <a:t>kiitos!</a:t>
            </a:r>
            <a:endParaRPr lang="de-DE" altLang="de-DE" sz="1400" b="1" dirty="0">
              <a:solidFill>
                <a:srgbClr val="000000"/>
              </a:solidFill>
              <a:latin typeface="Calibri Light"/>
            </a:endParaRPr>
          </a:p>
        </p:txBody>
      </p:sp>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En voi sietää toffeeta</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Aloitetaan!</a:t>
            </a:r>
            <a:endParaRPr sz="3600">
              <a:latin typeface="+mn-lt"/>
              <a:ea typeface="+mn-ea"/>
              <a:cs typeface="+mn-cs"/>
            </a:endParaRPr>
          </a:p>
        </p:txBody>
      </p:sp>
      <p:sp>
        <p:nvSpPr>
          <p:cNvPr id="3" name="Footer Placeholder 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27</a:t>
            </a:fld>
            <a:endParaRPr lang="en-US">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latin typeface="+mn-lt"/>
              </a:rPr>
              <a:pPr/>
              <a:t>28</a:t>
            </a:fld>
            <a:endParaRPr lang="en-US">
              <a:latin typeface="+mn-lt"/>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Onko pomo kovasydäminen? Tarvitsemmeko lisätietoa</a:t>
            </a:r>
          </a:p>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päätöksentekoon?</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Olen hyvin</a:t>
            </a:r>
          </a:p>
          <a:p>
            <a:pPr algn="ctr" eaLnBrk="1" fontAlgn="auto" hangingPunct="1">
              <a:spcBef>
                <a:spcPts val="105"/>
              </a:spcBef>
              <a:spcAft>
                <a:spcPts val="0"/>
              </a:spcAft>
              <a:defRPr/>
            </a:pPr>
            <a:r>
              <a:rPr lang="en-US" sz="1200">
                <a:latin typeface="Calibri Light"/>
                <a:cs typeface="Verdana"/>
              </a:rPr>
              <a:t>pahoillani!</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fi-FI" altLang="de-DE" sz="1200">
                <a:latin typeface="Calibri Light"/>
                <a:ea typeface="Verdana" panose="020B0604030504040204" pitchFamily="34" charset="0"/>
                <a:cs typeface="Verdana" panose="020B0604030504040204" pitchFamily="34" charset="0"/>
              </a:rPr>
              <a:t>Kuinka minä pystyn nyt tekemään töitä?</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Tätä ei voi hyväksyä!</a:t>
            </a:r>
            <a:endParaRPr lang="de-DE" altLang="de-DE" sz="1200" dirty="0">
              <a:latin typeface="Calibri Light"/>
              <a:ea typeface="Verdana" panose="020B0604030504040204" pitchFamily="34" charset="0"/>
              <a:cs typeface="Verdana" panose="020B0604030504040204" pitchFamily="34" charset="0"/>
            </a:endParaRPr>
          </a:p>
        </p:txBody>
      </p:sp>
      <p:sp>
        <p:nvSpPr>
          <p:cNvPr id="19"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latin typeface="+mn-lt"/>
              </a:rPr>
              <a:pPr/>
              <a:t>29</a:t>
            </a:fld>
            <a:endParaRPr lang="en-US">
              <a:latin typeface="+mn-lt"/>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Onko pomo kovasydäminen? Tarvitsemmeko lisätietoa</a:t>
            </a:r>
          </a:p>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päätöksentekoon?</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Olen hyvin</a:t>
            </a:r>
          </a:p>
          <a:p>
            <a:pPr algn="ctr" eaLnBrk="1" fontAlgn="auto" hangingPunct="1">
              <a:spcBef>
                <a:spcPts val="105"/>
              </a:spcBef>
              <a:spcAft>
                <a:spcPts val="0"/>
              </a:spcAft>
              <a:defRPr/>
            </a:pPr>
            <a:r>
              <a:rPr lang="en-US" sz="1200">
                <a:latin typeface="Calibri Light"/>
                <a:cs typeface="Verdana"/>
              </a:rPr>
              <a:t>pahoillani!</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fi-FI" altLang="de-DE" sz="1200">
                <a:latin typeface="Calibri Light"/>
                <a:ea typeface="Verdana" panose="020B0604030504040204" pitchFamily="34" charset="0"/>
                <a:cs typeface="Verdana" panose="020B0604030504040204" pitchFamily="34" charset="0"/>
              </a:rPr>
              <a:t>Kuinka minä pystyn nyt tekemään töitä?</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Tätä ei voi hyväksyä!</a:t>
            </a:r>
            <a:endParaRPr lang="de-DE" altLang="de-DE" sz="1200" dirty="0">
              <a:latin typeface="Calibri Light"/>
              <a:ea typeface="Verdana" panose="020B0604030504040204" pitchFamily="34" charset="0"/>
              <a:cs typeface="Verdana" panose="020B0604030504040204" pitchFamily="34" charset="0"/>
            </a:endParaRP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030283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latin typeface="+mn-lt"/>
              </a:rPr>
              <a:pPr/>
              <a:t>30</a:t>
            </a:fld>
            <a:endParaRPr lang="en-US">
              <a:latin typeface="+mn-lt"/>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Onko pomo kovasydäminen? Tarvitsemmeko lisätietoa</a:t>
            </a:r>
          </a:p>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päätöksentekoon?</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Olen hyvin</a:t>
            </a:r>
          </a:p>
          <a:p>
            <a:pPr algn="ctr" eaLnBrk="1" fontAlgn="auto" hangingPunct="1">
              <a:spcBef>
                <a:spcPts val="105"/>
              </a:spcBef>
              <a:spcAft>
                <a:spcPts val="0"/>
              </a:spcAft>
              <a:defRPr/>
            </a:pPr>
            <a:r>
              <a:rPr lang="en-US" sz="1200">
                <a:latin typeface="Calibri Light"/>
                <a:cs typeface="Verdana"/>
              </a:rPr>
              <a:t>pahoillani!</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fi-FI" altLang="de-DE" sz="1200">
                <a:latin typeface="Calibri Light"/>
                <a:ea typeface="Verdana" panose="020B0604030504040204" pitchFamily="34" charset="0"/>
                <a:cs typeface="Verdana" panose="020B0604030504040204" pitchFamily="34" charset="0"/>
              </a:rPr>
              <a:t>Kuinka minä pystyn nyt tekemään töitä?</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Tätä ei voi hyväksyä!</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91205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31</a:t>
            </a:fld>
            <a:endParaRPr lang="en-US">
              <a:latin typeface="+mn-lt"/>
            </a:endParaRPr>
          </a:p>
        </p:txBody>
      </p:sp>
      <p:pic>
        <p:nvPicPr>
          <p:cNvPr id="5"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a:solidFill>
                  <a:srgbClr val="004992"/>
                </a:solidFill>
                <a:latin typeface="Calibri Light"/>
              </a:rPr>
              <a:t>Mitä poliisi saattaisi ajatella...onko hän täysin</a:t>
            </a:r>
          </a:p>
          <a:p>
            <a:pPr algn="ctr" eaLnBrk="1" hangingPunct="1">
              <a:spcBef>
                <a:spcPts val="0"/>
              </a:spcBef>
              <a:spcAft>
                <a:spcPts val="0"/>
              </a:spcAft>
              <a:buNone/>
            </a:pPr>
            <a:r>
              <a:rPr lang="fi-FI" altLang="de-DE" sz="2400">
                <a:solidFill>
                  <a:srgbClr val="004992"/>
                </a:solidFill>
                <a:latin typeface="Calibri Light"/>
              </a:rPr>
              <a:t>oikeassa vai osittain oikeassa?</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32</a:t>
            </a:fld>
            <a:endParaRPr lang="en-US">
              <a:latin typeface="+mn-lt"/>
            </a:endParaRPr>
          </a:p>
        </p:txBody>
      </p:sp>
      <p:pic>
        <p:nvPicPr>
          <p:cNvPr id="5"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a:solidFill>
                  <a:srgbClr val="004992"/>
                </a:solidFill>
                <a:latin typeface="Calibri Light"/>
              </a:rPr>
              <a:t>Mitä poliisi saattaisi ajatella...onko hän täysin</a:t>
            </a:r>
          </a:p>
          <a:p>
            <a:pPr algn="ctr" eaLnBrk="1" hangingPunct="1">
              <a:spcBef>
                <a:spcPts val="0"/>
              </a:spcBef>
              <a:spcAft>
                <a:spcPts val="0"/>
              </a:spcAft>
              <a:buNone/>
            </a:pPr>
            <a:r>
              <a:rPr lang="fi-FI" altLang="de-DE" sz="2400">
                <a:solidFill>
                  <a:srgbClr val="004992"/>
                </a:solidFill>
                <a:latin typeface="Calibri Light"/>
              </a:rPr>
              <a:t>oikeassa vai osittain oikeassa?</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669011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33</a:t>
            </a:fld>
            <a:endParaRPr lang="en-US">
              <a:latin typeface="+mn-lt"/>
            </a:endParaRPr>
          </a:p>
        </p:txBody>
      </p:sp>
      <p:pic>
        <p:nvPicPr>
          <p:cNvPr id="5"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a:solidFill>
                  <a:srgbClr val="004992"/>
                </a:solidFill>
                <a:latin typeface="Calibri Light"/>
              </a:rPr>
              <a:t>Mitä poliisi saattaisi ajatella...onko hän täysin</a:t>
            </a:r>
          </a:p>
          <a:p>
            <a:pPr algn="ctr" eaLnBrk="1" hangingPunct="1">
              <a:spcBef>
                <a:spcPts val="0"/>
              </a:spcBef>
              <a:spcAft>
                <a:spcPts val="0"/>
              </a:spcAft>
              <a:buNone/>
            </a:pPr>
            <a:r>
              <a:rPr lang="fi-FI" altLang="de-DE" sz="2400">
                <a:solidFill>
                  <a:srgbClr val="004992"/>
                </a:solidFill>
                <a:latin typeface="Calibri Light"/>
              </a:rPr>
              <a:t>oikeassa vai osittain oikeassa?</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829844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34</a:t>
            </a:fld>
            <a:endParaRPr lang="en-US">
              <a:latin typeface="+mn-lt"/>
            </a:endParaRPr>
          </a:p>
        </p:txBody>
      </p:sp>
      <p:pic>
        <p:nvPicPr>
          <p:cNvPr id="5"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a:solidFill>
                  <a:srgbClr val="004992"/>
                </a:solidFill>
                <a:latin typeface="Calibri Light"/>
              </a:rPr>
              <a:t>Mitä poliisi saattaisi ajatella...onko hän täysin</a:t>
            </a:r>
          </a:p>
          <a:p>
            <a:pPr algn="ctr" eaLnBrk="1" hangingPunct="1">
              <a:spcBef>
                <a:spcPts val="0"/>
              </a:spcBef>
              <a:spcAft>
                <a:spcPts val="0"/>
              </a:spcAft>
              <a:buNone/>
            </a:pPr>
            <a:r>
              <a:rPr lang="fi-FI" altLang="de-DE" sz="2400">
                <a:solidFill>
                  <a:srgbClr val="004992"/>
                </a:solidFill>
                <a:latin typeface="Calibri Light"/>
              </a:rPr>
              <a:t>oikeassa vai osittain oikeassa?</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065516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latin typeface="+mn-lt"/>
              </a:rPr>
              <a:pPr/>
              <a:t>35</a:t>
            </a:fld>
            <a:endParaRPr lang="en-US">
              <a:latin typeface="+mn-lt"/>
            </a:endParaRPr>
          </a:p>
        </p:txBody>
      </p:sp>
      <p:pic>
        <p:nvPicPr>
          <p:cNvPr id="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Pidä hauskaa, pikkumie.</a:t>
            </a:r>
            <a:endParaRPr lang="en-GB" altLang="de-DE" sz="1100" b="1" dirty="0">
              <a:solidFill>
                <a:sysClr val="windowText" lastClr="000000"/>
              </a:solidFill>
              <a:latin typeface="Calibri Light"/>
            </a:endParaRPr>
          </a:p>
        </p:txBody>
      </p:sp>
      <p:pic>
        <p:nvPicPr>
          <p:cNvPr id="2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Anna rahat tai ammun...</a:t>
            </a:r>
            <a:endParaRPr lang="de-DE" altLang="de-DE" sz="1100" dirty="0">
              <a:latin typeface="Calibri Light"/>
              <a:cs typeface="Arial" panose="020B0604020202020204" pitchFamily="34" charset="0"/>
            </a:endParaRPr>
          </a:p>
        </p:txBody>
      </p:sp>
      <p:sp>
        <p:nvSpPr>
          <p:cNvPr id="2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Onko pankkivirkailija peloissaan?</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a:t>
            </a:r>
            <a:endParaRPr lang="en-US" sz="1000" b="1" dirty="0"/>
          </a:p>
        </p:txBody>
      </p:sp>
      <p:sp>
        <p:nvSpPr>
          <p:cNvPr id="1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LELUT</a:t>
            </a:r>
            <a:endParaRPr lang="en-US" sz="1600" b="1" spc="600" dirty="0">
              <a:ln w="19050">
                <a:solidFill>
                  <a:srgbClr val="000000"/>
                </a:solidFill>
              </a:ln>
              <a:solidFill>
                <a:schemeClr val="tx1"/>
              </a:solidFill>
              <a:latin typeface="+mj-lt"/>
            </a:endParaRPr>
          </a:p>
        </p:txBody>
      </p:sp>
      <p:sp>
        <p:nvSpPr>
          <p:cNvPr id="28" name="Caption_22"/>
          <p:cNvSpPr txBox="1">
            <a:spLocks noChangeArrowheads="1"/>
          </p:cNvSpPr>
          <p:nvPr/>
        </p:nvSpPr>
        <p:spPr bwMode="auto">
          <a:xfrm>
            <a:off x="5621275" y="3624262"/>
            <a:ext cx="201168" cy="731520"/>
          </a:xfrm>
          <a:prstGeom prst="rect">
            <a:avLst/>
          </a:prstGeom>
          <a:solidFill>
            <a:schemeClr val="bg1"/>
          </a:solidFill>
          <a:ln w="9525">
            <a:solidFill>
              <a:schemeClr val="tx1"/>
            </a:solidFill>
            <a:miter lim="800000"/>
            <a:headEnd/>
            <a:tailEnd/>
          </a:ln>
        </p:spPr>
        <p:txBody>
          <a:bodyPr vert="wordArtVert" lIns="0" tIns="0" rIns="0" bIns="0" anchor="ctr" anchorCtr="1">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spc="-300" dirty="0">
                <a:latin typeface="Calibri Light"/>
              </a:rPr>
              <a:t>PANKKI</a:t>
            </a:r>
            <a:endParaRPr lang="en-US" altLang="de-DE" sz="2800" b="1" spc="-300" dirty="0">
              <a:latin typeface="Calibri Ligh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latin typeface="+mn-lt"/>
              </a:rPr>
              <a:pPr/>
              <a:t>36</a:t>
            </a:fld>
            <a:endParaRPr lang="en-US">
              <a:latin typeface="+mn-lt"/>
            </a:endParaRPr>
          </a:p>
        </p:txBody>
      </p:sp>
      <p:pic>
        <p:nvPicPr>
          <p:cNvPr id="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Pidä hauskaa, pikkumie.</a:t>
            </a:r>
            <a:endParaRPr lang="en-GB" altLang="de-DE" sz="1100" b="1" dirty="0">
              <a:solidFill>
                <a:sysClr val="windowText" lastClr="000000"/>
              </a:solidFill>
              <a:latin typeface="Calibri Light"/>
            </a:endParaRPr>
          </a:p>
        </p:txBody>
      </p:sp>
      <p:pic>
        <p:nvPicPr>
          <p:cNvPr id="2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Anna rahat tai ammun...</a:t>
            </a:r>
            <a:endParaRPr lang="de-DE" altLang="de-DE" sz="1100" dirty="0">
              <a:latin typeface="Calibri Light"/>
              <a:cs typeface="Arial" panose="020B0604020202020204" pitchFamily="34" charset="0"/>
            </a:endParaRPr>
          </a:p>
        </p:txBody>
      </p:sp>
      <p:sp>
        <p:nvSpPr>
          <p:cNvPr id="2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Onko pankkivirkailija peloissaan?</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a:t>
            </a:r>
            <a:endParaRPr lang="en-US" sz="1000" b="1" dirty="0"/>
          </a:p>
        </p:txBody>
      </p:sp>
      <p:sp>
        <p:nvSpPr>
          <p:cNvPr id="1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LELUT</a:t>
            </a:r>
            <a:endParaRPr lang="en-US" sz="1600" b="1" spc="600" dirty="0">
              <a:ln w="19050">
                <a:solidFill>
                  <a:srgbClr val="000000"/>
                </a:solidFill>
              </a:ln>
              <a:solidFill>
                <a:schemeClr val="tx1"/>
              </a:solidFill>
              <a:latin typeface="+mj-lt"/>
            </a:endParaRPr>
          </a:p>
        </p:txBody>
      </p:sp>
      <p:sp>
        <p:nvSpPr>
          <p:cNvPr id="28" name="Caption_22"/>
          <p:cNvSpPr txBox="1">
            <a:spLocks noChangeArrowheads="1"/>
          </p:cNvSpPr>
          <p:nvPr/>
        </p:nvSpPr>
        <p:spPr bwMode="auto">
          <a:xfrm>
            <a:off x="5621275" y="3624262"/>
            <a:ext cx="201168" cy="731520"/>
          </a:xfrm>
          <a:prstGeom prst="rect">
            <a:avLst/>
          </a:prstGeom>
          <a:solidFill>
            <a:schemeClr val="bg1"/>
          </a:solidFill>
          <a:ln w="9525">
            <a:solidFill>
              <a:schemeClr val="tx1"/>
            </a:solidFill>
            <a:miter lim="800000"/>
            <a:headEnd/>
            <a:tailEnd/>
          </a:ln>
        </p:spPr>
        <p:txBody>
          <a:bodyPr vert="wordArtVert" lIns="0" tIns="0" rIns="0" bIns="0" anchor="ctr" anchorCtr="1">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spc="-300" dirty="0">
                <a:latin typeface="Calibri Light"/>
              </a:rPr>
              <a:t>PANKKI</a:t>
            </a:r>
            <a:endParaRPr lang="en-US" altLang="de-DE" sz="2800" b="1" spc="-300" dirty="0">
              <a:latin typeface="Calibri Light"/>
            </a:endParaRPr>
          </a:p>
        </p:txBody>
      </p:sp>
    </p:spTree>
    <p:extLst>
      <p:ext uri="{BB962C8B-B14F-4D97-AF65-F5344CB8AC3E}">
        <p14:creationId xmlns:p14="http://schemas.microsoft.com/office/powerpoint/2010/main" val="77943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254078" y="5269824"/>
            <a:ext cx="2235782" cy="536575"/>
          </a:xfrm>
          <a:prstGeom prst="rect">
            <a:avLst/>
          </a:prstGeom>
        </p:spPr>
        <p:txBody>
          <a:bodyPr vert="horz" wrap="square" lIns="0" tIns="0" rIns="0" bIns="0" rtlCol="0">
            <a:noAutofit/>
          </a:bodyPr>
          <a:lstStyle/>
          <a:p>
            <a:pPr marL="12065">
              <a:lnSpc>
                <a:spcPts val="1325"/>
              </a:lnSpc>
            </a:pPr>
            <a:r>
              <a:rPr sz="1200" b="1" spc="-15" dirty="0">
                <a:solidFill>
                  <a:srgbClr val="333333"/>
                </a:solidFill>
              </a:rPr>
              <a:t>Warning! </a:t>
            </a:r>
            <a:r>
              <a:rPr sz="1200" b="1" spc="-5" dirty="0">
                <a:solidFill>
                  <a:srgbClr val="333333"/>
                </a:solidFill>
              </a:rPr>
              <a:t>A storm</a:t>
            </a:r>
            <a:r>
              <a:rPr sz="1200" b="1" spc="-105" dirty="0">
                <a:solidFill>
                  <a:srgbClr val="333333"/>
                </a:solidFill>
              </a:rPr>
              <a:t> </a:t>
            </a:r>
            <a:r>
              <a:rPr sz="1200" b="1" spc="-5" dirty="0">
                <a:solidFill>
                  <a:srgbClr val="333333"/>
                </a:solidFill>
              </a:rPr>
              <a:t>front</a:t>
            </a:r>
            <a:endParaRPr sz="1200" dirty="0">
              <a:solidFill>
                <a:srgbClr val="333333"/>
              </a:solidFill>
            </a:endParaRPr>
          </a:p>
          <a:p>
            <a:pPr indent="-4445">
              <a:lnSpc>
                <a:spcPct val="100000"/>
              </a:lnSpc>
            </a:pPr>
            <a:r>
              <a:rPr sz="1200" b="1" dirty="0">
                <a:solidFill>
                  <a:srgbClr val="333333"/>
                </a:solidFill>
              </a:rPr>
              <a:t>is </a:t>
            </a:r>
            <a:r>
              <a:rPr sz="1200" b="1" spc="-5" dirty="0">
                <a:solidFill>
                  <a:srgbClr val="333333"/>
                </a:solidFill>
              </a:rPr>
              <a:t>approaching the</a:t>
            </a:r>
            <a:r>
              <a:rPr lang="en-US" sz="1200" b="1" spc="-5" dirty="0">
                <a:solidFill>
                  <a:srgbClr val="333333"/>
                </a:solidFill>
              </a:rPr>
              <a:t> </a:t>
            </a:r>
            <a:r>
              <a:rPr sz="1200" b="1" dirty="0">
                <a:solidFill>
                  <a:srgbClr val="333333"/>
                </a:solidFill>
              </a:rPr>
              <a:t>coast! </a:t>
            </a:r>
            <a:r>
              <a:rPr sz="1200" b="1" spc="-5" dirty="0">
                <a:solidFill>
                  <a:srgbClr val="333333"/>
                </a:solidFill>
              </a:rPr>
              <a:t>Leave the</a:t>
            </a:r>
            <a:r>
              <a:rPr sz="1200" b="1" spc="-120" dirty="0">
                <a:solidFill>
                  <a:srgbClr val="333333"/>
                </a:solidFill>
              </a:rPr>
              <a:t> </a:t>
            </a:r>
            <a:r>
              <a:rPr sz="1200" b="1" dirty="0">
                <a:solidFill>
                  <a:srgbClr val="333333"/>
                </a:solidFill>
              </a:rPr>
              <a:t>beach</a:t>
            </a:r>
            <a:endParaRPr sz="1200" dirty="0">
              <a:solidFill>
                <a:srgbClr val="333333"/>
              </a:solidFill>
            </a:endParaRPr>
          </a:p>
        </p:txBody>
      </p:sp>
      <p:sp>
        <p:nvSpPr>
          <p:cNvPr id="13" name="Footer Placeholder 1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latin typeface="+mn-lt"/>
              </a:rPr>
              <a:pPr/>
              <a:t>37</a:t>
            </a:fld>
            <a:endParaRPr lang="en-US">
              <a:latin typeface="+mn-lt"/>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i-FI" sz="2400" spc="-5">
                <a:solidFill>
                  <a:srgbClr val="004992"/>
                </a:solidFill>
                <a:latin typeface="Calibri Light"/>
                <a:cs typeface="Verdana"/>
              </a:rPr>
              <a:t>Menevätkö isä ja poika veneilemään?</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a:solidFill>
                  <a:srgbClr val="333333"/>
                </a:solidFill>
                <a:latin typeface="Calibri Light"/>
                <a:cs typeface="Arial"/>
              </a:rPr>
              <a:t>Varoitus! Myrskyrintama</a:t>
            </a:r>
          </a:p>
          <a:p>
            <a:pPr algn="ctr" eaLnBrk="1" fontAlgn="auto" hangingPunct="1">
              <a:spcBef>
                <a:spcPts val="0"/>
              </a:spcBef>
              <a:spcAft>
                <a:spcPts val="0"/>
              </a:spcAft>
              <a:defRPr/>
            </a:pPr>
            <a:r>
              <a:rPr lang="fi-FI" sz="1100" b="1" spc="-5">
                <a:solidFill>
                  <a:srgbClr val="333333"/>
                </a:solidFill>
                <a:latin typeface="Calibri Light"/>
                <a:cs typeface="Arial"/>
              </a:rPr>
              <a:t>lähestyy rannikkoa!</a:t>
            </a:r>
          </a:p>
          <a:p>
            <a:pPr algn="ctr" eaLnBrk="1" fontAlgn="auto" hangingPunct="1">
              <a:spcBef>
                <a:spcPts val="0"/>
              </a:spcBef>
              <a:spcAft>
                <a:spcPts val="0"/>
              </a:spcAft>
              <a:defRPr/>
            </a:pPr>
            <a:r>
              <a:rPr lang="fi-FI" sz="1100" b="1" spc="-5">
                <a:solidFill>
                  <a:srgbClr val="333333"/>
                </a:solidFill>
                <a:latin typeface="Calibri Light"/>
                <a:cs typeface="Arial"/>
              </a:rPr>
              <a:t>Poistukaa rannalta!</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254078" y="5269824"/>
            <a:ext cx="2235782" cy="536575"/>
          </a:xfrm>
          <a:prstGeom prst="rect">
            <a:avLst/>
          </a:prstGeom>
        </p:spPr>
        <p:txBody>
          <a:bodyPr vert="horz" wrap="square" lIns="0" tIns="0" rIns="0" bIns="0" rtlCol="0">
            <a:noAutofit/>
          </a:bodyPr>
          <a:lstStyle/>
          <a:p>
            <a:pPr marL="12065">
              <a:lnSpc>
                <a:spcPts val="1325"/>
              </a:lnSpc>
            </a:pPr>
            <a:r>
              <a:rPr sz="1200" b="1" spc="-15" dirty="0">
                <a:solidFill>
                  <a:srgbClr val="333333"/>
                </a:solidFill>
              </a:rPr>
              <a:t>Warning! </a:t>
            </a:r>
            <a:r>
              <a:rPr sz="1200" b="1" spc="-5" dirty="0">
                <a:solidFill>
                  <a:srgbClr val="333333"/>
                </a:solidFill>
              </a:rPr>
              <a:t>A storm</a:t>
            </a:r>
            <a:r>
              <a:rPr sz="1200" b="1" spc="-105" dirty="0">
                <a:solidFill>
                  <a:srgbClr val="333333"/>
                </a:solidFill>
              </a:rPr>
              <a:t> </a:t>
            </a:r>
            <a:r>
              <a:rPr sz="1200" b="1" spc="-5" dirty="0">
                <a:solidFill>
                  <a:srgbClr val="333333"/>
                </a:solidFill>
              </a:rPr>
              <a:t>front</a:t>
            </a:r>
            <a:endParaRPr sz="1200" dirty="0">
              <a:solidFill>
                <a:srgbClr val="333333"/>
              </a:solidFill>
            </a:endParaRPr>
          </a:p>
          <a:p>
            <a:pPr indent="-4445">
              <a:lnSpc>
                <a:spcPct val="100000"/>
              </a:lnSpc>
            </a:pPr>
            <a:r>
              <a:rPr sz="1200" b="1" dirty="0">
                <a:solidFill>
                  <a:srgbClr val="333333"/>
                </a:solidFill>
              </a:rPr>
              <a:t>is </a:t>
            </a:r>
            <a:r>
              <a:rPr sz="1200" b="1" spc="-5" dirty="0">
                <a:solidFill>
                  <a:srgbClr val="333333"/>
                </a:solidFill>
              </a:rPr>
              <a:t>approaching the</a:t>
            </a:r>
            <a:r>
              <a:rPr lang="en-US" sz="1200" b="1" spc="-5" dirty="0">
                <a:solidFill>
                  <a:srgbClr val="333333"/>
                </a:solidFill>
              </a:rPr>
              <a:t> </a:t>
            </a:r>
            <a:r>
              <a:rPr sz="1200" b="1" dirty="0">
                <a:solidFill>
                  <a:srgbClr val="333333"/>
                </a:solidFill>
              </a:rPr>
              <a:t>coast! </a:t>
            </a:r>
            <a:r>
              <a:rPr sz="1200" b="1" spc="-5" dirty="0">
                <a:solidFill>
                  <a:srgbClr val="333333"/>
                </a:solidFill>
              </a:rPr>
              <a:t>Leave the</a:t>
            </a:r>
            <a:r>
              <a:rPr sz="1200" b="1" spc="-120" dirty="0">
                <a:solidFill>
                  <a:srgbClr val="333333"/>
                </a:solidFill>
              </a:rPr>
              <a:t> </a:t>
            </a:r>
            <a:r>
              <a:rPr sz="1200" b="1" dirty="0">
                <a:solidFill>
                  <a:srgbClr val="333333"/>
                </a:solidFill>
              </a:rPr>
              <a:t>beach</a:t>
            </a:r>
            <a:endParaRPr sz="1200" dirty="0">
              <a:solidFill>
                <a:srgbClr val="333333"/>
              </a:solidFill>
            </a:endParaRPr>
          </a:p>
        </p:txBody>
      </p:sp>
      <p:sp>
        <p:nvSpPr>
          <p:cNvPr id="13" name="Footer Placeholder 1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latin typeface="+mn-lt"/>
              </a:rPr>
              <a:pPr/>
              <a:t>38</a:t>
            </a:fld>
            <a:endParaRPr lang="en-US">
              <a:latin typeface="+mn-lt"/>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i-FI" sz="2400" spc="-5">
                <a:solidFill>
                  <a:srgbClr val="004992"/>
                </a:solidFill>
                <a:latin typeface="Calibri Light"/>
                <a:cs typeface="Verdana"/>
              </a:rPr>
              <a:t>Menevätkö isä ja poika veneilemään?</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a:solidFill>
                  <a:srgbClr val="333333"/>
                </a:solidFill>
                <a:latin typeface="Calibri Light"/>
                <a:cs typeface="Arial"/>
              </a:rPr>
              <a:t>Varoitus! Myrskyrintama</a:t>
            </a:r>
          </a:p>
          <a:p>
            <a:pPr algn="ctr" eaLnBrk="1" fontAlgn="auto" hangingPunct="1">
              <a:spcBef>
                <a:spcPts val="0"/>
              </a:spcBef>
              <a:spcAft>
                <a:spcPts val="0"/>
              </a:spcAft>
              <a:defRPr/>
            </a:pPr>
            <a:r>
              <a:rPr lang="fi-FI" sz="1100" b="1" spc="-5">
                <a:solidFill>
                  <a:srgbClr val="333333"/>
                </a:solidFill>
                <a:latin typeface="Calibri Light"/>
                <a:cs typeface="Arial"/>
              </a:rPr>
              <a:t>lähestyy rannikkoa!</a:t>
            </a:r>
          </a:p>
          <a:p>
            <a:pPr algn="ctr" eaLnBrk="1" fontAlgn="auto" hangingPunct="1">
              <a:spcBef>
                <a:spcPts val="0"/>
              </a:spcBef>
              <a:spcAft>
                <a:spcPts val="0"/>
              </a:spcAft>
              <a:defRPr/>
            </a:pPr>
            <a:r>
              <a:rPr lang="fi-FI" sz="1100" b="1" spc="-5">
                <a:solidFill>
                  <a:srgbClr val="333333"/>
                </a:solidFill>
                <a:latin typeface="Calibri Light"/>
                <a:cs typeface="Arial"/>
              </a:rPr>
              <a:t>Poistukaa rannalta!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213750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39</a:t>
            </a:fld>
            <a:endParaRPr lang="en-US">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ryhmänohjaajille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fi-FI" altLang="ko-KR" dirty="0">
                <a:solidFill>
                  <a:srgbClr val="333333"/>
                </a:solidFill>
              </a:rPr>
              <a:t>Joissakin elokuvapätkissä on käytetty kieltä, joka ei välttämättä sovellu kaikelle yleisölle ja kaikkiin kulttuureihin. Ole hyvä ja esikatsele videot huolellisesti ennen esittämistä</a:t>
            </a:r>
            <a:r>
              <a:rPr lang="de-DE" dirty="0">
                <a:solidFill>
                  <a:srgbClr val="333333"/>
                </a:solidFill>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436721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40</a:t>
            </a:fld>
            <a:endParaRPr lang="en-US">
              <a:latin typeface="+mn-lt"/>
            </a:endParaRPr>
          </a:p>
        </p:txBody>
      </p:sp>
      <p:pic>
        <p:nvPicPr>
          <p:cNvPr id="5"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904735"/>
          </a:xfrm>
          <a:prstGeom prst="rect">
            <a:avLst/>
          </a:prstGeom>
        </p:spPr>
        <p:txBody>
          <a:bodyPr wrap="square" lIns="0" tIns="12065" rIns="0" bIns="0">
            <a:spAutoFit/>
          </a:bodyPr>
          <a:lstStyle/>
          <a:p>
            <a:pPr algn="ctr" eaLnBrk="1" fontAlgn="auto" hangingPunct="1">
              <a:spcBef>
                <a:spcPts val="1200"/>
              </a:spcBef>
              <a:spcAft>
                <a:spcPts val="0"/>
              </a:spcAft>
              <a:defRPr/>
            </a:pPr>
            <a:r>
              <a:rPr lang="fi-FI" sz="2400" spc="-5">
                <a:solidFill>
                  <a:srgbClr val="004992"/>
                </a:solidFill>
                <a:latin typeface="Calibri Light"/>
                <a:cs typeface="Verdana"/>
              </a:rPr>
              <a:t>Missä Mari näki Jounin mukaan jäätelöauton viimeksi?</a:t>
            </a:r>
          </a:p>
          <a:p>
            <a:pPr algn="ctr" eaLnBrk="1" fontAlgn="auto" hangingPunct="1">
              <a:spcBef>
                <a:spcPts val="1200"/>
              </a:spcBef>
              <a:spcAft>
                <a:spcPts val="0"/>
              </a:spcAft>
              <a:defRPr/>
            </a:pPr>
            <a:r>
              <a:rPr lang="fi-FI" sz="2400" spc="-5">
                <a:solidFill>
                  <a:srgbClr val="004992"/>
                </a:solidFill>
                <a:latin typeface="Calibri Light"/>
                <a:cs typeface="Verdana"/>
              </a:rPr>
              <a:t>Puistossa vai kirkolla?</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latin typeface="+mn-lt"/>
              </a:rPr>
              <a:pPr/>
              <a:t>41</a:t>
            </a:fld>
            <a:endParaRPr lang="en-US">
              <a:latin typeface="+mn-lt"/>
            </a:endParaRPr>
          </a:p>
        </p:txBody>
      </p:sp>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fi-FI" altLang="de-DE" sz="2400">
                <a:solidFill>
                  <a:srgbClr val="004992"/>
                </a:solidFill>
                <a:latin typeface="Calibri Light"/>
              </a:rPr>
              <a:t>Mitä äiti ajattelee...onko hän oikeassa?</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fi-FI" altLang="de-DE" sz="1200" b="1">
                <a:latin typeface="Calibri Light"/>
                <a:cs typeface="Arial" panose="020B0604020202020204" pitchFamily="34" charset="0"/>
              </a:rPr>
              <a:t>Äiti, voimmeko jo syödä...olen nälissäni!</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7"/>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9" name="Slide Number Placeholder 18"/>
          <p:cNvSpPr>
            <a:spLocks noGrp="1"/>
          </p:cNvSpPr>
          <p:nvPr>
            <p:ph type="sldNum" sz="quarter" idx="12"/>
          </p:nvPr>
        </p:nvSpPr>
        <p:spPr/>
        <p:txBody>
          <a:bodyPr/>
          <a:lstStyle/>
          <a:p>
            <a:fld id="{B6F15528-21DE-4FAA-801E-634DDDAF4B2B}" type="slidenum">
              <a:rPr lang="en-US" smtClean="0">
                <a:latin typeface="+mn-lt"/>
              </a:rPr>
              <a:pPr/>
              <a:t>42</a:t>
            </a:fld>
            <a:endParaRPr lang="en-US">
              <a:latin typeface="+mn-lt"/>
            </a:endParaRPr>
          </a:p>
        </p:txBody>
      </p:sp>
      <p:pic>
        <p:nvPicPr>
          <p:cNvPr id="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5"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fi-FI" altLang="de-DE" sz="2400" dirty="0">
                <a:solidFill>
                  <a:srgbClr val="004992"/>
                </a:solidFill>
                <a:latin typeface="Calibri Light"/>
                <a:ea typeface="Verdana" panose="020B0604030504040204" pitchFamily="34" charset="0"/>
                <a:cs typeface="Verdana" panose="020B0604030504040204" pitchFamily="34" charset="0"/>
              </a:rPr>
              <a:t>Miksi akku oli tyhjä ensimmäisellä kerralla? Entä toisella kerralla? Miten auton omistaja olisi saattanut tulkita tilanteen?</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6"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Akku</a:t>
            </a:r>
            <a:endParaRPr sz="1000" dirty="0">
              <a:latin typeface="Calibri Light"/>
              <a:cs typeface="Arial"/>
            </a:endParaRPr>
          </a:p>
        </p:txBody>
      </p:sp>
      <p:sp>
        <p:nvSpPr>
          <p:cNvPr id="17"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Akku</a:t>
            </a:r>
            <a:endParaRPr sz="1000" dirty="0">
              <a:latin typeface="Calibri Light"/>
              <a:cs typeface="Arial"/>
            </a:endParaRPr>
          </a:p>
        </p:txBody>
      </p:sp>
      <p:sp>
        <p:nvSpPr>
          <p:cNvPr id="20"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ea typeface="Verdana" panose="020B0604030504040204" pitchFamily="34" charset="0"/>
                <a:cs typeface="Verdana" panose="020B0604030504040204" pitchFamily="34" charset="0"/>
              </a:rPr>
              <a:t>Valitus Yläkerran naapuri</a:t>
            </a:r>
            <a:endParaRPr lang="en-US" sz="1000" b="1" dirty="0">
              <a:solidFill>
                <a:srgbClr val="333333"/>
              </a:solidFill>
            </a:endParaRPr>
          </a:p>
        </p:txBody>
      </p:sp>
      <p:sp>
        <p:nvSpPr>
          <p:cNvPr id="13" name="Caption_23"/>
          <p:cNvSpPr txBox="1"/>
          <p:nvPr/>
        </p:nvSpPr>
        <p:spPr>
          <a:xfrm rot="-60000">
            <a:off x="6097594" y="3501806"/>
            <a:ext cx="32004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fi-FI" sz="900" b="1">
                <a:latin typeface="Calibri Light"/>
                <a:cs typeface="Arial"/>
              </a:rPr>
              <a:t>Kaksi viikkoa myöhemmin, toiseen asuntoon muuton jälkeen…</a:t>
            </a:r>
            <a:endParaRPr sz="900" b="1" dirty="0">
              <a:latin typeface="Calibri Light"/>
              <a:cs typeface="Arial"/>
            </a:endParaRPr>
          </a:p>
        </p:txBody>
      </p:sp>
      <p:sp>
        <p:nvSpPr>
          <p:cNvPr id="1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ea typeface="Verdana" panose="020B0604030504040204" pitchFamily="34" charset="0"/>
                <a:cs typeface="Verdana" panose="020B0604030504040204" pitchFamily="34" charset="0"/>
              </a:rPr>
              <a:t>Isännöitsijälle</a:t>
            </a:r>
            <a:endParaRPr lang="en-US" sz="11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43</a:t>
            </a:fld>
            <a:endParaRPr lang="en-US">
              <a:latin typeface="+mn-lt"/>
            </a:endParaRPr>
          </a:p>
        </p:txBody>
      </p:sp>
    </p:spTree>
    <p:extLst>
      <p:ext uri="{BB962C8B-B14F-4D97-AF65-F5344CB8AC3E}">
        <p14:creationId xmlns:p14="http://schemas.microsoft.com/office/powerpoint/2010/main" val="2481665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p>
          <a:p>
            <a:pPr marL="342900" lvl="0" indent="-342900" defTabSz="914377">
              <a:buClr>
                <a:srgbClr val="333333"/>
              </a:buClr>
              <a:buFont typeface="WingDings"/>
              <a:buChar char=""/>
            </a:pPr>
            <a:r>
              <a:rPr lang="fi-FI" sz="2400" dirty="0">
                <a:solidFill>
                  <a:srgbClr val="333333"/>
                </a:solidFill>
              </a:rPr>
              <a:t>Yritä arvioida monimutkainen sosiaalinen tilanne eri näkökulmista ja harkitse kaikkea saatavillasi olevaa tietoa. Mitä enemmän tietoa on otettu huomioon, sitä todennäköisemmin saavutetaan tilanteeseen sopiva </a:t>
            </a:r>
            <a:r>
              <a:rPr lang="fi-FI" sz="2400">
                <a:solidFill>
                  <a:srgbClr val="333333"/>
                </a:solidFill>
              </a:rPr>
              <a:t>arvio.</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44</a:t>
            </a:fld>
            <a:endParaRPr lang="en-US">
              <a:latin typeface="+mn-lt"/>
            </a:endParaRPr>
          </a:p>
        </p:txBody>
      </p:sp>
    </p:spTree>
    <p:extLst>
      <p:ext uri="{BB962C8B-B14F-4D97-AF65-F5344CB8AC3E}">
        <p14:creationId xmlns:p14="http://schemas.microsoft.com/office/powerpoint/2010/main" val="847991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p>
          <a:p>
            <a:pPr marL="342900" lvl="0" indent="-342900" defTabSz="914377">
              <a:buClr>
                <a:srgbClr val="333333"/>
              </a:buClr>
              <a:buFont typeface="WingDings"/>
              <a:buChar char=""/>
            </a:pPr>
            <a:r>
              <a:rPr lang="fi-FI" sz="2400" dirty="0">
                <a:solidFill>
                  <a:srgbClr val="333333"/>
                </a:solidFill>
              </a:rPr>
              <a:t>Yritä arvioida monimutkainen sosiaalinen tilanne eri näkökulmista ja harkitse kaikkea saatavillasi olevaa tietoa. Mitä enemmän tietoa on otettu huomioon, sitä todennäköisemmin saavutetaan tilanteeseen sopiva arvio.</a:t>
            </a:r>
          </a:p>
          <a:p>
            <a:pPr marL="342900" lvl="0" indent="-342900" defTabSz="914377">
              <a:buClr>
                <a:srgbClr val="333333"/>
              </a:buClr>
              <a:buFont typeface="WingDings"/>
              <a:buChar char=""/>
            </a:pPr>
            <a:r>
              <a:rPr lang="fi-FI" sz="2400" dirty="0">
                <a:solidFill>
                  <a:srgbClr val="333333"/>
                </a:solidFill>
              </a:rPr>
              <a:t>Varoitus: Meidän ajankohtainen mielialamme vaikuttaa siihen kuinka me havaitsemme ympäristön (esim. kuinka sinä arvioit henkilön).</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45</a:t>
            </a:fld>
            <a:endParaRPr lang="en-US">
              <a:latin typeface="+mn-lt"/>
            </a:endParaRPr>
          </a:p>
        </p:txBody>
      </p:sp>
    </p:spTree>
    <p:extLst>
      <p:ext uri="{BB962C8B-B14F-4D97-AF65-F5344CB8AC3E}">
        <p14:creationId xmlns:p14="http://schemas.microsoft.com/office/powerpoint/2010/main" val="1901398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tekemistä tällä on psykoosin kanssa?</a:t>
            </a:r>
            <a:endParaRPr sz="3600">
              <a:latin typeface="+mn-lt"/>
              <a:ea typeface="+mn-ea"/>
              <a:cs typeface="+mn-cs"/>
            </a:endParaRPr>
          </a:p>
        </p:txBody>
      </p:sp>
      <p:sp>
        <p:nvSpPr>
          <p:cNvPr id="2" name="object 2"/>
          <p:cNvSpPr txBox="1">
            <a:spLocks noGrp="1"/>
          </p:cNvSpPr>
          <p:nvPr>
            <p:ph idx="1"/>
          </p:nvPr>
        </p:nvSpPr>
        <p:spPr>
          <a:prstGeom prst="rect">
            <a:avLst/>
          </a:prstGeom>
        </p:spPr>
        <p:txBody>
          <a:bodyPr vert="horz" wrap="square" lIns="0" tIns="10160" rIns="0" bIns="0" rtlCol="0">
            <a:noAutofit/>
          </a:bodyPr>
          <a:lstStyle/>
          <a:p>
            <a:pPr marR="1024890"/>
            <a:r>
              <a:rPr sz="2400" spc="-10" dirty="0">
                <a:solidFill>
                  <a:srgbClr val="333333"/>
                </a:solidFill>
              </a:rPr>
              <a:t>Psykoosin </a:t>
            </a:r>
            <a:r>
              <a:rPr sz="2400" spc="-5" dirty="0">
                <a:solidFill>
                  <a:srgbClr val="333333"/>
                </a:solidFill>
              </a:rPr>
              <a:t>aikana </a:t>
            </a:r>
            <a:r>
              <a:rPr sz="2400" spc="-10" dirty="0" err="1">
                <a:solidFill>
                  <a:srgbClr val="333333"/>
                </a:solidFill>
              </a:rPr>
              <a:t>ihmiset</a:t>
            </a:r>
            <a:r>
              <a:rPr sz="2400" spc="-10" dirty="0">
                <a:solidFill>
                  <a:srgbClr val="333333"/>
                </a:solidFill>
              </a:rPr>
              <a:t> </a:t>
            </a:r>
            <a:r>
              <a:rPr lang="de-DE" sz="2400" spc="-10" dirty="0">
                <a:solidFill>
                  <a:srgbClr val="333333"/>
                </a:solidFill>
              </a:rPr>
              <a:t>(</a:t>
            </a:r>
            <a:r>
              <a:rPr sz="2400" spc="-10" dirty="0" err="1">
                <a:solidFill>
                  <a:srgbClr val="333333"/>
                </a:solidFill>
              </a:rPr>
              <a:t>mutta</a:t>
            </a:r>
            <a:r>
              <a:rPr sz="2400" spc="-10" dirty="0">
                <a:solidFill>
                  <a:srgbClr val="333333"/>
                </a:solidFill>
              </a:rPr>
              <a:t> </a:t>
            </a:r>
            <a:r>
              <a:rPr sz="2400" spc="5" dirty="0">
                <a:solidFill>
                  <a:srgbClr val="333333"/>
                </a:solidFill>
              </a:rPr>
              <a:t>ei </a:t>
            </a:r>
            <a:r>
              <a:rPr sz="2400" spc="-10" dirty="0" err="1">
                <a:solidFill>
                  <a:srgbClr val="333333"/>
                </a:solidFill>
              </a:rPr>
              <a:t>kaikilla</a:t>
            </a:r>
            <a:r>
              <a:rPr sz="2400" spc="-10" dirty="0">
                <a:solidFill>
                  <a:srgbClr val="333333"/>
                </a:solidFill>
              </a:rPr>
              <a:t>!</a:t>
            </a:r>
            <a:r>
              <a:rPr lang="de-DE" sz="2400" spc="-10" dirty="0">
                <a:solidFill>
                  <a:srgbClr val="333333"/>
                </a:solidFill>
              </a:rPr>
              <a:t>)</a:t>
            </a:r>
            <a:r>
              <a:rPr sz="2400" spc="-10" dirty="0">
                <a:solidFill>
                  <a:srgbClr val="333333"/>
                </a:solidFill>
              </a:rPr>
              <a:t> </a:t>
            </a:r>
            <a:r>
              <a:rPr sz="2400" spc="-20" dirty="0" err="1">
                <a:solidFill>
                  <a:srgbClr val="333333"/>
                </a:solidFill>
              </a:rPr>
              <a:t>ovat</a:t>
            </a:r>
            <a:r>
              <a:rPr lang="en-US" sz="2400" spc="-20" dirty="0">
                <a:solidFill>
                  <a:srgbClr val="333333"/>
                </a:solidFill>
              </a:rPr>
              <a:t> </a:t>
            </a:r>
            <a:r>
              <a:rPr sz="2400" spc="-15" dirty="0" err="1">
                <a:solidFill>
                  <a:srgbClr val="333333"/>
                </a:solidFill>
              </a:rPr>
              <a:t>vaarassa</a:t>
            </a:r>
            <a:r>
              <a:rPr sz="2400" spc="-15" dirty="0">
                <a:solidFill>
                  <a:srgbClr val="333333"/>
                </a:solidFill>
              </a:rPr>
              <a:t> </a:t>
            </a:r>
            <a:r>
              <a:rPr sz="2400" spc="-5" dirty="0">
                <a:solidFill>
                  <a:srgbClr val="333333"/>
                </a:solidFill>
              </a:rPr>
              <a:t>tehdä vääriä </a:t>
            </a:r>
            <a:r>
              <a:rPr sz="2400" spc="-10" dirty="0">
                <a:solidFill>
                  <a:srgbClr val="333333"/>
                </a:solidFill>
              </a:rPr>
              <a:t>tulkintoja </a:t>
            </a:r>
            <a:r>
              <a:rPr sz="2400" spc="-5" dirty="0">
                <a:solidFill>
                  <a:srgbClr val="333333"/>
                </a:solidFill>
              </a:rPr>
              <a:t>tai</a:t>
            </a:r>
            <a:r>
              <a:rPr sz="2400" spc="165" dirty="0">
                <a:solidFill>
                  <a:srgbClr val="333333"/>
                </a:solidFill>
              </a:rPr>
              <a:t> </a:t>
            </a:r>
            <a:r>
              <a:rPr sz="2400" spc="-10" dirty="0" err="1">
                <a:solidFill>
                  <a:srgbClr val="333333"/>
                </a:solidFill>
              </a:rPr>
              <a:t>ylitulkintoja</a:t>
            </a:r>
            <a:r>
              <a:rPr lang="en-US" sz="2400" spc="-10" dirty="0">
                <a:solidFill>
                  <a:srgbClr val="333333"/>
                </a:solidFill>
              </a:rPr>
              <a:t> </a:t>
            </a:r>
            <a:r>
              <a:rPr sz="2400" spc="-10" dirty="0" err="1">
                <a:solidFill>
                  <a:srgbClr val="333333"/>
                </a:solidFill>
              </a:rPr>
              <a:t>kasvonilmeistä</a:t>
            </a:r>
            <a:r>
              <a:rPr sz="2400" spc="-10" dirty="0">
                <a:solidFill>
                  <a:srgbClr val="333333"/>
                </a:solidFill>
              </a:rPr>
              <a:t> ja</a:t>
            </a:r>
            <a:r>
              <a:rPr sz="2400" spc="105" dirty="0">
                <a:solidFill>
                  <a:srgbClr val="333333"/>
                </a:solidFill>
              </a:rPr>
              <a:t> </a:t>
            </a:r>
            <a:r>
              <a:rPr sz="2400" spc="-5" dirty="0">
                <a:solidFill>
                  <a:srgbClr val="333333"/>
                </a:solidFill>
              </a:rPr>
              <a:t>teoista.</a:t>
            </a:r>
          </a:p>
          <a:p>
            <a:r>
              <a:rPr sz="2400" dirty="0">
                <a:solidFill>
                  <a:srgbClr val="004992"/>
                </a:solidFill>
              </a:rPr>
              <a:t>Esimerkki: </a:t>
            </a:r>
            <a:r>
              <a:rPr sz="2400" spc="5" dirty="0">
                <a:solidFill>
                  <a:srgbClr val="333333"/>
                </a:solidFill>
              </a:rPr>
              <a:t>Mauri tuntee itsensä</a:t>
            </a:r>
            <a:r>
              <a:rPr sz="2400" spc="-295" dirty="0">
                <a:solidFill>
                  <a:srgbClr val="333333"/>
                </a:solidFill>
              </a:rPr>
              <a:t> </a:t>
            </a:r>
            <a:r>
              <a:rPr sz="2400" spc="5" dirty="0">
                <a:solidFill>
                  <a:srgbClr val="333333"/>
                </a:solidFill>
              </a:rPr>
              <a:t>pilkatuksi!</a:t>
            </a:r>
            <a:endParaRPr sz="2400" dirty="0">
              <a:solidFill>
                <a:srgbClr val="333333"/>
              </a:solidFill>
            </a:endParaRPr>
          </a:p>
          <a:p>
            <a:pPr>
              <a:lnSpc>
                <a:spcPct val="100000"/>
              </a:lnSpc>
              <a:spcBef>
                <a:spcPts val="1200"/>
              </a:spcBef>
            </a:pPr>
            <a:r>
              <a:rPr sz="2400" spc="-30" dirty="0">
                <a:solidFill>
                  <a:srgbClr val="004992"/>
                </a:solidFill>
              </a:rPr>
              <a:t>Taustaa:</a:t>
            </a:r>
            <a:r>
              <a:rPr sz="2400" spc="-20" dirty="0">
                <a:solidFill>
                  <a:srgbClr val="004992"/>
                </a:solidFill>
              </a:rPr>
              <a:t> </a:t>
            </a:r>
            <a:r>
              <a:rPr sz="2400" spc="5" dirty="0">
                <a:solidFill>
                  <a:srgbClr val="333333"/>
                </a:solidFill>
              </a:rPr>
              <a:t>Mauri</a:t>
            </a:r>
            <a:r>
              <a:rPr sz="2400" spc="-50" dirty="0">
                <a:solidFill>
                  <a:srgbClr val="333333"/>
                </a:solidFill>
              </a:rPr>
              <a:t> </a:t>
            </a:r>
            <a:r>
              <a:rPr sz="2400" spc="10" dirty="0">
                <a:solidFill>
                  <a:srgbClr val="333333"/>
                </a:solidFill>
              </a:rPr>
              <a:t>tulee</a:t>
            </a:r>
            <a:r>
              <a:rPr sz="2400" spc="-85" dirty="0">
                <a:solidFill>
                  <a:srgbClr val="333333"/>
                </a:solidFill>
              </a:rPr>
              <a:t> </a:t>
            </a:r>
            <a:r>
              <a:rPr sz="2400" spc="10" dirty="0">
                <a:solidFill>
                  <a:srgbClr val="333333"/>
                </a:solidFill>
              </a:rPr>
              <a:t>tullin</a:t>
            </a:r>
            <a:r>
              <a:rPr sz="2400" spc="-90" dirty="0">
                <a:solidFill>
                  <a:srgbClr val="333333"/>
                </a:solidFill>
              </a:rPr>
              <a:t> </a:t>
            </a:r>
            <a:r>
              <a:rPr sz="2400" spc="5" dirty="0">
                <a:solidFill>
                  <a:srgbClr val="333333"/>
                </a:solidFill>
              </a:rPr>
              <a:t>jälkeen</a:t>
            </a:r>
            <a:r>
              <a:rPr sz="2400" spc="-95" dirty="0">
                <a:solidFill>
                  <a:srgbClr val="333333"/>
                </a:solidFill>
              </a:rPr>
              <a:t> </a:t>
            </a:r>
            <a:r>
              <a:rPr sz="2400" dirty="0">
                <a:solidFill>
                  <a:srgbClr val="333333"/>
                </a:solidFill>
              </a:rPr>
              <a:t>lentokentän</a:t>
            </a:r>
            <a:r>
              <a:rPr sz="2400" spc="-65" dirty="0">
                <a:solidFill>
                  <a:srgbClr val="333333"/>
                </a:solidFill>
              </a:rPr>
              <a:t> </a:t>
            </a:r>
            <a:r>
              <a:rPr sz="2400" dirty="0">
                <a:solidFill>
                  <a:srgbClr val="333333"/>
                </a:solidFill>
              </a:rPr>
              <a:t>eteisaulaan,</a:t>
            </a:r>
            <a:r>
              <a:rPr sz="2400" spc="-70" dirty="0">
                <a:solidFill>
                  <a:srgbClr val="333333"/>
                </a:solidFill>
              </a:rPr>
              <a:t> </a:t>
            </a:r>
            <a:r>
              <a:rPr sz="2400" spc="5" dirty="0">
                <a:solidFill>
                  <a:srgbClr val="333333"/>
                </a:solidFill>
              </a:rPr>
              <a:t>jossa</a:t>
            </a:r>
            <a:r>
              <a:rPr sz="2400" spc="-40" dirty="0">
                <a:solidFill>
                  <a:srgbClr val="333333"/>
                </a:solidFill>
              </a:rPr>
              <a:t> </a:t>
            </a:r>
            <a:r>
              <a:rPr sz="2400" spc="10" dirty="0">
                <a:solidFill>
                  <a:srgbClr val="333333"/>
                </a:solidFill>
              </a:rPr>
              <a:t>ihmiset</a:t>
            </a:r>
            <a:r>
              <a:rPr sz="2400" spc="-90" dirty="0">
                <a:solidFill>
                  <a:srgbClr val="333333"/>
                </a:solidFill>
              </a:rPr>
              <a:t> </a:t>
            </a:r>
            <a:r>
              <a:rPr sz="2400" spc="-5" dirty="0" err="1">
                <a:solidFill>
                  <a:srgbClr val="333333"/>
                </a:solidFill>
              </a:rPr>
              <a:t>odottavat</a:t>
            </a:r>
            <a:r>
              <a:rPr sz="2400" spc="-65" dirty="0">
                <a:solidFill>
                  <a:srgbClr val="333333"/>
                </a:solidFill>
              </a:rPr>
              <a:t> </a:t>
            </a:r>
            <a:r>
              <a:rPr sz="2400" spc="5" dirty="0">
                <a:solidFill>
                  <a:srgbClr val="333333"/>
                </a:solidFill>
              </a:rPr>
              <a:t>ja</a:t>
            </a:r>
            <a:r>
              <a:rPr lang="en-US" sz="2400" spc="5" dirty="0">
                <a:solidFill>
                  <a:srgbClr val="333333"/>
                </a:solidFill>
              </a:rPr>
              <a:t> </a:t>
            </a:r>
            <a:r>
              <a:rPr sz="2400" dirty="0" err="1">
                <a:solidFill>
                  <a:srgbClr val="333333"/>
                </a:solidFill>
              </a:rPr>
              <a:t>katsovat</a:t>
            </a:r>
            <a:r>
              <a:rPr sz="2400" spc="-70" dirty="0">
                <a:solidFill>
                  <a:srgbClr val="333333"/>
                </a:solidFill>
              </a:rPr>
              <a:t> </a:t>
            </a:r>
            <a:r>
              <a:rPr sz="2400" spc="5" dirty="0">
                <a:solidFill>
                  <a:srgbClr val="333333"/>
                </a:solidFill>
              </a:rPr>
              <a:t>hänen</a:t>
            </a:r>
            <a:r>
              <a:rPr sz="2400" spc="-70" dirty="0">
                <a:solidFill>
                  <a:srgbClr val="333333"/>
                </a:solidFill>
              </a:rPr>
              <a:t> </a:t>
            </a:r>
            <a:r>
              <a:rPr sz="2400" spc="5" dirty="0">
                <a:solidFill>
                  <a:srgbClr val="333333"/>
                </a:solidFill>
              </a:rPr>
              <a:t>suuntaansa.</a:t>
            </a:r>
            <a:r>
              <a:rPr sz="2400" spc="-70" dirty="0">
                <a:solidFill>
                  <a:srgbClr val="333333"/>
                </a:solidFill>
              </a:rPr>
              <a:t> </a:t>
            </a:r>
            <a:r>
              <a:rPr sz="2400" spc="-5" dirty="0">
                <a:solidFill>
                  <a:srgbClr val="333333"/>
                </a:solidFill>
              </a:rPr>
              <a:t>Kaksi</a:t>
            </a:r>
            <a:r>
              <a:rPr sz="2400" spc="-30" dirty="0">
                <a:solidFill>
                  <a:srgbClr val="333333"/>
                </a:solidFill>
              </a:rPr>
              <a:t> </a:t>
            </a:r>
            <a:r>
              <a:rPr sz="2400" spc="5" dirty="0">
                <a:solidFill>
                  <a:srgbClr val="333333"/>
                </a:solidFill>
              </a:rPr>
              <a:t>heistä</a:t>
            </a:r>
            <a:r>
              <a:rPr sz="2400" spc="-90" dirty="0">
                <a:solidFill>
                  <a:srgbClr val="333333"/>
                </a:solidFill>
              </a:rPr>
              <a:t> </a:t>
            </a:r>
            <a:r>
              <a:rPr sz="2400" spc="5" dirty="0">
                <a:solidFill>
                  <a:srgbClr val="333333"/>
                </a:solidFill>
              </a:rPr>
              <a:t>alkaa</a:t>
            </a:r>
            <a:r>
              <a:rPr sz="2400" spc="-70" dirty="0">
                <a:solidFill>
                  <a:srgbClr val="333333"/>
                </a:solidFill>
              </a:rPr>
              <a:t> </a:t>
            </a:r>
            <a:r>
              <a:rPr sz="2400" dirty="0">
                <a:solidFill>
                  <a:srgbClr val="333333"/>
                </a:solidFill>
              </a:rPr>
              <a:t>nauraa</a:t>
            </a:r>
            <a:r>
              <a:rPr sz="2400" spc="-70" dirty="0">
                <a:solidFill>
                  <a:srgbClr val="333333"/>
                </a:solidFill>
              </a:rPr>
              <a:t> </a:t>
            </a:r>
            <a:r>
              <a:rPr sz="2400" dirty="0">
                <a:solidFill>
                  <a:srgbClr val="333333"/>
                </a:solidFill>
              </a:rPr>
              <a:t>kovaäänisesti.</a:t>
            </a:r>
          </a:p>
          <a:p>
            <a:pPr marR="5080">
              <a:lnSpc>
                <a:spcPct val="100000"/>
              </a:lnSpc>
              <a:spcBef>
                <a:spcPts val="1200"/>
              </a:spcBef>
            </a:pPr>
            <a:r>
              <a:rPr sz="2400" spc="-5" dirty="0" err="1">
                <a:solidFill>
                  <a:srgbClr val="004992"/>
                </a:solidFill>
              </a:rPr>
              <a:t>Mutta</a:t>
            </a:r>
            <a:r>
              <a:rPr sz="2400" spc="-5" dirty="0">
                <a:solidFill>
                  <a:srgbClr val="004992"/>
                </a:solidFill>
              </a:rPr>
              <a:t>: </a:t>
            </a:r>
            <a:r>
              <a:rPr sz="2400" spc="-20" dirty="0">
                <a:solidFill>
                  <a:srgbClr val="333333"/>
                </a:solidFill>
              </a:rPr>
              <a:t>Tottakai </a:t>
            </a:r>
            <a:r>
              <a:rPr sz="2400" spc="5" dirty="0">
                <a:solidFill>
                  <a:srgbClr val="333333"/>
                </a:solidFill>
              </a:rPr>
              <a:t>kaikki, </a:t>
            </a:r>
            <a:r>
              <a:rPr sz="2400" dirty="0">
                <a:solidFill>
                  <a:srgbClr val="333333"/>
                </a:solidFill>
              </a:rPr>
              <a:t>jotka </a:t>
            </a:r>
            <a:r>
              <a:rPr sz="2400" spc="-5" dirty="0">
                <a:solidFill>
                  <a:srgbClr val="333333"/>
                </a:solidFill>
              </a:rPr>
              <a:t>ovat </a:t>
            </a:r>
            <a:r>
              <a:rPr sz="2400" dirty="0">
                <a:solidFill>
                  <a:srgbClr val="333333"/>
                </a:solidFill>
              </a:rPr>
              <a:t>odottamassa, etsivät </a:t>
            </a:r>
            <a:r>
              <a:rPr sz="2400" spc="5" dirty="0">
                <a:solidFill>
                  <a:srgbClr val="333333"/>
                </a:solidFill>
              </a:rPr>
              <a:t>saapuvien </a:t>
            </a:r>
            <a:r>
              <a:rPr sz="2400" dirty="0" err="1">
                <a:solidFill>
                  <a:srgbClr val="333333"/>
                </a:solidFill>
              </a:rPr>
              <a:t>matkustajien</a:t>
            </a:r>
            <a:r>
              <a:rPr sz="2400" spc="-395" dirty="0">
                <a:solidFill>
                  <a:srgbClr val="333333"/>
                </a:solidFill>
              </a:rPr>
              <a:t> </a:t>
            </a:r>
            <a:r>
              <a:rPr sz="2400" dirty="0" err="1">
                <a:solidFill>
                  <a:srgbClr val="333333"/>
                </a:solidFill>
              </a:rPr>
              <a:t>joukosta</a:t>
            </a:r>
            <a:r>
              <a:rPr lang="en-US" sz="2400" dirty="0">
                <a:solidFill>
                  <a:srgbClr val="333333"/>
                </a:solidFill>
              </a:rPr>
              <a:t> </a:t>
            </a:r>
            <a:r>
              <a:rPr sz="2400" spc="5" dirty="0" err="1">
                <a:solidFill>
                  <a:srgbClr val="333333"/>
                </a:solidFill>
              </a:rPr>
              <a:t>ystäviään</a:t>
            </a:r>
            <a:r>
              <a:rPr sz="2400" spc="5" dirty="0">
                <a:solidFill>
                  <a:srgbClr val="333333"/>
                </a:solidFill>
              </a:rPr>
              <a:t> </a:t>
            </a:r>
            <a:r>
              <a:rPr sz="2400" dirty="0">
                <a:solidFill>
                  <a:srgbClr val="333333"/>
                </a:solidFill>
              </a:rPr>
              <a:t>tai asiakkaitaan. </a:t>
            </a:r>
            <a:r>
              <a:rPr sz="2400" spc="5" dirty="0">
                <a:solidFill>
                  <a:srgbClr val="333333"/>
                </a:solidFill>
              </a:rPr>
              <a:t>Ne </a:t>
            </a:r>
            <a:r>
              <a:rPr sz="2400" dirty="0">
                <a:solidFill>
                  <a:srgbClr val="333333"/>
                </a:solidFill>
              </a:rPr>
              <a:t>kaksi </a:t>
            </a:r>
            <a:r>
              <a:rPr sz="2400" spc="-5" dirty="0">
                <a:solidFill>
                  <a:srgbClr val="333333"/>
                </a:solidFill>
              </a:rPr>
              <a:t>nauravaa </a:t>
            </a:r>
            <a:r>
              <a:rPr sz="2400" spc="5" dirty="0">
                <a:solidFill>
                  <a:srgbClr val="333333"/>
                </a:solidFill>
              </a:rPr>
              <a:t>ihmistä eivät </a:t>
            </a:r>
            <a:r>
              <a:rPr sz="2400" dirty="0">
                <a:solidFill>
                  <a:srgbClr val="333333"/>
                </a:solidFill>
              </a:rPr>
              <a:t>luultavasti </a:t>
            </a:r>
            <a:r>
              <a:rPr sz="2400" spc="5" dirty="0">
                <a:solidFill>
                  <a:srgbClr val="333333"/>
                </a:solidFill>
              </a:rPr>
              <a:t>ole </a:t>
            </a:r>
            <a:r>
              <a:rPr sz="2400" spc="5" dirty="0" err="1">
                <a:solidFill>
                  <a:srgbClr val="333333"/>
                </a:solidFill>
              </a:rPr>
              <a:t>nähneet</a:t>
            </a:r>
            <a:r>
              <a:rPr lang="en-US" sz="2400" spc="5" dirty="0">
                <a:solidFill>
                  <a:srgbClr val="333333"/>
                </a:solidFill>
              </a:rPr>
              <a:t> </a:t>
            </a:r>
            <a:r>
              <a:rPr sz="2400" spc="5" dirty="0" err="1">
                <a:solidFill>
                  <a:srgbClr val="333333"/>
                </a:solidFill>
              </a:rPr>
              <a:t>toisiaan</a:t>
            </a:r>
            <a:r>
              <a:rPr sz="2400" spc="5" dirty="0">
                <a:solidFill>
                  <a:srgbClr val="333333"/>
                </a:solidFill>
              </a:rPr>
              <a:t> </a:t>
            </a:r>
            <a:r>
              <a:rPr sz="2400" dirty="0">
                <a:solidFill>
                  <a:srgbClr val="333333"/>
                </a:solidFill>
              </a:rPr>
              <a:t>pitkään </a:t>
            </a:r>
            <a:r>
              <a:rPr sz="2400" spc="5" dirty="0">
                <a:solidFill>
                  <a:srgbClr val="333333"/>
                </a:solidFill>
              </a:rPr>
              <a:t>aikaan ja </a:t>
            </a:r>
            <a:r>
              <a:rPr sz="2400" spc="-5" dirty="0">
                <a:solidFill>
                  <a:srgbClr val="333333"/>
                </a:solidFill>
              </a:rPr>
              <a:t>vaihtavat</a:t>
            </a:r>
            <a:r>
              <a:rPr sz="2400" spc="-360" dirty="0">
                <a:solidFill>
                  <a:srgbClr val="333333"/>
                </a:solidFill>
              </a:rPr>
              <a:t> </a:t>
            </a:r>
            <a:r>
              <a:rPr sz="2400" spc="5" dirty="0">
                <a:solidFill>
                  <a:srgbClr val="333333"/>
                </a:solidFill>
              </a:rPr>
              <a:t>lomakuulumisia.</a:t>
            </a:r>
            <a:endParaRPr sz="2400" dirty="0">
              <a:solidFill>
                <a:srgbClr val="333333"/>
              </a:solidFill>
            </a:endParaRPr>
          </a:p>
          <a:p>
            <a:r>
              <a:rPr sz="2400" spc="-5" dirty="0">
                <a:solidFill>
                  <a:srgbClr val="333333"/>
                </a:solidFill>
              </a:rPr>
              <a:t>Me </a:t>
            </a:r>
            <a:r>
              <a:rPr sz="2400" spc="-10" dirty="0">
                <a:solidFill>
                  <a:srgbClr val="333333"/>
                </a:solidFill>
              </a:rPr>
              <a:t>kaikki </a:t>
            </a:r>
            <a:r>
              <a:rPr sz="2400" spc="-5" dirty="0">
                <a:solidFill>
                  <a:srgbClr val="333333"/>
                </a:solidFill>
              </a:rPr>
              <a:t>teemme </a:t>
            </a:r>
            <a:r>
              <a:rPr sz="2400" spc="-10" dirty="0">
                <a:solidFill>
                  <a:srgbClr val="333333"/>
                </a:solidFill>
              </a:rPr>
              <a:t>virheitä! </a:t>
            </a:r>
            <a:r>
              <a:rPr sz="2400" dirty="0">
                <a:solidFill>
                  <a:srgbClr val="333333"/>
                </a:solidFill>
              </a:rPr>
              <a:t>– ota </a:t>
            </a:r>
            <a:r>
              <a:rPr sz="2400" spc="-5" dirty="0">
                <a:solidFill>
                  <a:srgbClr val="333333"/>
                </a:solidFill>
              </a:rPr>
              <a:t>aina </a:t>
            </a:r>
            <a:r>
              <a:rPr sz="2400" dirty="0" err="1">
                <a:solidFill>
                  <a:srgbClr val="333333"/>
                </a:solidFill>
              </a:rPr>
              <a:t>eri</a:t>
            </a:r>
            <a:r>
              <a:rPr sz="2400" spc="229" dirty="0">
                <a:solidFill>
                  <a:srgbClr val="333333"/>
                </a:solidFill>
              </a:rPr>
              <a:t> </a:t>
            </a:r>
            <a:r>
              <a:rPr sz="2400" spc="-10" dirty="0" err="1">
                <a:solidFill>
                  <a:srgbClr val="333333"/>
                </a:solidFill>
              </a:rPr>
              <a:t>näkökulmat</a:t>
            </a:r>
            <a:r>
              <a:rPr lang="en-US" sz="2400" spc="-10" dirty="0">
                <a:solidFill>
                  <a:srgbClr val="333333"/>
                </a:solidFill>
              </a:rPr>
              <a:t> </a:t>
            </a:r>
            <a:r>
              <a:rPr sz="2400" spc="-10" dirty="0" err="1">
                <a:solidFill>
                  <a:srgbClr val="333333"/>
                </a:solidFill>
              </a:rPr>
              <a:t>huomioon</a:t>
            </a:r>
            <a:r>
              <a:rPr sz="2400" spc="-10" dirty="0">
                <a:solidFill>
                  <a:srgbClr val="333333"/>
                </a:solidFill>
              </a:rPr>
              <a:t>.</a:t>
            </a: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46</a:t>
            </a:fld>
            <a:endParaRPr lang="en-US">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47</a:t>
            </a:fld>
            <a:endParaRPr lang="en-US">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9139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48</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2570959085"/>
              </p:ext>
            </p:extLst>
          </p:nvPr>
        </p:nvGraphicFramePr>
        <p:xfrm>
          <a:off x="408954" y="2011680"/>
          <a:ext cx="11375999" cy="46999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 = verwendet mit persönlicher Zustimmung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Volker Henkel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Das </a:t>
                      </a:r>
                      <a:r>
                        <a:rPr kumimoji="0" lang="en-GB" sz="1000" b="0" i="0" u="none" strike="noStrike" cap="none" normalizeH="0" baseline="0" dirty="0" err="1">
                          <a:ln>
                            <a:noFill/>
                          </a:ln>
                          <a:solidFill>
                            <a:srgbClr val="333333"/>
                          </a:solidFill>
                          <a:effectLst/>
                          <a:latin typeface="Calibri Light"/>
                          <a:cs typeface="Times New Roman" pitchFamily="18" charset="0"/>
                        </a:rPr>
                        <a:t>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wurde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folgenden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Buchkapitel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entliehen</a:t>
                      </a:r>
                      <a:r>
                        <a:rPr kumimoji="0" lang="en-GB" sz="1000" b="0" i="0" u="none" strike="noStrike" cap="none" normalizeH="0" baseline="0" dirty="0">
                          <a:ln>
                            <a:noFill/>
                          </a:ln>
                          <a:solidFill>
                            <a:srgbClr val="333333"/>
                          </a:solidFill>
                          <a:effectLst/>
                          <a:latin typeface="Calibri Light"/>
                          <a:cs typeface="Times New Roman" pitchFamily="18" charset="0"/>
                        </a:rPr>
                        <a:t>: Moritz, S. (2005), </a:t>
                      </a:r>
                      <a:r>
                        <a:rPr kumimoji="0" lang="en-GB" sz="1000" b="0" i="0" u="none" strike="noStrike" cap="none" normalizeH="0" baseline="0" dirty="0" err="1">
                          <a:ln>
                            <a:noFill/>
                          </a:ln>
                          <a:solidFill>
                            <a:srgbClr val="333333"/>
                          </a:solidFill>
                          <a:effectLst/>
                          <a:latin typeface="Calibri Light"/>
                          <a:cs typeface="Times New Roman" pitchFamily="18" charset="0"/>
                        </a:rPr>
                        <a:t>Kognitive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Dysfunktionen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schizophrener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Patienten</a:t>
                      </a:r>
                      <a:r>
                        <a:rPr kumimoji="0" lang="en-GB" sz="1000" b="0" i="0" u="none" strike="noStrike" cap="none" normalizeH="0" baseline="0" dirty="0">
                          <a:ln>
                            <a:noFill/>
                          </a:ln>
                          <a:solidFill>
                            <a:srgbClr val="333333"/>
                          </a:solidFill>
                          <a:effectLst/>
                          <a:latin typeface="Calibri Light"/>
                          <a:cs typeface="Times New Roman" pitchFamily="18" charset="0"/>
                        </a:rPr>
                        <a:t>. In D.F. </a:t>
                      </a:r>
                      <a:r>
                        <a:rPr kumimoji="0" lang="en-GB" sz="1000" b="0" i="0" u="none" strike="noStrike" cap="none" normalizeH="0" baseline="0" dirty="0" err="1">
                          <a:ln>
                            <a:noFill/>
                          </a:ln>
                          <a:solidFill>
                            <a:srgbClr val="333333"/>
                          </a:solidFill>
                          <a:effectLst/>
                          <a:latin typeface="Calibri Light"/>
                          <a:cs typeface="Times New Roman" pitchFamily="18" charset="0"/>
                        </a:rPr>
                        <a:t>Braus</a:t>
                      </a:r>
                      <a:r>
                        <a:rPr kumimoji="0" lang="en-GB" sz="1000" b="0" i="0" u="none" strike="noStrike" cap="none" normalizeH="0" baseline="0" dirty="0">
                          <a:ln>
                            <a:noFill/>
                          </a:ln>
                          <a:solidFill>
                            <a:srgbClr val="333333"/>
                          </a:solidFill>
                          <a:effectLst/>
                          <a:latin typeface="Calibri Light"/>
                          <a:cs typeface="Times New Roman" pitchFamily="18" charset="0"/>
                        </a:rPr>
                        <a:t> (Ed.), </a:t>
                      </a:r>
                      <a:r>
                        <a:rPr kumimoji="0" lang="en-GB" sz="1000" b="0" i="0" u="none" strike="noStrike" cap="none" normalizeH="0" baseline="0" dirty="0" err="1">
                          <a:ln>
                            <a:noFill/>
                          </a:ln>
                          <a:solidFill>
                            <a:srgbClr val="333333"/>
                          </a:solidFill>
                          <a:effectLst/>
                          <a:latin typeface="Calibri Light"/>
                          <a:cs typeface="Times New Roman" pitchFamily="18" charset="0"/>
                        </a:rPr>
                        <a:t>Schizophrenie</a:t>
                      </a:r>
                      <a:r>
                        <a:rPr kumimoji="0" lang="en-GB" sz="1000" b="0" i="0" u="none" strike="noStrike" cap="none" normalizeH="0" baseline="0" dirty="0">
                          <a:ln>
                            <a:noFill/>
                          </a:ln>
                          <a:solidFill>
                            <a:srgbClr val="333333"/>
                          </a:solidFill>
                          <a:effectLst/>
                          <a:latin typeface="Calibri Light"/>
                          <a:cs typeface="Times New Roman" pitchFamily="18" charset="0"/>
                        </a:rPr>
                        <a:t> (pp. 15-27). Stuttgart: </a:t>
                      </a:r>
                      <a:r>
                        <a:rPr kumimoji="0" lang="en-GB"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2783</Words>
  <Application>Microsoft Office PowerPoint</Application>
  <PresentationFormat>Benutzerdefiniert</PresentationFormat>
  <Paragraphs>487</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48</vt:i4>
      </vt:variant>
    </vt:vector>
  </HeadingPairs>
  <TitlesOfParts>
    <vt:vector size="54" baseType="lpstr">
      <vt:lpstr>Calibri Light</vt:lpstr>
      <vt:lpstr>Arial</vt:lpstr>
      <vt:lpstr>WingDings</vt:lpstr>
      <vt:lpstr>Calibri</vt:lpstr>
      <vt:lpstr>Symbol</vt:lpstr>
      <vt:lpstr>UKE_PPT-Vorlage_16zu9</vt:lpstr>
      <vt:lpstr>MCT 6 A BADE – Empatia II</vt:lpstr>
      <vt:lpstr>Kun tutustut henkilöön, mihin katsot ensimmäisenä? Kuinka luotettavia nämä vihjeet ovat?</vt:lpstr>
      <vt:lpstr>Kun tutustut henkilöön, mihin katsot ensimmäisenä? Kuinka luotettavia nämä vihjeet ovat?</vt:lpstr>
      <vt:lpstr>Mitä muita tietolähteitä voi harkita? Kuinka luotettavia nämä ovat?</vt:lpstr>
      <vt:lpstr>Mitä muita tietolähteitä voi harkita? Kuinka luotettavia nämä ovat?</vt:lpstr>
      <vt:lpstr>Tiettyjen sosiaalisten vihjeiden hyötyjä ja haittoja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Vaikutelma ja todellisuus!</vt:lpstr>
      <vt:lpstr>Miksi teemme tätä?</vt:lpstr>
      <vt:lpstr>Miksi teemme tätä?</vt:lpstr>
      <vt:lpstr>Kuinka empatian puute edistää väärintulkintoja psykoosin aikana – esimerkkejä</vt:lpstr>
      <vt:lpstr>Harjoitus</vt:lpstr>
      <vt:lpstr>Harjoitus</vt:lpstr>
      <vt:lpstr>Harjoitus</vt:lpstr>
      <vt:lpstr>PowerPoint-Präsentation</vt:lpstr>
      <vt:lpstr>PowerPoint-Präsentation</vt:lpstr>
      <vt:lpstr>Isoäidin syntymäpäivä Mitä tyttö tuo isoäidilleen ensi vuonna?</vt:lpstr>
      <vt:lpstr>Aloitetaan!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Vapaavalintainen: videopätkä</vt:lpstr>
      <vt:lpstr>PowerPoint-Präsentation</vt:lpstr>
      <vt:lpstr>PowerPoint-Präsentation</vt:lpstr>
      <vt:lpstr>PowerPoint-Präsentation</vt:lpstr>
      <vt:lpstr>Siirtäminen jokapäiväiseen elämään</vt:lpstr>
      <vt:lpstr>Siirtäminen jokapäiväiseen elämään</vt:lpstr>
      <vt:lpstr>Siirtäminen jokapäiväiseen elämään</vt:lpstr>
      <vt:lpstr>Mitä tekemistä tällä on psykoosin kanssa?</vt:lpstr>
      <vt:lpstr>Kiitoksia mielenkiinnostanne!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18</cp:revision>
  <dcterms:created xsi:type="dcterms:W3CDTF">2019-12-03T16:10:05Z</dcterms:created>
  <dcterms:modified xsi:type="dcterms:W3CDTF">2022-07-04T11:45:05Z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2017-12-15T00:00:00Z</vt:filetime>
  </property>
  <property fmtid="{D5CDD505-2E9C-101B-9397-08002B2CF9AE}" pid="3" name="Creator">
    <vt:lpwstr>Microsoft® PowerPoint® 2013</vt:lpwstr>
  </property>
  <property fmtid="{D5CDD505-2E9C-101B-9397-08002B2CF9AE}" pid="4" name="LastSaved">
    <vt:filetime>2019-12-03T00:00:00Z</vt:filetime>
  </property>
</Properties>
</file>