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6"/>
  </p:notesMasterIdLst>
  <p:handoutMasterIdLst>
    <p:handoutMasterId r:id="rId67"/>
  </p:handoutMasterIdLst>
  <p:sldIdLst>
    <p:sldId id="603" r:id="rId2"/>
    <p:sldId id="566" r:id="rId3"/>
    <p:sldId id="501" r:id="rId4"/>
    <p:sldId id="580" r:id="rId5"/>
    <p:sldId id="578" r:id="rId6"/>
    <p:sldId id="506" r:id="rId7"/>
    <p:sldId id="585" r:id="rId8"/>
    <p:sldId id="584" r:id="rId9"/>
    <p:sldId id="581" r:id="rId10"/>
    <p:sldId id="508" r:id="rId11"/>
    <p:sldId id="509" r:id="rId12"/>
    <p:sldId id="510" r:id="rId13"/>
    <p:sldId id="511" r:id="rId14"/>
    <p:sldId id="512" r:id="rId15"/>
    <p:sldId id="513" r:id="rId16"/>
    <p:sldId id="514" r:id="rId17"/>
    <p:sldId id="515" r:id="rId18"/>
    <p:sldId id="570" r:id="rId19"/>
    <p:sldId id="587" r:id="rId20"/>
    <p:sldId id="586" r:id="rId21"/>
    <p:sldId id="519" r:id="rId22"/>
    <p:sldId id="520" r:id="rId23"/>
    <p:sldId id="567" r:id="rId24"/>
    <p:sldId id="522" r:id="rId25"/>
    <p:sldId id="529" r:id="rId26"/>
    <p:sldId id="593" r:id="rId27"/>
    <p:sldId id="592" r:id="rId28"/>
    <p:sldId id="591" r:id="rId29"/>
    <p:sldId id="590" r:id="rId30"/>
    <p:sldId id="589" r:id="rId31"/>
    <p:sldId id="588" r:id="rId32"/>
    <p:sldId id="530" r:id="rId33"/>
    <p:sldId id="533" r:id="rId34"/>
    <p:sldId id="536" r:id="rId35"/>
    <p:sldId id="595" r:id="rId36"/>
    <p:sldId id="594" r:id="rId37"/>
    <p:sldId id="537" r:id="rId38"/>
    <p:sldId id="568" r:id="rId39"/>
    <p:sldId id="539" r:id="rId40"/>
    <p:sldId id="540" r:id="rId41"/>
    <p:sldId id="573" r:id="rId42"/>
    <p:sldId id="597" r:id="rId43"/>
    <p:sldId id="596" r:id="rId44"/>
    <p:sldId id="544" r:id="rId45"/>
    <p:sldId id="545" r:id="rId46"/>
    <p:sldId id="546" r:id="rId47"/>
    <p:sldId id="547" r:id="rId48"/>
    <p:sldId id="548" r:id="rId49"/>
    <p:sldId id="551" r:id="rId50"/>
    <p:sldId id="599" r:id="rId51"/>
    <p:sldId id="598" r:id="rId52"/>
    <p:sldId id="552" r:id="rId53"/>
    <p:sldId id="553" r:id="rId54"/>
    <p:sldId id="555" r:id="rId55"/>
    <p:sldId id="600" r:id="rId56"/>
    <p:sldId id="557" r:id="rId57"/>
    <p:sldId id="601" r:id="rId58"/>
    <p:sldId id="559" r:id="rId59"/>
    <p:sldId id="602" r:id="rId60"/>
    <p:sldId id="560" r:id="rId61"/>
    <p:sldId id="561" r:id="rId62"/>
    <p:sldId id="562" r:id="rId63"/>
    <p:sldId id="583" r:id="rId64"/>
    <p:sldId id="575" r:id="rId65"/>
  </p:sldIdLst>
  <p:sldSz cx="12195175" cy="6858000"/>
  <p:notesSz cx="7099300" cy="10234613"/>
  <p:embeddedFontLst>
    <p:embeddedFont>
      <p:font typeface="Calibri Light" panose="020F0302020204030204" pitchFamily="34" charset="0"/>
      <p:regular r:id="rId68"/>
      <p:italic r:id="rId69"/>
    </p:embeddedFont>
    <p:embeddedFont>
      <p:font typeface="Verdana" panose="020B0604030504040204" pitchFamily="34" charset="0"/>
      <p:regular r:id="rId70"/>
      <p:bold r:id="rId71"/>
      <p:italic r:id="rId72"/>
      <p:boldItalic r:id="rId73"/>
    </p:embeddedFont>
    <p:embeddedFont>
      <p:font typeface="Wingdings 2" panose="05020102010507070707" pitchFamily="18" charset="2"/>
      <p:regular r:id="rId74"/>
    </p:embeddedFont>
  </p:embeddedFontLst>
  <p:defaultTextStyle>
    <a:defPPr>
      <a:defRPr lang="de-DE"/>
    </a:defPPr>
    <a:lvl1pPr algn="l" rtl="0" fontAlgn="base">
      <a:spcBef>
        <a:spcPct val="0"/>
      </a:spcBef>
      <a:spcAft>
        <a:spcPct val="0"/>
      </a:spcAft>
      <a:defRPr lang="en-US" sz="4400" kern="1200">
        <a:solidFill>
          <a:schemeClr val="tx2"/>
        </a:solidFill>
        <a:latin typeface="+mn-lt"/>
        <a:ea typeface="ＭＳ Ｐゴシック"/>
      </a:defRPr>
    </a:lvl1pPr>
    <a:lvl2pPr marL="457200" algn="l" rtl="0" fontAlgn="base">
      <a:spcBef>
        <a:spcPct val="0"/>
      </a:spcBef>
      <a:spcAft>
        <a:spcPct val="0"/>
      </a:spcAft>
      <a:defRPr lang="en-US" sz="4400" kern="1200">
        <a:solidFill>
          <a:schemeClr val="tx2"/>
        </a:solidFill>
        <a:latin typeface="+mn-lt"/>
        <a:ea typeface="ＭＳ Ｐゴシック"/>
      </a:defRPr>
    </a:lvl2pPr>
    <a:lvl3pPr marL="914400" algn="l" rtl="0" fontAlgn="base">
      <a:spcBef>
        <a:spcPct val="0"/>
      </a:spcBef>
      <a:spcAft>
        <a:spcPct val="0"/>
      </a:spcAft>
      <a:defRPr lang="en-US" sz="4400" kern="1200">
        <a:solidFill>
          <a:schemeClr val="tx2"/>
        </a:solidFill>
        <a:latin typeface="+mn-lt"/>
        <a:ea typeface="ＭＳ Ｐゴシック"/>
      </a:defRPr>
    </a:lvl3pPr>
    <a:lvl4pPr marL="1371600" algn="l" rtl="0" fontAlgn="base">
      <a:spcBef>
        <a:spcPct val="0"/>
      </a:spcBef>
      <a:spcAft>
        <a:spcPct val="0"/>
      </a:spcAft>
      <a:defRPr lang="en-US" sz="4400" kern="1200">
        <a:solidFill>
          <a:schemeClr val="tx2"/>
        </a:solidFill>
        <a:latin typeface="+mn-lt"/>
        <a:ea typeface="ＭＳ Ｐゴシック"/>
      </a:defRPr>
    </a:lvl4pPr>
    <a:lvl5pPr marL="1828800" algn="l" rtl="0" fontAlgn="base">
      <a:spcBef>
        <a:spcPct val="0"/>
      </a:spcBef>
      <a:spcAft>
        <a:spcPct val="0"/>
      </a:spcAft>
      <a:defRPr lang="en-US" sz="4400" kern="1200">
        <a:solidFill>
          <a:schemeClr val="tx2"/>
        </a:solidFill>
        <a:latin typeface="+mn-lt"/>
        <a:ea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382" autoAdjust="0"/>
    <p:restoredTop sz="91801" autoAdjust="0"/>
  </p:normalViewPr>
  <p:slideViewPr>
    <p:cSldViewPr>
      <p:cViewPr varScale="1">
        <p:scale>
          <a:sx n="67" d="100"/>
          <a:sy n="67" d="100"/>
        </p:scale>
        <p:origin x="948" y="52"/>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Sairaus</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Ennakko-luulot</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Itsetunto</a:t>
          </a:r>
          <a:r>
            <a:rPr lang="en-US" sz="2400" dirty="0">
              <a:latin typeface="+mj-lt"/>
              <a:ea typeface="Verdana" pitchFamily="34" charset="0"/>
            </a:rPr>
            <a:t> </a:t>
          </a:r>
          <a:r>
            <a:rPr lang="en-US" sz="2400" dirty="0" err="1">
              <a:latin typeface="+mj-lt"/>
              <a:ea typeface="Verdana" pitchFamily="34" charset="0"/>
            </a:rPr>
            <a:t>laskee</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F2B69E5E-2414-497F-8512-00675EC34370}" srcId="{EFA2980D-718B-4FC8-9FF6-15C1C35CF177}" destId="{CB5245DE-ECC5-49E9-94DC-262E3BD83AA5}" srcOrd="2" destOrd="0" parTransId="{624F7F40-9E03-4863-810F-969A7A591BB5}" sibTransId="{90182C8E-0A3D-411B-A654-821F546FC078}"/>
    <dgm:cxn modelId="{56543F4B-0488-41EC-80FC-DCDBDD8A8004}" type="presOf" srcId="{90182C8E-0A3D-411B-A654-821F546FC078}" destId="{AC268F96-0D5D-4B9A-A307-62DE90494B18}"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D44B9C86-0002-4667-BA13-029E3EEE74BE}" type="presOf" srcId="{3F4E915D-4700-4542-A7C1-CEF728AB432D}" destId="{0332A1E0-1C13-4723-960F-9019466D281A}" srcOrd="0" destOrd="0" presId="urn:microsoft.com/office/officeart/2005/8/layout/cycle1"/>
    <dgm:cxn modelId="{9D870197-FB5D-4CB1-9256-D9824354A950}" type="presOf" srcId="{B390256F-280B-40CB-BD31-09509749AC6C}" destId="{95978D0C-A8C9-4FB8-8DFC-2906FAA59983}" srcOrd="0" destOrd="0" presId="urn:microsoft.com/office/officeart/2005/8/layout/cycle1"/>
    <dgm:cxn modelId="{49255D98-C678-462B-9B6C-632B92F9C96A}" type="presOf" srcId="{CB5245DE-ECC5-49E9-94DC-262E3BD83AA5}" destId="{D559A818-7D53-4BBD-8633-917FB032314D}" srcOrd="0" destOrd="0" presId="urn:microsoft.com/office/officeart/2005/8/layout/cycle1"/>
    <dgm:cxn modelId="{7E3107BA-B00E-42C2-B8F4-2F08F390ECB6}" type="presOf" srcId="{6459B721-636D-4D51-9601-6B4E5788A266}" destId="{818239DA-8F7F-4917-8EB0-77B4EE5EAA94}" srcOrd="0" destOrd="0" presId="urn:microsoft.com/office/officeart/2005/8/layout/cycle1"/>
    <dgm:cxn modelId="{7676D5D0-3B7F-4F3B-BB6D-90967376FA4E}" type="presOf" srcId="{11E49AD0-DCE6-49A3-A921-184F5EB9A5C6}" destId="{79E1ED89-3D58-4688-A48D-428AB1CD95FE}"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B50600F7-0999-4EC2-96E8-AEABA9AA0B74}" type="presOf" srcId="{EFA2980D-718B-4FC8-9FF6-15C1C35CF177}" destId="{8816A1BD-E3E1-4456-9298-4B3407C622F7}" srcOrd="0" destOrd="0" presId="urn:microsoft.com/office/officeart/2005/8/layout/cycle1"/>
    <dgm:cxn modelId="{51AB36BB-4C75-421C-A224-E80396AB2CB6}" type="presParOf" srcId="{8816A1BD-E3E1-4456-9298-4B3407C622F7}" destId="{682C883B-3E72-41CB-97EB-93B061717596}" srcOrd="0" destOrd="0" presId="urn:microsoft.com/office/officeart/2005/8/layout/cycle1"/>
    <dgm:cxn modelId="{F8457ABD-8DB3-438F-ABA2-58F320CD5F16}" type="presParOf" srcId="{8816A1BD-E3E1-4456-9298-4B3407C622F7}" destId="{79E1ED89-3D58-4688-A48D-428AB1CD95FE}" srcOrd="1" destOrd="0" presId="urn:microsoft.com/office/officeart/2005/8/layout/cycle1"/>
    <dgm:cxn modelId="{3D67DB1E-BF4B-4A68-BF19-A595D6E3B8D3}" type="presParOf" srcId="{8816A1BD-E3E1-4456-9298-4B3407C622F7}" destId="{0332A1E0-1C13-4723-960F-9019466D281A}" srcOrd="2" destOrd="0" presId="urn:microsoft.com/office/officeart/2005/8/layout/cycle1"/>
    <dgm:cxn modelId="{7E53B599-B0F4-43BE-98C9-70FA952B5AF4}" type="presParOf" srcId="{8816A1BD-E3E1-4456-9298-4B3407C622F7}" destId="{788C7A12-E6C7-4DB4-9A7F-209CA41AE316}" srcOrd="3" destOrd="0" presId="urn:microsoft.com/office/officeart/2005/8/layout/cycle1"/>
    <dgm:cxn modelId="{41A415E0-507C-46F2-A758-EB673F709877}" type="presParOf" srcId="{8816A1BD-E3E1-4456-9298-4B3407C622F7}" destId="{95978D0C-A8C9-4FB8-8DFC-2906FAA59983}" srcOrd="4" destOrd="0" presId="urn:microsoft.com/office/officeart/2005/8/layout/cycle1"/>
    <dgm:cxn modelId="{2E37D80E-2CA2-426B-9F9C-FF841AB6B3D9}" type="presParOf" srcId="{8816A1BD-E3E1-4456-9298-4B3407C622F7}" destId="{818239DA-8F7F-4917-8EB0-77B4EE5EAA94}" srcOrd="5" destOrd="0" presId="urn:microsoft.com/office/officeart/2005/8/layout/cycle1"/>
    <dgm:cxn modelId="{274E8F2C-125F-4447-80D6-BA3B355F6EC1}" type="presParOf" srcId="{8816A1BD-E3E1-4456-9298-4B3407C622F7}" destId="{F48D0065-C1C5-41DE-80DC-9649E256CF0F}" srcOrd="6" destOrd="0" presId="urn:microsoft.com/office/officeart/2005/8/layout/cycle1"/>
    <dgm:cxn modelId="{DC3CEF64-5DA7-4F02-ACCD-AB7F485748CE}" type="presParOf" srcId="{8816A1BD-E3E1-4456-9298-4B3407C622F7}" destId="{D559A818-7D53-4BBD-8633-917FB032314D}" srcOrd="7" destOrd="0" presId="urn:microsoft.com/office/officeart/2005/8/layout/cycle1"/>
    <dgm:cxn modelId="{BD526F7E-6153-4EE7-879D-A9793ADE8FD5}"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Sairaus</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Ennakko-luulot</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Itsetunto</a:t>
          </a:r>
          <a:r>
            <a:rPr lang="en-US" sz="2400" kern="1200" dirty="0">
              <a:latin typeface="+mj-lt"/>
              <a:ea typeface="Verdana" pitchFamily="34" charset="0"/>
            </a:rPr>
            <a:t> </a:t>
          </a:r>
          <a:r>
            <a:rPr lang="en-US" sz="2400" kern="1200" dirty="0" err="1">
              <a:latin typeface="+mj-lt"/>
              <a:ea typeface="Verdana" pitchFamily="34" charset="0"/>
            </a:rPr>
            <a:t>laskee</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Grp="1"/>
          </p:cNvSpPr>
          <p:nvPr>
            <p:ph type="sldNum" sz="quarter" idx="8"/>
          </p:nvPr>
        </p:nvSpPr>
        <p:spPr>
          <a:xfrm>
            <a:off x="0" y="0"/>
            <a:ext cx="360" cy="360"/>
          </a:xfrm>
        </p:spPr>
        <p:txBody>
          <a:bodyPr wrap="square" lIns="90000" tIns="45000" rIns="90000" bIns="45000" anchor="t"/>
          <a:lstStyle/>
          <a:p>
            <a:pPr lvl="0" algn="l"/>
            <a:fld id="{A8B34C00-3E1D-4FC0-A261-2F813F630F3D}" type="slidenum">
              <a:t>2</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37B1D43F-24B5-4D19-8915-8175D1AB77C4}" type="slidenum">
              <a:t>2</a:t>
            </a:fld>
            <a:endParaRPr lang="fi-FI"/>
          </a:p>
        </p:txBody>
      </p:sp>
      <p:sp>
        <p:nvSpPr>
          <p:cNvPr id="3" name="Rectangle 2"/>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4" name="Rectangle 3"/>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4195845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Grp="1"/>
          </p:cNvSpPr>
          <p:nvPr>
            <p:ph type="sldNum" sz="quarter" idx="8"/>
          </p:nvPr>
        </p:nvSpPr>
        <p:spPr>
          <a:xfrm>
            <a:off x="0" y="0"/>
            <a:ext cx="360" cy="360"/>
          </a:xfrm>
        </p:spPr>
        <p:txBody>
          <a:bodyPr wrap="square" lIns="90000" tIns="45000" rIns="90000" bIns="45000" anchor="t"/>
          <a:lstStyle/>
          <a:p>
            <a:pPr lvl="0" algn="l"/>
            <a:fld id="{A8B34C00-3E1D-4FC0-A261-2F813F630F3D}" type="slidenum">
              <a:t>3</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37B1D43F-24B5-4D19-8915-8175D1AB77C4}" type="slidenum">
              <a:t>3</a:t>
            </a:fld>
            <a:endParaRPr lang="fi-FI"/>
          </a:p>
        </p:txBody>
      </p:sp>
      <p:sp>
        <p:nvSpPr>
          <p:cNvPr id="3" name="Rectangle 2"/>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4" name="Rectangle 3"/>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4195845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Grp="1"/>
          </p:cNvSpPr>
          <p:nvPr>
            <p:ph type="sldNum" sz="quarter" idx="8"/>
          </p:nvPr>
        </p:nvSpPr>
        <p:spPr>
          <a:xfrm>
            <a:off x="0" y="0"/>
            <a:ext cx="360" cy="360"/>
          </a:xfrm>
        </p:spPr>
        <p:txBody>
          <a:bodyPr wrap="square" lIns="90000" tIns="45000" rIns="90000" bIns="45000" anchor="t"/>
          <a:lstStyle/>
          <a:p>
            <a:pPr lvl="0" algn="l"/>
            <a:fld id="{C09B1EC8-3FD7-4F55-A8EC-E551D687403F}" type="slidenum">
              <a:t>4</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ECB404AB-7D29-41F4-B863-54A52A3BC5A6}" type="slidenum">
              <a:t>4</a:t>
            </a:fld>
            <a:endParaRPr lang="fi-FI"/>
          </a:p>
        </p:txBody>
      </p:sp>
      <p:sp>
        <p:nvSpPr>
          <p:cNvPr id="3" name="Rectangle 2"/>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4" name="Rectangle 3"/>
          <p:cNvSpPr txBox="1">
            <a:spLocks noGrp="1"/>
          </p:cNvSpPr>
          <p:nvPr>
            <p:ph type="body" sz="quarter" idx="1"/>
          </p:nvPr>
        </p:nvSpPr>
        <p:spPr>
          <a:xfrm>
            <a:off x="0" y="0"/>
            <a:ext cx="360" cy="360"/>
          </a:xfrm>
        </p:spPr>
        <p:txBody>
          <a:bodyPr wrap="square" lIns="90000" tIns="45000" rIns="90000" bIns="45000" anchor="t">
            <a:noAutofit/>
          </a:bodyPr>
          <a:lstStyle/>
          <a:p>
            <a:pPr lvl="0" hangingPunct="1"/>
            <a:endParaRPr lang="fi-FI">
              <a:ea typeface="ＭＳ Ｐゴシック" pitchFamily="2"/>
            </a:endParaRPr>
          </a:p>
        </p:txBody>
      </p:sp>
    </p:spTree>
    <p:extLst>
      <p:ext uri="{BB962C8B-B14F-4D97-AF65-F5344CB8AC3E}">
        <p14:creationId xmlns:p14="http://schemas.microsoft.com/office/powerpoint/2010/main" val="1044225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Grp="1"/>
          </p:cNvSpPr>
          <p:nvPr>
            <p:ph type="sldNum" sz="quarter" idx="8"/>
          </p:nvPr>
        </p:nvSpPr>
        <p:spPr>
          <a:xfrm>
            <a:off x="0" y="0"/>
            <a:ext cx="360" cy="360"/>
          </a:xfrm>
        </p:spPr>
        <p:txBody>
          <a:bodyPr wrap="square" lIns="90000" tIns="45000" rIns="90000" bIns="45000" anchor="t"/>
          <a:lstStyle/>
          <a:p>
            <a:pPr lvl="0" algn="l"/>
            <a:fld id="{C09B1EC8-3FD7-4F55-A8EC-E551D687403F}" type="slidenum">
              <a:t>5</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ECB404AB-7D29-41F4-B863-54A52A3BC5A6}" type="slidenum">
              <a:t>5</a:t>
            </a:fld>
            <a:endParaRPr lang="fi-FI"/>
          </a:p>
        </p:txBody>
      </p:sp>
      <p:sp>
        <p:nvSpPr>
          <p:cNvPr id="3" name="Rectangle 2"/>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4" name="Rectangle 3"/>
          <p:cNvSpPr txBox="1">
            <a:spLocks noGrp="1"/>
          </p:cNvSpPr>
          <p:nvPr>
            <p:ph type="body" sz="quarter" idx="1"/>
          </p:nvPr>
        </p:nvSpPr>
        <p:spPr>
          <a:xfrm>
            <a:off x="0" y="0"/>
            <a:ext cx="360" cy="360"/>
          </a:xfrm>
        </p:spPr>
        <p:txBody>
          <a:bodyPr wrap="square" lIns="90000" tIns="45000" rIns="90000" bIns="45000" anchor="t">
            <a:noAutofit/>
          </a:bodyPr>
          <a:lstStyle/>
          <a:p>
            <a:pPr lvl="0" hangingPunct="1"/>
            <a:endParaRPr lang="fi-FI">
              <a:ea typeface="ＭＳ Ｐゴシック" pitchFamily="2"/>
            </a:endParaRPr>
          </a:p>
        </p:txBody>
      </p:sp>
    </p:spTree>
    <p:extLst>
      <p:ext uri="{BB962C8B-B14F-4D97-AF65-F5344CB8AC3E}">
        <p14:creationId xmlns:p14="http://schemas.microsoft.com/office/powerpoint/2010/main" val="3298109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Grp="1"/>
          </p:cNvSpPr>
          <p:nvPr>
            <p:ph type="sldNum" sz="quarter" idx="8"/>
          </p:nvPr>
        </p:nvSpPr>
        <p:spPr>
          <a:xfrm>
            <a:off x="0" y="0"/>
            <a:ext cx="360" cy="360"/>
          </a:xfrm>
        </p:spPr>
        <p:txBody>
          <a:bodyPr wrap="square" lIns="90000" tIns="45000" rIns="90000" bIns="45000" anchor="t"/>
          <a:lstStyle/>
          <a:p>
            <a:pPr lvl="0" algn="l"/>
            <a:fld id="{C09B1EC8-3FD7-4F55-A8EC-E551D687403F}" type="slidenum">
              <a:t>6</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ECB404AB-7D29-41F4-B863-54A52A3BC5A6}" type="slidenum">
              <a:t>6</a:t>
            </a:fld>
            <a:endParaRPr lang="fi-FI"/>
          </a:p>
        </p:txBody>
      </p:sp>
      <p:sp>
        <p:nvSpPr>
          <p:cNvPr id="3" name="Rectangle 2"/>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4" name="Rectangle 3"/>
          <p:cNvSpPr txBox="1">
            <a:spLocks noGrp="1"/>
          </p:cNvSpPr>
          <p:nvPr>
            <p:ph type="body" sz="quarter" idx="1"/>
          </p:nvPr>
        </p:nvSpPr>
        <p:spPr>
          <a:xfrm>
            <a:off x="0" y="0"/>
            <a:ext cx="360" cy="360"/>
          </a:xfrm>
        </p:spPr>
        <p:txBody>
          <a:bodyPr wrap="square" lIns="90000" tIns="45000" rIns="90000" bIns="45000" anchor="t">
            <a:noAutofit/>
          </a:bodyPr>
          <a:lstStyle/>
          <a:p>
            <a:pPr lvl="0" hangingPunct="1"/>
            <a:endParaRPr lang="fi-FI">
              <a:ea typeface="ＭＳ Ｐゴシック" pitchFamily="2"/>
            </a:endParaRPr>
          </a:p>
        </p:txBody>
      </p:sp>
    </p:spTree>
    <p:extLst>
      <p:ext uri="{BB962C8B-B14F-4D97-AF65-F5344CB8AC3E}">
        <p14:creationId xmlns:p14="http://schemas.microsoft.com/office/powerpoint/2010/main" val="1250881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Grp="1"/>
          </p:cNvSpPr>
          <p:nvPr>
            <p:ph type="sldNum" sz="quarter" idx="8"/>
          </p:nvPr>
        </p:nvSpPr>
        <p:spPr>
          <a:xfrm>
            <a:off x="0" y="0"/>
            <a:ext cx="360" cy="360"/>
          </a:xfrm>
        </p:spPr>
        <p:txBody>
          <a:bodyPr wrap="square" lIns="90000" tIns="45000" rIns="90000" bIns="45000" anchor="t"/>
          <a:lstStyle/>
          <a:p>
            <a:pPr lvl="0" algn="l"/>
            <a:fld id="{C09B1EC8-3FD7-4F55-A8EC-E551D687403F}" type="slidenum">
              <a:t>7</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ECB404AB-7D29-41F4-B863-54A52A3BC5A6}" type="slidenum">
              <a:t>7</a:t>
            </a:fld>
            <a:endParaRPr lang="fi-FI"/>
          </a:p>
        </p:txBody>
      </p:sp>
      <p:sp>
        <p:nvSpPr>
          <p:cNvPr id="3" name="Rectangle 2"/>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4" name="Rectangle 3"/>
          <p:cNvSpPr txBox="1">
            <a:spLocks noGrp="1"/>
          </p:cNvSpPr>
          <p:nvPr>
            <p:ph type="body" sz="quarter" idx="1"/>
          </p:nvPr>
        </p:nvSpPr>
        <p:spPr>
          <a:xfrm>
            <a:off x="0" y="0"/>
            <a:ext cx="360" cy="360"/>
          </a:xfrm>
        </p:spPr>
        <p:txBody>
          <a:bodyPr wrap="square" lIns="90000" tIns="45000" rIns="90000" bIns="45000" anchor="t">
            <a:noAutofit/>
          </a:bodyPr>
          <a:lstStyle/>
          <a:p>
            <a:pPr lvl="0" hangingPunct="1"/>
            <a:endParaRPr lang="fi-FI">
              <a:ea typeface="ＭＳ Ｐゴシック" pitchFamily="2"/>
            </a:endParaRPr>
          </a:p>
        </p:txBody>
      </p:sp>
    </p:spTree>
    <p:extLst>
      <p:ext uri="{BB962C8B-B14F-4D97-AF65-F5344CB8AC3E}">
        <p14:creationId xmlns:p14="http://schemas.microsoft.com/office/powerpoint/2010/main" val="1250881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Grp="1"/>
          </p:cNvSpPr>
          <p:nvPr>
            <p:ph type="sldNum" sz="quarter" idx="8"/>
          </p:nvPr>
        </p:nvSpPr>
        <p:spPr>
          <a:xfrm>
            <a:off x="0" y="0"/>
            <a:ext cx="360" cy="360"/>
          </a:xfrm>
        </p:spPr>
        <p:txBody>
          <a:bodyPr wrap="square" lIns="90000" tIns="45000" rIns="90000" bIns="45000" anchor="t"/>
          <a:lstStyle/>
          <a:p>
            <a:pPr lvl="0" algn="l"/>
            <a:fld id="{C09B1EC8-3FD7-4F55-A8EC-E551D687403F}" type="slidenum">
              <a:t>8</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ECB404AB-7D29-41F4-B863-54A52A3BC5A6}" type="slidenum">
              <a:t>8</a:t>
            </a:fld>
            <a:endParaRPr lang="fi-FI"/>
          </a:p>
        </p:txBody>
      </p:sp>
      <p:sp>
        <p:nvSpPr>
          <p:cNvPr id="3" name="Rectangle 2"/>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4" name="Rectangle 3"/>
          <p:cNvSpPr txBox="1">
            <a:spLocks noGrp="1"/>
          </p:cNvSpPr>
          <p:nvPr>
            <p:ph type="body" sz="quarter" idx="1"/>
          </p:nvPr>
        </p:nvSpPr>
        <p:spPr>
          <a:xfrm>
            <a:off x="0" y="0"/>
            <a:ext cx="360" cy="360"/>
          </a:xfrm>
        </p:spPr>
        <p:txBody>
          <a:bodyPr wrap="square" lIns="90000" tIns="45000" rIns="90000" bIns="45000" anchor="t">
            <a:noAutofit/>
          </a:bodyPr>
          <a:lstStyle/>
          <a:p>
            <a:pPr lvl="0" hangingPunct="1"/>
            <a:endParaRPr lang="fi-FI">
              <a:ea typeface="ＭＳ Ｐゴシック" pitchFamily="2"/>
            </a:endParaRPr>
          </a:p>
        </p:txBody>
      </p:sp>
    </p:spTree>
    <p:extLst>
      <p:ext uri="{BB962C8B-B14F-4D97-AF65-F5344CB8AC3E}">
        <p14:creationId xmlns:p14="http://schemas.microsoft.com/office/powerpoint/2010/main" val="1250881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48" cy="322"/>
          </a:xfrm>
        </p:spPr>
        <p:txBody>
          <a:bodyPr wrap="square" lIns="83079" tIns="41540" rIns="83079" bIns="41540" anchor="t"/>
          <a:lstStyle/>
          <a:p>
            <a:pPr algn="l"/>
            <a:fld id="{C5BE9FE3-4807-4211-8338-9C12F0BB7437}" type="slidenum">
              <a:rPr>
                <a:solidFill>
                  <a:srgbClr val="1F497D"/>
                </a:solidFill>
              </a:rPr>
              <a:pPr algn="l"/>
              <a:t>9</a:t>
            </a:fld>
            <a:endParaRPr lang="fi-FI" sz="41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fld id="{34F6A6D3-3CD8-4991-A65C-B5B942B5C570}" type="slidenum">
              <a:rPr>
                <a:solidFill>
                  <a:srgbClr val="1F497D"/>
                </a:solidFill>
              </a:rPr>
              <a:pPr/>
              <a:t>9</a:t>
            </a:fld>
            <a:endParaRPr lang="fi-FI">
              <a:solidFill>
                <a:srgbClr val="1F497D"/>
              </a:solidFill>
            </a:endParaRPr>
          </a:p>
        </p:txBody>
      </p:sp>
      <p:sp>
        <p:nvSpPr>
          <p:cNvPr id="2" name="Folienbildplatzhalter 1"/>
          <p:cNvSpPr>
            <a:spLocks noGrp="1" noRot="1" noChangeAspect="1" noResize="1"/>
          </p:cNvSpPr>
          <p:nvPr>
            <p:ph type="sldImg"/>
          </p:nvPr>
        </p:nvSpPr>
        <p:spPr>
          <a:xfrm>
            <a:off x="381000" y="685800"/>
            <a:ext cx="6096000" cy="34290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48" cy="322"/>
          </a:xfrm>
        </p:spPr>
        <p:txBody>
          <a:bodyPr wrap="square" lIns="83079" tIns="41540" rIns="83079" bIns="41540" anchor="t">
            <a:noAutofit/>
          </a:bodyPr>
          <a:lstStyle/>
          <a:p>
            <a:pPr lvl="0"/>
            <a:endParaRPr lang="fi-FI">
              <a:ea typeface="ＭＳ Ｐゴシック" pitchFamily="2"/>
            </a:endParaRPr>
          </a:p>
        </p:txBody>
      </p:sp>
    </p:spTree>
    <p:extLst>
      <p:ext uri="{BB962C8B-B14F-4D97-AF65-F5344CB8AC3E}">
        <p14:creationId xmlns:p14="http://schemas.microsoft.com/office/powerpoint/2010/main" val="4073144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390AADF1-DEED-4B74-A219-1D302687FCB4}" type="slidenum">
              <a:t>10</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85E14FDA-EACB-4E55-9C97-656F73106238}" type="slidenum">
              <a:t>10</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1002310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85177E40-6EE2-4F43-956E-FF3B2146F82F}" type="slidenum">
              <a:t>11</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3994898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8029B14E-FE1B-417F-A990-45B40380F96E}" type="slidenum">
              <a:t>12</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87737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DB726083-E8BE-43A1-B1FC-B8D0E7B6594B}" type="slidenum">
              <a:t>13</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1392704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84AF6ADE-6F40-441C-92C8-2AEA54A59E5C}" type="slidenum">
              <a:t>14</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3256625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734EC29E-C1FB-4BD2-AE0A-FA7D6E4E676A}" type="slidenum">
              <a:t>15</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3625614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AB17AA4F-DAA5-45AE-B43B-530E34525EA8}" type="slidenum">
              <a:t>16</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1425559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62FC9741-5268-4A8C-A8B3-3EF2C8C8F309}" type="slidenum">
              <a:t>17</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2779394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0D8796B5-6367-4115-864B-FF16A29329E9}" type="slidenum">
              <a:t>18</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104535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0D8796B5-6367-4115-864B-FF16A29329E9}" type="slidenum">
              <a:t>19</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104535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0D8796B5-6367-4115-864B-FF16A29329E9}" type="slidenum">
              <a:t>20</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104535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94D44F6A-FEEB-471F-8FBA-09BCDB028AB9}" type="slidenum">
              <a:t>21</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B524A22B-C7B9-49A4-950D-35AE4F275069}" type="slidenum">
              <a:t>21</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1663500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BCA6A01D-42BF-433A-A0A1-1D72C43FCE79}" type="slidenum">
              <a:t>22</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3027657B-DF65-4308-AF58-CC5FAA4485C2}" type="slidenum">
              <a:t>22</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695263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BCA6A01D-42BF-433A-A0A1-1D72C43FCE79}" type="slidenum">
              <a:t>23</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3027657B-DF65-4308-AF58-CC5FAA4485C2}" type="slidenum">
              <a:t>23</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6952637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0B5465BA-6422-4C1D-B9AE-F1CF0846C92F}" type="slidenum">
              <a:t>24</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988516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053EAA5-5B6A-4D52-8F01-E4B53D17E51B}" type="slidenum">
              <a:t>25</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59A22EB4-4B95-40EA-B2EC-7505B60B84F2}" type="slidenum">
              <a:t>25</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ea typeface="ＭＳ Ｐゴシック" pitchFamily="2"/>
            </a:endParaRPr>
          </a:p>
        </p:txBody>
      </p:sp>
    </p:spTree>
    <p:extLst>
      <p:ext uri="{BB962C8B-B14F-4D97-AF65-F5344CB8AC3E}">
        <p14:creationId xmlns:p14="http://schemas.microsoft.com/office/powerpoint/2010/main" val="10574670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053EAA5-5B6A-4D52-8F01-E4B53D17E51B}" type="slidenum">
              <a:t>26</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59A22EB4-4B95-40EA-B2EC-7505B60B84F2}" type="slidenum">
              <a:t>26</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ea typeface="ＭＳ Ｐゴシック" pitchFamily="2"/>
            </a:endParaRPr>
          </a:p>
        </p:txBody>
      </p:sp>
    </p:spTree>
    <p:extLst>
      <p:ext uri="{BB962C8B-B14F-4D97-AF65-F5344CB8AC3E}">
        <p14:creationId xmlns:p14="http://schemas.microsoft.com/office/powerpoint/2010/main" val="1057467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053EAA5-5B6A-4D52-8F01-E4B53D17E51B}" type="slidenum">
              <a:t>27</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59A22EB4-4B95-40EA-B2EC-7505B60B84F2}" type="slidenum">
              <a:t>27</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ea typeface="ＭＳ Ｐゴシック" pitchFamily="2"/>
            </a:endParaRPr>
          </a:p>
        </p:txBody>
      </p:sp>
    </p:spTree>
    <p:extLst>
      <p:ext uri="{BB962C8B-B14F-4D97-AF65-F5344CB8AC3E}">
        <p14:creationId xmlns:p14="http://schemas.microsoft.com/office/powerpoint/2010/main" val="1057467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053EAA5-5B6A-4D52-8F01-E4B53D17E51B}" type="slidenum">
              <a:t>28</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59A22EB4-4B95-40EA-B2EC-7505B60B84F2}" type="slidenum">
              <a:t>28</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ea typeface="ＭＳ Ｐゴシック" pitchFamily="2"/>
            </a:endParaRPr>
          </a:p>
        </p:txBody>
      </p:sp>
    </p:spTree>
    <p:extLst>
      <p:ext uri="{BB962C8B-B14F-4D97-AF65-F5344CB8AC3E}">
        <p14:creationId xmlns:p14="http://schemas.microsoft.com/office/powerpoint/2010/main" val="1057467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053EAA5-5B6A-4D52-8F01-E4B53D17E51B}" type="slidenum">
              <a:t>29</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59A22EB4-4B95-40EA-B2EC-7505B60B84F2}" type="slidenum">
              <a:t>29</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ea typeface="ＭＳ Ｐゴシック" pitchFamily="2"/>
            </a:endParaRPr>
          </a:p>
        </p:txBody>
      </p:sp>
    </p:spTree>
    <p:extLst>
      <p:ext uri="{BB962C8B-B14F-4D97-AF65-F5344CB8AC3E}">
        <p14:creationId xmlns:p14="http://schemas.microsoft.com/office/powerpoint/2010/main" val="10574670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053EAA5-5B6A-4D52-8F01-E4B53D17E51B}" type="slidenum">
              <a:t>30</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59A22EB4-4B95-40EA-B2EC-7505B60B84F2}" type="slidenum">
              <a:t>30</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ea typeface="ＭＳ Ｐゴシック" pitchFamily="2"/>
            </a:endParaRPr>
          </a:p>
        </p:txBody>
      </p:sp>
    </p:spTree>
    <p:extLst>
      <p:ext uri="{BB962C8B-B14F-4D97-AF65-F5344CB8AC3E}">
        <p14:creationId xmlns:p14="http://schemas.microsoft.com/office/powerpoint/2010/main" val="1057467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053EAA5-5B6A-4D52-8F01-E4B53D17E51B}" type="slidenum">
              <a:t>31</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59A22EB4-4B95-40EA-B2EC-7505B60B84F2}" type="slidenum">
              <a:t>31</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ea typeface="ＭＳ Ｐゴシック" pitchFamily="2"/>
            </a:endParaRPr>
          </a:p>
        </p:txBody>
      </p:sp>
    </p:spTree>
    <p:extLst>
      <p:ext uri="{BB962C8B-B14F-4D97-AF65-F5344CB8AC3E}">
        <p14:creationId xmlns:p14="http://schemas.microsoft.com/office/powerpoint/2010/main" val="1057467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5DC730F7-3B41-446E-8713-342E4B50DFEE}" type="slidenum">
              <a:t>32</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34DF582A-7F8B-480A-9D9D-77C4A77DA3D9}" type="slidenum">
              <a:t>32</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024813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4288B1A0-7BF2-47E8-AF09-F68270D71555}" type="slidenum">
              <a:t>33</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31320466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3F55B2E2-5E37-4E6B-AA77-02CFE45028A5}" type="slidenum">
              <a:t>34</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4478E191-E806-4F8A-AA6E-C6EB3DDE5FDC}" type="slidenum">
              <a:t>34</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3484165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3F55B2E2-5E37-4E6B-AA77-02CFE45028A5}" type="slidenum">
              <a:t>35</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4478E191-E806-4F8A-AA6E-C6EB3DDE5FDC}" type="slidenum">
              <a:t>35</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3484165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3F55B2E2-5E37-4E6B-AA77-02CFE45028A5}" type="slidenum">
              <a:t>36</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4478E191-E806-4F8A-AA6E-C6EB3DDE5FDC}" type="slidenum">
              <a:t>36</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3484165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DF6C9B51-E883-49D3-84E7-331F0CA976D6}" type="slidenum">
              <a:t>37</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26136931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25171536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2466D9B9-CAB0-49F5-8D55-4DBEAA35F5BE}" type="slidenum">
              <a:t>39</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15629928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5416B8B3-186F-4A40-9BBC-251178502935}" type="slidenum">
              <a:t>40</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2899938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AA5F9903-E5ED-46A9-A1DF-906BF74498C3}" type="slidenum">
              <a:t>41</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15245802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AA5F9903-E5ED-46A9-A1DF-906BF74498C3}" type="slidenum">
              <a:t>42</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15245802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AA5F9903-E5ED-46A9-A1DF-906BF74498C3}" type="slidenum">
              <a:t>43</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15245802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35A5D36C-69A7-4F5C-811D-B83A765D7022}" type="slidenum">
              <a:t>44</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278486EC-CF69-4F33-8CCD-B758E6DB7C88}" type="slidenum">
              <a:t>44</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ea typeface="ＭＳ Ｐゴシック" pitchFamily="2"/>
            </a:endParaRPr>
          </a:p>
        </p:txBody>
      </p:sp>
    </p:spTree>
    <p:extLst>
      <p:ext uri="{BB962C8B-B14F-4D97-AF65-F5344CB8AC3E}">
        <p14:creationId xmlns:p14="http://schemas.microsoft.com/office/powerpoint/2010/main" val="13869562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A9139E36-3069-4B72-ADEF-82803EBF9EF8}" type="slidenum">
              <a:t>45</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8E13FD69-4048-4F96-B91D-6A429C5FEE9D}" type="slidenum">
              <a:t>45</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5707396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F70F7DEC-19BC-4043-8860-27AC3C6952BD}" type="slidenum">
              <a:t>46</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40217659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F2CAA40C-C617-4E89-B30C-62B5A05204DD}" type="slidenum">
              <a:t>47</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2163235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415AD9D9-E79B-48DA-B8D3-6F99111231F9}" type="slidenum">
              <a:t>48</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35791460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64F01D24-DCA5-47DF-B136-A969696ECCEA}" type="slidenum">
              <a:t>49</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20885650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64F01D24-DCA5-47DF-B136-A969696ECCEA}" type="slidenum">
              <a:t>50</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20885650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64F01D24-DCA5-47DF-B136-A969696ECCEA}" type="slidenum">
              <a:t>51</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20885650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776C5817-04BE-4D22-A019-53FB82F58B88}" type="slidenum">
              <a:t>52</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FB53541A-5EDD-4B56-92CF-71290BCE62D7}" type="slidenum">
              <a:t>52</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37939363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E2B7C0E8-8976-4E9F-B466-600FD1040A3E}" type="slidenum">
              <a:t>53</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990AD60A-1D17-401E-93A2-624B66C3BF69}" type="slidenum">
              <a:t>53</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2242372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F2C66226-15D2-48E1-B0DD-5CF9F4BBE3CA}" type="slidenum">
              <a:t>54</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EAAC7C7D-B45C-45CD-9DFD-C553C0C4D6AA}" type="slidenum">
              <a:t>54</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1514853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F2C66226-15D2-48E1-B0DD-5CF9F4BBE3CA}" type="slidenum">
              <a:t>55</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EAAC7C7D-B45C-45CD-9DFD-C553C0C4D6AA}" type="slidenum">
              <a:t>55</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1514853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5FAFA670-8868-4EAB-8844-B563FC4B706E}" type="slidenum">
              <a:t>56</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965252DF-CB8B-4326-89D2-CC9F7A10E678}" type="slidenum">
              <a:t>56</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14499616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5FAFA670-8868-4EAB-8844-B563FC4B706E}" type="slidenum">
              <a:t>57</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965252DF-CB8B-4326-89D2-CC9F7A10E678}" type="slidenum">
              <a:t>57</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14499616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19E391E7-589F-46A1-B070-9D3B169D2CF4}" type="slidenum">
              <a:t>58</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04CF72DA-1CEF-4828-BF3F-C5E4270C25A5}" type="slidenum">
              <a:t>58</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10301344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19E391E7-589F-46A1-B070-9D3B169D2CF4}" type="slidenum">
              <a:t>59</a:t>
            </a:fld>
            <a:endParaRPr lang="fi-FI" sz="440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04CF72DA-1CEF-4828-BF3F-C5E4270C25A5}" type="slidenum">
              <a:t>59</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10301344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F7517514-77B4-4D39-8F6F-F9372CB20724}" type="slidenum">
              <a:t>60</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26852397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E1497F86-C237-48E3-8C1C-BE27432844C0}" type="slidenum">
              <a:t>61</a:t>
            </a:fld>
            <a:endParaRPr lang="fi-FI"/>
          </a:p>
        </p:txBody>
      </p:sp>
      <p:sp>
        <p:nvSpPr>
          <p:cNvPr id="2" name="Dian kuvan paikkamerkki 1"/>
          <p:cNvSpPr>
            <a:spLocks noGrp="1" noRot="1" noChangeAspect="1" noResize="1"/>
          </p:cNvSpPr>
          <p:nvPr>
            <p:ph type="sldImg"/>
          </p:nvPr>
        </p:nvSpPr>
        <p:spPr>
          <a:xfrm>
            <a:off x="138113" y="777875"/>
            <a:ext cx="6821487" cy="383698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09920" y="4861080"/>
            <a:ext cx="5679000" cy="4605480"/>
          </a:xfrm>
        </p:spPr>
        <p:txBody>
          <a:bodyPr/>
          <a:lstStyle/>
          <a:p>
            <a:endParaRPr lang="fi-FI"/>
          </a:p>
        </p:txBody>
      </p:sp>
    </p:spTree>
    <p:extLst>
      <p:ext uri="{BB962C8B-B14F-4D97-AF65-F5344CB8AC3E}">
        <p14:creationId xmlns:p14="http://schemas.microsoft.com/office/powerpoint/2010/main" val="452831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CE824E31-086B-4BF8-A05E-A957735A15CF}" type="slidenum">
              <a:t>62</a:t>
            </a:fld>
            <a:endParaRPr lang="fi-FI" sz="4400" dirty="0">
              <a:solidFill>
                <a:srgbClr val="000000"/>
              </a:solidFill>
              <a:latin typeface="Verdana" pitchFamily="34"/>
              <a:ea typeface="ＭＳ Ｐゴシック"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E300E63A-821C-43B0-854D-21E1E9DD52C5}" type="slidenum">
              <a:t>62</a:t>
            </a:fld>
            <a:endParaRPr lang="fi-FI" dirty="0"/>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dirty="0">
              <a:ea typeface="ＭＳ Ｐゴシック" pitchFamily="2"/>
            </a:endParaRPr>
          </a:p>
        </p:txBody>
      </p:sp>
    </p:spTree>
    <p:extLst>
      <p:ext uri="{BB962C8B-B14F-4D97-AF65-F5344CB8AC3E}">
        <p14:creationId xmlns:p14="http://schemas.microsoft.com/office/powerpoint/2010/main" val="25021473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7328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10 – Ennakkoluulojen käsittely (Stigma)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Metakognitiivinen harjoittelu 10 – Ennakkoluulojen käsittely (Stigma)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10 – Ennakkoluulojen käsittely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10 – Ennakkoluulojen käsittely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10 – Ennakkoluulojen käsittely (Stigma)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Metakognitiivinen harjoittelu 10 – Ennakkoluulojen käsittely (Stigma)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10 – Ennakkoluulojen käsittely (Stigma)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fi-FI"/>
              <a:t>Metakognitiivinen harjoittelu 10 – Ennakkoluulojen käsittely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10 II – </a:t>
            </a:r>
            <a:r>
              <a:rPr lang="en-US" altLang="ko-KR" dirty="0" err="1">
                <a:latin typeface="+mn-lt"/>
                <a:ea typeface="+mn-ea"/>
                <a:cs typeface="+mn-cs"/>
              </a:rPr>
              <a:t>Ennakkoluulojen</a:t>
            </a:r>
            <a:r>
              <a:rPr lang="en-US" altLang="ko-KR" dirty="0">
                <a:latin typeface="+mn-lt"/>
                <a:ea typeface="+mn-ea"/>
                <a:cs typeface="+mn-cs"/>
              </a:rPr>
              <a:t> </a:t>
            </a:r>
            <a:r>
              <a:rPr lang="en-US" altLang="ko-KR" dirty="0" err="1">
                <a:latin typeface="+mn-lt"/>
                <a:ea typeface="+mn-ea"/>
                <a:cs typeface="+mn-cs"/>
              </a:rPr>
              <a:t>käsittely</a:t>
            </a:r>
            <a:r>
              <a:rPr lang="en-US" altLang="ko-KR" dirty="0">
                <a:latin typeface="+mn-lt"/>
                <a:ea typeface="+mn-ea"/>
                <a:cs typeface="+mn-cs"/>
              </a:rPr>
              <a:t> (Stigma)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86544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yhteistä on seuraavilla ihmisillä?</a:t>
            </a:r>
            <a:endParaRPr lang="en-US" sz="3600">
              <a:latin typeface="+mn-lt"/>
              <a:ea typeface="+mn-ea"/>
              <a:cs typeface="+mn-cs"/>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fi-FI" sz="2000" dirty="0">
                <a:solidFill>
                  <a:srgbClr val="333333"/>
                </a:solidFill>
              </a:rPr>
              <a:t>Wayne Gretzky (syntynyt 26.1.1961)</a:t>
            </a:r>
          </a:p>
          <a:p>
            <a:pPr marL="342900" lvl="0" indent="-342900" defTabSz="914400" fontAlgn="base">
              <a:lnSpc>
                <a:spcPct val="100000"/>
              </a:lnSpc>
              <a:spcBef>
                <a:spcPts val="1200"/>
              </a:spcBef>
              <a:buClr>
                <a:srgbClr val="333333"/>
              </a:buClr>
              <a:buFont typeface="WingDings"/>
              <a:buChar char=""/>
              <a:defRPr/>
            </a:pPr>
            <a:r>
              <a:rPr lang="fi-FI" sz="2000" dirty="0">
                <a:solidFill>
                  <a:srgbClr val="333333"/>
                </a:solidFill>
              </a:rPr>
              <a:t>Michael Jordan (syntynyt 17.2.1963)</a:t>
            </a:r>
          </a:p>
          <a:p>
            <a:pPr marL="342900" lvl="0" indent="-342900" defTabSz="914400" fontAlgn="base">
              <a:lnSpc>
                <a:spcPct val="100000"/>
              </a:lnSpc>
              <a:spcBef>
                <a:spcPts val="1200"/>
              </a:spcBef>
              <a:buClr>
                <a:srgbClr val="333333"/>
              </a:buClr>
              <a:buFont typeface="WingDings"/>
              <a:buChar char=""/>
              <a:defRPr/>
            </a:pPr>
            <a:r>
              <a:rPr lang="fi-FI" sz="2000" dirty="0">
                <a:solidFill>
                  <a:srgbClr val="333333"/>
                </a:solidFill>
              </a:rPr>
              <a:t>Tiger Woods (syntynyt 30.12.1975)</a:t>
            </a:r>
          </a:p>
          <a:p>
            <a:pPr marL="342900" lvl="0" indent="-342900" defTabSz="914400" fontAlgn="base">
              <a:lnSpc>
                <a:spcPct val="100000"/>
              </a:lnSpc>
              <a:spcBef>
                <a:spcPts val="1200"/>
              </a:spcBef>
              <a:buClr>
                <a:srgbClr val="333333"/>
              </a:buClr>
              <a:buFont typeface="WingDings"/>
              <a:buChar char=""/>
              <a:defRPr/>
            </a:pPr>
            <a:r>
              <a:rPr lang="fi-FI" sz="2000" dirty="0">
                <a:solidFill>
                  <a:srgbClr val="333333"/>
                </a:solidFill>
              </a:rPr>
              <a:t>Mike Tyson (syntynyt 30.6.1966)</a:t>
            </a:r>
          </a:p>
          <a:p>
            <a:pPr lvl="0" defTabSz="914400" fontAlgn="base">
              <a:lnSpc>
                <a:spcPct val="100000"/>
              </a:lnSpc>
              <a:spcBef>
                <a:spcPts val="1200"/>
              </a:spcBef>
              <a:defRPr sz="1800"/>
            </a:pPr>
            <a:r>
              <a:rPr lang="de-DE" sz="2000" dirty="0">
                <a:solidFill>
                  <a:srgbClr val="004992"/>
                </a:solidFill>
              </a:rPr>
              <a:t>???</a:t>
            </a:r>
          </a:p>
          <a:p>
            <a:pPr lvl="0" defTabSz="914400" fontAlgn="base">
              <a:lnSpc>
                <a:spcPct val="100000"/>
              </a:lnSpc>
              <a:spcBef>
                <a:spcPts val="1200"/>
              </a:spcBef>
              <a:defRPr sz="1800"/>
            </a:pPr>
            <a:endParaRPr lang="en-US" sz="2000" dirty="0"/>
          </a:p>
        </p:txBody>
      </p:sp>
      <p:sp>
        <p:nvSpPr>
          <p:cNvPr id="5" name="Footer Placeholder 4"/>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extLst>
      <p:ext uri="{BB962C8B-B14F-4D97-AF65-F5344CB8AC3E}">
        <p14:creationId xmlns:p14="http://schemas.microsoft.com/office/powerpoint/2010/main" val="2552267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yhteistä on seuraavilla ihmisillä?</a:t>
            </a:r>
            <a:endParaRPr lang="en-US" sz="3600">
              <a:latin typeface="+mn-lt"/>
              <a:ea typeface="+mn-ea"/>
              <a:cs typeface="+mn-cs"/>
            </a:endParaRP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fi-FI" sz="2000" dirty="0">
                <a:solidFill>
                  <a:srgbClr val="333333"/>
                </a:solidFill>
              </a:rPr>
              <a:t>Wayne Gretzky (syntynyt 26.1.1961)</a:t>
            </a:r>
          </a:p>
          <a:p>
            <a:pPr marL="342900" lvl="0" indent="-342900" defTabSz="914400" fontAlgn="base">
              <a:lnSpc>
                <a:spcPct val="100000"/>
              </a:lnSpc>
              <a:spcBef>
                <a:spcPts val="1200"/>
              </a:spcBef>
              <a:buClr>
                <a:srgbClr val="333333"/>
              </a:buClr>
              <a:buFont typeface="WingDings"/>
              <a:buChar char=""/>
              <a:defRPr/>
            </a:pPr>
            <a:r>
              <a:rPr lang="fi-FI" sz="2000" dirty="0">
                <a:solidFill>
                  <a:srgbClr val="333333"/>
                </a:solidFill>
              </a:rPr>
              <a:t>Michael Jordan (syntynyt 17.2.1963)</a:t>
            </a:r>
          </a:p>
          <a:p>
            <a:pPr marL="342900" lvl="0" indent="-342900" defTabSz="914400" fontAlgn="base">
              <a:lnSpc>
                <a:spcPct val="100000"/>
              </a:lnSpc>
              <a:spcBef>
                <a:spcPts val="1200"/>
              </a:spcBef>
              <a:buClr>
                <a:srgbClr val="333333"/>
              </a:buClr>
              <a:buFont typeface="WingDings"/>
              <a:buChar char=""/>
              <a:defRPr/>
            </a:pPr>
            <a:r>
              <a:rPr lang="fi-FI" sz="2000" dirty="0">
                <a:solidFill>
                  <a:srgbClr val="333333"/>
                </a:solidFill>
              </a:rPr>
              <a:t>Tiger Woods (syntynyt 30.12.1975)</a:t>
            </a:r>
          </a:p>
          <a:p>
            <a:pPr marL="342900" lvl="0" indent="-342900" defTabSz="914400" fontAlgn="base">
              <a:lnSpc>
                <a:spcPct val="100000"/>
              </a:lnSpc>
              <a:spcBef>
                <a:spcPts val="1200"/>
              </a:spcBef>
              <a:buClr>
                <a:srgbClr val="333333"/>
              </a:buClr>
              <a:buFont typeface="WingDings"/>
              <a:buChar char=""/>
              <a:defRPr/>
            </a:pPr>
            <a:r>
              <a:rPr lang="fi-FI" sz="2000" dirty="0">
                <a:solidFill>
                  <a:srgbClr val="333333"/>
                </a:solidFill>
              </a:rPr>
              <a:t>Mike Tyson (syntynyt 30.6.1966)</a:t>
            </a:r>
          </a:p>
          <a:p>
            <a:pPr lvl="0" defTabSz="914400" fontAlgn="base">
              <a:lnSpc>
                <a:spcPct val="100000"/>
              </a:lnSpc>
              <a:spcBef>
                <a:spcPts val="1200"/>
              </a:spcBef>
              <a:defRPr sz="1800"/>
            </a:pPr>
            <a:r>
              <a:rPr lang="fi-FI" sz="2000" dirty="0">
                <a:solidFill>
                  <a:srgbClr val="004992"/>
                </a:solidFill>
              </a:rPr>
              <a:t>Miehiä, pohjoisamerikkalaisia, kuuluisia</a:t>
            </a:r>
            <a:br>
              <a:rPr lang="fi-FI" sz="2000" dirty="0">
                <a:solidFill>
                  <a:srgbClr val="004992"/>
                </a:solidFill>
              </a:rPr>
            </a:br>
            <a:r>
              <a:rPr lang="fi-FI" sz="2000" dirty="0">
                <a:solidFill>
                  <a:srgbClr val="004992"/>
                </a:solidFill>
              </a:rPr>
              <a:t>urheilijoita, edelleen elossa...</a:t>
            </a:r>
            <a:endParaRPr lang="en-US" sz="2000" dirty="0">
              <a:solidFill>
                <a:srgbClr val="004992"/>
              </a:solidFill>
            </a:endParaRPr>
          </a:p>
        </p:txBody>
      </p:sp>
      <p:sp>
        <p:nvSpPr>
          <p:cNvPr id="5" name="Footer Placeholder 4"/>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9" name="Slide Number Placeholder 8"/>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2"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3"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2149061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yhteistä on seuraavilla ihmisillä?</a:t>
            </a:r>
            <a:endParaRPr lang="en-US" sz="360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Fjodor Dostojevski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buClr>
                <a:srgbClr val="006699"/>
              </a:buClr>
              <a:defRPr/>
            </a:pPr>
            <a:r>
              <a:rPr lang="fi-FI" sz="2000" dirty="0">
                <a:solidFill>
                  <a:srgbClr val="004992"/>
                </a:solidFill>
              </a:rPr>
              <a:t>???</a:t>
            </a:r>
            <a:endParaRPr lang="en-US" sz="2000" dirty="0">
              <a:solidFill>
                <a:srgbClr val="004992"/>
              </a:solidFill>
            </a:endParaRPr>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extLst>
      <p:ext uri="{BB962C8B-B14F-4D97-AF65-F5344CB8AC3E}">
        <p14:creationId xmlns:p14="http://schemas.microsoft.com/office/powerpoint/2010/main" val="2110262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yhteistä on seuraavilla ihmisillä?</a:t>
            </a:r>
            <a:endParaRPr lang="en-US" sz="360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Fjodor Dostojevski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sz="1800"/>
            </a:pPr>
            <a:r>
              <a:rPr lang="fi-FI" sz="2000" dirty="0">
                <a:solidFill>
                  <a:srgbClr val="004992"/>
                </a:solidFill>
              </a:rPr>
              <a:t>Miehiä, jo kuolleita, ja ennen kaikkea…</a:t>
            </a:r>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2090608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yhteistä on seuraavilla ihmisillä?</a:t>
            </a:r>
            <a:endParaRPr lang="en-US" sz="360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Fjodor Dostojevski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sz="1800"/>
            </a:pPr>
            <a:r>
              <a:rPr lang="fi-FI" sz="2000" dirty="0">
                <a:solidFill>
                  <a:srgbClr val="004992"/>
                </a:solidFill>
              </a:rPr>
              <a:t>Miehiä, jo kuolleita, ja ennen kaikkea…</a:t>
            </a:r>
          </a:p>
          <a:p>
            <a:pPr lvl="0" defTabSz="914400" fontAlgn="base">
              <a:lnSpc>
                <a:spcPct val="100000"/>
              </a:lnSpc>
              <a:spcBef>
                <a:spcPts val="1200"/>
              </a:spcBef>
              <a:defRPr sz="1800"/>
            </a:pPr>
            <a:r>
              <a:rPr lang="fi-FI" sz="2000" dirty="0">
                <a:solidFill>
                  <a:srgbClr val="004992"/>
                </a:solidFill>
              </a:rPr>
              <a:t>Kuuluisia kirjailijoita!</a:t>
            </a:r>
          </a:p>
        </p:txBody>
      </p:sp>
      <p:sp>
        <p:nvSpPr>
          <p:cNvPr id="7" name="Footer Placeholder 6"/>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10"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53101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yhteistä on seuraavilla ihmisillä?</a:t>
            </a:r>
            <a:endParaRPr lang="en-US" sz="360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Fjodor Dostojevski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sz="1800"/>
            </a:pPr>
            <a:r>
              <a:rPr lang="fi-FI" sz="2000" dirty="0">
                <a:solidFill>
                  <a:srgbClr val="004992"/>
                </a:solidFill>
              </a:rPr>
              <a:t>Miehiä, jo kuolleita, ja ennen kaikkea…</a:t>
            </a:r>
          </a:p>
          <a:p>
            <a:pPr lvl="0" defTabSz="914400" fontAlgn="base">
              <a:lnSpc>
                <a:spcPct val="100000"/>
              </a:lnSpc>
              <a:spcBef>
                <a:spcPts val="1200"/>
              </a:spcBef>
              <a:defRPr sz="1800"/>
            </a:pPr>
            <a:r>
              <a:rPr lang="fi-FI" sz="2000" dirty="0">
                <a:solidFill>
                  <a:srgbClr val="004992"/>
                </a:solidFill>
              </a:rPr>
              <a:t>Kuuluisia kirjailijoita!</a:t>
            </a:r>
          </a:p>
          <a:p>
            <a:pPr lvl="0" defTabSz="914400" fontAlgn="base">
              <a:lnSpc>
                <a:spcPct val="100000"/>
              </a:lnSpc>
              <a:spcBef>
                <a:spcPts val="1200"/>
              </a:spcBef>
              <a:defRPr sz="1800"/>
            </a:pPr>
            <a:r>
              <a:rPr lang="fi-FI" sz="2000" dirty="0">
                <a:solidFill>
                  <a:srgbClr val="004992"/>
                </a:solidFill>
              </a:rPr>
              <a:t>Jotain muuta?</a:t>
            </a:r>
          </a:p>
        </p:txBody>
      </p:sp>
      <p:sp>
        <p:nvSpPr>
          <p:cNvPr id="7" name="Footer Placeholder 6"/>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10"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088836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yhteistä on seuraavilla ihmisillä?</a:t>
            </a:r>
            <a:endParaRPr lang="en-US" sz="360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Fjodor Dostojevski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sz="1800"/>
            </a:pPr>
            <a:r>
              <a:rPr lang="fi-FI" sz="2000" dirty="0">
                <a:solidFill>
                  <a:srgbClr val="004992"/>
                </a:solidFill>
              </a:rPr>
              <a:t>Miehiä, jo kuolleita, ja ennen kaikkea…</a:t>
            </a:r>
          </a:p>
          <a:p>
            <a:pPr lvl="0" defTabSz="914400" fontAlgn="base">
              <a:lnSpc>
                <a:spcPct val="100000"/>
              </a:lnSpc>
              <a:spcBef>
                <a:spcPts val="1200"/>
              </a:spcBef>
              <a:defRPr sz="1800"/>
            </a:pPr>
            <a:r>
              <a:rPr lang="fi-FI" sz="2000" dirty="0">
                <a:solidFill>
                  <a:srgbClr val="004992"/>
                </a:solidFill>
              </a:rPr>
              <a:t>Kuuluisia kirjailijoita!</a:t>
            </a:r>
          </a:p>
          <a:p>
            <a:pPr lvl="0" defTabSz="914400" fontAlgn="base">
              <a:lnSpc>
                <a:spcPct val="100000"/>
              </a:lnSpc>
              <a:spcBef>
                <a:spcPts val="1200"/>
              </a:spcBef>
              <a:defRPr sz="1800"/>
            </a:pPr>
            <a:r>
              <a:rPr lang="fi-FI" sz="2000" dirty="0">
                <a:solidFill>
                  <a:srgbClr val="004992"/>
                </a:solidFill>
              </a:rPr>
              <a:t>Jotain muuta?</a:t>
            </a:r>
          </a:p>
          <a:p>
            <a:pPr lvl="0" defTabSz="914400" fontAlgn="base">
              <a:lnSpc>
                <a:spcPct val="100000"/>
              </a:lnSpc>
              <a:spcBef>
                <a:spcPts val="1200"/>
              </a:spcBef>
              <a:defRPr sz="1800"/>
            </a:pPr>
            <a:r>
              <a:rPr lang="fi-FI" sz="2000" dirty="0">
                <a:solidFill>
                  <a:srgbClr val="004992"/>
                </a:solidFill>
              </a:rPr>
              <a:t>Kaikilla näillä kirjailijoilla oli diagnosoitu</a:t>
            </a:r>
            <a:br>
              <a:rPr lang="fi-FI" sz="2000" dirty="0">
                <a:solidFill>
                  <a:srgbClr val="004992"/>
                </a:solidFill>
              </a:rPr>
            </a:br>
            <a:r>
              <a:rPr lang="fi-FI" sz="2000" dirty="0">
                <a:solidFill>
                  <a:srgbClr val="004992"/>
                </a:solidFill>
              </a:rPr>
              <a:t>mielenterveyden häiriö ja kahdella heistä oli</a:t>
            </a:r>
            <a:br>
              <a:rPr lang="fi-FI" sz="2000" dirty="0">
                <a:solidFill>
                  <a:srgbClr val="004992"/>
                </a:solidFill>
              </a:rPr>
            </a:br>
            <a:r>
              <a:rPr lang="fi-FI" sz="2000" dirty="0">
                <a:solidFill>
                  <a:srgbClr val="004992"/>
                </a:solidFill>
              </a:rPr>
              <a:t>psykoosioireita.</a:t>
            </a:r>
            <a:endParaRPr lang="en-US" sz="2000" dirty="0">
              <a:solidFill>
                <a:srgbClr val="004992"/>
              </a:solidFill>
            </a:endParaRPr>
          </a:p>
        </p:txBody>
      </p:sp>
      <p:sp>
        <p:nvSpPr>
          <p:cNvPr id="7" name="Footer Placeholder 6"/>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10"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435324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Kuuluisa = Täydellinen?</a:t>
            </a:r>
            <a:endParaRPr lang="fi-FI"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3249025787"/>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Fjodor</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Dostojevski</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(1821-1881)</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fi-FI" sz="1800" b="0" i="0" u="none" baseline="0">
                          <a:solidFill>
                            <a:srgbClr val="333333"/>
                          </a:solidFill>
                          <a:latin typeface="Calibri Light"/>
                          <a:ea typeface="Verdana" pitchFamily="34" charset="0"/>
                          <a:cs typeface="Verdana" pitchFamily="34" charset="0"/>
                        </a:rPr>
                        <a:t>Fjodor Dostojevski on yksi tärkeimmistä venäläisistä kirjailijoista ja häntä pidetään yhtenä merkittävimmistä psykologeista maailman kirjallisuudessa. Dostojevski kärsi epilepsiasta ja oli tilapäisesti riippuvainen rahapeleistä. Elämänsä lopussa Dostojevski oli taloudellisesti turvatussa asemassa ja sai tunnustusta elämäntyöstään.</a:t>
                      </a:r>
                      <a:endParaRPr lang="es-ES" sz="1800" b="0" i="0" u="none"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(1899-1961)</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fi-FI" sz="1800" b="0" i="0" u="none">
                          <a:solidFill>
                            <a:srgbClr val="333333"/>
                          </a:solidFill>
                          <a:latin typeface="Calibri Light"/>
                          <a:ea typeface="Verdana" pitchFamily="34" charset="0"/>
                          <a:cs typeface="Verdana" pitchFamily="34" charset="0"/>
                        </a:rPr>
                        <a:t>Hemingwaytä pidetään yhtenä 2000-luvun menestyksekkäimmistä amerikkalaisista kirjailijoista. Vuonna 1954 hänet palkittiin Nobelin kirjallisuuspalkinnolla. Elämänsä aikana hänellä oli masennuskausia ja ryyppyputkia. Hänellä epäiltiin myös olleen kaksisuuntainen mielialahäiriö.</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(1770-1843) </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i-FI" sz="1800" b="0" i="0" u="none" strike="noStrike" cap="none" normalizeH="0" baseline="0">
                          <a:ln>
                            <a:noFill/>
                          </a:ln>
                          <a:solidFill>
                            <a:srgbClr val="333333"/>
                          </a:solidFill>
                          <a:effectLst/>
                          <a:latin typeface="Calibri Light"/>
                          <a:ea typeface="Verdana" pitchFamily="34" charset="0"/>
                          <a:cs typeface="Verdana" pitchFamily="34" charset="0"/>
                        </a:rPr>
                        <a:t>Hölderlin oli kuin liioiteltu kuva “neroudesta ja hulluudesta”. Hän oli yksi merkittävimmistä saksalaisista romantiikan aikakauden runoilijoista kuten Goethe ja Schiller. Nykyaikana Hölderlinillä olisi todennäköisesti diagnosoitu skitsofrenia/ psykoosi.</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Calibri Light"/>
                          <a:ea typeface="Verdana" pitchFamily="34" charset="0"/>
                          <a:cs typeface="Verdana" pitchFamily="34" charset="0"/>
                        </a:rPr>
                        <a:t>Charles Dickens (1812-1870)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i-FI" sz="1800" b="0" i="0" u="none" strike="noStrike" cap="none" normalizeH="0" baseline="0" dirty="0">
                          <a:ln>
                            <a:noFill/>
                          </a:ln>
                          <a:solidFill>
                            <a:srgbClr val="333333"/>
                          </a:solidFill>
                          <a:effectLst/>
                          <a:latin typeface="Calibri Light"/>
                          <a:ea typeface="Verdana" pitchFamily="34" charset="0"/>
                          <a:cs typeface="Verdana" pitchFamily="34" charset="0"/>
                        </a:rPr>
                        <a:t>Dickens on yksi luetuimmista englantilaisista kirjailijoista. Hänen kuuluisimpia teoksiaan </a:t>
                      </a:r>
                      <a:r>
                        <a:rPr kumimoji="0" lang="fi-FI" sz="1800" b="0" i="0" u="none" strike="noStrike" cap="none" normalizeH="0" baseline="0">
                          <a:ln>
                            <a:noFill/>
                          </a:ln>
                          <a:solidFill>
                            <a:srgbClr val="333333"/>
                          </a:solidFill>
                          <a:effectLst/>
                          <a:latin typeface="Calibri Light"/>
                          <a:ea typeface="Verdana" pitchFamily="34" charset="0"/>
                          <a:cs typeface="Verdana" pitchFamily="34" charset="0"/>
                        </a:rPr>
                        <a:t>ovat “Oliver Twist” ja “Joululaulu”. </a:t>
                      </a:r>
                      <a:r>
                        <a:rPr kumimoji="0" lang="fi-FI" sz="1800" b="0" i="0" u="none" strike="noStrike" cap="none" normalizeH="0" baseline="0" dirty="0">
                          <a:ln>
                            <a:noFill/>
                          </a:ln>
                          <a:solidFill>
                            <a:srgbClr val="333333"/>
                          </a:solidFill>
                          <a:effectLst/>
                          <a:latin typeface="Calibri Light"/>
                          <a:ea typeface="Verdana" pitchFamily="34" charset="0"/>
                          <a:cs typeface="Verdana" pitchFamily="34" charset="0"/>
                        </a:rPr>
                        <a:t>Hänellä oli maanis-depressiivisiä kausia ja nykypäivänä hän saisi todennäköisesti kaksisuuntaisen mielialahäiriön diagnoosin.</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78896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Mitkä näistä maalauksista ovat maalanneet henkilöt, joilla on psykoosioireita?</a:t>
            </a:r>
            <a:endParaRPr lang="fi-FI" sz="3600"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10</a:t>
            </a:fld>
            <a:endParaRPr lang="de-DE">
              <a:latin typeface="+mn-lt"/>
              <a:ea typeface="+mn-ea"/>
              <a:cs typeface="+mn-cs"/>
            </a:endParaRPr>
          </a:p>
        </p:txBody>
      </p:sp>
      <p:pic>
        <p:nvPicPr>
          <p:cNvPr id="16"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7"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8"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9"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extLst>
      <p:ext uri="{BB962C8B-B14F-4D97-AF65-F5344CB8AC3E}">
        <p14:creationId xmlns:p14="http://schemas.microsoft.com/office/powerpoint/2010/main" val="780668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Millä näistä maalauksista oli korkein hinta huutokaupassa?</a:t>
            </a:r>
            <a:endParaRPr lang="fi-FI" sz="3600"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11</a:t>
            </a:fld>
            <a:endParaRPr lang="de-DE">
              <a:latin typeface="+mn-lt"/>
              <a:ea typeface="+mn-ea"/>
              <a:cs typeface="+mn-cs"/>
            </a:endParaRPr>
          </a:p>
        </p:txBody>
      </p:sp>
      <p:pic>
        <p:nvPicPr>
          <p:cNvPr id="16"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7"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8"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9"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extLst>
      <p:ext uri="{BB962C8B-B14F-4D97-AF65-F5344CB8AC3E}">
        <p14:creationId xmlns:p14="http://schemas.microsoft.com/office/powerpoint/2010/main" val="2188458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sp>
        <p:nvSpPr>
          <p:cNvPr id="11" name="Titel 1"/>
          <p:cNvSpPr txBox="1">
            <a:spLocks noGrp="1"/>
          </p:cNvSpPr>
          <p:nvPr>
            <p:ph type="title"/>
          </p:nvPr>
        </p:nvSpPr>
        <p:spPr/>
        <p:txBody>
          <a:bodyPr/>
          <a:lstStyle/>
          <a:p>
            <a:pPr lvl="0"/>
            <a:r>
              <a:rPr lang="fi-FI" sz="3600">
                <a:solidFill>
                  <a:srgbClr val="004992"/>
                </a:solidFill>
                <a:latin typeface="+mn-lt"/>
                <a:ea typeface="+mn-ea"/>
                <a:cs typeface="+mn-cs"/>
              </a:rPr>
              <a:t>Millä näistä maalauksista oli korkein hinta huutokaupassa?</a:t>
            </a:r>
            <a:endParaRPr lang="fi-FI"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12</a:t>
            </a:fld>
            <a:endParaRPr lang="de-DE">
              <a:latin typeface="+mn-lt"/>
              <a:ea typeface="+mn-ea"/>
              <a:cs typeface="+mn-cs"/>
            </a:endParaRPr>
          </a:p>
        </p:txBody>
      </p:sp>
      <p:pic>
        <p:nvPicPr>
          <p:cNvPr id="20" name="Grafik 6"/>
          <p:cNvPicPr>
            <a:picLocks noChangeAspect="1"/>
          </p:cNvPicPr>
          <p:nvPr/>
        </p:nvPicPr>
        <p:blipFill>
          <a:blip r:embed="rId4" cstate="print"/>
          <a:stretch>
            <a:fillRect/>
          </a:stretch>
        </p:blipFill>
        <p:spPr>
          <a:xfrm>
            <a:off x="8858875" y="2288360"/>
            <a:ext cx="2926080" cy="1998144"/>
          </a:xfrm>
          <a:prstGeom prst="rect">
            <a:avLst/>
          </a:prstGeom>
        </p:spPr>
      </p:pic>
      <p:pic>
        <p:nvPicPr>
          <p:cNvPr id="21"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22" name="Grafik 4" descr="img136112.jpg"/>
          <p:cNvPicPr>
            <a:picLocks noChangeAspect="1"/>
          </p:cNvPicPr>
          <p:nvPr/>
        </p:nvPicPr>
        <p:blipFill>
          <a:blip r:embed="rId6" cstate="print"/>
          <a:stretch>
            <a:fillRect/>
          </a:stretch>
        </p:blipFill>
        <p:spPr>
          <a:xfrm>
            <a:off x="3389885" y="2288360"/>
            <a:ext cx="2560320" cy="3397464"/>
          </a:xfrm>
          <a:prstGeom prst="rect">
            <a:avLst/>
          </a:prstGeom>
        </p:spPr>
      </p:pic>
      <p:sp>
        <p:nvSpPr>
          <p:cNvPr id="24"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Calibri Light"/>
              </a:rPr>
              <a:t>0€</a:t>
            </a:r>
            <a:endParaRPr lang="de-DE" sz="1800" dirty="0">
              <a:solidFill>
                <a:srgbClr val="004992"/>
              </a:solidFill>
              <a:latin typeface="Calibri Light"/>
            </a:endParaRPr>
          </a:p>
        </p:txBody>
      </p:sp>
      <p:sp>
        <p:nvSpPr>
          <p:cNvPr id="25"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Calibri Light"/>
              </a:rPr>
              <a:t>noin 10 000€</a:t>
            </a:r>
            <a:endParaRPr lang="de-DE" sz="1800" dirty="0">
              <a:solidFill>
                <a:srgbClr val="004992"/>
              </a:solidFill>
              <a:latin typeface="Calibri Light"/>
            </a:endParaRPr>
          </a:p>
        </p:txBody>
      </p:sp>
      <p:sp>
        <p:nvSpPr>
          <p:cNvPr id="26"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Calibri Light"/>
              </a:rPr>
              <a:t>25 miljoonaa euroa</a:t>
            </a:r>
            <a:endParaRPr lang="de-DE" sz="1800" dirty="0">
              <a:solidFill>
                <a:srgbClr val="004992"/>
              </a:solidFill>
              <a:latin typeface="Calibri Light"/>
            </a:endParaRPr>
          </a:p>
        </p:txBody>
      </p:sp>
      <p:sp>
        <p:nvSpPr>
          <p:cNvPr id="27" name="Caption_14"/>
          <p:cNvSpPr txBox="1"/>
          <p:nvPr/>
        </p:nvSpPr>
        <p:spPr>
          <a:xfrm>
            <a:off x="502919" y="5698536"/>
            <a:ext cx="2560320" cy="646331"/>
          </a:xfrm>
          <a:prstGeom prst="rect">
            <a:avLst/>
          </a:prstGeom>
          <a:noFill/>
        </p:spPr>
        <p:txBody>
          <a:bodyPr wrap="square" rtlCol="0">
            <a:spAutoFit/>
          </a:bodyPr>
          <a:lstStyle/>
          <a:p>
            <a:pPr algn="ctr"/>
            <a:r>
              <a:rPr lang="fr-FR" sz="1800">
                <a:solidFill>
                  <a:srgbClr val="004992"/>
                </a:solidFill>
                <a:latin typeface="Calibri Light"/>
              </a:rPr>
              <a:t>lähes 100 miljoonaa euroa</a:t>
            </a:r>
            <a:endParaRPr lang="de-DE" sz="1800" dirty="0">
              <a:solidFill>
                <a:srgbClr val="004992"/>
              </a:solidFill>
              <a:latin typeface="Calibri Light"/>
            </a:endParaRPr>
          </a:p>
        </p:txBody>
      </p:sp>
    </p:spTree>
    <p:extLst>
      <p:ext uri="{BB962C8B-B14F-4D97-AF65-F5344CB8AC3E}">
        <p14:creationId xmlns:p14="http://schemas.microsoft.com/office/powerpoint/2010/main" val="3402518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Edvard Munch</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a:xfrm>
            <a:off x="408955" y="2204864"/>
            <a:ext cx="7315200" cy="4248000"/>
          </a:xfrm>
        </p:spPr>
        <p:txBody>
          <a:bodyPr>
            <a:noAutofit/>
          </a:bodyPr>
          <a:lstStyle/>
          <a:p>
            <a:pPr marL="342900" lvl="0" indent="-342900">
              <a:buClr>
                <a:srgbClr val="333333"/>
              </a:buClr>
              <a:buFont typeface="WingDings"/>
              <a:buChar char=""/>
            </a:pPr>
            <a:r>
              <a:rPr lang="fi-FI" sz="2000" dirty="0">
                <a:solidFill>
                  <a:srgbClr val="333333"/>
                </a:solidFill>
              </a:rPr>
              <a:t>Tuntematon ostaja oli halukas maksamaan noin 100 miljoonaa </a:t>
            </a:r>
            <a:r>
              <a:rPr lang="fi-FI" sz="2000">
                <a:solidFill>
                  <a:srgbClr val="333333"/>
                </a:solidFill>
              </a:rPr>
              <a:t>teoksesta “Huuto”. </a:t>
            </a:r>
            <a:r>
              <a:rPr lang="fi-FI" sz="2000" dirty="0">
                <a:solidFill>
                  <a:srgbClr val="333333"/>
                </a:solidFill>
              </a:rPr>
              <a:t>Tämä tekee siitä yhden kalleimmista maalauksista maailmassa.</a:t>
            </a:r>
          </a:p>
          <a:p>
            <a:pPr marL="342900" lvl="0" indent="-342900">
              <a:buClr>
                <a:srgbClr val="333333"/>
              </a:buClr>
              <a:buFont typeface="WingDings"/>
              <a:buChar char=""/>
            </a:pPr>
            <a:r>
              <a:rPr lang="fi-FI" sz="2000" dirty="0">
                <a:solidFill>
                  <a:srgbClr val="333333"/>
                </a:solidFill>
              </a:rPr>
              <a:t>Taidemaalarilla, Edvard </a:t>
            </a:r>
            <a:r>
              <a:rPr lang="fi-FI" sz="2000" dirty="0" err="1">
                <a:solidFill>
                  <a:srgbClr val="333333"/>
                </a:solidFill>
              </a:rPr>
              <a:t>Munchilla</a:t>
            </a:r>
            <a:r>
              <a:rPr lang="fi-FI" sz="2000" dirty="0">
                <a:solidFill>
                  <a:srgbClr val="333333"/>
                </a:solidFill>
              </a:rPr>
              <a:t>, oli todennäköisesti kaksisuuntainen mielialahäiriö:</a:t>
            </a:r>
          </a:p>
          <a:p>
            <a:pPr marL="774827" lvl="3" indent="-342900">
              <a:spcBef>
                <a:spcPts val="1999"/>
              </a:spcBef>
              <a:buClr>
                <a:srgbClr val="333333"/>
              </a:buClr>
              <a:buFont typeface="WingDings"/>
              <a:buChar char=""/>
            </a:pPr>
            <a:r>
              <a:rPr lang="fi-FI" sz="2000" dirty="0">
                <a:solidFill>
                  <a:srgbClr val="333333"/>
                </a:solidFill>
              </a:rPr>
              <a:t>Hänellä oli mania- ja masennusoireita sekä harhoja.</a:t>
            </a:r>
          </a:p>
          <a:p>
            <a:pPr marL="774827" lvl="3" indent="-342900">
              <a:spcBef>
                <a:spcPts val="1999"/>
              </a:spcBef>
              <a:buClr>
                <a:srgbClr val="333333"/>
              </a:buClr>
              <a:buFont typeface="WingDings"/>
              <a:buChar char=""/>
            </a:pPr>
            <a:r>
              <a:rPr lang="fi-FI" sz="2000" dirty="0">
                <a:solidFill>
                  <a:srgbClr val="333333"/>
                </a:solidFill>
              </a:rPr>
              <a:t>Oireidensa takia </a:t>
            </a:r>
            <a:r>
              <a:rPr lang="fi-FI" sz="2000" dirty="0" err="1">
                <a:solidFill>
                  <a:srgbClr val="333333"/>
                </a:solidFill>
              </a:rPr>
              <a:t>Munch</a:t>
            </a:r>
            <a:r>
              <a:rPr lang="fi-FI" sz="2000" dirty="0">
                <a:solidFill>
                  <a:srgbClr val="333333"/>
                </a:solidFill>
              </a:rPr>
              <a:t> oli potilaana psykiatrisessa laitoksessa yli 8 kuukautta.</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extLst>
      <p:ext uri="{BB962C8B-B14F-4D97-AF65-F5344CB8AC3E}">
        <p14:creationId xmlns:p14="http://schemas.microsoft.com/office/powerpoint/2010/main" val="62776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Steffen Moritz</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a:xfrm>
            <a:off x="408955" y="2204864"/>
            <a:ext cx="7315200" cy="4248000"/>
          </a:xfrm>
        </p:spPr>
        <p:txBody>
          <a:bodyPr>
            <a:noAutofit/>
          </a:bodyPr>
          <a:lstStyle/>
          <a:p>
            <a:pPr marL="342900" lvl="0" indent="-342900">
              <a:buClr>
                <a:srgbClr val="333333"/>
              </a:buClr>
              <a:buFont typeface="WingDings"/>
              <a:buChar char=""/>
            </a:pPr>
            <a:r>
              <a:rPr lang="fi-FI" sz="2000" dirty="0">
                <a:solidFill>
                  <a:srgbClr val="333333"/>
                </a:solidFill>
              </a:rPr>
              <a:t>Teoksella on ainoastaan tunnearvoa maalaajalleen.</a:t>
            </a:r>
          </a:p>
          <a:p>
            <a:pPr marL="342900" lvl="0" indent="-342900">
              <a:buClr>
                <a:srgbClr val="333333"/>
              </a:buClr>
              <a:buFont typeface="WingDings"/>
              <a:buChar char=""/>
            </a:pPr>
            <a:r>
              <a:rPr lang="fi-FI" sz="2000" dirty="0">
                <a:solidFill>
                  <a:srgbClr val="333333"/>
                </a:solidFill>
              </a:rPr>
              <a:t>Sen on maalannut professori, tohtori Steffen Moritz 16-vuotiaana:</a:t>
            </a:r>
          </a:p>
          <a:p>
            <a:pPr marL="774827" lvl="3" indent="-342900">
              <a:spcBef>
                <a:spcPts val="1999"/>
              </a:spcBef>
              <a:buClr>
                <a:srgbClr val="333333"/>
              </a:buClr>
              <a:buFont typeface="WingDings"/>
              <a:buChar char=""/>
            </a:pPr>
            <a:r>
              <a:rPr lang="fi-FI" sz="2000" dirty="0">
                <a:solidFill>
                  <a:srgbClr val="333333"/>
                </a:solidFill>
              </a:rPr>
              <a:t>Hän on psykologi </a:t>
            </a:r>
            <a:r>
              <a:rPr lang="fi-FI" sz="2000">
                <a:solidFill>
                  <a:srgbClr val="333333"/>
                </a:solidFill>
              </a:rPr>
              <a:t>ja </a:t>
            </a:r>
            <a:r>
              <a:rPr lang="en-US" sz="2000">
                <a:solidFill>
                  <a:srgbClr val="333333"/>
                </a:solidFill>
              </a:rPr>
              <a:t>“</a:t>
            </a:r>
            <a:r>
              <a:rPr lang="fi-FI" sz="2000">
                <a:solidFill>
                  <a:srgbClr val="333333"/>
                </a:solidFill>
              </a:rPr>
              <a:t>Kliininen neuropsykologia</a:t>
            </a:r>
            <a:r>
              <a:rPr lang="en-US" sz="2000">
                <a:solidFill>
                  <a:srgbClr val="333333"/>
                </a:solidFill>
              </a:rPr>
              <a:t>”</a:t>
            </a:r>
            <a:r>
              <a:rPr lang="fi-FI" sz="2000">
                <a:solidFill>
                  <a:srgbClr val="333333"/>
                </a:solidFill>
              </a:rPr>
              <a:t> </a:t>
            </a:r>
            <a:r>
              <a:rPr lang="fi-FI" sz="2000" dirty="0">
                <a:solidFill>
                  <a:srgbClr val="333333"/>
                </a:solidFill>
              </a:rPr>
              <a:t>-tutkimusryhmän johtaja psykiatrian laitoksella Hamburg </a:t>
            </a:r>
            <a:r>
              <a:rPr lang="fi-FI" sz="2000" dirty="0" err="1">
                <a:solidFill>
                  <a:srgbClr val="333333"/>
                </a:solidFill>
              </a:rPr>
              <a:t>Eppendorfin</a:t>
            </a:r>
            <a:r>
              <a:rPr lang="fi-FI" sz="2000" dirty="0">
                <a:solidFill>
                  <a:srgbClr val="333333"/>
                </a:solidFill>
              </a:rPr>
              <a:t> yliopistollisessa sairaalassa</a:t>
            </a:r>
          </a:p>
          <a:p>
            <a:pPr marL="774827" lvl="3" indent="-342900">
              <a:spcBef>
                <a:spcPts val="1999"/>
              </a:spcBef>
              <a:buClr>
                <a:srgbClr val="333333"/>
              </a:buClr>
              <a:buFont typeface="WingDings"/>
              <a:buChar char=""/>
            </a:pPr>
            <a:r>
              <a:rPr lang="fi-FI" sz="2000" dirty="0">
                <a:solidFill>
                  <a:srgbClr val="333333"/>
                </a:solidFill>
              </a:rPr>
              <a:t>Steffen Moritz ei ole koskaan ollut psykiatrisessa hoidossa</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extLst>
      <p:ext uri="{BB962C8B-B14F-4D97-AF65-F5344CB8AC3E}">
        <p14:creationId xmlns:p14="http://schemas.microsoft.com/office/powerpoint/2010/main" val="3300101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Vincent van Gogh</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a:xfrm>
            <a:off x="408955" y="2204864"/>
            <a:ext cx="7315200" cy="4248000"/>
          </a:xfrm>
        </p:spPr>
        <p:txBody>
          <a:bodyPr>
            <a:noAutofit/>
          </a:bodyPr>
          <a:lstStyle/>
          <a:p>
            <a:pPr marL="342900" lvl="0" indent="-342900">
              <a:buClr>
                <a:srgbClr val="333333"/>
              </a:buClr>
              <a:buFont typeface="WingDings"/>
              <a:buChar char=""/>
            </a:pPr>
            <a:r>
              <a:rPr lang="fi-FI" sz="2000">
                <a:solidFill>
                  <a:srgbClr val="333333"/>
                </a:solidFill>
              </a:rPr>
              <a:t>Maalaus “Saint-Paul </a:t>
            </a:r>
            <a:r>
              <a:rPr lang="fi-FI" sz="2000" dirty="0">
                <a:solidFill>
                  <a:srgbClr val="333333"/>
                </a:solidFill>
              </a:rPr>
              <a:t>–</a:t>
            </a:r>
            <a:r>
              <a:rPr lang="fi-FI" sz="2000">
                <a:solidFill>
                  <a:srgbClr val="333333"/>
                </a:solidFill>
              </a:rPr>
              <a:t>sairaalan puutarha” </a:t>
            </a:r>
            <a:r>
              <a:rPr lang="fi-FI" sz="2000" dirty="0">
                <a:solidFill>
                  <a:srgbClr val="333333"/>
                </a:solidFill>
              </a:rPr>
              <a:t>on arvoltaan noin 25 miljoonaa euroa.</a:t>
            </a:r>
          </a:p>
          <a:p>
            <a:pPr marL="342900" lvl="0" indent="-342900">
              <a:buClr>
                <a:srgbClr val="333333"/>
              </a:buClr>
              <a:buFont typeface="WingDings"/>
              <a:buChar char=""/>
            </a:pPr>
            <a:r>
              <a:rPr lang="fi-FI" sz="2000" dirty="0">
                <a:solidFill>
                  <a:srgbClr val="333333"/>
                </a:solidFill>
              </a:rPr>
              <a:t>Van </a:t>
            </a:r>
            <a:r>
              <a:rPr lang="fi-FI" sz="2000" dirty="0" err="1">
                <a:solidFill>
                  <a:srgbClr val="333333"/>
                </a:solidFill>
              </a:rPr>
              <a:t>Gogh</a:t>
            </a:r>
            <a:r>
              <a:rPr lang="fi-FI" sz="2000" dirty="0">
                <a:solidFill>
                  <a:srgbClr val="333333"/>
                </a:solidFill>
              </a:rPr>
              <a:t> maalasi sen vuonna 1889 sairaalahoitojaksonsa aikana </a:t>
            </a:r>
            <a:r>
              <a:rPr lang="fi-FI" sz="2000" dirty="0" err="1">
                <a:solidFill>
                  <a:srgbClr val="333333"/>
                </a:solidFill>
              </a:rPr>
              <a:t>Saint-Paulin</a:t>
            </a:r>
            <a:r>
              <a:rPr lang="fi-FI" sz="2000" dirty="0">
                <a:solidFill>
                  <a:srgbClr val="333333"/>
                </a:solidFill>
              </a:rPr>
              <a:t> psykiatrisessa sairaalassa Ranskassa:</a:t>
            </a:r>
          </a:p>
          <a:p>
            <a:pPr marL="774827" lvl="3" indent="-342900">
              <a:spcBef>
                <a:spcPts val="1999"/>
              </a:spcBef>
              <a:buClr>
                <a:srgbClr val="333333"/>
              </a:buClr>
              <a:buFont typeface="WingDings"/>
              <a:buChar char=""/>
            </a:pPr>
            <a:r>
              <a:rPr lang="fi-FI" sz="2000" dirty="0">
                <a:solidFill>
                  <a:srgbClr val="333333"/>
                </a:solidFill>
              </a:rPr>
              <a:t>Van </a:t>
            </a:r>
            <a:r>
              <a:rPr lang="fi-FI" sz="2000" dirty="0" err="1">
                <a:solidFill>
                  <a:srgbClr val="333333"/>
                </a:solidFill>
              </a:rPr>
              <a:t>Goghilla</a:t>
            </a:r>
            <a:r>
              <a:rPr lang="fi-FI" sz="2000" dirty="0">
                <a:solidFill>
                  <a:srgbClr val="333333"/>
                </a:solidFill>
              </a:rPr>
              <a:t> oli vaikeita mielialan vaihteluita, taipumusta vahingoittaa itseään, ahdistusta, harhaluuloja ja aistiharhoja</a:t>
            </a:r>
          </a:p>
          <a:p>
            <a:pPr marL="774827" lvl="3" indent="-342900">
              <a:spcBef>
                <a:spcPts val="1999"/>
              </a:spcBef>
              <a:buClr>
                <a:srgbClr val="333333"/>
              </a:buClr>
              <a:buFont typeface="WingDings"/>
              <a:buChar char=""/>
            </a:pPr>
            <a:r>
              <a:rPr lang="fi-FI" sz="2000" dirty="0">
                <a:solidFill>
                  <a:srgbClr val="333333"/>
                </a:solidFill>
              </a:rPr>
              <a:t>Nykypäivän näkökulmasta hänellä todennäköisesti diagnosoitaisiin psykoosi tai kaksisuuntainen mielialahäiriö</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extLst>
      <p:ext uri="{BB962C8B-B14F-4D97-AF65-F5344CB8AC3E}">
        <p14:creationId xmlns:p14="http://schemas.microsoft.com/office/powerpoint/2010/main" val="963733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Ringo Starr (Beatlesin rumpali)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a:xfrm>
            <a:off x="408955" y="2204864"/>
            <a:ext cx="5577840" cy="4248000"/>
          </a:xfrm>
        </p:spPr>
        <p:txBody>
          <a:bodyPr>
            <a:noAutofit/>
          </a:bodyPr>
          <a:lstStyle/>
          <a:p>
            <a:pPr marL="342900" lvl="0" indent="-342900">
              <a:buClr>
                <a:srgbClr val="333333"/>
              </a:buClr>
              <a:buFont typeface="WingDings"/>
              <a:buChar char=""/>
            </a:pPr>
            <a:r>
              <a:rPr lang="fi-FI" sz="2000" dirty="0">
                <a:solidFill>
                  <a:srgbClr val="333333"/>
                </a:solidFill>
              </a:rPr>
              <a:t>Ringo Starr, joka tuli kuuluisaksi Beatlesin rumpalina, on myös maalannut vuodesta 2005:</a:t>
            </a:r>
          </a:p>
          <a:p>
            <a:pPr marL="342900" lvl="1" indent="-342900">
              <a:spcBef>
                <a:spcPts val="1999"/>
              </a:spcBef>
              <a:buClr>
                <a:srgbClr val="333333"/>
              </a:buClr>
              <a:buFont typeface="WingDings"/>
              <a:buChar char=""/>
            </a:pPr>
            <a:r>
              <a:rPr lang="fi-FI" sz="2000" dirty="0">
                <a:solidFill>
                  <a:srgbClr val="333333"/>
                </a:solidFill>
              </a:rPr>
              <a:t>Maalaus “Timberland” valmistui 2013</a:t>
            </a:r>
          </a:p>
          <a:p>
            <a:pPr marL="342900" lvl="1" indent="-342900">
              <a:spcBef>
                <a:spcPts val="1999"/>
              </a:spcBef>
              <a:buClr>
                <a:srgbClr val="333333"/>
              </a:buClr>
              <a:buFont typeface="WingDings"/>
              <a:buChar char=""/>
            </a:pPr>
            <a:r>
              <a:rPr lang="fi-FI" sz="2000" dirty="0">
                <a:solidFill>
                  <a:srgbClr val="333333"/>
                </a:solidFill>
              </a:rPr>
              <a:t>Hänen maalauksensa maksavat tuhansia euroja</a:t>
            </a:r>
          </a:p>
          <a:p>
            <a:pPr marL="342900" lvl="1" indent="-342900">
              <a:spcBef>
                <a:spcPts val="1999"/>
              </a:spcBef>
              <a:buClr>
                <a:srgbClr val="333333"/>
              </a:buClr>
              <a:buFont typeface="WingDings"/>
              <a:buChar char=""/>
            </a:pPr>
            <a:r>
              <a:rPr lang="fi-FI" sz="2000" dirty="0">
                <a:solidFill>
                  <a:srgbClr val="333333"/>
                </a:solidFill>
              </a:rPr>
              <a:t>Tietääksemme Ringo Starrilla ei ole koskaan ollut psyykkistä sairautta</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extLst>
      <p:ext uri="{BB962C8B-B14F-4D97-AF65-F5344CB8AC3E}">
        <p14:creationId xmlns:p14="http://schemas.microsoft.com/office/powerpoint/2010/main" val="2920425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Ensimmäinen johtopäätös</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Psyykkinen sairaus ei tarkoita, että olisit kyvytön tekemään merkittäviä ja arvokkaita asioita.</a:t>
            </a:r>
          </a:p>
          <a:p>
            <a:pPr marL="342900" lvl="0" indent="-342900">
              <a:buClr>
                <a:srgbClr val="333333"/>
              </a:buClr>
              <a:buFont typeface="WingDings"/>
              <a:buChar char=""/>
            </a:pPr>
            <a:r>
              <a:rPr lang="fi-FI" sz="2400">
                <a:solidFill>
                  <a:srgbClr val="333333"/>
                </a:solidFill>
              </a:rPr>
              <a:t>Psyykkinen </a:t>
            </a:r>
            <a:r>
              <a:rPr lang="fi-FI" sz="2400" dirty="0">
                <a:solidFill>
                  <a:srgbClr val="333333"/>
                </a:solidFill>
              </a:rPr>
              <a:t>sairaus voi sekä edistää, että estää luovuutta.</a:t>
            </a:r>
          </a:p>
          <a:p>
            <a:pPr marL="342900" lvl="0" indent="-342900">
              <a:buClr>
                <a:srgbClr val="333333"/>
              </a:buClr>
              <a:buFont typeface="WingDings"/>
              <a:buChar char=""/>
            </a:pPr>
            <a:r>
              <a:rPr lang="fi-FI" sz="2400" dirty="0">
                <a:solidFill>
                  <a:srgbClr val="333333"/>
                </a:solidFill>
              </a:rPr>
              <a:t>Nerot, kuten Van </a:t>
            </a:r>
            <a:r>
              <a:rPr lang="fi-FI" sz="2400" dirty="0" err="1">
                <a:solidFill>
                  <a:srgbClr val="333333"/>
                </a:solidFill>
              </a:rPr>
              <a:t>Gogh</a:t>
            </a:r>
            <a:r>
              <a:rPr lang="fi-FI" sz="2400" dirty="0">
                <a:solidFill>
                  <a:srgbClr val="333333"/>
                </a:solidFill>
              </a:rPr>
              <a:t>, joiden luovuutta ei koskaan tunnustettu heidän elinaikanaan, ovat voineet kärsiä psyykkisistä häiriöistä.</a:t>
            </a:r>
          </a:p>
          <a:p>
            <a:pPr marL="342900" lvl="0" indent="-342900">
              <a:buClr>
                <a:srgbClr val="333333"/>
              </a:buClr>
              <a:buFont typeface="WingDings"/>
              <a:buChar char=""/>
            </a:pPr>
            <a:r>
              <a:rPr lang="fi-FI" sz="2400" dirty="0">
                <a:solidFill>
                  <a:srgbClr val="333333"/>
                </a:solidFill>
              </a:rPr>
              <a:t>Jotkut psyykkisesti sairaat taiteilijat voivat jopa elää taiteensa kautta (kuten Edvard Munch).</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17</a:t>
            </a:fld>
            <a:endParaRPr lang="de-DE">
              <a:latin typeface="+mn-lt"/>
              <a:ea typeface="+mn-ea"/>
              <a:cs typeface="+mn-cs"/>
            </a:endParaRPr>
          </a:p>
        </p:txBody>
      </p:sp>
    </p:spTree>
    <p:extLst>
      <p:ext uri="{BB962C8B-B14F-4D97-AF65-F5344CB8AC3E}">
        <p14:creationId xmlns:p14="http://schemas.microsoft.com/office/powerpoint/2010/main" val="3295132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Ensimmäinen johtopäätös</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1" indent="-342900">
              <a:spcBef>
                <a:spcPts val="1999"/>
              </a:spcBef>
              <a:spcAft>
                <a:spcPts val="0"/>
              </a:spcAft>
              <a:buClr>
                <a:srgbClr val="333333"/>
              </a:buClr>
              <a:buFont typeface="WingDings"/>
              <a:buChar char=""/>
            </a:pPr>
            <a:r>
              <a:rPr lang="fi-FI" sz="2400" dirty="0">
                <a:solidFill>
                  <a:srgbClr val="333333"/>
                </a:solidFill>
              </a:rPr>
              <a:t>Ei ole mahdollista sanoa maalauksen perusteella onko maalari psyykkisesti sairas vai ei.</a:t>
            </a:r>
          </a:p>
          <a:p>
            <a:pPr marL="342900" lvl="1" indent="-342900">
              <a:spcBef>
                <a:spcPts val="1999"/>
              </a:spcBef>
              <a:spcAft>
                <a:spcPts val="0"/>
              </a:spcAft>
              <a:buClr>
                <a:srgbClr val="333333"/>
              </a:buClr>
              <a:buFont typeface="WingDings"/>
              <a:buChar char=""/>
            </a:pPr>
            <a:r>
              <a:rPr lang="fi-FI" sz="2400" dirty="0">
                <a:solidFill>
                  <a:srgbClr val="333333"/>
                </a:solidFill>
              </a:rPr>
              <a:t>Sama koskee ulkonäköä: Et pysty ulkoisen olemuksen perusteella erottamaan onko jollakin psyykkisiä ongelmia vai ei.</a:t>
            </a:r>
            <a:endParaRPr lang="fi-FI" sz="2400" b="1" u="sng" dirty="0">
              <a:solidFill>
                <a:srgbClr val="004992"/>
              </a:solidFill>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1492229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Ensimmäinen johtopäätös</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1" indent="-342900">
              <a:spcBef>
                <a:spcPts val="1999"/>
              </a:spcBef>
              <a:spcAft>
                <a:spcPts val="0"/>
              </a:spcAft>
              <a:buClr>
                <a:srgbClr val="333333"/>
              </a:buClr>
              <a:buFont typeface="WingDings"/>
              <a:buChar char=""/>
            </a:pPr>
            <a:r>
              <a:rPr lang="fi-FI" sz="2400" dirty="0">
                <a:solidFill>
                  <a:srgbClr val="333333"/>
                </a:solidFill>
              </a:rPr>
              <a:t>Ei ole mahdollista sanoa maalauksen perusteella onko maalari psyykkisesti sairas vai ei.</a:t>
            </a:r>
          </a:p>
          <a:p>
            <a:pPr marL="342900" lvl="1" indent="-342900">
              <a:spcBef>
                <a:spcPts val="1999"/>
              </a:spcBef>
              <a:spcAft>
                <a:spcPts val="0"/>
              </a:spcAft>
              <a:buClr>
                <a:srgbClr val="333333"/>
              </a:buClr>
              <a:buFont typeface="WingDings"/>
              <a:buChar char=""/>
            </a:pPr>
            <a:r>
              <a:rPr lang="fi-FI" sz="2400" dirty="0">
                <a:solidFill>
                  <a:srgbClr val="333333"/>
                </a:solidFill>
              </a:rPr>
              <a:t>Sama koskee ulkonäköä: Et pysty ulkoisen olemuksen perusteella erottamaan onko jollakin psyykkisiä ongelmia vai ei.</a:t>
            </a:r>
          </a:p>
          <a:p>
            <a:pPr marL="342900" lvl="1" indent="-342900">
              <a:spcBef>
                <a:spcPts val="1999"/>
              </a:spcBef>
              <a:spcAft>
                <a:spcPts val="0"/>
              </a:spcAft>
              <a:buClr>
                <a:srgbClr val="000000"/>
              </a:buClr>
              <a:buFont typeface="WingDings"/>
              <a:buChar char=""/>
            </a:pPr>
            <a:r>
              <a:rPr lang="fi-FI" sz="2400" dirty="0">
                <a:solidFill>
                  <a:srgbClr val="004992"/>
                </a:solidFill>
              </a:rPr>
              <a:t>Pohdittavaa: </a:t>
            </a:r>
            <a:br>
              <a:rPr lang="fi-FI" sz="2400" dirty="0">
                <a:solidFill>
                  <a:srgbClr val="333333"/>
                </a:solidFill>
              </a:rPr>
            </a:br>
            <a:r>
              <a:rPr lang="fi-FI" sz="2400" dirty="0">
                <a:solidFill>
                  <a:srgbClr val="333333"/>
                </a:solidFill>
              </a:rPr>
              <a:t>Monet suurimmista taideteoksista ovat luoneet henkilöt, jotka ovat eläneet mielisairauden kanssa. </a:t>
            </a:r>
            <a:r>
              <a:rPr lang="fi-FI" sz="2400" dirty="0">
                <a:solidFill>
                  <a:srgbClr val="004992"/>
                </a:solidFill>
              </a:rPr>
              <a:t>Vähentääkö tämä heidän taiteensa </a:t>
            </a:r>
            <a:r>
              <a:rPr lang="fi-FI" sz="2400">
                <a:solidFill>
                  <a:srgbClr val="004992"/>
                </a:solidFill>
              </a:rPr>
              <a:t>arvoa?</a:t>
            </a:r>
            <a:endParaRPr lang="fi-FI" sz="2400" b="1" u="sng" dirty="0">
              <a:solidFill>
                <a:srgbClr val="004992"/>
              </a:solidFill>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2589920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Ensimmäinen johtopäätös</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1" indent="-342900">
              <a:spcBef>
                <a:spcPts val="1999"/>
              </a:spcBef>
              <a:spcAft>
                <a:spcPts val="0"/>
              </a:spcAft>
              <a:buClr>
                <a:srgbClr val="333333"/>
              </a:buClr>
              <a:buFont typeface="WingDings"/>
              <a:buChar char=""/>
            </a:pPr>
            <a:r>
              <a:rPr lang="fi-FI" sz="2400" dirty="0">
                <a:solidFill>
                  <a:srgbClr val="333333"/>
                </a:solidFill>
              </a:rPr>
              <a:t>Ei ole mahdollista sanoa maalauksen perusteella onko maalari psyykkisesti sairas vai ei.</a:t>
            </a:r>
          </a:p>
          <a:p>
            <a:pPr marL="342900" lvl="1" indent="-342900">
              <a:spcBef>
                <a:spcPts val="1999"/>
              </a:spcBef>
              <a:spcAft>
                <a:spcPts val="0"/>
              </a:spcAft>
              <a:buClr>
                <a:srgbClr val="333333"/>
              </a:buClr>
              <a:buFont typeface="WingDings"/>
              <a:buChar char=""/>
            </a:pPr>
            <a:r>
              <a:rPr lang="fi-FI" sz="2400" dirty="0">
                <a:solidFill>
                  <a:srgbClr val="333333"/>
                </a:solidFill>
              </a:rPr>
              <a:t>Sama koskee ulkonäköä: Et pysty ulkoisen olemuksen perusteella erottamaan onko jollakin psyykkisiä ongelmia vai ei.</a:t>
            </a:r>
          </a:p>
          <a:p>
            <a:pPr marL="342900" lvl="1" indent="-342900">
              <a:spcBef>
                <a:spcPts val="1999"/>
              </a:spcBef>
              <a:spcAft>
                <a:spcPts val="0"/>
              </a:spcAft>
              <a:buClr>
                <a:srgbClr val="000000"/>
              </a:buClr>
              <a:buFont typeface="WingDings"/>
              <a:buChar char=""/>
            </a:pPr>
            <a:r>
              <a:rPr lang="fi-FI" sz="2400" dirty="0">
                <a:solidFill>
                  <a:srgbClr val="004992"/>
                </a:solidFill>
              </a:rPr>
              <a:t>Pohdittavaa: </a:t>
            </a:r>
            <a:br>
              <a:rPr lang="fi-FI" sz="2400" dirty="0">
                <a:solidFill>
                  <a:srgbClr val="333333"/>
                </a:solidFill>
              </a:rPr>
            </a:br>
            <a:r>
              <a:rPr lang="fi-FI" sz="2400" dirty="0">
                <a:solidFill>
                  <a:srgbClr val="333333"/>
                </a:solidFill>
              </a:rPr>
              <a:t>Monet suurimmista taideteoksista ovat luoneet henkilöt, jotka ovat eläneet mielisairauden kanssa. </a:t>
            </a:r>
            <a:r>
              <a:rPr lang="fi-FI" sz="2400" dirty="0">
                <a:solidFill>
                  <a:srgbClr val="004992"/>
                </a:solidFill>
              </a:rPr>
              <a:t>Vähentääkö tämä heidän taiteensa arvoa?</a:t>
            </a:r>
          </a:p>
          <a:p>
            <a:pPr lvl="0" algn="ctr">
              <a:tabLst>
                <a:tab pos="349200" algn="l"/>
              </a:tabLst>
            </a:pPr>
            <a:r>
              <a:rPr lang="fi-FI" sz="2400" b="1" u="sng" dirty="0">
                <a:solidFill>
                  <a:srgbClr val="004992"/>
                </a:solidFill>
              </a:rPr>
              <a:t>Ei yhtään!</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1754758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noGrp="1"/>
          </p:cNvSpPr>
          <p:nvPr>
            <p:ph type="title"/>
          </p:nvPr>
        </p:nvSpPr>
        <p:spPr/>
        <p:txBody>
          <a:bodyPr/>
          <a:lstStyle/>
          <a:p>
            <a:pPr lvl="0"/>
            <a:r>
              <a:rPr lang="fi-FI" sz="3600">
                <a:solidFill>
                  <a:srgbClr val="004992"/>
                </a:solidFill>
                <a:latin typeface="+mn-lt"/>
                <a:ea typeface="+mn-ea"/>
                <a:cs typeface="+mn-cs"/>
              </a:rPr>
              <a:t>Onko “normaalia”, että on mielenterveyden ongelmia?</a:t>
            </a:r>
            <a:endParaRPr lang="fi-FI"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hangingPunct="0">
              <a:tabLst>
                <a:tab pos="84240" algn="l"/>
              </a:tabLst>
              <a:defRPr sz="1800"/>
            </a:pPr>
            <a:r>
              <a:rPr lang="fi-FI" sz="2400">
                <a:solidFill>
                  <a:srgbClr val="004992"/>
                </a:solidFill>
              </a:rPr>
              <a:t>Kuinka moni ihminen on psyykkisesti sairas?</a:t>
            </a:r>
          </a:p>
          <a:p>
            <a:pPr lvl="0" defTabSz="914400" fontAlgn="base" hangingPunct="0">
              <a:tabLst>
                <a:tab pos="84240" algn="l"/>
              </a:tabLst>
              <a:defRPr sz="1800"/>
            </a:pPr>
            <a:r>
              <a:rPr lang="fi-FI" sz="2400" dirty="0">
                <a:solidFill>
                  <a:srgbClr val="333333"/>
                </a:solidFill>
              </a:rPr>
              <a:t>Mitä luulet?</a:t>
            </a:r>
            <a:endParaRPr lang="en-US" sz="2400" dirty="0"/>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21</a:t>
            </a:fld>
            <a:endParaRPr lang="de-DE">
              <a:latin typeface="+mn-lt"/>
              <a:ea typeface="+mn-ea"/>
              <a:cs typeface="+mn-cs"/>
            </a:endParaRPr>
          </a:p>
        </p:txBody>
      </p:sp>
    </p:spTree>
    <p:extLst>
      <p:ext uri="{BB962C8B-B14F-4D97-AF65-F5344CB8AC3E}">
        <p14:creationId xmlns:p14="http://schemas.microsoft.com/office/powerpoint/2010/main" val="2364315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lstStyle/>
          <a:p>
            <a:pPr lvl="0" defTabSz="914400" fontAlgn="base" hangingPunct="0">
              <a:tabLst>
                <a:tab pos="84240" algn="l"/>
              </a:tabLst>
              <a:defRPr sz="1800"/>
            </a:pPr>
            <a:r>
              <a:rPr lang="fi-FI" sz="2400" dirty="0">
                <a:solidFill>
                  <a:srgbClr val="004992"/>
                </a:solidFill>
              </a:rPr>
              <a:t>Kuinka moni on psyykkisesti sairas (tiedot Saksasta)</a:t>
            </a:r>
          </a:p>
        </p:txBody>
      </p:sp>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Onko “normaalia”, että on mielenterveyden ongelmia?</a:t>
            </a:r>
            <a:endParaRPr lang="fi-FI"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22</a:t>
            </a:fld>
            <a:endParaRPr lang="de-DE">
              <a:latin typeface="+mn-lt"/>
              <a:ea typeface="+mn-ea"/>
              <a:cs typeface="+mn-cs"/>
            </a:endParaRPr>
          </a:p>
        </p:txBody>
      </p:sp>
      <p:graphicFrame>
        <p:nvGraphicFramePr>
          <p:cNvPr id="7" name="Inhaltsplatzhalter 3"/>
          <p:cNvGraphicFramePr>
            <a:graphicFrameLocks/>
          </p:cNvGraphicFramePr>
          <p:nvPr>
            <p:extLst>
              <p:ext uri="{D42A27DB-BD31-4B8C-83A1-F6EECF244321}">
                <p14:modId xmlns:p14="http://schemas.microsoft.com/office/powerpoint/2010/main" val="1973954404"/>
              </p:ext>
            </p:extLst>
          </p:nvPr>
        </p:nvGraphicFramePr>
        <p:xfrm>
          <a:off x="408955" y="2743200"/>
          <a:ext cx="11376000" cy="2249424"/>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fi-FI" sz="1800" b="0" i="0" u="none">
                          <a:solidFill>
                            <a:srgbClr val="333333"/>
                          </a:solidFill>
                          <a:latin typeface="Calibri Light"/>
                          <a:ea typeface="Verdana" pitchFamily="34" charset="0"/>
                          <a:cs typeface="Verdana" pitchFamily="34" charset="0"/>
                        </a:rPr>
                        <a:t>Psyykkisesti sairaiden ihmisten osuus viimeisen vuoden aikana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27.7%</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fi-FI" sz="1800" b="0" i="0" u="none">
                          <a:solidFill>
                            <a:srgbClr val="333333"/>
                          </a:solidFill>
                          <a:latin typeface="Calibri Light"/>
                          <a:ea typeface="Verdana" pitchFamily="34" charset="0"/>
                          <a:cs typeface="Verdana" pitchFamily="34" charset="0"/>
                        </a:rPr>
                        <a:t>Ahdistuneisuushäiriöt (yleisin häiriö, esim. sosiaalisten tilanteiden pelko)</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15.3%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Mielialahäiriöt (esim. masennus)</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9.3%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i-FI" sz="1800" b="0" i="0" u="none">
                          <a:solidFill>
                            <a:srgbClr val="333333"/>
                          </a:solidFill>
                          <a:latin typeface="Calibri Light"/>
                          <a:ea typeface="Verdana" pitchFamily="34" charset="0"/>
                          <a:cs typeface="Verdana" pitchFamily="34" charset="0"/>
                        </a:rPr>
                        <a:t>Psykoosi (kaikki psykoosin muodot, esim. skitsofrenia)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2.6%</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fi-FI" sz="1800" b="0" i="0" u="none">
                          <a:solidFill>
                            <a:srgbClr val="333333"/>
                          </a:solidFill>
                          <a:latin typeface="Calibri Light"/>
                          <a:ea typeface="Verdana" pitchFamily="34" charset="0"/>
                          <a:cs typeface="Verdana" pitchFamily="34" charset="0"/>
                        </a:rPr>
                        <a:t>Niiden henkilöiden osuus koko ryhmästä, kenellä oli diagnosoitu useita mielenterveyden häiriöitä tällä ajanjaksolla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8" name="Caption_2"/>
          <p:cNvSpPr/>
          <p:nvPr/>
        </p:nvSpPr>
        <p:spPr>
          <a:xfrm>
            <a:off x="408955" y="5229200"/>
            <a:ext cx="11376000" cy="738664"/>
          </a:xfrm>
          <a:prstGeom prst="rect">
            <a:avLst/>
          </a:prstGeom>
        </p:spPr>
        <p:txBody>
          <a:bodyPr lIns="0" tIns="0" rIns="0" bIns="0">
            <a:spAutoFit/>
          </a:bodyPr>
          <a:lstStyle/>
          <a:p>
            <a:pPr lvl="0" eaLnBrk="0" hangingPunct="0">
              <a:buClr>
                <a:srgbClr val="006699"/>
              </a:buClr>
              <a:tabLst>
                <a:tab pos="84138" algn="l"/>
              </a:tabLst>
            </a:pPr>
            <a:r>
              <a:rPr lang="fi-FI" sz="2400" dirty="0">
                <a:solidFill>
                  <a:srgbClr val="333333"/>
                </a:solidFill>
                <a:latin typeface="+mj-lt"/>
                <a:ea typeface="+mn-ea"/>
                <a:cs typeface="+mn-cs"/>
              </a:rPr>
              <a:t>Jos huomioidaan ihmiset, jotka kärsivät yksittäisistä mielenterveyden häiriöiden oireista ilman, että kaikki tietyn häiriön edellytykset täyttyvät, luvut ovat paljon korkeammat.</a:t>
            </a:r>
          </a:p>
        </p:txBody>
      </p:sp>
    </p:spTree>
    <p:extLst>
      <p:ext uri="{BB962C8B-B14F-4D97-AF65-F5344CB8AC3E}">
        <p14:creationId xmlns:p14="http://schemas.microsoft.com/office/powerpoint/2010/main" val="324543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Onko “normaalia”, että on mielenterveyden ongelmia?</a:t>
            </a:r>
            <a:endParaRPr lang="fi-FI"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hangingPunct="0">
              <a:tabLst>
                <a:tab pos="84240" algn="l"/>
              </a:tabLst>
              <a:defRPr sz="1800"/>
            </a:pPr>
            <a:r>
              <a:rPr lang="fi-FI" sz="2400" dirty="0">
                <a:solidFill>
                  <a:srgbClr val="004992"/>
                </a:solidFill>
              </a:rPr>
              <a:t>Kuinka moni kanadalainen on psyykkisesti sairas?</a:t>
            </a:r>
          </a:p>
        </p:txBody>
      </p:sp>
      <p:sp>
        <p:nvSpPr>
          <p:cNvPr id="3" name="Footer Placeholder 2"/>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23</a:t>
            </a:fld>
            <a:endParaRPr lang="de-DE">
              <a:latin typeface="+mn-lt"/>
              <a:ea typeface="+mn-ea"/>
              <a:cs typeface="+mn-cs"/>
            </a:endParaRPr>
          </a:p>
        </p:txBody>
      </p:sp>
      <p:graphicFrame>
        <p:nvGraphicFramePr>
          <p:cNvPr id="7" name="Inhaltsplatzhalter 3"/>
          <p:cNvGraphicFramePr>
            <a:graphicFrameLocks/>
          </p:cNvGraphicFramePr>
          <p:nvPr>
            <p:extLst>
              <p:ext uri="{D42A27DB-BD31-4B8C-83A1-F6EECF244321}">
                <p14:modId xmlns:p14="http://schemas.microsoft.com/office/powerpoint/2010/main" val="352734495"/>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a:solidFill>
                            <a:srgbClr val="333333"/>
                          </a:solidFill>
                          <a:latin typeface="Calibri Light"/>
                          <a:ea typeface="Verdana" pitchFamily="34" charset="0"/>
                          <a:cs typeface="Verdana" pitchFamily="34" charset="0"/>
                        </a:rPr>
                        <a:t>Proportion of the people, who were mentally ill within the last year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20%</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a:solidFill>
                            <a:srgbClr val="333333"/>
                          </a:solidFill>
                          <a:latin typeface="Calibri Light"/>
                          <a:ea typeface="Verdana" pitchFamily="34" charset="0"/>
                          <a:cs typeface="Verdana" pitchFamily="34" charset="0"/>
                        </a:rPr>
                        <a:t>Depression (most common mental disorder)</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8%</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Calibri Light"/>
                          <a:ea typeface="Verdana" pitchFamily="34" charset="0"/>
                          <a:cs typeface="Verdana" pitchFamily="34" charset="0"/>
                        </a:rPr>
                        <a:t>Schizophrenia / psychosis</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8"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fi-FI" sz="2400" dirty="0">
                <a:solidFill>
                  <a:srgbClr val="333333"/>
                </a:solidFill>
                <a:latin typeface="+mj-lt"/>
                <a:ea typeface="+mn-ea"/>
                <a:cs typeface="+mn-cs"/>
              </a:rPr>
              <a:t>Jos huomioidaan ihmiset, jotka kärsivät yksittäisistä mielenterveyden häiriöiden oireista ilman, että kaikki diagnostiset kriteerit täyttyvät, luvut ovat paljon korkeammat.</a:t>
            </a:r>
          </a:p>
        </p:txBody>
      </p:sp>
    </p:spTree>
    <p:extLst>
      <p:ext uri="{BB962C8B-B14F-4D97-AF65-F5344CB8AC3E}">
        <p14:creationId xmlns:p14="http://schemas.microsoft.com/office/powerpoint/2010/main" val="930126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Erikoiset uskomukset eivät ole niin harvinaisia...</a:t>
            </a:r>
            <a:br>
              <a:rPr lang="fi-FI" sz="3600">
                <a:solidFill>
                  <a:srgbClr val="004992"/>
                </a:solidFill>
                <a:latin typeface="+mn-lt"/>
                <a:ea typeface="+mn-ea"/>
                <a:cs typeface="+mn-cs"/>
              </a:rPr>
            </a:br>
            <a:r>
              <a:rPr lang="fi-FI">
                <a:solidFill>
                  <a:srgbClr val="004992"/>
                </a:solidFill>
                <a:latin typeface="+mn-lt"/>
                <a:ea typeface="+mn-ea"/>
                <a:cs typeface="+mn-cs"/>
              </a:rPr>
              <a:t>Psykoottisten kokemusten määrä väestössä</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fi-FI" sz="2400">
                <a:solidFill>
                  <a:srgbClr val="333333"/>
                </a:solidFill>
              </a:rPr>
              <a:t>Psykoosioireita (esim. </a:t>
            </a:r>
            <a:r>
              <a:rPr lang="fi-FI" sz="2400" dirty="0">
                <a:solidFill>
                  <a:srgbClr val="333333"/>
                </a:solidFill>
              </a:rPr>
              <a:t>harhaluuloja) on pitkään pidetty harvinaisina ja merkkinä vakavasta mielenterveyden häiriöstä.</a:t>
            </a:r>
            <a:endParaRPr lang="de-DE" sz="2400" dirty="0">
              <a:solidFill>
                <a:srgbClr val="333333"/>
              </a:solidFill>
            </a:endParaRPr>
          </a:p>
          <a:p>
            <a:pPr marL="342900" lvl="0" indent="-342900" defTabSz="914400" eaLnBrk="0" fontAlgn="base" hangingPunct="0">
              <a:buClr>
                <a:srgbClr val="333333"/>
              </a:buClr>
              <a:buFont typeface="WingDings"/>
              <a:buChar char=""/>
              <a:tabLst>
                <a:tab pos="84138" algn="l"/>
              </a:tabLst>
            </a:pPr>
            <a:r>
              <a:rPr lang="fi-FI" sz="2400" dirty="0">
                <a:solidFill>
                  <a:srgbClr val="333333"/>
                </a:solidFill>
              </a:rPr>
              <a:t>Nykyisin tiedetään, että (lievät) psykoottistyyppiset kokemukset väestössä ovat yleisiä. Toisin kuin ihmisillä, joilla on psykoosi, nämä oireet eivät yleensä johda samanlaisiin haasteisiin arjessa.</a:t>
            </a:r>
            <a:endParaRPr lang="en-US" sz="2400" dirty="0"/>
          </a:p>
        </p:txBody>
      </p:sp>
      <p:sp>
        <p:nvSpPr>
          <p:cNvPr id="5" name="Footer Placeholder 4"/>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24</a:t>
            </a:fld>
            <a:endParaRPr lang="de-DE">
              <a:latin typeface="+mn-lt"/>
              <a:ea typeface="+mn-ea"/>
              <a:cs typeface="+mn-cs"/>
            </a:endParaRPr>
          </a:p>
        </p:txBody>
      </p:sp>
    </p:spTree>
    <p:extLst>
      <p:ext uri="{BB962C8B-B14F-4D97-AF65-F5344CB8AC3E}">
        <p14:creationId xmlns:p14="http://schemas.microsoft.com/office/powerpoint/2010/main" val="1393461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Erikoiset uskomukset eivät ole niin harvinaisia...</a:t>
            </a:r>
            <a:br>
              <a:rPr lang="fi-FI" sz="3600">
                <a:solidFill>
                  <a:srgbClr val="004992"/>
                </a:solidFill>
                <a:latin typeface="+mn-lt"/>
                <a:ea typeface="+mn-ea"/>
                <a:cs typeface="+mn-cs"/>
              </a:rPr>
            </a:br>
            <a:r>
              <a:rPr lang="fi-FI">
                <a:solidFill>
                  <a:srgbClr val="004992"/>
                </a:solidFill>
                <a:latin typeface="+mn-lt"/>
                <a:ea typeface="+mn-ea"/>
                <a:cs typeface="+mn-cs"/>
              </a:rPr>
              <a:t>Psykoottisten kokemusten määrä väestössä</a:t>
            </a:r>
            <a:endParaRPr lang="fi-FI"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lvl="0" defTabSz="914400" fontAlgn="base">
              <a:defRPr sz="1800"/>
            </a:pPr>
            <a:r>
              <a:rPr lang="fi-FI" sz="2400">
                <a:solidFill>
                  <a:srgbClr val="333333"/>
                </a:solidFill>
              </a:rPr>
              <a:t>Mitä mieltä olet? </a:t>
            </a:r>
            <a:r>
              <a:rPr lang="fi-FI" sz="2400" dirty="0">
                <a:solidFill>
                  <a:srgbClr val="333333"/>
                </a:solidFill>
              </a:rPr>
              <a:t>Kuinka monella ihmisellä koko väestössä on ollut seuraavia oireita/ kokemuksia?</a:t>
            </a:r>
            <a:endParaRPr lang="en-US" sz="2400" dirty="0"/>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25</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733543287"/>
              </p:ext>
            </p:extLst>
          </p:nvPr>
        </p:nvGraphicFramePr>
        <p:xfrm>
          <a:off x="408955" y="3068960"/>
          <a:ext cx="11376000" cy="2880360"/>
        </p:xfrm>
        <a:graphic>
          <a:graphicData uri="http://schemas.openxmlformats.org/drawingml/2006/table">
            <a:tbl>
              <a:tblPr>
                <a:tableStyleId>{21E4AEA4-8DFA-4A89-87EB-49C32662AFE0}</a:tableStyleId>
              </a:tblPr>
              <a:tblGrid>
                <a:gridCol w="9433048">
                  <a:extLst>
                    <a:ext uri="{9D8B030D-6E8A-4147-A177-3AD203B41FA5}">
                      <a16:colId xmlns:a16="http://schemas.microsoft.com/office/drawing/2014/main" val="20000"/>
                    </a:ext>
                  </a:extLst>
                </a:gridCol>
                <a:gridCol w="194295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Väittämiä, joihin ihmiset ovat vastanneet myöntävästi (koko väestö)</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Vastaus myöntävä</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Oletko koskaan ajatellut, että ihmiset voivat kommunikoida telepaattisesti?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Onko sinusta koskaan tuntunut, että muut voivat lukea ajatuksesi?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Ovatko asiat ympärilläsi koskaan tuntuneet epätodellisilta, ikään kuin kaikki olisi osa jotain koetta?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Onko sinulla koskaan ollut tunne, että asiat lehdissä tai televisiossa olisi kirjoitettu erityisesti sinulle?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Onko sinulla koskaan ollut tunne, että sinua vainottaisiin jollain tavalla?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Kuuletko toisinaan ääniä kun ketään ei ole paikalla?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i-FI" altLang="en-US" sz="1000" dirty="0">
                <a:solidFill>
                  <a:schemeClr val="tx1"/>
                </a:solidFill>
                <a:latin typeface="Calibri Light"/>
                <a:cs typeface="Times New Roman" pitchFamily="18" charset="0"/>
              </a:rPr>
              <a:t>* Lähde: Emmanuelle R. Peters (mittari: PDI), Steffen Moritz (mittari: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854830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Erikoiset uskomukset eivät ole niin harvinaisia...</a:t>
            </a:r>
            <a:br>
              <a:rPr lang="fi-FI" sz="3600">
                <a:solidFill>
                  <a:srgbClr val="004992"/>
                </a:solidFill>
                <a:latin typeface="+mn-lt"/>
                <a:ea typeface="+mn-ea"/>
                <a:cs typeface="+mn-cs"/>
              </a:rPr>
            </a:br>
            <a:r>
              <a:rPr lang="fi-FI">
                <a:solidFill>
                  <a:srgbClr val="004992"/>
                </a:solidFill>
                <a:latin typeface="+mn-lt"/>
                <a:ea typeface="+mn-ea"/>
                <a:cs typeface="+mn-cs"/>
              </a:rPr>
              <a:t>Psykoottisten kokemusten määrä väestössä</a:t>
            </a:r>
            <a:endParaRPr lang="fi-FI"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lvl="0" defTabSz="914400" fontAlgn="base">
              <a:defRPr sz="1800"/>
            </a:pPr>
            <a:r>
              <a:rPr lang="fi-FI" sz="2400">
                <a:solidFill>
                  <a:srgbClr val="333333"/>
                </a:solidFill>
              </a:rPr>
              <a:t>Mitä mieltä olet? </a:t>
            </a:r>
            <a:r>
              <a:rPr lang="fi-FI" sz="2400" dirty="0">
                <a:solidFill>
                  <a:srgbClr val="333333"/>
                </a:solidFill>
              </a:rPr>
              <a:t>Kuinka monella ihmisellä koko väestössä on ollut seuraavia oireita/ kokemuksia?</a:t>
            </a:r>
            <a:endParaRPr lang="en-US" sz="2400" dirty="0"/>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26</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882865555"/>
              </p:ext>
            </p:extLst>
          </p:nvPr>
        </p:nvGraphicFramePr>
        <p:xfrm>
          <a:off x="408955" y="3068960"/>
          <a:ext cx="11376000" cy="2880360"/>
        </p:xfrm>
        <a:graphic>
          <a:graphicData uri="http://schemas.openxmlformats.org/drawingml/2006/table">
            <a:tbl>
              <a:tblPr>
                <a:tableStyleId>{21E4AEA4-8DFA-4A89-87EB-49C32662AFE0}</a:tableStyleId>
              </a:tblPr>
              <a:tblGrid>
                <a:gridCol w="9433048">
                  <a:extLst>
                    <a:ext uri="{9D8B030D-6E8A-4147-A177-3AD203B41FA5}">
                      <a16:colId xmlns:a16="http://schemas.microsoft.com/office/drawing/2014/main" val="20000"/>
                    </a:ext>
                  </a:extLst>
                </a:gridCol>
                <a:gridCol w="194295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Väittämiä, joihin ihmiset ovat vastanneet myöntävästi (koko väestö)</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Vastaus myöntävä</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Oletko koskaan ajatellut, että ihmiset voivat kommunikoida telepaattisesti?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Onko sinusta koskaan tuntunut, että muut voivat lukea ajatuksesi?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Ovatko asiat ympärilläsi koskaan tuntuneet epätodellisilta, ikään kuin kaikki olisi osa jotain koetta?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Onko sinulla koskaan ollut tunne, että asiat lehdissä tai televisiossa olisi kirjoitettu erityisesti sinulle?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Onko sinulla koskaan ollut tunne, että sinua vainottaisiin jollain tavalla?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Kuuletko toisinaan ääniä kun ketään ei ole paikalla?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i-FI" altLang="en-US" sz="1000" dirty="0">
                <a:solidFill>
                  <a:schemeClr val="tx1"/>
                </a:solidFill>
                <a:latin typeface="Calibri Light"/>
                <a:cs typeface="Times New Roman" pitchFamily="18" charset="0"/>
              </a:rPr>
              <a:t>* Lähde: Emmanuelle R. Peters (mittari: PDI), Steffen Moritz (mittari: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359783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Erikoiset uskomukset eivät ole niin harvinaisia...</a:t>
            </a:r>
            <a:br>
              <a:rPr lang="fi-FI" sz="3600">
                <a:solidFill>
                  <a:srgbClr val="004992"/>
                </a:solidFill>
                <a:latin typeface="+mn-lt"/>
                <a:ea typeface="+mn-ea"/>
                <a:cs typeface="+mn-cs"/>
              </a:rPr>
            </a:br>
            <a:r>
              <a:rPr lang="fi-FI">
                <a:solidFill>
                  <a:srgbClr val="004992"/>
                </a:solidFill>
                <a:latin typeface="+mn-lt"/>
                <a:ea typeface="+mn-ea"/>
                <a:cs typeface="+mn-cs"/>
              </a:rPr>
              <a:t>Psykoottisten kokemusten määrä väestössä</a:t>
            </a:r>
            <a:endParaRPr lang="fi-FI"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lvl="0" defTabSz="914400" fontAlgn="base">
              <a:defRPr sz="1800"/>
            </a:pPr>
            <a:r>
              <a:rPr lang="fi-FI" sz="2400">
                <a:solidFill>
                  <a:srgbClr val="333333"/>
                </a:solidFill>
              </a:rPr>
              <a:t>Mitä mieltä olet? </a:t>
            </a:r>
            <a:r>
              <a:rPr lang="fi-FI" sz="2400" dirty="0">
                <a:solidFill>
                  <a:srgbClr val="333333"/>
                </a:solidFill>
              </a:rPr>
              <a:t>Kuinka monella ihmisellä koko väestössä on ollut seuraavia oireita/ kokemuksia?</a:t>
            </a:r>
            <a:endParaRPr lang="en-US" sz="2400" dirty="0"/>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27</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20337667"/>
              </p:ext>
            </p:extLst>
          </p:nvPr>
        </p:nvGraphicFramePr>
        <p:xfrm>
          <a:off x="408955" y="3068960"/>
          <a:ext cx="11376000" cy="2880360"/>
        </p:xfrm>
        <a:graphic>
          <a:graphicData uri="http://schemas.openxmlformats.org/drawingml/2006/table">
            <a:tbl>
              <a:tblPr>
                <a:tableStyleId>{21E4AEA4-8DFA-4A89-87EB-49C32662AFE0}</a:tableStyleId>
              </a:tblPr>
              <a:tblGrid>
                <a:gridCol w="9433048">
                  <a:extLst>
                    <a:ext uri="{9D8B030D-6E8A-4147-A177-3AD203B41FA5}">
                      <a16:colId xmlns:a16="http://schemas.microsoft.com/office/drawing/2014/main" val="20000"/>
                    </a:ext>
                  </a:extLst>
                </a:gridCol>
                <a:gridCol w="194295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Väittämiä, joihin ihmiset ovat vastanneet myöntävästi (koko väestö)</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Vastaus myöntävä</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Oletko koskaan ajatellut, että ihmiset voivat kommunikoida telepaattisesti?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Onko sinusta koskaan tuntunut, että muut voivat lukea ajatuksesi?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Ovatko asiat ympärilläsi koskaan tuntuneet epätodellisilta, ikään kuin kaikki olisi osa jotain koetta?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Onko sinulla koskaan ollut tunne, että asiat lehdissä tai televisiossa olisi kirjoitettu erityisesti sinulle?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Onko sinulla koskaan ollut tunne, että sinua vainottaisiin jollain tavalla?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Kuuletko toisinaan ääniä kun ketään ei ole paikalla?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i-FI" altLang="en-US" sz="1000" dirty="0">
                <a:solidFill>
                  <a:schemeClr val="tx1"/>
                </a:solidFill>
                <a:latin typeface="Calibri Light"/>
                <a:cs typeface="Times New Roman" pitchFamily="18" charset="0"/>
              </a:rPr>
              <a:t>* Lähde: Emmanuelle R. Peters (mittari: PDI), Steffen Moritz (mittari: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958842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Erikoiset uskomukset eivät ole niin harvinaisia...</a:t>
            </a:r>
            <a:br>
              <a:rPr lang="fi-FI" sz="3600">
                <a:solidFill>
                  <a:srgbClr val="004992"/>
                </a:solidFill>
                <a:latin typeface="+mn-lt"/>
                <a:ea typeface="+mn-ea"/>
                <a:cs typeface="+mn-cs"/>
              </a:rPr>
            </a:br>
            <a:r>
              <a:rPr lang="fi-FI">
                <a:solidFill>
                  <a:srgbClr val="004992"/>
                </a:solidFill>
                <a:latin typeface="+mn-lt"/>
                <a:ea typeface="+mn-ea"/>
                <a:cs typeface="+mn-cs"/>
              </a:rPr>
              <a:t>Psykoottisten kokemusten määrä väestössä</a:t>
            </a:r>
            <a:endParaRPr lang="fi-FI"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lvl="0" defTabSz="914400" fontAlgn="base">
              <a:defRPr sz="1800"/>
            </a:pPr>
            <a:r>
              <a:rPr lang="fi-FI" sz="2400">
                <a:solidFill>
                  <a:srgbClr val="333333"/>
                </a:solidFill>
              </a:rPr>
              <a:t>Mitä mieltä olet? </a:t>
            </a:r>
            <a:r>
              <a:rPr lang="fi-FI" sz="2400" dirty="0">
                <a:solidFill>
                  <a:srgbClr val="333333"/>
                </a:solidFill>
              </a:rPr>
              <a:t>Kuinka monella ihmisellä koko väestössä on ollut seuraavia oireita/ kokemuksia?</a:t>
            </a:r>
            <a:endParaRPr lang="en-US" sz="2400" dirty="0"/>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28</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68785785"/>
              </p:ext>
            </p:extLst>
          </p:nvPr>
        </p:nvGraphicFramePr>
        <p:xfrm>
          <a:off x="408955" y="3068960"/>
          <a:ext cx="11376000" cy="2880360"/>
        </p:xfrm>
        <a:graphic>
          <a:graphicData uri="http://schemas.openxmlformats.org/drawingml/2006/table">
            <a:tbl>
              <a:tblPr>
                <a:tableStyleId>{21E4AEA4-8DFA-4A89-87EB-49C32662AFE0}</a:tableStyleId>
              </a:tblPr>
              <a:tblGrid>
                <a:gridCol w="9433048">
                  <a:extLst>
                    <a:ext uri="{9D8B030D-6E8A-4147-A177-3AD203B41FA5}">
                      <a16:colId xmlns:a16="http://schemas.microsoft.com/office/drawing/2014/main" val="20000"/>
                    </a:ext>
                  </a:extLst>
                </a:gridCol>
                <a:gridCol w="194295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Väittämiä, joihin ihmiset ovat vastanneet myöntävästi (koko väestö)</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Vastaus myöntävä</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Oletko koskaan ajatellut, että ihmiset voivat kommunikoida telepaattisesti?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Onko sinusta koskaan tuntunut, että muut voivat lukea ajatuksesi?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Ovatko asiat ympärilläsi koskaan tuntuneet epätodellisilta, ikään kuin kaikki olisi osa jotain koetta?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Onko sinulla koskaan ollut tunne, että asiat lehdissä tai televisiossa olisi kirjoitettu erityisesti sinulle?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Onko sinulla koskaan ollut tunne, että sinua vainottaisiin jollain tavalla?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Kuuletko toisinaan ääniä kun ketään ei ole paikalla?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i-FI" altLang="en-US" sz="1000" dirty="0">
                <a:solidFill>
                  <a:schemeClr val="tx1"/>
                </a:solidFill>
                <a:latin typeface="Calibri Light"/>
                <a:cs typeface="Times New Roman" pitchFamily="18" charset="0"/>
              </a:rPr>
              <a:t>* Lähde: Emmanuelle R. Peters (mittari: PDI), Steffen Moritz (mittari: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51963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Erikoiset uskomukset eivät ole niin harvinaisia...</a:t>
            </a:r>
            <a:br>
              <a:rPr lang="fi-FI" sz="3600">
                <a:solidFill>
                  <a:srgbClr val="004992"/>
                </a:solidFill>
                <a:latin typeface="+mn-lt"/>
                <a:ea typeface="+mn-ea"/>
                <a:cs typeface="+mn-cs"/>
              </a:rPr>
            </a:br>
            <a:r>
              <a:rPr lang="fi-FI">
                <a:solidFill>
                  <a:srgbClr val="004992"/>
                </a:solidFill>
                <a:latin typeface="+mn-lt"/>
                <a:ea typeface="+mn-ea"/>
                <a:cs typeface="+mn-cs"/>
              </a:rPr>
              <a:t>Psykoottisten kokemusten määrä väestössä</a:t>
            </a:r>
            <a:endParaRPr lang="fi-FI"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lvl="0" defTabSz="914400" fontAlgn="base">
              <a:defRPr sz="1800"/>
            </a:pPr>
            <a:r>
              <a:rPr lang="fi-FI" sz="2400">
                <a:solidFill>
                  <a:srgbClr val="333333"/>
                </a:solidFill>
              </a:rPr>
              <a:t>Mitä mieltä olet? </a:t>
            </a:r>
            <a:r>
              <a:rPr lang="fi-FI" sz="2400" dirty="0">
                <a:solidFill>
                  <a:srgbClr val="333333"/>
                </a:solidFill>
              </a:rPr>
              <a:t>Kuinka monella ihmisellä koko väestössä on ollut seuraavia oireita/ kokemuksia?</a:t>
            </a:r>
            <a:endParaRPr lang="en-US" sz="2400" dirty="0"/>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29</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902084635"/>
              </p:ext>
            </p:extLst>
          </p:nvPr>
        </p:nvGraphicFramePr>
        <p:xfrm>
          <a:off x="408955" y="3068960"/>
          <a:ext cx="11376000" cy="2880360"/>
        </p:xfrm>
        <a:graphic>
          <a:graphicData uri="http://schemas.openxmlformats.org/drawingml/2006/table">
            <a:tbl>
              <a:tblPr>
                <a:tableStyleId>{21E4AEA4-8DFA-4A89-87EB-49C32662AFE0}</a:tableStyleId>
              </a:tblPr>
              <a:tblGrid>
                <a:gridCol w="9433048">
                  <a:extLst>
                    <a:ext uri="{9D8B030D-6E8A-4147-A177-3AD203B41FA5}">
                      <a16:colId xmlns:a16="http://schemas.microsoft.com/office/drawing/2014/main" val="20000"/>
                    </a:ext>
                  </a:extLst>
                </a:gridCol>
                <a:gridCol w="194295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Väittämiä, joihin ihmiset ovat vastanneet myöntävästi (koko väestö)</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Vastaus myöntävä</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Oletko koskaan ajatellut, että ihmiset voivat kommunikoida telepaattisesti?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Onko sinusta koskaan tuntunut, että muut voivat lukea ajatuksesi?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Ovatko asiat ympärilläsi koskaan tuntuneet epätodellisilta, ikään kuin kaikki olisi osa jotain koetta?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Onko sinulla koskaan ollut tunne, että asiat lehdissä tai televisiossa olisi kirjoitettu erityisesti sinulle?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Onko sinulla koskaan ollut tunne, että sinua vainottaisiin jollain tavalla?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Kuuletko toisinaan ääniä kun ketään ei ole paikalla?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i-FI" altLang="en-US" sz="1000" dirty="0">
                <a:solidFill>
                  <a:schemeClr val="tx1"/>
                </a:solidFill>
                <a:latin typeface="Calibri Light"/>
                <a:cs typeface="Times New Roman" pitchFamily="18" charset="0"/>
              </a:rPr>
              <a:t>* Lähde: Emmanuelle R. Peters (mittari: PDI), Steffen Moritz (mittari: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461027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Erikoiset uskomukset eivät ole niin harvinaisia...</a:t>
            </a:r>
            <a:br>
              <a:rPr lang="fi-FI" sz="3600">
                <a:solidFill>
                  <a:srgbClr val="004992"/>
                </a:solidFill>
                <a:latin typeface="+mn-lt"/>
                <a:ea typeface="+mn-ea"/>
                <a:cs typeface="+mn-cs"/>
              </a:rPr>
            </a:br>
            <a:r>
              <a:rPr lang="fi-FI">
                <a:solidFill>
                  <a:srgbClr val="004992"/>
                </a:solidFill>
                <a:latin typeface="+mn-lt"/>
                <a:ea typeface="+mn-ea"/>
                <a:cs typeface="+mn-cs"/>
              </a:rPr>
              <a:t>Psykoottisten kokemusten määrä väestössä</a:t>
            </a:r>
            <a:endParaRPr lang="fi-FI"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lvl="0" defTabSz="914400" fontAlgn="base">
              <a:defRPr sz="1800"/>
            </a:pPr>
            <a:r>
              <a:rPr lang="fi-FI" sz="2400">
                <a:solidFill>
                  <a:srgbClr val="333333"/>
                </a:solidFill>
              </a:rPr>
              <a:t>Mitä mieltä olet? </a:t>
            </a:r>
            <a:r>
              <a:rPr lang="fi-FI" sz="2400" dirty="0">
                <a:solidFill>
                  <a:srgbClr val="333333"/>
                </a:solidFill>
              </a:rPr>
              <a:t>Kuinka monella ihmisellä koko väestössä on ollut seuraavia oireita/ kokemuksia?</a:t>
            </a:r>
            <a:endParaRPr lang="en-US" sz="2400" dirty="0"/>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30</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3770463135"/>
              </p:ext>
            </p:extLst>
          </p:nvPr>
        </p:nvGraphicFramePr>
        <p:xfrm>
          <a:off x="408955" y="3068960"/>
          <a:ext cx="11376000" cy="2880360"/>
        </p:xfrm>
        <a:graphic>
          <a:graphicData uri="http://schemas.openxmlformats.org/drawingml/2006/table">
            <a:tbl>
              <a:tblPr>
                <a:tableStyleId>{21E4AEA4-8DFA-4A89-87EB-49C32662AFE0}</a:tableStyleId>
              </a:tblPr>
              <a:tblGrid>
                <a:gridCol w="9433048">
                  <a:extLst>
                    <a:ext uri="{9D8B030D-6E8A-4147-A177-3AD203B41FA5}">
                      <a16:colId xmlns:a16="http://schemas.microsoft.com/office/drawing/2014/main" val="20000"/>
                    </a:ext>
                  </a:extLst>
                </a:gridCol>
                <a:gridCol w="194295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Väittämiä, joihin ihmiset ovat vastanneet myöntävästi (koko väestö)</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Vastaus myöntävä</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Oletko koskaan ajatellut, että ihmiset voivat kommunikoida telepaattisesti?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Onko sinusta koskaan tuntunut, että muut voivat lukea ajatuksesi?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Ovatko asiat ympärilläsi koskaan tuntuneet epätodellisilta, ikään kuin kaikki olisi osa jotain koetta?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Onko sinulla koskaan ollut tunne, että asiat lehdissä tai televisiossa olisi kirjoitettu erityisesti sinulle?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Onko sinulla koskaan ollut tunne, että sinua vainottaisiin jollain tavalla?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Kuuletko toisinaan ääniä kun ketään ei ole paikalla?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i-FI" altLang="en-US" sz="1000" dirty="0">
                <a:solidFill>
                  <a:schemeClr val="tx1"/>
                </a:solidFill>
                <a:latin typeface="Calibri Light"/>
                <a:cs typeface="Times New Roman" pitchFamily="18" charset="0"/>
              </a:rPr>
              <a:t>* Lähde: Emmanuelle R. Peters (mittari: PDI), Steffen Moritz (mittari: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748131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Erikoiset uskomukset eivät ole niin harvinaisia...</a:t>
            </a:r>
            <a:br>
              <a:rPr lang="fi-FI" sz="3600">
                <a:solidFill>
                  <a:srgbClr val="004992"/>
                </a:solidFill>
                <a:latin typeface="+mn-lt"/>
                <a:ea typeface="+mn-ea"/>
                <a:cs typeface="+mn-cs"/>
              </a:rPr>
            </a:br>
            <a:r>
              <a:rPr lang="fi-FI">
                <a:solidFill>
                  <a:srgbClr val="004992"/>
                </a:solidFill>
                <a:latin typeface="+mn-lt"/>
                <a:ea typeface="+mn-ea"/>
                <a:cs typeface="+mn-cs"/>
              </a:rPr>
              <a:t>Psykoottisten kokemusten määrä väestössä</a:t>
            </a:r>
            <a:endParaRPr lang="fi-FI"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lvl="0" defTabSz="914400" fontAlgn="base">
              <a:defRPr sz="1800"/>
            </a:pPr>
            <a:r>
              <a:rPr lang="fi-FI" sz="2400">
                <a:solidFill>
                  <a:srgbClr val="333333"/>
                </a:solidFill>
              </a:rPr>
              <a:t>Mitä mieltä olet? </a:t>
            </a:r>
            <a:r>
              <a:rPr lang="fi-FI" sz="2400" dirty="0">
                <a:solidFill>
                  <a:srgbClr val="333333"/>
                </a:solidFill>
              </a:rPr>
              <a:t>Kuinka monella ihmisellä koko väestössä on ollut seuraavia oireita/ kokemuksia?</a:t>
            </a:r>
            <a:endParaRPr lang="en-US" sz="2400" dirty="0"/>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31</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37480876"/>
              </p:ext>
            </p:extLst>
          </p:nvPr>
        </p:nvGraphicFramePr>
        <p:xfrm>
          <a:off x="408955" y="3068960"/>
          <a:ext cx="11376000" cy="2880360"/>
        </p:xfrm>
        <a:graphic>
          <a:graphicData uri="http://schemas.openxmlformats.org/drawingml/2006/table">
            <a:tbl>
              <a:tblPr>
                <a:tableStyleId>{21E4AEA4-8DFA-4A89-87EB-49C32662AFE0}</a:tableStyleId>
              </a:tblPr>
              <a:tblGrid>
                <a:gridCol w="9433048">
                  <a:extLst>
                    <a:ext uri="{9D8B030D-6E8A-4147-A177-3AD203B41FA5}">
                      <a16:colId xmlns:a16="http://schemas.microsoft.com/office/drawing/2014/main" val="20000"/>
                    </a:ext>
                  </a:extLst>
                </a:gridCol>
                <a:gridCol w="1942952">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Väittämiä, joihin ihmiset ovat vastanneet myöntävästi (koko väestö)</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Vastaus myöntävä</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Oletko koskaan ajatellut, että ihmiset voivat kommunikoida telepaattisesti?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Onko sinusta koskaan tuntunut, että muut voivat lukea ajatuksesi?</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Ovatko asiat ympärilläsi koskaan tuntuneet epätodellisilta, ikään kuin kaikki olisi osa jotain koetta?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dirty="0">
                          <a:ln>
                            <a:noFill/>
                          </a:ln>
                          <a:solidFill>
                            <a:srgbClr val="333333"/>
                          </a:solidFill>
                          <a:effectLst/>
                          <a:latin typeface="Calibri Light"/>
                          <a:cs typeface="Arial" charset="0"/>
                        </a:rPr>
                        <a:t>Onko sinulla koskaan ollut tunne, että asiat lehdissä tai televisiossa olisi kirjoitettu erityisesti sinulle?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i-FI" sz="1800" b="0" i="0" u="none" strike="noStrike" cap="none" normalizeH="0" baseline="0">
                          <a:ln>
                            <a:noFill/>
                          </a:ln>
                          <a:solidFill>
                            <a:srgbClr val="333333"/>
                          </a:solidFill>
                          <a:effectLst/>
                          <a:latin typeface="Calibri Light"/>
                          <a:cs typeface="Arial" charset="0"/>
                        </a:rPr>
                        <a:t>Onko sinulla koskaan ollut tunne, että sinua vainottaisiin jollain tavalla?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i-FI" sz="1800" b="0" i="0" u="none" strike="noStrike" cap="none" normalizeH="0" baseline="0">
                          <a:ln>
                            <a:noFill/>
                          </a:ln>
                          <a:solidFill>
                            <a:srgbClr val="333333"/>
                          </a:solidFill>
                          <a:effectLst/>
                          <a:latin typeface="Calibri Light"/>
                          <a:cs typeface="Arial" charset="0"/>
                        </a:rPr>
                        <a:t>Kuuletko toisinaan ääniä kun ketään ei ole paikalla?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i-FI" altLang="en-US" sz="1000" dirty="0">
                <a:solidFill>
                  <a:schemeClr val="tx1"/>
                </a:solidFill>
                <a:latin typeface="Calibri Light"/>
                <a:cs typeface="Times New Roman" pitchFamily="18" charset="0"/>
              </a:rPr>
              <a:t>* Lähde: Emmanuelle R. Peters (mittari: PDI), Steffen Moritz (mittari: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720241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noGrp="1"/>
          </p:cNvSpPr>
          <p:nvPr>
            <p:ph type="title"/>
          </p:nvPr>
        </p:nvSpPr>
        <p:spPr/>
        <p:txBody>
          <a:bodyPr/>
          <a:lstStyle/>
          <a:p>
            <a:pPr lvl="0"/>
            <a:r>
              <a:rPr lang="fi-FI" sz="3600">
                <a:solidFill>
                  <a:srgbClr val="004992"/>
                </a:solidFill>
                <a:latin typeface="+mn-lt"/>
                <a:ea typeface="+mn-ea"/>
                <a:cs typeface="+mn-cs"/>
              </a:rPr>
              <a:t>Muista…</a:t>
            </a:r>
            <a:endParaRPr lang="fi-FI" sz="3600" dirty="0">
              <a:solidFill>
                <a:srgbClr val="004992"/>
              </a:solidFill>
              <a:latin typeface="+mn-lt"/>
              <a:ea typeface="+mn-ea"/>
              <a:cs typeface="+mn-cs"/>
            </a:endParaRPr>
          </a:p>
        </p:txBody>
      </p:sp>
      <p:sp>
        <p:nvSpPr>
          <p:cNvPr id="4" name="Inhaltsplatzhalter 2"/>
          <p:cNvSpPr txBox="1">
            <a:spLocks noGrp="1"/>
          </p:cNvSpPr>
          <p:nvPr>
            <p:ph idx="1"/>
          </p:nvPr>
        </p:nvSpPr>
        <p:spPr/>
        <p:txBody>
          <a:bodyPr>
            <a:noAutofit/>
          </a:bodyPr>
          <a:lstStyle/>
          <a:p>
            <a:pPr lvl="0"/>
            <a:r>
              <a:rPr lang="fi-FI" sz="2400" dirty="0">
                <a:solidFill>
                  <a:srgbClr val="333333"/>
                </a:solidFill>
              </a:rPr>
              <a:t>Kukaan ei ole </a:t>
            </a:r>
            <a:r>
              <a:rPr lang="fi-FI" sz="2400" b="1" i="1" dirty="0">
                <a:solidFill>
                  <a:srgbClr val="333333"/>
                </a:solidFill>
              </a:rPr>
              <a:t>vastustuskykyinen</a:t>
            </a:r>
            <a:r>
              <a:rPr lang="fi-FI" sz="2400" dirty="0">
                <a:solidFill>
                  <a:srgbClr val="333333"/>
                </a:solidFill>
              </a:rPr>
              <a:t> psyykkisille kriiseille! Viime vuonna</a:t>
            </a:r>
            <a:br>
              <a:rPr lang="fi-FI" sz="2400" dirty="0">
                <a:solidFill>
                  <a:srgbClr val="333333"/>
                </a:solidFill>
              </a:rPr>
            </a:br>
            <a:r>
              <a:rPr lang="fi-FI" sz="2400" dirty="0">
                <a:solidFill>
                  <a:srgbClr val="333333"/>
                </a:solidFill>
              </a:rPr>
              <a:t>useampi kuin joka neljäs kärsi mielisairaudesta.</a:t>
            </a:r>
          </a:p>
          <a:p>
            <a:pPr lvl="0"/>
            <a:r>
              <a:rPr lang="fi-FI" sz="2400" dirty="0">
                <a:solidFill>
                  <a:srgbClr val="333333"/>
                </a:solidFill>
              </a:rPr>
              <a:t>Mielisairautta ei tulisi pitää </a:t>
            </a:r>
            <a:r>
              <a:rPr lang="fi-FI" sz="2400" dirty="0">
                <a:solidFill>
                  <a:srgbClr val="004992"/>
                </a:solidFill>
              </a:rPr>
              <a:t>heikkoutena</a:t>
            </a:r>
            <a:r>
              <a:rPr lang="fi-FI" sz="2400" dirty="0">
                <a:solidFill>
                  <a:srgbClr val="333333"/>
                </a:solidFill>
              </a:rPr>
              <a:t>, vaan erityisen </a:t>
            </a:r>
            <a:r>
              <a:rPr lang="fi-FI" sz="2400" dirty="0">
                <a:solidFill>
                  <a:srgbClr val="004992"/>
                </a:solidFill>
              </a:rPr>
              <a:t>herkkyyden</a:t>
            </a:r>
            <a:r>
              <a:rPr lang="fi-FI" sz="2400" dirty="0">
                <a:solidFill>
                  <a:srgbClr val="333333"/>
                </a:solidFill>
              </a:rPr>
              <a:t> osoituksena.</a:t>
            </a:r>
          </a:p>
          <a:p>
            <a:pPr lvl="0"/>
            <a:r>
              <a:rPr lang="fi-FI" sz="2400" dirty="0">
                <a:solidFill>
                  <a:srgbClr val="004992"/>
                </a:solidFill>
              </a:rPr>
              <a:t>Perimä:</a:t>
            </a:r>
            <a:r>
              <a:rPr lang="fi-FI" sz="2400" dirty="0">
                <a:solidFill>
                  <a:srgbClr val="333333"/>
                </a:solidFill>
              </a:rPr>
              <a:t> Geeneillä on osansa monissa sairauksissa.</a:t>
            </a:r>
          </a:p>
          <a:p>
            <a:pPr lvl="0"/>
            <a:r>
              <a:rPr lang="fi-FI" sz="2400" dirty="0">
                <a:solidFill>
                  <a:srgbClr val="004992"/>
                </a:solidFill>
              </a:rPr>
              <a:t>Ympäristö:</a:t>
            </a:r>
            <a:r>
              <a:rPr lang="fi-FI" sz="2400" dirty="0">
                <a:solidFill>
                  <a:srgbClr val="333333"/>
                </a:solidFill>
              </a:rPr>
              <a:t> Traumaattisilla negatiivisilla kokemuksilla voi myös olla kielteinen vaikutus mielenterveyteen ja ne voivat lisätä mielisairauden todennäköisyyttä riippumatta siitä onko henkilöllä perinnöllinen alttius mielisairauteen.</a:t>
            </a:r>
          </a:p>
        </p:txBody>
      </p:sp>
      <p:sp>
        <p:nvSpPr>
          <p:cNvPr id="2" name="Footer Placeholder 1"/>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335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dirty="0">
                <a:solidFill>
                  <a:srgbClr val="004992"/>
                </a:solidFill>
                <a:latin typeface="+mn-lt"/>
                <a:ea typeface="+mn-ea"/>
                <a:cs typeface="+mn-cs"/>
              </a:rPr>
              <a:t>Mikä on stigma ja mikä on itse-stigma?</a:t>
            </a:r>
          </a:p>
        </p:txBody>
      </p:sp>
      <p:sp>
        <p:nvSpPr>
          <p:cNvPr id="3" name="Inhaltsplatzhalter 3"/>
          <p:cNvSpPr txBox="1">
            <a:spLocks noGrp="1"/>
          </p:cNvSpPr>
          <p:nvPr>
            <p:ph idx="1"/>
          </p:nvPr>
        </p:nvSpPr>
        <p:spPr/>
        <p:txBody>
          <a:bodyPr>
            <a:noAutofit/>
          </a:bodyPr>
          <a:lstStyle/>
          <a:p>
            <a:pPr lvl="0"/>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33</a:t>
            </a:fld>
            <a:endParaRPr lang="de-DE">
              <a:latin typeface="+mn-lt"/>
              <a:ea typeface="+mn-ea"/>
              <a:cs typeface="+mn-cs"/>
            </a:endParaRPr>
          </a:p>
        </p:txBody>
      </p:sp>
      <p:sp>
        <p:nvSpPr>
          <p:cNvPr id="6"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7557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dirty="0">
                <a:solidFill>
                  <a:srgbClr val="004992"/>
                </a:solidFill>
                <a:latin typeface="+mn-lt"/>
                <a:ea typeface="+mn-ea"/>
                <a:cs typeface="+mn-cs"/>
              </a:rPr>
              <a:t>Mikä on stigma ja mikä on itse-stigma?</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000000"/>
              </a:buClr>
              <a:buFont typeface="WingDings"/>
              <a:buChar char=""/>
            </a:pPr>
            <a:r>
              <a:rPr lang="fi-FI" sz="2000" b="1" dirty="0">
                <a:solidFill>
                  <a:srgbClr val="004992"/>
                </a:solidFill>
              </a:rPr>
              <a:t>Stigma = kreikankielinen sana. Kirjaimellisesti se tarkoittaa: </a:t>
            </a:r>
            <a:r>
              <a:rPr lang="fi-FI" sz="2000" dirty="0">
                <a:solidFill>
                  <a:srgbClr val="333333"/>
                </a:solidFill>
              </a:rPr>
              <a:t>piste, haava tai merkki</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34</a:t>
            </a:fld>
            <a:endParaRPr lang="de-DE">
              <a:latin typeface="+mn-lt"/>
              <a:ea typeface="+mn-ea"/>
              <a:cs typeface="+mn-cs"/>
            </a:endParaRPr>
          </a:p>
        </p:txBody>
      </p:sp>
      <p:sp>
        <p:nvSpPr>
          <p:cNvPr id="7"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0641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dirty="0">
                <a:solidFill>
                  <a:srgbClr val="004992"/>
                </a:solidFill>
                <a:latin typeface="+mn-lt"/>
                <a:ea typeface="+mn-ea"/>
                <a:cs typeface="+mn-cs"/>
              </a:rPr>
              <a:t>Mikä on stigma ja mikä on itse-stigma?</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000000"/>
              </a:buClr>
              <a:buFont typeface="WingDings"/>
              <a:buChar char=""/>
            </a:pPr>
            <a:r>
              <a:rPr lang="fi-FI" sz="2000" b="1" dirty="0">
                <a:solidFill>
                  <a:srgbClr val="004992"/>
                </a:solidFill>
              </a:rPr>
              <a:t>Stigma = kreikankielinen sana. Kirjaimellisesti se tarkoittaa: </a:t>
            </a:r>
            <a:r>
              <a:rPr lang="fi-FI" sz="2000" dirty="0">
                <a:solidFill>
                  <a:srgbClr val="333333"/>
                </a:solidFill>
              </a:rPr>
              <a:t>piste, haava tai merkki</a:t>
            </a:r>
          </a:p>
          <a:p>
            <a:pPr marL="342900" lvl="0" indent="-342900">
              <a:buClr>
                <a:srgbClr val="333333"/>
              </a:buClr>
              <a:buFont typeface="WingDings"/>
              <a:buChar char=""/>
            </a:pPr>
            <a:r>
              <a:rPr lang="fi-FI" sz="2000" b="1" dirty="0">
                <a:solidFill>
                  <a:srgbClr val="004992"/>
                </a:solidFill>
              </a:rPr>
              <a:t>Stigmatisaatio (leimautuminen) </a:t>
            </a:r>
            <a:r>
              <a:rPr lang="fi-FI" sz="2000" dirty="0">
                <a:solidFill>
                  <a:srgbClr val="004992"/>
                </a:solidFill>
              </a:rPr>
              <a:t>tapahtuu kun ihmisiin tai ryhmiin liitetään kielteisiä</a:t>
            </a:r>
            <a:br>
              <a:rPr lang="fi-FI" sz="2000" dirty="0">
                <a:solidFill>
                  <a:srgbClr val="004992"/>
                </a:solidFill>
              </a:rPr>
            </a:br>
            <a:r>
              <a:rPr lang="fi-FI" sz="2000" dirty="0">
                <a:solidFill>
                  <a:srgbClr val="004992"/>
                </a:solidFill>
              </a:rPr>
              <a:t>ominaisuuksia</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35</a:t>
            </a:fld>
            <a:endParaRPr lang="de-DE">
              <a:latin typeface="+mn-lt"/>
              <a:ea typeface="+mn-ea"/>
              <a:cs typeface="+mn-cs"/>
            </a:endParaRPr>
          </a:p>
        </p:txBody>
      </p:sp>
      <p:sp>
        <p:nvSpPr>
          <p:cNvPr id="7"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4164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dirty="0">
                <a:solidFill>
                  <a:srgbClr val="004992"/>
                </a:solidFill>
                <a:latin typeface="+mn-lt"/>
                <a:ea typeface="+mn-ea"/>
                <a:cs typeface="+mn-cs"/>
              </a:rPr>
              <a:t>Mikä on stigma ja mikä on itse-stigma?</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000000"/>
              </a:buClr>
              <a:buFont typeface="WingDings"/>
              <a:buChar char=""/>
            </a:pPr>
            <a:r>
              <a:rPr lang="fi-FI" sz="2000" b="1" dirty="0">
                <a:solidFill>
                  <a:srgbClr val="004992"/>
                </a:solidFill>
              </a:rPr>
              <a:t>Stigma = kreikankielinen sana. Kirjaimellisesti se tarkoittaa: </a:t>
            </a:r>
            <a:r>
              <a:rPr lang="fi-FI" sz="2000" dirty="0">
                <a:solidFill>
                  <a:srgbClr val="333333"/>
                </a:solidFill>
              </a:rPr>
              <a:t>piste, haava tai merkki</a:t>
            </a:r>
          </a:p>
          <a:p>
            <a:pPr marL="342900" lvl="0" indent="-342900">
              <a:buClr>
                <a:srgbClr val="333333"/>
              </a:buClr>
              <a:buFont typeface="WingDings"/>
              <a:buChar char=""/>
            </a:pPr>
            <a:r>
              <a:rPr lang="fi-FI" sz="2000" b="1" dirty="0">
                <a:solidFill>
                  <a:srgbClr val="004992"/>
                </a:solidFill>
              </a:rPr>
              <a:t>Stigmatisaatio (leimautuminen) </a:t>
            </a:r>
            <a:r>
              <a:rPr lang="fi-FI" sz="2000" dirty="0">
                <a:solidFill>
                  <a:srgbClr val="004992"/>
                </a:solidFill>
              </a:rPr>
              <a:t>tapahtuu kun ihmisiin tai ryhmiin liitetään kielteisiä</a:t>
            </a:r>
            <a:br>
              <a:rPr lang="fi-FI" sz="2000" dirty="0">
                <a:solidFill>
                  <a:srgbClr val="004992"/>
                </a:solidFill>
              </a:rPr>
            </a:br>
            <a:r>
              <a:rPr lang="fi-FI" sz="2000" dirty="0">
                <a:solidFill>
                  <a:srgbClr val="004992"/>
                </a:solidFill>
              </a:rPr>
              <a:t>ominaisuuksia</a:t>
            </a:r>
          </a:p>
          <a:p>
            <a:pPr marL="342900" lvl="0" indent="-342900">
              <a:buClr>
                <a:srgbClr val="333333"/>
              </a:buClr>
              <a:buFont typeface="WingDings"/>
              <a:buChar char=""/>
            </a:pPr>
            <a:r>
              <a:rPr lang="fi-FI" sz="2000" dirty="0">
                <a:solidFill>
                  <a:srgbClr val="333333"/>
                </a:solidFill>
              </a:rPr>
              <a:t>Tämä tapahtuu ilman kriittistä todellisuuden tarkastelua.</a:t>
            </a:r>
          </a:p>
          <a:p>
            <a:pPr marL="342900" lvl="0" indent="-342900">
              <a:buClr>
                <a:srgbClr val="333333"/>
              </a:buClr>
              <a:buFont typeface="WingDings"/>
              <a:buChar char=""/>
            </a:pPr>
            <a:r>
              <a:rPr lang="fi-FI" sz="2000" dirty="0">
                <a:solidFill>
                  <a:srgbClr val="333333"/>
                </a:solidFill>
              </a:rPr>
              <a:t>Stigma voi johtaa ihmisten vähättelyyn ja /tai erotteluun.</a:t>
            </a:r>
          </a:p>
          <a:p>
            <a:pPr marL="342900" lvl="0" indent="-342900">
              <a:buClr>
                <a:srgbClr val="333333"/>
              </a:buClr>
              <a:buFont typeface="WingDings"/>
              <a:buChar char=""/>
            </a:pPr>
            <a:r>
              <a:rPr lang="fi-FI" sz="2000" dirty="0">
                <a:solidFill>
                  <a:srgbClr val="333333"/>
                </a:solidFill>
              </a:rPr>
              <a:t>Stigma voi esiintyä tiettyjen sairauksien kohdalla (esim. HIV), näkyvät vammat tai mielisairaudet, kuten psykoosi.</a:t>
            </a:r>
          </a:p>
          <a:p>
            <a:pPr marL="342900" lvl="0" indent="-342900">
              <a:buClr>
                <a:srgbClr val="333333"/>
              </a:buClr>
              <a:buFont typeface="WingDings"/>
              <a:buChar char=""/>
            </a:pPr>
            <a:r>
              <a:rPr lang="en-US" sz="2000">
                <a:solidFill>
                  <a:srgbClr val="333333"/>
                </a:solidFill>
              </a:rPr>
              <a:t>“</a:t>
            </a:r>
            <a:r>
              <a:rPr lang="fi-FI" sz="2000">
                <a:solidFill>
                  <a:srgbClr val="333333"/>
                </a:solidFill>
              </a:rPr>
              <a:t>Itse-stigma” </a:t>
            </a:r>
            <a:r>
              <a:rPr lang="fi-FI" sz="2000" dirty="0">
                <a:solidFill>
                  <a:srgbClr val="333333"/>
                </a:solidFill>
              </a:rPr>
              <a:t>tarkoittaa, että kyseiset ihmiset ovat sisäistäneet leimautumisen, jonka he ovat kokeneet ulkopuolelta, niin vahvasti, että he pitävät </a:t>
            </a:r>
            <a:r>
              <a:rPr lang="fi-FI" sz="2000">
                <a:solidFill>
                  <a:srgbClr val="333333"/>
                </a:solidFill>
              </a:rPr>
              <a:t>itseään </a:t>
            </a:r>
            <a:r>
              <a:rPr lang="en-US" sz="2000">
                <a:solidFill>
                  <a:srgbClr val="333333"/>
                </a:solidFill>
              </a:rPr>
              <a:t>“</a:t>
            </a:r>
            <a:r>
              <a:rPr lang="fi-FI" sz="2000">
                <a:solidFill>
                  <a:srgbClr val="333333"/>
                </a:solidFill>
              </a:rPr>
              <a:t>huonompana”.</a:t>
            </a:r>
            <a:endParaRPr lang="fi-FI" sz="2000" dirty="0">
              <a:solidFill>
                <a:srgbClr val="333333"/>
              </a:solidFill>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36</a:t>
            </a:fld>
            <a:endParaRPr lang="de-DE">
              <a:latin typeface="+mn-lt"/>
              <a:ea typeface="+mn-ea"/>
              <a:cs typeface="+mn-cs"/>
            </a:endParaRPr>
          </a:p>
        </p:txBody>
      </p:sp>
      <p:sp>
        <p:nvSpPr>
          <p:cNvPr id="7" name="Textfeld 5"/>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0513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Stigma psykoosin kokeneita kohtaan</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Mitä olettamuksia olet kuullut ihmisten sanovan henkilöistä, jotka ovat kokeneet psykoosin?</a:t>
            </a:r>
          </a:p>
          <a:p>
            <a:pPr marL="342900" lvl="0" indent="-342900">
              <a:buClr>
                <a:srgbClr val="333333"/>
              </a:buClr>
              <a:buFont typeface="WingDings"/>
              <a:buChar char=""/>
            </a:pPr>
            <a:r>
              <a:rPr lang="fi-FI" sz="2400" dirty="0">
                <a:solidFill>
                  <a:srgbClr val="333333"/>
                </a:solidFill>
              </a:rPr>
              <a:t>Mitä olettamuksia sinulla on tai on ollut henkilöistä, jotka ovat kokeneet </a:t>
            </a:r>
            <a:r>
              <a:rPr lang="fi-FI" sz="2400">
                <a:solidFill>
                  <a:srgbClr val="333333"/>
                </a:solidFill>
              </a:rPr>
              <a:t>psykoosin?</a:t>
            </a:r>
            <a:endParaRPr lang="fi-FI" sz="2400" dirty="0">
              <a:solidFill>
                <a:srgbClr val="333333"/>
              </a:solidFill>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37</a:t>
            </a:fld>
            <a:endParaRPr lang="de-DE">
              <a:latin typeface="+mn-lt"/>
              <a:ea typeface="+mn-ea"/>
              <a:cs typeface="+mn-cs"/>
            </a:endParaRPr>
          </a:p>
        </p:txBody>
      </p:sp>
    </p:spTree>
    <p:extLst>
      <p:ext uri="{BB962C8B-B14F-4D97-AF65-F5344CB8AC3E}">
        <p14:creationId xmlns:p14="http://schemas.microsoft.com/office/powerpoint/2010/main" val="2576783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Stigma psykoosin kokeneita kohtaan</a:t>
            </a:r>
            <a:endParaRPr lang="fi-FI" sz="3600" dirty="0">
              <a:solidFill>
                <a:srgbClr val="004992"/>
              </a:solidFill>
              <a:latin typeface="+mn-lt"/>
              <a:ea typeface="+mn-ea"/>
              <a:cs typeface="+mn-cs"/>
            </a:endParaRPr>
          </a:p>
        </p:txBody>
      </p:sp>
      <p:sp>
        <p:nvSpPr>
          <p:cNvPr id="8" name="Inhaltsplatzhalter 2"/>
          <p:cNvSpPr>
            <a:spLocks noGrp="1"/>
          </p:cNvSpPr>
          <p:nvPr>
            <p:ph idx="1"/>
          </p:nvPr>
        </p:nvSpPr>
        <p:spPr/>
        <p:txBody>
          <a:bodyPr>
            <a:noAutofit/>
          </a:bodyPr>
          <a:lstStyle/>
          <a:p>
            <a:pPr lvl="0">
              <a:lnSpc>
                <a:spcPct val="100000"/>
              </a:lnSpc>
              <a:spcBef>
                <a:spcPts val="1200"/>
              </a:spcBef>
              <a:defRPr/>
            </a:pPr>
            <a:r>
              <a:rPr lang="fi-FI" sz="2400" dirty="0">
                <a:solidFill>
                  <a:srgbClr val="004992"/>
                </a:solidFill>
              </a:rPr>
              <a:t>Yleisiä, mutta virheellisiä olettamuksia joillakin ihmisillä on henkilöistä, jotka ovat kokeneet psykoosin:</a:t>
            </a:r>
          </a:p>
          <a:p>
            <a:pPr lvl="0">
              <a:lnSpc>
                <a:spcPct val="100000"/>
              </a:lnSpc>
              <a:spcBef>
                <a:spcPts val="1200"/>
              </a:spcBef>
            </a:pPr>
            <a:r>
              <a:rPr lang="fi-FI" sz="2400" dirty="0">
                <a:solidFill>
                  <a:srgbClr val="333333"/>
                </a:solidFill>
              </a:rPr>
              <a:t>He ovat...</a:t>
            </a:r>
          </a:p>
          <a:p>
            <a:pPr marL="342900" lvl="0" indent="-342900">
              <a:lnSpc>
                <a:spcPct val="100000"/>
              </a:lnSpc>
              <a:spcBef>
                <a:spcPts val="1200"/>
              </a:spcBef>
              <a:buClr>
                <a:srgbClr val="333333"/>
              </a:buClr>
              <a:buFont typeface="WingDings"/>
              <a:buChar char=""/>
            </a:pPr>
            <a:r>
              <a:rPr lang="fi-FI" sz="2400" dirty="0">
                <a:solidFill>
                  <a:srgbClr val="333333"/>
                </a:solidFill>
              </a:rPr>
              <a:t>Vaarallisia ja ennakoimattomia</a:t>
            </a:r>
          </a:p>
          <a:p>
            <a:pPr marL="342900" lvl="0" indent="-342900">
              <a:lnSpc>
                <a:spcPct val="100000"/>
              </a:lnSpc>
              <a:spcBef>
                <a:spcPts val="1200"/>
              </a:spcBef>
              <a:buClr>
                <a:srgbClr val="333333"/>
              </a:buClr>
              <a:buFont typeface="WingDings"/>
              <a:buChar char=""/>
            </a:pPr>
            <a:r>
              <a:rPr lang="fi-FI" sz="2400" dirty="0">
                <a:solidFill>
                  <a:srgbClr val="333333"/>
                </a:solidFill>
              </a:rPr>
              <a:t>Persoonaltaan jakautuneita</a:t>
            </a:r>
            <a:br>
              <a:rPr lang="fi-FI" sz="2400" dirty="0">
                <a:solidFill>
                  <a:srgbClr val="333333"/>
                </a:solidFill>
              </a:rPr>
            </a:br>
            <a:r>
              <a:rPr lang="fi-FI" sz="2400" dirty="0">
                <a:solidFill>
                  <a:srgbClr val="333333"/>
                </a:solidFill>
              </a:rPr>
              <a:t>(psykoosi)</a:t>
            </a:r>
          </a:p>
          <a:p>
            <a:pPr marL="342900" lvl="0" indent="-342900">
              <a:lnSpc>
                <a:spcPct val="100000"/>
              </a:lnSpc>
              <a:spcBef>
                <a:spcPts val="1200"/>
              </a:spcBef>
              <a:buClr>
                <a:srgbClr val="333333"/>
              </a:buClr>
              <a:buFont typeface="WingDings"/>
              <a:buChar char=""/>
            </a:pPr>
            <a:r>
              <a:rPr lang="fi-FI" sz="2400" dirty="0">
                <a:solidFill>
                  <a:srgbClr val="333333"/>
                </a:solidFill>
              </a:rPr>
              <a:t>Vähemmän älykkäitä</a:t>
            </a:r>
          </a:p>
          <a:p>
            <a:pPr marL="342900" lvl="0" indent="-342900">
              <a:lnSpc>
                <a:spcPct val="100000"/>
              </a:lnSpc>
              <a:spcBef>
                <a:spcPts val="1200"/>
              </a:spcBef>
              <a:buClr>
                <a:srgbClr val="333333"/>
              </a:buClr>
              <a:buFont typeface="WingDings"/>
              <a:buChar char=""/>
            </a:pPr>
            <a:r>
              <a:rPr lang="fi-FI" sz="2400" dirty="0">
                <a:solidFill>
                  <a:srgbClr val="333333"/>
                </a:solidFill>
              </a:rPr>
              <a:t>Tilaltaan muuttumattomia</a:t>
            </a:r>
          </a:p>
          <a:p>
            <a:pPr lvl="0" algn="ctr" hangingPunct="1">
              <a:lnSpc>
                <a:spcPct val="100000"/>
              </a:lnSpc>
              <a:spcBef>
                <a:spcPts val="1200"/>
              </a:spcBef>
            </a:pPr>
            <a:r>
              <a:rPr lang="fi-FI" sz="2400" dirty="0">
                <a:solidFill>
                  <a:srgbClr val="004992"/>
                </a:solidFill>
              </a:rPr>
              <a:t>Oikeutettua? EI!</a:t>
            </a:r>
          </a:p>
        </p:txBody>
      </p:sp>
      <p:sp>
        <p:nvSpPr>
          <p:cNvPr id="2" name="Footer Placeholder 1"/>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579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noGrp="1"/>
          </p:cNvSpPr>
          <p:nvPr>
            <p:ph type="title"/>
          </p:nvPr>
        </p:nvSpPr>
        <p:spPr/>
        <p:txBody>
          <a:bodyPr/>
          <a:lstStyle/>
          <a:p>
            <a:pPr lvl="0"/>
            <a:r>
              <a:rPr lang="fi-FI" sz="3600">
                <a:solidFill>
                  <a:srgbClr val="004992"/>
                </a:solidFill>
                <a:latin typeface="+mn-lt"/>
                <a:ea typeface="+mn-ea"/>
                <a:cs typeface="+mn-cs"/>
              </a:rPr>
              <a:t>Stigma psykoosin kokeneita kohtaan</a:t>
            </a:r>
            <a:endParaRPr lang="fi-FI" sz="3600" dirty="0">
              <a:solidFill>
                <a:srgbClr val="004992"/>
              </a:solidFill>
              <a:latin typeface="+mn-lt"/>
              <a:ea typeface="+mn-ea"/>
              <a:cs typeface="+mn-cs"/>
            </a:endParaRPr>
          </a:p>
        </p:txBody>
      </p:sp>
      <p:sp>
        <p:nvSpPr>
          <p:cNvPr id="2" name="Inhaltsplatzhalter 2"/>
          <p:cNvSpPr txBox="1">
            <a:spLocks noGrp="1"/>
          </p:cNvSpPr>
          <p:nvPr>
            <p:ph idx="1"/>
          </p:nvPr>
        </p:nvSpPr>
        <p:spPr/>
        <p:txBody>
          <a:bodyPr>
            <a:noAutofit/>
          </a:bodyPr>
          <a:lstStyle/>
          <a:p>
            <a:pPr lvl="0" hangingPunct="1"/>
            <a:r>
              <a:rPr lang="fi-FI" sz="2000" dirty="0">
                <a:solidFill>
                  <a:srgbClr val="004992"/>
                </a:solidFill>
              </a:rPr>
              <a:t>Oikeutettua? EI!</a:t>
            </a:r>
          </a:p>
          <a:p>
            <a:pPr lvl="0"/>
            <a:r>
              <a:rPr lang="fi-FI" sz="2000" dirty="0">
                <a:solidFill>
                  <a:srgbClr val="004992"/>
                </a:solidFill>
              </a:rPr>
              <a:t>vaarallinen ja ennakoimaton?</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39</a:t>
            </a:fld>
            <a:endParaRPr lang="de-DE">
              <a:latin typeface="+mn-lt"/>
              <a:ea typeface="+mn-ea"/>
              <a:cs typeface="+mn-cs"/>
            </a:endParaRPr>
          </a:p>
        </p:txBody>
      </p:sp>
    </p:spTree>
    <p:extLst>
      <p:ext uri="{BB962C8B-B14F-4D97-AF65-F5344CB8AC3E}">
        <p14:creationId xmlns:p14="http://schemas.microsoft.com/office/powerpoint/2010/main" val="1663098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noGrp="1"/>
          </p:cNvSpPr>
          <p:nvPr>
            <p:ph type="title"/>
          </p:nvPr>
        </p:nvSpPr>
        <p:spPr/>
        <p:txBody>
          <a:bodyPr/>
          <a:lstStyle/>
          <a:p>
            <a:pPr lvl="0"/>
            <a:r>
              <a:rPr lang="fi-FI" sz="3600">
                <a:solidFill>
                  <a:srgbClr val="004992"/>
                </a:solidFill>
                <a:latin typeface="+mn-lt"/>
                <a:ea typeface="+mn-ea"/>
                <a:cs typeface="+mn-cs"/>
              </a:rPr>
              <a:t>Stigma psykoosin kokeneita kohtaan</a:t>
            </a:r>
            <a:endParaRPr lang="fi-FI" sz="3600" dirty="0">
              <a:solidFill>
                <a:srgbClr val="004992"/>
              </a:solidFill>
              <a:latin typeface="+mn-lt"/>
              <a:ea typeface="+mn-ea"/>
              <a:cs typeface="+mn-cs"/>
            </a:endParaRPr>
          </a:p>
        </p:txBody>
      </p:sp>
      <p:sp>
        <p:nvSpPr>
          <p:cNvPr id="2" name="Inhaltsplatzhalter 2"/>
          <p:cNvSpPr txBox="1">
            <a:spLocks noGrp="1"/>
          </p:cNvSpPr>
          <p:nvPr>
            <p:ph idx="1"/>
          </p:nvPr>
        </p:nvSpPr>
        <p:spPr/>
        <p:txBody>
          <a:bodyPr>
            <a:noAutofit/>
          </a:bodyPr>
          <a:lstStyle/>
          <a:p>
            <a:pPr lvl="0" hangingPunct="1"/>
            <a:r>
              <a:rPr lang="fi-FI" sz="2000" dirty="0">
                <a:solidFill>
                  <a:srgbClr val="004992"/>
                </a:solidFill>
              </a:rPr>
              <a:t>Oikeutettua? EI!</a:t>
            </a:r>
          </a:p>
          <a:p>
            <a:pPr lvl="0"/>
            <a:r>
              <a:rPr lang="fi-FI" sz="2000" dirty="0">
                <a:solidFill>
                  <a:srgbClr val="004992"/>
                </a:solidFill>
              </a:rPr>
              <a:t>vaarallinen ja ennakoimaton?</a:t>
            </a:r>
          </a:p>
          <a:p>
            <a:pPr lvl="0"/>
            <a:r>
              <a:rPr lang="fi-FI" sz="2000" dirty="0">
                <a:solidFill>
                  <a:srgbClr val="333333"/>
                </a:solidFill>
              </a:rPr>
              <a:t>Henkilöt, joilla on psykoosi, ovat todennäköisemmin hyväksikäytön ja väkivallan uhreja kuin rikoksentekijöitä.</a:t>
            </a:r>
          </a:p>
          <a:p>
            <a:pPr lvl="0"/>
            <a:r>
              <a:rPr lang="fi-FI" sz="2000" u="sng" dirty="0">
                <a:solidFill>
                  <a:srgbClr val="333333"/>
                </a:solidFill>
              </a:rPr>
              <a:t>Kuitenkin</a:t>
            </a:r>
            <a:r>
              <a:rPr lang="fi-FI" sz="2000" dirty="0">
                <a:solidFill>
                  <a:srgbClr val="333333"/>
                </a:solidFill>
              </a:rPr>
              <a:t>: Jos he ovat rikoksentekijöitä...</a:t>
            </a:r>
          </a:p>
          <a:p>
            <a:pPr marL="342900" lvl="0" indent="-342900">
              <a:buClr>
                <a:srgbClr val="333333"/>
              </a:buClr>
              <a:buFont typeface="WingDings"/>
              <a:buChar char=""/>
            </a:pPr>
            <a:r>
              <a:rPr lang="fi-FI" sz="2000" dirty="0">
                <a:solidFill>
                  <a:srgbClr val="333333"/>
                </a:solidFill>
              </a:rPr>
              <a:t>... sanomalehdet voivat todennäköisemmin kirjoittaa siitä, koska siitä saa parempia otsikoita: rikoksen tekotapa voi olla oudompi tai vaikeammin ymmärrettävissä (esim. mielisairas ihminen hyökkäsi saksalaisten poliitikkojen </a:t>
            </a:r>
            <a:r>
              <a:rPr lang="fi-FI" sz="2000" dirty="0" err="1">
                <a:solidFill>
                  <a:srgbClr val="333333"/>
                </a:solidFill>
              </a:rPr>
              <a:t>Lafontaine</a:t>
            </a:r>
            <a:r>
              <a:rPr lang="fi-FI" sz="2000" dirty="0">
                <a:solidFill>
                  <a:srgbClr val="333333"/>
                </a:solidFill>
              </a:rPr>
              <a:t> ja </a:t>
            </a:r>
            <a:r>
              <a:rPr lang="fi-FI" sz="2000" dirty="0" err="1">
                <a:solidFill>
                  <a:srgbClr val="333333"/>
                </a:solidFill>
              </a:rPr>
              <a:t>Schäuble</a:t>
            </a:r>
            <a:r>
              <a:rPr lang="fi-FI" sz="2000" dirty="0">
                <a:solidFill>
                  <a:srgbClr val="333333"/>
                </a:solidFill>
              </a:rPr>
              <a:t> kimppuun)</a:t>
            </a:r>
          </a:p>
          <a:p>
            <a:pPr marL="342900" lvl="0" indent="-342900">
              <a:buClr>
                <a:srgbClr val="333333"/>
              </a:buClr>
              <a:buFont typeface="WingDings"/>
              <a:buChar char=""/>
            </a:pPr>
            <a:r>
              <a:rPr lang="fi-FI" sz="2000" dirty="0">
                <a:solidFill>
                  <a:srgbClr val="333333"/>
                </a:solidFill>
              </a:rPr>
              <a:t>Asianajajien strategia perustella väkivallantekoja mielisairauteen vedoten (totta tai ei) vahvistaa tätä vaikutelmaa satunnaisesti</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1634239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noGrp="1"/>
          </p:cNvSpPr>
          <p:nvPr>
            <p:ph type="title"/>
          </p:nvPr>
        </p:nvSpPr>
        <p:spPr/>
        <p:txBody>
          <a:bodyPr/>
          <a:lstStyle/>
          <a:p>
            <a:pPr lvl="0"/>
            <a:r>
              <a:rPr lang="fi-FI" sz="3600">
                <a:solidFill>
                  <a:srgbClr val="004992"/>
                </a:solidFill>
                <a:latin typeface="+mn-lt"/>
                <a:ea typeface="+mn-ea"/>
                <a:cs typeface="+mn-cs"/>
              </a:rPr>
              <a:t>Stigma psykoosin kokeneita kohtaan</a:t>
            </a:r>
            <a:endParaRPr lang="fi-FI" sz="3600" dirty="0">
              <a:solidFill>
                <a:srgbClr val="004992"/>
              </a:solidFill>
              <a:latin typeface="+mn-lt"/>
              <a:ea typeface="+mn-ea"/>
              <a:cs typeface="+mn-cs"/>
            </a:endParaRPr>
          </a:p>
        </p:txBody>
      </p:sp>
      <p:sp>
        <p:nvSpPr>
          <p:cNvPr id="2" name="Inhaltsplatzhalter 2"/>
          <p:cNvSpPr txBox="1">
            <a:spLocks noGrp="1"/>
          </p:cNvSpPr>
          <p:nvPr>
            <p:ph idx="1"/>
          </p:nvPr>
        </p:nvSpPr>
        <p:spPr/>
        <p:txBody>
          <a:bodyPr>
            <a:noAutofit/>
          </a:bodyPr>
          <a:lstStyle/>
          <a:p>
            <a:pPr lvl="0" hangingPunct="1"/>
            <a:r>
              <a:rPr lang="fi-FI" sz="2000" dirty="0">
                <a:solidFill>
                  <a:srgbClr val="004992"/>
                </a:solidFill>
              </a:rPr>
              <a:t>Oikeutettua? EI!</a:t>
            </a:r>
          </a:p>
          <a:p>
            <a:pPr marL="342900" lvl="0" indent="-342900" hangingPunct="1">
              <a:buClr>
                <a:srgbClr val="333333"/>
              </a:buClr>
              <a:buFont typeface="WingDings"/>
              <a:buChar char=""/>
            </a:pPr>
            <a:r>
              <a:rPr lang="fi-FI" sz="2000" dirty="0">
                <a:solidFill>
                  <a:srgbClr val="004992"/>
                </a:solidFill>
              </a:rPr>
              <a:t>Useat persoonallisuudet: </a:t>
            </a:r>
            <a:r>
              <a:rPr lang="fi-FI" sz="2000" dirty="0">
                <a:solidFill>
                  <a:srgbClr val="333333"/>
                </a:solidFill>
              </a:rPr>
              <a:t>Tämä mielikuva on väärä ja harhaanjohtava. Ensinnäkin, on kiistanalaista onko useita tai jakautuneita persoonallisuuksia edes olemassa. Toiseksi, tämä oire ei tarkoita skitsofreniaa tai psykoosia.</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28165213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noGrp="1"/>
          </p:cNvSpPr>
          <p:nvPr>
            <p:ph type="title"/>
          </p:nvPr>
        </p:nvSpPr>
        <p:spPr/>
        <p:txBody>
          <a:bodyPr/>
          <a:lstStyle/>
          <a:p>
            <a:pPr lvl="0"/>
            <a:r>
              <a:rPr lang="fi-FI" sz="3600">
                <a:solidFill>
                  <a:srgbClr val="004992"/>
                </a:solidFill>
                <a:latin typeface="+mn-lt"/>
                <a:ea typeface="+mn-ea"/>
                <a:cs typeface="+mn-cs"/>
              </a:rPr>
              <a:t>Stigma psykoosin kokeneita kohtaan</a:t>
            </a:r>
            <a:endParaRPr lang="fi-FI" sz="3600" dirty="0">
              <a:solidFill>
                <a:srgbClr val="004992"/>
              </a:solidFill>
              <a:latin typeface="+mn-lt"/>
              <a:ea typeface="+mn-ea"/>
              <a:cs typeface="+mn-cs"/>
            </a:endParaRPr>
          </a:p>
        </p:txBody>
      </p:sp>
      <p:sp>
        <p:nvSpPr>
          <p:cNvPr id="2" name="Inhaltsplatzhalter 2"/>
          <p:cNvSpPr txBox="1">
            <a:spLocks noGrp="1"/>
          </p:cNvSpPr>
          <p:nvPr>
            <p:ph idx="1"/>
          </p:nvPr>
        </p:nvSpPr>
        <p:spPr/>
        <p:txBody>
          <a:bodyPr>
            <a:noAutofit/>
          </a:bodyPr>
          <a:lstStyle/>
          <a:p>
            <a:pPr lvl="0" hangingPunct="1"/>
            <a:r>
              <a:rPr lang="fi-FI" sz="2000" dirty="0">
                <a:solidFill>
                  <a:srgbClr val="004992"/>
                </a:solidFill>
              </a:rPr>
              <a:t>Oikeutettua? EI!</a:t>
            </a:r>
          </a:p>
          <a:p>
            <a:pPr marL="342900" lvl="0" indent="-342900" hangingPunct="1">
              <a:buClr>
                <a:srgbClr val="333333"/>
              </a:buClr>
              <a:buFont typeface="WingDings"/>
              <a:buChar char=""/>
            </a:pPr>
            <a:r>
              <a:rPr lang="fi-FI" sz="2000" dirty="0">
                <a:solidFill>
                  <a:srgbClr val="004992"/>
                </a:solidFill>
              </a:rPr>
              <a:t>Useat persoonallisuudet: </a:t>
            </a:r>
            <a:r>
              <a:rPr lang="fi-FI" sz="2000" dirty="0">
                <a:solidFill>
                  <a:srgbClr val="333333"/>
                </a:solidFill>
              </a:rPr>
              <a:t>Tämä mielikuva on väärä ja harhaanjohtava. Ensinnäkin, on kiistanalaista onko useita tai jakautuneita persoonallisuuksia edes olemassa. Toiseksi, tämä oire ei tarkoita skitsofreniaa tai psykoosia.</a:t>
            </a:r>
          </a:p>
          <a:p>
            <a:pPr marL="342900" lvl="0" indent="-342900" hangingPunct="1">
              <a:buClr>
                <a:srgbClr val="000000"/>
              </a:buClr>
              <a:buFont typeface="WingDings"/>
              <a:buChar char=""/>
            </a:pPr>
            <a:r>
              <a:rPr lang="fi-FI" sz="2000" dirty="0">
                <a:solidFill>
                  <a:srgbClr val="004992"/>
                </a:solidFill>
              </a:rPr>
              <a:t>Vähemmän älykäs: </a:t>
            </a:r>
            <a:r>
              <a:rPr lang="fi-FI" sz="2000" dirty="0">
                <a:solidFill>
                  <a:srgbClr val="333333"/>
                </a:solidFill>
              </a:rPr>
              <a:t>Mielenterveyden häiriöiden muodostuminen ei liity älykkyyteen. Aivan kuten väestössäkin, monet, jotka kokevat psykoosin voivat olla keskivertoa </a:t>
            </a:r>
            <a:r>
              <a:rPr lang="fi-FI" sz="2000">
                <a:solidFill>
                  <a:srgbClr val="333333"/>
                </a:solidFill>
              </a:rPr>
              <a:t>älykkäämpiä.</a:t>
            </a:r>
            <a:endParaRPr lang="fi-FI" sz="2000" dirty="0">
              <a:solidFill>
                <a:srgbClr val="333333"/>
              </a:solidFill>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3993073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noGrp="1"/>
          </p:cNvSpPr>
          <p:nvPr>
            <p:ph type="title"/>
          </p:nvPr>
        </p:nvSpPr>
        <p:spPr/>
        <p:txBody>
          <a:bodyPr/>
          <a:lstStyle/>
          <a:p>
            <a:pPr lvl="0"/>
            <a:r>
              <a:rPr lang="fi-FI" sz="3600">
                <a:solidFill>
                  <a:srgbClr val="004992"/>
                </a:solidFill>
                <a:latin typeface="+mn-lt"/>
                <a:ea typeface="+mn-ea"/>
                <a:cs typeface="+mn-cs"/>
              </a:rPr>
              <a:t>Stigma psykoosin kokeneita kohtaan</a:t>
            </a:r>
            <a:endParaRPr lang="fi-FI" sz="3600" dirty="0">
              <a:solidFill>
                <a:srgbClr val="004992"/>
              </a:solidFill>
              <a:latin typeface="+mn-lt"/>
              <a:ea typeface="+mn-ea"/>
              <a:cs typeface="+mn-cs"/>
            </a:endParaRPr>
          </a:p>
        </p:txBody>
      </p:sp>
      <p:sp>
        <p:nvSpPr>
          <p:cNvPr id="2" name="Inhaltsplatzhalter 2"/>
          <p:cNvSpPr txBox="1">
            <a:spLocks noGrp="1"/>
          </p:cNvSpPr>
          <p:nvPr>
            <p:ph idx="1"/>
          </p:nvPr>
        </p:nvSpPr>
        <p:spPr/>
        <p:txBody>
          <a:bodyPr>
            <a:noAutofit/>
          </a:bodyPr>
          <a:lstStyle/>
          <a:p>
            <a:pPr lvl="0" hangingPunct="1"/>
            <a:r>
              <a:rPr lang="fi-FI" sz="2000" dirty="0">
                <a:solidFill>
                  <a:srgbClr val="004992"/>
                </a:solidFill>
              </a:rPr>
              <a:t>Oikeutettua? EI!</a:t>
            </a:r>
          </a:p>
          <a:p>
            <a:pPr marL="342900" lvl="0" indent="-342900" hangingPunct="1">
              <a:buClr>
                <a:srgbClr val="333333"/>
              </a:buClr>
              <a:buFont typeface="WingDings"/>
              <a:buChar char=""/>
            </a:pPr>
            <a:r>
              <a:rPr lang="fi-FI" sz="2000" dirty="0">
                <a:solidFill>
                  <a:srgbClr val="004992"/>
                </a:solidFill>
              </a:rPr>
              <a:t>Useat persoonallisuudet: </a:t>
            </a:r>
            <a:r>
              <a:rPr lang="fi-FI" sz="2000" dirty="0">
                <a:solidFill>
                  <a:srgbClr val="333333"/>
                </a:solidFill>
              </a:rPr>
              <a:t>Tämä mielikuva on väärä ja harhaanjohtava. Ensinnäkin, on kiistanalaista onko useita tai jakautuneita persoonallisuuksia edes olemassa. Toiseksi, tämä oire ei tarkoita skitsofreniaa tai psykoosia.</a:t>
            </a:r>
          </a:p>
          <a:p>
            <a:pPr marL="342900" lvl="0" indent="-342900" hangingPunct="1">
              <a:buClr>
                <a:srgbClr val="000000"/>
              </a:buClr>
              <a:buFont typeface="WingDings"/>
              <a:buChar char=""/>
            </a:pPr>
            <a:r>
              <a:rPr lang="fi-FI" sz="2000" dirty="0">
                <a:solidFill>
                  <a:srgbClr val="004992"/>
                </a:solidFill>
              </a:rPr>
              <a:t>Vähemmän älykäs: </a:t>
            </a:r>
            <a:r>
              <a:rPr lang="fi-FI" sz="2000" dirty="0">
                <a:solidFill>
                  <a:srgbClr val="333333"/>
                </a:solidFill>
              </a:rPr>
              <a:t>Mielenterveyden häiriöiden muodostuminen ei liity älykkyyteen. Aivan kuten väestössäkin, monet, jotka kokevat psykoosin voivat olla keskivertoa älykkäämpiä.</a:t>
            </a:r>
          </a:p>
          <a:p>
            <a:pPr marL="342900" lvl="0" indent="-342900">
              <a:buClr>
                <a:srgbClr val="000000"/>
              </a:buClr>
              <a:buFont typeface="WingDings"/>
              <a:buChar char=""/>
            </a:pPr>
            <a:r>
              <a:rPr lang="fi-FI" sz="2000" dirty="0">
                <a:solidFill>
                  <a:srgbClr val="004992"/>
                </a:solidFill>
              </a:rPr>
              <a:t>Pysyvä tila: </a:t>
            </a:r>
            <a:r>
              <a:rPr lang="fi-FI" sz="2000" dirty="0">
                <a:solidFill>
                  <a:srgbClr val="333333"/>
                </a:solidFill>
              </a:rPr>
              <a:t>Oikealla hoidolla useat potilaat voivat elää tuotteliasta ja palkitsevaa elämää.</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20134455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dirty="0">
                <a:solidFill>
                  <a:srgbClr val="004992"/>
                </a:solidFill>
                <a:latin typeface="+mn-lt"/>
                <a:ea typeface="+mn-ea"/>
                <a:cs typeface="+mn-cs"/>
              </a:rPr>
              <a:t>Miksi teemme tätä?</a:t>
            </a:r>
          </a:p>
        </p:txBody>
      </p:sp>
      <p:sp>
        <p:nvSpPr>
          <p:cNvPr id="6" name="Content Placeholder 5"/>
          <p:cNvSpPr>
            <a:spLocks noGrp="1"/>
          </p:cNvSpPr>
          <p:nvPr>
            <p:ph idx="1"/>
          </p:nvPr>
        </p:nvSpPr>
        <p:spPr/>
        <p:txBody>
          <a:bodyPr/>
          <a:lstStyle/>
          <a:p>
            <a:pPr lvl="0" defTabSz="914400" fontAlgn="base">
              <a:defRPr sz="1800"/>
            </a:pPr>
            <a:r>
              <a:rPr lang="fi-FI" sz="2400">
                <a:solidFill>
                  <a:srgbClr val="333333"/>
                </a:solidFill>
              </a:rPr>
              <a:t>Monet ihmiset, joilla on diagnosoitu “skitsofrenia” tai “psykoosi” (mutta eivät kaikki!) voivat kokea syrjintää, jos heidän diagnoosinsa herättää virheellisiä olettamuksia tai mielikuvia.</a:t>
            </a:r>
          </a:p>
          <a:p>
            <a:pPr lvl="0" defTabSz="914400" fontAlgn="base">
              <a:defRPr sz="1800"/>
            </a:pPr>
            <a:r>
              <a:rPr lang="fi-FI" sz="2400" dirty="0">
                <a:solidFill>
                  <a:srgbClr val="333333"/>
                </a:solidFill>
              </a:rPr>
              <a:t>Jotta voitaisiin vähentää leimautumista, on tunnistettava ja korjattava yleisiä kaavamaisia käsityksiä ihmisistä, joilla on skitsofrenia tai psykoosi.</a:t>
            </a:r>
            <a:endParaRPr lang="en-US" sz="2400" dirty="0"/>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1731920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dirty="0">
                <a:solidFill>
                  <a:srgbClr val="004992"/>
                </a:solidFill>
                <a:latin typeface="+mn-lt"/>
                <a:ea typeface="+mn-ea"/>
                <a:cs typeface="+mn-cs"/>
              </a:rPr>
              <a:t>Miksi teemme tätä?</a:t>
            </a:r>
          </a:p>
        </p:txBody>
      </p:sp>
      <p:sp>
        <p:nvSpPr>
          <p:cNvPr id="6" name="Content Placeholder 5"/>
          <p:cNvSpPr>
            <a:spLocks noGrp="1"/>
          </p:cNvSpPr>
          <p:nvPr>
            <p:ph idx="1"/>
          </p:nvPr>
        </p:nvSpPr>
        <p:spPr/>
        <p:txBody>
          <a:bodyPr/>
          <a:lstStyle/>
          <a:p>
            <a:pPr lvl="0" defTabSz="914400" fontAlgn="base">
              <a:defRPr sz="1800"/>
            </a:pPr>
            <a:r>
              <a:rPr lang="fi-FI" sz="2400">
                <a:solidFill>
                  <a:srgbClr val="333333"/>
                </a:solidFill>
              </a:rPr>
              <a:t>Monet ihmiset, joilla on diagnosoitu “skitsofrenia” tai “psykoosi” (mutta eivät kaikki!) voivat kokea syrjintää, jos heidän diagnoosinsa herättää virheellisiä olettamuksia tai mielikuvia.</a:t>
            </a:r>
          </a:p>
          <a:p>
            <a:pPr lvl="0" defTabSz="914400" fontAlgn="base">
              <a:defRPr sz="1800"/>
            </a:pPr>
            <a:r>
              <a:rPr lang="fi-FI" sz="2400" dirty="0">
                <a:solidFill>
                  <a:srgbClr val="333333"/>
                </a:solidFill>
              </a:rPr>
              <a:t>Jotta voitaisiin vähentää leimautumista, on tunnistettava ja korjattava yleisiä kaavamaisia käsityksiä ihmisistä, joilla on skitsofrenia tai psykoosi.</a:t>
            </a:r>
          </a:p>
          <a:p>
            <a:pPr lvl="0" defTabSz="914400" fontAlgn="base">
              <a:defRPr sz="1800"/>
            </a:pPr>
            <a:r>
              <a:rPr lang="fi-FI" sz="2400" u="sng" dirty="0">
                <a:solidFill>
                  <a:srgbClr val="004992"/>
                </a:solidFill>
              </a:rPr>
              <a:t>Olennaista</a:t>
            </a:r>
            <a:r>
              <a:rPr lang="fi-FI" sz="2400" dirty="0">
                <a:solidFill>
                  <a:srgbClr val="004992"/>
                </a:solidFill>
              </a:rPr>
              <a:t>:</a:t>
            </a:r>
            <a:r>
              <a:rPr lang="fi-FI" sz="2400" i="1" dirty="0">
                <a:solidFill>
                  <a:srgbClr val="333333"/>
                </a:solidFill>
              </a:rPr>
              <a:t> </a:t>
            </a:r>
            <a:r>
              <a:rPr lang="fi-FI" sz="2400" dirty="0">
                <a:solidFill>
                  <a:srgbClr val="333333"/>
                </a:solidFill>
              </a:rPr>
              <a:t>Jos tarkastelet lähemmin, jokaisella henkilöllä on ominaisuuksia, jotka tekevät hänestä yksilöllisen. Monet ennakkoluulot ja kaavamaiset käsitykset perustuvat yhteen osaan henkilön identiteettiä. Nämä ennakkoluulot ja kaavamaiset käsitykset voivat saada meidät kohtelemaan väärin ihmisiä, jotka eivät ansaitse tulla arvioiduiksi kielteisesti. </a:t>
            </a:r>
            <a:r>
              <a:rPr lang="fi-FI" sz="2400" u="sng" dirty="0">
                <a:solidFill>
                  <a:srgbClr val="333333"/>
                </a:solidFill>
              </a:rPr>
              <a:t>Mielisairaus on vain yksi osa ihmisen identiteettiä.</a:t>
            </a:r>
            <a:endParaRPr lang="en-US" sz="2400" dirty="0"/>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4184175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dirty="0">
                <a:latin typeface="+mn-lt"/>
                <a:ea typeface="+mn-ea"/>
                <a:cs typeface="+mn-cs"/>
              </a:rPr>
              <a:t>Mitä meidän pitäisi tehdä?</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46</a:t>
            </a:fld>
            <a:endParaRPr lang="de-DE">
              <a:latin typeface="+mn-lt"/>
              <a:ea typeface="+mn-ea"/>
              <a:cs typeface="+mn-cs"/>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fi-FI" sz="2400">
                <a:solidFill>
                  <a:srgbClr val="333333"/>
                </a:solidFill>
                <a:latin typeface="Calibri Light"/>
                <a:ea typeface="ＭＳ Ｐゴシック"/>
                <a:cs typeface="Verdana"/>
              </a:rPr>
              <a:t>Lue &amp; kerro tarkasti sairauden kokemuksestasi!</a:t>
            </a:r>
            <a:endParaRPr lang="de-DE" sz="2400" dirty="0">
              <a:solidFill>
                <a:srgbClr val="333333"/>
              </a:solidFill>
              <a:latin typeface="Calibri Light"/>
              <a:ea typeface="ＭＳ Ｐゴシック"/>
              <a:cs typeface="Verdana"/>
            </a:endParaRPr>
          </a:p>
        </p:txBody>
      </p:sp>
      <p:graphicFrame>
        <p:nvGraphicFramePr>
          <p:cNvPr id="9" name="Diagramm 3"/>
          <p:cNvGraphicFramePr>
            <a:graphicFrameLocks noChangeAspect="1"/>
          </p:cNvGraphicFramePr>
          <p:nvPr>
            <p:extLst>
              <p:ext uri="{D42A27DB-BD31-4B8C-83A1-F6EECF244321}">
                <p14:modId xmlns:p14="http://schemas.microsoft.com/office/powerpoint/2010/main" val="1817047946"/>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7004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Pitäisikö minun kertoa sairaudestani… ja miten?</a:t>
            </a:r>
            <a:endParaRPr lang="en-US" sz="3600">
              <a:solidFill>
                <a:srgbClr val="004992"/>
              </a:solidFill>
              <a:latin typeface="+mn-lt"/>
              <a:ea typeface="+mn-ea"/>
              <a:cs typeface="+mn-cs"/>
            </a:endParaRPr>
          </a:p>
        </p:txBody>
      </p:sp>
      <p:sp>
        <p:nvSpPr>
          <p:cNvPr id="4" name="Inhaltsplatzhalter 2"/>
          <p:cNvSpPr txBox="1">
            <a:spLocks noGrp="1"/>
          </p:cNvSpPr>
          <p:nvPr>
            <p:ph idx="1"/>
          </p:nvPr>
        </p:nvSpPr>
        <p:spPr>
          <a:xfrm>
            <a:off x="408955" y="2204864"/>
            <a:ext cx="6858000" cy="4248000"/>
          </a:xfrm>
        </p:spPr>
        <p:txBody>
          <a:bodyPr>
            <a:noAutofit/>
          </a:bodyPr>
          <a:lstStyle/>
          <a:p>
            <a:pPr lvl="0">
              <a:defRPr/>
            </a:pPr>
            <a:r>
              <a:rPr lang="fi-FI" sz="2400" dirty="0">
                <a:solidFill>
                  <a:srgbClr val="004992"/>
                </a:solidFill>
              </a:rPr>
              <a:t>Täytyykö sinun kertoa muille, että sinulla on diagnosoitu psykoosi?</a:t>
            </a:r>
          </a:p>
          <a:p>
            <a:pPr marL="342900" lvl="0" indent="-342900">
              <a:buClr>
                <a:srgbClr val="333333"/>
              </a:buClr>
              <a:buFont typeface="WingDings"/>
              <a:buChar char=""/>
            </a:pPr>
            <a:r>
              <a:rPr lang="fi-FI" sz="2400" dirty="0">
                <a:solidFill>
                  <a:srgbClr val="333333"/>
                </a:solidFill>
              </a:rPr>
              <a:t>Psykoosi- tai skitsofreniadiagnoosista (kuten mistä tahansa muustakaan psyykkisestä sairaudesta) ei ole ilmoitettava, eli ei tarvitse kertoa.</a:t>
            </a:r>
          </a:p>
          <a:p>
            <a:pPr lvl="0">
              <a:defRPr/>
            </a:pPr>
            <a:r>
              <a:rPr lang="fi-FI" sz="2400" b="1" dirty="0">
                <a:solidFill>
                  <a:srgbClr val="333333"/>
                </a:solidFill>
              </a:rPr>
              <a:t>Se riippuu sinusta haluatko kertoa muille diagnoosistasi vai et.</a:t>
            </a:r>
          </a:p>
        </p:txBody>
      </p:sp>
      <p:sp>
        <p:nvSpPr>
          <p:cNvPr id="3" name="Footer Placeholder 2"/>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47</a:t>
            </a:fld>
            <a:endParaRPr lang="de-DE">
              <a:latin typeface="+mn-lt"/>
              <a:ea typeface="+mn-ea"/>
              <a:cs typeface="+mn-cs"/>
            </a:endParaRPr>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1852287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noGrp="1"/>
          </p:cNvSpPr>
          <p:nvPr>
            <p:ph type="title"/>
          </p:nvPr>
        </p:nvSpPr>
        <p:spPr/>
        <p:txBody>
          <a:bodyPr/>
          <a:lstStyle/>
          <a:p>
            <a:pPr lvl="0"/>
            <a:r>
              <a:rPr lang="fi-FI" sz="3600">
                <a:solidFill>
                  <a:srgbClr val="004992"/>
                </a:solidFill>
                <a:latin typeface="+mn-lt"/>
                <a:ea typeface="+mn-ea"/>
                <a:cs typeface="+mn-cs"/>
              </a:rPr>
              <a:t>Pitäisikö minun kertoa sairaudestani… ja miten?</a:t>
            </a:r>
            <a:endParaRPr lang="fi-FI" sz="3600" dirty="0">
              <a:solidFill>
                <a:srgbClr val="004992"/>
              </a:solidFill>
              <a:latin typeface="+mn-lt"/>
              <a:ea typeface="+mn-ea"/>
              <a:cs typeface="+mn-cs"/>
            </a:endParaRPr>
          </a:p>
        </p:txBody>
      </p:sp>
      <p:sp>
        <p:nvSpPr>
          <p:cNvPr id="4" name="Inhaltsplatzhalter 2"/>
          <p:cNvSpPr txBox="1">
            <a:spLocks noGrp="1"/>
          </p:cNvSpPr>
          <p:nvPr>
            <p:ph idx="1"/>
          </p:nvPr>
        </p:nvSpPr>
        <p:spPr>
          <a:xfrm>
            <a:off x="408955" y="2204864"/>
            <a:ext cx="6858000" cy="4248000"/>
          </a:xfrm>
        </p:spPr>
        <p:txBody>
          <a:bodyPr>
            <a:noAutofit/>
          </a:bodyPr>
          <a:lstStyle/>
          <a:p>
            <a:pPr lvl="0">
              <a:defRPr/>
            </a:pPr>
            <a:r>
              <a:rPr lang="fi-FI" sz="2400" dirty="0">
                <a:solidFill>
                  <a:srgbClr val="004992"/>
                </a:solidFill>
              </a:rPr>
              <a:t>Täytyykö sinun kertoa muille, että sinulla on diagnosoitu psykoosi?</a:t>
            </a:r>
          </a:p>
          <a:p>
            <a:pPr marL="342900" lvl="0" indent="-342900">
              <a:buClr>
                <a:srgbClr val="333333"/>
              </a:buClr>
              <a:buFont typeface="WingDings"/>
              <a:buChar char=""/>
            </a:pPr>
            <a:r>
              <a:rPr lang="fi-FI" sz="2400" dirty="0">
                <a:solidFill>
                  <a:srgbClr val="333333"/>
                </a:solidFill>
              </a:rPr>
              <a:t>Voi olla tärkeää, että voit puhua sairaudestasi henkilölle, johon luotat, sillä…</a:t>
            </a:r>
          </a:p>
          <a:p>
            <a:pPr marL="342900" lvl="0" indent="-342900">
              <a:buClr>
                <a:srgbClr val="333333"/>
              </a:buClr>
              <a:buFont typeface="WingDings"/>
              <a:buChar char=""/>
            </a:pPr>
            <a:r>
              <a:rPr lang="fi-FI" sz="2400" dirty="0">
                <a:solidFill>
                  <a:srgbClr val="333333"/>
                </a:solidFill>
              </a:rPr>
              <a:t>usein meidän läheisemme voivat havaita psykoottisen vaiheen ennakko-oireet aikaisemmin kuin potilas itse</a:t>
            </a:r>
          </a:p>
        </p:txBody>
      </p:sp>
      <p:sp>
        <p:nvSpPr>
          <p:cNvPr id="2" name="Footer Placeholder 1"/>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48</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18977441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400" dirty="0">
                <a:solidFill>
                  <a:srgbClr val="004992"/>
                </a:solidFill>
              </a:rPr>
              <a:t>Suositus: Selitä pikemminkin oireesi kuin kerro diagnoosi.</a:t>
            </a:r>
            <a:endParaRPr lang="fi-FI" sz="2400" dirty="0">
              <a:solidFill>
                <a:srgbClr val="333333"/>
              </a:solidFill>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813580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400" dirty="0">
                <a:solidFill>
                  <a:srgbClr val="004992"/>
                </a:solidFill>
              </a:rPr>
              <a:t>Suositus: Selitä pikemminkin oireesi kuin kerro diagnoosi.</a:t>
            </a:r>
          </a:p>
          <a:p>
            <a:pPr marL="342900" lvl="0" indent="-342900">
              <a:buClr>
                <a:srgbClr val="333333"/>
              </a:buClr>
              <a:buFont typeface="WingDings"/>
              <a:buChar char=""/>
            </a:pPr>
            <a:r>
              <a:rPr lang="fi-FI" sz="2400" dirty="0">
                <a:solidFill>
                  <a:srgbClr val="333333"/>
                </a:solidFill>
              </a:rPr>
              <a:t>Erityisesti jos et tunne henkilöä kovin hyvin, on usein järkevämpää kuvata oireesi kuin kertoa diagnoosin (epäselvä) nimi (skitsofrenia, </a:t>
            </a:r>
            <a:r>
              <a:rPr lang="fi-FI" sz="2400">
                <a:solidFill>
                  <a:srgbClr val="333333"/>
                </a:solidFill>
              </a:rPr>
              <a:t>psykoosi)</a:t>
            </a:r>
            <a:endParaRPr lang="fi-FI" sz="2400" dirty="0">
              <a:solidFill>
                <a:srgbClr val="333333"/>
              </a:solidFill>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24822268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400" dirty="0">
                <a:solidFill>
                  <a:srgbClr val="004992"/>
                </a:solidFill>
              </a:rPr>
              <a:t>Suositus: Selitä pikemminkin oireesi kuin kerro diagnoosi.</a:t>
            </a:r>
          </a:p>
          <a:p>
            <a:pPr marL="342900" lvl="0" indent="-342900">
              <a:buClr>
                <a:srgbClr val="333333"/>
              </a:buClr>
              <a:buFont typeface="WingDings"/>
              <a:buChar char=""/>
            </a:pPr>
            <a:r>
              <a:rPr lang="fi-FI" sz="2400" dirty="0">
                <a:solidFill>
                  <a:srgbClr val="333333"/>
                </a:solidFill>
              </a:rPr>
              <a:t>Erityisesti jos et tunne henkilöä kovin hyvin, on usein järkevämpää kuvata oireesi kuin kertoa diagnoosin (epäselvä) nimi (skitsofrenia, psykoosi)</a:t>
            </a:r>
          </a:p>
          <a:p>
            <a:pPr marL="342900" lvl="0" indent="-342900">
              <a:buClr>
                <a:srgbClr val="333333"/>
              </a:buClr>
              <a:buFont typeface="WingDings"/>
              <a:buChar char=""/>
            </a:pPr>
            <a:r>
              <a:rPr lang="fi-FI" sz="2400" dirty="0">
                <a:solidFill>
                  <a:srgbClr val="333333"/>
                </a:solidFill>
              </a:rPr>
              <a:t>Jotta pystyt selittämään sairautesi muille, sinun täytyy tulla sen asiantuntijaksi itse!</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12321153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000" dirty="0">
                <a:solidFill>
                  <a:srgbClr val="004992"/>
                </a:solidFill>
              </a:rPr>
              <a:t>Psykoosin ja skitsofrenian pääasialliset oireet:</a:t>
            </a:r>
          </a:p>
          <a:p>
            <a:pPr lvl="0" defTabSz="914400" fontAlgn="base" hangingPunct="0">
              <a:tabLst>
                <a:tab pos="349200" algn="l"/>
              </a:tabLst>
              <a:defRPr sz="1800"/>
            </a:pPr>
            <a:r>
              <a:rPr lang="fi-FI" sz="2000" b="1" dirty="0">
                <a:solidFill>
                  <a:srgbClr val="333333"/>
                </a:solidFill>
              </a:rPr>
              <a:t>???</a:t>
            </a:r>
            <a:endParaRPr lang="fi-FI" sz="2000" dirty="0">
              <a:solidFill>
                <a:srgbClr val="333333"/>
              </a:solidFill>
            </a:endParaRPr>
          </a:p>
        </p:txBody>
      </p:sp>
      <p:sp>
        <p:nvSpPr>
          <p:cNvPr id="7" name="Footer Placeholder 6"/>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52</a:t>
            </a:fld>
            <a:endParaRPr lang="de-DE">
              <a:latin typeface="+mn-lt"/>
              <a:ea typeface="+mn-ea"/>
              <a:cs typeface="+mn-cs"/>
            </a:endParaRPr>
          </a:p>
        </p:txBody>
      </p:sp>
    </p:spTree>
    <p:extLst>
      <p:ext uri="{BB962C8B-B14F-4D97-AF65-F5344CB8AC3E}">
        <p14:creationId xmlns:p14="http://schemas.microsoft.com/office/powerpoint/2010/main" val="256191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000" dirty="0">
                <a:solidFill>
                  <a:srgbClr val="004992"/>
                </a:solidFill>
              </a:rPr>
              <a:t>Psykoosin ja skitsofrenian pääasialliset oireet:</a:t>
            </a:r>
          </a:p>
          <a:p>
            <a:pPr marL="342900" lvl="0" indent="-342900">
              <a:buClr>
                <a:srgbClr val="333333"/>
              </a:buClr>
              <a:buFont typeface="WingDings"/>
              <a:buChar char=""/>
            </a:pPr>
            <a:r>
              <a:rPr lang="fi-FI" sz="2000" b="1" dirty="0">
                <a:solidFill>
                  <a:srgbClr val="333333"/>
                </a:solidFill>
              </a:rPr>
              <a:t>Aistiharhat</a:t>
            </a:r>
          </a:p>
          <a:p>
            <a:pPr marL="342900" lvl="0" indent="-342900">
              <a:buClr>
                <a:srgbClr val="333333"/>
              </a:buClr>
              <a:buFont typeface="WingDings"/>
              <a:buChar char=""/>
            </a:pPr>
            <a:r>
              <a:rPr lang="fi-FI" sz="2000" b="1" dirty="0">
                <a:solidFill>
                  <a:srgbClr val="333333"/>
                </a:solidFill>
              </a:rPr>
              <a:t>Harhaluulot</a:t>
            </a:r>
          </a:p>
          <a:p>
            <a:pPr marL="342900" lvl="0" indent="-342900">
              <a:buClr>
                <a:srgbClr val="333333"/>
              </a:buClr>
              <a:buFont typeface="WingDings"/>
              <a:buChar char=""/>
            </a:pPr>
            <a:r>
              <a:rPr lang="fi-FI" sz="2000" b="1" dirty="0">
                <a:solidFill>
                  <a:srgbClr val="333333"/>
                </a:solidFill>
              </a:rPr>
              <a:t>Muut (yleisluontoiset) oireet kuten masennus (mitä voi esiintyä myös muissa sairauksissa)</a:t>
            </a:r>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53</a:t>
            </a:fld>
            <a:endParaRPr lang="de-DE">
              <a:latin typeface="+mn-lt"/>
              <a:ea typeface="+mn-ea"/>
              <a:cs typeface="+mn-cs"/>
            </a:endParaRPr>
          </a:p>
        </p:txBody>
      </p:sp>
    </p:spTree>
    <p:extLst>
      <p:ext uri="{BB962C8B-B14F-4D97-AF65-F5344CB8AC3E}">
        <p14:creationId xmlns:p14="http://schemas.microsoft.com/office/powerpoint/2010/main" val="14120059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000" dirty="0">
                <a:solidFill>
                  <a:srgbClr val="004992"/>
                </a:solidFill>
              </a:rPr>
              <a:t>Psykoosin ja skitsofrenian pääasialliset oireet:</a:t>
            </a:r>
          </a:p>
          <a:p>
            <a:pPr marL="342900" lvl="0" indent="-342900">
              <a:buClr>
                <a:srgbClr val="333333"/>
              </a:buClr>
              <a:buFont typeface="WingDings"/>
              <a:buChar char=""/>
            </a:pPr>
            <a:r>
              <a:rPr lang="fi-FI" sz="2000" b="1" dirty="0">
                <a:solidFill>
                  <a:srgbClr val="333333"/>
                </a:solidFill>
              </a:rPr>
              <a:t>Aistiharhat: </a:t>
            </a:r>
            <a:r>
              <a:rPr lang="fi-FI" sz="2000" dirty="0">
                <a:solidFill>
                  <a:srgbClr val="333333"/>
                </a:solidFill>
              </a:rPr>
              <a:t>Kuulla, nähdä, tuntea tai maistaa sellaista, jota ei ole olemassa (esim. kuulla halventavia ääniä)</a:t>
            </a:r>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40496840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000" dirty="0">
                <a:solidFill>
                  <a:srgbClr val="004992"/>
                </a:solidFill>
              </a:rPr>
              <a:t>Psykoosin ja skitsofrenian pääasialliset oireet:</a:t>
            </a:r>
          </a:p>
          <a:p>
            <a:pPr marL="342900" lvl="0" indent="-342900">
              <a:buClr>
                <a:srgbClr val="333333"/>
              </a:buClr>
              <a:buFont typeface="WingDings"/>
              <a:buChar char=""/>
            </a:pPr>
            <a:r>
              <a:rPr lang="fi-FI" sz="2000" b="1" dirty="0">
                <a:solidFill>
                  <a:srgbClr val="333333"/>
                </a:solidFill>
              </a:rPr>
              <a:t>Aistiharhat: </a:t>
            </a:r>
            <a:r>
              <a:rPr lang="fi-FI" sz="2000" dirty="0">
                <a:solidFill>
                  <a:srgbClr val="333333"/>
                </a:solidFill>
              </a:rPr>
              <a:t>Kuulla, nähdä, tuntea tai maistaa sellaista, jota ei ole olemassa (esim. kuulla halventavia ääniä)</a:t>
            </a:r>
          </a:p>
          <a:p>
            <a:pPr lvl="0"/>
            <a:r>
              <a:rPr lang="fi-FI" sz="2000" dirty="0">
                <a:solidFill>
                  <a:srgbClr val="333333"/>
                </a:solidFill>
              </a:rPr>
              <a:t>Esimerkki:</a:t>
            </a:r>
          </a:p>
          <a:p>
            <a:pPr lvl="0"/>
            <a:r>
              <a:rPr lang="en-US" sz="2000" i="1">
                <a:solidFill>
                  <a:srgbClr val="333333"/>
                </a:solidFill>
              </a:rPr>
              <a:t>“</a:t>
            </a:r>
            <a:r>
              <a:rPr lang="fi-FI" sz="2000" i="1">
                <a:solidFill>
                  <a:srgbClr val="333333"/>
                </a:solidFill>
              </a:rPr>
              <a:t>Noin </a:t>
            </a:r>
            <a:r>
              <a:rPr lang="fi-FI" sz="2000" i="1" dirty="0">
                <a:solidFill>
                  <a:srgbClr val="333333"/>
                </a:solidFill>
              </a:rPr>
              <a:t>15% kokee aistiharhoja ilman, että on mielisairas. Miten voin kuvailla sitä? Se on verrattavissa tarttuvan sävelmän ajattelemiseen, mutta voimakkaampi, joten ajattelet, että se on totta. Tai kuulla ovikellon soivan kun odotat kärsimättömästi jotakuta, mutta siellä ei oikeasti olekaan </a:t>
            </a:r>
            <a:r>
              <a:rPr lang="fi-FI" sz="2000" i="1">
                <a:solidFill>
                  <a:srgbClr val="333333"/>
                </a:solidFill>
              </a:rPr>
              <a:t>ketään.”</a:t>
            </a:r>
            <a:endParaRPr lang="fi-FI" sz="2000" i="1" dirty="0">
              <a:solidFill>
                <a:srgbClr val="333333"/>
              </a:solidFill>
            </a:endParaRPr>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23218259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000" dirty="0">
                <a:solidFill>
                  <a:srgbClr val="004992"/>
                </a:solidFill>
              </a:rPr>
              <a:t>Psykoosin ja skitsofrenian pääasialliset oireet:</a:t>
            </a:r>
          </a:p>
          <a:p>
            <a:pPr marL="342900" lvl="0" indent="-342900">
              <a:buClr>
                <a:srgbClr val="333333"/>
              </a:buClr>
              <a:buFont typeface="WingDings"/>
              <a:buChar char=""/>
            </a:pPr>
            <a:r>
              <a:rPr lang="fi-FI" sz="2000" b="1" dirty="0">
                <a:solidFill>
                  <a:srgbClr val="333333"/>
                </a:solidFill>
              </a:rPr>
              <a:t>Harhaluulot: </a:t>
            </a:r>
            <a:r>
              <a:rPr lang="fi-FI" sz="2000" dirty="0">
                <a:solidFill>
                  <a:srgbClr val="333333"/>
                </a:solidFill>
              </a:rPr>
              <a:t>Olla vakuuttunut jostain, joka ei ole totta (esim. olla valittu pelastamaan maailma tai olla salaisen palvelun tavoittelema)</a:t>
            </a:r>
            <a:endParaRPr lang="fi-FI" sz="2000" i="1" dirty="0">
              <a:solidFill>
                <a:srgbClr val="333333"/>
              </a:solidFill>
            </a:endParaRPr>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37433131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000" dirty="0">
                <a:solidFill>
                  <a:srgbClr val="004992"/>
                </a:solidFill>
              </a:rPr>
              <a:t>Psykoosin ja skitsofrenian pääasialliset oireet:</a:t>
            </a:r>
          </a:p>
          <a:p>
            <a:pPr marL="342900" lvl="0" indent="-342900">
              <a:buClr>
                <a:srgbClr val="333333"/>
              </a:buClr>
              <a:buFont typeface="WingDings"/>
              <a:buChar char=""/>
            </a:pPr>
            <a:r>
              <a:rPr lang="fi-FI" sz="2000" b="1" dirty="0">
                <a:solidFill>
                  <a:srgbClr val="333333"/>
                </a:solidFill>
              </a:rPr>
              <a:t>Harhaluulot: </a:t>
            </a:r>
            <a:r>
              <a:rPr lang="fi-FI" sz="2000" dirty="0">
                <a:solidFill>
                  <a:srgbClr val="333333"/>
                </a:solidFill>
              </a:rPr>
              <a:t>Olla vakuuttunut jostain, joka ei ole totta (esim. olla valittu pelastamaan maailma tai olla salaisen palvelun tavoittelema)</a:t>
            </a:r>
          </a:p>
          <a:p>
            <a:pPr lvl="0"/>
            <a:r>
              <a:rPr lang="fi-FI" sz="2000" dirty="0">
                <a:solidFill>
                  <a:srgbClr val="333333"/>
                </a:solidFill>
              </a:rPr>
              <a:t>Esimerkki:</a:t>
            </a:r>
          </a:p>
          <a:p>
            <a:r>
              <a:rPr lang="en-US" sz="2000" i="1">
                <a:solidFill>
                  <a:srgbClr val="333333"/>
                </a:solidFill>
              </a:rPr>
              <a:t>“</a:t>
            </a:r>
            <a:r>
              <a:rPr lang="fi-FI" sz="2000" i="1">
                <a:solidFill>
                  <a:srgbClr val="333333"/>
                </a:solidFill>
              </a:rPr>
              <a:t>Melkein </a:t>
            </a:r>
            <a:r>
              <a:rPr lang="fi-FI" sz="2000" i="1" dirty="0">
                <a:solidFill>
                  <a:srgbClr val="333333"/>
                </a:solidFill>
              </a:rPr>
              <a:t>kaikki tietävät nykyään millaista on tuntea voimakkaasti, että koko maailma on sinua vastaan. Tai että ihmiset katsovat sinua, erityisesti jos et tunne oloasi kotoisaksi omissa nahoissasi. Minulla tämä tunne oli paljon vahvempi. Sairauteni aikana olin 100% varma, että tietyt ihmiset ovat vakavasti minun perässäni. Nyt näen asian eri </a:t>
            </a:r>
            <a:r>
              <a:rPr lang="fi-FI" sz="2000" i="1">
                <a:solidFill>
                  <a:srgbClr val="333333"/>
                </a:solidFill>
              </a:rPr>
              <a:t>tavalla.”</a:t>
            </a:r>
            <a:endParaRPr lang="fi-FI" sz="2000" i="1" dirty="0">
              <a:solidFill>
                <a:srgbClr val="333333"/>
              </a:solidFill>
            </a:endParaRPr>
          </a:p>
          <a:p>
            <a:r>
              <a:rPr lang="en-US" sz="2000" i="1" kern="1200">
                <a:solidFill>
                  <a:srgbClr val="333333"/>
                </a:solidFill>
              </a:rPr>
              <a:t>“</a:t>
            </a:r>
            <a:r>
              <a:rPr lang="fi-FI" sz="2000" i="1">
                <a:solidFill>
                  <a:srgbClr val="333333"/>
                </a:solidFill>
              </a:rPr>
              <a:t>Lähes </a:t>
            </a:r>
            <a:r>
              <a:rPr lang="fi-FI" sz="2000" i="1" dirty="0">
                <a:solidFill>
                  <a:srgbClr val="333333"/>
                </a:solidFill>
              </a:rPr>
              <a:t>jokaisella on ollut kokemusta tunteesta, että on valmis tekemään mitä tahansa ja että kukaan ei tee sitä paremmin. Minulla tämän tyyppinen ajattelu kesti pidempään ja se johti useisiin ongelmiin esimerkiksi </a:t>
            </a:r>
            <a:r>
              <a:rPr lang="fi-FI" sz="2000" i="1">
                <a:solidFill>
                  <a:srgbClr val="333333"/>
                </a:solidFill>
              </a:rPr>
              <a:t>töissä...”</a:t>
            </a:r>
            <a:endParaRPr lang="fi-FI" sz="2000" i="1" dirty="0">
              <a:solidFill>
                <a:srgbClr val="333333"/>
              </a:solidFill>
            </a:endParaRPr>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37886508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000" dirty="0">
                <a:solidFill>
                  <a:srgbClr val="004992"/>
                </a:solidFill>
              </a:rPr>
              <a:t>Psykoosin ja skitsofrenian pääasialliset oireet:</a:t>
            </a:r>
          </a:p>
          <a:p>
            <a:pPr marL="342900" lvl="0" indent="-342900">
              <a:buClr>
                <a:srgbClr val="333333"/>
              </a:buClr>
              <a:buFont typeface="WingDings"/>
              <a:buChar char=""/>
            </a:pPr>
            <a:r>
              <a:rPr lang="fi-FI" sz="2000" b="1" dirty="0">
                <a:solidFill>
                  <a:srgbClr val="333333"/>
                </a:solidFill>
              </a:rPr>
              <a:t>Muut (yleisluontoiset) oireet: </a:t>
            </a:r>
            <a:r>
              <a:rPr lang="fi-FI" sz="2000" dirty="0">
                <a:solidFill>
                  <a:srgbClr val="333333"/>
                </a:solidFill>
              </a:rPr>
              <a:t>Esimerkiksi masennus, kommunikoinnin ongelmat tai tarkkaavaisuuden ongelmat</a:t>
            </a:r>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20524559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000" dirty="0">
                <a:solidFill>
                  <a:srgbClr val="004992"/>
                </a:solidFill>
              </a:rPr>
              <a:t>Psykoosin ja skitsofrenian pääasialliset oireet:</a:t>
            </a:r>
          </a:p>
          <a:p>
            <a:pPr marL="342900" lvl="0" indent="-342900">
              <a:buClr>
                <a:srgbClr val="333333"/>
              </a:buClr>
              <a:buFont typeface="WingDings"/>
              <a:buChar char=""/>
            </a:pPr>
            <a:r>
              <a:rPr lang="fi-FI" sz="2000" b="1" dirty="0">
                <a:solidFill>
                  <a:srgbClr val="333333"/>
                </a:solidFill>
              </a:rPr>
              <a:t>Muut (yleisluontoiset) oireet: </a:t>
            </a:r>
            <a:r>
              <a:rPr lang="fi-FI" sz="2000" dirty="0">
                <a:solidFill>
                  <a:srgbClr val="333333"/>
                </a:solidFill>
              </a:rPr>
              <a:t>Esimerkiksi masennus, kommunikoinnin ongelmat tai tarkkaavaisuuden ongelmat</a:t>
            </a:r>
          </a:p>
          <a:p>
            <a:pPr lvl="0"/>
            <a:r>
              <a:rPr lang="fi-FI" sz="2000" dirty="0">
                <a:solidFill>
                  <a:srgbClr val="333333"/>
                </a:solidFill>
              </a:rPr>
              <a:t>Esimerkki:</a:t>
            </a:r>
          </a:p>
          <a:p>
            <a:r>
              <a:rPr lang="en-US" sz="2000" i="1">
                <a:solidFill>
                  <a:srgbClr val="333333"/>
                </a:solidFill>
              </a:rPr>
              <a:t>“</a:t>
            </a:r>
            <a:r>
              <a:rPr lang="fi-FI" sz="2000" i="1">
                <a:solidFill>
                  <a:srgbClr val="333333"/>
                </a:solidFill>
              </a:rPr>
              <a:t>Jokaisella </a:t>
            </a:r>
            <a:r>
              <a:rPr lang="fi-FI" sz="2000" i="1" dirty="0">
                <a:solidFill>
                  <a:srgbClr val="333333"/>
                </a:solidFill>
              </a:rPr>
              <a:t>on aikoja, kun tuntee itsensä hyvin surulliseksi voimatta tehdä mitään ja vetäytyy. Samoin oli minulla – paitsi että tämä surullisuus kesti viikkoja eikä mikään saanut minua piristymään. En tuntenut itseäni ainoastaan surulliseksi, vaan täysin toivottomaksi ja arvottomaksi. Tuolloin luulet, että se ei mene pois ja että aina on ollut näin. Mutta sitten jossain vaiheessa verho avautuu</a:t>
            </a:r>
            <a:r>
              <a:rPr lang="fi-FI" sz="2000" i="1">
                <a:solidFill>
                  <a:srgbClr val="333333"/>
                </a:solidFill>
              </a:rPr>
              <a:t>... ”</a:t>
            </a:r>
            <a:endParaRPr lang="fi-FI" sz="2000" dirty="0">
              <a:solidFill>
                <a:srgbClr val="333333"/>
              </a:solidFill>
            </a:endParaRPr>
          </a:p>
        </p:txBody>
      </p:sp>
      <p:sp>
        <p:nvSpPr>
          <p:cNvPr id="6" name="Footer Placeholder 5"/>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34936534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Kuinka voin kertoa sairaudestani?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400" dirty="0">
                <a:solidFill>
                  <a:srgbClr val="333333"/>
                </a:solidFill>
              </a:rPr>
              <a:t>Perehdy psykoosiin liittyviin asioihin. Paras tapa korjata virheellisiä näkemyksiä ja väärinymmärryksiä, joita muilla ihmisillä voi olla, on kertoa heille </a:t>
            </a:r>
            <a:r>
              <a:rPr lang="fi-FI" sz="2400">
                <a:solidFill>
                  <a:srgbClr val="333333"/>
                </a:solidFill>
              </a:rPr>
              <a:t>tosiasiat.</a:t>
            </a:r>
            <a:endParaRPr lang="fi-FI" sz="2400" dirty="0">
              <a:solidFill>
                <a:srgbClr val="333333"/>
              </a:solidFill>
            </a:endParaRP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60</a:t>
            </a:fld>
            <a:endParaRPr lang="de-DE">
              <a:latin typeface="+mn-lt"/>
              <a:ea typeface="+mn-ea"/>
              <a:cs typeface="+mn-cs"/>
            </a:endParaRPr>
          </a:p>
        </p:txBody>
      </p:sp>
    </p:spTree>
    <p:extLst>
      <p:ext uri="{BB962C8B-B14F-4D97-AF65-F5344CB8AC3E}">
        <p14:creationId xmlns:p14="http://schemas.microsoft.com/office/powerpoint/2010/main" val="11837905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dirty="0">
                <a:solidFill>
                  <a:srgbClr val="004992"/>
                </a:solidFill>
                <a:latin typeface="+mn-lt"/>
                <a:ea typeface="+mn-ea"/>
                <a:cs typeface="+mn-cs"/>
              </a:rPr>
              <a:t>Siirtäminen jokapäiväiseen elämään</a:t>
            </a:r>
          </a:p>
        </p:txBody>
      </p:sp>
      <p:sp>
        <p:nvSpPr>
          <p:cNvPr id="3" name="Inhaltsplatzhalter 2"/>
          <p:cNvSpPr txBox="1">
            <a:spLocks noGrp="1"/>
          </p:cNvSpPr>
          <p:nvPr>
            <p:ph idx="1"/>
          </p:nvPr>
        </p:nvSpPr>
        <p:spPr/>
        <p:txBody>
          <a:bodyPr>
            <a:noAutofit/>
          </a:bodyPr>
          <a:lstStyle/>
          <a:p>
            <a:pPr lvl="0"/>
            <a:r>
              <a:rPr lang="fi-FI" sz="2400" b="1" dirty="0">
                <a:solidFill>
                  <a:srgbClr val="333333"/>
                </a:solidFill>
              </a:rPr>
              <a:t>Oppimistavoitteet:</a:t>
            </a:r>
          </a:p>
          <a:p>
            <a:pPr marL="342900" lvl="0" indent="-342900">
              <a:buClr>
                <a:srgbClr val="333333"/>
              </a:buClr>
              <a:buFont typeface="WingDings"/>
              <a:buChar char=""/>
            </a:pPr>
            <a:r>
              <a:rPr lang="fi-FI" sz="2000" dirty="0">
                <a:solidFill>
                  <a:srgbClr val="333333"/>
                </a:solidFill>
              </a:rPr>
              <a:t>Jotta voit estää ennakkoluuloja ja stigmaa, on tärkeää kertoa riittävästi muille sairaudestasi.</a:t>
            </a:r>
          </a:p>
          <a:p>
            <a:pPr marL="342900" lvl="1" indent="-342900">
              <a:spcBef>
                <a:spcPts val="1999"/>
              </a:spcBef>
              <a:spcAft>
                <a:spcPts val="0"/>
              </a:spcAft>
              <a:buClr>
                <a:srgbClr val="333333"/>
              </a:buClr>
              <a:buFont typeface="WingDings"/>
              <a:buChar char=""/>
            </a:pPr>
            <a:r>
              <a:rPr lang="fi-FI" sz="2000" dirty="0">
                <a:solidFill>
                  <a:srgbClr val="333333"/>
                </a:solidFill>
              </a:rPr>
              <a:t>Psyykkiset häiriöt ovat yleisiä.</a:t>
            </a:r>
          </a:p>
          <a:p>
            <a:pPr marL="342900" lvl="1" indent="-342900">
              <a:spcBef>
                <a:spcPts val="1999"/>
              </a:spcBef>
              <a:spcAft>
                <a:spcPts val="0"/>
              </a:spcAft>
              <a:buClr>
                <a:srgbClr val="333333"/>
              </a:buClr>
              <a:buFont typeface="WingDings"/>
              <a:buChar char=""/>
            </a:pPr>
            <a:r>
              <a:rPr lang="fi-FI" sz="2000" dirty="0">
                <a:solidFill>
                  <a:srgbClr val="333333"/>
                </a:solidFill>
              </a:rPr>
              <a:t>Sinun ei tarvitse kertoa yksityiskohtia terveydentilastasi, jos sinusta ei tunnu mukavalta puhua siitä.</a:t>
            </a:r>
          </a:p>
          <a:p>
            <a:pPr marL="342900" lvl="1" indent="-342900">
              <a:spcBef>
                <a:spcPts val="1999"/>
              </a:spcBef>
              <a:spcAft>
                <a:spcPts val="0"/>
              </a:spcAft>
              <a:buClr>
                <a:srgbClr val="333333"/>
              </a:buClr>
              <a:buFont typeface="WingDings"/>
              <a:buChar char=""/>
            </a:pPr>
            <a:r>
              <a:rPr lang="fi-FI" sz="2000" dirty="0">
                <a:solidFill>
                  <a:srgbClr val="333333"/>
                </a:solidFill>
              </a:rPr>
              <a:t>Yleisen tuen vuoksi ja sairauden uusiutumisen ehkäisemiseksi voi myös olla avuksi ja tärkeää kertoa diagnoosistasi ihmisille, joihin luotat.</a:t>
            </a:r>
          </a:p>
          <a:p>
            <a:pPr marL="342900" lvl="1" indent="-342900">
              <a:spcBef>
                <a:spcPts val="1999"/>
              </a:spcBef>
              <a:spcAft>
                <a:spcPts val="0"/>
              </a:spcAft>
              <a:buClr>
                <a:srgbClr val="333333"/>
              </a:buClr>
              <a:buFont typeface="WingDings"/>
              <a:buChar char=""/>
            </a:pPr>
            <a:r>
              <a:rPr lang="fi-FI" sz="2000" dirty="0">
                <a:solidFill>
                  <a:srgbClr val="333333"/>
                </a:solidFill>
              </a:rPr>
              <a:t>Joskus muilla voi olla epätosia uskomuksia sairaudesta. (</a:t>
            </a:r>
            <a:r>
              <a:rPr lang="fi-FI" sz="2000" dirty="0" err="1">
                <a:solidFill>
                  <a:srgbClr val="333333"/>
                </a:solidFill>
              </a:rPr>
              <a:t>Psykoosi-)oireiden</a:t>
            </a:r>
            <a:r>
              <a:rPr lang="fi-FI" sz="2000" dirty="0">
                <a:solidFill>
                  <a:srgbClr val="333333"/>
                </a:solidFill>
              </a:rPr>
              <a:t> selittäminen voi olla enemmän hyödyksi kuin diagnoosin kertominen, sillä se voidaan mahdollisesti ymmärtää väärin.</a:t>
            </a:r>
          </a:p>
        </p:txBody>
      </p:sp>
      <p:sp>
        <p:nvSpPr>
          <p:cNvPr id="4" name="Footer Placeholder 3"/>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latin typeface="+mn-lt"/>
                <a:ea typeface="+mn-ea"/>
                <a:cs typeface="+mn-cs"/>
              </a:rPr>
              <a:pPr>
                <a:defRPr/>
              </a:pPr>
              <a:t>61</a:t>
            </a:fld>
            <a:endParaRPr lang="de-DE">
              <a:latin typeface="+mn-lt"/>
              <a:ea typeface="+mn-ea"/>
              <a:cs typeface="+mn-cs"/>
            </a:endParaRPr>
          </a:p>
        </p:txBody>
      </p:sp>
    </p:spTree>
    <p:extLst>
      <p:ext uri="{BB962C8B-B14F-4D97-AF65-F5344CB8AC3E}">
        <p14:creationId xmlns:p14="http://schemas.microsoft.com/office/powerpoint/2010/main" val="26912199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lnSpc>
                <a:spcPct val="100000"/>
              </a:lnSpc>
              <a:spcBef>
                <a:spcPts val="1200"/>
              </a:spcBef>
            </a:pPr>
            <a:r>
              <a:rPr lang="fi-FI" sz="2000" dirty="0">
                <a:solidFill>
                  <a:srgbClr val="333333"/>
                </a:solidFill>
              </a:rPr>
              <a:t>Monet ihmiset, joilla on psykoosi (mutta eivät kaikki!) joutuvat kamppailemaan ennakkoluulojen kanssa. Ennakkoluulojen estämiseksi voi olla avuksi selittää sairaus muille.</a:t>
            </a:r>
          </a:p>
          <a:p>
            <a:pPr lvl="0">
              <a:lnSpc>
                <a:spcPct val="100000"/>
              </a:lnSpc>
              <a:spcBef>
                <a:spcPts val="1200"/>
              </a:spcBef>
            </a:pPr>
            <a:r>
              <a:rPr lang="fi-FI" sz="2000" dirty="0">
                <a:solidFill>
                  <a:srgbClr val="004992"/>
                </a:solidFill>
              </a:rPr>
              <a:t>Esimerkki: </a:t>
            </a:r>
            <a:r>
              <a:rPr lang="fi-FI" sz="2000" dirty="0">
                <a:solidFill>
                  <a:srgbClr val="333333"/>
                </a:solidFill>
              </a:rPr>
              <a:t>Martti vietti viime viikot sairaalassa psykoottisen jakson vuoksi. Tähän saakka hän ei ole kertonut lähes kenellekään sairaudestaan ja pidättyneisyytensä vuoksi hän on vetäytynyt enemmän ja enemmän muiden seurasta.</a:t>
            </a:r>
          </a:p>
          <a:p>
            <a:pPr lvl="0">
              <a:lnSpc>
                <a:spcPct val="100000"/>
              </a:lnSpc>
              <a:spcBef>
                <a:spcPts val="1200"/>
              </a:spcBef>
            </a:pPr>
            <a:r>
              <a:rPr lang="fi-FI" sz="2000" dirty="0">
                <a:solidFill>
                  <a:srgbClr val="004992"/>
                </a:solidFill>
              </a:rPr>
              <a:t>Taustaa: </a:t>
            </a:r>
            <a:r>
              <a:rPr lang="fi-FI" sz="2000" dirty="0">
                <a:solidFill>
                  <a:srgbClr val="333333"/>
                </a:solidFill>
              </a:rPr>
              <a:t>Martilla on aiemmin ollut kielteisiä kokemuksia siitä, että on puhunut avoimesti psykoosistaan. Sen jälkeen kun hän kertoi edelliselle pomolleen sairaudestaan, sai hän pian siirron. Siksi hän pelkää, että hänen ystävänsä ajattelevat, että hän on </a:t>
            </a:r>
            <a:r>
              <a:rPr lang="fi-FI" sz="2000" i="1" dirty="0">
                <a:solidFill>
                  <a:srgbClr val="333333"/>
                </a:solidFill>
              </a:rPr>
              <a:t>hullu</a:t>
            </a:r>
            <a:r>
              <a:rPr lang="fi-FI" sz="2000" dirty="0">
                <a:solidFill>
                  <a:srgbClr val="333333"/>
                </a:solidFill>
              </a:rPr>
              <a:t> ja kääntävät hänelle selkänsä.</a:t>
            </a:r>
          </a:p>
          <a:p>
            <a:pPr lvl="0">
              <a:lnSpc>
                <a:spcPct val="100000"/>
              </a:lnSpc>
              <a:spcBef>
                <a:spcPts val="1200"/>
              </a:spcBef>
            </a:pPr>
            <a:r>
              <a:rPr lang="fi-FI" sz="2000" dirty="0">
                <a:solidFill>
                  <a:srgbClr val="004992"/>
                </a:solidFill>
              </a:rPr>
              <a:t>Kuitenkin: </a:t>
            </a:r>
            <a:r>
              <a:rPr lang="fi-FI" sz="2000" dirty="0">
                <a:solidFill>
                  <a:srgbClr val="333333"/>
                </a:solidFill>
              </a:rPr>
              <a:t>Nykyisen sairaalajakson aikana, Martti osallistui MCT-ryhmään, kuten muihinkin terapioihin ja toimintoihin ja hän päätti lopettaa sairauden piilottelun hyviltä ystäviltään. Melkein kaikki heistä reagoivat järkevästi Martin kuvaukseen oireistaan. Yksi heistä jopa kertoi omia kokemuksiaan vainotuksi ja uhatuksi tulemisen tunteestaan.</a:t>
            </a:r>
          </a:p>
        </p:txBody>
      </p:sp>
      <p:sp>
        <p:nvSpPr>
          <p:cNvPr id="5" name="Footer Placeholder 4"/>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62</a:t>
            </a:fld>
            <a:endParaRPr lang="de-DE">
              <a:latin typeface="+mn-lt"/>
              <a:ea typeface="+mn-ea"/>
              <a:cs typeface="+mn-cs"/>
            </a:endParaRPr>
          </a:p>
        </p:txBody>
      </p:sp>
    </p:spTree>
    <p:extLst>
      <p:ext uri="{BB962C8B-B14F-4D97-AF65-F5344CB8AC3E}">
        <p14:creationId xmlns:p14="http://schemas.microsoft.com/office/powerpoint/2010/main" val="6771819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2408661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ea typeface="+mn-ea"/>
                <a:cs typeface="+mn-cs"/>
              </a:rPr>
              <a:t>Metakognitiivinen harjoittelu 10 – Ennakkoluulojen käsittely (Stigma)</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884509801"/>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Vecree.com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Calibri Light"/>
                          <a:ea typeface="Verdana" panose="020B0604030504040204" pitchFamily="34" charset="0"/>
                          <a:cs typeface="Verdana" panose="020B0604030504040204" pitchFamily="34" charset="0"/>
                        </a:rPr>
                        <a:t>basketball sketch</a:t>
                      </a:r>
                      <a:endParaRPr lang="nl-NL" sz="1000" b="0" i="0" u="none"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basketball/Basketball</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Plings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Hockey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hockey stick/Hockeyschläger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ft_edm_park__0103.jpg</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letter/Brief</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Victor Svensson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DNA</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Christian Schnettelker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Stamp/Stempel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stamp/Stempel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cs typeface="Times New Roman" pitchFamily="18" charset="0"/>
                        </a:rPr>
                        <a:t>DonkeyHotey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Stop Sign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stop sign/Stoppschild</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deciding which door to choose/Entscheidung zwischen zwei 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415325663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4829</Words>
  <Application>Microsoft Office PowerPoint</Application>
  <PresentationFormat>Benutzerdefiniert</PresentationFormat>
  <Paragraphs>662</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Symbol</vt:lpstr>
      <vt:lpstr>Calibri Light</vt:lpstr>
      <vt:lpstr>Arial</vt:lpstr>
      <vt:lpstr>WingDings</vt:lpstr>
      <vt:lpstr>Wingdings 2</vt:lpstr>
      <vt:lpstr>Times New Roman</vt:lpstr>
      <vt:lpstr>Verdana</vt:lpstr>
      <vt:lpstr>UKE_PPT-Vorlage_16zu9</vt:lpstr>
      <vt:lpstr>MCT 10 II – Ennakkoluulojen käsittely (Stigma)</vt:lpstr>
      <vt:lpstr>Mitä yhteistä on seuraavilla ihmisillä?</vt:lpstr>
      <vt:lpstr>Mitä yhteistä on seuraavilla ihmisillä?</vt:lpstr>
      <vt:lpstr>Mitä yhteistä on seuraavilla ihmisillä?</vt:lpstr>
      <vt:lpstr>Mitä yhteistä on seuraavilla ihmisillä?</vt:lpstr>
      <vt:lpstr>Mitä yhteistä on seuraavilla ihmisillä?</vt:lpstr>
      <vt:lpstr>Mitä yhteistä on seuraavilla ihmisillä?</vt:lpstr>
      <vt:lpstr>Mitä yhteistä on seuraavilla ihmisillä?</vt:lpstr>
      <vt:lpstr>Kuuluisa = Täydellinen?</vt:lpstr>
      <vt:lpstr>Mitkä näistä maalauksista ovat maalanneet henkilöt, joilla on psykoosioireita?</vt:lpstr>
      <vt:lpstr>Millä näistä maalauksista oli korkein hinta huutokaupassa?</vt:lpstr>
      <vt:lpstr>Millä näistä maalauksista oli korkein hinta huutokaupassa?</vt:lpstr>
      <vt:lpstr>Edvard Munch</vt:lpstr>
      <vt:lpstr>Steffen Moritz</vt:lpstr>
      <vt:lpstr>Vincent van Gogh</vt:lpstr>
      <vt:lpstr>Ringo Starr (Beatlesin rumpali)</vt:lpstr>
      <vt:lpstr>Ensimmäinen johtopäätös</vt:lpstr>
      <vt:lpstr>Ensimmäinen johtopäätös</vt:lpstr>
      <vt:lpstr>Ensimmäinen johtopäätös</vt:lpstr>
      <vt:lpstr>Ensimmäinen johtopäätös</vt:lpstr>
      <vt:lpstr>Onko “normaalia”, että on mielenterveyden ongelmia?</vt:lpstr>
      <vt:lpstr>Onko “normaalia”, että on mielenterveyden ongelmia?</vt:lpstr>
      <vt:lpstr>Onko “normaalia”, että on mielenterveyden ongelmia?</vt:lpstr>
      <vt:lpstr>Erikoiset uskomukset eivät ole niin harvinaisia... Psykoottisten kokemusten määrä väestössä</vt:lpstr>
      <vt:lpstr>Erikoiset uskomukset eivät ole niin harvinaisia... Psykoottisten kokemusten määrä väestössä</vt:lpstr>
      <vt:lpstr>Erikoiset uskomukset eivät ole niin harvinaisia... Psykoottisten kokemusten määrä väestössä</vt:lpstr>
      <vt:lpstr>Erikoiset uskomukset eivät ole niin harvinaisia... Psykoottisten kokemusten määrä väestössä</vt:lpstr>
      <vt:lpstr>Erikoiset uskomukset eivät ole niin harvinaisia... Psykoottisten kokemusten määrä väestössä</vt:lpstr>
      <vt:lpstr>Erikoiset uskomukset eivät ole niin harvinaisia... Psykoottisten kokemusten määrä väestössä</vt:lpstr>
      <vt:lpstr>Erikoiset uskomukset eivät ole niin harvinaisia... Psykoottisten kokemusten määrä väestössä</vt:lpstr>
      <vt:lpstr>Erikoiset uskomukset eivät ole niin harvinaisia... Psykoottisten kokemusten määrä väestössä</vt:lpstr>
      <vt:lpstr>Muista…</vt:lpstr>
      <vt:lpstr>Mikä on stigma ja mikä on itse-stigma?</vt:lpstr>
      <vt:lpstr>Mikä on stigma ja mikä on itse-stigma?</vt:lpstr>
      <vt:lpstr>Mikä on stigma ja mikä on itse-stigma?</vt:lpstr>
      <vt:lpstr>Mikä on stigma ja mikä on itse-stigma?</vt:lpstr>
      <vt:lpstr>Stigma psykoosin kokeneita kohtaan</vt:lpstr>
      <vt:lpstr>Stigma psykoosin kokeneita kohtaan</vt:lpstr>
      <vt:lpstr>Stigma psykoosin kokeneita kohtaan</vt:lpstr>
      <vt:lpstr>Stigma psykoosin kokeneita kohtaan</vt:lpstr>
      <vt:lpstr>Stigma psykoosin kokeneita kohtaan</vt:lpstr>
      <vt:lpstr>Stigma psykoosin kokeneita kohtaan</vt:lpstr>
      <vt:lpstr>Stigma psykoosin kokeneita kohtaan</vt:lpstr>
      <vt:lpstr>Miksi teemme tätä?</vt:lpstr>
      <vt:lpstr>Miksi teemme tätä?</vt:lpstr>
      <vt:lpstr>Mitä meidän pitäisi tehdä?</vt:lpstr>
      <vt:lpstr>Pitäisikö minun kertoa sairaudestani… ja miten?</vt:lpstr>
      <vt:lpstr>Pitäisikö minun kertoa sairaudestani… ja miten?</vt:lpstr>
      <vt:lpstr>Kuinka voin kertoa sairaudestani?</vt:lpstr>
      <vt:lpstr>Kuinka voin kertoa sairaudestani?</vt:lpstr>
      <vt:lpstr>Kuinka voin kertoa sairaudestani?</vt:lpstr>
      <vt:lpstr>Kuinka voin kertoa sairaudestani?</vt:lpstr>
      <vt:lpstr>Kuinka voin kertoa sairaudestani?</vt:lpstr>
      <vt:lpstr>Kuinka voin kertoa sairaudestani?</vt:lpstr>
      <vt:lpstr>Kuinka voin kertoa sairaudestani?</vt:lpstr>
      <vt:lpstr>Kuinka voin kertoa sairaudestani?</vt:lpstr>
      <vt:lpstr>Kuinka voin kertoa sairaudestani?</vt:lpstr>
      <vt:lpstr>Kuinka voin kertoa sairaudestani?</vt:lpstr>
      <vt:lpstr>Kuinka voin kertoa sairaudestani?</vt:lpstr>
      <vt:lpstr>Kuinka voin kertoa sairaudestani?</vt:lpstr>
      <vt:lpstr>Siirtäminen jokapäiväiseen elämään</vt:lpstr>
      <vt:lpstr>Mitä tekemistä tällä on psykoosin kanssa</vt:lpstr>
      <vt:lpstr>Kiitoksia mielenkiinnostanne!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1313</cp:revision>
  <dcterms:created xsi:type="dcterms:W3CDTF">2015-05-22T07:54:23Z</dcterms:created>
  <dcterms:modified xsi:type="dcterms:W3CDTF">2022-07-04T11:35:41Z</dcterms:modified>
</cp:coreProperties>
</file>