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37" r:id="rId1"/>
  </p:sldMasterIdLst>
  <p:notesMasterIdLst>
    <p:notesMasterId r:id="rId84"/>
  </p:notesMasterIdLst>
  <p:handoutMasterIdLst>
    <p:handoutMasterId r:id="rId85"/>
  </p:handoutMasterIdLst>
  <p:sldIdLst>
    <p:sldId id="679" r:id="rId2"/>
    <p:sldId id="563" r:id="rId3"/>
    <p:sldId id="654" r:id="rId4"/>
    <p:sldId id="653" r:id="rId5"/>
    <p:sldId id="565" r:id="rId6"/>
    <p:sldId id="657" r:id="rId7"/>
    <p:sldId id="656" r:id="rId8"/>
    <p:sldId id="655" r:id="rId9"/>
    <p:sldId id="476" r:id="rId10"/>
    <p:sldId id="568" r:id="rId11"/>
    <p:sldId id="659" r:id="rId12"/>
    <p:sldId id="658" r:id="rId13"/>
    <p:sldId id="569" r:id="rId14"/>
    <p:sldId id="585" r:id="rId15"/>
    <p:sldId id="584" r:id="rId16"/>
    <p:sldId id="617" r:id="rId17"/>
    <p:sldId id="570" r:id="rId18"/>
    <p:sldId id="660" r:id="rId19"/>
    <p:sldId id="609" r:id="rId20"/>
    <p:sldId id="572" r:id="rId21"/>
    <p:sldId id="663" r:id="rId22"/>
    <p:sldId id="662" r:id="rId23"/>
    <p:sldId id="661" r:id="rId24"/>
    <p:sldId id="481" r:id="rId25"/>
    <p:sldId id="482" r:id="rId26"/>
    <p:sldId id="607" r:id="rId27"/>
    <p:sldId id="608" r:id="rId28"/>
    <p:sldId id="520" r:id="rId29"/>
    <p:sldId id="521" r:id="rId30"/>
    <p:sldId id="483" r:id="rId31"/>
    <p:sldId id="484" r:id="rId32"/>
    <p:sldId id="596" r:id="rId33"/>
    <p:sldId id="597" r:id="rId34"/>
    <p:sldId id="651" r:id="rId35"/>
    <p:sldId id="598" r:id="rId36"/>
    <p:sldId id="599" r:id="rId37"/>
    <p:sldId id="505" r:id="rId38"/>
    <p:sldId id="506" r:id="rId39"/>
    <p:sldId id="544" r:id="rId40"/>
    <p:sldId id="545" r:id="rId41"/>
    <p:sldId id="495" r:id="rId42"/>
    <p:sldId id="496" r:id="rId43"/>
    <p:sldId id="600" r:id="rId44"/>
    <p:sldId id="601" r:id="rId45"/>
    <p:sldId id="602" r:id="rId46"/>
    <p:sldId id="603" r:id="rId47"/>
    <p:sldId id="513" r:id="rId48"/>
    <p:sldId id="514" r:id="rId49"/>
    <p:sldId id="604" r:id="rId50"/>
    <p:sldId id="605" r:id="rId51"/>
    <p:sldId id="550" r:id="rId52"/>
    <p:sldId id="551" r:id="rId53"/>
    <p:sldId id="515" r:id="rId54"/>
    <p:sldId id="516" r:id="rId55"/>
    <p:sldId id="620" r:id="rId56"/>
    <p:sldId id="507" r:id="rId57"/>
    <p:sldId id="508" r:id="rId58"/>
    <p:sldId id="538" r:id="rId59"/>
    <p:sldId id="539" r:id="rId60"/>
    <p:sldId id="573" r:id="rId61"/>
    <p:sldId id="574" r:id="rId62"/>
    <p:sldId id="575" r:id="rId63"/>
    <p:sldId id="576" r:id="rId64"/>
    <p:sldId id="643" r:id="rId65"/>
    <p:sldId id="667" r:id="rId66"/>
    <p:sldId id="666" r:id="rId67"/>
    <p:sldId id="665" r:id="rId68"/>
    <p:sldId id="664" r:id="rId69"/>
    <p:sldId id="580" r:id="rId70"/>
    <p:sldId id="669" r:id="rId71"/>
    <p:sldId id="668" r:id="rId72"/>
    <p:sldId id="652" r:id="rId73"/>
    <p:sldId id="621" r:id="rId74"/>
    <p:sldId id="670" r:id="rId75"/>
    <p:sldId id="671" r:id="rId76"/>
    <p:sldId id="672" r:id="rId77"/>
    <p:sldId id="673" r:id="rId78"/>
    <p:sldId id="674" r:id="rId79"/>
    <p:sldId id="675" r:id="rId80"/>
    <p:sldId id="676" r:id="rId81"/>
    <p:sldId id="677" r:id="rId82"/>
    <p:sldId id="678" r:id="rId83"/>
  </p:sldIdLst>
  <p:sldSz cx="12195175" cy="6858000"/>
  <p:notesSz cx="7099300" cy="10234613"/>
  <p:embeddedFontLst>
    <p:embeddedFont>
      <p:font typeface="Calibri" panose="020F0502020204030204" pitchFamily="34" charset="0"/>
      <p:regular r:id="rId86"/>
      <p:bold r:id="rId87"/>
      <p:italic r:id="rId88"/>
      <p:boldItalic r:id="rId89"/>
    </p:embeddedFont>
    <p:embeddedFont>
      <p:font typeface="Calibri Light" panose="020F0302020204030204" pitchFamily="34" charset="0"/>
      <p:regular r:id="rId90"/>
      <p:italic r:id="rId91"/>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82" autoAdjust="0"/>
    <p:restoredTop sz="94660"/>
  </p:normalViewPr>
  <p:slideViewPr>
    <p:cSldViewPr>
      <p:cViewPr varScale="1">
        <p:scale>
          <a:sx n="74" d="100"/>
          <a:sy n="74" d="100"/>
        </p:scale>
        <p:origin x="606" y="66"/>
      </p:cViewPr>
      <p:guideLst>
        <p:guide orient="horz" pos="3360"/>
        <p:guide pos="2880"/>
        <p:guide pos="3841"/>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89"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2.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5.fntdata"/><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3.fntdata"/><Relationship Id="rId9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1.fntdata"/><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3" Type="http://schemas.openxmlformats.org/officeDocument/2006/relationships/slide" Target="slides/slide73.xml"/><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D18093F1-B1B8-4DD0-BC7F-E9DCAAE1652C}" type="slidenum">
              <a:rPr lang="en-GB" altLang="de-DE"/>
              <a:pPr/>
              <a:t>‹Nr.›</a:t>
            </a:fld>
            <a:endParaRPr lang="en-GB" altLang="de-DE"/>
          </a:p>
        </p:txBody>
      </p:sp>
    </p:spTree>
    <p:extLst>
      <p:ext uri="{BB962C8B-B14F-4D97-AF65-F5344CB8AC3E}">
        <p14:creationId xmlns:p14="http://schemas.microsoft.com/office/powerpoint/2010/main" val="30046057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113668"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9C095880-C4F5-4639-9C14-5987FE206158}" type="slidenum">
              <a:rPr lang="de-DE" altLang="de-DE"/>
              <a:pPr/>
              <a:t>‹Nr.›</a:t>
            </a:fld>
            <a:endParaRPr lang="de-DE" altLang="de-DE"/>
          </a:p>
        </p:txBody>
      </p:sp>
    </p:spTree>
    <p:extLst>
      <p:ext uri="{BB962C8B-B14F-4D97-AF65-F5344CB8AC3E}">
        <p14:creationId xmlns:p14="http://schemas.microsoft.com/office/powerpoint/2010/main" val="16316561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F6B39A-4E0C-4104-AA46-7700C184D716}" type="slidenum">
              <a:rPr lang="de-DE" altLang="de-DE" sz="1400"/>
              <a:pPr eaLnBrk="1" hangingPunct="1">
                <a:spcBef>
                  <a:spcPct val="0"/>
                </a:spcBef>
              </a:pPr>
              <a:t>2</a:t>
            </a:fld>
            <a:endParaRPr lang="de-DE" altLang="de-DE" sz="1400"/>
          </a:p>
        </p:txBody>
      </p:sp>
      <p:sp>
        <p:nvSpPr>
          <p:cNvPr id="117763" name="Rectangle 3074"/>
          <p:cNvSpPr>
            <a:spLocks noGrp="1" noRot="1" noChangeAspect="1" noChangeArrowheads="1" noTextEdit="1"/>
          </p:cNvSpPr>
          <p:nvPr>
            <p:ph type="sldImg"/>
          </p:nvPr>
        </p:nvSpPr>
        <p:spPr>
          <a:xfrm>
            <a:off x="141288" y="768350"/>
            <a:ext cx="6821487" cy="3836988"/>
          </a:xfrm>
          <a:ln/>
        </p:spPr>
      </p:sp>
      <p:sp>
        <p:nvSpPr>
          <p:cNvPr id="117764"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7513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F6B39A-4E0C-4104-AA46-7700C184D716}" type="slidenum">
              <a:rPr lang="de-DE" altLang="de-DE" sz="1400"/>
              <a:pPr eaLnBrk="1" hangingPunct="1">
                <a:spcBef>
                  <a:spcPct val="0"/>
                </a:spcBef>
              </a:pPr>
              <a:t>3</a:t>
            </a:fld>
            <a:endParaRPr lang="de-DE" altLang="de-DE" sz="1400"/>
          </a:p>
        </p:txBody>
      </p:sp>
      <p:sp>
        <p:nvSpPr>
          <p:cNvPr id="117763" name="Rectangle 3074"/>
          <p:cNvSpPr>
            <a:spLocks noGrp="1" noRot="1" noChangeAspect="1" noChangeArrowheads="1" noTextEdit="1"/>
          </p:cNvSpPr>
          <p:nvPr>
            <p:ph type="sldImg"/>
          </p:nvPr>
        </p:nvSpPr>
        <p:spPr>
          <a:xfrm>
            <a:off x="141288" y="768350"/>
            <a:ext cx="6821487" cy="3836988"/>
          </a:xfrm>
          <a:ln/>
        </p:spPr>
      </p:sp>
      <p:sp>
        <p:nvSpPr>
          <p:cNvPr id="117764"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7513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F6B39A-4E0C-4104-AA46-7700C184D716}" type="slidenum">
              <a:rPr lang="de-DE" altLang="de-DE" sz="1400"/>
              <a:pPr eaLnBrk="1" hangingPunct="1">
                <a:spcBef>
                  <a:spcPct val="0"/>
                </a:spcBef>
              </a:pPr>
              <a:t>4</a:t>
            </a:fld>
            <a:endParaRPr lang="de-DE" altLang="de-DE" sz="1400"/>
          </a:p>
        </p:txBody>
      </p:sp>
      <p:sp>
        <p:nvSpPr>
          <p:cNvPr id="117763" name="Rectangle 3074"/>
          <p:cNvSpPr>
            <a:spLocks noGrp="1" noRot="1" noChangeAspect="1" noChangeArrowheads="1" noTextEdit="1"/>
          </p:cNvSpPr>
          <p:nvPr>
            <p:ph type="sldImg"/>
          </p:nvPr>
        </p:nvSpPr>
        <p:spPr>
          <a:xfrm>
            <a:off x="141288" y="768350"/>
            <a:ext cx="6821487" cy="3836988"/>
          </a:xfrm>
          <a:ln/>
        </p:spPr>
      </p:sp>
      <p:sp>
        <p:nvSpPr>
          <p:cNvPr id="117764"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7513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CBF2CF-8A4F-4D20-97FC-119FD09D8B37}" type="slidenum">
              <a:rPr lang="de-DE" altLang="de-DE" sz="1400"/>
              <a:pPr eaLnBrk="1" hangingPunct="1">
                <a:spcBef>
                  <a:spcPct val="0"/>
                </a:spcBef>
              </a:pPr>
              <a:t>5</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4538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CBF2CF-8A4F-4D20-97FC-119FD09D8B37}" type="slidenum">
              <a:rPr lang="de-DE" altLang="de-DE" sz="1400"/>
              <a:pPr eaLnBrk="1" hangingPunct="1">
                <a:spcBef>
                  <a:spcPct val="0"/>
                </a:spcBef>
              </a:pPr>
              <a:t>6</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4538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CBF2CF-8A4F-4D20-97FC-119FD09D8B37}" type="slidenum">
              <a:rPr lang="de-DE" altLang="de-DE" sz="1400"/>
              <a:pPr eaLnBrk="1" hangingPunct="1">
                <a:spcBef>
                  <a:spcPct val="0"/>
                </a:spcBef>
              </a:pPr>
              <a:t>7</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4538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CBF2CF-8A4F-4D20-97FC-119FD09D8B37}" type="slidenum">
              <a:rPr lang="de-DE" altLang="de-DE" sz="1400"/>
              <a:pPr eaLnBrk="1" hangingPunct="1">
                <a:spcBef>
                  <a:spcPct val="0"/>
                </a:spcBef>
              </a:pPr>
              <a:t>8</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4538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06EE41-B6F9-4B0A-BBC9-7D740A3A5102}" type="slidenum">
              <a:rPr lang="de-DE" altLang="de-DE" sz="1400"/>
              <a:pPr eaLnBrk="1" hangingPunct="1">
                <a:spcBef>
                  <a:spcPct val="0"/>
                </a:spcBef>
              </a:pPr>
              <a:t>9</a:t>
            </a:fld>
            <a:endParaRPr lang="de-DE" altLang="de-DE"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8657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6F5295-CBCC-483B-A494-0450D6A935DB}" type="slidenum">
              <a:rPr lang="de-DE" altLang="de-DE" sz="1400"/>
              <a:pPr eaLnBrk="1" hangingPunct="1">
                <a:spcBef>
                  <a:spcPct val="0"/>
                </a:spcBef>
              </a:pPr>
              <a:t>10</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9687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6F5295-CBCC-483B-A494-0450D6A935DB}" type="slidenum">
              <a:rPr lang="de-DE" altLang="de-DE" sz="1400"/>
              <a:pPr eaLnBrk="1" hangingPunct="1">
                <a:spcBef>
                  <a:spcPct val="0"/>
                </a:spcBef>
              </a:pPr>
              <a:t>11</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9687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6F5295-CBCC-483B-A494-0450D6A935DB}" type="slidenum">
              <a:rPr lang="de-DE" altLang="de-DE" sz="1400"/>
              <a:pPr eaLnBrk="1" hangingPunct="1">
                <a:spcBef>
                  <a:spcPct val="0"/>
                </a:spcBef>
              </a:pPr>
              <a:t>12</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9687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6C132C-1A0E-43B0-AA4B-FA36EEDCEFAA}" type="slidenum">
              <a:rPr lang="de-DE" altLang="de-DE" sz="1400"/>
              <a:pPr eaLnBrk="1" hangingPunct="1">
                <a:spcBef>
                  <a:spcPct val="0"/>
                </a:spcBef>
              </a:pPr>
              <a:t>13</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5357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1740CD-9794-455E-904E-6EA275726DC5}" type="slidenum">
              <a:rPr lang="de-DE" altLang="de-DE" sz="1400"/>
              <a:pPr eaLnBrk="1" hangingPunct="1">
                <a:spcBef>
                  <a:spcPct val="0"/>
                </a:spcBef>
              </a:pPr>
              <a:t>14</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4494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A279D2-4F66-4026-94D4-2E64B1CE05D3}" type="slidenum">
              <a:rPr lang="de-DE" altLang="de-DE" sz="1400"/>
              <a:pPr eaLnBrk="1" hangingPunct="1">
                <a:spcBef>
                  <a:spcPct val="0"/>
                </a:spcBef>
              </a:pPr>
              <a:t>15</a:t>
            </a:fld>
            <a:endParaRPr lang="de-DE" altLang="de-DE" sz="140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2914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209DE5-2B88-44FF-BDB0-357EEDECA3CA}" type="slidenum">
              <a:rPr lang="de-DE" altLang="de-DE" sz="1400"/>
              <a:pPr eaLnBrk="1" hangingPunct="1">
                <a:spcBef>
                  <a:spcPct val="0"/>
                </a:spcBef>
              </a:pPr>
              <a:t>16</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72317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69B4FF-B6CC-4E49-AEDB-0C74C8D7C6DC}" type="slidenum">
              <a:rPr lang="de-DE" altLang="de-DE" sz="1400"/>
              <a:pPr eaLnBrk="1" hangingPunct="1">
                <a:spcBef>
                  <a:spcPct val="0"/>
                </a:spcBef>
              </a:pPr>
              <a:t>17</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79405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69B4FF-B6CC-4E49-AEDB-0C74C8D7C6DC}" type="slidenum">
              <a:rPr lang="de-DE" altLang="de-DE" sz="1400"/>
              <a:pPr eaLnBrk="1" hangingPunct="1">
                <a:spcBef>
                  <a:spcPct val="0"/>
                </a:spcBef>
              </a:pPr>
              <a:t>18</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7940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8B65BE-56D5-4142-8FAF-879876E5827B}" type="slidenum">
              <a:rPr lang="de-DE" altLang="de-DE" sz="1400"/>
              <a:pPr eaLnBrk="1" hangingPunct="1">
                <a:spcBef>
                  <a:spcPct val="0"/>
                </a:spcBef>
              </a:pPr>
              <a:t>19</a:t>
            </a:fld>
            <a:endParaRPr lang="de-DE" altLang="de-DE" sz="1400"/>
          </a:p>
        </p:txBody>
      </p:sp>
      <p:sp>
        <p:nvSpPr>
          <p:cNvPr id="133123" name="Rectangle 2"/>
          <p:cNvSpPr>
            <a:spLocks noGrp="1" noRot="1" noChangeAspect="1" noChangeArrowheads="1" noTextEdit="1"/>
          </p:cNvSpPr>
          <p:nvPr>
            <p:ph type="sldImg"/>
          </p:nvPr>
        </p:nvSpPr>
        <p:spPr>
          <a:xfrm>
            <a:off x="139700" y="768350"/>
            <a:ext cx="6821488"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1547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FA20B2-BB69-46FE-A297-8064D26FD047}" type="slidenum">
              <a:rPr lang="de-DE" altLang="de-DE" sz="1400"/>
              <a:pPr eaLnBrk="1" hangingPunct="1">
                <a:spcBef>
                  <a:spcPct val="0"/>
                </a:spcBef>
              </a:pPr>
              <a:t>20</a:t>
            </a:fld>
            <a:endParaRPr lang="de-DE" altLang="de-DE" sz="1400"/>
          </a:p>
        </p:txBody>
      </p:sp>
      <p:sp>
        <p:nvSpPr>
          <p:cNvPr id="137219" name="Rectangle 1026"/>
          <p:cNvSpPr>
            <a:spLocks noGrp="1" noRot="1" noChangeAspect="1" noChangeArrowheads="1" noTextEdit="1"/>
          </p:cNvSpPr>
          <p:nvPr>
            <p:ph type="sldImg"/>
          </p:nvPr>
        </p:nvSpPr>
        <p:spPr>
          <a:xfrm>
            <a:off x="141288" y="768350"/>
            <a:ext cx="6821487" cy="3836988"/>
          </a:xfrm>
          <a:ln/>
        </p:spPr>
      </p:sp>
      <p:sp>
        <p:nvSpPr>
          <p:cNvPr id="1372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6816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FA20B2-BB69-46FE-A297-8064D26FD047}" type="slidenum">
              <a:rPr lang="de-DE" altLang="de-DE" sz="1400"/>
              <a:pPr eaLnBrk="1" hangingPunct="1">
                <a:spcBef>
                  <a:spcPct val="0"/>
                </a:spcBef>
              </a:pPr>
              <a:t>21</a:t>
            </a:fld>
            <a:endParaRPr lang="de-DE" altLang="de-DE" sz="1400"/>
          </a:p>
        </p:txBody>
      </p:sp>
      <p:sp>
        <p:nvSpPr>
          <p:cNvPr id="137219" name="Rectangle 1026"/>
          <p:cNvSpPr>
            <a:spLocks noGrp="1" noRot="1" noChangeAspect="1" noChangeArrowheads="1" noTextEdit="1"/>
          </p:cNvSpPr>
          <p:nvPr>
            <p:ph type="sldImg"/>
          </p:nvPr>
        </p:nvSpPr>
        <p:spPr>
          <a:xfrm>
            <a:off x="141288" y="768350"/>
            <a:ext cx="6821487" cy="3836988"/>
          </a:xfrm>
          <a:ln/>
        </p:spPr>
      </p:sp>
      <p:sp>
        <p:nvSpPr>
          <p:cNvPr id="1372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6816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FA20B2-BB69-46FE-A297-8064D26FD047}" type="slidenum">
              <a:rPr lang="de-DE" altLang="de-DE" sz="1400"/>
              <a:pPr eaLnBrk="1" hangingPunct="1">
                <a:spcBef>
                  <a:spcPct val="0"/>
                </a:spcBef>
              </a:pPr>
              <a:t>22</a:t>
            </a:fld>
            <a:endParaRPr lang="de-DE" altLang="de-DE" sz="1400"/>
          </a:p>
        </p:txBody>
      </p:sp>
      <p:sp>
        <p:nvSpPr>
          <p:cNvPr id="137219" name="Rectangle 1026"/>
          <p:cNvSpPr>
            <a:spLocks noGrp="1" noRot="1" noChangeAspect="1" noChangeArrowheads="1" noTextEdit="1"/>
          </p:cNvSpPr>
          <p:nvPr>
            <p:ph type="sldImg"/>
          </p:nvPr>
        </p:nvSpPr>
        <p:spPr>
          <a:xfrm>
            <a:off x="141288" y="768350"/>
            <a:ext cx="6821487" cy="3836988"/>
          </a:xfrm>
          <a:ln/>
        </p:spPr>
      </p:sp>
      <p:sp>
        <p:nvSpPr>
          <p:cNvPr id="1372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6816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FA20B2-BB69-46FE-A297-8064D26FD047}" type="slidenum">
              <a:rPr lang="de-DE" altLang="de-DE" sz="1400"/>
              <a:pPr eaLnBrk="1" hangingPunct="1">
                <a:spcBef>
                  <a:spcPct val="0"/>
                </a:spcBef>
              </a:pPr>
              <a:t>23</a:t>
            </a:fld>
            <a:endParaRPr lang="de-DE" altLang="de-DE" sz="1400"/>
          </a:p>
        </p:txBody>
      </p:sp>
      <p:sp>
        <p:nvSpPr>
          <p:cNvPr id="137219" name="Rectangle 1026"/>
          <p:cNvSpPr>
            <a:spLocks noGrp="1" noRot="1" noChangeAspect="1" noChangeArrowheads="1" noTextEdit="1"/>
          </p:cNvSpPr>
          <p:nvPr>
            <p:ph type="sldImg"/>
          </p:nvPr>
        </p:nvSpPr>
        <p:spPr>
          <a:xfrm>
            <a:off x="141288" y="768350"/>
            <a:ext cx="6821487" cy="3836988"/>
          </a:xfrm>
          <a:ln/>
        </p:spPr>
      </p:sp>
      <p:sp>
        <p:nvSpPr>
          <p:cNvPr id="1372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6816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7A4D50-F51C-47EB-8D2A-A6456F563F67}" type="slidenum">
              <a:rPr lang="de-DE" altLang="de-DE" sz="1400"/>
              <a:pPr eaLnBrk="1" hangingPunct="1">
                <a:spcBef>
                  <a:spcPct val="0"/>
                </a:spcBef>
              </a:pPr>
              <a:t>24</a:t>
            </a:fld>
            <a:endParaRPr lang="de-DE" altLang="de-DE" sz="14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9168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21995A-A962-4682-AD15-87199E451C6C}" type="slidenum">
              <a:rPr lang="de-DE" altLang="de-DE" sz="1400"/>
              <a:pPr eaLnBrk="1" hangingPunct="1">
                <a:spcBef>
                  <a:spcPct val="0"/>
                </a:spcBef>
              </a:pPr>
              <a:t>25</a:t>
            </a:fld>
            <a:endParaRPr lang="de-DE" altLang="de-DE" sz="14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07810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4C69F9-E2AC-451F-B00F-A326C702411D}" type="slidenum">
              <a:rPr lang="de-DE" altLang="de-DE" sz="1400"/>
              <a:pPr eaLnBrk="1" hangingPunct="1">
                <a:spcBef>
                  <a:spcPct val="0"/>
                </a:spcBef>
              </a:pPr>
              <a:t>26</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2615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3E6351-9E95-4CD6-AB64-5E62D2BCA957}" type="slidenum">
              <a:rPr lang="de-DE" altLang="de-DE" sz="1400"/>
              <a:pPr eaLnBrk="1" hangingPunct="1">
                <a:spcBef>
                  <a:spcPct val="0"/>
                </a:spcBef>
              </a:pPr>
              <a:t>27</a:t>
            </a:fld>
            <a:endParaRPr lang="de-DE" altLang="de-DE" sz="1400"/>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76251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DF98E7-A4BD-47FE-8DBF-88B0C6F6A7A3}" type="slidenum">
              <a:rPr lang="de-DE" altLang="de-DE" sz="1400"/>
              <a:pPr eaLnBrk="1" hangingPunct="1">
                <a:spcBef>
                  <a:spcPct val="0"/>
                </a:spcBef>
              </a:pPr>
              <a:t>28</a:t>
            </a:fld>
            <a:endParaRPr lang="de-DE" altLang="de-DE"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39554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AD1607-BEF0-4A09-A666-5152F4357EB7}" type="slidenum">
              <a:rPr lang="de-DE" altLang="de-DE" sz="1400"/>
              <a:pPr eaLnBrk="1" hangingPunct="1">
                <a:spcBef>
                  <a:spcPct val="0"/>
                </a:spcBef>
              </a:pPr>
              <a:t>29</a:t>
            </a:fld>
            <a:endParaRPr lang="de-DE" altLang="de-DE" sz="14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29789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8149D3-F820-46FB-A911-B46A8236752F}" type="slidenum">
              <a:rPr lang="de-DE" altLang="de-DE" sz="1400"/>
              <a:pPr eaLnBrk="1" hangingPunct="1">
                <a:spcBef>
                  <a:spcPct val="0"/>
                </a:spcBef>
              </a:pPr>
              <a:t>30</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88535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F4C0BB-005C-4257-B229-B4F052D3B355}" type="slidenum">
              <a:rPr lang="de-DE" altLang="de-DE" sz="1400"/>
              <a:pPr eaLnBrk="1" hangingPunct="1">
                <a:spcBef>
                  <a:spcPct val="0"/>
                </a:spcBef>
              </a:pPr>
              <a:t>31</a:t>
            </a:fld>
            <a:endParaRPr lang="de-DE" altLang="de-DE" sz="1400"/>
          </a:p>
        </p:txBody>
      </p:sp>
      <p:sp>
        <p:nvSpPr>
          <p:cNvPr id="145411" name="Rectangle 1026"/>
          <p:cNvSpPr>
            <a:spLocks noGrp="1" noRot="1" noChangeAspect="1" noChangeArrowheads="1" noTextEdit="1"/>
          </p:cNvSpPr>
          <p:nvPr>
            <p:ph type="sldImg"/>
          </p:nvPr>
        </p:nvSpPr>
        <p:spPr>
          <a:xfrm>
            <a:off x="141288" y="768350"/>
            <a:ext cx="6821487" cy="3836988"/>
          </a:xfrm>
          <a:ln/>
        </p:spPr>
      </p:sp>
      <p:sp>
        <p:nvSpPr>
          <p:cNvPr id="1454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92640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2C4C37-57EA-4A63-BD35-BA6BEA30ED53}" type="slidenum">
              <a:rPr lang="de-DE" altLang="de-DE" sz="1400"/>
              <a:pPr eaLnBrk="1" hangingPunct="1">
                <a:spcBef>
                  <a:spcPct val="0"/>
                </a:spcBef>
              </a:pPr>
              <a:t>32</a:t>
            </a:fld>
            <a:endParaRPr lang="de-DE" altLang="de-DE" sz="1400"/>
          </a:p>
        </p:txBody>
      </p:sp>
      <p:sp>
        <p:nvSpPr>
          <p:cNvPr id="14643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5949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DE6DE8-165B-4A7C-A5F7-38257E228BF6}" type="slidenum">
              <a:rPr lang="de-DE" altLang="de-DE" sz="1400"/>
              <a:pPr eaLnBrk="1" hangingPunct="1">
                <a:spcBef>
                  <a:spcPct val="0"/>
                </a:spcBef>
              </a:pPr>
              <a:t>33</a:t>
            </a:fld>
            <a:endParaRPr lang="de-DE" altLang="de-DE" sz="1400"/>
          </a:p>
        </p:txBody>
      </p:sp>
      <p:sp>
        <p:nvSpPr>
          <p:cNvPr id="1474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19289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1C4A83-CF16-44E3-80F4-356748E330DB}" type="slidenum">
              <a:rPr lang="de-DE" altLang="de-DE" sz="1400"/>
              <a:pPr eaLnBrk="1" hangingPunct="1">
                <a:spcBef>
                  <a:spcPct val="0"/>
                </a:spcBef>
              </a:pPr>
              <a:t>35</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50367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A8684E-5623-41D3-B4EA-A438E832CB50}" type="slidenum">
              <a:rPr lang="de-DE" altLang="de-DE" sz="1400"/>
              <a:pPr eaLnBrk="1" hangingPunct="1">
                <a:spcBef>
                  <a:spcPct val="0"/>
                </a:spcBef>
              </a:pPr>
              <a:t>36</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96660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EFDF99-1410-4D08-83B1-7352A136055B}" type="slidenum">
              <a:rPr lang="de-DE" altLang="de-DE" sz="1400"/>
              <a:pPr eaLnBrk="1" hangingPunct="1">
                <a:spcBef>
                  <a:spcPct val="0"/>
                </a:spcBef>
              </a:pPr>
              <a:t>37</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9715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D6D537-1FBE-4859-9777-A0552F678B20}" type="slidenum">
              <a:rPr lang="de-DE" altLang="de-DE" sz="1400"/>
              <a:pPr eaLnBrk="1" hangingPunct="1">
                <a:spcBef>
                  <a:spcPct val="0"/>
                </a:spcBef>
              </a:pPr>
              <a:t>38</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10467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406B98-D147-4F22-89B7-E03B9EB6F6DD}" type="slidenum">
              <a:rPr lang="de-DE" altLang="de-DE" sz="1400"/>
              <a:pPr eaLnBrk="1" hangingPunct="1">
                <a:spcBef>
                  <a:spcPct val="0"/>
                </a:spcBef>
              </a:pPr>
              <a:t>39</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47708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790496-559B-483D-A400-A92E49BFB01A}" type="slidenum">
              <a:rPr lang="de-DE" altLang="de-DE" sz="1400"/>
              <a:pPr eaLnBrk="1" hangingPunct="1">
                <a:spcBef>
                  <a:spcPct val="0"/>
                </a:spcBef>
              </a:pPr>
              <a:t>40</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78200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18D44B-69EB-47AD-AD6B-7738C255C289}" type="slidenum">
              <a:rPr lang="de-DE" altLang="de-DE" sz="1400"/>
              <a:pPr eaLnBrk="1" hangingPunct="1">
                <a:spcBef>
                  <a:spcPct val="0"/>
                </a:spcBef>
              </a:pPr>
              <a:t>41</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54916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8D9E7F-EECE-4870-A4DB-AD4EC3FCB32F}" type="slidenum">
              <a:rPr lang="de-DE" altLang="de-DE" sz="1400"/>
              <a:pPr eaLnBrk="1" hangingPunct="1">
                <a:spcBef>
                  <a:spcPct val="0"/>
                </a:spcBef>
              </a:pPr>
              <a:t>42</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45135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08C709-AD53-4C0E-B697-34F3FD0C18FF}" type="slidenum">
              <a:rPr lang="de-DE" altLang="de-DE" sz="1400"/>
              <a:pPr eaLnBrk="1" hangingPunct="1">
                <a:spcBef>
                  <a:spcPct val="0"/>
                </a:spcBef>
              </a:pPr>
              <a:t>43</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8486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158EA1-D25A-4D21-9697-A7BD99A6AF36}" type="slidenum">
              <a:rPr lang="de-DE" altLang="de-DE" sz="1400"/>
              <a:pPr eaLnBrk="1" hangingPunct="1">
                <a:spcBef>
                  <a:spcPct val="0"/>
                </a:spcBef>
              </a:pPr>
              <a:t>44</a:t>
            </a:fld>
            <a:endParaRPr lang="de-DE" altLang="de-DE" sz="1400"/>
          </a:p>
        </p:txBody>
      </p:sp>
      <p:sp>
        <p:nvSpPr>
          <p:cNvPr id="15769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44047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B8E9C9-5D41-46D4-B030-8A0C799F2C16}" type="slidenum">
              <a:rPr lang="de-DE" altLang="de-DE" sz="1400"/>
              <a:pPr eaLnBrk="1" hangingPunct="1">
                <a:spcBef>
                  <a:spcPct val="0"/>
                </a:spcBef>
              </a:pPr>
              <a:t>45</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10768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D05086-96C5-4C32-AC20-2556A0FDF28C}" type="slidenum">
              <a:rPr lang="de-DE" altLang="de-DE" sz="1400"/>
              <a:pPr eaLnBrk="1" hangingPunct="1">
                <a:spcBef>
                  <a:spcPct val="0"/>
                </a:spcBef>
              </a:pPr>
              <a:t>46</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03165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8C23D9-9D28-4672-8387-C48243A2B196}" type="slidenum">
              <a:rPr lang="de-DE" altLang="de-DE" sz="1400"/>
              <a:pPr eaLnBrk="1" hangingPunct="1">
                <a:spcBef>
                  <a:spcPct val="0"/>
                </a:spcBef>
              </a:pPr>
              <a:t>47</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83551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2CCFA5-B854-41EA-985B-8FF442C6B580}" type="slidenum">
              <a:rPr lang="de-DE" altLang="de-DE" sz="1400"/>
              <a:pPr eaLnBrk="1" hangingPunct="1">
                <a:spcBef>
                  <a:spcPct val="0"/>
                </a:spcBef>
              </a:pPr>
              <a:t>48</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11051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62FC73-8236-408B-B3A7-4CEABD6E6FF2}" type="slidenum">
              <a:rPr lang="de-DE" altLang="de-DE" sz="1400"/>
              <a:pPr eaLnBrk="1" hangingPunct="1">
                <a:spcBef>
                  <a:spcPct val="0"/>
                </a:spcBef>
              </a:pPr>
              <a:t>49</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36335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E7B897-B23B-44DB-BB8F-30720635E748}" type="slidenum">
              <a:rPr lang="de-DE" altLang="de-DE" sz="1400"/>
              <a:pPr eaLnBrk="1" hangingPunct="1">
                <a:spcBef>
                  <a:spcPct val="0"/>
                </a:spcBef>
              </a:pPr>
              <a:t>50</a:t>
            </a:fld>
            <a:endParaRPr lang="de-DE" altLang="de-DE" sz="1400"/>
          </a:p>
        </p:txBody>
      </p:sp>
      <p:sp>
        <p:nvSpPr>
          <p:cNvPr id="1638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77700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AAE27B-0D3F-4386-9C1E-59A65F8D1EB5}" type="slidenum">
              <a:rPr lang="de-DE" altLang="de-DE" sz="1400"/>
              <a:pPr eaLnBrk="1" hangingPunct="1">
                <a:spcBef>
                  <a:spcPct val="0"/>
                </a:spcBef>
              </a:pPr>
              <a:t>51</a:t>
            </a:fld>
            <a:endParaRPr lang="de-DE" altLang="de-DE" sz="1400"/>
          </a:p>
        </p:txBody>
      </p:sp>
      <p:sp>
        <p:nvSpPr>
          <p:cNvPr id="164867" name="Rectangle 1026"/>
          <p:cNvSpPr>
            <a:spLocks noGrp="1" noRot="1" noChangeAspect="1" noChangeArrowheads="1" noTextEdit="1"/>
          </p:cNvSpPr>
          <p:nvPr>
            <p:ph type="sldImg"/>
          </p:nvPr>
        </p:nvSpPr>
        <p:spPr>
          <a:xfrm>
            <a:off x="141288" y="768350"/>
            <a:ext cx="6821487" cy="3836988"/>
          </a:xfrm>
          <a:ln/>
        </p:spPr>
      </p:sp>
      <p:sp>
        <p:nvSpPr>
          <p:cNvPr id="1648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50209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F12974-71A7-40B6-9992-001915474649}" type="slidenum">
              <a:rPr lang="de-DE" altLang="de-DE" sz="1400"/>
              <a:pPr eaLnBrk="1" hangingPunct="1">
                <a:spcBef>
                  <a:spcPct val="0"/>
                </a:spcBef>
              </a:pPr>
              <a:t>52</a:t>
            </a:fld>
            <a:endParaRPr lang="de-DE" altLang="de-DE" sz="14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66258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D016C7-F2F4-42EF-8420-FC0827E02303}" type="slidenum">
              <a:rPr lang="de-DE" altLang="de-DE" sz="1400"/>
              <a:pPr eaLnBrk="1" hangingPunct="1">
                <a:spcBef>
                  <a:spcPct val="0"/>
                </a:spcBef>
              </a:pPr>
              <a:t>53</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32585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C3222F-246A-4596-B811-865BE5DCC4F7}" type="slidenum">
              <a:rPr lang="de-DE" altLang="de-DE" sz="1400"/>
              <a:pPr eaLnBrk="1" hangingPunct="1">
                <a:spcBef>
                  <a:spcPct val="0"/>
                </a:spcBef>
              </a:pPr>
              <a:t>54</a:t>
            </a:fld>
            <a:endParaRPr lang="de-DE" altLang="de-DE" sz="14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3901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48732F-E3DE-4D72-8CDC-5478C7F1CA40}" type="slidenum">
              <a:rPr lang="de-DE" altLang="de-DE" sz="1400"/>
              <a:pPr eaLnBrk="1" hangingPunct="1">
                <a:spcBef>
                  <a:spcPct val="0"/>
                </a:spcBef>
              </a:pPr>
              <a:t>55</a:t>
            </a:fld>
            <a:endParaRPr lang="de-DE" altLang="de-DE" sz="14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98396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71497F-A3D0-4AAE-94A2-32303E9CBE16}" type="slidenum">
              <a:rPr lang="de-DE" altLang="de-DE" sz="1400"/>
              <a:pPr eaLnBrk="1" hangingPunct="1">
                <a:spcBef>
                  <a:spcPct val="0"/>
                </a:spcBef>
              </a:pPr>
              <a:t>56</a:t>
            </a:fld>
            <a:endParaRPr lang="de-DE" altLang="de-DE"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87780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B2B6C7-AE38-4399-958A-3CBADC716C0C}" type="slidenum">
              <a:rPr lang="de-DE" altLang="de-DE" sz="1400"/>
              <a:pPr eaLnBrk="1" hangingPunct="1">
                <a:spcBef>
                  <a:spcPct val="0"/>
                </a:spcBef>
              </a:pPr>
              <a:t>57</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47445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DDC8C6-7A2C-434B-8E30-EE7E9D947501}" type="slidenum">
              <a:rPr lang="de-DE" altLang="de-DE" sz="1400"/>
              <a:pPr eaLnBrk="1" hangingPunct="1">
                <a:spcBef>
                  <a:spcPct val="0"/>
                </a:spcBef>
              </a:pPr>
              <a:t>58</a:t>
            </a:fld>
            <a:endParaRPr lang="de-DE" altLang="de-DE" sz="1400"/>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83356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918A61-B0AF-4B63-BC70-EAE3EB768222}" type="slidenum">
              <a:rPr lang="de-DE" altLang="de-DE" sz="1400"/>
              <a:pPr eaLnBrk="1" hangingPunct="1">
                <a:spcBef>
                  <a:spcPct val="0"/>
                </a:spcBef>
              </a:pPr>
              <a:t>59</a:t>
            </a:fld>
            <a:endParaRPr lang="de-DE" altLang="de-DE"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52194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682595-0D9F-49E7-9951-6AA672E97F8D}" type="slidenum">
              <a:rPr lang="de-DE" altLang="de-DE" sz="1400"/>
              <a:pPr eaLnBrk="1" hangingPunct="1">
                <a:spcBef>
                  <a:spcPct val="0"/>
                </a:spcBef>
              </a:pPr>
              <a:t>60</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87972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8B6722-138C-4157-A055-F072476629D4}" type="slidenum">
              <a:rPr lang="de-DE" altLang="de-DE" sz="1400"/>
              <a:pPr eaLnBrk="1" hangingPunct="1">
                <a:spcBef>
                  <a:spcPct val="0"/>
                </a:spcBef>
              </a:pPr>
              <a:t>61</a:t>
            </a:fld>
            <a:endParaRPr lang="de-DE" altLang="de-DE" sz="1400"/>
          </a:p>
        </p:txBody>
      </p:sp>
      <p:sp>
        <p:nvSpPr>
          <p:cNvPr id="175107" name="Rectangle 1026"/>
          <p:cNvSpPr>
            <a:spLocks noGrp="1" noRot="1" noChangeAspect="1" noChangeArrowheads="1" noTextEdit="1"/>
          </p:cNvSpPr>
          <p:nvPr>
            <p:ph type="sldImg"/>
          </p:nvPr>
        </p:nvSpPr>
        <p:spPr>
          <a:xfrm>
            <a:off x="141288" y="768350"/>
            <a:ext cx="6821487" cy="3836988"/>
          </a:xfrm>
          <a:ln/>
        </p:spPr>
      </p:sp>
      <p:sp>
        <p:nvSpPr>
          <p:cNvPr id="1751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17493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D057D9-108E-4477-A8F1-25FE59CDB0B3}" type="slidenum">
              <a:rPr lang="de-DE" altLang="de-DE" sz="1400"/>
              <a:pPr eaLnBrk="1" hangingPunct="1">
                <a:spcBef>
                  <a:spcPct val="0"/>
                </a:spcBef>
              </a:pPr>
              <a:t>62</a:t>
            </a:fld>
            <a:endParaRPr lang="de-DE" altLang="de-DE" sz="1400"/>
          </a:p>
        </p:txBody>
      </p:sp>
      <p:sp>
        <p:nvSpPr>
          <p:cNvPr id="176131" name="Rectangle 1026"/>
          <p:cNvSpPr>
            <a:spLocks noGrp="1" noRot="1" noChangeAspect="1" noChangeArrowheads="1" noTextEdit="1"/>
          </p:cNvSpPr>
          <p:nvPr>
            <p:ph type="sldImg"/>
          </p:nvPr>
        </p:nvSpPr>
        <p:spPr>
          <a:xfrm>
            <a:off x="141288" y="768350"/>
            <a:ext cx="6821487" cy="3836988"/>
          </a:xfrm>
          <a:ln/>
        </p:spPr>
      </p:sp>
      <p:sp>
        <p:nvSpPr>
          <p:cNvPr id="1761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163012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3CAE17-BCA8-4F67-A968-AE0BD2FBE470}" type="slidenum">
              <a:rPr lang="de-DE" altLang="de-DE" sz="1400"/>
              <a:pPr eaLnBrk="1" hangingPunct="1">
                <a:spcBef>
                  <a:spcPct val="0"/>
                </a:spcBef>
              </a:pPr>
              <a:t>63</a:t>
            </a:fld>
            <a:endParaRPr lang="de-DE" altLang="de-DE" sz="1400"/>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01938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28F48B-459E-4D4E-80D3-941328766515}" type="slidenum">
              <a:rPr lang="de-DE" altLang="de-DE" sz="1400"/>
              <a:pPr eaLnBrk="1" hangingPunct="1">
                <a:spcBef>
                  <a:spcPct val="0"/>
                </a:spcBef>
              </a:pPr>
              <a:t>64</a:t>
            </a:fld>
            <a:endParaRPr lang="de-DE" altLang="de-DE" sz="1400"/>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328075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28F48B-459E-4D4E-80D3-941328766515}" type="slidenum">
              <a:rPr lang="de-DE" altLang="de-DE" sz="1400"/>
              <a:pPr eaLnBrk="1" hangingPunct="1">
                <a:spcBef>
                  <a:spcPct val="0"/>
                </a:spcBef>
              </a:pPr>
              <a:t>65</a:t>
            </a:fld>
            <a:endParaRPr lang="de-DE" altLang="de-DE" sz="1400"/>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328075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28F48B-459E-4D4E-80D3-941328766515}" type="slidenum">
              <a:rPr lang="de-DE" altLang="de-DE" sz="1400"/>
              <a:pPr eaLnBrk="1" hangingPunct="1">
                <a:spcBef>
                  <a:spcPct val="0"/>
                </a:spcBef>
              </a:pPr>
              <a:t>66</a:t>
            </a:fld>
            <a:endParaRPr lang="de-DE" altLang="de-DE" sz="1400"/>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32807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28F48B-459E-4D4E-80D3-941328766515}" type="slidenum">
              <a:rPr lang="de-DE" altLang="de-DE" sz="1400"/>
              <a:pPr eaLnBrk="1" hangingPunct="1">
                <a:spcBef>
                  <a:spcPct val="0"/>
                </a:spcBef>
              </a:pPr>
              <a:t>67</a:t>
            </a:fld>
            <a:endParaRPr lang="de-DE" altLang="de-DE" sz="1400"/>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32807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28F48B-459E-4D4E-80D3-941328766515}" type="slidenum">
              <a:rPr lang="de-DE" altLang="de-DE" sz="1400"/>
              <a:pPr eaLnBrk="1" hangingPunct="1">
                <a:spcBef>
                  <a:spcPct val="0"/>
                </a:spcBef>
              </a:pPr>
              <a:t>68</a:t>
            </a:fld>
            <a:endParaRPr lang="de-DE" altLang="de-DE" sz="1400"/>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32807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C80E94-8CEF-4408-A051-60AE91A2F461}" type="slidenum">
              <a:rPr lang="de-DE" altLang="de-DE" sz="1400"/>
              <a:pPr eaLnBrk="1" hangingPunct="1">
                <a:spcBef>
                  <a:spcPct val="0"/>
                </a:spcBef>
              </a:pPr>
              <a:t>69</a:t>
            </a:fld>
            <a:endParaRPr lang="de-DE" altLang="de-DE" sz="1400"/>
          </a:p>
        </p:txBody>
      </p:sp>
      <p:sp>
        <p:nvSpPr>
          <p:cNvPr id="185347" name="Rectangle 2"/>
          <p:cNvSpPr>
            <a:spLocks noGrp="1" noRot="1" noChangeAspect="1" noChangeArrowheads="1" noTextEdit="1"/>
          </p:cNvSpPr>
          <p:nvPr>
            <p:ph type="sldImg"/>
          </p:nvPr>
        </p:nvSpPr>
        <p:spPr>
          <a:xfrm>
            <a:off x="141288" y="768350"/>
            <a:ext cx="6821487"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919289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C80E94-8CEF-4408-A051-60AE91A2F461}" type="slidenum">
              <a:rPr lang="de-DE" altLang="de-DE" sz="1400"/>
              <a:pPr eaLnBrk="1" hangingPunct="1">
                <a:spcBef>
                  <a:spcPct val="0"/>
                </a:spcBef>
              </a:pPr>
              <a:t>70</a:t>
            </a:fld>
            <a:endParaRPr lang="de-DE" altLang="de-DE" sz="1400"/>
          </a:p>
        </p:txBody>
      </p:sp>
      <p:sp>
        <p:nvSpPr>
          <p:cNvPr id="185347" name="Rectangle 2"/>
          <p:cNvSpPr>
            <a:spLocks noGrp="1" noRot="1" noChangeAspect="1" noChangeArrowheads="1" noTextEdit="1"/>
          </p:cNvSpPr>
          <p:nvPr>
            <p:ph type="sldImg"/>
          </p:nvPr>
        </p:nvSpPr>
        <p:spPr>
          <a:xfrm>
            <a:off x="141288" y="768350"/>
            <a:ext cx="6821487"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91928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C80E94-8CEF-4408-A051-60AE91A2F461}" type="slidenum">
              <a:rPr lang="de-DE" altLang="de-DE" sz="1400"/>
              <a:pPr eaLnBrk="1" hangingPunct="1">
                <a:spcBef>
                  <a:spcPct val="0"/>
                </a:spcBef>
              </a:pPr>
              <a:t>71</a:t>
            </a:fld>
            <a:endParaRPr lang="de-DE" altLang="de-DE" sz="1400"/>
          </a:p>
        </p:txBody>
      </p:sp>
      <p:sp>
        <p:nvSpPr>
          <p:cNvPr id="185347" name="Rectangle 2"/>
          <p:cNvSpPr>
            <a:spLocks noGrp="1" noRot="1" noChangeAspect="1" noChangeArrowheads="1" noTextEdit="1"/>
          </p:cNvSpPr>
          <p:nvPr>
            <p:ph type="sldImg"/>
          </p:nvPr>
        </p:nvSpPr>
        <p:spPr>
          <a:xfrm>
            <a:off x="141288" y="768350"/>
            <a:ext cx="6821487"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91928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9C13AA-14B0-4D64-9ACD-F463B6A932B3}" type="slidenum">
              <a:rPr lang="de-DE" altLang="de-DE" sz="1400"/>
              <a:pPr eaLnBrk="1" hangingPunct="1">
                <a:spcBef>
                  <a:spcPct val="0"/>
                </a:spcBef>
              </a:pPr>
              <a:t>73</a:t>
            </a:fld>
            <a:endParaRPr lang="de-DE" altLang="de-DE" sz="1400"/>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62851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E97296-B80A-4766-ABD1-8D8551B8B885}" type="slidenum">
              <a:rPr lang="de-DE" altLang="fi-FI" sz="1300">
                <a:solidFill>
                  <a:srgbClr val="000000"/>
                </a:solidFill>
              </a:rPr>
              <a:pPr eaLnBrk="1" hangingPunct="1">
                <a:spcBef>
                  <a:spcPct val="0"/>
                </a:spcBef>
              </a:pPr>
              <a:t>74</a:t>
            </a:fld>
            <a:endParaRPr lang="de-DE" altLang="fi-FI" sz="1300">
              <a:solidFill>
                <a:srgbClr val="000000"/>
              </a:solidFill>
            </a:endParaRPr>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2082646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600B6C-87D4-43EE-89F7-69DE6ACDEF15}" type="slidenum">
              <a:rPr lang="de-DE" altLang="fi-FI" sz="1300">
                <a:solidFill>
                  <a:srgbClr val="000000"/>
                </a:solidFill>
              </a:rPr>
              <a:pPr eaLnBrk="1" hangingPunct="1">
                <a:spcBef>
                  <a:spcPct val="0"/>
                </a:spcBef>
              </a:pPr>
              <a:t>75</a:t>
            </a:fld>
            <a:endParaRPr lang="de-DE" altLang="fi-FI" sz="1300">
              <a:solidFill>
                <a:srgbClr val="000000"/>
              </a:solidFill>
            </a:endParaRPr>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188344359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D707F4-E61B-4D87-A8FA-1F055E9E676E}" type="slidenum">
              <a:rPr lang="de-DE" altLang="fi-FI" sz="1300">
                <a:solidFill>
                  <a:srgbClr val="000000"/>
                </a:solidFill>
              </a:rPr>
              <a:pPr eaLnBrk="1" hangingPunct="1">
                <a:spcBef>
                  <a:spcPct val="0"/>
                </a:spcBef>
              </a:pPr>
              <a:t>76</a:t>
            </a:fld>
            <a:endParaRPr lang="de-DE" altLang="fi-FI" sz="1300">
              <a:solidFill>
                <a:srgbClr val="000000"/>
              </a:solidFill>
            </a:endParaRPr>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413206272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20B8C8-01A7-4AB6-B692-C0F2DEE895FC}" type="slidenum">
              <a:rPr lang="de-DE" altLang="fi-FI" sz="1300">
                <a:solidFill>
                  <a:srgbClr val="000000"/>
                </a:solidFill>
              </a:rPr>
              <a:pPr eaLnBrk="1" hangingPunct="1">
                <a:spcBef>
                  <a:spcPct val="0"/>
                </a:spcBef>
              </a:pPr>
              <a:t>77</a:t>
            </a:fld>
            <a:endParaRPr lang="de-DE" altLang="fi-FI" sz="1300">
              <a:solidFill>
                <a:srgbClr val="000000"/>
              </a:solidFill>
            </a:endParaRPr>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389388406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F37E5C9-348D-45AE-9AC8-51327DF3BBCA}" type="slidenum">
              <a:rPr lang="de-DE" altLang="fi-FI" sz="1300">
                <a:solidFill>
                  <a:srgbClr val="000000"/>
                </a:solidFill>
              </a:rPr>
              <a:pPr algn="r" eaLnBrk="1" hangingPunct="1">
                <a:spcBef>
                  <a:spcPct val="0"/>
                </a:spcBef>
              </a:pPr>
              <a:t>78</a:t>
            </a:fld>
            <a:endParaRPr lang="de-DE" altLang="fi-FI" sz="1300">
              <a:solidFill>
                <a:srgbClr val="000000"/>
              </a:solidFill>
            </a:endParaRPr>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371725976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B968BB0-D78D-4229-96C3-2E95A959BD92}" type="slidenum">
              <a:rPr lang="de-DE" altLang="fi-FI" sz="1300">
                <a:solidFill>
                  <a:srgbClr val="000000"/>
                </a:solidFill>
              </a:rPr>
              <a:pPr algn="r" eaLnBrk="1" hangingPunct="1">
                <a:spcBef>
                  <a:spcPct val="0"/>
                </a:spcBef>
              </a:pPr>
              <a:t>79</a:t>
            </a:fld>
            <a:endParaRPr lang="de-DE" altLang="fi-FI" sz="1300">
              <a:solidFill>
                <a:srgbClr val="000000"/>
              </a:solidFill>
            </a:endParaRPr>
          </a:p>
        </p:txBody>
      </p:sp>
      <p:sp>
        <p:nvSpPr>
          <p:cNvPr id="299011" name="Rectangle 2"/>
          <p:cNvSpPr>
            <a:spLocks noGrp="1" noRot="1" noChangeAspect="1" noChangeArrowheads="1" noTextEdit="1"/>
          </p:cNvSpPr>
          <p:nvPr>
            <p:ph type="sldImg"/>
          </p:nvPr>
        </p:nvSpPr>
        <p:spPr>
          <a:xfrm>
            <a:off x="138113" y="768350"/>
            <a:ext cx="6824662" cy="3836988"/>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381189908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564BE3-8AED-44D4-9CE2-09718EE2C9AB}" type="slidenum">
              <a:rPr lang="de-DE" altLang="fi-FI" sz="1300">
                <a:solidFill>
                  <a:srgbClr val="000000"/>
                </a:solidFill>
              </a:rPr>
              <a:pPr eaLnBrk="1" hangingPunct="1">
                <a:spcBef>
                  <a:spcPct val="0"/>
                </a:spcBef>
              </a:pPr>
              <a:t>80</a:t>
            </a:fld>
            <a:endParaRPr lang="de-DE" altLang="fi-FI" sz="1300">
              <a:solidFill>
                <a:srgbClr val="000000"/>
              </a:solidFill>
            </a:endParaRPr>
          </a:p>
        </p:txBody>
      </p:sp>
      <p:sp>
        <p:nvSpPr>
          <p:cNvPr id="300035" name="Rectangle 2"/>
          <p:cNvSpPr>
            <a:spLocks noGrp="1" noRot="1" noChangeAspect="1" noChangeArrowheads="1" noTextEdit="1"/>
          </p:cNvSpPr>
          <p:nvPr>
            <p:ph type="sldImg"/>
          </p:nvPr>
        </p:nvSpPr>
        <p:spPr>
          <a:xfrm>
            <a:off x="138113" y="768350"/>
            <a:ext cx="6824662" cy="3836988"/>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i-FI"/>
          </a:p>
        </p:txBody>
      </p:sp>
    </p:spTree>
    <p:extLst>
      <p:ext uri="{BB962C8B-B14F-4D97-AF65-F5344CB8AC3E}">
        <p14:creationId xmlns:p14="http://schemas.microsoft.com/office/powerpoint/2010/main" val="244393624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6E0087-68D0-4C84-ADF5-09B763BE9FA1}" type="slidenum">
              <a:rPr lang="de-DE" altLang="de-DE" smtClean="0"/>
              <a:pPr/>
              <a:t>81</a:t>
            </a:fld>
            <a:endParaRPr lang="de-DE" altLang="de-DE"/>
          </a:p>
        </p:txBody>
      </p:sp>
    </p:spTree>
    <p:extLst>
      <p:ext uri="{BB962C8B-B14F-4D97-AF65-F5344CB8AC3E}">
        <p14:creationId xmlns:p14="http://schemas.microsoft.com/office/powerpoint/2010/main" val="201588216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6E0087-68D0-4C84-ADF5-09B763BE9FA1}" type="slidenum">
              <a:rPr lang="de-DE" altLang="de-DE" smtClean="0"/>
              <a:pPr/>
              <a:t>82</a:t>
            </a:fld>
            <a:endParaRPr lang="de-DE" altLang="de-DE"/>
          </a:p>
        </p:txBody>
      </p:sp>
    </p:spTree>
    <p:extLst>
      <p:ext uri="{BB962C8B-B14F-4D97-AF65-F5344CB8AC3E}">
        <p14:creationId xmlns:p14="http://schemas.microsoft.com/office/powerpoint/2010/main" val="5283563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Metakognitiivinen</a:t>
            </a:r>
            <a:r>
              <a:rPr lang="en-US" altLang="ko-KR" dirty="0">
                <a:solidFill>
                  <a:srgbClr val="004992"/>
                </a:solidFill>
              </a:rPr>
              <a:t> </a:t>
            </a:r>
            <a:r>
              <a:rPr lang="en-US" altLang="ko-KR" dirty="0" err="1">
                <a:solidFill>
                  <a:srgbClr val="004992"/>
                </a:solidFill>
              </a:rPr>
              <a:t>harjoittelu</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i-FI" altLang="ko-KR" sz="1000" b="0" dirty="0">
                <a:latin typeface="+mj-lt"/>
              </a:rPr>
              <a:t>Kukin taiteilija ja tekijänoikeuden omistaja on ystävällisesti antanut luvan kuvien käyttöön tässä moduulissa. Lisätietoja (taiteilija, teoksen nimi) esityksen lopussa.</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Metakognitiivinen harjoittelu 7 – Hätiköidyt johtopäätökset II</a:t>
            </a:r>
            <a:endParaRPr lang="de-DE"/>
          </a:p>
        </p:txBody>
      </p:sp>
      <p:sp>
        <p:nvSpPr>
          <p:cNvPr id="4" name="Slide Number Placeholder 3"/>
          <p:cNvSpPr>
            <a:spLocks noGrp="1"/>
          </p:cNvSpPr>
          <p:nvPr>
            <p:ph type="sldNum" sz="quarter" idx="12"/>
          </p:nvPr>
        </p:nvSpPr>
        <p:spPr bwMode="gray"/>
        <p:txBody>
          <a:bodyPr/>
          <a:lstStyle>
            <a:lvl1pPr>
              <a:defRPr b="0"/>
            </a:lvl1pPr>
          </a:lstStyle>
          <a:p>
            <a:fld id="{3FCF4EB8-C441-4AEB-9A04-1DF7CE9411AB}"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05112D2E-A745-4139-8085-75CDCAD927D8}"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bwMode="gray"/>
        <p:txBody>
          <a:bodyPr/>
          <a:lstStyle>
            <a:lvl1pPr>
              <a:defRPr b="0"/>
            </a:lvl1pPr>
          </a:lstStyle>
          <a:p>
            <a:fld id="{DC7C5CD9-BD18-4CB1-B8FD-D652583AE74A}"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bwMode="gray"/>
        <p:txBody>
          <a:bodyPr/>
          <a:lstStyle>
            <a:lvl1pPr>
              <a:defRPr b="0"/>
            </a:lvl1pPr>
          </a:lstStyle>
          <a:p>
            <a:fld id="{3FCF4EB8-C441-4AEB-9A04-1DF7CE9411A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bwMode="gray"/>
        <p:txBody>
          <a:bodyPr/>
          <a:lstStyle>
            <a:lvl1pPr>
              <a:defRPr b="0"/>
            </a:lvl1pPr>
          </a:lstStyle>
          <a:p>
            <a:fld id="{3FCF4EB8-C441-4AEB-9A04-1DF7CE9411A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bwMode="gray"/>
        <p:txBody>
          <a:bodyPr/>
          <a:lstStyle>
            <a:lvl1pPr>
              <a:defRPr b="0"/>
            </a:lvl1pPr>
          </a:lstStyle>
          <a:p>
            <a:fld id="{F1D2A868-6615-45AF-A301-0DAECF3141A0}"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Metakognitiivinen harjoittelu 7 – Hätiköidyt johtopäätökset II</a:t>
            </a:r>
            <a:endParaRPr lang="de-DE"/>
          </a:p>
        </p:txBody>
      </p:sp>
      <p:sp>
        <p:nvSpPr>
          <p:cNvPr id="4" name="Slide Number Placeholder 3"/>
          <p:cNvSpPr>
            <a:spLocks noGrp="1"/>
          </p:cNvSpPr>
          <p:nvPr>
            <p:ph type="sldNum" sz="quarter" idx="12"/>
          </p:nvPr>
        </p:nvSpPr>
        <p:spPr bwMode="gray"/>
        <p:txBody>
          <a:bodyPr/>
          <a:lstStyle>
            <a:lvl1pPr>
              <a:defRPr b="0"/>
            </a:lvl1pPr>
          </a:lstStyle>
          <a:p>
            <a:fld id="{0F48670C-36DC-4E0F-A445-A4B69629331B}"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3FCF4EB8-C441-4AEB-9A04-1DF7CE9411AB}"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 id="214748394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7 A – </a:t>
            </a:r>
            <a:r>
              <a:rPr lang="en-US" altLang="ko-KR" dirty="0" err="1">
                <a:latin typeface="+mn-lt"/>
                <a:ea typeface="+mn-ea"/>
                <a:cs typeface="+mn-cs"/>
              </a:rPr>
              <a:t>Hätiköidyt</a:t>
            </a:r>
            <a:r>
              <a:rPr lang="en-US" altLang="ko-KR" dirty="0">
                <a:latin typeface="+mn-lt"/>
                <a:ea typeface="+mn-ea"/>
                <a:cs typeface="+mn-cs"/>
              </a:rPr>
              <a:t> </a:t>
            </a:r>
            <a:r>
              <a:rPr lang="en-US" altLang="ko-KR" dirty="0" err="1">
                <a:latin typeface="+mn-lt"/>
                <a:ea typeface="+mn-ea"/>
                <a:cs typeface="+mn-cs"/>
              </a:rPr>
              <a:t>johtopäätökset</a:t>
            </a:r>
            <a:r>
              <a:rPr lang="en-US" altLang="ko-KR" dirty="0">
                <a:latin typeface="+mn-lt"/>
                <a:ea typeface="+mn-ea"/>
                <a:cs typeface="+mn-cs"/>
              </a:rPr>
              <a:t>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Kuokkanen</a:t>
            </a:r>
            <a:r>
              <a:rPr lang="nl-NL" sz="1600">
                <a:solidFill>
                  <a:srgbClr val="004992"/>
                </a:solidFill>
              </a:rPr>
              <a:t> (01|23)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94654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Hätäiset johtopäätökset</a:t>
            </a:r>
          </a:p>
        </p:txBody>
      </p:sp>
      <p:sp>
        <p:nvSpPr>
          <p:cNvPr id="5122" name="Rectangle 2"/>
          <p:cNvSpPr>
            <a:spLocks noGrp="1" noChangeArrowheads="1"/>
          </p:cNvSpPr>
          <p:nvPr>
            <p:ph idx="1"/>
          </p:nvPr>
        </p:nvSpPr>
        <p:spPr/>
        <p:txBody>
          <a:bodyPr>
            <a:noAutofit/>
          </a:bodyPr>
          <a:lstStyle/>
          <a:p>
            <a:pPr algn="l" eaLnBrk="1" hangingPunct="1">
              <a:defRPr/>
            </a:pP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usein</a:t>
            </a:r>
            <a:r>
              <a:rPr lang="en-US" altLang="de-DE" sz="2400" dirty="0">
                <a:solidFill>
                  <a:srgbClr val="333333"/>
                </a:solidFill>
              </a:rPr>
              <a:t> </a:t>
            </a:r>
            <a:r>
              <a:rPr lang="en-US" altLang="de-DE" sz="2400" dirty="0" err="1">
                <a:solidFill>
                  <a:srgbClr val="333333"/>
                </a:solidFill>
              </a:rPr>
              <a:t>johtopäätöksiä</a:t>
            </a:r>
            <a:r>
              <a:rPr lang="en-US" altLang="de-DE" sz="2400" dirty="0">
                <a:solidFill>
                  <a:srgbClr val="333333"/>
                </a:solidFill>
              </a:rPr>
              <a:t> </a:t>
            </a:r>
            <a:r>
              <a:rPr lang="en-US" altLang="de-DE" sz="2400" dirty="0" err="1">
                <a:solidFill>
                  <a:srgbClr val="333333"/>
                </a:solidFill>
              </a:rPr>
              <a:t>tietämättä</a:t>
            </a:r>
            <a:r>
              <a:rPr lang="en-US" altLang="de-DE" sz="2400" dirty="0">
                <a:solidFill>
                  <a:srgbClr val="333333"/>
                </a:solidFill>
              </a:rPr>
              <a:t> </a:t>
            </a:r>
            <a:r>
              <a:rPr lang="en-US" altLang="de-DE" sz="2400" dirty="0" err="1">
                <a:solidFill>
                  <a:srgbClr val="333333"/>
                </a:solidFill>
              </a:rPr>
              <a:t>koko</a:t>
            </a:r>
            <a:r>
              <a:rPr lang="en-US" altLang="de-DE" sz="2400" dirty="0">
                <a:solidFill>
                  <a:srgbClr val="333333"/>
                </a:solidFill>
              </a:rPr>
              <a:t> </a:t>
            </a:r>
            <a:r>
              <a:rPr lang="en-US" altLang="de-DE" sz="2400" dirty="0" err="1">
                <a:solidFill>
                  <a:srgbClr val="333333"/>
                </a:solidFill>
              </a:rPr>
              <a:t>totuutta</a:t>
            </a:r>
            <a:r>
              <a:rPr lang="en-US" altLang="de-DE" sz="2400" dirty="0">
                <a:solidFill>
                  <a:srgbClr val="333333"/>
                </a:solidFill>
              </a:rPr>
              <a:t>.</a:t>
            </a:r>
          </a:p>
          <a:p>
            <a:pPr marL="342900" indent="-342900" algn="l" eaLnBrk="1" hangingPunct="1">
              <a:buClr>
                <a:srgbClr val="333333"/>
              </a:buClr>
              <a:buFont typeface="WingDings"/>
              <a:buChar char=""/>
              <a:defRPr/>
            </a:pPr>
            <a:r>
              <a:rPr lang="en-US" altLang="de-DE" sz="2400" dirty="0" err="1">
                <a:solidFill>
                  <a:srgbClr val="333333"/>
                </a:solidFill>
              </a:rPr>
              <a:t>Syyt</a:t>
            </a:r>
            <a:r>
              <a:rPr lang="en-US" altLang="de-DE" sz="2400" dirty="0">
                <a:solidFill>
                  <a:srgbClr val="333333"/>
                </a:solidFill>
              </a:rPr>
              <a:t>/</a:t>
            </a:r>
            <a:r>
              <a:rPr lang="en-US" altLang="de-DE" sz="2400" dirty="0" err="1">
                <a:solidFill>
                  <a:srgbClr val="333333"/>
                </a:solidFill>
              </a:rPr>
              <a:t>edut</a:t>
            </a:r>
            <a:r>
              <a:rPr lang="en-US" altLang="de-DE" sz="2400" dirty="0">
                <a:solidFill>
                  <a:srgbClr val="333333"/>
                </a:solidFill>
              </a:rPr>
              <a:t>: </a:t>
            </a:r>
            <a:r>
              <a:rPr lang="en-US" altLang="de-DE" sz="2400" dirty="0">
                <a:solidFill>
                  <a:srgbClr val="004992"/>
                </a:solidFill>
              </a:rPr>
              <a:t>??? </a:t>
            </a:r>
            <a:r>
              <a:rPr lang="en-US" altLang="de-DE" sz="2400" dirty="0" err="1">
                <a:solidFill>
                  <a:srgbClr val="FFFFFF"/>
                </a:solidFill>
              </a:rPr>
              <a:t>säästää</a:t>
            </a:r>
            <a:r>
              <a:rPr lang="en-US" altLang="de-DE" sz="2400" dirty="0">
                <a:solidFill>
                  <a:srgbClr val="FFFFFF"/>
                </a:solidFill>
              </a:rPr>
              <a:t> </a:t>
            </a:r>
            <a:r>
              <a:rPr lang="en-US" altLang="de-DE" sz="2400" dirty="0" err="1">
                <a:solidFill>
                  <a:srgbClr val="FFFFFF"/>
                </a:solidFill>
              </a:rPr>
              <a:t>aikaa</a:t>
            </a:r>
            <a:r>
              <a:rPr lang="en-US" altLang="de-DE" sz="2400" dirty="0">
                <a:solidFill>
                  <a:srgbClr val="FFFFFF"/>
                </a:solidFill>
              </a:rPr>
              <a:t>, </a:t>
            </a:r>
            <a:r>
              <a:rPr lang="en-US" altLang="de-DE" sz="2400" dirty="0" err="1">
                <a:solidFill>
                  <a:srgbClr val="FFFFFF"/>
                </a:solidFill>
              </a:rPr>
              <a:t>tuo</a:t>
            </a:r>
            <a:r>
              <a:rPr lang="en-US" altLang="de-DE" sz="2400" dirty="0">
                <a:solidFill>
                  <a:srgbClr val="FFFFFF"/>
                </a:solidFill>
              </a:rPr>
              <a:t> </a:t>
            </a:r>
            <a:r>
              <a:rPr lang="en-US" altLang="de-DE" sz="2400" dirty="0" err="1">
                <a:solidFill>
                  <a:srgbClr val="FFFFFF"/>
                </a:solidFill>
              </a:rPr>
              <a:t>turvallisuudentunteen</a:t>
            </a:r>
            <a:r>
              <a:rPr lang="en-US" altLang="de-DE" sz="2400" dirty="0">
                <a:solidFill>
                  <a:srgbClr val="FFFFFF"/>
                </a:solidFill>
              </a:rPr>
              <a:t>, </a:t>
            </a:r>
            <a:r>
              <a:rPr lang="en-US" altLang="de-DE" sz="2400" dirty="0" err="1">
                <a:solidFill>
                  <a:srgbClr val="FFFFFF"/>
                </a:solidFill>
              </a:rPr>
              <a:t>saattaa</a:t>
            </a:r>
            <a:r>
              <a:rPr lang="en-US" altLang="de-DE" sz="2400" dirty="0">
                <a:solidFill>
                  <a:srgbClr val="FFFFFF"/>
                </a:solidFill>
              </a:rPr>
              <a:t> </a:t>
            </a:r>
            <a:r>
              <a:rPr lang="en-US" altLang="de-DE" sz="2400" dirty="0" err="1">
                <a:solidFill>
                  <a:srgbClr val="FFFFFF"/>
                </a:solidFill>
              </a:rPr>
              <a:t>näyttää</a:t>
            </a:r>
            <a:r>
              <a:rPr lang="en-US" altLang="de-DE" sz="2400" dirty="0">
                <a:solidFill>
                  <a:srgbClr val="FFFFFF"/>
                </a:solidFill>
              </a:rPr>
              <a:t> </a:t>
            </a:r>
            <a:r>
              <a:rPr lang="en-US" altLang="de-DE" sz="2400" dirty="0" err="1">
                <a:solidFill>
                  <a:srgbClr val="FFFFFF"/>
                </a:solidFill>
              </a:rPr>
              <a:t>päättäväiseltä</a:t>
            </a:r>
            <a:r>
              <a:rPr lang="en-US" altLang="de-DE" sz="2400" dirty="0">
                <a:solidFill>
                  <a:srgbClr val="FFFFFF"/>
                </a:solidFill>
              </a:rPr>
              <a:t> ja </a:t>
            </a:r>
            <a:r>
              <a:rPr lang="en-US" altLang="de-DE" sz="2400" dirty="0" err="1">
                <a:solidFill>
                  <a:srgbClr val="FFFFFF"/>
                </a:solidFill>
              </a:rPr>
              <a:t>pätevältä</a:t>
            </a:r>
            <a:r>
              <a:rPr lang="en-US" altLang="de-DE" sz="2400" dirty="0">
                <a:solidFill>
                  <a:srgbClr val="FFFFFF"/>
                </a:solidFill>
              </a:rPr>
              <a:t> </a:t>
            </a:r>
            <a:r>
              <a:rPr lang="en-US" altLang="de-DE" sz="2400" dirty="0" err="1">
                <a:solidFill>
                  <a:srgbClr val="FFFFFF"/>
                </a:solidFill>
              </a:rPr>
              <a:t>muiden</a:t>
            </a:r>
            <a:r>
              <a:rPr lang="en-US" altLang="de-DE" sz="2400" dirty="0">
                <a:solidFill>
                  <a:srgbClr val="FFFFFF"/>
                </a:solidFill>
              </a:rPr>
              <a:t> </a:t>
            </a:r>
            <a:r>
              <a:rPr lang="en-US" altLang="de-DE" sz="2400" err="1">
                <a:solidFill>
                  <a:srgbClr val="FFFFFF"/>
                </a:solidFill>
              </a:rPr>
              <a:t>mielestä</a:t>
            </a:r>
            <a:r>
              <a:rPr lang="en-US" altLang="de-DE" sz="2400">
                <a:solidFill>
                  <a:srgbClr val="FFFFFF"/>
                </a:solidFill>
              </a:rPr>
              <a:t> (“Väärä </a:t>
            </a:r>
            <a:r>
              <a:rPr lang="en-US" altLang="de-DE" sz="2400" dirty="0" err="1">
                <a:solidFill>
                  <a:srgbClr val="FFFFFF"/>
                </a:solidFill>
              </a:rPr>
              <a:t>päätös</a:t>
            </a:r>
            <a:r>
              <a:rPr lang="en-US" altLang="de-DE" sz="2400" dirty="0">
                <a:solidFill>
                  <a:srgbClr val="FFFFFF"/>
                </a:solidFill>
              </a:rPr>
              <a:t> on </a:t>
            </a:r>
            <a:r>
              <a:rPr lang="en-US" altLang="de-DE" sz="2400" dirty="0" err="1">
                <a:solidFill>
                  <a:srgbClr val="FFFFFF"/>
                </a:solidFill>
              </a:rPr>
              <a:t>parempi</a:t>
            </a:r>
            <a:r>
              <a:rPr lang="en-US" altLang="de-DE" sz="2400" dirty="0">
                <a:solidFill>
                  <a:srgbClr val="FFFFFF"/>
                </a:solidFill>
              </a:rPr>
              <a:t> </a:t>
            </a:r>
            <a:r>
              <a:rPr lang="en-US" altLang="de-DE" sz="2400" dirty="0" err="1">
                <a:solidFill>
                  <a:srgbClr val="FFFFFF"/>
                </a:solidFill>
              </a:rPr>
              <a:t>kuin</a:t>
            </a:r>
            <a:r>
              <a:rPr lang="en-US" altLang="de-DE" sz="2400" dirty="0">
                <a:solidFill>
                  <a:srgbClr val="FFFFFF"/>
                </a:solidFill>
              </a:rPr>
              <a:t> </a:t>
            </a:r>
            <a:r>
              <a:rPr lang="en-US" altLang="de-DE" sz="2400" dirty="0" err="1">
                <a:solidFill>
                  <a:srgbClr val="FFFFFF"/>
                </a:solidFill>
              </a:rPr>
              <a:t>ei</a:t>
            </a:r>
            <a:r>
              <a:rPr lang="en-US" altLang="de-DE" sz="2400" dirty="0">
                <a:solidFill>
                  <a:srgbClr val="FFFFFF"/>
                </a:solidFill>
              </a:rPr>
              <a:t> </a:t>
            </a:r>
            <a:r>
              <a:rPr lang="en-US" altLang="de-DE" sz="2400" err="1">
                <a:solidFill>
                  <a:srgbClr val="FFFFFF"/>
                </a:solidFill>
              </a:rPr>
              <a:t>päätöstä</a:t>
            </a:r>
            <a:r>
              <a:rPr lang="en-US" altLang="de-DE" sz="2400">
                <a:solidFill>
                  <a:srgbClr val="FFFFFF"/>
                </a:solidFill>
              </a:rPr>
              <a:t>.”)</a:t>
            </a:r>
            <a:endParaRPr lang="en-US" altLang="de-DE" sz="2400" dirty="0">
              <a:solidFill>
                <a:srgbClr val="FFFFFF"/>
              </a:solidFill>
            </a:endParaRPr>
          </a:p>
          <a:p>
            <a:pPr marL="342900" indent="-342900" algn="l" eaLnBrk="1" hangingPunct="1">
              <a:buClr>
                <a:srgbClr val="333333"/>
              </a:buClr>
              <a:buFont typeface="WingDings"/>
              <a:buChar char=""/>
              <a:defRPr/>
            </a:pPr>
            <a:r>
              <a:rPr lang="en-US" altLang="de-DE" sz="2400" dirty="0" err="1">
                <a:solidFill>
                  <a:srgbClr val="333333"/>
                </a:solidFill>
              </a:rPr>
              <a:t>Haitat</a:t>
            </a:r>
            <a:r>
              <a:rPr lang="en-US" altLang="de-DE" sz="2400" dirty="0">
                <a:solidFill>
                  <a:srgbClr val="333333"/>
                </a:solidFill>
              </a:rPr>
              <a:t>: </a:t>
            </a:r>
            <a:r>
              <a:rPr lang="en-US" altLang="de-DE" sz="2400" dirty="0">
                <a:solidFill>
                  <a:srgbClr val="004992"/>
                </a:solidFill>
              </a:rPr>
              <a:t>??? </a:t>
            </a:r>
            <a:r>
              <a:rPr lang="en-US" altLang="de-DE" sz="2400" dirty="0" err="1">
                <a:solidFill>
                  <a:srgbClr val="FFFFFF"/>
                </a:solidFill>
              </a:rPr>
              <a:t>virheellisen</a:t>
            </a:r>
            <a:r>
              <a:rPr lang="en-US" altLang="de-DE" sz="2400" dirty="0">
                <a:solidFill>
                  <a:srgbClr val="FFFFFF"/>
                </a:solidFill>
              </a:rPr>
              <a:t> ja </a:t>
            </a:r>
            <a:r>
              <a:rPr lang="en-US" altLang="de-DE" sz="2400" dirty="0" err="1">
                <a:solidFill>
                  <a:srgbClr val="FFFFFF"/>
                </a:solidFill>
              </a:rPr>
              <a:t>vaarallisen</a:t>
            </a:r>
            <a:r>
              <a:rPr lang="en-US" altLang="de-DE" sz="2400" dirty="0">
                <a:solidFill>
                  <a:srgbClr val="FFFFFF"/>
                </a:solidFill>
              </a:rPr>
              <a:t> </a:t>
            </a:r>
            <a:r>
              <a:rPr lang="en-US" altLang="de-DE" sz="2400" dirty="0" err="1">
                <a:solidFill>
                  <a:srgbClr val="FFFFFF"/>
                </a:solidFill>
              </a:rPr>
              <a:t>päätöksen</a:t>
            </a:r>
            <a:r>
              <a:rPr lang="en-US" altLang="de-DE" sz="2400" dirty="0">
                <a:solidFill>
                  <a:srgbClr val="FFFFFF"/>
                </a:solidFill>
              </a:rPr>
              <a:t> </a:t>
            </a:r>
            <a:r>
              <a:rPr lang="en-US" altLang="de-DE" sz="2400" dirty="0" err="1">
                <a:solidFill>
                  <a:srgbClr val="FFFFFF"/>
                </a:solidFill>
              </a:rPr>
              <a:t>tekemisen</a:t>
            </a:r>
            <a:r>
              <a:rPr lang="en-US" altLang="de-DE" sz="2400" dirty="0">
                <a:solidFill>
                  <a:srgbClr val="FFFFFF"/>
                </a:solidFill>
              </a:rPr>
              <a:t> </a:t>
            </a:r>
            <a:r>
              <a:rPr lang="en-US" altLang="de-DE" sz="2400" dirty="0" err="1">
                <a:solidFill>
                  <a:srgbClr val="FFFFFF"/>
                </a:solidFill>
              </a:rPr>
              <a:t>riski</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05112D2E-A745-4139-8085-75CDCAD927D8}"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Hätäiset johtopäätökset</a:t>
            </a:r>
          </a:p>
        </p:txBody>
      </p:sp>
      <p:sp>
        <p:nvSpPr>
          <p:cNvPr id="5122" name="Rectangle 2"/>
          <p:cNvSpPr>
            <a:spLocks noGrp="1" noChangeArrowheads="1"/>
          </p:cNvSpPr>
          <p:nvPr>
            <p:ph idx="1"/>
          </p:nvPr>
        </p:nvSpPr>
        <p:spPr/>
        <p:txBody>
          <a:bodyPr>
            <a:noAutofit/>
          </a:bodyPr>
          <a:lstStyle/>
          <a:p>
            <a:pPr algn="l" eaLnBrk="1" hangingPunct="1">
              <a:defRPr/>
            </a:pP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usein</a:t>
            </a:r>
            <a:r>
              <a:rPr lang="en-US" altLang="de-DE" sz="2400" dirty="0">
                <a:solidFill>
                  <a:srgbClr val="333333"/>
                </a:solidFill>
              </a:rPr>
              <a:t> </a:t>
            </a:r>
            <a:r>
              <a:rPr lang="en-US" altLang="de-DE" sz="2400" dirty="0" err="1">
                <a:solidFill>
                  <a:srgbClr val="333333"/>
                </a:solidFill>
              </a:rPr>
              <a:t>johtopäätöksiä</a:t>
            </a:r>
            <a:r>
              <a:rPr lang="en-US" altLang="de-DE" sz="2400" dirty="0">
                <a:solidFill>
                  <a:srgbClr val="333333"/>
                </a:solidFill>
              </a:rPr>
              <a:t> </a:t>
            </a:r>
            <a:r>
              <a:rPr lang="en-US" altLang="de-DE" sz="2400" dirty="0" err="1">
                <a:solidFill>
                  <a:srgbClr val="333333"/>
                </a:solidFill>
              </a:rPr>
              <a:t>tietämättä</a:t>
            </a:r>
            <a:r>
              <a:rPr lang="en-US" altLang="de-DE" sz="2400" dirty="0">
                <a:solidFill>
                  <a:srgbClr val="333333"/>
                </a:solidFill>
              </a:rPr>
              <a:t> </a:t>
            </a:r>
            <a:r>
              <a:rPr lang="en-US" altLang="de-DE" sz="2400" dirty="0" err="1">
                <a:solidFill>
                  <a:srgbClr val="333333"/>
                </a:solidFill>
              </a:rPr>
              <a:t>koko</a:t>
            </a:r>
            <a:r>
              <a:rPr lang="en-US" altLang="de-DE" sz="2400" dirty="0">
                <a:solidFill>
                  <a:srgbClr val="333333"/>
                </a:solidFill>
              </a:rPr>
              <a:t> </a:t>
            </a:r>
            <a:r>
              <a:rPr lang="en-US" altLang="de-DE" sz="2400" dirty="0" err="1">
                <a:solidFill>
                  <a:srgbClr val="333333"/>
                </a:solidFill>
              </a:rPr>
              <a:t>totuutta</a:t>
            </a:r>
            <a:r>
              <a:rPr lang="en-US" altLang="de-DE" sz="2400" dirty="0">
                <a:solidFill>
                  <a:srgbClr val="333333"/>
                </a:solidFill>
              </a:rPr>
              <a:t>.</a:t>
            </a:r>
          </a:p>
          <a:p>
            <a:pPr marL="342900" indent="-342900" algn="l" eaLnBrk="1" hangingPunct="1">
              <a:buClr>
                <a:srgbClr val="000000"/>
              </a:buClr>
              <a:buFont typeface="WingDings"/>
              <a:buChar char=""/>
              <a:defRPr/>
            </a:pPr>
            <a:r>
              <a:rPr lang="en-US" altLang="de-DE" sz="2400" dirty="0" err="1">
                <a:solidFill>
                  <a:srgbClr val="333333"/>
                </a:solidFill>
              </a:rPr>
              <a:t>Syyt</a:t>
            </a:r>
            <a:r>
              <a:rPr lang="en-US" altLang="de-DE" sz="2400" dirty="0">
                <a:solidFill>
                  <a:srgbClr val="333333"/>
                </a:solidFill>
              </a:rPr>
              <a:t>/</a:t>
            </a:r>
            <a:r>
              <a:rPr lang="en-US" altLang="de-DE" sz="2400" dirty="0" err="1">
                <a:solidFill>
                  <a:srgbClr val="333333"/>
                </a:solidFill>
              </a:rPr>
              <a:t>edut</a:t>
            </a:r>
            <a:r>
              <a:rPr lang="en-US" altLang="de-DE" sz="2400" dirty="0">
                <a:solidFill>
                  <a:srgbClr val="333333"/>
                </a:solidFill>
              </a:rPr>
              <a:t>:</a:t>
            </a:r>
            <a:r>
              <a:rPr lang="en-US" altLang="de-DE" sz="2400" dirty="0">
                <a:solidFill>
                  <a:srgbClr val="004992"/>
                </a:solidFill>
              </a:rPr>
              <a:t> </a:t>
            </a:r>
            <a:r>
              <a:rPr lang="en-US" altLang="de-DE" sz="2400" dirty="0" err="1">
                <a:solidFill>
                  <a:srgbClr val="004992"/>
                </a:solidFill>
              </a:rPr>
              <a:t>säästää</a:t>
            </a:r>
            <a:r>
              <a:rPr lang="en-US" altLang="de-DE" sz="2400" dirty="0">
                <a:solidFill>
                  <a:srgbClr val="004992"/>
                </a:solidFill>
              </a:rPr>
              <a:t> </a:t>
            </a:r>
            <a:r>
              <a:rPr lang="en-US" altLang="de-DE" sz="2400" dirty="0" err="1">
                <a:solidFill>
                  <a:srgbClr val="004992"/>
                </a:solidFill>
              </a:rPr>
              <a:t>aikaa</a:t>
            </a:r>
            <a:r>
              <a:rPr lang="en-US" altLang="de-DE" sz="2400" dirty="0">
                <a:solidFill>
                  <a:srgbClr val="004992"/>
                </a:solidFill>
              </a:rPr>
              <a:t>, </a:t>
            </a:r>
            <a:r>
              <a:rPr lang="en-US" altLang="de-DE" sz="2400" dirty="0" err="1">
                <a:solidFill>
                  <a:srgbClr val="004992"/>
                </a:solidFill>
              </a:rPr>
              <a:t>tuo</a:t>
            </a:r>
            <a:r>
              <a:rPr lang="en-US" altLang="de-DE" sz="2400" dirty="0">
                <a:solidFill>
                  <a:srgbClr val="004992"/>
                </a:solidFill>
              </a:rPr>
              <a:t> </a:t>
            </a:r>
            <a:r>
              <a:rPr lang="en-US" altLang="de-DE" sz="2400" dirty="0" err="1">
                <a:solidFill>
                  <a:srgbClr val="004992"/>
                </a:solidFill>
              </a:rPr>
              <a:t>turvallisuudentunteen</a:t>
            </a:r>
            <a:r>
              <a:rPr lang="en-US" altLang="de-DE" sz="2400" dirty="0">
                <a:solidFill>
                  <a:srgbClr val="004992"/>
                </a:solidFill>
              </a:rPr>
              <a:t>, </a:t>
            </a:r>
            <a:r>
              <a:rPr lang="en-US" altLang="de-DE" sz="2400" dirty="0" err="1">
                <a:solidFill>
                  <a:srgbClr val="004992"/>
                </a:solidFill>
              </a:rPr>
              <a:t>saattaa</a:t>
            </a:r>
            <a:r>
              <a:rPr lang="en-US" altLang="de-DE" sz="2400" dirty="0">
                <a:solidFill>
                  <a:srgbClr val="004992"/>
                </a:solidFill>
              </a:rPr>
              <a:t> </a:t>
            </a:r>
            <a:r>
              <a:rPr lang="en-US" altLang="de-DE" sz="2400" dirty="0" err="1">
                <a:solidFill>
                  <a:srgbClr val="004992"/>
                </a:solidFill>
              </a:rPr>
              <a:t>näyttää</a:t>
            </a:r>
            <a:r>
              <a:rPr lang="en-US" altLang="de-DE" sz="2400" dirty="0">
                <a:solidFill>
                  <a:srgbClr val="004992"/>
                </a:solidFill>
              </a:rPr>
              <a:t> </a:t>
            </a:r>
            <a:r>
              <a:rPr lang="en-US" altLang="de-DE" sz="2400" dirty="0" err="1">
                <a:solidFill>
                  <a:srgbClr val="004992"/>
                </a:solidFill>
              </a:rPr>
              <a:t>päättäväiseltä</a:t>
            </a:r>
            <a:r>
              <a:rPr lang="en-US" altLang="de-DE" sz="2400" dirty="0">
                <a:solidFill>
                  <a:srgbClr val="004992"/>
                </a:solidFill>
              </a:rPr>
              <a:t> ja </a:t>
            </a:r>
            <a:r>
              <a:rPr lang="en-US" altLang="de-DE" sz="2400" dirty="0" err="1">
                <a:solidFill>
                  <a:srgbClr val="004992"/>
                </a:solidFill>
              </a:rPr>
              <a:t>pätevältä</a:t>
            </a:r>
            <a:r>
              <a:rPr lang="en-US" altLang="de-DE" sz="2400" dirty="0">
                <a:solidFill>
                  <a:srgbClr val="004992"/>
                </a:solidFill>
              </a:rPr>
              <a:t> </a:t>
            </a:r>
            <a:r>
              <a:rPr lang="en-US" altLang="de-DE" sz="2400" dirty="0" err="1">
                <a:solidFill>
                  <a:srgbClr val="004992"/>
                </a:solidFill>
              </a:rPr>
              <a:t>muiden</a:t>
            </a:r>
            <a:r>
              <a:rPr lang="en-US" altLang="de-DE" sz="2400" dirty="0">
                <a:solidFill>
                  <a:srgbClr val="004992"/>
                </a:solidFill>
              </a:rPr>
              <a:t> </a:t>
            </a:r>
            <a:r>
              <a:rPr lang="en-US" altLang="de-DE" sz="2400" err="1">
                <a:solidFill>
                  <a:srgbClr val="004992"/>
                </a:solidFill>
              </a:rPr>
              <a:t>mielestä</a:t>
            </a:r>
            <a:r>
              <a:rPr lang="en-US" altLang="de-DE" sz="2400">
                <a:solidFill>
                  <a:srgbClr val="004992"/>
                </a:solidFill>
              </a:rPr>
              <a:t> (“Väärä </a:t>
            </a:r>
            <a:r>
              <a:rPr lang="en-US" altLang="de-DE" sz="2400" dirty="0" err="1">
                <a:solidFill>
                  <a:srgbClr val="004992"/>
                </a:solidFill>
              </a:rPr>
              <a:t>päätös</a:t>
            </a:r>
            <a:r>
              <a:rPr lang="en-US" altLang="de-DE" sz="2400" dirty="0">
                <a:solidFill>
                  <a:srgbClr val="004992"/>
                </a:solidFill>
              </a:rPr>
              <a:t> on </a:t>
            </a:r>
            <a:r>
              <a:rPr lang="en-US" altLang="de-DE" sz="2400" dirty="0" err="1">
                <a:solidFill>
                  <a:srgbClr val="004992"/>
                </a:solidFill>
              </a:rPr>
              <a:t>parempi</a:t>
            </a:r>
            <a:r>
              <a:rPr lang="en-US" altLang="de-DE" sz="2400" dirty="0">
                <a:solidFill>
                  <a:srgbClr val="004992"/>
                </a:solidFill>
              </a:rPr>
              <a:t> </a:t>
            </a:r>
            <a:r>
              <a:rPr lang="en-US" altLang="de-DE" sz="2400" dirty="0" err="1">
                <a:solidFill>
                  <a:srgbClr val="004992"/>
                </a:solidFill>
              </a:rPr>
              <a:t>kuin</a:t>
            </a:r>
            <a:r>
              <a:rPr lang="en-US" altLang="de-DE" sz="2400" dirty="0">
                <a:solidFill>
                  <a:srgbClr val="004992"/>
                </a:solidFill>
              </a:rPr>
              <a:t> </a:t>
            </a:r>
            <a:r>
              <a:rPr lang="en-US" altLang="de-DE" sz="2400" dirty="0" err="1">
                <a:solidFill>
                  <a:srgbClr val="004992"/>
                </a:solidFill>
              </a:rPr>
              <a:t>ei</a:t>
            </a:r>
            <a:r>
              <a:rPr lang="en-US" altLang="de-DE" sz="2400" dirty="0">
                <a:solidFill>
                  <a:srgbClr val="004992"/>
                </a:solidFill>
              </a:rPr>
              <a:t> </a:t>
            </a:r>
            <a:r>
              <a:rPr lang="en-US" altLang="de-DE" sz="2400" err="1">
                <a:solidFill>
                  <a:srgbClr val="004992"/>
                </a:solidFill>
              </a:rPr>
              <a:t>päätöstä</a:t>
            </a:r>
            <a:r>
              <a:rPr lang="en-US" altLang="de-DE" sz="2400">
                <a:solidFill>
                  <a:srgbClr val="004992"/>
                </a:solidFill>
              </a:rPr>
              <a:t>.”)</a:t>
            </a:r>
            <a:endParaRPr lang="en-US" altLang="de-DE" sz="2400" dirty="0">
              <a:solidFill>
                <a:srgbClr val="004992"/>
              </a:solidFill>
            </a:endParaRPr>
          </a:p>
          <a:p>
            <a:pPr marL="342900" indent="-342900">
              <a:buClr>
                <a:srgbClr val="333333"/>
              </a:buClr>
              <a:buFont typeface="WingDings"/>
              <a:buChar char=""/>
              <a:defRPr/>
            </a:pPr>
            <a:r>
              <a:rPr lang="en-US" altLang="de-DE" sz="2400" dirty="0" err="1">
                <a:solidFill>
                  <a:srgbClr val="333333"/>
                </a:solidFill>
              </a:rPr>
              <a:t>Haitat</a:t>
            </a:r>
            <a:r>
              <a:rPr lang="en-US" altLang="de-DE" sz="2400" dirty="0">
                <a:solidFill>
                  <a:srgbClr val="333333"/>
                </a:solidFill>
              </a:rPr>
              <a:t>: </a:t>
            </a:r>
            <a:r>
              <a:rPr lang="en-US" altLang="de-DE" sz="2400" dirty="0">
                <a:solidFill>
                  <a:srgbClr val="004992"/>
                </a:solidFill>
              </a:rPr>
              <a:t>??? </a:t>
            </a:r>
            <a:r>
              <a:rPr lang="en-US" altLang="de-DE" sz="2400" dirty="0" err="1">
                <a:solidFill>
                  <a:srgbClr val="FFFFFF"/>
                </a:solidFill>
              </a:rPr>
              <a:t>virheellisen</a:t>
            </a:r>
            <a:r>
              <a:rPr lang="en-US" altLang="de-DE" sz="2400" dirty="0">
                <a:solidFill>
                  <a:srgbClr val="FFFFFF"/>
                </a:solidFill>
              </a:rPr>
              <a:t> ja </a:t>
            </a:r>
            <a:r>
              <a:rPr lang="en-US" altLang="de-DE" sz="2400" dirty="0" err="1">
                <a:solidFill>
                  <a:srgbClr val="FFFFFF"/>
                </a:solidFill>
              </a:rPr>
              <a:t>vaarallisen</a:t>
            </a:r>
            <a:r>
              <a:rPr lang="en-US" altLang="de-DE" sz="2400" dirty="0">
                <a:solidFill>
                  <a:srgbClr val="FFFFFF"/>
                </a:solidFill>
              </a:rPr>
              <a:t> </a:t>
            </a:r>
            <a:r>
              <a:rPr lang="en-US" altLang="de-DE" sz="2400" dirty="0" err="1">
                <a:solidFill>
                  <a:srgbClr val="FFFFFF"/>
                </a:solidFill>
              </a:rPr>
              <a:t>päätöksen</a:t>
            </a:r>
            <a:r>
              <a:rPr lang="en-US" altLang="de-DE" sz="2400" dirty="0">
                <a:solidFill>
                  <a:srgbClr val="FFFFFF"/>
                </a:solidFill>
              </a:rPr>
              <a:t> </a:t>
            </a:r>
            <a:r>
              <a:rPr lang="en-US" altLang="de-DE" sz="2400" dirty="0" err="1">
                <a:solidFill>
                  <a:srgbClr val="FFFFFF"/>
                </a:solidFill>
              </a:rPr>
              <a:t>tekemisen</a:t>
            </a:r>
            <a:r>
              <a:rPr lang="en-US" altLang="de-DE" sz="2400" dirty="0">
                <a:solidFill>
                  <a:srgbClr val="FFFFFF"/>
                </a:solidFill>
              </a:rPr>
              <a:t> </a:t>
            </a:r>
            <a:r>
              <a:rPr lang="en-US" altLang="de-DE" sz="2400" dirty="0" err="1">
                <a:solidFill>
                  <a:srgbClr val="FFFFFF"/>
                </a:solidFill>
              </a:rPr>
              <a:t>riski</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05112D2E-A745-4139-8085-75CDCAD927D8}" type="slidenum">
              <a:rPr lang="de-DE" altLang="de-DE" smtClean="0"/>
              <a:pPr/>
              <a:t>3</a:t>
            </a:fld>
            <a:endParaRPr lang="de-DE" altLang="de-DE"/>
          </a:p>
        </p:txBody>
      </p:sp>
    </p:spTree>
    <p:extLst>
      <p:ext uri="{BB962C8B-B14F-4D97-AF65-F5344CB8AC3E}">
        <p14:creationId xmlns:p14="http://schemas.microsoft.com/office/powerpoint/2010/main" val="4203267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Hätäiset johtopäätökset</a:t>
            </a:r>
          </a:p>
        </p:txBody>
      </p:sp>
      <p:sp>
        <p:nvSpPr>
          <p:cNvPr id="5122" name="Rectangle 2"/>
          <p:cNvSpPr>
            <a:spLocks noGrp="1" noChangeArrowheads="1"/>
          </p:cNvSpPr>
          <p:nvPr>
            <p:ph idx="1"/>
          </p:nvPr>
        </p:nvSpPr>
        <p:spPr/>
        <p:txBody>
          <a:bodyPr>
            <a:noAutofit/>
          </a:bodyPr>
          <a:lstStyle/>
          <a:p>
            <a:pPr algn="l" eaLnBrk="1" hangingPunct="1">
              <a:defRPr/>
            </a:pPr>
            <a:r>
              <a:rPr lang="en-US" altLang="de-DE" sz="2400" dirty="0" err="1">
                <a:solidFill>
                  <a:srgbClr val="333333"/>
                </a:solidFill>
              </a:rPr>
              <a:t>Teemme</a:t>
            </a:r>
            <a:r>
              <a:rPr lang="en-US" altLang="de-DE" sz="2400" dirty="0">
                <a:solidFill>
                  <a:srgbClr val="333333"/>
                </a:solidFill>
              </a:rPr>
              <a:t> </a:t>
            </a:r>
            <a:r>
              <a:rPr lang="en-US" altLang="de-DE" sz="2400" dirty="0" err="1">
                <a:solidFill>
                  <a:srgbClr val="333333"/>
                </a:solidFill>
              </a:rPr>
              <a:t>usein</a:t>
            </a:r>
            <a:r>
              <a:rPr lang="en-US" altLang="de-DE" sz="2400" dirty="0">
                <a:solidFill>
                  <a:srgbClr val="333333"/>
                </a:solidFill>
              </a:rPr>
              <a:t> </a:t>
            </a:r>
            <a:r>
              <a:rPr lang="en-US" altLang="de-DE" sz="2400" dirty="0" err="1">
                <a:solidFill>
                  <a:srgbClr val="333333"/>
                </a:solidFill>
              </a:rPr>
              <a:t>johtopäätöksiä</a:t>
            </a:r>
            <a:r>
              <a:rPr lang="en-US" altLang="de-DE" sz="2400" dirty="0">
                <a:solidFill>
                  <a:srgbClr val="333333"/>
                </a:solidFill>
              </a:rPr>
              <a:t> </a:t>
            </a:r>
            <a:r>
              <a:rPr lang="en-US" altLang="de-DE" sz="2400" dirty="0" err="1">
                <a:solidFill>
                  <a:srgbClr val="333333"/>
                </a:solidFill>
              </a:rPr>
              <a:t>tietämättä</a:t>
            </a:r>
            <a:r>
              <a:rPr lang="en-US" altLang="de-DE" sz="2400" dirty="0">
                <a:solidFill>
                  <a:srgbClr val="333333"/>
                </a:solidFill>
              </a:rPr>
              <a:t> </a:t>
            </a:r>
            <a:r>
              <a:rPr lang="en-US" altLang="de-DE" sz="2400" dirty="0" err="1">
                <a:solidFill>
                  <a:srgbClr val="333333"/>
                </a:solidFill>
              </a:rPr>
              <a:t>koko</a:t>
            </a:r>
            <a:r>
              <a:rPr lang="en-US" altLang="de-DE" sz="2400" dirty="0">
                <a:solidFill>
                  <a:srgbClr val="333333"/>
                </a:solidFill>
              </a:rPr>
              <a:t> </a:t>
            </a:r>
            <a:r>
              <a:rPr lang="en-US" altLang="de-DE" sz="2400" dirty="0" err="1">
                <a:solidFill>
                  <a:srgbClr val="333333"/>
                </a:solidFill>
              </a:rPr>
              <a:t>totuutta</a:t>
            </a:r>
            <a:r>
              <a:rPr lang="en-US" altLang="de-DE" sz="2400" dirty="0">
                <a:solidFill>
                  <a:srgbClr val="333333"/>
                </a:solidFill>
              </a:rPr>
              <a:t>.</a:t>
            </a:r>
          </a:p>
          <a:p>
            <a:pPr marL="342900" indent="-342900" algn="l" eaLnBrk="1" hangingPunct="1">
              <a:buClr>
                <a:srgbClr val="000000"/>
              </a:buClr>
              <a:buFont typeface="WingDings"/>
              <a:buChar char=""/>
              <a:defRPr/>
            </a:pPr>
            <a:r>
              <a:rPr lang="en-US" altLang="de-DE" sz="2400" dirty="0" err="1">
                <a:solidFill>
                  <a:srgbClr val="333333"/>
                </a:solidFill>
              </a:rPr>
              <a:t>Syyt</a:t>
            </a:r>
            <a:r>
              <a:rPr lang="en-US" altLang="de-DE" sz="2400" dirty="0">
                <a:solidFill>
                  <a:srgbClr val="333333"/>
                </a:solidFill>
              </a:rPr>
              <a:t>/</a:t>
            </a:r>
            <a:r>
              <a:rPr lang="en-US" altLang="de-DE" sz="2400" dirty="0" err="1">
                <a:solidFill>
                  <a:srgbClr val="333333"/>
                </a:solidFill>
              </a:rPr>
              <a:t>edut</a:t>
            </a:r>
            <a:r>
              <a:rPr lang="en-US" altLang="de-DE" sz="2400" dirty="0">
                <a:solidFill>
                  <a:srgbClr val="333333"/>
                </a:solidFill>
              </a:rPr>
              <a:t>:</a:t>
            </a:r>
            <a:r>
              <a:rPr lang="en-US" altLang="de-DE" sz="2400" dirty="0">
                <a:solidFill>
                  <a:srgbClr val="004992"/>
                </a:solidFill>
              </a:rPr>
              <a:t> </a:t>
            </a:r>
            <a:r>
              <a:rPr lang="en-US" altLang="de-DE" sz="2400" dirty="0" err="1">
                <a:solidFill>
                  <a:srgbClr val="004992"/>
                </a:solidFill>
              </a:rPr>
              <a:t>säästää</a:t>
            </a:r>
            <a:r>
              <a:rPr lang="en-US" altLang="de-DE" sz="2400" dirty="0">
                <a:solidFill>
                  <a:srgbClr val="004992"/>
                </a:solidFill>
              </a:rPr>
              <a:t> </a:t>
            </a:r>
            <a:r>
              <a:rPr lang="en-US" altLang="de-DE" sz="2400" dirty="0" err="1">
                <a:solidFill>
                  <a:srgbClr val="004992"/>
                </a:solidFill>
              </a:rPr>
              <a:t>aikaa</a:t>
            </a:r>
            <a:r>
              <a:rPr lang="en-US" altLang="de-DE" sz="2400" dirty="0">
                <a:solidFill>
                  <a:srgbClr val="004992"/>
                </a:solidFill>
              </a:rPr>
              <a:t>, </a:t>
            </a:r>
            <a:r>
              <a:rPr lang="en-US" altLang="de-DE" sz="2400" dirty="0" err="1">
                <a:solidFill>
                  <a:srgbClr val="004992"/>
                </a:solidFill>
              </a:rPr>
              <a:t>tuo</a:t>
            </a:r>
            <a:r>
              <a:rPr lang="en-US" altLang="de-DE" sz="2400" dirty="0">
                <a:solidFill>
                  <a:srgbClr val="004992"/>
                </a:solidFill>
              </a:rPr>
              <a:t> </a:t>
            </a:r>
            <a:r>
              <a:rPr lang="en-US" altLang="de-DE" sz="2400" dirty="0" err="1">
                <a:solidFill>
                  <a:srgbClr val="004992"/>
                </a:solidFill>
              </a:rPr>
              <a:t>turvallisuudentunteen</a:t>
            </a:r>
            <a:r>
              <a:rPr lang="en-US" altLang="de-DE" sz="2400" dirty="0">
                <a:solidFill>
                  <a:srgbClr val="004992"/>
                </a:solidFill>
              </a:rPr>
              <a:t>, </a:t>
            </a:r>
            <a:r>
              <a:rPr lang="en-US" altLang="de-DE" sz="2400" dirty="0" err="1">
                <a:solidFill>
                  <a:srgbClr val="004992"/>
                </a:solidFill>
              </a:rPr>
              <a:t>saattaa</a:t>
            </a:r>
            <a:r>
              <a:rPr lang="en-US" altLang="de-DE" sz="2400" dirty="0">
                <a:solidFill>
                  <a:srgbClr val="004992"/>
                </a:solidFill>
              </a:rPr>
              <a:t> </a:t>
            </a:r>
            <a:r>
              <a:rPr lang="en-US" altLang="de-DE" sz="2400" dirty="0" err="1">
                <a:solidFill>
                  <a:srgbClr val="004992"/>
                </a:solidFill>
              </a:rPr>
              <a:t>näyttää</a:t>
            </a:r>
            <a:r>
              <a:rPr lang="en-US" altLang="de-DE" sz="2400" dirty="0">
                <a:solidFill>
                  <a:srgbClr val="004992"/>
                </a:solidFill>
              </a:rPr>
              <a:t> </a:t>
            </a:r>
            <a:r>
              <a:rPr lang="en-US" altLang="de-DE" sz="2400" dirty="0" err="1">
                <a:solidFill>
                  <a:srgbClr val="004992"/>
                </a:solidFill>
              </a:rPr>
              <a:t>päättäväiseltä</a:t>
            </a:r>
            <a:r>
              <a:rPr lang="en-US" altLang="de-DE" sz="2400" dirty="0">
                <a:solidFill>
                  <a:srgbClr val="004992"/>
                </a:solidFill>
              </a:rPr>
              <a:t> ja </a:t>
            </a:r>
            <a:r>
              <a:rPr lang="en-US" altLang="de-DE" sz="2400" dirty="0" err="1">
                <a:solidFill>
                  <a:srgbClr val="004992"/>
                </a:solidFill>
              </a:rPr>
              <a:t>pätevältä</a:t>
            </a:r>
            <a:r>
              <a:rPr lang="en-US" altLang="de-DE" sz="2400" dirty="0">
                <a:solidFill>
                  <a:srgbClr val="004992"/>
                </a:solidFill>
              </a:rPr>
              <a:t> </a:t>
            </a:r>
            <a:r>
              <a:rPr lang="en-US" altLang="de-DE" sz="2400" dirty="0" err="1">
                <a:solidFill>
                  <a:srgbClr val="004992"/>
                </a:solidFill>
              </a:rPr>
              <a:t>muiden</a:t>
            </a:r>
            <a:r>
              <a:rPr lang="en-US" altLang="de-DE" sz="2400" dirty="0">
                <a:solidFill>
                  <a:srgbClr val="004992"/>
                </a:solidFill>
              </a:rPr>
              <a:t> </a:t>
            </a:r>
            <a:r>
              <a:rPr lang="en-US" altLang="de-DE" sz="2400" err="1">
                <a:solidFill>
                  <a:srgbClr val="004992"/>
                </a:solidFill>
              </a:rPr>
              <a:t>mielestä</a:t>
            </a:r>
            <a:r>
              <a:rPr lang="en-US" altLang="de-DE" sz="2400">
                <a:solidFill>
                  <a:srgbClr val="004992"/>
                </a:solidFill>
              </a:rPr>
              <a:t> (“Väärä </a:t>
            </a:r>
            <a:r>
              <a:rPr lang="en-US" altLang="de-DE" sz="2400" dirty="0" err="1">
                <a:solidFill>
                  <a:srgbClr val="004992"/>
                </a:solidFill>
              </a:rPr>
              <a:t>päätös</a:t>
            </a:r>
            <a:r>
              <a:rPr lang="en-US" altLang="de-DE" sz="2400" dirty="0">
                <a:solidFill>
                  <a:srgbClr val="004992"/>
                </a:solidFill>
              </a:rPr>
              <a:t> on </a:t>
            </a:r>
            <a:r>
              <a:rPr lang="en-US" altLang="de-DE" sz="2400" dirty="0" err="1">
                <a:solidFill>
                  <a:srgbClr val="004992"/>
                </a:solidFill>
              </a:rPr>
              <a:t>parempi</a:t>
            </a:r>
            <a:r>
              <a:rPr lang="en-US" altLang="de-DE" sz="2400" dirty="0">
                <a:solidFill>
                  <a:srgbClr val="004992"/>
                </a:solidFill>
              </a:rPr>
              <a:t> </a:t>
            </a:r>
            <a:r>
              <a:rPr lang="en-US" altLang="de-DE" sz="2400" dirty="0" err="1">
                <a:solidFill>
                  <a:srgbClr val="004992"/>
                </a:solidFill>
              </a:rPr>
              <a:t>kuin</a:t>
            </a:r>
            <a:r>
              <a:rPr lang="en-US" altLang="de-DE" sz="2400" dirty="0">
                <a:solidFill>
                  <a:srgbClr val="004992"/>
                </a:solidFill>
              </a:rPr>
              <a:t> </a:t>
            </a:r>
            <a:r>
              <a:rPr lang="en-US" altLang="de-DE" sz="2400" dirty="0" err="1">
                <a:solidFill>
                  <a:srgbClr val="004992"/>
                </a:solidFill>
              </a:rPr>
              <a:t>ei</a:t>
            </a:r>
            <a:r>
              <a:rPr lang="en-US" altLang="de-DE" sz="2400" dirty="0">
                <a:solidFill>
                  <a:srgbClr val="004992"/>
                </a:solidFill>
              </a:rPr>
              <a:t> </a:t>
            </a:r>
            <a:r>
              <a:rPr lang="en-US" altLang="de-DE" sz="2400" err="1">
                <a:solidFill>
                  <a:srgbClr val="004992"/>
                </a:solidFill>
              </a:rPr>
              <a:t>päätöstä</a:t>
            </a:r>
            <a:r>
              <a:rPr lang="en-US" altLang="de-DE" sz="2400">
                <a:solidFill>
                  <a:srgbClr val="004992"/>
                </a:solidFill>
              </a:rPr>
              <a:t>.”)</a:t>
            </a:r>
            <a:endParaRPr lang="en-US" altLang="de-DE" sz="2400" dirty="0">
              <a:solidFill>
                <a:srgbClr val="004992"/>
              </a:solidFill>
            </a:endParaRPr>
          </a:p>
          <a:p>
            <a:pPr marL="342900" indent="-342900" algn="l" eaLnBrk="1" hangingPunct="1">
              <a:buClr>
                <a:srgbClr val="333333"/>
              </a:buClr>
              <a:buFont typeface="WingDings"/>
              <a:buChar char=""/>
              <a:defRPr/>
            </a:pPr>
            <a:r>
              <a:rPr lang="en-US" altLang="de-DE" sz="2400" dirty="0" err="1">
                <a:solidFill>
                  <a:srgbClr val="333333"/>
                </a:solidFill>
              </a:rPr>
              <a:t>Haitat</a:t>
            </a:r>
            <a:r>
              <a:rPr lang="en-US" altLang="de-DE" sz="2400" dirty="0">
                <a:solidFill>
                  <a:srgbClr val="333333"/>
                </a:solidFill>
              </a:rPr>
              <a:t>:</a:t>
            </a:r>
            <a:r>
              <a:rPr lang="en-US" altLang="de-DE" sz="2400" dirty="0">
                <a:solidFill>
                  <a:srgbClr val="004992"/>
                </a:solidFill>
              </a:rPr>
              <a:t> </a:t>
            </a:r>
            <a:r>
              <a:rPr lang="en-US" altLang="de-DE" sz="2400" dirty="0" err="1">
                <a:solidFill>
                  <a:srgbClr val="004992"/>
                </a:solidFill>
              </a:rPr>
              <a:t>virheellisen</a:t>
            </a:r>
            <a:r>
              <a:rPr lang="en-US" altLang="de-DE" sz="2400" dirty="0">
                <a:solidFill>
                  <a:srgbClr val="004992"/>
                </a:solidFill>
              </a:rPr>
              <a:t> ja </a:t>
            </a:r>
            <a:r>
              <a:rPr lang="en-US" altLang="de-DE" sz="2400" dirty="0" err="1">
                <a:solidFill>
                  <a:srgbClr val="004992"/>
                </a:solidFill>
              </a:rPr>
              <a:t>vaarallisen</a:t>
            </a:r>
            <a:r>
              <a:rPr lang="en-US" altLang="de-DE" sz="2400" dirty="0">
                <a:solidFill>
                  <a:srgbClr val="004992"/>
                </a:solidFill>
              </a:rPr>
              <a:t> </a:t>
            </a:r>
            <a:r>
              <a:rPr lang="en-US" altLang="de-DE" sz="2400" dirty="0" err="1">
                <a:solidFill>
                  <a:srgbClr val="004992"/>
                </a:solidFill>
              </a:rPr>
              <a:t>päätöksen</a:t>
            </a:r>
            <a:r>
              <a:rPr lang="en-US" altLang="de-DE" sz="2400" dirty="0">
                <a:solidFill>
                  <a:srgbClr val="004992"/>
                </a:solidFill>
              </a:rPr>
              <a:t> </a:t>
            </a:r>
            <a:r>
              <a:rPr lang="en-US" altLang="de-DE" sz="2400" dirty="0" err="1">
                <a:solidFill>
                  <a:srgbClr val="004992"/>
                </a:solidFill>
              </a:rPr>
              <a:t>tekemisen</a:t>
            </a:r>
            <a:r>
              <a:rPr lang="en-US" altLang="de-DE" sz="2400" dirty="0">
                <a:solidFill>
                  <a:srgbClr val="004992"/>
                </a:solidFill>
              </a:rPr>
              <a:t> </a:t>
            </a:r>
            <a:r>
              <a:rPr lang="en-US" altLang="de-DE" sz="2400" dirty="0" err="1">
                <a:solidFill>
                  <a:srgbClr val="004992"/>
                </a:solidFill>
              </a:rPr>
              <a:t>riski</a:t>
            </a:r>
            <a:r>
              <a:rPr lang="en-US" altLang="de-DE" sz="2400" dirty="0">
                <a:solidFill>
                  <a:srgbClr val="004992"/>
                </a:solidFill>
              </a:rPr>
              <a:t>...</a:t>
            </a:r>
          </a:p>
        </p:txBody>
      </p:sp>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05112D2E-A745-4139-8085-75CDCAD927D8}" type="slidenum">
              <a:rPr lang="de-DE" altLang="de-DE" smtClean="0"/>
              <a:pPr/>
              <a:t>4</a:t>
            </a:fld>
            <a:endParaRPr lang="de-DE" altLang="de-DE"/>
          </a:p>
        </p:txBody>
      </p:sp>
    </p:spTree>
    <p:extLst>
      <p:ext uri="{BB962C8B-B14F-4D97-AF65-F5344CB8AC3E}">
        <p14:creationId xmlns:p14="http://schemas.microsoft.com/office/powerpoint/2010/main" val="426006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Hätiköityjen johtopäätösten tekeminen</a:t>
            </a:r>
            <a:br>
              <a:rPr lang="fi-FI" sz="3600" dirty="0">
                <a:solidFill>
                  <a:srgbClr val="004992"/>
                </a:solidFill>
                <a:latin typeface="+mn-lt"/>
                <a:ea typeface="+mn-ea"/>
                <a:cs typeface="+mn-cs"/>
              </a:rPr>
            </a:br>
            <a:r>
              <a:rPr lang="fi-FI" dirty="0">
                <a:solidFill>
                  <a:srgbClr val="004992"/>
                </a:solidFill>
                <a:latin typeface="+mn-lt"/>
                <a:ea typeface="+mn-ea"/>
                <a:cs typeface="+mn-cs"/>
              </a:rPr>
              <a:t>Millaisissa tilanteissa teemme päätelmiä tietämättä koko totuutta?</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268628129"/>
              </p:ext>
            </p:extLst>
          </p:nvPr>
        </p:nvGraphicFramePr>
        <p:xfrm>
          <a:off x="408955" y="2416737"/>
          <a:ext cx="11376000" cy="4036615"/>
        </p:xfrm>
        <a:graphic>
          <a:graphicData uri="http://schemas.openxmlformats.org/drawingml/2006/table">
            <a:tbl>
              <a:tblPr>
                <a:tableStyleId>{21E4AEA4-8DFA-4A89-87EB-49C32662AFE0}</a:tableStyleId>
              </a:tblPr>
              <a:tblGrid>
                <a:gridCol w="4032448">
                  <a:extLst>
                    <a:ext uri="{9D8B030D-6E8A-4147-A177-3AD203B41FA5}">
                      <a16:colId xmlns:a16="http://schemas.microsoft.com/office/drawing/2014/main" val="20000"/>
                    </a:ext>
                  </a:extLst>
                </a:gridCol>
                <a:gridCol w="7343552">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Milloin?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Esimerkki</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mn-lt"/>
                          <a:ea typeface="+mn-ea"/>
                          <a:cs typeface="+mn-cs"/>
                        </a:rPr>
                        <a:t>...kun emme saa riittävästi tietoa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mn-lt"/>
                          <a:ea typeface="+mn-ea"/>
                          <a:cs typeface="+mn-cs"/>
                        </a:rPr>
                        <a:t>...kun meillä on aikaisempaa kokemusta, josta yleistämme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mn-lt"/>
                          <a:ea typeface="+mn-ea"/>
                          <a:cs typeface="+mn-cs"/>
                        </a:rPr>
                        <a:t>...kun päätöksellä ei ole oikeastaan merkitystä</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F1D2A868-6615-45AF-A301-0DAECF3141A0}"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Hätiköityjen johtopäätösten tekeminen</a:t>
            </a:r>
            <a:br>
              <a:rPr lang="fi-FI" sz="3600" dirty="0">
                <a:solidFill>
                  <a:srgbClr val="004992"/>
                </a:solidFill>
                <a:latin typeface="+mn-lt"/>
                <a:ea typeface="+mn-ea"/>
                <a:cs typeface="+mn-cs"/>
              </a:rPr>
            </a:br>
            <a:r>
              <a:rPr lang="fi-FI" dirty="0">
                <a:solidFill>
                  <a:srgbClr val="004992"/>
                </a:solidFill>
                <a:latin typeface="+mn-lt"/>
                <a:ea typeface="+mn-ea"/>
                <a:cs typeface="+mn-cs"/>
              </a:rPr>
              <a:t>Millaisissa tilanteissa teemme päätelmiä tietämättä koko totuutta?</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436952432"/>
              </p:ext>
            </p:extLst>
          </p:nvPr>
        </p:nvGraphicFramePr>
        <p:xfrm>
          <a:off x="408955" y="2416737"/>
          <a:ext cx="11376000" cy="4036615"/>
        </p:xfrm>
        <a:graphic>
          <a:graphicData uri="http://schemas.openxmlformats.org/drawingml/2006/table">
            <a:tbl>
              <a:tblPr>
                <a:tableStyleId>{21E4AEA4-8DFA-4A89-87EB-49C32662AFE0}</a:tableStyleId>
              </a:tblPr>
              <a:tblGrid>
                <a:gridCol w="4032448">
                  <a:extLst>
                    <a:ext uri="{9D8B030D-6E8A-4147-A177-3AD203B41FA5}">
                      <a16:colId xmlns:a16="http://schemas.microsoft.com/office/drawing/2014/main" val="20000"/>
                    </a:ext>
                  </a:extLst>
                </a:gridCol>
                <a:gridCol w="7343552">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Milloin?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Esimerkki</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mn-lt"/>
                          <a:ea typeface="+mn-ea"/>
                          <a:cs typeface="+mn-cs"/>
                        </a:rPr>
                        <a:t>...kun emme saa riittävästi tietoa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dirty="0">
                          <a:ln>
                            <a:noFill/>
                          </a:ln>
                          <a:solidFill>
                            <a:srgbClr val="333333"/>
                          </a:solidFill>
                          <a:effectLst/>
                          <a:latin typeface="+mn-lt"/>
                          <a:ea typeface="+mn-ea"/>
                          <a:cs typeface="+mn-cs"/>
                        </a:rPr>
                        <a:t>Työhaastattelu: rajoittunut mahdollisuus tutustua uuteen työpaikkaan ja uusiin työtovereihin ennakkoon.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mn-lt"/>
                          <a:ea typeface="+mn-ea"/>
                          <a:cs typeface="+mn-cs"/>
                        </a:rPr>
                        <a:t>...kun meillä on aikaisempaa kokemusta, josta yleistämme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mn-lt"/>
                          <a:ea typeface="+mn-ea"/>
                          <a:cs typeface="+mn-cs"/>
                        </a:rPr>
                        <a:t>...kun päätöksellä ei ole oikeastaan merkitystä</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F1D2A868-6615-45AF-A301-0DAECF3141A0}" type="slidenum">
              <a:rPr lang="de-DE" altLang="de-DE" smtClean="0"/>
              <a:pPr/>
              <a:t>6</a:t>
            </a:fld>
            <a:endParaRPr lang="de-DE" altLang="de-DE"/>
          </a:p>
        </p:txBody>
      </p:sp>
    </p:spTree>
    <p:extLst>
      <p:ext uri="{BB962C8B-B14F-4D97-AF65-F5344CB8AC3E}">
        <p14:creationId xmlns:p14="http://schemas.microsoft.com/office/powerpoint/2010/main" val="2296105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Hätiköityjen johtopäätösten tekeminen</a:t>
            </a:r>
            <a:br>
              <a:rPr lang="fi-FI" sz="3600" dirty="0">
                <a:solidFill>
                  <a:srgbClr val="004992"/>
                </a:solidFill>
                <a:latin typeface="+mn-lt"/>
                <a:ea typeface="+mn-ea"/>
                <a:cs typeface="+mn-cs"/>
              </a:rPr>
            </a:br>
            <a:r>
              <a:rPr lang="fi-FI" dirty="0">
                <a:solidFill>
                  <a:srgbClr val="004992"/>
                </a:solidFill>
                <a:latin typeface="+mn-lt"/>
                <a:ea typeface="+mn-ea"/>
                <a:cs typeface="+mn-cs"/>
              </a:rPr>
              <a:t>Millaisissa tilanteissa teemme päätelmiä tietämättä koko totuutta?</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513409452"/>
              </p:ext>
            </p:extLst>
          </p:nvPr>
        </p:nvGraphicFramePr>
        <p:xfrm>
          <a:off x="408955" y="2416737"/>
          <a:ext cx="11376000" cy="4036615"/>
        </p:xfrm>
        <a:graphic>
          <a:graphicData uri="http://schemas.openxmlformats.org/drawingml/2006/table">
            <a:tbl>
              <a:tblPr>
                <a:tableStyleId>{21E4AEA4-8DFA-4A89-87EB-49C32662AFE0}</a:tableStyleId>
              </a:tblPr>
              <a:tblGrid>
                <a:gridCol w="4032448">
                  <a:extLst>
                    <a:ext uri="{9D8B030D-6E8A-4147-A177-3AD203B41FA5}">
                      <a16:colId xmlns:a16="http://schemas.microsoft.com/office/drawing/2014/main" val="20000"/>
                    </a:ext>
                  </a:extLst>
                </a:gridCol>
                <a:gridCol w="7343552">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Milloin?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Esimerkki</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mn-lt"/>
                          <a:ea typeface="+mn-ea"/>
                          <a:cs typeface="+mn-cs"/>
                        </a:rPr>
                        <a:t>...kun emme saa riittävästi tietoa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dirty="0">
                          <a:ln>
                            <a:noFill/>
                          </a:ln>
                          <a:solidFill>
                            <a:srgbClr val="333333"/>
                          </a:solidFill>
                          <a:effectLst/>
                          <a:latin typeface="+mn-lt"/>
                          <a:ea typeface="+mn-ea"/>
                          <a:cs typeface="+mn-cs"/>
                        </a:rPr>
                        <a:t>Työhaastattelu: rajoittunut mahdollisuus tutustua uuteen työpaikkaan ja uusiin työtovereihin ennakkoon.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mn-lt"/>
                          <a:ea typeface="+mn-ea"/>
                          <a:cs typeface="+mn-cs"/>
                        </a:rPr>
                        <a:t>...kun meillä on aikaisempaa kokemusta, josta yleistämme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dirty="0">
                          <a:ln>
                            <a:noFill/>
                          </a:ln>
                          <a:solidFill>
                            <a:srgbClr val="333333"/>
                          </a:solidFill>
                          <a:effectLst/>
                          <a:latin typeface="+mn-lt"/>
                          <a:ea typeface="+mn-ea"/>
                          <a:cs typeface="+mn-cs"/>
                        </a:rPr>
                        <a:t>Yliyleistämiset voivat johtaa </a:t>
                      </a:r>
                      <a:r>
                        <a:rPr kumimoji="0" lang="fi-FI" sz="2400" b="0" i="0" u="none" strike="noStrike" cap="none" normalizeH="0" baseline="0">
                          <a:ln>
                            <a:noFill/>
                          </a:ln>
                          <a:solidFill>
                            <a:srgbClr val="333333"/>
                          </a:solidFill>
                          <a:effectLst/>
                          <a:latin typeface="+mn-lt"/>
                          <a:ea typeface="+mn-ea"/>
                          <a:cs typeface="+mn-cs"/>
                        </a:rPr>
                        <a:t>ennakkoluuloihin (“kun </a:t>
                      </a:r>
                      <a:r>
                        <a:rPr kumimoji="0" lang="fi-FI" sz="2400" b="0" i="0" u="none" strike="noStrike" cap="none" normalizeH="0" baseline="0" dirty="0">
                          <a:ln>
                            <a:noFill/>
                          </a:ln>
                          <a:solidFill>
                            <a:srgbClr val="333333"/>
                          </a:solidFill>
                          <a:effectLst/>
                          <a:latin typeface="+mn-lt"/>
                          <a:ea typeface="+mn-ea"/>
                          <a:cs typeface="+mn-cs"/>
                        </a:rPr>
                        <a:t>olen nähnyt yhden, olen nähnyt </a:t>
                      </a:r>
                      <a:r>
                        <a:rPr kumimoji="0" lang="fi-FI" sz="2400" b="0" i="0" u="none" strike="noStrike" cap="none" normalizeH="0" baseline="0">
                          <a:ln>
                            <a:noFill/>
                          </a:ln>
                          <a:solidFill>
                            <a:srgbClr val="333333"/>
                          </a:solidFill>
                          <a:effectLst/>
                          <a:latin typeface="+mn-lt"/>
                          <a:ea typeface="+mn-ea"/>
                          <a:cs typeface="+mn-cs"/>
                        </a:rPr>
                        <a:t>ne kaikki”).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mn-lt"/>
                          <a:ea typeface="+mn-ea"/>
                          <a:cs typeface="+mn-cs"/>
                        </a:rPr>
                        <a:t>...kun päätöksellä ei ole oikeastaan merkitystä</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F1D2A868-6615-45AF-A301-0DAECF3141A0}" type="slidenum">
              <a:rPr lang="de-DE" altLang="de-DE" smtClean="0"/>
              <a:pPr/>
              <a:t>7</a:t>
            </a:fld>
            <a:endParaRPr lang="de-DE" altLang="de-DE"/>
          </a:p>
        </p:txBody>
      </p:sp>
    </p:spTree>
    <p:extLst>
      <p:ext uri="{BB962C8B-B14F-4D97-AF65-F5344CB8AC3E}">
        <p14:creationId xmlns:p14="http://schemas.microsoft.com/office/powerpoint/2010/main" val="515685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Hätiköityjen johtopäätösten tekeminen</a:t>
            </a:r>
            <a:br>
              <a:rPr lang="fi-FI" sz="3600" dirty="0">
                <a:solidFill>
                  <a:srgbClr val="004992"/>
                </a:solidFill>
                <a:latin typeface="+mn-lt"/>
                <a:ea typeface="+mn-ea"/>
                <a:cs typeface="+mn-cs"/>
              </a:rPr>
            </a:br>
            <a:r>
              <a:rPr lang="fi-FI" dirty="0">
                <a:solidFill>
                  <a:srgbClr val="004992"/>
                </a:solidFill>
                <a:latin typeface="+mn-lt"/>
                <a:ea typeface="+mn-ea"/>
                <a:cs typeface="+mn-cs"/>
              </a:rPr>
              <a:t>Millaisissa tilanteissa teemme päätelmiä tietämättä koko totuutta?</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988064061"/>
              </p:ext>
            </p:extLst>
          </p:nvPr>
        </p:nvGraphicFramePr>
        <p:xfrm>
          <a:off x="408955" y="2416737"/>
          <a:ext cx="11376000" cy="4036615"/>
        </p:xfrm>
        <a:graphic>
          <a:graphicData uri="http://schemas.openxmlformats.org/drawingml/2006/table">
            <a:tbl>
              <a:tblPr>
                <a:tableStyleId>{21E4AEA4-8DFA-4A89-87EB-49C32662AFE0}</a:tableStyleId>
              </a:tblPr>
              <a:tblGrid>
                <a:gridCol w="4032448">
                  <a:extLst>
                    <a:ext uri="{9D8B030D-6E8A-4147-A177-3AD203B41FA5}">
                      <a16:colId xmlns:a16="http://schemas.microsoft.com/office/drawing/2014/main" val="20000"/>
                    </a:ext>
                  </a:extLst>
                </a:gridCol>
                <a:gridCol w="7343552">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n-lt"/>
                          <a:ea typeface="+mn-ea"/>
                          <a:cs typeface="+mn-cs"/>
                        </a:rPr>
                        <a:t>Milloin?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mn-lt"/>
                          <a:ea typeface="+mn-ea"/>
                          <a:cs typeface="+mn-cs"/>
                        </a:rPr>
                        <a:t>Esimerkki</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mn-lt"/>
                          <a:ea typeface="+mn-ea"/>
                          <a:cs typeface="+mn-cs"/>
                        </a:rPr>
                        <a:t>...kun emme saa riittävästi tietoa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dirty="0">
                          <a:ln>
                            <a:noFill/>
                          </a:ln>
                          <a:solidFill>
                            <a:srgbClr val="333333"/>
                          </a:solidFill>
                          <a:effectLst/>
                          <a:latin typeface="+mn-lt"/>
                          <a:ea typeface="+mn-ea"/>
                          <a:cs typeface="+mn-cs"/>
                        </a:rPr>
                        <a:t>Työhaastattelu: rajoittunut mahdollisuus tutustua uuteen työpaikkaan ja uusiin työtovereihin ennakkoon.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mn-lt"/>
                          <a:ea typeface="+mn-ea"/>
                          <a:cs typeface="+mn-cs"/>
                        </a:rPr>
                        <a:t>...kun meillä on aikaisempaa kokemusta, josta yleistämme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dirty="0">
                          <a:ln>
                            <a:noFill/>
                          </a:ln>
                          <a:solidFill>
                            <a:srgbClr val="333333"/>
                          </a:solidFill>
                          <a:effectLst/>
                          <a:latin typeface="+mn-lt"/>
                          <a:ea typeface="+mn-ea"/>
                          <a:cs typeface="+mn-cs"/>
                        </a:rPr>
                        <a:t>Yliyleistämiset voivat johtaa </a:t>
                      </a:r>
                      <a:r>
                        <a:rPr kumimoji="0" lang="fi-FI" sz="2400" b="0" i="0" u="none" strike="noStrike" cap="none" normalizeH="0" baseline="0">
                          <a:ln>
                            <a:noFill/>
                          </a:ln>
                          <a:solidFill>
                            <a:srgbClr val="333333"/>
                          </a:solidFill>
                          <a:effectLst/>
                          <a:latin typeface="+mn-lt"/>
                          <a:ea typeface="+mn-ea"/>
                          <a:cs typeface="+mn-cs"/>
                        </a:rPr>
                        <a:t>ennakkoluuloihin (“kun </a:t>
                      </a:r>
                      <a:r>
                        <a:rPr kumimoji="0" lang="fi-FI" sz="2400" b="0" i="0" u="none" strike="noStrike" cap="none" normalizeH="0" baseline="0" dirty="0">
                          <a:ln>
                            <a:noFill/>
                          </a:ln>
                          <a:solidFill>
                            <a:srgbClr val="333333"/>
                          </a:solidFill>
                          <a:effectLst/>
                          <a:latin typeface="+mn-lt"/>
                          <a:ea typeface="+mn-ea"/>
                          <a:cs typeface="+mn-cs"/>
                        </a:rPr>
                        <a:t>olen nähnyt yhden, olen nähnyt </a:t>
                      </a:r>
                      <a:r>
                        <a:rPr kumimoji="0" lang="fi-FI" sz="2400" b="0" i="0" u="none" strike="noStrike" cap="none" normalizeH="0" baseline="0">
                          <a:ln>
                            <a:noFill/>
                          </a:ln>
                          <a:solidFill>
                            <a:srgbClr val="333333"/>
                          </a:solidFill>
                          <a:effectLst/>
                          <a:latin typeface="+mn-lt"/>
                          <a:ea typeface="+mn-ea"/>
                          <a:cs typeface="+mn-cs"/>
                        </a:rPr>
                        <a:t>ne kaikki”).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a:ln>
                            <a:noFill/>
                          </a:ln>
                          <a:solidFill>
                            <a:srgbClr val="333333"/>
                          </a:solidFill>
                          <a:effectLst/>
                          <a:latin typeface="+mn-lt"/>
                          <a:ea typeface="+mn-ea"/>
                          <a:cs typeface="+mn-cs"/>
                        </a:rPr>
                        <a:t>...kun päätöksellä ei ole oikeastaan merkitystä</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400" b="0" i="0" u="none" strike="noStrike" cap="none" normalizeH="0" baseline="0" dirty="0">
                          <a:ln>
                            <a:noFill/>
                          </a:ln>
                          <a:solidFill>
                            <a:srgbClr val="333333"/>
                          </a:solidFill>
                          <a:effectLst/>
                          <a:latin typeface="+mn-lt"/>
                          <a:ea typeface="+mn-ea"/>
                          <a:cs typeface="+mn-cs"/>
                        </a:rPr>
                        <a:t>Millaisen kakun valitsen, sukkien väri, mitä syön lounaaksi jne.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F1D2A868-6615-45AF-A301-0DAECF3141A0}" type="slidenum">
              <a:rPr lang="de-DE" altLang="de-DE" smtClean="0"/>
              <a:pPr/>
              <a:t>8</a:t>
            </a:fld>
            <a:endParaRPr lang="de-DE" altLang="de-DE"/>
          </a:p>
        </p:txBody>
      </p:sp>
    </p:spTree>
    <p:extLst>
      <p:ext uri="{BB962C8B-B14F-4D97-AF65-F5344CB8AC3E}">
        <p14:creationId xmlns:p14="http://schemas.microsoft.com/office/powerpoint/2010/main" val="3745751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Hätäiset johtopäätökset “toiminnassa”</a:t>
            </a:r>
          </a:p>
        </p:txBody>
      </p:sp>
      <p:graphicFrame>
        <p:nvGraphicFramePr>
          <p:cNvPr id="9" name="Group 152"/>
          <p:cNvGraphicFramePr>
            <a:graphicFrameLocks noGrp="1"/>
          </p:cNvGraphicFramePr>
          <p:nvPr>
            <p:extLst>
              <p:ext uri="{D42A27DB-BD31-4B8C-83A1-F6EECF244321}">
                <p14:modId xmlns:p14="http://schemas.microsoft.com/office/powerpoint/2010/main" val="44187005"/>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mn-lt"/>
                          <a:ea typeface="+mn-ea"/>
                          <a:cs typeface="+mn-cs"/>
                        </a:rPr>
                        <a:t>Vaikutusala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Esimerkki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4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fi-FI" sz="2000" kern="1200" dirty="0">
                          <a:solidFill>
                            <a:schemeClr val="dk1"/>
                          </a:solidFill>
                          <a:effectLst/>
                          <a:latin typeface="+mn-lt"/>
                          <a:ea typeface="+mn-ea"/>
                          <a:cs typeface="+mn-cs"/>
                        </a:rPr>
                        <a:t>Vuonna 1983 saksalainen uutislehti Stern (saksaksi tähti) julkaisi Saksan natsihallinnon johtajan Adolf Hitlerin (1933-1945) väitetyt salatut päiväkirjat. Lehti maksoi niistä 9,3 miljoonaa Saksan markkaa (noin 5 miljoonaa euroa), vaikka väärennyksestä oli varhaisia ​​merkkejä. Esimerkiksi runo, jonka - päiväkirjojen mukaan - Hitler kirjoitti, paljastettiin toisen kirjailijan teoksena vuonna 1980.</a:t>
                      </a:r>
                    </a:p>
                    <a:p>
                      <a:endParaRPr lang="de-DE" sz="2000" kern="1200" dirty="0">
                        <a:solidFill>
                          <a:schemeClr val="dk1"/>
                        </a:solidFill>
                        <a:effectLst/>
                        <a:latin typeface="+mn-lt"/>
                        <a:ea typeface="+mn-ea"/>
                        <a:cs typeface="+mn-cs"/>
                      </a:endParaRPr>
                    </a:p>
                    <a:p>
                      <a:r>
                        <a:rPr lang="fi-FI" sz="2000" kern="1200" dirty="0">
                          <a:solidFill>
                            <a:schemeClr val="dk1"/>
                          </a:solidFill>
                          <a:effectLst/>
                          <a:latin typeface="+mn-lt"/>
                          <a:ea typeface="+mn-ea"/>
                          <a:cs typeface="+mn-cs"/>
                        </a:rPr>
                        <a:t>Muutama päivä päiväkirjojen julkaisemisen jälkeen Saksan liittovaltion rikospoliisilaitoksen (BKA) tutkimuksessa todettiin epäilemättä, että päiväkirjat olivat väärennettyjä. Ne oli luonut taideväärentäjä Konrad Kujau.</a:t>
                      </a:r>
                    </a:p>
                    <a:p>
                      <a:endParaRPr lang="fi-FI" sz="2000" kern="1200" dirty="0">
                        <a:solidFill>
                          <a:schemeClr val="dk1"/>
                        </a:solidFill>
                        <a:effectLst/>
                        <a:latin typeface="+mn-lt"/>
                        <a:ea typeface="+mn-ea"/>
                        <a:cs typeface="+mn-cs"/>
                      </a:endParaRPr>
                    </a:p>
                    <a:p>
                      <a:r>
                        <a:rPr lang="fi-FI" sz="2000" kern="1200" dirty="0">
                          <a:solidFill>
                            <a:schemeClr val="dk1"/>
                          </a:solidFill>
                          <a:effectLst/>
                          <a:latin typeface="+mn-lt"/>
                          <a:ea typeface="+mn-ea"/>
                          <a:cs typeface="+mn-cs"/>
                        </a:rPr>
                        <a:t>Jos Stern olisi odottanut BKA: n tutkimusta, se olisi säästynyt skandaalilta. </a:t>
                      </a:r>
                      <a:endParaRPr lang="de-DE" sz="20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552971" y="5091651"/>
            <a:ext cx="244827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buNone/>
            </a:pPr>
            <a:r>
              <a:rPr lang="fi-FI" sz="1400" b="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Kansikuva </a:t>
            </a:r>
            <a:r>
              <a:rPr lang="fi-FI" sz="1400" b="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Stern</a:t>
            </a:r>
            <a:r>
              <a:rPr lang="fi-FI" sz="1400" b="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–lehdestä, joka julkaisi väärennetyt Hitler -päiväkirjat</a:t>
            </a:r>
            <a:endParaRPr lang="de-DE" sz="1400" b="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F1D2A868-6615-45AF-A301-0DAECF3141A0}" type="slidenum">
              <a:rPr lang="de-DE" altLang="de-DE" smtClean="0"/>
              <a:pPr/>
              <a:t>9</a:t>
            </a:fld>
            <a:endParaRPr lang="de-DE" altLang="de-DE"/>
          </a:p>
        </p:txBody>
      </p:sp>
      <p:pic>
        <p:nvPicPr>
          <p:cNvPr id="8" name="Grafik 7">
            <a:extLst>
              <a:ext uri="{FF2B5EF4-FFF2-40B4-BE49-F238E27FC236}">
                <a16:creationId xmlns:a16="http://schemas.microsoft.com/office/drawing/2014/main" id="{446ED09B-061F-4973-9A18-15BBC2B150E0}"/>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Hätäiset</a:t>
            </a:r>
            <a:r>
              <a:rPr lang="en-US" sz="3600" dirty="0">
                <a:solidFill>
                  <a:srgbClr val="004992"/>
                </a:solidFill>
                <a:latin typeface="+mn-lt"/>
                <a:ea typeface="+mn-ea"/>
                <a:cs typeface="+mn-cs"/>
              </a:rPr>
              <a:t> </a:t>
            </a:r>
            <a:r>
              <a:rPr lang="en-US" sz="3600" err="1">
                <a:solidFill>
                  <a:srgbClr val="004992"/>
                </a:solidFill>
                <a:latin typeface="+mn-lt"/>
                <a:ea typeface="+mn-ea"/>
                <a:cs typeface="+mn-cs"/>
              </a:rPr>
              <a:t>johtopäätökset</a:t>
            </a:r>
            <a:r>
              <a:rPr lang="en-US" sz="3600">
                <a:solidFill>
                  <a:srgbClr val="004992"/>
                </a:solidFill>
                <a:latin typeface="+mn-lt"/>
                <a:ea typeface="+mn-ea"/>
                <a:cs typeface="+mn-cs"/>
              </a:rPr>
              <a:t> “toiminnassa”</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Kaupunkitarinat</a:t>
            </a:r>
            <a:r>
              <a:rPr lang="en-US" dirty="0">
                <a:solidFill>
                  <a:srgbClr val="004992"/>
                </a:solidFill>
                <a:latin typeface="+mn-lt"/>
                <a:ea typeface="+mn-ea"/>
                <a:cs typeface="+mn-cs"/>
              </a:rPr>
              <a:t> -</a:t>
            </a:r>
            <a:br>
              <a:rPr lang="en-US" dirty="0">
                <a:solidFill>
                  <a:srgbClr val="004992"/>
                </a:solidFill>
                <a:latin typeface="+mn-lt"/>
                <a:ea typeface="+mn-ea"/>
                <a:cs typeface="+mn-cs"/>
              </a:rPr>
            </a:br>
            <a:r>
              <a:rPr lang="en-US" sz="1800" dirty="0">
                <a:solidFill>
                  <a:srgbClr val="004992"/>
                </a:solidFill>
                <a:latin typeface="+mn-lt"/>
                <a:ea typeface="+mn-ea"/>
                <a:cs typeface="+mn-cs"/>
              </a:rPr>
              <a:t>(</a:t>
            </a:r>
            <a:r>
              <a:rPr lang="en-US" sz="1800" dirty="0" err="1">
                <a:solidFill>
                  <a:srgbClr val="004992"/>
                </a:solidFill>
                <a:latin typeface="+mn-lt"/>
                <a:ea typeface="+mn-ea"/>
                <a:cs typeface="+mn-cs"/>
              </a:rPr>
              <a:t>vaihtoehtoinen</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harjoitus</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esityksen</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lopussa</a:t>
            </a:r>
            <a:r>
              <a:rPr lang="en-US" sz="1800" dirty="0">
                <a:solidFill>
                  <a:srgbClr val="004992"/>
                </a:solidFill>
                <a:latin typeface="+mn-lt"/>
                <a:ea typeface="+mn-ea"/>
                <a:cs typeface="+mn-cs"/>
              </a:rPr>
              <a:t>)</a:t>
            </a:r>
          </a:p>
        </p:txBody>
      </p:sp>
      <p:graphicFrame>
        <p:nvGraphicFramePr>
          <p:cNvPr id="13" name="Group 26"/>
          <p:cNvGraphicFramePr>
            <a:graphicFrameLocks noGrp="1"/>
          </p:cNvGraphicFramePr>
          <p:nvPr>
            <p:extLst>
              <p:ext uri="{D42A27DB-BD31-4B8C-83A1-F6EECF244321}">
                <p14:modId xmlns:p14="http://schemas.microsoft.com/office/powerpoint/2010/main" val="3021128907"/>
              </p:ext>
            </p:extLst>
          </p:nvPr>
        </p:nvGraphicFramePr>
        <p:xfrm>
          <a:off x="408955" y="2697480"/>
          <a:ext cx="11376000" cy="396240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puolesta &amp; vastaan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“todisteet”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dirty="0">
                          <a:ln>
                            <a:noFill/>
                          </a:ln>
                          <a:solidFill>
                            <a:srgbClr val="333333"/>
                          </a:solidFill>
                          <a:effectLst/>
                          <a:latin typeface="Calibri Light"/>
                          <a:cs typeface="Times New Roman" pitchFamily="18" charset="0"/>
                        </a:rPr>
                        <a:t>1980-luvun puolivälistä saakka on liikkunut huhuja, että merkinnät Marlboro -pakkauksessailmaisevat Ku Klux Klanin omistavan Marlboron</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1400" b="1" i="0" u="none" strike="noStrike" cap="none" normalizeH="0" baseline="0" dirty="0">
                          <a:ln>
                            <a:noFill/>
                          </a:ln>
                          <a:solidFill>
                            <a:srgbClr val="333333"/>
                          </a:solidFill>
                          <a:effectLst/>
                          <a:latin typeface="Calibri Light"/>
                          <a:cs typeface="Times New Roman" pitchFamily="18" charset="0"/>
                        </a:rPr>
                        <a:t>puolesta:</a:t>
                      </a:r>
                      <a:r>
                        <a:rPr kumimoji="0" lang="fi-FI" sz="1400" b="0" i="0" u="none" strike="noStrike" cap="none" normalizeH="0" baseline="0" dirty="0">
                          <a:ln>
                            <a:noFill/>
                          </a:ln>
                          <a:solidFill>
                            <a:srgbClr val="333333"/>
                          </a:solidFill>
                          <a:effectLst/>
                          <a:latin typeface="Calibri Light"/>
                          <a:cs typeface="Times New Roman" pitchFamily="18" charset="0"/>
                        </a:rPr>
                        <a:t> </a:t>
                      </a:r>
                      <a:r>
                        <a:rPr kumimoji="0" lang="fi-FI" sz="1400" b="0"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fi-FI" sz="1400" b="0" i="0" u="none" strike="noStrike" cap="none" normalizeH="0" baseline="0" dirty="0">
                          <a:ln>
                            <a:noFill/>
                          </a:ln>
                          <a:solidFill>
                            <a:srgbClr val="FFFFFF"/>
                          </a:solidFill>
                          <a:effectLst/>
                          <a:latin typeface="Calibri Light"/>
                          <a:cs typeface="Times New Roman" pitchFamily="18" charset="0"/>
                        </a:rPr>
                        <a:t>Valkea v:n muotoinen merkki punaisella taustalla muodostaa punaisen K-kirjaimen</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fi-FI" sz="1400" b="0" i="0" u="none" strike="noStrike" cap="none" normalizeH="0" baseline="0" dirty="0">
                          <a:ln>
                            <a:noFill/>
                          </a:ln>
                          <a:solidFill>
                            <a:srgbClr val="FFFFFF"/>
                          </a:solidFill>
                          <a:effectLst/>
                          <a:latin typeface="Calibri Light"/>
                          <a:cs typeface="Times New Roman" pitchFamily="18" charset="0"/>
                        </a:rPr>
                        <a:t>“Mar” nurin päin voidaan lukea “jew” – “lboro” kirjaimet lopusta alkuun on kuin “horrible” = “horrible jew” (= kauhea juutalainen, katso oikealla)</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fi-FI" sz="1400" b="0" i="0" u="none" strike="noStrike" cap="none" normalizeH="0" baseline="0" dirty="0">
                          <a:ln>
                            <a:noFill/>
                          </a:ln>
                          <a:solidFill>
                            <a:srgbClr val="FFFFFF"/>
                          </a:solidFill>
                          <a:effectLst/>
                          <a:latin typeface="Calibri Light"/>
                          <a:cs typeface="Times New Roman" pitchFamily="18" charset="0"/>
                        </a:rPr>
                        <a:t>Moton “veni, vidi, vici” (tulin, näin, voitin) uskotaan olevan KKK:n iskulause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1400" b="1" i="0" u="none" strike="noStrike" cap="none" normalizeH="0" baseline="0" dirty="0">
                          <a:ln>
                            <a:noFill/>
                          </a:ln>
                          <a:solidFill>
                            <a:srgbClr val="333333"/>
                          </a:solidFill>
                          <a:effectLst/>
                          <a:latin typeface="Calibri Light"/>
                          <a:cs typeface="Times New Roman" pitchFamily="18" charset="0"/>
                        </a:rPr>
                        <a:t>vastaan: </a:t>
                      </a:r>
                      <a:r>
                        <a:rPr kumimoji="0" lang="fi-FI" sz="1400" b="0"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fi-FI" sz="1400" b="0" i="0" u="none" strike="noStrike" cap="none" normalizeH="0" baseline="0" dirty="0">
                          <a:ln>
                            <a:noFill/>
                          </a:ln>
                          <a:solidFill>
                            <a:srgbClr val="FFFFFF"/>
                          </a:solidFill>
                          <a:effectLst/>
                          <a:latin typeface="Calibri Light"/>
                          <a:cs typeface="Times New Roman" pitchFamily="18" charset="0"/>
                        </a:rPr>
                        <a:t>Marlboron perusti Philipp Morris, englantilainen; ei yhteyksiä KKK:n kanssa</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fi-FI" sz="1400" b="0" i="0" u="none" strike="noStrike" cap="none" normalizeH="0" baseline="0" dirty="0">
                          <a:ln>
                            <a:noFill/>
                          </a:ln>
                          <a:solidFill>
                            <a:srgbClr val="FFFFFF"/>
                          </a:solidFill>
                          <a:effectLst/>
                          <a:latin typeface="Calibri Light"/>
                          <a:cs typeface="Times New Roman" pitchFamily="18" charset="0"/>
                        </a:rPr>
                        <a:t>Marlboro nimettiin kadun nimen mukaan, jolla Lontoon tehdas oli: Marlborough street</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fi-FI" sz="1400" b="0" i="0" u="none" strike="noStrike" cap="none" normalizeH="0" baseline="0" dirty="0">
                          <a:ln>
                            <a:noFill/>
                          </a:ln>
                          <a:solidFill>
                            <a:srgbClr val="FFFFFF"/>
                          </a:solidFill>
                          <a:effectLst/>
                          <a:latin typeface="Calibri Light"/>
                          <a:cs typeface="Times New Roman" pitchFamily="18" charset="0"/>
                        </a:rPr>
                        <a:t>Motto ei ole yhteydessä KKK:n kanssa</a:t>
                      </a:r>
                      <a:endParaRPr kumimoji="0" lang="de-DE" sz="14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284984"/>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9800867" y="5892661"/>
            <a:ext cx="1920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600" b="0" dirty="0">
                <a:latin typeface="Calibri Light"/>
              </a:rPr>
              <a:t>= jew? (= juutalainen) </a:t>
            </a:r>
            <a:endParaRPr lang="en-US" altLang="de-DE" sz="1600" b="0" dirty="0">
              <a:latin typeface="Calibri Light"/>
            </a:endParaRPr>
          </a:p>
        </p:txBody>
      </p:sp>
      <p:sp>
        <p:nvSpPr>
          <p:cNvPr id="16" name="Caption_22"/>
          <p:cNvSpPr txBox="1">
            <a:spLocks noChangeArrowheads="1"/>
          </p:cNvSpPr>
          <p:nvPr/>
        </p:nvSpPr>
        <p:spPr bwMode="auto">
          <a:xfrm>
            <a:off x="8905899" y="589266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600" b="0" dirty="0">
                <a:latin typeface="Calibri Light"/>
              </a:rPr>
              <a:t>Mar =</a:t>
            </a:r>
            <a:endParaRPr lang="en-US" altLang="de-DE" sz="1600" b="0" dirty="0">
              <a:latin typeface="Calibri Light"/>
            </a:endParaRPr>
          </a:p>
        </p:txBody>
      </p:sp>
      <p:sp>
        <p:nvSpPr>
          <p:cNvPr id="17" name="Caption_21"/>
          <p:cNvSpPr txBox="1">
            <a:spLocks noChangeArrowheads="1"/>
          </p:cNvSpPr>
          <p:nvPr/>
        </p:nvSpPr>
        <p:spPr bwMode="auto">
          <a:xfrm>
            <a:off x="8750196" y="6228020"/>
            <a:ext cx="30175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600" b="0" dirty="0">
                <a:latin typeface="Calibri Light"/>
              </a:rPr>
              <a:t>lboro = orobl = horrible (=kauhea)</a:t>
            </a:r>
            <a:endParaRPr lang="en-US" altLang="de-DE" sz="1600" b="0" dirty="0">
              <a:latin typeface="Calibri Light"/>
            </a:endParaRPr>
          </a:p>
        </p:txBody>
      </p:sp>
      <p:sp>
        <p:nvSpPr>
          <p:cNvPr id="18" name="Caption_20"/>
          <p:cNvSpPr txBox="1">
            <a:spLocks noChangeArrowheads="1"/>
          </p:cNvSpPr>
          <p:nvPr/>
        </p:nvSpPr>
        <p:spPr bwMode="auto">
          <a:xfrm rot="10788152">
            <a:off x="9369401" y="5933438"/>
            <a:ext cx="548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600" b="0" dirty="0">
                <a:latin typeface="Calibri Light"/>
              </a:rPr>
              <a:t>Mar</a:t>
            </a:r>
            <a:endParaRPr lang="en-US" altLang="de-DE" sz="1600" b="0" dirty="0">
              <a:latin typeface="Calibri Light"/>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a:solidFill>
                  <a:srgbClr val="333333"/>
                </a:solidFill>
                <a:latin typeface="Calibri Light"/>
              </a:rPr>
              <a:t>Marlboron omistaa KKK?</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F1D2A868-6615-45AF-A301-0DAECF3141A0}"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graphicFrame>
        <p:nvGraphicFramePr>
          <p:cNvPr id="13" name="Group 26"/>
          <p:cNvGraphicFramePr>
            <a:graphicFrameLocks noGrp="1"/>
          </p:cNvGraphicFramePr>
          <p:nvPr>
            <p:extLst>
              <p:ext uri="{D42A27DB-BD31-4B8C-83A1-F6EECF244321}">
                <p14:modId xmlns:p14="http://schemas.microsoft.com/office/powerpoint/2010/main" val="954239711"/>
              </p:ext>
            </p:extLst>
          </p:nvPr>
        </p:nvGraphicFramePr>
        <p:xfrm>
          <a:off x="408955" y="2697480"/>
          <a:ext cx="11376000" cy="396240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puolesta &amp; vastaan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“todisteet”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a:ln>
                            <a:noFill/>
                          </a:ln>
                          <a:solidFill>
                            <a:srgbClr val="333333"/>
                          </a:solidFill>
                          <a:effectLst/>
                          <a:latin typeface="Calibri Light"/>
                          <a:cs typeface="Times New Roman" pitchFamily="18" charset="0"/>
                        </a:rPr>
                        <a:t>1980-luvun puolivälistä saakka on liikkunut huhuja, että merkinnät Marlboro -pakkauksessailmaisevat Ku Klux Klanin omistavan Marlboron</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1400" b="1" i="0" u="none" strike="noStrike" cap="none" normalizeH="0" baseline="0" dirty="0">
                          <a:ln>
                            <a:noFill/>
                          </a:ln>
                          <a:solidFill>
                            <a:srgbClr val="333333"/>
                          </a:solidFill>
                          <a:effectLst/>
                          <a:latin typeface="Calibri Light"/>
                          <a:cs typeface="Times New Roman" pitchFamily="18" charset="0"/>
                        </a:rPr>
                        <a:t>puolesta:</a:t>
                      </a:r>
                      <a:r>
                        <a:rPr kumimoji="0" lang="fi-FI" sz="1400" b="0" i="0" u="none" strike="noStrike" cap="none" normalizeH="0" baseline="0" dirty="0">
                          <a:ln>
                            <a:noFill/>
                          </a:ln>
                          <a:solidFill>
                            <a:srgbClr val="333333"/>
                          </a:solidFill>
                          <a:effectLst/>
                          <a:latin typeface="Calibri Light"/>
                          <a:cs typeface="Times New Roman" pitchFamily="18" charset="0"/>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i-FI" sz="1400" b="0" i="0" u="none" strike="noStrike" cap="none" normalizeH="0" baseline="0" dirty="0">
                          <a:ln>
                            <a:noFill/>
                          </a:ln>
                          <a:solidFill>
                            <a:srgbClr val="333333"/>
                          </a:solidFill>
                          <a:effectLst/>
                          <a:latin typeface="Calibri Light"/>
                          <a:cs typeface="Times New Roman" pitchFamily="18" charset="0"/>
                        </a:rPr>
                        <a:t>Valkea v:n muotoinen merkki punaisella taustalla muodostaa punaisen K-kirjaimen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i-FI" sz="1400" b="0" i="0" u="none" strike="noStrike" cap="none" normalizeH="0" baseline="0" dirty="0">
                          <a:ln>
                            <a:noFill/>
                          </a:ln>
                          <a:solidFill>
                            <a:srgbClr val="333333"/>
                          </a:solidFill>
                          <a:effectLst/>
                          <a:latin typeface="Calibri Light"/>
                          <a:cs typeface="Times New Roman" pitchFamily="18" charset="0"/>
                        </a:rPr>
                        <a:t>“Mar” nurin päin voidaan lukea “jew” – “lboro” kirjaimet lopusta alkuun on kuin “horrible” = “horrible jew” (= kauhea juutalainen, katso oikealla)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i-FI" sz="1400" b="0" i="0" u="none" strike="noStrike" cap="none" normalizeH="0" baseline="0" dirty="0">
                          <a:ln>
                            <a:noFill/>
                          </a:ln>
                          <a:solidFill>
                            <a:srgbClr val="333333"/>
                          </a:solidFill>
                          <a:effectLst/>
                          <a:latin typeface="Calibri Light"/>
                          <a:cs typeface="Times New Roman" pitchFamily="18" charset="0"/>
                        </a:rPr>
                        <a:t>Moton “veni, vidi, vici” (tulin, näin, voitin) uskotaan olevan KKK:n iskulause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1400" b="1" i="0" u="none" strike="noStrike" cap="none" normalizeH="0" baseline="0" dirty="0">
                          <a:ln>
                            <a:noFill/>
                          </a:ln>
                          <a:solidFill>
                            <a:srgbClr val="333333"/>
                          </a:solidFill>
                          <a:effectLst/>
                          <a:latin typeface="Calibri Light"/>
                          <a:cs typeface="Times New Roman" pitchFamily="18" charset="0"/>
                        </a:rPr>
                        <a:t>vastaan: </a:t>
                      </a:r>
                      <a:r>
                        <a:rPr kumimoji="0" lang="fi-FI" sz="1400" b="0"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fi-FI" sz="1400" b="0" i="0" u="none" strike="noStrike" cap="none" normalizeH="0" baseline="0" dirty="0">
                          <a:ln>
                            <a:noFill/>
                          </a:ln>
                          <a:solidFill>
                            <a:srgbClr val="FFFFFF"/>
                          </a:solidFill>
                          <a:effectLst/>
                          <a:latin typeface="Calibri Light"/>
                          <a:cs typeface="Times New Roman" pitchFamily="18" charset="0"/>
                        </a:rPr>
                        <a:t>Marlboron perusti Philipp Morris, englantilainen; ei yhteyksiä KKK:n kanssa</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fi-FI" sz="1400" b="0" i="0" u="none" strike="noStrike" cap="none" normalizeH="0" baseline="0" dirty="0">
                          <a:ln>
                            <a:noFill/>
                          </a:ln>
                          <a:solidFill>
                            <a:srgbClr val="FFFFFF"/>
                          </a:solidFill>
                          <a:effectLst/>
                          <a:latin typeface="Calibri Light"/>
                          <a:cs typeface="Times New Roman" pitchFamily="18" charset="0"/>
                        </a:rPr>
                        <a:t>Marlboro nimettiin kadun nimen mukaan, jolla Lontoon tehdas oli: Marlborough street</a:t>
                      </a:r>
                    </a:p>
                    <a:p>
                      <a:pPr marL="285750" marR="0" lvl="0" indent="-285750" algn="l" defTabSz="914400" rtl="0" eaLnBrk="1" fontAlgn="base" latinLnBrk="0" hangingPunct="1">
                        <a:lnSpc>
                          <a:spcPct val="100000"/>
                        </a:lnSpc>
                        <a:spcBef>
                          <a:spcPts val="1200"/>
                        </a:spcBef>
                        <a:spcAft>
                          <a:spcPct val="0"/>
                        </a:spcAft>
                        <a:buClr>
                          <a:srgbClr val="FFFFFF"/>
                        </a:buClr>
                        <a:buSzTx/>
                        <a:buFont typeface="WingDings"/>
                        <a:buChar char=""/>
                        <a:tabLst/>
                      </a:pPr>
                      <a:r>
                        <a:rPr kumimoji="0" lang="fi-FI" sz="1400" b="0" i="0" u="none" strike="noStrike" cap="none" normalizeH="0" baseline="0" dirty="0">
                          <a:ln>
                            <a:noFill/>
                          </a:ln>
                          <a:solidFill>
                            <a:srgbClr val="FFFFFF"/>
                          </a:solidFill>
                          <a:effectLst/>
                          <a:latin typeface="Calibri Light"/>
                          <a:cs typeface="Times New Roman" pitchFamily="18" charset="0"/>
                        </a:rPr>
                        <a:t>Motto ei ole yhteydessä KKK:n kanssa</a:t>
                      </a:r>
                      <a:endParaRPr kumimoji="0" lang="de-DE" sz="14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284984"/>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9800867" y="5892661"/>
            <a:ext cx="1920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600" b="0" dirty="0">
                <a:latin typeface="Calibri Light"/>
              </a:rPr>
              <a:t>= jew? (= juutalainen) </a:t>
            </a:r>
            <a:endParaRPr lang="en-US" altLang="de-DE" sz="1600" b="0" dirty="0">
              <a:latin typeface="Calibri Light"/>
            </a:endParaRPr>
          </a:p>
        </p:txBody>
      </p:sp>
      <p:sp>
        <p:nvSpPr>
          <p:cNvPr id="16" name="Caption_22"/>
          <p:cNvSpPr txBox="1">
            <a:spLocks noChangeArrowheads="1"/>
          </p:cNvSpPr>
          <p:nvPr/>
        </p:nvSpPr>
        <p:spPr bwMode="auto">
          <a:xfrm>
            <a:off x="8905899" y="589266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600" b="0" dirty="0">
                <a:latin typeface="Calibri Light"/>
              </a:rPr>
              <a:t>Mar =</a:t>
            </a:r>
            <a:endParaRPr lang="en-US" altLang="de-DE" sz="1600" b="0" dirty="0">
              <a:latin typeface="Calibri Light"/>
            </a:endParaRPr>
          </a:p>
        </p:txBody>
      </p:sp>
      <p:sp>
        <p:nvSpPr>
          <p:cNvPr id="17" name="Caption_21"/>
          <p:cNvSpPr txBox="1">
            <a:spLocks noChangeArrowheads="1"/>
          </p:cNvSpPr>
          <p:nvPr/>
        </p:nvSpPr>
        <p:spPr bwMode="auto">
          <a:xfrm>
            <a:off x="8750196" y="6228020"/>
            <a:ext cx="30175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600" b="0" dirty="0">
                <a:latin typeface="Calibri Light"/>
              </a:rPr>
              <a:t>lboro = orobl = horrible (=kauhea)</a:t>
            </a:r>
            <a:endParaRPr lang="en-US" altLang="de-DE" sz="1600" b="0" dirty="0">
              <a:latin typeface="Calibri Light"/>
            </a:endParaRPr>
          </a:p>
        </p:txBody>
      </p:sp>
      <p:sp>
        <p:nvSpPr>
          <p:cNvPr id="18" name="Caption_20"/>
          <p:cNvSpPr txBox="1">
            <a:spLocks noChangeArrowheads="1"/>
          </p:cNvSpPr>
          <p:nvPr/>
        </p:nvSpPr>
        <p:spPr bwMode="auto">
          <a:xfrm rot="10788152">
            <a:off x="9369401" y="5933438"/>
            <a:ext cx="548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600" b="0" dirty="0">
                <a:latin typeface="Calibri Light"/>
              </a:rPr>
              <a:t>Mar</a:t>
            </a:r>
            <a:endParaRPr lang="en-US" altLang="de-DE" sz="1600" b="0" dirty="0">
              <a:latin typeface="Calibri Light"/>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a:solidFill>
                  <a:srgbClr val="333333"/>
                </a:solidFill>
                <a:latin typeface="Calibri Light"/>
              </a:rPr>
              <a:t>Marlboron omistaa KKK?</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F1D2A868-6615-45AF-A301-0DAECF3141A0}" type="slidenum">
              <a:rPr lang="de-DE" altLang="de-DE" smtClean="0"/>
              <a:pPr/>
              <a:t>11</a:t>
            </a:fld>
            <a:endParaRPr lang="de-DE" altLang="de-DE"/>
          </a:p>
        </p:txBody>
      </p:sp>
    </p:spTree>
    <p:extLst>
      <p:ext uri="{BB962C8B-B14F-4D97-AF65-F5344CB8AC3E}">
        <p14:creationId xmlns:p14="http://schemas.microsoft.com/office/powerpoint/2010/main" val="34528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graphicFrame>
        <p:nvGraphicFramePr>
          <p:cNvPr id="13" name="Group 26"/>
          <p:cNvGraphicFramePr>
            <a:graphicFrameLocks noGrp="1"/>
          </p:cNvGraphicFramePr>
          <p:nvPr>
            <p:extLst>
              <p:ext uri="{D42A27DB-BD31-4B8C-83A1-F6EECF244321}">
                <p14:modId xmlns:p14="http://schemas.microsoft.com/office/powerpoint/2010/main" val="904342383"/>
              </p:ext>
            </p:extLst>
          </p:nvPr>
        </p:nvGraphicFramePr>
        <p:xfrm>
          <a:off x="408955" y="2697480"/>
          <a:ext cx="11376000" cy="396240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puolesta &amp; vastaan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“todisteet”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a:ln>
                            <a:noFill/>
                          </a:ln>
                          <a:solidFill>
                            <a:srgbClr val="333333"/>
                          </a:solidFill>
                          <a:effectLst/>
                          <a:latin typeface="Calibri Light"/>
                          <a:cs typeface="Times New Roman" pitchFamily="18" charset="0"/>
                        </a:rPr>
                        <a:t>1980-luvun puolivälistä saakka on liikkunut huhuja, että merkinnät Marlboro -pakkauksessailmaisevat Ku Klux Klanin omistavan Marlboron</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1400" b="1" i="0" u="none" strike="noStrike" cap="none" normalizeH="0" baseline="0" dirty="0">
                          <a:ln>
                            <a:noFill/>
                          </a:ln>
                          <a:solidFill>
                            <a:srgbClr val="333333"/>
                          </a:solidFill>
                          <a:effectLst/>
                          <a:latin typeface="Calibri Light"/>
                          <a:cs typeface="Times New Roman" pitchFamily="18" charset="0"/>
                        </a:rPr>
                        <a:t>puolesta:</a:t>
                      </a:r>
                      <a:r>
                        <a:rPr kumimoji="0" lang="fi-FI" sz="1400" b="0" i="0" u="none" strike="noStrike" cap="none" normalizeH="0" baseline="0" dirty="0">
                          <a:ln>
                            <a:noFill/>
                          </a:ln>
                          <a:solidFill>
                            <a:srgbClr val="333333"/>
                          </a:solidFill>
                          <a:effectLst/>
                          <a:latin typeface="Calibri Light"/>
                          <a:cs typeface="Times New Roman" pitchFamily="18" charset="0"/>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i-FI" sz="1400" b="0" i="0" u="none" strike="noStrike" cap="none" normalizeH="0" baseline="0" dirty="0">
                          <a:ln>
                            <a:noFill/>
                          </a:ln>
                          <a:solidFill>
                            <a:srgbClr val="333333"/>
                          </a:solidFill>
                          <a:effectLst/>
                          <a:latin typeface="Calibri Light"/>
                          <a:cs typeface="Times New Roman" pitchFamily="18" charset="0"/>
                        </a:rPr>
                        <a:t>Valkea v:n muotoinen merkki punaisella taustalla muodostaa punaisen K-kirjaimen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i-FI" sz="1400" b="0" i="0" u="none" strike="noStrike" cap="none" normalizeH="0" baseline="0">
                          <a:ln>
                            <a:noFill/>
                          </a:ln>
                          <a:solidFill>
                            <a:srgbClr val="333333"/>
                          </a:solidFill>
                          <a:effectLst/>
                          <a:latin typeface="Calibri Light"/>
                          <a:cs typeface="Times New Roman" pitchFamily="18" charset="0"/>
                        </a:rPr>
                        <a:t>“Mar” </a:t>
                      </a:r>
                      <a:r>
                        <a:rPr kumimoji="0" lang="fi-FI" sz="1400" b="0" i="0" u="none" strike="noStrike" cap="none" normalizeH="0" baseline="0" dirty="0">
                          <a:ln>
                            <a:noFill/>
                          </a:ln>
                          <a:solidFill>
                            <a:srgbClr val="333333"/>
                          </a:solidFill>
                          <a:effectLst/>
                          <a:latin typeface="Calibri Light"/>
                          <a:cs typeface="Times New Roman" pitchFamily="18" charset="0"/>
                        </a:rPr>
                        <a:t>nurin päin voidaan </a:t>
                      </a:r>
                      <a:r>
                        <a:rPr kumimoji="0" lang="fi-FI" sz="1400" b="0" i="0" u="none" strike="noStrike" cap="none" normalizeH="0" baseline="0">
                          <a:ln>
                            <a:noFill/>
                          </a:ln>
                          <a:solidFill>
                            <a:srgbClr val="333333"/>
                          </a:solidFill>
                          <a:effectLst/>
                          <a:latin typeface="Calibri Light"/>
                          <a:cs typeface="Times New Roman" pitchFamily="18" charset="0"/>
                        </a:rPr>
                        <a:t>lukea “jew” – “lboro” </a:t>
                      </a:r>
                      <a:r>
                        <a:rPr kumimoji="0" lang="fi-FI" sz="1400" b="0" i="0" u="none" strike="noStrike" cap="none" normalizeH="0" baseline="0" dirty="0">
                          <a:ln>
                            <a:noFill/>
                          </a:ln>
                          <a:solidFill>
                            <a:srgbClr val="333333"/>
                          </a:solidFill>
                          <a:effectLst/>
                          <a:latin typeface="Calibri Light"/>
                          <a:cs typeface="Times New Roman" pitchFamily="18" charset="0"/>
                        </a:rPr>
                        <a:t>kirjaimet lopusta alkuun on </a:t>
                      </a:r>
                      <a:r>
                        <a:rPr kumimoji="0" lang="fi-FI" sz="1400" b="0" i="0" u="none" strike="noStrike" cap="none" normalizeH="0" baseline="0">
                          <a:ln>
                            <a:noFill/>
                          </a:ln>
                          <a:solidFill>
                            <a:srgbClr val="333333"/>
                          </a:solidFill>
                          <a:effectLst/>
                          <a:latin typeface="Calibri Light"/>
                          <a:cs typeface="Times New Roman" pitchFamily="18" charset="0"/>
                        </a:rPr>
                        <a:t>kuin “horrible” = “horrible jew” </a:t>
                      </a:r>
                      <a:r>
                        <a:rPr kumimoji="0" lang="fi-FI" sz="1400" b="0" i="0" u="none" strike="noStrike" cap="none" normalizeH="0" baseline="0" dirty="0">
                          <a:ln>
                            <a:noFill/>
                          </a:ln>
                          <a:solidFill>
                            <a:srgbClr val="333333"/>
                          </a:solidFill>
                          <a:effectLst/>
                          <a:latin typeface="Calibri Light"/>
                          <a:cs typeface="Times New Roman" pitchFamily="18" charset="0"/>
                        </a:rPr>
                        <a:t>(= kauhea juutalainen, katso oikealla)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i-FI" sz="1400" b="0" i="0" u="none" strike="noStrike" cap="none" normalizeH="0" baseline="0">
                          <a:ln>
                            <a:noFill/>
                          </a:ln>
                          <a:solidFill>
                            <a:srgbClr val="333333"/>
                          </a:solidFill>
                          <a:effectLst/>
                          <a:latin typeface="Calibri Light"/>
                          <a:cs typeface="Times New Roman" pitchFamily="18" charset="0"/>
                        </a:rPr>
                        <a:t>Moton “veni</a:t>
                      </a:r>
                      <a:r>
                        <a:rPr kumimoji="0" lang="fi-FI" sz="1400" b="0" i="0" u="none" strike="noStrike" cap="none" normalizeH="0" baseline="0" dirty="0">
                          <a:ln>
                            <a:noFill/>
                          </a:ln>
                          <a:solidFill>
                            <a:srgbClr val="333333"/>
                          </a:solidFill>
                          <a:effectLst/>
                          <a:latin typeface="Calibri Light"/>
                          <a:cs typeface="Times New Roman" pitchFamily="18" charset="0"/>
                        </a:rPr>
                        <a:t>, vidi</a:t>
                      </a:r>
                      <a:r>
                        <a:rPr kumimoji="0" lang="fi-FI" sz="1400" b="0" i="0" u="none" strike="noStrike" cap="none" normalizeH="0" baseline="0">
                          <a:ln>
                            <a:noFill/>
                          </a:ln>
                          <a:solidFill>
                            <a:srgbClr val="333333"/>
                          </a:solidFill>
                          <a:effectLst/>
                          <a:latin typeface="Calibri Light"/>
                          <a:cs typeface="Times New Roman" pitchFamily="18" charset="0"/>
                        </a:rPr>
                        <a:t>, vici” </a:t>
                      </a:r>
                      <a:r>
                        <a:rPr kumimoji="0" lang="fi-FI" sz="1400" b="0" i="0" u="none" strike="noStrike" cap="none" normalizeH="0" baseline="0" dirty="0">
                          <a:ln>
                            <a:noFill/>
                          </a:ln>
                          <a:solidFill>
                            <a:srgbClr val="333333"/>
                          </a:solidFill>
                          <a:effectLst/>
                          <a:latin typeface="Calibri Light"/>
                          <a:cs typeface="Times New Roman" pitchFamily="18" charset="0"/>
                        </a:rPr>
                        <a:t>(tulin, näin, voitin) uskotaan olevan KKK:n iskulause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1400" b="1" i="0" u="none" strike="noStrike" cap="none" normalizeH="0" baseline="0" dirty="0">
                          <a:ln>
                            <a:noFill/>
                          </a:ln>
                          <a:solidFill>
                            <a:srgbClr val="333333"/>
                          </a:solidFill>
                          <a:effectLst/>
                          <a:latin typeface="Calibri Light"/>
                          <a:cs typeface="Times New Roman" pitchFamily="18" charset="0"/>
                        </a:rPr>
                        <a:t>vastaan: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i-FI" sz="1400" b="0" i="0" u="none" strike="noStrike" cap="none" normalizeH="0" baseline="0" dirty="0">
                          <a:ln>
                            <a:noFill/>
                          </a:ln>
                          <a:solidFill>
                            <a:srgbClr val="333333"/>
                          </a:solidFill>
                          <a:effectLst/>
                          <a:latin typeface="Calibri Light"/>
                          <a:cs typeface="Times New Roman" pitchFamily="18" charset="0"/>
                        </a:rPr>
                        <a:t>Marlboron perusti Philipp Morris, englantilainen; ei yhteyksiä KKK:n kanssa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i-FI" sz="1400" b="0" i="0" u="none" strike="noStrike" cap="none" normalizeH="0" baseline="0" dirty="0">
                          <a:ln>
                            <a:noFill/>
                          </a:ln>
                          <a:solidFill>
                            <a:srgbClr val="333333"/>
                          </a:solidFill>
                          <a:effectLst/>
                          <a:latin typeface="Calibri Light"/>
                          <a:cs typeface="Times New Roman" pitchFamily="18" charset="0"/>
                        </a:rPr>
                        <a:t>Marlboro nimettiin kadun nimen mukaan, jolla Lontoon tehdas oli: Marlborough street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i-FI" sz="1400" b="0" i="0" u="none" strike="noStrike" cap="none" normalizeH="0" baseline="0" dirty="0">
                          <a:ln>
                            <a:noFill/>
                          </a:ln>
                          <a:solidFill>
                            <a:srgbClr val="333333"/>
                          </a:solidFill>
                          <a:effectLst/>
                          <a:latin typeface="Calibri Light"/>
                          <a:cs typeface="Times New Roman" pitchFamily="18" charset="0"/>
                        </a:rPr>
                        <a:t>Motto ei ole yhteydessä KKK:n kanssa</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284984"/>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9800867" y="5892661"/>
            <a:ext cx="1920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600" b="0" dirty="0">
                <a:latin typeface="Calibri Light"/>
              </a:rPr>
              <a:t>= jew? (= juutalainen) </a:t>
            </a:r>
            <a:endParaRPr lang="en-US" altLang="de-DE" sz="1600" b="0" dirty="0">
              <a:latin typeface="Calibri Light"/>
            </a:endParaRPr>
          </a:p>
        </p:txBody>
      </p:sp>
      <p:sp>
        <p:nvSpPr>
          <p:cNvPr id="16" name="Caption_22"/>
          <p:cNvSpPr txBox="1">
            <a:spLocks noChangeArrowheads="1"/>
          </p:cNvSpPr>
          <p:nvPr/>
        </p:nvSpPr>
        <p:spPr bwMode="auto">
          <a:xfrm>
            <a:off x="8905899" y="589266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600" b="0" dirty="0">
                <a:latin typeface="Calibri Light"/>
              </a:rPr>
              <a:t>Mar =</a:t>
            </a:r>
            <a:endParaRPr lang="en-US" altLang="de-DE" sz="1600" b="0" dirty="0">
              <a:latin typeface="Calibri Light"/>
            </a:endParaRPr>
          </a:p>
        </p:txBody>
      </p:sp>
      <p:sp>
        <p:nvSpPr>
          <p:cNvPr id="17" name="Caption_21"/>
          <p:cNvSpPr txBox="1">
            <a:spLocks noChangeArrowheads="1"/>
          </p:cNvSpPr>
          <p:nvPr/>
        </p:nvSpPr>
        <p:spPr bwMode="auto">
          <a:xfrm>
            <a:off x="8750196" y="6228020"/>
            <a:ext cx="30175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600" b="0" dirty="0">
                <a:latin typeface="Calibri Light"/>
              </a:rPr>
              <a:t>lboro = orobl = horrible (=kauhea)</a:t>
            </a:r>
            <a:endParaRPr lang="en-US" altLang="de-DE" sz="1600" b="0" dirty="0">
              <a:latin typeface="Calibri Light"/>
            </a:endParaRPr>
          </a:p>
        </p:txBody>
      </p:sp>
      <p:sp>
        <p:nvSpPr>
          <p:cNvPr id="18" name="Caption_20"/>
          <p:cNvSpPr txBox="1">
            <a:spLocks noChangeArrowheads="1"/>
          </p:cNvSpPr>
          <p:nvPr/>
        </p:nvSpPr>
        <p:spPr bwMode="auto">
          <a:xfrm rot="10788152">
            <a:off x="9369401" y="5933438"/>
            <a:ext cx="548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600" b="0" dirty="0">
                <a:latin typeface="Calibri Light"/>
              </a:rPr>
              <a:t>Mar</a:t>
            </a:r>
            <a:endParaRPr lang="en-US" altLang="de-DE" sz="1600" b="0" dirty="0">
              <a:latin typeface="Calibri Light"/>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a:solidFill>
                  <a:srgbClr val="333333"/>
                </a:solidFill>
                <a:latin typeface="Calibri Light"/>
              </a:rPr>
              <a:t>Marlboron omistaa KKK?</a:t>
            </a:r>
            <a:endParaRPr lang="de-DE"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F1D2A868-6615-45AF-A301-0DAECF3141A0}" type="slidenum">
              <a:rPr lang="de-DE" altLang="de-DE" smtClean="0"/>
              <a:pPr/>
              <a:t>12</a:t>
            </a:fld>
            <a:endParaRPr lang="de-DE" altLang="de-DE"/>
          </a:p>
        </p:txBody>
      </p:sp>
    </p:spTree>
    <p:extLst>
      <p:ext uri="{BB962C8B-B14F-4D97-AF65-F5344CB8AC3E}">
        <p14:creationId xmlns:p14="http://schemas.microsoft.com/office/powerpoint/2010/main" val="2739576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pic>
        <p:nvPicPr>
          <p:cNvPr id="8"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latin typeface="Calibri Light"/>
              </a:rPr>
              <a:t>Ei!</a:t>
            </a:r>
          </a:p>
        </p:txBody>
      </p:sp>
      <p:sp>
        <p:nvSpPr>
          <p:cNvPr id="10"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fi-FI" altLang="de-DE" sz="2400" b="0">
                <a:solidFill>
                  <a:srgbClr val="333333"/>
                </a:solidFill>
                <a:latin typeface="Calibri Light"/>
              </a:rPr>
              <a:t>Onko Ku Klux Klan Malboron omistaja?</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F1D2A868-6615-45AF-A301-0DAECF3141A0}"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nämä salaliittoteoriat syntyvät?</a:t>
            </a: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a:t>
            </a:r>
            <a:endParaRPr lang="en-US" sz="2400">
              <a:solidFill>
                <a:srgbClr val="333333"/>
              </a:solidFill>
            </a:endParaRPr>
          </a:p>
        </p:txBody>
      </p:sp>
      <p:sp>
        <p:nvSpPr>
          <p:cNvPr id="6" name="Footer Placeholder 5"/>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p:txBody>
          <a:bodyPr/>
          <a:lstStyle/>
          <a:p>
            <a:fld id="{05112D2E-A745-4139-8085-75CDCAD927D8}"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nämä salaliittoteoriat syntyvät?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rPr>
              <a:t>Ne </a:t>
            </a:r>
            <a:r>
              <a:rPr lang="en-US" sz="2400" dirty="0" err="1">
                <a:solidFill>
                  <a:srgbClr val="333333"/>
                </a:solidFill>
              </a:rPr>
              <a:t>ovat</a:t>
            </a:r>
            <a:r>
              <a:rPr lang="en-US" sz="2400" dirty="0">
                <a:solidFill>
                  <a:srgbClr val="333333"/>
                </a:solidFill>
              </a:rPr>
              <a:t> </a:t>
            </a:r>
            <a:r>
              <a:rPr lang="en-US" sz="2400" dirty="0" err="1">
                <a:solidFill>
                  <a:srgbClr val="333333"/>
                </a:solidFill>
              </a:rPr>
              <a:t>usein</a:t>
            </a:r>
            <a:r>
              <a:rPr lang="en-US" sz="2400" dirty="0">
                <a:solidFill>
                  <a:srgbClr val="333333"/>
                </a:solidFill>
              </a:rPr>
              <a:t> </a:t>
            </a:r>
            <a:r>
              <a:rPr lang="en-US" sz="2400" dirty="0" err="1">
                <a:solidFill>
                  <a:srgbClr val="333333"/>
                </a:solidFill>
              </a:rPr>
              <a:t>mielenkiintoisempia</a:t>
            </a:r>
            <a:r>
              <a:rPr lang="en-US" sz="2400" dirty="0">
                <a:solidFill>
                  <a:srgbClr val="333333"/>
                </a:solidFill>
              </a:rPr>
              <a:t> </a:t>
            </a:r>
            <a:r>
              <a:rPr lang="en-US" sz="2400" dirty="0" err="1">
                <a:solidFill>
                  <a:srgbClr val="333333"/>
                </a:solidFill>
              </a:rPr>
              <a:t>kuin</a:t>
            </a:r>
            <a:r>
              <a:rPr lang="en-US" sz="2400" dirty="0">
                <a:solidFill>
                  <a:srgbClr val="333333"/>
                </a:solidFill>
              </a:rPr>
              <a:t> </a:t>
            </a:r>
            <a:r>
              <a:rPr lang="en-US" sz="2400" dirty="0" err="1">
                <a:solidFill>
                  <a:srgbClr val="333333"/>
                </a:solidFill>
              </a:rPr>
              <a:t>todellisuus</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Ne </a:t>
            </a:r>
            <a:r>
              <a:rPr lang="en-US" sz="2400" dirty="0" err="1">
                <a:solidFill>
                  <a:srgbClr val="333333"/>
                </a:solidFill>
              </a:rPr>
              <a:t>perustuvat</a:t>
            </a:r>
            <a:r>
              <a:rPr lang="en-US" sz="2400" dirty="0">
                <a:solidFill>
                  <a:srgbClr val="333333"/>
                </a:solidFill>
              </a:rPr>
              <a:t> </a:t>
            </a:r>
            <a:r>
              <a:rPr lang="en-US" sz="2400" dirty="0" err="1">
                <a:solidFill>
                  <a:srgbClr val="333333"/>
                </a:solidFill>
              </a:rPr>
              <a:t>väittämiin</a:t>
            </a:r>
            <a:r>
              <a:rPr lang="en-US" sz="2400" dirty="0">
                <a:solidFill>
                  <a:srgbClr val="333333"/>
                </a:solidFill>
              </a:rPr>
              <a:t>, </a:t>
            </a:r>
            <a:r>
              <a:rPr lang="en-US" sz="2400" dirty="0" err="1">
                <a:solidFill>
                  <a:srgbClr val="333333"/>
                </a:solidFill>
              </a:rPr>
              <a:t>joita</a:t>
            </a:r>
            <a:r>
              <a:rPr lang="en-US" sz="2400" dirty="0">
                <a:solidFill>
                  <a:srgbClr val="333333"/>
                </a:solidFill>
              </a:rPr>
              <a:t> on </a:t>
            </a:r>
            <a:r>
              <a:rPr lang="en-US" sz="2400" dirty="0" err="1">
                <a:solidFill>
                  <a:srgbClr val="333333"/>
                </a:solidFill>
              </a:rPr>
              <a:t>vaikea</a:t>
            </a:r>
            <a:r>
              <a:rPr lang="en-US" sz="2400" dirty="0">
                <a:solidFill>
                  <a:srgbClr val="333333"/>
                </a:solidFill>
              </a:rPr>
              <a:t> </a:t>
            </a:r>
            <a:r>
              <a:rPr lang="en-US" sz="2400" dirty="0" err="1">
                <a:solidFill>
                  <a:srgbClr val="333333"/>
                </a:solidFill>
              </a:rPr>
              <a:t>tarkistaa</a:t>
            </a:r>
            <a:r>
              <a:rPr lang="en-US" sz="2400" dirty="0">
                <a:solidFill>
                  <a:srgbClr val="333333"/>
                </a:solidFill>
              </a:rPr>
              <a:t> tai </a:t>
            </a:r>
            <a:r>
              <a:rPr lang="en-US" sz="2400" dirty="0" err="1">
                <a:solidFill>
                  <a:srgbClr val="333333"/>
                </a:solidFill>
              </a:rPr>
              <a:t>todistaa</a:t>
            </a:r>
            <a:r>
              <a:rPr lang="en-US" sz="2400" dirty="0">
                <a:solidFill>
                  <a:srgbClr val="333333"/>
                </a:solidFill>
              </a:rPr>
              <a:t> (</a:t>
            </a:r>
            <a:r>
              <a:rPr lang="en-US" sz="2400" dirty="0" err="1">
                <a:solidFill>
                  <a:srgbClr val="333333"/>
                </a:solidFill>
              </a:rPr>
              <a:t>esim</a:t>
            </a:r>
            <a:r>
              <a:rPr lang="en-US" sz="2400" dirty="0">
                <a:solidFill>
                  <a:srgbClr val="333333"/>
                </a:solidFill>
              </a:rPr>
              <a:t>. </a:t>
            </a:r>
            <a:r>
              <a:rPr lang="en-US" sz="2400" err="1">
                <a:solidFill>
                  <a:srgbClr val="333333"/>
                </a:solidFill>
              </a:rPr>
              <a:t>että</a:t>
            </a:r>
            <a:r>
              <a:rPr lang="en-US" sz="2400">
                <a:solidFill>
                  <a:srgbClr val="333333"/>
                </a:solidFill>
              </a:rPr>
              <a:t> “Tulin</a:t>
            </a:r>
            <a:r>
              <a:rPr lang="en-US" sz="2400" dirty="0">
                <a:solidFill>
                  <a:srgbClr val="333333"/>
                </a:solidFill>
              </a:rPr>
              <a:t>, </a:t>
            </a:r>
            <a:r>
              <a:rPr lang="en-US" sz="2400" dirty="0" err="1">
                <a:solidFill>
                  <a:srgbClr val="333333"/>
                </a:solidFill>
              </a:rPr>
              <a:t>näin</a:t>
            </a:r>
            <a:r>
              <a:rPr lang="en-US" sz="2400">
                <a:solidFill>
                  <a:srgbClr val="333333"/>
                </a:solidFill>
              </a:rPr>
              <a:t>, voitin” </a:t>
            </a:r>
            <a:r>
              <a:rPr lang="en-US" sz="2400" dirty="0" err="1">
                <a:solidFill>
                  <a:srgbClr val="333333"/>
                </a:solidFill>
              </a:rPr>
              <a:t>olisi</a:t>
            </a:r>
            <a:r>
              <a:rPr lang="en-US" sz="2400" dirty="0">
                <a:solidFill>
                  <a:srgbClr val="333333"/>
                </a:solidFill>
              </a:rPr>
              <a:t> Ku Klux </a:t>
            </a:r>
            <a:r>
              <a:rPr lang="en-US" sz="2400" dirty="0" err="1">
                <a:solidFill>
                  <a:srgbClr val="333333"/>
                </a:solidFill>
              </a:rPr>
              <a:t>Klanin</a:t>
            </a:r>
            <a:r>
              <a:rPr lang="en-US" sz="2400" dirty="0">
                <a:solidFill>
                  <a:srgbClr val="333333"/>
                </a:solidFill>
              </a:rPr>
              <a:t> motto ? </a:t>
            </a:r>
            <a:r>
              <a:rPr lang="en-US" sz="2400" dirty="0" err="1">
                <a:solidFill>
                  <a:srgbClr val="333333"/>
                </a:solidFill>
              </a:rPr>
              <a:t>Väärin</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Ne </a:t>
            </a:r>
            <a:r>
              <a:rPr lang="en-US" sz="2400" dirty="0" err="1">
                <a:solidFill>
                  <a:srgbClr val="333333"/>
                </a:solidFill>
              </a:rPr>
              <a:t>salaavat</a:t>
            </a:r>
            <a:r>
              <a:rPr lang="en-US" sz="2400" dirty="0">
                <a:solidFill>
                  <a:srgbClr val="333333"/>
                </a:solidFill>
              </a:rPr>
              <a:t> </a:t>
            </a:r>
            <a:r>
              <a:rPr lang="en-US" sz="2400" dirty="0" err="1">
                <a:solidFill>
                  <a:srgbClr val="333333"/>
                </a:solidFill>
              </a:rPr>
              <a:t>vaihtoehtoiset</a:t>
            </a:r>
            <a:r>
              <a:rPr lang="en-US" sz="2400" dirty="0">
                <a:solidFill>
                  <a:srgbClr val="333333"/>
                </a:solidFill>
              </a:rPr>
              <a:t> </a:t>
            </a:r>
            <a:r>
              <a:rPr lang="en-US" sz="2400" dirty="0" err="1">
                <a:solidFill>
                  <a:srgbClr val="333333"/>
                </a:solidFill>
              </a:rPr>
              <a:t>selitykset</a:t>
            </a:r>
            <a:r>
              <a:rPr lang="en-US" sz="2400" dirty="0">
                <a:solidFill>
                  <a:srgbClr val="333333"/>
                </a:solidFill>
              </a:rPr>
              <a:t> (</a:t>
            </a:r>
            <a:r>
              <a:rPr lang="en-US" sz="2400" dirty="0" err="1">
                <a:solidFill>
                  <a:srgbClr val="333333"/>
                </a:solidFill>
              </a:rPr>
              <a:t>esim</a:t>
            </a:r>
            <a:r>
              <a:rPr lang="en-US" sz="2400" dirty="0">
                <a:solidFill>
                  <a:srgbClr val="333333"/>
                </a:solidFill>
              </a:rPr>
              <a:t>. </a:t>
            </a:r>
            <a:r>
              <a:rPr lang="en-US" sz="2400" err="1">
                <a:solidFill>
                  <a:srgbClr val="333333"/>
                </a:solidFill>
              </a:rPr>
              <a:t>nimi</a:t>
            </a:r>
            <a:r>
              <a:rPr lang="en-US" sz="2400">
                <a:solidFill>
                  <a:srgbClr val="333333"/>
                </a:solidFill>
              </a:rPr>
              <a:t> “Marlboro” </a:t>
            </a:r>
            <a:r>
              <a:rPr lang="en-US" sz="2400" dirty="0" err="1">
                <a:solidFill>
                  <a:srgbClr val="333333"/>
                </a:solidFill>
              </a:rPr>
              <a:t>järjestettynä</a:t>
            </a:r>
            <a:r>
              <a:rPr lang="en-US" sz="2400" dirty="0">
                <a:solidFill>
                  <a:srgbClr val="333333"/>
                </a:solidFill>
              </a:rPr>
              <a:t> </a:t>
            </a:r>
            <a:r>
              <a:rPr lang="en-US" sz="2400" dirty="0" err="1">
                <a:solidFill>
                  <a:srgbClr val="333333"/>
                </a:solidFill>
              </a:rPr>
              <a:t>uudelleen</a:t>
            </a:r>
            <a:r>
              <a:rPr lang="en-US" sz="2400" dirty="0">
                <a:solidFill>
                  <a:srgbClr val="333333"/>
                </a:solidFill>
              </a:rPr>
              <a:t> </a:t>
            </a:r>
            <a:r>
              <a:rPr lang="en-US" sz="2400" dirty="0" err="1">
                <a:solidFill>
                  <a:srgbClr val="333333"/>
                </a:solidFill>
              </a:rPr>
              <a:t>voi</a:t>
            </a:r>
            <a:r>
              <a:rPr lang="en-US" sz="2400" dirty="0">
                <a:solidFill>
                  <a:srgbClr val="333333"/>
                </a:solidFill>
              </a:rPr>
              <a:t> </a:t>
            </a:r>
            <a:r>
              <a:rPr lang="en-US" sz="2400" dirty="0" err="1">
                <a:solidFill>
                  <a:srgbClr val="333333"/>
                </a:solidFill>
              </a:rPr>
              <a:t>tarkoittaa</a:t>
            </a:r>
            <a:r>
              <a:rPr lang="en-US" sz="2400" dirty="0">
                <a:solidFill>
                  <a:srgbClr val="333333"/>
                </a:solidFill>
              </a:rPr>
              <a:t> </a:t>
            </a:r>
            <a:r>
              <a:rPr lang="en-US" sz="2400" dirty="0" err="1">
                <a:solidFill>
                  <a:srgbClr val="333333"/>
                </a:solidFill>
              </a:rPr>
              <a:t>montaa</a:t>
            </a:r>
            <a:r>
              <a:rPr lang="en-US" sz="2400" dirty="0">
                <a:solidFill>
                  <a:srgbClr val="333333"/>
                </a:solidFill>
              </a:rPr>
              <a:t> </a:t>
            </a:r>
            <a:r>
              <a:rPr lang="en-US" sz="2400" dirty="0" err="1">
                <a:solidFill>
                  <a:srgbClr val="333333"/>
                </a:solidFill>
              </a:rPr>
              <a:t>eri</a:t>
            </a:r>
            <a:r>
              <a:rPr lang="en-US" sz="2400" dirty="0">
                <a:solidFill>
                  <a:srgbClr val="333333"/>
                </a:solidFill>
              </a:rPr>
              <a:t> </a:t>
            </a:r>
            <a:r>
              <a:rPr lang="en-US" sz="2400" dirty="0" err="1">
                <a:solidFill>
                  <a:srgbClr val="333333"/>
                </a:solidFill>
              </a:rPr>
              <a:t>asiaa</a:t>
            </a:r>
            <a:r>
              <a:rPr lang="en-US" sz="2400" dirty="0">
                <a:solidFill>
                  <a:srgbClr val="333333"/>
                </a:solidFill>
              </a:rPr>
              <a:t>; </a:t>
            </a:r>
            <a:r>
              <a:rPr lang="en-US" sz="2400" dirty="0" err="1">
                <a:solidFill>
                  <a:srgbClr val="333333"/>
                </a:solidFill>
              </a:rPr>
              <a:t>esim</a:t>
            </a:r>
            <a:r>
              <a:rPr lang="en-US" sz="2400" dirty="0">
                <a:solidFill>
                  <a:srgbClr val="333333"/>
                </a:solidFill>
              </a:rPr>
              <a:t>. </a:t>
            </a:r>
            <a:r>
              <a:rPr lang="en-US" sz="2400" dirty="0" err="1">
                <a:solidFill>
                  <a:srgbClr val="333333"/>
                </a:solidFill>
              </a:rPr>
              <a:t>sanat</a:t>
            </a:r>
            <a:r>
              <a:rPr lang="en-US" sz="2400" dirty="0">
                <a:solidFill>
                  <a:srgbClr val="333333"/>
                </a:solidFill>
              </a:rPr>
              <a:t> labor (= </a:t>
            </a:r>
            <a:r>
              <a:rPr lang="en-US" sz="2400" dirty="0" err="1">
                <a:solidFill>
                  <a:srgbClr val="333333"/>
                </a:solidFill>
              </a:rPr>
              <a:t>työläiset</a:t>
            </a:r>
            <a:r>
              <a:rPr lang="en-US" sz="2400" dirty="0">
                <a:solidFill>
                  <a:srgbClr val="333333"/>
                </a:solidFill>
              </a:rPr>
              <a:t>) tai </a:t>
            </a:r>
            <a:r>
              <a:rPr lang="en-US" sz="2400" dirty="0" err="1">
                <a:solidFill>
                  <a:srgbClr val="333333"/>
                </a:solidFill>
              </a:rPr>
              <a:t>Rooma</a:t>
            </a:r>
            <a:r>
              <a:rPr lang="en-US" sz="2400" dirty="0">
                <a:solidFill>
                  <a:srgbClr val="333333"/>
                </a:solidFill>
              </a:rPr>
              <a:t> </a:t>
            </a:r>
            <a:r>
              <a:rPr lang="en-US" sz="2400" dirty="0" err="1">
                <a:solidFill>
                  <a:srgbClr val="333333"/>
                </a:solidFill>
              </a:rPr>
              <a:t>voidaan</a:t>
            </a:r>
            <a:r>
              <a:rPr lang="en-US" sz="2400" dirty="0">
                <a:solidFill>
                  <a:srgbClr val="333333"/>
                </a:solidFill>
              </a:rPr>
              <a:t> </a:t>
            </a:r>
            <a:r>
              <a:rPr lang="en-US" sz="2400" dirty="0" err="1">
                <a:solidFill>
                  <a:srgbClr val="333333"/>
                </a:solidFill>
              </a:rPr>
              <a:t>löytää</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Tarut</a:t>
            </a:r>
            <a:r>
              <a:rPr lang="en-US" sz="2400" dirty="0">
                <a:solidFill>
                  <a:srgbClr val="333333"/>
                </a:solidFill>
              </a:rPr>
              <a:t> </a:t>
            </a:r>
            <a:r>
              <a:rPr lang="en-US" sz="2400" dirty="0" err="1">
                <a:solidFill>
                  <a:srgbClr val="333333"/>
                </a:solidFill>
              </a:rPr>
              <a:t>perustuvat</a:t>
            </a:r>
            <a:r>
              <a:rPr lang="en-US" sz="2400" dirty="0">
                <a:solidFill>
                  <a:srgbClr val="333333"/>
                </a:solidFill>
              </a:rPr>
              <a:t> </a:t>
            </a:r>
            <a:r>
              <a:rPr lang="en-US" sz="2400" dirty="0" err="1">
                <a:solidFill>
                  <a:srgbClr val="333333"/>
                </a:solidFill>
              </a:rPr>
              <a:t>joskus</a:t>
            </a:r>
            <a:r>
              <a:rPr lang="en-US" sz="2400" dirty="0">
                <a:solidFill>
                  <a:srgbClr val="333333"/>
                </a:solidFill>
              </a:rPr>
              <a:t> </a:t>
            </a:r>
            <a:r>
              <a:rPr lang="en-US" sz="2400" dirty="0" err="1">
                <a:solidFill>
                  <a:srgbClr val="333333"/>
                </a:solidFill>
              </a:rPr>
              <a:t>tosiasioihin</a:t>
            </a:r>
            <a:r>
              <a:rPr lang="en-US" sz="2400" dirty="0">
                <a:solidFill>
                  <a:srgbClr val="333333"/>
                </a:solidFill>
              </a:rPr>
              <a:t>, </a:t>
            </a:r>
            <a:r>
              <a:rPr lang="en-US" sz="2400" dirty="0" err="1">
                <a:solidFill>
                  <a:srgbClr val="333333"/>
                </a:solidFill>
              </a:rPr>
              <a:t>jotka</a:t>
            </a:r>
            <a:r>
              <a:rPr lang="en-US" sz="2400" dirty="0">
                <a:solidFill>
                  <a:srgbClr val="333333"/>
                </a:solidFill>
              </a:rPr>
              <a:t> on </a:t>
            </a:r>
            <a:r>
              <a:rPr lang="en-US" sz="2400" dirty="0" err="1">
                <a:solidFill>
                  <a:srgbClr val="333333"/>
                </a:solidFill>
              </a:rPr>
              <a:t>erotettu</a:t>
            </a:r>
            <a:r>
              <a:rPr lang="en-US" sz="2400" dirty="0">
                <a:solidFill>
                  <a:srgbClr val="333333"/>
                </a:solidFill>
              </a:rPr>
              <a:t> </a:t>
            </a:r>
            <a:r>
              <a:rPr lang="en-US" sz="2400" dirty="0" err="1">
                <a:solidFill>
                  <a:srgbClr val="333333"/>
                </a:solidFill>
              </a:rPr>
              <a:t>asiayhteydestä</a:t>
            </a:r>
            <a:r>
              <a:rPr lang="en-US" sz="2400" dirty="0">
                <a:solidFill>
                  <a:srgbClr val="333333"/>
                </a:solidFill>
              </a:rPr>
              <a:t>. </a:t>
            </a:r>
            <a:r>
              <a:rPr lang="en-US" sz="2400" dirty="0" err="1">
                <a:solidFill>
                  <a:srgbClr val="333333"/>
                </a:solidFill>
              </a:rPr>
              <a:t>Näiden</a:t>
            </a:r>
            <a:r>
              <a:rPr lang="en-US" sz="2400" dirty="0">
                <a:solidFill>
                  <a:srgbClr val="333333"/>
                </a:solidFill>
              </a:rPr>
              <a:t> </a:t>
            </a:r>
            <a:r>
              <a:rPr lang="en-US" sz="2400" dirty="0" err="1">
                <a:solidFill>
                  <a:srgbClr val="333333"/>
                </a:solidFill>
              </a:rPr>
              <a:t>yksityiskohtien</a:t>
            </a:r>
            <a:r>
              <a:rPr lang="en-US" sz="2400" dirty="0">
                <a:solidFill>
                  <a:srgbClr val="333333"/>
                </a:solidFill>
              </a:rPr>
              <a:t> </a:t>
            </a:r>
            <a:r>
              <a:rPr lang="en-US" sz="2400" dirty="0" err="1">
                <a:solidFill>
                  <a:srgbClr val="333333"/>
                </a:solidFill>
              </a:rPr>
              <a:t>merkitystä</a:t>
            </a:r>
            <a:r>
              <a:rPr lang="en-US" sz="2400" dirty="0">
                <a:solidFill>
                  <a:srgbClr val="333333"/>
                </a:solidFill>
              </a:rPr>
              <a:t> </a:t>
            </a:r>
            <a:r>
              <a:rPr lang="en-US" sz="2400" dirty="0" err="1">
                <a:solidFill>
                  <a:srgbClr val="333333"/>
                </a:solidFill>
              </a:rPr>
              <a:t>myös</a:t>
            </a:r>
            <a:r>
              <a:rPr lang="en-US" sz="2400" dirty="0">
                <a:solidFill>
                  <a:srgbClr val="333333"/>
                </a:solidFill>
              </a:rPr>
              <a:t> </a:t>
            </a:r>
            <a:r>
              <a:rPr lang="en-US" sz="2400" dirty="0" err="1">
                <a:solidFill>
                  <a:srgbClr val="333333"/>
                </a:solidFill>
              </a:rPr>
              <a:t>liioitellaan</a:t>
            </a:r>
            <a:r>
              <a:rPr lang="en-US" sz="2400" dirty="0">
                <a:solidFill>
                  <a:srgbClr val="333333"/>
                </a:solidFill>
              </a:rPr>
              <a:t> (</a:t>
            </a:r>
            <a:r>
              <a:rPr lang="en-US" sz="2400" dirty="0" err="1">
                <a:solidFill>
                  <a:srgbClr val="333333"/>
                </a:solidFill>
              </a:rPr>
              <a:t>ensisilmäyksellä</a:t>
            </a:r>
            <a:r>
              <a:rPr lang="en-US" sz="2400" dirty="0">
                <a:solidFill>
                  <a:srgbClr val="333333"/>
                </a:solidFill>
              </a:rPr>
              <a:t> </a:t>
            </a:r>
            <a:r>
              <a:rPr lang="en-US" sz="2400" dirty="0" err="1">
                <a:solidFill>
                  <a:srgbClr val="333333"/>
                </a:solidFill>
              </a:rPr>
              <a:t>kolme</a:t>
            </a:r>
            <a:r>
              <a:rPr lang="en-US" sz="2400" dirty="0">
                <a:solidFill>
                  <a:srgbClr val="333333"/>
                </a:solidFill>
              </a:rPr>
              <a:t> </a:t>
            </a:r>
            <a:r>
              <a:rPr lang="en-US" sz="2400" dirty="0" err="1">
                <a:solidFill>
                  <a:srgbClr val="333333"/>
                </a:solidFill>
              </a:rPr>
              <a:t>punaista</a:t>
            </a:r>
            <a:r>
              <a:rPr lang="en-US" sz="2400" dirty="0">
                <a:solidFill>
                  <a:srgbClr val="333333"/>
                </a:solidFill>
              </a:rPr>
              <a:t> K:ta </a:t>
            </a:r>
            <a:r>
              <a:rPr lang="en-US" sz="2400" dirty="0" err="1">
                <a:solidFill>
                  <a:srgbClr val="333333"/>
                </a:solidFill>
              </a:rPr>
              <a:t>ovat</a:t>
            </a:r>
            <a:r>
              <a:rPr lang="en-US" sz="2400" dirty="0">
                <a:solidFill>
                  <a:srgbClr val="333333"/>
                </a:solidFill>
              </a:rPr>
              <a:t> </a:t>
            </a:r>
            <a:r>
              <a:rPr lang="en-US" sz="2400" dirty="0" err="1">
                <a:solidFill>
                  <a:srgbClr val="333333"/>
                </a:solidFill>
              </a:rPr>
              <a:t>vaikuttavia</a:t>
            </a:r>
            <a:r>
              <a:rPr lang="en-US" sz="2400" dirty="0">
                <a:solidFill>
                  <a:srgbClr val="333333"/>
                </a:solidFill>
              </a:rPr>
              <a:t>, </a:t>
            </a:r>
            <a:r>
              <a:rPr lang="en-US" sz="2400" dirty="0" err="1">
                <a:solidFill>
                  <a:srgbClr val="333333"/>
                </a:solidFill>
              </a:rPr>
              <a:t>mutta</a:t>
            </a:r>
            <a:r>
              <a:rPr lang="en-US" sz="2400" dirty="0">
                <a:solidFill>
                  <a:srgbClr val="333333"/>
                </a:solidFill>
              </a:rPr>
              <a:t> ne </a:t>
            </a:r>
            <a:r>
              <a:rPr lang="en-US" sz="2400" dirty="0" err="1">
                <a:solidFill>
                  <a:srgbClr val="333333"/>
                </a:solidFill>
              </a:rPr>
              <a:t>eivät</a:t>
            </a:r>
            <a:r>
              <a:rPr lang="en-US" sz="2400" dirty="0">
                <a:solidFill>
                  <a:srgbClr val="333333"/>
                </a:solidFill>
              </a:rPr>
              <a:t> </a:t>
            </a:r>
            <a:r>
              <a:rPr lang="en-US" sz="2400" dirty="0" err="1">
                <a:solidFill>
                  <a:srgbClr val="333333"/>
                </a:solidFill>
              </a:rPr>
              <a:t>todista</a:t>
            </a:r>
            <a:r>
              <a:rPr lang="en-US" sz="2400" dirty="0">
                <a:solidFill>
                  <a:srgbClr val="333333"/>
                </a:solidFill>
              </a:rPr>
              <a:t> </a:t>
            </a:r>
            <a:r>
              <a:rPr lang="en-US" sz="2400" dirty="0" err="1">
                <a:solidFill>
                  <a:srgbClr val="333333"/>
                </a:solidFill>
              </a:rPr>
              <a:t>mitään</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p:txBody>
          <a:bodyPr/>
          <a:lstStyle/>
          <a:p>
            <a:fld id="{05112D2E-A745-4139-8085-75CDCAD927D8}"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nämä salaliittoteoriat syntyvät?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rPr>
              <a:t>Historiassa</a:t>
            </a:r>
            <a:r>
              <a:rPr lang="en-US" sz="2400" dirty="0">
                <a:solidFill>
                  <a:srgbClr val="333333"/>
                </a:solidFill>
              </a:rPr>
              <a:t> on </a:t>
            </a:r>
            <a:r>
              <a:rPr lang="en-US" sz="2400" dirty="0" err="1">
                <a:solidFill>
                  <a:srgbClr val="333333"/>
                </a:solidFill>
              </a:rPr>
              <a:t>useita</a:t>
            </a:r>
            <a:r>
              <a:rPr lang="en-US" sz="2400" dirty="0">
                <a:solidFill>
                  <a:srgbClr val="333333"/>
                </a:solidFill>
              </a:rPr>
              <a:t> </a:t>
            </a:r>
            <a:r>
              <a:rPr lang="en-US" sz="2400" dirty="0" err="1">
                <a:solidFill>
                  <a:srgbClr val="333333"/>
                </a:solidFill>
              </a:rPr>
              <a:t>esimerkkejä</a:t>
            </a:r>
            <a:r>
              <a:rPr lang="en-US" sz="2400" dirty="0">
                <a:solidFill>
                  <a:srgbClr val="333333"/>
                </a:solidFill>
              </a:rPr>
              <a:t> </a:t>
            </a:r>
            <a:r>
              <a:rPr lang="en-US" sz="2400" dirty="0" err="1">
                <a:solidFill>
                  <a:srgbClr val="333333"/>
                </a:solidFill>
              </a:rPr>
              <a:t>vähemmistöihin</a:t>
            </a:r>
            <a:r>
              <a:rPr lang="en-US" sz="2400" dirty="0">
                <a:solidFill>
                  <a:srgbClr val="333333"/>
                </a:solidFill>
              </a:rPr>
              <a:t> ja </a:t>
            </a:r>
            <a:r>
              <a:rPr lang="en-US" sz="2400" dirty="0" err="1">
                <a:solidFill>
                  <a:srgbClr val="333333"/>
                </a:solidFill>
              </a:rPr>
              <a:t>syrjittyihin</a:t>
            </a:r>
            <a:r>
              <a:rPr lang="en-US" sz="2400" dirty="0">
                <a:solidFill>
                  <a:srgbClr val="333333"/>
                </a:solidFill>
              </a:rPr>
              <a:t> </a:t>
            </a:r>
            <a:r>
              <a:rPr lang="en-US" sz="2400" dirty="0" err="1">
                <a:solidFill>
                  <a:srgbClr val="333333"/>
                </a:solidFill>
              </a:rPr>
              <a:t>kohdistuneista</a:t>
            </a:r>
            <a:r>
              <a:rPr lang="en-US" sz="2400" dirty="0">
                <a:solidFill>
                  <a:srgbClr val="333333"/>
                </a:solidFill>
              </a:rPr>
              <a:t> </a:t>
            </a:r>
            <a:r>
              <a:rPr lang="en-US" sz="2400" dirty="0" err="1">
                <a:solidFill>
                  <a:srgbClr val="333333"/>
                </a:solidFill>
              </a:rPr>
              <a:t>vääristä</a:t>
            </a:r>
            <a:r>
              <a:rPr lang="en-US" sz="2400" dirty="0">
                <a:solidFill>
                  <a:srgbClr val="333333"/>
                </a:solidFill>
              </a:rPr>
              <a:t> </a:t>
            </a:r>
            <a:r>
              <a:rPr lang="en-US" sz="2400" dirty="0" err="1">
                <a:solidFill>
                  <a:srgbClr val="333333"/>
                </a:solidFill>
              </a:rPr>
              <a:t>syytöksistä</a:t>
            </a:r>
            <a:r>
              <a:rPr lang="en-US" sz="2400" dirty="0">
                <a:solidFill>
                  <a:srgbClr val="333333"/>
                </a:solidFill>
              </a:rPr>
              <a:t> </a:t>
            </a:r>
            <a:r>
              <a:rPr lang="en-US" sz="2400" dirty="0" err="1">
                <a:solidFill>
                  <a:srgbClr val="333333"/>
                </a:solidFill>
              </a:rPr>
              <a:t>koskien</a:t>
            </a:r>
            <a:r>
              <a:rPr lang="en-US" sz="2400" dirty="0">
                <a:solidFill>
                  <a:srgbClr val="333333"/>
                </a:solidFill>
              </a:rPr>
              <a:t> </a:t>
            </a:r>
            <a:r>
              <a:rPr lang="en-US" sz="2400" dirty="0" err="1">
                <a:solidFill>
                  <a:srgbClr val="333333"/>
                </a:solidFill>
              </a:rPr>
              <a:t>kontrolloimattomia</a:t>
            </a:r>
            <a:r>
              <a:rPr lang="en-US" sz="2400" dirty="0">
                <a:solidFill>
                  <a:srgbClr val="333333"/>
                </a:solidFill>
              </a:rPr>
              <a:t>, </a:t>
            </a:r>
            <a:r>
              <a:rPr lang="en-US" sz="2400" dirty="0" err="1">
                <a:solidFill>
                  <a:srgbClr val="333333"/>
                </a:solidFill>
              </a:rPr>
              <a:t>tuhoisia</a:t>
            </a:r>
            <a:r>
              <a:rPr lang="en-US" sz="2400" dirty="0">
                <a:solidFill>
                  <a:srgbClr val="333333"/>
                </a:solidFill>
              </a:rPr>
              <a:t> </a:t>
            </a:r>
            <a:r>
              <a:rPr lang="en-US" sz="2400" dirty="0" err="1">
                <a:solidFill>
                  <a:srgbClr val="333333"/>
                </a:solidFill>
              </a:rPr>
              <a:t>tapahtumia</a:t>
            </a:r>
            <a:r>
              <a:rPr lang="de-DE" sz="2400" dirty="0">
                <a:solidFill>
                  <a:srgbClr val="333333"/>
                </a:solidFill>
              </a:rPr>
              <a:t>. Esimerkiksi keskiajalla huonosta viljasadosta syytettiin noituutta tai uskonnollisia vähemmistöjä.</a:t>
            </a:r>
          </a:p>
          <a:p>
            <a:pPr marL="342900" lvl="0" indent="-342900" defTabSz="914400" fontAlgn="base">
              <a:buClr>
                <a:srgbClr val="333333"/>
              </a:buClr>
              <a:buFont typeface="WingDings"/>
              <a:buChar char=""/>
              <a:defRPr/>
            </a:pPr>
            <a:r>
              <a:rPr lang="de-DE" sz="2400" dirty="0">
                <a:solidFill>
                  <a:srgbClr val="333333"/>
                </a:solidFill>
              </a:rPr>
              <a:t>Nämä yksinkertaiset selitykset vähensivät jännittyneisyyttä ja pelkoa ja loivat harhakuvitelman kontrollista.</a:t>
            </a:r>
            <a:endParaRPr lang="en-US" sz="2400" dirty="0"/>
          </a:p>
        </p:txBody>
      </p:sp>
      <p:sp>
        <p:nvSpPr>
          <p:cNvPr id="6" name="Footer Placeholder 5"/>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p:txBody>
          <a:bodyPr/>
          <a:lstStyle/>
          <a:p>
            <a:fld id="{05112D2E-A745-4139-8085-75CDCAD927D8}"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Miksi teemme tätä?</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tabLst>
                <a:tab pos="449263" algn="l"/>
              </a:tabLst>
              <a:defRPr/>
            </a:pPr>
            <a:r>
              <a:rPr lang="en-US" sz="2400">
                <a:solidFill>
                  <a:srgbClr val="333333"/>
                </a:solidFill>
              </a:rPr>
              <a:t>Tutkimukset</a:t>
            </a:r>
            <a:r>
              <a:rPr lang="en-US" sz="2400" dirty="0">
                <a:solidFill>
                  <a:srgbClr val="333333"/>
                </a:solidFill>
              </a:rPr>
              <a:t> </a:t>
            </a:r>
            <a:r>
              <a:rPr lang="en-US" sz="2400" dirty="0" err="1">
                <a:solidFill>
                  <a:srgbClr val="333333"/>
                </a:solidFill>
              </a:rPr>
              <a:t>osoittavat</a:t>
            </a:r>
            <a:r>
              <a:rPr lang="en-US" sz="2400" dirty="0">
                <a:solidFill>
                  <a:srgbClr val="333333"/>
                </a:solidFill>
              </a:rPr>
              <a:t>, </a:t>
            </a:r>
            <a:r>
              <a:rPr lang="en-US" sz="2400" dirty="0" err="1">
                <a:solidFill>
                  <a:srgbClr val="333333"/>
                </a:solidFill>
              </a:rPr>
              <a:t>että</a:t>
            </a:r>
            <a:r>
              <a:rPr lang="en-US" sz="2400" dirty="0">
                <a:solidFill>
                  <a:srgbClr val="333333"/>
                </a:solidFill>
              </a:rPr>
              <a:t> </a:t>
            </a:r>
            <a:r>
              <a:rPr lang="en-US" sz="2400" dirty="0" err="1">
                <a:solidFill>
                  <a:srgbClr val="333333"/>
                </a:solidFill>
              </a:rPr>
              <a:t>monet</a:t>
            </a:r>
            <a:r>
              <a:rPr lang="en-US" sz="2400" dirty="0">
                <a:solidFill>
                  <a:srgbClr val="333333"/>
                </a:solidFill>
              </a:rPr>
              <a:t> </a:t>
            </a:r>
            <a:r>
              <a:rPr lang="en-US" sz="2400" dirty="0" err="1">
                <a:solidFill>
                  <a:srgbClr val="333333"/>
                </a:solidFill>
              </a:rPr>
              <a:t>ihmiset</a:t>
            </a:r>
            <a:r>
              <a:rPr lang="en-US" sz="2400" dirty="0">
                <a:solidFill>
                  <a:srgbClr val="333333"/>
                </a:solidFill>
              </a:rPr>
              <a:t>, </a:t>
            </a:r>
            <a:r>
              <a:rPr lang="en-US" sz="2400" dirty="0" err="1">
                <a:solidFill>
                  <a:srgbClr val="333333"/>
                </a:solidFill>
              </a:rPr>
              <a:t>joilla</a:t>
            </a:r>
            <a:r>
              <a:rPr lang="en-US" sz="2400" dirty="0">
                <a:solidFill>
                  <a:srgbClr val="333333"/>
                </a:solidFill>
              </a:rPr>
              <a:t> on </a:t>
            </a:r>
            <a:r>
              <a:rPr lang="en-US" sz="2400" dirty="0" err="1">
                <a:solidFill>
                  <a:srgbClr val="333333"/>
                </a:solidFill>
              </a:rPr>
              <a:t>psykoosi</a:t>
            </a:r>
            <a:r>
              <a:rPr lang="en-US" sz="2400" dirty="0">
                <a:solidFill>
                  <a:srgbClr val="333333"/>
                </a:solidFill>
              </a:rPr>
              <a:t> (</a:t>
            </a:r>
            <a:r>
              <a:rPr lang="en-US" sz="2400" dirty="0" err="1">
                <a:solidFill>
                  <a:srgbClr val="333333"/>
                </a:solidFill>
              </a:rPr>
              <a:t>mutta</a:t>
            </a:r>
            <a:r>
              <a:rPr lang="en-US" sz="2400" dirty="0">
                <a:solidFill>
                  <a:srgbClr val="333333"/>
                </a:solidFill>
              </a:rPr>
              <a:t> </a:t>
            </a:r>
            <a:r>
              <a:rPr lang="en-US" sz="2400" dirty="0" err="1">
                <a:solidFill>
                  <a:srgbClr val="333333"/>
                </a:solidFill>
              </a:rPr>
              <a:t>eivät</a:t>
            </a:r>
            <a:r>
              <a:rPr lang="en-US" sz="2400" dirty="0">
                <a:solidFill>
                  <a:srgbClr val="333333"/>
                </a:solidFill>
              </a:rPr>
              <a:t> </a:t>
            </a:r>
            <a:r>
              <a:rPr lang="en-US" sz="2400" dirty="0" err="1">
                <a:solidFill>
                  <a:srgbClr val="333333"/>
                </a:solidFill>
              </a:rPr>
              <a:t>kaikki</a:t>
            </a:r>
            <a:r>
              <a:rPr lang="en-US" sz="2400" dirty="0">
                <a:solidFill>
                  <a:srgbClr val="333333"/>
                </a:solidFill>
              </a:rPr>
              <a:t>!) </a:t>
            </a:r>
            <a:r>
              <a:rPr lang="en-US" sz="2400" dirty="0" err="1">
                <a:solidFill>
                  <a:srgbClr val="333333"/>
                </a:solidFill>
              </a:rPr>
              <a:t>tekevät</a:t>
            </a:r>
            <a:r>
              <a:rPr lang="en-US" sz="2400" dirty="0">
                <a:solidFill>
                  <a:srgbClr val="333333"/>
                </a:solidFill>
              </a:rPr>
              <a:t> </a:t>
            </a:r>
            <a:r>
              <a:rPr lang="en-US" sz="2400" dirty="0" err="1">
                <a:solidFill>
                  <a:srgbClr val="004992"/>
                </a:solidFill>
              </a:rPr>
              <a:t>päätelmiä</a:t>
            </a:r>
            <a:r>
              <a:rPr lang="en-US" sz="2400" dirty="0">
                <a:solidFill>
                  <a:srgbClr val="004992"/>
                </a:solidFill>
              </a:rPr>
              <a:t> </a:t>
            </a:r>
            <a:r>
              <a:rPr lang="en-US" sz="2400" dirty="0" err="1">
                <a:solidFill>
                  <a:srgbClr val="004992"/>
                </a:solidFill>
              </a:rPr>
              <a:t>vähäisen</a:t>
            </a:r>
            <a:r>
              <a:rPr lang="en-US" sz="2400" dirty="0">
                <a:solidFill>
                  <a:srgbClr val="004992"/>
                </a:solidFill>
              </a:rPr>
              <a:t> </a:t>
            </a:r>
            <a:r>
              <a:rPr lang="en-US" sz="2400" dirty="0" err="1">
                <a:solidFill>
                  <a:srgbClr val="004992"/>
                </a:solidFill>
              </a:rPr>
              <a:t>tiedon</a:t>
            </a:r>
            <a:r>
              <a:rPr lang="en-US" sz="2400" dirty="0">
                <a:solidFill>
                  <a:srgbClr val="004992"/>
                </a:solidFill>
              </a:rPr>
              <a:t> </a:t>
            </a:r>
            <a:r>
              <a:rPr lang="en-US" sz="2400" dirty="0" err="1">
                <a:solidFill>
                  <a:srgbClr val="004992"/>
                </a:solidFill>
              </a:rPr>
              <a:t>perusteella</a:t>
            </a:r>
            <a:r>
              <a:rPr lang="en-US" sz="2400" dirty="0">
                <a:solidFill>
                  <a:srgbClr val="333333"/>
                </a:solidFill>
              </a:rPr>
              <a:t>. </a:t>
            </a:r>
            <a:r>
              <a:rPr lang="en-US" sz="2400" dirty="0" err="1">
                <a:solidFill>
                  <a:srgbClr val="333333"/>
                </a:solidFill>
              </a:rPr>
              <a:t>Tämän</a:t>
            </a:r>
            <a:r>
              <a:rPr lang="en-US" sz="2400" dirty="0">
                <a:solidFill>
                  <a:srgbClr val="333333"/>
                </a:solidFill>
              </a:rPr>
              <a:t> </a:t>
            </a:r>
            <a:r>
              <a:rPr lang="en-US" sz="2400" dirty="0" err="1">
                <a:solidFill>
                  <a:srgbClr val="333333"/>
                </a:solidFill>
              </a:rPr>
              <a:t>tyyppinen</a:t>
            </a:r>
            <a:r>
              <a:rPr lang="en-US" sz="2400" dirty="0">
                <a:solidFill>
                  <a:srgbClr val="333333"/>
                </a:solidFill>
              </a:rPr>
              <a:t> </a:t>
            </a:r>
            <a:r>
              <a:rPr lang="en-US" sz="2400" dirty="0" err="1">
                <a:solidFill>
                  <a:srgbClr val="333333"/>
                </a:solidFill>
              </a:rPr>
              <a:t>päätöksenteko</a:t>
            </a:r>
            <a:r>
              <a:rPr lang="en-US" sz="2400" dirty="0">
                <a:solidFill>
                  <a:srgbClr val="333333"/>
                </a:solidFill>
              </a:rPr>
              <a:t> </a:t>
            </a:r>
            <a:r>
              <a:rPr lang="en-US" sz="2400" dirty="0" err="1">
                <a:solidFill>
                  <a:srgbClr val="333333"/>
                </a:solidFill>
              </a:rPr>
              <a:t>voi</a:t>
            </a:r>
            <a:r>
              <a:rPr lang="en-US" sz="2400" dirty="0">
                <a:solidFill>
                  <a:srgbClr val="333333"/>
                </a:solidFill>
              </a:rPr>
              <a:t> </a:t>
            </a:r>
            <a:r>
              <a:rPr lang="en-US" sz="2400" dirty="0" err="1">
                <a:solidFill>
                  <a:srgbClr val="333333"/>
                </a:solidFill>
              </a:rPr>
              <a:t>helposti</a:t>
            </a:r>
            <a:r>
              <a:rPr lang="en-US" sz="2400" dirty="0">
                <a:solidFill>
                  <a:srgbClr val="333333"/>
                </a:solidFill>
              </a:rPr>
              <a:t> </a:t>
            </a:r>
            <a:r>
              <a:rPr lang="en-US" sz="2400" dirty="0" err="1">
                <a:solidFill>
                  <a:srgbClr val="333333"/>
                </a:solidFill>
              </a:rPr>
              <a:t>johtaa</a:t>
            </a:r>
            <a:r>
              <a:rPr lang="en-US" sz="2400" dirty="0">
                <a:solidFill>
                  <a:srgbClr val="333333"/>
                </a:solidFill>
              </a:rPr>
              <a:t> </a:t>
            </a:r>
            <a:r>
              <a:rPr lang="en-US" sz="2400" dirty="0" err="1">
                <a:solidFill>
                  <a:srgbClr val="333333"/>
                </a:solidFill>
              </a:rPr>
              <a:t>virheisiin</a:t>
            </a:r>
            <a:r>
              <a:rPr lang="en-US" sz="2400" dirty="0">
                <a:solidFill>
                  <a:srgbClr val="333333"/>
                </a:solidFill>
              </a:rPr>
              <a:t> </a:t>
            </a:r>
            <a:r>
              <a:rPr lang="en-US" sz="2400" dirty="0" err="1">
                <a:solidFill>
                  <a:srgbClr val="333333"/>
                </a:solidFill>
              </a:rPr>
              <a:t>verrattuna</a:t>
            </a:r>
            <a:r>
              <a:rPr lang="en-US" sz="2400" dirty="0">
                <a:solidFill>
                  <a:srgbClr val="333333"/>
                </a:solidFill>
              </a:rPr>
              <a:t> </a:t>
            </a:r>
            <a:r>
              <a:rPr lang="en-US" sz="2400" dirty="0" err="1">
                <a:solidFill>
                  <a:srgbClr val="333333"/>
                </a:solidFill>
              </a:rPr>
              <a:t>sen</a:t>
            </a:r>
            <a:r>
              <a:rPr lang="en-US" sz="2400" dirty="0">
                <a:solidFill>
                  <a:srgbClr val="333333"/>
                </a:solidFill>
              </a:rPr>
              <a:t> </a:t>
            </a:r>
            <a:r>
              <a:rPr lang="en-US" sz="2400" dirty="0" err="1">
                <a:solidFill>
                  <a:srgbClr val="333333"/>
                </a:solidFill>
              </a:rPr>
              <a:t>tyyppiseen</a:t>
            </a:r>
            <a:r>
              <a:rPr lang="en-US" sz="2400" dirty="0">
                <a:solidFill>
                  <a:srgbClr val="333333"/>
                </a:solidFill>
              </a:rPr>
              <a:t> </a:t>
            </a:r>
            <a:r>
              <a:rPr lang="en-US" sz="2400" dirty="0" err="1">
                <a:solidFill>
                  <a:srgbClr val="333333"/>
                </a:solidFill>
              </a:rPr>
              <a:t>päätöksentekoon</a:t>
            </a:r>
            <a:r>
              <a:rPr lang="en-US" sz="2400" dirty="0">
                <a:solidFill>
                  <a:srgbClr val="333333"/>
                </a:solidFill>
              </a:rPr>
              <a:t>, </a:t>
            </a:r>
            <a:r>
              <a:rPr lang="en-US" sz="2400" dirty="0" err="1">
                <a:solidFill>
                  <a:srgbClr val="004992"/>
                </a:solidFill>
              </a:rPr>
              <a:t>että</a:t>
            </a:r>
            <a:r>
              <a:rPr lang="en-US" sz="2400" dirty="0">
                <a:solidFill>
                  <a:srgbClr val="004992"/>
                </a:solidFill>
              </a:rPr>
              <a:t> </a:t>
            </a:r>
            <a:r>
              <a:rPr lang="en-US" sz="2400" dirty="0" err="1">
                <a:solidFill>
                  <a:srgbClr val="004992"/>
                </a:solidFill>
              </a:rPr>
              <a:t>harkitsee</a:t>
            </a:r>
            <a:r>
              <a:rPr lang="en-US" sz="2400" dirty="0">
                <a:solidFill>
                  <a:srgbClr val="004992"/>
                </a:solidFill>
              </a:rPr>
              <a:t> </a:t>
            </a:r>
            <a:r>
              <a:rPr lang="en-US" sz="2400" dirty="0" err="1">
                <a:solidFill>
                  <a:srgbClr val="004992"/>
                </a:solidFill>
              </a:rPr>
              <a:t>tarkkaan</a:t>
            </a:r>
            <a:r>
              <a:rPr lang="en-US" sz="2400" dirty="0">
                <a:solidFill>
                  <a:srgbClr val="004992"/>
                </a:solidFill>
              </a:rPr>
              <a:t> </a:t>
            </a:r>
            <a:r>
              <a:rPr lang="en-US" sz="2400" dirty="0" err="1">
                <a:solidFill>
                  <a:srgbClr val="004992"/>
                </a:solidFill>
              </a:rPr>
              <a:t>kaiken</a:t>
            </a:r>
            <a:r>
              <a:rPr lang="en-US" sz="2400" dirty="0">
                <a:solidFill>
                  <a:srgbClr val="004992"/>
                </a:solidFill>
              </a:rPr>
              <a:t> </a:t>
            </a:r>
            <a:r>
              <a:rPr lang="en-US" sz="2400" dirty="0" err="1">
                <a:solidFill>
                  <a:srgbClr val="004992"/>
                </a:solidFill>
              </a:rPr>
              <a:t>saatavissa</a:t>
            </a:r>
            <a:r>
              <a:rPr lang="en-US" sz="2400" dirty="0">
                <a:solidFill>
                  <a:srgbClr val="004992"/>
                </a:solidFill>
              </a:rPr>
              <a:t> </a:t>
            </a:r>
            <a:r>
              <a:rPr lang="en-US" sz="2400" dirty="0" err="1">
                <a:solidFill>
                  <a:srgbClr val="004992"/>
                </a:solidFill>
              </a:rPr>
              <a:t>olevan</a:t>
            </a:r>
            <a:r>
              <a:rPr lang="en-US" sz="2400" dirty="0">
                <a:solidFill>
                  <a:srgbClr val="004992"/>
                </a:solidFill>
              </a:rPr>
              <a:t> </a:t>
            </a:r>
            <a:r>
              <a:rPr lang="en-US" sz="2400" err="1">
                <a:solidFill>
                  <a:srgbClr val="004992"/>
                </a:solidFill>
              </a:rPr>
              <a:t>tiedon</a:t>
            </a:r>
            <a:r>
              <a:rPr lang="en-US" sz="240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05112D2E-A745-4139-8085-75CDCAD927D8}"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Miksi teemme tätä?</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tabLst>
                <a:tab pos="449263" algn="l"/>
              </a:tabLst>
              <a:defRPr/>
            </a:pPr>
            <a:r>
              <a:rPr lang="en-US" sz="2400">
                <a:solidFill>
                  <a:srgbClr val="333333"/>
                </a:solidFill>
              </a:rPr>
              <a:t>Tutkimukset</a:t>
            </a:r>
            <a:r>
              <a:rPr lang="en-US" sz="2400" dirty="0">
                <a:solidFill>
                  <a:srgbClr val="333333"/>
                </a:solidFill>
              </a:rPr>
              <a:t> </a:t>
            </a:r>
            <a:r>
              <a:rPr lang="en-US" sz="2400" dirty="0" err="1">
                <a:solidFill>
                  <a:srgbClr val="333333"/>
                </a:solidFill>
              </a:rPr>
              <a:t>osoittavat</a:t>
            </a:r>
            <a:r>
              <a:rPr lang="en-US" sz="2400" dirty="0">
                <a:solidFill>
                  <a:srgbClr val="333333"/>
                </a:solidFill>
              </a:rPr>
              <a:t>, </a:t>
            </a:r>
            <a:r>
              <a:rPr lang="en-US" sz="2400" dirty="0" err="1">
                <a:solidFill>
                  <a:srgbClr val="333333"/>
                </a:solidFill>
              </a:rPr>
              <a:t>että</a:t>
            </a:r>
            <a:r>
              <a:rPr lang="en-US" sz="2400" dirty="0">
                <a:solidFill>
                  <a:srgbClr val="333333"/>
                </a:solidFill>
              </a:rPr>
              <a:t> </a:t>
            </a:r>
            <a:r>
              <a:rPr lang="en-US" sz="2400" dirty="0" err="1">
                <a:solidFill>
                  <a:srgbClr val="333333"/>
                </a:solidFill>
              </a:rPr>
              <a:t>monet</a:t>
            </a:r>
            <a:r>
              <a:rPr lang="en-US" sz="2400" dirty="0">
                <a:solidFill>
                  <a:srgbClr val="333333"/>
                </a:solidFill>
              </a:rPr>
              <a:t> </a:t>
            </a:r>
            <a:r>
              <a:rPr lang="en-US" sz="2400" dirty="0" err="1">
                <a:solidFill>
                  <a:srgbClr val="333333"/>
                </a:solidFill>
              </a:rPr>
              <a:t>ihmiset</a:t>
            </a:r>
            <a:r>
              <a:rPr lang="en-US" sz="2400" dirty="0">
                <a:solidFill>
                  <a:srgbClr val="333333"/>
                </a:solidFill>
              </a:rPr>
              <a:t>, </a:t>
            </a:r>
            <a:r>
              <a:rPr lang="en-US" sz="2400" dirty="0" err="1">
                <a:solidFill>
                  <a:srgbClr val="333333"/>
                </a:solidFill>
              </a:rPr>
              <a:t>joilla</a:t>
            </a:r>
            <a:r>
              <a:rPr lang="en-US" sz="2400" dirty="0">
                <a:solidFill>
                  <a:srgbClr val="333333"/>
                </a:solidFill>
              </a:rPr>
              <a:t> on </a:t>
            </a:r>
            <a:r>
              <a:rPr lang="en-US" sz="2400" dirty="0" err="1">
                <a:solidFill>
                  <a:srgbClr val="333333"/>
                </a:solidFill>
              </a:rPr>
              <a:t>psykoosi</a:t>
            </a:r>
            <a:r>
              <a:rPr lang="en-US" sz="2400" dirty="0">
                <a:solidFill>
                  <a:srgbClr val="333333"/>
                </a:solidFill>
              </a:rPr>
              <a:t> (</a:t>
            </a:r>
            <a:r>
              <a:rPr lang="en-US" sz="2400" dirty="0" err="1">
                <a:solidFill>
                  <a:srgbClr val="333333"/>
                </a:solidFill>
              </a:rPr>
              <a:t>mutta</a:t>
            </a:r>
            <a:r>
              <a:rPr lang="en-US" sz="2400" dirty="0">
                <a:solidFill>
                  <a:srgbClr val="333333"/>
                </a:solidFill>
              </a:rPr>
              <a:t> </a:t>
            </a:r>
            <a:r>
              <a:rPr lang="en-US" sz="2400" dirty="0" err="1">
                <a:solidFill>
                  <a:srgbClr val="333333"/>
                </a:solidFill>
              </a:rPr>
              <a:t>eivät</a:t>
            </a:r>
            <a:r>
              <a:rPr lang="en-US" sz="2400" dirty="0">
                <a:solidFill>
                  <a:srgbClr val="333333"/>
                </a:solidFill>
              </a:rPr>
              <a:t> </a:t>
            </a:r>
            <a:r>
              <a:rPr lang="en-US" sz="2400" dirty="0" err="1">
                <a:solidFill>
                  <a:srgbClr val="333333"/>
                </a:solidFill>
              </a:rPr>
              <a:t>kaikki</a:t>
            </a:r>
            <a:r>
              <a:rPr lang="en-US" sz="2400" dirty="0">
                <a:solidFill>
                  <a:srgbClr val="333333"/>
                </a:solidFill>
              </a:rPr>
              <a:t>!) </a:t>
            </a:r>
            <a:r>
              <a:rPr lang="en-US" sz="2400" dirty="0" err="1">
                <a:solidFill>
                  <a:srgbClr val="333333"/>
                </a:solidFill>
              </a:rPr>
              <a:t>tekevät</a:t>
            </a:r>
            <a:r>
              <a:rPr lang="en-US" sz="2400" dirty="0">
                <a:solidFill>
                  <a:srgbClr val="333333"/>
                </a:solidFill>
              </a:rPr>
              <a:t> </a:t>
            </a:r>
            <a:r>
              <a:rPr lang="en-US" sz="2400" dirty="0" err="1">
                <a:solidFill>
                  <a:srgbClr val="004992"/>
                </a:solidFill>
              </a:rPr>
              <a:t>päätelmiä</a:t>
            </a:r>
            <a:r>
              <a:rPr lang="en-US" sz="2400" dirty="0">
                <a:solidFill>
                  <a:srgbClr val="004992"/>
                </a:solidFill>
              </a:rPr>
              <a:t> </a:t>
            </a:r>
            <a:r>
              <a:rPr lang="en-US" sz="2400" dirty="0" err="1">
                <a:solidFill>
                  <a:srgbClr val="004992"/>
                </a:solidFill>
              </a:rPr>
              <a:t>vähäisen</a:t>
            </a:r>
            <a:r>
              <a:rPr lang="en-US" sz="2400" dirty="0">
                <a:solidFill>
                  <a:srgbClr val="004992"/>
                </a:solidFill>
              </a:rPr>
              <a:t> </a:t>
            </a:r>
            <a:r>
              <a:rPr lang="en-US" sz="2400" dirty="0" err="1">
                <a:solidFill>
                  <a:srgbClr val="004992"/>
                </a:solidFill>
              </a:rPr>
              <a:t>tiedon</a:t>
            </a:r>
            <a:r>
              <a:rPr lang="en-US" sz="2400" dirty="0">
                <a:solidFill>
                  <a:srgbClr val="004992"/>
                </a:solidFill>
              </a:rPr>
              <a:t> </a:t>
            </a:r>
            <a:r>
              <a:rPr lang="en-US" sz="2400" dirty="0" err="1">
                <a:solidFill>
                  <a:srgbClr val="004992"/>
                </a:solidFill>
              </a:rPr>
              <a:t>perusteella</a:t>
            </a:r>
            <a:r>
              <a:rPr lang="en-US" sz="2400" dirty="0">
                <a:solidFill>
                  <a:srgbClr val="333333"/>
                </a:solidFill>
              </a:rPr>
              <a:t>. </a:t>
            </a:r>
            <a:r>
              <a:rPr lang="en-US" sz="2400" dirty="0" err="1">
                <a:solidFill>
                  <a:srgbClr val="333333"/>
                </a:solidFill>
              </a:rPr>
              <a:t>Tämän</a:t>
            </a:r>
            <a:r>
              <a:rPr lang="en-US" sz="2400" dirty="0">
                <a:solidFill>
                  <a:srgbClr val="333333"/>
                </a:solidFill>
              </a:rPr>
              <a:t> </a:t>
            </a:r>
            <a:r>
              <a:rPr lang="en-US" sz="2400" dirty="0" err="1">
                <a:solidFill>
                  <a:srgbClr val="333333"/>
                </a:solidFill>
              </a:rPr>
              <a:t>tyyppinen</a:t>
            </a:r>
            <a:r>
              <a:rPr lang="en-US" sz="2400" dirty="0">
                <a:solidFill>
                  <a:srgbClr val="333333"/>
                </a:solidFill>
              </a:rPr>
              <a:t> </a:t>
            </a:r>
            <a:r>
              <a:rPr lang="en-US" sz="2400" dirty="0" err="1">
                <a:solidFill>
                  <a:srgbClr val="333333"/>
                </a:solidFill>
              </a:rPr>
              <a:t>päätöksenteko</a:t>
            </a:r>
            <a:r>
              <a:rPr lang="en-US" sz="2400" dirty="0">
                <a:solidFill>
                  <a:srgbClr val="333333"/>
                </a:solidFill>
              </a:rPr>
              <a:t> </a:t>
            </a:r>
            <a:r>
              <a:rPr lang="en-US" sz="2400" dirty="0" err="1">
                <a:solidFill>
                  <a:srgbClr val="333333"/>
                </a:solidFill>
              </a:rPr>
              <a:t>voi</a:t>
            </a:r>
            <a:r>
              <a:rPr lang="en-US" sz="2400" dirty="0">
                <a:solidFill>
                  <a:srgbClr val="333333"/>
                </a:solidFill>
              </a:rPr>
              <a:t> </a:t>
            </a:r>
            <a:r>
              <a:rPr lang="en-US" sz="2400" dirty="0" err="1">
                <a:solidFill>
                  <a:srgbClr val="333333"/>
                </a:solidFill>
              </a:rPr>
              <a:t>helposti</a:t>
            </a:r>
            <a:r>
              <a:rPr lang="en-US" sz="2400" dirty="0">
                <a:solidFill>
                  <a:srgbClr val="333333"/>
                </a:solidFill>
              </a:rPr>
              <a:t> </a:t>
            </a:r>
            <a:r>
              <a:rPr lang="en-US" sz="2400" dirty="0" err="1">
                <a:solidFill>
                  <a:srgbClr val="333333"/>
                </a:solidFill>
              </a:rPr>
              <a:t>johtaa</a:t>
            </a:r>
            <a:r>
              <a:rPr lang="en-US" sz="2400" dirty="0">
                <a:solidFill>
                  <a:srgbClr val="333333"/>
                </a:solidFill>
              </a:rPr>
              <a:t> </a:t>
            </a:r>
            <a:r>
              <a:rPr lang="en-US" sz="2400" dirty="0" err="1">
                <a:solidFill>
                  <a:srgbClr val="333333"/>
                </a:solidFill>
              </a:rPr>
              <a:t>virheisiin</a:t>
            </a:r>
            <a:r>
              <a:rPr lang="en-US" sz="2400" dirty="0">
                <a:solidFill>
                  <a:srgbClr val="333333"/>
                </a:solidFill>
              </a:rPr>
              <a:t> </a:t>
            </a:r>
            <a:r>
              <a:rPr lang="en-US" sz="2400" dirty="0" err="1">
                <a:solidFill>
                  <a:srgbClr val="333333"/>
                </a:solidFill>
              </a:rPr>
              <a:t>verrattuna</a:t>
            </a:r>
            <a:r>
              <a:rPr lang="en-US" sz="2400" dirty="0">
                <a:solidFill>
                  <a:srgbClr val="333333"/>
                </a:solidFill>
              </a:rPr>
              <a:t> </a:t>
            </a:r>
            <a:r>
              <a:rPr lang="en-US" sz="2400" dirty="0" err="1">
                <a:solidFill>
                  <a:srgbClr val="333333"/>
                </a:solidFill>
              </a:rPr>
              <a:t>sen</a:t>
            </a:r>
            <a:r>
              <a:rPr lang="en-US" sz="2400" dirty="0">
                <a:solidFill>
                  <a:srgbClr val="333333"/>
                </a:solidFill>
              </a:rPr>
              <a:t> </a:t>
            </a:r>
            <a:r>
              <a:rPr lang="en-US" sz="2400" dirty="0" err="1">
                <a:solidFill>
                  <a:srgbClr val="333333"/>
                </a:solidFill>
              </a:rPr>
              <a:t>tyyppiseen</a:t>
            </a:r>
            <a:r>
              <a:rPr lang="en-US" sz="2400" dirty="0">
                <a:solidFill>
                  <a:srgbClr val="333333"/>
                </a:solidFill>
              </a:rPr>
              <a:t> </a:t>
            </a:r>
            <a:r>
              <a:rPr lang="en-US" sz="2400" dirty="0" err="1">
                <a:solidFill>
                  <a:srgbClr val="333333"/>
                </a:solidFill>
              </a:rPr>
              <a:t>päätöksentekoon</a:t>
            </a:r>
            <a:r>
              <a:rPr lang="en-US" sz="2400" dirty="0">
                <a:solidFill>
                  <a:srgbClr val="333333"/>
                </a:solidFill>
              </a:rPr>
              <a:t>, </a:t>
            </a:r>
            <a:r>
              <a:rPr lang="en-US" sz="2400" dirty="0" err="1">
                <a:solidFill>
                  <a:srgbClr val="004992"/>
                </a:solidFill>
              </a:rPr>
              <a:t>että</a:t>
            </a:r>
            <a:r>
              <a:rPr lang="en-US" sz="2400" dirty="0">
                <a:solidFill>
                  <a:srgbClr val="004992"/>
                </a:solidFill>
              </a:rPr>
              <a:t> </a:t>
            </a:r>
            <a:r>
              <a:rPr lang="en-US" sz="2400" dirty="0" err="1">
                <a:solidFill>
                  <a:srgbClr val="004992"/>
                </a:solidFill>
              </a:rPr>
              <a:t>harkitsee</a:t>
            </a:r>
            <a:r>
              <a:rPr lang="en-US" sz="2400" dirty="0">
                <a:solidFill>
                  <a:srgbClr val="004992"/>
                </a:solidFill>
              </a:rPr>
              <a:t> </a:t>
            </a:r>
            <a:r>
              <a:rPr lang="en-US" sz="2400" dirty="0" err="1">
                <a:solidFill>
                  <a:srgbClr val="004992"/>
                </a:solidFill>
              </a:rPr>
              <a:t>tarkkaan</a:t>
            </a:r>
            <a:r>
              <a:rPr lang="en-US" sz="2400" dirty="0">
                <a:solidFill>
                  <a:srgbClr val="004992"/>
                </a:solidFill>
              </a:rPr>
              <a:t> </a:t>
            </a:r>
            <a:r>
              <a:rPr lang="en-US" sz="2400" dirty="0" err="1">
                <a:solidFill>
                  <a:srgbClr val="004992"/>
                </a:solidFill>
              </a:rPr>
              <a:t>kaiken</a:t>
            </a:r>
            <a:r>
              <a:rPr lang="en-US" sz="2400" dirty="0">
                <a:solidFill>
                  <a:srgbClr val="004992"/>
                </a:solidFill>
              </a:rPr>
              <a:t> </a:t>
            </a:r>
            <a:r>
              <a:rPr lang="en-US" sz="2400" dirty="0" err="1">
                <a:solidFill>
                  <a:srgbClr val="004992"/>
                </a:solidFill>
              </a:rPr>
              <a:t>saatavissa</a:t>
            </a:r>
            <a:r>
              <a:rPr lang="en-US" sz="2400" dirty="0">
                <a:solidFill>
                  <a:srgbClr val="004992"/>
                </a:solidFill>
              </a:rPr>
              <a:t> </a:t>
            </a:r>
            <a:r>
              <a:rPr lang="en-US" sz="2400" dirty="0" err="1">
                <a:solidFill>
                  <a:srgbClr val="004992"/>
                </a:solidFill>
              </a:rPr>
              <a:t>olevan</a:t>
            </a:r>
            <a:r>
              <a:rPr lang="en-US" sz="2400" dirty="0">
                <a:solidFill>
                  <a:srgbClr val="004992"/>
                </a:solidFill>
              </a:rPr>
              <a:t> </a:t>
            </a:r>
            <a:r>
              <a:rPr lang="en-US" sz="2400" dirty="0" err="1">
                <a:solidFill>
                  <a:srgbClr val="004992"/>
                </a:solidFill>
              </a:rPr>
              <a:t>tiedon</a:t>
            </a:r>
            <a:r>
              <a:rPr lang="en-US" sz="2400" dirty="0">
                <a:solidFill>
                  <a:srgbClr val="333333"/>
                </a:solidFill>
              </a:rPr>
              <a:t>.</a:t>
            </a:r>
          </a:p>
          <a:p>
            <a:pPr marL="342900" lvl="0" indent="-342900" defTabSz="914400" fontAlgn="base">
              <a:buClr>
                <a:srgbClr val="333333"/>
              </a:buClr>
              <a:buFont typeface="WingDings"/>
              <a:buChar char=""/>
              <a:tabLst>
                <a:tab pos="449263" algn="l"/>
              </a:tabLst>
              <a:defRPr/>
            </a:pPr>
            <a:r>
              <a:rPr lang="de-DE" sz="2400" dirty="0">
                <a:solidFill>
                  <a:srgbClr val="333333"/>
                </a:solidFill>
              </a:rPr>
              <a:t>Todellisuuden havaitseminen on muuttunut useilla (mutta ei kaikilla!) ihmisillä, joilla on psykoosi. Harkitaan epätodennäköisiä tulkintoja, jotka useimmat muut ihmiset jättäisivät huomiotta.</a:t>
            </a:r>
            <a:endParaRPr lang="en-US" sz="2400" dirty="0"/>
          </a:p>
        </p:txBody>
      </p:sp>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05112D2E-A745-4139-8085-75CDCAD927D8}" type="slidenum">
              <a:rPr lang="de-DE" altLang="de-DE" smtClean="0"/>
              <a:pPr/>
              <a:t>18</a:t>
            </a:fld>
            <a:endParaRPr lang="de-DE" altLang="de-DE"/>
          </a:p>
        </p:txBody>
      </p:sp>
    </p:spTree>
    <p:extLst>
      <p:ext uri="{BB962C8B-B14F-4D97-AF65-F5344CB8AC3E}">
        <p14:creationId xmlns:p14="http://schemas.microsoft.com/office/powerpoint/2010/main" val="202157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i-FI" sz="3600" dirty="0">
                <a:latin typeface="+mn-lt"/>
                <a:ea typeface="+mn-ea"/>
                <a:cs typeface="+mn-cs"/>
              </a:rPr>
              <a:t>Kuinka hätäiset johtopäätökset edistävät vääriä tulkintoja psykoosin aikana – esimerkkejä</a:t>
            </a:r>
            <a:endParaRPr lang="en-US" sz="3600" dirty="0">
              <a:latin typeface="+mn-lt"/>
              <a:ea typeface="+mn-ea"/>
              <a:cs typeface="+mn-cs"/>
            </a:endParaRPr>
          </a:p>
        </p:txBody>
      </p:sp>
      <p:sp>
        <p:nvSpPr>
          <p:cNvPr id="48154" name="Rechteck 1"/>
          <p:cNvSpPr>
            <a:spLocks noChangeArrowheads="1"/>
          </p:cNvSpPr>
          <p:nvPr/>
        </p:nvSpPr>
        <p:spPr bwMode="auto">
          <a:xfrm>
            <a:off x="408955" y="6155456"/>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2000" b="0" dirty="0" err="1">
                <a:solidFill>
                  <a:srgbClr val="004992"/>
                </a:solidFill>
                <a:latin typeface="+mn-lt"/>
                <a:cs typeface="+mn-cs"/>
              </a:rPr>
              <a:t>Voisiko</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joku</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kertoa</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lyhyesti</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jonkun</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henkilökohtaisen</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kokemuksen</a:t>
            </a:r>
            <a:r>
              <a:rPr lang="en-US" altLang="de-DE" sz="2000" b="0" dirty="0">
                <a:solidFill>
                  <a:srgbClr val="004992"/>
                </a:solidFill>
                <a:latin typeface="+mn-lt"/>
                <a:cs typeface="+mn-cs"/>
              </a:rPr>
              <a:t>?</a:t>
            </a:r>
            <a:endParaRPr lang="de-DE" altLang="de-DE" sz="20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681757621"/>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527772">
                  <a:extLst>
                    <a:ext uri="{9D8B030D-6E8A-4147-A177-3AD203B41FA5}">
                      <a16:colId xmlns:a16="http://schemas.microsoft.com/office/drawing/2014/main" val="20000"/>
                    </a:ext>
                  </a:extLst>
                </a:gridCol>
                <a:gridCol w="4031904">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Tapahtuma</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Selitys psykoosin aikana</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Mitä todella tapahtui</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Kotiuttamispäivääsi aikaistetaan.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Olet vakuuttunut, että lääkärit ovat luopuneet toivosta.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Yllättäen tukiasunnossa on tullut paikka auki.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Ajatus “olet arvoton” pyörii päässäsi.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Olet vakuuttunut, että se johtuu lähistöllä olevasta puhelinverkon tukiasemasta.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Useimmilla ihmisillä on itseään nöyryyttäviä ajatuksia aika ajoin.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Terapeuttisi sanoo juuri sanan, jota olit itse juuri aikonut käyttää.</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Terapeutti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voi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lukea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ajatuksiasi</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Sanan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pystyi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päättelemään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asiayhteydestä</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F1D2A868-6615-45AF-A301-0DAECF3141A0}"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Harjoitus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Seuraavissa</a:t>
            </a:r>
            <a:r>
              <a:rPr lang="en-US" altLang="de-DE" sz="2400" dirty="0">
                <a:solidFill>
                  <a:srgbClr val="333333"/>
                </a:solidFill>
              </a:rPr>
              <a:t> </a:t>
            </a:r>
            <a:r>
              <a:rPr lang="en-US" altLang="de-DE" sz="2400" dirty="0" err="1">
                <a:solidFill>
                  <a:srgbClr val="333333"/>
                </a:solidFill>
              </a:rPr>
              <a:t>harjoituksissa</a:t>
            </a:r>
            <a:r>
              <a:rPr lang="en-US" altLang="de-DE" sz="2400" dirty="0">
                <a:solidFill>
                  <a:srgbClr val="333333"/>
                </a:solidFill>
              </a:rPr>
              <a:t> </a:t>
            </a:r>
            <a:r>
              <a:rPr lang="en-US" altLang="de-DE" sz="2400" dirty="0" err="1">
                <a:solidFill>
                  <a:srgbClr val="333333"/>
                </a:solidFill>
              </a:rPr>
              <a:t>sinulle</a:t>
            </a:r>
            <a:r>
              <a:rPr lang="en-US" altLang="de-DE" sz="2400" dirty="0">
                <a:solidFill>
                  <a:srgbClr val="333333"/>
                </a:solidFill>
              </a:rPr>
              <a:t> </a:t>
            </a:r>
            <a:r>
              <a:rPr lang="en-US" altLang="de-DE" sz="2400" dirty="0" err="1">
                <a:solidFill>
                  <a:srgbClr val="333333"/>
                </a:solidFill>
              </a:rPr>
              <a:t>näytetään</a:t>
            </a:r>
            <a:r>
              <a:rPr lang="en-US" altLang="de-DE" sz="2400" dirty="0">
                <a:solidFill>
                  <a:srgbClr val="333333"/>
                </a:solidFill>
              </a:rPr>
              <a:t> </a:t>
            </a:r>
            <a:r>
              <a:rPr lang="en-US" altLang="de-DE" sz="2400" dirty="0" err="1">
                <a:solidFill>
                  <a:srgbClr val="333333"/>
                </a:solidFill>
              </a:rPr>
              <a:t>maalauksia</a:t>
            </a:r>
            <a:r>
              <a:rPr lang="en-US" altLang="de-DE" sz="2400" dirty="0">
                <a:solidFill>
                  <a:srgbClr val="333333"/>
                </a:solidFill>
              </a:rPr>
              <a:t>. Ole </a:t>
            </a:r>
            <a:r>
              <a:rPr lang="en-US" altLang="de-DE" sz="2400" dirty="0" err="1">
                <a:solidFill>
                  <a:srgbClr val="333333"/>
                </a:solidFill>
              </a:rPr>
              <a:t>hyvä</a:t>
            </a:r>
            <a:r>
              <a:rPr lang="en-US" altLang="de-DE" sz="2400" dirty="0">
                <a:solidFill>
                  <a:srgbClr val="333333"/>
                </a:solidFill>
              </a:rPr>
              <a:t> ja </a:t>
            </a:r>
            <a:r>
              <a:rPr lang="en-US" altLang="de-DE" sz="2400" dirty="0" err="1">
                <a:solidFill>
                  <a:srgbClr val="333333"/>
                </a:solidFill>
              </a:rPr>
              <a:t>yritä</a:t>
            </a:r>
            <a:r>
              <a:rPr lang="en-US" altLang="de-DE" sz="2400" dirty="0">
                <a:solidFill>
                  <a:srgbClr val="333333"/>
                </a:solidFill>
              </a:rPr>
              <a:t> </a:t>
            </a:r>
            <a:r>
              <a:rPr lang="en-US" altLang="de-DE" sz="2400" dirty="0" err="1">
                <a:solidFill>
                  <a:srgbClr val="333333"/>
                </a:solidFill>
              </a:rPr>
              <a:t>tunnistaa</a:t>
            </a:r>
            <a:r>
              <a:rPr lang="en-US" altLang="de-DE" sz="2400" dirty="0">
                <a:solidFill>
                  <a:srgbClr val="333333"/>
                </a:solidFill>
              </a:rPr>
              <a:t> </a:t>
            </a:r>
            <a:r>
              <a:rPr lang="en-US" altLang="de-DE" sz="2400" dirty="0" err="1">
                <a:solidFill>
                  <a:srgbClr val="333333"/>
                </a:solidFill>
              </a:rPr>
              <a:t>jokaisen</a:t>
            </a:r>
            <a:r>
              <a:rPr lang="en-US" altLang="de-DE" sz="2400" dirty="0">
                <a:solidFill>
                  <a:srgbClr val="333333"/>
                </a:solidFill>
              </a:rPr>
              <a:t> </a:t>
            </a:r>
            <a:r>
              <a:rPr lang="en-US" altLang="de-DE" sz="2400" dirty="0" err="1">
                <a:solidFill>
                  <a:srgbClr val="333333"/>
                </a:solidFill>
              </a:rPr>
              <a:t>maalauksen</a:t>
            </a:r>
            <a:r>
              <a:rPr lang="en-US" altLang="de-DE" sz="2400" dirty="0">
                <a:solidFill>
                  <a:srgbClr val="333333"/>
                </a:solidFill>
              </a:rPr>
              <a:t> </a:t>
            </a:r>
            <a:r>
              <a:rPr lang="en-US" altLang="de-DE" sz="2400" dirty="0" err="1">
                <a:solidFill>
                  <a:srgbClr val="333333"/>
                </a:solidFill>
              </a:rPr>
              <a:t>oikea</a:t>
            </a:r>
            <a:r>
              <a:rPr lang="en-US" altLang="de-DE" sz="2400" dirty="0">
                <a:solidFill>
                  <a:srgbClr val="333333"/>
                </a:solidFill>
              </a:rPr>
              <a:t> </a:t>
            </a:r>
            <a:r>
              <a:rPr lang="en-US" altLang="de-DE" sz="2400" dirty="0" err="1">
                <a:solidFill>
                  <a:srgbClr val="333333"/>
                </a:solidFill>
              </a:rPr>
              <a:t>nimi</a:t>
            </a:r>
            <a:r>
              <a:rPr lang="en-US" altLang="de-DE" sz="2400" dirty="0">
                <a:solidFill>
                  <a:srgbClr val="333333"/>
                </a:solidFill>
              </a:rPr>
              <a:t> ja </a:t>
            </a:r>
            <a:r>
              <a:rPr lang="en-US" altLang="de-DE" sz="2400" dirty="0" err="1">
                <a:solidFill>
                  <a:srgbClr val="333333"/>
                </a:solidFill>
              </a:rPr>
              <a:t>sulkea</a:t>
            </a:r>
            <a:r>
              <a:rPr lang="en-US" altLang="de-DE" sz="2400" dirty="0">
                <a:solidFill>
                  <a:srgbClr val="333333"/>
                </a:solidFill>
              </a:rPr>
              <a:t> </a:t>
            </a:r>
            <a:r>
              <a:rPr lang="en-US" altLang="de-DE" sz="2400" dirty="0" err="1">
                <a:solidFill>
                  <a:srgbClr val="333333"/>
                </a:solidFill>
              </a:rPr>
              <a:t>pois</a:t>
            </a:r>
            <a:r>
              <a:rPr lang="en-US" altLang="de-DE" sz="2400" dirty="0">
                <a:solidFill>
                  <a:srgbClr val="333333"/>
                </a:solidFill>
              </a:rPr>
              <a:t> </a:t>
            </a:r>
            <a:r>
              <a:rPr lang="en-US" altLang="de-DE" sz="2400" dirty="0" err="1">
                <a:solidFill>
                  <a:srgbClr val="333333"/>
                </a:solidFill>
              </a:rPr>
              <a:t>laskuista</a:t>
            </a:r>
            <a:r>
              <a:rPr lang="en-US" altLang="de-DE" sz="2400" dirty="0">
                <a:solidFill>
                  <a:srgbClr val="333333"/>
                </a:solidFill>
              </a:rPr>
              <a:t> </a:t>
            </a:r>
            <a:r>
              <a:rPr lang="en-US" altLang="de-DE" sz="2400" dirty="0" err="1">
                <a:solidFill>
                  <a:srgbClr val="333333"/>
                </a:solidFill>
              </a:rPr>
              <a:t>huonosti</a:t>
            </a:r>
            <a:r>
              <a:rPr lang="en-US" altLang="de-DE" sz="2400" dirty="0">
                <a:solidFill>
                  <a:srgbClr val="333333"/>
                </a:solidFill>
              </a:rPr>
              <a:t> </a:t>
            </a:r>
            <a:r>
              <a:rPr lang="en-US" altLang="de-DE" sz="2400" dirty="0" err="1">
                <a:solidFill>
                  <a:srgbClr val="333333"/>
                </a:solidFill>
              </a:rPr>
              <a:t>sopivat</a:t>
            </a:r>
            <a:r>
              <a:rPr lang="en-US" altLang="de-DE" sz="2400" dirty="0">
                <a:solidFill>
                  <a:srgbClr val="333333"/>
                </a:solidFill>
              </a:rPr>
              <a:t> </a:t>
            </a:r>
            <a:r>
              <a:rPr lang="en-US" altLang="de-DE" sz="2400" err="1">
                <a:solidFill>
                  <a:srgbClr val="333333"/>
                </a:solidFill>
              </a:rPr>
              <a:t>vaihtoehdot</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p:txBody>
          <a:bodyPr/>
          <a:lstStyle/>
          <a:p>
            <a:fld id="{05112D2E-A745-4139-8085-75CDCAD927D8}"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Harjoitus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Seuraavissa</a:t>
            </a:r>
            <a:r>
              <a:rPr lang="en-US" altLang="de-DE" sz="2400" dirty="0">
                <a:solidFill>
                  <a:srgbClr val="333333"/>
                </a:solidFill>
              </a:rPr>
              <a:t> </a:t>
            </a:r>
            <a:r>
              <a:rPr lang="en-US" altLang="de-DE" sz="2400" dirty="0" err="1">
                <a:solidFill>
                  <a:srgbClr val="333333"/>
                </a:solidFill>
              </a:rPr>
              <a:t>harjoituksissa</a:t>
            </a:r>
            <a:r>
              <a:rPr lang="en-US" altLang="de-DE" sz="2400" dirty="0">
                <a:solidFill>
                  <a:srgbClr val="333333"/>
                </a:solidFill>
              </a:rPr>
              <a:t> </a:t>
            </a:r>
            <a:r>
              <a:rPr lang="en-US" altLang="de-DE" sz="2400" dirty="0" err="1">
                <a:solidFill>
                  <a:srgbClr val="333333"/>
                </a:solidFill>
              </a:rPr>
              <a:t>sinulle</a:t>
            </a:r>
            <a:r>
              <a:rPr lang="en-US" altLang="de-DE" sz="2400" dirty="0">
                <a:solidFill>
                  <a:srgbClr val="333333"/>
                </a:solidFill>
              </a:rPr>
              <a:t> </a:t>
            </a:r>
            <a:r>
              <a:rPr lang="en-US" altLang="de-DE" sz="2400" dirty="0" err="1">
                <a:solidFill>
                  <a:srgbClr val="333333"/>
                </a:solidFill>
              </a:rPr>
              <a:t>näytetään</a:t>
            </a:r>
            <a:r>
              <a:rPr lang="en-US" altLang="de-DE" sz="2400" dirty="0">
                <a:solidFill>
                  <a:srgbClr val="333333"/>
                </a:solidFill>
              </a:rPr>
              <a:t> </a:t>
            </a:r>
            <a:r>
              <a:rPr lang="en-US" altLang="de-DE" sz="2400" dirty="0" err="1">
                <a:solidFill>
                  <a:srgbClr val="333333"/>
                </a:solidFill>
              </a:rPr>
              <a:t>maalauksia</a:t>
            </a:r>
            <a:r>
              <a:rPr lang="en-US" altLang="de-DE" sz="2400" dirty="0">
                <a:solidFill>
                  <a:srgbClr val="333333"/>
                </a:solidFill>
              </a:rPr>
              <a:t>. Ole </a:t>
            </a:r>
            <a:r>
              <a:rPr lang="en-US" altLang="de-DE" sz="2400" dirty="0" err="1">
                <a:solidFill>
                  <a:srgbClr val="333333"/>
                </a:solidFill>
              </a:rPr>
              <a:t>hyvä</a:t>
            </a:r>
            <a:r>
              <a:rPr lang="en-US" altLang="de-DE" sz="2400" dirty="0">
                <a:solidFill>
                  <a:srgbClr val="333333"/>
                </a:solidFill>
              </a:rPr>
              <a:t> ja </a:t>
            </a:r>
            <a:r>
              <a:rPr lang="en-US" altLang="de-DE" sz="2400" dirty="0" err="1">
                <a:solidFill>
                  <a:srgbClr val="333333"/>
                </a:solidFill>
              </a:rPr>
              <a:t>yritä</a:t>
            </a:r>
            <a:r>
              <a:rPr lang="en-US" altLang="de-DE" sz="2400" dirty="0">
                <a:solidFill>
                  <a:srgbClr val="333333"/>
                </a:solidFill>
              </a:rPr>
              <a:t> </a:t>
            </a:r>
            <a:r>
              <a:rPr lang="en-US" altLang="de-DE" sz="2400" dirty="0" err="1">
                <a:solidFill>
                  <a:srgbClr val="333333"/>
                </a:solidFill>
              </a:rPr>
              <a:t>tunnistaa</a:t>
            </a:r>
            <a:r>
              <a:rPr lang="en-US" altLang="de-DE" sz="2400" dirty="0">
                <a:solidFill>
                  <a:srgbClr val="333333"/>
                </a:solidFill>
              </a:rPr>
              <a:t> </a:t>
            </a:r>
            <a:r>
              <a:rPr lang="en-US" altLang="de-DE" sz="2400" dirty="0" err="1">
                <a:solidFill>
                  <a:srgbClr val="333333"/>
                </a:solidFill>
              </a:rPr>
              <a:t>jokaisen</a:t>
            </a:r>
            <a:r>
              <a:rPr lang="en-US" altLang="de-DE" sz="2400" dirty="0">
                <a:solidFill>
                  <a:srgbClr val="333333"/>
                </a:solidFill>
              </a:rPr>
              <a:t> </a:t>
            </a:r>
            <a:r>
              <a:rPr lang="en-US" altLang="de-DE" sz="2400" dirty="0" err="1">
                <a:solidFill>
                  <a:srgbClr val="333333"/>
                </a:solidFill>
              </a:rPr>
              <a:t>maalauksen</a:t>
            </a:r>
            <a:r>
              <a:rPr lang="en-US" altLang="de-DE" sz="2400" dirty="0">
                <a:solidFill>
                  <a:srgbClr val="333333"/>
                </a:solidFill>
              </a:rPr>
              <a:t> </a:t>
            </a:r>
            <a:r>
              <a:rPr lang="en-US" altLang="de-DE" sz="2400" dirty="0" err="1">
                <a:solidFill>
                  <a:srgbClr val="333333"/>
                </a:solidFill>
              </a:rPr>
              <a:t>oikea</a:t>
            </a:r>
            <a:r>
              <a:rPr lang="en-US" altLang="de-DE" sz="2400" dirty="0">
                <a:solidFill>
                  <a:srgbClr val="333333"/>
                </a:solidFill>
              </a:rPr>
              <a:t> </a:t>
            </a:r>
            <a:r>
              <a:rPr lang="en-US" altLang="de-DE" sz="2400" dirty="0" err="1">
                <a:solidFill>
                  <a:srgbClr val="333333"/>
                </a:solidFill>
              </a:rPr>
              <a:t>nimi</a:t>
            </a:r>
            <a:r>
              <a:rPr lang="en-US" altLang="de-DE" sz="2400" dirty="0">
                <a:solidFill>
                  <a:srgbClr val="333333"/>
                </a:solidFill>
              </a:rPr>
              <a:t> ja </a:t>
            </a:r>
            <a:r>
              <a:rPr lang="en-US" altLang="de-DE" sz="2400" dirty="0" err="1">
                <a:solidFill>
                  <a:srgbClr val="333333"/>
                </a:solidFill>
              </a:rPr>
              <a:t>sulkea</a:t>
            </a:r>
            <a:r>
              <a:rPr lang="en-US" altLang="de-DE" sz="2400" dirty="0">
                <a:solidFill>
                  <a:srgbClr val="333333"/>
                </a:solidFill>
              </a:rPr>
              <a:t> </a:t>
            </a:r>
            <a:r>
              <a:rPr lang="en-US" altLang="de-DE" sz="2400" dirty="0" err="1">
                <a:solidFill>
                  <a:srgbClr val="333333"/>
                </a:solidFill>
              </a:rPr>
              <a:t>pois</a:t>
            </a:r>
            <a:r>
              <a:rPr lang="en-US" altLang="de-DE" sz="2400" dirty="0">
                <a:solidFill>
                  <a:srgbClr val="333333"/>
                </a:solidFill>
              </a:rPr>
              <a:t> </a:t>
            </a:r>
            <a:r>
              <a:rPr lang="en-US" altLang="de-DE" sz="2400" dirty="0" err="1">
                <a:solidFill>
                  <a:srgbClr val="333333"/>
                </a:solidFill>
              </a:rPr>
              <a:t>laskuista</a:t>
            </a:r>
            <a:r>
              <a:rPr lang="en-US" altLang="de-DE" sz="2400" dirty="0">
                <a:solidFill>
                  <a:srgbClr val="333333"/>
                </a:solidFill>
              </a:rPr>
              <a:t> </a:t>
            </a:r>
            <a:r>
              <a:rPr lang="en-US" altLang="de-DE" sz="2400" dirty="0" err="1">
                <a:solidFill>
                  <a:srgbClr val="333333"/>
                </a:solidFill>
              </a:rPr>
              <a:t>huonosti</a:t>
            </a:r>
            <a:r>
              <a:rPr lang="en-US" altLang="de-DE" sz="2400" dirty="0">
                <a:solidFill>
                  <a:srgbClr val="333333"/>
                </a:solidFill>
              </a:rPr>
              <a:t> </a:t>
            </a:r>
            <a:r>
              <a:rPr lang="en-US" altLang="de-DE" sz="2400" dirty="0" err="1">
                <a:solidFill>
                  <a:srgbClr val="333333"/>
                </a:solidFill>
              </a:rPr>
              <a:t>sopivat</a:t>
            </a:r>
            <a:r>
              <a:rPr lang="en-US" altLang="de-DE" sz="2400" dirty="0">
                <a:solidFill>
                  <a:srgbClr val="333333"/>
                </a:solidFill>
              </a:rPr>
              <a:t> </a:t>
            </a:r>
            <a:r>
              <a:rPr lang="en-US" altLang="de-DE" sz="2400" dirty="0" err="1">
                <a:solidFill>
                  <a:srgbClr val="333333"/>
                </a:solidFill>
              </a:rPr>
              <a:t>vaihtoehdot</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333333"/>
                </a:solidFill>
              </a:rPr>
              <a:t>Keskustele</a:t>
            </a:r>
            <a:r>
              <a:rPr lang="en-US" altLang="de-DE" sz="2400" dirty="0">
                <a:solidFill>
                  <a:srgbClr val="333333"/>
                </a:solidFill>
              </a:rPr>
              <a:t> </a:t>
            </a:r>
            <a:r>
              <a:rPr lang="en-US" altLang="de-DE" sz="2400" dirty="0" err="1">
                <a:solidFill>
                  <a:srgbClr val="333333"/>
                </a:solidFill>
              </a:rPr>
              <a:t>jokaista</a:t>
            </a:r>
            <a:r>
              <a:rPr lang="en-US" altLang="de-DE" sz="2400" dirty="0">
                <a:solidFill>
                  <a:srgbClr val="333333"/>
                </a:solidFill>
              </a:rPr>
              <a:t> </a:t>
            </a:r>
            <a:r>
              <a:rPr lang="en-US" altLang="de-DE" sz="2400" dirty="0" err="1">
                <a:solidFill>
                  <a:srgbClr val="333333"/>
                </a:solidFill>
              </a:rPr>
              <a:t>nimiehdotusta</a:t>
            </a:r>
            <a:r>
              <a:rPr lang="en-US" altLang="de-DE" sz="2400" dirty="0">
                <a:solidFill>
                  <a:srgbClr val="333333"/>
                </a:solidFill>
              </a:rPr>
              <a:t> </a:t>
            </a:r>
            <a:r>
              <a:rPr lang="en-US" altLang="de-DE" sz="2400" i="1" dirty="0" err="1">
                <a:solidFill>
                  <a:srgbClr val="004992"/>
                </a:solidFill>
              </a:rPr>
              <a:t>tukevista</a:t>
            </a:r>
            <a:r>
              <a:rPr lang="en-US" altLang="de-DE" sz="2400" i="1" dirty="0">
                <a:solidFill>
                  <a:srgbClr val="004992"/>
                </a:solidFill>
              </a:rPr>
              <a:t> </a:t>
            </a:r>
            <a:r>
              <a:rPr lang="en-US" altLang="de-DE" sz="2400" dirty="0">
                <a:solidFill>
                  <a:srgbClr val="004992"/>
                </a:solidFill>
              </a:rPr>
              <a:t>ja </a:t>
            </a:r>
            <a:r>
              <a:rPr lang="en-US" altLang="de-DE" sz="2400" i="1" dirty="0" err="1">
                <a:solidFill>
                  <a:srgbClr val="004992"/>
                </a:solidFill>
              </a:rPr>
              <a:t>vastaan</a:t>
            </a:r>
            <a:r>
              <a:rPr lang="en-US" altLang="de-DE" sz="2400" i="1" dirty="0">
                <a:solidFill>
                  <a:srgbClr val="004992"/>
                </a:solidFill>
              </a:rPr>
              <a:t> </a:t>
            </a:r>
            <a:r>
              <a:rPr lang="en-US" altLang="de-DE" sz="2400" i="1" dirty="0" err="1">
                <a:solidFill>
                  <a:srgbClr val="004992"/>
                </a:solidFill>
              </a:rPr>
              <a:t>olevista</a:t>
            </a:r>
            <a:r>
              <a:rPr lang="en-US" altLang="de-DE" sz="2400" i="1" dirty="0">
                <a:solidFill>
                  <a:srgbClr val="004992"/>
                </a:solidFill>
              </a:rPr>
              <a:t> </a:t>
            </a:r>
            <a:r>
              <a:rPr lang="en-US" altLang="de-DE" sz="2400" err="1">
                <a:solidFill>
                  <a:srgbClr val="333333"/>
                </a:solidFill>
              </a:rPr>
              <a:t>puolista</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p:txBody>
          <a:bodyPr/>
          <a:lstStyle/>
          <a:p>
            <a:fld id="{05112D2E-A745-4139-8085-75CDCAD927D8}" type="slidenum">
              <a:rPr lang="de-DE" altLang="de-DE" smtClean="0"/>
              <a:pPr/>
              <a:t>21</a:t>
            </a:fld>
            <a:endParaRPr lang="de-DE" altLang="de-DE"/>
          </a:p>
        </p:txBody>
      </p:sp>
    </p:spTree>
    <p:extLst>
      <p:ext uri="{BB962C8B-B14F-4D97-AF65-F5344CB8AC3E}">
        <p14:creationId xmlns:p14="http://schemas.microsoft.com/office/powerpoint/2010/main" val="520529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Harjoitus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Seuraavissa</a:t>
            </a:r>
            <a:r>
              <a:rPr lang="en-US" altLang="de-DE" sz="2400" dirty="0">
                <a:solidFill>
                  <a:srgbClr val="333333"/>
                </a:solidFill>
              </a:rPr>
              <a:t> </a:t>
            </a:r>
            <a:r>
              <a:rPr lang="en-US" altLang="de-DE" sz="2400" dirty="0" err="1">
                <a:solidFill>
                  <a:srgbClr val="333333"/>
                </a:solidFill>
              </a:rPr>
              <a:t>harjoituksissa</a:t>
            </a:r>
            <a:r>
              <a:rPr lang="en-US" altLang="de-DE" sz="2400" dirty="0">
                <a:solidFill>
                  <a:srgbClr val="333333"/>
                </a:solidFill>
              </a:rPr>
              <a:t> </a:t>
            </a:r>
            <a:r>
              <a:rPr lang="en-US" altLang="de-DE" sz="2400" dirty="0" err="1">
                <a:solidFill>
                  <a:srgbClr val="333333"/>
                </a:solidFill>
              </a:rPr>
              <a:t>sinulle</a:t>
            </a:r>
            <a:r>
              <a:rPr lang="en-US" altLang="de-DE" sz="2400" dirty="0">
                <a:solidFill>
                  <a:srgbClr val="333333"/>
                </a:solidFill>
              </a:rPr>
              <a:t> </a:t>
            </a:r>
            <a:r>
              <a:rPr lang="en-US" altLang="de-DE" sz="2400" dirty="0" err="1">
                <a:solidFill>
                  <a:srgbClr val="333333"/>
                </a:solidFill>
              </a:rPr>
              <a:t>näytetään</a:t>
            </a:r>
            <a:r>
              <a:rPr lang="en-US" altLang="de-DE" sz="2400" dirty="0">
                <a:solidFill>
                  <a:srgbClr val="333333"/>
                </a:solidFill>
              </a:rPr>
              <a:t> </a:t>
            </a:r>
            <a:r>
              <a:rPr lang="en-US" altLang="de-DE" sz="2400" dirty="0" err="1">
                <a:solidFill>
                  <a:srgbClr val="333333"/>
                </a:solidFill>
              </a:rPr>
              <a:t>maalauksia</a:t>
            </a:r>
            <a:r>
              <a:rPr lang="en-US" altLang="de-DE" sz="2400" dirty="0">
                <a:solidFill>
                  <a:srgbClr val="333333"/>
                </a:solidFill>
              </a:rPr>
              <a:t>. Ole </a:t>
            </a:r>
            <a:r>
              <a:rPr lang="en-US" altLang="de-DE" sz="2400" dirty="0" err="1">
                <a:solidFill>
                  <a:srgbClr val="333333"/>
                </a:solidFill>
              </a:rPr>
              <a:t>hyvä</a:t>
            </a:r>
            <a:r>
              <a:rPr lang="en-US" altLang="de-DE" sz="2400" dirty="0">
                <a:solidFill>
                  <a:srgbClr val="333333"/>
                </a:solidFill>
              </a:rPr>
              <a:t> ja </a:t>
            </a:r>
            <a:r>
              <a:rPr lang="en-US" altLang="de-DE" sz="2400" dirty="0" err="1">
                <a:solidFill>
                  <a:srgbClr val="333333"/>
                </a:solidFill>
              </a:rPr>
              <a:t>yritä</a:t>
            </a:r>
            <a:r>
              <a:rPr lang="en-US" altLang="de-DE" sz="2400" dirty="0">
                <a:solidFill>
                  <a:srgbClr val="333333"/>
                </a:solidFill>
              </a:rPr>
              <a:t> </a:t>
            </a:r>
            <a:r>
              <a:rPr lang="en-US" altLang="de-DE" sz="2400" dirty="0" err="1">
                <a:solidFill>
                  <a:srgbClr val="333333"/>
                </a:solidFill>
              </a:rPr>
              <a:t>tunnistaa</a:t>
            </a:r>
            <a:r>
              <a:rPr lang="en-US" altLang="de-DE" sz="2400" dirty="0">
                <a:solidFill>
                  <a:srgbClr val="333333"/>
                </a:solidFill>
              </a:rPr>
              <a:t> </a:t>
            </a:r>
            <a:r>
              <a:rPr lang="en-US" altLang="de-DE" sz="2400" dirty="0" err="1">
                <a:solidFill>
                  <a:srgbClr val="333333"/>
                </a:solidFill>
              </a:rPr>
              <a:t>jokaisen</a:t>
            </a:r>
            <a:r>
              <a:rPr lang="en-US" altLang="de-DE" sz="2400" dirty="0">
                <a:solidFill>
                  <a:srgbClr val="333333"/>
                </a:solidFill>
              </a:rPr>
              <a:t> </a:t>
            </a:r>
            <a:r>
              <a:rPr lang="en-US" altLang="de-DE" sz="2400" dirty="0" err="1">
                <a:solidFill>
                  <a:srgbClr val="333333"/>
                </a:solidFill>
              </a:rPr>
              <a:t>maalauksen</a:t>
            </a:r>
            <a:r>
              <a:rPr lang="en-US" altLang="de-DE" sz="2400" dirty="0">
                <a:solidFill>
                  <a:srgbClr val="333333"/>
                </a:solidFill>
              </a:rPr>
              <a:t> </a:t>
            </a:r>
            <a:r>
              <a:rPr lang="en-US" altLang="de-DE" sz="2400" dirty="0" err="1">
                <a:solidFill>
                  <a:srgbClr val="333333"/>
                </a:solidFill>
              </a:rPr>
              <a:t>oikea</a:t>
            </a:r>
            <a:r>
              <a:rPr lang="en-US" altLang="de-DE" sz="2400" dirty="0">
                <a:solidFill>
                  <a:srgbClr val="333333"/>
                </a:solidFill>
              </a:rPr>
              <a:t> </a:t>
            </a:r>
            <a:r>
              <a:rPr lang="en-US" altLang="de-DE" sz="2400" dirty="0" err="1">
                <a:solidFill>
                  <a:srgbClr val="333333"/>
                </a:solidFill>
              </a:rPr>
              <a:t>nimi</a:t>
            </a:r>
            <a:r>
              <a:rPr lang="en-US" altLang="de-DE" sz="2400" dirty="0">
                <a:solidFill>
                  <a:srgbClr val="333333"/>
                </a:solidFill>
              </a:rPr>
              <a:t> ja </a:t>
            </a:r>
            <a:r>
              <a:rPr lang="en-US" altLang="de-DE" sz="2400" dirty="0" err="1">
                <a:solidFill>
                  <a:srgbClr val="333333"/>
                </a:solidFill>
              </a:rPr>
              <a:t>sulkea</a:t>
            </a:r>
            <a:r>
              <a:rPr lang="en-US" altLang="de-DE" sz="2400" dirty="0">
                <a:solidFill>
                  <a:srgbClr val="333333"/>
                </a:solidFill>
              </a:rPr>
              <a:t> </a:t>
            </a:r>
            <a:r>
              <a:rPr lang="en-US" altLang="de-DE" sz="2400" dirty="0" err="1">
                <a:solidFill>
                  <a:srgbClr val="333333"/>
                </a:solidFill>
              </a:rPr>
              <a:t>pois</a:t>
            </a:r>
            <a:r>
              <a:rPr lang="en-US" altLang="de-DE" sz="2400" dirty="0">
                <a:solidFill>
                  <a:srgbClr val="333333"/>
                </a:solidFill>
              </a:rPr>
              <a:t> </a:t>
            </a:r>
            <a:r>
              <a:rPr lang="en-US" altLang="de-DE" sz="2400" dirty="0" err="1">
                <a:solidFill>
                  <a:srgbClr val="333333"/>
                </a:solidFill>
              </a:rPr>
              <a:t>laskuista</a:t>
            </a:r>
            <a:r>
              <a:rPr lang="en-US" altLang="de-DE" sz="2400" dirty="0">
                <a:solidFill>
                  <a:srgbClr val="333333"/>
                </a:solidFill>
              </a:rPr>
              <a:t> </a:t>
            </a:r>
            <a:r>
              <a:rPr lang="en-US" altLang="de-DE" sz="2400" dirty="0" err="1">
                <a:solidFill>
                  <a:srgbClr val="333333"/>
                </a:solidFill>
              </a:rPr>
              <a:t>huonosti</a:t>
            </a:r>
            <a:r>
              <a:rPr lang="en-US" altLang="de-DE" sz="2400" dirty="0">
                <a:solidFill>
                  <a:srgbClr val="333333"/>
                </a:solidFill>
              </a:rPr>
              <a:t> </a:t>
            </a:r>
            <a:r>
              <a:rPr lang="en-US" altLang="de-DE" sz="2400" dirty="0" err="1">
                <a:solidFill>
                  <a:srgbClr val="333333"/>
                </a:solidFill>
              </a:rPr>
              <a:t>sopivat</a:t>
            </a:r>
            <a:r>
              <a:rPr lang="en-US" altLang="de-DE" sz="2400" dirty="0">
                <a:solidFill>
                  <a:srgbClr val="333333"/>
                </a:solidFill>
              </a:rPr>
              <a:t> </a:t>
            </a:r>
            <a:r>
              <a:rPr lang="en-US" altLang="de-DE" sz="2400" dirty="0" err="1">
                <a:solidFill>
                  <a:srgbClr val="333333"/>
                </a:solidFill>
              </a:rPr>
              <a:t>vaihtoehdot</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333333"/>
                </a:solidFill>
              </a:rPr>
              <a:t>Keskustele</a:t>
            </a:r>
            <a:r>
              <a:rPr lang="en-US" altLang="de-DE" sz="2400" dirty="0">
                <a:solidFill>
                  <a:srgbClr val="333333"/>
                </a:solidFill>
              </a:rPr>
              <a:t> </a:t>
            </a:r>
            <a:r>
              <a:rPr lang="en-US" altLang="de-DE" sz="2400" dirty="0" err="1">
                <a:solidFill>
                  <a:srgbClr val="333333"/>
                </a:solidFill>
              </a:rPr>
              <a:t>jokaista</a:t>
            </a:r>
            <a:r>
              <a:rPr lang="en-US" altLang="de-DE" sz="2400" dirty="0">
                <a:solidFill>
                  <a:srgbClr val="333333"/>
                </a:solidFill>
              </a:rPr>
              <a:t> </a:t>
            </a:r>
            <a:r>
              <a:rPr lang="en-US" altLang="de-DE" sz="2400" dirty="0" err="1">
                <a:solidFill>
                  <a:srgbClr val="333333"/>
                </a:solidFill>
              </a:rPr>
              <a:t>nimiehdotusta</a:t>
            </a:r>
            <a:r>
              <a:rPr lang="en-US" altLang="de-DE" sz="2400" dirty="0">
                <a:solidFill>
                  <a:srgbClr val="333333"/>
                </a:solidFill>
              </a:rPr>
              <a:t> </a:t>
            </a:r>
            <a:r>
              <a:rPr lang="en-US" altLang="de-DE" sz="2400" i="1" dirty="0" err="1">
                <a:solidFill>
                  <a:srgbClr val="004992"/>
                </a:solidFill>
              </a:rPr>
              <a:t>tukevista</a:t>
            </a:r>
            <a:r>
              <a:rPr lang="en-US" altLang="de-DE" sz="2400" i="1" dirty="0">
                <a:solidFill>
                  <a:srgbClr val="004992"/>
                </a:solidFill>
              </a:rPr>
              <a:t> </a:t>
            </a:r>
            <a:r>
              <a:rPr lang="en-US" altLang="de-DE" sz="2400" dirty="0">
                <a:solidFill>
                  <a:srgbClr val="004992"/>
                </a:solidFill>
              </a:rPr>
              <a:t>ja </a:t>
            </a:r>
            <a:r>
              <a:rPr lang="en-US" altLang="de-DE" sz="2400" i="1" dirty="0" err="1">
                <a:solidFill>
                  <a:srgbClr val="004992"/>
                </a:solidFill>
              </a:rPr>
              <a:t>vastaan</a:t>
            </a:r>
            <a:r>
              <a:rPr lang="en-US" altLang="de-DE" sz="2400" i="1" dirty="0">
                <a:solidFill>
                  <a:srgbClr val="004992"/>
                </a:solidFill>
              </a:rPr>
              <a:t> </a:t>
            </a:r>
            <a:r>
              <a:rPr lang="en-US" altLang="de-DE" sz="2400" i="1" dirty="0" err="1">
                <a:solidFill>
                  <a:srgbClr val="004992"/>
                </a:solidFill>
              </a:rPr>
              <a:t>olevista</a:t>
            </a:r>
            <a:r>
              <a:rPr lang="en-US" altLang="de-DE" sz="2400" i="1" dirty="0">
                <a:solidFill>
                  <a:srgbClr val="004992"/>
                </a:solidFill>
              </a:rPr>
              <a:t> </a:t>
            </a:r>
            <a:r>
              <a:rPr lang="en-US" altLang="de-DE" sz="2400" dirty="0" err="1">
                <a:solidFill>
                  <a:srgbClr val="333333"/>
                </a:solidFill>
              </a:rPr>
              <a:t>puolista</a:t>
            </a:r>
            <a:r>
              <a:rPr lang="en-US" altLang="de-DE" sz="2400" dirty="0">
                <a:solidFill>
                  <a:srgbClr val="333333"/>
                </a:solidFill>
              </a:rPr>
              <a:t>.</a:t>
            </a:r>
          </a:p>
          <a:p>
            <a:pPr marL="342900" lvl="0" indent="-342900" defTabSz="914400" fontAlgn="base">
              <a:buClr>
                <a:srgbClr val="333333"/>
              </a:buClr>
              <a:buFont typeface="WingDings"/>
              <a:buChar char=""/>
            </a:pPr>
            <a:r>
              <a:rPr lang="fi-FI" altLang="de-DE" sz="2400" dirty="0">
                <a:solidFill>
                  <a:srgbClr val="333333"/>
                </a:solidFill>
              </a:rPr>
              <a:t>Ole hyvä ja kerro myös kuinka varma olet </a:t>
            </a:r>
            <a:r>
              <a:rPr lang="fi-FI" altLang="de-DE" sz="2400">
                <a:solidFill>
                  <a:srgbClr val="333333"/>
                </a:solidFill>
              </a:rPr>
              <a:t>arviostasi.</a:t>
            </a:r>
            <a:endParaRPr lang="en-US" sz="2400" dirty="0"/>
          </a:p>
        </p:txBody>
      </p:sp>
      <p:sp>
        <p:nvSpPr>
          <p:cNvPr id="6" name="Footer Placeholder 5"/>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p:txBody>
          <a:bodyPr/>
          <a:lstStyle/>
          <a:p>
            <a:fld id="{05112D2E-A745-4139-8085-75CDCAD927D8}" type="slidenum">
              <a:rPr lang="de-DE" altLang="de-DE" smtClean="0"/>
              <a:pPr/>
              <a:t>22</a:t>
            </a:fld>
            <a:endParaRPr lang="de-DE" altLang="de-DE"/>
          </a:p>
        </p:txBody>
      </p:sp>
    </p:spTree>
    <p:extLst>
      <p:ext uri="{BB962C8B-B14F-4D97-AF65-F5344CB8AC3E}">
        <p14:creationId xmlns:p14="http://schemas.microsoft.com/office/powerpoint/2010/main" val="3903391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Harjoitus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Seuraavissa</a:t>
            </a:r>
            <a:r>
              <a:rPr lang="en-US" altLang="de-DE" sz="2400" dirty="0">
                <a:solidFill>
                  <a:srgbClr val="333333"/>
                </a:solidFill>
              </a:rPr>
              <a:t> </a:t>
            </a:r>
            <a:r>
              <a:rPr lang="en-US" altLang="de-DE" sz="2400" dirty="0" err="1">
                <a:solidFill>
                  <a:srgbClr val="333333"/>
                </a:solidFill>
              </a:rPr>
              <a:t>harjoituksissa</a:t>
            </a:r>
            <a:r>
              <a:rPr lang="en-US" altLang="de-DE" sz="2400" dirty="0">
                <a:solidFill>
                  <a:srgbClr val="333333"/>
                </a:solidFill>
              </a:rPr>
              <a:t> </a:t>
            </a:r>
            <a:r>
              <a:rPr lang="en-US" altLang="de-DE" sz="2400" dirty="0" err="1">
                <a:solidFill>
                  <a:srgbClr val="333333"/>
                </a:solidFill>
              </a:rPr>
              <a:t>sinulle</a:t>
            </a:r>
            <a:r>
              <a:rPr lang="en-US" altLang="de-DE" sz="2400" dirty="0">
                <a:solidFill>
                  <a:srgbClr val="333333"/>
                </a:solidFill>
              </a:rPr>
              <a:t> </a:t>
            </a:r>
            <a:r>
              <a:rPr lang="en-US" altLang="de-DE" sz="2400" dirty="0" err="1">
                <a:solidFill>
                  <a:srgbClr val="333333"/>
                </a:solidFill>
              </a:rPr>
              <a:t>näytetään</a:t>
            </a:r>
            <a:r>
              <a:rPr lang="en-US" altLang="de-DE" sz="2400" dirty="0">
                <a:solidFill>
                  <a:srgbClr val="333333"/>
                </a:solidFill>
              </a:rPr>
              <a:t> </a:t>
            </a:r>
            <a:r>
              <a:rPr lang="en-US" altLang="de-DE" sz="2400" dirty="0" err="1">
                <a:solidFill>
                  <a:srgbClr val="333333"/>
                </a:solidFill>
              </a:rPr>
              <a:t>maalauksia</a:t>
            </a:r>
            <a:r>
              <a:rPr lang="en-US" altLang="de-DE" sz="2400" dirty="0">
                <a:solidFill>
                  <a:srgbClr val="333333"/>
                </a:solidFill>
              </a:rPr>
              <a:t>. Ole </a:t>
            </a:r>
            <a:r>
              <a:rPr lang="en-US" altLang="de-DE" sz="2400" dirty="0" err="1">
                <a:solidFill>
                  <a:srgbClr val="333333"/>
                </a:solidFill>
              </a:rPr>
              <a:t>hyvä</a:t>
            </a:r>
            <a:r>
              <a:rPr lang="en-US" altLang="de-DE" sz="2400" dirty="0">
                <a:solidFill>
                  <a:srgbClr val="333333"/>
                </a:solidFill>
              </a:rPr>
              <a:t> ja </a:t>
            </a:r>
            <a:r>
              <a:rPr lang="en-US" altLang="de-DE" sz="2400" dirty="0" err="1">
                <a:solidFill>
                  <a:srgbClr val="333333"/>
                </a:solidFill>
              </a:rPr>
              <a:t>yritä</a:t>
            </a:r>
            <a:r>
              <a:rPr lang="en-US" altLang="de-DE" sz="2400" dirty="0">
                <a:solidFill>
                  <a:srgbClr val="333333"/>
                </a:solidFill>
              </a:rPr>
              <a:t> </a:t>
            </a:r>
            <a:r>
              <a:rPr lang="en-US" altLang="de-DE" sz="2400" dirty="0" err="1">
                <a:solidFill>
                  <a:srgbClr val="333333"/>
                </a:solidFill>
              </a:rPr>
              <a:t>tunnistaa</a:t>
            </a:r>
            <a:r>
              <a:rPr lang="en-US" altLang="de-DE" sz="2400" dirty="0">
                <a:solidFill>
                  <a:srgbClr val="333333"/>
                </a:solidFill>
              </a:rPr>
              <a:t> </a:t>
            </a:r>
            <a:r>
              <a:rPr lang="en-US" altLang="de-DE" sz="2400" dirty="0" err="1">
                <a:solidFill>
                  <a:srgbClr val="333333"/>
                </a:solidFill>
              </a:rPr>
              <a:t>jokaisen</a:t>
            </a:r>
            <a:r>
              <a:rPr lang="en-US" altLang="de-DE" sz="2400" dirty="0">
                <a:solidFill>
                  <a:srgbClr val="333333"/>
                </a:solidFill>
              </a:rPr>
              <a:t> </a:t>
            </a:r>
            <a:r>
              <a:rPr lang="en-US" altLang="de-DE" sz="2400" dirty="0" err="1">
                <a:solidFill>
                  <a:srgbClr val="333333"/>
                </a:solidFill>
              </a:rPr>
              <a:t>maalauksen</a:t>
            </a:r>
            <a:r>
              <a:rPr lang="en-US" altLang="de-DE" sz="2400" dirty="0">
                <a:solidFill>
                  <a:srgbClr val="333333"/>
                </a:solidFill>
              </a:rPr>
              <a:t> </a:t>
            </a:r>
            <a:r>
              <a:rPr lang="en-US" altLang="de-DE" sz="2400" dirty="0" err="1">
                <a:solidFill>
                  <a:srgbClr val="333333"/>
                </a:solidFill>
              </a:rPr>
              <a:t>oikea</a:t>
            </a:r>
            <a:r>
              <a:rPr lang="en-US" altLang="de-DE" sz="2400" dirty="0">
                <a:solidFill>
                  <a:srgbClr val="333333"/>
                </a:solidFill>
              </a:rPr>
              <a:t> </a:t>
            </a:r>
            <a:r>
              <a:rPr lang="en-US" altLang="de-DE" sz="2400" dirty="0" err="1">
                <a:solidFill>
                  <a:srgbClr val="333333"/>
                </a:solidFill>
              </a:rPr>
              <a:t>nimi</a:t>
            </a:r>
            <a:r>
              <a:rPr lang="en-US" altLang="de-DE" sz="2400" dirty="0">
                <a:solidFill>
                  <a:srgbClr val="333333"/>
                </a:solidFill>
              </a:rPr>
              <a:t> ja </a:t>
            </a:r>
            <a:r>
              <a:rPr lang="en-US" altLang="de-DE" sz="2400" dirty="0" err="1">
                <a:solidFill>
                  <a:srgbClr val="333333"/>
                </a:solidFill>
              </a:rPr>
              <a:t>sulkea</a:t>
            </a:r>
            <a:r>
              <a:rPr lang="en-US" altLang="de-DE" sz="2400" dirty="0">
                <a:solidFill>
                  <a:srgbClr val="333333"/>
                </a:solidFill>
              </a:rPr>
              <a:t> </a:t>
            </a:r>
            <a:r>
              <a:rPr lang="en-US" altLang="de-DE" sz="2400" dirty="0" err="1">
                <a:solidFill>
                  <a:srgbClr val="333333"/>
                </a:solidFill>
              </a:rPr>
              <a:t>pois</a:t>
            </a:r>
            <a:r>
              <a:rPr lang="en-US" altLang="de-DE" sz="2400" dirty="0">
                <a:solidFill>
                  <a:srgbClr val="333333"/>
                </a:solidFill>
              </a:rPr>
              <a:t> </a:t>
            </a:r>
            <a:r>
              <a:rPr lang="en-US" altLang="de-DE" sz="2400" dirty="0" err="1">
                <a:solidFill>
                  <a:srgbClr val="333333"/>
                </a:solidFill>
              </a:rPr>
              <a:t>laskuista</a:t>
            </a:r>
            <a:r>
              <a:rPr lang="en-US" altLang="de-DE" sz="2400" dirty="0">
                <a:solidFill>
                  <a:srgbClr val="333333"/>
                </a:solidFill>
              </a:rPr>
              <a:t> </a:t>
            </a:r>
            <a:r>
              <a:rPr lang="en-US" altLang="de-DE" sz="2400" dirty="0" err="1">
                <a:solidFill>
                  <a:srgbClr val="333333"/>
                </a:solidFill>
              </a:rPr>
              <a:t>huonosti</a:t>
            </a:r>
            <a:r>
              <a:rPr lang="en-US" altLang="de-DE" sz="2400" dirty="0">
                <a:solidFill>
                  <a:srgbClr val="333333"/>
                </a:solidFill>
              </a:rPr>
              <a:t> </a:t>
            </a:r>
            <a:r>
              <a:rPr lang="en-US" altLang="de-DE" sz="2400" dirty="0" err="1">
                <a:solidFill>
                  <a:srgbClr val="333333"/>
                </a:solidFill>
              </a:rPr>
              <a:t>sopivat</a:t>
            </a:r>
            <a:r>
              <a:rPr lang="en-US" altLang="de-DE" sz="2400" dirty="0">
                <a:solidFill>
                  <a:srgbClr val="333333"/>
                </a:solidFill>
              </a:rPr>
              <a:t> </a:t>
            </a:r>
            <a:r>
              <a:rPr lang="en-US" altLang="de-DE" sz="2400" dirty="0" err="1">
                <a:solidFill>
                  <a:srgbClr val="333333"/>
                </a:solidFill>
              </a:rPr>
              <a:t>vaihtoehdot</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333333"/>
                </a:solidFill>
              </a:rPr>
              <a:t>Keskustele</a:t>
            </a:r>
            <a:r>
              <a:rPr lang="en-US" altLang="de-DE" sz="2400" dirty="0">
                <a:solidFill>
                  <a:srgbClr val="333333"/>
                </a:solidFill>
              </a:rPr>
              <a:t> </a:t>
            </a:r>
            <a:r>
              <a:rPr lang="en-US" altLang="de-DE" sz="2400" dirty="0" err="1">
                <a:solidFill>
                  <a:srgbClr val="333333"/>
                </a:solidFill>
              </a:rPr>
              <a:t>jokaista</a:t>
            </a:r>
            <a:r>
              <a:rPr lang="en-US" altLang="de-DE" sz="2400" dirty="0">
                <a:solidFill>
                  <a:srgbClr val="333333"/>
                </a:solidFill>
              </a:rPr>
              <a:t> </a:t>
            </a:r>
            <a:r>
              <a:rPr lang="en-US" altLang="de-DE" sz="2400" dirty="0" err="1">
                <a:solidFill>
                  <a:srgbClr val="333333"/>
                </a:solidFill>
              </a:rPr>
              <a:t>nimiehdotusta</a:t>
            </a:r>
            <a:r>
              <a:rPr lang="en-US" altLang="de-DE" sz="2400" dirty="0">
                <a:solidFill>
                  <a:srgbClr val="333333"/>
                </a:solidFill>
              </a:rPr>
              <a:t> </a:t>
            </a:r>
            <a:r>
              <a:rPr lang="en-US" altLang="de-DE" sz="2400" i="1" dirty="0" err="1">
                <a:solidFill>
                  <a:srgbClr val="004992"/>
                </a:solidFill>
              </a:rPr>
              <a:t>tukevista</a:t>
            </a:r>
            <a:r>
              <a:rPr lang="en-US" altLang="de-DE" sz="2400" i="1" dirty="0">
                <a:solidFill>
                  <a:srgbClr val="004992"/>
                </a:solidFill>
              </a:rPr>
              <a:t> </a:t>
            </a:r>
            <a:r>
              <a:rPr lang="en-US" altLang="de-DE" sz="2400" dirty="0">
                <a:solidFill>
                  <a:srgbClr val="004992"/>
                </a:solidFill>
              </a:rPr>
              <a:t>ja </a:t>
            </a:r>
            <a:r>
              <a:rPr lang="en-US" altLang="de-DE" sz="2400" i="1" dirty="0" err="1">
                <a:solidFill>
                  <a:srgbClr val="004992"/>
                </a:solidFill>
              </a:rPr>
              <a:t>vastaan</a:t>
            </a:r>
            <a:r>
              <a:rPr lang="en-US" altLang="de-DE" sz="2400" i="1" dirty="0">
                <a:solidFill>
                  <a:srgbClr val="004992"/>
                </a:solidFill>
              </a:rPr>
              <a:t> </a:t>
            </a:r>
            <a:r>
              <a:rPr lang="en-US" altLang="de-DE" sz="2400" i="1" dirty="0" err="1">
                <a:solidFill>
                  <a:srgbClr val="004992"/>
                </a:solidFill>
              </a:rPr>
              <a:t>olevista</a:t>
            </a:r>
            <a:r>
              <a:rPr lang="en-US" altLang="de-DE" sz="2400" i="1" dirty="0">
                <a:solidFill>
                  <a:srgbClr val="004992"/>
                </a:solidFill>
              </a:rPr>
              <a:t> </a:t>
            </a:r>
            <a:r>
              <a:rPr lang="en-US" altLang="de-DE" sz="2400" dirty="0" err="1">
                <a:solidFill>
                  <a:srgbClr val="333333"/>
                </a:solidFill>
              </a:rPr>
              <a:t>puolista</a:t>
            </a:r>
            <a:r>
              <a:rPr lang="en-US" altLang="de-DE" sz="2400" dirty="0">
                <a:solidFill>
                  <a:srgbClr val="333333"/>
                </a:solidFill>
              </a:rPr>
              <a:t>.</a:t>
            </a:r>
          </a:p>
          <a:p>
            <a:pPr marL="342900" lvl="0" indent="-342900" defTabSz="914400" fontAlgn="base">
              <a:buClr>
                <a:srgbClr val="333333"/>
              </a:buClr>
              <a:buFont typeface="WingDings"/>
              <a:buChar char=""/>
            </a:pPr>
            <a:r>
              <a:rPr lang="fi-FI" altLang="de-DE" sz="2400" dirty="0">
                <a:solidFill>
                  <a:srgbClr val="333333"/>
                </a:solidFill>
              </a:rPr>
              <a:t>Ole hyvä ja kerro myös kuinka varma olet arviostasi.</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Kiinnitä</a:t>
            </a:r>
            <a:r>
              <a:rPr lang="en-US" altLang="de-DE" sz="2400" dirty="0">
                <a:solidFill>
                  <a:srgbClr val="333333"/>
                </a:solidFill>
              </a:rPr>
              <a:t> </a:t>
            </a:r>
            <a:r>
              <a:rPr lang="en-US" altLang="de-DE" sz="2400" dirty="0" err="1">
                <a:solidFill>
                  <a:srgbClr val="333333"/>
                </a:solidFill>
              </a:rPr>
              <a:t>erityistä</a:t>
            </a:r>
            <a:r>
              <a:rPr lang="en-US" altLang="de-DE" sz="2400" dirty="0">
                <a:solidFill>
                  <a:srgbClr val="333333"/>
                </a:solidFill>
              </a:rPr>
              <a:t> </a:t>
            </a:r>
            <a:r>
              <a:rPr lang="en-US" altLang="de-DE" sz="2400" dirty="0" err="1">
                <a:solidFill>
                  <a:srgbClr val="333333"/>
                </a:solidFill>
              </a:rPr>
              <a:t>huomiota</a:t>
            </a:r>
            <a:r>
              <a:rPr lang="en-US" altLang="de-DE" sz="2400" dirty="0">
                <a:solidFill>
                  <a:srgbClr val="333333"/>
                </a:solidFill>
              </a:rPr>
              <a:t> </a:t>
            </a:r>
            <a:r>
              <a:rPr lang="en-US" altLang="de-DE" sz="2400" dirty="0" err="1">
                <a:solidFill>
                  <a:srgbClr val="333333"/>
                </a:solidFill>
              </a:rPr>
              <a:t>yksityiskohtiin</a:t>
            </a:r>
            <a:r>
              <a:rPr lang="en-US" altLang="de-DE" sz="2400" dirty="0">
                <a:solidFill>
                  <a:srgbClr val="333333"/>
                </a:solidFill>
              </a:rPr>
              <a:t>, </a:t>
            </a:r>
            <a:r>
              <a:rPr lang="en-US" altLang="de-DE" sz="2400" dirty="0" err="1">
                <a:solidFill>
                  <a:srgbClr val="333333"/>
                </a:solidFill>
              </a:rPr>
              <a:t>jotka</a:t>
            </a:r>
            <a:r>
              <a:rPr lang="en-US" altLang="de-DE" sz="2400" dirty="0">
                <a:solidFill>
                  <a:srgbClr val="333333"/>
                </a:solidFill>
              </a:rPr>
              <a:t> </a:t>
            </a:r>
            <a:r>
              <a:rPr lang="en-US" altLang="de-DE" sz="2400" dirty="0" err="1">
                <a:solidFill>
                  <a:srgbClr val="333333"/>
                </a:solidFill>
              </a:rPr>
              <a:t>selvästi</a:t>
            </a:r>
            <a:r>
              <a:rPr lang="en-US" altLang="de-DE" sz="2400" dirty="0">
                <a:solidFill>
                  <a:srgbClr val="333333"/>
                </a:solidFill>
              </a:rPr>
              <a:t> </a:t>
            </a:r>
            <a:r>
              <a:rPr lang="en-US" altLang="de-DE" sz="2400" dirty="0" err="1">
                <a:solidFill>
                  <a:srgbClr val="333333"/>
                </a:solidFill>
              </a:rPr>
              <a:t>rajaavat</a:t>
            </a:r>
            <a:r>
              <a:rPr lang="en-US" altLang="de-DE" sz="2400" dirty="0">
                <a:solidFill>
                  <a:srgbClr val="333333"/>
                </a:solidFill>
              </a:rPr>
              <a:t> </a:t>
            </a:r>
            <a:r>
              <a:rPr lang="en-US" altLang="de-DE" sz="2400" dirty="0" err="1">
                <a:solidFill>
                  <a:srgbClr val="333333"/>
                </a:solidFill>
              </a:rPr>
              <a:t>pois</a:t>
            </a:r>
            <a:r>
              <a:rPr lang="en-US" altLang="de-DE" sz="2400" dirty="0">
                <a:solidFill>
                  <a:srgbClr val="333333"/>
                </a:solidFill>
              </a:rPr>
              <a:t> </a:t>
            </a:r>
            <a:r>
              <a:rPr lang="en-US" altLang="de-DE" sz="2400" dirty="0" err="1">
                <a:solidFill>
                  <a:srgbClr val="333333"/>
                </a:solidFill>
              </a:rPr>
              <a:t>tietyn</a:t>
            </a:r>
            <a:r>
              <a:rPr lang="en-US" altLang="de-DE" sz="2400" dirty="0">
                <a:solidFill>
                  <a:srgbClr val="333333"/>
                </a:solidFill>
              </a:rPr>
              <a:t> </a:t>
            </a:r>
            <a:r>
              <a:rPr lang="en-US" altLang="de-DE" sz="2400" dirty="0" err="1">
                <a:solidFill>
                  <a:srgbClr val="333333"/>
                </a:solidFill>
              </a:rPr>
              <a:t>nimivaihtoehdon</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p:txBody>
          <a:bodyPr/>
          <a:lstStyle/>
          <a:p>
            <a:fld id="{05112D2E-A745-4139-8085-75CDCAD927D8}" type="slidenum">
              <a:rPr lang="de-DE" altLang="de-DE" smtClean="0"/>
              <a:pPr/>
              <a:t>23</a:t>
            </a:fld>
            <a:endParaRPr lang="de-DE" altLang="de-DE"/>
          </a:p>
        </p:txBody>
      </p:sp>
    </p:spTree>
    <p:extLst>
      <p:ext uri="{BB962C8B-B14F-4D97-AF65-F5344CB8AC3E}">
        <p14:creationId xmlns:p14="http://schemas.microsoft.com/office/powerpoint/2010/main" val="4189563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Aviorikoksen tunnustus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Kosiskelu</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Uutinen sukulaisen kuolemasta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Kukkakauppias</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Aviorikoksen tunnustus</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Kosiskelu</a:t>
            </a:r>
            <a:br>
              <a:rPr lang="de-DE" altLang="de-DE" sz="2400" b="0" dirty="0">
                <a:solidFill>
                  <a:srgbClr val="004992"/>
                </a:solidFill>
                <a:latin typeface="+mn-lt"/>
                <a:cs typeface="+mn-cs"/>
              </a:rPr>
            </a:br>
            <a:r>
              <a:rPr lang="de-DE" altLang="de-DE" sz="1800" b="0" dirty="0">
                <a:solidFill>
                  <a:srgbClr val="004992"/>
                </a:solidFill>
                <a:latin typeface="+mn-lt"/>
                <a:cs typeface="+mn-cs"/>
              </a:rPr>
              <a:t>(Karl Zewy, 1896)</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Uutinen sukulaisen kuolemasta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Kukkakauppias</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6"/>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Munkki</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Juoppo</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Lukeva kemisti</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Lukutoukka</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102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Munkki</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Juoppo</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Lukeva kemisti</a:t>
            </a:r>
            <a:br>
              <a:rPr lang="de-DE" altLang="de-DE" sz="2400" b="0" dirty="0">
                <a:solidFill>
                  <a:srgbClr val="004992"/>
                </a:solidFill>
                <a:latin typeface="+mn-lt"/>
                <a:cs typeface="+mn-cs"/>
              </a:rPr>
            </a:br>
            <a:r>
              <a:rPr lang="de-DE" altLang="de-DE" sz="1800" b="0" dirty="0">
                <a:solidFill>
                  <a:srgbClr val="004992"/>
                </a:solidFill>
                <a:latin typeface="+mn-lt"/>
                <a:cs typeface="+mn-cs"/>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Lukutoukka</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Palvelijan huone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Luulosairas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Köyhä runoilija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Asunnottomien suoja</a:t>
            </a: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Palvelijan huone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Luulosairas</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Köyhä runoilija</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Asunnottomien suoja</a:t>
            </a: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Ilkeä noita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Vahingoniloinen poika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Kenkävaras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Nuhtelu</a:t>
            </a:r>
            <a:endParaRPr lang="en-US" altLang="de-DE" sz="2400" b="0" dirty="0">
              <a:solidFill>
                <a:srgbClr val="333333"/>
              </a:solidFill>
              <a:latin typeface="+mn-lt"/>
              <a:cs typeface="+mn-cs"/>
            </a:endParaRP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Ilkeä noita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Vahingoniloinen poika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Kenkävaras</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Nuhtelu</a:t>
            </a:r>
            <a:br>
              <a:rPr lang="de-DE" altLang="de-DE" sz="2400" b="0" dirty="0">
                <a:solidFill>
                  <a:srgbClr val="004992"/>
                </a:solidFill>
                <a:latin typeface="+mn-lt"/>
                <a:cs typeface="+mn-cs"/>
              </a:rPr>
            </a:br>
            <a:r>
              <a:rPr lang="de-DE" altLang="de-DE" sz="1800" b="0" dirty="0">
                <a:solidFill>
                  <a:srgbClr val="004992"/>
                </a:solidFill>
                <a:latin typeface="+mn-lt"/>
                <a:cs typeface="+mn-cs"/>
              </a:rPr>
              <a:t>(Ferdinand Georg Waldmüller, 1846)</a:t>
            </a:r>
            <a:endParaRPr lang="en-US" altLang="de-DE" sz="1800" b="0" dirty="0">
              <a:solidFill>
                <a:srgbClr val="004992"/>
              </a:solidFill>
              <a:latin typeface="+mn-lt"/>
              <a:cs typeface="+mn-cs"/>
            </a:endParaRP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Vierailu</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Opintoihin uppoutunut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Runoilija</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Isoisän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kirjasto</a:t>
            </a:r>
            <a:endParaRPr lang="en-US" altLang="de-DE" sz="2400" b="0" dirty="0">
              <a:solidFill>
                <a:srgbClr val="333333"/>
              </a:solidFill>
              <a:latin typeface="+mn-lt"/>
              <a:cs typeface="+mn-cs"/>
            </a:endParaRP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Vierailu</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Opintoihin uppoutunut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Runoilija</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Isoisän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kirjasto</a:t>
            </a:r>
            <a:endParaRPr lang="en-US" altLang="de-DE" sz="2400" b="0" dirty="0">
              <a:solidFill>
                <a:srgbClr val="333333"/>
              </a:solidFill>
              <a:latin typeface="+mn-lt"/>
              <a:cs typeface="+mn-cs"/>
            </a:endParaRP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Vapaavalintainen</a:t>
            </a:r>
            <a:r>
              <a:rPr lang="en-US" altLang="ko-KR" sz="3600" spc="-5" dirty="0">
                <a:latin typeface="+mn-lt"/>
                <a:ea typeface="+mn-ea"/>
                <a:cs typeface="+mn-cs"/>
              </a:rPr>
              <a:t>: </a:t>
            </a:r>
            <a:r>
              <a:rPr lang="en-US" altLang="ko-KR" sz="3600" spc="-5" dirty="0" err="1">
                <a:latin typeface="+mn-lt"/>
                <a:ea typeface="+mn-ea"/>
                <a:cs typeface="+mn-cs"/>
              </a:rPr>
              <a:t>videopätkä</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fi-FI" altLang="ko-KR" sz="2400" dirty="0">
                <a:solidFill>
                  <a:srgbClr val="004992"/>
                </a:solidFill>
              </a:rPr>
              <a:t>Vapaavalintainen: Osoitteessa </a:t>
            </a:r>
            <a:r>
              <a:rPr lang="fi-FI" altLang="ko-KR" sz="2400" u="sng" dirty="0">
                <a:solidFill>
                  <a:srgbClr val="004992"/>
                </a:solidFill>
              </a:rPr>
              <a:t>http://www.uke.de/mct_videos</a:t>
            </a:r>
            <a:r>
              <a:rPr lang="fi-FI" altLang="ko-KR" sz="2400" dirty="0">
                <a:solidFill>
                  <a:srgbClr val="004992"/>
                </a:solidFill>
              </a:rPr>
              <a:t> on saatavilla päivän aihetta käsitteleviä videopätkiä</a:t>
            </a:r>
            <a:endParaRPr lang="de-DE" dirty="0">
              <a:solidFill>
                <a:srgbClr val="004992"/>
              </a:solidFill>
            </a:endParaRPr>
          </a:p>
          <a:p>
            <a:pPr lvl="0" defTabSz="914400" eaLnBrk="0" fontAlgn="base" hangingPunct="0">
              <a:spcAft>
                <a:spcPct val="0"/>
              </a:spcAft>
            </a:pPr>
            <a:r>
              <a:rPr lang="fi-FI" altLang="ko-KR" sz="2400" dirty="0">
                <a:solidFill>
                  <a:srgbClr val="333333"/>
                </a:solidFill>
              </a:rPr>
              <a:t>Videon jälkeen voitte keskustella kuinka se liittyy päivän aiheeseen</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cs typeface="+mn-cs"/>
              </a:rPr>
              <a:t>[</a:t>
            </a:r>
            <a:r>
              <a:rPr lang="en-US" altLang="ko-KR" b="0" i="1" spc="-5" dirty="0" err="1">
                <a:solidFill>
                  <a:srgbClr val="333333"/>
                </a:solidFill>
                <a:latin typeface="+mn-lt"/>
                <a:cs typeface="+mn-cs"/>
              </a:rPr>
              <a:t>ryhmänohjaajille</a:t>
            </a:r>
            <a:r>
              <a:rPr lang="en-US" altLang="ko-KR"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fi-FI" altLang="ko-KR" b="0" dirty="0">
                <a:solidFill>
                  <a:srgbClr val="333333"/>
                </a:solidFill>
                <a:latin typeface="+mn-lt"/>
                <a:cs typeface="+mn-cs"/>
              </a:rPr>
              <a:t>Joissakin elokuvapätkissä on käytetty kieltä, joka ei välttämättä sovellu kaikelle yleisölle ja kaikkiin kulttuureihin. Ole hyvä ja esikatsele videot huolellisesti ennen esittämistä</a:t>
            </a:r>
            <a:r>
              <a:rPr lang="de-DE" b="0" dirty="0">
                <a:solidFill>
                  <a:srgbClr val="333333"/>
                </a:solidFill>
                <a:latin typeface="+mn-lt"/>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05112D2E-A745-4139-8085-75CDCAD927D8}" type="slidenum">
              <a:rPr lang="de-DE" altLang="de-DE" smtClean="0"/>
              <a:pPr/>
              <a:t>34</a:t>
            </a:fld>
            <a:endParaRPr lang="de-DE" altLang="de-DE"/>
          </a:p>
        </p:txBody>
      </p:sp>
    </p:spTree>
    <p:extLst>
      <p:ext uri="{BB962C8B-B14F-4D97-AF65-F5344CB8AC3E}">
        <p14:creationId xmlns:p14="http://schemas.microsoft.com/office/powerpoint/2010/main" val="22860852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Pedon kohtaaminen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Juoppo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Painajainen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Metsästysonnettomuus</a:t>
            </a:r>
            <a:endParaRPr lang="en-US" altLang="de-DE" sz="2400" b="0" dirty="0">
              <a:solidFill>
                <a:srgbClr val="333333"/>
              </a:solidFill>
              <a:latin typeface="+mn-lt"/>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Pedon kohtaaminen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Juoppo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Painajainen</a:t>
            </a:r>
          </a:p>
          <a:p>
            <a:pPr eaLnBrk="1" hangingPunct="1">
              <a:lnSpc>
                <a:spcPct val="105000"/>
              </a:lnSpc>
              <a:spcBef>
                <a:spcPts val="1999"/>
              </a:spcBef>
              <a:spcAft>
                <a:spcPts val="0"/>
              </a:spcAft>
              <a:buClr>
                <a:srgbClr val="004992"/>
              </a:buClr>
              <a:buFont typeface="WingDings"/>
              <a:buAutoNum type="alphaLcPeriod"/>
            </a:pPr>
            <a:r>
              <a:rPr lang="en-US" altLang="de-DE" sz="2400" b="0" dirty="0" err="1">
                <a:solidFill>
                  <a:srgbClr val="004992"/>
                </a:solidFill>
                <a:latin typeface="+mn-lt"/>
                <a:cs typeface="+mn-cs"/>
              </a:rPr>
              <a:t>Metsästysonnettomuus</a:t>
            </a:r>
            <a:br>
              <a:rPr lang="en-US" altLang="de-DE" sz="2400" b="0" dirty="0">
                <a:solidFill>
                  <a:srgbClr val="004992"/>
                </a:solidFill>
                <a:latin typeface="+mn-lt"/>
                <a:cs typeface="+mn-cs"/>
              </a:rPr>
            </a:br>
            <a:r>
              <a:rPr lang="en-US" altLang="de-DE" sz="1800" b="0" dirty="0">
                <a:solidFill>
                  <a:srgbClr val="004992"/>
                </a:solidFill>
                <a:latin typeface="+mn-lt"/>
                <a:cs typeface="+mn-cs"/>
              </a:rPr>
              <a:t>(Carl </a:t>
            </a:r>
            <a:r>
              <a:rPr lang="en-US" altLang="de-DE" sz="1800" b="0" dirty="0" err="1">
                <a:solidFill>
                  <a:srgbClr val="004992"/>
                </a:solidFill>
                <a:latin typeface="+mn-lt"/>
                <a:cs typeface="+mn-cs"/>
              </a:rPr>
              <a:t>Spitzweg</a:t>
            </a:r>
            <a:r>
              <a:rPr lang="en-US" altLang="de-DE" sz="1800" b="0" dirty="0">
                <a:solidFill>
                  <a:srgbClr val="004992"/>
                </a:solidFill>
                <a:latin typeface="+mn-lt"/>
                <a:cs typeface="+mn-cs"/>
              </a:rPr>
              <a:t>, 1839)</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Mässäilyjuhlat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Kasakkakirje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Kädenvääntö</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Ennen taistelua</a:t>
            </a:r>
            <a:endParaRPr lang="en-US" altLang="de-DE" sz="2400" b="0" dirty="0">
              <a:solidFill>
                <a:srgbClr val="333333"/>
              </a:solidFill>
              <a:latin typeface="+mn-lt"/>
              <a:cs typeface="+mn-cs"/>
            </a:endParaRP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Mässäilyjuhlat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Kasakkakirje</a:t>
            </a:r>
            <a:br>
              <a:rPr lang="de-DE" altLang="de-DE" sz="2400" b="0" dirty="0">
                <a:solidFill>
                  <a:srgbClr val="004992"/>
                </a:solidFill>
                <a:latin typeface="+mn-lt"/>
                <a:cs typeface="+mn-cs"/>
              </a:rPr>
            </a:br>
            <a:r>
              <a:rPr lang="de-DE" altLang="de-DE" sz="1800" b="0" dirty="0">
                <a:solidFill>
                  <a:srgbClr val="004992"/>
                </a:solidFill>
                <a:latin typeface="+mn-lt"/>
                <a:cs typeface="+mn-cs"/>
              </a:rPr>
              <a:t>(Ilja Jefimowitsch Repin, 1891)</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Kädenvääntö</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Ennen taistelua</a:t>
            </a:r>
            <a:endParaRPr lang="en-US" altLang="de-DE" sz="2400" b="0" dirty="0">
              <a:solidFill>
                <a:srgbClr val="333333"/>
              </a:solidFill>
              <a:latin typeface="+mn-lt"/>
              <a:cs typeface="+mn-cs"/>
            </a:endParaRPr>
          </a:p>
        </p:txBody>
      </p:sp>
      <p:pic>
        <p:nvPicPr>
          <p:cNvPr id="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39</a:t>
            </a:fld>
            <a:endParaRPr lang="de-DE" altLang="de-DE"/>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i-FI" altLang="de-DE" sz="2400" b="0" dirty="0">
                <a:solidFill>
                  <a:srgbClr val="333333"/>
                </a:solidFill>
                <a:latin typeface="+mn-lt"/>
                <a:cs typeface="+mn-cs"/>
              </a:rPr>
              <a:t>Lasten syntymäpäiväjuhla</a:t>
            </a:r>
          </a:p>
          <a:p>
            <a:pPr eaLnBrk="1" hangingPunct="1">
              <a:lnSpc>
                <a:spcPct val="105000"/>
              </a:lnSpc>
              <a:spcBef>
                <a:spcPts val="1999"/>
              </a:spcBef>
              <a:spcAft>
                <a:spcPts val="0"/>
              </a:spcAft>
              <a:buClr>
                <a:srgbClr val="333333"/>
              </a:buClr>
              <a:buFont typeface="WingDings"/>
              <a:buAutoNum type="alphaLcPeriod"/>
            </a:pPr>
            <a:r>
              <a:rPr lang="fi-FI" altLang="de-DE" sz="2400" b="0" dirty="0">
                <a:solidFill>
                  <a:srgbClr val="333333"/>
                </a:solidFill>
                <a:latin typeface="+mn-lt"/>
                <a:cs typeface="+mn-cs"/>
              </a:rPr>
              <a:t>Oppinut</a:t>
            </a:r>
          </a:p>
          <a:p>
            <a:pPr eaLnBrk="1" hangingPunct="1">
              <a:lnSpc>
                <a:spcPct val="105000"/>
              </a:lnSpc>
              <a:spcBef>
                <a:spcPts val="1999"/>
              </a:spcBef>
              <a:spcAft>
                <a:spcPts val="0"/>
              </a:spcAft>
              <a:buClr>
                <a:srgbClr val="333333"/>
              </a:buClr>
              <a:buFont typeface="WingDings"/>
              <a:buAutoNum type="alphaLcPeriod"/>
            </a:pPr>
            <a:r>
              <a:rPr lang="fi-FI" altLang="de-DE" sz="2400" b="0" dirty="0">
                <a:solidFill>
                  <a:srgbClr val="333333"/>
                </a:solidFill>
                <a:latin typeface="+mn-lt"/>
                <a:cs typeface="+mn-cs"/>
              </a:rPr>
              <a:t>Kulkurin lepo</a:t>
            </a:r>
          </a:p>
          <a:p>
            <a:pPr eaLnBrk="1" hangingPunct="1">
              <a:lnSpc>
                <a:spcPct val="105000"/>
              </a:lnSpc>
              <a:spcBef>
                <a:spcPts val="1999"/>
              </a:spcBef>
              <a:spcAft>
                <a:spcPts val="0"/>
              </a:spcAft>
              <a:buClr>
                <a:srgbClr val="333333"/>
              </a:buClr>
              <a:buFont typeface="WingDings"/>
              <a:buAutoNum type="alphaLcPeriod"/>
            </a:pPr>
            <a:r>
              <a:rPr lang="fi-FI" altLang="de-DE" sz="2400" b="0" dirty="0">
                <a:solidFill>
                  <a:srgbClr val="333333"/>
                </a:solidFill>
                <a:latin typeface="+mn-lt"/>
                <a:cs typeface="+mn-cs"/>
              </a:rPr>
              <a:t>Silmälasimyyjä</a:t>
            </a:r>
            <a:endParaRPr lang="en-US" altLang="de-DE" sz="2400" b="0" dirty="0">
              <a:solidFill>
                <a:srgbClr val="333333"/>
              </a:solidFill>
              <a:latin typeface="+mn-lt"/>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40</a:t>
            </a:fld>
            <a:endParaRPr lang="de-DE" altLang="de-DE"/>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i-FI" altLang="de-DE" sz="2400" b="0" dirty="0">
                <a:solidFill>
                  <a:srgbClr val="333333"/>
                </a:solidFill>
                <a:latin typeface="+mn-lt"/>
                <a:cs typeface="+mn-cs"/>
              </a:rPr>
              <a:t>Lasten syntymäpäiväjuhla</a:t>
            </a:r>
          </a:p>
          <a:p>
            <a:pPr eaLnBrk="1" hangingPunct="1">
              <a:lnSpc>
                <a:spcPct val="105000"/>
              </a:lnSpc>
              <a:spcBef>
                <a:spcPts val="1999"/>
              </a:spcBef>
              <a:spcAft>
                <a:spcPts val="0"/>
              </a:spcAft>
              <a:buClr>
                <a:srgbClr val="333333"/>
              </a:buClr>
              <a:buFont typeface="WingDings"/>
              <a:buAutoNum type="alphaLcPeriod"/>
            </a:pPr>
            <a:r>
              <a:rPr lang="fi-FI" altLang="de-DE" sz="2400" b="0" dirty="0">
                <a:solidFill>
                  <a:srgbClr val="333333"/>
                </a:solidFill>
                <a:latin typeface="+mn-lt"/>
                <a:cs typeface="+mn-cs"/>
              </a:rPr>
              <a:t>Oppinut</a:t>
            </a:r>
          </a:p>
          <a:p>
            <a:pPr eaLnBrk="1" hangingPunct="1">
              <a:lnSpc>
                <a:spcPct val="105000"/>
              </a:lnSpc>
              <a:spcBef>
                <a:spcPts val="1999"/>
              </a:spcBef>
              <a:spcAft>
                <a:spcPts val="0"/>
              </a:spcAft>
              <a:buClr>
                <a:srgbClr val="333333"/>
              </a:buClr>
              <a:buFont typeface="WingDings"/>
              <a:buAutoNum type="alphaLcPeriod"/>
            </a:pPr>
            <a:r>
              <a:rPr lang="fi-FI" altLang="de-DE" sz="2400" b="0" dirty="0">
                <a:solidFill>
                  <a:srgbClr val="333333"/>
                </a:solidFill>
                <a:latin typeface="+mn-lt"/>
                <a:cs typeface="+mn-cs"/>
              </a:rPr>
              <a:t>Kulkurin lepo</a:t>
            </a:r>
          </a:p>
          <a:p>
            <a:pPr eaLnBrk="1" hangingPunct="1">
              <a:lnSpc>
                <a:spcPct val="105000"/>
              </a:lnSpc>
              <a:spcBef>
                <a:spcPts val="1999"/>
              </a:spcBef>
              <a:spcAft>
                <a:spcPts val="0"/>
              </a:spcAft>
              <a:buClr>
                <a:srgbClr val="004992"/>
              </a:buClr>
              <a:buFont typeface="WingDings"/>
              <a:buAutoNum type="alphaLcPeriod"/>
            </a:pPr>
            <a:r>
              <a:rPr lang="fi-FI" altLang="de-DE" sz="2400" b="0" dirty="0">
                <a:solidFill>
                  <a:srgbClr val="004992"/>
                </a:solidFill>
                <a:latin typeface="+mn-lt"/>
                <a:cs typeface="+mn-cs"/>
              </a:rPr>
              <a:t>Silmälasimyyjä</a:t>
            </a:r>
            <a:br>
              <a:rPr lang="fi-FI" altLang="de-DE" sz="2400" b="0" dirty="0">
                <a:solidFill>
                  <a:srgbClr val="004992"/>
                </a:solidFill>
                <a:latin typeface="+mn-lt"/>
                <a:cs typeface="+mn-cs"/>
              </a:rPr>
            </a:br>
            <a:r>
              <a:rPr lang="fi-FI" altLang="de-DE" sz="1800" b="0" dirty="0">
                <a:solidFill>
                  <a:srgbClr val="004992"/>
                </a:solidFill>
                <a:latin typeface="+mn-lt"/>
                <a:cs typeface="+mn-cs"/>
              </a:rPr>
              <a:t>(Frederick Daniel Hardy, 1826-1911)</a:t>
            </a:r>
            <a:endParaRPr lang="en-US" altLang="de-DE" sz="1800" b="0" dirty="0">
              <a:solidFill>
                <a:srgbClr val="004992"/>
              </a:solidFill>
              <a:latin typeface="+mn-lt"/>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Salamancan myrkyttäjä</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Sevillan vesikauppias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Viininmaistajaiset Malagassa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Madridin alkoholisti</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3"/>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Salamancan</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myrkyttäjä</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Sevillan vesikauppias</a:t>
            </a:r>
            <a:br>
              <a:rPr lang="de-DE" altLang="de-DE" sz="2400" b="0" dirty="0">
                <a:solidFill>
                  <a:srgbClr val="004992"/>
                </a:solidFill>
                <a:latin typeface="+mn-lt"/>
                <a:cs typeface="+mn-cs"/>
              </a:rPr>
            </a:br>
            <a:r>
              <a:rPr lang="de-DE" altLang="de-DE" sz="1800" b="0" dirty="0">
                <a:solidFill>
                  <a:srgbClr val="004992"/>
                </a:solidFill>
                <a:latin typeface="+mn-lt"/>
                <a:cs typeface="+mn-cs"/>
              </a:rPr>
              <a:t>(Diego Velázquez, 1623)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Viininmaistajaiset Malagassa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Madridin alkoholisti</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Kavaljeeri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Sunnuntaikävely</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Leski</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Parjattu</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rakastaja</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Kavaljeeri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Sunnuntaikävely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Leski</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1844)</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Parjattu</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rakastaja</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Jalkahoito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Lääkärin vastaanotolla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Amputaatio</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Ihailija</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Jalkahoito</a:t>
            </a:r>
            <a:br>
              <a:rPr lang="de-DE" altLang="de-DE" sz="2400" b="0" dirty="0">
                <a:solidFill>
                  <a:srgbClr val="004992"/>
                </a:solidFill>
                <a:latin typeface="+mn-lt"/>
                <a:cs typeface="+mn-cs"/>
              </a:rPr>
            </a:br>
            <a:r>
              <a:rPr lang="de-DE" altLang="de-DE" sz="1800" b="0" dirty="0">
                <a:solidFill>
                  <a:srgbClr val="004992"/>
                </a:solidFill>
                <a:latin typeface="+mn-lt"/>
                <a:cs typeface="+mn-cs"/>
              </a:rPr>
              <a:t>(Edgar Degas, 1873)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Lääkärin vastaanotolla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Amputaatio</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Ihailija</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Paperijahti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Kodittomat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Luvaton oleskelu</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Hedelmävarkaat</a:t>
            </a:r>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Paperijahti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Kodittomat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Luvaton oleskelu</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Hedelmävarkaat</a:t>
            </a:r>
            <a:br>
              <a:rPr lang="de-DE" altLang="de-DE" sz="2400" b="0" dirty="0">
                <a:solidFill>
                  <a:srgbClr val="004992"/>
                </a:solidFill>
                <a:latin typeface="+mn-lt"/>
                <a:cs typeface="+mn-cs"/>
              </a:rPr>
            </a:br>
            <a:r>
              <a:rPr lang="de-DE" altLang="de-DE" sz="1800" b="0" dirty="0">
                <a:solidFill>
                  <a:srgbClr val="004992"/>
                </a:solidFill>
                <a:latin typeface="+mn-lt"/>
                <a:cs typeface="+mn-cs"/>
              </a:rPr>
              <a:t>(Hermann Kauffmann, 1848)</a:t>
            </a:r>
          </a:p>
        </p:txBody>
      </p:sp>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Viljasato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Iltarukous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Hautajaiset</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Aidantekijä</a:t>
            </a:r>
            <a:endParaRPr lang="en-US" altLang="de-DE" sz="2400" b="0" i="1"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050"/>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Viljasato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Iltarukous</a:t>
            </a:r>
            <a:br>
              <a:rPr lang="de-DE" altLang="de-DE" sz="2400" b="0" dirty="0">
                <a:solidFill>
                  <a:srgbClr val="004992"/>
                </a:solidFill>
                <a:latin typeface="+mn-lt"/>
                <a:cs typeface="+mn-cs"/>
              </a:rPr>
            </a:br>
            <a:r>
              <a:rPr lang="de-DE" altLang="de-DE" sz="1800" b="0" dirty="0">
                <a:solidFill>
                  <a:srgbClr val="004992"/>
                </a:solidFill>
                <a:latin typeface="+mn-lt"/>
                <a:cs typeface="+mn-cs"/>
              </a:rPr>
              <a:t>(Jean-Fancois Millet, 1859)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Hautajaiset</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Aidantekijä</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51</a:t>
            </a:fld>
            <a:endParaRPr lang="de-DE" altLang="de-DE"/>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i-FI" altLang="de-DE" sz="2400" b="0">
                <a:solidFill>
                  <a:srgbClr val="333333"/>
                </a:solidFill>
                <a:latin typeface="+mn-lt"/>
                <a:cs typeface="+mn-cs"/>
              </a:rPr>
              <a:t>Kävelyllä</a:t>
            </a:r>
          </a:p>
          <a:p>
            <a:pPr eaLnBrk="1" hangingPunct="1">
              <a:lnSpc>
                <a:spcPct val="105000"/>
              </a:lnSpc>
              <a:spcBef>
                <a:spcPts val="1999"/>
              </a:spcBef>
              <a:spcAft>
                <a:spcPts val="0"/>
              </a:spcAft>
              <a:buClr>
                <a:srgbClr val="333333"/>
              </a:buClr>
              <a:buFont typeface="WingDings"/>
              <a:buAutoNum type="alphaLcPeriod"/>
            </a:pPr>
            <a:r>
              <a:rPr lang="fi-FI" altLang="de-DE" sz="2400" b="0">
                <a:solidFill>
                  <a:srgbClr val="333333"/>
                </a:solidFill>
                <a:latin typeface="+mn-lt"/>
                <a:cs typeface="+mn-cs"/>
              </a:rPr>
              <a:t>Kalastusvenettä odottamassa</a:t>
            </a:r>
          </a:p>
          <a:p>
            <a:pPr eaLnBrk="1" hangingPunct="1">
              <a:lnSpc>
                <a:spcPct val="105000"/>
              </a:lnSpc>
              <a:spcBef>
                <a:spcPts val="1999"/>
              </a:spcBef>
              <a:spcAft>
                <a:spcPts val="0"/>
              </a:spcAft>
              <a:buClr>
                <a:srgbClr val="333333"/>
              </a:buClr>
              <a:buFont typeface="WingDings"/>
              <a:buAutoNum type="alphaLcPeriod"/>
            </a:pPr>
            <a:r>
              <a:rPr lang="fi-FI" altLang="de-DE" sz="2400" b="0">
                <a:solidFill>
                  <a:srgbClr val="333333"/>
                </a:solidFill>
                <a:latin typeface="+mn-lt"/>
                <a:cs typeface="+mn-cs"/>
              </a:rPr>
              <a:t>Surijat</a:t>
            </a:r>
          </a:p>
          <a:p>
            <a:pPr eaLnBrk="1" hangingPunct="1">
              <a:lnSpc>
                <a:spcPct val="105000"/>
              </a:lnSpc>
              <a:spcBef>
                <a:spcPts val="1999"/>
              </a:spcBef>
              <a:spcAft>
                <a:spcPts val="0"/>
              </a:spcAft>
              <a:buClr>
                <a:srgbClr val="333333"/>
              </a:buClr>
              <a:buFont typeface="WingDings"/>
              <a:buAutoNum type="alphaLcPeriod"/>
            </a:pPr>
            <a:r>
              <a:rPr lang="fi-FI" altLang="de-DE" sz="2400" b="0">
                <a:solidFill>
                  <a:srgbClr val="333333"/>
                </a:solidFill>
                <a:latin typeface="+mn-lt"/>
                <a:cs typeface="+mn-cs"/>
              </a:rPr>
              <a:t>Paossa</a:t>
            </a:r>
            <a:endParaRPr lang="en-US" altLang="de-DE" sz="2400" b="0" dirty="0">
              <a:solidFill>
                <a:srgbClr val="333333"/>
              </a:solidFill>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52</a:t>
            </a:fld>
            <a:endParaRPr lang="de-DE" altLang="de-DE"/>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i-FI" altLang="de-DE" sz="2400" b="0" dirty="0">
                <a:solidFill>
                  <a:srgbClr val="333333"/>
                </a:solidFill>
                <a:latin typeface="+mn-lt"/>
                <a:cs typeface="+mn-cs"/>
              </a:rPr>
              <a:t>Kävelyllä</a:t>
            </a:r>
          </a:p>
          <a:p>
            <a:pPr eaLnBrk="1" hangingPunct="1">
              <a:lnSpc>
                <a:spcPct val="105000"/>
              </a:lnSpc>
              <a:spcBef>
                <a:spcPts val="1999"/>
              </a:spcBef>
              <a:spcAft>
                <a:spcPts val="0"/>
              </a:spcAft>
              <a:buClr>
                <a:srgbClr val="004992"/>
              </a:buClr>
              <a:buFont typeface="WingDings"/>
              <a:buAutoNum type="alphaLcPeriod"/>
            </a:pPr>
            <a:r>
              <a:rPr lang="fi-FI" altLang="de-DE" sz="2400" b="0" dirty="0">
                <a:solidFill>
                  <a:srgbClr val="004992"/>
                </a:solidFill>
                <a:latin typeface="+mn-lt"/>
                <a:cs typeface="+mn-cs"/>
              </a:rPr>
              <a:t>Kalastusvenettä odottamassa</a:t>
            </a:r>
            <a:br>
              <a:rPr lang="fi-FI" altLang="de-DE" sz="2400" b="0" dirty="0">
                <a:solidFill>
                  <a:srgbClr val="004992"/>
                </a:solidFill>
                <a:latin typeface="+mn-lt"/>
                <a:cs typeface="+mn-cs"/>
              </a:rPr>
            </a:br>
            <a:r>
              <a:rPr lang="fi-FI" altLang="de-DE" sz="1800" b="0" dirty="0">
                <a:solidFill>
                  <a:srgbClr val="004992"/>
                </a:solidFill>
                <a:latin typeface="+mn-lt"/>
                <a:cs typeface="+mn-cs"/>
              </a:rPr>
              <a:t>(Philip Lodewijk F. Sadée, 1837-1904)</a:t>
            </a:r>
          </a:p>
          <a:p>
            <a:pPr eaLnBrk="1" hangingPunct="1">
              <a:lnSpc>
                <a:spcPct val="105000"/>
              </a:lnSpc>
              <a:spcBef>
                <a:spcPts val="1999"/>
              </a:spcBef>
              <a:spcAft>
                <a:spcPts val="0"/>
              </a:spcAft>
              <a:buClr>
                <a:srgbClr val="333333"/>
              </a:buClr>
              <a:buFont typeface="WingDings"/>
              <a:buAutoNum type="alphaLcPeriod"/>
            </a:pPr>
            <a:r>
              <a:rPr lang="fi-FI" altLang="de-DE" sz="2400" b="0" dirty="0">
                <a:solidFill>
                  <a:srgbClr val="333333"/>
                </a:solidFill>
                <a:latin typeface="+mn-lt"/>
                <a:cs typeface="+mn-cs"/>
              </a:rPr>
              <a:t>Surijat</a:t>
            </a:r>
          </a:p>
          <a:p>
            <a:pPr eaLnBrk="1" hangingPunct="1">
              <a:lnSpc>
                <a:spcPct val="105000"/>
              </a:lnSpc>
              <a:spcBef>
                <a:spcPts val="1999"/>
              </a:spcBef>
              <a:spcAft>
                <a:spcPts val="0"/>
              </a:spcAft>
              <a:buClr>
                <a:srgbClr val="333333"/>
              </a:buClr>
              <a:buFont typeface="WingDings"/>
              <a:buAutoNum type="alphaLcPeriod"/>
            </a:pPr>
            <a:r>
              <a:rPr lang="fi-FI" altLang="de-DE" sz="2400" b="0" dirty="0">
                <a:solidFill>
                  <a:srgbClr val="333333"/>
                </a:solidFill>
                <a:latin typeface="+mn-lt"/>
                <a:cs typeface="+mn-cs"/>
              </a:rPr>
              <a:t>Paossa</a:t>
            </a:r>
            <a:endParaRPr lang="en-US" altLang="de-DE" sz="2400" b="0" dirty="0">
              <a:solidFill>
                <a:srgbClr val="333333"/>
              </a:solidFill>
              <a:latin typeface="+mn-lt"/>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Text Box 3"/>
          <p:cNvSpPr txBox="1">
            <a:spLocks noChangeArrowheads="1"/>
          </p:cNvSpPr>
          <p:nvPr/>
        </p:nvSpPr>
        <p:spPr bwMode="auto">
          <a:xfrm>
            <a:off x="640080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de-DE" altLang="de-DE" sz="2400" b="0" dirty="0">
                <a:solidFill>
                  <a:srgbClr val="333333"/>
                </a:solidFill>
                <a:latin typeface="+mn-lt"/>
                <a:cs typeface="+mn-cs"/>
              </a:rPr>
              <a:t>Mitä tässä tapahtuu?</a:t>
            </a:r>
            <a:endParaRPr lang="en-US" altLang="de-DE" sz="2400" b="0" dirty="0">
              <a:solidFill>
                <a:srgbClr val="333333"/>
              </a:solidFill>
              <a:latin typeface="+mn-lt"/>
              <a:cs typeface="+mn-cs"/>
            </a:endParaRPr>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6"/>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Poika vihaa viulunsoittoa, mutta vanhemmat ovat pakottaneet hänet </a:t>
            </a:r>
            <a:r>
              <a:rPr lang="de-DE" altLang="de-DE" sz="2400" b="0">
                <a:solidFill>
                  <a:srgbClr val="333333"/>
                </a:solidFill>
                <a:latin typeface="+mn-lt"/>
                <a:cs typeface="+mn-cs"/>
              </a:rPr>
              <a:t>soittamaan.</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Sokea poika toivoo, että pystyisi soittamaan viulua.</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Poika on rikkonut isänsä arvokkaan viulun ja häntä pelottaa kertoa se isälle.</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Poika on lahjakas muusikko ja hän keskittyy ennen tulevaa konserttia.</a:t>
            </a:r>
          </a:p>
        </p:txBody>
      </p:sp>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8" name="Text Box 6"/>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Poika vihaa viulunsoittoa, mutta vanhemmat ovat pakottaneet hänet </a:t>
            </a:r>
            <a:r>
              <a:rPr lang="de-DE" altLang="de-DE" sz="2400" b="0">
                <a:solidFill>
                  <a:srgbClr val="333333"/>
                </a:solidFill>
                <a:latin typeface="+mn-lt"/>
                <a:cs typeface="+mn-cs"/>
              </a:rPr>
              <a:t>soittamaan.</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Sokea poika toivoo, että pystyisi soittamaan viulua.</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Poika on rikkonut isänsä arvokkaan viulun ja häntä pelottaa kertoa se isälle.</a:t>
            </a:r>
          </a:p>
          <a:p>
            <a:pPr marL="457200" lvl="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Poika on lahjakas muusikko ja hän keskittyy ennen tulevaa konserttia.</a:t>
            </a:r>
          </a:p>
        </p:txBody>
      </p:sp>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55</a:t>
            </a:fld>
            <a:endParaRPr lang="de-DE" altLang="de-DE"/>
          </a:p>
        </p:txBody>
      </p:sp>
      <p:pic>
        <p:nvPicPr>
          <p:cNvPr id="6" name="Picture 6" descr="moritz-3-the boy1">
            <a:extLst>
              <a:ext uri="{FF2B5EF4-FFF2-40B4-BE49-F238E27FC236}">
                <a16:creationId xmlns:a16="http://schemas.microsoft.com/office/drawing/2014/main" id="{6877DFFD-3654-4739-8875-8E023DB887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Rakkauskirje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Ilkeä naapuri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Muutto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Maanpinnan muotojen tutkija</a:t>
            </a:r>
            <a:endParaRPr lang="en-US" altLang="de-DE" sz="2400" b="0" dirty="0">
              <a:solidFill>
                <a:srgbClr val="333333"/>
              </a:solidFill>
              <a:latin typeface="+mn-lt"/>
              <a:cs typeface="+mn-cs"/>
            </a:endParaRP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Rakkauskirje</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1860)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Ilkeä naapuri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Muutto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Maanpinnan muotojen tutkija</a:t>
            </a:r>
            <a:endParaRPr lang="en-US" altLang="de-DE" sz="2400" b="0" dirty="0">
              <a:solidFill>
                <a:srgbClr val="333333"/>
              </a:solidFill>
              <a:latin typeface="+mn-lt"/>
              <a:cs typeface="+mn-cs"/>
            </a:endParaRPr>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Lahjonta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Messias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Maavero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Aatelinen ja merirosvo</a:t>
            </a: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Lahjonta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Messias</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Maavero</a:t>
            </a:r>
            <a:br>
              <a:rPr lang="de-DE" altLang="de-DE" sz="2400" b="0" dirty="0">
                <a:solidFill>
                  <a:srgbClr val="004992"/>
                </a:solidFill>
                <a:latin typeface="+mn-lt"/>
                <a:cs typeface="+mn-cs"/>
              </a:rPr>
            </a:br>
            <a:r>
              <a:rPr lang="de-DE" altLang="de-DE" sz="1800" b="0" dirty="0">
                <a:solidFill>
                  <a:srgbClr val="004992"/>
                </a:solidFill>
                <a:latin typeface="+mn-lt"/>
                <a:cs typeface="+mn-cs"/>
              </a:rPr>
              <a:t>(Tizian, 1524)</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Aatelinen ja merirosvo</a:t>
            </a: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4"/>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Humalainen typerys</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Juoruavat naiset</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Tanssiin kutsu</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Hautajaispidot</a:t>
            </a: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Humalainen typerys</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Juoruavat naiset</a:t>
            </a:r>
          </a:p>
          <a:p>
            <a:pPr marL="457200" lvl="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Tanssiin kutsu</a:t>
            </a:r>
            <a:br>
              <a:rPr lang="de-DE" altLang="de-DE" sz="2400" b="0" dirty="0">
                <a:solidFill>
                  <a:srgbClr val="004992"/>
                </a:solidFill>
                <a:latin typeface="+mn-lt"/>
                <a:cs typeface="+mn-cs"/>
              </a:rPr>
            </a:br>
            <a:r>
              <a:rPr lang="de-DE" altLang="de-DE" sz="1800" b="0" dirty="0">
                <a:solidFill>
                  <a:srgbClr val="004992"/>
                </a:solidFill>
                <a:latin typeface="+mn-lt"/>
                <a:cs typeface="+mn-cs"/>
              </a:rPr>
              <a:t>(Peter Baumgartner, 1834-1911)</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Hautajaispidot</a:t>
            </a:r>
          </a:p>
        </p:txBody>
      </p:sp>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0F48670C-36DC-4E0F-A445-A4B69629331B}"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1028"/>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Murhan todistajat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Draama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Elokuvissa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Pakeneva morsian</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Murhan todistajat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Draama</a:t>
            </a:r>
            <a:br>
              <a:rPr lang="de-DE" altLang="de-DE" sz="2400" b="0" dirty="0">
                <a:solidFill>
                  <a:srgbClr val="004992"/>
                </a:solidFill>
                <a:latin typeface="+mn-lt"/>
                <a:cs typeface="+mn-cs"/>
              </a:rPr>
            </a:br>
            <a:r>
              <a:rPr lang="de-DE" altLang="de-DE" sz="1800" b="0" dirty="0">
                <a:solidFill>
                  <a:srgbClr val="004992"/>
                </a:solidFill>
                <a:latin typeface="+mn-lt"/>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Elokuvissa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Pakeneva morsian</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5" name="Slide Number Placeholder 4"/>
          <p:cNvSpPr>
            <a:spLocks noGrp="1"/>
          </p:cNvSpPr>
          <p:nvPr>
            <p:ph type="sldNum" sz="quarter" idx="12"/>
          </p:nvPr>
        </p:nvSpPr>
        <p:spPr/>
        <p:txBody>
          <a:bodyPr/>
          <a:lstStyle/>
          <a:p>
            <a:fld id="{0F48670C-36DC-4E0F-A445-A4B69629331B}"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Oppimistavoitteet:</a:t>
            </a:r>
          </a:p>
          <a:p>
            <a:pPr marL="342900" lvl="0" indent="-342900" defTabSz="914400" fontAlgn="base">
              <a:lnSpc>
                <a:spcPct val="100000"/>
              </a:lnSpc>
              <a:spcBef>
                <a:spcPts val="1200"/>
              </a:spcBef>
              <a:buClr>
                <a:srgbClr val="333333"/>
              </a:buClr>
              <a:buFont typeface="WingDings"/>
              <a:buChar char=""/>
            </a:pPr>
            <a:r>
              <a:rPr lang="en-GB" altLang="de-DE" sz="2000" dirty="0">
                <a:solidFill>
                  <a:srgbClr val="333333"/>
                </a:solidFill>
              </a:rPr>
              <a:t>Kun </a:t>
            </a:r>
            <a:r>
              <a:rPr lang="en-GB" altLang="de-DE" sz="2000" dirty="0" err="1">
                <a:solidFill>
                  <a:srgbClr val="333333"/>
                </a:solidFill>
              </a:rPr>
              <a:t>päätökset</a:t>
            </a:r>
            <a:r>
              <a:rPr lang="en-GB" altLang="de-DE" sz="2000" dirty="0">
                <a:solidFill>
                  <a:srgbClr val="333333"/>
                </a:solidFill>
              </a:rPr>
              <a:t> </a:t>
            </a:r>
            <a:r>
              <a:rPr lang="en-GB" altLang="de-DE" sz="2000" dirty="0" err="1">
                <a:solidFill>
                  <a:srgbClr val="333333"/>
                </a:solidFill>
              </a:rPr>
              <a:t>ovat</a:t>
            </a:r>
            <a:r>
              <a:rPr lang="en-GB" altLang="de-DE" sz="2000" dirty="0">
                <a:solidFill>
                  <a:srgbClr val="333333"/>
                </a:solidFill>
              </a:rPr>
              <a:t> </a:t>
            </a:r>
            <a:r>
              <a:rPr lang="en-GB" altLang="de-DE" sz="2000" dirty="0" err="1">
                <a:solidFill>
                  <a:srgbClr val="333333"/>
                </a:solidFill>
              </a:rPr>
              <a:t>tärkeitä</a:t>
            </a:r>
            <a:r>
              <a:rPr lang="en-GB" altLang="de-DE" sz="2000" dirty="0">
                <a:solidFill>
                  <a:srgbClr val="333333"/>
                </a:solidFill>
              </a:rPr>
              <a:t> </a:t>
            </a:r>
            <a:r>
              <a:rPr lang="en-GB" altLang="de-DE" sz="2000" dirty="0" err="1">
                <a:solidFill>
                  <a:srgbClr val="333333"/>
                </a:solidFill>
              </a:rPr>
              <a:t>ja</a:t>
            </a:r>
            <a:r>
              <a:rPr lang="en-GB" altLang="de-DE" sz="2000" dirty="0">
                <a:solidFill>
                  <a:srgbClr val="333333"/>
                </a:solidFill>
              </a:rPr>
              <a:t> </a:t>
            </a:r>
            <a:r>
              <a:rPr lang="en-GB" altLang="de-DE" sz="2000" dirty="0" err="1">
                <a:solidFill>
                  <a:srgbClr val="333333"/>
                </a:solidFill>
              </a:rPr>
              <a:t>merkityksellisiä</a:t>
            </a:r>
            <a:r>
              <a:rPr lang="en-GB" altLang="de-DE" sz="2000" dirty="0">
                <a:solidFill>
                  <a:srgbClr val="333333"/>
                </a:solidFill>
              </a:rPr>
              <a:t>, on </a:t>
            </a:r>
            <a:r>
              <a:rPr lang="en-GB" altLang="de-DE" sz="2000" dirty="0" err="1">
                <a:solidFill>
                  <a:srgbClr val="333333"/>
                </a:solidFill>
              </a:rPr>
              <a:t>parempi</a:t>
            </a:r>
            <a:r>
              <a:rPr lang="en-GB" altLang="de-DE" sz="2000" dirty="0">
                <a:solidFill>
                  <a:srgbClr val="333333"/>
                </a:solidFill>
              </a:rPr>
              <a:t> </a:t>
            </a:r>
            <a:r>
              <a:rPr lang="en-GB" altLang="de-DE" sz="2000" dirty="0" err="1">
                <a:solidFill>
                  <a:srgbClr val="333333"/>
                </a:solidFill>
              </a:rPr>
              <a:t>välttää</a:t>
            </a:r>
            <a:r>
              <a:rPr lang="en-GB" altLang="de-DE" sz="2000" dirty="0">
                <a:solidFill>
                  <a:srgbClr val="333333"/>
                </a:solidFill>
              </a:rPr>
              <a:t> </a:t>
            </a:r>
            <a:r>
              <a:rPr lang="en-GB" altLang="de-DE" sz="2000" dirty="0" err="1">
                <a:solidFill>
                  <a:srgbClr val="333333"/>
                </a:solidFill>
              </a:rPr>
              <a:t>hätäisiä</a:t>
            </a:r>
            <a:r>
              <a:rPr lang="en-GB" altLang="de-DE" sz="2000" dirty="0">
                <a:solidFill>
                  <a:srgbClr val="333333"/>
                </a:solidFill>
              </a:rPr>
              <a:t> </a:t>
            </a:r>
            <a:r>
              <a:rPr lang="en-GB" altLang="de-DE" sz="2000" dirty="0" err="1">
                <a:solidFill>
                  <a:srgbClr val="333333"/>
                </a:solidFill>
              </a:rPr>
              <a:t>ratkaisuja</a:t>
            </a:r>
            <a:r>
              <a:rPr lang="de-DE" altLang="de-DE" sz="2000" dirty="0">
                <a:solidFill>
                  <a:srgbClr val="333333"/>
                </a:solidFill>
              </a:rPr>
              <a:t> ja harkita kaikkea asiaankuuluvaa </a:t>
            </a:r>
            <a:r>
              <a:rPr lang="de-DE" altLang="de-DE" sz="2000">
                <a:solidFill>
                  <a:srgbClr val="333333"/>
                </a:solidFill>
              </a:rPr>
              <a:t>tietoa</a:t>
            </a:r>
            <a:r>
              <a:rPr lang="en-GB" altLang="de-DE" sz="2000">
                <a:solidFill>
                  <a:srgbClr val="333333"/>
                </a:solidFill>
              </a:rPr>
              <a:t> (“parempi </a:t>
            </a:r>
            <a:r>
              <a:rPr lang="en-GB" altLang="de-DE" sz="2000" dirty="0" err="1">
                <a:solidFill>
                  <a:srgbClr val="333333"/>
                </a:solidFill>
              </a:rPr>
              <a:t>katsoa</a:t>
            </a:r>
            <a:r>
              <a:rPr lang="en-GB" altLang="de-DE" sz="2000" dirty="0">
                <a:solidFill>
                  <a:srgbClr val="333333"/>
                </a:solidFill>
              </a:rPr>
              <a:t> </a:t>
            </a:r>
            <a:r>
              <a:rPr lang="en-GB" altLang="de-DE" sz="2000" err="1">
                <a:solidFill>
                  <a:srgbClr val="333333"/>
                </a:solidFill>
              </a:rPr>
              <a:t>kuin</a:t>
            </a:r>
            <a:r>
              <a:rPr lang="en-GB" altLang="de-DE" sz="2000">
                <a:solidFill>
                  <a:srgbClr val="333333"/>
                </a:solidFill>
              </a:rPr>
              <a:t> katua”).</a:t>
            </a:r>
            <a:endParaRPr lang="de-DE"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p:txBody>
          <a:bodyPr/>
          <a:lstStyle/>
          <a:p>
            <a:fld id="{05112D2E-A745-4139-8085-75CDCAD927D8}"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Oppimistavoitteet:</a:t>
            </a:r>
          </a:p>
          <a:p>
            <a:pPr marL="342900" lvl="0" indent="-342900" defTabSz="914400" fontAlgn="base">
              <a:lnSpc>
                <a:spcPct val="100000"/>
              </a:lnSpc>
              <a:spcBef>
                <a:spcPts val="1200"/>
              </a:spcBef>
              <a:buClr>
                <a:srgbClr val="333333"/>
              </a:buClr>
              <a:buFont typeface="WingDings"/>
              <a:buChar char=""/>
            </a:pPr>
            <a:r>
              <a:rPr lang="en-GB" altLang="de-DE" sz="2000" dirty="0">
                <a:solidFill>
                  <a:srgbClr val="333333"/>
                </a:solidFill>
              </a:rPr>
              <a:t>Kun </a:t>
            </a:r>
            <a:r>
              <a:rPr lang="en-GB" altLang="de-DE" sz="2000" dirty="0" err="1">
                <a:solidFill>
                  <a:srgbClr val="333333"/>
                </a:solidFill>
              </a:rPr>
              <a:t>päätökset</a:t>
            </a:r>
            <a:r>
              <a:rPr lang="en-GB" altLang="de-DE" sz="2000" dirty="0">
                <a:solidFill>
                  <a:srgbClr val="333333"/>
                </a:solidFill>
              </a:rPr>
              <a:t> </a:t>
            </a:r>
            <a:r>
              <a:rPr lang="en-GB" altLang="de-DE" sz="2000" dirty="0" err="1">
                <a:solidFill>
                  <a:srgbClr val="333333"/>
                </a:solidFill>
              </a:rPr>
              <a:t>ovat</a:t>
            </a:r>
            <a:r>
              <a:rPr lang="en-GB" altLang="de-DE" sz="2000" dirty="0">
                <a:solidFill>
                  <a:srgbClr val="333333"/>
                </a:solidFill>
              </a:rPr>
              <a:t> </a:t>
            </a:r>
            <a:r>
              <a:rPr lang="en-GB" altLang="de-DE" sz="2000" dirty="0" err="1">
                <a:solidFill>
                  <a:srgbClr val="333333"/>
                </a:solidFill>
              </a:rPr>
              <a:t>tärkeitä</a:t>
            </a:r>
            <a:r>
              <a:rPr lang="en-GB" altLang="de-DE" sz="2000" dirty="0">
                <a:solidFill>
                  <a:srgbClr val="333333"/>
                </a:solidFill>
              </a:rPr>
              <a:t> </a:t>
            </a:r>
            <a:r>
              <a:rPr lang="en-GB" altLang="de-DE" sz="2000" dirty="0" err="1">
                <a:solidFill>
                  <a:srgbClr val="333333"/>
                </a:solidFill>
              </a:rPr>
              <a:t>ja</a:t>
            </a:r>
            <a:r>
              <a:rPr lang="en-GB" altLang="de-DE" sz="2000" dirty="0">
                <a:solidFill>
                  <a:srgbClr val="333333"/>
                </a:solidFill>
              </a:rPr>
              <a:t> </a:t>
            </a:r>
            <a:r>
              <a:rPr lang="en-GB" altLang="de-DE" sz="2000" dirty="0" err="1">
                <a:solidFill>
                  <a:srgbClr val="333333"/>
                </a:solidFill>
              </a:rPr>
              <a:t>merkityksellisiä</a:t>
            </a:r>
            <a:r>
              <a:rPr lang="en-GB" altLang="de-DE" sz="2000" dirty="0">
                <a:solidFill>
                  <a:srgbClr val="333333"/>
                </a:solidFill>
              </a:rPr>
              <a:t>, on </a:t>
            </a:r>
            <a:r>
              <a:rPr lang="en-GB" altLang="de-DE" sz="2000" dirty="0" err="1">
                <a:solidFill>
                  <a:srgbClr val="333333"/>
                </a:solidFill>
              </a:rPr>
              <a:t>parempi</a:t>
            </a:r>
            <a:r>
              <a:rPr lang="en-GB" altLang="de-DE" sz="2000" dirty="0">
                <a:solidFill>
                  <a:srgbClr val="333333"/>
                </a:solidFill>
              </a:rPr>
              <a:t> </a:t>
            </a:r>
            <a:r>
              <a:rPr lang="en-GB" altLang="de-DE" sz="2000" dirty="0" err="1">
                <a:solidFill>
                  <a:srgbClr val="333333"/>
                </a:solidFill>
              </a:rPr>
              <a:t>välttää</a:t>
            </a:r>
            <a:r>
              <a:rPr lang="en-GB" altLang="de-DE" sz="2000" dirty="0">
                <a:solidFill>
                  <a:srgbClr val="333333"/>
                </a:solidFill>
              </a:rPr>
              <a:t> </a:t>
            </a:r>
            <a:r>
              <a:rPr lang="en-GB" altLang="de-DE" sz="2000" dirty="0" err="1">
                <a:solidFill>
                  <a:srgbClr val="333333"/>
                </a:solidFill>
              </a:rPr>
              <a:t>hätäisiä</a:t>
            </a:r>
            <a:r>
              <a:rPr lang="en-GB" altLang="de-DE" sz="2000" dirty="0">
                <a:solidFill>
                  <a:srgbClr val="333333"/>
                </a:solidFill>
              </a:rPr>
              <a:t> </a:t>
            </a:r>
            <a:r>
              <a:rPr lang="en-GB" altLang="de-DE" sz="2000" dirty="0" err="1">
                <a:solidFill>
                  <a:srgbClr val="333333"/>
                </a:solidFill>
              </a:rPr>
              <a:t>ratkaisuja</a:t>
            </a:r>
            <a:r>
              <a:rPr lang="de-DE" altLang="de-DE" sz="2000" dirty="0">
                <a:solidFill>
                  <a:srgbClr val="333333"/>
                </a:solidFill>
              </a:rPr>
              <a:t> ja harkita kaikkea asiaankuuluvaa </a:t>
            </a:r>
            <a:r>
              <a:rPr lang="de-DE" altLang="de-DE" sz="2000">
                <a:solidFill>
                  <a:srgbClr val="333333"/>
                </a:solidFill>
              </a:rPr>
              <a:t>tietoa</a:t>
            </a:r>
            <a:r>
              <a:rPr lang="en-GB" altLang="de-DE" sz="2000">
                <a:solidFill>
                  <a:srgbClr val="333333"/>
                </a:solidFill>
              </a:rPr>
              <a:t> (“parempi </a:t>
            </a:r>
            <a:r>
              <a:rPr lang="en-GB" altLang="de-DE" sz="2000" dirty="0" err="1">
                <a:solidFill>
                  <a:srgbClr val="333333"/>
                </a:solidFill>
              </a:rPr>
              <a:t>katsoa</a:t>
            </a:r>
            <a:r>
              <a:rPr lang="en-GB" altLang="de-DE" sz="2000" dirty="0">
                <a:solidFill>
                  <a:srgbClr val="333333"/>
                </a:solidFill>
              </a:rPr>
              <a:t> </a:t>
            </a:r>
            <a:r>
              <a:rPr lang="en-GB" altLang="de-DE" sz="2000" err="1">
                <a:solidFill>
                  <a:srgbClr val="333333"/>
                </a:solidFill>
              </a:rPr>
              <a:t>kuin</a:t>
            </a:r>
            <a:r>
              <a:rPr lang="en-GB" altLang="de-DE" sz="2000">
                <a:solidFill>
                  <a:srgbClr val="333333"/>
                </a:solidFill>
              </a:rPr>
              <a:t> katua”).</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rPr>
              <a:t>Esimerkki:</a:t>
            </a:r>
            <a:r>
              <a:rPr lang="de-DE" altLang="de-DE" sz="2000" dirty="0">
                <a:solidFill>
                  <a:srgbClr val="333333"/>
                </a:solidFill>
              </a:rPr>
              <a:t> </a:t>
            </a:r>
            <a:r>
              <a:rPr lang="en-GB" altLang="de-DE" sz="2000" dirty="0" err="1">
                <a:solidFill>
                  <a:srgbClr val="333333"/>
                </a:solidFill>
              </a:rPr>
              <a:t>Mies</a:t>
            </a:r>
            <a:r>
              <a:rPr lang="en-GB" altLang="de-DE" sz="2000" dirty="0">
                <a:solidFill>
                  <a:srgbClr val="333333"/>
                </a:solidFill>
              </a:rPr>
              <a:t> </a:t>
            </a:r>
            <a:r>
              <a:rPr lang="en-GB" altLang="de-DE" sz="2000" dirty="0" err="1">
                <a:solidFill>
                  <a:srgbClr val="333333"/>
                </a:solidFill>
              </a:rPr>
              <a:t>sopertaa</a:t>
            </a:r>
            <a:r>
              <a:rPr lang="en-GB" altLang="de-DE" sz="2000" dirty="0">
                <a:solidFill>
                  <a:srgbClr val="333333"/>
                </a:solidFill>
              </a:rPr>
              <a:t>: </a:t>
            </a:r>
            <a:r>
              <a:rPr lang="de-DE" altLang="de-DE" sz="2000" i="1" dirty="0">
                <a:solidFill>
                  <a:srgbClr val="004992"/>
                </a:solidFill>
              </a:rPr>
              <a:t>onko hän päihtynyt?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Huomioi tarkemmin:</a:t>
            </a:r>
            <a:r>
              <a:rPr lang="en-GB" altLang="de-DE" sz="2000" dirty="0">
                <a:solidFill>
                  <a:srgbClr val="333333"/>
                </a:solidFill>
              </a:rPr>
              <a:t> </a:t>
            </a:r>
            <a:r>
              <a:rPr lang="de-DE" altLang="de-DE" sz="2000" dirty="0">
                <a:solidFill>
                  <a:srgbClr val="333333"/>
                </a:solidFill>
              </a:rPr>
              <a:t>onko mies tulossa ravintolasta tai haiseeko hän alkoholille? </a:t>
            </a:r>
            <a:br>
              <a:rPr lang="de-DE" altLang="de-DE" sz="2000" dirty="0">
                <a:solidFill>
                  <a:srgbClr val="333333"/>
                </a:solidFill>
              </a:rPr>
            </a:br>
            <a:r>
              <a:rPr lang="de-DE" altLang="de-DE" sz="2000" i="1" dirty="0">
                <a:solidFill>
                  <a:srgbClr val="004992"/>
                </a:solidFill>
              </a:rPr>
              <a:t>Mies voi kärsiä aivohalvauksen jälkeisestä puheen häiriöstä tai hänellä on puhevika.</a:t>
            </a:r>
          </a:p>
        </p:txBody>
      </p:sp>
      <p:sp>
        <p:nvSpPr>
          <p:cNvPr id="6" name="Footer Placeholder 5"/>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p:txBody>
          <a:bodyPr/>
          <a:lstStyle/>
          <a:p>
            <a:fld id="{05112D2E-A745-4139-8085-75CDCAD927D8}" type="slidenum">
              <a:rPr lang="de-DE" altLang="de-DE" smtClean="0"/>
              <a:pPr/>
              <a:t>65</a:t>
            </a:fld>
            <a:endParaRPr lang="de-DE" altLang="de-DE"/>
          </a:p>
        </p:txBody>
      </p:sp>
    </p:spTree>
    <p:extLst>
      <p:ext uri="{BB962C8B-B14F-4D97-AF65-F5344CB8AC3E}">
        <p14:creationId xmlns:p14="http://schemas.microsoft.com/office/powerpoint/2010/main" val="3721125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Oppimistavoitteet:</a:t>
            </a:r>
          </a:p>
          <a:p>
            <a:pPr marL="342900" lvl="0" indent="-342900" defTabSz="914400" fontAlgn="base">
              <a:lnSpc>
                <a:spcPct val="100000"/>
              </a:lnSpc>
              <a:spcBef>
                <a:spcPts val="1200"/>
              </a:spcBef>
              <a:buClr>
                <a:srgbClr val="333333"/>
              </a:buClr>
              <a:buFont typeface="WingDings"/>
              <a:buChar char=""/>
            </a:pPr>
            <a:r>
              <a:rPr lang="en-GB" altLang="de-DE" sz="2000" dirty="0">
                <a:solidFill>
                  <a:srgbClr val="333333"/>
                </a:solidFill>
              </a:rPr>
              <a:t>Kun </a:t>
            </a:r>
            <a:r>
              <a:rPr lang="en-GB" altLang="de-DE" sz="2000" dirty="0" err="1">
                <a:solidFill>
                  <a:srgbClr val="333333"/>
                </a:solidFill>
              </a:rPr>
              <a:t>päätökset</a:t>
            </a:r>
            <a:r>
              <a:rPr lang="en-GB" altLang="de-DE" sz="2000" dirty="0">
                <a:solidFill>
                  <a:srgbClr val="333333"/>
                </a:solidFill>
              </a:rPr>
              <a:t> </a:t>
            </a:r>
            <a:r>
              <a:rPr lang="en-GB" altLang="de-DE" sz="2000" dirty="0" err="1">
                <a:solidFill>
                  <a:srgbClr val="333333"/>
                </a:solidFill>
              </a:rPr>
              <a:t>ovat</a:t>
            </a:r>
            <a:r>
              <a:rPr lang="en-GB" altLang="de-DE" sz="2000" dirty="0">
                <a:solidFill>
                  <a:srgbClr val="333333"/>
                </a:solidFill>
              </a:rPr>
              <a:t> </a:t>
            </a:r>
            <a:r>
              <a:rPr lang="en-GB" altLang="de-DE" sz="2000" dirty="0" err="1">
                <a:solidFill>
                  <a:srgbClr val="333333"/>
                </a:solidFill>
              </a:rPr>
              <a:t>tärkeitä</a:t>
            </a:r>
            <a:r>
              <a:rPr lang="en-GB" altLang="de-DE" sz="2000" dirty="0">
                <a:solidFill>
                  <a:srgbClr val="333333"/>
                </a:solidFill>
              </a:rPr>
              <a:t> </a:t>
            </a:r>
            <a:r>
              <a:rPr lang="en-GB" altLang="de-DE" sz="2000" dirty="0" err="1">
                <a:solidFill>
                  <a:srgbClr val="333333"/>
                </a:solidFill>
              </a:rPr>
              <a:t>ja</a:t>
            </a:r>
            <a:r>
              <a:rPr lang="en-GB" altLang="de-DE" sz="2000" dirty="0">
                <a:solidFill>
                  <a:srgbClr val="333333"/>
                </a:solidFill>
              </a:rPr>
              <a:t> </a:t>
            </a:r>
            <a:r>
              <a:rPr lang="en-GB" altLang="de-DE" sz="2000" dirty="0" err="1">
                <a:solidFill>
                  <a:srgbClr val="333333"/>
                </a:solidFill>
              </a:rPr>
              <a:t>merkityksellisiä</a:t>
            </a:r>
            <a:r>
              <a:rPr lang="en-GB" altLang="de-DE" sz="2000" dirty="0">
                <a:solidFill>
                  <a:srgbClr val="333333"/>
                </a:solidFill>
              </a:rPr>
              <a:t>, on </a:t>
            </a:r>
            <a:r>
              <a:rPr lang="en-GB" altLang="de-DE" sz="2000" dirty="0" err="1">
                <a:solidFill>
                  <a:srgbClr val="333333"/>
                </a:solidFill>
              </a:rPr>
              <a:t>parempi</a:t>
            </a:r>
            <a:r>
              <a:rPr lang="en-GB" altLang="de-DE" sz="2000" dirty="0">
                <a:solidFill>
                  <a:srgbClr val="333333"/>
                </a:solidFill>
              </a:rPr>
              <a:t> </a:t>
            </a:r>
            <a:r>
              <a:rPr lang="en-GB" altLang="de-DE" sz="2000" dirty="0" err="1">
                <a:solidFill>
                  <a:srgbClr val="333333"/>
                </a:solidFill>
              </a:rPr>
              <a:t>välttää</a:t>
            </a:r>
            <a:r>
              <a:rPr lang="en-GB" altLang="de-DE" sz="2000" dirty="0">
                <a:solidFill>
                  <a:srgbClr val="333333"/>
                </a:solidFill>
              </a:rPr>
              <a:t> </a:t>
            </a:r>
            <a:r>
              <a:rPr lang="en-GB" altLang="de-DE" sz="2000" dirty="0" err="1">
                <a:solidFill>
                  <a:srgbClr val="333333"/>
                </a:solidFill>
              </a:rPr>
              <a:t>hätäisiä</a:t>
            </a:r>
            <a:r>
              <a:rPr lang="en-GB" altLang="de-DE" sz="2000" dirty="0">
                <a:solidFill>
                  <a:srgbClr val="333333"/>
                </a:solidFill>
              </a:rPr>
              <a:t> </a:t>
            </a:r>
            <a:r>
              <a:rPr lang="en-GB" altLang="de-DE" sz="2000" dirty="0" err="1">
                <a:solidFill>
                  <a:srgbClr val="333333"/>
                </a:solidFill>
              </a:rPr>
              <a:t>ratkaisuja</a:t>
            </a:r>
            <a:r>
              <a:rPr lang="de-DE" altLang="de-DE" sz="2000" dirty="0">
                <a:solidFill>
                  <a:srgbClr val="333333"/>
                </a:solidFill>
              </a:rPr>
              <a:t> ja harkita kaikkea asiaankuuluvaa </a:t>
            </a:r>
            <a:r>
              <a:rPr lang="de-DE" altLang="de-DE" sz="2000">
                <a:solidFill>
                  <a:srgbClr val="333333"/>
                </a:solidFill>
              </a:rPr>
              <a:t>tietoa</a:t>
            </a:r>
            <a:r>
              <a:rPr lang="en-GB" altLang="de-DE" sz="2000">
                <a:solidFill>
                  <a:srgbClr val="333333"/>
                </a:solidFill>
              </a:rPr>
              <a:t> (“parempi </a:t>
            </a:r>
            <a:r>
              <a:rPr lang="en-GB" altLang="de-DE" sz="2000" dirty="0" err="1">
                <a:solidFill>
                  <a:srgbClr val="333333"/>
                </a:solidFill>
              </a:rPr>
              <a:t>katsoa</a:t>
            </a:r>
            <a:r>
              <a:rPr lang="en-GB" altLang="de-DE" sz="2000" dirty="0">
                <a:solidFill>
                  <a:srgbClr val="333333"/>
                </a:solidFill>
              </a:rPr>
              <a:t> </a:t>
            </a:r>
            <a:r>
              <a:rPr lang="en-GB" altLang="de-DE" sz="2000" err="1">
                <a:solidFill>
                  <a:srgbClr val="333333"/>
                </a:solidFill>
              </a:rPr>
              <a:t>kuin</a:t>
            </a:r>
            <a:r>
              <a:rPr lang="en-GB" altLang="de-DE" sz="2000">
                <a:solidFill>
                  <a:srgbClr val="333333"/>
                </a:solidFill>
              </a:rPr>
              <a:t> katua”).</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rPr>
              <a:t>Esimerkki:</a:t>
            </a:r>
            <a:r>
              <a:rPr lang="de-DE" altLang="de-DE" sz="2000" dirty="0">
                <a:solidFill>
                  <a:srgbClr val="333333"/>
                </a:solidFill>
              </a:rPr>
              <a:t> </a:t>
            </a:r>
            <a:r>
              <a:rPr lang="en-GB" altLang="de-DE" sz="2000" dirty="0" err="1">
                <a:solidFill>
                  <a:srgbClr val="333333"/>
                </a:solidFill>
              </a:rPr>
              <a:t>Mies</a:t>
            </a:r>
            <a:r>
              <a:rPr lang="en-GB" altLang="de-DE" sz="2000" dirty="0">
                <a:solidFill>
                  <a:srgbClr val="333333"/>
                </a:solidFill>
              </a:rPr>
              <a:t> </a:t>
            </a:r>
            <a:r>
              <a:rPr lang="en-GB" altLang="de-DE" sz="2000" dirty="0" err="1">
                <a:solidFill>
                  <a:srgbClr val="333333"/>
                </a:solidFill>
              </a:rPr>
              <a:t>sopertaa</a:t>
            </a:r>
            <a:r>
              <a:rPr lang="en-GB" altLang="de-DE" sz="2000" dirty="0">
                <a:solidFill>
                  <a:srgbClr val="333333"/>
                </a:solidFill>
              </a:rPr>
              <a:t>: </a:t>
            </a:r>
            <a:r>
              <a:rPr lang="de-DE" altLang="de-DE" sz="2000" i="1" dirty="0">
                <a:solidFill>
                  <a:srgbClr val="004992"/>
                </a:solidFill>
              </a:rPr>
              <a:t>onko hän päihtynyt?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Huomioi tarkemmin:</a:t>
            </a:r>
            <a:r>
              <a:rPr lang="en-GB" altLang="de-DE" sz="2000" dirty="0">
                <a:solidFill>
                  <a:srgbClr val="333333"/>
                </a:solidFill>
              </a:rPr>
              <a:t> </a:t>
            </a:r>
            <a:r>
              <a:rPr lang="de-DE" altLang="de-DE" sz="2000" dirty="0">
                <a:solidFill>
                  <a:srgbClr val="333333"/>
                </a:solidFill>
              </a:rPr>
              <a:t>onko mies tulossa ravintolasta tai haiseeko hän alkoholille? </a:t>
            </a:r>
            <a:br>
              <a:rPr lang="de-DE" altLang="de-DE" sz="2000" dirty="0">
                <a:solidFill>
                  <a:srgbClr val="333333"/>
                </a:solidFill>
              </a:rPr>
            </a:br>
            <a:r>
              <a:rPr lang="de-DE" altLang="de-DE" sz="2000" i="1" dirty="0">
                <a:solidFill>
                  <a:srgbClr val="004992"/>
                </a:solidFill>
              </a:rPr>
              <a:t>Mies voi kärsiä aivohalvauksen jälkeisestä puheen häiriöstä tai hänellä on puhevika.</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Muista, että hätäiset johtopäätökset nostavat virheiden riskiä.</a:t>
            </a:r>
            <a:endParaRPr lang="en-GB"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000" dirty="0" err="1">
                <a:solidFill>
                  <a:srgbClr val="333333"/>
                </a:solidFill>
              </a:rPr>
              <a:t>Vähemmän</a:t>
            </a:r>
            <a:r>
              <a:rPr lang="en-GB" altLang="de-DE" sz="2000" dirty="0">
                <a:solidFill>
                  <a:srgbClr val="333333"/>
                </a:solidFill>
              </a:rPr>
              <a:t> </a:t>
            </a:r>
            <a:r>
              <a:rPr lang="en-GB" altLang="de-DE" sz="2000" dirty="0" err="1">
                <a:solidFill>
                  <a:srgbClr val="333333"/>
                </a:solidFill>
              </a:rPr>
              <a:t>tärkeissä</a:t>
            </a:r>
            <a:r>
              <a:rPr lang="en-GB" altLang="de-DE" sz="2000" dirty="0">
                <a:solidFill>
                  <a:srgbClr val="333333"/>
                </a:solidFill>
              </a:rPr>
              <a:t> </a:t>
            </a:r>
            <a:r>
              <a:rPr lang="en-GB" altLang="de-DE" sz="2000" dirty="0" err="1">
                <a:solidFill>
                  <a:srgbClr val="333333"/>
                </a:solidFill>
              </a:rPr>
              <a:t>tapauksissa</a:t>
            </a:r>
            <a:r>
              <a:rPr lang="de-DE" altLang="de-DE" sz="2000" dirty="0">
                <a:solidFill>
                  <a:srgbClr val="333333"/>
                </a:solidFill>
              </a:rPr>
              <a:t> </a:t>
            </a:r>
            <a:r>
              <a:rPr lang="en-GB" altLang="de-DE" sz="2000" dirty="0" err="1">
                <a:solidFill>
                  <a:srgbClr val="333333"/>
                </a:solidFill>
              </a:rPr>
              <a:t>voimme</a:t>
            </a:r>
            <a:r>
              <a:rPr lang="en-GB" altLang="de-DE" sz="2000" dirty="0">
                <a:solidFill>
                  <a:srgbClr val="333333"/>
                </a:solidFill>
              </a:rPr>
              <a:t> </a:t>
            </a:r>
            <a:r>
              <a:rPr lang="en-GB" altLang="de-DE" sz="2000" dirty="0" err="1">
                <a:solidFill>
                  <a:srgbClr val="333333"/>
                </a:solidFill>
              </a:rPr>
              <a:t>ihan</a:t>
            </a:r>
            <a:r>
              <a:rPr lang="en-GB" altLang="de-DE" sz="2000" dirty="0">
                <a:solidFill>
                  <a:srgbClr val="333333"/>
                </a:solidFill>
              </a:rPr>
              <a:t> </a:t>
            </a:r>
            <a:r>
              <a:rPr lang="en-GB" altLang="de-DE" sz="2000" dirty="0" err="1">
                <a:solidFill>
                  <a:srgbClr val="333333"/>
                </a:solidFill>
              </a:rPr>
              <a:t>yhtä</a:t>
            </a:r>
            <a:r>
              <a:rPr lang="en-GB" altLang="de-DE" sz="2000" dirty="0">
                <a:solidFill>
                  <a:srgbClr val="333333"/>
                </a:solidFill>
              </a:rPr>
              <a:t> </a:t>
            </a:r>
            <a:r>
              <a:rPr lang="en-GB" altLang="de-DE" sz="2000" dirty="0" err="1">
                <a:solidFill>
                  <a:srgbClr val="333333"/>
                </a:solidFill>
              </a:rPr>
              <a:t>hyvin</a:t>
            </a:r>
            <a:r>
              <a:rPr lang="en-GB" altLang="de-DE" sz="2000" dirty="0">
                <a:solidFill>
                  <a:srgbClr val="333333"/>
                </a:solidFill>
              </a:rPr>
              <a:t> </a:t>
            </a:r>
            <a:r>
              <a:rPr lang="en-GB" altLang="de-DE" sz="2000" dirty="0" err="1">
                <a:solidFill>
                  <a:srgbClr val="333333"/>
                </a:solidFill>
              </a:rPr>
              <a:t>toimia</a:t>
            </a:r>
            <a:r>
              <a:rPr lang="en-GB" altLang="de-DE" sz="2000" dirty="0">
                <a:solidFill>
                  <a:srgbClr val="333333"/>
                </a:solidFill>
              </a:rPr>
              <a:t> </a:t>
            </a:r>
            <a:r>
              <a:rPr lang="en-GB" altLang="de-DE" sz="2000" dirty="0" err="1">
                <a:solidFill>
                  <a:srgbClr val="333333"/>
                </a:solidFill>
              </a:rPr>
              <a:t>nopeasti</a:t>
            </a:r>
            <a:r>
              <a:rPr lang="en-GB" altLang="de-DE" sz="2000" dirty="0">
                <a:solidFill>
                  <a:srgbClr val="333333"/>
                </a:solidFill>
              </a:rPr>
              <a:t> (</a:t>
            </a:r>
            <a:r>
              <a:rPr lang="en-GB" altLang="de-DE" sz="2000" dirty="0" err="1">
                <a:solidFill>
                  <a:srgbClr val="333333"/>
                </a:solidFill>
              </a:rPr>
              <a:t>esim</a:t>
            </a:r>
            <a:r>
              <a:rPr lang="en-GB" altLang="de-DE" sz="2000" dirty="0">
                <a:solidFill>
                  <a:srgbClr val="333333"/>
                </a:solidFill>
              </a:rPr>
              <a:t>. </a:t>
            </a:r>
            <a:r>
              <a:rPr lang="en-GB" altLang="de-DE" sz="2000" dirty="0" err="1">
                <a:solidFill>
                  <a:srgbClr val="333333"/>
                </a:solidFill>
              </a:rPr>
              <a:t>jukurtin</a:t>
            </a:r>
            <a:r>
              <a:rPr lang="en-GB" altLang="de-DE" sz="2000" dirty="0">
                <a:solidFill>
                  <a:srgbClr val="333333"/>
                </a:solidFill>
              </a:rPr>
              <a:t> tai </a:t>
            </a:r>
            <a:r>
              <a:rPr lang="en-GB" altLang="de-DE" sz="2000" dirty="0" err="1">
                <a:solidFill>
                  <a:srgbClr val="333333"/>
                </a:solidFill>
              </a:rPr>
              <a:t>kakun</a:t>
            </a:r>
            <a:r>
              <a:rPr lang="en-GB" altLang="de-DE" sz="2000" dirty="0">
                <a:solidFill>
                  <a:srgbClr val="333333"/>
                </a:solidFill>
              </a:rPr>
              <a:t> </a:t>
            </a:r>
            <a:r>
              <a:rPr lang="en-GB" altLang="de-DE" sz="2000" dirty="0" err="1">
                <a:solidFill>
                  <a:srgbClr val="333333"/>
                </a:solidFill>
              </a:rPr>
              <a:t>valinta</a:t>
            </a:r>
            <a:r>
              <a:rPr lang="en-GB" altLang="de-DE" sz="2000" dirty="0">
                <a:solidFill>
                  <a:srgbClr val="333333"/>
                </a:solidFill>
              </a:rPr>
              <a:t>)</a:t>
            </a:r>
            <a:r>
              <a:rPr lang="de-DE"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p:txBody>
          <a:bodyPr/>
          <a:lstStyle/>
          <a:p>
            <a:fld id="{05112D2E-A745-4139-8085-75CDCAD927D8}" type="slidenum">
              <a:rPr lang="de-DE" altLang="de-DE" smtClean="0"/>
              <a:pPr/>
              <a:t>66</a:t>
            </a:fld>
            <a:endParaRPr lang="de-DE" altLang="de-DE"/>
          </a:p>
        </p:txBody>
      </p:sp>
    </p:spTree>
    <p:extLst>
      <p:ext uri="{BB962C8B-B14F-4D97-AF65-F5344CB8AC3E}">
        <p14:creationId xmlns:p14="http://schemas.microsoft.com/office/powerpoint/2010/main" val="13572483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Oppimistavoitteet:</a:t>
            </a:r>
          </a:p>
          <a:p>
            <a:pPr marL="342900" lvl="0" indent="-342900" defTabSz="914400" fontAlgn="base">
              <a:lnSpc>
                <a:spcPct val="100000"/>
              </a:lnSpc>
              <a:spcBef>
                <a:spcPts val="1200"/>
              </a:spcBef>
              <a:buClr>
                <a:srgbClr val="333333"/>
              </a:buClr>
              <a:buFont typeface="WingDings"/>
              <a:buChar char=""/>
            </a:pPr>
            <a:r>
              <a:rPr lang="en-GB" altLang="de-DE" sz="2000" dirty="0">
                <a:solidFill>
                  <a:srgbClr val="333333"/>
                </a:solidFill>
              </a:rPr>
              <a:t>Kun </a:t>
            </a:r>
            <a:r>
              <a:rPr lang="en-GB" altLang="de-DE" sz="2000" dirty="0" err="1">
                <a:solidFill>
                  <a:srgbClr val="333333"/>
                </a:solidFill>
              </a:rPr>
              <a:t>päätökset</a:t>
            </a:r>
            <a:r>
              <a:rPr lang="en-GB" altLang="de-DE" sz="2000" dirty="0">
                <a:solidFill>
                  <a:srgbClr val="333333"/>
                </a:solidFill>
              </a:rPr>
              <a:t> </a:t>
            </a:r>
            <a:r>
              <a:rPr lang="en-GB" altLang="de-DE" sz="2000" dirty="0" err="1">
                <a:solidFill>
                  <a:srgbClr val="333333"/>
                </a:solidFill>
              </a:rPr>
              <a:t>ovat</a:t>
            </a:r>
            <a:r>
              <a:rPr lang="en-GB" altLang="de-DE" sz="2000" dirty="0">
                <a:solidFill>
                  <a:srgbClr val="333333"/>
                </a:solidFill>
              </a:rPr>
              <a:t> </a:t>
            </a:r>
            <a:r>
              <a:rPr lang="en-GB" altLang="de-DE" sz="2000" dirty="0" err="1">
                <a:solidFill>
                  <a:srgbClr val="333333"/>
                </a:solidFill>
              </a:rPr>
              <a:t>tärkeitä</a:t>
            </a:r>
            <a:r>
              <a:rPr lang="en-GB" altLang="de-DE" sz="2000" dirty="0">
                <a:solidFill>
                  <a:srgbClr val="333333"/>
                </a:solidFill>
              </a:rPr>
              <a:t> </a:t>
            </a:r>
            <a:r>
              <a:rPr lang="en-GB" altLang="de-DE" sz="2000" dirty="0" err="1">
                <a:solidFill>
                  <a:srgbClr val="333333"/>
                </a:solidFill>
              </a:rPr>
              <a:t>ja</a:t>
            </a:r>
            <a:r>
              <a:rPr lang="en-GB" altLang="de-DE" sz="2000" dirty="0">
                <a:solidFill>
                  <a:srgbClr val="333333"/>
                </a:solidFill>
              </a:rPr>
              <a:t> </a:t>
            </a:r>
            <a:r>
              <a:rPr lang="en-GB" altLang="de-DE" sz="2000" dirty="0" err="1">
                <a:solidFill>
                  <a:srgbClr val="333333"/>
                </a:solidFill>
              </a:rPr>
              <a:t>merkityksellisiä</a:t>
            </a:r>
            <a:r>
              <a:rPr lang="en-GB" altLang="de-DE" sz="2000" dirty="0">
                <a:solidFill>
                  <a:srgbClr val="333333"/>
                </a:solidFill>
              </a:rPr>
              <a:t>, on </a:t>
            </a:r>
            <a:r>
              <a:rPr lang="en-GB" altLang="de-DE" sz="2000" dirty="0" err="1">
                <a:solidFill>
                  <a:srgbClr val="333333"/>
                </a:solidFill>
              </a:rPr>
              <a:t>parempi</a:t>
            </a:r>
            <a:r>
              <a:rPr lang="en-GB" altLang="de-DE" sz="2000" dirty="0">
                <a:solidFill>
                  <a:srgbClr val="333333"/>
                </a:solidFill>
              </a:rPr>
              <a:t> </a:t>
            </a:r>
            <a:r>
              <a:rPr lang="en-GB" altLang="de-DE" sz="2000" dirty="0" err="1">
                <a:solidFill>
                  <a:srgbClr val="333333"/>
                </a:solidFill>
              </a:rPr>
              <a:t>välttää</a:t>
            </a:r>
            <a:r>
              <a:rPr lang="en-GB" altLang="de-DE" sz="2000" dirty="0">
                <a:solidFill>
                  <a:srgbClr val="333333"/>
                </a:solidFill>
              </a:rPr>
              <a:t> </a:t>
            </a:r>
            <a:r>
              <a:rPr lang="en-GB" altLang="de-DE" sz="2000" dirty="0" err="1">
                <a:solidFill>
                  <a:srgbClr val="333333"/>
                </a:solidFill>
              </a:rPr>
              <a:t>hätäisiä</a:t>
            </a:r>
            <a:r>
              <a:rPr lang="en-GB" altLang="de-DE" sz="2000" dirty="0">
                <a:solidFill>
                  <a:srgbClr val="333333"/>
                </a:solidFill>
              </a:rPr>
              <a:t> </a:t>
            </a:r>
            <a:r>
              <a:rPr lang="en-GB" altLang="de-DE" sz="2000" dirty="0" err="1">
                <a:solidFill>
                  <a:srgbClr val="333333"/>
                </a:solidFill>
              </a:rPr>
              <a:t>ratkaisuja</a:t>
            </a:r>
            <a:r>
              <a:rPr lang="de-DE" altLang="de-DE" sz="2000" dirty="0">
                <a:solidFill>
                  <a:srgbClr val="333333"/>
                </a:solidFill>
              </a:rPr>
              <a:t> ja harkita kaikkea asiaankuuluvaa </a:t>
            </a:r>
            <a:r>
              <a:rPr lang="de-DE" altLang="de-DE" sz="2000">
                <a:solidFill>
                  <a:srgbClr val="333333"/>
                </a:solidFill>
              </a:rPr>
              <a:t>tietoa</a:t>
            </a:r>
            <a:r>
              <a:rPr lang="en-GB" altLang="de-DE" sz="2000">
                <a:solidFill>
                  <a:srgbClr val="333333"/>
                </a:solidFill>
              </a:rPr>
              <a:t> (“parempi </a:t>
            </a:r>
            <a:r>
              <a:rPr lang="en-GB" altLang="de-DE" sz="2000" dirty="0" err="1">
                <a:solidFill>
                  <a:srgbClr val="333333"/>
                </a:solidFill>
              </a:rPr>
              <a:t>katsoa</a:t>
            </a:r>
            <a:r>
              <a:rPr lang="en-GB" altLang="de-DE" sz="2000" dirty="0">
                <a:solidFill>
                  <a:srgbClr val="333333"/>
                </a:solidFill>
              </a:rPr>
              <a:t> </a:t>
            </a:r>
            <a:r>
              <a:rPr lang="en-GB" altLang="de-DE" sz="2000" err="1">
                <a:solidFill>
                  <a:srgbClr val="333333"/>
                </a:solidFill>
              </a:rPr>
              <a:t>kuin</a:t>
            </a:r>
            <a:r>
              <a:rPr lang="en-GB" altLang="de-DE" sz="2000">
                <a:solidFill>
                  <a:srgbClr val="333333"/>
                </a:solidFill>
              </a:rPr>
              <a:t> katua”).</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rPr>
              <a:t>Esimerkki:</a:t>
            </a:r>
            <a:r>
              <a:rPr lang="de-DE" altLang="de-DE" sz="2000" dirty="0">
                <a:solidFill>
                  <a:srgbClr val="333333"/>
                </a:solidFill>
              </a:rPr>
              <a:t> </a:t>
            </a:r>
            <a:r>
              <a:rPr lang="en-GB" altLang="de-DE" sz="2000" dirty="0" err="1">
                <a:solidFill>
                  <a:srgbClr val="333333"/>
                </a:solidFill>
              </a:rPr>
              <a:t>Mies</a:t>
            </a:r>
            <a:r>
              <a:rPr lang="en-GB" altLang="de-DE" sz="2000" dirty="0">
                <a:solidFill>
                  <a:srgbClr val="333333"/>
                </a:solidFill>
              </a:rPr>
              <a:t> </a:t>
            </a:r>
            <a:r>
              <a:rPr lang="en-GB" altLang="de-DE" sz="2000" dirty="0" err="1">
                <a:solidFill>
                  <a:srgbClr val="333333"/>
                </a:solidFill>
              </a:rPr>
              <a:t>sopertaa</a:t>
            </a:r>
            <a:r>
              <a:rPr lang="en-GB" altLang="de-DE" sz="2000" dirty="0">
                <a:solidFill>
                  <a:srgbClr val="333333"/>
                </a:solidFill>
              </a:rPr>
              <a:t>: </a:t>
            </a:r>
            <a:r>
              <a:rPr lang="de-DE" altLang="de-DE" sz="2000" i="1" dirty="0">
                <a:solidFill>
                  <a:srgbClr val="004992"/>
                </a:solidFill>
              </a:rPr>
              <a:t>onko hän päihtynyt?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Huomioi tarkemmin:</a:t>
            </a:r>
            <a:r>
              <a:rPr lang="en-GB" altLang="de-DE" sz="2000" dirty="0">
                <a:solidFill>
                  <a:srgbClr val="333333"/>
                </a:solidFill>
              </a:rPr>
              <a:t> </a:t>
            </a:r>
            <a:r>
              <a:rPr lang="de-DE" altLang="de-DE" sz="2000" dirty="0">
                <a:solidFill>
                  <a:srgbClr val="333333"/>
                </a:solidFill>
              </a:rPr>
              <a:t>onko mies tulossa ravintolasta tai haiseeko hän alkoholille? </a:t>
            </a:r>
            <a:br>
              <a:rPr lang="de-DE" altLang="de-DE" sz="2000" dirty="0">
                <a:solidFill>
                  <a:srgbClr val="333333"/>
                </a:solidFill>
              </a:rPr>
            </a:br>
            <a:r>
              <a:rPr lang="de-DE" altLang="de-DE" sz="2000" i="1" dirty="0">
                <a:solidFill>
                  <a:srgbClr val="004992"/>
                </a:solidFill>
              </a:rPr>
              <a:t>Mies voi kärsiä aivohalvauksen jälkeisestä puheen häiriöstä tai hänellä on puhevika.</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Muista, että hätäiset johtopäätökset nostavat virheiden riskiä.</a:t>
            </a:r>
            <a:endParaRPr lang="en-GB"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000" dirty="0" err="1">
                <a:solidFill>
                  <a:srgbClr val="333333"/>
                </a:solidFill>
              </a:rPr>
              <a:t>Vähemmän</a:t>
            </a:r>
            <a:r>
              <a:rPr lang="en-GB" altLang="de-DE" sz="2000" dirty="0">
                <a:solidFill>
                  <a:srgbClr val="333333"/>
                </a:solidFill>
              </a:rPr>
              <a:t> </a:t>
            </a:r>
            <a:r>
              <a:rPr lang="en-GB" altLang="de-DE" sz="2000" dirty="0" err="1">
                <a:solidFill>
                  <a:srgbClr val="333333"/>
                </a:solidFill>
              </a:rPr>
              <a:t>tärkeissä</a:t>
            </a:r>
            <a:r>
              <a:rPr lang="en-GB" altLang="de-DE" sz="2000" dirty="0">
                <a:solidFill>
                  <a:srgbClr val="333333"/>
                </a:solidFill>
              </a:rPr>
              <a:t> </a:t>
            </a:r>
            <a:r>
              <a:rPr lang="en-GB" altLang="de-DE" sz="2000" dirty="0" err="1">
                <a:solidFill>
                  <a:srgbClr val="333333"/>
                </a:solidFill>
              </a:rPr>
              <a:t>tapauksissa</a:t>
            </a:r>
            <a:r>
              <a:rPr lang="de-DE" altLang="de-DE" sz="2000" dirty="0">
                <a:solidFill>
                  <a:srgbClr val="333333"/>
                </a:solidFill>
              </a:rPr>
              <a:t> </a:t>
            </a:r>
            <a:r>
              <a:rPr lang="en-GB" altLang="de-DE" sz="2000" dirty="0" err="1">
                <a:solidFill>
                  <a:srgbClr val="333333"/>
                </a:solidFill>
              </a:rPr>
              <a:t>voimme</a:t>
            </a:r>
            <a:r>
              <a:rPr lang="en-GB" altLang="de-DE" sz="2000" dirty="0">
                <a:solidFill>
                  <a:srgbClr val="333333"/>
                </a:solidFill>
              </a:rPr>
              <a:t> </a:t>
            </a:r>
            <a:r>
              <a:rPr lang="en-GB" altLang="de-DE" sz="2000" dirty="0" err="1">
                <a:solidFill>
                  <a:srgbClr val="333333"/>
                </a:solidFill>
              </a:rPr>
              <a:t>ihan</a:t>
            </a:r>
            <a:r>
              <a:rPr lang="en-GB" altLang="de-DE" sz="2000" dirty="0">
                <a:solidFill>
                  <a:srgbClr val="333333"/>
                </a:solidFill>
              </a:rPr>
              <a:t> </a:t>
            </a:r>
            <a:r>
              <a:rPr lang="en-GB" altLang="de-DE" sz="2000" dirty="0" err="1">
                <a:solidFill>
                  <a:srgbClr val="333333"/>
                </a:solidFill>
              </a:rPr>
              <a:t>yhtä</a:t>
            </a:r>
            <a:r>
              <a:rPr lang="en-GB" altLang="de-DE" sz="2000" dirty="0">
                <a:solidFill>
                  <a:srgbClr val="333333"/>
                </a:solidFill>
              </a:rPr>
              <a:t> </a:t>
            </a:r>
            <a:r>
              <a:rPr lang="en-GB" altLang="de-DE" sz="2000" dirty="0" err="1">
                <a:solidFill>
                  <a:srgbClr val="333333"/>
                </a:solidFill>
              </a:rPr>
              <a:t>hyvin</a:t>
            </a:r>
            <a:r>
              <a:rPr lang="en-GB" altLang="de-DE" sz="2000" dirty="0">
                <a:solidFill>
                  <a:srgbClr val="333333"/>
                </a:solidFill>
              </a:rPr>
              <a:t> </a:t>
            </a:r>
            <a:r>
              <a:rPr lang="en-GB" altLang="de-DE" sz="2000" dirty="0" err="1">
                <a:solidFill>
                  <a:srgbClr val="333333"/>
                </a:solidFill>
              </a:rPr>
              <a:t>toimia</a:t>
            </a:r>
            <a:r>
              <a:rPr lang="en-GB" altLang="de-DE" sz="2000" dirty="0">
                <a:solidFill>
                  <a:srgbClr val="333333"/>
                </a:solidFill>
              </a:rPr>
              <a:t> </a:t>
            </a:r>
            <a:r>
              <a:rPr lang="en-GB" altLang="de-DE" sz="2000" dirty="0" err="1">
                <a:solidFill>
                  <a:srgbClr val="333333"/>
                </a:solidFill>
              </a:rPr>
              <a:t>nopeasti</a:t>
            </a:r>
            <a:r>
              <a:rPr lang="en-GB" altLang="de-DE" sz="2000" dirty="0">
                <a:solidFill>
                  <a:srgbClr val="333333"/>
                </a:solidFill>
              </a:rPr>
              <a:t> (</a:t>
            </a:r>
            <a:r>
              <a:rPr lang="en-GB" altLang="de-DE" sz="2000" dirty="0" err="1">
                <a:solidFill>
                  <a:srgbClr val="333333"/>
                </a:solidFill>
              </a:rPr>
              <a:t>esim</a:t>
            </a:r>
            <a:r>
              <a:rPr lang="en-GB" altLang="de-DE" sz="2000" dirty="0">
                <a:solidFill>
                  <a:srgbClr val="333333"/>
                </a:solidFill>
              </a:rPr>
              <a:t>. </a:t>
            </a:r>
            <a:r>
              <a:rPr lang="en-GB" altLang="de-DE" sz="2000" dirty="0" err="1">
                <a:solidFill>
                  <a:srgbClr val="333333"/>
                </a:solidFill>
              </a:rPr>
              <a:t>jukurtin</a:t>
            </a:r>
            <a:r>
              <a:rPr lang="en-GB" altLang="de-DE" sz="2000" dirty="0">
                <a:solidFill>
                  <a:srgbClr val="333333"/>
                </a:solidFill>
              </a:rPr>
              <a:t> tai </a:t>
            </a:r>
            <a:r>
              <a:rPr lang="en-GB" altLang="de-DE" sz="2000" dirty="0" err="1">
                <a:solidFill>
                  <a:srgbClr val="333333"/>
                </a:solidFill>
              </a:rPr>
              <a:t>kakun</a:t>
            </a:r>
            <a:r>
              <a:rPr lang="en-GB" altLang="de-DE" sz="2000" dirty="0">
                <a:solidFill>
                  <a:srgbClr val="333333"/>
                </a:solidFill>
              </a:rPr>
              <a:t> </a:t>
            </a:r>
            <a:r>
              <a:rPr lang="en-GB" altLang="de-DE" sz="2000" dirty="0" err="1">
                <a:solidFill>
                  <a:srgbClr val="333333"/>
                </a:solidFill>
              </a:rPr>
              <a:t>valinta</a:t>
            </a:r>
            <a:r>
              <a:rPr lang="en-GB" altLang="de-DE" sz="2000" dirty="0">
                <a:solidFill>
                  <a:srgbClr val="333333"/>
                </a:solidFill>
              </a:rPr>
              <a:t>)</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Erehtyminen</a:t>
            </a:r>
            <a:r>
              <a:rPr lang="en-US" altLang="de-DE" sz="2000" dirty="0">
                <a:solidFill>
                  <a:srgbClr val="333333"/>
                </a:solidFill>
              </a:rPr>
              <a:t> on </a:t>
            </a:r>
            <a:r>
              <a:rPr lang="en-US" altLang="de-DE" sz="2000" dirty="0" err="1">
                <a:solidFill>
                  <a:srgbClr val="333333"/>
                </a:solidFill>
              </a:rPr>
              <a:t>inhimillistä</a:t>
            </a:r>
            <a:r>
              <a:rPr lang="en-US" altLang="de-DE" sz="2000" dirty="0">
                <a:solidFill>
                  <a:srgbClr val="333333"/>
                </a:solidFill>
              </a:rPr>
              <a:t> – </a:t>
            </a:r>
            <a:r>
              <a:rPr lang="en-US" altLang="de-DE" sz="2000" dirty="0" err="1">
                <a:solidFill>
                  <a:srgbClr val="333333"/>
                </a:solidFill>
              </a:rPr>
              <a:t>varaudu</a:t>
            </a:r>
            <a:r>
              <a:rPr lang="en-US" altLang="de-DE" sz="2000" dirty="0">
                <a:solidFill>
                  <a:srgbClr val="333333"/>
                </a:solidFill>
              </a:rPr>
              <a:t> </a:t>
            </a:r>
            <a:r>
              <a:rPr lang="en-US" altLang="de-DE" sz="2000" dirty="0" err="1">
                <a:solidFill>
                  <a:srgbClr val="333333"/>
                </a:solidFill>
              </a:rPr>
              <a:t>mahdollisuuteen</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olet</a:t>
            </a:r>
            <a:r>
              <a:rPr lang="en-US" altLang="de-DE" sz="2000" dirty="0">
                <a:solidFill>
                  <a:srgbClr val="333333"/>
                </a:solidFill>
              </a:rPr>
              <a:t> </a:t>
            </a:r>
            <a:r>
              <a:rPr lang="en-US" altLang="de-DE" sz="2000" dirty="0" err="1">
                <a:solidFill>
                  <a:srgbClr val="333333"/>
                </a:solidFill>
              </a:rPr>
              <a:t>väärässä</a:t>
            </a:r>
            <a:r>
              <a:rPr lang="en-US"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p:txBody>
          <a:bodyPr/>
          <a:lstStyle/>
          <a:p>
            <a:fld id="{05112D2E-A745-4139-8085-75CDCAD927D8}" type="slidenum">
              <a:rPr lang="de-DE" altLang="de-DE" smtClean="0"/>
              <a:pPr/>
              <a:t>67</a:t>
            </a:fld>
            <a:endParaRPr lang="de-DE" altLang="de-DE"/>
          </a:p>
        </p:txBody>
      </p:sp>
    </p:spTree>
    <p:extLst>
      <p:ext uri="{BB962C8B-B14F-4D97-AF65-F5344CB8AC3E}">
        <p14:creationId xmlns:p14="http://schemas.microsoft.com/office/powerpoint/2010/main" val="38997654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Oppimistavoitteet:</a:t>
            </a:r>
          </a:p>
          <a:p>
            <a:pPr marL="342900" lvl="0" indent="-342900" defTabSz="914400" fontAlgn="base">
              <a:lnSpc>
                <a:spcPct val="100000"/>
              </a:lnSpc>
              <a:spcBef>
                <a:spcPts val="1200"/>
              </a:spcBef>
              <a:buClr>
                <a:srgbClr val="333333"/>
              </a:buClr>
              <a:buFont typeface="WingDings"/>
              <a:buChar char=""/>
            </a:pPr>
            <a:r>
              <a:rPr lang="en-GB" altLang="de-DE" sz="2000" dirty="0">
                <a:solidFill>
                  <a:srgbClr val="333333"/>
                </a:solidFill>
              </a:rPr>
              <a:t>Kun </a:t>
            </a:r>
            <a:r>
              <a:rPr lang="en-GB" altLang="de-DE" sz="2000" dirty="0" err="1">
                <a:solidFill>
                  <a:srgbClr val="333333"/>
                </a:solidFill>
              </a:rPr>
              <a:t>päätökset</a:t>
            </a:r>
            <a:r>
              <a:rPr lang="en-GB" altLang="de-DE" sz="2000" dirty="0">
                <a:solidFill>
                  <a:srgbClr val="333333"/>
                </a:solidFill>
              </a:rPr>
              <a:t> </a:t>
            </a:r>
            <a:r>
              <a:rPr lang="en-GB" altLang="de-DE" sz="2000" dirty="0" err="1">
                <a:solidFill>
                  <a:srgbClr val="333333"/>
                </a:solidFill>
              </a:rPr>
              <a:t>ovat</a:t>
            </a:r>
            <a:r>
              <a:rPr lang="en-GB" altLang="de-DE" sz="2000" dirty="0">
                <a:solidFill>
                  <a:srgbClr val="333333"/>
                </a:solidFill>
              </a:rPr>
              <a:t> </a:t>
            </a:r>
            <a:r>
              <a:rPr lang="en-GB" altLang="de-DE" sz="2000" dirty="0" err="1">
                <a:solidFill>
                  <a:srgbClr val="333333"/>
                </a:solidFill>
              </a:rPr>
              <a:t>tärkeitä</a:t>
            </a:r>
            <a:r>
              <a:rPr lang="en-GB" altLang="de-DE" sz="2000" dirty="0">
                <a:solidFill>
                  <a:srgbClr val="333333"/>
                </a:solidFill>
              </a:rPr>
              <a:t> </a:t>
            </a:r>
            <a:r>
              <a:rPr lang="en-GB" altLang="de-DE" sz="2000" dirty="0" err="1">
                <a:solidFill>
                  <a:srgbClr val="333333"/>
                </a:solidFill>
              </a:rPr>
              <a:t>ja</a:t>
            </a:r>
            <a:r>
              <a:rPr lang="en-GB" altLang="de-DE" sz="2000" dirty="0">
                <a:solidFill>
                  <a:srgbClr val="333333"/>
                </a:solidFill>
              </a:rPr>
              <a:t> </a:t>
            </a:r>
            <a:r>
              <a:rPr lang="en-GB" altLang="de-DE" sz="2000" dirty="0" err="1">
                <a:solidFill>
                  <a:srgbClr val="333333"/>
                </a:solidFill>
              </a:rPr>
              <a:t>merkityksellisiä</a:t>
            </a:r>
            <a:r>
              <a:rPr lang="en-GB" altLang="de-DE" sz="2000" dirty="0">
                <a:solidFill>
                  <a:srgbClr val="333333"/>
                </a:solidFill>
              </a:rPr>
              <a:t>, on </a:t>
            </a:r>
            <a:r>
              <a:rPr lang="en-GB" altLang="de-DE" sz="2000" dirty="0" err="1">
                <a:solidFill>
                  <a:srgbClr val="333333"/>
                </a:solidFill>
              </a:rPr>
              <a:t>parempi</a:t>
            </a:r>
            <a:r>
              <a:rPr lang="en-GB" altLang="de-DE" sz="2000" dirty="0">
                <a:solidFill>
                  <a:srgbClr val="333333"/>
                </a:solidFill>
              </a:rPr>
              <a:t> </a:t>
            </a:r>
            <a:r>
              <a:rPr lang="en-GB" altLang="de-DE" sz="2000" dirty="0" err="1">
                <a:solidFill>
                  <a:srgbClr val="333333"/>
                </a:solidFill>
              </a:rPr>
              <a:t>välttää</a:t>
            </a:r>
            <a:r>
              <a:rPr lang="en-GB" altLang="de-DE" sz="2000" dirty="0">
                <a:solidFill>
                  <a:srgbClr val="333333"/>
                </a:solidFill>
              </a:rPr>
              <a:t> </a:t>
            </a:r>
            <a:r>
              <a:rPr lang="en-GB" altLang="de-DE" sz="2000" dirty="0" err="1">
                <a:solidFill>
                  <a:srgbClr val="333333"/>
                </a:solidFill>
              </a:rPr>
              <a:t>hätäisiä</a:t>
            </a:r>
            <a:r>
              <a:rPr lang="en-GB" altLang="de-DE" sz="2000" dirty="0">
                <a:solidFill>
                  <a:srgbClr val="333333"/>
                </a:solidFill>
              </a:rPr>
              <a:t> </a:t>
            </a:r>
            <a:r>
              <a:rPr lang="en-GB" altLang="de-DE" sz="2000" dirty="0" err="1">
                <a:solidFill>
                  <a:srgbClr val="333333"/>
                </a:solidFill>
              </a:rPr>
              <a:t>ratkaisuja</a:t>
            </a:r>
            <a:r>
              <a:rPr lang="de-DE" altLang="de-DE" sz="2000" dirty="0">
                <a:solidFill>
                  <a:srgbClr val="333333"/>
                </a:solidFill>
              </a:rPr>
              <a:t> ja harkita kaikkea asiaankuuluvaa </a:t>
            </a:r>
            <a:r>
              <a:rPr lang="de-DE" altLang="de-DE" sz="2000">
                <a:solidFill>
                  <a:srgbClr val="333333"/>
                </a:solidFill>
              </a:rPr>
              <a:t>tietoa</a:t>
            </a:r>
            <a:r>
              <a:rPr lang="en-GB" altLang="de-DE" sz="2000">
                <a:solidFill>
                  <a:srgbClr val="333333"/>
                </a:solidFill>
              </a:rPr>
              <a:t> (“parempi </a:t>
            </a:r>
            <a:r>
              <a:rPr lang="en-GB" altLang="de-DE" sz="2000" dirty="0" err="1">
                <a:solidFill>
                  <a:srgbClr val="333333"/>
                </a:solidFill>
              </a:rPr>
              <a:t>katsoa</a:t>
            </a:r>
            <a:r>
              <a:rPr lang="en-GB" altLang="de-DE" sz="2000" dirty="0">
                <a:solidFill>
                  <a:srgbClr val="333333"/>
                </a:solidFill>
              </a:rPr>
              <a:t> </a:t>
            </a:r>
            <a:r>
              <a:rPr lang="en-GB" altLang="de-DE" sz="2000" err="1">
                <a:solidFill>
                  <a:srgbClr val="333333"/>
                </a:solidFill>
              </a:rPr>
              <a:t>kuin</a:t>
            </a:r>
            <a:r>
              <a:rPr lang="en-GB" altLang="de-DE" sz="2000">
                <a:solidFill>
                  <a:srgbClr val="333333"/>
                </a:solidFill>
              </a:rPr>
              <a:t> katua”).</a:t>
            </a:r>
            <a:endParaRPr lang="de-DE"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rPr>
              <a:t>Esimerkki:</a:t>
            </a:r>
            <a:r>
              <a:rPr lang="de-DE" altLang="de-DE" sz="2000" dirty="0">
                <a:solidFill>
                  <a:srgbClr val="333333"/>
                </a:solidFill>
              </a:rPr>
              <a:t> </a:t>
            </a:r>
            <a:r>
              <a:rPr lang="en-GB" altLang="de-DE" sz="2000" dirty="0" err="1">
                <a:solidFill>
                  <a:srgbClr val="333333"/>
                </a:solidFill>
              </a:rPr>
              <a:t>Mies</a:t>
            </a:r>
            <a:r>
              <a:rPr lang="en-GB" altLang="de-DE" sz="2000" dirty="0">
                <a:solidFill>
                  <a:srgbClr val="333333"/>
                </a:solidFill>
              </a:rPr>
              <a:t> </a:t>
            </a:r>
            <a:r>
              <a:rPr lang="en-GB" altLang="de-DE" sz="2000" dirty="0" err="1">
                <a:solidFill>
                  <a:srgbClr val="333333"/>
                </a:solidFill>
              </a:rPr>
              <a:t>sopertaa</a:t>
            </a:r>
            <a:r>
              <a:rPr lang="en-GB" altLang="de-DE" sz="2000" dirty="0">
                <a:solidFill>
                  <a:srgbClr val="333333"/>
                </a:solidFill>
              </a:rPr>
              <a:t>: </a:t>
            </a:r>
            <a:r>
              <a:rPr lang="de-DE" altLang="de-DE" sz="2000" i="1" dirty="0">
                <a:solidFill>
                  <a:srgbClr val="004992"/>
                </a:solidFill>
              </a:rPr>
              <a:t>onko hän päihtynyt?</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rPr>
              <a:t>Huomioi tarkemmin:</a:t>
            </a:r>
            <a:r>
              <a:rPr lang="en-GB" altLang="de-DE" sz="2000" dirty="0">
                <a:solidFill>
                  <a:srgbClr val="333333"/>
                </a:solidFill>
              </a:rPr>
              <a:t> </a:t>
            </a:r>
            <a:r>
              <a:rPr lang="de-DE" altLang="de-DE" sz="2000" dirty="0">
                <a:solidFill>
                  <a:srgbClr val="333333"/>
                </a:solidFill>
              </a:rPr>
              <a:t>onko mies tulossa ravintolasta tai haiseeko hän alkoholille? </a:t>
            </a:r>
            <a:br>
              <a:rPr lang="de-DE" altLang="de-DE" sz="2000" dirty="0">
                <a:solidFill>
                  <a:srgbClr val="333333"/>
                </a:solidFill>
              </a:rPr>
            </a:br>
            <a:r>
              <a:rPr lang="de-DE" altLang="de-DE" sz="2000" i="1" dirty="0">
                <a:solidFill>
                  <a:srgbClr val="004992"/>
                </a:solidFill>
              </a:rPr>
              <a:t>Mies voi kärsiä aivohalvauksen jälkeisestä puheen häiriöstä tai hänellä on puhevika.</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rPr>
              <a:t>Muista, että hätäiset johtopäätökset nostavat virheiden riskiä.</a:t>
            </a:r>
            <a:endParaRPr lang="en-GB"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000" dirty="0" err="1">
                <a:solidFill>
                  <a:srgbClr val="333333"/>
                </a:solidFill>
              </a:rPr>
              <a:t>Vähemmän</a:t>
            </a:r>
            <a:r>
              <a:rPr lang="en-GB" altLang="de-DE" sz="2000" dirty="0">
                <a:solidFill>
                  <a:srgbClr val="333333"/>
                </a:solidFill>
              </a:rPr>
              <a:t> </a:t>
            </a:r>
            <a:r>
              <a:rPr lang="en-GB" altLang="de-DE" sz="2000" dirty="0" err="1">
                <a:solidFill>
                  <a:srgbClr val="333333"/>
                </a:solidFill>
              </a:rPr>
              <a:t>tärkeissä</a:t>
            </a:r>
            <a:r>
              <a:rPr lang="en-GB" altLang="de-DE" sz="2000" dirty="0">
                <a:solidFill>
                  <a:srgbClr val="333333"/>
                </a:solidFill>
              </a:rPr>
              <a:t> </a:t>
            </a:r>
            <a:r>
              <a:rPr lang="en-GB" altLang="de-DE" sz="2000" dirty="0" err="1">
                <a:solidFill>
                  <a:srgbClr val="333333"/>
                </a:solidFill>
              </a:rPr>
              <a:t>tapauksissa</a:t>
            </a:r>
            <a:r>
              <a:rPr lang="de-DE" altLang="de-DE" sz="2000" dirty="0">
                <a:solidFill>
                  <a:srgbClr val="333333"/>
                </a:solidFill>
              </a:rPr>
              <a:t> </a:t>
            </a:r>
            <a:r>
              <a:rPr lang="en-GB" altLang="de-DE" sz="2000" dirty="0" err="1">
                <a:solidFill>
                  <a:srgbClr val="333333"/>
                </a:solidFill>
              </a:rPr>
              <a:t>voimme</a:t>
            </a:r>
            <a:r>
              <a:rPr lang="en-GB" altLang="de-DE" sz="2000" dirty="0">
                <a:solidFill>
                  <a:srgbClr val="333333"/>
                </a:solidFill>
              </a:rPr>
              <a:t> </a:t>
            </a:r>
            <a:r>
              <a:rPr lang="en-GB" altLang="de-DE" sz="2000" dirty="0" err="1">
                <a:solidFill>
                  <a:srgbClr val="333333"/>
                </a:solidFill>
              </a:rPr>
              <a:t>ihan</a:t>
            </a:r>
            <a:r>
              <a:rPr lang="en-GB" altLang="de-DE" sz="2000" dirty="0">
                <a:solidFill>
                  <a:srgbClr val="333333"/>
                </a:solidFill>
              </a:rPr>
              <a:t> </a:t>
            </a:r>
            <a:r>
              <a:rPr lang="en-GB" altLang="de-DE" sz="2000" dirty="0" err="1">
                <a:solidFill>
                  <a:srgbClr val="333333"/>
                </a:solidFill>
              </a:rPr>
              <a:t>yhtä</a:t>
            </a:r>
            <a:r>
              <a:rPr lang="en-GB" altLang="de-DE" sz="2000" dirty="0">
                <a:solidFill>
                  <a:srgbClr val="333333"/>
                </a:solidFill>
              </a:rPr>
              <a:t> </a:t>
            </a:r>
            <a:r>
              <a:rPr lang="en-GB" altLang="de-DE" sz="2000" dirty="0" err="1">
                <a:solidFill>
                  <a:srgbClr val="333333"/>
                </a:solidFill>
              </a:rPr>
              <a:t>hyvin</a:t>
            </a:r>
            <a:r>
              <a:rPr lang="en-GB" altLang="de-DE" sz="2000" dirty="0">
                <a:solidFill>
                  <a:srgbClr val="333333"/>
                </a:solidFill>
              </a:rPr>
              <a:t> </a:t>
            </a:r>
            <a:r>
              <a:rPr lang="en-GB" altLang="de-DE" sz="2000" dirty="0" err="1">
                <a:solidFill>
                  <a:srgbClr val="333333"/>
                </a:solidFill>
              </a:rPr>
              <a:t>toimia</a:t>
            </a:r>
            <a:r>
              <a:rPr lang="en-GB" altLang="de-DE" sz="2000" dirty="0">
                <a:solidFill>
                  <a:srgbClr val="333333"/>
                </a:solidFill>
              </a:rPr>
              <a:t> </a:t>
            </a:r>
            <a:r>
              <a:rPr lang="en-GB" altLang="de-DE" sz="2000" dirty="0" err="1">
                <a:solidFill>
                  <a:srgbClr val="333333"/>
                </a:solidFill>
              </a:rPr>
              <a:t>nopeasti</a:t>
            </a:r>
            <a:r>
              <a:rPr lang="en-GB" altLang="de-DE" sz="2000" dirty="0">
                <a:solidFill>
                  <a:srgbClr val="333333"/>
                </a:solidFill>
              </a:rPr>
              <a:t> (</a:t>
            </a:r>
            <a:r>
              <a:rPr lang="en-GB" altLang="de-DE" sz="2000" dirty="0" err="1">
                <a:solidFill>
                  <a:srgbClr val="333333"/>
                </a:solidFill>
              </a:rPr>
              <a:t>esim</a:t>
            </a:r>
            <a:r>
              <a:rPr lang="en-GB" altLang="de-DE" sz="2000" dirty="0">
                <a:solidFill>
                  <a:srgbClr val="333333"/>
                </a:solidFill>
              </a:rPr>
              <a:t>. </a:t>
            </a:r>
            <a:r>
              <a:rPr lang="en-GB" altLang="de-DE" sz="2000" dirty="0" err="1">
                <a:solidFill>
                  <a:srgbClr val="333333"/>
                </a:solidFill>
              </a:rPr>
              <a:t>jukurtin</a:t>
            </a:r>
            <a:r>
              <a:rPr lang="en-GB" altLang="de-DE" sz="2000" dirty="0">
                <a:solidFill>
                  <a:srgbClr val="333333"/>
                </a:solidFill>
              </a:rPr>
              <a:t> tai </a:t>
            </a:r>
            <a:r>
              <a:rPr lang="en-GB" altLang="de-DE" sz="2000" dirty="0" err="1">
                <a:solidFill>
                  <a:srgbClr val="333333"/>
                </a:solidFill>
              </a:rPr>
              <a:t>kakun</a:t>
            </a:r>
            <a:r>
              <a:rPr lang="en-GB" altLang="de-DE" sz="2000" dirty="0">
                <a:solidFill>
                  <a:srgbClr val="333333"/>
                </a:solidFill>
              </a:rPr>
              <a:t> </a:t>
            </a:r>
            <a:r>
              <a:rPr lang="en-GB" altLang="de-DE" sz="2000" dirty="0" err="1">
                <a:solidFill>
                  <a:srgbClr val="333333"/>
                </a:solidFill>
              </a:rPr>
              <a:t>valinta</a:t>
            </a:r>
            <a:r>
              <a:rPr lang="en-GB" altLang="de-DE" sz="2000" dirty="0">
                <a:solidFill>
                  <a:srgbClr val="333333"/>
                </a:solidFill>
              </a:rPr>
              <a:t>)</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Erehtyminen</a:t>
            </a:r>
            <a:r>
              <a:rPr lang="en-US" altLang="de-DE" sz="2000" dirty="0">
                <a:solidFill>
                  <a:srgbClr val="333333"/>
                </a:solidFill>
              </a:rPr>
              <a:t> on </a:t>
            </a:r>
            <a:r>
              <a:rPr lang="en-US" altLang="de-DE" sz="2000" dirty="0" err="1">
                <a:solidFill>
                  <a:srgbClr val="333333"/>
                </a:solidFill>
              </a:rPr>
              <a:t>inhimillistä</a:t>
            </a:r>
            <a:r>
              <a:rPr lang="en-US" altLang="de-DE" sz="2000" dirty="0">
                <a:solidFill>
                  <a:srgbClr val="333333"/>
                </a:solidFill>
              </a:rPr>
              <a:t> – </a:t>
            </a:r>
            <a:r>
              <a:rPr lang="en-US" altLang="de-DE" sz="2000" dirty="0" err="1">
                <a:solidFill>
                  <a:srgbClr val="333333"/>
                </a:solidFill>
              </a:rPr>
              <a:t>varaudu</a:t>
            </a:r>
            <a:r>
              <a:rPr lang="en-US" altLang="de-DE" sz="2000" dirty="0">
                <a:solidFill>
                  <a:srgbClr val="333333"/>
                </a:solidFill>
              </a:rPr>
              <a:t> </a:t>
            </a:r>
            <a:r>
              <a:rPr lang="en-US" altLang="de-DE" sz="2000" dirty="0" err="1">
                <a:solidFill>
                  <a:srgbClr val="333333"/>
                </a:solidFill>
              </a:rPr>
              <a:t>mahdollisuuteen</a:t>
            </a:r>
            <a:r>
              <a:rPr lang="en-US" altLang="de-DE" sz="2000" dirty="0">
                <a:solidFill>
                  <a:srgbClr val="333333"/>
                </a:solidFill>
              </a:rPr>
              <a:t>, </a:t>
            </a:r>
            <a:r>
              <a:rPr lang="en-US" altLang="de-DE" sz="2000" dirty="0" err="1">
                <a:solidFill>
                  <a:srgbClr val="333333"/>
                </a:solidFill>
              </a:rPr>
              <a:t>että</a:t>
            </a:r>
            <a:r>
              <a:rPr lang="en-US" altLang="de-DE" sz="2000" dirty="0">
                <a:solidFill>
                  <a:srgbClr val="333333"/>
                </a:solidFill>
              </a:rPr>
              <a:t> </a:t>
            </a:r>
            <a:r>
              <a:rPr lang="en-US" altLang="de-DE" sz="2000" dirty="0" err="1">
                <a:solidFill>
                  <a:srgbClr val="333333"/>
                </a:solidFill>
              </a:rPr>
              <a:t>olet</a:t>
            </a:r>
            <a:r>
              <a:rPr lang="en-US" altLang="de-DE" sz="2000" dirty="0">
                <a:solidFill>
                  <a:srgbClr val="333333"/>
                </a:solidFill>
              </a:rPr>
              <a:t> </a:t>
            </a:r>
            <a:r>
              <a:rPr lang="en-US" altLang="de-DE" sz="2000" dirty="0" err="1">
                <a:solidFill>
                  <a:srgbClr val="333333"/>
                </a:solidFill>
              </a:rPr>
              <a:t>väärässä</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fi-FI" altLang="de-DE" sz="2000" dirty="0">
                <a:solidFill>
                  <a:srgbClr val="333333"/>
                </a:solidFill>
              </a:rPr>
              <a:t>Perusta tärkeät päätökset luotettaviin tosiseikkoihin. Pelkät arvaukset </a:t>
            </a:r>
            <a:r>
              <a:rPr lang="fi-FI" altLang="de-DE" sz="2000">
                <a:solidFill>
                  <a:srgbClr val="333333"/>
                </a:solidFill>
              </a:rPr>
              <a:t>ovat “huonoja neuvonantajia.” </a:t>
            </a:r>
            <a:r>
              <a:rPr lang="fi-FI" altLang="de-DE" sz="2000" dirty="0">
                <a:solidFill>
                  <a:srgbClr val="333333"/>
                </a:solidFill>
              </a:rPr>
              <a:t>Harkitse aina virhearvion seurauksia.</a:t>
            </a:r>
            <a:endParaRPr lang="en-US" sz="2000" dirty="0"/>
          </a:p>
        </p:txBody>
      </p:sp>
      <p:sp>
        <p:nvSpPr>
          <p:cNvPr id="6" name="Footer Placeholder 5"/>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p:txBody>
          <a:bodyPr/>
          <a:lstStyle/>
          <a:p>
            <a:fld id="{05112D2E-A745-4139-8085-75CDCAD927D8}" type="slidenum">
              <a:rPr lang="de-DE" altLang="de-DE" smtClean="0"/>
              <a:pPr/>
              <a:t>68</a:t>
            </a:fld>
            <a:endParaRPr lang="de-DE" altLang="de-DE"/>
          </a:p>
        </p:txBody>
      </p:sp>
    </p:spTree>
    <p:extLst>
      <p:ext uri="{BB962C8B-B14F-4D97-AF65-F5344CB8AC3E}">
        <p14:creationId xmlns:p14="http://schemas.microsoft.com/office/powerpoint/2010/main" val="35823095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Monet </a:t>
            </a:r>
            <a:r>
              <a:rPr lang="de-DE" altLang="de-DE" sz="2400" dirty="0">
                <a:solidFill>
                  <a:srgbClr val="333333"/>
                </a:solidFill>
              </a:rPr>
              <a:t>(mutta eivät kaikki!) </a:t>
            </a:r>
            <a:r>
              <a:rPr lang="en-AU" altLang="de-DE" sz="2400" dirty="0" err="1">
                <a:solidFill>
                  <a:srgbClr val="333333"/>
                </a:solidFill>
              </a:rPr>
              <a:t>ihmiset</a:t>
            </a:r>
            <a:r>
              <a:rPr lang="en-AU" altLang="de-DE" sz="2400" dirty="0">
                <a:solidFill>
                  <a:srgbClr val="333333"/>
                </a:solidFill>
              </a:rPr>
              <a:t>, </a:t>
            </a:r>
            <a:r>
              <a:rPr lang="en-AU" altLang="de-DE" sz="2400" dirty="0" err="1">
                <a:solidFill>
                  <a:srgbClr val="333333"/>
                </a:solidFill>
              </a:rPr>
              <a:t>joilla</a:t>
            </a:r>
            <a:r>
              <a:rPr lang="en-AU" altLang="de-DE" sz="2400" dirty="0">
                <a:solidFill>
                  <a:srgbClr val="333333"/>
                </a:solidFill>
              </a:rPr>
              <a:t> on </a:t>
            </a:r>
            <a:r>
              <a:rPr lang="en-AU" altLang="de-DE" sz="2400" dirty="0" err="1">
                <a:solidFill>
                  <a:srgbClr val="333333"/>
                </a:solidFill>
              </a:rPr>
              <a:t>psykoosi</a:t>
            </a:r>
            <a:r>
              <a:rPr lang="en-AU" altLang="de-DE" sz="2400" dirty="0">
                <a:solidFill>
                  <a:srgbClr val="333333"/>
                </a:solidFill>
              </a:rPr>
              <a:t>, </a:t>
            </a:r>
            <a:r>
              <a:rPr lang="en-AU" altLang="de-DE" sz="2400" dirty="0" err="1">
                <a:solidFill>
                  <a:srgbClr val="333333"/>
                </a:solidFill>
              </a:rPr>
              <a:t>ovat</a:t>
            </a:r>
            <a:r>
              <a:rPr lang="en-AU" altLang="de-DE" sz="2400" dirty="0">
                <a:solidFill>
                  <a:srgbClr val="333333"/>
                </a:solidFill>
              </a:rPr>
              <a:t> </a:t>
            </a:r>
            <a:r>
              <a:rPr lang="en-AU" altLang="de-DE" sz="2400" dirty="0" err="1">
                <a:solidFill>
                  <a:srgbClr val="333333"/>
                </a:solidFill>
              </a:rPr>
              <a:t>taipuvaisia</a:t>
            </a:r>
            <a:r>
              <a:rPr lang="en-AU" altLang="de-DE" sz="2400" dirty="0">
                <a:solidFill>
                  <a:srgbClr val="333333"/>
                </a:solidFill>
              </a:rPr>
              <a:t> </a:t>
            </a:r>
            <a:r>
              <a:rPr lang="en-AU" altLang="de-DE" sz="2400" dirty="0" err="1">
                <a:solidFill>
                  <a:srgbClr val="333333"/>
                </a:solidFill>
              </a:rPr>
              <a:t>hätiköityihin</a:t>
            </a:r>
            <a:r>
              <a:rPr lang="en-AU" altLang="de-DE" sz="2400" dirty="0">
                <a:solidFill>
                  <a:srgbClr val="333333"/>
                </a:solidFill>
              </a:rPr>
              <a:t> </a:t>
            </a:r>
            <a:r>
              <a:rPr lang="en-AU" altLang="de-DE" sz="2400" dirty="0" err="1">
                <a:solidFill>
                  <a:srgbClr val="333333"/>
                </a:solidFill>
              </a:rPr>
              <a:t>johtopäätöksiin</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muodostamaan</a:t>
            </a:r>
            <a:r>
              <a:rPr lang="en-AU" altLang="de-DE" sz="2400" dirty="0">
                <a:solidFill>
                  <a:srgbClr val="333333"/>
                </a:solidFill>
              </a:rPr>
              <a:t> </a:t>
            </a:r>
            <a:r>
              <a:rPr lang="en-AU" altLang="de-DE" sz="2400" dirty="0" err="1">
                <a:solidFill>
                  <a:srgbClr val="333333"/>
                </a:solidFill>
              </a:rPr>
              <a:t>äärimmäisiä</a:t>
            </a:r>
            <a:r>
              <a:rPr lang="en-AU" altLang="de-DE" sz="2400" dirty="0">
                <a:solidFill>
                  <a:srgbClr val="333333"/>
                </a:solidFill>
              </a:rPr>
              <a:t> </a:t>
            </a:r>
            <a:r>
              <a:rPr lang="en-AU" altLang="de-DE" sz="2400" dirty="0" err="1">
                <a:solidFill>
                  <a:srgbClr val="333333"/>
                </a:solidFill>
              </a:rPr>
              <a:t>päätelmiä</a:t>
            </a:r>
            <a:r>
              <a:rPr lang="en-AU" altLang="de-DE" sz="2400" dirty="0">
                <a:solidFill>
                  <a:srgbClr val="333333"/>
                </a:solidFill>
              </a:rPr>
              <a:t>. </a:t>
            </a:r>
            <a:r>
              <a:rPr lang="en-AU" altLang="de-DE" sz="2400" dirty="0" err="1">
                <a:solidFill>
                  <a:srgbClr val="333333"/>
                </a:solidFill>
              </a:rPr>
              <a:t>Tällainen</a:t>
            </a:r>
            <a:r>
              <a:rPr lang="en-AU" altLang="de-DE" sz="2400" dirty="0">
                <a:solidFill>
                  <a:srgbClr val="333333"/>
                </a:solidFill>
              </a:rPr>
              <a:t> </a:t>
            </a:r>
            <a:r>
              <a:rPr lang="en-AU" altLang="de-DE" sz="2400" dirty="0" err="1">
                <a:solidFill>
                  <a:srgbClr val="333333"/>
                </a:solidFill>
              </a:rPr>
              <a:t>päättelytapa</a:t>
            </a:r>
            <a:r>
              <a:rPr lang="en-AU" altLang="de-DE" sz="2400" dirty="0">
                <a:solidFill>
                  <a:srgbClr val="333333"/>
                </a:solidFill>
              </a:rPr>
              <a:t> </a:t>
            </a:r>
            <a:r>
              <a:rPr lang="en-AU" altLang="de-DE" sz="2400" dirty="0" err="1">
                <a:solidFill>
                  <a:srgbClr val="333333"/>
                </a:solidFill>
              </a:rPr>
              <a:t>voi</a:t>
            </a:r>
            <a:r>
              <a:rPr lang="en-AU" altLang="de-DE" sz="2400" dirty="0">
                <a:solidFill>
                  <a:srgbClr val="333333"/>
                </a:solidFill>
              </a:rPr>
              <a:t> </a:t>
            </a:r>
            <a:r>
              <a:rPr lang="en-AU" altLang="de-DE" sz="2400" dirty="0" err="1">
                <a:solidFill>
                  <a:srgbClr val="333333"/>
                </a:solidFill>
              </a:rPr>
              <a:t>lisääntyä</a:t>
            </a:r>
            <a:r>
              <a:rPr lang="en-AU" altLang="de-DE" sz="2400" dirty="0">
                <a:solidFill>
                  <a:srgbClr val="333333"/>
                </a:solidFill>
              </a:rPr>
              <a:t> </a:t>
            </a:r>
            <a:r>
              <a:rPr lang="en-AU" altLang="de-DE" sz="2400" dirty="0" err="1">
                <a:solidFill>
                  <a:srgbClr val="333333"/>
                </a:solidFill>
              </a:rPr>
              <a:t>paineen</a:t>
            </a:r>
            <a:r>
              <a:rPr lang="en-AU" altLang="de-DE" sz="2400" dirty="0">
                <a:solidFill>
                  <a:srgbClr val="333333"/>
                </a:solidFill>
              </a:rPr>
              <a:t> </a:t>
            </a:r>
            <a:r>
              <a:rPr lang="en-AU" altLang="de-DE" sz="2400" dirty="0" err="1">
                <a:solidFill>
                  <a:srgbClr val="333333"/>
                </a:solidFill>
              </a:rPr>
              <a:t>alla</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kun </a:t>
            </a:r>
            <a:r>
              <a:rPr lang="en-AU" altLang="de-DE" sz="2400" dirty="0" err="1">
                <a:solidFill>
                  <a:srgbClr val="333333"/>
                </a:solidFill>
              </a:rPr>
              <a:t>haluaa</a:t>
            </a:r>
            <a:r>
              <a:rPr lang="en-AU" altLang="de-DE" sz="2400" dirty="0">
                <a:solidFill>
                  <a:srgbClr val="333333"/>
                </a:solidFill>
              </a:rPr>
              <a:t> </a:t>
            </a:r>
            <a:r>
              <a:rPr lang="en-AU" altLang="de-DE" sz="2400" dirty="0" err="1">
                <a:solidFill>
                  <a:srgbClr val="333333"/>
                </a:solidFill>
              </a:rPr>
              <a:t>purkaa</a:t>
            </a:r>
            <a:r>
              <a:rPr lang="en-AU" altLang="de-DE" sz="2400" dirty="0">
                <a:solidFill>
                  <a:srgbClr val="333333"/>
                </a:solidFill>
              </a:rPr>
              <a:t> </a:t>
            </a:r>
            <a:r>
              <a:rPr lang="en-AU" altLang="de-DE" sz="2400" dirty="0" err="1">
                <a:solidFill>
                  <a:srgbClr val="333333"/>
                </a:solidFill>
              </a:rPr>
              <a:t>liikoja</a:t>
            </a:r>
            <a:r>
              <a:rPr lang="en-AU" altLang="de-DE" sz="2400" dirty="0">
                <a:solidFill>
                  <a:srgbClr val="333333"/>
                </a:solidFill>
              </a:rPr>
              <a:t> </a:t>
            </a:r>
            <a:r>
              <a:rPr lang="en-AU" altLang="de-DE" sz="2400" dirty="0" err="1">
                <a:solidFill>
                  <a:srgbClr val="333333"/>
                </a:solidFill>
              </a:rPr>
              <a:t>paineita</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p:txBody>
          <a:bodyPr/>
          <a:lstStyle/>
          <a:p>
            <a:fld id="{05112D2E-A745-4139-8085-75CDCAD927D8}"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Monet </a:t>
            </a:r>
            <a:r>
              <a:rPr lang="de-DE" altLang="de-DE" sz="2400" dirty="0">
                <a:solidFill>
                  <a:srgbClr val="333333"/>
                </a:solidFill>
              </a:rPr>
              <a:t>(mutta eivät kaikki!) </a:t>
            </a:r>
            <a:r>
              <a:rPr lang="en-AU" altLang="de-DE" sz="2400" dirty="0" err="1">
                <a:solidFill>
                  <a:srgbClr val="333333"/>
                </a:solidFill>
              </a:rPr>
              <a:t>ihmiset</a:t>
            </a:r>
            <a:r>
              <a:rPr lang="en-AU" altLang="de-DE" sz="2400" dirty="0">
                <a:solidFill>
                  <a:srgbClr val="333333"/>
                </a:solidFill>
              </a:rPr>
              <a:t>, </a:t>
            </a:r>
            <a:r>
              <a:rPr lang="en-AU" altLang="de-DE" sz="2400" dirty="0" err="1">
                <a:solidFill>
                  <a:srgbClr val="333333"/>
                </a:solidFill>
              </a:rPr>
              <a:t>joilla</a:t>
            </a:r>
            <a:r>
              <a:rPr lang="en-AU" altLang="de-DE" sz="2400" dirty="0">
                <a:solidFill>
                  <a:srgbClr val="333333"/>
                </a:solidFill>
              </a:rPr>
              <a:t> on </a:t>
            </a:r>
            <a:r>
              <a:rPr lang="en-AU" altLang="de-DE" sz="2400" dirty="0" err="1">
                <a:solidFill>
                  <a:srgbClr val="333333"/>
                </a:solidFill>
              </a:rPr>
              <a:t>psykoosi</a:t>
            </a:r>
            <a:r>
              <a:rPr lang="en-AU" altLang="de-DE" sz="2400" dirty="0">
                <a:solidFill>
                  <a:srgbClr val="333333"/>
                </a:solidFill>
              </a:rPr>
              <a:t>, </a:t>
            </a:r>
            <a:r>
              <a:rPr lang="en-AU" altLang="de-DE" sz="2400" dirty="0" err="1">
                <a:solidFill>
                  <a:srgbClr val="333333"/>
                </a:solidFill>
              </a:rPr>
              <a:t>ovat</a:t>
            </a:r>
            <a:r>
              <a:rPr lang="en-AU" altLang="de-DE" sz="2400" dirty="0">
                <a:solidFill>
                  <a:srgbClr val="333333"/>
                </a:solidFill>
              </a:rPr>
              <a:t> </a:t>
            </a:r>
            <a:r>
              <a:rPr lang="en-AU" altLang="de-DE" sz="2400" dirty="0" err="1">
                <a:solidFill>
                  <a:srgbClr val="333333"/>
                </a:solidFill>
              </a:rPr>
              <a:t>taipuvaisia</a:t>
            </a:r>
            <a:r>
              <a:rPr lang="en-AU" altLang="de-DE" sz="2400" dirty="0">
                <a:solidFill>
                  <a:srgbClr val="333333"/>
                </a:solidFill>
              </a:rPr>
              <a:t> </a:t>
            </a:r>
            <a:r>
              <a:rPr lang="en-AU" altLang="de-DE" sz="2400" dirty="0" err="1">
                <a:solidFill>
                  <a:srgbClr val="333333"/>
                </a:solidFill>
              </a:rPr>
              <a:t>hätiköityihin</a:t>
            </a:r>
            <a:r>
              <a:rPr lang="en-AU" altLang="de-DE" sz="2400" dirty="0">
                <a:solidFill>
                  <a:srgbClr val="333333"/>
                </a:solidFill>
              </a:rPr>
              <a:t> </a:t>
            </a:r>
            <a:r>
              <a:rPr lang="en-AU" altLang="de-DE" sz="2400" dirty="0" err="1">
                <a:solidFill>
                  <a:srgbClr val="333333"/>
                </a:solidFill>
              </a:rPr>
              <a:t>johtopäätöksiin</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muodostamaan</a:t>
            </a:r>
            <a:r>
              <a:rPr lang="en-AU" altLang="de-DE" sz="2400" dirty="0">
                <a:solidFill>
                  <a:srgbClr val="333333"/>
                </a:solidFill>
              </a:rPr>
              <a:t> </a:t>
            </a:r>
            <a:r>
              <a:rPr lang="en-AU" altLang="de-DE" sz="2400" dirty="0" err="1">
                <a:solidFill>
                  <a:srgbClr val="333333"/>
                </a:solidFill>
              </a:rPr>
              <a:t>äärimmäisiä</a:t>
            </a:r>
            <a:r>
              <a:rPr lang="en-AU" altLang="de-DE" sz="2400" dirty="0">
                <a:solidFill>
                  <a:srgbClr val="333333"/>
                </a:solidFill>
              </a:rPr>
              <a:t> </a:t>
            </a:r>
            <a:r>
              <a:rPr lang="en-AU" altLang="de-DE" sz="2400" dirty="0" err="1">
                <a:solidFill>
                  <a:srgbClr val="333333"/>
                </a:solidFill>
              </a:rPr>
              <a:t>päätelmiä</a:t>
            </a:r>
            <a:r>
              <a:rPr lang="en-AU" altLang="de-DE" sz="2400" dirty="0">
                <a:solidFill>
                  <a:srgbClr val="333333"/>
                </a:solidFill>
              </a:rPr>
              <a:t>. </a:t>
            </a:r>
            <a:r>
              <a:rPr lang="en-AU" altLang="de-DE" sz="2400" dirty="0" err="1">
                <a:solidFill>
                  <a:srgbClr val="333333"/>
                </a:solidFill>
              </a:rPr>
              <a:t>Tällainen</a:t>
            </a:r>
            <a:r>
              <a:rPr lang="en-AU" altLang="de-DE" sz="2400" dirty="0">
                <a:solidFill>
                  <a:srgbClr val="333333"/>
                </a:solidFill>
              </a:rPr>
              <a:t> </a:t>
            </a:r>
            <a:r>
              <a:rPr lang="en-AU" altLang="de-DE" sz="2400" dirty="0" err="1">
                <a:solidFill>
                  <a:srgbClr val="333333"/>
                </a:solidFill>
              </a:rPr>
              <a:t>päättelytapa</a:t>
            </a:r>
            <a:r>
              <a:rPr lang="en-AU" altLang="de-DE" sz="2400" dirty="0">
                <a:solidFill>
                  <a:srgbClr val="333333"/>
                </a:solidFill>
              </a:rPr>
              <a:t> </a:t>
            </a:r>
            <a:r>
              <a:rPr lang="en-AU" altLang="de-DE" sz="2400" dirty="0" err="1">
                <a:solidFill>
                  <a:srgbClr val="333333"/>
                </a:solidFill>
              </a:rPr>
              <a:t>voi</a:t>
            </a:r>
            <a:r>
              <a:rPr lang="en-AU" altLang="de-DE" sz="2400" dirty="0">
                <a:solidFill>
                  <a:srgbClr val="333333"/>
                </a:solidFill>
              </a:rPr>
              <a:t> </a:t>
            </a:r>
            <a:r>
              <a:rPr lang="en-AU" altLang="de-DE" sz="2400" dirty="0" err="1">
                <a:solidFill>
                  <a:srgbClr val="333333"/>
                </a:solidFill>
              </a:rPr>
              <a:t>lisääntyä</a:t>
            </a:r>
            <a:r>
              <a:rPr lang="en-AU" altLang="de-DE" sz="2400" dirty="0">
                <a:solidFill>
                  <a:srgbClr val="333333"/>
                </a:solidFill>
              </a:rPr>
              <a:t> </a:t>
            </a:r>
            <a:r>
              <a:rPr lang="en-AU" altLang="de-DE" sz="2400" dirty="0" err="1">
                <a:solidFill>
                  <a:srgbClr val="333333"/>
                </a:solidFill>
              </a:rPr>
              <a:t>paineen</a:t>
            </a:r>
            <a:r>
              <a:rPr lang="en-AU" altLang="de-DE" sz="2400" dirty="0">
                <a:solidFill>
                  <a:srgbClr val="333333"/>
                </a:solidFill>
              </a:rPr>
              <a:t> </a:t>
            </a:r>
            <a:r>
              <a:rPr lang="en-AU" altLang="de-DE" sz="2400" dirty="0" err="1">
                <a:solidFill>
                  <a:srgbClr val="333333"/>
                </a:solidFill>
              </a:rPr>
              <a:t>alla</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kun </a:t>
            </a:r>
            <a:r>
              <a:rPr lang="en-AU" altLang="de-DE" sz="2400" dirty="0" err="1">
                <a:solidFill>
                  <a:srgbClr val="333333"/>
                </a:solidFill>
              </a:rPr>
              <a:t>haluaa</a:t>
            </a:r>
            <a:r>
              <a:rPr lang="en-AU" altLang="de-DE" sz="2400" dirty="0">
                <a:solidFill>
                  <a:srgbClr val="333333"/>
                </a:solidFill>
              </a:rPr>
              <a:t> </a:t>
            </a:r>
            <a:r>
              <a:rPr lang="en-AU" altLang="de-DE" sz="2400" dirty="0" err="1">
                <a:solidFill>
                  <a:srgbClr val="333333"/>
                </a:solidFill>
              </a:rPr>
              <a:t>purkaa</a:t>
            </a:r>
            <a:r>
              <a:rPr lang="en-AU" altLang="de-DE" sz="2400" dirty="0">
                <a:solidFill>
                  <a:srgbClr val="333333"/>
                </a:solidFill>
              </a:rPr>
              <a:t> </a:t>
            </a:r>
            <a:r>
              <a:rPr lang="en-AU" altLang="de-DE" sz="2400" dirty="0" err="1">
                <a:solidFill>
                  <a:srgbClr val="333333"/>
                </a:solidFill>
              </a:rPr>
              <a:t>liikoja</a:t>
            </a:r>
            <a:r>
              <a:rPr lang="en-AU" altLang="de-DE" sz="2400" dirty="0">
                <a:solidFill>
                  <a:srgbClr val="333333"/>
                </a:solidFill>
              </a:rPr>
              <a:t> </a:t>
            </a:r>
            <a:r>
              <a:rPr lang="en-AU" altLang="de-DE" sz="2400" dirty="0" err="1">
                <a:solidFill>
                  <a:srgbClr val="333333"/>
                </a:solidFill>
              </a:rPr>
              <a:t>paineita</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Aito</a:t>
            </a:r>
            <a:r>
              <a:rPr lang="en-AU" altLang="de-DE" sz="2400" dirty="0">
                <a:solidFill>
                  <a:srgbClr val="004992"/>
                </a:solidFill>
              </a:rPr>
              <a:t> </a:t>
            </a:r>
            <a:r>
              <a:rPr lang="en-AU" altLang="de-DE" sz="2400" dirty="0" err="1">
                <a:solidFill>
                  <a:srgbClr val="004992"/>
                </a:solidFill>
              </a:rPr>
              <a:t>esimerkki</a:t>
            </a:r>
            <a:r>
              <a:rPr lang="en-AU" altLang="de-DE" sz="2400" dirty="0">
                <a:solidFill>
                  <a:srgbClr val="004992"/>
                </a:solidFill>
              </a:rPr>
              <a:t>: </a:t>
            </a:r>
            <a:r>
              <a:rPr lang="en-AU" altLang="de-DE" sz="2400" dirty="0" err="1">
                <a:solidFill>
                  <a:srgbClr val="333333"/>
                </a:solidFill>
              </a:rPr>
              <a:t>Eero</a:t>
            </a:r>
            <a:r>
              <a:rPr lang="en-AU" altLang="de-DE" sz="2400" dirty="0">
                <a:solidFill>
                  <a:srgbClr val="333333"/>
                </a:solidFill>
              </a:rPr>
              <a:t> </a:t>
            </a:r>
            <a:r>
              <a:rPr lang="en-AU" altLang="de-DE" sz="2400" dirty="0" err="1">
                <a:solidFill>
                  <a:srgbClr val="333333"/>
                </a:solidFill>
              </a:rPr>
              <a:t>haluaa</a:t>
            </a:r>
            <a:r>
              <a:rPr lang="en-AU" altLang="de-DE" sz="2400" dirty="0">
                <a:solidFill>
                  <a:srgbClr val="333333"/>
                </a:solidFill>
              </a:rPr>
              <a:t> </a:t>
            </a:r>
            <a:r>
              <a:rPr lang="en-AU" altLang="de-DE" sz="2400" dirty="0" err="1">
                <a:solidFill>
                  <a:srgbClr val="333333"/>
                </a:solidFill>
              </a:rPr>
              <a:t>ajaa</a:t>
            </a:r>
            <a:r>
              <a:rPr lang="en-AU" altLang="de-DE" sz="2400" dirty="0">
                <a:solidFill>
                  <a:srgbClr val="333333"/>
                </a:solidFill>
              </a:rPr>
              <a:t> </a:t>
            </a:r>
            <a:r>
              <a:rPr lang="en-AU" altLang="de-DE" sz="2400" dirty="0" err="1">
                <a:solidFill>
                  <a:srgbClr val="333333"/>
                </a:solidFill>
              </a:rPr>
              <a:t>yliopistolle</a:t>
            </a:r>
            <a:r>
              <a:rPr lang="en-AU" altLang="de-DE" sz="2400" dirty="0">
                <a:solidFill>
                  <a:srgbClr val="333333"/>
                </a:solidFill>
              </a:rPr>
              <a:t> </a:t>
            </a:r>
            <a:r>
              <a:rPr lang="en-AU" altLang="de-DE" sz="2400" dirty="0" err="1">
                <a:solidFill>
                  <a:srgbClr val="333333"/>
                </a:solidFill>
              </a:rPr>
              <a:t>autollaan</a:t>
            </a:r>
            <a:r>
              <a:rPr lang="en-AU" altLang="de-DE" sz="2400" dirty="0">
                <a:solidFill>
                  <a:srgbClr val="333333"/>
                </a:solidFill>
              </a:rPr>
              <a:t>, </a:t>
            </a:r>
            <a:r>
              <a:rPr lang="en-AU" altLang="de-DE" sz="2400" dirty="0" err="1">
                <a:solidFill>
                  <a:srgbClr val="333333"/>
                </a:solidFill>
              </a:rPr>
              <a:t>mutta</a:t>
            </a:r>
            <a:r>
              <a:rPr lang="en-AU" altLang="de-DE" sz="2400" dirty="0">
                <a:solidFill>
                  <a:srgbClr val="333333"/>
                </a:solidFill>
              </a:rPr>
              <a:t> </a:t>
            </a:r>
            <a:r>
              <a:rPr lang="en-AU" altLang="de-DE" sz="2400" dirty="0" err="1">
                <a:solidFill>
                  <a:srgbClr val="333333"/>
                </a:solidFill>
              </a:rPr>
              <a:t>ei</a:t>
            </a:r>
            <a:r>
              <a:rPr lang="en-AU" altLang="de-DE" sz="2400" dirty="0">
                <a:solidFill>
                  <a:srgbClr val="333333"/>
                </a:solidFill>
              </a:rPr>
              <a:t> </a:t>
            </a:r>
            <a:r>
              <a:rPr lang="en-AU" altLang="de-DE" sz="2400" dirty="0" err="1">
                <a:solidFill>
                  <a:srgbClr val="333333"/>
                </a:solidFill>
              </a:rPr>
              <a:t>löydä</a:t>
            </a:r>
            <a:r>
              <a:rPr lang="en-AU" altLang="de-DE" sz="2400" dirty="0">
                <a:solidFill>
                  <a:srgbClr val="333333"/>
                </a:solidFill>
              </a:rPr>
              <a:t> </a:t>
            </a:r>
            <a:r>
              <a:rPr lang="en-AU" altLang="de-DE" sz="2400" dirty="0" err="1">
                <a:solidFill>
                  <a:srgbClr val="333333"/>
                </a:solidFill>
              </a:rPr>
              <a:t>avaimia</a:t>
            </a:r>
            <a:r>
              <a:rPr lang="en-AU" altLang="de-DE" sz="2400" dirty="0">
                <a:solidFill>
                  <a:srgbClr val="333333"/>
                </a:solidFill>
              </a:rPr>
              <a:t>. </a:t>
            </a:r>
            <a:r>
              <a:rPr lang="en-AU" altLang="de-DE" sz="2400" dirty="0" err="1">
                <a:solidFill>
                  <a:srgbClr val="333333"/>
                </a:solidFill>
              </a:rPr>
              <a:t>Hän</a:t>
            </a:r>
            <a:r>
              <a:rPr lang="en-AU" altLang="de-DE" sz="2400" dirty="0">
                <a:solidFill>
                  <a:srgbClr val="333333"/>
                </a:solidFill>
              </a:rPr>
              <a:t> </a:t>
            </a:r>
            <a:r>
              <a:rPr lang="en-AU" altLang="de-DE" sz="2400" dirty="0" err="1">
                <a:solidFill>
                  <a:srgbClr val="333333"/>
                </a:solidFill>
              </a:rPr>
              <a:t>ajattelee</a:t>
            </a:r>
            <a:r>
              <a:rPr lang="en-AU" altLang="de-DE" sz="2400" dirty="0">
                <a:solidFill>
                  <a:srgbClr val="333333"/>
                </a:solidFill>
              </a:rPr>
              <a:t>, </a:t>
            </a:r>
            <a:r>
              <a:rPr lang="en-AU" altLang="de-DE" sz="2400" dirty="0" err="1">
                <a:solidFill>
                  <a:srgbClr val="333333"/>
                </a:solidFill>
              </a:rPr>
              <a:t>että</a:t>
            </a:r>
            <a:r>
              <a:rPr lang="en-AU" altLang="de-DE" sz="2400" dirty="0">
                <a:solidFill>
                  <a:srgbClr val="333333"/>
                </a:solidFill>
              </a:rPr>
              <a:t> </a:t>
            </a:r>
            <a:r>
              <a:rPr lang="en-AU" altLang="de-DE" sz="2400" dirty="0" err="1">
                <a:solidFill>
                  <a:srgbClr val="333333"/>
                </a:solidFill>
              </a:rPr>
              <a:t>asuntolan</a:t>
            </a:r>
            <a:r>
              <a:rPr lang="en-AU" altLang="de-DE" sz="2400" dirty="0">
                <a:solidFill>
                  <a:srgbClr val="333333"/>
                </a:solidFill>
              </a:rPr>
              <a:t> </a:t>
            </a:r>
            <a:r>
              <a:rPr lang="en-AU" altLang="de-DE" sz="2400" dirty="0" err="1">
                <a:solidFill>
                  <a:srgbClr val="333333"/>
                </a:solidFill>
              </a:rPr>
              <a:t>talonmies</a:t>
            </a:r>
            <a:r>
              <a:rPr lang="en-AU" altLang="de-DE" sz="2400" dirty="0">
                <a:solidFill>
                  <a:srgbClr val="333333"/>
                </a:solidFill>
              </a:rPr>
              <a:t> on </a:t>
            </a:r>
            <a:r>
              <a:rPr lang="en-AU" altLang="de-DE" sz="2400" dirty="0" err="1">
                <a:solidFill>
                  <a:srgbClr val="333333"/>
                </a:solidFill>
              </a:rPr>
              <a:t>varastanut</a:t>
            </a:r>
            <a:r>
              <a:rPr lang="en-AU" altLang="de-DE" sz="2400" dirty="0">
                <a:solidFill>
                  <a:srgbClr val="333333"/>
                </a:solidFill>
              </a:rPr>
              <a:t> </a:t>
            </a:r>
            <a:r>
              <a:rPr lang="en-AU" altLang="de-DE" sz="2400" dirty="0" err="1">
                <a:solidFill>
                  <a:srgbClr val="333333"/>
                </a:solidFill>
              </a:rPr>
              <a:t>avaimet</a:t>
            </a:r>
            <a:r>
              <a:rPr lang="en-AU" altLang="de-DE" sz="2400" dirty="0">
                <a:solidFill>
                  <a:srgbClr val="333333"/>
                </a:solidFill>
              </a:rPr>
              <a:t> </a:t>
            </a:r>
            <a:r>
              <a:rPr lang="en-AU" altLang="de-DE" sz="2400" dirty="0" err="1">
                <a:solidFill>
                  <a:srgbClr val="333333"/>
                </a:solidFill>
              </a:rPr>
              <a:t>estääkseen</a:t>
            </a:r>
            <a:r>
              <a:rPr lang="en-AU" altLang="de-DE" sz="2400" dirty="0">
                <a:solidFill>
                  <a:srgbClr val="333333"/>
                </a:solidFill>
              </a:rPr>
              <a:t> </a:t>
            </a:r>
            <a:r>
              <a:rPr lang="en-AU" altLang="de-DE" sz="2400" dirty="0" err="1">
                <a:solidFill>
                  <a:srgbClr val="333333"/>
                </a:solidFill>
              </a:rPr>
              <a:t>häntä</a:t>
            </a:r>
            <a:r>
              <a:rPr lang="en-AU" altLang="de-DE" sz="2400" dirty="0">
                <a:solidFill>
                  <a:srgbClr val="333333"/>
                </a:solidFill>
              </a:rPr>
              <a:t> </a:t>
            </a:r>
            <a:r>
              <a:rPr lang="en-AU" altLang="de-DE" sz="2400" dirty="0" err="1">
                <a:solidFill>
                  <a:srgbClr val="333333"/>
                </a:solidFill>
              </a:rPr>
              <a:t>ajamasta</a:t>
            </a:r>
            <a:r>
              <a:rPr lang="en-AU" altLang="de-DE" sz="2400" dirty="0">
                <a:solidFill>
                  <a:srgbClr val="333333"/>
                </a:solidFill>
              </a:rPr>
              <a:t> </a:t>
            </a:r>
            <a:r>
              <a:rPr lang="en-AU" altLang="de-DE" sz="2400" dirty="0" err="1">
                <a:solidFill>
                  <a:srgbClr val="333333"/>
                </a:solidFill>
              </a:rPr>
              <a:t>kampukselle</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Taustaa</a:t>
            </a:r>
            <a:r>
              <a:rPr lang="en-AU" altLang="de-DE" sz="2400" dirty="0">
                <a:solidFill>
                  <a:srgbClr val="004992"/>
                </a:solidFill>
              </a:rPr>
              <a:t>: </a:t>
            </a:r>
            <a:r>
              <a:rPr lang="en-AU" altLang="de-DE" sz="2400" dirty="0" err="1">
                <a:solidFill>
                  <a:srgbClr val="333333"/>
                </a:solidFill>
              </a:rPr>
              <a:t>Hän</a:t>
            </a:r>
            <a:r>
              <a:rPr lang="en-AU" altLang="de-DE" sz="2400" dirty="0">
                <a:solidFill>
                  <a:srgbClr val="333333"/>
                </a:solidFill>
              </a:rPr>
              <a:t> on </a:t>
            </a:r>
            <a:r>
              <a:rPr lang="en-AU" altLang="de-DE" sz="2400" dirty="0" err="1">
                <a:solidFill>
                  <a:srgbClr val="333333"/>
                </a:solidFill>
              </a:rPr>
              <a:t>vakuuttunut</a:t>
            </a:r>
            <a:r>
              <a:rPr lang="en-AU" altLang="de-DE" sz="2400" dirty="0">
                <a:solidFill>
                  <a:srgbClr val="333333"/>
                </a:solidFill>
              </a:rPr>
              <a:t>, </a:t>
            </a:r>
            <a:r>
              <a:rPr lang="en-AU" altLang="de-DE" sz="2400" dirty="0" err="1">
                <a:solidFill>
                  <a:srgbClr val="333333"/>
                </a:solidFill>
              </a:rPr>
              <a:t>että</a:t>
            </a:r>
            <a:r>
              <a:rPr lang="en-AU" altLang="de-DE" sz="2400" dirty="0">
                <a:solidFill>
                  <a:srgbClr val="333333"/>
                </a:solidFill>
              </a:rPr>
              <a:t> </a:t>
            </a:r>
            <a:r>
              <a:rPr lang="en-AU" altLang="de-DE" sz="2400" dirty="0" err="1">
                <a:solidFill>
                  <a:srgbClr val="333333"/>
                </a:solidFill>
              </a:rPr>
              <a:t>ihmiset</a:t>
            </a:r>
            <a:r>
              <a:rPr lang="en-AU" altLang="de-DE" sz="2400" dirty="0">
                <a:solidFill>
                  <a:srgbClr val="333333"/>
                </a:solidFill>
              </a:rPr>
              <a:t> </a:t>
            </a:r>
            <a:r>
              <a:rPr lang="en-AU" altLang="de-DE" sz="2400" dirty="0" err="1">
                <a:solidFill>
                  <a:srgbClr val="333333"/>
                </a:solidFill>
              </a:rPr>
              <a:t>yliopistolla</a:t>
            </a:r>
            <a:r>
              <a:rPr lang="en-AU" altLang="de-DE" sz="2400" dirty="0">
                <a:solidFill>
                  <a:srgbClr val="333333"/>
                </a:solidFill>
              </a:rPr>
              <a:t> </a:t>
            </a:r>
            <a:r>
              <a:rPr lang="en-AU" altLang="de-DE" sz="2400" dirty="0" err="1">
                <a:solidFill>
                  <a:srgbClr val="333333"/>
                </a:solidFill>
              </a:rPr>
              <a:t>haluavat</a:t>
            </a:r>
            <a:r>
              <a:rPr lang="en-AU" altLang="de-DE" sz="2400" dirty="0">
                <a:solidFill>
                  <a:srgbClr val="333333"/>
                </a:solidFill>
              </a:rPr>
              <a:t> </a:t>
            </a:r>
            <a:r>
              <a:rPr lang="en-AU" altLang="de-DE" sz="2400" dirty="0" err="1">
                <a:solidFill>
                  <a:srgbClr val="333333"/>
                </a:solidFill>
              </a:rPr>
              <a:t>erottaa</a:t>
            </a:r>
            <a:r>
              <a:rPr lang="en-AU" altLang="de-DE" sz="2400" dirty="0">
                <a:solidFill>
                  <a:srgbClr val="333333"/>
                </a:solidFill>
              </a:rPr>
              <a:t> </a:t>
            </a:r>
            <a:r>
              <a:rPr lang="en-AU" altLang="de-DE" sz="2400" dirty="0" err="1">
                <a:solidFill>
                  <a:srgbClr val="333333"/>
                </a:solidFill>
              </a:rPr>
              <a:t>hänet</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Mutta</a:t>
            </a:r>
            <a:r>
              <a:rPr lang="en-AU" altLang="de-DE" sz="2400" dirty="0">
                <a:solidFill>
                  <a:srgbClr val="004992"/>
                </a:solidFill>
              </a:rPr>
              <a:t>: </a:t>
            </a:r>
            <a:r>
              <a:rPr lang="en-AU" altLang="de-DE" sz="2400" dirty="0" err="1">
                <a:solidFill>
                  <a:srgbClr val="333333"/>
                </a:solidFill>
              </a:rPr>
              <a:t>Miksi</a:t>
            </a:r>
            <a:r>
              <a:rPr lang="en-AU" altLang="de-DE" sz="2400" dirty="0">
                <a:solidFill>
                  <a:srgbClr val="333333"/>
                </a:solidFill>
              </a:rPr>
              <a:t> </a:t>
            </a:r>
            <a:r>
              <a:rPr lang="en-AU" altLang="de-DE" sz="2400" dirty="0" err="1">
                <a:solidFill>
                  <a:srgbClr val="333333"/>
                </a:solidFill>
              </a:rPr>
              <a:t>talonmiehen</a:t>
            </a:r>
            <a:r>
              <a:rPr lang="en-AU" altLang="de-DE" sz="2400" dirty="0">
                <a:solidFill>
                  <a:srgbClr val="333333"/>
                </a:solidFill>
              </a:rPr>
              <a:t> </a:t>
            </a:r>
            <a:r>
              <a:rPr lang="en-AU" altLang="de-DE" sz="2400" dirty="0" err="1">
                <a:solidFill>
                  <a:srgbClr val="333333"/>
                </a:solidFill>
              </a:rPr>
              <a:t>pitäisi</a:t>
            </a:r>
            <a:r>
              <a:rPr lang="en-AU" altLang="de-DE" sz="2400" dirty="0">
                <a:solidFill>
                  <a:srgbClr val="333333"/>
                </a:solidFill>
              </a:rPr>
              <a:t> olla </a:t>
            </a:r>
            <a:r>
              <a:rPr lang="en-AU" altLang="de-DE" sz="2400" dirty="0" err="1">
                <a:solidFill>
                  <a:srgbClr val="333333"/>
                </a:solidFill>
              </a:rPr>
              <a:t>kiinnostunut</a:t>
            </a:r>
            <a:r>
              <a:rPr lang="en-AU" altLang="de-DE" sz="2400" dirty="0">
                <a:solidFill>
                  <a:srgbClr val="333333"/>
                </a:solidFill>
              </a:rPr>
              <a:t> </a:t>
            </a:r>
            <a:r>
              <a:rPr lang="en-AU" altLang="de-DE" sz="2400" dirty="0" err="1">
                <a:solidFill>
                  <a:srgbClr val="333333"/>
                </a:solidFill>
              </a:rPr>
              <a:t>Eeron</a:t>
            </a:r>
            <a:r>
              <a:rPr lang="en-AU" altLang="de-DE" sz="2400" dirty="0">
                <a:solidFill>
                  <a:srgbClr val="333333"/>
                </a:solidFill>
              </a:rPr>
              <a:t> </a:t>
            </a:r>
            <a:r>
              <a:rPr lang="en-AU" altLang="de-DE" sz="2400" dirty="0" err="1">
                <a:solidFill>
                  <a:srgbClr val="333333"/>
                </a:solidFill>
              </a:rPr>
              <a:t>erottamisesta</a:t>
            </a:r>
            <a:r>
              <a:rPr lang="en-AU" altLang="de-DE" sz="2400" dirty="0">
                <a:solidFill>
                  <a:srgbClr val="333333"/>
                </a:solidFill>
              </a:rPr>
              <a:t> </a:t>
            </a:r>
            <a:r>
              <a:rPr lang="en-AU" altLang="de-DE" sz="2400" dirty="0" err="1">
                <a:solidFill>
                  <a:srgbClr val="333333"/>
                </a:solidFill>
              </a:rPr>
              <a:t>yliopistosta</a:t>
            </a:r>
            <a:r>
              <a:rPr lang="en-AU" altLang="de-DE" sz="2400" dirty="0">
                <a:solidFill>
                  <a:srgbClr val="333333"/>
                </a:solidFill>
              </a:rPr>
              <a:t>; </a:t>
            </a:r>
            <a:r>
              <a:rPr lang="en-AU" altLang="de-DE" sz="2400" dirty="0" err="1">
                <a:solidFill>
                  <a:srgbClr val="333333"/>
                </a:solidFill>
              </a:rPr>
              <a:t>kuinka</a:t>
            </a:r>
            <a:r>
              <a:rPr lang="en-AU" altLang="de-DE" sz="2400" dirty="0">
                <a:solidFill>
                  <a:srgbClr val="333333"/>
                </a:solidFill>
              </a:rPr>
              <a:t> </a:t>
            </a:r>
            <a:r>
              <a:rPr lang="en-AU" altLang="de-DE" sz="2400" dirty="0" err="1">
                <a:solidFill>
                  <a:srgbClr val="333333"/>
                </a:solidFill>
              </a:rPr>
              <a:t>hän</a:t>
            </a:r>
            <a:r>
              <a:rPr lang="en-AU" altLang="de-DE" sz="2400" dirty="0">
                <a:solidFill>
                  <a:srgbClr val="333333"/>
                </a:solidFill>
              </a:rPr>
              <a:t> </a:t>
            </a:r>
            <a:r>
              <a:rPr lang="en-AU" altLang="de-DE" sz="2400" dirty="0" err="1">
                <a:solidFill>
                  <a:srgbClr val="333333"/>
                </a:solidFill>
              </a:rPr>
              <a:t>sai</a:t>
            </a:r>
            <a:r>
              <a:rPr lang="en-AU" altLang="de-DE" sz="2400" dirty="0">
                <a:solidFill>
                  <a:srgbClr val="333333"/>
                </a:solidFill>
              </a:rPr>
              <a:t> </a:t>
            </a:r>
            <a:r>
              <a:rPr lang="en-AU" altLang="de-DE" sz="2400" dirty="0" err="1">
                <a:solidFill>
                  <a:srgbClr val="333333"/>
                </a:solidFill>
              </a:rPr>
              <a:t>avaimet</a:t>
            </a:r>
            <a:r>
              <a:rPr lang="en-AU" altLang="de-DE" sz="2400" dirty="0">
                <a:solidFill>
                  <a:srgbClr val="333333"/>
                </a:solidFill>
              </a:rPr>
              <a:t> </a:t>
            </a:r>
            <a:r>
              <a:rPr lang="en-AU" altLang="de-DE" sz="2400" dirty="0" err="1">
                <a:solidFill>
                  <a:srgbClr val="333333"/>
                </a:solidFill>
              </a:rPr>
              <a:t>haltuunsa</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p:txBody>
          <a:bodyPr/>
          <a:lstStyle/>
          <a:p>
            <a:fld id="{05112D2E-A745-4139-8085-75CDCAD927D8}" type="slidenum">
              <a:rPr lang="de-DE" altLang="de-DE" smtClean="0"/>
              <a:pPr/>
              <a:t>70</a:t>
            </a:fld>
            <a:endParaRPr lang="de-DE" altLang="de-DE"/>
          </a:p>
        </p:txBody>
      </p:sp>
    </p:spTree>
    <p:extLst>
      <p:ext uri="{BB962C8B-B14F-4D97-AF65-F5344CB8AC3E}">
        <p14:creationId xmlns:p14="http://schemas.microsoft.com/office/powerpoint/2010/main" val="22450164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Monet </a:t>
            </a:r>
            <a:r>
              <a:rPr lang="de-DE" altLang="de-DE" sz="2400" dirty="0">
                <a:solidFill>
                  <a:srgbClr val="333333"/>
                </a:solidFill>
              </a:rPr>
              <a:t>(mutta eivät kaikki!) </a:t>
            </a:r>
            <a:r>
              <a:rPr lang="en-AU" altLang="de-DE" sz="2400" dirty="0" err="1">
                <a:solidFill>
                  <a:srgbClr val="333333"/>
                </a:solidFill>
              </a:rPr>
              <a:t>ihmiset</a:t>
            </a:r>
            <a:r>
              <a:rPr lang="en-AU" altLang="de-DE" sz="2400" dirty="0">
                <a:solidFill>
                  <a:srgbClr val="333333"/>
                </a:solidFill>
              </a:rPr>
              <a:t>, </a:t>
            </a:r>
            <a:r>
              <a:rPr lang="en-AU" altLang="de-DE" sz="2400" dirty="0" err="1">
                <a:solidFill>
                  <a:srgbClr val="333333"/>
                </a:solidFill>
              </a:rPr>
              <a:t>joilla</a:t>
            </a:r>
            <a:r>
              <a:rPr lang="en-AU" altLang="de-DE" sz="2400" dirty="0">
                <a:solidFill>
                  <a:srgbClr val="333333"/>
                </a:solidFill>
              </a:rPr>
              <a:t> on </a:t>
            </a:r>
            <a:r>
              <a:rPr lang="en-AU" altLang="de-DE" sz="2400" dirty="0" err="1">
                <a:solidFill>
                  <a:srgbClr val="333333"/>
                </a:solidFill>
              </a:rPr>
              <a:t>psykoosi</a:t>
            </a:r>
            <a:r>
              <a:rPr lang="en-AU" altLang="de-DE" sz="2400" dirty="0">
                <a:solidFill>
                  <a:srgbClr val="333333"/>
                </a:solidFill>
              </a:rPr>
              <a:t>, </a:t>
            </a:r>
            <a:r>
              <a:rPr lang="en-AU" altLang="de-DE" sz="2400" dirty="0" err="1">
                <a:solidFill>
                  <a:srgbClr val="333333"/>
                </a:solidFill>
              </a:rPr>
              <a:t>ovat</a:t>
            </a:r>
            <a:r>
              <a:rPr lang="en-AU" altLang="de-DE" sz="2400" dirty="0">
                <a:solidFill>
                  <a:srgbClr val="333333"/>
                </a:solidFill>
              </a:rPr>
              <a:t> </a:t>
            </a:r>
            <a:r>
              <a:rPr lang="en-AU" altLang="de-DE" sz="2400" dirty="0" err="1">
                <a:solidFill>
                  <a:srgbClr val="333333"/>
                </a:solidFill>
              </a:rPr>
              <a:t>taipuvaisia</a:t>
            </a:r>
            <a:r>
              <a:rPr lang="en-AU" altLang="de-DE" sz="2400" dirty="0">
                <a:solidFill>
                  <a:srgbClr val="333333"/>
                </a:solidFill>
              </a:rPr>
              <a:t> </a:t>
            </a:r>
            <a:r>
              <a:rPr lang="en-AU" altLang="de-DE" sz="2400" dirty="0" err="1">
                <a:solidFill>
                  <a:srgbClr val="333333"/>
                </a:solidFill>
              </a:rPr>
              <a:t>hätiköityihin</a:t>
            </a:r>
            <a:r>
              <a:rPr lang="en-AU" altLang="de-DE" sz="2400" dirty="0">
                <a:solidFill>
                  <a:srgbClr val="333333"/>
                </a:solidFill>
              </a:rPr>
              <a:t> </a:t>
            </a:r>
            <a:r>
              <a:rPr lang="en-AU" altLang="de-DE" sz="2400" dirty="0" err="1">
                <a:solidFill>
                  <a:srgbClr val="333333"/>
                </a:solidFill>
              </a:rPr>
              <a:t>johtopäätöksiin</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muodostamaan</a:t>
            </a:r>
            <a:r>
              <a:rPr lang="en-AU" altLang="de-DE" sz="2400" dirty="0">
                <a:solidFill>
                  <a:srgbClr val="333333"/>
                </a:solidFill>
              </a:rPr>
              <a:t> </a:t>
            </a:r>
            <a:r>
              <a:rPr lang="en-AU" altLang="de-DE" sz="2400" dirty="0" err="1">
                <a:solidFill>
                  <a:srgbClr val="333333"/>
                </a:solidFill>
              </a:rPr>
              <a:t>äärimmäisiä</a:t>
            </a:r>
            <a:r>
              <a:rPr lang="en-AU" altLang="de-DE" sz="2400" dirty="0">
                <a:solidFill>
                  <a:srgbClr val="333333"/>
                </a:solidFill>
              </a:rPr>
              <a:t> </a:t>
            </a:r>
            <a:r>
              <a:rPr lang="en-AU" altLang="de-DE" sz="2400" dirty="0" err="1">
                <a:solidFill>
                  <a:srgbClr val="333333"/>
                </a:solidFill>
              </a:rPr>
              <a:t>päätelmiä</a:t>
            </a:r>
            <a:r>
              <a:rPr lang="en-AU" altLang="de-DE" sz="2400" dirty="0">
                <a:solidFill>
                  <a:srgbClr val="333333"/>
                </a:solidFill>
              </a:rPr>
              <a:t>. </a:t>
            </a:r>
            <a:r>
              <a:rPr lang="en-AU" altLang="de-DE" sz="2400" dirty="0" err="1">
                <a:solidFill>
                  <a:srgbClr val="333333"/>
                </a:solidFill>
              </a:rPr>
              <a:t>Tällainen</a:t>
            </a:r>
            <a:r>
              <a:rPr lang="en-AU" altLang="de-DE" sz="2400" dirty="0">
                <a:solidFill>
                  <a:srgbClr val="333333"/>
                </a:solidFill>
              </a:rPr>
              <a:t> </a:t>
            </a:r>
            <a:r>
              <a:rPr lang="en-AU" altLang="de-DE" sz="2400" dirty="0" err="1">
                <a:solidFill>
                  <a:srgbClr val="333333"/>
                </a:solidFill>
              </a:rPr>
              <a:t>päättelytapa</a:t>
            </a:r>
            <a:r>
              <a:rPr lang="en-AU" altLang="de-DE" sz="2400" dirty="0">
                <a:solidFill>
                  <a:srgbClr val="333333"/>
                </a:solidFill>
              </a:rPr>
              <a:t> </a:t>
            </a:r>
            <a:r>
              <a:rPr lang="en-AU" altLang="de-DE" sz="2400" dirty="0" err="1">
                <a:solidFill>
                  <a:srgbClr val="333333"/>
                </a:solidFill>
              </a:rPr>
              <a:t>voi</a:t>
            </a:r>
            <a:r>
              <a:rPr lang="en-AU" altLang="de-DE" sz="2400" dirty="0">
                <a:solidFill>
                  <a:srgbClr val="333333"/>
                </a:solidFill>
              </a:rPr>
              <a:t> </a:t>
            </a:r>
            <a:r>
              <a:rPr lang="en-AU" altLang="de-DE" sz="2400" dirty="0" err="1">
                <a:solidFill>
                  <a:srgbClr val="333333"/>
                </a:solidFill>
              </a:rPr>
              <a:t>lisääntyä</a:t>
            </a:r>
            <a:r>
              <a:rPr lang="en-AU" altLang="de-DE" sz="2400" dirty="0">
                <a:solidFill>
                  <a:srgbClr val="333333"/>
                </a:solidFill>
              </a:rPr>
              <a:t> </a:t>
            </a:r>
            <a:r>
              <a:rPr lang="en-AU" altLang="de-DE" sz="2400" dirty="0" err="1">
                <a:solidFill>
                  <a:srgbClr val="333333"/>
                </a:solidFill>
              </a:rPr>
              <a:t>paineen</a:t>
            </a:r>
            <a:r>
              <a:rPr lang="en-AU" altLang="de-DE" sz="2400" dirty="0">
                <a:solidFill>
                  <a:srgbClr val="333333"/>
                </a:solidFill>
              </a:rPr>
              <a:t> </a:t>
            </a:r>
            <a:r>
              <a:rPr lang="en-AU" altLang="de-DE" sz="2400" dirty="0" err="1">
                <a:solidFill>
                  <a:srgbClr val="333333"/>
                </a:solidFill>
              </a:rPr>
              <a:t>alla</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kun </a:t>
            </a:r>
            <a:r>
              <a:rPr lang="en-AU" altLang="de-DE" sz="2400" dirty="0" err="1">
                <a:solidFill>
                  <a:srgbClr val="333333"/>
                </a:solidFill>
              </a:rPr>
              <a:t>haluaa</a:t>
            </a:r>
            <a:r>
              <a:rPr lang="en-AU" altLang="de-DE" sz="2400" dirty="0">
                <a:solidFill>
                  <a:srgbClr val="333333"/>
                </a:solidFill>
              </a:rPr>
              <a:t> </a:t>
            </a:r>
            <a:r>
              <a:rPr lang="en-AU" altLang="de-DE" sz="2400" dirty="0" err="1">
                <a:solidFill>
                  <a:srgbClr val="333333"/>
                </a:solidFill>
              </a:rPr>
              <a:t>purkaa</a:t>
            </a:r>
            <a:r>
              <a:rPr lang="en-AU" altLang="de-DE" sz="2400" dirty="0">
                <a:solidFill>
                  <a:srgbClr val="333333"/>
                </a:solidFill>
              </a:rPr>
              <a:t> </a:t>
            </a:r>
            <a:r>
              <a:rPr lang="en-AU" altLang="de-DE" sz="2400" dirty="0" err="1">
                <a:solidFill>
                  <a:srgbClr val="333333"/>
                </a:solidFill>
              </a:rPr>
              <a:t>liikoja</a:t>
            </a:r>
            <a:r>
              <a:rPr lang="en-AU" altLang="de-DE" sz="2400" dirty="0">
                <a:solidFill>
                  <a:srgbClr val="333333"/>
                </a:solidFill>
              </a:rPr>
              <a:t> </a:t>
            </a:r>
            <a:r>
              <a:rPr lang="en-AU" altLang="de-DE" sz="2400" dirty="0" err="1">
                <a:solidFill>
                  <a:srgbClr val="333333"/>
                </a:solidFill>
              </a:rPr>
              <a:t>paineita</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Aito</a:t>
            </a:r>
            <a:r>
              <a:rPr lang="en-AU" altLang="de-DE" sz="2400" dirty="0">
                <a:solidFill>
                  <a:srgbClr val="004992"/>
                </a:solidFill>
              </a:rPr>
              <a:t> </a:t>
            </a:r>
            <a:r>
              <a:rPr lang="en-AU" altLang="de-DE" sz="2400" dirty="0" err="1">
                <a:solidFill>
                  <a:srgbClr val="004992"/>
                </a:solidFill>
              </a:rPr>
              <a:t>esimerkki</a:t>
            </a:r>
            <a:r>
              <a:rPr lang="en-AU" altLang="de-DE" sz="2400" dirty="0">
                <a:solidFill>
                  <a:srgbClr val="004992"/>
                </a:solidFill>
              </a:rPr>
              <a:t>: </a:t>
            </a:r>
            <a:r>
              <a:rPr lang="en-AU" altLang="de-DE" sz="2400" dirty="0" err="1">
                <a:solidFill>
                  <a:srgbClr val="333333"/>
                </a:solidFill>
              </a:rPr>
              <a:t>Eero</a:t>
            </a:r>
            <a:r>
              <a:rPr lang="en-AU" altLang="de-DE" sz="2400" dirty="0">
                <a:solidFill>
                  <a:srgbClr val="333333"/>
                </a:solidFill>
              </a:rPr>
              <a:t> </a:t>
            </a:r>
            <a:r>
              <a:rPr lang="en-AU" altLang="de-DE" sz="2400" dirty="0" err="1">
                <a:solidFill>
                  <a:srgbClr val="333333"/>
                </a:solidFill>
              </a:rPr>
              <a:t>haluaa</a:t>
            </a:r>
            <a:r>
              <a:rPr lang="en-AU" altLang="de-DE" sz="2400" dirty="0">
                <a:solidFill>
                  <a:srgbClr val="333333"/>
                </a:solidFill>
              </a:rPr>
              <a:t> </a:t>
            </a:r>
            <a:r>
              <a:rPr lang="en-AU" altLang="de-DE" sz="2400" dirty="0" err="1">
                <a:solidFill>
                  <a:srgbClr val="333333"/>
                </a:solidFill>
              </a:rPr>
              <a:t>ajaa</a:t>
            </a:r>
            <a:r>
              <a:rPr lang="en-AU" altLang="de-DE" sz="2400" dirty="0">
                <a:solidFill>
                  <a:srgbClr val="333333"/>
                </a:solidFill>
              </a:rPr>
              <a:t> </a:t>
            </a:r>
            <a:r>
              <a:rPr lang="en-AU" altLang="de-DE" sz="2400" dirty="0" err="1">
                <a:solidFill>
                  <a:srgbClr val="333333"/>
                </a:solidFill>
              </a:rPr>
              <a:t>yliopistolle</a:t>
            </a:r>
            <a:r>
              <a:rPr lang="en-AU" altLang="de-DE" sz="2400" dirty="0">
                <a:solidFill>
                  <a:srgbClr val="333333"/>
                </a:solidFill>
              </a:rPr>
              <a:t> </a:t>
            </a:r>
            <a:r>
              <a:rPr lang="en-AU" altLang="de-DE" sz="2400" dirty="0" err="1">
                <a:solidFill>
                  <a:srgbClr val="333333"/>
                </a:solidFill>
              </a:rPr>
              <a:t>autollaan</a:t>
            </a:r>
            <a:r>
              <a:rPr lang="en-AU" altLang="de-DE" sz="2400" dirty="0">
                <a:solidFill>
                  <a:srgbClr val="333333"/>
                </a:solidFill>
              </a:rPr>
              <a:t>, </a:t>
            </a:r>
            <a:r>
              <a:rPr lang="en-AU" altLang="de-DE" sz="2400" dirty="0" err="1">
                <a:solidFill>
                  <a:srgbClr val="333333"/>
                </a:solidFill>
              </a:rPr>
              <a:t>mutta</a:t>
            </a:r>
            <a:r>
              <a:rPr lang="en-AU" altLang="de-DE" sz="2400" dirty="0">
                <a:solidFill>
                  <a:srgbClr val="333333"/>
                </a:solidFill>
              </a:rPr>
              <a:t> </a:t>
            </a:r>
            <a:r>
              <a:rPr lang="en-AU" altLang="de-DE" sz="2400" dirty="0" err="1">
                <a:solidFill>
                  <a:srgbClr val="333333"/>
                </a:solidFill>
              </a:rPr>
              <a:t>ei</a:t>
            </a:r>
            <a:r>
              <a:rPr lang="en-AU" altLang="de-DE" sz="2400" dirty="0">
                <a:solidFill>
                  <a:srgbClr val="333333"/>
                </a:solidFill>
              </a:rPr>
              <a:t> </a:t>
            </a:r>
            <a:r>
              <a:rPr lang="en-AU" altLang="de-DE" sz="2400" dirty="0" err="1">
                <a:solidFill>
                  <a:srgbClr val="333333"/>
                </a:solidFill>
              </a:rPr>
              <a:t>löydä</a:t>
            </a:r>
            <a:r>
              <a:rPr lang="en-AU" altLang="de-DE" sz="2400" dirty="0">
                <a:solidFill>
                  <a:srgbClr val="333333"/>
                </a:solidFill>
              </a:rPr>
              <a:t> </a:t>
            </a:r>
            <a:r>
              <a:rPr lang="en-AU" altLang="de-DE" sz="2400" dirty="0" err="1">
                <a:solidFill>
                  <a:srgbClr val="333333"/>
                </a:solidFill>
              </a:rPr>
              <a:t>avaimia</a:t>
            </a:r>
            <a:r>
              <a:rPr lang="en-AU" altLang="de-DE" sz="2400" dirty="0">
                <a:solidFill>
                  <a:srgbClr val="333333"/>
                </a:solidFill>
              </a:rPr>
              <a:t>. </a:t>
            </a:r>
            <a:r>
              <a:rPr lang="en-AU" altLang="de-DE" sz="2400" dirty="0" err="1">
                <a:solidFill>
                  <a:srgbClr val="333333"/>
                </a:solidFill>
              </a:rPr>
              <a:t>Hän</a:t>
            </a:r>
            <a:r>
              <a:rPr lang="en-AU" altLang="de-DE" sz="2400" dirty="0">
                <a:solidFill>
                  <a:srgbClr val="333333"/>
                </a:solidFill>
              </a:rPr>
              <a:t> </a:t>
            </a:r>
            <a:r>
              <a:rPr lang="en-AU" altLang="de-DE" sz="2400" dirty="0" err="1">
                <a:solidFill>
                  <a:srgbClr val="333333"/>
                </a:solidFill>
              </a:rPr>
              <a:t>ajattelee</a:t>
            </a:r>
            <a:r>
              <a:rPr lang="en-AU" altLang="de-DE" sz="2400" dirty="0">
                <a:solidFill>
                  <a:srgbClr val="333333"/>
                </a:solidFill>
              </a:rPr>
              <a:t>, </a:t>
            </a:r>
            <a:r>
              <a:rPr lang="en-AU" altLang="de-DE" sz="2400" dirty="0" err="1">
                <a:solidFill>
                  <a:srgbClr val="333333"/>
                </a:solidFill>
              </a:rPr>
              <a:t>että</a:t>
            </a:r>
            <a:r>
              <a:rPr lang="en-AU" altLang="de-DE" sz="2400" dirty="0">
                <a:solidFill>
                  <a:srgbClr val="333333"/>
                </a:solidFill>
              </a:rPr>
              <a:t> </a:t>
            </a:r>
            <a:r>
              <a:rPr lang="en-AU" altLang="de-DE" sz="2400" dirty="0" err="1">
                <a:solidFill>
                  <a:srgbClr val="333333"/>
                </a:solidFill>
              </a:rPr>
              <a:t>asuntolan</a:t>
            </a:r>
            <a:r>
              <a:rPr lang="en-AU" altLang="de-DE" sz="2400" dirty="0">
                <a:solidFill>
                  <a:srgbClr val="333333"/>
                </a:solidFill>
              </a:rPr>
              <a:t> </a:t>
            </a:r>
            <a:r>
              <a:rPr lang="en-AU" altLang="de-DE" sz="2400" dirty="0" err="1">
                <a:solidFill>
                  <a:srgbClr val="333333"/>
                </a:solidFill>
              </a:rPr>
              <a:t>talonmies</a:t>
            </a:r>
            <a:r>
              <a:rPr lang="en-AU" altLang="de-DE" sz="2400" dirty="0">
                <a:solidFill>
                  <a:srgbClr val="333333"/>
                </a:solidFill>
              </a:rPr>
              <a:t> on </a:t>
            </a:r>
            <a:r>
              <a:rPr lang="en-AU" altLang="de-DE" sz="2400" dirty="0" err="1">
                <a:solidFill>
                  <a:srgbClr val="333333"/>
                </a:solidFill>
              </a:rPr>
              <a:t>varastanut</a:t>
            </a:r>
            <a:r>
              <a:rPr lang="en-AU" altLang="de-DE" sz="2400" dirty="0">
                <a:solidFill>
                  <a:srgbClr val="333333"/>
                </a:solidFill>
              </a:rPr>
              <a:t> </a:t>
            </a:r>
            <a:r>
              <a:rPr lang="en-AU" altLang="de-DE" sz="2400" dirty="0" err="1">
                <a:solidFill>
                  <a:srgbClr val="333333"/>
                </a:solidFill>
              </a:rPr>
              <a:t>avaimet</a:t>
            </a:r>
            <a:r>
              <a:rPr lang="en-AU" altLang="de-DE" sz="2400" dirty="0">
                <a:solidFill>
                  <a:srgbClr val="333333"/>
                </a:solidFill>
              </a:rPr>
              <a:t> </a:t>
            </a:r>
            <a:r>
              <a:rPr lang="en-AU" altLang="de-DE" sz="2400" dirty="0" err="1">
                <a:solidFill>
                  <a:srgbClr val="333333"/>
                </a:solidFill>
              </a:rPr>
              <a:t>estääkseen</a:t>
            </a:r>
            <a:r>
              <a:rPr lang="en-AU" altLang="de-DE" sz="2400" dirty="0">
                <a:solidFill>
                  <a:srgbClr val="333333"/>
                </a:solidFill>
              </a:rPr>
              <a:t> </a:t>
            </a:r>
            <a:r>
              <a:rPr lang="en-AU" altLang="de-DE" sz="2400" dirty="0" err="1">
                <a:solidFill>
                  <a:srgbClr val="333333"/>
                </a:solidFill>
              </a:rPr>
              <a:t>häntä</a:t>
            </a:r>
            <a:r>
              <a:rPr lang="en-AU" altLang="de-DE" sz="2400" dirty="0">
                <a:solidFill>
                  <a:srgbClr val="333333"/>
                </a:solidFill>
              </a:rPr>
              <a:t> </a:t>
            </a:r>
            <a:r>
              <a:rPr lang="en-AU" altLang="de-DE" sz="2400" dirty="0" err="1">
                <a:solidFill>
                  <a:srgbClr val="333333"/>
                </a:solidFill>
              </a:rPr>
              <a:t>ajamasta</a:t>
            </a:r>
            <a:r>
              <a:rPr lang="en-AU" altLang="de-DE" sz="2400" dirty="0">
                <a:solidFill>
                  <a:srgbClr val="333333"/>
                </a:solidFill>
              </a:rPr>
              <a:t> </a:t>
            </a:r>
            <a:r>
              <a:rPr lang="en-AU" altLang="de-DE" sz="2400" dirty="0" err="1">
                <a:solidFill>
                  <a:srgbClr val="333333"/>
                </a:solidFill>
              </a:rPr>
              <a:t>kampukselle</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Taustaa</a:t>
            </a:r>
            <a:r>
              <a:rPr lang="en-AU" altLang="de-DE" sz="2400" dirty="0">
                <a:solidFill>
                  <a:srgbClr val="004992"/>
                </a:solidFill>
              </a:rPr>
              <a:t>: </a:t>
            </a:r>
            <a:r>
              <a:rPr lang="en-AU" altLang="de-DE" sz="2400" dirty="0" err="1">
                <a:solidFill>
                  <a:srgbClr val="333333"/>
                </a:solidFill>
              </a:rPr>
              <a:t>Hän</a:t>
            </a:r>
            <a:r>
              <a:rPr lang="en-AU" altLang="de-DE" sz="2400" dirty="0">
                <a:solidFill>
                  <a:srgbClr val="333333"/>
                </a:solidFill>
              </a:rPr>
              <a:t> on </a:t>
            </a:r>
            <a:r>
              <a:rPr lang="en-AU" altLang="de-DE" sz="2400" dirty="0" err="1">
                <a:solidFill>
                  <a:srgbClr val="333333"/>
                </a:solidFill>
              </a:rPr>
              <a:t>vakuuttunut</a:t>
            </a:r>
            <a:r>
              <a:rPr lang="en-AU" altLang="de-DE" sz="2400" dirty="0">
                <a:solidFill>
                  <a:srgbClr val="333333"/>
                </a:solidFill>
              </a:rPr>
              <a:t>, </a:t>
            </a:r>
            <a:r>
              <a:rPr lang="en-AU" altLang="de-DE" sz="2400" dirty="0" err="1">
                <a:solidFill>
                  <a:srgbClr val="333333"/>
                </a:solidFill>
              </a:rPr>
              <a:t>että</a:t>
            </a:r>
            <a:r>
              <a:rPr lang="en-AU" altLang="de-DE" sz="2400" dirty="0">
                <a:solidFill>
                  <a:srgbClr val="333333"/>
                </a:solidFill>
              </a:rPr>
              <a:t> </a:t>
            </a:r>
            <a:r>
              <a:rPr lang="en-AU" altLang="de-DE" sz="2400" dirty="0" err="1">
                <a:solidFill>
                  <a:srgbClr val="333333"/>
                </a:solidFill>
              </a:rPr>
              <a:t>ihmiset</a:t>
            </a:r>
            <a:r>
              <a:rPr lang="en-AU" altLang="de-DE" sz="2400" dirty="0">
                <a:solidFill>
                  <a:srgbClr val="333333"/>
                </a:solidFill>
              </a:rPr>
              <a:t> </a:t>
            </a:r>
            <a:r>
              <a:rPr lang="en-AU" altLang="de-DE" sz="2400" dirty="0" err="1">
                <a:solidFill>
                  <a:srgbClr val="333333"/>
                </a:solidFill>
              </a:rPr>
              <a:t>yliopistolla</a:t>
            </a:r>
            <a:r>
              <a:rPr lang="en-AU" altLang="de-DE" sz="2400" dirty="0">
                <a:solidFill>
                  <a:srgbClr val="333333"/>
                </a:solidFill>
              </a:rPr>
              <a:t> </a:t>
            </a:r>
            <a:r>
              <a:rPr lang="en-AU" altLang="de-DE" sz="2400" dirty="0" err="1">
                <a:solidFill>
                  <a:srgbClr val="333333"/>
                </a:solidFill>
              </a:rPr>
              <a:t>haluavat</a:t>
            </a:r>
            <a:r>
              <a:rPr lang="en-AU" altLang="de-DE" sz="2400" dirty="0">
                <a:solidFill>
                  <a:srgbClr val="333333"/>
                </a:solidFill>
              </a:rPr>
              <a:t> </a:t>
            </a:r>
            <a:r>
              <a:rPr lang="en-AU" altLang="de-DE" sz="2400" dirty="0" err="1">
                <a:solidFill>
                  <a:srgbClr val="333333"/>
                </a:solidFill>
              </a:rPr>
              <a:t>erottaa</a:t>
            </a:r>
            <a:r>
              <a:rPr lang="en-AU" altLang="de-DE" sz="2400" dirty="0">
                <a:solidFill>
                  <a:srgbClr val="333333"/>
                </a:solidFill>
              </a:rPr>
              <a:t> </a:t>
            </a:r>
            <a:r>
              <a:rPr lang="en-AU" altLang="de-DE" sz="2400" dirty="0" err="1">
                <a:solidFill>
                  <a:srgbClr val="333333"/>
                </a:solidFill>
              </a:rPr>
              <a:t>hänet</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Mutta</a:t>
            </a:r>
            <a:r>
              <a:rPr lang="en-AU" altLang="de-DE" sz="2400" dirty="0">
                <a:solidFill>
                  <a:srgbClr val="004992"/>
                </a:solidFill>
              </a:rPr>
              <a:t>: </a:t>
            </a:r>
            <a:r>
              <a:rPr lang="en-AU" altLang="de-DE" sz="2400" dirty="0" err="1">
                <a:solidFill>
                  <a:srgbClr val="333333"/>
                </a:solidFill>
              </a:rPr>
              <a:t>Miksi</a:t>
            </a:r>
            <a:r>
              <a:rPr lang="en-AU" altLang="de-DE" sz="2400" dirty="0">
                <a:solidFill>
                  <a:srgbClr val="333333"/>
                </a:solidFill>
              </a:rPr>
              <a:t> </a:t>
            </a:r>
            <a:r>
              <a:rPr lang="en-AU" altLang="de-DE" sz="2400" dirty="0" err="1">
                <a:solidFill>
                  <a:srgbClr val="333333"/>
                </a:solidFill>
              </a:rPr>
              <a:t>talonmiehen</a:t>
            </a:r>
            <a:r>
              <a:rPr lang="en-AU" altLang="de-DE" sz="2400" dirty="0">
                <a:solidFill>
                  <a:srgbClr val="333333"/>
                </a:solidFill>
              </a:rPr>
              <a:t> </a:t>
            </a:r>
            <a:r>
              <a:rPr lang="en-AU" altLang="de-DE" sz="2400" dirty="0" err="1">
                <a:solidFill>
                  <a:srgbClr val="333333"/>
                </a:solidFill>
              </a:rPr>
              <a:t>pitäisi</a:t>
            </a:r>
            <a:r>
              <a:rPr lang="en-AU" altLang="de-DE" sz="2400" dirty="0">
                <a:solidFill>
                  <a:srgbClr val="333333"/>
                </a:solidFill>
              </a:rPr>
              <a:t> olla </a:t>
            </a:r>
            <a:r>
              <a:rPr lang="en-AU" altLang="de-DE" sz="2400" dirty="0" err="1">
                <a:solidFill>
                  <a:srgbClr val="333333"/>
                </a:solidFill>
              </a:rPr>
              <a:t>kiinnostunut</a:t>
            </a:r>
            <a:r>
              <a:rPr lang="en-AU" altLang="de-DE" sz="2400" dirty="0">
                <a:solidFill>
                  <a:srgbClr val="333333"/>
                </a:solidFill>
              </a:rPr>
              <a:t> </a:t>
            </a:r>
            <a:r>
              <a:rPr lang="en-AU" altLang="de-DE" sz="2400" dirty="0" err="1">
                <a:solidFill>
                  <a:srgbClr val="333333"/>
                </a:solidFill>
              </a:rPr>
              <a:t>Eeron</a:t>
            </a:r>
            <a:r>
              <a:rPr lang="en-AU" altLang="de-DE" sz="2400" dirty="0">
                <a:solidFill>
                  <a:srgbClr val="333333"/>
                </a:solidFill>
              </a:rPr>
              <a:t> </a:t>
            </a:r>
            <a:r>
              <a:rPr lang="en-AU" altLang="de-DE" sz="2400" dirty="0" err="1">
                <a:solidFill>
                  <a:srgbClr val="333333"/>
                </a:solidFill>
              </a:rPr>
              <a:t>erottamisesta</a:t>
            </a:r>
            <a:r>
              <a:rPr lang="en-AU" altLang="de-DE" sz="2400" dirty="0">
                <a:solidFill>
                  <a:srgbClr val="333333"/>
                </a:solidFill>
              </a:rPr>
              <a:t> </a:t>
            </a:r>
            <a:r>
              <a:rPr lang="en-AU" altLang="de-DE" sz="2400" dirty="0" err="1">
                <a:solidFill>
                  <a:srgbClr val="333333"/>
                </a:solidFill>
              </a:rPr>
              <a:t>yliopistosta</a:t>
            </a:r>
            <a:r>
              <a:rPr lang="en-AU" altLang="de-DE" sz="2400" dirty="0">
                <a:solidFill>
                  <a:srgbClr val="333333"/>
                </a:solidFill>
              </a:rPr>
              <a:t>; </a:t>
            </a:r>
            <a:r>
              <a:rPr lang="en-AU" altLang="de-DE" sz="2400" dirty="0" err="1">
                <a:solidFill>
                  <a:srgbClr val="333333"/>
                </a:solidFill>
              </a:rPr>
              <a:t>kuinka</a:t>
            </a:r>
            <a:r>
              <a:rPr lang="en-AU" altLang="de-DE" sz="2400" dirty="0">
                <a:solidFill>
                  <a:srgbClr val="333333"/>
                </a:solidFill>
              </a:rPr>
              <a:t> </a:t>
            </a:r>
            <a:r>
              <a:rPr lang="en-AU" altLang="de-DE" sz="2400" dirty="0" err="1">
                <a:solidFill>
                  <a:srgbClr val="333333"/>
                </a:solidFill>
              </a:rPr>
              <a:t>hän</a:t>
            </a:r>
            <a:r>
              <a:rPr lang="en-AU" altLang="de-DE" sz="2400" dirty="0">
                <a:solidFill>
                  <a:srgbClr val="333333"/>
                </a:solidFill>
              </a:rPr>
              <a:t> </a:t>
            </a:r>
            <a:r>
              <a:rPr lang="en-AU" altLang="de-DE" sz="2400" dirty="0" err="1">
                <a:solidFill>
                  <a:srgbClr val="333333"/>
                </a:solidFill>
              </a:rPr>
              <a:t>sai</a:t>
            </a:r>
            <a:r>
              <a:rPr lang="en-AU" altLang="de-DE" sz="2400" dirty="0">
                <a:solidFill>
                  <a:srgbClr val="333333"/>
                </a:solidFill>
              </a:rPr>
              <a:t> </a:t>
            </a:r>
            <a:r>
              <a:rPr lang="en-AU" altLang="de-DE" sz="2400" dirty="0" err="1">
                <a:solidFill>
                  <a:srgbClr val="333333"/>
                </a:solidFill>
              </a:rPr>
              <a:t>avaimet</a:t>
            </a:r>
            <a:r>
              <a:rPr lang="en-AU" altLang="de-DE" sz="2400" dirty="0">
                <a:solidFill>
                  <a:srgbClr val="333333"/>
                </a:solidFill>
              </a:rPr>
              <a:t> </a:t>
            </a:r>
            <a:r>
              <a:rPr lang="en-AU" altLang="de-DE" sz="2400" dirty="0" err="1">
                <a:solidFill>
                  <a:srgbClr val="333333"/>
                </a:solidFill>
              </a:rPr>
              <a:t>haltuunsa</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333333"/>
                </a:solidFill>
              </a:rPr>
              <a:t>Ennen</a:t>
            </a:r>
            <a:r>
              <a:rPr lang="en-AU" altLang="de-DE" sz="2400" dirty="0">
                <a:solidFill>
                  <a:srgbClr val="333333"/>
                </a:solidFill>
              </a:rPr>
              <a:t> </a:t>
            </a:r>
            <a:r>
              <a:rPr lang="en-AU" altLang="de-DE" sz="2400" dirty="0" err="1">
                <a:solidFill>
                  <a:srgbClr val="333333"/>
                </a:solidFill>
              </a:rPr>
              <a:t>vakavien</a:t>
            </a:r>
            <a:r>
              <a:rPr lang="en-AU" altLang="de-DE" sz="2400" dirty="0">
                <a:solidFill>
                  <a:srgbClr val="333333"/>
                </a:solidFill>
              </a:rPr>
              <a:t> </a:t>
            </a:r>
            <a:r>
              <a:rPr lang="en-AU" altLang="de-DE" sz="2400" dirty="0" err="1">
                <a:solidFill>
                  <a:srgbClr val="333333"/>
                </a:solidFill>
              </a:rPr>
              <a:t>syytösten</a:t>
            </a:r>
            <a:r>
              <a:rPr lang="en-AU" altLang="de-DE" sz="2400" dirty="0">
                <a:solidFill>
                  <a:srgbClr val="333333"/>
                </a:solidFill>
              </a:rPr>
              <a:t> </a:t>
            </a:r>
            <a:r>
              <a:rPr lang="en-AU" altLang="de-DE" sz="2400" dirty="0" err="1">
                <a:solidFill>
                  <a:srgbClr val="333333"/>
                </a:solidFill>
              </a:rPr>
              <a:t>esittämistä</a:t>
            </a:r>
            <a:r>
              <a:rPr lang="en-AU" altLang="de-DE" sz="2400" dirty="0">
                <a:solidFill>
                  <a:srgbClr val="333333"/>
                </a:solidFill>
              </a:rPr>
              <a:t>, </a:t>
            </a:r>
            <a:r>
              <a:rPr lang="en-AU" altLang="de-DE" sz="2400" dirty="0" err="1">
                <a:solidFill>
                  <a:srgbClr val="333333"/>
                </a:solidFill>
              </a:rPr>
              <a:t>sinun</a:t>
            </a:r>
            <a:r>
              <a:rPr lang="en-AU" altLang="de-DE" sz="2400" dirty="0">
                <a:solidFill>
                  <a:srgbClr val="333333"/>
                </a:solidFill>
              </a:rPr>
              <a:t> </a:t>
            </a:r>
            <a:r>
              <a:rPr lang="en-AU" altLang="de-DE" sz="2400" dirty="0" err="1">
                <a:solidFill>
                  <a:srgbClr val="333333"/>
                </a:solidFill>
              </a:rPr>
              <a:t>pitäisi</a:t>
            </a:r>
            <a:r>
              <a:rPr lang="en-AU" altLang="de-DE" sz="2400" dirty="0">
                <a:solidFill>
                  <a:srgbClr val="333333"/>
                </a:solidFill>
              </a:rPr>
              <a:t> </a:t>
            </a:r>
            <a:r>
              <a:rPr lang="en-AU" altLang="de-DE" sz="2400" dirty="0" err="1">
                <a:solidFill>
                  <a:srgbClr val="333333"/>
                </a:solidFill>
              </a:rPr>
              <a:t>kerätä</a:t>
            </a:r>
            <a:r>
              <a:rPr lang="en-AU" altLang="de-DE" sz="2400" dirty="0">
                <a:solidFill>
                  <a:srgbClr val="333333"/>
                </a:solidFill>
              </a:rPr>
              <a:t> </a:t>
            </a:r>
            <a:r>
              <a:rPr lang="en-AU" altLang="de-DE" sz="2400" dirty="0" err="1">
                <a:solidFill>
                  <a:srgbClr val="333333"/>
                </a:solidFill>
              </a:rPr>
              <a:t>tietoa</a:t>
            </a:r>
            <a:r>
              <a:rPr lang="en-AU" altLang="de-DE" sz="2400" dirty="0">
                <a:solidFill>
                  <a:srgbClr val="333333"/>
                </a:solidFill>
              </a:rPr>
              <a:t> </a:t>
            </a:r>
            <a:r>
              <a:rPr lang="en-AU" altLang="de-DE" sz="2400" dirty="0" err="1">
                <a:solidFill>
                  <a:srgbClr val="333333"/>
                </a:solidFill>
              </a:rPr>
              <a:t>mahdollisimman</a:t>
            </a:r>
            <a:r>
              <a:rPr lang="en-AU" altLang="de-DE" sz="2400" dirty="0">
                <a:solidFill>
                  <a:srgbClr val="333333"/>
                </a:solidFill>
              </a:rPr>
              <a:t> </a:t>
            </a:r>
            <a:r>
              <a:rPr lang="en-AU" altLang="de-DE" sz="2400" dirty="0" err="1">
                <a:solidFill>
                  <a:srgbClr val="333333"/>
                </a:solidFill>
              </a:rPr>
              <a:t>monesta</a:t>
            </a:r>
            <a:r>
              <a:rPr lang="en-AU" altLang="de-DE" sz="2400" dirty="0">
                <a:solidFill>
                  <a:srgbClr val="333333"/>
                </a:solidFill>
              </a:rPr>
              <a:t> </a:t>
            </a:r>
            <a:r>
              <a:rPr lang="en-AU" altLang="de-DE" sz="2400" dirty="0" err="1">
                <a:solidFill>
                  <a:srgbClr val="333333"/>
                </a:solidFill>
              </a:rPr>
              <a:t>lähteestä</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pohtia</a:t>
            </a:r>
            <a:r>
              <a:rPr lang="en-AU" altLang="de-DE" sz="2400" dirty="0">
                <a:solidFill>
                  <a:srgbClr val="333333"/>
                </a:solidFill>
              </a:rPr>
              <a:t> </a:t>
            </a:r>
            <a:r>
              <a:rPr lang="en-AU" altLang="de-DE" sz="2400" dirty="0" err="1">
                <a:solidFill>
                  <a:srgbClr val="333333"/>
                </a:solidFill>
              </a:rPr>
              <a:t>eri</a:t>
            </a:r>
            <a:r>
              <a:rPr lang="en-AU" altLang="de-DE" sz="2400" dirty="0">
                <a:solidFill>
                  <a:srgbClr val="333333"/>
                </a:solidFill>
              </a:rPr>
              <a:t> </a:t>
            </a:r>
            <a:r>
              <a:rPr lang="en-AU" altLang="de-DE" sz="2400" dirty="0" err="1">
                <a:solidFill>
                  <a:srgbClr val="333333"/>
                </a:solidFill>
              </a:rPr>
              <a:t>vaihtoehtoja</a:t>
            </a:r>
            <a:r>
              <a:rPr lang="en-AU" altLang="de-DE" sz="2400" dirty="0">
                <a:solidFill>
                  <a:srgbClr val="333333"/>
                </a:solidFill>
              </a:rPr>
              <a:t> </a:t>
            </a:r>
            <a:r>
              <a:rPr lang="en-AU" altLang="de-DE" sz="2400" dirty="0" err="1">
                <a:solidFill>
                  <a:srgbClr val="333333"/>
                </a:solidFill>
              </a:rPr>
              <a:t>henkilöiden</a:t>
            </a:r>
            <a:r>
              <a:rPr lang="en-AU" altLang="de-DE" sz="2400" dirty="0">
                <a:solidFill>
                  <a:srgbClr val="333333"/>
                </a:solidFill>
              </a:rPr>
              <a:t> </a:t>
            </a:r>
            <a:r>
              <a:rPr lang="en-AU" altLang="de-DE" sz="2400" dirty="0" err="1">
                <a:solidFill>
                  <a:srgbClr val="333333"/>
                </a:solidFill>
              </a:rPr>
              <a:t>kanssa</a:t>
            </a:r>
            <a:r>
              <a:rPr lang="en-AU" altLang="de-DE" sz="2400" dirty="0">
                <a:solidFill>
                  <a:srgbClr val="333333"/>
                </a:solidFill>
              </a:rPr>
              <a:t>, </a:t>
            </a:r>
            <a:r>
              <a:rPr lang="en-AU" altLang="de-DE" sz="2400" dirty="0" err="1">
                <a:solidFill>
                  <a:srgbClr val="333333"/>
                </a:solidFill>
              </a:rPr>
              <a:t>joihin</a:t>
            </a:r>
            <a:r>
              <a:rPr lang="en-AU" altLang="de-DE" sz="2400" dirty="0">
                <a:solidFill>
                  <a:srgbClr val="333333"/>
                </a:solidFill>
              </a:rPr>
              <a:t> </a:t>
            </a:r>
            <a:r>
              <a:rPr lang="en-AU" altLang="de-DE" sz="2400" dirty="0" err="1">
                <a:solidFill>
                  <a:srgbClr val="333333"/>
                </a:solidFill>
              </a:rPr>
              <a:t>luotat</a:t>
            </a:r>
            <a:r>
              <a:rPr lang="en-AU"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p:txBody>
          <a:bodyPr/>
          <a:lstStyle/>
          <a:p>
            <a:fld id="{05112D2E-A745-4139-8085-75CDCAD927D8}" type="slidenum">
              <a:rPr lang="de-DE" altLang="de-DE" smtClean="0"/>
              <a:pPr/>
              <a:t>71</a:t>
            </a:fld>
            <a:endParaRPr lang="de-DE" altLang="de-DE"/>
          </a:p>
        </p:txBody>
      </p:sp>
    </p:spTree>
    <p:extLst>
      <p:ext uri="{BB962C8B-B14F-4D97-AF65-F5344CB8AC3E}">
        <p14:creationId xmlns:p14="http://schemas.microsoft.com/office/powerpoint/2010/main" val="5442592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Kiitoksia</a:t>
            </a:r>
            <a:r>
              <a:rPr lang="en-US" altLang="ko-KR" sz="3600" dirty="0">
                <a:latin typeface="+mn-lt"/>
                <a:ea typeface="+mn-ea"/>
                <a:cs typeface="+mn-cs"/>
              </a:rPr>
              <a:t> </a:t>
            </a:r>
            <a:r>
              <a:rPr lang="en-US" altLang="ko-KR" sz="3600" dirty="0" err="1">
                <a:latin typeface="+mn-lt"/>
                <a:ea typeface="+mn-ea"/>
                <a:cs typeface="+mn-cs"/>
              </a:rPr>
              <a:t>mielenkiinnostanne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ryhmänohjaajille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fi-FI" altLang="ko-KR" dirty="0">
                <a:solidFill>
                  <a:srgbClr val="004992"/>
                </a:solidFill>
              </a:rPr>
              <a:t>Jakakaa työpaperit. Esittele sovelluksemme COGITO (lataa ilmaiseksi)</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8" name="Slide Number Placeholder 7"/>
          <p:cNvSpPr>
            <a:spLocks noGrp="1"/>
          </p:cNvSpPr>
          <p:nvPr>
            <p:ph type="sldNum" sz="quarter" idx="12"/>
          </p:nvPr>
        </p:nvSpPr>
        <p:spPr/>
        <p:txBody>
          <a:bodyPr/>
          <a:lstStyle/>
          <a:p>
            <a:fld id="{05112D2E-A745-4139-8085-75CDCAD927D8}" type="slidenum">
              <a:rPr lang="de-DE" altLang="de-DE" smtClean="0"/>
              <a:pPr/>
              <a:t>72</a:t>
            </a:fld>
            <a:endParaRPr lang="de-DE" altLang="de-DE"/>
          </a:p>
        </p:txBody>
      </p:sp>
    </p:spTree>
    <p:extLst>
      <p:ext uri="{BB962C8B-B14F-4D97-AF65-F5344CB8AC3E}">
        <p14:creationId xmlns:p14="http://schemas.microsoft.com/office/powerpoint/2010/main" val="36660118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505962119"/>
              </p:ext>
            </p:extLst>
          </p:nvPr>
        </p:nvGraphicFramePr>
        <p:xfrm>
          <a:off x="408954" y="2011680"/>
          <a:ext cx="11375999" cy="28651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n-GB" sz="1000" i="1" kern="1200" dirty="0">
                          <a:solidFill>
                            <a:schemeClr val="dk1"/>
                          </a:solidFill>
                          <a:effectLst/>
                          <a:latin typeface="+mn-lt"/>
                          <a:ea typeface="+mn-ea"/>
                          <a:cs typeface="+mn-cs"/>
                        </a:rPr>
                        <a:t>Stern</a:t>
                      </a:r>
                      <a:r>
                        <a:rPr lang="en-GB" sz="1000" kern="1200" dirty="0">
                          <a:solidFill>
                            <a:schemeClr val="dk1"/>
                          </a:solidFill>
                          <a:effectLst/>
                          <a:latin typeface="+mn-lt"/>
                          <a:ea typeface="+mn-ea"/>
                          <a:cs typeface="+mn-cs"/>
                        </a:rPr>
                        <a:t> – </a:t>
                      </a:r>
                      <a:r>
                        <a:rPr lang="en-GB" sz="1000" kern="1200" dirty="0" err="1">
                          <a:solidFill>
                            <a:schemeClr val="dk1"/>
                          </a:solidFill>
                          <a:effectLst/>
                          <a:latin typeface="+mn-lt"/>
                          <a:ea typeface="+mn-ea"/>
                          <a:cs typeface="+mn-cs"/>
                        </a:rPr>
                        <a:t>lehden</a:t>
                      </a:r>
                      <a:r>
                        <a:rPr lang="en-GB" sz="1000" kern="1200" dirty="0">
                          <a:solidFill>
                            <a:schemeClr val="dk1"/>
                          </a:solidFill>
                          <a:effectLst/>
                          <a:latin typeface="+mn-lt"/>
                          <a:ea typeface="+mn-ea"/>
                          <a:cs typeface="+mn-cs"/>
                        </a:rPr>
                        <a:t> </a:t>
                      </a:r>
                      <a:r>
                        <a:rPr lang="en-GB" sz="1000" kern="1200" dirty="0" err="1">
                          <a:solidFill>
                            <a:schemeClr val="dk1"/>
                          </a:solidFill>
                          <a:effectLst/>
                          <a:latin typeface="+mn-lt"/>
                          <a:ea typeface="+mn-ea"/>
                          <a:cs typeface="+mn-cs"/>
                        </a:rPr>
                        <a:t>kansikuva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de-DE" sz="1000" b="0" u="none" kern="1200" dirty="0">
                          <a:solidFill>
                            <a:schemeClr val="dk1"/>
                          </a:solidFill>
                          <a:effectLst/>
                          <a:latin typeface="+mn-lt"/>
                          <a:ea typeface="+mn-ea"/>
                          <a:cs typeface="+mn-cs"/>
                        </a:rPr>
                        <a:t>GHDI – Image</a:t>
                      </a:r>
                    </a:p>
                    <a:p>
                      <a:pPr marL="342900" marR="0" lvl="0" indent="-342900" algn="l" defTabSz="914400" rtl="0" eaLnBrk="1" fontAlgn="base" latinLnBrk="0" hangingPunct="1">
                        <a:lnSpc>
                          <a:spcPct val="100000"/>
                        </a:lnSpc>
                        <a:spcBef>
                          <a:spcPct val="0"/>
                        </a:spcBef>
                        <a:spcAft>
                          <a:spcPct val="0"/>
                        </a:spcAft>
                        <a:buClrTx/>
                        <a:buSzTx/>
                        <a:buFontTx/>
                        <a:buNone/>
                        <a:tabLst/>
                      </a:pPr>
                      <a:r>
                        <a:rPr lang="de-DE" sz="1000" b="0" u="none" kern="1200" dirty="0">
                          <a:solidFill>
                            <a:schemeClr val="dk1"/>
                          </a:solidFill>
                          <a:effectLst/>
                          <a:latin typeface="+mn-lt"/>
                          <a:ea typeface="+mn-ea"/>
                          <a:cs typeface="+mn-cs"/>
                        </a:rPr>
                        <a:t>(ghi-dc.org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fi-FI" sz="1000" kern="1200" dirty="0">
                          <a:solidFill>
                            <a:schemeClr val="dk1"/>
                          </a:solidFill>
                          <a:effectLst/>
                          <a:latin typeface="+mn-lt"/>
                          <a:ea typeface="+mn-ea"/>
                          <a:cs typeface="+mn-cs"/>
                        </a:rPr>
                        <a:t>Tämä teos on lisensoitu "reilun käytön" käytännön</a:t>
                      </a:r>
                    </a:p>
                    <a:p>
                      <a:pPr marL="342900" marR="0" lvl="0" indent="-342900" algn="l" defTabSz="914400" rtl="0" eaLnBrk="1" fontAlgn="base" latinLnBrk="0" hangingPunct="1">
                        <a:lnSpc>
                          <a:spcPct val="100000"/>
                        </a:lnSpc>
                        <a:spcBef>
                          <a:spcPct val="0"/>
                        </a:spcBef>
                        <a:spcAft>
                          <a:spcPct val="0"/>
                        </a:spcAft>
                        <a:buClrTx/>
                        <a:buSzTx/>
                        <a:buFontTx/>
                        <a:buNone/>
                        <a:tabLst/>
                      </a:pPr>
                      <a:r>
                        <a:rPr lang="fi-FI" sz="1000" kern="1200" dirty="0">
                          <a:solidFill>
                            <a:schemeClr val="dk1"/>
                          </a:solidFill>
                          <a:effectLst/>
                          <a:latin typeface="+mn-lt"/>
                          <a:ea typeface="+mn-ea"/>
                          <a:cs typeface="+mn-cs"/>
                        </a:rPr>
                        <a:t>mukaisesti. Jos epäilet tekijänoikeusrikkomusta, ota</a:t>
                      </a:r>
                    </a:p>
                    <a:p>
                      <a:pPr marL="342900" marR="0" lvl="0" indent="-342900" algn="l" defTabSz="914400" rtl="0" eaLnBrk="1" fontAlgn="base" latinLnBrk="0" hangingPunct="1">
                        <a:lnSpc>
                          <a:spcPct val="100000"/>
                        </a:lnSpc>
                        <a:spcBef>
                          <a:spcPct val="0"/>
                        </a:spcBef>
                        <a:spcAft>
                          <a:spcPct val="0"/>
                        </a:spcAft>
                        <a:buClrTx/>
                        <a:buSzTx/>
                        <a:buFontTx/>
                        <a:buNone/>
                        <a:tabLst/>
                      </a:pPr>
                      <a:r>
                        <a:rPr lang="fi-FI" sz="1000" kern="1200" dirty="0">
                          <a:solidFill>
                            <a:schemeClr val="dk1"/>
                          </a:solidFill>
                          <a:effectLst/>
                          <a:latin typeface="+mn-lt"/>
                          <a:ea typeface="+mn-ea"/>
                          <a:cs typeface="+mn-cs"/>
                        </a:rPr>
                        <a:t>meihin yhteyttä.</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fi-FI" sz="1000" kern="1200" dirty="0">
                          <a:solidFill>
                            <a:schemeClr val="dk1"/>
                          </a:solidFill>
                          <a:effectLst/>
                          <a:latin typeface="+mn-lt"/>
                          <a:ea typeface="+mn-ea"/>
                          <a:cs typeface="+mn-cs"/>
                        </a:rPr>
                        <a:t>Stern - lehden etukansi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Marlboro </a:t>
                      </a:r>
                      <a:r>
                        <a:rPr kumimoji="0" lang="de-DE" sz="1000" b="0" i="0" u="none" strike="noStrike" cap="none" normalizeH="0" baseline="0" dirty="0" err="1">
                          <a:ln>
                            <a:noFill/>
                          </a:ln>
                          <a:solidFill>
                            <a:srgbClr val="333333"/>
                          </a:solidFill>
                          <a:effectLst/>
                          <a:latin typeface="Calibri Light"/>
                          <a:cs typeface="Times New Roman" pitchFamily="18" charset="0"/>
                        </a:rPr>
                        <a:t>cigarette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boxes</a:t>
                      </a:r>
                      <a:r>
                        <a:rPr kumimoji="0" lang="de-DE" sz="1000" b="0" i="0" u="none" strike="noStrike" cap="none" normalizeH="0" baseline="0" dirty="0">
                          <a:ln>
                            <a:noFill/>
                          </a:ln>
                          <a:solidFill>
                            <a:srgbClr val="333333"/>
                          </a:solidFill>
                          <a:effectLst/>
                          <a:latin typeface="Calibri Light"/>
                          <a:cs typeface="Times New Roman" pitchFamily="18" charset="0"/>
                        </a:rPr>
                        <a:t>/Marlboro Zigarettenschachteln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p:txBody>
          <a:bodyPr/>
          <a:lstStyle/>
          <a:p>
            <a:fld id="{0F48670C-36DC-4E0F-A445-A4B69629331B}" type="slidenum">
              <a:rPr lang="de-DE" altLang="de-DE" smtClean="0"/>
              <a:pPr/>
              <a:t>73</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graphicFrame>
        <p:nvGraphicFramePr>
          <p:cNvPr id="8" name="Group 45"/>
          <p:cNvGraphicFramePr>
            <a:graphicFrameLocks noGrp="1"/>
          </p:cNvGraphicFramePr>
          <p:nvPr>
            <p:extLst>
              <p:ext uri="{D42A27DB-BD31-4B8C-83A1-F6EECF244321}">
                <p14:modId xmlns:p14="http://schemas.microsoft.com/office/powerpoint/2010/main" val="260236352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Salaliiton puolestapuhujat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Väitetään, että kuun pinnalle ei koskaan laskeuduttu-kaan 1969 ja että se oli vain huijausta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Perustelut puolesta?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F1D2A868-6615-45AF-A301-0DAECF3141A0}" type="slidenum">
              <a:rPr lang="de-DE" altLang="de-DE" smtClean="0"/>
              <a:pPr/>
              <a:t>74</a:t>
            </a:fld>
            <a:endParaRPr lang="de-DE" altLang="de-DE"/>
          </a:p>
        </p:txBody>
      </p:sp>
    </p:spTree>
    <p:extLst>
      <p:ext uri="{BB962C8B-B14F-4D97-AF65-F5344CB8AC3E}">
        <p14:creationId xmlns:p14="http://schemas.microsoft.com/office/powerpoint/2010/main" val="31258560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graphicFrame>
        <p:nvGraphicFramePr>
          <p:cNvPr id="8" name="Group 45"/>
          <p:cNvGraphicFramePr>
            <a:graphicFrameLocks noGrp="1"/>
          </p:cNvGraphicFramePr>
          <p:nvPr>
            <p:extLst>
              <p:ext uri="{D42A27DB-BD31-4B8C-83A1-F6EECF244321}">
                <p14:modId xmlns:p14="http://schemas.microsoft.com/office/powerpoint/2010/main" val="215711784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Salaliiton puolestapuhujat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Väitetään, että kuun pinnalle ei koskaan laskeuduttu-kaan 1969 ja että se oli vain huijausta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fi-FI" sz="2000" b="0" i="0" u="none" dirty="0">
                          <a:solidFill>
                            <a:srgbClr val="333333"/>
                          </a:solidFill>
                          <a:latin typeface="Calibri Light"/>
                        </a:rPr>
                        <a:t>Väitetyt USA:n motiivit:</a:t>
                      </a:r>
                    </a:p>
                    <a:p>
                      <a:pPr marL="457200" indent="-457200">
                        <a:lnSpc>
                          <a:spcPct val="100000"/>
                        </a:lnSpc>
                        <a:spcBef>
                          <a:spcPts val="1200"/>
                        </a:spcBef>
                        <a:buFont typeface="+mj-lt"/>
                        <a:buAutoNum type="arabicPeriod"/>
                      </a:pPr>
                      <a:r>
                        <a:rPr lang="fi-FI" sz="2000" b="0" i="0" u="none">
                          <a:solidFill>
                            <a:srgbClr val="333333"/>
                          </a:solidFill>
                          <a:latin typeface="Calibri Light"/>
                        </a:rPr>
                        <a:t>“Teknologinen voitto” </a:t>
                      </a:r>
                      <a:r>
                        <a:rPr lang="fi-FI" sz="2000" b="0" i="0" u="none" dirty="0">
                          <a:solidFill>
                            <a:srgbClr val="333333"/>
                          </a:solidFill>
                          <a:latin typeface="Calibri Light"/>
                        </a:rPr>
                        <a:t>avaruusmatkailun kilpailussa Neuvostoliiton kanssa, joka oli aikaisemmin laukaissut onnistuneesti satelliitin avaruuteen</a:t>
                      </a:r>
                    </a:p>
                    <a:p>
                      <a:pPr marL="457200" indent="-457200">
                        <a:lnSpc>
                          <a:spcPct val="100000"/>
                        </a:lnSpc>
                        <a:spcBef>
                          <a:spcPts val="1200"/>
                        </a:spcBef>
                        <a:buFont typeface="+mj-lt"/>
                        <a:buAutoNum type="arabicPeriod"/>
                      </a:pPr>
                      <a:r>
                        <a:rPr lang="fi-FI" sz="2000" b="0" i="0" u="none" dirty="0">
                          <a:solidFill>
                            <a:srgbClr val="333333"/>
                          </a:solidFill>
                          <a:latin typeface="Calibri Light"/>
                        </a:rPr>
                        <a:t>Huomion pois vetäminen Vietnamin sodasta </a:t>
                      </a:r>
                    </a:p>
                    <a:p>
                      <a:pPr marL="457200" indent="-457200">
                        <a:lnSpc>
                          <a:spcPct val="100000"/>
                        </a:lnSpc>
                        <a:spcBef>
                          <a:spcPts val="1200"/>
                        </a:spcBef>
                        <a:buFont typeface="+mj-lt"/>
                        <a:buAutoNum type="arabicPeriod"/>
                      </a:pPr>
                      <a:r>
                        <a:rPr lang="fi-FI" sz="2000" b="0" i="0" u="none" dirty="0">
                          <a:solidFill>
                            <a:srgbClr val="333333"/>
                          </a:solidFill>
                          <a:latin typeface="Calibri Light"/>
                        </a:rPr>
                        <a:t>NASA itse lavasti kuun pinnalle laskeutumisen hallituksen budjettileikkausten pelossa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F1D2A868-6615-45AF-A301-0DAECF3141A0}" type="slidenum">
              <a:rPr lang="de-DE" altLang="de-DE" smtClean="0"/>
              <a:pPr/>
              <a:t>75</a:t>
            </a:fld>
            <a:endParaRPr lang="de-DE" altLang="de-DE"/>
          </a:p>
        </p:txBody>
      </p:sp>
    </p:spTree>
    <p:extLst>
      <p:ext uri="{BB962C8B-B14F-4D97-AF65-F5344CB8AC3E}">
        <p14:creationId xmlns:p14="http://schemas.microsoft.com/office/powerpoint/2010/main" val="1219270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graphicFrame>
        <p:nvGraphicFramePr>
          <p:cNvPr id="8" name="Group 42"/>
          <p:cNvGraphicFramePr>
            <a:graphicFrameLocks noGrp="1"/>
          </p:cNvGraphicFramePr>
          <p:nvPr>
            <p:extLst>
              <p:ext uri="{D42A27DB-BD31-4B8C-83A1-F6EECF244321}">
                <p14:modId xmlns:p14="http://schemas.microsoft.com/office/powerpoint/2010/main" val="183540445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Puolesta ja vastaan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Väitetään, että kuun pinnalle ei koskaan laskeuduttu-kaan 1969 ja että se oli vain huijausta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Puolesta:</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F1D2A868-6615-45AF-A301-0DAECF3141A0}" type="slidenum">
              <a:rPr lang="de-DE" altLang="de-DE" smtClean="0"/>
              <a:pPr/>
              <a:t>76</a:t>
            </a:fld>
            <a:endParaRPr lang="de-DE" altLang="de-DE"/>
          </a:p>
        </p:txBody>
      </p:sp>
    </p:spTree>
    <p:extLst>
      <p:ext uri="{BB962C8B-B14F-4D97-AF65-F5344CB8AC3E}">
        <p14:creationId xmlns:p14="http://schemas.microsoft.com/office/powerpoint/2010/main" val="7917210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graphicFrame>
        <p:nvGraphicFramePr>
          <p:cNvPr id="8" name="Group 42"/>
          <p:cNvGraphicFramePr>
            <a:graphicFrameLocks noGrp="1"/>
          </p:cNvGraphicFramePr>
          <p:nvPr>
            <p:extLst>
              <p:ext uri="{D42A27DB-BD31-4B8C-83A1-F6EECF244321}">
                <p14:modId xmlns:p14="http://schemas.microsoft.com/office/powerpoint/2010/main" val="275880914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Puolesta ja vastaan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Väitetään, että kuun pinnalle ei koskaan laskeuduttu-kaan 1969 ja että se oli vain huijausta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fi-FI" sz="2000" b="1" i="0" u="none" strike="noStrike" cap="none" normalizeH="0" baseline="0" dirty="0">
                          <a:ln>
                            <a:noFill/>
                          </a:ln>
                          <a:solidFill>
                            <a:srgbClr val="333333"/>
                          </a:solidFill>
                          <a:effectLst/>
                          <a:latin typeface="Calibri Light"/>
                          <a:cs typeface="Times New Roman" pitchFamily="18" charset="0"/>
                        </a:rPr>
                        <a:t>Puolesta:</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i-FI" sz="2000" b="0" i="0" u="none" strike="noStrike" cap="none" normalizeH="0" baseline="0">
                          <a:ln>
                            <a:noFill/>
                          </a:ln>
                          <a:solidFill>
                            <a:srgbClr val="333333"/>
                          </a:solidFill>
                          <a:effectLst/>
                          <a:latin typeface="Calibri Light"/>
                          <a:cs typeface="Times New Roman" pitchFamily="18" charset="0"/>
                        </a:rPr>
                        <a:t>“Lepattava lippu”: </a:t>
                      </a:r>
                      <a:r>
                        <a:rPr kumimoji="0" lang="fi-FI" sz="2000" b="0" i="0" u="none" strike="noStrike" cap="none" normalizeH="0" baseline="0" dirty="0">
                          <a:ln>
                            <a:noFill/>
                          </a:ln>
                          <a:solidFill>
                            <a:srgbClr val="333333"/>
                          </a:solidFill>
                          <a:effectLst/>
                          <a:latin typeface="Calibri Light"/>
                          <a:cs typeface="Times New Roman" pitchFamily="18" charset="0"/>
                        </a:rPr>
                        <a:t>mahdoton, koska kuussa ei ole ilmakehää/ilmastoa </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i-FI" sz="2000" b="0" i="0" u="none" strike="noStrike" cap="none" normalizeH="0" baseline="0" dirty="0">
                          <a:ln>
                            <a:noFill/>
                          </a:ln>
                          <a:solidFill>
                            <a:srgbClr val="333333"/>
                          </a:solidFill>
                          <a:effectLst/>
                          <a:latin typeface="Calibri Light"/>
                          <a:cs typeface="Times New Roman" pitchFamily="18" charset="0"/>
                        </a:rPr>
                        <a:t>Kuvat tähdettömästä taivaasta ja vaihtelevista varjoista viittaavat filmistudiotuotantoon</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i-FI" sz="2000" b="0" i="0" u="none" strike="noStrike" cap="none" normalizeH="0" baseline="0" dirty="0">
                          <a:ln>
                            <a:noFill/>
                          </a:ln>
                          <a:solidFill>
                            <a:srgbClr val="333333"/>
                          </a:solidFill>
                          <a:effectLst/>
                          <a:latin typeface="Calibri Light"/>
                          <a:cs typeface="Times New Roman" pitchFamily="18" charset="0"/>
                        </a:rPr>
                        <a:t>Astronautti Armstrongin radioviesti: Hän vastaa liian nopeasti presidentti Nixonin viimeiseen lauseeseen. Radiosignaalin välittymiseen maahan menee enemmän aikaa kuin mitä Armstrongin vastaukseen meni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F1D2A868-6615-45AF-A301-0DAECF3141A0}" type="slidenum">
              <a:rPr lang="de-DE" altLang="de-DE" smtClean="0"/>
              <a:pPr/>
              <a:t>77</a:t>
            </a:fld>
            <a:endParaRPr lang="de-DE" altLang="de-DE"/>
          </a:p>
        </p:txBody>
      </p:sp>
    </p:spTree>
    <p:extLst>
      <p:ext uri="{BB962C8B-B14F-4D97-AF65-F5344CB8AC3E}">
        <p14:creationId xmlns:p14="http://schemas.microsoft.com/office/powerpoint/2010/main" val="9039732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graphicFrame>
        <p:nvGraphicFramePr>
          <p:cNvPr id="8" name="Group 27"/>
          <p:cNvGraphicFramePr>
            <a:graphicFrameLocks noGrp="1"/>
          </p:cNvGraphicFramePr>
          <p:nvPr>
            <p:extLst>
              <p:ext uri="{D42A27DB-BD31-4B8C-83A1-F6EECF244321}">
                <p14:modId xmlns:p14="http://schemas.microsoft.com/office/powerpoint/2010/main" val="56171074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Puolesta ja vastaan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Väitetään, että kuun pinnalle ei koskaan laskeuduttu-kaan 1969 ja että se oli vain huijausta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Vastaan:</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F1D2A868-6615-45AF-A301-0DAECF3141A0}" type="slidenum">
              <a:rPr lang="de-DE" altLang="de-DE" smtClean="0"/>
              <a:pPr/>
              <a:t>78</a:t>
            </a:fld>
            <a:endParaRPr lang="de-DE" altLang="de-DE"/>
          </a:p>
        </p:txBody>
      </p:sp>
    </p:spTree>
    <p:extLst>
      <p:ext uri="{BB962C8B-B14F-4D97-AF65-F5344CB8AC3E}">
        <p14:creationId xmlns:p14="http://schemas.microsoft.com/office/powerpoint/2010/main" val="37908811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graphicFrame>
        <p:nvGraphicFramePr>
          <p:cNvPr id="8" name="Group 27"/>
          <p:cNvGraphicFramePr>
            <a:graphicFrameLocks noGrp="1"/>
          </p:cNvGraphicFramePr>
          <p:nvPr>
            <p:extLst>
              <p:ext uri="{D42A27DB-BD31-4B8C-83A1-F6EECF244321}">
                <p14:modId xmlns:p14="http://schemas.microsoft.com/office/powerpoint/2010/main" val="393175563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Puolesta ja vastaan</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“Todisteet”</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i-FI" sz="2000" b="0" i="0" u="none" strike="noStrike" cap="none" normalizeH="0" baseline="0">
                          <a:ln>
                            <a:noFill/>
                          </a:ln>
                          <a:solidFill>
                            <a:srgbClr val="333333"/>
                          </a:solidFill>
                          <a:effectLst/>
                          <a:latin typeface="Calibri Light"/>
                        </a:rPr>
                        <a:t>Väitetään, että kuun pinnalle ei koskaan laskeuduttu-kaan 1969 ja että se oli vain huijausta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fi-FI" sz="2000" b="1" i="0" u="none" dirty="0">
                          <a:solidFill>
                            <a:srgbClr val="333333"/>
                          </a:solidFill>
                          <a:latin typeface="Calibri Light"/>
                        </a:rPr>
                        <a:t>Vastaan:</a:t>
                      </a:r>
                    </a:p>
                    <a:p>
                      <a:pPr marL="457200" indent="-457200">
                        <a:lnSpc>
                          <a:spcPct val="100000"/>
                        </a:lnSpc>
                        <a:spcBef>
                          <a:spcPts val="1200"/>
                        </a:spcBef>
                        <a:buFont typeface="+mj-lt"/>
                        <a:buAutoNum type="arabicPeriod"/>
                      </a:pPr>
                      <a:r>
                        <a:rPr lang="fi-FI" sz="2000" b="0" i="0" u="none" dirty="0">
                          <a:solidFill>
                            <a:srgbClr val="333333"/>
                          </a:solidFill>
                          <a:latin typeface="Calibri Light"/>
                        </a:rPr>
                        <a:t>Lipun aaltoilun aiheutti kepin iskeminen maahan ja lippuun kiinnitetty sitä tukeva tanko. </a:t>
                      </a:r>
                    </a:p>
                    <a:p>
                      <a:pPr marL="457200" indent="-457200">
                        <a:lnSpc>
                          <a:spcPct val="100000"/>
                        </a:lnSpc>
                        <a:spcBef>
                          <a:spcPts val="1200"/>
                        </a:spcBef>
                        <a:buFont typeface="+mj-lt"/>
                        <a:buAutoNum type="arabicPeriod"/>
                      </a:pPr>
                      <a:r>
                        <a:rPr lang="fi-FI" sz="2000" b="0" i="0" u="none" dirty="0">
                          <a:solidFill>
                            <a:srgbClr val="333333"/>
                          </a:solidFill>
                          <a:latin typeface="Calibri Light"/>
                        </a:rPr>
                        <a:t>Yöllä otetuissa valokuvissa eivät näy heikot valonlähteet valotusajoista </a:t>
                      </a:r>
                      <a:r>
                        <a:rPr lang="fi-FI" sz="2000" b="0" i="0" u="none">
                          <a:solidFill>
                            <a:srgbClr val="333333"/>
                          </a:solidFill>
                          <a:latin typeface="Calibri Light"/>
                        </a:rPr>
                        <a:t>johtuen </a:t>
                      </a:r>
                      <a:r>
                        <a:rPr lang="fi-FI" sz="2000" b="0" i="0" u="none">
                          <a:solidFill>
                            <a:srgbClr val="333333"/>
                          </a:solidFill>
                          <a:latin typeface="Times New Roman"/>
                          <a:sym typeface="Wingdings" panose="05000000000000000000" pitchFamily="2" charset="2"/>
                        </a:rPr>
                        <a:t>→</a:t>
                      </a:r>
                      <a:r>
                        <a:rPr lang="fi-FI" sz="2000" b="0" i="0" u="none">
                          <a:solidFill>
                            <a:srgbClr val="333333"/>
                          </a:solidFill>
                          <a:latin typeface="Calibri Light"/>
                        </a:rPr>
                        <a:t> </a:t>
                      </a:r>
                      <a:r>
                        <a:rPr lang="fi-FI" sz="2000" b="0" i="0" u="none" dirty="0">
                          <a:solidFill>
                            <a:srgbClr val="333333"/>
                          </a:solidFill>
                          <a:latin typeface="Calibri Light"/>
                        </a:rPr>
                        <a:t>ei tähtiä</a:t>
                      </a:r>
                    </a:p>
                    <a:p>
                      <a:pPr marL="457200" indent="-457200">
                        <a:lnSpc>
                          <a:spcPct val="100000"/>
                        </a:lnSpc>
                        <a:spcBef>
                          <a:spcPts val="1200"/>
                        </a:spcBef>
                        <a:buFont typeface="+mj-lt"/>
                        <a:buAutoNum type="arabicPeriod"/>
                      </a:pPr>
                      <a:r>
                        <a:rPr lang="fi-FI" sz="2000" b="0" i="0" u="none" dirty="0">
                          <a:solidFill>
                            <a:srgbClr val="333333"/>
                          </a:solidFill>
                          <a:latin typeface="Calibri Light"/>
                        </a:rPr>
                        <a:t>Vaihtelevat varjot ovat aiheutuneet epätasaisesta kuun pinnasta </a:t>
                      </a:r>
                    </a:p>
                    <a:p>
                      <a:pPr marL="457200" indent="-457200">
                        <a:lnSpc>
                          <a:spcPct val="100000"/>
                        </a:lnSpc>
                        <a:spcBef>
                          <a:spcPts val="1200"/>
                        </a:spcBef>
                        <a:buFont typeface="+mj-lt"/>
                        <a:buAutoNum type="arabicPeriod"/>
                      </a:pPr>
                      <a:r>
                        <a:rPr lang="fi-FI" sz="2000" b="0" i="0" u="none" dirty="0">
                          <a:solidFill>
                            <a:srgbClr val="333333"/>
                          </a:solidFill>
                          <a:latin typeface="Calibri Light"/>
                        </a:rPr>
                        <a:t>Haastattelu on editoitu siten, että alkuperäinen Nixonin ja Armstrongin keskustelun viive on jätetty pois</a:t>
                      </a:r>
                      <a:endParaRPr lang="en-US" sz="20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F1D2A868-6615-45AF-A301-0DAECF3141A0}" type="slidenum">
              <a:rPr lang="de-DE" altLang="de-DE" smtClean="0"/>
              <a:pPr/>
              <a:t>79</a:t>
            </a:fld>
            <a:endParaRPr lang="de-DE" altLang="de-DE"/>
          </a:p>
        </p:txBody>
      </p:sp>
    </p:spTree>
    <p:extLst>
      <p:ext uri="{BB962C8B-B14F-4D97-AF65-F5344CB8AC3E}">
        <p14:creationId xmlns:p14="http://schemas.microsoft.com/office/powerpoint/2010/main" val="38746537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Hätäiset johtopäätökset “toiminnassa”</a:t>
            </a:r>
            <a:br>
              <a:rPr lang="en-US" sz="3600">
                <a:solidFill>
                  <a:srgbClr val="004992"/>
                </a:solidFill>
                <a:latin typeface="+mn-lt"/>
                <a:ea typeface="+mn-ea"/>
                <a:cs typeface="+mn-cs"/>
              </a:rPr>
            </a:br>
            <a:r>
              <a:rPr lang="en-US">
                <a:solidFill>
                  <a:srgbClr val="004992"/>
                </a:solidFill>
                <a:latin typeface="+mn-lt"/>
                <a:ea typeface="+mn-ea"/>
                <a:cs typeface="+mn-cs"/>
              </a:rPr>
              <a:t>- Kaupunkitarinat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b="0">
                <a:solidFill>
                  <a:srgbClr val="FF0000"/>
                </a:solidFill>
                <a:latin typeface="Calibri Light"/>
              </a:rPr>
              <a:t>Ei! </a:t>
            </a:r>
            <a:endParaRPr lang="de-DE" altLang="de-DE" sz="4000" b="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fi-FI" sz="2200" b="0">
                <a:solidFill>
                  <a:srgbClr val="000000"/>
                </a:solidFill>
                <a:latin typeface="Calibri Light"/>
                <a:ea typeface="ＭＳ Ｐゴシック" panose="020B0600070205080204" pitchFamily="34" charset="-128"/>
              </a:rPr>
              <a:t>Oliko Yhdysvaltojen hallitus lavastanut kuuhun laskeutumisen? </a:t>
            </a:r>
            <a:endParaRPr lang="de-DE" sz="2200" b="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fi-FI" altLang="de-DE" sz="1200" b="0">
                <a:latin typeface="+mj-lt"/>
              </a:rPr>
              <a:t>Lähde: Saksalainen televisioasema ZDF: “Vorsicht Verschwörung” (Varo salaliittoa) </a:t>
            </a:r>
            <a:endParaRPr lang="de-DE" altLang="de-DE" sz="1200" b="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fi-FI" altLang="de-DE" sz="2400" b="0" dirty="0">
                <a:latin typeface="Calibri Light"/>
              </a:rPr>
              <a:t>Ohjaaja Roland Emmerich (Independence Day):</a:t>
            </a:r>
            <a:br>
              <a:rPr lang="fi-FI" altLang="de-DE" sz="2400" b="0">
                <a:latin typeface="Calibri Light"/>
              </a:rPr>
            </a:br>
            <a:r>
              <a:rPr lang="fi-FI" altLang="de-DE" sz="2400" b="0">
                <a:latin typeface="Calibri Light"/>
              </a:rPr>
              <a:t>“Kuuhun </a:t>
            </a:r>
            <a:r>
              <a:rPr lang="fi-FI" altLang="de-DE" sz="2400" b="0" dirty="0">
                <a:latin typeface="Calibri Light"/>
              </a:rPr>
              <a:t>laskeutuminen (…) oli kerrassaan liian hyvä. Sellaista oli mahdotonta lavastaa 1960-luvulla. Jopa nykypäivän välineillä se tuottaisi </a:t>
            </a:r>
            <a:r>
              <a:rPr lang="fi-FI" altLang="de-DE" sz="2400" b="0">
                <a:latin typeface="Calibri Light"/>
              </a:rPr>
              <a:t>ongelmia.”</a:t>
            </a:r>
            <a:endParaRPr lang="de-DE" altLang="de-DE" sz="2400" b="0" i="1" dirty="0">
              <a:latin typeface="Calibri Light"/>
            </a:endParaRPr>
          </a:p>
        </p:txBody>
      </p:sp>
      <p:sp>
        <p:nvSpPr>
          <p:cNvPr id="5" name="Footer Placeholder 4"/>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6" name="Slide Number Placeholder 5"/>
          <p:cNvSpPr>
            <a:spLocks noGrp="1"/>
          </p:cNvSpPr>
          <p:nvPr>
            <p:ph type="sldNum" sz="quarter" idx="12"/>
          </p:nvPr>
        </p:nvSpPr>
        <p:spPr/>
        <p:txBody>
          <a:bodyPr/>
          <a:lstStyle/>
          <a:p>
            <a:fld id="{F1D2A868-6615-45AF-A301-0DAECF3141A0}" type="slidenum">
              <a:rPr lang="de-DE" altLang="de-DE" smtClean="0"/>
              <a:pPr/>
              <a:t>80</a:t>
            </a:fld>
            <a:endParaRPr lang="de-DE" altLang="de-DE"/>
          </a:p>
        </p:txBody>
      </p:sp>
    </p:spTree>
    <p:extLst>
      <p:ext uri="{BB962C8B-B14F-4D97-AF65-F5344CB8AC3E}">
        <p14:creationId xmlns:p14="http://schemas.microsoft.com/office/powerpoint/2010/main" val="36371964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Kuinka tämä kaupunkitarina ja muut salaliittoteoriat syntyivät?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p:txBody>
          <a:bodyPr/>
          <a:lstStyle/>
          <a:p>
            <a:fld id="{05112D2E-A745-4139-8085-75CDCAD927D8}" type="slidenum">
              <a:rPr lang="de-DE" altLang="de-DE" smtClean="0"/>
              <a:pPr/>
              <a:t>81</a:t>
            </a:fld>
            <a:endParaRPr lang="de-DE" altLang="de-DE"/>
          </a:p>
        </p:txBody>
      </p:sp>
    </p:spTree>
    <p:extLst>
      <p:ext uri="{BB962C8B-B14F-4D97-AF65-F5344CB8AC3E}">
        <p14:creationId xmlns:p14="http://schemas.microsoft.com/office/powerpoint/2010/main" val="26315566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Kuinka tämä kaupunkitarina ja muut salaliittoteoriat syntyivät?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fi-FI" sz="2400">
                <a:solidFill>
                  <a:srgbClr val="333333"/>
                </a:solidFill>
              </a:rPr>
              <a:t>Ne ovat usein mielenkiintoisempia kuin todellisuus.</a:t>
            </a:r>
          </a:p>
          <a:p>
            <a:pPr marL="342900" lvl="0" indent="-342900" defTabSz="914400" fontAlgn="base">
              <a:buClr>
                <a:srgbClr val="333333"/>
              </a:buClr>
              <a:buFont typeface="WingDings"/>
              <a:buChar char=""/>
              <a:defRPr/>
            </a:pPr>
            <a:r>
              <a:rPr lang="fi-FI" sz="2400" dirty="0">
                <a:solidFill>
                  <a:srgbClr val="333333"/>
                </a:solidFill>
              </a:rPr>
              <a:t>Ne perustuvat väittämiin, joita on vaikea tarkistaa ja ihmiset uskovat ne helposti (esim. lepattava lippu viittaa siihen, että kuvat on otettu maassa).</a:t>
            </a:r>
          </a:p>
          <a:p>
            <a:pPr marL="342900" lvl="0" indent="-342900" defTabSz="914400" fontAlgn="base">
              <a:buClr>
                <a:srgbClr val="333333"/>
              </a:buClr>
              <a:buFont typeface="WingDings"/>
              <a:buChar char=""/>
              <a:defRPr/>
            </a:pPr>
            <a:r>
              <a:rPr lang="fi-FI" sz="2400" dirty="0">
                <a:solidFill>
                  <a:srgbClr val="333333"/>
                </a:solidFill>
              </a:rPr>
              <a:t>Ne salaavat vaihtoehtoiset selitykset (esim. Tähdetön taivas voi selittyä yökuvauksen teknisillä rajoitteilla).</a:t>
            </a:r>
          </a:p>
          <a:p>
            <a:pPr marL="342900" lvl="0" indent="-342900" defTabSz="914400" fontAlgn="base">
              <a:buClr>
                <a:srgbClr val="333333"/>
              </a:buClr>
              <a:buFont typeface="WingDings"/>
              <a:buChar char=""/>
              <a:defRPr/>
            </a:pPr>
            <a:r>
              <a:rPr lang="fi-FI" sz="2400" dirty="0">
                <a:solidFill>
                  <a:srgbClr val="333333"/>
                </a:solidFill>
              </a:rPr>
              <a:t>Kaupunkitarinat irrottavat tosiseikat asiayhteydestään ja vievät ne äärimmäisyyksiin.</a:t>
            </a:r>
            <a:endParaRPr lang="en-US" sz="2400" dirty="0"/>
          </a:p>
        </p:txBody>
      </p:sp>
      <p:sp>
        <p:nvSpPr>
          <p:cNvPr id="6" name="Footer Placeholder 5"/>
          <p:cNvSpPr>
            <a:spLocks noGrp="1"/>
          </p:cNvSpPr>
          <p:nvPr>
            <p:ph type="ftr" sz="quarter" idx="11"/>
          </p:nvPr>
        </p:nvSpPr>
        <p:spPr/>
        <p:txBody>
          <a:bodyPr/>
          <a:lstStyle/>
          <a:p>
            <a:pPr>
              <a:defRPr/>
            </a:pPr>
            <a:r>
              <a:rPr lang="fi-FI"/>
              <a:t>Metakognitiivinen harjoittelu 7 – Hätiköidyt johtopäätökset II</a:t>
            </a:r>
            <a:endParaRPr lang="de-DE"/>
          </a:p>
        </p:txBody>
      </p:sp>
      <p:sp>
        <p:nvSpPr>
          <p:cNvPr id="7" name="Slide Number Placeholder 6"/>
          <p:cNvSpPr>
            <a:spLocks noGrp="1"/>
          </p:cNvSpPr>
          <p:nvPr>
            <p:ph type="sldNum" sz="quarter" idx="12"/>
          </p:nvPr>
        </p:nvSpPr>
        <p:spPr/>
        <p:txBody>
          <a:bodyPr/>
          <a:lstStyle/>
          <a:p>
            <a:fld id="{05112D2E-A745-4139-8085-75CDCAD927D8}" type="slidenum">
              <a:rPr lang="de-DE" altLang="de-DE" smtClean="0"/>
              <a:pPr/>
              <a:t>82</a:t>
            </a:fld>
            <a:endParaRPr lang="de-DE" altLang="de-DE"/>
          </a:p>
        </p:txBody>
      </p:sp>
    </p:spTree>
    <p:extLst>
      <p:ext uri="{BB962C8B-B14F-4D97-AF65-F5344CB8AC3E}">
        <p14:creationId xmlns:p14="http://schemas.microsoft.com/office/powerpoint/2010/main" val="56253466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3715</Words>
  <Application>Microsoft Office PowerPoint</Application>
  <PresentationFormat>Benutzerdefiniert</PresentationFormat>
  <Paragraphs>694</Paragraphs>
  <Slides>82</Slides>
  <Notes>82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82</vt:i4>
      </vt:variant>
    </vt:vector>
  </HeadingPairs>
  <TitlesOfParts>
    <vt:vector size="89" baseType="lpstr">
      <vt:lpstr>Arial</vt:lpstr>
      <vt:lpstr>Calibri Light</vt:lpstr>
      <vt:lpstr>Calibri</vt:lpstr>
      <vt:lpstr>Symbol</vt:lpstr>
      <vt:lpstr>Times New Roman</vt:lpstr>
      <vt:lpstr>WingDings</vt:lpstr>
      <vt:lpstr>UKE_PPT-Vorlage_16zu9</vt:lpstr>
      <vt:lpstr>MCT 7 A – Hätiköidyt johtopäätökset II</vt:lpstr>
      <vt:lpstr>Hätäiset johtopäätökset</vt:lpstr>
      <vt:lpstr>Hätäiset johtopäätökset</vt:lpstr>
      <vt:lpstr>Hätäiset johtopäätökset</vt:lpstr>
      <vt:lpstr>Hätiköityjen johtopäätösten tekeminen Millaisissa tilanteissa teemme päätelmiä tietämättä koko totuutta?</vt:lpstr>
      <vt:lpstr>Hätiköityjen johtopäätösten tekeminen Millaisissa tilanteissa teemme päätelmiä tietämättä koko totuutta?</vt:lpstr>
      <vt:lpstr>Hätiköityjen johtopäätösten tekeminen Millaisissa tilanteissa teemme päätelmiä tietämättä koko totuutta?</vt:lpstr>
      <vt:lpstr>Hätiköityjen johtopäätösten tekeminen Millaisissa tilanteissa teemme päätelmiä tietämättä koko totuutta?</vt:lpstr>
      <vt:lpstr>Hätäiset johtopäätökset “toiminnassa”</vt:lpstr>
      <vt:lpstr>Hätäiset johtopäätökset “toiminnassa” - Kaupunkitarinat - (vaihtoehtoinen harjoitus esityksen lopussa)</vt:lpstr>
      <vt:lpstr>Hätäiset johtopäätökset “toiminnassa” - Kaupunkitarinat -</vt:lpstr>
      <vt:lpstr>Hätäiset johtopäätökset “toiminnassa” - Kaupunkitarinat -</vt:lpstr>
      <vt:lpstr>Hätäiset johtopäätökset “toiminnassa” - Kaupunkitarinat -</vt:lpstr>
      <vt:lpstr>Kuinka nämä salaliittoteoriat syntyvät?</vt:lpstr>
      <vt:lpstr>Kuinka nämä salaliittoteoriat syntyvät?</vt:lpstr>
      <vt:lpstr>Kuinka nämä salaliittoteoriat syntyvät?</vt:lpstr>
      <vt:lpstr>Miksi teemme tätä?</vt:lpstr>
      <vt:lpstr>Miksi teemme tätä?</vt:lpstr>
      <vt:lpstr>Kuinka hätäiset johtopäätökset edistävät vääriä tulkintoja psykoosin aikana – esimerkkejä</vt:lpstr>
      <vt:lpstr>Harjoitus</vt:lpstr>
      <vt:lpstr>Harjoitus</vt:lpstr>
      <vt:lpstr>Harjoitus</vt:lpstr>
      <vt:lpstr>Harjoitus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Vapaavalintainen: videopätkä</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Siirtäminen jokapäiväiseen elämään</vt:lpstr>
      <vt:lpstr>Siirtäminen jokapäiväiseen elämään</vt:lpstr>
      <vt:lpstr>Siirtäminen jokapäiväiseen elämään</vt:lpstr>
      <vt:lpstr>Siirtäminen jokapäiväiseen elämään</vt:lpstr>
      <vt:lpstr>Siirtäminen jokapäiväiseen elämään</vt:lpstr>
      <vt:lpstr>Mitä tekemistä tällä on psykoosin kanssa?</vt:lpstr>
      <vt:lpstr>Mitä tekemistä tällä on psykoosin kanssa?</vt:lpstr>
      <vt:lpstr>Mitä tekemistä tällä on psykoosin kanssa?</vt:lpstr>
      <vt:lpstr>Kiitoksia mielenkiinnostanne!</vt:lpstr>
      <vt:lpstr>PowerPoint-Präsentation</vt:lpstr>
      <vt:lpstr>Hätäiset johtopäätökset “toiminnassa” - Kaupunkitarinat -</vt:lpstr>
      <vt:lpstr>Hätäiset johtopäätökset “toiminnassa” - Kaupunkitarinat -</vt:lpstr>
      <vt:lpstr>Hätäiset johtopäätökset “toiminnassa” - Kaupunkitarinat -</vt:lpstr>
      <vt:lpstr>Hätäiset johtopäätökset “toiminnassa” - Kaupunkitarinat -</vt:lpstr>
      <vt:lpstr>Hätäiset johtopäätökset “toiminnassa” - Kaupunkitarinat -</vt:lpstr>
      <vt:lpstr>Hätäiset johtopäätökset “toiminnassa” - Kaupunkitarinat -</vt:lpstr>
      <vt:lpstr>Hätäiset johtopäätökset “toiminnassa” - Kaupunkitarinat -</vt:lpstr>
      <vt:lpstr>Kuinka tämä kaupunkitarina ja muut salaliittoteoriat syntyivät?</vt:lpstr>
      <vt:lpstr>Kuinka tämä kaupunkitarina ja muut salaliittoteoriat syntyivät?</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252</cp:revision>
  <dcterms:created xsi:type="dcterms:W3CDTF">2004-06-30T16:15:23Z</dcterms:created>
  <dcterms:modified xsi:type="dcterms:W3CDTF">2023-01-05T11:30:56Z</dcterms:modified>
</cp:coreProperties>
</file>