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42"/>
  </p:notesMasterIdLst>
  <p:sldIdLst>
    <p:sldId id="326" r:id="rId2"/>
    <p:sldId id="257" r:id="rId3"/>
    <p:sldId id="258" r:id="rId4"/>
    <p:sldId id="259" r:id="rId5"/>
    <p:sldId id="260" r:id="rId6"/>
    <p:sldId id="261" r:id="rId7"/>
    <p:sldId id="264" r:id="rId8"/>
    <p:sldId id="308" r:id="rId9"/>
    <p:sldId id="307" r:id="rId10"/>
    <p:sldId id="265" r:id="rId11"/>
    <p:sldId id="267" r:id="rId12"/>
    <p:sldId id="309" r:id="rId13"/>
    <p:sldId id="268" r:id="rId14"/>
    <p:sldId id="311" r:id="rId15"/>
    <p:sldId id="312" r:id="rId16"/>
    <p:sldId id="310" r:id="rId17"/>
    <p:sldId id="272" r:id="rId18"/>
    <p:sldId id="274" r:id="rId19"/>
    <p:sldId id="313" r:id="rId20"/>
    <p:sldId id="275" r:id="rId21"/>
    <p:sldId id="278" r:id="rId22"/>
    <p:sldId id="315" r:id="rId23"/>
    <p:sldId id="314" r:id="rId24"/>
    <p:sldId id="316" r:id="rId25"/>
    <p:sldId id="281" r:id="rId26"/>
    <p:sldId id="282" r:id="rId27"/>
    <p:sldId id="317" r:id="rId28"/>
    <p:sldId id="319" r:id="rId29"/>
    <p:sldId id="322" r:id="rId30"/>
    <p:sldId id="323" r:id="rId31"/>
    <p:sldId id="305" r:id="rId32"/>
    <p:sldId id="295" r:id="rId33"/>
    <p:sldId id="296" r:id="rId34"/>
    <p:sldId id="297" r:id="rId35"/>
    <p:sldId id="324" r:id="rId36"/>
    <p:sldId id="328" r:id="rId37"/>
    <p:sldId id="327" r:id="rId38"/>
    <p:sldId id="301" r:id="rId39"/>
    <p:sldId id="306" r:id="rId40"/>
    <p:sldId id="303" r:id="rId41"/>
  </p:sldIdLst>
  <p:sldSz cx="12195175" cy="6858000"/>
  <p:notesSz cx="9144000" cy="6858000"/>
  <p:embeddedFontLs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Lst>
  <p:defaultTextStyle>
    <a:defPPr>
      <a:defRPr lang="de-DE"/>
    </a:defPPr>
    <a:lvl1pPr marL="0" algn="l" defTabSz="914400" rtl="0" eaLnBrk="1" latinLnBrk="0" hangingPunct="1">
      <a:defRPr lang="en-US" sz="1800" kern="1200">
        <a:solidFill>
          <a:schemeClr val="tx1"/>
        </a:solidFill>
        <a:latin typeface="+mn-lt"/>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97" autoAdjust="0"/>
    <p:restoredTop sz="94660"/>
  </p:normalViewPr>
  <p:slideViewPr>
    <p:cSldViewPr>
      <p:cViewPr varScale="1">
        <p:scale>
          <a:sx n="67" d="100"/>
          <a:sy n="67" d="100"/>
        </p:scale>
        <p:origin x="464" y="44"/>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D2882786-4EBC-4C2E-9807-036A49FE8FDE}" type="datetimeFigureOut">
              <a:rPr lang="en-US" smtClean="0"/>
              <a:t>7/4/2022</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238757DB-1FBD-43E0-8076-9A27F1C78FC5}" type="slidenum">
              <a:rPr lang="en-US" smtClean="0"/>
              <a:t>‹Nr.›</a:t>
            </a:fld>
            <a:endParaRPr lang="en-US"/>
          </a:p>
        </p:txBody>
      </p:sp>
    </p:spTree>
    <p:extLst>
      <p:ext uri="{BB962C8B-B14F-4D97-AF65-F5344CB8AC3E}">
        <p14:creationId xmlns:p14="http://schemas.microsoft.com/office/powerpoint/2010/main" val="634445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a:t>
            </a:fld>
            <a:endParaRPr lang="en-US"/>
          </a:p>
        </p:txBody>
      </p:sp>
    </p:spTree>
    <p:extLst>
      <p:ext uri="{BB962C8B-B14F-4D97-AF65-F5344CB8AC3E}">
        <p14:creationId xmlns:p14="http://schemas.microsoft.com/office/powerpoint/2010/main" val="1639968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a:t>
            </a:fld>
            <a:endParaRPr lang="en-US"/>
          </a:p>
        </p:txBody>
      </p:sp>
    </p:spTree>
    <p:extLst>
      <p:ext uri="{BB962C8B-B14F-4D97-AF65-F5344CB8AC3E}">
        <p14:creationId xmlns:p14="http://schemas.microsoft.com/office/powerpoint/2010/main" val="1148914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a:t>
            </a:fld>
            <a:endParaRPr lang="en-US"/>
          </a:p>
        </p:txBody>
      </p:sp>
    </p:spTree>
    <p:extLst>
      <p:ext uri="{BB962C8B-B14F-4D97-AF65-F5344CB8AC3E}">
        <p14:creationId xmlns:p14="http://schemas.microsoft.com/office/powerpoint/2010/main" val="1004820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5</a:t>
            </a:fld>
            <a:endParaRPr lang="en-US"/>
          </a:p>
        </p:txBody>
      </p:sp>
    </p:spTree>
    <p:extLst>
      <p:ext uri="{BB962C8B-B14F-4D97-AF65-F5344CB8AC3E}">
        <p14:creationId xmlns:p14="http://schemas.microsoft.com/office/powerpoint/2010/main" val="3514480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6</a:t>
            </a:fld>
            <a:endParaRPr lang="en-US"/>
          </a:p>
        </p:txBody>
      </p:sp>
    </p:spTree>
    <p:extLst>
      <p:ext uri="{BB962C8B-B14F-4D97-AF65-F5344CB8AC3E}">
        <p14:creationId xmlns:p14="http://schemas.microsoft.com/office/powerpoint/2010/main" val="2272822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7</a:t>
            </a:fld>
            <a:endParaRPr lang="en-US"/>
          </a:p>
        </p:txBody>
      </p:sp>
    </p:spTree>
    <p:extLst>
      <p:ext uri="{BB962C8B-B14F-4D97-AF65-F5344CB8AC3E}">
        <p14:creationId xmlns:p14="http://schemas.microsoft.com/office/powerpoint/2010/main" val="2486709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8</a:t>
            </a:fld>
            <a:endParaRPr lang="en-US"/>
          </a:p>
        </p:txBody>
      </p:sp>
    </p:spTree>
    <p:extLst>
      <p:ext uri="{BB962C8B-B14F-4D97-AF65-F5344CB8AC3E}">
        <p14:creationId xmlns:p14="http://schemas.microsoft.com/office/powerpoint/2010/main" val="3999815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9</a:t>
            </a:fld>
            <a:endParaRPr lang="en-US"/>
          </a:p>
        </p:txBody>
      </p:sp>
    </p:spTree>
    <p:extLst>
      <p:ext uri="{BB962C8B-B14F-4D97-AF65-F5344CB8AC3E}">
        <p14:creationId xmlns:p14="http://schemas.microsoft.com/office/powerpoint/2010/main" val="3308512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10</a:t>
            </a:fld>
            <a:endParaRPr lang="en-US"/>
          </a:p>
        </p:txBody>
      </p:sp>
    </p:spTree>
    <p:extLst>
      <p:ext uri="{BB962C8B-B14F-4D97-AF65-F5344CB8AC3E}">
        <p14:creationId xmlns:p14="http://schemas.microsoft.com/office/powerpoint/2010/main" val="3150255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11</a:t>
            </a:fld>
            <a:endParaRPr lang="en-US"/>
          </a:p>
        </p:txBody>
      </p:sp>
    </p:spTree>
    <p:extLst>
      <p:ext uri="{BB962C8B-B14F-4D97-AF65-F5344CB8AC3E}">
        <p14:creationId xmlns:p14="http://schemas.microsoft.com/office/powerpoint/2010/main" val="2255081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12</a:t>
            </a:fld>
            <a:endParaRPr lang="en-US"/>
          </a:p>
        </p:txBody>
      </p:sp>
    </p:spTree>
    <p:extLst>
      <p:ext uri="{BB962C8B-B14F-4D97-AF65-F5344CB8AC3E}">
        <p14:creationId xmlns:p14="http://schemas.microsoft.com/office/powerpoint/2010/main" val="374737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13</a:t>
            </a:fld>
            <a:endParaRPr lang="en-US"/>
          </a:p>
        </p:txBody>
      </p:sp>
    </p:spTree>
    <p:extLst>
      <p:ext uri="{BB962C8B-B14F-4D97-AF65-F5344CB8AC3E}">
        <p14:creationId xmlns:p14="http://schemas.microsoft.com/office/powerpoint/2010/main" val="1285686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14</a:t>
            </a:fld>
            <a:endParaRPr lang="en-US"/>
          </a:p>
        </p:txBody>
      </p:sp>
    </p:spTree>
    <p:extLst>
      <p:ext uri="{BB962C8B-B14F-4D97-AF65-F5344CB8AC3E}">
        <p14:creationId xmlns:p14="http://schemas.microsoft.com/office/powerpoint/2010/main" val="210419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15</a:t>
            </a:fld>
            <a:endParaRPr lang="en-US"/>
          </a:p>
        </p:txBody>
      </p:sp>
    </p:spTree>
    <p:extLst>
      <p:ext uri="{BB962C8B-B14F-4D97-AF65-F5344CB8AC3E}">
        <p14:creationId xmlns:p14="http://schemas.microsoft.com/office/powerpoint/2010/main" val="425077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16</a:t>
            </a:fld>
            <a:endParaRPr lang="en-US"/>
          </a:p>
        </p:txBody>
      </p:sp>
    </p:spTree>
    <p:extLst>
      <p:ext uri="{BB962C8B-B14F-4D97-AF65-F5344CB8AC3E}">
        <p14:creationId xmlns:p14="http://schemas.microsoft.com/office/powerpoint/2010/main" val="3320615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17</a:t>
            </a:fld>
            <a:endParaRPr lang="en-US"/>
          </a:p>
        </p:txBody>
      </p:sp>
    </p:spTree>
    <p:extLst>
      <p:ext uri="{BB962C8B-B14F-4D97-AF65-F5344CB8AC3E}">
        <p14:creationId xmlns:p14="http://schemas.microsoft.com/office/powerpoint/2010/main" val="1216530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18</a:t>
            </a:fld>
            <a:endParaRPr lang="en-US"/>
          </a:p>
        </p:txBody>
      </p:sp>
    </p:spTree>
    <p:extLst>
      <p:ext uri="{BB962C8B-B14F-4D97-AF65-F5344CB8AC3E}">
        <p14:creationId xmlns:p14="http://schemas.microsoft.com/office/powerpoint/2010/main" val="3039579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19</a:t>
            </a:fld>
            <a:endParaRPr lang="en-US"/>
          </a:p>
        </p:txBody>
      </p:sp>
    </p:spTree>
    <p:extLst>
      <p:ext uri="{BB962C8B-B14F-4D97-AF65-F5344CB8AC3E}">
        <p14:creationId xmlns:p14="http://schemas.microsoft.com/office/powerpoint/2010/main" val="4072402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20</a:t>
            </a:fld>
            <a:endParaRPr lang="en-US"/>
          </a:p>
        </p:txBody>
      </p:sp>
    </p:spTree>
    <p:extLst>
      <p:ext uri="{BB962C8B-B14F-4D97-AF65-F5344CB8AC3E}">
        <p14:creationId xmlns:p14="http://schemas.microsoft.com/office/powerpoint/2010/main" val="2633028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21</a:t>
            </a:fld>
            <a:endParaRPr lang="en-US"/>
          </a:p>
        </p:txBody>
      </p:sp>
    </p:spTree>
    <p:extLst>
      <p:ext uri="{BB962C8B-B14F-4D97-AF65-F5344CB8AC3E}">
        <p14:creationId xmlns:p14="http://schemas.microsoft.com/office/powerpoint/2010/main" val="4125576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22</a:t>
            </a:fld>
            <a:endParaRPr lang="en-US"/>
          </a:p>
        </p:txBody>
      </p:sp>
    </p:spTree>
    <p:extLst>
      <p:ext uri="{BB962C8B-B14F-4D97-AF65-F5344CB8AC3E}">
        <p14:creationId xmlns:p14="http://schemas.microsoft.com/office/powerpoint/2010/main" val="1067868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23</a:t>
            </a:fld>
            <a:endParaRPr lang="en-US"/>
          </a:p>
        </p:txBody>
      </p:sp>
    </p:spTree>
    <p:extLst>
      <p:ext uri="{BB962C8B-B14F-4D97-AF65-F5344CB8AC3E}">
        <p14:creationId xmlns:p14="http://schemas.microsoft.com/office/powerpoint/2010/main" val="467571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24</a:t>
            </a:fld>
            <a:endParaRPr lang="en-US"/>
          </a:p>
        </p:txBody>
      </p:sp>
    </p:spTree>
    <p:extLst>
      <p:ext uri="{BB962C8B-B14F-4D97-AF65-F5344CB8AC3E}">
        <p14:creationId xmlns:p14="http://schemas.microsoft.com/office/powerpoint/2010/main" val="1924278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25</a:t>
            </a:fld>
            <a:endParaRPr lang="en-US"/>
          </a:p>
        </p:txBody>
      </p:sp>
    </p:spTree>
    <p:extLst>
      <p:ext uri="{BB962C8B-B14F-4D97-AF65-F5344CB8AC3E}">
        <p14:creationId xmlns:p14="http://schemas.microsoft.com/office/powerpoint/2010/main" val="13992135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26</a:t>
            </a:fld>
            <a:endParaRPr lang="en-US"/>
          </a:p>
        </p:txBody>
      </p:sp>
    </p:spTree>
    <p:extLst>
      <p:ext uri="{BB962C8B-B14F-4D97-AF65-F5344CB8AC3E}">
        <p14:creationId xmlns:p14="http://schemas.microsoft.com/office/powerpoint/2010/main" val="2417275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27</a:t>
            </a:fld>
            <a:endParaRPr lang="en-US"/>
          </a:p>
        </p:txBody>
      </p:sp>
    </p:spTree>
    <p:extLst>
      <p:ext uri="{BB962C8B-B14F-4D97-AF65-F5344CB8AC3E}">
        <p14:creationId xmlns:p14="http://schemas.microsoft.com/office/powerpoint/2010/main" val="1956485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28</a:t>
            </a:fld>
            <a:endParaRPr lang="en-US"/>
          </a:p>
        </p:txBody>
      </p:sp>
    </p:spTree>
    <p:extLst>
      <p:ext uri="{BB962C8B-B14F-4D97-AF65-F5344CB8AC3E}">
        <p14:creationId xmlns:p14="http://schemas.microsoft.com/office/powerpoint/2010/main" val="13381933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29</a:t>
            </a:fld>
            <a:endParaRPr lang="en-US"/>
          </a:p>
        </p:txBody>
      </p:sp>
    </p:spTree>
    <p:extLst>
      <p:ext uri="{BB962C8B-B14F-4D97-AF65-F5344CB8AC3E}">
        <p14:creationId xmlns:p14="http://schemas.microsoft.com/office/powerpoint/2010/main" val="4193900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30</a:t>
            </a:fld>
            <a:endParaRPr lang="en-US"/>
          </a:p>
        </p:txBody>
      </p:sp>
    </p:spTree>
    <p:extLst>
      <p:ext uri="{BB962C8B-B14F-4D97-AF65-F5344CB8AC3E}">
        <p14:creationId xmlns:p14="http://schemas.microsoft.com/office/powerpoint/2010/main" val="2066782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32</a:t>
            </a:fld>
            <a:endParaRPr lang="en-US"/>
          </a:p>
        </p:txBody>
      </p:sp>
    </p:spTree>
    <p:extLst>
      <p:ext uri="{BB962C8B-B14F-4D97-AF65-F5344CB8AC3E}">
        <p14:creationId xmlns:p14="http://schemas.microsoft.com/office/powerpoint/2010/main" val="36493996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33</a:t>
            </a:fld>
            <a:endParaRPr lang="en-US"/>
          </a:p>
        </p:txBody>
      </p:sp>
    </p:spTree>
    <p:extLst>
      <p:ext uri="{BB962C8B-B14F-4D97-AF65-F5344CB8AC3E}">
        <p14:creationId xmlns:p14="http://schemas.microsoft.com/office/powerpoint/2010/main" val="22195136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34</a:t>
            </a:fld>
            <a:endParaRPr lang="en-US"/>
          </a:p>
        </p:txBody>
      </p:sp>
    </p:spTree>
    <p:extLst>
      <p:ext uri="{BB962C8B-B14F-4D97-AF65-F5344CB8AC3E}">
        <p14:creationId xmlns:p14="http://schemas.microsoft.com/office/powerpoint/2010/main" val="42357064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35</a:t>
            </a:fld>
            <a:endParaRPr lang="en-US"/>
          </a:p>
        </p:txBody>
      </p:sp>
    </p:spTree>
    <p:extLst>
      <p:ext uri="{BB962C8B-B14F-4D97-AF65-F5344CB8AC3E}">
        <p14:creationId xmlns:p14="http://schemas.microsoft.com/office/powerpoint/2010/main" val="9151511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36</a:t>
            </a:fld>
            <a:endParaRPr lang="en-US"/>
          </a:p>
        </p:txBody>
      </p:sp>
    </p:spTree>
    <p:extLst>
      <p:ext uri="{BB962C8B-B14F-4D97-AF65-F5344CB8AC3E}">
        <p14:creationId xmlns:p14="http://schemas.microsoft.com/office/powerpoint/2010/main" val="9151511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37</a:t>
            </a:fld>
            <a:endParaRPr lang="en-US"/>
          </a:p>
        </p:txBody>
      </p:sp>
    </p:spTree>
    <p:extLst>
      <p:ext uri="{BB962C8B-B14F-4D97-AF65-F5344CB8AC3E}">
        <p14:creationId xmlns:p14="http://schemas.microsoft.com/office/powerpoint/2010/main" val="9151511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38</a:t>
            </a:fld>
            <a:endParaRPr lang="en-US"/>
          </a:p>
        </p:txBody>
      </p:sp>
    </p:spTree>
    <p:extLst>
      <p:ext uri="{BB962C8B-B14F-4D97-AF65-F5344CB8AC3E}">
        <p14:creationId xmlns:p14="http://schemas.microsoft.com/office/powerpoint/2010/main" val="430771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8757DB-1FBD-43E0-8076-9A27F1C78FC5}" type="slidenum">
              <a:rPr lang="en-US" smtClean="0"/>
              <a:t>40</a:t>
            </a:fld>
            <a:endParaRPr lang="en-US"/>
          </a:p>
        </p:txBody>
      </p:sp>
    </p:spTree>
    <p:extLst>
      <p:ext uri="{BB962C8B-B14F-4D97-AF65-F5344CB8AC3E}">
        <p14:creationId xmlns:p14="http://schemas.microsoft.com/office/powerpoint/2010/main" val="17484010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dirty="0">
                <a:latin typeface="+mj-lt"/>
              </a:rPr>
              <a:t>Kukin taiteilija ja tekijänoikeuden omistaja on ystävällisesti antanut luvan kuvien käyttöön tässä moduulissa. Lisätietoja (taiteilija, teoksen nimi) esityksen lopussa.</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i-FI"/>
              <a:t>Metakognitiivinen harjoittelu 6 – Empatia II</a:t>
            </a:r>
            <a:endParaRPr lang="en-US"/>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i-FI"/>
              <a:t>Metakognitiivinen harjoittelu 6 – Empatia II</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fi-FI"/>
              <a:t>Metakognitiivinen harjoittelu 6 – Empatia II</a:t>
            </a:r>
            <a:endParaRPr 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6 A – </a:t>
            </a:r>
            <a:r>
              <a:rPr lang="en-US" altLang="ko-KR" dirty="0" err="1">
                <a:latin typeface="+mn-lt"/>
                <a:ea typeface="+mn-ea"/>
                <a:cs typeface="+mn-cs"/>
              </a:rPr>
              <a:t>Empatia</a:t>
            </a:r>
            <a:r>
              <a:rPr lang="en-US" altLang="ko-KR"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rPr>
              <a:t>© Moritz &amp; Kuokkanen</a:t>
            </a:r>
            <a:r>
              <a:rPr lang="nl-NL" sz="1600">
                <a:solidFill>
                  <a:srgbClr val="004992"/>
                </a:solidFill>
              </a:rPr>
              <a:t> (7|22</a:t>
            </a:r>
            <a:r>
              <a:rPr lang="nl-NL" sz="1600" dirty="0">
                <a:solidFill>
                  <a:srgbClr val="004992"/>
                </a:solidFill>
              </a:rPr>
              <a:t>)</a:t>
            </a:r>
            <a:endParaRPr lang="pt-BR" sz="1600" dirty="0">
              <a:solidFill>
                <a:srgbClr val="004992"/>
              </a:solidFill>
            </a:endParaRPr>
          </a:p>
          <a:p>
            <a:pPr>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63746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Kun tutustut henkilöön, mihin katsot ensimmäisenä? Kuinka luotettavia nämä vihjeet ovat?</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2</a:t>
            </a:fld>
            <a:endParaRPr lang="en-US">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Kun tutustut henkilöön, mihin katsot ensimmäisenä? Kuinka luotettavia nämä vihjeet ovat?</a:t>
            </a:r>
            <a:endParaRPr sz="3600" dirty="0">
              <a:latin typeface="+mn-lt"/>
              <a:ea typeface="+mn-ea"/>
              <a:cs typeface="+mn-cs"/>
            </a:endParaRPr>
          </a:p>
        </p:txBody>
      </p:sp>
      <p:sp>
        <p:nvSpPr>
          <p:cNvPr id="15" name="Footer Placeholder 1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6" name="Slide Number Placeholder 15"/>
          <p:cNvSpPr>
            <a:spLocks noGrp="1"/>
          </p:cNvSpPr>
          <p:nvPr>
            <p:ph type="sldNum" sz="quarter" idx="12"/>
          </p:nvPr>
        </p:nvSpPr>
        <p:spPr/>
        <p:txBody>
          <a:bodyPr/>
          <a:lstStyle/>
          <a:p>
            <a:fld id="{B6F15528-21DE-4FAA-801E-634DDDAF4B2B}" type="slidenum">
              <a:rPr lang="en-US" smtClean="0">
                <a:latin typeface="+mn-lt"/>
              </a:rPr>
              <a:pPr/>
              <a:t>3</a:t>
            </a:fld>
            <a:endParaRPr lang="en-US">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kädet?</a:t>
            </a:r>
            <a:endParaRPr lang="de-DE" altLang="de-DE" sz="2000" dirty="0">
              <a:latin typeface="Calibri Light"/>
            </a:endParaRPr>
          </a:p>
        </p:txBody>
      </p:sp>
      <p:sp>
        <p:nvSpPr>
          <p:cNvPr id="18"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9"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Jokin muu?...</a:t>
            </a:r>
            <a:endParaRPr dirty="0">
              <a:latin typeface="Calibri Light"/>
              <a:cs typeface="Verdana"/>
            </a:endParaRPr>
          </a:p>
        </p:txBody>
      </p:sp>
      <p:sp>
        <p:nvSpPr>
          <p:cNvPr id="21"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kehonkieli/</a:t>
            </a:r>
            <a:br>
              <a:rPr lang="de-DE" altLang="de-DE" sz="2000" dirty="0">
                <a:latin typeface="Calibri Light"/>
              </a:rPr>
            </a:br>
            <a:r>
              <a:rPr lang="de-DE" altLang="de-DE" sz="2000" dirty="0">
                <a:latin typeface="Calibri Light"/>
              </a:rPr>
              <a:t>asento?</a:t>
            </a:r>
          </a:p>
        </p:txBody>
      </p:sp>
      <p:sp>
        <p:nvSpPr>
          <p:cNvPr id="22"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silmät?</a:t>
            </a:r>
            <a:endParaRPr lang="de-DE" altLang="de-DE" sz="2000" dirty="0">
              <a:latin typeface="Calibri Light"/>
            </a:endParaRPr>
          </a:p>
        </p:txBody>
      </p:sp>
      <p:sp>
        <p:nvSpPr>
          <p:cNvPr id="23"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kieli?</a:t>
            </a:r>
            <a:endParaRPr lang="de-DE" altLang="de-DE" sz="2000" dirty="0">
              <a:solidFill>
                <a:srgbClr val="333333"/>
              </a:solidFill>
              <a:latin typeface="Calibri Light"/>
            </a:endParaRPr>
          </a:p>
        </p:txBody>
      </p:sp>
      <p:sp>
        <p:nvSpPr>
          <p:cNvPr id="24"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vaatteet?</a:t>
            </a:r>
            <a:endParaRPr lang="de-DE" altLang="de-DE" sz="2000" dirty="0">
              <a:solidFill>
                <a:srgbClr val="333333"/>
              </a:solidFill>
              <a:latin typeface="Calibri Light"/>
            </a:endParaRPr>
          </a:p>
        </p:txBody>
      </p:sp>
      <p:sp>
        <p:nvSpPr>
          <p:cNvPr id="25"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Mitä muita tietolähteitä voi harkita? Kuinka luotettavia nämä ovat?</a:t>
            </a:r>
            <a:endParaRPr sz="3600" dirty="0">
              <a:latin typeface="+mn-lt"/>
              <a:ea typeface="+mn-ea"/>
              <a:cs typeface="+mn-cs"/>
            </a:endParaRP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a:t>
            </a:fld>
            <a:endParaRPr lang="en-US">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Mitä muita tietolähteitä voi harkita? Kuinka luotettavia nämä ovat?</a:t>
            </a:r>
            <a:endParaRPr sz="3600" dirty="0">
              <a:latin typeface="+mn-lt"/>
              <a:ea typeface="+mn-ea"/>
              <a:cs typeface="+mn-cs"/>
            </a:endParaRPr>
          </a:p>
        </p:txBody>
      </p:sp>
      <p:sp>
        <p:nvSpPr>
          <p:cNvPr id="2" name="Content Placeholder 1"/>
          <p:cNvSpPr>
            <a:spLocks noGrp="1"/>
          </p:cNvSpPr>
          <p:nvPr>
            <p:ph idx="1"/>
          </p:nvPr>
        </p:nvSpPr>
        <p:spPr>
          <a:xfrm>
            <a:off x="408955" y="2204864"/>
            <a:ext cx="6400800" cy="4248000"/>
          </a:xfrm>
        </p:spPr>
        <p:txBody>
          <a:bodyPr/>
          <a:lstStyle/>
          <a:p>
            <a:pPr marL="342900" indent="-342900">
              <a:buClr>
                <a:srgbClr val="333333"/>
              </a:buClr>
              <a:buFont typeface="WingDings"/>
              <a:buChar char=""/>
            </a:pPr>
            <a:r>
              <a:rPr lang="fi-FI" sz="2400" dirty="0">
                <a:solidFill>
                  <a:srgbClr val="333333"/>
                </a:solidFill>
              </a:rPr>
              <a:t>aikaisempi tieto henkilöstä (kuulopuheet): esim. ystävän maininta</a:t>
            </a:r>
          </a:p>
          <a:p>
            <a:pPr marL="342900" indent="-342900">
              <a:buClr>
                <a:srgbClr val="333333"/>
              </a:buClr>
              <a:buFont typeface="WingDings"/>
              <a:buChar char=""/>
            </a:pPr>
            <a:r>
              <a:rPr lang="fi-FI" sz="2400" dirty="0">
                <a:solidFill>
                  <a:srgbClr val="333333"/>
                </a:solidFill>
              </a:rPr>
              <a:t>aikaisempi tieto samankaltaisista henkilöistä/ ryhmistä: esim. räppäri</a:t>
            </a:r>
          </a:p>
          <a:p>
            <a:pPr marL="342900" indent="-342900">
              <a:buClr>
                <a:srgbClr val="333333"/>
              </a:buClr>
              <a:buFont typeface="WingDings"/>
              <a:buChar char=""/>
            </a:pPr>
            <a:r>
              <a:rPr lang="fi-FI" sz="2400" dirty="0">
                <a:solidFill>
                  <a:srgbClr val="333333"/>
                </a:solidFill>
              </a:rPr>
              <a:t>vaistonvarainen tunne/ aavistus</a:t>
            </a:r>
          </a:p>
          <a:p>
            <a:pPr marL="342900" indent="-342900">
              <a:buClr>
                <a:srgbClr val="333333"/>
              </a:buClr>
              <a:buFont typeface="WingDings"/>
              <a:buChar char=""/>
            </a:pPr>
            <a:r>
              <a:rPr lang="fi-FI" sz="2400" dirty="0">
                <a:solidFill>
                  <a:srgbClr val="333333"/>
                </a:solidFill>
              </a:rPr>
              <a:t>jokin kirjoitettu tieto: </a:t>
            </a:r>
            <a:r>
              <a:rPr lang="fi-FI" sz="2400">
                <a:solidFill>
                  <a:srgbClr val="333333"/>
                </a:solidFill>
              </a:rPr>
              <a:t>esim. sähköpostista tai internetin keskusteluista</a:t>
            </a:r>
            <a:endParaRPr lang="fi-FI" sz="2400" dirty="0">
              <a:solidFill>
                <a:srgbClr val="333333"/>
              </a:solidFill>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5</a:t>
            </a:fld>
            <a:endParaRPr lang="en-US">
              <a:latin typeface="+mn-lt"/>
            </a:endParaRPr>
          </a:p>
        </p:txBody>
      </p:sp>
      <p:pic>
        <p:nvPicPr>
          <p:cNvPr id="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Tiettyjen sosiaalisten vihjeiden hyötyjä ja haittoja</a:t>
            </a:r>
            <a:endParaRPr sz="3600" dirty="0">
              <a:latin typeface="+mn-lt"/>
              <a:ea typeface="+mn-ea"/>
              <a:cs typeface="+mn-cs"/>
            </a:endParaRPr>
          </a:p>
        </p:txBody>
      </p:sp>
      <p:sp>
        <p:nvSpPr>
          <p:cNvPr id="6" name="Content Placeholder 5"/>
          <p:cNvSpPr>
            <a:spLocks noGrp="1"/>
          </p:cNvSpPr>
          <p:nvPr>
            <p:ph idx="1"/>
          </p:nvPr>
        </p:nvSpPr>
        <p:spPr/>
        <p:txBody>
          <a:bodyPr/>
          <a:lstStyle/>
          <a:p>
            <a:r>
              <a:rPr lang="fi-FI" sz="2400" dirty="0">
                <a:solidFill>
                  <a:srgbClr val="333333"/>
                </a:solidFill>
              </a:rPr>
              <a:t>Nyt kun olemme </a:t>
            </a:r>
            <a:r>
              <a:rPr lang="fi-FI" sz="2400">
                <a:solidFill>
                  <a:srgbClr val="333333"/>
                </a:solidFill>
              </a:rPr>
              <a:t>keskustelleet eri näkökulmista</a:t>
            </a:r>
            <a:r>
              <a:rPr lang="fi-FI" sz="2400" dirty="0">
                <a:solidFill>
                  <a:srgbClr val="333333"/>
                </a:solidFill>
              </a:rPr>
              <a:t>, jotka </a:t>
            </a:r>
            <a:r>
              <a:rPr lang="fi-FI" sz="2400">
                <a:solidFill>
                  <a:srgbClr val="333333"/>
                </a:solidFill>
              </a:rPr>
              <a:t>vaikuttavat henkilön arviointiin</a:t>
            </a:r>
            <a:r>
              <a:rPr lang="fi-FI" sz="2400" dirty="0">
                <a:solidFill>
                  <a:srgbClr val="333333"/>
                </a:solidFill>
              </a:rPr>
              <a:t>, tulee meidän </a:t>
            </a:r>
            <a:r>
              <a:rPr lang="fi-FI" sz="2400">
                <a:solidFill>
                  <a:srgbClr val="333333"/>
                </a:solidFill>
              </a:rPr>
              <a:t>keskittyä näiden sosiaalisten </a:t>
            </a:r>
            <a:r>
              <a:rPr lang="fi-FI" sz="2400" dirty="0">
                <a:solidFill>
                  <a:srgbClr val="333333"/>
                </a:solidFill>
              </a:rPr>
              <a:t>vihjeiden </a:t>
            </a:r>
            <a:r>
              <a:rPr lang="fi-FI" sz="2400">
                <a:solidFill>
                  <a:srgbClr val="333333"/>
                </a:solidFill>
              </a:rPr>
              <a:t>vahvuuksiin ja heikkouksiin</a:t>
            </a:r>
            <a:r>
              <a:rPr lang="fi-FI" sz="2400" dirty="0">
                <a:solidFill>
                  <a:srgbClr val="333333"/>
                </a:solidFill>
              </a:rPr>
              <a:t>.</a:t>
            </a: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6</a:t>
            </a:fld>
            <a:endParaRPr lang="en-US">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Ole hyvä ja keskustele seuraavan ominaisuuden</a:t>
            </a:r>
            <a:br>
              <a:rPr lang="fi-FI" sz="3600">
                <a:latin typeface="+mn-lt"/>
                <a:ea typeface="+mn-ea"/>
                <a:cs typeface="+mn-cs"/>
              </a:rPr>
            </a:br>
            <a:r>
              <a:rPr lang="fi-FI" sz="3600">
                <a:latin typeface="+mn-lt"/>
                <a:ea typeface="+mn-ea"/>
                <a:cs typeface="+mn-cs"/>
              </a:rPr>
              <a:t>hyödyistä ja haitoista henkilöä arvioitaessa</a:t>
            </a:r>
            <a:endParaRPr sz="3600">
              <a:latin typeface="+mn-lt"/>
              <a:ea typeface="+mn-ea"/>
              <a:cs typeface="+mn-cs"/>
            </a:endParaRPr>
          </a:p>
        </p:txBody>
      </p:sp>
      <p:sp>
        <p:nvSpPr>
          <p:cNvPr id="7" name="Footer Placeholder 6"/>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7</a:t>
            </a:fld>
            <a:endParaRPr lang="en-US">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13977893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Kieli:</a:t>
                      </a:r>
                    </a:p>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Mitä joku sanoo ja miten hän sen sanoo</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None/>
            </a:pPr>
            <a:r>
              <a:rPr lang="fi-FI" altLang="de-DE" sz="1600" dirty="0">
                <a:solidFill>
                  <a:srgbClr val="333333"/>
                </a:solidFill>
                <a:latin typeface="+mj-lt"/>
                <a:ea typeface="+mn-ea"/>
              </a:rPr>
              <a:t>Pidetään Marie Antoinetten sanomana (1755-1793); ivallisuus, lapsellisuus, tietämättömyys köyhien elinolosuhteista?</a:t>
            </a:r>
          </a:p>
        </p:txBody>
      </p:sp>
      <p:sp>
        <p:nvSpPr>
          <p:cNvPr id="12"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i-FI" altLang="de-DE" sz="1600" b="1" dirty="0">
                <a:solidFill>
                  <a:srgbClr val="333333"/>
                </a:solidFill>
                <a:latin typeface="Calibri Light"/>
              </a:rPr>
              <a:t>Ihmisillä ei ole leipää…miksi he eivät syö kakkua sen sijaan?</a:t>
            </a:r>
            <a:endParaRPr lang="en-US" altLang="de-DE" sz="1600" b="1" dirty="0">
              <a:solidFill>
                <a:srgbClr val="333333"/>
              </a:solidFill>
              <a:latin typeface="Calibri Light"/>
            </a:endParaRPr>
          </a:p>
        </p:txBody>
      </p:sp>
      <p:sp>
        <p:nvSpPr>
          <p:cNvPr id="13" name="Rectangle 12"/>
          <p:cNvSpPr/>
          <p:nvPr/>
        </p:nvSpPr>
        <p:spPr>
          <a:xfrm>
            <a:off x="437082" y="4294098"/>
            <a:ext cx="1371600" cy="369332"/>
          </a:xfrm>
          <a:prstGeom prst="rect">
            <a:avLst/>
          </a:prstGeom>
        </p:spPr>
        <p:txBody>
          <a:bodyPr wrap="none" lIns="45720" rIns="45720">
            <a:noAutofit/>
          </a:bodyPr>
          <a:lstStyle/>
          <a:p>
            <a:r>
              <a:rPr lang="en-US" b="1" dirty="0" err="1">
                <a:solidFill>
                  <a:srgbClr val="333333"/>
                </a:solidFill>
              </a:rPr>
              <a:t>Esimerkki</a:t>
            </a:r>
            <a:r>
              <a:rPr lang="en-US" b="1" dirty="0">
                <a:solidFill>
                  <a:srgbClr val="333333"/>
                </a:solidFill>
              </a:rPr>
              <a:t>:</a:t>
            </a:r>
            <a:endParaRPr lang="en-US" b="1" dirty="0">
              <a:solidFill>
                <a:srgbClr val="333333"/>
              </a:solidFill>
              <a:latin typeface="Calibri Light"/>
              <a:cs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Ole hyvä ja keskustele seuraavan ominaisuuden</a:t>
            </a:r>
            <a:br>
              <a:rPr lang="fi-FI" sz="3600">
                <a:latin typeface="+mn-lt"/>
                <a:ea typeface="+mn-ea"/>
                <a:cs typeface="+mn-cs"/>
              </a:rPr>
            </a:br>
            <a:r>
              <a:rPr lang="fi-FI" sz="3600">
                <a:latin typeface="+mn-lt"/>
                <a:ea typeface="+mn-ea"/>
                <a:cs typeface="+mn-cs"/>
              </a:rPr>
              <a:t>hyödyistä ja haitoista henkilöä arvioitaessa</a:t>
            </a:r>
            <a:endParaRPr sz="3600">
              <a:latin typeface="+mn-lt"/>
              <a:ea typeface="+mn-ea"/>
              <a:cs typeface="+mn-cs"/>
            </a:endParaRPr>
          </a:p>
        </p:txBody>
      </p:sp>
      <p:sp>
        <p:nvSpPr>
          <p:cNvPr id="7" name="Footer Placeholder 6"/>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8</a:t>
            </a:fld>
            <a:endParaRPr lang="en-US">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96013244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Kieli:</a:t>
                      </a:r>
                    </a:p>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Mitä joku sanoo ja miten hän sen sanoo</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Sisältö:</a:t>
                      </a:r>
                      <a:r>
                        <a:rPr kumimoji="0" lang="fi-FI" sz="2000" b="0" i="0" u="none" strike="noStrike" cap="none" normalizeH="0" baseline="0" dirty="0">
                          <a:ln>
                            <a:noFill/>
                          </a:ln>
                          <a:solidFill>
                            <a:srgbClr val="333333"/>
                          </a:solidFill>
                          <a:effectLst/>
                          <a:latin typeface="Calibri Light"/>
                        </a:rPr>
                        <a:t> Kieli on hyvin tärkeä suoralle viestinnälle.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Äänensävy:</a:t>
                      </a:r>
                      <a:r>
                        <a:rPr kumimoji="0" lang="fi-FI" sz="2000" b="0" i="0" u="none" strike="noStrike" cap="none" normalizeH="0" baseline="0" dirty="0">
                          <a:ln>
                            <a:noFill/>
                          </a:ln>
                          <a:solidFill>
                            <a:srgbClr val="333333"/>
                          </a:solidFill>
                          <a:effectLst/>
                          <a:latin typeface="Calibri Light"/>
                        </a:rPr>
                        <a:t> äänen korkeuden vaihtelu (ivallinen, omahyväinen), sanavalinta (ylimielinen, asiallinen jne.) voi kertoa sinulle paljon ihmisestä.</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None/>
            </a:pPr>
            <a:r>
              <a:rPr lang="fi-FI" altLang="de-DE" sz="1600" dirty="0">
                <a:solidFill>
                  <a:srgbClr val="333333"/>
                </a:solidFill>
                <a:latin typeface="+mj-lt"/>
                <a:ea typeface="+mn-ea"/>
              </a:rPr>
              <a:t>Pidetään Marie Antoinetten sanomana (1755-1793); ivallisuus, lapsellisuus, tietämättömyys köyhien elinolosuhteista?</a:t>
            </a:r>
          </a:p>
        </p:txBody>
      </p:sp>
      <p:sp>
        <p:nvSpPr>
          <p:cNvPr id="12"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i-FI" altLang="de-DE" sz="1600" b="1" dirty="0">
                <a:solidFill>
                  <a:srgbClr val="333333"/>
                </a:solidFill>
                <a:latin typeface="Calibri Light"/>
              </a:rPr>
              <a:t>Ihmisillä ei ole leipää…miksi he eivät syö kakkua sen sijaan?</a:t>
            </a:r>
            <a:endParaRPr lang="en-US" altLang="de-DE" sz="1600" b="1" dirty="0">
              <a:solidFill>
                <a:srgbClr val="333333"/>
              </a:solidFill>
              <a:latin typeface="Calibri Light"/>
            </a:endParaRPr>
          </a:p>
        </p:txBody>
      </p:sp>
      <p:sp>
        <p:nvSpPr>
          <p:cNvPr id="13" name="Rectangle 12"/>
          <p:cNvSpPr/>
          <p:nvPr/>
        </p:nvSpPr>
        <p:spPr>
          <a:xfrm>
            <a:off x="437082" y="4294098"/>
            <a:ext cx="1371600" cy="369332"/>
          </a:xfrm>
          <a:prstGeom prst="rect">
            <a:avLst/>
          </a:prstGeom>
        </p:spPr>
        <p:txBody>
          <a:bodyPr wrap="none" lIns="45720" rIns="45720">
            <a:noAutofit/>
          </a:bodyPr>
          <a:lstStyle/>
          <a:p>
            <a:r>
              <a:rPr lang="en-US" b="1" dirty="0" err="1">
                <a:solidFill>
                  <a:srgbClr val="333333"/>
                </a:solidFill>
              </a:rPr>
              <a:t>Esimerkki</a:t>
            </a:r>
            <a:r>
              <a:rPr lang="en-US" b="1" dirty="0">
                <a:solidFill>
                  <a:srgbClr val="333333"/>
                </a:solidFill>
              </a:rPr>
              <a:t>:</a:t>
            </a:r>
            <a:endParaRPr lang="en-US" b="1" dirty="0">
              <a:solidFill>
                <a:srgbClr val="333333"/>
              </a:solidFill>
              <a:latin typeface="Calibri Light"/>
              <a:cs typeface="Calibri Light"/>
            </a:endParaRPr>
          </a:p>
        </p:txBody>
      </p:sp>
    </p:spTree>
    <p:extLst>
      <p:ext uri="{BB962C8B-B14F-4D97-AF65-F5344CB8AC3E}">
        <p14:creationId xmlns:p14="http://schemas.microsoft.com/office/powerpoint/2010/main" val="2582819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Ole hyvä ja keskustele seuraavan ominaisuuden</a:t>
            </a:r>
            <a:br>
              <a:rPr lang="fi-FI" sz="3600">
                <a:latin typeface="+mn-lt"/>
                <a:ea typeface="+mn-ea"/>
                <a:cs typeface="+mn-cs"/>
              </a:rPr>
            </a:br>
            <a:r>
              <a:rPr lang="fi-FI" sz="3600">
                <a:latin typeface="+mn-lt"/>
                <a:ea typeface="+mn-ea"/>
                <a:cs typeface="+mn-cs"/>
              </a:rPr>
              <a:t>hyödyistä ja haitoista henkilöä arvioitaessa</a:t>
            </a:r>
            <a:endParaRPr sz="3600">
              <a:latin typeface="+mn-lt"/>
              <a:ea typeface="+mn-ea"/>
              <a:cs typeface="+mn-cs"/>
            </a:endParaRPr>
          </a:p>
        </p:txBody>
      </p:sp>
      <p:sp>
        <p:nvSpPr>
          <p:cNvPr id="7" name="Footer Placeholder 6"/>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9</a:t>
            </a:fld>
            <a:endParaRPr lang="en-US">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23814297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Kieli:</a:t>
                      </a:r>
                    </a:p>
                    <a:p>
                      <a:pPr marL="0" marR="0" lvl="0" indent="0" algn="l" defTabSz="914400" rtl="0" eaLnBrk="1" fontAlgn="base" latinLnBrk="0" hangingPunct="1">
                        <a:lnSpc>
                          <a:spcPct val="100000"/>
                        </a:lnSpc>
                        <a:spcBef>
                          <a:spcPts val="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Mitä joku sanoo ja miten hän sen sanoo</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Sisältö:</a:t>
                      </a:r>
                      <a:r>
                        <a:rPr kumimoji="0" lang="fi-FI" sz="2000" b="0" i="0" u="none" strike="noStrike" cap="none" normalizeH="0" baseline="0" dirty="0">
                          <a:ln>
                            <a:noFill/>
                          </a:ln>
                          <a:solidFill>
                            <a:srgbClr val="333333"/>
                          </a:solidFill>
                          <a:effectLst/>
                          <a:latin typeface="Calibri Light"/>
                        </a:rPr>
                        <a:t> Kieli on hyvin tärkeä suoralle viestinnälle.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Äänensävy:</a:t>
                      </a:r>
                      <a:r>
                        <a:rPr kumimoji="0" lang="fi-FI" sz="2000" b="0" i="0" u="none" strike="noStrike" cap="none" normalizeH="0" baseline="0" dirty="0">
                          <a:ln>
                            <a:noFill/>
                          </a:ln>
                          <a:solidFill>
                            <a:srgbClr val="333333"/>
                          </a:solidFill>
                          <a:effectLst/>
                          <a:latin typeface="Calibri Light"/>
                        </a:rPr>
                        <a:t> äänen korkeuden vaihtelu (ivallinen, omahyväinen), sanavalinta (ylimielinen, asiallinen jne.) voi kertoa sinulle paljon ihmisestä.</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Sisältö:</a:t>
                      </a:r>
                      <a:r>
                        <a:rPr kumimoji="0" lang="fi-FI" sz="2000" b="0" i="0" u="none" strike="noStrike" cap="none" normalizeH="0" baseline="0" dirty="0">
                          <a:ln>
                            <a:noFill/>
                          </a:ln>
                          <a:solidFill>
                            <a:srgbClr val="333333"/>
                          </a:solidFill>
                          <a:effectLst/>
                          <a:latin typeface="Calibri Light"/>
                        </a:rPr>
                        <a:t> Yleisten sopivaisuussääntöjen ja väärinymmärrysten takia on usein eroa siinä mitä ihmiset ajattelevat ja mitä he oikeastaan sanovat.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1" i="0" u="none" strike="noStrike" cap="none" normalizeH="0" baseline="0" dirty="0">
                          <a:ln>
                            <a:noFill/>
                          </a:ln>
                          <a:solidFill>
                            <a:srgbClr val="333333"/>
                          </a:solidFill>
                          <a:effectLst/>
                          <a:latin typeface="Calibri Light"/>
                        </a:rPr>
                        <a:t>Äänensävy:</a:t>
                      </a:r>
                      <a:r>
                        <a:rPr kumimoji="0" lang="fi-FI" sz="2000" b="0" i="0" u="none" strike="noStrike" cap="none" normalizeH="0" baseline="0" dirty="0">
                          <a:ln>
                            <a:noFill/>
                          </a:ln>
                          <a:solidFill>
                            <a:srgbClr val="333333"/>
                          </a:solidFill>
                          <a:effectLst/>
                          <a:latin typeface="Calibri Light"/>
                        </a:rPr>
                        <a:t> Jotkut ihmiset eivät juuri ilmaise tunnetta puhuessaan – silti he voivat olla tunteellisia sisimmässään (esim. </a:t>
                      </a:r>
                      <a:r>
                        <a:rPr kumimoji="0" lang="fi-FI" sz="2000" b="0" i="0" u="none" strike="noStrike" cap="none" normalizeH="0" baseline="0">
                          <a:ln>
                            <a:noFill/>
                          </a:ln>
                          <a:solidFill>
                            <a:srgbClr val="333333"/>
                          </a:solidFill>
                          <a:effectLst/>
                          <a:latin typeface="Calibri Light"/>
                        </a:rPr>
                        <a:t>huumori “pokerinaamalla”; </a:t>
                      </a:r>
                      <a:r>
                        <a:rPr kumimoji="0" lang="fi-FI" sz="2000" b="0" i="0" u="none" strike="noStrike" cap="none" normalizeH="0" baseline="0" dirty="0">
                          <a:ln>
                            <a:noFill/>
                          </a:ln>
                          <a:solidFill>
                            <a:srgbClr val="333333"/>
                          </a:solidFill>
                          <a:effectLst/>
                          <a:latin typeface="Calibri Light"/>
                        </a:rPr>
                        <a:t>kasvojen liikkumattomuus Parkinsonin taudissa).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None/>
            </a:pPr>
            <a:r>
              <a:rPr lang="fi-FI" altLang="de-DE" sz="1600" dirty="0">
                <a:solidFill>
                  <a:srgbClr val="333333"/>
                </a:solidFill>
                <a:latin typeface="+mj-lt"/>
                <a:ea typeface="+mn-ea"/>
              </a:rPr>
              <a:t>Pidetään Marie Antoinetten sanomana (1755-1793); ivallisuus, lapsellisuus, tietämättömyys köyhien elinolosuhteista?</a:t>
            </a:r>
          </a:p>
        </p:txBody>
      </p:sp>
      <p:sp>
        <p:nvSpPr>
          <p:cNvPr id="12"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i-FI" altLang="de-DE" sz="1600" b="1" dirty="0">
                <a:solidFill>
                  <a:srgbClr val="333333"/>
                </a:solidFill>
                <a:latin typeface="Calibri Light"/>
              </a:rPr>
              <a:t>Ihmisillä ei ole leipää…miksi he eivät syö kakkua sen sijaan?</a:t>
            </a:r>
            <a:endParaRPr lang="en-US" altLang="de-DE" sz="1600" b="1" dirty="0">
              <a:solidFill>
                <a:srgbClr val="333333"/>
              </a:solidFill>
              <a:latin typeface="Calibri Light"/>
            </a:endParaRPr>
          </a:p>
        </p:txBody>
      </p:sp>
      <p:sp>
        <p:nvSpPr>
          <p:cNvPr id="13" name="Rectangle 12"/>
          <p:cNvSpPr/>
          <p:nvPr/>
        </p:nvSpPr>
        <p:spPr>
          <a:xfrm>
            <a:off x="437082" y="4294098"/>
            <a:ext cx="1371600" cy="369332"/>
          </a:xfrm>
          <a:prstGeom prst="rect">
            <a:avLst/>
          </a:prstGeom>
        </p:spPr>
        <p:txBody>
          <a:bodyPr wrap="none" lIns="45720" rIns="45720">
            <a:noAutofit/>
          </a:bodyPr>
          <a:lstStyle/>
          <a:p>
            <a:r>
              <a:rPr lang="en-US" b="1" dirty="0" err="1">
                <a:solidFill>
                  <a:srgbClr val="333333"/>
                </a:solidFill>
              </a:rPr>
              <a:t>Esimerkki</a:t>
            </a:r>
            <a:r>
              <a:rPr lang="en-US" b="1" dirty="0">
                <a:solidFill>
                  <a:srgbClr val="333333"/>
                </a:solidFill>
              </a:rPr>
              <a:t>:</a:t>
            </a:r>
            <a:endParaRPr lang="en-US" b="1" dirty="0">
              <a:solidFill>
                <a:srgbClr val="333333"/>
              </a:solidFill>
              <a:latin typeface="Calibri Light"/>
              <a:cs typeface="Calibri Light"/>
            </a:endParaRPr>
          </a:p>
        </p:txBody>
      </p:sp>
    </p:spTree>
    <p:extLst>
      <p:ext uri="{BB962C8B-B14F-4D97-AF65-F5344CB8AC3E}">
        <p14:creationId xmlns:p14="http://schemas.microsoft.com/office/powerpoint/2010/main" val="3741156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10</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83399896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Aikaisempi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tietystä</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ihmisestä</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11</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364670137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Aikaisempi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tietystä</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ihmisestä</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2000" b="0" i="0" u="none" strike="noStrike" cap="none" normalizeH="0" baseline="0" dirty="0">
                          <a:ln>
                            <a:noFill/>
                          </a:ln>
                          <a:solidFill>
                            <a:srgbClr val="333333"/>
                          </a:solidFill>
                          <a:effectLst/>
                          <a:latin typeface="Calibri Light"/>
                        </a:rPr>
                        <a:t>Aikaisempi tieto voi auttaa henkilöä arvioitaessa, erityisesti jos olet tavannut tämän henkilön samankaltaisessa tilanteessa aikaisemmin.</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12</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139971729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Aikaisempi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tietystä</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ihmisestä</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Tärkeä vihje: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2000" b="0" i="0" u="none" strike="noStrike" cap="none" normalizeH="0" baseline="0" dirty="0">
                          <a:ln>
                            <a:noFill/>
                          </a:ln>
                          <a:solidFill>
                            <a:srgbClr val="333333"/>
                          </a:solidFill>
                          <a:effectLst/>
                          <a:latin typeface="Calibri Light"/>
                        </a:rPr>
                        <a:t>Aikaisempi tieto voi auttaa henkilöä arvioitaessa, erityisesti jos olet tavannut tämän henkilön samankaltaisessa tilanteessa aikaisemmin.</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2000" b="0" i="0" u="none" strike="noStrike" cap="none" normalizeH="0" baseline="0" dirty="0">
                          <a:ln>
                            <a:noFill/>
                          </a:ln>
                          <a:solidFill>
                            <a:srgbClr val="004992"/>
                          </a:solidFill>
                          <a:effectLst/>
                          <a:latin typeface="Calibri Light"/>
                        </a:rPr>
                        <a:t>Varoitus: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2000" b="0" i="0" u="none" strike="noStrike" cap="none" normalizeH="0" baseline="0" dirty="0">
                          <a:ln>
                            <a:noFill/>
                          </a:ln>
                          <a:solidFill>
                            <a:srgbClr val="333333"/>
                          </a:solidFill>
                          <a:effectLst/>
                          <a:latin typeface="Calibri Light"/>
                        </a:rPr>
                        <a:t>Ihmiset voivat toimia eri tavalla riippuen joko tilanteesta, heidän nykyisestä mielialastaan tai sattumasta johtuen. Kukaan ei ole aina täysin iloinen tai surullinen, hyvä tai paha joka tilanteessa. Joku voi olla hyvin seurallinen perheensä kanssa ja samalla hyvin ujo ystävien kanssa – tai päinvastoin. Joskus voit jopa yllättyä miten eri tavalla käyttäydyt erilaisissa tilanteissa.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577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13</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12861973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mn-lt"/>
                        </a:rPr>
                        <a:t>Vaisto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Tärkeä vihje: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a:t>
                      </a:r>
                      <a:endParaRPr kumimoji="0" lang="pt-BR"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mn-lt"/>
                        </a:rPr>
                        <a: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None/>
            </a:pPr>
            <a:r>
              <a:rPr lang="fi-FI" altLang="de-DE" sz="2000" dirty="0">
                <a:solidFill>
                  <a:srgbClr val="333333"/>
                </a:solidFill>
                <a:latin typeface="+mj-lt"/>
                <a:ea typeface="+mn-ea"/>
              </a:rPr>
              <a:t>Koirista sanotaan, että ne voivat aistia sen onko ihminen vaaraksi vai ei.</a:t>
            </a:r>
            <a:endParaRPr lang="en-US" altLang="de-DE" sz="2000" dirty="0">
              <a:solidFill>
                <a:srgbClr val="333333"/>
              </a:solidFill>
              <a:latin typeface="+mj-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9" name="Footer Placeholder 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latin typeface="+mn-lt"/>
              </a:rPr>
              <a:pPr/>
              <a:t>14</a:t>
            </a:fld>
            <a:endParaRPr lang="en-US">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323282873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mn-lt"/>
                        </a:rPr>
                        <a:t>Vaisto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Tärkeä vihje: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Vaisto voidaan ymmärtää tietona, joka perustuu kokemukseen. Joskus vaistomme on parempi kuin järkemme!</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mn-lt"/>
                        </a:rPr>
                        <a:t>Varoitus: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mn-lt"/>
                        </a:rPr>
                        <a:t>???</a:t>
                      </a:r>
                      <a:endParaRPr kumimoji="0" lang="en-US" sz="16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n-US" altLang="de-DE" sz="1400" dirty="0" err="1">
                <a:latin typeface="Calibri Light"/>
              </a:rPr>
              <a:t>Pelko</a:t>
            </a:r>
            <a:endParaRPr lang="en-US" altLang="de-DE" sz="1400" dirty="0">
              <a:latin typeface="Calibri Light"/>
            </a:endParaRPr>
          </a:p>
        </p:txBody>
      </p:sp>
      <p:sp>
        <p:nvSpPr>
          <p:cNvPr id="1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400" dirty="0" err="1">
                <a:latin typeface="Calibri Light"/>
              </a:rPr>
              <a:t>Mielihyvä</a:t>
            </a:r>
            <a:endParaRPr lang="en-US" altLang="de-DE" sz="1400" dirty="0">
              <a:latin typeface="Calibri Light"/>
            </a:endParaRPr>
          </a:p>
        </p:txBody>
      </p:sp>
      <p:sp>
        <p:nvSpPr>
          <p:cNvPr id="16"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pt-BR" altLang="de-DE" sz="1200" dirty="0">
                <a:latin typeface="Calibri Light"/>
              </a:rPr>
              <a:t>Esim. </a:t>
            </a:r>
            <a:r>
              <a:rPr lang="pt-BR" altLang="de-DE" sz="1200">
                <a:latin typeface="Calibri Light"/>
              </a:rPr>
              <a:t>Kauhuelokuva (“Se”)</a:t>
            </a:r>
            <a:endParaRPr lang="en-US" altLang="de-DE" sz="1200" dirty="0">
              <a:latin typeface="Calibri Light"/>
            </a:endParaRPr>
          </a:p>
        </p:txBody>
      </p:sp>
      <p:sp>
        <p:nvSpPr>
          <p:cNvPr id="1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200" dirty="0" err="1">
                <a:latin typeface="Calibri Light"/>
              </a:rPr>
              <a:t>Muisto</a:t>
            </a:r>
            <a:r>
              <a:rPr lang="en-US" altLang="de-DE" sz="1200" dirty="0">
                <a:latin typeface="Calibri Light"/>
              </a:rPr>
              <a:t> </a:t>
            </a:r>
            <a:r>
              <a:rPr lang="en-US" altLang="de-DE" sz="1200" dirty="0" err="1">
                <a:latin typeface="Calibri Light"/>
              </a:rPr>
              <a:t>sirkuksesta</a:t>
            </a:r>
            <a:endParaRPr lang="en-US" altLang="de-DE" sz="1200" dirty="0">
              <a:latin typeface="Calibri Light"/>
            </a:endParaRPr>
          </a:p>
        </p:txBody>
      </p:sp>
      <p:sp>
        <p:nvSpPr>
          <p:cNvPr id="1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a:spcBef>
                <a:spcPts val="0"/>
              </a:spcBef>
              <a:buNone/>
            </a:pPr>
            <a:r>
              <a:rPr lang="en-US" altLang="de-DE" sz="1400" b="1" dirty="0" err="1">
                <a:latin typeface="Calibri Light"/>
              </a:rPr>
              <a:t>Hauska</a:t>
            </a:r>
            <a:r>
              <a:rPr lang="en-US" altLang="de-DE" sz="1400" b="1" dirty="0">
                <a:latin typeface="Calibri Light"/>
              </a:rPr>
              <a:t>, </a:t>
            </a:r>
            <a:r>
              <a:rPr lang="en-US" altLang="de-DE" sz="1400" b="1" dirty="0" err="1">
                <a:latin typeface="Calibri Light"/>
              </a:rPr>
              <a:t>pelottava</a:t>
            </a:r>
            <a:r>
              <a:rPr lang="en-US" altLang="de-DE" sz="1400" b="1" dirty="0">
                <a:latin typeface="Calibri Light"/>
              </a:rPr>
              <a:t>?</a:t>
            </a:r>
          </a:p>
          <a:p>
            <a:pPr lvl="0" algn="ctr">
              <a:spcBef>
                <a:spcPts val="0"/>
              </a:spcBef>
              <a:buNone/>
            </a:pPr>
            <a:r>
              <a:rPr lang="en-US" altLang="de-DE" sz="1400" dirty="0" err="1">
                <a:latin typeface="Calibri Light"/>
              </a:rPr>
              <a:t>Riippuu</a:t>
            </a:r>
            <a:r>
              <a:rPr lang="en-US" altLang="de-DE" sz="1400" dirty="0">
                <a:latin typeface="Calibri Light"/>
              </a:rPr>
              <a:t> </a:t>
            </a:r>
            <a:r>
              <a:rPr lang="en-US" altLang="de-DE" sz="1400" dirty="0" err="1">
                <a:latin typeface="Calibri Light"/>
              </a:rPr>
              <a:t>mielialastasi</a:t>
            </a:r>
            <a:r>
              <a:rPr lang="en-US" altLang="de-DE" sz="1400" dirty="0">
                <a:latin typeface="Calibri Light"/>
              </a:rPr>
              <a:t>!</a:t>
            </a:r>
            <a:endParaRPr lang="en-GB" altLang="de-DE" sz="1400" dirty="0">
              <a:solidFill>
                <a:srgbClr val="333333"/>
              </a:solidFill>
              <a:latin typeface="Calibri Light"/>
            </a:endParaRPr>
          </a:p>
        </p:txBody>
      </p:sp>
      <p:sp>
        <p:nvSpPr>
          <p:cNvPr id="1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805269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9" name="Footer Placeholder 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latin typeface="+mn-lt"/>
              </a:rPr>
              <a:pPr/>
              <a:t>15</a:t>
            </a:fld>
            <a:endParaRPr lang="en-US">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34872201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mn-lt"/>
                        </a:rPr>
                        <a:t>Vaisto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Tärkeä vihje: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Vaisto voidaan ymmärtää tietona, joka perustuu kokemukseen. Joskus vaistomme on parempi kuin järkemme!</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Varoitus: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Meidän tämänhetkiset tunteemme voivat vaikuttaa havaintoihimme/ajatuksiimme. Esimerkkejä:</a:t>
                      </a:r>
                    </a:p>
                    <a:p>
                      <a:pPr marL="914323" marR="0" lvl="1" indent="-457200" algn="l" defTabSz="914400" rtl="0" eaLnBrk="1" fontAlgn="base" latinLnBrk="0" hangingPunct="1">
                        <a:lnSpc>
                          <a:spcPct val="100000"/>
                        </a:lnSpc>
                        <a:spcBef>
                          <a:spcPts val="1200"/>
                        </a:spcBef>
                        <a:spcAft>
                          <a:spcPts val="0"/>
                        </a:spcAft>
                        <a:buClr>
                          <a:srgbClr val="000000"/>
                        </a:buClr>
                        <a:buSzTx/>
                        <a:buFont typeface="+mj-lt"/>
                        <a:buAutoNum type="arabicPeriod"/>
                        <a:tabLst/>
                      </a:pPr>
                      <a:r>
                        <a:rPr kumimoji="0" lang="fi-FI" sz="1800" b="0" i="0" u="none" strike="noStrike" cap="none" normalizeH="0" baseline="0" dirty="0">
                          <a:ln>
                            <a:noFill/>
                          </a:ln>
                          <a:solidFill>
                            <a:srgbClr val="004992"/>
                          </a:solidFill>
                          <a:effectLst/>
                          <a:latin typeface="Calibri Light"/>
                        </a:rPr>
                        <a:t>Viha: </a:t>
                      </a:r>
                      <a:r>
                        <a:rPr kumimoji="0" lang="fi-FI" sz="1800" b="0" i="0" u="none" strike="noStrike" cap="none" normalizeH="0" baseline="0" dirty="0">
                          <a:ln>
                            <a:noFill/>
                          </a:ln>
                          <a:solidFill>
                            <a:srgbClr val="333333"/>
                          </a:solidFill>
                          <a:effectLst/>
                          <a:latin typeface="Calibri Light"/>
                        </a:rPr>
                        <a:t>taipumus tuntea itsensä väärinymmärretyksi tai ettei luoteta</a:t>
                      </a:r>
                    </a:p>
                    <a:p>
                      <a:pPr marL="914323" marR="0" lvl="1" indent="-457200" algn="l" defTabSz="914400" rtl="0" eaLnBrk="1" fontAlgn="base" latinLnBrk="0" hangingPunct="1">
                        <a:lnSpc>
                          <a:spcPct val="100000"/>
                        </a:lnSpc>
                        <a:spcBef>
                          <a:spcPts val="1200"/>
                        </a:spcBef>
                        <a:spcAft>
                          <a:spcPts val="0"/>
                        </a:spcAft>
                        <a:buClr>
                          <a:srgbClr val="000000"/>
                        </a:buClr>
                        <a:buSzTx/>
                        <a:buFont typeface="+mj-lt"/>
                        <a:buAutoNum type="arabicPeriod"/>
                        <a:tabLst/>
                      </a:pPr>
                      <a:r>
                        <a:rPr kumimoji="0" lang="fi-FI" sz="1800" b="0" i="0" u="none" strike="noStrike" cap="none" normalizeH="0" baseline="0" dirty="0">
                          <a:ln>
                            <a:noFill/>
                          </a:ln>
                          <a:solidFill>
                            <a:srgbClr val="004992"/>
                          </a:solidFill>
                          <a:effectLst/>
                          <a:latin typeface="Calibri Light"/>
                        </a:rPr>
                        <a:t>Masennus: </a:t>
                      </a:r>
                      <a:r>
                        <a:rPr kumimoji="0" lang="fi-FI" sz="1800" b="0" i="0" u="none" strike="noStrike" cap="none" normalizeH="0" baseline="0" dirty="0">
                          <a:ln>
                            <a:noFill/>
                          </a:ln>
                          <a:solidFill>
                            <a:srgbClr val="333333"/>
                          </a:solidFill>
                          <a:effectLst/>
                          <a:latin typeface="Calibri Light"/>
                        </a:rPr>
                        <a:t>kaikki </a:t>
                      </a:r>
                      <a:r>
                        <a:rPr kumimoji="0" lang="fi-FI" sz="1800" b="0" i="0" u="none" strike="noStrike" cap="none" normalizeH="0" baseline="0">
                          <a:ln>
                            <a:noFill/>
                          </a:ln>
                          <a:solidFill>
                            <a:srgbClr val="333333"/>
                          </a:solidFill>
                          <a:effectLst/>
                          <a:latin typeface="Calibri Light"/>
                        </a:rPr>
                        <a:t>näyttää “synkemmältä” </a:t>
                      </a:r>
                      <a:r>
                        <a:rPr kumimoji="0" lang="fi-FI" sz="1800" b="0" i="0" u="none" strike="noStrike" cap="none" normalizeH="0" baseline="0" dirty="0">
                          <a:ln>
                            <a:noFill/>
                          </a:ln>
                          <a:solidFill>
                            <a:srgbClr val="333333"/>
                          </a:solidFill>
                          <a:effectLst/>
                          <a:latin typeface="Calibri Light"/>
                        </a:rPr>
                        <a:t>kuin oikeastaan onkaan.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n-US" altLang="de-DE" sz="1400" dirty="0" err="1">
                <a:latin typeface="Calibri Light"/>
              </a:rPr>
              <a:t>Pelko</a:t>
            </a:r>
            <a:endParaRPr lang="en-US" altLang="de-DE" sz="1400" dirty="0">
              <a:latin typeface="Calibri Light"/>
            </a:endParaRPr>
          </a:p>
        </p:txBody>
      </p:sp>
      <p:sp>
        <p:nvSpPr>
          <p:cNvPr id="1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400" dirty="0" err="1">
                <a:latin typeface="Calibri Light"/>
              </a:rPr>
              <a:t>Mielihyvä</a:t>
            </a:r>
            <a:endParaRPr lang="en-US" altLang="de-DE" sz="1400" dirty="0">
              <a:latin typeface="Calibri Light"/>
            </a:endParaRPr>
          </a:p>
        </p:txBody>
      </p:sp>
      <p:sp>
        <p:nvSpPr>
          <p:cNvPr id="16"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pt-BR" altLang="de-DE" sz="1200" dirty="0">
                <a:latin typeface="Calibri Light"/>
              </a:rPr>
              <a:t>Esim. </a:t>
            </a:r>
            <a:r>
              <a:rPr lang="pt-BR" altLang="de-DE" sz="1200">
                <a:latin typeface="Calibri Light"/>
              </a:rPr>
              <a:t>Kauhuelokuva (“Se”)</a:t>
            </a:r>
            <a:endParaRPr lang="en-US" altLang="de-DE" sz="1200" dirty="0">
              <a:latin typeface="Calibri Light"/>
            </a:endParaRPr>
          </a:p>
        </p:txBody>
      </p:sp>
      <p:sp>
        <p:nvSpPr>
          <p:cNvPr id="1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200" dirty="0" err="1">
                <a:latin typeface="Calibri Light"/>
              </a:rPr>
              <a:t>Muisto</a:t>
            </a:r>
            <a:r>
              <a:rPr lang="en-US" altLang="de-DE" sz="1200" dirty="0">
                <a:latin typeface="Calibri Light"/>
              </a:rPr>
              <a:t> </a:t>
            </a:r>
            <a:r>
              <a:rPr lang="en-US" altLang="de-DE" sz="1200" dirty="0" err="1">
                <a:latin typeface="Calibri Light"/>
              </a:rPr>
              <a:t>sirkuksesta</a:t>
            </a:r>
            <a:endParaRPr lang="en-US" altLang="de-DE" sz="1200" dirty="0">
              <a:latin typeface="Calibri Light"/>
            </a:endParaRPr>
          </a:p>
        </p:txBody>
      </p:sp>
      <p:sp>
        <p:nvSpPr>
          <p:cNvPr id="1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a:spcBef>
                <a:spcPts val="0"/>
              </a:spcBef>
              <a:buNone/>
            </a:pPr>
            <a:r>
              <a:rPr lang="en-US" altLang="de-DE" sz="1400" b="1" dirty="0" err="1">
                <a:latin typeface="Calibri Light"/>
              </a:rPr>
              <a:t>Hauska</a:t>
            </a:r>
            <a:r>
              <a:rPr lang="en-US" altLang="de-DE" sz="1400" b="1" dirty="0">
                <a:latin typeface="Calibri Light"/>
              </a:rPr>
              <a:t>, </a:t>
            </a:r>
            <a:r>
              <a:rPr lang="en-US" altLang="de-DE" sz="1400" b="1" dirty="0" err="1">
                <a:latin typeface="Calibri Light"/>
              </a:rPr>
              <a:t>pelottava</a:t>
            </a:r>
            <a:r>
              <a:rPr lang="en-US" altLang="de-DE" sz="1400" b="1" dirty="0">
                <a:latin typeface="Calibri Light"/>
              </a:rPr>
              <a:t>?</a:t>
            </a:r>
          </a:p>
          <a:p>
            <a:pPr lvl="0" algn="ctr">
              <a:spcBef>
                <a:spcPts val="0"/>
              </a:spcBef>
              <a:buNone/>
            </a:pPr>
            <a:r>
              <a:rPr lang="en-US" altLang="de-DE" sz="1400" dirty="0" err="1">
                <a:latin typeface="Calibri Light"/>
              </a:rPr>
              <a:t>Riippuu</a:t>
            </a:r>
            <a:r>
              <a:rPr lang="en-US" altLang="de-DE" sz="1400" dirty="0">
                <a:latin typeface="Calibri Light"/>
              </a:rPr>
              <a:t> </a:t>
            </a:r>
            <a:r>
              <a:rPr lang="en-US" altLang="de-DE" sz="1400" dirty="0" err="1">
                <a:latin typeface="Calibri Light"/>
              </a:rPr>
              <a:t>mielialastasi</a:t>
            </a:r>
            <a:r>
              <a:rPr lang="en-US" altLang="de-DE" sz="1400" dirty="0">
                <a:latin typeface="Calibri Light"/>
              </a:rPr>
              <a:t>!</a:t>
            </a:r>
            <a:endParaRPr lang="en-GB" altLang="de-DE" sz="1400" dirty="0">
              <a:solidFill>
                <a:srgbClr val="333333"/>
              </a:solidFill>
              <a:latin typeface="Calibri Light"/>
            </a:endParaRPr>
          </a:p>
        </p:txBody>
      </p:sp>
      <p:sp>
        <p:nvSpPr>
          <p:cNvPr id="1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224732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Ole hyvä ja keskustele seuraavan ominaisuuden hyödyistä ja haitoista henkilöä arvioitaessa</a:t>
            </a:r>
            <a:endParaRPr sz="3600" dirty="0">
              <a:latin typeface="+mn-lt"/>
              <a:ea typeface="+mn-ea"/>
              <a:cs typeface="+mn-cs"/>
            </a:endParaRPr>
          </a:p>
        </p:txBody>
      </p:sp>
      <p:sp>
        <p:nvSpPr>
          <p:cNvPr id="9" name="Footer Placeholder 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latin typeface="+mn-lt"/>
              </a:rPr>
              <a:pPr/>
              <a:t>16</a:t>
            </a:fld>
            <a:endParaRPr lang="en-US">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6107837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mn-lt"/>
                        </a:rPr>
                        <a:t>Vaisto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Tärkeä vihje: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Vaisto voidaan ymmärtää tietona, joka perustuu kokemukseen. Joskus vaistomme on parempi kuin järkemme!</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i-FI" sz="1800" b="0" i="0" u="none" strike="noStrike" cap="none" normalizeH="0" baseline="0" dirty="0">
                          <a:ln>
                            <a:noFill/>
                          </a:ln>
                          <a:solidFill>
                            <a:srgbClr val="004992"/>
                          </a:solidFill>
                          <a:effectLst/>
                          <a:latin typeface="Calibri Light"/>
                        </a:rPr>
                        <a:t>Varoitus: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Meidän tämänhetkiset tunteemme voivat vaikuttaa havaintoihimme/ajatuksiimme. Esimerkkejä:</a:t>
                      </a:r>
                    </a:p>
                    <a:p>
                      <a:pPr marL="914323" marR="0" lvl="1" indent="-457200" algn="l" defTabSz="914400" rtl="0" eaLnBrk="1" fontAlgn="base" latinLnBrk="0" hangingPunct="1">
                        <a:lnSpc>
                          <a:spcPct val="100000"/>
                        </a:lnSpc>
                        <a:spcBef>
                          <a:spcPts val="1200"/>
                        </a:spcBef>
                        <a:spcAft>
                          <a:spcPts val="0"/>
                        </a:spcAft>
                        <a:buClr>
                          <a:srgbClr val="000000"/>
                        </a:buClr>
                        <a:buSzTx/>
                        <a:buFont typeface="+mj-lt"/>
                        <a:buAutoNum type="arabicPeriod"/>
                        <a:tabLst/>
                      </a:pPr>
                      <a:r>
                        <a:rPr kumimoji="0" lang="fi-FI" sz="1800" b="0" i="0" u="none" strike="noStrike" cap="none" normalizeH="0" baseline="0" dirty="0">
                          <a:ln>
                            <a:noFill/>
                          </a:ln>
                          <a:solidFill>
                            <a:srgbClr val="004992"/>
                          </a:solidFill>
                          <a:effectLst/>
                          <a:latin typeface="Calibri Light"/>
                        </a:rPr>
                        <a:t>Viha: </a:t>
                      </a:r>
                      <a:r>
                        <a:rPr kumimoji="0" lang="fi-FI" sz="1800" b="0" i="0" u="none" strike="noStrike" cap="none" normalizeH="0" baseline="0" dirty="0">
                          <a:ln>
                            <a:noFill/>
                          </a:ln>
                          <a:solidFill>
                            <a:srgbClr val="333333"/>
                          </a:solidFill>
                          <a:effectLst/>
                          <a:latin typeface="Calibri Light"/>
                        </a:rPr>
                        <a:t>taipumus tuntea itsensä väärinymmärretyksi tai ettei luoteta</a:t>
                      </a:r>
                    </a:p>
                    <a:p>
                      <a:pPr marL="914323" marR="0" lvl="1" indent="-457200" algn="l" defTabSz="914400" rtl="0" eaLnBrk="1" fontAlgn="base" latinLnBrk="0" hangingPunct="1">
                        <a:lnSpc>
                          <a:spcPct val="100000"/>
                        </a:lnSpc>
                        <a:spcBef>
                          <a:spcPts val="1200"/>
                        </a:spcBef>
                        <a:spcAft>
                          <a:spcPts val="0"/>
                        </a:spcAft>
                        <a:buClr>
                          <a:srgbClr val="000000"/>
                        </a:buClr>
                        <a:buSzTx/>
                        <a:buFont typeface="+mj-lt"/>
                        <a:buAutoNum type="arabicPeriod"/>
                        <a:tabLst/>
                      </a:pPr>
                      <a:r>
                        <a:rPr kumimoji="0" lang="fi-FI" sz="1800" b="0" i="0" u="none" strike="noStrike" cap="none" normalizeH="0" baseline="0" dirty="0">
                          <a:ln>
                            <a:noFill/>
                          </a:ln>
                          <a:solidFill>
                            <a:srgbClr val="004992"/>
                          </a:solidFill>
                          <a:effectLst/>
                          <a:latin typeface="Calibri Light"/>
                        </a:rPr>
                        <a:t>Masennus: </a:t>
                      </a:r>
                      <a:r>
                        <a:rPr kumimoji="0" lang="fi-FI" sz="1800" b="0" i="0" u="none" strike="noStrike" cap="none" normalizeH="0" baseline="0" dirty="0">
                          <a:ln>
                            <a:noFill/>
                          </a:ln>
                          <a:solidFill>
                            <a:srgbClr val="333333"/>
                          </a:solidFill>
                          <a:effectLst/>
                          <a:latin typeface="Calibri Light"/>
                        </a:rPr>
                        <a:t>kaikki </a:t>
                      </a:r>
                      <a:r>
                        <a:rPr kumimoji="0" lang="fi-FI" sz="1800" b="0" i="0" u="none" strike="noStrike" cap="none" normalizeH="0" baseline="0">
                          <a:ln>
                            <a:noFill/>
                          </a:ln>
                          <a:solidFill>
                            <a:srgbClr val="333333"/>
                          </a:solidFill>
                          <a:effectLst/>
                          <a:latin typeface="Calibri Light"/>
                        </a:rPr>
                        <a:t>näyttää “synkemmältä” </a:t>
                      </a:r>
                      <a:r>
                        <a:rPr kumimoji="0" lang="fi-FI" sz="1800" b="0" i="0" u="none" strike="noStrike" cap="none" normalizeH="0" baseline="0" dirty="0">
                          <a:ln>
                            <a:noFill/>
                          </a:ln>
                          <a:solidFill>
                            <a:srgbClr val="333333"/>
                          </a:solidFill>
                          <a:effectLst/>
                          <a:latin typeface="Calibri Light"/>
                        </a:rPr>
                        <a:t>kuin oikeastaan onkaan.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i-FI" sz="1800" b="0" i="0" u="none" strike="noStrike" cap="none" normalizeH="0" baseline="0" dirty="0">
                          <a:ln>
                            <a:noFill/>
                          </a:ln>
                          <a:solidFill>
                            <a:srgbClr val="333333"/>
                          </a:solidFill>
                          <a:effectLst/>
                          <a:latin typeface="Calibri Light"/>
                        </a:rPr>
                        <a:t>Meidän tulisi kuunnella vaistojamme, mutta ei sokeasti luottaa niihin.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n-US" altLang="de-DE" sz="1400" dirty="0" err="1">
                <a:latin typeface="Calibri Light"/>
              </a:rPr>
              <a:t>Pelko</a:t>
            </a:r>
            <a:endParaRPr lang="en-US" altLang="de-DE" sz="1400" dirty="0">
              <a:latin typeface="Calibri Light"/>
            </a:endParaRPr>
          </a:p>
        </p:txBody>
      </p:sp>
      <p:sp>
        <p:nvSpPr>
          <p:cNvPr id="1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400" dirty="0" err="1">
                <a:latin typeface="Calibri Light"/>
              </a:rPr>
              <a:t>Mielihyvä</a:t>
            </a:r>
            <a:endParaRPr lang="en-US" altLang="de-DE" sz="1400" dirty="0">
              <a:latin typeface="Calibri Light"/>
            </a:endParaRPr>
          </a:p>
        </p:txBody>
      </p:sp>
      <p:sp>
        <p:nvSpPr>
          <p:cNvPr id="16"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pt-BR" altLang="de-DE" sz="1200" dirty="0">
                <a:latin typeface="Calibri Light"/>
              </a:rPr>
              <a:t>Esim. </a:t>
            </a:r>
            <a:r>
              <a:rPr lang="pt-BR" altLang="de-DE" sz="1200">
                <a:latin typeface="Calibri Light"/>
              </a:rPr>
              <a:t>Kauhuelokuva (“Se”)</a:t>
            </a:r>
            <a:endParaRPr lang="en-US" altLang="de-DE" sz="1200" dirty="0">
              <a:latin typeface="Calibri Light"/>
            </a:endParaRPr>
          </a:p>
        </p:txBody>
      </p:sp>
      <p:sp>
        <p:nvSpPr>
          <p:cNvPr id="1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en-US" altLang="de-DE" sz="1200" dirty="0" err="1">
                <a:latin typeface="Calibri Light"/>
              </a:rPr>
              <a:t>Muisto</a:t>
            </a:r>
            <a:r>
              <a:rPr lang="en-US" altLang="de-DE" sz="1200" dirty="0">
                <a:latin typeface="Calibri Light"/>
              </a:rPr>
              <a:t> </a:t>
            </a:r>
            <a:r>
              <a:rPr lang="en-US" altLang="de-DE" sz="1200" dirty="0" err="1">
                <a:latin typeface="Calibri Light"/>
              </a:rPr>
              <a:t>sirkuksesta</a:t>
            </a:r>
            <a:endParaRPr lang="en-US" altLang="de-DE" sz="1200" dirty="0">
              <a:latin typeface="Calibri Light"/>
            </a:endParaRPr>
          </a:p>
        </p:txBody>
      </p:sp>
      <p:sp>
        <p:nvSpPr>
          <p:cNvPr id="1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a:spcBef>
                <a:spcPts val="0"/>
              </a:spcBef>
              <a:buNone/>
            </a:pPr>
            <a:r>
              <a:rPr lang="en-US" altLang="de-DE" sz="1400" b="1" dirty="0" err="1">
                <a:latin typeface="Calibri Light"/>
              </a:rPr>
              <a:t>Hauska</a:t>
            </a:r>
            <a:r>
              <a:rPr lang="en-US" altLang="de-DE" sz="1400" b="1" dirty="0">
                <a:latin typeface="Calibri Light"/>
              </a:rPr>
              <a:t>, </a:t>
            </a:r>
            <a:r>
              <a:rPr lang="en-US" altLang="de-DE" sz="1400" b="1" dirty="0" err="1">
                <a:latin typeface="Calibri Light"/>
              </a:rPr>
              <a:t>pelottava</a:t>
            </a:r>
            <a:r>
              <a:rPr lang="en-US" altLang="de-DE" sz="1400" b="1" dirty="0">
                <a:latin typeface="Calibri Light"/>
              </a:rPr>
              <a:t>?</a:t>
            </a:r>
          </a:p>
          <a:p>
            <a:pPr lvl="0" algn="ctr">
              <a:spcBef>
                <a:spcPts val="0"/>
              </a:spcBef>
              <a:buNone/>
            </a:pPr>
            <a:r>
              <a:rPr lang="en-US" altLang="de-DE" sz="1400" dirty="0" err="1">
                <a:latin typeface="Calibri Light"/>
              </a:rPr>
              <a:t>Riippuu</a:t>
            </a:r>
            <a:r>
              <a:rPr lang="en-US" altLang="de-DE" sz="1400" dirty="0">
                <a:latin typeface="Calibri Light"/>
              </a:rPr>
              <a:t> </a:t>
            </a:r>
            <a:r>
              <a:rPr lang="en-US" altLang="de-DE" sz="1400" dirty="0" err="1">
                <a:latin typeface="Calibri Light"/>
              </a:rPr>
              <a:t>mielialastasi</a:t>
            </a:r>
            <a:r>
              <a:rPr lang="en-US" altLang="de-DE" sz="1400" dirty="0">
                <a:latin typeface="Calibri Light"/>
              </a:rPr>
              <a:t>!</a:t>
            </a:r>
            <a:endParaRPr lang="en-GB" altLang="de-DE" sz="1400" dirty="0">
              <a:solidFill>
                <a:srgbClr val="333333"/>
              </a:solidFill>
              <a:latin typeface="Calibri Light"/>
            </a:endParaRPr>
          </a:p>
        </p:txBody>
      </p:sp>
      <p:sp>
        <p:nvSpPr>
          <p:cNvPr id="1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549562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Vaikutelma ja todellisuus!</a:t>
            </a:r>
            <a:endParaRPr sz="3600">
              <a:latin typeface="+mn-lt"/>
              <a:ea typeface="+mn-ea"/>
              <a:cs typeface="+mn-cs"/>
            </a:endParaRPr>
          </a:p>
        </p:txBody>
      </p:sp>
      <p:sp>
        <p:nvSpPr>
          <p:cNvPr id="6" name="Content Placeholder 5"/>
          <p:cNvSpPr>
            <a:spLocks noGrp="1"/>
          </p:cNvSpPr>
          <p:nvPr>
            <p:ph idx="1"/>
          </p:nvPr>
        </p:nvSpPr>
        <p:spPr/>
        <p:txBody>
          <a:bodyPr/>
          <a:lstStyle/>
          <a:p>
            <a:pPr marR="5080" lvl="0" defTabSz="914400"/>
            <a:r>
              <a:rPr lang="en-US" sz="2400" spc="-5" dirty="0">
                <a:solidFill>
                  <a:srgbClr val="004992"/>
                </a:solidFill>
              </a:rPr>
              <a:t>… </a:t>
            </a:r>
            <a:r>
              <a:rPr lang="en-US" sz="2400" spc="-10" dirty="0" err="1">
                <a:solidFill>
                  <a:srgbClr val="004992"/>
                </a:solidFill>
              </a:rPr>
              <a:t>yhteenkään</a:t>
            </a:r>
            <a:r>
              <a:rPr lang="en-US" sz="2400" spc="-10" dirty="0">
                <a:solidFill>
                  <a:srgbClr val="004992"/>
                </a:solidFill>
              </a:rPr>
              <a:t> </a:t>
            </a:r>
            <a:r>
              <a:rPr lang="en-US" sz="2400" spc="-10" dirty="0" err="1">
                <a:solidFill>
                  <a:srgbClr val="004992"/>
                </a:solidFill>
              </a:rPr>
              <a:t>edellä</a:t>
            </a:r>
            <a:r>
              <a:rPr lang="en-US" sz="2400" spc="-10" dirty="0">
                <a:solidFill>
                  <a:srgbClr val="004992"/>
                </a:solidFill>
              </a:rPr>
              <a:t> </a:t>
            </a:r>
            <a:r>
              <a:rPr lang="en-US" sz="2400" spc="-5" dirty="0" err="1">
                <a:solidFill>
                  <a:srgbClr val="004992"/>
                </a:solidFill>
              </a:rPr>
              <a:t>käsitellyistä</a:t>
            </a:r>
            <a:r>
              <a:rPr lang="en-US" sz="2400" spc="-5" dirty="0">
                <a:solidFill>
                  <a:srgbClr val="004992"/>
                </a:solidFill>
              </a:rPr>
              <a:t> </a:t>
            </a:r>
            <a:r>
              <a:rPr lang="en-US" sz="2400" spc="-5" dirty="0" err="1">
                <a:solidFill>
                  <a:srgbClr val="004992"/>
                </a:solidFill>
              </a:rPr>
              <a:t>näkökulmista</a:t>
            </a:r>
            <a:r>
              <a:rPr lang="en-US" sz="2400" spc="-5" dirty="0">
                <a:solidFill>
                  <a:srgbClr val="004992"/>
                </a:solidFill>
              </a:rPr>
              <a:t> </a:t>
            </a:r>
            <a:r>
              <a:rPr lang="en-US" sz="2400" spc="-10" dirty="0">
                <a:solidFill>
                  <a:srgbClr val="004992"/>
                </a:solidFill>
              </a:rPr>
              <a:t>(</a:t>
            </a:r>
            <a:r>
              <a:rPr lang="en-US" sz="2400" spc="-10" dirty="0" err="1">
                <a:solidFill>
                  <a:srgbClr val="004992"/>
                </a:solidFill>
              </a:rPr>
              <a:t>esim</a:t>
            </a:r>
            <a:r>
              <a:rPr lang="en-US" sz="2400" spc="-10" dirty="0">
                <a:solidFill>
                  <a:srgbClr val="004992"/>
                </a:solidFill>
              </a:rPr>
              <a:t>. </a:t>
            </a:r>
            <a:r>
              <a:rPr lang="en-US" sz="2400" spc="-5" dirty="0" err="1">
                <a:solidFill>
                  <a:srgbClr val="004992"/>
                </a:solidFill>
              </a:rPr>
              <a:t>kieli</a:t>
            </a:r>
            <a:r>
              <a:rPr lang="en-US" sz="2400" spc="-5" dirty="0">
                <a:solidFill>
                  <a:srgbClr val="004992"/>
                </a:solidFill>
              </a:rPr>
              <a:t>) </a:t>
            </a:r>
            <a:r>
              <a:rPr lang="en-US" sz="2400" spc="-10" dirty="0" err="1">
                <a:solidFill>
                  <a:srgbClr val="004992"/>
                </a:solidFill>
              </a:rPr>
              <a:t>ei</a:t>
            </a:r>
            <a:r>
              <a:rPr lang="en-US" sz="2400" spc="-10" dirty="0">
                <a:solidFill>
                  <a:srgbClr val="004992"/>
                </a:solidFill>
              </a:rPr>
              <a:t> </a:t>
            </a:r>
            <a:r>
              <a:rPr lang="en-US" sz="2400" spc="-10" dirty="0" err="1">
                <a:solidFill>
                  <a:srgbClr val="004992"/>
                </a:solidFill>
              </a:rPr>
              <a:t>voi</a:t>
            </a:r>
            <a:r>
              <a:rPr lang="en-US" sz="2400" spc="-10" dirty="0">
                <a:solidFill>
                  <a:srgbClr val="004992"/>
                </a:solidFill>
              </a:rPr>
              <a:t> </a:t>
            </a:r>
            <a:r>
              <a:rPr lang="en-US" sz="2400" spc="-10" dirty="0" err="1">
                <a:solidFill>
                  <a:srgbClr val="004992"/>
                </a:solidFill>
              </a:rPr>
              <a:t>yksinään</a:t>
            </a:r>
            <a:r>
              <a:rPr lang="en-US" sz="2400" spc="-10" dirty="0">
                <a:solidFill>
                  <a:srgbClr val="004992"/>
                </a:solidFill>
              </a:rPr>
              <a:t> </a:t>
            </a:r>
            <a:r>
              <a:rPr lang="en-US" sz="2400" spc="-5" dirty="0" err="1">
                <a:solidFill>
                  <a:srgbClr val="004992"/>
                </a:solidFill>
              </a:rPr>
              <a:t>täysin</a:t>
            </a:r>
            <a:r>
              <a:rPr lang="en-US" sz="2400" spc="105" dirty="0">
                <a:solidFill>
                  <a:srgbClr val="004992"/>
                </a:solidFill>
              </a:rPr>
              <a:t> </a:t>
            </a:r>
            <a:r>
              <a:rPr lang="en-US" sz="2400" spc="-5" dirty="0" err="1">
                <a:solidFill>
                  <a:srgbClr val="004992"/>
                </a:solidFill>
              </a:rPr>
              <a:t>luottaa</a:t>
            </a:r>
            <a:r>
              <a:rPr lang="en-US" sz="2400" spc="-5" dirty="0">
                <a:solidFill>
                  <a:srgbClr val="004992"/>
                </a:solidFill>
              </a:rPr>
              <a:t>!</a:t>
            </a:r>
            <a:endParaRPr lang="en-US" sz="2400" dirty="0">
              <a:solidFill>
                <a:srgbClr val="333333"/>
              </a:solidFill>
            </a:endParaRPr>
          </a:p>
          <a:p>
            <a:pPr marR="706755" lvl="0" defTabSz="914400"/>
            <a:r>
              <a:rPr lang="en-US" sz="2400" i="1" spc="-5" dirty="0" err="1">
                <a:solidFill>
                  <a:srgbClr val="333333"/>
                </a:solidFill>
              </a:rPr>
              <a:t>Täytyy</a:t>
            </a:r>
            <a:r>
              <a:rPr lang="en-US" sz="2400" i="1" spc="-5" dirty="0">
                <a:solidFill>
                  <a:srgbClr val="333333"/>
                </a:solidFill>
              </a:rPr>
              <a:t> </a:t>
            </a:r>
            <a:r>
              <a:rPr lang="en-US" sz="2400" i="1" dirty="0" err="1">
                <a:solidFill>
                  <a:srgbClr val="333333"/>
                </a:solidFill>
              </a:rPr>
              <a:t>ottaa</a:t>
            </a:r>
            <a:r>
              <a:rPr lang="en-US" sz="2400" i="1" dirty="0">
                <a:solidFill>
                  <a:srgbClr val="333333"/>
                </a:solidFill>
              </a:rPr>
              <a:t> </a:t>
            </a:r>
            <a:r>
              <a:rPr lang="en-US" sz="2400" i="1" spc="-5" dirty="0" err="1">
                <a:solidFill>
                  <a:srgbClr val="333333"/>
                </a:solidFill>
              </a:rPr>
              <a:t>huomioon</a:t>
            </a:r>
            <a:r>
              <a:rPr lang="en-US" sz="2400" i="1" spc="-5" dirty="0">
                <a:solidFill>
                  <a:srgbClr val="333333"/>
                </a:solidFill>
              </a:rPr>
              <a:t> </a:t>
            </a:r>
            <a:r>
              <a:rPr lang="en-US" sz="2400" i="1" spc="-10" dirty="0" err="1">
                <a:solidFill>
                  <a:srgbClr val="333333"/>
                </a:solidFill>
              </a:rPr>
              <a:t>kaikki</a:t>
            </a:r>
            <a:r>
              <a:rPr lang="en-US" sz="2400" i="1" spc="-10" dirty="0">
                <a:solidFill>
                  <a:srgbClr val="333333"/>
                </a:solidFill>
              </a:rPr>
              <a:t> </a:t>
            </a:r>
            <a:r>
              <a:rPr lang="en-US" sz="2400" i="1" spc="-10" dirty="0" err="1">
                <a:solidFill>
                  <a:srgbClr val="333333"/>
                </a:solidFill>
              </a:rPr>
              <a:t>näkökulmat</a:t>
            </a:r>
            <a:r>
              <a:rPr lang="en-US" sz="2400" i="1" spc="-10" dirty="0">
                <a:solidFill>
                  <a:srgbClr val="333333"/>
                </a:solidFill>
              </a:rPr>
              <a:t>! </a:t>
            </a:r>
            <a:r>
              <a:rPr lang="en-US" sz="2400" spc="-10" dirty="0" err="1">
                <a:solidFill>
                  <a:srgbClr val="333333"/>
                </a:solidFill>
              </a:rPr>
              <a:t>Yhdistelmänä</a:t>
            </a:r>
            <a:r>
              <a:rPr lang="en-US" sz="2400" spc="-10" dirty="0">
                <a:solidFill>
                  <a:srgbClr val="333333"/>
                </a:solidFill>
              </a:rPr>
              <a:t> ne </a:t>
            </a:r>
            <a:r>
              <a:rPr lang="en-US" sz="2400" spc="-15" dirty="0" err="1">
                <a:solidFill>
                  <a:srgbClr val="333333"/>
                </a:solidFill>
              </a:rPr>
              <a:t>auttavat</a:t>
            </a:r>
            <a:r>
              <a:rPr lang="en-US" sz="2400" spc="-15" dirty="0">
                <a:solidFill>
                  <a:srgbClr val="333333"/>
                </a:solidFill>
              </a:rPr>
              <a:t> </a:t>
            </a:r>
            <a:r>
              <a:rPr lang="en-US" sz="2400" spc="-5" dirty="0" err="1">
                <a:solidFill>
                  <a:srgbClr val="333333"/>
                </a:solidFill>
              </a:rPr>
              <a:t>arvioimaan</a:t>
            </a:r>
            <a:r>
              <a:rPr lang="en-US" sz="2400" spc="-5" dirty="0">
                <a:solidFill>
                  <a:srgbClr val="333333"/>
                </a:solidFill>
              </a:rPr>
              <a:t> </a:t>
            </a:r>
            <a:r>
              <a:rPr lang="en-US" sz="2400" spc="-5" dirty="0" err="1">
                <a:solidFill>
                  <a:srgbClr val="333333"/>
                </a:solidFill>
              </a:rPr>
              <a:t>monimutkaista</a:t>
            </a:r>
            <a:r>
              <a:rPr lang="en-US" sz="2400" spc="30" dirty="0">
                <a:solidFill>
                  <a:srgbClr val="333333"/>
                </a:solidFill>
              </a:rPr>
              <a:t> </a:t>
            </a:r>
            <a:r>
              <a:rPr lang="en-US" sz="2400" spc="-5" dirty="0" err="1">
                <a:solidFill>
                  <a:srgbClr val="333333"/>
                </a:solidFill>
              </a:rPr>
              <a:t>tilannetta</a:t>
            </a:r>
            <a:r>
              <a:rPr lang="en-US" sz="2400" spc="-5" dirty="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17</a:t>
            </a:fld>
            <a:endParaRPr lang="en-US">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Miksi teemme tätä?</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fi-FI" sz="2400" dirty="0">
                <a:solidFill>
                  <a:srgbClr val="333333"/>
                </a:solidFill>
              </a:rPr>
              <a:t>Tutkimukset osoittavat, että useilla ihmisillä (mutta ei kaikilla!), joilla on mielenterveysongelmia (erityisesti psykoosi) on ongelmia seuraavilla alueilla:</a:t>
            </a:r>
          </a:p>
          <a:p>
            <a:pPr marL="342900" lvl="0" indent="-342900" defTabSz="914377">
              <a:buClr>
                <a:srgbClr val="333333"/>
              </a:buClr>
              <a:buFont typeface="WingDings"/>
              <a:buChar char=""/>
            </a:pPr>
            <a:r>
              <a:rPr lang="fi-FI" sz="2400" dirty="0">
                <a:solidFill>
                  <a:srgbClr val="004992"/>
                </a:solidFill>
              </a:rPr>
              <a:t>Vaikeuksia havaita ja arvioida toisten kasvojen ilmeitä (esim. ilo, suru).</a:t>
            </a:r>
            <a:endParaRPr lang="en-US" sz="2400" dirty="0"/>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18</a:t>
            </a:fld>
            <a:endParaRPr lang="en-US">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Miksi teemme tätä?</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fi-FI" sz="2400" dirty="0">
                <a:solidFill>
                  <a:srgbClr val="333333"/>
                </a:solidFill>
              </a:rPr>
              <a:t>Tutkimukset osoittavat, että useilla ihmisillä (mutta ei kaikilla!), joilla on mielenterveysongelmia (erityisesti psykoosi) on ongelmia seuraavilla alueilla:</a:t>
            </a:r>
          </a:p>
          <a:p>
            <a:pPr marL="342900" lvl="0" indent="-342900" defTabSz="914377">
              <a:buClr>
                <a:srgbClr val="333333"/>
              </a:buClr>
              <a:buFont typeface="WingDings"/>
              <a:buChar char=""/>
            </a:pPr>
            <a:r>
              <a:rPr lang="fi-FI" sz="2400" dirty="0">
                <a:solidFill>
                  <a:srgbClr val="004992"/>
                </a:solidFill>
              </a:rPr>
              <a:t>Vaikeuksia havaita ja arvioida toisten kasvojen ilmeitä (esim. ilo, suru).</a:t>
            </a:r>
          </a:p>
          <a:p>
            <a:pPr marL="342900" lvl="0" indent="-342900" defTabSz="914377">
              <a:buClr>
                <a:srgbClr val="333333"/>
              </a:buClr>
              <a:buFont typeface="WingDings"/>
              <a:buChar char=""/>
            </a:pPr>
            <a:r>
              <a:rPr lang="fi-FI" sz="2400" dirty="0">
                <a:solidFill>
                  <a:srgbClr val="004992"/>
                </a:solidFill>
              </a:rPr>
              <a:t>Vaikeuksia päätellä toisten tämänhetkisestä käytöksestä heidän käytöksensä syitä/ tulevaa käytöstä.</a:t>
            </a:r>
            <a:endParaRPr lang="en-US" sz="2400" dirty="0"/>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19</a:t>
            </a:fld>
            <a:endParaRPr lang="en-US">
              <a:latin typeface="+mn-lt"/>
            </a:endParaRPr>
          </a:p>
        </p:txBody>
      </p:sp>
    </p:spTree>
    <p:extLst>
      <p:ext uri="{BB962C8B-B14F-4D97-AF65-F5344CB8AC3E}">
        <p14:creationId xmlns:p14="http://schemas.microsoft.com/office/powerpoint/2010/main" val="4082036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i-FI" sz="3600" dirty="0">
                <a:latin typeface="+mn-lt"/>
                <a:ea typeface="+mn-ea"/>
                <a:cs typeface="+mn-cs"/>
              </a:rPr>
              <a:t>Kuinka empatian puute edistää väärintulkintoja psykoosin aikana – esimerkkejä</a:t>
            </a:r>
            <a:endParaRPr sz="3600" dirty="0">
              <a:latin typeface="+mn-lt"/>
              <a:ea typeface="+mn-ea"/>
              <a:cs typeface="+mn-cs"/>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20</a:t>
            </a:fld>
            <a:endParaRPr lang="en-US">
              <a:latin typeface="+mn-lt"/>
            </a:endParaRPr>
          </a:p>
        </p:txBody>
      </p:sp>
      <p:sp>
        <p:nvSpPr>
          <p:cNvPr id="4" name="object 4"/>
          <p:cNvSpPr txBox="1"/>
          <p:nvPr/>
        </p:nvSpPr>
        <p:spPr>
          <a:xfrm>
            <a:off x="408955" y="6172200"/>
            <a:ext cx="11376000" cy="299720"/>
          </a:xfrm>
          <a:prstGeom prst="rect">
            <a:avLst/>
          </a:prstGeom>
        </p:spPr>
        <p:txBody>
          <a:bodyPr vert="horz" wrap="square" lIns="0" tIns="12700" rIns="0" bIns="0" rtlCol="0">
            <a:noAutofit/>
          </a:bodyPr>
          <a:lstStyle/>
          <a:p>
            <a:pPr marL="12700" algn="ctr">
              <a:lnSpc>
                <a:spcPct val="100000"/>
              </a:lnSpc>
              <a:spcBef>
                <a:spcPts val="100"/>
              </a:spcBef>
            </a:pPr>
            <a:r>
              <a:rPr sz="2000" spc="-5" dirty="0">
                <a:solidFill>
                  <a:srgbClr val="004992"/>
                </a:solidFill>
              </a:rPr>
              <a:t>Voisiko </a:t>
            </a:r>
            <a:r>
              <a:rPr sz="2000" spc="-10" dirty="0">
                <a:solidFill>
                  <a:srgbClr val="004992"/>
                </a:solidFill>
              </a:rPr>
              <a:t>joku </a:t>
            </a:r>
            <a:r>
              <a:rPr sz="2000" spc="-5" dirty="0">
                <a:solidFill>
                  <a:srgbClr val="004992"/>
                </a:solidFill>
              </a:rPr>
              <a:t>kertoa </a:t>
            </a:r>
            <a:r>
              <a:rPr sz="2000" dirty="0">
                <a:solidFill>
                  <a:srgbClr val="004992"/>
                </a:solidFill>
              </a:rPr>
              <a:t>lyhyesti </a:t>
            </a:r>
            <a:r>
              <a:rPr sz="2000" spc="-10" dirty="0">
                <a:solidFill>
                  <a:srgbClr val="004992"/>
                </a:solidFill>
              </a:rPr>
              <a:t>jonkun </a:t>
            </a:r>
            <a:r>
              <a:rPr sz="2000" spc="-5" dirty="0">
                <a:solidFill>
                  <a:srgbClr val="004992"/>
                </a:solidFill>
              </a:rPr>
              <a:t>henkilökohtaisen</a:t>
            </a:r>
            <a:r>
              <a:rPr sz="2000" spc="235" dirty="0">
                <a:solidFill>
                  <a:srgbClr val="004992"/>
                </a:solidFill>
              </a:rPr>
              <a:t> </a:t>
            </a:r>
            <a:r>
              <a:rPr sz="2000" spc="-5" dirty="0">
                <a:solidFill>
                  <a:srgbClr val="004992"/>
                </a:solidFill>
              </a:rPr>
              <a:t>kokemuksen?</a:t>
            </a:r>
            <a:endParaRPr sz="2000" dirty="0">
              <a:solidFill>
                <a:srgbClr val="004992"/>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800132459"/>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599656">
                  <a:extLst>
                    <a:ext uri="{9D8B030D-6E8A-4147-A177-3AD203B41FA5}">
                      <a16:colId xmlns:a16="http://schemas.microsoft.com/office/drawing/2014/main" val="20001"/>
                    </a:ext>
                  </a:extLst>
                </a:gridCol>
                <a:gridCol w="439196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Tapahtuma</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Selitys psykoosin aikana</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Muita selityksiä</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Mies bussissa katsoo sinua pitkään.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Vainoaja paljasti vihdoin itsensä.</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Johtuen huomiota herättävästä käytöksestäsi (esim. aurinkolasien pitäminen), sait aikaan katseet itse.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Pomo arvostelee virheitäsi.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Olet vakuuttunut, että tulet saamaan potkut.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Pomo ylireagoi hieman, mutta ei suunnittele erottamistasi – hän on useimmiten hieman äreä.</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Ystävä lukee lehtikirjoituksen huonosta koulumenestyksestä.</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Hän vihjailee sinulle lapsena saamistasi huonoista kouluarvosanoista.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Puhdas sattuma – ystävä on kiinnostunut uutisista, hän ei tiedä vaikeuksistasi koulussa.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Harjoitus</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63220" algn="l"/>
              </a:tabLst>
            </a:pPr>
            <a:r>
              <a:rPr lang="en-US" sz="2400" spc="-15" dirty="0" err="1">
                <a:solidFill>
                  <a:srgbClr val="333333"/>
                </a:solidFill>
              </a:rPr>
              <a:t>Seuraavaksi</a:t>
            </a:r>
            <a:r>
              <a:rPr lang="en-US" sz="2400" spc="-15" dirty="0">
                <a:solidFill>
                  <a:srgbClr val="333333"/>
                </a:solidFill>
              </a:rPr>
              <a:t> </a:t>
            </a:r>
            <a:r>
              <a:rPr lang="en-US" sz="2400" spc="-10" dirty="0" err="1">
                <a:solidFill>
                  <a:srgbClr val="333333"/>
                </a:solidFill>
              </a:rPr>
              <a:t>sinulle</a:t>
            </a:r>
            <a:r>
              <a:rPr lang="en-US" sz="2400" spc="-10" dirty="0">
                <a:solidFill>
                  <a:srgbClr val="333333"/>
                </a:solidFill>
              </a:rPr>
              <a:t> </a:t>
            </a:r>
            <a:r>
              <a:rPr lang="en-US" sz="2400" spc="-5" dirty="0" err="1">
                <a:solidFill>
                  <a:srgbClr val="333333"/>
                </a:solidFill>
              </a:rPr>
              <a:t>esitetään</a:t>
            </a:r>
            <a:r>
              <a:rPr lang="en-US" sz="2400" spc="120" dirty="0">
                <a:solidFill>
                  <a:srgbClr val="333333"/>
                </a:solidFill>
              </a:rPr>
              <a:t> </a:t>
            </a:r>
            <a:r>
              <a:rPr lang="en-US" sz="2400" spc="-5" dirty="0" err="1">
                <a:solidFill>
                  <a:srgbClr val="333333"/>
                </a:solidFill>
              </a:rPr>
              <a:t>sarjakuvia</a:t>
            </a:r>
            <a:r>
              <a:rPr lang="en-US" sz="2400" spc="-5" dirty="0">
                <a:solidFill>
                  <a:srgbClr val="333333"/>
                </a:solidFill>
              </a:rPr>
              <a:t>.</a:t>
            </a:r>
            <a:endParaRPr lang="en-US" sz="2400" dirty="0">
              <a:solidFill>
                <a:srgbClr val="333333"/>
              </a:solidFill>
            </a:endParaRPr>
          </a:p>
          <a:p>
            <a:pPr marL="342900" marR="5080" lvl="0" indent="-342900" defTabSz="914400">
              <a:buClr>
                <a:srgbClr val="333333"/>
              </a:buClr>
              <a:buFont typeface="WingDings"/>
              <a:buChar char=""/>
              <a:tabLst>
                <a:tab pos="372745" algn="l"/>
              </a:tabLst>
            </a:pPr>
            <a:r>
              <a:rPr lang="en-US" sz="2400" spc="-5" dirty="0">
                <a:solidFill>
                  <a:srgbClr val="333333"/>
                </a:solidFill>
              </a:rPr>
              <a:t>Ole </a:t>
            </a:r>
            <a:r>
              <a:rPr lang="en-US" sz="2400" spc="-15" dirty="0" err="1">
                <a:solidFill>
                  <a:srgbClr val="333333"/>
                </a:solidFill>
              </a:rPr>
              <a:t>hyvä</a:t>
            </a:r>
            <a:r>
              <a:rPr lang="en-US" sz="2400" spc="-15" dirty="0">
                <a:solidFill>
                  <a:srgbClr val="333333"/>
                </a:solidFill>
              </a:rPr>
              <a:t> </a:t>
            </a:r>
            <a:r>
              <a:rPr lang="en-US" sz="2400" spc="-10" dirty="0">
                <a:solidFill>
                  <a:srgbClr val="333333"/>
                </a:solidFill>
              </a:rPr>
              <a:t>ja </a:t>
            </a:r>
            <a:r>
              <a:rPr lang="en-US" sz="2400" spc="-10" dirty="0" err="1">
                <a:solidFill>
                  <a:srgbClr val="333333"/>
                </a:solidFill>
              </a:rPr>
              <a:t>keskustele</a:t>
            </a:r>
            <a:r>
              <a:rPr lang="en-US" sz="2400" spc="-10" dirty="0">
                <a:solidFill>
                  <a:srgbClr val="333333"/>
                </a:solidFill>
              </a:rPr>
              <a:t> </a:t>
            </a:r>
            <a:r>
              <a:rPr lang="en-US" sz="2400" spc="-10" dirty="0" err="1">
                <a:solidFill>
                  <a:srgbClr val="333333"/>
                </a:solidFill>
              </a:rPr>
              <a:t>siitä</a:t>
            </a:r>
            <a:r>
              <a:rPr lang="en-US" sz="2400" spc="-10" dirty="0">
                <a:solidFill>
                  <a:srgbClr val="333333"/>
                </a:solidFill>
              </a:rPr>
              <a:t>, </a:t>
            </a:r>
            <a:r>
              <a:rPr lang="en-US" sz="2400" spc="-15" dirty="0" err="1">
                <a:solidFill>
                  <a:srgbClr val="333333"/>
                </a:solidFill>
              </a:rPr>
              <a:t>mitä</a:t>
            </a:r>
            <a:r>
              <a:rPr lang="en-US" sz="2400" spc="-15" dirty="0">
                <a:solidFill>
                  <a:srgbClr val="333333"/>
                </a:solidFill>
              </a:rPr>
              <a:t> </a:t>
            </a:r>
            <a:r>
              <a:rPr lang="en-US" sz="2400" spc="-5" dirty="0" err="1">
                <a:solidFill>
                  <a:srgbClr val="333333"/>
                </a:solidFill>
              </a:rPr>
              <a:t>tarinan</a:t>
            </a:r>
            <a:r>
              <a:rPr lang="en-US" sz="2400" spc="-5" dirty="0">
                <a:solidFill>
                  <a:srgbClr val="333333"/>
                </a:solidFill>
              </a:rPr>
              <a:t> </a:t>
            </a:r>
            <a:r>
              <a:rPr lang="en-US" sz="2400" spc="-5" dirty="0" err="1">
                <a:solidFill>
                  <a:srgbClr val="333333"/>
                </a:solidFill>
              </a:rPr>
              <a:t>hahmot</a:t>
            </a:r>
            <a:r>
              <a:rPr lang="en-US" sz="2400" spc="-5" dirty="0">
                <a:solidFill>
                  <a:srgbClr val="333333"/>
                </a:solidFill>
              </a:rPr>
              <a:t> </a:t>
            </a:r>
            <a:r>
              <a:rPr lang="en-US" sz="2400" spc="-15" dirty="0" err="1">
                <a:solidFill>
                  <a:srgbClr val="333333"/>
                </a:solidFill>
              </a:rPr>
              <a:t>saattavat</a:t>
            </a:r>
            <a:r>
              <a:rPr lang="en-US" sz="2400" spc="-15" dirty="0">
                <a:solidFill>
                  <a:srgbClr val="333333"/>
                </a:solidFill>
              </a:rPr>
              <a:t> </a:t>
            </a:r>
            <a:r>
              <a:rPr lang="en-US" sz="2400" spc="-10" dirty="0" err="1">
                <a:solidFill>
                  <a:srgbClr val="333333"/>
                </a:solidFill>
              </a:rPr>
              <a:t>ajatella</a:t>
            </a:r>
            <a:r>
              <a:rPr lang="en-US" sz="2400" spc="70" dirty="0">
                <a:solidFill>
                  <a:srgbClr val="333333"/>
                </a:solidFill>
              </a:rPr>
              <a:t> </a:t>
            </a:r>
            <a:r>
              <a:rPr lang="en-US" sz="2400" spc="-5" dirty="0" err="1">
                <a:solidFill>
                  <a:srgbClr val="333333"/>
                </a:solidFill>
              </a:rPr>
              <a:t>toisistaan</a:t>
            </a:r>
            <a:r>
              <a:rPr lang="en-US" sz="2400" spc="-5" dirty="0">
                <a:solidFill>
                  <a:srgbClr val="333333"/>
                </a:solidFill>
              </a:rPr>
              <a:t>.</a:t>
            </a: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21</a:t>
            </a:fld>
            <a:endParaRPr lang="en-US">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Harjoitus</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63220" algn="l"/>
              </a:tabLst>
            </a:pPr>
            <a:r>
              <a:rPr lang="en-US" sz="2400" spc="-15" dirty="0" err="1">
                <a:solidFill>
                  <a:srgbClr val="333333"/>
                </a:solidFill>
              </a:rPr>
              <a:t>Seuraavaksi</a:t>
            </a:r>
            <a:r>
              <a:rPr lang="en-US" sz="2400" spc="-15" dirty="0">
                <a:solidFill>
                  <a:srgbClr val="333333"/>
                </a:solidFill>
              </a:rPr>
              <a:t> </a:t>
            </a:r>
            <a:r>
              <a:rPr lang="en-US" sz="2400" spc="-10" dirty="0" err="1">
                <a:solidFill>
                  <a:srgbClr val="333333"/>
                </a:solidFill>
              </a:rPr>
              <a:t>sinulle</a:t>
            </a:r>
            <a:r>
              <a:rPr lang="en-US" sz="2400" spc="-10" dirty="0">
                <a:solidFill>
                  <a:srgbClr val="333333"/>
                </a:solidFill>
              </a:rPr>
              <a:t> </a:t>
            </a:r>
            <a:r>
              <a:rPr lang="en-US" sz="2400" spc="-5" dirty="0" err="1">
                <a:solidFill>
                  <a:srgbClr val="333333"/>
                </a:solidFill>
              </a:rPr>
              <a:t>esitetään</a:t>
            </a:r>
            <a:r>
              <a:rPr lang="en-US" sz="2400" spc="120" dirty="0">
                <a:solidFill>
                  <a:srgbClr val="333333"/>
                </a:solidFill>
              </a:rPr>
              <a:t> </a:t>
            </a:r>
            <a:r>
              <a:rPr lang="en-US" sz="2400" spc="-5" dirty="0" err="1">
                <a:solidFill>
                  <a:srgbClr val="333333"/>
                </a:solidFill>
              </a:rPr>
              <a:t>sarjakuvia</a:t>
            </a:r>
            <a:r>
              <a:rPr lang="en-US" sz="2400" spc="-5" dirty="0">
                <a:solidFill>
                  <a:srgbClr val="333333"/>
                </a:solidFill>
              </a:rPr>
              <a:t>.</a:t>
            </a:r>
            <a:endParaRPr lang="en-US" sz="2400" dirty="0">
              <a:solidFill>
                <a:srgbClr val="333333"/>
              </a:solidFill>
            </a:endParaRPr>
          </a:p>
          <a:p>
            <a:pPr marL="342900" marR="5080" lvl="0" indent="-342900" defTabSz="914400">
              <a:buClr>
                <a:srgbClr val="333333"/>
              </a:buClr>
              <a:buFont typeface="WingDings"/>
              <a:buChar char=""/>
              <a:tabLst>
                <a:tab pos="372745" algn="l"/>
              </a:tabLst>
            </a:pPr>
            <a:r>
              <a:rPr lang="en-US" sz="2400" spc="-5" dirty="0">
                <a:solidFill>
                  <a:srgbClr val="333333"/>
                </a:solidFill>
              </a:rPr>
              <a:t>Ole </a:t>
            </a:r>
            <a:r>
              <a:rPr lang="en-US" sz="2400" spc="-15" dirty="0" err="1">
                <a:solidFill>
                  <a:srgbClr val="333333"/>
                </a:solidFill>
              </a:rPr>
              <a:t>hyvä</a:t>
            </a:r>
            <a:r>
              <a:rPr lang="en-US" sz="2400" spc="-15" dirty="0">
                <a:solidFill>
                  <a:srgbClr val="333333"/>
                </a:solidFill>
              </a:rPr>
              <a:t> </a:t>
            </a:r>
            <a:r>
              <a:rPr lang="en-US" sz="2400" spc="-10" dirty="0">
                <a:solidFill>
                  <a:srgbClr val="333333"/>
                </a:solidFill>
              </a:rPr>
              <a:t>ja </a:t>
            </a:r>
            <a:r>
              <a:rPr lang="en-US" sz="2400" spc="-10" dirty="0" err="1">
                <a:solidFill>
                  <a:srgbClr val="333333"/>
                </a:solidFill>
              </a:rPr>
              <a:t>keskustele</a:t>
            </a:r>
            <a:r>
              <a:rPr lang="en-US" sz="2400" spc="-10" dirty="0">
                <a:solidFill>
                  <a:srgbClr val="333333"/>
                </a:solidFill>
              </a:rPr>
              <a:t> </a:t>
            </a:r>
            <a:r>
              <a:rPr lang="en-US" sz="2400" spc="-10" dirty="0" err="1">
                <a:solidFill>
                  <a:srgbClr val="333333"/>
                </a:solidFill>
              </a:rPr>
              <a:t>siitä</a:t>
            </a:r>
            <a:r>
              <a:rPr lang="en-US" sz="2400" spc="-10" dirty="0">
                <a:solidFill>
                  <a:srgbClr val="333333"/>
                </a:solidFill>
              </a:rPr>
              <a:t>, </a:t>
            </a:r>
            <a:r>
              <a:rPr lang="en-US" sz="2400" spc="-15" dirty="0" err="1">
                <a:solidFill>
                  <a:srgbClr val="333333"/>
                </a:solidFill>
              </a:rPr>
              <a:t>mitä</a:t>
            </a:r>
            <a:r>
              <a:rPr lang="en-US" sz="2400" spc="-15" dirty="0">
                <a:solidFill>
                  <a:srgbClr val="333333"/>
                </a:solidFill>
              </a:rPr>
              <a:t> </a:t>
            </a:r>
            <a:r>
              <a:rPr lang="en-US" sz="2400" spc="-5" dirty="0" err="1">
                <a:solidFill>
                  <a:srgbClr val="333333"/>
                </a:solidFill>
              </a:rPr>
              <a:t>tarinan</a:t>
            </a:r>
            <a:r>
              <a:rPr lang="en-US" sz="2400" spc="-5" dirty="0">
                <a:solidFill>
                  <a:srgbClr val="333333"/>
                </a:solidFill>
              </a:rPr>
              <a:t> </a:t>
            </a:r>
            <a:r>
              <a:rPr lang="en-US" sz="2400" spc="-5" dirty="0" err="1">
                <a:solidFill>
                  <a:srgbClr val="333333"/>
                </a:solidFill>
              </a:rPr>
              <a:t>hahmot</a:t>
            </a:r>
            <a:r>
              <a:rPr lang="en-US" sz="2400" spc="-5" dirty="0">
                <a:solidFill>
                  <a:srgbClr val="333333"/>
                </a:solidFill>
              </a:rPr>
              <a:t> </a:t>
            </a:r>
            <a:r>
              <a:rPr lang="en-US" sz="2400" spc="-15" dirty="0" err="1">
                <a:solidFill>
                  <a:srgbClr val="333333"/>
                </a:solidFill>
              </a:rPr>
              <a:t>saattavat</a:t>
            </a:r>
            <a:r>
              <a:rPr lang="en-US" sz="2400" spc="-15" dirty="0">
                <a:solidFill>
                  <a:srgbClr val="333333"/>
                </a:solidFill>
              </a:rPr>
              <a:t> </a:t>
            </a:r>
            <a:r>
              <a:rPr lang="en-US" sz="2400" spc="-10" dirty="0" err="1">
                <a:solidFill>
                  <a:srgbClr val="333333"/>
                </a:solidFill>
              </a:rPr>
              <a:t>ajatella</a:t>
            </a:r>
            <a:r>
              <a:rPr lang="en-US" sz="2400" spc="70" dirty="0">
                <a:solidFill>
                  <a:srgbClr val="333333"/>
                </a:solidFill>
              </a:rPr>
              <a:t> </a:t>
            </a:r>
            <a:r>
              <a:rPr lang="en-US" sz="2400" spc="-5" dirty="0" err="1">
                <a:solidFill>
                  <a:srgbClr val="333333"/>
                </a:solidFill>
              </a:rPr>
              <a:t>toisistaan</a:t>
            </a:r>
            <a:r>
              <a:rPr lang="en-US" sz="2400" spc="-5" dirty="0">
                <a:solidFill>
                  <a:srgbClr val="333333"/>
                </a:solidFill>
              </a:rPr>
              <a:t>.</a:t>
            </a:r>
          </a:p>
          <a:p>
            <a:pPr marR="5080" lvl="0" defTabSz="914400">
              <a:buClr>
                <a:srgbClr val="336699"/>
              </a:buClr>
              <a:tabLst>
                <a:tab pos="372745" algn="l"/>
              </a:tabLst>
            </a:pPr>
            <a:endParaRPr lang="en-US" sz="2400" dirty="0">
              <a:solidFill>
                <a:srgbClr val="333333"/>
              </a:solidFill>
            </a:endParaRPr>
          </a:p>
          <a:p>
            <a:pPr lvl="0" defTabSz="914400"/>
            <a:r>
              <a:rPr lang="en-US" sz="2400" b="1" dirty="0" err="1">
                <a:solidFill>
                  <a:srgbClr val="004992"/>
                </a:solidFill>
              </a:rPr>
              <a:t>Tärkeää</a:t>
            </a:r>
            <a:endParaRPr lang="en-US" sz="2400" dirty="0">
              <a:solidFill>
                <a:srgbClr val="333333"/>
              </a:solidFill>
            </a:endParaRPr>
          </a:p>
          <a:p>
            <a:pPr marL="342900" marR="330200" lvl="0" indent="-342900" defTabSz="914400">
              <a:buClr>
                <a:srgbClr val="333333"/>
              </a:buClr>
              <a:buFont typeface="WingDings"/>
              <a:buChar char=""/>
              <a:tabLst>
                <a:tab pos="372745" algn="l"/>
              </a:tabLst>
            </a:pPr>
            <a:r>
              <a:rPr lang="en-US" sz="2400" spc="-15" dirty="0" err="1">
                <a:solidFill>
                  <a:srgbClr val="333333"/>
                </a:solidFill>
              </a:rPr>
              <a:t>Sinun</a:t>
            </a:r>
            <a:r>
              <a:rPr lang="en-US" sz="2400" spc="-15" dirty="0">
                <a:solidFill>
                  <a:srgbClr val="333333"/>
                </a:solidFill>
              </a:rPr>
              <a:t> </a:t>
            </a:r>
            <a:r>
              <a:rPr lang="en-US" sz="2400" spc="-10" dirty="0" err="1">
                <a:solidFill>
                  <a:srgbClr val="333333"/>
                </a:solidFill>
              </a:rPr>
              <a:t>tulee</a:t>
            </a:r>
            <a:r>
              <a:rPr lang="en-US" sz="2400" spc="-10" dirty="0">
                <a:solidFill>
                  <a:srgbClr val="333333"/>
                </a:solidFill>
              </a:rPr>
              <a:t> </a:t>
            </a:r>
            <a:r>
              <a:rPr lang="en-US" sz="2400" dirty="0" err="1">
                <a:solidFill>
                  <a:srgbClr val="333333"/>
                </a:solidFill>
              </a:rPr>
              <a:t>erottaa</a:t>
            </a:r>
            <a:r>
              <a:rPr lang="en-US" sz="2400" dirty="0">
                <a:solidFill>
                  <a:srgbClr val="333333"/>
                </a:solidFill>
              </a:rPr>
              <a:t> </a:t>
            </a:r>
            <a:r>
              <a:rPr lang="en-US" sz="2400" spc="-5" dirty="0" err="1">
                <a:solidFill>
                  <a:srgbClr val="333333"/>
                </a:solidFill>
              </a:rPr>
              <a:t>toisistaan</a:t>
            </a:r>
            <a:r>
              <a:rPr lang="en-US" sz="2400" spc="-5" dirty="0">
                <a:solidFill>
                  <a:srgbClr val="333333"/>
                </a:solidFill>
              </a:rPr>
              <a:t> </a:t>
            </a:r>
            <a:r>
              <a:rPr lang="en-US" sz="2400" spc="-5" dirty="0" err="1">
                <a:solidFill>
                  <a:srgbClr val="333333"/>
                </a:solidFill>
              </a:rPr>
              <a:t>sinun</a:t>
            </a:r>
            <a:r>
              <a:rPr lang="en-US" sz="2400" spc="-5" dirty="0">
                <a:solidFill>
                  <a:srgbClr val="333333"/>
                </a:solidFill>
              </a:rPr>
              <a:t> </a:t>
            </a:r>
            <a:r>
              <a:rPr lang="en-US" sz="2400" spc="-10" dirty="0" err="1">
                <a:solidFill>
                  <a:srgbClr val="333333"/>
                </a:solidFill>
              </a:rPr>
              <a:t>saatavilla</a:t>
            </a:r>
            <a:r>
              <a:rPr lang="en-US" sz="2400" spc="-10" dirty="0">
                <a:solidFill>
                  <a:srgbClr val="333333"/>
                </a:solidFill>
              </a:rPr>
              <a:t> </a:t>
            </a:r>
            <a:r>
              <a:rPr lang="en-US" sz="2400" spc="-15" dirty="0" err="1">
                <a:solidFill>
                  <a:srgbClr val="333333"/>
                </a:solidFill>
              </a:rPr>
              <a:t>oleva</a:t>
            </a:r>
            <a:r>
              <a:rPr lang="en-US" sz="2400" spc="-15" dirty="0">
                <a:solidFill>
                  <a:srgbClr val="333333"/>
                </a:solidFill>
              </a:rPr>
              <a:t> </a:t>
            </a:r>
            <a:r>
              <a:rPr lang="en-US" sz="2400" spc="-15" dirty="0" err="1">
                <a:solidFill>
                  <a:srgbClr val="333333"/>
                </a:solidFill>
              </a:rPr>
              <a:t>tieto</a:t>
            </a:r>
            <a:r>
              <a:rPr lang="en-US" sz="2400" spc="-15" dirty="0">
                <a:solidFill>
                  <a:srgbClr val="333333"/>
                </a:solidFill>
              </a:rPr>
              <a:t> </a:t>
            </a:r>
            <a:r>
              <a:rPr lang="en-US" sz="2400" spc="-10" dirty="0">
                <a:solidFill>
                  <a:srgbClr val="333333"/>
                </a:solidFill>
              </a:rPr>
              <a:t>ja </a:t>
            </a:r>
            <a:r>
              <a:rPr lang="en-US" sz="2400" dirty="0">
                <a:solidFill>
                  <a:srgbClr val="333333"/>
                </a:solidFill>
              </a:rPr>
              <a:t>se </a:t>
            </a:r>
            <a:r>
              <a:rPr lang="en-US" sz="2400" spc="-15" dirty="0" err="1">
                <a:solidFill>
                  <a:srgbClr val="333333"/>
                </a:solidFill>
              </a:rPr>
              <a:t>tieto</a:t>
            </a:r>
            <a:r>
              <a:rPr lang="en-US" sz="2400" spc="-15" dirty="0">
                <a:solidFill>
                  <a:srgbClr val="333333"/>
                </a:solidFill>
              </a:rPr>
              <a:t>, </a:t>
            </a:r>
            <a:r>
              <a:rPr lang="en-US" sz="2400" spc="-5" dirty="0" err="1">
                <a:solidFill>
                  <a:srgbClr val="333333"/>
                </a:solidFill>
              </a:rPr>
              <a:t>joka</a:t>
            </a:r>
            <a:r>
              <a:rPr lang="en-US" sz="2400" spc="-5" dirty="0">
                <a:solidFill>
                  <a:srgbClr val="333333"/>
                </a:solidFill>
              </a:rPr>
              <a:t> </a:t>
            </a:r>
            <a:r>
              <a:rPr lang="en-US" sz="2400" spc="-10" dirty="0" err="1">
                <a:solidFill>
                  <a:srgbClr val="333333"/>
                </a:solidFill>
              </a:rPr>
              <a:t>hahmoilla</a:t>
            </a:r>
            <a:r>
              <a:rPr lang="en-US" sz="2400" spc="-10" dirty="0">
                <a:solidFill>
                  <a:srgbClr val="333333"/>
                </a:solidFill>
              </a:rPr>
              <a:t> </a:t>
            </a:r>
            <a:r>
              <a:rPr lang="en-US" sz="2400" dirty="0">
                <a:solidFill>
                  <a:srgbClr val="333333"/>
                </a:solidFill>
              </a:rPr>
              <a:t>on </a:t>
            </a:r>
            <a:r>
              <a:rPr lang="en-US" sz="2400" spc="-5" dirty="0" err="1">
                <a:solidFill>
                  <a:srgbClr val="333333"/>
                </a:solidFill>
              </a:rPr>
              <a:t>toinen</a:t>
            </a:r>
            <a:r>
              <a:rPr lang="en-US" sz="2400" spc="-5" dirty="0">
                <a:solidFill>
                  <a:srgbClr val="333333"/>
                </a:solidFill>
              </a:rPr>
              <a:t> </a:t>
            </a:r>
            <a:r>
              <a:rPr lang="en-US" sz="2400" spc="-5" dirty="0" err="1">
                <a:solidFill>
                  <a:srgbClr val="333333"/>
                </a:solidFill>
              </a:rPr>
              <a:t>toisistaan</a:t>
            </a:r>
            <a:r>
              <a:rPr lang="en-US" sz="2400" spc="-5" dirty="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22</a:t>
            </a:fld>
            <a:endParaRPr lang="en-US">
              <a:latin typeface="+mn-lt"/>
            </a:endParaRPr>
          </a:p>
        </p:txBody>
      </p:sp>
    </p:spTree>
    <p:extLst>
      <p:ext uri="{BB962C8B-B14F-4D97-AF65-F5344CB8AC3E}">
        <p14:creationId xmlns:p14="http://schemas.microsoft.com/office/powerpoint/2010/main" val="2737183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Harjoitus</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63220" algn="l"/>
              </a:tabLst>
            </a:pPr>
            <a:r>
              <a:rPr lang="en-US" sz="2400" spc="-15" dirty="0" err="1">
                <a:solidFill>
                  <a:srgbClr val="333333"/>
                </a:solidFill>
              </a:rPr>
              <a:t>Seuraavaksi</a:t>
            </a:r>
            <a:r>
              <a:rPr lang="en-US" sz="2400" spc="-15" dirty="0">
                <a:solidFill>
                  <a:srgbClr val="333333"/>
                </a:solidFill>
              </a:rPr>
              <a:t> </a:t>
            </a:r>
            <a:r>
              <a:rPr lang="en-US" sz="2400" spc="-10" dirty="0" err="1">
                <a:solidFill>
                  <a:srgbClr val="333333"/>
                </a:solidFill>
              </a:rPr>
              <a:t>sinulle</a:t>
            </a:r>
            <a:r>
              <a:rPr lang="en-US" sz="2400" spc="-10" dirty="0">
                <a:solidFill>
                  <a:srgbClr val="333333"/>
                </a:solidFill>
              </a:rPr>
              <a:t> </a:t>
            </a:r>
            <a:r>
              <a:rPr lang="en-US" sz="2400" spc="-5" dirty="0" err="1">
                <a:solidFill>
                  <a:srgbClr val="333333"/>
                </a:solidFill>
              </a:rPr>
              <a:t>esitetään</a:t>
            </a:r>
            <a:r>
              <a:rPr lang="en-US" sz="2400" spc="120" dirty="0">
                <a:solidFill>
                  <a:srgbClr val="333333"/>
                </a:solidFill>
              </a:rPr>
              <a:t> </a:t>
            </a:r>
            <a:r>
              <a:rPr lang="en-US" sz="2400" spc="-5" dirty="0" err="1">
                <a:solidFill>
                  <a:srgbClr val="333333"/>
                </a:solidFill>
              </a:rPr>
              <a:t>sarjakuvia</a:t>
            </a:r>
            <a:r>
              <a:rPr lang="en-US" sz="2400" spc="-5" dirty="0">
                <a:solidFill>
                  <a:srgbClr val="333333"/>
                </a:solidFill>
              </a:rPr>
              <a:t>.</a:t>
            </a:r>
            <a:endParaRPr lang="en-US" sz="2400" dirty="0">
              <a:solidFill>
                <a:srgbClr val="333333"/>
              </a:solidFill>
            </a:endParaRPr>
          </a:p>
          <a:p>
            <a:pPr marL="342900" marR="5080" lvl="0" indent="-342900" defTabSz="914400">
              <a:buClr>
                <a:srgbClr val="333333"/>
              </a:buClr>
              <a:buFont typeface="WingDings"/>
              <a:buChar char=""/>
              <a:tabLst>
                <a:tab pos="372745" algn="l"/>
              </a:tabLst>
            </a:pPr>
            <a:r>
              <a:rPr lang="en-US" sz="2400" spc="-5" dirty="0">
                <a:solidFill>
                  <a:srgbClr val="333333"/>
                </a:solidFill>
              </a:rPr>
              <a:t>Ole </a:t>
            </a:r>
            <a:r>
              <a:rPr lang="en-US" sz="2400" spc="-15" dirty="0" err="1">
                <a:solidFill>
                  <a:srgbClr val="333333"/>
                </a:solidFill>
              </a:rPr>
              <a:t>hyvä</a:t>
            </a:r>
            <a:r>
              <a:rPr lang="en-US" sz="2400" spc="-15" dirty="0">
                <a:solidFill>
                  <a:srgbClr val="333333"/>
                </a:solidFill>
              </a:rPr>
              <a:t> </a:t>
            </a:r>
            <a:r>
              <a:rPr lang="en-US" sz="2400" spc="-10" dirty="0">
                <a:solidFill>
                  <a:srgbClr val="333333"/>
                </a:solidFill>
              </a:rPr>
              <a:t>ja </a:t>
            </a:r>
            <a:r>
              <a:rPr lang="en-US" sz="2400" spc="-10" dirty="0" err="1">
                <a:solidFill>
                  <a:srgbClr val="333333"/>
                </a:solidFill>
              </a:rPr>
              <a:t>keskustele</a:t>
            </a:r>
            <a:r>
              <a:rPr lang="en-US" sz="2400" spc="-10" dirty="0">
                <a:solidFill>
                  <a:srgbClr val="333333"/>
                </a:solidFill>
              </a:rPr>
              <a:t> </a:t>
            </a:r>
            <a:r>
              <a:rPr lang="en-US" sz="2400" spc="-10" dirty="0" err="1">
                <a:solidFill>
                  <a:srgbClr val="333333"/>
                </a:solidFill>
              </a:rPr>
              <a:t>siitä</a:t>
            </a:r>
            <a:r>
              <a:rPr lang="en-US" sz="2400" spc="-10" dirty="0">
                <a:solidFill>
                  <a:srgbClr val="333333"/>
                </a:solidFill>
              </a:rPr>
              <a:t>, </a:t>
            </a:r>
            <a:r>
              <a:rPr lang="en-US" sz="2400" spc="-15" dirty="0" err="1">
                <a:solidFill>
                  <a:srgbClr val="333333"/>
                </a:solidFill>
              </a:rPr>
              <a:t>mitä</a:t>
            </a:r>
            <a:r>
              <a:rPr lang="en-US" sz="2400" spc="-15" dirty="0">
                <a:solidFill>
                  <a:srgbClr val="333333"/>
                </a:solidFill>
              </a:rPr>
              <a:t> </a:t>
            </a:r>
            <a:r>
              <a:rPr lang="en-US" sz="2400" spc="-5" dirty="0" err="1">
                <a:solidFill>
                  <a:srgbClr val="333333"/>
                </a:solidFill>
              </a:rPr>
              <a:t>tarinan</a:t>
            </a:r>
            <a:r>
              <a:rPr lang="en-US" sz="2400" spc="-5" dirty="0">
                <a:solidFill>
                  <a:srgbClr val="333333"/>
                </a:solidFill>
              </a:rPr>
              <a:t> </a:t>
            </a:r>
            <a:r>
              <a:rPr lang="en-US" sz="2400" spc="-5" dirty="0" err="1">
                <a:solidFill>
                  <a:srgbClr val="333333"/>
                </a:solidFill>
              </a:rPr>
              <a:t>hahmot</a:t>
            </a:r>
            <a:r>
              <a:rPr lang="en-US" sz="2400" spc="-5" dirty="0">
                <a:solidFill>
                  <a:srgbClr val="333333"/>
                </a:solidFill>
              </a:rPr>
              <a:t> </a:t>
            </a:r>
            <a:r>
              <a:rPr lang="en-US" sz="2400" spc="-15" dirty="0" err="1">
                <a:solidFill>
                  <a:srgbClr val="333333"/>
                </a:solidFill>
              </a:rPr>
              <a:t>saattavat</a:t>
            </a:r>
            <a:r>
              <a:rPr lang="en-US" sz="2400" spc="-15" dirty="0">
                <a:solidFill>
                  <a:srgbClr val="333333"/>
                </a:solidFill>
              </a:rPr>
              <a:t> </a:t>
            </a:r>
            <a:r>
              <a:rPr lang="en-US" sz="2400" spc="-10" dirty="0" err="1">
                <a:solidFill>
                  <a:srgbClr val="333333"/>
                </a:solidFill>
              </a:rPr>
              <a:t>ajatella</a:t>
            </a:r>
            <a:r>
              <a:rPr lang="en-US" sz="2400" spc="70" dirty="0">
                <a:solidFill>
                  <a:srgbClr val="333333"/>
                </a:solidFill>
              </a:rPr>
              <a:t> </a:t>
            </a:r>
            <a:r>
              <a:rPr lang="en-US" sz="2400" spc="-5" dirty="0" err="1">
                <a:solidFill>
                  <a:srgbClr val="333333"/>
                </a:solidFill>
              </a:rPr>
              <a:t>toisistaan</a:t>
            </a:r>
            <a:r>
              <a:rPr lang="en-US" sz="2400" spc="-5" dirty="0">
                <a:solidFill>
                  <a:srgbClr val="333333"/>
                </a:solidFill>
              </a:rPr>
              <a:t>.</a:t>
            </a:r>
          </a:p>
          <a:p>
            <a:pPr marR="5080" lvl="0" defTabSz="914400">
              <a:buClr>
                <a:srgbClr val="336699"/>
              </a:buClr>
              <a:tabLst>
                <a:tab pos="372745" algn="l"/>
              </a:tabLst>
            </a:pPr>
            <a:endParaRPr lang="en-US" sz="2400" dirty="0">
              <a:solidFill>
                <a:srgbClr val="333333"/>
              </a:solidFill>
            </a:endParaRPr>
          </a:p>
          <a:p>
            <a:pPr lvl="0" defTabSz="914400"/>
            <a:r>
              <a:rPr lang="en-US" sz="2400" b="1" dirty="0" err="1">
                <a:solidFill>
                  <a:srgbClr val="004992"/>
                </a:solidFill>
              </a:rPr>
              <a:t>Tärkeää</a:t>
            </a:r>
            <a:endParaRPr lang="en-US" sz="2400" dirty="0">
              <a:solidFill>
                <a:srgbClr val="333333"/>
              </a:solidFill>
            </a:endParaRPr>
          </a:p>
          <a:p>
            <a:pPr marL="342900" marR="330200" lvl="0" indent="-342900" defTabSz="914400">
              <a:buClr>
                <a:srgbClr val="333333"/>
              </a:buClr>
              <a:buFont typeface="WingDings"/>
              <a:buChar char=""/>
              <a:tabLst>
                <a:tab pos="372745" algn="l"/>
              </a:tabLst>
            </a:pPr>
            <a:r>
              <a:rPr lang="en-US" sz="2400" spc="-15" dirty="0" err="1">
                <a:solidFill>
                  <a:srgbClr val="333333"/>
                </a:solidFill>
              </a:rPr>
              <a:t>Sinun</a:t>
            </a:r>
            <a:r>
              <a:rPr lang="en-US" sz="2400" spc="-15" dirty="0">
                <a:solidFill>
                  <a:srgbClr val="333333"/>
                </a:solidFill>
              </a:rPr>
              <a:t> </a:t>
            </a:r>
            <a:r>
              <a:rPr lang="en-US" sz="2400" spc="-10" dirty="0" err="1">
                <a:solidFill>
                  <a:srgbClr val="333333"/>
                </a:solidFill>
              </a:rPr>
              <a:t>tulee</a:t>
            </a:r>
            <a:r>
              <a:rPr lang="en-US" sz="2400" spc="-10" dirty="0">
                <a:solidFill>
                  <a:srgbClr val="333333"/>
                </a:solidFill>
              </a:rPr>
              <a:t> </a:t>
            </a:r>
            <a:r>
              <a:rPr lang="en-US" sz="2400" dirty="0" err="1">
                <a:solidFill>
                  <a:srgbClr val="333333"/>
                </a:solidFill>
              </a:rPr>
              <a:t>erottaa</a:t>
            </a:r>
            <a:r>
              <a:rPr lang="en-US" sz="2400" dirty="0">
                <a:solidFill>
                  <a:srgbClr val="333333"/>
                </a:solidFill>
              </a:rPr>
              <a:t> </a:t>
            </a:r>
            <a:r>
              <a:rPr lang="en-US" sz="2400" spc="-5" dirty="0" err="1">
                <a:solidFill>
                  <a:srgbClr val="333333"/>
                </a:solidFill>
              </a:rPr>
              <a:t>toisistaan</a:t>
            </a:r>
            <a:r>
              <a:rPr lang="en-US" sz="2400" spc="-5" dirty="0">
                <a:solidFill>
                  <a:srgbClr val="333333"/>
                </a:solidFill>
              </a:rPr>
              <a:t> </a:t>
            </a:r>
            <a:r>
              <a:rPr lang="en-US" sz="2400" spc="-5" dirty="0" err="1">
                <a:solidFill>
                  <a:srgbClr val="333333"/>
                </a:solidFill>
              </a:rPr>
              <a:t>sinun</a:t>
            </a:r>
            <a:r>
              <a:rPr lang="en-US" sz="2400" spc="-5" dirty="0">
                <a:solidFill>
                  <a:srgbClr val="333333"/>
                </a:solidFill>
              </a:rPr>
              <a:t> </a:t>
            </a:r>
            <a:r>
              <a:rPr lang="en-US" sz="2400" spc="-10" dirty="0" err="1">
                <a:solidFill>
                  <a:srgbClr val="333333"/>
                </a:solidFill>
              </a:rPr>
              <a:t>saatavilla</a:t>
            </a:r>
            <a:r>
              <a:rPr lang="en-US" sz="2400" spc="-10" dirty="0">
                <a:solidFill>
                  <a:srgbClr val="333333"/>
                </a:solidFill>
              </a:rPr>
              <a:t> </a:t>
            </a:r>
            <a:r>
              <a:rPr lang="en-US" sz="2400" spc="-15" dirty="0" err="1">
                <a:solidFill>
                  <a:srgbClr val="333333"/>
                </a:solidFill>
              </a:rPr>
              <a:t>oleva</a:t>
            </a:r>
            <a:r>
              <a:rPr lang="en-US" sz="2400" spc="-15" dirty="0">
                <a:solidFill>
                  <a:srgbClr val="333333"/>
                </a:solidFill>
              </a:rPr>
              <a:t> </a:t>
            </a:r>
            <a:r>
              <a:rPr lang="en-US" sz="2400" spc="-15" dirty="0" err="1">
                <a:solidFill>
                  <a:srgbClr val="333333"/>
                </a:solidFill>
              </a:rPr>
              <a:t>tieto</a:t>
            </a:r>
            <a:r>
              <a:rPr lang="en-US" sz="2400" spc="-15" dirty="0">
                <a:solidFill>
                  <a:srgbClr val="333333"/>
                </a:solidFill>
              </a:rPr>
              <a:t> </a:t>
            </a:r>
            <a:r>
              <a:rPr lang="en-US" sz="2400" spc="-10" dirty="0">
                <a:solidFill>
                  <a:srgbClr val="333333"/>
                </a:solidFill>
              </a:rPr>
              <a:t>ja </a:t>
            </a:r>
            <a:r>
              <a:rPr lang="en-US" sz="2400" dirty="0">
                <a:solidFill>
                  <a:srgbClr val="333333"/>
                </a:solidFill>
              </a:rPr>
              <a:t>se </a:t>
            </a:r>
            <a:r>
              <a:rPr lang="en-US" sz="2400" spc="-15" dirty="0" err="1">
                <a:solidFill>
                  <a:srgbClr val="333333"/>
                </a:solidFill>
              </a:rPr>
              <a:t>tieto</a:t>
            </a:r>
            <a:r>
              <a:rPr lang="en-US" sz="2400" spc="-15" dirty="0">
                <a:solidFill>
                  <a:srgbClr val="333333"/>
                </a:solidFill>
              </a:rPr>
              <a:t>, </a:t>
            </a:r>
            <a:r>
              <a:rPr lang="en-US" sz="2400" spc="-5" dirty="0" err="1">
                <a:solidFill>
                  <a:srgbClr val="333333"/>
                </a:solidFill>
              </a:rPr>
              <a:t>joka</a:t>
            </a:r>
            <a:r>
              <a:rPr lang="en-US" sz="2400" spc="-5" dirty="0">
                <a:solidFill>
                  <a:srgbClr val="333333"/>
                </a:solidFill>
              </a:rPr>
              <a:t> </a:t>
            </a:r>
            <a:r>
              <a:rPr lang="en-US" sz="2400" spc="-10" dirty="0" err="1">
                <a:solidFill>
                  <a:srgbClr val="333333"/>
                </a:solidFill>
              </a:rPr>
              <a:t>hahmoilla</a:t>
            </a:r>
            <a:r>
              <a:rPr lang="en-US" sz="2400" spc="-10" dirty="0">
                <a:solidFill>
                  <a:srgbClr val="333333"/>
                </a:solidFill>
              </a:rPr>
              <a:t> </a:t>
            </a:r>
            <a:r>
              <a:rPr lang="en-US" sz="2400" dirty="0">
                <a:solidFill>
                  <a:srgbClr val="333333"/>
                </a:solidFill>
              </a:rPr>
              <a:t>on </a:t>
            </a:r>
            <a:r>
              <a:rPr lang="en-US" sz="2400" spc="-5" dirty="0" err="1">
                <a:solidFill>
                  <a:srgbClr val="333333"/>
                </a:solidFill>
              </a:rPr>
              <a:t>toinen</a:t>
            </a:r>
            <a:r>
              <a:rPr lang="en-US" sz="2400" spc="-5" dirty="0">
                <a:solidFill>
                  <a:srgbClr val="333333"/>
                </a:solidFill>
              </a:rPr>
              <a:t> </a:t>
            </a:r>
            <a:r>
              <a:rPr lang="en-US" sz="2400" spc="-5" dirty="0" err="1">
                <a:solidFill>
                  <a:srgbClr val="333333"/>
                </a:solidFill>
              </a:rPr>
              <a:t>toisistaan</a:t>
            </a:r>
            <a:r>
              <a:rPr lang="en-US" sz="2400" spc="-5" dirty="0">
                <a:solidFill>
                  <a:srgbClr val="333333"/>
                </a:solidFill>
              </a:rPr>
              <a:t>!</a:t>
            </a:r>
            <a:endParaRPr lang="en-US" sz="2400" dirty="0">
              <a:solidFill>
                <a:srgbClr val="333333"/>
              </a:solidFill>
            </a:endParaRPr>
          </a:p>
          <a:p>
            <a:pPr marL="342900" lvl="0" indent="-342900" defTabSz="914400">
              <a:buClr>
                <a:srgbClr val="333333"/>
              </a:buClr>
              <a:buFont typeface="WingDings"/>
              <a:buChar char=""/>
              <a:tabLst>
                <a:tab pos="372745" algn="l"/>
              </a:tabLst>
            </a:pPr>
            <a:r>
              <a:rPr lang="en-US" sz="2400" spc="-10" dirty="0" err="1">
                <a:solidFill>
                  <a:srgbClr val="333333"/>
                </a:solidFill>
              </a:rPr>
              <a:t>Mitä</a:t>
            </a:r>
            <a:r>
              <a:rPr lang="en-US" sz="2400" spc="-10" dirty="0">
                <a:solidFill>
                  <a:srgbClr val="333333"/>
                </a:solidFill>
              </a:rPr>
              <a:t> </a:t>
            </a:r>
            <a:r>
              <a:rPr lang="en-US" sz="2400" spc="-10" dirty="0" err="1">
                <a:solidFill>
                  <a:srgbClr val="333333"/>
                </a:solidFill>
              </a:rPr>
              <a:t>lisätietoa</a:t>
            </a:r>
            <a:r>
              <a:rPr lang="en-US" sz="2400" spc="-10" dirty="0">
                <a:solidFill>
                  <a:srgbClr val="333333"/>
                </a:solidFill>
              </a:rPr>
              <a:t> </a:t>
            </a:r>
            <a:r>
              <a:rPr lang="en-US" sz="2400" spc="-5" dirty="0" err="1">
                <a:solidFill>
                  <a:srgbClr val="333333"/>
                </a:solidFill>
              </a:rPr>
              <a:t>tarvitaan</a:t>
            </a:r>
            <a:r>
              <a:rPr lang="en-US" sz="2400" spc="-5" dirty="0">
                <a:solidFill>
                  <a:srgbClr val="333333"/>
                </a:solidFill>
              </a:rPr>
              <a:t> </a:t>
            </a:r>
            <a:r>
              <a:rPr lang="en-US" sz="2400" spc="-15" dirty="0" err="1">
                <a:solidFill>
                  <a:srgbClr val="333333"/>
                </a:solidFill>
              </a:rPr>
              <a:t>varman</a:t>
            </a:r>
            <a:r>
              <a:rPr lang="en-US" sz="2400" spc="155" dirty="0">
                <a:solidFill>
                  <a:srgbClr val="333333"/>
                </a:solidFill>
              </a:rPr>
              <a:t> </a:t>
            </a:r>
            <a:r>
              <a:rPr lang="en-US" sz="2400" spc="-10" dirty="0" err="1">
                <a:solidFill>
                  <a:srgbClr val="333333"/>
                </a:solidFill>
              </a:rPr>
              <a:t>vastauksen</a:t>
            </a:r>
            <a:r>
              <a:rPr lang="en-US" sz="2400" spc="-10" dirty="0">
                <a:solidFill>
                  <a:srgbClr val="333333"/>
                </a:solidFill>
              </a:rPr>
              <a:t> </a:t>
            </a:r>
            <a:r>
              <a:rPr lang="en-US" sz="2400" spc="-10" dirty="0" err="1">
                <a:solidFill>
                  <a:srgbClr val="333333"/>
                </a:solidFill>
              </a:rPr>
              <a:t>muodostamiseksi</a:t>
            </a:r>
            <a:r>
              <a:rPr lang="en-US" sz="2400" spc="-10" dirty="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23</a:t>
            </a:fld>
            <a:endParaRPr lang="en-US">
              <a:latin typeface="+mn-lt"/>
            </a:endParaRPr>
          </a:p>
        </p:txBody>
      </p:sp>
    </p:spTree>
    <p:extLst>
      <p:ext uri="{BB962C8B-B14F-4D97-AF65-F5344CB8AC3E}">
        <p14:creationId xmlns:p14="http://schemas.microsoft.com/office/powerpoint/2010/main" val="3469542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30" name="Slide Number Placeholder 29"/>
          <p:cNvSpPr>
            <a:spLocks noGrp="1"/>
          </p:cNvSpPr>
          <p:nvPr>
            <p:ph type="sldNum" sz="quarter" idx="12"/>
          </p:nvPr>
        </p:nvSpPr>
        <p:spPr/>
        <p:txBody>
          <a:bodyPr/>
          <a:lstStyle/>
          <a:p>
            <a:fld id="{B6F15528-21DE-4FAA-801E-634DDDAF4B2B}" type="slidenum">
              <a:rPr lang="en-US" smtClean="0">
                <a:latin typeface="+mn-lt"/>
              </a:rPr>
              <a:pPr/>
              <a:t>24</a:t>
            </a:fld>
            <a:endParaRPr lang="en-US">
              <a:latin typeface="+mn-lt"/>
            </a:endParaRPr>
          </a:p>
        </p:txBody>
      </p:sp>
      <p:sp>
        <p:nvSpPr>
          <p:cNvPr id="10"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i-FI" altLang="de-DE" sz="2400" dirty="0">
                <a:solidFill>
                  <a:srgbClr val="004992"/>
                </a:solidFill>
                <a:latin typeface="Calibri Light"/>
              </a:rPr>
              <a:t>Mitä tyttö luultavasti tuo isoäidilleen lahjaksi seuraavana syntymäpäivänä? Ilahtuuko isoäiti?</a:t>
            </a:r>
            <a:endParaRPr lang="de-DE" altLang="de-DE" sz="2400" dirty="0">
              <a:solidFill>
                <a:srgbClr val="004992"/>
              </a:solidFill>
              <a:latin typeface="Calibri Light"/>
            </a:endParaRPr>
          </a:p>
        </p:txBody>
      </p:sp>
      <p:pic>
        <p:nvPicPr>
          <p:cNvPr id="15"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Toffeeta! Hienoa,</a:t>
            </a:r>
          </a:p>
          <a:p>
            <a:pPr algn="ctr" eaLnBrk="1" hangingPunct="1">
              <a:spcBef>
                <a:spcPct val="0"/>
              </a:spcBef>
              <a:buFontTx/>
              <a:buNone/>
            </a:pPr>
            <a:r>
              <a:rPr lang="de-DE" altLang="de-DE" sz="1400" b="1">
                <a:solidFill>
                  <a:srgbClr val="000000"/>
                </a:solidFill>
                <a:latin typeface="Calibri Light"/>
              </a:rPr>
              <a:t>kiitos!</a:t>
            </a:r>
            <a:endParaRPr lang="de-DE" altLang="de-DE" sz="1400" b="1" dirty="0">
              <a:solidFill>
                <a:srgbClr val="000000"/>
              </a:solidFill>
              <a:latin typeface="Calibri Light"/>
            </a:endParaRPr>
          </a:p>
        </p:txBody>
      </p:sp>
      <p:pic>
        <p:nvPicPr>
          <p:cNvPr id="19"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En voi sietää toffeeta</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2600673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Isoäidin syntymäpäivä</a:t>
            </a:r>
            <a:br>
              <a:rPr lang="fi-FI" sz="3600" dirty="0">
                <a:solidFill>
                  <a:srgbClr val="004992"/>
                </a:solidFill>
                <a:latin typeface="+mn-lt"/>
                <a:ea typeface="+mn-ea"/>
                <a:cs typeface="+mn-cs"/>
              </a:rPr>
            </a:br>
            <a:r>
              <a:rPr lang="fi-FI" dirty="0">
                <a:solidFill>
                  <a:srgbClr val="004992"/>
                </a:solidFill>
                <a:latin typeface="+mn-lt"/>
                <a:ea typeface="+mn-ea"/>
                <a:cs typeface="+mn-cs"/>
              </a:rPr>
              <a:t>Mitä tyttö tuo isoäidilleen ensi vuonna?</a:t>
            </a:r>
            <a:endParaRPr dirty="0">
              <a:solidFill>
                <a:srgbClr val="004992"/>
              </a:solidFill>
              <a:latin typeface="+mn-lt"/>
              <a:ea typeface="+mn-ea"/>
              <a:cs typeface="+mn-cs"/>
            </a:endParaRPr>
          </a:p>
        </p:txBody>
      </p:sp>
      <p:sp>
        <p:nvSpPr>
          <p:cNvPr id="29" name="Footer Placeholder 28"/>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30" name="Slide Number Placeholder 29"/>
          <p:cNvSpPr>
            <a:spLocks noGrp="1"/>
          </p:cNvSpPr>
          <p:nvPr>
            <p:ph type="sldNum" sz="quarter" idx="12"/>
          </p:nvPr>
        </p:nvSpPr>
        <p:spPr/>
        <p:txBody>
          <a:bodyPr/>
          <a:lstStyle/>
          <a:p>
            <a:fld id="{B6F15528-21DE-4FAA-801E-634DDDAF4B2B}" type="slidenum">
              <a:rPr lang="en-US" smtClean="0">
                <a:latin typeface="+mn-lt"/>
              </a:rPr>
              <a:pPr/>
              <a:t>25</a:t>
            </a:fld>
            <a:endParaRPr lang="en-US">
              <a:latin typeface="+mn-lt"/>
            </a:endParaRPr>
          </a:p>
        </p:txBody>
      </p:sp>
      <p:pic>
        <p:nvPicPr>
          <p:cNvPr id="9"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fi-FI" altLang="de-DE" sz="2000" b="1" dirty="0">
                <a:solidFill>
                  <a:srgbClr val="004992"/>
                </a:solidFill>
                <a:latin typeface="Calibri Light"/>
              </a:rPr>
              <a:t>Todennäköisesti: </a:t>
            </a:r>
            <a:r>
              <a:rPr lang="fi-FI" altLang="de-DE" sz="2000" dirty="0">
                <a:solidFill>
                  <a:srgbClr val="333333"/>
                </a:solidFill>
                <a:latin typeface="Calibri Light"/>
              </a:rPr>
              <a:t>Rasian toffeeta taas, koska isoäiti oli niin innostunut viime kerralla.</a:t>
            </a:r>
          </a:p>
          <a:p>
            <a:pPr eaLnBrk="1" hangingPunct="1">
              <a:spcBef>
                <a:spcPts val="1200"/>
              </a:spcBef>
              <a:spcAft>
                <a:spcPts val="0"/>
              </a:spcAft>
              <a:buNone/>
            </a:pPr>
            <a:r>
              <a:rPr lang="fi-FI" altLang="de-DE" sz="2000" b="1" dirty="0">
                <a:solidFill>
                  <a:srgbClr val="004992"/>
                </a:solidFill>
                <a:latin typeface="Calibri Light"/>
              </a:rPr>
              <a:t>Epätodennäköisesti: </a:t>
            </a:r>
            <a:r>
              <a:rPr lang="fi-FI" altLang="de-DE" sz="2000" dirty="0">
                <a:solidFill>
                  <a:srgbClr val="333333"/>
                </a:solidFill>
                <a:latin typeface="Calibri Light"/>
              </a:rPr>
              <a:t>Tyttö on huomannut, että isoäiti ei pidä toffeesta ja hän tuo jotain muuta seuraavana syntymäpäivänä.</a:t>
            </a:r>
            <a:endParaRPr lang="de-DE" altLang="de-DE" sz="2000" dirty="0">
              <a:solidFill>
                <a:srgbClr val="333333"/>
              </a:solidFill>
              <a:latin typeface="Calibri Light"/>
            </a:endParaRPr>
          </a:p>
        </p:txBody>
      </p:sp>
      <p:sp>
        <p:nvSpPr>
          <p:cNvPr id="1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Toffeeta! Hienoa,</a:t>
            </a:r>
          </a:p>
          <a:p>
            <a:pPr algn="ctr" eaLnBrk="1" hangingPunct="1">
              <a:spcBef>
                <a:spcPct val="0"/>
              </a:spcBef>
              <a:buFontTx/>
              <a:buNone/>
            </a:pPr>
            <a:r>
              <a:rPr lang="de-DE" altLang="de-DE" sz="1400" b="1">
                <a:solidFill>
                  <a:srgbClr val="000000"/>
                </a:solidFill>
                <a:latin typeface="Calibri Light"/>
              </a:rPr>
              <a:t>kiitos!</a:t>
            </a:r>
            <a:endParaRPr lang="de-DE" altLang="de-DE" sz="1400" b="1" dirty="0">
              <a:solidFill>
                <a:srgbClr val="000000"/>
              </a:solidFill>
              <a:latin typeface="Calibri Light"/>
            </a:endParaRPr>
          </a:p>
        </p:txBody>
      </p:sp>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En voi sietää toffeeta</a:t>
            </a:r>
            <a:endParaRPr lang="de-DE" altLang="de-DE" sz="1400" b="1" dirty="0">
              <a:solidFill>
                <a:srgbClr val="000000"/>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Aloitetaan!</a:t>
            </a:r>
            <a:endParaRPr sz="3600">
              <a:latin typeface="+mn-lt"/>
              <a:ea typeface="+mn-ea"/>
              <a:cs typeface="+mn-cs"/>
            </a:endParaRPr>
          </a:p>
        </p:txBody>
      </p:sp>
      <p:sp>
        <p:nvSpPr>
          <p:cNvPr id="3" name="Footer Placeholder 2"/>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26</a:t>
            </a:fld>
            <a:endParaRPr lang="en-US">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1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7" name="Slide Number Placeholder 16"/>
          <p:cNvSpPr>
            <a:spLocks noGrp="1"/>
          </p:cNvSpPr>
          <p:nvPr>
            <p:ph type="sldNum" sz="quarter" idx="12"/>
          </p:nvPr>
        </p:nvSpPr>
        <p:spPr/>
        <p:txBody>
          <a:bodyPr/>
          <a:lstStyle/>
          <a:p>
            <a:fld id="{B6F15528-21DE-4FAA-801E-634DDDAF4B2B}" type="slidenum">
              <a:rPr lang="en-US" smtClean="0">
                <a:latin typeface="+mn-lt"/>
              </a:rPr>
              <a:pPr/>
              <a:t>27</a:t>
            </a:fld>
            <a:endParaRPr lang="en-US">
              <a:latin typeface="+mn-lt"/>
            </a:endParaRPr>
          </a:p>
        </p:txBody>
      </p:sp>
      <p:pic>
        <p:nvPicPr>
          <p:cNvPr id="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fi-FI" sz="2400" spc="-10">
                <a:solidFill>
                  <a:srgbClr val="004992"/>
                </a:solidFill>
                <a:latin typeface="Calibri Light"/>
                <a:cs typeface="Verdana"/>
              </a:rPr>
              <a:t>Onko pomo kovasydäminen? Tarvitsemmeko lisätietoa</a:t>
            </a:r>
          </a:p>
          <a:p>
            <a:pPr algn="ctr" eaLnBrk="1" fontAlgn="auto" hangingPunct="1">
              <a:lnSpc>
                <a:spcPct val="105000"/>
              </a:lnSpc>
              <a:spcBef>
                <a:spcPts val="0"/>
              </a:spcBef>
              <a:spcAft>
                <a:spcPts val="0"/>
              </a:spcAft>
              <a:defRPr/>
            </a:pPr>
            <a:r>
              <a:rPr lang="fi-FI" sz="2400" spc="-10">
                <a:solidFill>
                  <a:srgbClr val="004992"/>
                </a:solidFill>
                <a:latin typeface="Calibri Light"/>
                <a:cs typeface="Verdana"/>
              </a:rPr>
              <a:t>päätöksentekoon?</a:t>
            </a:r>
            <a:endParaRPr sz="2400" dirty="0">
              <a:solidFill>
                <a:srgbClr val="004992"/>
              </a:solidFill>
              <a:latin typeface="Calibri Light"/>
              <a:cs typeface="Verdana"/>
            </a:endParaRPr>
          </a:p>
        </p:txBody>
      </p:sp>
      <p:sp>
        <p:nvSpPr>
          <p:cNvPr id="12"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Olen hyvin</a:t>
            </a:r>
          </a:p>
          <a:p>
            <a:pPr algn="ctr" eaLnBrk="1" fontAlgn="auto" hangingPunct="1">
              <a:spcBef>
                <a:spcPts val="105"/>
              </a:spcBef>
              <a:spcAft>
                <a:spcPts val="0"/>
              </a:spcAft>
              <a:defRPr/>
            </a:pPr>
            <a:r>
              <a:rPr lang="en-US" sz="1200">
                <a:latin typeface="Calibri Light"/>
                <a:cs typeface="Verdana"/>
              </a:rPr>
              <a:t>pahoillani!</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fi-FI" altLang="de-DE" sz="1200">
                <a:latin typeface="Calibri Light"/>
                <a:ea typeface="Verdana" panose="020B0604030504040204" pitchFamily="34" charset="0"/>
                <a:cs typeface="Verdana" panose="020B0604030504040204" pitchFamily="34" charset="0"/>
              </a:rPr>
              <a:t>Kuinka minä pystyn nyt tekemään töitä?</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Tätä ei voi hyväksyä!</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91205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28</a:t>
            </a:fld>
            <a:endParaRPr lang="en-US">
              <a:latin typeface="+mn-lt"/>
            </a:endParaRPr>
          </a:p>
        </p:txBody>
      </p:sp>
      <p:pic>
        <p:nvPicPr>
          <p:cNvPr id="5"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i-FI" altLang="de-DE" sz="2400">
                <a:solidFill>
                  <a:srgbClr val="004992"/>
                </a:solidFill>
                <a:latin typeface="Calibri Light"/>
              </a:rPr>
              <a:t>Mitä poliisi saattaisi ajatella...onko hän täysin</a:t>
            </a:r>
          </a:p>
          <a:p>
            <a:pPr algn="ctr" eaLnBrk="1" hangingPunct="1">
              <a:spcBef>
                <a:spcPts val="0"/>
              </a:spcBef>
              <a:spcAft>
                <a:spcPts val="0"/>
              </a:spcAft>
              <a:buNone/>
            </a:pPr>
            <a:r>
              <a:rPr lang="fi-FI" altLang="de-DE" sz="2400">
                <a:solidFill>
                  <a:srgbClr val="004992"/>
                </a:solidFill>
                <a:latin typeface="Calibri Light"/>
              </a:rPr>
              <a:t>oikeassa vai osittain oikeassa?</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4065516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1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6" name="Slide Number Placeholder 15"/>
          <p:cNvSpPr>
            <a:spLocks noGrp="1"/>
          </p:cNvSpPr>
          <p:nvPr>
            <p:ph type="sldNum" sz="quarter" idx="12"/>
          </p:nvPr>
        </p:nvSpPr>
        <p:spPr/>
        <p:txBody>
          <a:bodyPr/>
          <a:lstStyle/>
          <a:p>
            <a:fld id="{B6F15528-21DE-4FAA-801E-634DDDAF4B2B}" type="slidenum">
              <a:rPr lang="en-US" smtClean="0">
                <a:latin typeface="+mn-lt"/>
              </a:rPr>
              <a:pPr/>
              <a:t>29</a:t>
            </a:fld>
            <a:endParaRPr lang="en-US">
              <a:latin typeface="+mn-lt"/>
            </a:endParaRPr>
          </a:p>
        </p:txBody>
      </p:sp>
      <p:pic>
        <p:nvPicPr>
          <p:cNvPr id="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Pidä hauskaa, pikkumie.</a:t>
            </a:r>
            <a:endParaRPr lang="en-GB" altLang="de-DE" sz="1100" b="1" dirty="0">
              <a:solidFill>
                <a:sysClr val="windowText" lastClr="000000"/>
              </a:solidFill>
              <a:latin typeface="Calibri Light"/>
            </a:endParaRPr>
          </a:p>
        </p:txBody>
      </p:sp>
      <p:pic>
        <p:nvPicPr>
          <p:cNvPr id="20"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Anna rahat tai ammun...</a:t>
            </a:r>
            <a:endParaRPr lang="de-DE" altLang="de-DE" sz="1100" dirty="0">
              <a:latin typeface="Calibri Light"/>
              <a:cs typeface="Arial" panose="020B0604020202020204" pitchFamily="34" charset="0"/>
            </a:endParaRPr>
          </a:p>
        </p:txBody>
      </p:sp>
      <p:sp>
        <p:nvSpPr>
          <p:cNvPr id="22"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3"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Onko pankkivirkailija peloissaan?</a:t>
            </a:r>
            <a:endParaRPr sz="2400" dirty="0">
              <a:solidFill>
                <a:srgbClr val="004992"/>
              </a:solidFill>
              <a:latin typeface="Calibri Light"/>
              <a:cs typeface="Verdana"/>
            </a:endParaRPr>
          </a:p>
        </p:txBody>
      </p:sp>
      <p:sp>
        <p:nvSpPr>
          <p:cNvPr id="24"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Vau!</a:t>
            </a:r>
            <a:endParaRPr lang="en-US" sz="1000" b="1" dirty="0"/>
          </a:p>
        </p:txBody>
      </p:sp>
      <p:sp>
        <p:nvSpPr>
          <p:cNvPr id="14"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mj-lt"/>
              </a:rPr>
              <a:t>LELUT</a:t>
            </a:r>
            <a:endParaRPr lang="en-US" sz="1600" b="1" spc="600" dirty="0">
              <a:ln w="19050">
                <a:solidFill>
                  <a:srgbClr val="000000"/>
                </a:solidFill>
              </a:ln>
              <a:solidFill>
                <a:schemeClr val="tx1"/>
              </a:solidFill>
              <a:latin typeface="+mj-lt"/>
            </a:endParaRPr>
          </a:p>
        </p:txBody>
      </p:sp>
      <p:sp>
        <p:nvSpPr>
          <p:cNvPr id="28" name="Caption_22"/>
          <p:cNvSpPr txBox="1">
            <a:spLocks noChangeArrowheads="1"/>
          </p:cNvSpPr>
          <p:nvPr/>
        </p:nvSpPr>
        <p:spPr bwMode="auto">
          <a:xfrm>
            <a:off x="5621275" y="3624262"/>
            <a:ext cx="201168" cy="731520"/>
          </a:xfrm>
          <a:prstGeom prst="rect">
            <a:avLst/>
          </a:prstGeom>
          <a:solidFill>
            <a:schemeClr val="bg1"/>
          </a:solidFill>
          <a:ln w="9525">
            <a:solidFill>
              <a:schemeClr val="tx1"/>
            </a:solidFill>
            <a:miter lim="800000"/>
            <a:headEnd/>
            <a:tailEnd/>
          </a:ln>
        </p:spPr>
        <p:txBody>
          <a:bodyPr vert="wordArtVert" lIns="0" tIns="0" rIns="0" bIns="0" anchor="ctr" anchorCtr="1">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800" b="1" spc="-300" dirty="0">
                <a:latin typeface="Calibri Light"/>
              </a:rPr>
              <a:t>PANKKI</a:t>
            </a:r>
            <a:endParaRPr lang="en-US" altLang="de-DE" sz="2800" b="1" spc="-300" dirty="0">
              <a:latin typeface="Calibri Light"/>
            </a:endParaRPr>
          </a:p>
        </p:txBody>
      </p:sp>
    </p:spTree>
    <p:extLst>
      <p:ext uri="{BB962C8B-B14F-4D97-AF65-F5344CB8AC3E}">
        <p14:creationId xmlns:p14="http://schemas.microsoft.com/office/powerpoint/2010/main" val="77943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3254078" y="5269824"/>
            <a:ext cx="2235782" cy="536575"/>
          </a:xfrm>
          <a:prstGeom prst="rect">
            <a:avLst/>
          </a:prstGeom>
        </p:spPr>
        <p:txBody>
          <a:bodyPr vert="horz" wrap="square" lIns="0" tIns="0" rIns="0" bIns="0" rtlCol="0">
            <a:noAutofit/>
          </a:bodyPr>
          <a:lstStyle/>
          <a:p>
            <a:pPr marL="12065">
              <a:lnSpc>
                <a:spcPts val="1325"/>
              </a:lnSpc>
            </a:pPr>
            <a:r>
              <a:rPr sz="1200" b="1" spc="-15" dirty="0">
                <a:solidFill>
                  <a:srgbClr val="333333"/>
                </a:solidFill>
              </a:rPr>
              <a:t>Warning! </a:t>
            </a:r>
            <a:r>
              <a:rPr sz="1200" b="1" spc="-5" dirty="0">
                <a:solidFill>
                  <a:srgbClr val="333333"/>
                </a:solidFill>
              </a:rPr>
              <a:t>A storm</a:t>
            </a:r>
            <a:r>
              <a:rPr sz="1200" b="1" spc="-105" dirty="0">
                <a:solidFill>
                  <a:srgbClr val="333333"/>
                </a:solidFill>
              </a:rPr>
              <a:t> </a:t>
            </a:r>
            <a:r>
              <a:rPr sz="1200" b="1" spc="-5" dirty="0">
                <a:solidFill>
                  <a:srgbClr val="333333"/>
                </a:solidFill>
              </a:rPr>
              <a:t>front</a:t>
            </a:r>
            <a:endParaRPr sz="1200" dirty="0">
              <a:solidFill>
                <a:srgbClr val="333333"/>
              </a:solidFill>
            </a:endParaRPr>
          </a:p>
          <a:p>
            <a:pPr indent="-4445">
              <a:lnSpc>
                <a:spcPct val="100000"/>
              </a:lnSpc>
            </a:pPr>
            <a:r>
              <a:rPr sz="1200" b="1" dirty="0">
                <a:solidFill>
                  <a:srgbClr val="333333"/>
                </a:solidFill>
              </a:rPr>
              <a:t>is </a:t>
            </a:r>
            <a:r>
              <a:rPr sz="1200" b="1" spc="-5" dirty="0">
                <a:solidFill>
                  <a:srgbClr val="333333"/>
                </a:solidFill>
              </a:rPr>
              <a:t>approaching the</a:t>
            </a:r>
            <a:r>
              <a:rPr lang="en-US" sz="1200" b="1" spc="-5" dirty="0">
                <a:solidFill>
                  <a:srgbClr val="333333"/>
                </a:solidFill>
              </a:rPr>
              <a:t> </a:t>
            </a:r>
            <a:r>
              <a:rPr sz="1200" b="1" dirty="0">
                <a:solidFill>
                  <a:srgbClr val="333333"/>
                </a:solidFill>
              </a:rPr>
              <a:t>coast! </a:t>
            </a:r>
            <a:r>
              <a:rPr sz="1200" b="1" spc="-5" dirty="0">
                <a:solidFill>
                  <a:srgbClr val="333333"/>
                </a:solidFill>
              </a:rPr>
              <a:t>Leave the</a:t>
            </a:r>
            <a:r>
              <a:rPr sz="1200" b="1" spc="-120" dirty="0">
                <a:solidFill>
                  <a:srgbClr val="333333"/>
                </a:solidFill>
              </a:rPr>
              <a:t> </a:t>
            </a:r>
            <a:r>
              <a:rPr sz="1200" b="1" dirty="0">
                <a:solidFill>
                  <a:srgbClr val="333333"/>
                </a:solidFill>
              </a:rPr>
              <a:t>beach</a:t>
            </a:r>
            <a:endParaRPr sz="1200" dirty="0">
              <a:solidFill>
                <a:srgbClr val="333333"/>
              </a:solidFill>
            </a:endParaRPr>
          </a:p>
        </p:txBody>
      </p:sp>
      <p:sp>
        <p:nvSpPr>
          <p:cNvPr id="13" name="Footer Placeholder 12"/>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4" name="Slide Number Placeholder 13"/>
          <p:cNvSpPr>
            <a:spLocks noGrp="1"/>
          </p:cNvSpPr>
          <p:nvPr>
            <p:ph type="sldNum" sz="quarter" idx="12"/>
          </p:nvPr>
        </p:nvSpPr>
        <p:spPr/>
        <p:txBody>
          <a:bodyPr/>
          <a:lstStyle/>
          <a:p>
            <a:fld id="{B6F15528-21DE-4FAA-801E-634DDDAF4B2B}" type="slidenum">
              <a:rPr lang="en-US" smtClean="0">
                <a:latin typeface="+mn-lt"/>
              </a:rPr>
              <a:pPr/>
              <a:t>30</a:t>
            </a:fld>
            <a:endParaRPr lang="en-US">
              <a:latin typeface="+mn-lt"/>
            </a:endParaRP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fi-FI" sz="2400" spc="-5">
                <a:solidFill>
                  <a:srgbClr val="004992"/>
                </a:solidFill>
                <a:latin typeface="Calibri Light"/>
                <a:cs typeface="Verdana"/>
              </a:rPr>
              <a:t>Menevätkö isä ja poika veneilemään?</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9"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fi-FI" sz="1100" b="1" spc="-5">
                <a:solidFill>
                  <a:srgbClr val="333333"/>
                </a:solidFill>
                <a:latin typeface="Calibri Light"/>
                <a:cs typeface="Arial"/>
              </a:rPr>
              <a:t>Varoitus! Myrskyrintama</a:t>
            </a:r>
          </a:p>
          <a:p>
            <a:pPr algn="ctr" eaLnBrk="1" fontAlgn="auto" hangingPunct="1">
              <a:spcBef>
                <a:spcPts val="0"/>
              </a:spcBef>
              <a:spcAft>
                <a:spcPts val="0"/>
              </a:spcAft>
              <a:defRPr/>
            </a:pPr>
            <a:r>
              <a:rPr lang="fi-FI" sz="1100" b="1" spc="-5">
                <a:solidFill>
                  <a:srgbClr val="333333"/>
                </a:solidFill>
                <a:latin typeface="Calibri Light"/>
                <a:cs typeface="Arial"/>
              </a:rPr>
              <a:t>lähestyy rannikkoa!</a:t>
            </a:r>
          </a:p>
          <a:p>
            <a:pPr algn="ctr" eaLnBrk="1" fontAlgn="auto" hangingPunct="1">
              <a:spcBef>
                <a:spcPts val="0"/>
              </a:spcBef>
              <a:spcAft>
                <a:spcPts val="0"/>
              </a:spcAft>
              <a:defRPr/>
            </a:pPr>
            <a:r>
              <a:rPr lang="fi-FI" sz="1100" b="1" spc="-5">
                <a:solidFill>
                  <a:srgbClr val="333333"/>
                </a:solidFill>
                <a:latin typeface="Calibri Light"/>
                <a:cs typeface="Arial"/>
              </a:rPr>
              <a:t>Poistukaa rannalta!</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4213750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Vapaavalintainen</a:t>
            </a:r>
            <a:r>
              <a:rPr lang="en-US" altLang="ko-KR" sz="3600" spc="-5" dirty="0">
                <a:latin typeface="+mn-lt"/>
                <a:ea typeface="+mn-ea"/>
                <a:cs typeface="+mn-cs"/>
              </a:rPr>
              <a:t>: </a:t>
            </a:r>
            <a:r>
              <a:rPr lang="en-US" altLang="ko-KR" sz="3600" spc="-5" dirty="0" err="1">
                <a:latin typeface="+mn-lt"/>
                <a:ea typeface="+mn-ea"/>
                <a:cs typeface="+mn-cs"/>
              </a:rPr>
              <a:t>videopätkä</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fi-FI" altLang="ko-KR" sz="2400" dirty="0">
                <a:solidFill>
                  <a:srgbClr val="004992"/>
                </a:solidFill>
              </a:rPr>
              <a:t>Vapaavalintainen: Osoitteessa </a:t>
            </a:r>
            <a:r>
              <a:rPr lang="fi-FI" altLang="ko-KR" sz="2400" u="sng" dirty="0">
                <a:solidFill>
                  <a:srgbClr val="004992"/>
                </a:solidFill>
              </a:rPr>
              <a:t>http://www.uke.de/mct_videos</a:t>
            </a:r>
            <a:r>
              <a:rPr lang="fi-FI" altLang="ko-KR" sz="2400" dirty="0">
                <a:solidFill>
                  <a:srgbClr val="004992"/>
                </a:solidFill>
              </a:rPr>
              <a:t> on saatavilla päivän aihetta käsitteleviä videopätkiä</a:t>
            </a:r>
            <a:endParaRPr lang="de-DE" dirty="0">
              <a:solidFill>
                <a:srgbClr val="004992"/>
              </a:solidFill>
            </a:endParaRPr>
          </a:p>
          <a:p>
            <a:pPr lvl="0" defTabSz="914400" eaLnBrk="0" fontAlgn="base" hangingPunct="0">
              <a:spcAft>
                <a:spcPct val="0"/>
              </a:spcAft>
            </a:pPr>
            <a:r>
              <a:rPr lang="fi-FI" altLang="ko-KR" sz="2400" dirty="0">
                <a:solidFill>
                  <a:srgbClr val="333333"/>
                </a:solidFill>
              </a:rPr>
              <a:t>Videon jälkeen voitte keskustella kuinka se liittyy päivän aiheeseen</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31</a:t>
            </a:fld>
            <a:endParaRPr lang="en-US">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ryhmänohjaajille</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fi-FI" altLang="ko-KR" dirty="0">
                <a:solidFill>
                  <a:srgbClr val="333333"/>
                </a:solidFill>
              </a:rPr>
              <a:t>Joissakin elokuvapätkissä on käytetty kieltä, joka ei välttämättä sovellu kaikelle yleisölle ja kaikkiin kulttuureihin. Ole hyvä ja esikatsele videot huolellisesti ennen esittämistä</a:t>
            </a:r>
            <a:r>
              <a:rPr lang="de-DE" dirty="0">
                <a:solidFill>
                  <a:srgbClr val="333333"/>
                </a:solidFill>
              </a:rPr>
              <a:t>]</a:t>
            </a:r>
          </a:p>
        </p:txBody>
      </p:sp>
      <p:grpSp>
        <p:nvGrpSpPr>
          <p:cNvPr id="7" name="Group 6"/>
          <p:cNvGrpSpPr/>
          <p:nvPr/>
        </p:nvGrpSpPr>
        <p:grpSpPr>
          <a:xfrm>
            <a:off x="9875318"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436721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32</a:t>
            </a:fld>
            <a:endParaRPr lang="en-US">
              <a:latin typeface="+mn-lt"/>
            </a:endParaRPr>
          </a:p>
        </p:txBody>
      </p:sp>
      <p:pic>
        <p:nvPicPr>
          <p:cNvPr id="5"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904735"/>
          </a:xfrm>
          <a:prstGeom prst="rect">
            <a:avLst/>
          </a:prstGeom>
        </p:spPr>
        <p:txBody>
          <a:bodyPr wrap="square" lIns="0" tIns="12065" rIns="0" bIns="0">
            <a:spAutoFit/>
          </a:bodyPr>
          <a:lstStyle/>
          <a:p>
            <a:pPr algn="ctr" eaLnBrk="1" fontAlgn="auto" hangingPunct="1">
              <a:spcBef>
                <a:spcPts val="1200"/>
              </a:spcBef>
              <a:spcAft>
                <a:spcPts val="0"/>
              </a:spcAft>
              <a:defRPr/>
            </a:pPr>
            <a:r>
              <a:rPr lang="fi-FI" sz="2400" spc="-5">
                <a:solidFill>
                  <a:srgbClr val="004992"/>
                </a:solidFill>
                <a:latin typeface="Calibri Light"/>
                <a:cs typeface="Verdana"/>
              </a:rPr>
              <a:t>Missä Mari näki Jounin mukaan jäätelöauton viimeksi?</a:t>
            </a:r>
          </a:p>
          <a:p>
            <a:pPr algn="ctr" eaLnBrk="1" fontAlgn="auto" hangingPunct="1">
              <a:spcBef>
                <a:spcPts val="1200"/>
              </a:spcBef>
              <a:spcAft>
                <a:spcPts val="0"/>
              </a:spcAft>
              <a:defRPr/>
            </a:pPr>
            <a:r>
              <a:rPr lang="fi-FI" sz="2400" spc="-5">
                <a:solidFill>
                  <a:srgbClr val="004992"/>
                </a:solidFill>
                <a:latin typeface="Calibri Light"/>
                <a:cs typeface="Verdana"/>
              </a:rPr>
              <a:t>Puistossa vai kirkolla?</a:t>
            </a:r>
            <a:endParaRPr sz="2400" dirty="0">
              <a:solidFill>
                <a:srgbClr val="004992"/>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latin typeface="+mn-lt"/>
              </a:rPr>
              <a:pPr/>
              <a:t>33</a:t>
            </a:fld>
            <a:endParaRPr lang="en-US">
              <a:latin typeface="+mn-lt"/>
            </a:endParaRPr>
          </a:p>
        </p:txBody>
      </p:sp>
      <p:pic>
        <p:nvPicPr>
          <p:cNvPr id="7"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fi-FI" altLang="de-DE" sz="2400">
                <a:solidFill>
                  <a:srgbClr val="004992"/>
                </a:solidFill>
                <a:latin typeface="Calibri Light"/>
              </a:rPr>
              <a:t>Mitä äiti ajattelee...onko hän oikeassa?</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fi-FI" altLang="de-DE" sz="1200" b="1">
                <a:latin typeface="Calibri Light"/>
                <a:cs typeface="Arial" panose="020B0604020202020204" pitchFamily="34" charset="0"/>
              </a:rPr>
              <a:t>Äiti, voimmeko jo syödä...olen nälissäni!</a:t>
            </a:r>
            <a:endParaRPr lang="de-DE" altLang="de-DE" sz="1200" dirty="0">
              <a:latin typeface="Calibri Light"/>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oter Placeholder 17"/>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19" name="Slide Number Placeholder 18"/>
          <p:cNvSpPr>
            <a:spLocks noGrp="1"/>
          </p:cNvSpPr>
          <p:nvPr>
            <p:ph type="sldNum" sz="quarter" idx="12"/>
          </p:nvPr>
        </p:nvSpPr>
        <p:spPr/>
        <p:txBody>
          <a:bodyPr/>
          <a:lstStyle/>
          <a:p>
            <a:fld id="{B6F15528-21DE-4FAA-801E-634DDDAF4B2B}" type="slidenum">
              <a:rPr lang="en-US" smtClean="0">
                <a:latin typeface="+mn-lt"/>
              </a:rPr>
              <a:pPr/>
              <a:t>34</a:t>
            </a:fld>
            <a:endParaRPr lang="en-US">
              <a:latin typeface="+mn-lt"/>
            </a:endParaRPr>
          </a:p>
        </p:txBody>
      </p:sp>
      <p:pic>
        <p:nvPicPr>
          <p:cNvPr id="9"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15"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fi-FI" altLang="de-DE" sz="2400" dirty="0">
                <a:solidFill>
                  <a:srgbClr val="004992"/>
                </a:solidFill>
                <a:latin typeface="Calibri Light"/>
                <a:ea typeface="Verdana" panose="020B0604030504040204" pitchFamily="34" charset="0"/>
                <a:cs typeface="Verdana" panose="020B0604030504040204" pitchFamily="34" charset="0"/>
              </a:rPr>
              <a:t>Miksi akku oli tyhjä ensimmäisellä kerralla? Entä toisella kerralla? Miten auton omistaja olisi saattanut tulkita tilanteen?</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6"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Akku</a:t>
            </a:r>
            <a:endParaRPr sz="1000" dirty="0">
              <a:latin typeface="Calibri Light"/>
              <a:cs typeface="Arial"/>
            </a:endParaRPr>
          </a:p>
        </p:txBody>
      </p:sp>
      <p:sp>
        <p:nvSpPr>
          <p:cNvPr id="17"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Akku</a:t>
            </a:r>
            <a:endParaRPr sz="1000" dirty="0">
              <a:latin typeface="Calibri Light"/>
              <a:cs typeface="Arial"/>
            </a:endParaRPr>
          </a:p>
        </p:txBody>
      </p:sp>
      <p:sp>
        <p:nvSpPr>
          <p:cNvPr id="20"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dirty="0">
                <a:solidFill>
                  <a:srgbClr val="333333"/>
                </a:solidFill>
                <a:ea typeface="Verdana" panose="020B0604030504040204" pitchFamily="34" charset="0"/>
                <a:cs typeface="Verdana" panose="020B0604030504040204" pitchFamily="34" charset="0"/>
              </a:rPr>
              <a:t>Valitus Yläkerran naapuri</a:t>
            </a:r>
            <a:endParaRPr lang="en-US" sz="1000" b="1" dirty="0">
              <a:solidFill>
                <a:srgbClr val="333333"/>
              </a:solidFill>
            </a:endParaRPr>
          </a:p>
        </p:txBody>
      </p:sp>
      <p:sp>
        <p:nvSpPr>
          <p:cNvPr id="13" name="Caption_23"/>
          <p:cNvSpPr txBox="1"/>
          <p:nvPr/>
        </p:nvSpPr>
        <p:spPr>
          <a:xfrm rot="-60000">
            <a:off x="6097594" y="3501806"/>
            <a:ext cx="320040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fi-FI" sz="900" b="1">
                <a:latin typeface="Calibri Light"/>
                <a:cs typeface="Arial"/>
              </a:rPr>
              <a:t>Kaksi viikkoa myöhemmin, toiseen asuntoon muuton jälkeen…</a:t>
            </a:r>
            <a:endParaRPr sz="900" b="1" dirty="0">
              <a:latin typeface="Calibri Light"/>
              <a:cs typeface="Arial"/>
            </a:endParaRPr>
          </a:p>
        </p:txBody>
      </p:sp>
      <p:sp>
        <p:nvSpPr>
          <p:cNvPr id="12"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dirty="0">
                <a:solidFill>
                  <a:srgbClr val="333333"/>
                </a:solidFill>
                <a:ea typeface="Verdana" panose="020B0604030504040204" pitchFamily="34" charset="0"/>
                <a:cs typeface="Verdana" panose="020B0604030504040204" pitchFamily="34" charset="0"/>
              </a:rPr>
              <a:t>Isännöitsijälle</a:t>
            </a:r>
            <a:endParaRPr lang="en-US" sz="1100" b="1" spc="-30" dirty="0">
              <a:solidFill>
                <a:srgbClr val="333333"/>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fi-FI" sz="2400" b="1" dirty="0">
                <a:solidFill>
                  <a:srgbClr val="333333"/>
                </a:solidFill>
              </a:rPr>
              <a:t>Oppimistavoitteet:</a:t>
            </a:r>
          </a:p>
          <a:p>
            <a:pPr marL="342900" lvl="0" indent="-342900" defTabSz="914377">
              <a:buClr>
                <a:srgbClr val="333333"/>
              </a:buClr>
              <a:buFont typeface="WingDings"/>
              <a:buChar char=""/>
            </a:pPr>
            <a:r>
              <a:rPr lang="fi-FI" sz="2400" dirty="0">
                <a:solidFill>
                  <a:srgbClr val="004992"/>
                </a:solidFill>
              </a:rPr>
              <a:t>Monet väärinymmärrykset ja jopa ristiriitatilanteet johtuvat siitä, että ihmiset arvaavat väärin mitä toisten mielessä on </a:t>
            </a:r>
            <a:r>
              <a:rPr lang="fi-FI" sz="2400" dirty="0">
                <a:solidFill>
                  <a:srgbClr val="333333"/>
                </a:solidFill>
              </a:rPr>
              <a:t>(esim. Jos et kerro ystävillesi, että sinusta tuntuu nyt pahalle, et voi odottaa heidän olevan huomaavaisempia!)</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35</a:t>
            </a:fld>
            <a:endParaRPr lang="en-US">
              <a:latin typeface="+mn-lt"/>
            </a:endParaRPr>
          </a:p>
        </p:txBody>
      </p:sp>
    </p:spTree>
    <p:extLst>
      <p:ext uri="{BB962C8B-B14F-4D97-AF65-F5344CB8AC3E}">
        <p14:creationId xmlns:p14="http://schemas.microsoft.com/office/powerpoint/2010/main" val="24816655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fi-FI" sz="2400" b="1" dirty="0">
                <a:solidFill>
                  <a:srgbClr val="333333"/>
                </a:solidFill>
              </a:rPr>
              <a:t>Oppimistavoitteet:</a:t>
            </a:r>
          </a:p>
          <a:p>
            <a:pPr marL="342900" lvl="0" indent="-342900" defTabSz="914377">
              <a:buClr>
                <a:srgbClr val="333333"/>
              </a:buClr>
              <a:buFont typeface="WingDings"/>
              <a:buChar char=""/>
            </a:pPr>
            <a:r>
              <a:rPr lang="fi-FI" sz="2400" dirty="0">
                <a:solidFill>
                  <a:srgbClr val="004992"/>
                </a:solidFill>
              </a:rPr>
              <a:t>Monet väärinymmärrykset ja jopa ristiriitatilanteet johtuvat siitä, että ihmiset arvaavat väärin mitä toisten mielessä on </a:t>
            </a:r>
            <a:r>
              <a:rPr lang="fi-FI" sz="2400" dirty="0">
                <a:solidFill>
                  <a:srgbClr val="333333"/>
                </a:solidFill>
              </a:rPr>
              <a:t>(esim. Jos et kerro ystävillesi, että sinusta tuntuu nyt pahalle, et voi odottaa heidän olevan huomaavaisempia!)</a:t>
            </a:r>
          </a:p>
          <a:p>
            <a:pPr marL="342900" lvl="0" indent="-342900" defTabSz="914377">
              <a:buClr>
                <a:srgbClr val="333333"/>
              </a:buClr>
              <a:buFont typeface="WingDings"/>
              <a:buChar char=""/>
            </a:pPr>
            <a:r>
              <a:rPr lang="fi-FI" sz="2400" dirty="0">
                <a:solidFill>
                  <a:srgbClr val="333333"/>
                </a:solidFill>
              </a:rPr>
              <a:t>Yritä arvioida monimutkainen sosiaalinen tilanne eri näkökulmista ja harkitse kaikkea saatavillasi olevaa tietoa. Mitä enemmän tietoa on otettu huomioon, sitä todennäköisemmin saavutetaan tilanteeseen sopiva </a:t>
            </a:r>
            <a:r>
              <a:rPr lang="fi-FI" sz="2400">
                <a:solidFill>
                  <a:srgbClr val="333333"/>
                </a:solidFill>
              </a:rPr>
              <a:t>arvio.</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36</a:t>
            </a:fld>
            <a:endParaRPr lang="en-US">
              <a:latin typeface="+mn-lt"/>
            </a:endParaRPr>
          </a:p>
        </p:txBody>
      </p:sp>
    </p:spTree>
    <p:extLst>
      <p:ext uri="{BB962C8B-B14F-4D97-AF65-F5344CB8AC3E}">
        <p14:creationId xmlns:p14="http://schemas.microsoft.com/office/powerpoint/2010/main" val="8479919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fi-FI" sz="2400" b="1" dirty="0">
                <a:solidFill>
                  <a:srgbClr val="333333"/>
                </a:solidFill>
              </a:rPr>
              <a:t>Oppimistavoitteet:</a:t>
            </a:r>
          </a:p>
          <a:p>
            <a:pPr marL="342900" lvl="0" indent="-342900" defTabSz="914377">
              <a:buClr>
                <a:srgbClr val="333333"/>
              </a:buClr>
              <a:buFont typeface="WingDings"/>
              <a:buChar char=""/>
            </a:pPr>
            <a:r>
              <a:rPr lang="fi-FI" sz="2400" dirty="0">
                <a:solidFill>
                  <a:srgbClr val="004992"/>
                </a:solidFill>
              </a:rPr>
              <a:t>Monet väärinymmärrykset ja jopa ristiriitatilanteet johtuvat siitä, että ihmiset arvaavat väärin mitä toisten mielessä on </a:t>
            </a:r>
            <a:r>
              <a:rPr lang="fi-FI" sz="2400" dirty="0">
                <a:solidFill>
                  <a:srgbClr val="333333"/>
                </a:solidFill>
              </a:rPr>
              <a:t>(esim. Jos et kerro ystävillesi, että sinusta tuntuu nyt pahalle, et voi odottaa heidän olevan huomaavaisempia!)</a:t>
            </a:r>
          </a:p>
          <a:p>
            <a:pPr marL="342900" lvl="0" indent="-342900" defTabSz="914377">
              <a:buClr>
                <a:srgbClr val="333333"/>
              </a:buClr>
              <a:buFont typeface="WingDings"/>
              <a:buChar char=""/>
            </a:pPr>
            <a:r>
              <a:rPr lang="fi-FI" sz="2400" dirty="0">
                <a:solidFill>
                  <a:srgbClr val="333333"/>
                </a:solidFill>
              </a:rPr>
              <a:t>Yritä arvioida monimutkainen sosiaalinen tilanne eri näkökulmista ja harkitse kaikkea saatavillasi olevaa tietoa. Mitä enemmän tietoa on otettu huomioon, sitä todennäköisemmin saavutetaan tilanteeseen sopiva arvio.</a:t>
            </a:r>
          </a:p>
          <a:p>
            <a:pPr marL="342900" lvl="0" indent="-342900" defTabSz="914377">
              <a:buClr>
                <a:srgbClr val="333333"/>
              </a:buClr>
              <a:buFont typeface="WingDings"/>
              <a:buChar char=""/>
            </a:pPr>
            <a:r>
              <a:rPr lang="fi-FI" sz="2400" dirty="0">
                <a:solidFill>
                  <a:srgbClr val="333333"/>
                </a:solidFill>
              </a:rPr>
              <a:t>Varoitus: Meidän ajankohtainen mielialamme vaikuttaa siihen kuinka me havaitsemme ympäristön (esim. kuinka sinä arvioit henkilön).</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37</a:t>
            </a:fld>
            <a:endParaRPr lang="en-US">
              <a:latin typeface="+mn-lt"/>
            </a:endParaRPr>
          </a:p>
        </p:txBody>
      </p:sp>
    </p:spTree>
    <p:extLst>
      <p:ext uri="{BB962C8B-B14F-4D97-AF65-F5344CB8AC3E}">
        <p14:creationId xmlns:p14="http://schemas.microsoft.com/office/powerpoint/2010/main" val="1901398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fi-FI" sz="3600">
                <a:latin typeface="+mn-lt"/>
                <a:ea typeface="+mn-ea"/>
                <a:cs typeface="+mn-cs"/>
              </a:rPr>
              <a:t>Mitä tekemistä tällä on psykoosin kanssa?</a:t>
            </a:r>
            <a:endParaRPr sz="3600">
              <a:latin typeface="+mn-lt"/>
              <a:ea typeface="+mn-ea"/>
              <a:cs typeface="+mn-cs"/>
            </a:endParaRPr>
          </a:p>
        </p:txBody>
      </p:sp>
      <p:sp>
        <p:nvSpPr>
          <p:cNvPr id="2" name="object 2"/>
          <p:cNvSpPr txBox="1">
            <a:spLocks noGrp="1"/>
          </p:cNvSpPr>
          <p:nvPr>
            <p:ph idx="1"/>
          </p:nvPr>
        </p:nvSpPr>
        <p:spPr>
          <a:prstGeom prst="rect">
            <a:avLst/>
          </a:prstGeom>
        </p:spPr>
        <p:txBody>
          <a:bodyPr vert="horz" wrap="square" lIns="0" tIns="10160" rIns="0" bIns="0" rtlCol="0">
            <a:noAutofit/>
          </a:bodyPr>
          <a:lstStyle/>
          <a:p>
            <a:pPr marR="1024890"/>
            <a:r>
              <a:rPr sz="2400" spc="-10" dirty="0">
                <a:solidFill>
                  <a:srgbClr val="333333"/>
                </a:solidFill>
              </a:rPr>
              <a:t>Psykoosin </a:t>
            </a:r>
            <a:r>
              <a:rPr sz="2400" spc="-5" dirty="0">
                <a:solidFill>
                  <a:srgbClr val="333333"/>
                </a:solidFill>
              </a:rPr>
              <a:t>aikana </a:t>
            </a:r>
            <a:r>
              <a:rPr sz="2400" spc="-10" dirty="0" err="1">
                <a:solidFill>
                  <a:srgbClr val="333333"/>
                </a:solidFill>
              </a:rPr>
              <a:t>ihmiset</a:t>
            </a:r>
            <a:r>
              <a:rPr sz="2400" spc="-10" dirty="0">
                <a:solidFill>
                  <a:srgbClr val="333333"/>
                </a:solidFill>
              </a:rPr>
              <a:t> </a:t>
            </a:r>
            <a:r>
              <a:rPr lang="de-DE" sz="2400" spc="-10" dirty="0">
                <a:solidFill>
                  <a:srgbClr val="333333"/>
                </a:solidFill>
              </a:rPr>
              <a:t>(</a:t>
            </a:r>
            <a:r>
              <a:rPr sz="2400" spc="-10" dirty="0" err="1">
                <a:solidFill>
                  <a:srgbClr val="333333"/>
                </a:solidFill>
              </a:rPr>
              <a:t>mutta</a:t>
            </a:r>
            <a:r>
              <a:rPr sz="2400" spc="-10" dirty="0">
                <a:solidFill>
                  <a:srgbClr val="333333"/>
                </a:solidFill>
              </a:rPr>
              <a:t> </a:t>
            </a:r>
            <a:r>
              <a:rPr sz="2400" spc="5" dirty="0">
                <a:solidFill>
                  <a:srgbClr val="333333"/>
                </a:solidFill>
              </a:rPr>
              <a:t>ei </a:t>
            </a:r>
            <a:r>
              <a:rPr sz="2400" spc="-10" dirty="0" err="1">
                <a:solidFill>
                  <a:srgbClr val="333333"/>
                </a:solidFill>
              </a:rPr>
              <a:t>kaikilla</a:t>
            </a:r>
            <a:r>
              <a:rPr sz="2400" spc="-10" dirty="0">
                <a:solidFill>
                  <a:srgbClr val="333333"/>
                </a:solidFill>
              </a:rPr>
              <a:t>!</a:t>
            </a:r>
            <a:r>
              <a:rPr lang="de-DE" sz="2400" spc="-10" dirty="0">
                <a:solidFill>
                  <a:srgbClr val="333333"/>
                </a:solidFill>
              </a:rPr>
              <a:t>)</a:t>
            </a:r>
            <a:r>
              <a:rPr sz="2400" spc="-10" dirty="0">
                <a:solidFill>
                  <a:srgbClr val="333333"/>
                </a:solidFill>
              </a:rPr>
              <a:t> </a:t>
            </a:r>
            <a:r>
              <a:rPr sz="2400" spc="-20" dirty="0" err="1">
                <a:solidFill>
                  <a:srgbClr val="333333"/>
                </a:solidFill>
              </a:rPr>
              <a:t>ovat</a:t>
            </a:r>
            <a:r>
              <a:rPr lang="en-US" sz="2400" spc="-20" dirty="0">
                <a:solidFill>
                  <a:srgbClr val="333333"/>
                </a:solidFill>
              </a:rPr>
              <a:t> </a:t>
            </a:r>
            <a:r>
              <a:rPr sz="2400" spc="-15" dirty="0" err="1">
                <a:solidFill>
                  <a:srgbClr val="333333"/>
                </a:solidFill>
              </a:rPr>
              <a:t>vaarassa</a:t>
            </a:r>
            <a:r>
              <a:rPr sz="2400" spc="-15" dirty="0">
                <a:solidFill>
                  <a:srgbClr val="333333"/>
                </a:solidFill>
              </a:rPr>
              <a:t> </a:t>
            </a:r>
            <a:r>
              <a:rPr sz="2400" spc="-5" dirty="0">
                <a:solidFill>
                  <a:srgbClr val="333333"/>
                </a:solidFill>
              </a:rPr>
              <a:t>tehdä vääriä </a:t>
            </a:r>
            <a:r>
              <a:rPr sz="2400" spc="-10" dirty="0">
                <a:solidFill>
                  <a:srgbClr val="333333"/>
                </a:solidFill>
              </a:rPr>
              <a:t>tulkintoja </a:t>
            </a:r>
            <a:r>
              <a:rPr sz="2400" spc="-5" dirty="0">
                <a:solidFill>
                  <a:srgbClr val="333333"/>
                </a:solidFill>
              </a:rPr>
              <a:t>tai</a:t>
            </a:r>
            <a:r>
              <a:rPr sz="2400" spc="165" dirty="0">
                <a:solidFill>
                  <a:srgbClr val="333333"/>
                </a:solidFill>
              </a:rPr>
              <a:t> </a:t>
            </a:r>
            <a:r>
              <a:rPr sz="2400" spc="-10" dirty="0" err="1">
                <a:solidFill>
                  <a:srgbClr val="333333"/>
                </a:solidFill>
              </a:rPr>
              <a:t>ylitulkintoja</a:t>
            </a:r>
            <a:r>
              <a:rPr lang="en-US" sz="2400" spc="-10" dirty="0">
                <a:solidFill>
                  <a:srgbClr val="333333"/>
                </a:solidFill>
              </a:rPr>
              <a:t> </a:t>
            </a:r>
            <a:r>
              <a:rPr sz="2400" spc="-10" dirty="0" err="1">
                <a:solidFill>
                  <a:srgbClr val="333333"/>
                </a:solidFill>
              </a:rPr>
              <a:t>kasvonilmeistä</a:t>
            </a:r>
            <a:r>
              <a:rPr sz="2400" spc="-10" dirty="0">
                <a:solidFill>
                  <a:srgbClr val="333333"/>
                </a:solidFill>
              </a:rPr>
              <a:t> ja</a:t>
            </a:r>
            <a:r>
              <a:rPr sz="2400" spc="105" dirty="0">
                <a:solidFill>
                  <a:srgbClr val="333333"/>
                </a:solidFill>
              </a:rPr>
              <a:t> </a:t>
            </a:r>
            <a:r>
              <a:rPr sz="2400" spc="-5" dirty="0">
                <a:solidFill>
                  <a:srgbClr val="333333"/>
                </a:solidFill>
              </a:rPr>
              <a:t>teoista.</a:t>
            </a:r>
          </a:p>
          <a:p>
            <a:r>
              <a:rPr sz="2400" dirty="0">
                <a:solidFill>
                  <a:srgbClr val="004992"/>
                </a:solidFill>
              </a:rPr>
              <a:t>Esimerkki: </a:t>
            </a:r>
            <a:r>
              <a:rPr sz="2400" spc="5" dirty="0">
                <a:solidFill>
                  <a:srgbClr val="333333"/>
                </a:solidFill>
              </a:rPr>
              <a:t>Mauri tuntee itsensä</a:t>
            </a:r>
            <a:r>
              <a:rPr sz="2400" spc="-295" dirty="0">
                <a:solidFill>
                  <a:srgbClr val="333333"/>
                </a:solidFill>
              </a:rPr>
              <a:t> </a:t>
            </a:r>
            <a:r>
              <a:rPr sz="2400" spc="5" dirty="0">
                <a:solidFill>
                  <a:srgbClr val="333333"/>
                </a:solidFill>
              </a:rPr>
              <a:t>pilkatuksi!</a:t>
            </a:r>
            <a:endParaRPr sz="2400" dirty="0">
              <a:solidFill>
                <a:srgbClr val="333333"/>
              </a:solidFill>
            </a:endParaRPr>
          </a:p>
          <a:p>
            <a:pPr>
              <a:lnSpc>
                <a:spcPct val="100000"/>
              </a:lnSpc>
              <a:spcBef>
                <a:spcPts val="1200"/>
              </a:spcBef>
            </a:pPr>
            <a:r>
              <a:rPr sz="2400" spc="-30" dirty="0">
                <a:solidFill>
                  <a:srgbClr val="004992"/>
                </a:solidFill>
              </a:rPr>
              <a:t>Taustaa:</a:t>
            </a:r>
            <a:r>
              <a:rPr sz="2400" spc="-20" dirty="0">
                <a:solidFill>
                  <a:srgbClr val="004992"/>
                </a:solidFill>
              </a:rPr>
              <a:t> </a:t>
            </a:r>
            <a:r>
              <a:rPr sz="2400" spc="5" dirty="0">
                <a:solidFill>
                  <a:srgbClr val="333333"/>
                </a:solidFill>
              </a:rPr>
              <a:t>Mauri</a:t>
            </a:r>
            <a:r>
              <a:rPr sz="2400" spc="-50" dirty="0">
                <a:solidFill>
                  <a:srgbClr val="333333"/>
                </a:solidFill>
              </a:rPr>
              <a:t> </a:t>
            </a:r>
            <a:r>
              <a:rPr sz="2400" spc="10" dirty="0">
                <a:solidFill>
                  <a:srgbClr val="333333"/>
                </a:solidFill>
              </a:rPr>
              <a:t>tulee</a:t>
            </a:r>
            <a:r>
              <a:rPr sz="2400" spc="-85" dirty="0">
                <a:solidFill>
                  <a:srgbClr val="333333"/>
                </a:solidFill>
              </a:rPr>
              <a:t> </a:t>
            </a:r>
            <a:r>
              <a:rPr sz="2400" spc="10" dirty="0">
                <a:solidFill>
                  <a:srgbClr val="333333"/>
                </a:solidFill>
              </a:rPr>
              <a:t>tullin</a:t>
            </a:r>
            <a:r>
              <a:rPr sz="2400" spc="-90" dirty="0">
                <a:solidFill>
                  <a:srgbClr val="333333"/>
                </a:solidFill>
              </a:rPr>
              <a:t> </a:t>
            </a:r>
            <a:r>
              <a:rPr sz="2400" spc="5" dirty="0">
                <a:solidFill>
                  <a:srgbClr val="333333"/>
                </a:solidFill>
              </a:rPr>
              <a:t>jälkeen</a:t>
            </a:r>
            <a:r>
              <a:rPr sz="2400" spc="-95" dirty="0">
                <a:solidFill>
                  <a:srgbClr val="333333"/>
                </a:solidFill>
              </a:rPr>
              <a:t> </a:t>
            </a:r>
            <a:r>
              <a:rPr sz="2400" dirty="0">
                <a:solidFill>
                  <a:srgbClr val="333333"/>
                </a:solidFill>
              </a:rPr>
              <a:t>lentokentän</a:t>
            </a:r>
            <a:r>
              <a:rPr sz="2400" spc="-65" dirty="0">
                <a:solidFill>
                  <a:srgbClr val="333333"/>
                </a:solidFill>
              </a:rPr>
              <a:t> </a:t>
            </a:r>
            <a:r>
              <a:rPr sz="2400" dirty="0">
                <a:solidFill>
                  <a:srgbClr val="333333"/>
                </a:solidFill>
              </a:rPr>
              <a:t>eteisaulaan,</a:t>
            </a:r>
            <a:r>
              <a:rPr sz="2400" spc="-70" dirty="0">
                <a:solidFill>
                  <a:srgbClr val="333333"/>
                </a:solidFill>
              </a:rPr>
              <a:t> </a:t>
            </a:r>
            <a:r>
              <a:rPr sz="2400" spc="5" dirty="0">
                <a:solidFill>
                  <a:srgbClr val="333333"/>
                </a:solidFill>
              </a:rPr>
              <a:t>jossa</a:t>
            </a:r>
            <a:r>
              <a:rPr sz="2400" spc="-40" dirty="0">
                <a:solidFill>
                  <a:srgbClr val="333333"/>
                </a:solidFill>
              </a:rPr>
              <a:t> </a:t>
            </a:r>
            <a:r>
              <a:rPr sz="2400" spc="10" dirty="0">
                <a:solidFill>
                  <a:srgbClr val="333333"/>
                </a:solidFill>
              </a:rPr>
              <a:t>ihmiset</a:t>
            </a:r>
            <a:r>
              <a:rPr sz="2400" spc="-90" dirty="0">
                <a:solidFill>
                  <a:srgbClr val="333333"/>
                </a:solidFill>
              </a:rPr>
              <a:t> </a:t>
            </a:r>
            <a:r>
              <a:rPr sz="2400" spc="-5" dirty="0" err="1">
                <a:solidFill>
                  <a:srgbClr val="333333"/>
                </a:solidFill>
              </a:rPr>
              <a:t>odottavat</a:t>
            </a:r>
            <a:r>
              <a:rPr sz="2400" spc="-65" dirty="0">
                <a:solidFill>
                  <a:srgbClr val="333333"/>
                </a:solidFill>
              </a:rPr>
              <a:t> </a:t>
            </a:r>
            <a:r>
              <a:rPr sz="2400" spc="5" dirty="0">
                <a:solidFill>
                  <a:srgbClr val="333333"/>
                </a:solidFill>
              </a:rPr>
              <a:t>ja</a:t>
            </a:r>
            <a:r>
              <a:rPr lang="en-US" sz="2400" spc="5" dirty="0">
                <a:solidFill>
                  <a:srgbClr val="333333"/>
                </a:solidFill>
              </a:rPr>
              <a:t> </a:t>
            </a:r>
            <a:r>
              <a:rPr sz="2400" dirty="0" err="1">
                <a:solidFill>
                  <a:srgbClr val="333333"/>
                </a:solidFill>
              </a:rPr>
              <a:t>katsovat</a:t>
            </a:r>
            <a:r>
              <a:rPr sz="2400" spc="-70" dirty="0">
                <a:solidFill>
                  <a:srgbClr val="333333"/>
                </a:solidFill>
              </a:rPr>
              <a:t> </a:t>
            </a:r>
            <a:r>
              <a:rPr sz="2400" spc="5" dirty="0">
                <a:solidFill>
                  <a:srgbClr val="333333"/>
                </a:solidFill>
              </a:rPr>
              <a:t>hänen</a:t>
            </a:r>
            <a:r>
              <a:rPr sz="2400" spc="-70" dirty="0">
                <a:solidFill>
                  <a:srgbClr val="333333"/>
                </a:solidFill>
              </a:rPr>
              <a:t> </a:t>
            </a:r>
            <a:r>
              <a:rPr sz="2400" spc="5" dirty="0">
                <a:solidFill>
                  <a:srgbClr val="333333"/>
                </a:solidFill>
              </a:rPr>
              <a:t>suuntaansa.</a:t>
            </a:r>
            <a:r>
              <a:rPr sz="2400" spc="-70" dirty="0">
                <a:solidFill>
                  <a:srgbClr val="333333"/>
                </a:solidFill>
              </a:rPr>
              <a:t> </a:t>
            </a:r>
            <a:r>
              <a:rPr sz="2400" spc="-5" dirty="0">
                <a:solidFill>
                  <a:srgbClr val="333333"/>
                </a:solidFill>
              </a:rPr>
              <a:t>Kaksi</a:t>
            </a:r>
            <a:r>
              <a:rPr sz="2400" spc="-30" dirty="0">
                <a:solidFill>
                  <a:srgbClr val="333333"/>
                </a:solidFill>
              </a:rPr>
              <a:t> </a:t>
            </a:r>
            <a:r>
              <a:rPr sz="2400" spc="5" dirty="0">
                <a:solidFill>
                  <a:srgbClr val="333333"/>
                </a:solidFill>
              </a:rPr>
              <a:t>heistä</a:t>
            </a:r>
            <a:r>
              <a:rPr sz="2400" spc="-90" dirty="0">
                <a:solidFill>
                  <a:srgbClr val="333333"/>
                </a:solidFill>
              </a:rPr>
              <a:t> </a:t>
            </a:r>
            <a:r>
              <a:rPr sz="2400" spc="5" dirty="0">
                <a:solidFill>
                  <a:srgbClr val="333333"/>
                </a:solidFill>
              </a:rPr>
              <a:t>alkaa</a:t>
            </a:r>
            <a:r>
              <a:rPr sz="2400" spc="-70" dirty="0">
                <a:solidFill>
                  <a:srgbClr val="333333"/>
                </a:solidFill>
              </a:rPr>
              <a:t> </a:t>
            </a:r>
            <a:r>
              <a:rPr sz="2400" dirty="0">
                <a:solidFill>
                  <a:srgbClr val="333333"/>
                </a:solidFill>
              </a:rPr>
              <a:t>nauraa</a:t>
            </a:r>
            <a:r>
              <a:rPr sz="2400" spc="-70" dirty="0">
                <a:solidFill>
                  <a:srgbClr val="333333"/>
                </a:solidFill>
              </a:rPr>
              <a:t> </a:t>
            </a:r>
            <a:r>
              <a:rPr sz="2400" dirty="0">
                <a:solidFill>
                  <a:srgbClr val="333333"/>
                </a:solidFill>
              </a:rPr>
              <a:t>kovaäänisesti.</a:t>
            </a:r>
          </a:p>
          <a:p>
            <a:pPr marR="5080">
              <a:lnSpc>
                <a:spcPct val="100000"/>
              </a:lnSpc>
              <a:spcBef>
                <a:spcPts val="1200"/>
              </a:spcBef>
            </a:pPr>
            <a:r>
              <a:rPr sz="2400" spc="-5" dirty="0" err="1">
                <a:solidFill>
                  <a:srgbClr val="004992"/>
                </a:solidFill>
              </a:rPr>
              <a:t>Mutta</a:t>
            </a:r>
            <a:r>
              <a:rPr sz="2400" spc="-5" dirty="0">
                <a:solidFill>
                  <a:srgbClr val="004992"/>
                </a:solidFill>
              </a:rPr>
              <a:t>: </a:t>
            </a:r>
            <a:r>
              <a:rPr sz="2400" spc="-20" dirty="0">
                <a:solidFill>
                  <a:srgbClr val="333333"/>
                </a:solidFill>
              </a:rPr>
              <a:t>Tottakai </a:t>
            </a:r>
            <a:r>
              <a:rPr sz="2400" spc="5" dirty="0">
                <a:solidFill>
                  <a:srgbClr val="333333"/>
                </a:solidFill>
              </a:rPr>
              <a:t>kaikki, </a:t>
            </a:r>
            <a:r>
              <a:rPr sz="2400" dirty="0">
                <a:solidFill>
                  <a:srgbClr val="333333"/>
                </a:solidFill>
              </a:rPr>
              <a:t>jotka </a:t>
            </a:r>
            <a:r>
              <a:rPr sz="2400" spc="-5" dirty="0">
                <a:solidFill>
                  <a:srgbClr val="333333"/>
                </a:solidFill>
              </a:rPr>
              <a:t>ovat </a:t>
            </a:r>
            <a:r>
              <a:rPr sz="2400" dirty="0">
                <a:solidFill>
                  <a:srgbClr val="333333"/>
                </a:solidFill>
              </a:rPr>
              <a:t>odottamassa, etsivät </a:t>
            </a:r>
            <a:r>
              <a:rPr sz="2400" spc="5" dirty="0">
                <a:solidFill>
                  <a:srgbClr val="333333"/>
                </a:solidFill>
              </a:rPr>
              <a:t>saapuvien </a:t>
            </a:r>
            <a:r>
              <a:rPr sz="2400" dirty="0" err="1">
                <a:solidFill>
                  <a:srgbClr val="333333"/>
                </a:solidFill>
              </a:rPr>
              <a:t>matkustajien</a:t>
            </a:r>
            <a:r>
              <a:rPr sz="2400" spc="-395" dirty="0">
                <a:solidFill>
                  <a:srgbClr val="333333"/>
                </a:solidFill>
              </a:rPr>
              <a:t> </a:t>
            </a:r>
            <a:r>
              <a:rPr sz="2400" dirty="0" err="1">
                <a:solidFill>
                  <a:srgbClr val="333333"/>
                </a:solidFill>
              </a:rPr>
              <a:t>joukosta</a:t>
            </a:r>
            <a:r>
              <a:rPr lang="en-US" sz="2400" dirty="0">
                <a:solidFill>
                  <a:srgbClr val="333333"/>
                </a:solidFill>
              </a:rPr>
              <a:t> </a:t>
            </a:r>
            <a:r>
              <a:rPr sz="2400" spc="5" dirty="0" err="1">
                <a:solidFill>
                  <a:srgbClr val="333333"/>
                </a:solidFill>
              </a:rPr>
              <a:t>ystäviään</a:t>
            </a:r>
            <a:r>
              <a:rPr sz="2400" spc="5" dirty="0">
                <a:solidFill>
                  <a:srgbClr val="333333"/>
                </a:solidFill>
              </a:rPr>
              <a:t> </a:t>
            </a:r>
            <a:r>
              <a:rPr sz="2400" dirty="0">
                <a:solidFill>
                  <a:srgbClr val="333333"/>
                </a:solidFill>
              </a:rPr>
              <a:t>tai asiakkaitaan. </a:t>
            </a:r>
            <a:r>
              <a:rPr sz="2400" spc="5" dirty="0">
                <a:solidFill>
                  <a:srgbClr val="333333"/>
                </a:solidFill>
              </a:rPr>
              <a:t>Ne </a:t>
            </a:r>
            <a:r>
              <a:rPr sz="2400" dirty="0">
                <a:solidFill>
                  <a:srgbClr val="333333"/>
                </a:solidFill>
              </a:rPr>
              <a:t>kaksi </a:t>
            </a:r>
            <a:r>
              <a:rPr sz="2400" spc="-5" dirty="0">
                <a:solidFill>
                  <a:srgbClr val="333333"/>
                </a:solidFill>
              </a:rPr>
              <a:t>nauravaa </a:t>
            </a:r>
            <a:r>
              <a:rPr sz="2400" spc="5" dirty="0">
                <a:solidFill>
                  <a:srgbClr val="333333"/>
                </a:solidFill>
              </a:rPr>
              <a:t>ihmistä eivät </a:t>
            </a:r>
            <a:r>
              <a:rPr sz="2400" dirty="0">
                <a:solidFill>
                  <a:srgbClr val="333333"/>
                </a:solidFill>
              </a:rPr>
              <a:t>luultavasti </a:t>
            </a:r>
            <a:r>
              <a:rPr sz="2400" spc="5" dirty="0">
                <a:solidFill>
                  <a:srgbClr val="333333"/>
                </a:solidFill>
              </a:rPr>
              <a:t>ole </a:t>
            </a:r>
            <a:r>
              <a:rPr sz="2400" spc="5" dirty="0" err="1">
                <a:solidFill>
                  <a:srgbClr val="333333"/>
                </a:solidFill>
              </a:rPr>
              <a:t>nähneet</a:t>
            </a:r>
            <a:r>
              <a:rPr lang="en-US" sz="2400" spc="5" dirty="0">
                <a:solidFill>
                  <a:srgbClr val="333333"/>
                </a:solidFill>
              </a:rPr>
              <a:t> </a:t>
            </a:r>
            <a:r>
              <a:rPr sz="2400" spc="5" dirty="0" err="1">
                <a:solidFill>
                  <a:srgbClr val="333333"/>
                </a:solidFill>
              </a:rPr>
              <a:t>toisiaan</a:t>
            </a:r>
            <a:r>
              <a:rPr sz="2400" spc="5" dirty="0">
                <a:solidFill>
                  <a:srgbClr val="333333"/>
                </a:solidFill>
              </a:rPr>
              <a:t> </a:t>
            </a:r>
            <a:r>
              <a:rPr sz="2400" dirty="0">
                <a:solidFill>
                  <a:srgbClr val="333333"/>
                </a:solidFill>
              </a:rPr>
              <a:t>pitkään </a:t>
            </a:r>
            <a:r>
              <a:rPr sz="2400" spc="5" dirty="0">
                <a:solidFill>
                  <a:srgbClr val="333333"/>
                </a:solidFill>
              </a:rPr>
              <a:t>aikaan ja </a:t>
            </a:r>
            <a:r>
              <a:rPr sz="2400" spc="-5" dirty="0">
                <a:solidFill>
                  <a:srgbClr val="333333"/>
                </a:solidFill>
              </a:rPr>
              <a:t>vaihtavat</a:t>
            </a:r>
            <a:r>
              <a:rPr sz="2400" spc="-360" dirty="0">
                <a:solidFill>
                  <a:srgbClr val="333333"/>
                </a:solidFill>
              </a:rPr>
              <a:t> </a:t>
            </a:r>
            <a:r>
              <a:rPr sz="2400" spc="5" dirty="0">
                <a:solidFill>
                  <a:srgbClr val="333333"/>
                </a:solidFill>
              </a:rPr>
              <a:t>lomakuulumisia.</a:t>
            </a:r>
            <a:endParaRPr sz="2400" dirty="0">
              <a:solidFill>
                <a:srgbClr val="333333"/>
              </a:solidFill>
            </a:endParaRPr>
          </a:p>
          <a:p>
            <a:r>
              <a:rPr sz="2400" spc="-5" dirty="0">
                <a:solidFill>
                  <a:srgbClr val="333333"/>
                </a:solidFill>
              </a:rPr>
              <a:t>Me </a:t>
            </a:r>
            <a:r>
              <a:rPr sz="2400" spc="-10" dirty="0">
                <a:solidFill>
                  <a:srgbClr val="333333"/>
                </a:solidFill>
              </a:rPr>
              <a:t>kaikki </a:t>
            </a:r>
            <a:r>
              <a:rPr sz="2400" spc="-5" dirty="0">
                <a:solidFill>
                  <a:srgbClr val="333333"/>
                </a:solidFill>
              </a:rPr>
              <a:t>teemme </a:t>
            </a:r>
            <a:r>
              <a:rPr sz="2400" spc="-10" dirty="0">
                <a:solidFill>
                  <a:srgbClr val="333333"/>
                </a:solidFill>
              </a:rPr>
              <a:t>virheitä! </a:t>
            </a:r>
            <a:r>
              <a:rPr sz="2400" dirty="0">
                <a:solidFill>
                  <a:srgbClr val="333333"/>
                </a:solidFill>
              </a:rPr>
              <a:t>– ota </a:t>
            </a:r>
            <a:r>
              <a:rPr sz="2400" spc="-5" dirty="0">
                <a:solidFill>
                  <a:srgbClr val="333333"/>
                </a:solidFill>
              </a:rPr>
              <a:t>aina </a:t>
            </a:r>
            <a:r>
              <a:rPr sz="2400" dirty="0" err="1">
                <a:solidFill>
                  <a:srgbClr val="333333"/>
                </a:solidFill>
              </a:rPr>
              <a:t>eri</a:t>
            </a:r>
            <a:r>
              <a:rPr sz="2400" spc="229" dirty="0">
                <a:solidFill>
                  <a:srgbClr val="333333"/>
                </a:solidFill>
              </a:rPr>
              <a:t> </a:t>
            </a:r>
            <a:r>
              <a:rPr sz="2400" spc="-10" dirty="0" err="1">
                <a:solidFill>
                  <a:srgbClr val="333333"/>
                </a:solidFill>
              </a:rPr>
              <a:t>näkökulmat</a:t>
            </a:r>
            <a:r>
              <a:rPr lang="en-US" sz="2400" spc="-10" dirty="0">
                <a:solidFill>
                  <a:srgbClr val="333333"/>
                </a:solidFill>
              </a:rPr>
              <a:t> </a:t>
            </a:r>
            <a:r>
              <a:rPr sz="2400" spc="-10" dirty="0" err="1">
                <a:solidFill>
                  <a:srgbClr val="333333"/>
                </a:solidFill>
              </a:rPr>
              <a:t>huomioon</a:t>
            </a:r>
            <a:r>
              <a:rPr sz="2400" spc="-10" dirty="0">
                <a:solidFill>
                  <a:srgbClr val="333333"/>
                </a:solidFill>
              </a:rPr>
              <a:t>.</a:t>
            </a:r>
          </a:p>
        </p:txBody>
      </p:sp>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38</a:t>
            </a:fld>
            <a:endParaRPr lang="en-US">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39</a:t>
            </a:fld>
            <a:endParaRPr lang="en-US">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6191392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i-FI">
                <a:latin typeface="+mn-lt"/>
              </a:rPr>
              <a:t>Metakognitiivinen harjoittelu 6 – Empatia II</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40</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2570959085"/>
              </p:ext>
            </p:extLst>
          </p:nvPr>
        </p:nvGraphicFramePr>
        <p:xfrm>
          <a:off x="408954" y="2011680"/>
          <a:ext cx="11375999" cy="469999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 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 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 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PP = verwendet mit persönlicher Zustimmung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Volker Henkel</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has been taken from the following book chapter/ Das </a:t>
                      </a:r>
                      <a:r>
                        <a:rPr kumimoji="0" lang="en-GB" sz="1000" b="0" i="0" u="none" strike="noStrike" cap="none" normalizeH="0" baseline="0" dirty="0" err="1">
                          <a:ln>
                            <a:noFill/>
                          </a:ln>
                          <a:solidFill>
                            <a:srgbClr val="333333"/>
                          </a:solidFill>
                          <a:effectLst/>
                          <a:latin typeface="Calibri Light"/>
                          <a:cs typeface="Times New Roman" pitchFamily="18" charset="0"/>
                        </a:rPr>
                        <a:t>Bild</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wurde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dem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folgenden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Buchkapitel</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entliehen</a:t>
                      </a:r>
                      <a:r>
                        <a:rPr kumimoji="0" lang="en-GB" sz="1000" b="0" i="0" u="none" strike="noStrike" cap="none" normalizeH="0" baseline="0" dirty="0">
                          <a:ln>
                            <a:noFill/>
                          </a:ln>
                          <a:solidFill>
                            <a:srgbClr val="333333"/>
                          </a:solidFill>
                          <a:effectLst/>
                          <a:latin typeface="Calibri Light"/>
                          <a:cs typeface="Times New Roman" pitchFamily="18" charset="0"/>
                        </a:rPr>
                        <a:t>: Moritz, S. (2005), </a:t>
                      </a:r>
                      <a:r>
                        <a:rPr kumimoji="0" lang="en-GB" sz="1000" b="0" i="0" u="none" strike="noStrike" cap="none" normalizeH="0" baseline="0" dirty="0" err="1">
                          <a:ln>
                            <a:noFill/>
                          </a:ln>
                          <a:solidFill>
                            <a:srgbClr val="333333"/>
                          </a:solidFill>
                          <a:effectLst/>
                          <a:latin typeface="Calibri Light"/>
                          <a:cs typeface="Times New Roman" pitchFamily="18" charset="0"/>
                        </a:rPr>
                        <a:t>Kognitive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Dysfunktionen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schizophrener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Patienten</a:t>
                      </a:r>
                      <a:r>
                        <a:rPr kumimoji="0" lang="en-GB" sz="1000" b="0" i="0" u="none" strike="noStrike" cap="none" normalizeH="0" baseline="0" dirty="0">
                          <a:ln>
                            <a:noFill/>
                          </a:ln>
                          <a:solidFill>
                            <a:srgbClr val="333333"/>
                          </a:solidFill>
                          <a:effectLst/>
                          <a:latin typeface="Calibri Light"/>
                          <a:cs typeface="Times New Roman" pitchFamily="18" charset="0"/>
                        </a:rPr>
                        <a:t>. In D.F. </a:t>
                      </a:r>
                      <a:r>
                        <a:rPr kumimoji="0" lang="en-GB" sz="1000" b="0" i="0" u="none" strike="noStrike" cap="none" normalizeH="0" baseline="0" dirty="0" err="1">
                          <a:ln>
                            <a:noFill/>
                          </a:ln>
                          <a:solidFill>
                            <a:srgbClr val="333333"/>
                          </a:solidFill>
                          <a:effectLst/>
                          <a:latin typeface="Calibri Light"/>
                          <a:cs typeface="Times New Roman" pitchFamily="18" charset="0"/>
                        </a:rPr>
                        <a:t>Braus</a:t>
                      </a:r>
                      <a:r>
                        <a:rPr kumimoji="0" lang="en-GB" sz="1000" b="0" i="0" u="none" strike="noStrike" cap="none" normalizeH="0" baseline="0" dirty="0">
                          <a:ln>
                            <a:noFill/>
                          </a:ln>
                          <a:solidFill>
                            <a:srgbClr val="333333"/>
                          </a:solidFill>
                          <a:effectLst/>
                          <a:latin typeface="Calibri Light"/>
                          <a:cs typeface="Times New Roman" pitchFamily="18" charset="0"/>
                        </a:rPr>
                        <a:t> (Ed.), </a:t>
                      </a:r>
                      <a:r>
                        <a:rPr kumimoji="0" lang="en-GB" sz="1000" b="0" i="0" u="none" strike="noStrike" cap="none" normalizeH="0" baseline="0" dirty="0" err="1">
                          <a:ln>
                            <a:noFill/>
                          </a:ln>
                          <a:solidFill>
                            <a:srgbClr val="333333"/>
                          </a:solidFill>
                          <a:effectLst/>
                          <a:latin typeface="Calibri Light"/>
                          <a:cs typeface="Times New Roman" pitchFamily="18" charset="0"/>
                        </a:rPr>
                        <a:t>Schizophrenie</a:t>
                      </a:r>
                      <a:r>
                        <a:rPr kumimoji="0" lang="en-GB" sz="1000" b="0" i="0" u="none" strike="noStrike" cap="none" normalizeH="0" baseline="0" dirty="0">
                          <a:ln>
                            <a:noFill/>
                          </a:ln>
                          <a:solidFill>
                            <a:srgbClr val="333333"/>
                          </a:solidFill>
                          <a:effectLst/>
                          <a:latin typeface="Calibri Light"/>
                          <a:cs typeface="Times New Roman" pitchFamily="18" charset="0"/>
                        </a:rPr>
                        <a:t> (pp. 15-27). Stuttgart: </a:t>
                      </a:r>
                      <a:r>
                        <a:rPr kumimoji="0" lang="en-GB" sz="1000" b="0" i="0" u="none" strike="noStrike" cap="none" normalizeH="0" baseline="0" dirty="0" err="1">
                          <a:ln>
                            <a:noFill/>
                          </a:ln>
                          <a:solidFill>
                            <a:srgbClr val="333333"/>
                          </a:solidFill>
                          <a:effectLst/>
                          <a:latin typeface="Calibri Light"/>
                          <a:cs typeface="Times New Roman" pitchFamily="18" charset="0"/>
                        </a:rPr>
                        <a:t>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2540</Words>
  <Application>Microsoft Office PowerPoint</Application>
  <PresentationFormat>Benutzerdefiniert</PresentationFormat>
  <Paragraphs>406</Paragraphs>
  <Slides>40</Slides>
  <Notes>40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40</vt:i4>
      </vt:variant>
    </vt:vector>
  </HeadingPairs>
  <TitlesOfParts>
    <vt:vector size="46" baseType="lpstr">
      <vt:lpstr>Calibri</vt:lpstr>
      <vt:lpstr>Symbol</vt:lpstr>
      <vt:lpstr>Calibri Light</vt:lpstr>
      <vt:lpstr>Arial</vt:lpstr>
      <vt:lpstr>WingDings</vt:lpstr>
      <vt:lpstr>UKE_PPT-Vorlage_16zu9</vt:lpstr>
      <vt:lpstr>MCT 6 A – Empatia II</vt:lpstr>
      <vt:lpstr>Kun tutustut henkilöön, mihin katsot ensimmäisenä? Kuinka luotettavia nämä vihjeet ovat?</vt:lpstr>
      <vt:lpstr>Kun tutustut henkilöön, mihin katsot ensimmäisenä? Kuinka luotettavia nämä vihjeet ovat?</vt:lpstr>
      <vt:lpstr>Mitä muita tietolähteitä voi harkita? Kuinka luotettavia nämä ovat?</vt:lpstr>
      <vt:lpstr>Mitä muita tietolähteitä voi harkita? Kuinka luotettavia nämä ovat?</vt:lpstr>
      <vt:lpstr>Tiettyjen sosiaalisten vihjeiden hyötyjä ja haittoja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Ole hyvä ja keskustele seuraavan ominaisuuden hyödyistä ja haitoista henkilöä arvioitaessa</vt:lpstr>
      <vt:lpstr>Vaikutelma ja todellisuus!</vt:lpstr>
      <vt:lpstr>Miksi teemme tätä?</vt:lpstr>
      <vt:lpstr>Miksi teemme tätä?</vt:lpstr>
      <vt:lpstr>Kuinka empatian puute edistää väärintulkintoja psykoosin aikana – esimerkkejä</vt:lpstr>
      <vt:lpstr>Harjoitus</vt:lpstr>
      <vt:lpstr>Harjoitus</vt:lpstr>
      <vt:lpstr>Harjoitus</vt:lpstr>
      <vt:lpstr>PowerPoint-Präsentation</vt:lpstr>
      <vt:lpstr>Isoäidin syntymäpäivä Mitä tyttö tuo isoäidilleen ensi vuonna?</vt:lpstr>
      <vt:lpstr>Aloitetaan!</vt:lpstr>
      <vt:lpstr>PowerPoint-Präsentation</vt:lpstr>
      <vt:lpstr>PowerPoint-Präsentation</vt:lpstr>
      <vt:lpstr>PowerPoint-Präsentation</vt:lpstr>
      <vt:lpstr>PowerPoint-Präsentation</vt:lpstr>
      <vt:lpstr>Vapaavalintainen: videopätkä</vt:lpstr>
      <vt:lpstr>PowerPoint-Präsentation</vt:lpstr>
      <vt:lpstr>PowerPoint-Präsentation</vt:lpstr>
      <vt:lpstr>PowerPoint-Präsentation</vt:lpstr>
      <vt:lpstr>Siirtäminen jokapäiväiseen elämään</vt:lpstr>
      <vt:lpstr>Siirtäminen jokapäiväiseen elämään</vt:lpstr>
      <vt:lpstr>Siirtäminen jokapäiväiseen elämään</vt:lpstr>
      <vt:lpstr>Mitä tekemistä tällä on psykoosin kanssa?</vt:lpstr>
      <vt:lpstr>Kiitoksia mielenkiinnostanne!</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19</cp:revision>
  <dcterms:created xsi:type="dcterms:W3CDTF">2019-12-03T16:10:05Z</dcterms:created>
  <dcterms:modified xsi:type="dcterms:W3CDTF">2022-07-04T11:45:38Z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2017-12-15T00:00:00Z</vt:filetime>
  </property>
  <property fmtid="{D5CDD505-2E9C-101B-9397-08002B2CF9AE}" pid="3" name="Creator">
    <vt:lpwstr>Microsoft® PowerPoint® 2013</vt:lpwstr>
  </property>
  <property fmtid="{D5CDD505-2E9C-101B-9397-08002B2CF9AE}" pid="4" name="LastSaved">
    <vt:filetime>2019-12-03T00:00:00Z</vt:filetime>
  </property>
</Properties>
</file>