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29" r:id="rId1"/>
  </p:sldMasterIdLst>
  <p:notesMasterIdLst>
    <p:notesMasterId r:id="rId63"/>
  </p:notesMasterIdLst>
  <p:handoutMasterIdLst>
    <p:handoutMasterId r:id="rId64"/>
  </p:handoutMasterIdLst>
  <p:sldIdLst>
    <p:sldId id="603" r:id="rId2"/>
    <p:sldId id="417" r:id="rId3"/>
    <p:sldId id="560" r:id="rId4"/>
    <p:sldId id="487" r:id="rId5"/>
    <p:sldId id="510" r:id="rId6"/>
    <p:sldId id="407" r:id="rId7"/>
    <p:sldId id="461" r:id="rId8"/>
    <p:sldId id="563" r:id="rId9"/>
    <p:sldId id="567" r:id="rId10"/>
    <p:sldId id="568" r:id="rId11"/>
    <p:sldId id="525" r:id="rId12"/>
    <p:sldId id="569" r:id="rId13"/>
    <p:sldId id="600" r:id="rId14"/>
    <p:sldId id="606" r:id="rId15"/>
    <p:sldId id="605" r:id="rId16"/>
    <p:sldId id="604" r:id="rId17"/>
    <p:sldId id="526" r:id="rId18"/>
    <p:sldId id="555" r:id="rId19"/>
    <p:sldId id="573" r:id="rId20"/>
    <p:sldId id="574" r:id="rId21"/>
    <p:sldId id="575" r:id="rId22"/>
    <p:sldId id="576" r:id="rId23"/>
    <p:sldId id="530" r:id="rId24"/>
    <p:sldId id="531" r:id="rId25"/>
    <p:sldId id="540" r:id="rId26"/>
    <p:sldId id="577" r:id="rId27"/>
    <p:sldId id="578" r:id="rId28"/>
    <p:sldId id="533" r:id="rId29"/>
    <p:sldId id="579" r:id="rId30"/>
    <p:sldId id="580" r:id="rId31"/>
    <p:sldId id="535" r:id="rId32"/>
    <p:sldId id="581" r:id="rId33"/>
    <p:sldId id="582" r:id="rId34"/>
    <p:sldId id="513" r:id="rId35"/>
    <p:sldId id="514" r:id="rId36"/>
    <p:sldId id="515" r:id="rId37"/>
    <p:sldId id="437" r:id="rId38"/>
    <p:sldId id="583" r:id="rId39"/>
    <p:sldId id="584" r:id="rId40"/>
    <p:sldId id="585" r:id="rId41"/>
    <p:sldId id="587" r:id="rId42"/>
    <p:sldId id="608" r:id="rId43"/>
    <p:sldId id="607" r:id="rId44"/>
    <p:sldId id="499" r:id="rId45"/>
    <p:sldId id="588" r:id="rId46"/>
    <p:sldId id="589" r:id="rId47"/>
    <p:sldId id="503" r:id="rId48"/>
    <p:sldId id="590" r:id="rId49"/>
    <p:sldId id="591" r:id="rId50"/>
    <p:sldId id="592" r:id="rId51"/>
    <p:sldId id="491" r:id="rId52"/>
    <p:sldId id="593" r:id="rId53"/>
    <p:sldId id="594" r:id="rId54"/>
    <p:sldId id="595" r:id="rId55"/>
    <p:sldId id="565" r:id="rId56"/>
    <p:sldId id="596" r:id="rId57"/>
    <p:sldId id="597" r:id="rId58"/>
    <p:sldId id="609" r:id="rId59"/>
    <p:sldId id="598" r:id="rId60"/>
    <p:sldId id="519" r:id="rId61"/>
    <p:sldId id="520" r:id="rId62"/>
  </p:sldIdLst>
  <p:sldSz cx="12195175" cy="6858000"/>
  <p:notesSz cx="7099300" cy="10234613"/>
  <p:embeddedFontLst>
    <p:embeddedFont>
      <p:font typeface="Calibri Light" panose="020F0302020204030204" pitchFamily="34" charset="0"/>
      <p:regular r:id="rId65"/>
      <p:italic r:id="rId66"/>
    </p:embeddedFont>
    <p:embeddedFont>
      <p:font typeface="Verdana" panose="020B0604030504040204" pitchFamily="34" charset="0"/>
      <p:regular r:id="rId67"/>
      <p:bold r:id="rId68"/>
      <p:italic r:id="rId69"/>
      <p:boldItalic r:id="rId70"/>
    </p:embeddedFont>
  </p:embeddedFontLst>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90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33CC"/>
    <a:srgbClr val="66FF33"/>
    <a:srgbClr val="FFFF00"/>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11" autoAdjust="0"/>
    <p:restoredTop sz="94660"/>
  </p:normalViewPr>
  <p:slideViewPr>
    <p:cSldViewPr>
      <p:cViewPr varScale="1">
        <p:scale>
          <a:sx n="95" d="100"/>
          <a:sy n="95" d="100"/>
        </p:scale>
        <p:origin x="212" y="108"/>
      </p:cViewPr>
      <p:guideLst>
        <p:guide orient="horz" pos="290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176"/>
    </p:cViewPr>
  </p:sorter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2.fntdata"/><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69"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65B958C2-35A9-437F-82FA-6E4F1DCABFBD}" type="slidenum">
              <a:rPr lang="en-GB" altLang="de-DE"/>
              <a:pPr/>
              <a:t>‹Nr.›</a:t>
            </a:fld>
            <a:endParaRPr lang="en-GB" altLang="de-DE"/>
          </a:p>
        </p:txBody>
      </p:sp>
    </p:spTree>
    <p:extLst>
      <p:ext uri="{BB962C8B-B14F-4D97-AF65-F5344CB8AC3E}">
        <p14:creationId xmlns:p14="http://schemas.microsoft.com/office/powerpoint/2010/main" val="32907568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de-DE"/>
          </a:p>
        </p:txBody>
      </p:sp>
      <p:sp>
        <p:nvSpPr>
          <p:cNvPr id="7782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AFBAD0D5-F618-4D6C-902A-1916EC67E193}" type="slidenum">
              <a:rPr lang="de-DE" altLang="de-DE"/>
              <a:pPr/>
              <a:t>‹Nr.›</a:t>
            </a:fld>
            <a:endParaRPr lang="de-DE" altLang="de-DE"/>
          </a:p>
        </p:txBody>
      </p:sp>
    </p:spTree>
    <p:extLst>
      <p:ext uri="{BB962C8B-B14F-4D97-AF65-F5344CB8AC3E}">
        <p14:creationId xmlns:p14="http://schemas.microsoft.com/office/powerpoint/2010/main" val="22896730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64E46C6-C078-4D97-ADE9-CAFC08267300}" type="slidenum">
              <a:rPr lang="de-DE" altLang="de-DE" sz="1300"/>
              <a:pPr eaLnBrk="1" hangingPunct="1">
                <a:spcBef>
                  <a:spcPct val="0"/>
                </a:spcBef>
              </a:pPr>
              <a:t>2</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0925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E7609E2-E7D2-44A2-A86F-B393EEFA58FD}" type="slidenum">
              <a:rPr lang="de-DE" altLang="en-US" sz="1300"/>
              <a:pPr eaLnBrk="1" hangingPunct="1">
                <a:spcBef>
                  <a:spcPct val="0"/>
                </a:spcBef>
              </a:pPr>
              <a:t>3</a:t>
            </a:fld>
            <a:endParaRPr lang="de-DE" altLang="en-US"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651736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5D67F5C-3BF1-4974-9FB6-D223231DBE11}" type="slidenum">
              <a:rPr lang="de-DE" altLang="de-DE" sz="1300"/>
              <a:pPr eaLnBrk="1" hangingPunct="1">
                <a:spcBef>
                  <a:spcPct val="0"/>
                </a:spcBef>
              </a:pPr>
              <a:t>4</a:t>
            </a:fld>
            <a:endParaRPr lang="de-DE" altLang="de-DE" sz="1300"/>
          </a:p>
        </p:txBody>
      </p:sp>
      <p:sp>
        <p:nvSpPr>
          <p:cNvPr id="8192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9987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8ED595-7E99-455E-B79D-DA6CF373BAC4}" type="slidenum">
              <a:rPr lang="de-DE" altLang="de-DE" sz="1300"/>
              <a:pPr eaLnBrk="1" hangingPunct="1">
                <a:spcBef>
                  <a:spcPct val="0"/>
                </a:spcBef>
              </a:pPr>
              <a:t>5</a:t>
            </a:fld>
            <a:endParaRPr lang="de-DE"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721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C4C1408-C5E6-40CA-9FA9-202D8353A006}" type="slidenum">
              <a:rPr lang="de-DE" altLang="de-DE" sz="1300"/>
              <a:pPr eaLnBrk="1" hangingPunct="1">
                <a:spcBef>
                  <a:spcPct val="0"/>
                </a:spcBef>
              </a:pPr>
              <a:t>6</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0150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11816E1-E608-4F17-B299-E752B2CE9387}" type="slidenum">
              <a:rPr lang="de-DE" altLang="de-DE" sz="1300"/>
              <a:pPr eaLnBrk="1" hangingPunct="1">
                <a:spcBef>
                  <a:spcPct val="0"/>
                </a:spcBef>
              </a:pPr>
              <a:t>7</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849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8482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38113" y="768350"/>
            <a:ext cx="6823075" cy="3836988"/>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730354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38113" y="768350"/>
            <a:ext cx="6823075" cy="3836988"/>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730354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38113" y="768350"/>
            <a:ext cx="6823075" cy="3836988"/>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730354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BEF450-DB93-4F9F-B360-0529EF2D93B0}" type="slidenum">
              <a:rPr lang="de-DE" altLang="de-DE" sz="1300"/>
              <a:pPr eaLnBrk="1" hangingPunct="1">
                <a:spcBef>
                  <a:spcPct val="0"/>
                </a:spcBef>
              </a:pPr>
              <a:t>11</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3480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799A865-C9FF-405B-A045-90EC50730F30}" type="slidenum">
              <a:rPr lang="de-DE" altLang="de-DE" sz="1300"/>
              <a:pPr eaLnBrk="1" hangingPunct="1">
                <a:spcBef>
                  <a:spcPct val="0"/>
                </a:spcBef>
              </a:pPr>
              <a:t>13</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48393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799A865-C9FF-405B-A045-90EC50730F30}" type="slidenum">
              <a:rPr lang="de-DE" altLang="de-DE" sz="1300"/>
              <a:pPr eaLnBrk="1" hangingPunct="1">
                <a:spcBef>
                  <a:spcPct val="0"/>
                </a:spcBef>
              </a:pPr>
              <a:t>14</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4839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799A865-C9FF-405B-A045-90EC50730F30}" type="slidenum">
              <a:rPr lang="de-DE" altLang="de-DE" sz="1300"/>
              <a:pPr eaLnBrk="1" hangingPunct="1">
                <a:spcBef>
                  <a:spcPct val="0"/>
                </a:spcBef>
              </a:pPr>
              <a:t>15</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48393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799A865-C9FF-405B-A045-90EC50730F30}" type="slidenum">
              <a:rPr lang="de-DE" altLang="de-DE" sz="1300"/>
              <a:pPr eaLnBrk="1" hangingPunct="1">
                <a:spcBef>
                  <a:spcPct val="0"/>
                </a:spcBef>
              </a:pPr>
              <a:t>16</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48393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E3A27F9-EC90-4CD6-A84A-E660102CCB8D}" type="slidenum">
              <a:rPr lang="de-DE" altLang="de-DE" sz="1300"/>
              <a:pPr eaLnBrk="1" hangingPunct="1">
                <a:spcBef>
                  <a:spcPct val="0"/>
                </a:spcBef>
              </a:pPr>
              <a:t>17</a:t>
            </a:fld>
            <a:endParaRPr lang="de-DE"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94439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AFDB34-E978-44B9-97E3-088BBF91FAB4}" type="slidenum">
              <a:rPr lang="de-DE" altLang="de-DE" sz="1300"/>
              <a:pPr eaLnBrk="1" hangingPunct="1">
                <a:spcBef>
                  <a:spcPct val="0"/>
                </a:spcBef>
              </a:pPr>
              <a:t>18</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04265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AFDB34-E978-44B9-97E3-088BBF91FAB4}" type="slidenum">
              <a:rPr lang="de-DE" altLang="de-DE" sz="1300"/>
              <a:pPr eaLnBrk="1" hangingPunct="1">
                <a:spcBef>
                  <a:spcPct val="0"/>
                </a:spcBef>
              </a:pPr>
              <a:t>19</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04265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AFDB34-E978-44B9-97E3-088BBF91FAB4}" type="slidenum">
              <a:rPr lang="de-DE" altLang="de-DE" sz="1300"/>
              <a:pPr eaLnBrk="1" hangingPunct="1">
                <a:spcBef>
                  <a:spcPct val="0"/>
                </a:spcBef>
              </a:pPr>
              <a:t>20</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0426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AFDB34-E978-44B9-97E3-088BBF91FAB4}" type="slidenum">
              <a:rPr lang="de-DE" altLang="de-DE" sz="1300"/>
              <a:pPr eaLnBrk="1" hangingPunct="1">
                <a:spcBef>
                  <a:spcPct val="0"/>
                </a:spcBef>
              </a:pPr>
              <a:t>21</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04265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AFDB34-E978-44B9-97E3-088BBF91FAB4}" type="slidenum">
              <a:rPr lang="de-DE" altLang="de-DE" sz="1300"/>
              <a:pPr eaLnBrk="1" hangingPunct="1">
                <a:spcBef>
                  <a:spcPct val="0"/>
                </a:spcBef>
              </a:pPr>
              <a:t>22</a:t>
            </a:fld>
            <a:endParaRPr lang="de-DE"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04265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0C7BAF7-F24A-42C7-9D8D-D27425FB70CD}" type="slidenum">
              <a:rPr lang="de-DE" altLang="de-DE" sz="1300"/>
              <a:pPr eaLnBrk="1" hangingPunct="1">
                <a:spcBef>
                  <a:spcPct val="0"/>
                </a:spcBef>
              </a:pPr>
              <a:t>23</a:t>
            </a:fld>
            <a:endParaRPr lang="de-DE"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9496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F855B9F-D81F-4911-955B-8E7FE101FE0F}" type="slidenum">
              <a:rPr lang="de-DE" altLang="de-DE" sz="1300"/>
              <a:pPr eaLnBrk="1" hangingPunct="1">
                <a:spcBef>
                  <a:spcPct val="0"/>
                </a:spcBef>
              </a:pPr>
              <a:t>24</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7938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64E216-9137-44DD-9E0E-6B8CF78BF718}" type="slidenum">
              <a:rPr lang="de-DE" altLang="de-DE" sz="1300"/>
              <a:pPr eaLnBrk="1" hangingPunct="1">
                <a:spcBef>
                  <a:spcPct val="0"/>
                </a:spcBef>
              </a:pPr>
              <a:t>25</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93577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64E216-9137-44DD-9E0E-6B8CF78BF718}" type="slidenum">
              <a:rPr lang="de-DE" altLang="de-DE" sz="1300"/>
              <a:pPr eaLnBrk="1" hangingPunct="1">
                <a:spcBef>
                  <a:spcPct val="0"/>
                </a:spcBef>
              </a:pPr>
              <a:t>26</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93577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664E216-9137-44DD-9E0E-6B8CF78BF718}" type="slidenum">
              <a:rPr lang="de-DE" altLang="de-DE" sz="1300"/>
              <a:pPr eaLnBrk="1" hangingPunct="1">
                <a:spcBef>
                  <a:spcPct val="0"/>
                </a:spcBef>
              </a:pPr>
              <a:t>27</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93577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DCB8DAC-4DE9-4870-86E8-C36A8D8A8252}" type="slidenum">
              <a:rPr lang="de-DE" altLang="de-DE" sz="1300"/>
              <a:pPr eaLnBrk="1" hangingPunct="1">
                <a:spcBef>
                  <a:spcPct val="0"/>
                </a:spcBef>
              </a:pPr>
              <a:t>28</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753404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7932B95-7714-489E-9C55-546AD08DC0B0}" type="slidenum">
              <a:rPr lang="de-DE" altLang="de-DE" sz="1300"/>
              <a:pPr eaLnBrk="1" hangingPunct="1">
                <a:spcBef>
                  <a:spcPct val="0"/>
                </a:spcBef>
              </a:pPr>
              <a:t>29</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31053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7932B95-7714-489E-9C55-546AD08DC0B0}" type="slidenum">
              <a:rPr lang="de-DE" altLang="de-DE" sz="1300"/>
              <a:pPr eaLnBrk="1" hangingPunct="1">
                <a:spcBef>
                  <a:spcPct val="0"/>
                </a:spcBef>
              </a:pPr>
              <a:t>30</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31053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0642F30-996B-4A35-9906-C4CA5AE4CC90}" type="slidenum">
              <a:rPr lang="de-DE" altLang="de-DE" sz="1300"/>
              <a:pPr eaLnBrk="1" hangingPunct="1">
                <a:spcBef>
                  <a:spcPct val="0"/>
                </a:spcBef>
              </a:pPr>
              <a:t>31</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23681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A1C5894-EB69-43AE-A9A8-4132CFC64541}" type="slidenum">
              <a:rPr lang="de-DE" altLang="de-DE" sz="1300"/>
              <a:pPr eaLnBrk="1" hangingPunct="1">
                <a:spcBef>
                  <a:spcPct val="0"/>
                </a:spcBef>
              </a:pPr>
              <a:t>32</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586936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A1C5894-EB69-43AE-A9A8-4132CFC64541}" type="slidenum">
              <a:rPr lang="de-DE" altLang="de-DE" sz="1300"/>
              <a:pPr eaLnBrk="1" hangingPunct="1">
                <a:spcBef>
                  <a:spcPct val="0"/>
                </a:spcBef>
              </a:pPr>
              <a:t>33</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586936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1F54E19-1E01-464C-9CCB-A1AFF216EABB}" type="slidenum">
              <a:rPr lang="de-DE" altLang="de-DE" sz="1300"/>
              <a:pPr eaLnBrk="1" hangingPunct="1">
                <a:spcBef>
                  <a:spcPct val="0"/>
                </a:spcBef>
              </a:pPr>
              <a:t>34</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9270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D3E6D2D-71C1-4649-B104-F87B31A81F2C}" type="slidenum">
              <a:rPr lang="de-DE" altLang="de-DE" sz="1300"/>
              <a:pPr eaLnBrk="1" hangingPunct="1">
                <a:spcBef>
                  <a:spcPct val="0"/>
                </a:spcBef>
              </a:pPr>
              <a:t>35</a:t>
            </a:fld>
            <a:endParaRPr lang="de-DE"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4401512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57DC4E1-C4EE-4389-9612-A4B3D419F8B7}" type="slidenum">
              <a:rPr lang="de-DE" altLang="de-DE" sz="1300"/>
              <a:pPr eaLnBrk="1" hangingPunct="1">
                <a:spcBef>
                  <a:spcPct val="0"/>
                </a:spcBef>
              </a:pPr>
              <a:t>36</a:t>
            </a:fld>
            <a:endParaRPr lang="de-DE"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41739212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CBF66A-C442-4F57-B178-425230D7612B}" type="slidenum">
              <a:rPr lang="de-DE" altLang="de-DE" sz="1300"/>
              <a:pPr eaLnBrk="1" hangingPunct="1">
                <a:spcBef>
                  <a:spcPct val="0"/>
                </a:spcBef>
              </a:pPr>
              <a:t>37</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3743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CBF66A-C442-4F57-B178-425230D7612B}" type="slidenum">
              <a:rPr lang="de-DE" altLang="de-DE" sz="1300"/>
              <a:pPr eaLnBrk="1" hangingPunct="1">
                <a:spcBef>
                  <a:spcPct val="0"/>
                </a:spcBef>
              </a:pPr>
              <a:t>38</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3743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927B65D-0BF3-463A-849C-2364CED71ACC}" type="slidenum">
              <a:rPr lang="de-DE" altLang="de-DE" sz="1300"/>
              <a:pPr eaLnBrk="1" hangingPunct="1">
                <a:spcBef>
                  <a:spcPct val="0"/>
                </a:spcBef>
              </a:pPr>
              <a:t>40</a:t>
            </a:fld>
            <a:endParaRPr lang="de-DE" altLang="de-DE" sz="1300"/>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90600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79496C9-57E6-4AD7-B991-5B705A1E04F6}" type="slidenum">
              <a:rPr lang="de-DE" altLang="de-DE" sz="1300"/>
              <a:pPr eaLnBrk="1" hangingPunct="1">
                <a:spcBef>
                  <a:spcPct val="0"/>
                </a:spcBef>
              </a:pPr>
              <a:t>41</a:t>
            </a:fld>
            <a:endParaRPr lang="de-DE"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65034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79496C9-57E6-4AD7-B991-5B705A1E04F6}" type="slidenum">
              <a:rPr lang="de-DE" altLang="de-DE" sz="1300"/>
              <a:pPr eaLnBrk="1" hangingPunct="1">
                <a:spcBef>
                  <a:spcPct val="0"/>
                </a:spcBef>
              </a:pPr>
              <a:t>42</a:t>
            </a:fld>
            <a:endParaRPr lang="de-DE"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65034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79496C9-57E6-4AD7-B991-5B705A1E04F6}" type="slidenum">
              <a:rPr lang="de-DE" altLang="de-DE" sz="1300"/>
              <a:pPr eaLnBrk="1" hangingPunct="1">
                <a:spcBef>
                  <a:spcPct val="0"/>
                </a:spcBef>
              </a:pPr>
              <a:t>43</a:t>
            </a:fld>
            <a:endParaRPr lang="de-DE" altLang="de-DE" sz="1300"/>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65034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F53E92A-BD1F-4CB8-892C-1E02B670EEA2}" type="slidenum">
              <a:rPr lang="de-DE" altLang="de-DE" sz="1300"/>
              <a:pPr eaLnBrk="1" hangingPunct="1">
                <a:spcBef>
                  <a:spcPct val="0"/>
                </a:spcBef>
              </a:pPr>
              <a:t>44</a:t>
            </a:fld>
            <a:endParaRPr lang="de-DE"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03198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F53E92A-BD1F-4CB8-892C-1E02B670EEA2}" type="slidenum">
              <a:rPr lang="de-DE" altLang="de-DE" sz="1300"/>
              <a:pPr eaLnBrk="1" hangingPunct="1">
                <a:spcBef>
                  <a:spcPct val="0"/>
                </a:spcBef>
              </a:pPr>
              <a:t>45</a:t>
            </a:fld>
            <a:endParaRPr lang="de-DE"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03198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F53E92A-BD1F-4CB8-892C-1E02B670EEA2}" type="slidenum">
              <a:rPr lang="de-DE" altLang="de-DE" sz="1300"/>
              <a:pPr eaLnBrk="1" hangingPunct="1">
                <a:spcBef>
                  <a:spcPct val="0"/>
                </a:spcBef>
              </a:pPr>
              <a:t>46</a:t>
            </a:fld>
            <a:endParaRPr lang="de-DE"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03198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FFC436-5349-4456-9ECB-9E6183C98A31}" type="slidenum">
              <a:rPr lang="de-DE" altLang="de-DE" sz="1300"/>
              <a:pPr eaLnBrk="1" hangingPunct="1">
                <a:spcBef>
                  <a:spcPct val="0"/>
                </a:spcBef>
              </a:pPr>
              <a:t>47</a:t>
            </a:fld>
            <a:endParaRPr lang="de-DE"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25928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FFC436-5349-4456-9ECB-9E6183C98A31}" type="slidenum">
              <a:rPr lang="de-DE" altLang="de-DE" sz="1300"/>
              <a:pPr eaLnBrk="1" hangingPunct="1">
                <a:spcBef>
                  <a:spcPct val="0"/>
                </a:spcBef>
              </a:pPr>
              <a:t>48</a:t>
            </a:fld>
            <a:endParaRPr lang="de-DE"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25928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FFC436-5349-4456-9ECB-9E6183C98A31}" type="slidenum">
              <a:rPr lang="de-DE" altLang="de-DE" sz="1300"/>
              <a:pPr eaLnBrk="1" hangingPunct="1">
                <a:spcBef>
                  <a:spcPct val="0"/>
                </a:spcBef>
              </a:pPr>
              <a:t>49</a:t>
            </a:fld>
            <a:endParaRPr lang="de-DE"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25928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FFC436-5349-4456-9ECB-9E6183C98A31}" type="slidenum">
              <a:rPr lang="de-DE" altLang="de-DE" sz="1300"/>
              <a:pPr eaLnBrk="1" hangingPunct="1">
                <a:spcBef>
                  <a:spcPct val="0"/>
                </a:spcBef>
              </a:pPr>
              <a:t>50</a:t>
            </a:fld>
            <a:endParaRPr lang="de-DE"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025928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223A7D-7DDB-485B-A8CF-68DA8304B512}" type="slidenum">
              <a:rPr lang="de-DE" altLang="de-DE" sz="1300"/>
              <a:pPr eaLnBrk="1" hangingPunct="1">
                <a:spcBef>
                  <a:spcPct val="0"/>
                </a:spcBef>
              </a:pPr>
              <a:t>51</a:t>
            </a:fld>
            <a:endParaRPr lang="de-DE"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5119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223A7D-7DDB-485B-A8CF-68DA8304B512}" type="slidenum">
              <a:rPr lang="de-DE" altLang="de-DE" sz="1300"/>
              <a:pPr eaLnBrk="1" hangingPunct="1">
                <a:spcBef>
                  <a:spcPct val="0"/>
                </a:spcBef>
              </a:pPr>
              <a:t>52</a:t>
            </a:fld>
            <a:endParaRPr lang="de-DE"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5119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223A7D-7DDB-485B-A8CF-68DA8304B512}" type="slidenum">
              <a:rPr lang="de-DE" altLang="de-DE" sz="1300"/>
              <a:pPr eaLnBrk="1" hangingPunct="1">
                <a:spcBef>
                  <a:spcPct val="0"/>
                </a:spcBef>
              </a:pPr>
              <a:t>53</a:t>
            </a:fld>
            <a:endParaRPr lang="de-DE"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5119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223A7D-7DDB-485B-A8CF-68DA8304B512}" type="slidenum">
              <a:rPr lang="de-DE" altLang="de-DE" sz="1300"/>
              <a:pPr eaLnBrk="1" hangingPunct="1">
                <a:spcBef>
                  <a:spcPct val="0"/>
                </a:spcBef>
              </a:pPr>
              <a:t>54</a:t>
            </a:fld>
            <a:endParaRPr lang="de-DE"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15119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7B312C3-4D63-44DC-9F72-20678F347AB9}" type="slidenum">
              <a:rPr lang="de-DE" altLang="de-DE" sz="1300"/>
              <a:pPr eaLnBrk="1" hangingPunct="1">
                <a:spcBef>
                  <a:spcPct val="0"/>
                </a:spcBef>
              </a:pPr>
              <a:t>55</a:t>
            </a:fld>
            <a:endParaRPr lang="de-DE"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70468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7B312C3-4D63-44DC-9F72-20678F347AB9}" type="slidenum">
              <a:rPr lang="de-DE" altLang="de-DE" sz="1300"/>
              <a:pPr eaLnBrk="1" hangingPunct="1">
                <a:spcBef>
                  <a:spcPct val="0"/>
                </a:spcBef>
              </a:pPr>
              <a:t>56</a:t>
            </a:fld>
            <a:endParaRPr lang="de-DE"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70468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7B312C3-4D63-44DC-9F72-20678F347AB9}" type="slidenum">
              <a:rPr lang="de-DE" altLang="de-DE" sz="1300"/>
              <a:pPr eaLnBrk="1" hangingPunct="1">
                <a:spcBef>
                  <a:spcPct val="0"/>
                </a:spcBef>
              </a:pPr>
              <a:t>57</a:t>
            </a:fld>
            <a:endParaRPr lang="de-DE"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70468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7B312C3-4D63-44DC-9F72-20678F347AB9}" type="slidenum">
              <a:rPr lang="de-DE" altLang="de-DE" sz="1300"/>
              <a:pPr eaLnBrk="1" hangingPunct="1">
                <a:spcBef>
                  <a:spcPct val="0"/>
                </a:spcBef>
              </a:pPr>
              <a:t>58</a:t>
            </a:fld>
            <a:endParaRPr lang="de-DE"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70468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a:xfrm>
            <a:off x="138113" y="768350"/>
            <a:ext cx="6823075" cy="3836988"/>
          </a:xfrm>
          <a:ln/>
        </p:spPr>
      </p:sp>
      <p:sp>
        <p:nvSpPr>
          <p:cNvPr id="1382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9680642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xfrm>
            <a:off x="138113" y="768350"/>
            <a:ext cx="6823075" cy="3836988"/>
          </a:xfrm>
          <a:ln/>
        </p:spPr>
      </p:sp>
      <p:sp>
        <p:nvSpPr>
          <p:cNvPr id="139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6635680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The use of the pictures in this module has been kindly permitted by artists and copyright holders, respectively.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bwMode="gray"/>
        <p:txBody>
          <a:bodyPr/>
          <a:lstStyle>
            <a:lvl1pPr>
              <a:defRPr b="0"/>
            </a:lvl1pPr>
          </a:lstStyle>
          <a:p>
            <a:fld id="{3089FB7E-309E-44FF-90F1-1554092E9C47}"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3089FB7E-309E-44FF-90F1-1554092E9C47}"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bwMode="gray"/>
        <p:txBody>
          <a:bodyPr/>
          <a:lstStyle>
            <a:lvl1pPr>
              <a:defRPr b="0"/>
            </a:lvl1pPr>
          </a:lstStyle>
          <a:p>
            <a:fld id="{3089FB7E-309E-44FF-90F1-1554092E9C47}"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bwMode="gray"/>
        <p:txBody>
          <a:bodyPr/>
          <a:lstStyle>
            <a:lvl1pPr>
              <a:defRPr b="0"/>
            </a:lvl1pPr>
          </a:lstStyle>
          <a:p>
            <a:fld id="{3089FB7E-309E-44FF-90F1-1554092E9C4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7" name="Slide Number Placeholder 6"/>
          <p:cNvSpPr>
            <a:spLocks noGrp="1"/>
          </p:cNvSpPr>
          <p:nvPr>
            <p:ph type="sldNum" sz="quarter" idx="12"/>
          </p:nvPr>
        </p:nvSpPr>
        <p:spPr bwMode="gray"/>
        <p:txBody>
          <a:bodyPr/>
          <a:lstStyle>
            <a:lvl1pPr>
              <a:defRPr b="0"/>
            </a:lvl1pPr>
          </a:lstStyle>
          <a:p>
            <a:fld id="{3089FB7E-309E-44FF-90F1-1554092E9C4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bwMode="gray"/>
        <p:txBody>
          <a:bodyPr/>
          <a:lstStyle>
            <a:lvl1pPr>
              <a:defRPr b="0"/>
            </a:lvl1pPr>
          </a:lstStyle>
          <a:p>
            <a:fld id="{3089FB7E-309E-44FF-90F1-1554092E9C47}"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8 – Eigenwaarde &amp; Stemming</a:t>
            </a:r>
            <a:endParaRPr lang="de-DE"/>
          </a:p>
        </p:txBody>
      </p:sp>
      <p:sp>
        <p:nvSpPr>
          <p:cNvPr id="4" name="Slide Number Placeholder 3"/>
          <p:cNvSpPr>
            <a:spLocks noGrp="1"/>
          </p:cNvSpPr>
          <p:nvPr>
            <p:ph type="sldNum" sz="quarter" idx="12"/>
          </p:nvPr>
        </p:nvSpPr>
        <p:spPr bwMode="gray"/>
        <p:txBody>
          <a:bodyPr/>
          <a:lstStyle>
            <a:lvl1pPr>
              <a:defRPr b="0"/>
            </a:lvl1pPr>
          </a:lstStyle>
          <a:p>
            <a:fld id="{3089FB7E-309E-44FF-90F1-1554092E9C47}"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8 – Eigenwaarde &amp; Stemming</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3089FB7E-309E-44FF-90F1-1554092E9C47}"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9.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ltLang="ja-JP" dirty="0">
                <a:latin typeface="+mn-lt"/>
                <a:ea typeface="+mn-ea"/>
                <a:cs typeface="+mn-cs"/>
              </a:rPr>
              <a:t>MCT 8 B – Eigenwaarde &amp; Stemming</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01118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Calibri Light"/>
              </a:rPr>
              <a:t>Symptomen</a:t>
            </a:r>
            <a:r>
              <a:rPr lang="en-US" sz="3600" dirty="0">
                <a:solidFill>
                  <a:srgbClr val="004992"/>
                </a:solidFill>
                <a:latin typeface="Calibri Light"/>
              </a:rPr>
              <a:t> van </a:t>
            </a:r>
            <a:r>
              <a:rPr lang="en-US" sz="3600" dirty="0" err="1">
                <a:solidFill>
                  <a:srgbClr val="004992"/>
                </a:solidFill>
                <a:latin typeface="Calibri Light"/>
              </a:rPr>
              <a:t>depressie</a:t>
            </a:r>
            <a:r>
              <a:rPr lang="en-US" sz="3600" dirty="0">
                <a:solidFill>
                  <a:srgbClr val="004992"/>
                </a:solidFill>
                <a:latin typeface="Calibri Light"/>
              </a:rPr>
              <a:t>?</a:t>
            </a:r>
          </a:p>
        </p:txBody>
      </p:sp>
      <p:pic>
        <p:nvPicPr>
          <p:cNvPr id="7"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Symptomen van depressie?</a:t>
            </a:r>
          </a:p>
        </p:txBody>
      </p:sp>
      <p:sp>
        <p:nvSpPr>
          <p:cNvPr id="3" name="Content Placeholder 2"/>
          <p:cNvSpPr>
            <a:spLocks noGrp="1"/>
          </p:cNvSpPr>
          <p:nvPr>
            <p:ph idx="1"/>
          </p:nvPr>
        </p:nvSpPr>
        <p:spPr/>
        <p:txBody>
          <a:bodyPr/>
          <a:lstStyle/>
          <a:p>
            <a:pPr marL="457200" lvl="0" indent="-457200" defTabSz="914400" fontAlgn="base">
              <a:buFont typeface="+mj-lt"/>
              <a:buAutoNum type="arabicPeriod"/>
            </a:pPr>
            <a:r>
              <a:rPr lang="de-DE" altLang="en-US" sz="2400" dirty="0">
                <a:solidFill>
                  <a:srgbClr val="333333"/>
                </a:solidFill>
                <a:latin typeface="Calibri Light"/>
                <a:ea typeface="MS PGothic" panose="020B0600070205080204" pitchFamily="34" charset="-128"/>
              </a:rPr>
              <a:t>droevige, sombere stemming</a:t>
            </a:r>
          </a:p>
          <a:p>
            <a:pPr marL="457200" lvl="0" indent="-457200" defTabSz="914400" fontAlgn="base">
              <a:buFont typeface="+mj-lt"/>
              <a:buAutoNum type="arabicPeriod"/>
            </a:pPr>
            <a:r>
              <a:rPr lang="de-DE" altLang="en-US" sz="2400" dirty="0">
                <a:solidFill>
                  <a:srgbClr val="333333"/>
                </a:solidFill>
                <a:latin typeface="Calibri Light"/>
                <a:ea typeface="MS PGothic" panose="020B0600070205080204" pitchFamily="34" charset="-128"/>
              </a:rPr>
              <a:t>minder energie</a:t>
            </a:r>
          </a:p>
          <a:p>
            <a:pPr marL="457200" lvl="0" indent="-457200" defTabSz="914400" fontAlgn="base">
              <a:buFont typeface="+mj-lt"/>
              <a:buAutoNum type="arabicPeriod"/>
            </a:pPr>
            <a:r>
              <a:rPr lang="de-DE" altLang="en-US" sz="2400" dirty="0">
                <a:solidFill>
                  <a:srgbClr val="333333"/>
                </a:solidFill>
                <a:latin typeface="Calibri Light"/>
                <a:ea typeface="MS PGothic" panose="020B0600070205080204" pitchFamily="34" charset="-128"/>
              </a:rPr>
              <a:t>lage eigenwaarde, bang voor afwijzing</a:t>
            </a:r>
          </a:p>
          <a:p>
            <a:pPr marL="457200" lvl="0" indent="-457200" defTabSz="914400" fontAlgn="base">
              <a:buFont typeface="+mj-lt"/>
              <a:buAutoNum type="arabicPeriod"/>
            </a:pPr>
            <a:r>
              <a:rPr lang="de-DE" altLang="en-US" sz="2400" dirty="0">
                <a:solidFill>
                  <a:srgbClr val="333333"/>
                </a:solidFill>
                <a:latin typeface="Calibri Light"/>
                <a:ea typeface="MS PGothic" panose="020B0600070205080204" pitchFamily="34" charset="-128"/>
              </a:rPr>
              <a:t>zorgen (bv. over de toekomst)</a:t>
            </a:r>
          </a:p>
          <a:p>
            <a:pPr marL="457200" lvl="0" indent="-457200" defTabSz="914400" fontAlgn="base">
              <a:buFont typeface="+mj-lt"/>
              <a:buAutoNum type="arabicPeriod"/>
            </a:pPr>
            <a:r>
              <a:rPr lang="de-DE" altLang="en-US" sz="2400" dirty="0">
                <a:solidFill>
                  <a:srgbClr val="333333"/>
                </a:solidFill>
                <a:latin typeface="Calibri Light"/>
                <a:ea typeface="MS PGothic" panose="020B0600070205080204" pitchFamily="34" charset="-128"/>
              </a:rPr>
              <a:t>slaapproblemen, pijn, spanning</a:t>
            </a:r>
          </a:p>
          <a:p>
            <a:pPr marL="457200" lvl="0" indent="-457200" defTabSz="914400" fontAlgn="base">
              <a:buFont typeface="+mj-lt"/>
              <a:buAutoNum type="arabicPeriod"/>
            </a:pPr>
            <a:r>
              <a:rPr lang="de-DE" altLang="en-US" sz="2400" dirty="0">
                <a:solidFill>
                  <a:srgbClr val="333333"/>
                </a:solidFill>
                <a:latin typeface="Calibri Light"/>
                <a:ea typeface="MS PGothic" panose="020B0600070205080204" pitchFamily="34" charset="-128"/>
              </a:rPr>
              <a:t>slechte concentratie en geheugenproblemen</a:t>
            </a:r>
          </a:p>
          <a:p>
            <a:pPr lvl="0" defTabSz="914400" fontAlgn="base"/>
            <a:r>
              <a:rPr lang="de-DE" sz="2400" dirty="0">
                <a:solidFill>
                  <a:srgbClr val="333333"/>
                </a:solidFill>
                <a:latin typeface="Calibri Light"/>
                <a:ea typeface="MS PGothic" panose="020B0600070205080204" pitchFamily="34" charset="-128"/>
              </a:rPr>
              <a:t>...</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Behandelopties bij depressie?</a:t>
            </a:r>
          </a:p>
        </p:txBody>
      </p:sp>
      <p:sp>
        <p:nvSpPr>
          <p:cNvPr id="18434" name="Rectangle 2"/>
          <p:cNvSpPr>
            <a:spLocks noGrp="1" noChangeArrowheads="1"/>
          </p:cNvSpPr>
          <p:nvPr>
            <p:ph idx="1"/>
          </p:nvPr>
        </p:nvSpPr>
        <p:spPr/>
        <p:txBody>
          <a:bodyPr/>
          <a:lstStyle/>
          <a:p>
            <a:pPr eaLnBrk="1" hangingPunct="1">
              <a:lnSpc>
                <a:spcPct val="100000"/>
              </a:lnSpc>
              <a:spcBef>
                <a:spcPts val="0"/>
              </a:spcBef>
            </a:pPr>
            <a:r>
              <a:rPr lang="de-DE" altLang="de-DE" sz="2400" dirty="0">
                <a:solidFill>
                  <a:srgbClr val="004992"/>
                </a:solidFill>
                <a:latin typeface="Calibri Light"/>
              </a:rPr>
              <a:t>???</a:t>
            </a:r>
            <a:endParaRPr lang="de-DE" altLang="de-DE"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9"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Behandelopties bij depressie?</a:t>
            </a:r>
          </a:p>
        </p:txBody>
      </p:sp>
      <p:sp>
        <p:nvSpPr>
          <p:cNvPr id="19458" name="Rectangle 2"/>
          <p:cNvSpPr>
            <a:spLocks noGrp="1" noChangeArrowheads="1"/>
          </p:cNvSpPr>
          <p:nvPr>
            <p:ph idx="1"/>
          </p:nvPr>
        </p:nvSpPr>
        <p:spPr/>
        <p:txBody>
          <a:bodyPr/>
          <a:lstStyle/>
          <a:p>
            <a:pPr marL="342900" indent="-342900" eaLnBrk="1" hangingPunct="1">
              <a:buClr>
                <a:srgbClr val="333333"/>
              </a:buClr>
              <a:buFont typeface="WingDings"/>
              <a:buChar char=""/>
            </a:pPr>
            <a:r>
              <a:rPr lang="de-DE" altLang="de-DE" sz="2400" dirty="0">
                <a:solidFill>
                  <a:srgbClr val="004992"/>
                </a:solidFill>
                <a:latin typeface="Calibri Light"/>
              </a:rPr>
              <a:t>Psychotherapie</a:t>
            </a:r>
            <a:br>
              <a:rPr lang="de-DE" altLang="de-DE" sz="2400" dirty="0">
                <a:solidFill>
                  <a:srgbClr val="333333"/>
                </a:solidFill>
                <a:latin typeface="Calibri Light"/>
              </a:rPr>
            </a:br>
            <a:r>
              <a:rPr lang="de-DE" altLang="de-DE" sz="2400" dirty="0">
                <a:solidFill>
                  <a:srgbClr val="333333"/>
                </a:solidFill>
                <a:latin typeface="Calibri Light"/>
              </a:rPr>
              <a:t>bv. cognitieve-gedragstherapie.</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dirty="0">
                <a:solidFill>
                  <a:srgbClr val="333333"/>
                </a:solidFill>
                <a:latin typeface="Calibri Light"/>
              </a:rPr>
              <a:t>Interventies richten zich op hervinden van structuur en daginvulling en op herformuleren van negatieve gedachten.</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dirty="0">
                <a:solidFill>
                  <a:srgbClr val="333333"/>
                </a:solidFill>
                <a:latin typeface="Calibri Light"/>
              </a:rPr>
              <a:t>Dit heeft op de </a:t>
            </a:r>
            <a:r>
              <a:rPr lang="de-DE" altLang="de-DE" sz="2400" b="1" dirty="0">
                <a:solidFill>
                  <a:srgbClr val="004992"/>
                </a:solidFill>
                <a:latin typeface="Calibri Light"/>
              </a:rPr>
              <a:t>langere termijn</a:t>
            </a:r>
            <a:r>
              <a:rPr lang="de-DE" altLang="de-DE" sz="2400" dirty="0">
                <a:solidFill>
                  <a:srgbClr val="004992"/>
                </a:solidFill>
                <a:latin typeface="Calibri Light"/>
              </a:rPr>
              <a:t> </a:t>
            </a:r>
            <a:r>
              <a:rPr lang="de-DE" altLang="de-DE" sz="2400" dirty="0">
                <a:solidFill>
                  <a:srgbClr val="333333"/>
                </a:solidFill>
                <a:latin typeface="Calibri Light"/>
              </a:rPr>
              <a:t>een positief effect op de</a:t>
            </a:r>
            <a:br>
              <a:rPr lang="de-DE" altLang="de-DE" sz="2400" dirty="0">
                <a:solidFill>
                  <a:srgbClr val="333333"/>
                </a:solidFill>
                <a:latin typeface="Calibri Light"/>
              </a:rPr>
            </a:br>
            <a:r>
              <a:rPr lang="de-DE" altLang="de-DE" sz="2400" dirty="0">
                <a:solidFill>
                  <a:srgbClr val="333333"/>
                </a:solidFill>
                <a:latin typeface="Calibri Light"/>
              </a:rPr>
              <a:t>stemming.</a:t>
            </a:r>
          </a:p>
        </p:txBody>
      </p:sp>
      <p:pic>
        <p:nvPicPr>
          <p:cNvPr id="7"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Behandelopties bij depressie?</a:t>
            </a:r>
          </a:p>
        </p:txBody>
      </p:sp>
      <p:sp>
        <p:nvSpPr>
          <p:cNvPr id="20482" name="Rectangle 2"/>
          <p:cNvSpPr>
            <a:spLocks noGrp="1" noChangeArrowheads="1"/>
          </p:cNvSpPr>
          <p:nvPr>
            <p:ph idx="1"/>
          </p:nvPr>
        </p:nvSpPr>
        <p:spPr/>
        <p:txBody>
          <a:bodyPr/>
          <a:lstStyle/>
          <a:p>
            <a:pPr marL="342900" indent="-342900" eaLnBrk="1" hangingPunct="1">
              <a:buClr>
                <a:srgbClr val="000000"/>
              </a:buClr>
              <a:buFont typeface="WingDings"/>
              <a:buChar char=""/>
            </a:pPr>
            <a:r>
              <a:rPr lang="de-DE" altLang="de-DE" sz="2400" dirty="0">
                <a:solidFill>
                  <a:srgbClr val="004992"/>
                </a:solidFill>
                <a:latin typeface="Calibri Light"/>
              </a:rPr>
              <a:t>Medicatie (antidepressiva) </a:t>
            </a:r>
            <a:br>
              <a:rPr lang="de-DE" altLang="de-DE" sz="2400" dirty="0">
                <a:solidFill>
                  <a:srgbClr val="333333"/>
                </a:solidFill>
                <a:latin typeface="Calibri Light"/>
              </a:rPr>
            </a:br>
            <a:r>
              <a:rPr lang="de-DE" altLang="de-DE" sz="2400" dirty="0">
                <a:solidFill>
                  <a:srgbClr val="333333"/>
                </a:solidFill>
                <a:latin typeface="Calibri Light"/>
              </a:rPr>
              <a:t>Belangrijk bij ernstige depressies. Medicatie helpt echter alleen bij regelmatig gebruik.</a:t>
            </a:r>
          </a:p>
          <a:p>
            <a:pPr marL="342900" indent="-342900" eaLnBrk="1" hangingPunct="1">
              <a:buClr>
                <a:srgbClr val="000000"/>
              </a:buClr>
              <a:buFont typeface="WingDings"/>
              <a:buChar char=""/>
            </a:pPr>
            <a:r>
              <a:rPr lang="de-DE" altLang="de-DE" sz="2400" dirty="0">
                <a:solidFill>
                  <a:srgbClr val="004992"/>
                </a:solidFill>
                <a:latin typeface="Calibri Light"/>
              </a:rPr>
              <a:t>Combinatie</a:t>
            </a:r>
            <a:r>
              <a:rPr lang="de-DE" altLang="de-DE" sz="2400" dirty="0">
                <a:solidFill>
                  <a:srgbClr val="333333"/>
                </a:solidFill>
                <a:latin typeface="Calibri Light"/>
              </a:rPr>
              <a:t> van medicatie en psychotherapie.</a:t>
            </a:r>
          </a:p>
        </p:txBody>
      </p:sp>
      <p:pic>
        <p:nvPicPr>
          <p:cNvPr id="7"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onderzoek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blijkt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veel</a:t>
            </a:r>
            <a:r>
              <a:rPr lang="en-US" altLang="de-DE" sz="2400" dirty="0">
                <a:solidFill>
                  <a:srgbClr val="333333"/>
                </a:solidFill>
                <a:latin typeface="Calibri Light"/>
                <a:ea typeface="MS PGothic" panose="020B0600070205080204" pitchFamily="34" charset="-128"/>
              </a:rPr>
              <a:t> (maar </a:t>
            </a:r>
            <a:r>
              <a:rPr lang="en-US" altLang="de-DE" sz="2400" dirty="0" err="1">
                <a:solidFill>
                  <a:srgbClr val="333333"/>
                </a:solidFill>
                <a:latin typeface="Calibri Light"/>
                <a:ea typeface="MS PGothic" panose="020B0600070205080204" pitchFamily="34" charset="-128"/>
              </a:rPr>
              <a:t>niet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alle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psychotische</a:t>
            </a:r>
            <a:r>
              <a:rPr lang="en-US" altLang="de-DE" sz="2400" u="sng" dirty="0">
                <a:solidFill>
                  <a:srgbClr val="333333"/>
                </a:solidFill>
                <a:latin typeface="Calibri Light"/>
                <a:ea typeface="MS PGothic" panose="020B0600070205080204" pitchFamily="34" charset="-128"/>
              </a:rPr>
              <a:t> </a:t>
            </a:r>
            <a:r>
              <a:rPr lang="en-US" altLang="de-DE" sz="2400" u="sng" dirty="0" err="1">
                <a:solidFill>
                  <a:srgbClr val="333333"/>
                </a:solidFill>
                <a:latin typeface="Calibri Light"/>
                <a:ea typeface="MS PGothic" panose="020B0600070205080204" pitchFamily="34" charset="-128"/>
              </a:rPr>
              <a:t>kwetsbaarheid</a:t>
            </a:r>
            <a:r>
              <a:rPr lang="en-US" altLang="de-DE" sz="2400" dirty="0">
                <a:solidFill>
                  <a:srgbClr val="333333"/>
                </a:solidFill>
                <a:latin typeface="Calibri Light"/>
                <a:ea typeface="MS PGothic" panose="020B0600070205080204" pitchFamily="34" charset="-128"/>
              </a:rPr>
              <a:t> </a:t>
            </a:r>
            <a:r>
              <a:rPr lang="de-DE" altLang="de-DE" sz="2400" dirty="0">
                <a:solidFill>
                  <a:srgbClr val="333333"/>
                </a:solidFill>
                <a:latin typeface="Calibri Light"/>
                <a:ea typeface="MS PGothic" panose="020B0600070205080204" pitchFamily="34" charset="-128"/>
              </a:rPr>
              <a:t>vaak een denkstijl hebben die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lage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eigenwaarde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en</a:t>
            </a:r>
            <a:r>
              <a:rPr lang="en-US" altLang="de-DE" sz="2400" dirty="0">
                <a:solidFill>
                  <a:srgbClr val="004992"/>
                </a:solidFill>
                <a:latin typeface="Calibri Light"/>
                <a:ea typeface="MS PGothic" panose="020B0600070205080204" pitchFamily="34" charset="-128"/>
              </a:rPr>
              <a:t> </a:t>
            </a:r>
            <a:r>
              <a:rPr lang="en-US" altLang="de-DE" sz="2400" dirty="0" err="1">
                <a:solidFill>
                  <a:srgbClr val="004992"/>
                </a:solidFill>
                <a:latin typeface="Calibri Light"/>
                <a:ea typeface="MS PGothic" panose="020B0600070205080204" pitchFamily="34" charset="-128"/>
              </a:rPr>
              <a:t>depressie</a:t>
            </a:r>
            <a:r>
              <a:rPr lang="en-US" altLang="de-DE" sz="2400" dirty="0">
                <a:solidFill>
                  <a:srgbClr val="004992"/>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bevorderen</a:t>
            </a:r>
            <a:r>
              <a:rPr lang="en-US" altLang="de-DE" sz="2400" dirty="0">
                <a:solidFill>
                  <a:srgbClr val="333333"/>
                </a:solidFill>
                <a:latin typeface="Calibri Light"/>
                <a:ea typeface="MS PGothic" panose="020B0600070205080204" pitchFamily="34" charset="-128"/>
              </a:rPr>
              <a:t>.</a:t>
            </a:r>
          </a:p>
          <a:p>
            <a:pPr lvl="0" defTabSz="914400" fontAlgn="base"/>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denkstijl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veranderd</a:t>
            </a:r>
            <a:r>
              <a:rPr lang="en-US" altLang="de-DE" sz="2400" dirty="0">
                <a:solidFill>
                  <a:srgbClr val="333333"/>
                </a:solidFill>
                <a:latin typeface="Calibri Light"/>
                <a:ea typeface="MS PGothic" panose="020B0600070205080204" pitchFamily="34" charset="-128"/>
              </a:rPr>
              <a:t> door </a:t>
            </a:r>
            <a:r>
              <a:rPr lang="en-US" altLang="de-DE" sz="2400" dirty="0" err="1">
                <a:solidFill>
                  <a:srgbClr val="333333"/>
                </a:solidFill>
                <a:latin typeface="Calibri Light"/>
                <a:ea typeface="MS PGothic" panose="020B0600070205080204" pitchFamily="34" charset="-128"/>
              </a:rPr>
              <a:t>intensieve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regelmatige</a:t>
            </a:r>
            <a:r>
              <a:rPr lang="en-US" altLang="de-DE" sz="2400" dirty="0">
                <a:solidFill>
                  <a:srgbClr val="333333"/>
                </a:solidFill>
                <a:latin typeface="Calibri Light"/>
                <a:ea typeface="MS PGothic" panose="020B0600070205080204" pitchFamily="34" charset="-128"/>
              </a:rPr>
              <a:t> training.</a:t>
            </a:r>
            <a:endParaRPr lang="en-US" sz="2400" dirty="0">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Psychose</a:t>
            </a:r>
            <a:r>
              <a:rPr lang="en-US" sz="3600" dirty="0">
                <a:solidFill>
                  <a:srgbClr val="004992"/>
                </a:solidFill>
                <a:latin typeface="Calibri Light"/>
              </a:rPr>
              <a:t> &amp; </a:t>
            </a:r>
            <a:r>
              <a:rPr lang="en-US" sz="3600" dirty="0" err="1">
                <a:solidFill>
                  <a:srgbClr val="004992"/>
                </a:solidFill>
                <a:latin typeface="Calibri Light"/>
              </a:rPr>
              <a:t>Depressie</a:t>
            </a:r>
            <a:br>
              <a:rPr lang="en-US" sz="3600" dirty="0">
                <a:solidFill>
                  <a:srgbClr val="004992"/>
                </a:solidFill>
                <a:latin typeface="Calibri Light"/>
              </a:rPr>
            </a:br>
            <a:r>
              <a:rPr lang="nl-NL" dirty="0">
                <a:solidFill>
                  <a:srgbClr val="004992"/>
                </a:solidFill>
                <a:latin typeface="Calibri Light"/>
              </a:rPr>
              <a:t>Effecten van wanen op eigenwaarde en stemming</a:t>
            </a:r>
            <a:endParaRPr lang="en-US" dirty="0">
              <a:solidFill>
                <a:srgbClr val="004992"/>
              </a:solidFill>
              <a:latin typeface="Calibri Light"/>
            </a:endParaRPr>
          </a:p>
        </p:txBody>
      </p:sp>
      <p:graphicFrame>
        <p:nvGraphicFramePr>
          <p:cNvPr id="1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053002791"/>
              </p:ext>
            </p:extLst>
          </p:nvPr>
        </p:nvGraphicFramePr>
        <p:xfrm>
          <a:off x="408955" y="2708920"/>
          <a:ext cx="8686800" cy="374904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73152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Negatieve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Positieve</a:t>
                      </a:r>
                      <a:r>
                        <a:rPr kumimoji="0" lang="es-ES" sz="2000" b="0" i="0" u="none" strike="noStrike" cap="none" normalizeH="0" baseline="0" dirty="0">
                          <a:ln>
                            <a:noFill/>
                          </a:ln>
                          <a:solidFill>
                            <a:srgbClr val="000000"/>
                          </a:solidFill>
                          <a:effectLst/>
                          <a:latin typeface="Calibri Light"/>
                        </a:rPr>
                        <a:t> </a:t>
                      </a:r>
                      <a:r>
                        <a:rPr kumimoji="0" lang="es-ES" sz="2000" b="0" i="1" u="sng" strike="noStrike" cap="none" normalizeH="0" baseline="0" dirty="0" err="1">
                          <a:ln>
                            <a:noFill/>
                          </a:ln>
                          <a:solidFill>
                            <a:srgbClr val="000000"/>
                          </a:solidFill>
                          <a:effectLst/>
                          <a:latin typeface="Calibri Light"/>
                        </a:rPr>
                        <a:t>korte-termijn</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1"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Calibri Light"/>
              </a:rPr>
              <a:t>Psychose</a:t>
            </a:r>
            <a:r>
              <a:rPr lang="en-US" sz="3600" dirty="0">
                <a:solidFill>
                  <a:srgbClr val="004992"/>
                </a:solidFill>
                <a:latin typeface="Calibri Light"/>
              </a:rPr>
              <a:t> &amp; </a:t>
            </a:r>
            <a:r>
              <a:rPr lang="en-US" sz="3600" dirty="0" err="1">
                <a:solidFill>
                  <a:srgbClr val="004992"/>
                </a:solidFill>
                <a:latin typeface="Calibri Light"/>
              </a:rPr>
              <a:t>Depressie</a:t>
            </a:r>
            <a:br>
              <a:rPr lang="en-US" sz="3600" dirty="0">
                <a:solidFill>
                  <a:srgbClr val="004992"/>
                </a:solidFill>
                <a:latin typeface="Calibri Light"/>
              </a:rPr>
            </a:br>
            <a:r>
              <a:rPr lang="nl-NL" dirty="0">
                <a:solidFill>
                  <a:srgbClr val="004992"/>
                </a:solidFill>
                <a:latin typeface="Calibri Light"/>
              </a:rPr>
              <a:t>Effecten van wanen op eigenwaarde en stemming</a:t>
            </a:r>
            <a:endParaRPr lang="en-US" dirty="0">
              <a:solidFill>
                <a:srgbClr val="004992"/>
              </a:solidFill>
              <a:latin typeface="Calibri Light"/>
            </a:endParaRPr>
          </a:p>
        </p:txBody>
      </p:sp>
      <p:graphicFrame>
        <p:nvGraphicFramePr>
          <p:cNvPr id="1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686232679"/>
              </p:ext>
            </p:extLst>
          </p:nvPr>
        </p:nvGraphicFramePr>
        <p:xfrm>
          <a:off x="408955" y="2708920"/>
          <a:ext cx="8686800" cy="374904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73152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Negatieve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Positieve</a:t>
                      </a:r>
                      <a:r>
                        <a:rPr kumimoji="0" lang="es-ES" sz="2000" b="0" i="0" u="none" strike="noStrike" cap="none" normalizeH="0" baseline="0" dirty="0">
                          <a:ln>
                            <a:noFill/>
                          </a:ln>
                          <a:solidFill>
                            <a:srgbClr val="000000"/>
                          </a:solidFill>
                          <a:effectLst/>
                          <a:latin typeface="Calibri Light"/>
                        </a:rPr>
                        <a:t> </a:t>
                      </a:r>
                      <a:r>
                        <a:rPr kumimoji="0" lang="es-ES" sz="2000" b="0" i="1" u="sng" strike="noStrike" cap="none" normalizeH="0" baseline="0" dirty="0" err="1">
                          <a:ln>
                            <a:noFill/>
                          </a:ln>
                          <a:solidFill>
                            <a:srgbClr val="000000"/>
                          </a:solidFill>
                          <a:effectLst/>
                          <a:latin typeface="Calibri Light"/>
                        </a:rPr>
                        <a:t>korte-termijn</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Tijdens psychose: voortdurend gevoel van bedreiging en angst.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psychose: horen van beledigende stemmen.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Na psychose: schaamtegevoelens, somber toekomstperspectief.</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1"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9</a:t>
            </a:fld>
            <a:endParaRPr lang="de-DE" altLang="de-DE"/>
          </a:p>
        </p:txBody>
      </p:sp>
    </p:spTree>
    <p:extLst>
      <p:ext uri="{BB962C8B-B14F-4D97-AF65-F5344CB8AC3E}">
        <p14:creationId xmlns:p14="http://schemas.microsoft.com/office/powerpoint/2010/main" val="133330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solidFill>
                  <a:srgbClr val="004992"/>
                </a:solidFill>
                <a:latin typeface="Calibri Light"/>
              </a:rPr>
              <a:t>Psychose</a:t>
            </a:r>
            <a:r>
              <a:rPr lang="en-US" sz="3600" dirty="0">
                <a:solidFill>
                  <a:srgbClr val="004992"/>
                </a:solidFill>
                <a:latin typeface="Calibri Light"/>
              </a:rPr>
              <a:t> &amp; </a:t>
            </a:r>
            <a:r>
              <a:rPr lang="en-US" sz="3600" dirty="0" err="1">
                <a:solidFill>
                  <a:srgbClr val="004992"/>
                </a:solidFill>
                <a:latin typeface="Calibri Light"/>
              </a:rPr>
              <a:t>Depressie</a:t>
            </a:r>
            <a:br>
              <a:rPr lang="en-US" sz="3600" dirty="0">
                <a:solidFill>
                  <a:srgbClr val="004992"/>
                </a:solidFill>
                <a:latin typeface="Calibri Light"/>
              </a:rPr>
            </a:br>
            <a:r>
              <a:rPr lang="nl-NL" dirty="0">
                <a:solidFill>
                  <a:srgbClr val="004992"/>
                </a:solidFill>
                <a:latin typeface="Calibri Light"/>
              </a:rPr>
              <a:t>Effecten van wanen op eigenwaarde en stemming</a:t>
            </a:r>
            <a:endParaRPr lang="en-US"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10</a:t>
            </a:fld>
            <a:endParaRPr lang="de-DE" altLang="de-DE"/>
          </a:p>
        </p:txBody>
      </p:sp>
      <p:graphicFrame>
        <p:nvGraphicFramePr>
          <p:cNvPr id="1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748792589"/>
              </p:ext>
            </p:extLst>
          </p:nvPr>
        </p:nvGraphicFramePr>
        <p:xfrm>
          <a:off x="408955" y="2708920"/>
          <a:ext cx="8686800" cy="3749040"/>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73152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Negatieve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000000"/>
                          </a:solidFill>
                          <a:effectLst/>
                          <a:latin typeface="Calibri Light"/>
                        </a:rPr>
                        <a:t>Positieve</a:t>
                      </a:r>
                      <a:r>
                        <a:rPr kumimoji="0" lang="es-ES" sz="2000" b="0" i="0" u="none" strike="noStrike" cap="none" normalizeH="0" baseline="0" dirty="0">
                          <a:ln>
                            <a:noFill/>
                          </a:ln>
                          <a:solidFill>
                            <a:srgbClr val="000000"/>
                          </a:solidFill>
                          <a:effectLst/>
                          <a:latin typeface="Calibri Light"/>
                        </a:rPr>
                        <a:t> </a:t>
                      </a:r>
                      <a:r>
                        <a:rPr kumimoji="0" lang="es-ES" sz="2000" b="0" i="1" u="sng" strike="noStrike" cap="none" normalizeH="0" baseline="0" dirty="0" err="1">
                          <a:ln>
                            <a:noFill/>
                          </a:ln>
                          <a:solidFill>
                            <a:srgbClr val="000000"/>
                          </a:solidFill>
                          <a:effectLst/>
                          <a:latin typeface="Calibri Light"/>
                        </a:rPr>
                        <a:t>korte-termijn</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effecten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psychose: voortdurend gevoel van bedreiging en angst.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Tijdens psychose: spanning, opwinding, “er gebeurt eindelijk iets”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Tijdens psychose: horen van beledigende stemmen.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Tijdens psychose: horen van stemmen die je ophemelen en vleien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Na psychose: schaamtegevoelens, somber toekomstperspectief.</a:t>
                      </a:r>
                      <a:endParaRPr kumimoji="0" lang="de-DE" sz="2000" b="0" i="0" u="none" strike="noStrike" cap="none" normalizeH="0" baseline="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Tijdens (grootheids)wanen: gevoelens van macht, talent, belangrijkheid en voorbestemd zijn.</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1"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757418"/>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75741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6085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solidFill>
                  <a:srgbClr val="004992"/>
                </a:solidFill>
                <a:latin typeface="Calibri Light"/>
              </a:rPr>
              <a:t>Psychose &amp; Depressie</a:t>
            </a:r>
            <a:br>
              <a:rPr lang="nl-NL" sz="3600">
                <a:solidFill>
                  <a:srgbClr val="004992"/>
                </a:solidFill>
                <a:latin typeface="Calibri Light"/>
              </a:rPr>
            </a:br>
            <a:r>
              <a:rPr lang="nl-NL">
                <a:solidFill>
                  <a:srgbClr val="004992"/>
                </a:solidFill>
                <a:latin typeface="Calibri Light"/>
              </a:rPr>
              <a:t>Effecten van wanen op eigenwaarde en stemming</a:t>
            </a:r>
            <a:endParaRPr lang="en-US">
              <a:solidFill>
                <a:srgbClr val="004992"/>
              </a:solidFill>
              <a:latin typeface="Calibri Light"/>
            </a:endParaRPr>
          </a:p>
        </p:txBody>
      </p:sp>
      <p:sp>
        <p:nvSpPr>
          <p:cNvPr id="3" name="Content Placeholder 2"/>
          <p:cNvSpPr>
            <a:spLocks noGrp="1"/>
          </p:cNvSpPr>
          <p:nvPr>
            <p:ph idx="1"/>
          </p:nvPr>
        </p:nvSpPr>
        <p:spPr/>
        <p:txBody>
          <a:bodyPr/>
          <a:lstStyle/>
          <a:p>
            <a:pPr lvl="0" defTabSz="914400" fontAlgn="base">
              <a:buClr>
                <a:srgbClr val="333333"/>
              </a:buClr>
            </a:pPr>
            <a:r>
              <a:rPr lang="de-DE" altLang="de-DE" sz="2000" dirty="0">
                <a:solidFill>
                  <a:srgbClr val="333333"/>
                </a:solidFill>
                <a:latin typeface="Calibri Light"/>
                <a:ea typeface="MS PGothic" panose="020B0600070205080204" pitchFamily="34" charset="-128"/>
              </a:rPr>
              <a:t>De </a:t>
            </a:r>
            <a:r>
              <a:rPr lang="de-DE" altLang="de-DE" sz="2000" b="1" dirty="0">
                <a:solidFill>
                  <a:srgbClr val="333333"/>
                </a:solidFill>
                <a:latin typeface="Calibri Light"/>
                <a:ea typeface="MS PGothic" panose="020B0600070205080204" pitchFamily="34" charset="-128"/>
              </a:rPr>
              <a:t>positieve effecten</a:t>
            </a:r>
            <a:r>
              <a:rPr lang="de-DE" altLang="de-DE" sz="2000" dirty="0">
                <a:solidFill>
                  <a:srgbClr val="333333"/>
                </a:solidFill>
                <a:latin typeface="Calibri Light"/>
                <a:ea typeface="MS PGothic" panose="020B0600070205080204" pitchFamily="34" charset="-128"/>
              </a:rPr>
              <a:t> van psychose wegen vaak niet op tegen de </a:t>
            </a:r>
            <a:r>
              <a:rPr lang="de-DE" altLang="de-DE" sz="2000" b="1" dirty="0">
                <a:solidFill>
                  <a:srgbClr val="333333"/>
                </a:solidFill>
                <a:latin typeface="Calibri Light"/>
                <a:ea typeface="MS PGothic" panose="020B0600070205080204" pitchFamily="34" charset="-128"/>
              </a:rPr>
              <a:t>negatieve gevolgen</a:t>
            </a:r>
            <a:r>
              <a:rPr lang="de-DE" altLang="de-DE" sz="2000" b="1" i="1" dirty="0">
                <a:solidFill>
                  <a:srgbClr val="333333"/>
                </a:solidFill>
                <a:latin typeface="Calibri Light"/>
                <a:ea typeface="MS PGothic" panose="020B0600070205080204" pitchFamily="34" charset="-128"/>
              </a:rPr>
              <a:t> </a:t>
            </a:r>
            <a:r>
              <a:rPr lang="de-DE" altLang="de-DE" sz="2000" dirty="0">
                <a:solidFill>
                  <a:srgbClr val="333333"/>
                </a:solidFill>
                <a:latin typeface="Calibri Light"/>
                <a:ea typeface="MS PGothic" panose="020B0600070205080204" pitchFamily="34" charset="-128"/>
              </a:rPr>
              <a:t>op lange termijn.</a:t>
            </a:r>
          </a:p>
          <a:p>
            <a:pPr lvl="0" defTabSz="914400" fontAlgn="base">
              <a:buClr>
                <a:srgbClr val="333333"/>
              </a:buClr>
            </a:pPr>
            <a:r>
              <a:rPr lang="de-DE" altLang="de-DE" sz="2000" dirty="0">
                <a:solidFill>
                  <a:srgbClr val="333333"/>
                </a:solidFill>
                <a:latin typeface="Calibri Light"/>
                <a:ea typeface="MS PGothic" panose="020B0600070205080204" pitchFamily="34" charset="-128"/>
              </a:rPr>
              <a:t>Negatieve gevolgen: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schulden: als je ten onrechte gelooft dat je rijk of beroemd bent.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eenzaamheid: vrienden kunnen je de rug toegekeerd hebben.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werkeloosheid: verlies van werk vanwege ongepast gedrag.</a:t>
            </a:r>
          </a:p>
          <a:p>
            <a:pPr lvl="0" defTabSz="914400" fontAlgn="base">
              <a:buClr>
                <a:srgbClr val="333333"/>
              </a:buClr>
            </a:pPr>
            <a:r>
              <a:rPr lang="de-DE" altLang="de-DE" sz="2000" dirty="0">
                <a:solidFill>
                  <a:srgbClr val="333333"/>
                </a:solidFill>
                <a:latin typeface="Calibri Light"/>
                <a:ea typeface="MS PGothic" panose="020B0600070205080204" pitchFamily="34" charset="-128"/>
              </a:rPr>
              <a:t>Het is riskant om zonder overleg met je dokter te stoppen met medicatie</a:t>
            </a:r>
            <a:br>
              <a:rPr lang="de-DE" altLang="de-DE" sz="2000" dirty="0">
                <a:solidFill>
                  <a:srgbClr val="333333"/>
                </a:solidFill>
                <a:latin typeface="Calibri Light"/>
                <a:ea typeface="MS PGothic" panose="020B0600070205080204" pitchFamily="34" charset="-128"/>
              </a:rPr>
            </a:br>
            <a:r>
              <a:rPr lang="de-DE" altLang="de-DE" sz="2000" dirty="0">
                <a:solidFill>
                  <a:srgbClr val="333333"/>
                </a:solidFill>
                <a:latin typeface="Calibri Light"/>
                <a:ea typeface="MS PGothic" panose="020B0600070205080204" pitchFamily="34" charset="-128"/>
              </a:rPr>
              <a:t>om weer spannende psychotische ervaringen te beleven.</a:t>
            </a:r>
            <a:endParaRPr lang="en-US" sz="2000" dirty="0">
              <a:solidFill>
                <a:srgbClr val="333333"/>
              </a:solidFill>
              <a:latin typeface="Calibri Light"/>
            </a:endParaRPr>
          </a:p>
        </p:txBody>
      </p:sp>
      <p:pic>
        <p:nvPicPr>
          <p:cNvPr id="7"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58000" cy="5951568"/>
          </a:xfrm>
          <a:prstGeom prst="rect">
            <a:avLst/>
          </a:prstGeom>
          <a:noFill/>
        </p:spPr>
        <p:txBody>
          <a:bodyPr wrap="square" lIns="0" tIns="0" rIns="0" bIns="0" rtlCol="0" anchor="ctr">
            <a:noAutofit/>
          </a:bodyPr>
          <a:lstStyle/>
          <a:p>
            <a:pPr marL="190500" lvl="0" algn="ctr" defTabSz="914377">
              <a:lnSpc>
                <a:spcPct val="90000"/>
              </a:lnSpc>
              <a:defRPr/>
            </a:pPr>
            <a:r>
              <a:rPr lang="nl-NL" sz="3600" dirty="0">
                <a:solidFill>
                  <a:srgbClr val="333333"/>
                </a:solidFill>
                <a:latin typeface="Calibri Light"/>
              </a:rPr>
              <a:t>Kenmerkende gedachten en denkstijlen van mensen met </a:t>
            </a:r>
            <a:r>
              <a:rPr lang="nl-NL" sz="3600" dirty="0">
                <a:solidFill>
                  <a:srgbClr val="004992"/>
                </a:solidFill>
                <a:latin typeface="Calibri Light"/>
              </a:rPr>
              <a:t>depressie</a:t>
            </a:r>
            <a:r>
              <a:rPr lang="nl-NL" sz="3600" dirty="0">
                <a:solidFill>
                  <a:srgbClr val="333333"/>
                </a:solidFill>
                <a:latin typeface="Calibri Light"/>
              </a:rPr>
              <a:t> en </a:t>
            </a:r>
            <a:r>
              <a:rPr lang="nl-NL" sz="3600" dirty="0">
                <a:solidFill>
                  <a:srgbClr val="004992"/>
                </a:solidFill>
                <a:latin typeface="Calibri Light"/>
              </a:rPr>
              <a:t>lage eigenwaarde</a:t>
            </a:r>
            <a:r>
              <a:rPr lang="nl-NL" sz="3600" dirty="0">
                <a:solidFill>
                  <a:srgbClr val="333333"/>
                </a:solidFill>
                <a:latin typeface="Calibri Light"/>
              </a:rPr>
              <a:t> worden veroorzaakt en versterkt door </a:t>
            </a:r>
            <a:r>
              <a:rPr lang="nl-NL" sz="3600" dirty="0">
                <a:solidFill>
                  <a:srgbClr val="004992"/>
                </a:solidFill>
                <a:latin typeface="Calibri Light"/>
              </a:rPr>
              <a:t>denkfouten</a:t>
            </a:r>
            <a:r>
              <a:rPr lang="nl-NL" sz="3600" dirty="0">
                <a:solidFill>
                  <a:srgbClr val="333333"/>
                </a:solidFill>
                <a:latin typeface="Calibri Light"/>
              </a:rPr>
              <a:t>.</a:t>
            </a:r>
            <a:endParaRPr lang="es-ES" sz="3600" dirty="0">
              <a:solidFill>
                <a:srgbClr val="333333"/>
              </a:solidFill>
              <a:latin typeface="Calibri Light"/>
            </a:endParaRPr>
          </a:p>
        </p:txBody>
      </p:sp>
      <p:pic>
        <p:nvPicPr>
          <p:cNvPr id="10"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12</a:t>
            </a:fld>
            <a:endParaRPr lang="de-DE" altLang="de-DE"/>
          </a:p>
        </p:txBody>
      </p:sp>
    </p:spTree>
    <p:extLst>
      <p:ext uri="{BB962C8B-B14F-4D97-AF65-F5344CB8AC3E}">
        <p14:creationId xmlns:p14="http://schemas.microsoft.com/office/powerpoint/2010/main" val="1138365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1. Overgeneralisaties</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sp>
        <p:nvSpPr>
          <p:cNvPr id="8" name="Caption_9"/>
          <p:cNvSpPr txBox="1">
            <a:spLocks noChangeArrowheads="1"/>
          </p:cNvSpPr>
          <p:nvPr/>
        </p:nvSpPr>
        <p:spPr bwMode="auto">
          <a:xfrm>
            <a:off x="408955" y="216886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GB" altLang="de-DE" sz="2000" b="0" dirty="0" err="1">
                <a:latin typeface="Calibri Light"/>
              </a:rPr>
              <a:t>Negatieve</a:t>
            </a:r>
            <a:r>
              <a:rPr lang="en-GB" altLang="de-DE" sz="2000" b="0" dirty="0">
                <a:latin typeface="Calibri Light"/>
              </a:rPr>
              <a:t> stickers </a:t>
            </a:r>
            <a:r>
              <a:rPr lang="en-GB" altLang="de-DE" sz="2000" b="0" dirty="0" err="1">
                <a:latin typeface="Calibri Light"/>
              </a:rPr>
              <a:t>plakken</a:t>
            </a:r>
            <a:r>
              <a:rPr lang="en-GB" altLang="de-DE" sz="2000" b="0">
                <a:latin typeface="Calibri Light"/>
              </a:rPr>
              <a:t>: </a:t>
            </a:r>
            <a:r>
              <a:rPr lang="en-GB" altLang="nl-NL" sz="2000" b="0">
                <a:latin typeface="Calibri Light"/>
              </a:rPr>
              <a:t>“</a:t>
            </a:r>
            <a:r>
              <a:rPr lang="en-GB" altLang="de-DE" sz="2000" b="0">
                <a:latin typeface="Calibri Light"/>
              </a:rPr>
              <a:t>Een </a:t>
            </a:r>
            <a:r>
              <a:rPr lang="en-GB" altLang="de-DE" sz="2000" b="0" dirty="0" err="1">
                <a:latin typeface="Calibri Light"/>
              </a:rPr>
              <a:t>keer</a:t>
            </a:r>
            <a:r>
              <a:rPr lang="en-GB" altLang="de-DE" sz="2000" b="0" dirty="0">
                <a:latin typeface="Calibri Light"/>
              </a:rPr>
              <a:t> </a:t>
            </a:r>
            <a:r>
              <a:rPr lang="en-GB" altLang="de-DE" sz="2000" b="0" dirty="0" err="1">
                <a:latin typeface="Calibri Light"/>
              </a:rPr>
              <a:t>fout</a:t>
            </a:r>
            <a:r>
              <a:rPr lang="en-GB" altLang="de-DE" sz="2000" b="0" dirty="0">
                <a:latin typeface="Calibri Light"/>
              </a:rPr>
              <a:t>, </a:t>
            </a:r>
            <a:r>
              <a:rPr lang="en-GB" altLang="de-DE" sz="2000" b="0" err="1">
                <a:latin typeface="Calibri Light"/>
              </a:rPr>
              <a:t>altijd</a:t>
            </a:r>
            <a:r>
              <a:rPr lang="en-GB" altLang="de-DE" sz="2000" b="0">
                <a:latin typeface="Calibri Light"/>
              </a:rPr>
              <a:t> fout</a:t>
            </a:r>
            <a:r>
              <a:rPr lang="en-GB" altLang="nl-NL" sz="2000" b="0">
                <a:latin typeface="Calibri Light"/>
              </a:rPr>
              <a:t>”</a:t>
            </a:r>
            <a:endParaRPr lang="en-GB" altLang="de-DE" sz="2000" b="0" dirty="0">
              <a:latin typeface="Calibri Light"/>
            </a:endParaRPr>
          </a:p>
        </p:txBody>
      </p:sp>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380257719"/>
              </p:ext>
            </p:extLst>
          </p:nvPr>
        </p:nvGraphicFramePr>
        <p:xfrm>
          <a:off x="408955" y="2600764"/>
          <a:ext cx="11376000" cy="288037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Onterechte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gedachte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gedachte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“Ik </a:t>
                      </a:r>
                      <a:r>
                        <a:rPr kumimoji="0" lang="nl-NL" sz="2000" b="0" i="0" u="none" strike="noStrike" cap="none" normalizeH="0" baseline="0" dirty="0">
                          <a:ln>
                            <a:noFill/>
                          </a:ln>
                          <a:solidFill>
                            <a:srgbClr val="333333"/>
                          </a:solidFill>
                          <a:effectLst/>
                          <a:latin typeface="Calibri Light"/>
                        </a:rPr>
                        <a:t>weeg </a:t>
                      </a:r>
                      <a:r>
                        <a:rPr kumimoji="0" lang="nl-NL" sz="2000" b="0" i="0" u="none" strike="noStrike" cap="none" normalizeH="0" baseline="0">
                          <a:ln>
                            <a:noFill/>
                          </a:ln>
                          <a:solidFill>
                            <a:srgbClr val="333333"/>
                          </a:solidFill>
                          <a:effectLst/>
                          <a:latin typeface="Calibri Light"/>
                        </a:rPr>
                        <a:t>te veel”,</a:t>
                      </a:r>
                      <a:br>
                        <a:rPr kumimoji="0" lang="nl-NL" sz="2000" b="0" i="0" u="none" strike="noStrike" cap="none" normalizeH="0" baseline="0">
                          <a:ln>
                            <a:noFill/>
                          </a:ln>
                          <a:solidFill>
                            <a:srgbClr val="333333"/>
                          </a:solidFill>
                          <a:effectLst/>
                          <a:latin typeface="Calibri Light"/>
                        </a:rPr>
                      </a:br>
                      <a:r>
                        <a:rPr kumimoji="0" lang="nl-NL" sz="2000" b="0" i="0" u="none" strike="noStrike" cap="none" normalizeH="0" baseline="0">
                          <a:ln>
                            <a:noFill/>
                          </a:ln>
                          <a:solidFill>
                            <a:srgbClr val="333333"/>
                          </a:solidFill>
                          <a:effectLst/>
                          <a:latin typeface="Calibri Light"/>
                        </a:rPr>
                        <a:t>“Mijn </a:t>
                      </a:r>
                      <a:r>
                        <a:rPr kumimoji="0" lang="nl-NL" sz="2000" b="0" i="0" u="none" strike="noStrike" cap="none" normalizeH="0" baseline="0" dirty="0">
                          <a:ln>
                            <a:noFill/>
                          </a:ln>
                          <a:solidFill>
                            <a:srgbClr val="333333"/>
                          </a:solidFill>
                          <a:effectLst/>
                          <a:latin typeface="Calibri Light"/>
                        </a:rPr>
                        <a:t>neus </a:t>
                      </a:r>
                      <a:r>
                        <a:rPr kumimoji="0" lang="nl-NL" sz="2000" b="0" i="0" u="none" strike="noStrike" cap="none" normalizeH="0" baseline="0">
                          <a:ln>
                            <a:noFill/>
                          </a:ln>
                          <a:solidFill>
                            <a:srgbClr val="333333"/>
                          </a:solidFill>
                          <a:effectLst/>
                          <a:latin typeface="Calibri Light"/>
                        </a:rPr>
                        <a:t>staat scheef”</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2000" b="1" i="1" u="none" strike="noStrike" cap="none" normalizeH="0" baseline="0">
                          <a:ln>
                            <a:noFill/>
                          </a:ln>
                          <a:solidFill>
                            <a:srgbClr val="333333"/>
                          </a:solidFill>
                          <a:effectLst/>
                          <a:latin typeface="Calibri Light"/>
                        </a:rPr>
                        <a:t>“Ik ben lelijk” </a:t>
                      </a:r>
                      <a:endParaRPr kumimoji="0" lang="nl-N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Een sollicitatiegesprek ging niet zoals verwacht</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2000" b="1" i="1" u="none" strike="noStrike" cap="none" normalizeH="0" baseline="0">
                          <a:ln>
                            <a:noFill/>
                          </a:ln>
                          <a:solidFill>
                            <a:srgbClr val="333333"/>
                          </a:solidFill>
                          <a:effectLst/>
                          <a:latin typeface="Calibri Light"/>
                        </a:rPr>
                        <a:t>“Ik </a:t>
                      </a:r>
                      <a:r>
                        <a:rPr kumimoji="0" lang="nl-NL" sz="2000" b="1" i="1" u="none" strike="noStrike" cap="none" normalizeH="0" baseline="0" dirty="0">
                          <a:ln>
                            <a:noFill/>
                          </a:ln>
                          <a:solidFill>
                            <a:srgbClr val="333333"/>
                          </a:solidFill>
                          <a:effectLst/>
                          <a:latin typeface="Calibri Light"/>
                        </a:rPr>
                        <a:t>zal nooit weer </a:t>
                      </a:r>
                      <a:r>
                        <a:rPr kumimoji="0" lang="nl-NL" sz="2000" b="1" i="1" u="none" strike="noStrike" cap="none" normalizeH="0" baseline="0">
                          <a:ln>
                            <a:noFill/>
                          </a:ln>
                          <a:solidFill>
                            <a:srgbClr val="333333"/>
                          </a:solidFill>
                          <a:effectLst/>
                          <a:latin typeface="Calibri Light"/>
                        </a:rPr>
                        <a:t>werk vinden” </a:t>
                      </a:r>
                      <a:endParaRPr kumimoji="0" lang="nl-N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13</a:t>
            </a:fld>
            <a:endParaRPr lang="de-DE" altLang="de-DE"/>
          </a:p>
        </p:txBody>
      </p:sp>
    </p:spTree>
    <p:extLst>
      <p:ext uri="{BB962C8B-B14F-4D97-AF65-F5344CB8AC3E}">
        <p14:creationId xmlns:p14="http://schemas.microsoft.com/office/powerpoint/2010/main" val="1708023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1. Overgeneralisaties</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sp>
        <p:nvSpPr>
          <p:cNvPr id="8" name="Caption_9"/>
          <p:cNvSpPr txBox="1">
            <a:spLocks noChangeArrowheads="1"/>
          </p:cNvSpPr>
          <p:nvPr/>
        </p:nvSpPr>
        <p:spPr bwMode="auto">
          <a:xfrm>
            <a:off x="408955" y="216886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GB" altLang="de-DE" sz="2000" b="0" dirty="0" err="1">
                <a:latin typeface="Calibri Light"/>
              </a:rPr>
              <a:t>Negatieve</a:t>
            </a:r>
            <a:r>
              <a:rPr lang="en-GB" altLang="de-DE" sz="2000" b="0" dirty="0">
                <a:latin typeface="Calibri Light"/>
              </a:rPr>
              <a:t> stickers </a:t>
            </a:r>
            <a:r>
              <a:rPr lang="en-GB" altLang="de-DE" sz="2000" b="0" dirty="0" err="1">
                <a:latin typeface="Calibri Light"/>
              </a:rPr>
              <a:t>plakken</a:t>
            </a:r>
            <a:r>
              <a:rPr lang="en-GB" altLang="de-DE" sz="2000" b="0">
                <a:latin typeface="Calibri Light"/>
              </a:rPr>
              <a:t>: </a:t>
            </a:r>
            <a:r>
              <a:rPr lang="en-GB" altLang="nl-NL" sz="2000" b="0">
                <a:latin typeface="Calibri Light"/>
              </a:rPr>
              <a:t>“</a:t>
            </a:r>
            <a:r>
              <a:rPr lang="en-GB" altLang="de-DE" sz="2000" b="0">
                <a:latin typeface="Calibri Light"/>
              </a:rPr>
              <a:t>Een </a:t>
            </a:r>
            <a:r>
              <a:rPr lang="en-GB" altLang="de-DE" sz="2000" b="0" dirty="0" err="1">
                <a:latin typeface="Calibri Light"/>
              </a:rPr>
              <a:t>keer</a:t>
            </a:r>
            <a:r>
              <a:rPr lang="en-GB" altLang="de-DE" sz="2000" b="0" dirty="0">
                <a:latin typeface="Calibri Light"/>
              </a:rPr>
              <a:t> </a:t>
            </a:r>
            <a:r>
              <a:rPr lang="en-GB" altLang="de-DE" sz="2000" b="0" dirty="0" err="1">
                <a:latin typeface="Calibri Light"/>
              </a:rPr>
              <a:t>fout</a:t>
            </a:r>
            <a:r>
              <a:rPr lang="en-GB" altLang="de-DE" sz="2000" b="0" dirty="0">
                <a:latin typeface="Calibri Light"/>
              </a:rPr>
              <a:t>, </a:t>
            </a:r>
            <a:r>
              <a:rPr lang="en-GB" altLang="de-DE" sz="2000" b="0" err="1">
                <a:latin typeface="Calibri Light"/>
              </a:rPr>
              <a:t>altijd</a:t>
            </a:r>
            <a:r>
              <a:rPr lang="en-GB" altLang="de-DE" sz="2000" b="0">
                <a:latin typeface="Calibri Light"/>
              </a:rPr>
              <a:t> fout</a:t>
            </a:r>
            <a:r>
              <a:rPr lang="en-GB" altLang="nl-NL" sz="2000" b="0">
                <a:latin typeface="Calibri Light"/>
              </a:rPr>
              <a:t>”</a:t>
            </a:r>
            <a:endParaRPr lang="en-GB" altLang="de-DE" sz="2000" b="0" dirty="0">
              <a:latin typeface="Calibri Light"/>
            </a:endParaRPr>
          </a:p>
        </p:txBody>
      </p:sp>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743977458"/>
              </p:ext>
            </p:extLst>
          </p:nvPr>
        </p:nvGraphicFramePr>
        <p:xfrm>
          <a:off x="408955" y="2600764"/>
          <a:ext cx="11376000" cy="288037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Onterechte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gedachte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gedachte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“Ik </a:t>
                      </a:r>
                      <a:r>
                        <a:rPr kumimoji="0" lang="nl-NL" sz="2000" b="0" i="0" u="none" strike="noStrike" cap="none" normalizeH="0" baseline="0" dirty="0">
                          <a:ln>
                            <a:noFill/>
                          </a:ln>
                          <a:solidFill>
                            <a:srgbClr val="333333"/>
                          </a:solidFill>
                          <a:effectLst/>
                          <a:latin typeface="Calibri Light"/>
                        </a:rPr>
                        <a:t>weeg </a:t>
                      </a:r>
                      <a:r>
                        <a:rPr kumimoji="0" lang="nl-NL" sz="2000" b="0" i="0" u="none" strike="noStrike" cap="none" normalizeH="0" baseline="0">
                          <a:ln>
                            <a:noFill/>
                          </a:ln>
                          <a:solidFill>
                            <a:srgbClr val="333333"/>
                          </a:solidFill>
                          <a:effectLst/>
                          <a:latin typeface="Calibri Light"/>
                        </a:rPr>
                        <a:t>te veel”,</a:t>
                      </a:r>
                      <a:br>
                        <a:rPr kumimoji="0" lang="nl-NL" sz="2000" b="0" i="0" u="none" strike="noStrike" cap="none" normalizeH="0" baseline="0">
                          <a:ln>
                            <a:noFill/>
                          </a:ln>
                          <a:solidFill>
                            <a:srgbClr val="333333"/>
                          </a:solidFill>
                          <a:effectLst/>
                          <a:latin typeface="Calibri Light"/>
                        </a:rPr>
                      </a:br>
                      <a:r>
                        <a:rPr kumimoji="0" lang="nl-NL" sz="2000" b="0" i="0" u="none" strike="noStrike" cap="none" normalizeH="0" baseline="0">
                          <a:ln>
                            <a:noFill/>
                          </a:ln>
                          <a:solidFill>
                            <a:srgbClr val="333333"/>
                          </a:solidFill>
                          <a:effectLst/>
                          <a:latin typeface="Calibri Light"/>
                        </a:rPr>
                        <a:t>“Mijn </a:t>
                      </a:r>
                      <a:r>
                        <a:rPr kumimoji="0" lang="nl-NL" sz="2000" b="0" i="0" u="none" strike="noStrike" cap="none" normalizeH="0" baseline="0" dirty="0">
                          <a:ln>
                            <a:noFill/>
                          </a:ln>
                          <a:solidFill>
                            <a:srgbClr val="333333"/>
                          </a:solidFill>
                          <a:effectLst/>
                          <a:latin typeface="Calibri Light"/>
                        </a:rPr>
                        <a:t>neus </a:t>
                      </a:r>
                      <a:r>
                        <a:rPr kumimoji="0" lang="nl-NL" sz="2000" b="0" i="0" u="none" strike="noStrike" cap="none" normalizeH="0" baseline="0">
                          <a:ln>
                            <a:noFill/>
                          </a:ln>
                          <a:solidFill>
                            <a:srgbClr val="333333"/>
                          </a:solidFill>
                          <a:effectLst/>
                          <a:latin typeface="Calibri Light"/>
                        </a:rPr>
                        <a:t>staat scheef”</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2000" b="1" i="1" u="none" strike="noStrike" cap="none" normalizeH="0" baseline="0">
                          <a:ln>
                            <a:noFill/>
                          </a:ln>
                          <a:solidFill>
                            <a:srgbClr val="333333"/>
                          </a:solidFill>
                          <a:effectLst/>
                          <a:latin typeface="Calibri Light"/>
                        </a:rPr>
                        <a:t>“Ik ben lelijk” </a:t>
                      </a:r>
                      <a:endParaRPr kumimoji="0" lang="nl-N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“Ik </a:t>
                      </a:r>
                      <a:r>
                        <a:rPr kumimoji="0" lang="nl-NL" sz="2000" b="0" i="0" u="none" strike="noStrike" cap="none" normalizeH="0" baseline="0" dirty="0">
                          <a:ln>
                            <a:noFill/>
                          </a:ln>
                          <a:solidFill>
                            <a:srgbClr val="333333"/>
                          </a:solidFill>
                          <a:effectLst/>
                          <a:latin typeface="Calibri Light"/>
                        </a:rPr>
                        <a:t>ben niet lelijk vanwege een enkele onvolkomenheid; er zijn dingen waar ik best trots op ben, bijvoorbeeld </a:t>
                      </a:r>
                      <a:r>
                        <a:rPr kumimoji="0" lang="nl-NL" sz="2000" b="0" i="0" u="none" strike="noStrike" cap="none" normalizeH="0" baseline="0">
                          <a:ln>
                            <a:noFill/>
                          </a:ln>
                          <a:solidFill>
                            <a:srgbClr val="333333"/>
                          </a:solidFill>
                          <a:effectLst/>
                          <a:latin typeface="Calibri Light"/>
                        </a:rPr>
                        <a:t>mijn ogen”</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Een sollicitatiegesprek ging niet zoals verwacht</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2000" b="1" i="1" u="none" strike="noStrike" cap="none" normalizeH="0" baseline="0">
                          <a:ln>
                            <a:noFill/>
                          </a:ln>
                          <a:solidFill>
                            <a:srgbClr val="333333"/>
                          </a:solidFill>
                          <a:effectLst/>
                          <a:latin typeface="+mn-lt"/>
                        </a:rPr>
                        <a:t>“Ik </a:t>
                      </a:r>
                      <a:r>
                        <a:rPr kumimoji="0" lang="nl-NL" sz="2000" b="1" i="1" u="none" strike="noStrike" cap="none" normalizeH="0" baseline="0" dirty="0">
                          <a:ln>
                            <a:noFill/>
                          </a:ln>
                          <a:solidFill>
                            <a:srgbClr val="333333"/>
                          </a:solidFill>
                          <a:effectLst/>
                          <a:latin typeface="+mn-lt"/>
                        </a:rPr>
                        <a:t>zal nooit weer </a:t>
                      </a:r>
                      <a:r>
                        <a:rPr kumimoji="0" lang="nl-NL" sz="2000" b="1" i="1" u="none" strike="noStrike" cap="none" normalizeH="0" baseline="0">
                          <a:ln>
                            <a:noFill/>
                          </a:ln>
                          <a:solidFill>
                            <a:srgbClr val="333333"/>
                          </a:solidFill>
                          <a:effectLst/>
                          <a:latin typeface="+mn-lt"/>
                        </a:rPr>
                        <a:t>werk vinden” </a:t>
                      </a:r>
                      <a:endParaRPr kumimoji="0" lang="nl-NL" sz="2000" b="1" i="1"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ts val="6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mn-lt"/>
                        </a:rPr>
                        <a:t>???</a:t>
                      </a:r>
                      <a:endParaRPr kumimoji="0" lang="de-DE" sz="2000" b="0" i="0" u="none" strike="noStrike" cap="none" normalizeH="0" baseline="0" dirty="0">
                        <a:ln>
                          <a:noFill/>
                        </a:ln>
                        <a:solidFill>
                          <a:srgbClr val="004992"/>
                        </a:solidFill>
                        <a:effectLst/>
                        <a:latin typeface="+mn-l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14</a:t>
            </a:fld>
            <a:endParaRPr lang="de-DE" altLang="de-DE"/>
          </a:p>
        </p:txBody>
      </p:sp>
    </p:spTree>
    <p:extLst>
      <p:ext uri="{BB962C8B-B14F-4D97-AF65-F5344CB8AC3E}">
        <p14:creationId xmlns:p14="http://schemas.microsoft.com/office/powerpoint/2010/main" val="2009310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1. Overgeneralisaties</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sp>
        <p:nvSpPr>
          <p:cNvPr id="8" name="Caption_9"/>
          <p:cNvSpPr txBox="1">
            <a:spLocks noChangeArrowheads="1"/>
          </p:cNvSpPr>
          <p:nvPr/>
        </p:nvSpPr>
        <p:spPr bwMode="auto">
          <a:xfrm>
            <a:off x="408955" y="216886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GB" altLang="de-DE" sz="2000" b="0" dirty="0" err="1">
                <a:latin typeface="Calibri Light"/>
              </a:rPr>
              <a:t>Negatieve</a:t>
            </a:r>
            <a:r>
              <a:rPr lang="en-GB" altLang="de-DE" sz="2000" b="0" dirty="0">
                <a:latin typeface="Calibri Light"/>
              </a:rPr>
              <a:t> stickers </a:t>
            </a:r>
            <a:r>
              <a:rPr lang="en-GB" altLang="de-DE" sz="2000" b="0" dirty="0" err="1">
                <a:latin typeface="Calibri Light"/>
              </a:rPr>
              <a:t>plakken</a:t>
            </a:r>
            <a:r>
              <a:rPr lang="en-GB" altLang="de-DE" sz="2000" b="0">
                <a:latin typeface="Calibri Light"/>
              </a:rPr>
              <a:t>: </a:t>
            </a:r>
            <a:r>
              <a:rPr lang="en-GB" altLang="nl-NL" sz="2000" b="0">
                <a:latin typeface="Calibri Light"/>
              </a:rPr>
              <a:t>“</a:t>
            </a:r>
            <a:r>
              <a:rPr lang="en-GB" altLang="de-DE" sz="2000" b="0">
                <a:latin typeface="Calibri Light"/>
              </a:rPr>
              <a:t>Een </a:t>
            </a:r>
            <a:r>
              <a:rPr lang="en-GB" altLang="de-DE" sz="2000" b="0" dirty="0" err="1">
                <a:latin typeface="Calibri Light"/>
              </a:rPr>
              <a:t>keer</a:t>
            </a:r>
            <a:r>
              <a:rPr lang="en-GB" altLang="de-DE" sz="2000" b="0" dirty="0">
                <a:latin typeface="Calibri Light"/>
              </a:rPr>
              <a:t> </a:t>
            </a:r>
            <a:r>
              <a:rPr lang="en-GB" altLang="de-DE" sz="2000" b="0" dirty="0" err="1">
                <a:latin typeface="Calibri Light"/>
              </a:rPr>
              <a:t>fout</a:t>
            </a:r>
            <a:r>
              <a:rPr lang="en-GB" altLang="de-DE" sz="2000" b="0" dirty="0">
                <a:latin typeface="Calibri Light"/>
              </a:rPr>
              <a:t>, </a:t>
            </a:r>
            <a:r>
              <a:rPr lang="en-GB" altLang="de-DE" sz="2000" b="0" err="1">
                <a:latin typeface="Calibri Light"/>
              </a:rPr>
              <a:t>altijd</a:t>
            </a:r>
            <a:r>
              <a:rPr lang="en-GB" altLang="de-DE" sz="2000" b="0">
                <a:latin typeface="Calibri Light"/>
              </a:rPr>
              <a:t> fout</a:t>
            </a:r>
            <a:r>
              <a:rPr lang="en-GB" altLang="nl-NL" sz="2000" b="0">
                <a:latin typeface="Calibri Light"/>
              </a:rPr>
              <a:t>”</a:t>
            </a:r>
            <a:endParaRPr lang="en-GB" altLang="de-DE" sz="2000" b="0" dirty="0">
              <a:latin typeface="Calibri Light"/>
            </a:endParaRPr>
          </a:p>
        </p:txBody>
      </p:sp>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685244752"/>
              </p:ext>
            </p:extLst>
          </p:nvPr>
        </p:nvGraphicFramePr>
        <p:xfrm>
          <a:off x="408955" y="2600764"/>
          <a:ext cx="11376000" cy="288037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Onterechte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gedachte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gedachte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“Ik </a:t>
                      </a:r>
                      <a:r>
                        <a:rPr kumimoji="0" lang="nl-NL" sz="2000" b="0" i="0" u="none" strike="noStrike" cap="none" normalizeH="0" baseline="0" dirty="0">
                          <a:ln>
                            <a:noFill/>
                          </a:ln>
                          <a:solidFill>
                            <a:srgbClr val="333333"/>
                          </a:solidFill>
                          <a:effectLst/>
                          <a:latin typeface="Calibri Light"/>
                        </a:rPr>
                        <a:t>weeg </a:t>
                      </a:r>
                      <a:r>
                        <a:rPr kumimoji="0" lang="nl-NL" sz="2000" b="0" i="0" u="none" strike="noStrike" cap="none" normalizeH="0" baseline="0">
                          <a:ln>
                            <a:noFill/>
                          </a:ln>
                          <a:solidFill>
                            <a:srgbClr val="333333"/>
                          </a:solidFill>
                          <a:effectLst/>
                          <a:latin typeface="Calibri Light"/>
                        </a:rPr>
                        <a:t>te veel”,</a:t>
                      </a:r>
                      <a:br>
                        <a:rPr kumimoji="0" lang="nl-NL" sz="2000" b="0" i="0" u="none" strike="noStrike" cap="none" normalizeH="0" baseline="0">
                          <a:ln>
                            <a:noFill/>
                          </a:ln>
                          <a:solidFill>
                            <a:srgbClr val="333333"/>
                          </a:solidFill>
                          <a:effectLst/>
                          <a:latin typeface="Calibri Light"/>
                        </a:rPr>
                      </a:br>
                      <a:r>
                        <a:rPr kumimoji="0" lang="nl-NL" sz="2000" b="0" i="0" u="none" strike="noStrike" cap="none" normalizeH="0" baseline="0">
                          <a:ln>
                            <a:noFill/>
                          </a:ln>
                          <a:solidFill>
                            <a:srgbClr val="333333"/>
                          </a:solidFill>
                          <a:effectLst/>
                          <a:latin typeface="Calibri Light"/>
                        </a:rPr>
                        <a:t>“Mijn </a:t>
                      </a:r>
                      <a:r>
                        <a:rPr kumimoji="0" lang="nl-NL" sz="2000" b="0" i="0" u="none" strike="noStrike" cap="none" normalizeH="0" baseline="0" dirty="0">
                          <a:ln>
                            <a:noFill/>
                          </a:ln>
                          <a:solidFill>
                            <a:srgbClr val="333333"/>
                          </a:solidFill>
                          <a:effectLst/>
                          <a:latin typeface="Calibri Light"/>
                        </a:rPr>
                        <a:t>neus </a:t>
                      </a:r>
                      <a:r>
                        <a:rPr kumimoji="0" lang="nl-NL" sz="2000" b="0" i="0" u="none" strike="noStrike" cap="none" normalizeH="0" baseline="0">
                          <a:ln>
                            <a:noFill/>
                          </a:ln>
                          <a:solidFill>
                            <a:srgbClr val="333333"/>
                          </a:solidFill>
                          <a:effectLst/>
                          <a:latin typeface="Calibri Light"/>
                        </a:rPr>
                        <a:t>staat scheef”</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2000" b="1" i="1" u="none" strike="noStrike" cap="none" normalizeH="0" baseline="0">
                          <a:ln>
                            <a:noFill/>
                          </a:ln>
                          <a:solidFill>
                            <a:srgbClr val="333333"/>
                          </a:solidFill>
                          <a:effectLst/>
                          <a:latin typeface="Calibri Light"/>
                        </a:rPr>
                        <a:t>“Ik ben lelijk” </a:t>
                      </a:r>
                      <a:endParaRPr kumimoji="0" lang="nl-N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“Ik </a:t>
                      </a:r>
                      <a:r>
                        <a:rPr kumimoji="0" lang="nl-NL" sz="2000" b="0" i="0" u="none" strike="noStrike" cap="none" normalizeH="0" baseline="0" dirty="0">
                          <a:ln>
                            <a:noFill/>
                          </a:ln>
                          <a:solidFill>
                            <a:srgbClr val="333333"/>
                          </a:solidFill>
                          <a:effectLst/>
                          <a:latin typeface="Calibri Light"/>
                        </a:rPr>
                        <a:t>ben niet lelijk vanwege een enkele onvolkomenheid; er zijn dingen waar ik best trots op ben, bijvoorbeeld </a:t>
                      </a:r>
                      <a:r>
                        <a:rPr kumimoji="0" lang="nl-NL" sz="2000" b="0" i="0" u="none" strike="noStrike" cap="none" normalizeH="0" baseline="0">
                          <a:ln>
                            <a:noFill/>
                          </a:ln>
                          <a:solidFill>
                            <a:srgbClr val="333333"/>
                          </a:solidFill>
                          <a:effectLst/>
                          <a:latin typeface="Calibri Light"/>
                        </a:rPr>
                        <a:t>mijn ogen”</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Een sollicitatiegesprek ging niet zoals verwacht</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2000" b="1" i="1" u="none" strike="noStrike" cap="none" normalizeH="0" baseline="0">
                          <a:ln>
                            <a:noFill/>
                          </a:ln>
                          <a:solidFill>
                            <a:srgbClr val="333333"/>
                          </a:solidFill>
                          <a:effectLst/>
                          <a:latin typeface="Calibri Light"/>
                        </a:rPr>
                        <a:t>“Ik </a:t>
                      </a:r>
                      <a:r>
                        <a:rPr kumimoji="0" lang="nl-NL" sz="2000" b="1" i="1" u="none" strike="noStrike" cap="none" normalizeH="0" baseline="0" dirty="0">
                          <a:ln>
                            <a:noFill/>
                          </a:ln>
                          <a:solidFill>
                            <a:srgbClr val="333333"/>
                          </a:solidFill>
                          <a:effectLst/>
                          <a:latin typeface="Calibri Light"/>
                        </a:rPr>
                        <a:t>zal nooit weer </a:t>
                      </a:r>
                      <a:r>
                        <a:rPr kumimoji="0" lang="nl-NL" sz="2000" b="1" i="1" u="none" strike="noStrike" cap="none" normalizeH="0" baseline="0">
                          <a:ln>
                            <a:noFill/>
                          </a:ln>
                          <a:solidFill>
                            <a:srgbClr val="333333"/>
                          </a:solidFill>
                          <a:effectLst/>
                          <a:latin typeface="Calibri Light"/>
                        </a:rPr>
                        <a:t>werk vinden” </a:t>
                      </a:r>
                      <a:endParaRPr kumimoji="0" lang="nl-N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“Hoe </a:t>
                      </a:r>
                      <a:r>
                        <a:rPr kumimoji="0" lang="nl-NL" sz="2000" b="0" i="0" u="none" strike="noStrike" cap="none" normalizeH="0" baseline="0" dirty="0">
                          <a:ln>
                            <a:noFill/>
                          </a:ln>
                          <a:solidFill>
                            <a:srgbClr val="333333"/>
                          </a:solidFill>
                          <a:effectLst/>
                          <a:latin typeface="Calibri Light"/>
                        </a:rPr>
                        <a:t>kan ik mij verbeteren bij een volgend </a:t>
                      </a:r>
                      <a:r>
                        <a:rPr kumimoji="0" lang="nl-NL" sz="2000" b="0" i="0" u="none" strike="noStrike" cap="none" normalizeH="0" baseline="0">
                          <a:ln>
                            <a:noFill/>
                          </a:ln>
                          <a:solidFill>
                            <a:srgbClr val="333333"/>
                          </a:solidFill>
                          <a:effectLst/>
                          <a:latin typeface="Calibri Light"/>
                        </a:rPr>
                        <a:t>sollicitatiegesprek?”</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15</a:t>
            </a:fld>
            <a:endParaRPr lang="de-DE" altLang="de-DE"/>
          </a:p>
        </p:txBody>
      </p:sp>
    </p:spTree>
    <p:extLst>
      <p:ext uri="{BB962C8B-B14F-4D97-AF65-F5344CB8AC3E}">
        <p14:creationId xmlns:p14="http://schemas.microsoft.com/office/powerpoint/2010/main" val="3582345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solidFill>
                  <a:srgbClr val="004992"/>
                </a:solidFill>
                <a:latin typeface="Calibri Light"/>
              </a:rPr>
              <a:t>1. Overgeneralisaties</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sp>
        <p:nvSpPr>
          <p:cNvPr id="8" name="Caption_9"/>
          <p:cNvSpPr txBox="1">
            <a:spLocks noChangeArrowheads="1"/>
          </p:cNvSpPr>
          <p:nvPr/>
        </p:nvSpPr>
        <p:spPr bwMode="auto">
          <a:xfrm>
            <a:off x="408955" y="216886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GB" altLang="de-DE" sz="2000" b="0" dirty="0" err="1">
                <a:latin typeface="Calibri Light"/>
              </a:rPr>
              <a:t>Negatieve</a:t>
            </a:r>
            <a:r>
              <a:rPr lang="en-GB" altLang="de-DE" sz="2000" b="0" dirty="0">
                <a:latin typeface="Calibri Light"/>
              </a:rPr>
              <a:t> stickers </a:t>
            </a:r>
            <a:r>
              <a:rPr lang="en-GB" altLang="de-DE" sz="2000" b="0" dirty="0" err="1">
                <a:latin typeface="Calibri Light"/>
              </a:rPr>
              <a:t>plakken</a:t>
            </a:r>
            <a:r>
              <a:rPr lang="en-GB" altLang="de-DE" sz="2000" b="0">
                <a:latin typeface="Calibri Light"/>
              </a:rPr>
              <a:t>: </a:t>
            </a:r>
            <a:r>
              <a:rPr lang="en-GB" altLang="nl-NL" sz="2000" b="0">
                <a:latin typeface="Calibri Light"/>
              </a:rPr>
              <a:t>“</a:t>
            </a:r>
            <a:r>
              <a:rPr lang="en-GB" altLang="de-DE" sz="2000" b="0">
                <a:latin typeface="Calibri Light"/>
              </a:rPr>
              <a:t>Een </a:t>
            </a:r>
            <a:r>
              <a:rPr lang="en-GB" altLang="de-DE" sz="2000" b="0" dirty="0" err="1">
                <a:latin typeface="Calibri Light"/>
              </a:rPr>
              <a:t>keer</a:t>
            </a:r>
            <a:r>
              <a:rPr lang="en-GB" altLang="de-DE" sz="2000" b="0" dirty="0">
                <a:latin typeface="Calibri Light"/>
              </a:rPr>
              <a:t> </a:t>
            </a:r>
            <a:r>
              <a:rPr lang="en-GB" altLang="de-DE" sz="2000" b="0" dirty="0" err="1">
                <a:latin typeface="Calibri Light"/>
              </a:rPr>
              <a:t>fout</a:t>
            </a:r>
            <a:r>
              <a:rPr lang="en-GB" altLang="de-DE" sz="2000" b="0" dirty="0">
                <a:latin typeface="Calibri Light"/>
              </a:rPr>
              <a:t>, </a:t>
            </a:r>
            <a:r>
              <a:rPr lang="en-GB" altLang="de-DE" sz="2000" b="0" err="1">
                <a:latin typeface="Calibri Light"/>
              </a:rPr>
              <a:t>altijd</a:t>
            </a:r>
            <a:r>
              <a:rPr lang="en-GB" altLang="de-DE" sz="2000" b="0">
                <a:latin typeface="Calibri Light"/>
              </a:rPr>
              <a:t> fout</a:t>
            </a:r>
            <a:r>
              <a:rPr lang="en-GB" altLang="nl-NL" sz="2000" b="0">
                <a:latin typeface="Calibri Light"/>
              </a:rPr>
              <a:t>”</a:t>
            </a:r>
            <a:endParaRPr lang="en-GB" altLang="de-DE" sz="2000" b="0" dirty="0">
              <a:latin typeface="Calibri Light"/>
            </a:endParaRPr>
          </a:p>
        </p:txBody>
      </p:sp>
      <p:graphicFrame>
        <p:nvGraphicFramePr>
          <p:cNvPr id="9"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538849015"/>
              </p:ext>
            </p:extLst>
          </p:nvPr>
        </p:nvGraphicFramePr>
        <p:xfrm>
          <a:off x="408955" y="2600764"/>
          <a:ext cx="11376000" cy="288037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333333"/>
                          </a:solidFill>
                          <a:effectLst/>
                          <a:latin typeface="Calibri Light"/>
                        </a:rPr>
                        <a:t>Onterechte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gedachte</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ct val="0"/>
                        </a:spcAft>
                        <a:buClr>
                          <a:srgbClr val="006699"/>
                        </a:buClr>
                        <a:buSzTx/>
                        <a:buFont typeface="Wingdings" pitchFamily="2" charset="2"/>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gedachte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“Ik </a:t>
                      </a:r>
                      <a:r>
                        <a:rPr kumimoji="0" lang="nl-NL" sz="2000" b="0" i="0" u="none" strike="noStrike" cap="none" normalizeH="0" baseline="0" dirty="0">
                          <a:ln>
                            <a:noFill/>
                          </a:ln>
                          <a:solidFill>
                            <a:srgbClr val="333333"/>
                          </a:solidFill>
                          <a:effectLst/>
                          <a:latin typeface="Calibri Light"/>
                        </a:rPr>
                        <a:t>weeg </a:t>
                      </a:r>
                      <a:r>
                        <a:rPr kumimoji="0" lang="nl-NL" sz="2000" b="0" i="0" u="none" strike="noStrike" cap="none" normalizeH="0" baseline="0">
                          <a:ln>
                            <a:noFill/>
                          </a:ln>
                          <a:solidFill>
                            <a:srgbClr val="333333"/>
                          </a:solidFill>
                          <a:effectLst/>
                          <a:latin typeface="Calibri Light"/>
                        </a:rPr>
                        <a:t>te veel”,</a:t>
                      </a:r>
                      <a:br>
                        <a:rPr kumimoji="0" lang="nl-NL" sz="2000" b="0" i="0" u="none" strike="noStrike" cap="none" normalizeH="0" baseline="0">
                          <a:ln>
                            <a:noFill/>
                          </a:ln>
                          <a:solidFill>
                            <a:srgbClr val="333333"/>
                          </a:solidFill>
                          <a:effectLst/>
                          <a:latin typeface="Calibri Light"/>
                        </a:rPr>
                      </a:br>
                      <a:r>
                        <a:rPr kumimoji="0" lang="nl-NL" sz="2000" b="0" i="0" u="none" strike="noStrike" cap="none" normalizeH="0" baseline="0">
                          <a:ln>
                            <a:noFill/>
                          </a:ln>
                          <a:solidFill>
                            <a:srgbClr val="333333"/>
                          </a:solidFill>
                          <a:effectLst/>
                          <a:latin typeface="Calibri Light"/>
                        </a:rPr>
                        <a:t>“Mijn </a:t>
                      </a:r>
                      <a:r>
                        <a:rPr kumimoji="0" lang="nl-NL" sz="2000" b="0" i="0" u="none" strike="noStrike" cap="none" normalizeH="0" baseline="0" dirty="0">
                          <a:ln>
                            <a:noFill/>
                          </a:ln>
                          <a:solidFill>
                            <a:srgbClr val="333333"/>
                          </a:solidFill>
                          <a:effectLst/>
                          <a:latin typeface="Calibri Light"/>
                        </a:rPr>
                        <a:t>neus </a:t>
                      </a:r>
                      <a:r>
                        <a:rPr kumimoji="0" lang="nl-NL" sz="2000" b="0" i="0" u="none" strike="noStrike" cap="none" normalizeH="0" baseline="0">
                          <a:ln>
                            <a:noFill/>
                          </a:ln>
                          <a:solidFill>
                            <a:srgbClr val="333333"/>
                          </a:solidFill>
                          <a:effectLst/>
                          <a:latin typeface="Calibri Light"/>
                        </a:rPr>
                        <a:t>staat scheef”</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2000" b="1" i="1" u="none" strike="noStrike" cap="none" normalizeH="0" baseline="0">
                          <a:ln>
                            <a:noFill/>
                          </a:ln>
                          <a:solidFill>
                            <a:srgbClr val="333333"/>
                          </a:solidFill>
                          <a:effectLst/>
                          <a:latin typeface="Calibri Light"/>
                        </a:rPr>
                        <a:t>“Ik ben lelijk” </a:t>
                      </a:r>
                      <a:endParaRPr kumimoji="0" lang="nl-N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“Ik </a:t>
                      </a:r>
                      <a:r>
                        <a:rPr kumimoji="0" lang="nl-NL" sz="2000" b="0" i="0" u="none" strike="noStrike" cap="none" normalizeH="0" baseline="0" dirty="0">
                          <a:ln>
                            <a:noFill/>
                          </a:ln>
                          <a:solidFill>
                            <a:srgbClr val="333333"/>
                          </a:solidFill>
                          <a:effectLst/>
                          <a:latin typeface="Calibri Light"/>
                        </a:rPr>
                        <a:t>ben niet lelijk vanwege een enkele onvolkomenheid; er zijn dingen waar ik best trots op ben, bijvoorbeeld </a:t>
                      </a:r>
                      <a:r>
                        <a:rPr kumimoji="0" lang="nl-NL" sz="2000" b="0" i="0" u="none" strike="noStrike" cap="none" normalizeH="0" baseline="0">
                          <a:ln>
                            <a:noFill/>
                          </a:ln>
                          <a:solidFill>
                            <a:srgbClr val="333333"/>
                          </a:solidFill>
                          <a:effectLst/>
                          <a:latin typeface="Calibri Light"/>
                        </a:rPr>
                        <a:t>mijn ogen”</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Een sollicitatiegesprek ging niet zoals verwacht</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nl-NL" sz="2000" b="1" i="1" u="none" strike="noStrike" cap="none" normalizeH="0" baseline="0">
                          <a:ln>
                            <a:noFill/>
                          </a:ln>
                          <a:solidFill>
                            <a:srgbClr val="333333"/>
                          </a:solidFill>
                          <a:effectLst/>
                          <a:latin typeface="Calibri Light"/>
                        </a:rPr>
                        <a:t>“Ik </a:t>
                      </a:r>
                      <a:r>
                        <a:rPr kumimoji="0" lang="nl-NL" sz="2000" b="1" i="1" u="none" strike="noStrike" cap="none" normalizeH="0" baseline="0" dirty="0">
                          <a:ln>
                            <a:noFill/>
                          </a:ln>
                          <a:solidFill>
                            <a:srgbClr val="333333"/>
                          </a:solidFill>
                          <a:effectLst/>
                          <a:latin typeface="Calibri Light"/>
                        </a:rPr>
                        <a:t>zal nooit weer </a:t>
                      </a:r>
                      <a:r>
                        <a:rPr kumimoji="0" lang="nl-NL" sz="2000" b="1" i="1" u="none" strike="noStrike" cap="none" normalizeH="0" baseline="0">
                          <a:ln>
                            <a:noFill/>
                          </a:ln>
                          <a:solidFill>
                            <a:srgbClr val="333333"/>
                          </a:solidFill>
                          <a:effectLst/>
                          <a:latin typeface="Calibri Light"/>
                        </a:rPr>
                        <a:t>werk vinden” </a:t>
                      </a:r>
                      <a:endParaRPr kumimoji="0" lang="nl-NL"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6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rPr>
                        <a:t>“Hoe </a:t>
                      </a:r>
                      <a:r>
                        <a:rPr kumimoji="0" lang="nl-NL" sz="2000" b="0" i="0" u="none" strike="noStrike" cap="none" normalizeH="0" baseline="0" dirty="0">
                          <a:ln>
                            <a:noFill/>
                          </a:ln>
                          <a:solidFill>
                            <a:srgbClr val="333333"/>
                          </a:solidFill>
                          <a:effectLst/>
                          <a:latin typeface="Calibri Light"/>
                        </a:rPr>
                        <a:t>kan ik mij verbeteren bij een volgend </a:t>
                      </a:r>
                      <a:r>
                        <a:rPr kumimoji="0" lang="nl-NL" sz="2000" b="0" i="0" u="none" strike="noStrike" cap="none" normalizeH="0" baseline="0">
                          <a:ln>
                            <a:noFill/>
                          </a:ln>
                          <a:solidFill>
                            <a:srgbClr val="333333"/>
                          </a:solidFill>
                          <a:effectLst/>
                          <a:latin typeface="Calibri Light"/>
                        </a:rPr>
                        <a:t>sollicitatiegesprek?”</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10" name="Rectangle 20"/>
          <p:cNvSpPr>
            <a:spLocks noChangeArrowheads="1"/>
          </p:cNvSpPr>
          <p:nvPr/>
        </p:nvSpPr>
        <p:spPr bwMode="auto">
          <a:xfrm>
            <a:off x="408955" y="5740224"/>
            <a:ext cx="11376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 typeface="Wingdings" panose="05000000000000000000" pitchFamily="2" charset="2"/>
              <a:buNone/>
            </a:pPr>
            <a:r>
              <a:rPr lang="en-US" altLang="de-DE" sz="2000" b="0" dirty="0" err="1">
                <a:solidFill>
                  <a:srgbClr val="004992"/>
                </a:solidFill>
                <a:latin typeface="Calibri Light"/>
              </a:rPr>
              <a:t>Sta</a:t>
            </a:r>
            <a:r>
              <a:rPr lang="en-US" altLang="de-DE" sz="2000" b="0" dirty="0">
                <a:solidFill>
                  <a:srgbClr val="004992"/>
                </a:solidFill>
                <a:latin typeface="Calibri Light"/>
              </a:rPr>
              <a:t> </a:t>
            </a:r>
            <a:r>
              <a:rPr lang="en-US" altLang="de-DE" sz="2000" b="0" dirty="0" err="1">
                <a:solidFill>
                  <a:srgbClr val="004992"/>
                </a:solidFill>
                <a:latin typeface="Calibri Light"/>
              </a:rPr>
              <a:t>fouten</a:t>
            </a:r>
            <a:r>
              <a:rPr lang="en-US" altLang="de-DE" sz="2000" b="0" dirty="0">
                <a:solidFill>
                  <a:srgbClr val="004992"/>
                </a:solidFill>
                <a:latin typeface="Calibri Light"/>
              </a:rPr>
              <a:t> toe</a:t>
            </a:r>
            <a:r>
              <a:rPr lang="de-DE" altLang="de-DE" sz="2000" b="0" dirty="0">
                <a:solidFill>
                  <a:srgbClr val="004992"/>
                </a:solidFill>
                <a:latin typeface="Calibri Light"/>
              </a:rPr>
              <a:t>: </a:t>
            </a:r>
            <a:r>
              <a:rPr lang="en-US" altLang="de-DE" sz="1800" b="0" dirty="0" err="1">
                <a:solidFill>
                  <a:srgbClr val="333333"/>
                </a:solidFill>
                <a:latin typeface="Calibri Light"/>
              </a:rPr>
              <a:t>Niemand</a:t>
            </a:r>
            <a:r>
              <a:rPr lang="en-US" altLang="de-DE" sz="1800" b="0" dirty="0">
                <a:solidFill>
                  <a:srgbClr val="333333"/>
                </a:solidFill>
                <a:latin typeface="Calibri Light"/>
              </a:rPr>
              <a:t> is perfect. </a:t>
            </a:r>
            <a:r>
              <a:rPr lang="en-US" altLang="de-DE" sz="1800" b="0" dirty="0" err="1">
                <a:solidFill>
                  <a:srgbClr val="333333"/>
                </a:solidFill>
                <a:latin typeface="Calibri Light"/>
              </a:rPr>
              <a:t>Als</a:t>
            </a:r>
            <a:r>
              <a:rPr lang="en-US" altLang="de-DE" sz="1800" b="0" dirty="0">
                <a:solidFill>
                  <a:srgbClr val="333333"/>
                </a:solidFill>
                <a:latin typeface="Calibri Light"/>
              </a:rPr>
              <a:t> je </a:t>
            </a:r>
            <a:r>
              <a:rPr lang="en-US" altLang="de-DE" sz="1800" b="0" dirty="0" err="1">
                <a:solidFill>
                  <a:srgbClr val="333333"/>
                </a:solidFill>
                <a:latin typeface="Calibri Light"/>
              </a:rPr>
              <a:t>af</a:t>
            </a:r>
            <a:r>
              <a:rPr lang="en-US" altLang="de-DE" sz="1800" b="0" dirty="0">
                <a:solidFill>
                  <a:srgbClr val="333333"/>
                </a:solidFill>
                <a:latin typeface="Calibri Light"/>
              </a:rPr>
              <a:t> </a:t>
            </a:r>
            <a:r>
              <a:rPr lang="en-US" altLang="de-DE" sz="1800" b="0" dirty="0" err="1">
                <a:solidFill>
                  <a:srgbClr val="333333"/>
                </a:solidFill>
                <a:latin typeface="Calibri Light"/>
              </a:rPr>
              <a:t>en</a:t>
            </a:r>
            <a:r>
              <a:rPr lang="en-US" altLang="de-DE" sz="1800" b="0" dirty="0">
                <a:solidFill>
                  <a:srgbClr val="333333"/>
                </a:solidFill>
                <a:latin typeface="Calibri Light"/>
              </a:rPr>
              <a:t> toe wat </a:t>
            </a:r>
            <a:r>
              <a:rPr lang="en-US" altLang="de-DE" sz="1800" b="0" dirty="0" err="1">
                <a:solidFill>
                  <a:srgbClr val="333333"/>
                </a:solidFill>
                <a:latin typeface="Calibri Light"/>
              </a:rPr>
              <a:t>hakkelt</a:t>
            </a:r>
            <a:r>
              <a:rPr lang="en-US" altLang="de-DE" sz="1800" b="0" dirty="0">
                <a:solidFill>
                  <a:srgbClr val="333333"/>
                </a:solidFill>
                <a:latin typeface="Calibri Light"/>
              </a:rPr>
              <a:t>, </a:t>
            </a:r>
            <a:r>
              <a:rPr lang="en-US" altLang="de-DE" sz="1800" b="0" dirty="0" err="1">
                <a:solidFill>
                  <a:srgbClr val="333333"/>
                </a:solidFill>
                <a:latin typeface="Calibri Light"/>
              </a:rPr>
              <a:t>betekent</a:t>
            </a:r>
            <a:r>
              <a:rPr lang="en-US" altLang="de-DE" sz="1800" b="0" dirty="0">
                <a:solidFill>
                  <a:srgbClr val="333333"/>
                </a:solidFill>
                <a:latin typeface="Calibri Light"/>
              </a:rPr>
              <a:t> </a:t>
            </a:r>
            <a:r>
              <a:rPr lang="en-US" altLang="de-DE" sz="1800" b="0" dirty="0" err="1">
                <a:solidFill>
                  <a:srgbClr val="333333"/>
                </a:solidFill>
                <a:latin typeface="Calibri Light"/>
              </a:rPr>
              <a:t>dat</a:t>
            </a:r>
            <a:r>
              <a:rPr lang="en-US" altLang="de-DE" sz="1800" b="0" dirty="0">
                <a:solidFill>
                  <a:srgbClr val="333333"/>
                </a:solidFill>
                <a:latin typeface="Calibri Light"/>
              </a:rPr>
              <a:t> </a:t>
            </a:r>
            <a:r>
              <a:rPr lang="en-US" altLang="de-DE" sz="1800" b="0" dirty="0" err="1">
                <a:solidFill>
                  <a:srgbClr val="333333"/>
                </a:solidFill>
                <a:latin typeface="Calibri Light"/>
              </a:rPr>
              <a:t>niet</a:t>
            </a:r>
            <a:r>
              <a:rPr lang="en-US" altLang="de-DE" sz="1800" b="0" dirty="0">
                <a:solidFill>
                  <a:srgbClr val="333333"/>
                </a:solidFill>
                <a:latin typeface="Calibri Light"/>
              </a:rPr>
              <a:t> </a:t>
            </a:r>
            <a:r>
              <a:rPr lang="en-US" altLang="de-DE" sz="1800" b="0" dirty="0" err="1">
                <a:solidFill>
                  <a:srgbClr val="333333"/>
                </a:solidFill>
                <a:latin typeface="Calibri Light"/>
              </a:rPr>
              <a:t>dat</a:t>
            </a:r>
            <a:r>
              <a:rPr lang="en-US" altLang="de-DE" sz="1800" b="0" dirty="0">
                <a:solidFill>
                  <a:srgbClr val="333333"/>
                </a:solidFill>
                <a:latin typeface="Calibri Light"/>
              </a:rPr>
              <a:t> je </a:t>
            </a:r>
            <a:r>
              <a:rPr lang="en-US" altLang="de-DE" sz="1800" b="0" dirty="0" err="1">
                <a:solidFill>
                  <a:srgbClr val="333333"/>
                </a:solidFill>
                <a:latin typeface="Calibri Light"/>
              </a:rPr>
              <a:t>je</a:t>
            </a:r>
            <a:r>
              <a:rPr lang="en-US" altLang="de-DE" sz="1800" b="0" dirty="0">
                <a:solidFill>
                  <a:srgbClr val="333333"/>
                </a:solidFill>
                <a:latin typeface="Calibri Light"/>
              </a:rPr>
              <a:t> </a:t>
            </a:r>
            <a:r>
              <a:rPr lang="en-US" altLang="de-DE" sz="1800" b="0" dirty="0" err="1">
                <a:solidFill>
                  <a:srgbClr val="333333"/>
                </a:solidFill>
                <a:latin typeface="Calibri Light"/>
              </a:rPr>
              <a:t>niet</a:t>
            </a:r>
            <a:r>
              <a:rPr lang="en-US" altLang="de-DE" sz="1800" b="0" dirty="0">
                <a:solidFill>
                  <a:srgbClr val="333333"/>
                </a:solidFill>
                <a:latin typeface="Calibri Light"/>
              </a:rPr>
              <a:t> </a:t>
            </a:r>
            <a:r>
              <a:rPr lang="en-US" altLang="de-DE" sz="1800" b="0" dirty="0" err="1">
                <a:solidFill>
                  <a:srgbClr val="333333"/>
                </a:solidFill>
                <a:latin typeface="Calibri Light"/>
              </a:rPr>
              <a:t>kunt</a:t>
            </a:r>
            <a:r>
              <a:rPr lang="en-US" altLang="de-DE" sz="1800" b="0" dirty="0">
                <a:solidFill>
                  <a:srgbClr val="333333"/>
                </a:solidFill>
                <a:latin typeface="Calibri Light"/>
              </a:rPr>
              <a:t> </a:t>
            </a:r>
            <a:r>
              <a:rPr lang="en-US" altLang="de-DE" sz="1800" b="0" dirty="0" err="1">
                <a:solidFill>
                  <a:srgbClr val="333333"/>
                </a:solidFill>
                <a:latin typeface="Calibri Light"/>
              </a:rPr>
              <a:t>uitdrukken</a:t>
            </a:r>
            <a:r>
              <a:rPr lang="en-US" altLang="de-DE" sz="1800" b="0" dirty="0">
                <a:solidFill>
                  <a:srgbClr val="333333"/>
                </a:solidFill>
                <a:latin typeface="Calibri Light"/>
              </a:rPr>
              <a:t>. </a:t>
            </a:r>
            <a:r>
              <a:rPr lang="en-US" altLang="de-DE" sz="1800" b="0" dirty="0" err="1">
                <a:solidFill>
                  <a:srgbClr val="333333"/>
                </a:solidFill>
                <a:latin typeface="Calibri Light"/>
              </a:rPr>
              <a:t>Als</a:t>
            </a:r>
            <a:r>
              <a:rPr lang="en-US" altLang="de-DE" sz="1800" b="0" dirty="0">
                <a:solidFill>
                  <a:srgbClr val="333333"/>
                </a:solidFill>
                <a:latin typeface="Calibri Light"/>
              </a:rPr>
              <a:t> je </a:t>
            </a:r>
            <a:r>
              <a:rPr lang="en-US" altLang="de-DE" sz="1800" b="0" dirty="0" err="1">
                <a:solidFill>
                  <a:srgbClr val="333333"/>
                </a:solidFill>
                <a:latin typeface="Calibri Light"/>
              </a:rPr>
              <a:t>soms</a:t>
            </a:r>
            <a:r>
              <a:rPr lang="en-US" altLang="de-DE" sz="1800" b="0" dirty="0">
                <a:solidFill>
                  <a:srgbClr val="333333"/>
                </a:solidFill>
                <a:latin typeface="Calibri Light"/>
              </a:rPr>
              <a:t> </a:t>
            </a:r>
            <a:r>
              <a:rPr lang="en-US" altLang="de-DE" sz="1800" b="0" dirty="0" err="1">
                <a:solidFill>
                  <a:srgbClr val="333333"/>
                </a:solidFill>
                <a:latin typeface="Calibri Light"/>
              </a:rPr>
              <a:t>een</a:t>
            </a:r>
            <a:r>
              <a:rPr lang="en-US" altLang="de-DE" sz="1800" b="0" dirty="0">
                <a:solidFill>
                  <a:srgbClr val="333333"/>
                </a:solidFill>
                <a:latin typeface="Calibri Light"/>
              </a:rPr>
              <a:t> </a:t>
            </a:r>
            <a:r>
              <a:rPr lang="en-US" altLang="de-DE" sz="1800" b="0" dirty="0" err="1">
                <a:solidFill>
                  <a:srgbClr val="333333"/>
                </a:solidFill>
                <a:latin typeface="Calibri Light"/>
              </a:rPr>
              <a:t>fout</a:t>
            </a:r>
            <a:r>
              <a:rPr lang="en-US" altLang="de-DE" sz="1800" b="0" dirty="0">
                <a:solidFill>
                  <a:srgbClr val="333333"/>
                </a:solidFill>
                <a:latin typeface="Calibri Light"/>
              </a:rPr>
              <a:t> </a:t>
            </a:r>
            <a:r>
              <a:rPr lang="en-US" altLang="de-DE" sz="1800" b="0" dirty="0" err="1">
                <a:solidFill>
                  <a:srgbClr val="333333"/>
                </a:solidFill>
                <a:latin typeface="Calibri Light"/>
              </a:rPr>
              <a:t>maakt</a:t>
            </a:r>
            <a:r>
              <a:rPr lang="en-US" altLang="de-DE" sz="1800" b="0" dirty="0">
                <a:solidFill>
                  <a:srgbClr val="333333"/>
                </a:solidFill>
                <a:latin typeface="Calibri Light"/>
              </a:rPr>
              <a:t>, </a:t>
            </a:r>
            <a:r>
              <a:rPr lang="en-US" altLang="de-DE" sz="1800" b="0" dirty="0" err="1">
                <a:solidFill>
                  <a:srgbClr val="333333"/>
                </a:solidFill>
                <a:latin typeface="Calibri Light"/>
              </a:rPr>
              <a:t>betekent</a:t>
            </a:r>
            <a:r>
              <a:rPr lang="en-US" altLang="de-DE" sz="1800" b="0" dirty="0">
                <a:solidFill>
                  <a:srgbClr val="333333"/>
                </a:solidFill>
                <a:latin typeface="Calibri Light"/>
              </a:rPr>
              <a:t> </a:t>
            </a:r>
            <a:r>
              <a:rPr lang="en-US" altLang="de-DE" sz="1800" b="0" dirty="0" err="1">
                <a:solidFill>
                  <a:srgbClr val="333333"/>
                </a:solidFill>
                <a:latin typeface="Calibri Light"/>
              </a:rPr>
              <a:t>dat</a:t>
            </a:r>
            <a:r>
              <a:rPr lang="en-US" altLang="de-DE" sz="1800" b="0" dirty="0">
                <a:solidFill>
                  <a:srgbClr val="333333"/>
                </a:solidFill>
                <a:latin typeface="Calibri Light"/>
              </a:rPr>
              <a:t> nog </a:t>
            </a:r>
            <a:r>
              <a:rPr lang="en-US" altLang="de-DE" sz="1800" b="0" dirty="0" err="1">
                <a:solidFill>
                  <a:srgbClr val="333333"/>
                </a:solidFill>
                <a:latin typeface="Calibri Light"/>
              </a:rPr>
              <a:t>niet</a:t>
            </a:r>
            <a:r>
              <a:rPr lang="en-US" altLang="de-DE" sz="1800" b="0" dirty="0">
                <a:solidFill>
                  <a:srgbClr val="333333"/>
                </a:solidFill>
                <a:latin typeface="Calibri Light"/>
              </a:rPr>
              <a:t> </a:t>
            </a:r>
            <a:r>
              <a:rPr lang="en-US" altLang="de-DE" sz="1800" b="0" dirty="0" err="1">
                <a:solidFill>
                  <a:srgbClr val="333333"/>
                </a:solidFill>
                <a:latin typeface="Calibri Light"/>
              </a:rPr>
              <a:t>dat</a:t>
            </a:r>
            <a:r>
              <a:rPr lang="en-US" altLang="de-DE" sz="1800" b="0" dirty="0">
                <a:solidFill>
                  <a:srgbClr val="333333"/>
                </a:solidFill>
                <a:latin typeface="Calibri Light"/>
              </a:rPr>
              <a:t> je </a:t>
            </a:r>
            <a:r>
              <a:rPr lang="en-US" altLang="de-DE" sz="1800" b="0" dirty="0" err="1">
                <a:solidFill>
                  <a:srgbClr val="333333"/>
                </a:solidFill>
                <a:latin typeface="Calibri Light"/>
              </a:rPr>
              <a:t>slordig</a:t>
            </a:r>
            <a:r>
              <a:rPr lang="en-US" altLang="de-DE" sz="1800" b="0" dirty="0">
                <a:solidFill>
                  <a:srgbClr val="333333"/>
                </a:solidFill>
                <a:latin typeface="Calibri Light"/>
              </a:rPr>
              <a:t> bent.</a:t>
            </a: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16</a:t>
            </a:fld>
            <a:endParaRPr lang="de-DE" altLang="de-DE"/>
          </a:p>
        </p:txBody>
      </p:sp>
    </p:spTree>
    <p:extLst>
      <p:ext uri="{BB962C8B-B14F-4D97-AF65-F5344CB8AC3E}">
        <p14:creationId xmlns:p14="http://schemas.microsoft.com/office/powerpoint/2010/main" val="2268998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In plaats daarvan: probeer genuanceerd te denken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Elk mens is uniek. We hebben allemaal slechte en goede kanten. Er zijn bovendien veel verschillende manieren om menselijke eigenschappen te omschrijven.</a:t>
            </a:r>
          </a:p>
          <a:p>
            <a:pPr lvl="0" defTabSz="914400" fontAlgn="base"/>
            <a:r>
              <a:rPr lang="de-DE" altLang="de-DE" sz="2000" dirty="0">
                <a:solidFill>
                  <a:srgbClr val="004992"/>
                </a:solidFill>
                <a:latin typeface="Calibri Light"/>
                <a:ea typeface="MS PGothic" panose="020B0600070205080204" pitchFamily="34" charset="-128"/>
              </a:rPr>
              <a:t>Wat is aantrekkelijkheid?</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Innerlijke of uiterlijke schoonheid; een perfect lichaam; gevoel voor humor?</a:t>
            </a:r>
          </a:p>
          <a:p>
            <a:pPr lvl="0" defTabSz="914400" fontAlgn="base"/>
            <a:r>
              <a:rPr lang="de-DE" altLang="de-DE" sz="2000" dirty="0">
                <a:solidFill>
                  <a:srgbClr val="004992"/>
                </a:solidFill>
                <a:latin typeface="Calibri Light"/>
                <a:ea typeface="MS PGothic" panose="020B0600070205080204" pitchFamily="34" charset="-128"/>
              </a:rPr>
              <a:t>Wat is succes?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Een carrière; veel vrienden; tevredenheid met je zelf en je leven?</a:t>
            </a:r>
          </a:p>
          <a:p>
            <a:pPr lvl="0" defTabSz="914400" fontAlgn="base"/>
            <a:r>
              <a:rPr lang="de-DE" altLang="de-DE" sz="2000" dirty="0">
                <a:solidFill>
                  <a:srgbClr val="004992"/>
                </a:solidFill>
                <a:latin typeface="Calibri Light"/>
                <a:ea typeface="MS PGothic" panose="020B0600070205080204" pitchFamily="34" charset="-128"/>
              </a:rPr>
              <a:t>Het is als in bovenstaand mozaïek: </a:t>
            </a:r>
            <a:br>
              <a:rPr lang="de-DE" altLang="de-DE" sz="2000" dirty="0">
                <a:solidFill>
                  <a:srgbClr val="004992"/>
                </a:solidFill>
                <a:latin typeface="Calibri Light"/>
                <a:ea typeface="MS PGothic" panose="020B0600070205080204" pitchFamily="34" charset="-128"/>
              </a:rPr>
            </a:br>
            <a:r>
              <a:rPr lang="de-DE" altLang="de-DE" sz="2000" dirty="0">
                <a:solidFill>
                  <a:srgbClr val="004992"/>
                </a:solidFill>
                <a:latin typeface="Calibri Light"/>
                <a:ea typeface="MS PGothic" panose="020B0600070205080204" pitchFamily="34" charset="-128"/>
              </a:rPr>
              <a:t>Wij hebben allemaal onze lichte en donkere kanten.</a:t>
            </a:r>
            <a:endParaRPr lang="en-US" sz="2000" dirty="0">
              <a:solidFill>
                <a:srgbClr val="004992"/>
              </a:solidFill>
              <a:latin typeface="Calibri Light"/>
            </a:endParaRPr>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2. Selectieve waarneming: tunnelvisie</a:t>
            </a:r>
            <a:br>
              <a:rPr lang="nl-NL" sz="3600">
                <a:solidFill>
                  <a:srgbClr val="004992"/>
                </a:solidFill>
                <a:latin typeface="Calibri Light"/>
              </a:rPr>
            </a:br>
            <a:r>
              <a:rPr lang="nl-NL">
                <a:solidFill>
                  <a:srgbClr val="004992"/>
                </a:solidFill>
                <a:latin typeface="Calibri Light"/>
              </a:rPr>
              <a:t>Wat zou een realistischere en behulpzamere beoordeling zijn?</a:t>
            </a:r>
            <a:endParaRPr lang="en-US">
              <a:solidFill>
                <a:srgbClr val="004992"/>
              </a:solidFill>
              <a:latin typeface="Calibri Light"/>
            </a:endParaRPr>
          </a:p>
        </p:txBody>
      </p:sp>
      <p:graphicFrame>
        <p:nvGraphicFramePr>
          <p:cNvPr id="7"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738680100"/>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Selectieve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Realistische beoordeling</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hakkelt tijdens een discussie.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Boos op jezelf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4992"/>
                          </a:solidFill>
                          <a:effectLst/>
                          <a:latin typeface="Calibri Light"/>
                          <a:ea typeface="ＭＳ Ｐゴシック"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hebt een toetje voorbereid dat niet lekker smaakte.</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“Dat </a:t>
                      </a:r>
                      <a:r>
                        <a:rPr kumimoji="0" lang="nl-NL" sz="2000" b="0" i="0" u="none" strike="noStrike" cap="none" normalizeH="0" baseline="0" dirty="0">
                          <a:ln>
                            <a:noFill/>
                          </a:ln>
                          <a:solidFill>
                            <a:srgbClr val="333333"/>
                          </a:solidFill>
                          <a:effectLst/>
                          <a:latin typeface="Calibri Light"/>
                          <a:ea typeface="ＭＳ Ｐゴシック" pitchFamily="34" charset="-128"/>
                        </a:rPr>
                        <a:t>moet mij natuurlijk weer </a:t>
                      </a:r>
                      <a:r>
                        <a:rPr kumimoji="0" lang="nl-NL" sz="2000" b="0" i="0" u="none" strike="noStrike" cap="none" normalizeH="0" baseline="0">
                          <a:ln>
                            <a:noFill/>
                          </a:ln>
                          <a:solidFill>
                            <a:srgbClr val="333333"/>
                          </a:solidFill>
                          <a:effectLst/>
                          <a:latin typeface="Calibri Light"/>
                          <a:ea typeface="ＭＳ Ｐゴシック" pitchFamily="34" charset="-128"/>
                        </a:rPr>
                        <a:t>overkomen!”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2. Selectieve waarneming: tunnelvisie</a:t>
            </a:r>
            <a:br>
              <a:rPr lang="nl-NL" sz="3600">
                <a:solidFill>
                  <a:srgbClr val="004992"/>
                </a:solidFill>
                <a:latin typeface="Calibri Light"/>
              </a:rPr>
            </a:br>
            <a:r>
              <a:rPr lang="nl-NL">
                <a:solidFill>
                  <a:srgbClr val="004992"/>
                </a:solidFill>
                <a:latin typeface="Calibri Light"/>
              </a:rPr>
              <a:t>Wat zou een realistischere en behulpzamere beoordeling zijn?</a:t>
            </a:r>
            <a:endParaRPr lang="en-US">
              <a:solidFill>
                <a:srgbClr val="004992"/>
              </a:solidFill>
              <a:latin typeface="Calibri Light"/>
            </a:endParaRPr>
          </a:p>
        </p:txBody>
      </p:sp>
      <p:graphicFrame>
        <p:nvGraphicFramePr>
          <p:cNvPr id="7"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3082809073"/>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Selectieve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Realistische beoordeling</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hakkelt tijdens een discussie.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Boos op jezelf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“Dit </a:t>
                      </a:r>
                      <a:r>
                        <a:rPr kumimoji="0" lang="nl-NL" sz="2000" b="0" i="0" u="none" strike="noStrike" cap="none" normalizeH="0" baseline="0" dirty="0">
                          <a:ln>
                            <a:noFill/>
                          </a:ln>
                          <a:solidFill>
                            <a:srgbClr val="333333"/>
                          </a:solidFill>
                          <a:effectLst/>
                          <a:latin typeface="Calibri Light"/>
                          <a:ea typeface="ＭＳ Ｐゴシック" pitchFamily="34" charset="-128"/>
                        </a:rPr>
                        <a:t>gebeurt anderen ook en afgezien van het hakkelen werd mijn bijdrage </a:t>
                      </a:r>
                      <a:r>
                        <a:rPr kumimoji="0" lang="nl-NL" sz="2000" b="0" i="0" u="none" strike="noStrike" cap="none" normalizeH="0" baseline="0">
                          <a:ln>
                            <a:noFill/>
                          </a:ln>
                          <a:solidFill>
                            <a:srgbClr val="333333"/>
                          </a:solidFill>
                          <a:effectLst/>
                          <a:latin typeface="Calibri Light"/>
                          <a:ea typeface="ＭＳ Ｐゴシック" pitchFamily="34" charset="-128"/>
                        </a:rPr>
                        <a:t>gewaardeerd.”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hebt een toetje voorbereid dat niet lekker smaakte.</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“Dat </a:t>
                      </a:r>
                      <a:r>
                        <a:rPr kumimoji="0" lang="nl-NL" sz="2000" b="0" i="0" u="none" strike="noStrike" cap="none" normalizeH="0" baseline="0" dirty="0">
                          <a:ln>
                            <a:noFill/>
                          </a:ln>
                          <a:solidFill>
                            <a:srgbClr val="333333"/>
                          </a:solidFill>
                          <a:effectLst/>
                          <a:latin typeface="Calibri Light"/>
                          <a:ea typeface="ＭＳ Ｐゴシック" pitchFamily="34" charset="-128"/>
                        </a:rPr>
                        <a:t>moet mij natuurlijk weer </a:t>
                      </a:r>
                      <a:r>
                        <a:rPr kumimoji="0" lang="nl-NL" sz="2000" b="0" i="0" u="none" strike="noStrike" cap="none" normalizeH="0" baseline="0">
                          <a:ln>
                            <a:noFill/>
                          </a:ln>
                          <a:solidFill>
                            <a:srgbClr val="333333"/>
                          </a:solidFill>
                          <a:effectLst/>
                          <a:latin typeface="Calibri Light"/>
                          <a:ea typeface="ＭＳ Ｐゴシック" pitchFamily="34" charset="-128"/>
                        </a:rPr>
                        <a:t>overkomen!”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19</a:t>
            </a:fld>
            <a:endParaRPr lang="de-DE" altLang="de-DE"/>
          </a:p>
        </p:txBody>
      </p:sp>
    </p:spTree>
    <p:extLst>
      <p:ext uri="{BB962C8B-B14F-4D97-AF65-F5344CB8AC3E}">
        <p14:creationId xmlns:p14="http://schemas.microsoft.com/office/powerpoint/2010/main" val="19625614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2. Selectieve waarneming: tunnelvisie</a:t>
            </a:r>
            <a:br>
              <a:rPr lang="nl-NL" sz="3600">
                <a:solidFill>
                  <a:srgbClr val="004992"/>
                </a:solidFill>
                <a:latin typeface="Calibri Light"/>
              </a:rPr>
            </a:br>
            <a:r>
              <a:rPr lang="nl-NL">
                <a:solidFill>
                  <a:srgbClr val="004992"/>
                </a:solidFill>
                <a:latin typeface="Calibri Light"/>
              </a:rPr>
              <a:t>Wat zou een realistischere en behulpzamere beoordeling zijn?</a:t>
            </a:r>
            <a:endParaRPr lang="en-US">
              <a:solidFill>
                <a:srgbClr val="004992"/>
              </a:solidFill>
              <a:latin typeface="Calibri Light"/>
            </a:endParaRPr>
          </a:p>
        </p:txBody>
      </p:sp>
      <p:graphicFrame>
        <p:nvGraphicFramePr>
          <p:cNvPr id="7"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517585288"/>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Selectieve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Realistische beoordeling</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hakkelt tijdens een discussie.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Boos op jezelf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“Dit </a:t>
                      </a:r>
                      <a:r>
                        <a:rPr kumimoji="0" lang="nl-NL" sz="2000" b="0" i="0" u="none" strike="noStrike" cap="none" normalizeH="0" baseline="0" dirty="0">
                          <a:ln>
                            <a:noFill/>
                          </a:ln>
                          <a:solidFill>
                            <a:srgbClr val="333333"/>
                          </a:solidFill>
                          <a:effectLst/>
                          <a:latin typeface="Calibri Light"/>
                          <a:ea typeface="ＭＳ Ｐゴシック" pitchFamily="34" charset="-128"/>
                        </a:rPr>
                        <a:t>gebeurt anderen ook en afgezien van het hakkelen werd mijn bijdrage </a:t>
                      </a:r>
                      <a:r>
                        <a:rPr kumimoji="0" lang="nl-NL" sz="2000" b="0" i="0" u="none" strike="noStrike" cap="none" normalizeH="0" baseline="0">
                          <a:ln>
                            <a:noFill/>
                          </a:ln>
                          <a:solidFill>
                            <a:srgbClr val="333333"/>
                          </a:solidFill>
                          <a:effectLst/>
                          <a:latin typeface="Calibri Light"/>
                          <a:ea typeface="ＭＳ Ｐゴシック" pitchFamily="34" charset="-128"/>
                        </a:rPr>
                        <a:t>gewaardeerd.”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hebt een toetje voorbereid dat niet lekker smaakte.</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“Dat </a:t>
                      </a:r>
                      <a:r>
                        <a:rPr kumimoji="0" lang="nl-NL" sz="2000" b="0" i="0" u="none" strike="noStrike" cap="none" normalizeH="0" baseline="0" dirty="0">
                          <a:ln>
                            <a:noFill/>
                          </a:ln>
                          <a:solidFill>
                            <a:srgbClr val="333333"/>
                          </a:solidFill>
                          <a:effectLst/>
                          <a:latin typeface="Calibri Light"/>
                          <a:ea typeface="ＭＳ Ｐゴシック" pitchFamily="34" charset="-128"/>
                        </a:rPr>
                        <a:t>moet mij natuurlijk weer </a:t>
                      </a:r>
                      <a:r>
                        <a:rPr kumimoji="0" lang="nl-NL" sz="2000" b="0" i="0" u="none" strike="noStrike" cap="none" normalizeH="0" baseline="0">
                          <a:ln>
                            <a:noFill/>
                          </a:ln>
                          <a:solidFill>
                            <a:srgbClr val="333333"/>
                          </a:solidFill>
                          <a:effectLst/>
                          <a:latin typeface="Calibri Light"/>
                          <a:ea typeface="ＭＳ Ｐゴシック" pitchFamily="34" charset="-128"/>
                        </a:rPr>
                        <a:t>overkomen!”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20</a:t>
            </a:fld>
            <a:endParaRPr lang="de-DE" altLang="de-DE"/>
          </a:p>
        </p:txBody>
      </p:sp>
    </p:spTree>
    <p:extLst>
      <p:ext uri="{BB962C8B-B14F-4D97-AF65-F5344CB8AC3E}">
        <p14:creationId xmlns:p14="http://schemas.microsoft.com/office/powerpoint/2010/main" val="595655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2. Selectieve waarneming: tunnelvisie</a:t>
            </a:r>
            <a:br>
              <a:rPr lang="nl-NL" sz="3600">
                <a:solidFill>
                  <a:srgbClr val="004992"/>
                </a:solidFill>
                <a:latin typeface="Calibri Light"/>
              </a:rPr>
            </a:br>
            <a:r>
              <a:rPr lang="nl-NL">
                <a:solidFill>
                  <a:srgbClr val="004992"/>
                </a:solidFill>
                <a:latin typeface="Calibri Light"/>
              </a:rPr>
              <a:t>Wat zou een realistischere en behulpzamere beoordeling zijn?</a:t>
            </a:r>
            <a:endParaRPr lang="en-US">
              <a:solidFill>
                <a:srgbClr val="004992"/>
              </a:solidFill>
              <a:latin typeface="Calibri Light"/>
            </a:endParaRPr>
          </a:p>
        </p:txBody>
      </p:sp>
      <p:graphicFrame>
        <p:nvGraphicFramePr>
          <p:cNvPr id="7"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845245525"/>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Selectieve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Realistische beoordeling</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hakkelt tijdens een discussie.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Boos op jezelf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“Dit </a:t>
                      </a:r>
                      <a:r>
                        <a:rPr kumimoji="0" lang="nl-NL" sz="2000" b="0" i="0" u="none" strike="noStrike" cap="none" normalizeH="0" baseline="0" dirty="0">
                          <a:ln>
                            <a:noFill/>
                          </a:ln>
                          <a:solidFill>
                            <a:srgbClr val="333333"/>
                          </a:solidFill>
                          <a:effectLst/>
                          <a:latin typeface="Calibri Light"/>
                          <a:ea typeface="ＭＳ Ｐゴシック" pitchFamily="34" charset="-128"/>
                        </a:rPr>
                        <a:t>gebeurt anderen ook en afgezien van het hakkelen werd mijn bijdrage </a:t>
                      </a:r>
                      <a:r>
                        <a:rPr kumimoji="0" lang="nl-NL" sz="2000" b="0" i="0" u="none" strike="noStrike" cap="none" normalizeH="0" baseline="0">
                          <a:ln>
                            <a:noFill/>
                          </a:ln>
                          <a:solidFill>
                            <a:srgbClr val="333333"/>
                          </a:solidFill>
                          <a:effectLst/>
                          <a:latin typeface="Calibri Light"/>
                          <a:ea typeface="ＭＳ Ｐゴシック" pitchFamily="34" charset="-128"/>
                        </a:rPr>
                        <a:t>gewaardeerd.”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hebt een toetje voorbereid dat niet lekker smaakte.</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“Dat </a:t>
                      </a:r>
                      <a:r>
                        <a:rPr kumimoji="0" lang="nl-NL" sz="2000" b="0" i="0" u="none" strike="noStrike" cap="none" normalizeH="0" baseline="0" dirty="0">
                          <a:ln>
                            <a:noFill/>
                          </a:ln>
                          <a:solidFill>
                            <a:srgbClr val="333333"/>
                          </a:solidFill>
                          <a:effectLst/>
                          <a:latin typeface="Calibri Light"/>
                          <a:ea typeface="ＭＳ Ｐゴシック" pitchFamily="34" charset="-128"/>
                        </a:rPr>
                        <a:t>moet mij natuurlijk weer </a:t>
                      </a:r>
                      <a:r>
                        <a:rPr kumimoji="0" lang="nl-NL" sz="2000" b="0" i="0" u="none" strike="noStrike" cap="none" normalizeH="0" baseline="0">
                          <a:ln>
                            <a:noFill/>
                          </a:ln>
                          <a:solidFill>
                            <a:srgbClr val="333333"/>
                          </a:solidFill>
                          <a:effectLst/>
                          <a:latin typeface="Calibri Light"/>
                          <a:ea typeface="ＭＳ Ｐゴシック" pitchFamily="34" charset="-128"/>
                        </a:rPr>
                        <a:t>overkomen!”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“Het </a:t>
                      </a:r>
                      <a:r>
                        <a:rPr kumimoji="0" lang="nl-NL" sz="2000" b="0" i="0" u="none" strike="noStrike" cap="none" normalizeH="0" baseline="0" dirty="0">
                          <a:ln>
                            <a:noFill/>
                          </a:ln>
                          <a:solidFill>
                            <a:srgbClr val="333333"/>
                          </a:solidFill>
                          <a:effectLst/>
                          <a:latin typeface="Calibri Light"/>
                          <a:ea typeface="ＭＳ Ｐゴシック" pitchFamily="34" charset="-128"/>
                        </a:rPr>
                        <a:t>hoofdgerecht smaakte heerlijk, een goed gesprek gehad tijdens de </a:t>
                      </a:r>
                      <a:r>
                        <a:rPr kumimoji="0" lang="nl-NL" sz="2000" b="0" i="0" u="none" strike="noStrike" cap="none" normalizeH="0" baseline="0">
                          <a:ln>
                            <a:noFill/>
                          </a:ln>
                          <a:solidFill>
                            <a:srgbClr val="333333"/>
                          </a:solidFill>
                          <a:effectLst/>
                          <a:latin typeface="Calibri Light"/>
                          <a:ea typeface="ＭＳ Ｐゴシック" pitchFamily="34" charset="-128"/>
                        </a:rPr>
                        <a:t>maaltijd.”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8"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21</a:t>
            </a:fld>
            <a:endParaRPr lang="de-DE" altLang="de-DE"/>
          </a:p>
        </p:txBody>
      </p:sp>
    </p:spTree>
    <p:extLst>
      <p:ext uri="{BB962C8B-B14F-4D97-AF65-F5344CB8AC3E}">
        <p14:creationId xmlns:p14="http://schemas.microsoft.com/office/powerpoint/2010/main" val="2155551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4051133938"/>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Selectieve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Realistische beoordeling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hakkelt tijdens een discussie.</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Boos op jezelf</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“Dit </a:t>
                      </a:r>
                      <a:r>
                        <a:rPr kumimoji="0" lang="nl-NL" sz="2000" b="0" i="0" u="none" strike="noStrike" cap="none" normalizeH="0" baseline="0" dirty="0">
                          <a:ln>
                            <a:noFill/>
                          </a:ln>
                          <a:solidFill>
                            <a:srgbClr val="333333"/>
                          </a:solidFill>
                          <a:effectLst/>
                          <a:latin typeface="Calibri Light"/>
                          <a:ea typeface="ＭＳ Ｐゴシック" pitchFamily="34" charset="-128"/>
                        </a:rPr>
                        <a:t>gebeurt anderen ook en afgezien van het hakkelen werd mijn bijdrage </a:t>
                      </a:r>
                      <a:r>
                        <a:rPr kumimoji="0" lang="nl-NL" sz="2000" b="0" i="0" u="none" strike="noStrike" cap="none" normalizeH="0" baseline="0">
                          <a:ln>
                            <a:noFill/>
                          </a:ln>
                          <a:solidFill>
                            <a:srgbClr val="333333"/>
                          </a:solidFill>
                          <a:effectLst/>
                          <a:latin typeface="Calibri Light"/>
                          <a:ea typeface="ＭＳ Ｐゴシック" pitchFamily="34" charset="-128"/>
                        </a:rPr>
                        <a:t>gewaardeerd.”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hebt een toetje voorbereid dat niet lekker smaakte.</a:t>
                      </a:r>
                      <a:endParaRPr kumimoji="0" lang="de-DE" sz="2000" b="0" i="0" u="none" strike="noStrike" cap="none" normalizeH="0" baseline="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“Dat </a:t>
                      </a:r>
                      <a:r>
                        <a:rPr kumimoji="0" lang="nl-NL" sz="2000" b="0" i="0" u="none" strike="noStrike" cap="none" normalizeH="0" baseline="0" dirty="0">
                          <a:ln>
                            <a:noFill/>
                          </a:ln>
                          <a:solidFill>
                            <a:srgbClr val="333333"/>
                          </a:solidFill>
                          <a:effectLst/>
                          <a:latin typeface="Calibri Light"/>
                          <a:ea typeface="ＭＳ Ｐゴシック" pitchFamily="34" charset="-128"/>
                        </a:rPr>
                        <a:t>moet mij natuurlijk weer </a:t>
                      </a:r>
                      <a:r>
                        <a:rPr kumimoji="0" lang="nl-NL" sz="2000" b="0" i="0" u="none" strike="noStrike" cap="none" normalizeH="0" baseline="0">
                          <a:ln>
                            <a:noFill/>
                          </a:ln>
                          <a:solidFill>
                            <a:srgbClr val="333333"/>
                          </a:solidFill>
                          <a:effectLst/>
                          <a:latin typeface="Calibri Light"/>
                          <a:ea typeface="ＭＳ Ｐゴシック" pitchFamily="34" charset="-128"/>
                        </a:rPr>
                        <a:t>overkomen!”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a:ln>
                            <a:noFill/>
                          </a:ln>
                          <a:solidFill>
                            <a:srgbClr val="333333"/>
                          </a:solidFill>
                          <a:effectLst/>
                          <a:latin typeface="Calibri Light"/>
                          <a:ea typeface="ＭＳ Ｐゴシック" pitchFamily="34" charset="-128"/>
                        </a:rPr>
                        <a:t>“Het </a:t>
                      </a:r>
                      <a:r>
                        <a:rPr kumimoji="0" lang="nl-NL" sz="2000" b="0" i="0" u="none" strike="noStrike" cap="none" normalizeH="0" baseline="0" dirty="0">
                          <a:ln>
                            <a:noFill/>
                          </a:ln>
                          <a:solidFill>
                            <a:srgbClr val="333333"/>
                          </a:solidFill>
                          <a:effectLst/>
                          <a:latin typeface="Calibri Light"/>
                          <a:ea typeface="ＭＳ Ｐゴシック" pitchFamily="34" charset="-128"/>
                        </a:rPr>
                        <a:t>hoofdgerecht smaakte heerlijk, een goed gesprek gehad tijdens de </a:t>
                      </a:r>
                      <a:r>
                        <a:rPr kumimoji="0" lang="nl-NL" sz="2000" b="0" i="0" u="none" strike="noStrike" cap="none" normalizeH="0" baseline="0">
                          <a:ln>
                            <a:noFill/>
                          </a:ln>
                          <a:solidFill>
                            <a:srgbClr val="333333"/>
                          </a:solidFill>
                          <a:effectLst/>
                          <a:latin typeface="Calibri Light"/>
                          <a:ea typeface="ＭＳ Ｐゴシック" pitchFamily="34" charset="-128"/>
                        </a:rPr>
                        <a:t>maaltijd.”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solidFill>
                  <a:srgbClr val="004992"/>
                </a:solidFill>
                <a:latin typeface="Calibri Light"/>
              </a:rPr>
              <a:t>2. Selectieve waarneming: tunnelvisie</a:t>
            </a:r>
            <a:br>
              <a:rPr lang="nl-NL" sz="3600">
                <a:solidFill>
                  <a:srgbClr val="004992"/>
                </a:solidFill>
                <a:latin typeface="Calibri Light"/>
              </a:rPr>
            </a:br>
            <a:r>
              <a:rPr lang="nl-NL">
                <a:solidFill>
                  <a:srgbClr val="004992"/>
                </a:solidFill>
                <a:latin typeface="Calibri Light"/>
              </a:rPr>
              <a:t>Wat zou een realistischere en behulpzamere beoordeling zijn?</a:t>
            </a:r>
            <a:endParaRPr lang="en-US">
              <a:solidFill>
                <a:srgbClr val="004992"/>
              </a:solidFill>
              <a:latin typeface="Calibri Light"/>
            </a:endParaRPr>
          </a:p>
        </p:txBody>
      </p:sp>
      <p:pic>
        <p:nvPicPr>
          <p:cNvPr id="8"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0"/>
          <p:cNvSpPr txBox="1">
            <a:spLocks noChangeArrowheads="1"/>
          </p:cNvSpPr>
          <p:nvPr/>
        </p:nvSpPr>
        <p:spPr bwMode="auto">
          <a:xfrm>
            <a:off x="408955" y="5781454"/>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ClrTx/>
              <a:buFont typeface="Wingdings" panose="05000000000000000000" pitchFamily="2" charset="2"/>
              <a:buNone/>
            </a:pPr>
            <a:r>
              <a:rPr lang="en-US" altLang="nl-NL" sz="2000" b="0">
                <a:solidFill>
                  <a:srgbClr val="004992"/>
                </a:solidFill>
                <a:latin typeface="Calibri Light"/>
              </a:rPr>
              <a:t>“</a:t>
            </a:r>
            <a:r>
              <a:rPr lang="en-US" altLang="de-DE" sz="2000" b="0">
                <a:solidFill>
                  <a:srgbClr val="004992"/>
                </a:solidFill>
                <a:latin typeface="Calibri Light"/>
              </a:rPr>
              <a:t>Gedachten lezen</a:t>
            </a:r>
            <a:r>
              <a:rPr lang="en-US" altLang="nl-NL" sz="2000" b="0">
                <a:solidFill>
                  <a:srgbClr val="004992"/>
                </a:solidFill>
                <a:latin typeface="Calibri Light"/>
              </a:rPr>
              <a:t>”</a:t>
            </a:r>
            <a:r>
              <a:rPr lang="en-US" altLang="de-DE" sz="2000" b="0">
                <a:solidFill>
                  <a:srgbClr val="004992"/>
                </a:solidFill>
                <a:latin typeface="Calibri Light"/>
              </a:rPr>
              <a:t>: </a:t>
            </a:r>
            <a:r>
              <a:rPr lang="en-US" altLang="de-DE" sz="2000" b="0" dirty="0" err="1">
                <a:latin typeface="Calibri Light"/>
              </a:rPr>
              <a:t>Vermijd</a:t>
            </a:r>
            <a:r>
              <a:rPr lang="en-US" altLang="de-DE" sz="2000" b="0" dirty="0">
                <a:latin typeface="Calibri Light"/>
              </a:rPr>
              <a:t> </a:t>
            </a:r>
            <a:r>
              <a:rPr lang="en-US" altLang="de-DE" sz="2000" b="0" dirty="0" err="1">
                <a:latin typeface="Calibri Light"/>
              </a:rPr>
              <a:t>verregaande</a:t>
            </a:r>
            <a:r>
              <a:rPr lang="en-US" altLang="de-DE" sz="2000" b="0" dirty="0">
                <a:latin typeface="Calibri Light"/>
              </a:rPr>
              <a:t> </a:t>
            </a:r>
            <a:r>
              <a:rPr lang="en-US" altLang="de-DE" sz="2000" b="0" dirty="0" err="1">
                <a:latin typeface="Calibri Light"/>
              </a:rPr>
              <a:t>interpretatie</a:t>
            </a:r>
            <a:r>
              <a:rPr lang="en-US" altLang="de-DE" sz="2000" b="0" dirty="0">
                <a:latin typeface="Calibri Light"/>
              </a:rPr>
              <a:t> van </a:t>
            </a:r>
            <a:r>
              <a:rPr lang="en-US" altLang="de-DE" sz="2000" b="0" dirty="0" err="1">
                <a:latin typeface="Calibri Light"/>
              </a:rPr>
              <a:t>andermans</a:t>
            </a:r>
            <a:r>
              <a:rPr lang="en-US" altLang="de-DE" sz="2000" b="0" dirty="0">
                <a:latin typeface="Calibri Light"/>
              </a:rPr>
              <a:t> </a:t>
            </a:r>
            <a:r>
              <a:rPr lang="en-US" altLang="de-DE" sz="2000" b="0" dirty="0" err="1">
                <a:latin typeface="Calibri Light"/>
              </a:rPr>
              <a:t>gedrag</a:t>
            </a:r>
            <a:r>
              <a:rPr lang="en-US" altLang="de-DE" sz="2000" b="0" dirty="0">
                <a:latin typeface="Calibri Light"/>
              </a:rPr>
              <a:t>.</a:t>
            </a:r>
            <a:r>
              <a:rPr lang="de-DE" altLang="de-DE" sz="2000" b="0" dirty="0">
                <a:latin typeface="Calibri Light"/>
              </a:rPr>
              <a:t> Er zijn veel verklaringen mogelijk voor een situatie.</a:t>
            </a:r>
            <a:r>
              <a:rPr lang="en-US" altLang="de-DE" sz="2000" b="0" dirty="0">
                <a:latin typeface="Calibri Light"/>
              </a:rPr>
              <a:t> 	</a:t>
            </a:r>
            <a:endParaRPr lang="nl-NL" altLang="de-DE" sz="2000" b="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22</a:t>
            </a:fld>
            <a:endParaRPr lang="de-DE" altLang="de-DE"/>
          </a:p>
        </p:txBody>
      </p:sp>
    </p:spTree>
    <p:extLst>
      <p:ext uri="{BB962C8B-B14F-4D97-AF65-F5344CB8AC3E}">
        <p14:creationId xmlns:p14="http://schemas.microsoft.com/office/powerpoint/2010/main" val="2192866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In plaats daarvan: probeer genuanceerd te denken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000" dirty="0">
                <a:solidFill>
                  <a:srgbClr val="333333"/>
                </a:solidFill>
                <a:latin typeface="Calibri Light"/>
                <a:ea typeface="MS PGothic" panose="020B0600070205080204" pitchFamily="34" charset="-128"/>
              </a:rPr>
              <a:t>Laat je niet leiden door één aspect van een gebeurtenis. Situaties hebben zowel positieve, neutrale als negatieve aspecten.</a:t>
            </a:r>
          </a:p>
          <a:p>
            <a:pPr lvl="0" defTabSz="914400" fontAlgn="base"/>
            <a:r>
              <a:rPr lang="de-DE" altLang="de-DE" sz="2000" dirty="0">
                <a:solidFill>
                  <a:srgbClr val="004992"/>
                </a:solidFill>
                <a:latin typeface="Calibri Light"/>
                <a:ea typeface="MS PGothic" panose="020B0600070205080204" pitchFamily="34" charset="-128"/>
              </a:rPr>
              <a:t>Bijvoorbeeld:</a:t>
            </a:r>
          </a:p>
          <a:p>
            <a:pPr lvl="0" defTabSz="914400" fontAlgn="base">
              <a:lnSpc>
                <a:spcPct val="100000"/>
              </a:lnSpc>
              <a:spcBef>
                <a:spcPts val="1200"/>
              </a:spcBef>
            </a:pPr>
            <a:r>
              <a:rPr lang="de-DE" altLang="de-DE" sz="2000" dirty="0">
                <a:solidFill>
                  <a:srgbClr val="333333"/>
                </a:solidFill>
                <a:latin typeface="Calibri Light"/>
                <a:ea typeface="MS PGothic" panose="020B0600070205080204" pitchFamily="34" charset="-128"/>
              </a:rPr>
              <a:t>Hoewel je hakkelde tijdens een discussie, heb je toch je punt duidelijk kunnen maken. De anderen vonden dat je goede ideeën had. Iedereen hakkelt bovendien wel eens.</a:t>
            </a:r>
          </a:p>
          <a:p>
            <a:pPr lvl="0" defTabSz="914400" fontAlgn="base"/>
            <a:r>
              <a:rPr lang="de-DE" altLang="de-DE" sz="2000" dirty="0">
                <a:solidFill>
                  <a:srgbClr val="004992"/>
                </a:solidFill>
                <a:latin typeface="Calibri Light"/>
                <a:ea typeface="MS PGothic" panose="020B0600070205080204" pitchFamily="34" charset="-128"/>
              </a:rPr>
              <a:t>Dus: verbreed je blik!</a:t>
            </a:r>
            <a:endParaRPr lang="en-US" sz="2000" dirty="0">
              <a:solidFill>
                <a:srgbClr val="004992"/>
              </a:solidFill>
              <a:latin typeface="Calibri Light"/>
            </a:endParaRPr>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3. Meten met jouw maat</a:t>
            </a:r>
            <a:endParaRPr lang="de-DE" altLang="de-DE" sz="3600">
              <a:latin typeface="Calibri Light"/>
            </a:endParaRPr>
          </a:p>
        </p:txBody>
      </p:sp>
      <p:sp>
        <p:nvSpPr>
          <p:cNvPr id="62466" name="Rectangle 3"/>
          <p:cNvSpPr>
            <a:spLocks noGrp="1" noChangeArrowheads="1"/>
          </p:cNvSpPr>
          <p:nvPr>
            <p:ph idx="1"/>
          </p:nvPr>
        </p:nvSpPr>
        <p:spPr/>
        <p:txBody>
          <a:bodyPr/>
          <a:lstStyle/>
          <a:p>
            <a:pPr eaLnBrk="1" hangingPunct="1">
              <a:defRPr/>
            </a:pPr>
            <a:r>
              <a:rPr lang="de-DE" altLang="de-DE" sz="2000" dirty="0">
                <a:solidFill>
                  <a:srgbClr val="004992"/>
                </a:solidFill>
                <a:latin typeface="Calibri Light"/>
              </a:rPr>
              <a:t>Er is een verschil tussen mijn oordeel over mijzelf en het oordeel dat anderen over mij hebben.</a:t>
            </a:r>
          </a:p>
          <a:p>
            <a:pPr marL="342900" lvl="1" indent="-342900" eaLnBrk="1" hangingPunct="1">
              <a:spcBef>
                <a:spcPts val="1999"/>
              </a:spcBef>
              <a:spcAft>
                <a:spcPts val="0"/>
              </a:spcAft>
              <a:buClr>
                <a:srgbClr val="333333"/>
              </a:buClr>
              <a:buFont typeface="WingDings"/>
              <a:buChar char=""/>
              <a:defRPr/>
            </a:pPr>
            <a:r>
              <a:rPr lang="de-DE" altLang="de-DE" sz="2000" dirty="0">
                <a:latin typeface="Calibri Light"/>
              </a:rPr>
              <a:t>Als ik mijzelf als waardeloos, lelijk enz. beschouw, dan hoeven anderen het daar niet noodzakelijkerwijs mee eens te zijn.</a:t>
            </a:r>
          </a:p>
          <a:p>
            <a:pPr marL="342900" lvl="1" indent="-342900" eaLnBrk="1" hangingPunct="1">
              <a:spcBef>
                <a:spcPts val="1999"/>
              </a:spcBef>
              <a:spcAft>
                <a:spcPts val="0"/>
              </a:spcAft>
              <a:buClr>
                <a:srgbClr val="333333"/>
              </a:buClr>
              <a:buFont typeface="WingDings"/>
              <a:buChar char=""/>
              <a:defRPr/>
            </a:pPr>
            <a:r>
              <a:rPr lang="de-DE" altLang="de-DE" sz="2000" dirty="0">
                <a:latin typeface="Calibri Light"/>
              </a:rPr>
              <a:t>Er zijn altijd verschillende opvattingen. Niet iedereen verstaat onder intelligentie of aantrekkelijkheid hetzelfde als ik doe.</a:t>
            </a:r>
          </a:p>
          <a:p>
            <a:pPr lvl="1" eaLnBrk="1" hangingPunct="1">
              <a:spcBef>
                <a:spcPts val="1999"/>
              </a:spcBef>
              <a:spcAft>
                <a:spcPts val="0"/>
              </a:spcAft>
              <a:defRPr/>
            </a:pPr>
            <a:r>
              <a:rPr lang="de-DE" altLang="de-DE" sz="2000" dirty="0">
                <a:solidFill>
                  <a:srgbClr val="004992"/>
                </a:solidFill>
                <a:latin typeface="Calibri Light"/>
              </a:rPr>
              <a:t>Anderen mogen het oneens zijn met mijn ideeën.</a:t>
            </a:r>
          </a:p>
        </p:txBody>
      </p:sp>
      <p:pic>
        <p:nvPicPr>
          <p:cNvPr id="7" name="Picture 6"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02" name="Rectangle 16"/>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4. Afwijzen van positieve feedback &amp; aanvaarden van negatieve feedback</a:t>
            </a:r>
            <a:br>
              <a:rPr lang="nl-NL" altLang="de-DE" sz="3600" dirty="0">
                <a:solidFill>
                  <a:srgbClr val="004992"/>
                </a:solidFill>
                <a:latin typeface="Calibri Light"/>
              </a:rPr>
            </a:br>
            <a:r>
              <a:rPr lang="nl-NL" altLang="de-DE" dirty="0">
                <a:solidFill>
                  <a:srgbClr val="004992"/>
                </a:solidFill>
                <a:latin typeface="Calibri Light"/>
              </a:rPr>
              <a:t>Wat zou een realistischere en behulpzamere beoordeling zijn?</a:t>
            </a:r>
            <a:endParaRPr lang="de-DE" altLang="de-DE" dirty="0">
              <a:solidFill>
                <a:srgbClr val="004992"/>
              </a:solidFill>
              <a:latin typeface="Calibri Light"/>
            </a:endParaRPr>
          </a:p>
        </p:txBody>
      </p:sp>
      <p:graphicFrame>
        <p:nvGraphicFramePr>
          <p:cNvPr id="8"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650220327"/>
              </p:ext>
            </p:extLst>
          </p:nvPr>
        </p:nvGraphicFramePr>
        <p:xfrm>
          <a:off x="411480" y="2612383"/>
          <a:ext cx="11375136" cy="3985236"/>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1" i="1" u="none" strike="noStrike" cap="none" normalizeH="0" baseline="0" dirty="0" err="1">
                          <a:ln>
                            <a:noFill/>
                          </a:ln>
                          <a:solidFill>
                            <a:srgbClr val="333333"/>
                          </a:solidFill>
                          <a:effectLst/>
                          <a:latin typeface="Calibri Light"/>
                        </a:rPr>
                        <a:t>Depressieve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beoordeling</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beoordeling</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6590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Je krijgt complimenten</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voor je inzet.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nl-NL" sz="2000" b="1" i="1" u="none" strike="noStrike" cap="none" normalizeH="0" baseline="0">
                          <a:ln>
                            <a:noFill/>
                          </a:ln>
                          <a:solidFill>
                            <a:srgbClr val="333333"/>
                          </a:solidFill>
                          <a:effectLst/>
                          <a:latin typeface="Calibri Light"/>
                          <a:ea typeface="ＭＳ Ｐゴシック" pitchFamily="34" charset="-128"/>
                        </a:rPr>
                        <a:t>“Dat </a:t>
                      </a:r>
                      <a:r>
                        <a:rPr kumimoji="0" lang="nl-NL" sz="2000" b="1" i="1" u="none" strike="noStrike" cap="none" normalizeH="0" baseline="0" dirty="0">
                          <a:ln>
                            <a:noFill/>
                          </a:ln>
                          <a:solidFill>
                            <a:srgbClr val="333333"/>
                          </a:solidFill>
                          <a:effectLst/>
                          <a:latin typeface="Calibri Light"/>
                          <a:ea typeface="ＭＳ Ｐゴシック" pitchFamily="34" charset="-128"/>
                        </a:rPr>
                        <a:t>zegt ze alleen om aardig </a:t>
                      </a:r>
                      <a:r>
                        <a:rPr kumimoji="0" lang="nl-NL" sz="2000" b="1" i="1" u="none" strike="noStrike" cap="none" normalizeH="0" baseline="0">
                          <a:ln>
                            <a:noFill/>
                          </a:ln>
                          <a:solidFill>
                            <a:srgbClr val="333333"/>
                          </a:solidFill>
                          <a:effectLst/>
                          <a:latin typeface="Calibri Light"/>
                          <a:ea typeface="ＭＳ Ｐゴシック" pitchFamily="34" charset="-128"/>
                        </a:rPr>
                        <a:t>te zijn” “Alleen </a:t>
                      </a:r>
                      <a:r>
                        <a:rPr kumimoji="0" lang="nl-NL" sz="2000" b="1" i="1" u="none" strike="noStrike" cap="none" normalizeH="0" baseline="0" dirty="0">
                          <a:ln>
                            <a:noFill/>
                          </a:ln>
                          <a:solidFill>
                            <a:srgbClr val="333333"/>
                          </a:solidFill>
                          <a:effectLst/>
                          <a:latin typeface="Calibri Light"/>
                          <a:ea typeface="ＭＳ Ｐゴシック" pitchFamily="34" charset="-128"/>
                        </a:rPr>
                        <a:t>zij denkt er zo </a:t>
                      </a:r>
                      <a:r>
                        <a:rPr kumimoji="0" lang="nl-NL" sz="2000" b="1" i="1" u="none" strike="noStrike" cap="none" normalizeH="0" baseline="0">
                          <a:ln>
                            <a:noFill/>
                          </a:ln>
                          <a:solidFill>
                            <a:srgbClr val="333333"/>
                          </a:solidFill>
                          <a:effectLst/>
                          <a:latin typeface="Calibri Light"/>
                          <a:ea typeface="ＭＳ Ｐゴシック" pitchFamily="34" charset="-128"/>
                        </a:rPr>
                        <a:t>over...”</a:t>
                      </a:r>
                      <a:endParaRPr kumimoji="0" lang="nl-NL"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ea typeface="ＭＳ Ｐゴシック" pitchFamily="34" charset="-128"/>
                        </a:rPr>
                        <a:t>???</a:t>
                      </a:r>
                      <a:endParaRPr kumimoji="0" lang="es-ES"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6590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Je krijgt kritiek.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altLang="de-DE" sz="2000" b="1" i="1" u="none" strike="noStrike" cap="none" normalizeH="0" baseline="0">
                          <a:ln>
                            <a:noFill/>
                          </a:ln>
                          <a:solidFill>
                            <a:srgbClr val="333333"/>
                          </a:solidFill>
                          <a:effectLst/>
                          <a:latin typeface="Calibri Light"/>
                          <a:ea typeface="ＭＳ Ｐゴシック" pitchFamily="34" charset="-128"/>
                        </a:rPr>
                        <a:t>“Zij </a:t>
                      </a:r>
                      <a:r>
                        <a:rPr kumimoji="0" lang="nl-NL" altLang="de-DE" sz="2000" b="1" i="1" u="none" strike="noStrike" cap="none" normalizeH="0" baseline="0" dirty="0">
                          <a:ln>
                            <a:noFill/>
                          </a:ln>
                          <a:solidFill>
                            <a:srgbClr val="333333"/>
                          </a:solidFill>
                          <a:effectLst/>
                          <a:latin typeface="Calibri Light"/>
                          <a:ea typeface="ＭＳ Ｐゴシック" pitchFamily="34" charset="-128"/>
                        </a:rPr>
                        <a:t>heeft mij door, ik ben </a:t>
                      </a:r>
                      <a:r>
                        <a:rPr kumimoji="0" lang="nl-NL" altLang="de-DE" sz="2000" b="1" i="1" u="none" strike="noStrike" cap="none" normalizeH="0" baseline="0">
                          <a:ln>
                            <a:noFill/>
                          </a:ln>
                          <a:solidFill>
                            <a:srgbClr val="333333"/>
                          </a:solidFill>
                          <a:effectLst/>
                          <a:latin typeface="Calibri Light"/>
                          <a:ea typeface="ＭＳ Ｐゴシック" pitchFamily="34" charset="-128"/>
                        </a:rPr>
                        <a:t>waardeloos...”</a:t>
                      </a:r>
                      <a:endParaRPr kumimoji="0" lang="nl-NL" altLang="de-DE"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altLang="de-DE" sz="2000" b="0" i="0" u="none" strike="noStrike" cap="none" normalizeH="0" baseline="0" dirty="0">
                          <a:ln>
                            <a:noFill/>
                          </a:ln>
                          <a:solidFill>
                            <a:srgbClr val="004992"/>
                          </a:solidFill>
                          <a:effectLst/>
                          <a:latin typeface="Calibri Light"/>
                          <a:ea typeface="ＭＳ Ｐゴシック" pitchFamily="34" charset="-128"/>
                        </a:rPr>
                        <a:t>???</a:t>
                      </a:r>
                      <a:endParaRPr kumimoji="0" lang="es-ES"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9"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0270" y="5153744"/>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2764" y="3573016"/>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02" name="Rectangle 16"/>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4. Afwijzen van positieve feedback &amp; aanvaarden van negatieve feedback</a:t>
            </a:r>
            <a:br>
              <a:rPr lang="nl-NL" altLang="de-DE" sz="3600" dirty="0">
                <a:solidFill>
                  <a:srgbClr val="004992"/>
                </a:solidFill>
                <a:latin typeface="Calibri Light"/>
              </a:rPr>
            </a:br>
            <a:r>
              <a:rPr lang="nl-NL" altLang="de-DE" dirty="0">
                <a:solidFill>
                  <a:srgbClr val="004992"/>
                </a:solidFill>
                <a:latin typeface="Calibri Light"/>
              </a:rPr>
              <a:t>Wat zou een realistischere en behulpzamere beoordeling zijn?</a:t>
            </a:r>
            <a:endParaRPr lang="de-DE" altLang="de-DE" dirty="0">
              <a:solidFill>
                <a:srgbClr val="004992"/>
              </a:solidFill>
              <a:latin typeface="Calibri Light"/>
            </a:endParaRPr>
          </a:p>
        </p:txBody>
      </p:sp>
      <p:graphicFrame>
        <p:nvGraphicFramePr>
          <p:cNvPr id="8"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495317006"/>
              </p:ext>
            </p:extLst>
          </p:nvPr>
        </p:nvGraphicFramePr>
        <p:xfrm>
          <a:off x="411480" y="2612383"/>
          <a:ext cx="11375136" cy="3985236"/>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s-ES" sz="2000" b="1" i="1" u="none" strike="noStrike" cap="none" normalizeH="0" baseline="0" dirty="0" err="1">
                          <a:ln>
                            <a:noFill/>
                          </a:ln>
                          <a:solidFill>
                            <a:srgbClr val="333333"/>
                          </a:solidFill>
                          <a:effectLst/>
                          <a:latin typeface="Calibri Light"/>
                        </a:rPr>
                        <a:t>Depressieve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beoordeling</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beoordeling</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6590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Je krijgt complimenten</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voor je inzet.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nl-NL" sz="2000" b="1" i="1" u="none" strike="noStrike" cap="none" normalizeH="0" baseline="0">
                          <a:ln>
                            <a:noFill/>
                          </a:ln>
                          <a:solidFill>
                            <a:srgbClr val="333333"/>
                          </a:solidFill>
                          <a:effectLst/>
                          <a:latin typeface="Calibri Light"/>
                          <a:ea typeface="ＭＳ Ｐゴシック" pitchFamily="34" charset="-128"/>
                        </a:rPr>
                        <a:t>“Dat </a:t>
                      </a:r>
                      <a:r>
                        <a:rPr kumimoji="0" lang="nl-NL" sz="2000" b="1" i="1" u="none" strike="noStrike" cap="none" normalizeH="0" baseline="0" dirty="0">
                          <a:ln>
                            <a:noFill/>
                          </a:ln>
                          <a:solidFill>
                            <a:srgbClr val="333333"/>
                          </a:solidFill>
                          <a:effectLst/>
                          <a:latin typeface="Calibri Light"/>
                          <a:ea typeface="ＭＳ Ｐゴシック" pitchFamily="34" charset="-128"/>
                        </a:rPr>
                        <a:t>zegt ze alleen om aardig </a:t>
                      </a:r>
                      <a:r>
                        <a:rPr kumimoji="0" lang="nl-NL" sz="2000" b="1" i="1" u="none" strike="noStrike" cap="none" normalizeH="0" baseline="0">
                          <a:ln>
                            <a:noFill/>
                          </a:ln>
                          <a:solidFill>
                            <a:srgbClr val="333333"/>
                          </a:solidFill>
                          <a:effectLst/>
                          <a:latin typeface="Calibri Light"/>
                          <a:ea typeface="ＭＳ Ｐゴシック" pitchFamily="34" charset="-128"/>
                        </a:rPr>
                        <a:t>te zijn” “Alleen </a:t>
                      </a:r>
                      <a:r>
                        <a:rPr kumimoji="0" lang="nl-NL" sz="2000" b="1" i="1" u="none" strike="noStrike" cap="none" normalizeH="0" baseline="0" dirty="0">
                          <a:ln>
                            <a:noFill/>
                          </a:ln>
                          <a:solidFill>
                            <a:srgbClr val="333333"/>
                          </a:solidFill>
                          <a:effectLst/>
                          <a:latin typeface="Calibri Light"/>
                          <a:ea typeface="ＭＳ Ｐゴシック" pitchFamily="34" charset="-128"/>
                        </a:rPr>
                        <a:t>zij denkt er zo </a:t>
                      </a:r>
                      <a:r>
                        <a:rPr kumimoji="0" lang="nl-NL" sz="2000" b="1" i="1" u="none" strike="noStrike" cap="none" normalizeH="0" baseline="0">
                          <a:ln>
                            <a:noFill/>
                          </a:ln>
                          <a:solidFill>
                            <a:srgbClr val="333333"/>
                          </a:solidFill>
                          <a:effectLst/>
                          <a:latin typeface="Calibri Light"/>
                          <a:ea typeface="ＭＳ Ｐゴシック" pitchFamily="34" charset="-128"/>
                        </a:rPr>
                        <a:t>over...”</a:t>
                      </a:r>
                      <a:endParaRPr kumimoji="0" lang="nl-NL"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2000" b="0" i="0" u="none" strike="noStrike" cap="none" normalizeH="0" baseline="0">
                          <a:ln>
                            <a:noFill/>
                          </a:ln>
                          <a:solidFill>
                            <a:srgbClr val="333333"/>
                          </a:solidFill>
                          <a:effectLst/>
                          <a:latin typeface="Calibri Light"/>
                          <a:ea typeface="ＭＳ Ｐゴシック" pitchFamily="34" charset="-128"/>
                        </a:rPr>
                        <a:t>“Fijn </a:t>
                      </a:r>
                      <a:r>
                        <a:rPr kumimoji="0" lang="nl-NL" sz="2000" b="0" i="0" u="none" strike="noStrike" cap="none" normalizeH="0" baseline="0" dirty="0">
                          <a:ln>
                            <a:noFill/>
                          </a:ln>
                          <a:solidFill>
                            <a:srgbClr val="333333"/>
                          </a:solidFill>
                          <a:effectLst/>
                          <a:latin typeface="Calibri Light"/>
                          <a:ea typeface="ＭＳ Ｐゴシック" pitchFamily="34" charset="-128"/>
                        </a:rPr>
                        <a:t>dat iemand mijn inzet </a:t>
                      </a:r>
                      <a:r>
                        <a:rPr kumimoji="0" lang="nl-NL" sz="2000" b="0" i="0" u="none" strike="noStrike" cap="none" normalizeH="0" baseline="0">
                          <a:ln>
                            <a:noFill/>
                          </a:ln>
                          <a:solidFill>
                            <a:srgbClr val="333333"/>
                          </a:solidFill>
                          <a:effectLst/>
                          <a:latin typeface="Calibri Light"/>
                          <a:ea typeface="ＭＳ Ｐゴシック" pitchFamily="34" charset="-128"/>
                        </a:rPr>
                        <a:t>erkent!”</a:t>
                      </a:r>
                      <a:endParaRPr kumimoji="0" lang="es-E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6590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Je krijgt kritiek.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altLang="de-DE" sz="2000" b="1" i="1" u="none" strike="noStrike" cap="none" normalizeH="0" baseline="0">
                          <a:ln>
                            <a:noFill/>
                          </a:ln>
                          <a:solidFill>
                            <a:srgbClr val="333333"/>
                          </a:solidFill>
                          <a:effectLst/>
                          <a:latin typeface="Calibri Light"/>
                          <a:ea typeface="ＭＳ Ｐゴシック" pitchFamily="34" charset="-128"/>
                        </a:rPr>
                        <a:t>“Zij </a:t>
                      </a:r>
                      <a:r>
                        <a:rPr kumimoji="0" lang="nl-NL" altLang="de-DE" sz="2000" b="1" i="1" u="none" strike="noStrike" cap="none" normalizeH="0" baseline="0" dirty="0">
                          <a:ln>
                            <a:noFill/>
                          </a:ln>
                          <a:solidFill>
                            <a:srgbClr val="333333"/>
                          </a:solidFill>
                          <a:effectLst/>
                          <a:latin typeface="Calibri Light"/>
                          <a:ea typeface="ＭＳ Ｐゴシック" pitchFamily="34" charset="-128"/>
                        </a:rPr>
                        <a:t>heeft mij door, ik ben </a:t>
                      </a:r>
                      <a:r>
                        <a:rPr kumimoji="0" lang="nl-NL" altLang="de-DE" sz="2000" b="1" i="1" u="none" strike="noStrike" cap="none" normalizeH="0" baseline="0">
                          <a:ln>
                            <a:noFill/>
                          </a:ln>
                          <a:solidFill>
                            <a:srgbClr val="333333"/>
                          </a:solidFill>
                          <a:effectLst/>
                          <a:latin typeface="Calibri Light"/>
                          <a:ea typeface="ＭＳ Ｐゴシック" pitchFamily="34" charset="-128"/>
                        </a:rPr>
                        <a:t>waardeloos...”</a:t>
                      </a:r>
                      <a:endParaRPr kumimoji="0" lang="nl-NL" altLang="de-DE"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altLang="de-DE" sz="2000" b="0" i="0" u="none" strike="noStrike" cap="none" normalizeH="0" baseline="0" dirty="0">
                          <a:ln>
                            <a:noFill/>
                          </a:ln>
                          <a:solidFill>
                            <a:srgbClr val="004992"/>
                          </a:solidFill>
                          <a:effectLst/>
                          <a:latin typeface="Calibri Light"/>
                          <a:ea typeface="ＭＳ Ｐゴシック" pitchFamily="34" charset="-128"/>
                        </a:rPr>
                        <a:t>???</a:t>
                      </a:r>
                      <a:endParaRPr kumimoji="0" lang="es-ES"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0270" y="5153744"/>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2764" y="3573016"/>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26</a:t>
            </a:fld>
            <a:endParaRPr lang="de-DE" altLang="de-DE"/>
          </a:p>
        </p:txBody>
      </p:sp>
    </p:spTree>
    <p:extLst>
      <p:ext uri="{BB962C8B-B14F-4D97-AF65-F5344CB8AC3E}">
        <p14:creationId xmlns:p14="http://schemas.microsoft.com/office/powerpoint/2010/main" val="40490805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02" name="Rectangle 16"/>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nl-NL" altLang="de-DE" sz="3600" dirty="0">
                <a:solidFill>
                  <a:srgbClr val="004992"/>
                </a:solidFill>
                <a:latin typeface="Calibri Light"/>
              </a:rPr>
              <a:t>4. Afwijzen van positieve feedback &amp; aanvaarden van negatieve feedback</a:t>
            </a:r>
            <a:br>
              <a:rPr lang="nl-NL" altLang="de-DE" sz="3600" dirty="0">
                <a:solidFill>
                  <a:srgbClr val="004992"/>
                </a:solidFill>
                <a:latin typeface="Calibri Light"/>
              </a:rPr>
            </a:br>
            <a:r>
              <a:rPr lang="nl-NL" altLang="de-DE" dirty="0">
                <a:solidFill>
                  <a:srgbClr val="004992"/>
                </a:solidFill>
                <a:latin typeface="Calibri Light"/>
              </a:rPr>
              <a:t>Wat zou een realistischere en behulpzamere beoordeling zijn?</a:t>
            </a:r>
            <a:endParaRPr lang="de-DE" altLang="de-DE" dirty="0">
              <a:solidFill>
                <a:srgbClr val="004992"/>
              </a:solidFill>
              <a:latin typeface="Calibri Light"/>
            </a:endParaRPr>
          </a:p>
        </p:txBody>
      </p:sp>
      <p:graphicFrame>
        <p:nvGraphicFramePr>
          <p:cNvPr id="8"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4332041"/>
              </p:ext>
            </p:extLst>
          </p:nvPr>
        </p:nvGraphicFramePr>
        <p:xfrm>
          <a:off x="411480" y="2612383"/>
          <a:ext cx="11375136" cy="3985236"/>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1" i="1" u="none" strike="noStrike" cap="none" normalizeH="0" baseline="0" dirty="0" err="1">
                          <a:ln>
                            <a:noFill/>
                          </a:ln>
                          <a:solidFill>
                            <a:srgbClr val="333333"/>
                          </a:solidFill>
                          <a:effectLst/>
                          <a:latin typeface="Calibri Light"/>
                        </a:rPr>
                        <a:t>Depressieve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beoordeling</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beoordeling</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6590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Je krijgt complimenten</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voor je inzet.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nl-NL" sz="2000" b="1" i="1" u="none" strike="noStrike" cap="none" normalizeH="0" baseline="0">
                          <a:ln>
                            <a:noFill/>
                          </a:ln>
                          <a:solidFill>
                            <a:srgbClr val="333333"/>
                          </a:solidFill>
                          <a:effectLst/>
                          <a:latin typeface="Calibri Light"/>
                          <a:ea typeface="ＭＳ Ｐゴシック" pitchFamily="34" charset="-128"/>
                        </a:rPr>
                        <a:t>“Dat </a:t>
                      </a:r>
                      <a:r>
                        <a:rPr kumimoji="0" lang="nl-NL" sz="2000" b="1" i="1" u="none" strike="noStrike" cap="none" normalizeH="0" baseline="0" dirty="0">
                          <a:ln>
                            <a:noFill/>
                          </a:ln>
                          <a:solidFill>
                            <a:srgbClr val="333333"/>
                          </a:solidFill>
                          <a:effectLst/>
                          <a:latin typeface="Calibri Light"/>
                          <a:ea typeface="ＭＳ Ｐゴシック" pitchFamily="34" charset="-128"/>
                        </a:rPr>
                        <a:t>zegt ze alleen om aardig </a:t>
                      </a:r>
                      <a:r>
                        <a:rPr kumimoji="0" lang="nl-NL" sz="2000" b="1" i="1" u="none" strike="noStrike" cap="none" normalizeH="0" baseline="0">
                          <a:ln>
                            <a:noFill/>
                          </a:ln>
                          <a:solidFill>
                            <a:srgbClr val="333333"/>
                          </a:solidFill>
                          <a:effectLst/>
                          <a:latin typeface="Calibri Light"/>
                          <a:ea typeface="ＭＳ Ｐゴシック" pitchFamily="34" charset="-128"/>
                        </a:rPr>
                        <a:t>te zijn” “Alleen </a:t>
                      </a:r>
                      <a:r>
                        <a:rPr kumimoji="0" lang="nl-NL" sz="2000" b="1" i="1" u="none" strike="noStrike" cap="none" normalizeH="0" baseline="0" dirty="0">
                          <a:ln>
                            <a:noFill/>
                          </a:ln>
                          <a:solidFill>
                            <a:srgbClr val="333333"/>
                          </a:solidFill>
                          <a:effectLst/>
                          <a:latin typeface="Calibri Light"/>
                          <a:ea typeface="ＭＳ Ｐゴシック" pitchFamily="34" charset="-128"/>
                        </a:rPr>
                        <a:t>zij denkt er zo </a:t>
                      </a:r>
                      <a:r>
                        <a:rPr kumimoji="0" lang="nl-NL" sz="2000" b="1" i="1" u="none" strike="noStrike" cap="none" normalizeH="0" baseline="0">
                          <a:ln>
                            <a:noFill/>
                          </a:ln>
                          <a:solidFill>
                            <a:srgbClr val="333333"/>
                          </a:solidFill>
                          <a:effectLst/>
                          <a:latin typeface="Calibri Light"/>
                          <a:ea typeface="ＭＳ Ｐゴシック" pitchFamily="34" charset="-128"/>
                        </a:rPr>
                        <a:t>over...”</a:t>
                      </a:r>
                      <a:endParaRPr kumimoji="0" lang="nl-NL"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2000" b="0" i="0" u="none" strike="noStrike" cap="none" normalizeH="0" baseline="0">
                          <a:ln>
                            <a:noFill/>
                          </a:ln>
                          <a:solidFill>
                            <a:srgbClr val="333333"/>
                          </a:solidFill>
                          <a:effectLst/>
                          <a:latin typeface="Calibri Light"/>
                          <a:ea typeface="ＭＳ Ｐゴシック" pitchFamily="34" charset="-128"/>
                        </a:rPr>
                        <a:t>“Fijn </a:t>
                      </a:r>
                      <a:r>
                        <a:rPr kumimoji="0" lang="nl-NL" sz="2000" b="0" i="0" u="none" strike="noStrike" cap="none" normalizeH="0" baseline="0" dirty="0">
                          <a:ln>
                            <a:noFill/>
                          </a:ln>
                          <a:solidFill>
                            <a:srgbClr val="333333"/>
                          </a:solidFill>
                          <a:effectLst/>
                          <a:latin typeface="Calibri Light"/>
                          <a:ea typeface="ＭＳ Ｐゴシック" pitchFamily="34" charset="-128"/>
                        </a:rPr>
                        <a:t>dat iemand mijn inzet </a:t>
                      </a:r>
                      <a:r>
                        <a:rPr kumimoji="0" lang="nl-NL" sz="2000" b="0" i="0" u="none" strike="noStrike" cap="none" normalizeH="0" baseline="0">
                          <a:ln>
                            <a:noFill/>
                          </a:ln>
                          <a:solidFill>
                            <a:srgbClr val="333333"/>
                          </a:solidFill>
                          <a:effectLst/>
                          <a:latin typeface="Calibri Light"/>
                          <a:ea typeface="ＭＳ Ｐゴシック" pitchFamily="34" charset="-128"/>
                        </a:rPr>
                        <a:t>erkent!”</a:t>
                      </a:r>
                      <a:endParaRPr kumimoji="0" lang="es-E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56590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Je krijgt kritiek.</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altLang="de-DE" sz="2000" b="1" i="1" u="none" strike="noStrike" cap="none" normalizeH="0" baseline="0">
                          <a:ln>
                            <a:noFill/>
                          </a:ln>
                          <a:solidFill>
                            <a:srgbClr val="333333"/>
                          </a:solidFill>
                          <a:effectLst/>
                          <a:latin typeface="Calibri Light"/>
                          <a:ea typeface="ＭＳ Ｐゴシック" pitchFamily="34" charset="-128"/>
                        </a:rPr>
                        <a:t>“Zij </a:t>
                      </a:r>
                      <a:r>
                        <a:rPr kumimoji="0" lang="nl-NL" altLang="de-DE" sz="2000" b="1" i="1" u="none" strike="noStrike" cap="none" normalizeH="0" baseline="0" dirty="0">
                          <a:ln>
                            <a:noFill/>
                          </a:ln>
                          <a:solidFill>
                            <a:srgbClr val="333333"/>
                          </a:solidFill>
                          <a:effectLst/>
                          <a:latin typeface="Calibri Light"/>
                          <a:ea typeface="ＭＳ Ｐゴシック" pitchFamily="34" charset="-128"/>
                        </a:rPr>
                        <a:t>heeft mij door, ik ben </a:t>
                      </a:r>
                      <a:r>
                        <a:rPr kumimoji="0" lang="nl-NL" altLang="de-DE" sz="2000" b="1" i="1" u="none" strike="noStrike" cap="none" normalizeH="0" baseline="0">
                          <a:ln>
                            <a:noFill/>
                          </a:ln>
                          <a:solidFill>
                            <a:srgbClr val="333333"/>
                          </a:solidFill>
                          <a:effectLst/>
                          <a:latin typeface="Calibri Light"/>
                          <a:ea typeface="ＭＳ Ｐゴシック" pitchFamily="34" charset="-128"/>
                        </a:rPr>
                        <a:t>waardeloos...”</a:t>
                      </a:r>
                      <a:endParaRPr kumimoji="0" lang="nl-NL" altLang="de-DE"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altLang="de-DE" sz="2000" b="0" i="0" u="none" strike="noStrike" cap="none" normalizeH="0" baseline="0">
                          <a:ln>
                            <a:noFill/>
                          </a:ln>
                          <a:solidFill>
                            <a:srgbClr val="333333"/>
                          </a:solidFill>
                          <a:effectLst/>
                          <a:latin typeface="Calibri Light"/>
                          <a:ea typeface="ＭＳ Ｐゴシック" pitchFamily="34" charset="-128"/>
                        </a:rPr>
                        <a:t>“Zij </a:t>
                      </a:r>
                      <a:r>
                        <a:rPr kumimoji="0" lang="nl-NL" altLang="de-DE" sz="2000" b="0" i="0" u="none" strike="noStrike" cap="none" normalizeH="0" baseline="0" dirty="0">
                          <a:ln>
                            <a:noFill/>
                          </a:ln>
                          <a:solidFill>
                            <a:srgbClr val="333333"/>
                          </a:solidFill>
                          <a:effectLst/>
                          <a:latin typeface="Calibri Light"/>
                          <a:ea typeface="ＭＳ Ｐゴシック" pitchFamily="34" charset="-128"/>
                        </a:rPr>
                        <a:t>heeft mogelijk een </a:t>
                      </a:r>
                      <a:r>
                        <a:rPr kumimoji="0" lang="nl-NL" altLang="de-DE" sz="2000" b="0" i="0" u="none" strike="noStrike" cap="none" normalizeH="0" baseline="0">
                          <a:ln>
                            <a:noFill/>
                          </a:ln>
                          <a:solidFill>
                            <a:srgbClr val="333333"/>
                          </a:solidFill>
                          <a:effectLst/>
                          <a:latin typeface="Calibri Light"/>
                          <a:ea typeface="ＭＳ Ｐゴシック" pitchFamily="34" charset="-128"/>
                        </a:rPr>
                        <a:t>rotdag.”</a:t>
                      </a:r>
                      <a:endParaRPr kumimoji="0" lang="nl-NL" altLang="de-DE" sz="20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altLang="de-DE" sz="2000" b="0" i="0" u="none" strike="noStrike" cap="none" normalizeH="0" baseline="0">
                          <a:ln>
                            <a:noFill/>
                          </a:ln>
                          <a:solidFill>
                            <a:srgbClr val="333333"/>
                          </a:solidFill>
                          <a:effectLst/>
                          <a:latin typeface="Calibri Light"/>
                          <a:ea typeface="ＭＳ Ｐゴシック" pitchFamily="34" charset="-128"/>
                        </a:rPr>
                        <a:t>“Kan </a:t>
                      </a:r>
                      <a:r>
                        <a:rPr kumimoji="0" lang="nl-NL" altLang="de-DE" sz="2000" b="0" i="0" u="none" strike="noStrike" cap="none" normalizeH="0" baseline="0" dirty="0">
                          <a:ln>
                            <a:noFill/>
                          </a:ln>
                          <a:solidFill>
                            <a:srgbClr val="333333"/>
                          </a:solidFill>
                          <a:effectLst/>
                          <a:latin typeface="Calibri Light"/>
                          <a:ea typeface="ＭＳ Ｐゴシック" pitchFamily="34" charset="-128"/>
                        </a:rPr>
                        <a:t>ik wat leren van de </a:t>
                      </a:r>
                      <a:r>
                        <a:rPr kumimoji="0" lang="nl-NL" altLang="de-DE" sz="2000" b="0" i="0" u="none" strike="noStrike" cap="none" normalizeH="0" baseline="0">
                          <a:ln>
                            <a:noFill/>
                          </a:ln>
                          <a:solidFill>
                            <a:srgbClr val="333333"/>
                          </a:solidFill>
                          <a:effectLst/>
                          <a:latin typeface="Calibri Light"/>
                          <a:ea typeface="ＭＳ Ｐゴシック" pitchFamily="34" charset="-128"/>
                        </a:rPr>
                        <a:t>kritiek?” </a:t>
                      </a:r>
                      <a:endParaRPr kumimoji="0" lang="es-E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0270" y="5153744"/>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2764" y="3573016"/>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27</a:t>
            </a:fld>
            <a:endParaRPr lang="de-DE" altLang="de-DE"/>
          </a:p>
        </p:txBody>
      </p:sp>
    </p:spTree>
    <p:extLst>
      <p:ext uri="{BB962C8B-B14F-4D97-AF65-F5344CB8AC3E}">
        <p14:creationId xmlns:p14="http://schemas.microsoft.com/office/powerpoint/2010/main" val="36153783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In plaats daarvan: probeer genuanceerd te denken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Loop niet op de feiten vooruit, maar bespreek je zorgen met iemand die je vertrouwt.</a:t>
            </a:r>
          </a:p>
          <a:p>
            <a:pPr lvl="0" defTabSz="914400" fontAlgn="base"/>
            <a:r>
              <a:rPr lang="de-DE" altLang="de-DE" sz="2400" dirty="0">
                <a:solidFill>
                  <a:srgbClr val="004992"/>
                </a:solidFill>
                <a:latin typeface="Calibri Light"/>
                <a:ea typeface="MS PGothic" panose="020B0600070205080204" pitchFamily="34" charset="-128"/>
              </a:rPr>
              <a:t>De wereld is niet zwart-wit. Er zijn meerdere tinten grijs: denk niet direct in extremen.</a:t>
            </a:r>
          </a:p>
          <a:p>
            <a:pPr lvl="0" defTabSz="914400" fontAlgn="base"/>
            <a:r>
              <a:rPr lang="de-DE" altLang="de-DE" sz="2400" dirty="0">
                <a:solidFill>
                  <a:srgbClr val="004992"/>
                </a:solidFill>
                <a:latin typeface="Calibri Light"/>
                <a:ea typeface="MS PGothic" panose="020B0600070205080204" pitchFamily="34" charset="-128"/>
              </a:rPr>
              <a:t>Iedereen maakt zich wel eens zorgen, maar vaak wijst de tijd uit dat deze zorgen onterecht waren.</a:t>
            </a:r>
            <a:endParaRPr lang="en-US" sz="2400" dirty="0">
              <a:solidFill>
                <a:srgbClr val="004992"/>
              </a:solidFill>
              <a:latin typeface="Calibri Light"/>
            </a:endParaRPr>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Calibri Light"/>
              </a:rPr>
              <a:t>5. </a:t>
            </a:r>
            <a:r>
              <a:rPr lang="en-US" sz="3600" dirty="0" err="1">
                <a:solidFill>
                  <a:srgbClr val="004992"/>
                </a:solidFill>
                <a:latin typeface="Calibri Light"/>
              </a:rPr>
              <a:t>Zwart</a:t>
            </a:r>
            <a:r>
              <a:rPr lang="en-US" sz="3600" dirty="0">
                <a:solidFill>
                  <a:srgbClr val="004992"/>
                </a:solidFill>
                <a:latin typeface="Calibri Light"/>
              </a:rPr>
              <a:t>-wit </a:t>
            </a:r>
            <a:r>
              <a:rPr lang="en-US" sz="3600" dirty="0" err="1">
                <a:solidFill>
                  <a:srgbClr val="004992"/>
                </a:solidFill>
                <a:latin typeface="Calibri Light"/>
              </a:rPr>
              <a:t>denken</a:t>
            </a:r>
            <a:r>
              <a:rPr lang="en-US" sz="3600" dirty="0">
                <a:solidFill>
                  <a:srgbClr val="004992"/>
                </a:solidFill>
                <a:latin typeface="Calibri Light"/>
              </a:rPr>
              <a:t>/ </a:t>
            </a:r>
            <a:r>
              <a:rPr lang="en-US" sz="3600" dirty="0" err="1">
                <a:solidFill>
                  <a:srgbClr val="004992"/>
                </a:solidFill>
                <a:latin typeface="Calibri Light"/>
              </a:rPr>
              <a:t>Catastroferen</a:t>
            </a:r>
            <a:r>
              <a:rPr lang="en-US" sz="3600" dirty="0">
                <a:solidFill>
                  <a:srgbClr val="004992"/>
                </a:solidFill>
                <a:latin typeface="Calibri Light"/>
              </a:rPr>
              <a:t>: </a:t>
            </a:r>
            <a:r>
              <a:rPr lang="en-US" sz="3600" dirty="0" err="1">
                <a:solidFill>
                  <a:srgbClr val="004992"/>
                </a:solidFill>
                <a:latin typeface="Calibri Light"/>
              </a:rPr>
              <a:t>doemdenken</a:t>
            </a:r>
            <a:br>
              <a:rPr lang="en-US" sz="3600" dirty="0">
                <a:solidFill>
                  <a:srgbClr val="004992"/>
                </a:solidFill>
                <a:latin typeface="Calibri Light"/>
              </a:rPr>
            </a:br>
            <a:r>
              <a:rPr lang="nl-NL" dirty="0">
                <a:solidFill>
                  <a:srgbClr val="004992"/>
                </a:solidFill>
                <a:latin typeface="Calibri Light"/>
              </a:rPr>
              <a:t>Wat zou een realistischere en behulpzamere beoordeling zijn?</a:t>
            </a:r>
            <a:endParaRPr lang="en-US" dirty="0">
              <a:solidFill>
                <a:srgbClr val="004992"/>
              </a:solidFill>
              <a:latin typeface="Calibri Light"/>
            </a:endParaRPr>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1585677127"/>
              </p:ext>
            </p:extLst>
          </p:nvPr>
        </p:nvGraphicFramePr>
        <p:xfrm>
          <a:off x="408955" y="2204864"/>
          <a:ext cx="11376000" cy="21336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1" i="1" u="none" strike="noStrike" cap="none" normalizeH="0" baseline="0" dirty="0" err="1">
                          <a:ln>
                            <a:noFill/>
                          </a:ln>
                          <a:solidFill>
                            <a:srgbClr val="333333"/>
                          </a:solidFill>
                          <a:effectLst/>
                          <a:latin typeface="Calibri Light"/>
                        </a:rPr>
                        <a:t>Depressieve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beoordeling</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beoordeling</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baas zegt je niet gedag.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2000" b="1" i="1" u="none" strike="noStrike" cap="none" normalizeH="0" baseline="0">
                          <a:ln>
                            <a:noFill/>
                          </a:ln>
                          <a:solidFill>
                            <a:srgbClr val="333333"/>
                          </a:solidFill>
                          <a:effectLst/>
                          <a:latin typeface="Calibri Light"/>
                          <a:ea typeface="ＭＳ Ｐゴシック" pitchFamily="34" charset="-128"/>
                        </a:rPr>
                        <a:t>“Ik </a:t>
                      </a:r>
                      <a:r>
                        <a:rPr kumimoji="0" lang="nl-NL" sz="2000" b="1" i="1" u="none" strike="noStrike" cap="none" normalizeH="0" baseline="0" dirty="0">
                          <a:ln>
                            <a:noFill/>
                          </a:ln>
                          <a:solidFill>
                            <a:srgbClr val="333333"/>
                          </a:solidFill>
                          <a:effectLst/>
                          <a:latin typeface="Calibri Light"/>
                          <a:ea typeface="ＭＳ Ｐゴシック" pitchFamily="34" charset="-128"/>
                        </a:rPr>
                        <a:t>word </a:t>
                      </a:r>
                      <a:r>
                        <a:rPr kumimoji="0" lang="nl-NL" sz="2000" b="1" i="1" u="none" strike="noStrike" cap="none" normalizeH="0" baseline="0">
                          <a:ln>
                            <a:noFill/>
                          </a:ln>
                          <a:solidFill>
                            <a:srgbClr val="333333"/>
                          </a:solidFill>
                          <a:effectLst/>
                          <a:latin typeface="Calibri Light"/>
                          <a:ea typeface="ＭＳ Ｐゴシック" pitchFamily="34" charset="-128"/>
                        </a:rPr>
                        <a:t>vast ontslagen”</a:t>
                      </a:r>
                      <a:endParaRPr kumimoji="0" lang="nl-NL" sz="2000" b="1" i="1"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ea typeface="ＭＳ Ｐゴシック" pitchFamily="34" charset="-128"/>
                        </a:rPr>
                        <a:t>???</a:t>
                      </a:r>
                      <a:endParaRPr kumimoji="0" lang="en-US"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29</a:t>
            </a:fld>
            <a:endParaRPr lang="de-DE" altLang="de-DE"/>
          </a:p>
        </p:txBody>
      </p:sp>
    </p:spTree>
    <p:extLst>
      <p:ext uri="{BB962C8B-B14F-4D97-AF65-F5344CB8AC3E}">
        <p14:creationId xmlns:p14="http://schemas.microsoft.com/office/powerpoint/2010/main" val="29134458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a:solidFill>
                  <a:srgbClr val="004992"/>
                </a:solidFill>
                <a:latin typeface="Calibri Light"/>
              </a:rPr>
              <a:t>5. </a:t>
            </a:r>
            <a:r>
              <a:rPr lang="en-US" sz="3600" dirty="0" err="1">
                <a:solidFill>
                  <a:srgbClr val="004992"/>
                </a:solidFill>
                <a:latin typeface="Calibri Light"/>
              </a:rPr>
              <a:t>Zwart</a:t>
            </a:r>
            <a:r>
              <a:rPr lang="en-US" sz="3600" dirty="0">
                <a:solidFill>
                  <a:srgbClr val="004992"/>
                </a:solidFill>
                <a:latin typeface="Calibri Light"/>
              </a:rPr>
              <a:t>-wit </a:t>
            </a:r>
            <a:r>
              <a:rPr lang="en-US" sz="3600" dirty="0" err="1">
                <a:solidFill>
                  <a:srgbClr val="004992"/>
                </a:solidFill>
                <a:latin typeface="Calibri Light"/>
              </a:rPr>
              <a:t>denken</a:t>
            </a:r>
            <a:r>
              <a:rPr lang="en-US" sz="3600" dirty="0">
                <a:solidFill>
                  <a:srgbClr val="004992"/>
                </a:solidFill>
                <a:latin typeface="Calibri Light"/>
              </a:rPr>
              <a:t>/ </a:t>
            </a:r>
            <a:r>
              <a:rPr lang="en-US" sz="3600" dirty="0" err="1">
                <a:solidFill>
                  <a:srgbClr val="004992"/>
                </a:solidFill>
                <a:latin typeface="Calibri Light"/>
              </a:rPr>
              <a:t>Catastroferen</a:t>
            </a:r>
            <a:r>
              <a:rPr lang="en-US" sz="3600" dirty="0">
                <a:solidFill>
                  <a:srgbClr val="004992"/>
                </a:solidFill>
                <a:latin typeface="Calibri Light"/>
              </a:rPr>
              <a:t>: </a:t>
            </a:r>
            <a:r>
              <a:rPr lang="en-US" sz="3600" dirty="0" err="1">
                <a:solidFill>
                  <a:srgbClr val="004992"/>
                </a:solidFill>
                <a:latin typeface="Calibri Light"/>
              </a:rPr>
              <a:t>doemdenken</a:t>
            </a:r>
            <a:br>
              <a:rPr lang="en-US" sz="3600" dirty="0">
                <a:solidFill>
                  <a:srgbClr val="004992"/>
                </a:solidFill>
                <a:latin typeface="Calibri Light"/>
              </a:rPr>
            </a:br>
            <a:r>
              <a:rPr lang="nl-NL" dirty="0">
                <a:solidFill>
                  <a:srgbClr val="004992"/>
                </a:solidFill>
                <a:latin typeface="Calibri Light"/>
              </a:rPr>
              <a:t>Wat zou een realistischere en behulpzamere beoordeling zijn?</a:t>
            </a:r>
            <a:endParaRPr lang="en-US" dirty="0">
              <a:solidFill>
                <a:srgbClr val="004992"/>
              </a:solidFill>
              <a:latin typeface="Calibri Light"/>
            </a:endParaRPr>
          </a:p>
        </p:txBody>
      </p:sp>
      <p:graphicFrame>
        <p:nvGraphicFramePr>
          <p:cNvPr id="8"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1652317671"/>
              </p:ext>
            </p:extLst>
          </p:nvPr>
        </p:nvGraphicFramePr>
        <p:xfrm>
          <a:off x="408955" y="2204864"/>
          <a:ext cx="11376000" cy="21336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1" i="1" u="none" strike="noStrike" cap="none" normalizeH="0" baseline="0" dirty="0" err="1">
                          <a:ln>
                            <a:noFill/>
                          </a:ln>
                          <a:solidFill>
                            <a:srgbClr val="333333"/>
                          </a:solidFill>
                          <a:effectLst/>
                          <a:latin typeface="Calibri Light"/>
                        </a:rPr>
                        <a:t>Depressieve</a:t>
                      </a:r>
                      <a:r>
                        <a:rPr kumimoji="0" lang="es-ES" sz="2000" b="1" i="1" u="none" strike="noStrike" cap="none" normalizeH="0" baseline="0" dirty="0">
                          <a:ln>
                            <a:noFill/>
                          </a:ln>
                          <a:solidFill>
                            <a:srgbClr val="333333"/>
                          </a:solidFill>
                          <a:effectLst/>
                          <a:latin typeface="Calibri Light"/>
                        </a:rPr>
                        <a:t> </a:t>
                      </a:r>
                      <a:r>
                        <a:rPr kumimoji="0" lang="es-ES" sz="2000" b="1" i="1" u="none" strike="noStrike" cap="none" normalizeH="0" baseline="0" dirty="0" err="1">
                          <a:ln>
                            <a:noFill/>
                          </a:ln>
                          <a:solidFill>
                            <a:srgbClr val="333333"/>
                          </a:solidFill>
                          <a:effectLst/>
                          <a:latin typeface="Calibri Light"/>
                        </a:rPr>
                        <a:t>beoordeling</a:t>
                      </a:r>
                      <a:endParaRPr kumimoji="0" lang="es-ES"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s-ES" sz="2000" b="0" i="0" u="none" strike="noStrike" cap="none" normalizeH="0" baseline="0" dirty="0" err="1">
                          <a:ln>
                            <a:noFill/>
                          </a:ln>
                          <a:solidFill>
                            <a:srgbClr val="333333"/>
                          </a:solidFill>
                          <a:effectLst/>
                          <a:latin typeface="Calibri Light"/>
                        </a:rPr>
                        <a:t>Positieve</a:t>
                      </a:r>
                      <a:r>
                        <a:rPr kumimoji="0" lang="es-ES" sz="2000" b="0" i="0" u="none" strike="noStrike" cap="none" normalizeH="0" baseline="0" dirty="0">
                          <a:ln>
                            <a:noFill/>
                          </a:ln>
                          <a:solidFill>
                            <a:srgbClr val="333333"/>
                          </a:solidFill>
                          <a:effectLst/>
                          <a:latin typeface="Calibri Light"/>
                        </a:rPr>
                        <a:t>/</a:t>
                      </a:r>
                      <a:r>
                        <a:rPr kumimoji="0" lang="es-ES" sz="2000" b="0" i="0" u="none" strike="noStrike" cap="none" normalizeH="0" baseline="0" dirty="0" err="1">
                          <a:ln>
                            <a:noFill/>
                          </a:ln>
                          <a:solidFill>
                            <a:srgbClr val="333333"/>
                          </a:solidFill>
                          <a:effectLst/>
                          <a:latin typeface="Calibri Light"/>
                        </a:rPr>
                        <a:t>realistische</a:t>
                      </a:r>
                      <a:r>
                        <a:rPr kumimoji="0" lang="es-ES" sz="2000" b="0" i="0" u="none" strike="noStrike" cap="none" normalizeH="0" baseline="0" dirty="0">
                          <a:ln>
                            <a:noFill/>
                          </a:ln>
                          <a:solidFill>
                            <a:srgbClr val="333333"/>
                          </a:solidFill>
                          <a:effectLst/>
                          <a:latin typeface="Calibri Light"/>
                        </a:rPr>
                        <a:t> </a:t>
                      </a:r>
                      <a:r>
                        <a:rPr kumimoji="0" lang="es-ES" sz="2000" b="0" i="0" u="none" strike="noStrike" cap="none" normalizeH="0" baseline="0" dirty="0" err="1">
                          <a:ln>
                            <a:noFill/>
                          </a:ln>
                          <a:solidFill>
                            <a:srgbClr val="333333"/>
                          </a:solidFill>
                          <a:effectLst/>
                          <a:latin typeface="Calibri Light"/>
                        </a:rPr>
                        <a:t>beoordeling</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2000" b="0" i="0" u="none" strike="noStrike" cap="none" normalizeH="0" baseline="0">
                          <a:ln>
                            <a:noFill/>
                          </a:ln>
                          <a:solidFill>
                            <a:srgbClr val="333333"/>
                          </a:solidFill>
                          <a:effectLst/>
                          <a:latin typeface="Calibri Light"/>
                          <a:ea typeface="ＭＳ Ｐゴシック" pitchFamily="34" charset="-128"/>
                        </a:rPr>
                        <a:t>Je baas zegt je niet gedag. </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2000" b="1" i="1" u="none" strike="noStrike" cap="none" normalizeH="0" baseline="0" dirty="0">
                          <a:ln>
                            <a:noFill/>
                          </a:ln>
                          <a:solidFill>
                            <a:srgbClr val="333333"/>
                          </a:solidFill>
                          <a:effectLst/>
                          <a:latin typeface="Calibri Light"/>
                          <a:ea typeface="ＭＳ Ｐゴシック" pitchFamily="34" charset="-128"/>
                        </a:rPr>
                        <a:t>“Ik word vast ontslagen”</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ea typeface="ＭＳ Ｐゴシック" pitchFamily="34" charset="-128"/>
                        </a:rPr>
                        <a:t>“Zag hij mij eigenlijk wel?”</a:t>
                      </a:r>
                    </a:p>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ea typeface="ＭＳ Ｐゴシック" pitchFamily="34" charset="-128"/>
                        </a:rPr>
                        <a:t>“Misschien heeft hij een slechte dag?”</a:t>
                      </a: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30</a:t>
            </a:fld>
            <a:endParaRPr lang="de-DE" altLang="de-DE"/>
          </a:p>
        </p:txBody>
      </p:sp>
    </p:spTree>
    <p:extLst>
      <p:ext uri="{BB962C8B-B14F-4D97-AF65-F5344CB8AC3E}">
        <p14:creationId xmlns:p14="http://schemas.microsoft.com/office/powerpoint/2010/main" val="37607461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In plaats daarvan: probeer genuanceerd te denken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Loop niet op de feiten vooruit, maar bespreek je zorgen met iemand die je vertrouwt.</a:t>
            </a:r>
          </a:p>
          <a:p>
            <a:pPr lvl="0" defTabSz="914400" fontAlgn="base"/>
            <a:r>
              <a:rPr lang="de-DE" altLang="de-DE" sz="2400" dirty="0">
                <a:solidFill>
                  <a:srgbClr val="004992"/>
                </a:solidFill>
                <a:latin typeface="Calibri Light"/>
                <a:ea typeface="MS PGothic" panose="020B0600070205080204" pitchFamily="34" charset="-128"/>
              </a:rPr>
              <a:t>De wereld is niet zwart-wit. Er zijn meerdere tinten grijs: denk niet direct in extremen.</a:t>
            </a:r>
          </a:p>
          <a:p>
            <a:pPr lvl="0" defTabSz="914400" fontAlgn="base"/>
            <a:r>
              <a:rPr lang="de-DE" altLang="de-DE" sz="2400" dirty="0">
                <a:solidFill>
                  <a:srgbClr val="004992"/>
                </a:solidFill>
                <a:latin typeface="Calibri Light"/>
                <a:ea typeface="MS PGothic" panose="020B0600070205080204" pitchFamily="34" charset="-128"/>
              </a:rPr>
              <a:t>Iedereen maakt zich wel eens zorgen, maar vaak wijst de tijd uit dat deze zorgen onterecht waren.</a:t>
            </a:r>
            <a:endParaRPr lang="en-US" sz="2400" dirty="0">
              <a:solidFill>
                <a:srgbClr val="004992"/>
              </a:solidFill>
              <a:latin typeface="Calibri Light"/>
            </a:endParaRPr>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6. Onderdrukken van negatieve gedachten</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graphicFrame>
        <p:nvGraphicFramePr>
          <p:cNvPr id="7"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087293149"/>
              </p:ext>
            </p:extLst>
          </p:nvPr>
        </p:nvGraphicFramePr>
        <p:xfrm>
          <a:off x="408955" y="2240280"/>
          <a:ext cx="11338560" cy="2133600"/>
        </p:xfrm>
        <a:graphic>
          <a:graphicData uri="http://schemas.openxmlformats.org/drawingml/2006/table">
            <a:tbl>
              <a:tblPr>
                <a:tableStyleId>{21E4AEA4-8DFA-4A89-87EB-49C32662AFE0}</a:tableStyleId>
              </a:tblPr>
              <a:tblGrid>
                <a:gridCol w="5348415">
                  <a:extLst>
                    <a:ext uri="{9D8B030D-6E8A-4147-A177-3AD203B41FA5}">
                      <a16:colId xmlns:a16="http://schemas.microsoft.com/office/drawing/2014/main" val="20000"/>
                    </a:ext>
                  </a:extLst>
                </a:gridCol>
                <a:gridCol w="599014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(Innerlijke) 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Problematische beoordeling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Positieve/realistische beoordeling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Je hebt terugkerende negatieve gedachten (bv</a:t>
                      </a:r>
                      <a:r>
                        <a:rPr kumimoji="0" lang="nl-NL" sz="2000" b="0" i="0" u="none" strike="noStrike" cap="none" normalizeH="0" baseline="0">
                          <a:ln>
                            <a:noFill/>
                          </a:ln>
                          <a:solidFill>
                            <a:srgbClr val="333333"/>
                          </a:solidFill>
                          <a:effectLst/>
                          <a:latin typeface="Calibri Light"/>
                        </a:rPr>
                        <a:t>.: “ik ben waardeloos”, “ik </a:t>
                      </a:r>
                      <a:r>
                        <a:rPr kumimoji="0" lang="nl-NL" sz="2000" b="0" i="0" u="none" strike="noStrike" cap="none" normalizeH="0" baseline="0" dirty="0">
                          <a:ln>
                            <a:noFill/>
                          </a:ln>
                          <a:solidFill>
                            <a:srgbClr val="333333"/>
                          </a:solidFill>
                          <a:effectLst/>
                          <a:latin typeface="Calibri Light"/>
                        </a:rPr>
                        <a:t>ben </a:t>
                      </a:r>
                      <a:r>
                        <a:rPr kumimoji="0" lang="nl-NL" sz="2000" b="0" i="0" u="none" strike="noStrike" cap="none" normalizeH="0" baseline="0">
                          <a:ln>
                            <a:noFill/>
                          </a:ln>
                          <a:solidFill>
                            <a:srgbClr val="333333"/>
                          </a:solidFill>
                          <a:effectLst/>
                          <a:latin typeface="Calibri Light"/>
                        </a:rPr>
                        <a:t>een loser”, “goh</a:t>
                      </a:r>
                      <a:r>
                        <a:rPr kumimoji="0" lang="nl-NL" sz="2000" b="0" i="0" u="none" strike="noStrike" cap="none" normalizeH="0" baseline="0" dirty="0">
                          <a:ln>
                            <a:noFill/>
                          </a:ln>
                          <a:solidFill>
                            <a:srgbClr val="333333"/>
                          </a:solidFill>
                          <a:effectLst/>
                          <a:latin typeface="Calibri Light"/>
                        </a:rPr>
                        <a:t>, wat ben </a:t>
                      </a:r>
                      <a:r>
                        <a:rPr kumimoji="0" lang="nl-NL" sz="2000" b="0" i="0" u="none" strike="noStrike" cap="none" normalizeH="0" baseline="0">
                          <a:ln>
                            <a:noFill/>
                          </a:ln>
                          <a:solidFill>
                            <a:srgbClr val="333333"/>
                          </a:solidFill>
                          <a:effectLst/>
                          <a:latin typeface="Calibri Light"/>
                        </a:rPr>
                        <a:t>ik stom”).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a:ln>
                            <a:noFill/>
                          </a:ln>
                          <a:solidFill>
                            <a:srgbClr val="333333"/>
                          </a:solidFill>
                          <a:effectLst/>
                          <a:latin typeface="Calibri Light"/>
                        </a:rPr>
                        <a:t>“Ik </a:t>
                      </a:r>
                      <a:r>
                        <a:rPr kumimoji="0" lang="nl-NL" sz="2000" b="1" i="1" u="none" strike="noStrike" cap="none" normalizeH="0" baseline="0" dirty="0">
                          <a:ln>
                            <a:noFill/>
                          </a:ln>
                          <a:solidFill>
                            <a:srgbClr val="333333"/>
                          </a:solidFill>
                          <a:effectLst/>
                          <a:latin typeface="Calibri Light"/>
                        </a:rPr>
                        <a:t>moet deze negatieve gedachten </a:t>
                      </a:r>
                      <a:r>
                        <a:rPr kumimoji="0" lang="nl-NL" sz="2000" b="1" i="1" u="none" strike="noStrike" cap="none" normalizeH="0" baseline="0">
                          <a:ln>
                            <a:noFill/>
                          </a:ln>
                          <a:solidFill>
                            <a:srgbClr val="333333"/>
                          </a:solidFill>
                          <a:effectLst/>
                          <a:latin typeface="Calibri Light"/>
                        </a:rPr>
                        <a:t>niet denken” </a:t>
                      </a:r>
                      <a:r>
                        <a:rPr kumimoji="0" lang="nl-NL" sz="2000" b="1" i="1" u="none" strike="noStrike" cap="none" normalizeH="0" baseline="0" dirty="0">
                          <a:ln>
                            <a:noFill/>
                          </a:ln>
                          <a:solidFill>
                            <a:srgbClr val="333333"/>
                          </a:solidFill>
                          <a:effectLst/>
                          <a:latin typeface="Calibri Light"/>
                        </a:rPr>
                        <a:t>… maar dat lukt niet (</a:t>
                      </a:r>
                      <a:r>
                        <a:rPr kumimoji="0" lang="nl-NL" sz="2000" b="1" i="1" u="none" strike="noStrike" cap="none" normalizeH="0" baseline="0" dirty="0">
                          <a:ln>
                            <a:noFill/>
                          </a:ln>
                          <a:solidFill>
                            <a:srgbClr val="333333"/>
                          </a:solidFill>
                          <a:effectLst/>
                          <a:latin typeface="Times New Roman"/>
                          <a:sym typeface="Wingdings" panose="05000000000000000000" pitchFamily="2" charset="2"/>
                        </a:rPr>
                        <a:t>→</a:t>
                      </a:r>
                      <a:r>
                        <a:rPr kumimoji="0" lang="nl-NL" sz="2000" b="1" i="1" u="none" strike="noStrike" cap="none" normalizeH="0" baseline="0" dirty="0">
                          <a:ln>
                            <a:noFill/>
                          </a:ln>
                          <a:solidFill>
                            <a:srgbClr val="333333"/>
                          </a:solidFill>
                          <a:effectLst/>
                          <a:latin typeface="Calibri Light"/>
                        </a:rPr>
                        <a:t> zie de volgende oefening).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3089FB7E-309E-44FF-90F1-1554092E9C47}" type="slidenum">
              <a:rPr lang="de-DE" altLang="de-DE" smtClean="0"/>
              <a:pPr/>
              <a:t>32</a:t>
            </a:fld>
            <a:endParaRPr lang="de-DE" altLang="de-DE"/>
          </a:p>
        </p:txBody>
      </p:sp>
    </p:spTree>
    <p:extLst>
      <p:ext uri="{BB962C8B-B14F-4D97-AF65-F5344CB8AC3E}">
        <p14:creationId xmlns:p14="http://schemas.microsoft.com/office/powerpoint/2010/main" val="19420399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de-DE" sz="3600">
                <a:solidFill>
                  <a:srgbClr val="004992"/>
                </a:solidFill>
                <a:latin typeface="Calibri Light"/>
              </a:rPr>
              <a:t>6. Onderdrukken van negatieve gedachten</a:t>
            </a:r>
            <a:br>
              <a:rPr lang="nl-NL" altLang="de-DE" sz="3600">
                <a:solidFill>
                  <a:srgbClr val="004992"/>
                </a:solidFill>
                <a:latin typeface="Calibri Light"/>
              </a:rPr>
            </a:br>
            <a:r>
              <a:rPr lang="nl-NL" altLang="de-DE">
                <a:solidFill>
                  <a:srgbClr val="004992"/>
                </a:solidFill>
                <a:latin typeface="Calibri Light"/>
              </a:rPr>
              <a:t>Wat zou een realistischere en behulpzamere beoordeling zijn?</a:t>
            </a:r>
            <a:endParaRPr lang="de-DE" altLang="de-DE">
              <a:solidFill>
                <a:srgbClr val="004992"/>
              </a:solidFill>
              <a:latin typeface="Calibri Light"/>
            </a:endParaRPr>
          </a:p>
        </p:txBody>
      </p:sp>
      <p:graphicFrame>
        <p:nvGraphicFramePr>
          <p:cNvPr id="7"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586234170"/>
              </p:ext>
            </p:extLst>
          </p:nvPr>
        </p:nvGraphicFramePr>
        <p:xfrm>
          <a:off x="408955" y="2240280"/>
          <a:ext cx="11338560" cy="2865120"/>
        </p:xfrm>
        <a:graphic>
          <a:graphicData uri="http://schemas.openxmlformats.org/drawingml/2006/table">
            <a:tbl>
              <a:tblPr>
                <a:tableStyleId>{21E4AEA4-8DFA-4A89-87EB-49C32662AFE0}</a:tableStyleId>
              </a:tblPr>
              <a:tblGrid>
                <a:gridCol w="5348415">
                  <a:extLst>
                    <a:ext uri="{9D8B030D-6E8A-4147-A177-3AD203B41FA5}">
                      <a16:colId xmlns:a16="http://schemas.microsoft.com/office/drawing/2014/main" val="20000"/>
                    </a:ext>
                  </a:extLst>
                </a:gridCol>
                <a:gridCol w="599014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(Innerlijke) 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333333"/>
                          </a:solidFill>
                          <a:effectLst/>
                          <a:latin typeface="Calibri Light"/>
                        </a:rPr>
                        <a:t>Problematische beoordeling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Positieve/realistische beoordeling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Je hebt terugkerende negatieve gedachten (bv</a:t>
                      </a:r>
                      <a:r>
                        <a:rPr kumimoji="0" lang="nl-NL" sz="2000" b="0" i="0" u="none" strike="noStrike" cap="none" normalizeH="0" baseline="0">
                          <a:ln>
                            <a:noFill/>
                          </a:ln>
                          <a:solidFill>
                            <a:srgbClr val="333333"/>
                          </a:solidFill>
                          <a:effectLst/>
                          <a:latin typeface="Calibri Light"/>
                        </a:rPr>
                        <a:t>.: “ik ben waardeloos”, “ik </a:t>
                      </a:r>
                      <a:r>
                        <a:rPr kumimoji="0" lang="nl-NL" sz="2000" b="0" i="0" u="none" strike="noStrike" cap="none" normalizeH="0" baseline="0" dirty="0">
                          <a:ln>
                            <a:noFill/>
                          </a:ln>
                          <a:solidFill>
                            <a:srgbClr val="333333"/>
                          </a:solidFill>
                          <a:effectLst/>
                          <a:latin typeface="Calibri Light"/>
                        </a:rPr>
                        <a:t>ben </a:t>
                      </a:r>
                      <a:r>
                        <a:rPr kumimoji="0" lang="nl-NL" sz="2000" b="0" i="0" u="none" strike="noStrike" cap="none" normalizeH="0" baseline="0">
                          <a:ln>
                            <a:noFill/>
                          </a:ln>
                          <a:solidFill>
                            <a:srgbClr val="333333"/>
                          </a:solidFill>
                          <a:effectLst/>
                          <a:latin typeface="Calibri Light"/>
                        </a:rPr>
                        <a:t>een loser”, “goh</a:t>
                      </a:r>
                      <a:r>
                        <a:rPr kumimoji="0" lang="nl-NL" sz="2000" b="0" i="0" u="none" strike="noStrike" cap="none" normalizeH="0" baseline="0" dirty="0">
                          <a:ln>
                            <a:noFill/>
                          </a:ln>
                          <a:solidFill>
                            <a:srgbClr val="333333"/>
                          </a:solidFill>
                          <a:effectLst/>
                          <a:latin typeface="Calibri Light"/>
                        </a:rPr>
                        <a:t>, wat ben </a:t>
                      </a:r>
                      <a:r>
                        <a:rPr kumimoji="0" lang="nl-NL" sz="2000" b="0" i="0" u="none" strike="noStrike" cap="none" normalizeH="0" baseline="0">
                          <a:ln>
                            <a:noFill/>
                          </a:ln>
                          <a:solidFill>
                            <a:srgbClr val="333333"/>
                          </a:solidFill>
                          <a:effectLst/>
                          <a:latin typeface="Calibri Light"/>
                        </a:rPr>
                        <a:t>ik stom”).</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1" i="1" u="none" strike="noStrike" cap="none" normalizeH="0" baseline="0">
                          <a:ln>
                            <a:noFill/>
                          </a:ln>
                          <a:solidFill>
                            <a:srgbClr val="333333"/>
                          </a:solidFill>
                          <a:effectLst/>
                          <a:latin typeface="Calibri Light"/>
                        </a:rPr>
                        <a:t>“Ik </a:t>
                      </a:r>
                      <a:r>
                        <a:rPr kumimoji="0" lang="nl-NL" sz="2000" b="1" i="1" u="none" strike="noStrike" cap="none" normalizeH="0" baseline="0" dirty="0">
                          <a:ln>
                            <a:noFill/>
                          </a:ln>
                          <a:solidFill>
                            <a:srgbClr val="333333"/>
                          </a:solidFill>
                          <a:effectLst/>
                          <a:latin typeface="Calibri Light"/>
                        </a:rPr>
                        <a:t>moet deze negatieve gedachten </a:t>
                      </a:r>
                      <a:r>
                        <a:rPr kumimoji="0" lang="nl-NL" sz="2000" b="1" i="1" u="none" strike="noStrike" cap="none" normalizeH="0" baseline="0">
                          <a:ln>
                            <a:noFill/>
                          </a:ln>
                          <a:solidFill>
                            <a:srgbClr val="333333"/>
                          </a:solidFill>
                          <a:effectLst/>
                          <a:latin typeface="Calibri Light"/>
                        </a:rPr>
                        <a:t>niet denken” </a:t>
                      </a:r>
                      <a:r>
                        <a:rPr kumimoji="0" lang="nl-NL" sz="2000" b="1" i="1" u="none" strike="noStrike" cap="none" normalizeH="0" baseline="0" dirty="0">
                          <a:ln>
                            <a:noFill/>
                          </a:ln>
                          <a:solidFill>
                            <a:srgbClr val="333333"/>
                          </a:solidFill>
                          <a:effectLst/>
                          <a:latin typeface="Calibri Light"/>
                        </a:rPr>
                        <a:t>… maar dat lukt niet (</a:t>
                      </a:r>
                      <a:r>
                        <a:rPr kumimoji="0" lang="nl-NL" sz="2000" b="1" i="1" u="none" strike="noStrike" cap="none" normalizeH="0" baseline="0" dirty="0">
                          <a:ln>
                            <a:noFill/>
                          </a:ln>
                          <a:solidFill>
                            <a:srgbClr val="333333"/>
                          </a:solidFill>
                          <a:effectLst/>
                          <a:latin typeface="Times New Roman"/>
                          <a:sym typeface="Wingdings" panose="05000000000000000000" pitchFamily="2" charset="2"/>
                        </a:rPr>
                        <a:t>→</a:t>
                      </a:r>
                      <a:r>
                        <a:rPr kumimoji="0" lang="nl-NL" sz="2000" b="1" i="1" u="none" strike="noStrike" cap="none" normalizeH="0" baseline="0" dirty="0">
                          <a:ln>
                            <a:noFill/>
                          </a:ln>
                          <a:solidFill>
                            <a:srgbClr val="333333"/>
                          </a:solidFill>
                          <a:effectLst/>
                          <a:latin typeface="Calibri Light"/>
                        </a:rPr>
                        <a:t> zie de volgende oefening).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Vraag je af of je gedachten terecht zijn. Wat spreekt deze gedachten tegen?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rPr>
                        <a:t>Leid jezelf af door dingen te gaan doen.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3089FB7E-309E-44FF-90F1-1554092E9C47}" type="slidenum">
              <a:rPr lang="de-DE" altLang="de-DE" smtClean="0"/>
              <a:pPr/>
              <a:t>33</a:t>
            </a:fld>
            <a:endParaRPr lang="de-DE" altLang="de-DE"/>
          </a:p>
        </p:txBody>
      </p:sp>
    </p:spTree>
    <p:extLst>
      <p:ext uri="{BB962C8B-B14F-4D97-AF65-F5344CB8AC3E}">
        <p14:creationId xmlns:p14="http://schemas.microsoft.com/office/powerpoint/2010/main" val="35849428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solidFill>
                  <a:srgbClr val="004992"/>
                </a:solidFill>
                <a:latin typeface="Calibri Light"/>
              </a:rPr>
              <a:t>6. Onderdrukken van negatieve gedachten</a:t>
            </a:r>
            <a:br>
              <a:rPr lang="nl-NL" altLang="de-DE" sz="3600" dirty="0">
                <a:solidFill>
                  <a:srgbClr val="004992"/>
                </a:solidFill>
                <a:latin typeface="Calibri Light"/>
              </a:rPr>
            </a:br>
            <a:r>
              <a:rPr lang="nl-NL" altLang="de-DE" dirty="0">
                <a:solidFill>
                  <a:srgbClr val="004992"/>
                </a:solidFill>
                <a:latin typeface="Calibri Light"/>
              </a:rPr>
              <a:t>Oefening</a:t>
            </a:r>
            <a:endParaRPr lang="de-DE" altLang="de-DE" dirty="0">
              <a:solidFill>
                <a:srgbClr val="004992"/>
              </a:solidFill>
              <a:latin typeface="Calibri Light"/>
            </a:endParaRPr>
          </a:p>
        </p:txBody>
      </p:sp>
      <p:sp>
        <p:nvSpPr>
          <p:cNvPr id="2" name="Content Placeholder 1"/>
          <p:cNvSpPr>
            <a:spLocks noGrp="1"/>
          </p:cNvSpPr>
          <p:nvPr>
            <p:ph idx="1"/>
          </p:nvPr>
        </p:nvSpPr>
        <p:spPr/>
        <p:txBody>
          <a:bodyPr/>
          <a:lstStyle/>
          <a:p>
            <a:r>
              <a:rPr lang="nl-NL" sz="2400" dirty="0">
                <a:solidFill>
                  <a:srgbClr val="333333"/>
                </a:solidFill>
                <a:latin typeface="Calibri Light"/>
              </a:rPr>
              <a:t>Het is onmogelijk om bewust hinderlijke gedachten te onderdrukken.</a:t>
            </a:r>
            <a:br>
              <a:rPr lang="nl-NL" sz="2400" dirty="0">
                <a:solidFill>
                  <a:srgbClr val="333333"/>
                </a:solidFill>
                <a:latin typeface="Calibri Light"/>
              </a:rPr>
            </a:br>
            <a:r>
              <a:rPr lang="nl-NL" sz="2400" dirty="0">
                <a:solidFill>
                  <a:srgbClr val="333333"/>
                </a:solidFill>
                <a:latin typeface="Calibri Light"/>
              </a:rPr>
              <a:t>Proberen om ergens niet aan te denken leidt juist tot een toename van deze gedachten. </a:t>
            </a:r>
          </a:p>
          <a:p>
            <a:r>
              <a:rPr lang="nl-NL" sz="2400" dirty="0">
                <a:solidFill>
                  <a:srgbClr val="333333"/>
                </a:solidFill>
                <a:latin typeface="Calibri Light"/>
              </a:rPr>
              <a:t>Probeer maar eens:</a:t>
            </a:r>
          </a:p>
          <a:p>
            <a:pPr>
              <a:lnSpc>
                <a:spcPct val="100000"/>
              </a:lnSpc>
              <a:spcBef>
                <a:spcPts val="1200"/>
              </a:spcBef>
            </a:pPr>
            <a:r>
              <a:rPr lang="nl-NL" sz="2400" dirty="0">
                <a:solidFill>
                  <a:srgbClr val="004992"/>
                </a:solidFill>
                <a:latin typeface="Calibri Light"/>
              </a:rPr>
              <a:t>Denk de volgende minuut niet aan een ijsbeer!</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solidFill>
                  <a:srgbClr val="004992"/>
                </a:solidFill>
                <a:latin typeface="Calibri Light"/>
              </a:rPr>
              <a:t>6. Onderdrukken van negatieve gedachten</a:t>
            </a:r>
            <a:br>
              <a:rPr lang="nl-NL" altLang="de-DE" sz="3600" dirty="0">
                <a:solidFill>
                  <a:srgbClr val="004992"/>
                </a:solidFill>
                <a:latin typeface="Calibri Light"/>
              </a:rPr>
            </a:br>
            <a:r>
              <a:rPr lang="nl-NL" altLang="de-DE" dirty="0">
                <a:solidFill>
                  <a:srgbClr val="004992"/>
                </a:solidFill>
                <a:latin typeface="Calibri Light"/>
              </a:rPr>
              <a:t>Werkt het? Nee!</a:t>
            </a:r>
            <a:endParaRPr lang="de-DE" altLang="de-DE" dirty="0">
              <a:solidFill>
                <a:srgbClr val="004992"/>
              </a:solidFill>
              <a:latin typeface="Calibri Light"/>
            </a:endParaRPr>
          </a:p>
        </p:txBody>
      </p:sp>
      <p:sp>
        <p:nvSpPr>
          <p:cNvPr id="2" name="Content Placeholder 1"/>
          <p:cNvSpPr>
            <a:spLocks noGrp="1"/>
          </p:cNvSpPr>
          <p:nvPr>
            <p:ph idx="1"/>
          </p:nvPr>
        </p:nvSpPr>
        <p:spPr/>
        <p:txBody>
          <a:bodyPr/>
          <a:lstStyle/>
          <a:p>
            <a:r>
              <a:rPr lang="nl-NL" sz="2400" dirty="0">
                <a:solidFill>
                  <a:srgbClr val="333333"/>
                </a:solidFill>
                <a:latin typeface="Calibri Light"/>
              </a:rPr>
              <a:t>De meesten van jullie hebben waarschijnlijk gedacht aan een ijsbeer en/of iets dat te maken had met een ijsbeer (bv. een dierentuin, sneeuw, Antartica etc.)</a:t>
            </a:r>
          </a:p>
          <a:p>
            <a:r>
              <a:rPr lang="nl-NL" sz="2400" dirty="0">
                <a:solidFill>
                  <a:srgbClr val="333333"/>
                </a:solidFill>
                <a:latin typeface="Calibri Light"/>
              </a:rPr>
              <a:t>Dit effect wordt zelfs sterker als je bewust hinderlijke gedachten probeert te </a:t>
            </a:r>
            <a:r>
              <a:rPr lang="nl-NL" sz="2400">
                <a:solidFill>
                  <a:srgbClr val="333333"/>
                </a:solidFill>
                <a:latin typeface="Calibri Light"/>
              </a:rPr>
              <a:t>onderdrukken (“Ik </a:t>
            </a:r>
            <a:r>
              <a:rPr lang="nl-NL" sz="2400" dirty="0">
                <a:solidFill>
                  <a:srgbClr val="333333"/>
                </a:solidFill>
                <a:latin typeface="Calibri Light"/>
              </a:rPr>
              <a:t>ben </a:t>
            </a:r>
            <a:r>
              <a:rPr lang="nl-NL" sz="2400">
                <a:solidFill>
                  <a:srgbClr val="333333"/>
                </a:solidFill>
                <a:latin typeface="Calibri Light"/>
              </a:rPr>
              <a:t>een loser” </a:t>
            </a:r>
            <a:r>
              <a:rPr lang="nl-NL" sz="2400" dirty="0">
                <a:solidFill>
                  <a:srgbClr val="333333"/>
                </a:solidFill>
                <a:latin typeface="Calibri Light"/>
              </a:rPr>
              <a:t>etc.). Dit soort gedachten kunnen zo sterk worden dat ze je raar voor komen en buiten je controle lijken te ontstaan!</a:t>
            </a:r>
            <a:endParaRPr lang="en-US" sz="2400" dirty="0">
              <a:solidFill>
                <a:srgbClr val="333333"/>
              </a:solidFill>
              <a:latin typeface="Calibri Light"/>
            </a:endParaRPr>
          </a:p>
        </p:txBody>
      </p:sp>
      <p:pic>
        <p:nvPicPr>
          <p:cNvPr id="6"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In plaats daarvan:</a:t>
            </a:r>
          </a:p>
        </p:txBody>
      </p:sp>
      <p:sp>
        <p:nvSpPr>
          <p:cNvPr id="51202" name="Rectangle 2"/>
          <p:cNvSpPr>
            <a:spLocks noGrp="1" noChangeArrowheads="1"/>
          </p:cNvSpPr>
          <p:nvPr>
            <p:ph idx="1"/>
          </p:nvPr>
        </p:nvSpPr>
        <p:spPr/>
        <p:txBody>
          <a:bodyPr/>
          <a:lstStyle/>
          <a:p>
            <a:pPr eaLnBrk="1" hangingPunct="1"/>
            <a:r>
              <a:rPr lang="de-DE" altLang="de-DE" sz="2400" dirty="0">
                <a:solidFill>
                  <a:srgbClr val="333333"/>
                </a:solidFill>
                <a:latin typeface="Calibri Light"/>
              </a:rPr>
              <a:t>Wanneer je wordt gehinderd door sterk negatieve gedachten, probeer deze niet actief te onderdrukken, dan nemen ze alleen maar toe.</a:t>
            </a:r>
          </a:p>
          <a:p>
            <a:pPr eaLnBrk="1" hangingPunct="1"/>
            <a:r>
              <a:rPr lang="de-DE" altLang="de-DE" sz="2400" dirty="0">
                <a:solidFill>
                  <a:srgbClr val="333333"/>
                </a:solidFill>
                <a:latin typeface="Calibri Light"/>
              </a:rPr>
              <a:t>Observeer de gedachten zonder actief ingrijpen, zoals je vanachter het raam veilig naar een storm kan kijken.</a:t>
            </a:r>
          </a:p>
          <a:p>
            <a:pPr eaLnBrk="1" hangingPunct="1"/>
            <a:r>
              <a:rPr lang="de-DE" altLang="de-DE" sz="2400" dirty="0">
                <a:solidFill>
                  <a:srgbClr val="004992"/>
                </a:solidFill>
                <a:latin typeface="Calibri Light"/>
              </a:rPr>
              <a:t>De gedachten zullen minder worden, net als de zware donderwolken.</a:t>
            </a:r>
          </a:p>
        </p:txBody>
      </p:sp>
      <p:pic>
        <p:nvPicPr>
          <p:cNvPr id="7"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7. Meer disfunctionele denkgewoonten</a:t>
            </a:r>
          </a:p>
        </p:txBody>
      </p:sp>
      <p:sp>
        <p:nvSpPr>
          <p:cNvPr id="52226" name="Rectangle 2"/>
          <p:cNvSpPr>
            <a:spLocks noGrp="1" noChangeArrowheads="1"/>
          </p:cNvSpPr>
          <p:nvPr>
            <p:ph idx="1"/>
          </p:nvPr>
        </p:nvSpPr>
        <p:spPr/>
        <p:txBody>
          <a:bodyPr/>
          <a:lstStyle/>
          <a:p>
            <a:pPr eaLnBrk="1" hangingPunct="1">
              <a:lnSpc>
                <a:spcPct val="100000"/>
              </a:lnSpc>
              <a:spcBef>
                <a:spcPts val="1200"/>
              </a:spcBef>
            </a:pPr>
            <a:r>
              <a:rPr lang="en-US" altLang="de-DE" sz="2000" b="1" dirty="0" err="1">
                <a:solidFill>
                  <a:srgbClr val="004992"/>
                </a:solidFill>
                <a:latin typeface="Calibri Light"/>
              </a:rPr>
              <a:t>Vergelijken</a:t>
            </a:r>
            <a:r>
              <a:rPr lang="en-US" altLang="de-DE" sz="2000" b="1" dirty="0">
                <a:solidFill>
                  <a:srgbClr val="004992"/>
                </a:solidFill>
                <a:latin typeface="Calibri Light"/>
              </a:rPr>
              <a:t> met </a:t>
            </a:r>
            <a:r>
              <a:rPr lang="en-US" altLang="de-DE" sz="2000" b="1" dirty="0" err="1">
                <a:solidFill>
                  <a:srgbClr val="004992"/>
                </a:solidFill>
                <a:latin typeface="Calibri Light"/>
              </a:rPr>
              <a:t>andere</a:t>
            </a:r>
            <a:r>
              <a:rPr lang="en-US" altLang="de-DE" sz="2000" b="1" dirty="0">
                <a:solidFill>
                  <a:srgbClr val="004992"/>
                </a:solidFill>
                <a:latin typeface="Calibri Light"/>
              </a:rPr>
              <a:t> </a:t>
            </a:r>
            <a:r>
              <a:rPr lang="en-US" altLang="de-DE" sz="2000" b="1" dirty="0" err="1">
                <a:solidFill>
                  <a:srgbClr val="004992"/>
                </a:solidFill>
                <a:latin typeface="Calibri Light"/>
              </a:rPr>
              <a:t>mensen</a:t>
            </a:r>
            <a:r>
              <a:rPr lang="en-US" altLang="de-DE" sz="2000" b="1" dirty="0">
                <a:solidFill>
                  <a:srgbClr val="004992"/>
                </a:solidFill>
                <a:latin typeface="Calibri Light"/>
              </a:rPr>
              <a:t>:</a:t>
            </a:r>
            <a:endParaRPr lang="de-DE" altLang="de-DE" sz="2000" b="1" dirty="0">
              <a:solidFill>
                <a:srgbClr val="004992"/>
              </a:solidFill>
              <a:latin typeface="Calibri Light"/>
            </a:endParaRPr>
          </a:p>
          <a:p>
            <a:pPr marL="342900" lvl="1" indent="-342900" eaLnBrk="1" hangingPunct="1">
              <a:lnSpc>
                <a:spcPct val="100000"/>
              </a:lnSpc>
              <a:spcBef>
                <a:spcPts val="1200"/>
              </a:spcBef>
              <a:spcAft>
                <a:spcPts val="0"/>
              </a:spcAft>
              <a:buClr>
                <a:srgbClr val="333333"/>
              </a:buClr>
              <a:buFont typeface="WingDings"/>
              <a:buChar char=""/>
            </a:pPr>
            <a:r>
              <a:rPr lang="en-US" altLang="de-DE" sz="2000" dirty="0" err="1">
                <a:solidFill>
                  <a:srgbClr val="333333"/>
                </a:solidFill>
                <a:latin typeface="Calibri Light"/>
              </a:rPr>
              <a:t>Vergelijk</a:t>
            </a:r>
            <a:r>
              <a:rPr lang="en-US" altLang="de-DE" sz="2000" dirty="0">
                <a:solidFill>
                  <a:srgbClr val="333333"/>
                </a:solidFill>
                <a:latin typeface="Calibri Light"/>
              </a:rPr>
              <a:t> </a:t>
            </a:r>
            <a:r>
              <a:rPr lang="en-US" altLang="de-DE" sz="2000" dirty="0" err="1">
                <a:solidFill>
                  <a:srgbClr val="333333"/>
                </a:solidFill>
                <a:latin typeface="Calibri Light"/>
              </a:rPr>
              <a:t>jezelf</a:t>
            </a:r>
            <a:r>
              <a:rPr lang="en-US" altLang="de-DE" sz="2000" dirty="0">
                <a:solidFill>
                  <a:srgbClr val="333333"/>
                </a:solidFill>
                <a:latin typeface="Calibri Light"/>
              </a:rPr>
              <a:t> </a:t>
            </a:r>
            <a:r>
              <a:rPr lang="en-US" altLang="de-DE" sz="2000" dirty="0" err="1">
                <a:solidFill>
                  <a:srgbClr val="333333"/>
                </a:solidFill>
                <a:latin typeface="Calibri Light"/>
              </a:rPr>
              <a:t>niet</a:t>
            </a:r>
            <a:r>
              <a:rPr lang="en-US" altLang="de-DE" sz="2000" dirty="0">
                <a:solidFill>
                  <a:srgbClr val="333333"/>
                </a:solidFill>
                <a:latin typeface="Calibri Light"/>
              </a:rPr>
              <a:t> </a:t>
            </a:r>
            <a:r>
              <a:rPr lang="en-US" altLang="de-DE" sz="2000" dirty="0" err="1">
                <a:solidFill>
                  <a:srgbClr val="333333"/>
                </a:solidFill>
                <a:latin typeface="Calibri Light"/>
              </a:rPr>
              <a:t>te</a:t>
            </a:r>
            <a:r>
              <a:rPr lang="en-US" altLang="de-DE" sz="2000" dirty="0">
                <a:solidFill>
                  <a:srgbClr val="333333"/>
                </a:solidFill>
                <a:latin typeface="Calibri Light"/>
              </a:rPr>
              <a:t> </a:t>
            </a:r>
            <a:r>
              <a:rPr lang="en-US" altLang="de-DE" sz="2000" dirty="0" err="1">
                <a:solidFill>
                  <a:srgbClr val="333333"/>
                </a:solidFill>
                <a:latin typeface="Calibri Light"/>
              </a:rPr>
              <a:t>veel</a:t>
            </a:r>
            <a:r>
              <a:rPr lang="en-US" altLang="de-DE" sz="2000" dirty="0">
                <a:solidFill>
                  <a:srgbClr val="333333"/>
                </a:solidFill>
                <a:latin typeface="Calibri Light"/>
              </a:rPr>
              <a:t> met </a:t>
            </a:r>
            <a:r>
              <a:rPr lang="en-US" altLang="de-DE" sz="2000" dirty="0" err="1">
                <a:solidFill>
                  <a:srgbClr val="333333"/>
                </a:solidFill>
                <a:latin typeface="Calibri Light"/>
              </a:rPr>
              <a:t>anderen</a:t>
            </a:r>
            <a:r>
              <a:rPr lang="en-US" altLang="de-DE" sz="2000" dirty="0">
                <a:solidFill>
                  <a:srgbClr val="333333"/>
                </a:solidFill>
                <a:latin typeface="Calibri Light"/>
              </a:rPr>
              <a:t>.</a:t>
            </a:r>
          </a:p>
          <a:p>
            <a:pPr marL="342900" lvl="1" indent="-342900" eaLnBrk="1" hangingPunct="1">
              <a:lnSpc>
                <a:spcPct val="100000"/>
              </a:lnSpc>
              <a:spcBef>
                <a:spcPts val="1200"/>
              </a:spcBef>
              <a:spcAft>
                <a:spcPts val="0"/>
              </a:spcAft>
              <a:buClr>
                <a:srgbClr val="333333"/>
              </a:buClr>
              <a:buFont typeface="WingDings"/>
              <a:buChar char=""/>
            </a:pPr>
            <a:r>
              <a:rPr lang="en-US" altLang="de-DE" sz="2000" dirty="0" err="1">
                <a:solidFill>
                  <a:srgbClr val="333333"/>
                </a:solidFill>
                <a:latin typeface="Calibri Light"/>
              </a:rPr>
              <a:t>Er</a:t>
            </a:r>
            <a:r>
              <a:rPr lang="en-US" altLang="de-DE" sz="2000" dirty="0">
                <a:solidFill>
                  <a:srgbClr val="333333"/>
                </a:solidFill>
                <a:latin typeface="Calibri Light"/>
              </a:rPr>
              <a:t> </a:t>
            </a:r>
            <a:r>
              <a:rPr lang="en-US" altLang="de-DE" sz="2000" dirty="0" err="1">
                <a:solidFill>
                  <a:srgbClr val="333333"/>
                </a:solidFill>
                <a:latin typeface="Calibri Light"/>
              </a:rPr>
              <a:t>zijn</a:t>
            </a:r>
            <a:r>
              <a:rPr lang="en-US" altLang="de-DE" sz="2000" dirty="0">
                <a:solidFill>
                  <a:srgbClr val="333333"/>
                </a:solidFill>
                <a:latin typeface="Calibri Light"/>
              </a:rPr>
              <a:t> </a:t>
            </a:r>
            <a:r>
              <a:rPr lang="en-US" altLang="de-DE" sz="2000" dirty="0" err="1">
                <a:solidFill>
                  <a:srgbClr val="333333"/>
                </a:solidFill>
                <a:latin typeface="Calibri Light"/>
              </a:rPr>
              <a:t>altijd</a:t>
            </a:r>
            <a:r>
              <a:rPr lang="en-US" altLang="de-DE" sz="2000" dirty="0">
                <a:solidFill>
                  <a:srgbClr val="333333"/>
                </a:solidFill>
                <a:latin typeface="Calibri Light"/>
              </a:rPr>
              <a:t> </a:t>
            </a:r>
            <a:r>
              <a:rPr lang="en-US" altLang="de-DE" sz="2000" dirty="0" err="1">
                <a:solidFill>
                  <a:srgbClr val="333333"/>
                </a:solidFill>
                <a:latin typeface="Calibri Light"/>
              </a:rPr>
              <a:t>mensen</a:t>
            </a:r>
            <a:r>
              <a:rPr lang="en-US" altLang="de-DE" sz="2000" dirty="0">
                <a:solidFill>
                  <a:srgbClr val="333333"/>
                </a:solidFill>
                <a:latin typeface="Calibri Light"/>
              </a:rPr>
              <a:t> die </a:t>
            </a:r>
            <a:r>
              <a:rPr lang="en-US" altLang="de-DE" sz="2000" dirty="0" err="1">
                <a:solidFill>
                  <a:srgbClr val="333333"/>
                </a:solidFill>
                <a:latin typeface="Calibri Light"/>
              </a:rPr>
              <a:t>aantrekkelijker</a:t>
            </a:r>
            <a:r>
              <a:rPr lang="en-US" altLang="de-DE" sz="2000" dirty="0">
                <a:solidFill>
                  <a:srgbClr val="333333"/>
                </a:solidFill>
                <a:latin typeface="Calibri Light"/>
              </a:rPr>
              <a:t>, </a:t>
            </a:r>
            <a:r>
              <a:rPr lang="en-US" altLang="de-DE" sz="2000" dirty="0" err="1">
                <a:solidFill>
                  <a:srgbClr val="333333"/>
                </a:solidFill>
                <a:latin typeface="Calibri Light"/>
              </a:rPr>
              <a:t>succesvoller</a:t>
            </a:r>
            <a:r>
              <a:rPr lang="en-US" altLang="de-DE" sz="2000" dirty="0">
                <a:solidFill>
                  <a:srgbClr val="333333"/>
                </a:solidFill>
                <a:latin typeface="Calibri Light"/>
              </a:rPr>
              <a:t> </a:t>
            </a:r>
            <a:r>
              <a:rPr lang="en-US" altLang="de-DE" sz="2000" dirty="0" err="1">
                <a:solidFill>
                  <a:srgbClr val="333333"/>
                </a:solidFill>
                <a:latin typeface="Calibri Light"/>
              </a:rPr>
              <a:t>en</a:t>
            </a:r>
            <a:r>
              <a:rPr lang="en-US" altLang="de-DE" sz="2000" dirty="0">
                <a:solidFill>
                  <a:srgbClr val="333333"/>
                </a:solidFill>
                <a:latin typeface="Calibri Light"/>
              </a:rPr>
              <a:t> </a:t>
            </a:r>
            <a:r>
              <a:rPr lang="en-US" altLang="de-DE" sz="2000" dirty="0" err="1">
                <a:solidFill>
                  <a:srgbClr val="333333"/>
                </a:solidFill>
                <a:latin typeface="Calibri Light"/>
              </a:rPr>
              <a:t>geliefder</a:t>
            </a:r>
            <a:r>
              <a:rPr lang="en-US" altLang="de-DE" sz="2000" dirty="0">
                <a:solidFill>
                  <a:srgbClr val="333333"/>
                </a:solidFill>
                <a:latin typeface="Calibri Light"/>
              </a:rPr>
              <a:t> </a:t>
            </a:r>
            <a:r>
              <a:rPr lang="en-US" altLang="de-DE" sz="2000" dirty="0" err="1">
                <a:solidFill>
                  <a:srgbClr val="333333"/>
                </a:solidFill>
                <a:latin typeface="Calibri Light"/>
              </a:rPr>
              <a:t>zijn</a:t>
            </a:r>
            <a:r>
              <a:rPr lang="en-US" altLang="de-DE" sz="2000" dirty="0">
                <a:solidFill>
                  <a:srgbClr val="333333"/>
                </a:solidFill>
                <a:latin typeface="Calibri Light"/>
              </a:rPr>
              <a:t>. Maar </a:t>
            </a:r>
            <a:r>
              <a:rPr lang="en-US" altLang="de-DE" sz="2000" dirty="0" err="1">
                <a:solidFill>
                  <a:srgbClr val="333333"/>
                </a:solidFill>
                <a:latin typeface="Calibri Light"/>
              </a:rPr>
              <a:t>ook</a:t>
            </a:r>
            <a:r>
              <a:rPr lang="en-US" altLang="de-DE" sz="2000" dirty="0">
                <a:solidFill>
                  <a:srgbClr val="333333"/>
                </a:solidFill>
                <a:latin typeface="Calibri Light"/>
              </a:rPr>
              <a:t> </a:t>
            </a:r>
            <a:r>
              <a:rPr lang="en-US" altLang="de-DE" sz="2000" err="1">
                <a:solidFill>
                  <a:srgbClr val="333333"/>
                </a:solidFill>
                <a:latin typeface="Calibri Light"/>
              </a:rPr>
              <a:t>deze</a:t>
            </a:r>
            <a:r>
              <a:rPr lang="en-US" altLang="de-DE" sz="2000">
                <a:solidFill>
                  <a:srgbClr val="333333"/>
                </a:solidFill>
                <a:latin typeface="Calibri Light"/>
              </a:rPr>
              <a:t> </a:t>
            </a:r>
            <a:r>
              <a:rPr lang="en-US" altLang="nl-NL" sz="2000">
                <a:solidFill>
                  <a:srgbClr val="333333"/>
                </a:solidFill>
                <a:latin typeface="Calibri Light"/>
              </a:rPr>
              <a:t>“</a:t>
            </a:r>
            <a:r>
              <a:rPr lang="en-US" altLang="de-DE" sz="2000">
                <a:solidFill>
                  <a:srgbClr val="333333"/>
                </a:solidFill>
                <a:latin typeface="Calibri Light"/>
              </a:rPr>
              <a:t>gelukvogels</a:t>
            </a:r>
            <a:r>
              <a:rPr lang="en-US" altLang="nl-NL" sz="2000">
                <a:solidFill>
                  <a:srgbClr val="333333"/>
                </a:solidFill>
                <a:latin typeface="Calibri Light"/>
              </a:rPr>
              <a:t>”</a:t>
            </a:r>
            <a:r>
              <a:rPr lang="en-US" altLang="de-DE" sz="2000">
                <a:solidFill>
                  <a:srgbClr val="333333"/>
                </a:solidFill>
                <a:latin typeface="Calibri Light"/>
              </a:rPr>
              <a:t> </a:t>
            </a:r>
            <a:r>
              <a:rPr lang="en-US" altLang="de-DE" sz="2000" dirty="0" err="1">
                <a:solidFill>
                  <a:srgbClr val="333333"/>
                </a:solidFill>
                <a:latin typeface="Calibri Light"/>
              </a:rPr>
              <a:t>hebben</a:t>
            </a:r>
            <a:r>
              <a:rPr lang="en-US" altLang="de-DE" sz="2000" dirty="0">
                <a:solidFill>
                  <a:srgbClr val="333333"/>
                </a:solidFill>
                <a:latin typeface="Calibri Light"/>
              </a:rPr>
              <a:t> </a:t>
            </a:r>
            <a:r>
              <a:rPr lang="en-US" altLang="de-DE" sz="2000" dirty="0" err="1">
                <a:solidFill>
                  <a:srgbClr val="333333"/>
                </a:solidFill>
                <a:latin typeface="Calibri Light"/>
              </a:rPr>
              <a:t>hun</a:t>
            </a:r>
            <a:r>
              <a:rPr lang="en-US" altLang="de-DE" sz="2000" dirty="0">
                <a:solidFill>
                  <a:srgbClr val="333333"/>
                </a:solidFill>
                <a:latin typeface="Calibri Light"/>
              </a:rPr>
              <a:t> </a:t>
            </a:r>
            <a:r>
              <a:rPr lang="en-US" altLang="de-DE" sz="2000" dirty="0" err="1">
                <a:solidFill>
                  <a:srgbClr val="333333"/>
                </a:solidFill>
                <a:latin typeface="Calibri Light"/>
              </a:rPr>
              <a:t>zwakheden</a:t>
            </a:r>
            <a:r>
              <a:rPr lang="en-US" altLang="de-DE" sz="2000" dirty="0">
                <a:solidFill>
                  <a:srgbClr val="333333"/>
                </a:solidFill>
                <a:latin typeface="Calibri Light"/>
              </a:rPr>
              <a:t> </a:t>
            </a:r>
            <a:r>
              <a:rPr lang="en-US" altLang="de-DE" sz="2000" dirty="0" err="1">
                <a:solidFill>
                  <a:srgbClr val="333333"/>
                </a:solidFill>
                <a:latin typeface="Calibri Light"/>
              </a:rPr>
              <a:t>en</a:t>
            </a:r>
            <a:r>
              <a:rPr lang="en-US" altLang="de-DE" sz="2000" dirty="0">
                <a:solidFill>
                  <a:srgbClr val="333333"/>
                </a:solidFill>
                <a:latin typeface="Calibri Light"/>
              </a:rPr>
              <a:t> </a:t>
            </a:r>
            <a:r>
              <a:rPr lang="en-US" altLang="de-DE" sz="2000" dirty="0" err="1">
                <a:solidFill>
                  <a:srgbClr val="333333"/>
                </a:solidFill>
                <a:latin typeface="Calibri Light"/>
              </a:rPr>
              <a:t>problemen</a:t>
            </a:r>
            <a:r>
              <a:rPr lang="en-US" altLang="de-DE" sz="2000" dirty="0">
                <a:solidFill>
                  <a:srgbClr val="333333"/>
                </a:solidFill>
                <a:latin typeface="Calibri Light"/>
              </a:rPr>
              <a:t>.</a:t>
            </a:r>
          </a:p>
          <a:p>
            <a:pPr lvl="1" eaLnBrk="1" hangingPunct="1">
              <a:lnSpc>
                <a:spcPct val="100000"/>
              </a:lnSpc>
              <a:spcBef>
                <a:spcPts val="1200"/>
              </a:spcBef>
              <a:spcAft>
                <a:spcPts val="0"/>
              </a:spcAft>
              <a:buClr>
                <a:srgbClr val="333333"/>
              </a:buClr>
            </a:pPr>
            <a:endParaRPr lang="en-US"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7. Meer disfunctionele denkgewoonten</a:t>
            </a:r>
          </a:p>
        </p:txBody>
      </p:sp>
      <p:sp>
        <p:nvSpPr>
          <p:cNvPr id="52226" name="Rectangle 2"/>
          <p:cNvSpPr>
            <a:spLocks noGrp="1" noChangeArrowheads="1"/>
          </p:cNvSpPr>
          <p:nvPr>
            <p:ph idx="1"/>
          </p:nvPr>
        </p:nvSpPr>
        <p:spPr/>
        <p:txBody>
          <a:bodyPr/>
          <a:lstStyle/>
          <a:p>
            <a:pPr eaLnBrk="1" hangingPunct="1">
              <a:lnSpc>
                <a:spcPct val="100000"/>
              </a:lnSpc>
              <a:spcBef>
                <a:spcPts val="1200"/>
              </a:spcBef>
            </a:pPr>
            <a:r>
              <a:rPr lang="en-US" altLang="de-DE" sz="2000" b="1" dirty="0" err="1">
                <a:solidFill>
                  <a:srgbClr val="004992"/>
                </a:solidFill>
                <a:latin typeface="Calibri Light"/>
              </a:rPr>
              <a:t>Vergelijken</a:t>
            </a:r>
            <a:r>
              <a:rPr lang="en-US" altLang="de-DE" sz="2000" b="1" dirty="0">
                <a:solidFill>
                  <a:srgbClr val="004992"/>
                </a:solidFill>
                <a:latin typeface="Calibri Light"/>
              </a:rPr>
              <a:t> met </a:t>
            </a:r>
            <a:r>
              <a:rPr lang="en-US" altLang="de-DE" sz="2000" b="1" dirty="0" err="1">
                <a:solidFill>
                  <a:srgbClr val="004992"/>
                </a:solidFill>
                <a:latin typeface="Calibri Light"/>
              </a:rPr>
              <a:t>andere</a:t>
            </a:r>
            <a:r>
              <a:rPr lang="en-US" altLang="de-DE" sz="2000" b="1" dirty="0">
                <a:solidFill>
                  <a:srgbClr val="004992"/>
                </a:solidFill>
                <a:latin typeface="Calibri Light"/>
              </a:rPr>
              <a:t> </a:t>
            </a:r>
            <a:r>
              <a:rPr lang="en-US" altLang="de-DE" sz="2000" b="1" dirty="0" err="1">
                <a:solidFill>
                  <a:srgbClr val="004992"/>
                </a:solidFill>
                <a:latin typeface="Calibri Light"/>
              </a:rPr>
              <a:t>mensen</a:t>
            </a:r>
            <a:r>
              <a:rPr lang="en-US" altLang="de-DE" sz="2000" b="1" dirty="0">
                <a:solidFill>
                  <a:srgbClr val="004992"/>
                </a:solidFill>
                <a:latin typeface="Calibri Light"/>
              </a:rPr>
              <a:t>:</a:t>
            </a:r>
            <a:endParaRPr lang="de-DE" altLang="de-DE" sz="2000" b="1" dirty="0">
              <a:solidFill>
                <a:srgbClr val="004992"/>
              </a:solidFill>
              <a:latin typeface="Calibri Light"/>
            </a:endParaRPr>
          </a:p>
          <a:p>
            <a:pPr marL="342900" lvl="1" indent="-342900" eaLnBrk="1" hangingPunct="1">
              <a:lnSpc>
                <a:spcPct val="100000"/>
              </a:lnSpc>
              <a:spcBef>
                <a:spcPts val="1200"/>
              </a:spcBef>
              <a:spcAft>
                <a:spcPts val="0"/>
              </a:spcAft>
              <a:buClr>
                <a:srgbClr val="333333"/>
              </a:buClr>
              <a:buFont typeface="WingDings"/>
              <a:buChar char=""/>
            </a:pPr>
            <a:r>
              <a:rPr lang="en-US" altLang="de-DE" sz="2000" dirty="0" err="1">
                <a:solidFill>
                  <a:srgbClr val="333333"/>
                </a:solidFill>
                <a:latin typeface="Calibri Light"/>
              </a:rPr>
              <a:t>Vergelijk</a:t>
            </a:r>
            <a:r>
              <a:rPr lang="en-US" altLang="de-DE" sz="2000" dirty="0">
                <a:solidFill>
                  <a:srgbClr val="333333"/>
                </a:solidFill>
                <a:latin typeface="Calibri Light"/>
              </a:rPr>
              <a:t> </a:t>
            </a:r>
            <a:r>
              <a:rPr lang="en-US" altLang="de-DE" sz="2000" dirty="0" err="1">
                <a:solidFill>
                  <a:srgbClr val="333333"/>
                </a:solidFill>
                <a:latin typeface="Calibri Light"/>
              </a:rPr>
              <a:t>jezelf</a:t>
            </a:r>
            <a:r>
              <a:rPr lang="en-US" altLang="de-DE" sz="2000" dirty="0">
                <a:solidFill>
                  <a:srgbClr val="333333"/>
                </a:solidFill>
                <a:latin typeface="Calibri Light"/>
              </a:rPr>
              <a:t> </a:t>
            </a:r>
            <a:r>
              <a:rPr lang="en-US" altLang="de-DE" sz="2000" dirty="0" err="1">
                <a:solidFill>
                  <a:srgbClr val="333333"/>
                </a:solidFill>
                <a:latin typeface="Calibri Light"/>
              </a:rPr>
              <a:t>niet</a:t>
            </a:r>
            <a:r>
              <a:rPr lang="en-US" altLang="de-DE" sz="2000" dirty="0">
                <a:solidFill>
                  <a:srgbClr val="333333"/>
                </a:solidFill>
                <a:latin typeface="Calibri Light"/>
              </a:rPr>
              <a:t> </a:t>
            </a:r>
            <a:r>
              <a:rPr lang="en-US" altLang="de-DE" sz="2000" dirty="0" err="1">
                <a:solidFill>
                  <a:srgbClr val="333333"/>
                </a:solidFill>
                <a:latin typeface="Calibri Light"/>
              </a:rPr>
              <a:t>te</a:t>
            </a:r>
            <a:r>
              <a:rPr lang="en-US" altLang="de-DE" sz="2000" dirty="0">
                <a:solidFill>
                  <a:srgbClr val="333333"/>
                </a:solidFill>
                <a:latin typeface="Calibri Light"/>
              </a:rPr>
              <a:t> </a:t>
            </a:r>
            <a:r>
              <a:rPr lang="en-US" altLang="de-DE" sz="2000" dirty="0" err="1">
                <a:solidFill>
                  <a:srgbClr val="333333"/>
                </a:solidFill>
                <a:latin typeface="Calibri Light"/>
              </a:rPr>
              <a:t>veel</a:t>
            </a:r>
            <a:r>
              <a:rPr lang="en-US" altLang="de-DE" sz="2000" dirty="0">
                <a:solidFill>
                  <a:srgbClr val="333333"/>
                </a:solidFill>
                <a:latin typeface="Calibri Light"/>
              </a:rPr>
              <a:t> met </a:t>
            </a:r>
            <a:r>
              <a:rPr lang="en-US" altLang="de-DE" sz="2000" dirty="0" err="1">
                <a:solidFill>
                  <a:srgbClr val="333333"/>
                </a:solidFill>
                <a:latin typeface="Calibri Light"/>
              </a:rPr>
              <a:t>anderen</a:t>
            </a:r>
            <a:r>
              <a:rPr lang="en-US" altLang="de-DE" sz="2000" dirty="0">
                <a:solidFill>
                  <a:srgbClr val="333333"/>
                </a:solidFill>
                <a:latin typeface="Calibri Light"/>
              </a:rPr>
              <a:t>.</a:t>
            </a:r>
          </a:p>
          <a:p>
            <a:pPr marL="342900" lvl="1" indent="-342900" eaLnBrk="1" hangingPunct="1">
              <a:lnSpc>
                <a:spcPct val="100000"/>
              </a:lnSpc>
              <a:spcBef>
                <a:spcPts val="1200"/>
              </a:spcBef>
              <a:spcAft>
                <a:spcPts val="0"/>
              </a:spcAft>
              <a:buClr>
                <a:srgbClr val="333333"/>
              </a:buClr>
              <a:buFont typeface="WingDings"/>
              <a:buChar char=""/>
            </a:pPr>
            <a:r>
              <a:rPr lang="en-US" altLang="de-DE" sz="2000" dirty="0" err="1">
                <a:solidFill>
                  <a:srgbClr val="333333"/>
                </a:solidFill>
                <a:latin typeface="Calibri Light"/>
              </a:rPr>
              <a:t>Er</a:t>
            </a:r>
            <a:r>
              <a:rPr lang="en-US" altLang="de-DE" sz="2000" dirty="0">
                <a:solidFill>
                  <a:srgbClr val="333333"/>
                </a:solidFill>
                <a:latin typeface="Calibri Light"/>
              </a:rPr>
              <a:t> </a:t>
            </a:r>
            <a:r>
              <a:rPr lang="en-US" altLang="de-DE" sz="2000" dirty="0" err="1">
                <a:solidFill>
                  <a:srgbClr val="333333"/>
                </a:solidFill>
                <a:latin typeface="Calibri Light"/>
              </a:rPr>
              <a:t>zijn</a:t>
            </a:r>
            <a:r>
              <a:rPr lang="en-US" altLang="de-DE" sz="2000" dirty="0">
                <a:solidFill>
                  <a:srgbClr val="333333"/>
                </a:solidFill>
                <a:latin typeface="Calibri Light"/>
              </a:rPr>
              <a:t> </a:t>
            </a:r>
            <a:r>
              <a:rPr lang="en-US" altLang="de-DE" sz="2000" dirty="0" err="1">
                <a:solidFill>
                  <a:srgbClr val="333333"/>
                </a:solidFill>
                <a:latin typeface="Calibri Light"/>
              </a:rPr>
              <a:t>altijd</a:t>
            </a:r>
            <a:r>
              <a:rPr lang="en-US" altLang="de-DE" sz="2000" dirty="0">
                <a:solidFill>
                  <a:srgbClr val="333333"/>
                </a:solidFill>
                <a:latin typeface="Calibri Light"/>
              </a:rPr>
              <a:t> </a:t>
            </a:r>
            <a:r>
              <a:rPr lang="en-US" altLang="de-DE" sz="2000" dirty="0" err="1">
                <a:solidFill>
                  <a:srgbClr val="333333"/>
                </a:solidFill>
                <a:latin typeface="Calibri Light"/>
              </a:rPr>
              <a:t>mensen</a:t>
            </a:r>
            <a:r>
              <a:rPr lang="en-US" altLang="de-DE" sz="2000" dirty="0">
                <a:solidFill>
                  <a:srgbClr val="333333"/>
                </a:solidFill>
                <a:latin typeface="Calibri Light"/>
              </a:rPr>
              <a:t> die </a:t>
            </a:r>
            <a:r>
              <a:rPr lang="en-US" altLang="de-DE" sz="2000" dirty="0" err="1">
                <a:solidFill>
                  <a:srgbClr val="333333"/>
                </a:solidFill>
                <a:latin typeface="Calibri Light"/>
              </a:rPr>
              <a:t>aantrekkelijker</a:t>
            </a:r>
            <a:r>
              <a:rPr lang="en-US" altLang="de-DE" sz="2000" dirty="0">
                <a:solidFill>
                  <a:srgbClr val="333333"/>
                </a:solidFill>
                <a:latin typeface="Calibri Light"/>
              </a:rPr>
              <a:t>, </a:t>
            </a:r>
            <a:r>
              <a:rPr lang="en-US" altLang="de-DE" sz="2000" dirty="0" err="1">
                <a:solidFill>
                  <a:srgbClr val="333333"/>
                </a:solidFill>
                <a:latin typeface="Calibri Light"/>
              </a:rPr>
              <a:t>succesvoller</a:t>
            </a:r>
            <a:r>
              <a:rPr lang="en-US" altLang="de-DE" sz="2000" dirty="0">
                <a:solidFill>
                  <a:srgbClr val="333333"/>
                </a:solidFill>
                <a:latin typeface="Calibri Light"/>
              </a:rPr>
              <a:t> </a:t>
            </a:r>
            <a:r>
              <a:rPr lang="en-US" altLang="de-DE" sz="2000" dirty="0" err="1">
                <a:solidFill>
                  <a:srgbClr val="333333"/>
                </a:solidFill>
                <a:latin typeface="Calibri Light"/>
              </a:rPr>
              <a:t>en</a:t>
            </a:r>
            <a:r>
              <a:rPr lang="en-US" altLang="de-DE" sz="2000" dirty="0">
                <a:solidFill>
                  <a:srgbClr val="333333"/>
                </a:solidFill>
                <a:latin typeface="Calibri Light"/>
              </a:rPr>
              <a:t> </a:t>
            </a:r>
            <a:r>
              <a:rPr lang="en-US" altLang="de-DE" sz="2000" dirty="0" err="1">
                <a:solidFill>
                  <a:srgbClr val="333333"/>
                </a:solidFill>
                <a:latin typeface="Calibri Light"/>
              </a:rPr>
              <a:t>geliefder</a:t>
            </a:r>
            <a:r>
              <a:rPr lang="en-US" altLang="de-DE" sz="2000" dirty="0">
                <a:solidFill>
                  <a:srgbClr val="333333"/>
                </a:solidFill>
                <a:latin typeface="Calibri Light"/>
              </a:rPr>
              <a:t> </a:t>
            </a:r>
            <a:r>
              <a:rPr lang="en-US" altLang="de-DE" sz="2000" dirty="0" err="1">
                <a:solidFill>
                  <a:srgbClr val="333333"/>
                </a:solidFill>
                <a:latin typeface="Calibri Light"/>
              </a:rPr>
              <a:t>zijn</a:t>
            </a:r>
            <a:r>
              <a:rPr lang="en-US" altLang="de-DE" sz="2000" dirty="0">
                <a:solidFill>
                  <a:srgbClr val="333333"/>
                </a:solidFill>
                <a:latin typeface="Calibri Light"/>
              </a:rPr>
              <a:t>. Maar </a:t>
            </a:r>
            <a:r>
              <a:rPr lang="en-US" altLang="de-DE" sz="2000" dirty="0" err="1">
                <a:solidFill>
                  <a:srgbClr val="333333"/>
                </a:solidFill>
                <a:latin typeface="Calibri Light"/>
              </a:rPr>
              <a:t>ook</a:t>
            </a:r>
            <a:r>
              <a:rPr lang="en-US" altLang="de-DE" sz="2000" dirty="0">
                <a:solidFill>
                  <a:srgbClr val="333333"/>
                </a:solidFill>
                <a:latin typeface="Calibri Light"/>
              </a:rPr>
              <a:t> </a:t>
            </a:r>
            <a:r>
              <a:rPr lang="en-US" altLang="de-DE" sz="2000" err="1">
                <a:solidFill>
                  <a:srgbClr val="333333"/>
                </a:solidFill>
                <a:latin typeface="Calibri Light"/>
              </a:rPr>
              <a:t>deze</a:t>
            </a:r>
            <a:r>
              <a:rPr lang="en-US" altLang="de-DE" sz="2000">
                <a:solidFill>
                  <a:srgbClr val="333333"/>
                </a:solidFill>
                <a:latin typeface="Calibri Light"/>
              </a:rPr>
              <a:t> </a:t>
            </a:r>
            <a:r>
              <a:rPr lang="en-US" altLang="nl-NL" sz="2000">
                <a:solidFill>
                  <a:srgbClr val="333333"/>
                </a:solidFill>
                <a:latin typeface="Calibri Light"/>
              </a:rPr>
              <a:t>“</a:t>
            </a:r>
            <a:r>
              <a:rPr lang="en-US" altLang="de-DE" sz="2000">
                <a:solidFill>
                  <a:srgbClr val="333333"/>
                </a:solidFill>
                <a:latin typeface="Calibri Light"/>
              </a:rPr>
              <a:t>gelukvogels</a:t>
            </a:r>
            <a:r>
              <a:rPr lang="en-US" altLang="nl-NL" sz="2000">
                <a:solidFill>
                  <a:srgbClr val="333333"/>
                </a:solidFill>
                <a:latin typeface="Calibri Light"/>
              </a:rPr>
              <a:t>”</a:t>
            </a:r>
            <a:r>
              <a:rPr lang="en-US" altLang="de-DE" sz="2000">
                <a:solidFill>
                  <a:srgbClr val="333333"/>
                </a:solidFill>
                <a:latin typeface="Calibri Light"/>
              </a:rPr>
              <a:t> </a:t>
            </a:r>
            <a:r>
              <a:rPr lang="en-US" altLang="de-DE" sz="2000" dirty="0" err="1">
                <a:solidFill>
                  <a:srgbClr val="333333"/>
                </a:solidFill>
                <a:latin typeface="Calibri Light"/>
              </a:rPr>
              <a:t>hebben</a:t>
            </a:r>
            <a:r>
              <a:rPr lang="en-US" altLang="de-DE" sz="2000" dirty="0">
                <a:solidFill>
                  <a:srgbClr val="333333"/>
                </a:solidFill>
                <a:latin typeface="Calibri Light"/>
              </a:rPr>
              <a:t> </a:t>
            </a:r>
            <a:r>
              <a:rPr lang="en-US" altLang="de-DE" sz="2000" dirty="0" err="1">
                <a:solidFill>
                  <a:srgbClr val="333333"/>
                </a:solidFill>
                <a:latin typeface="Calibri Light"/>
              </a:rPr>
              <a:t>hun</a:t>
            </a:r>
            <a:r>
              <a:rPr lang="en-US" altLang="de-DE" sz="2000" dirty="0">
                <a:solidFill>
                  <a:srgbClr val="333333"/>
                </a:solidFill>
                <a:latin typeface="Calibri Light"/>
              </a:rPr>
              <a:t> </a:t>
            </a:r>
            <a:r>
              <a:rPr lang="en-US" altLang="de-DE" sz="2000" dirty="0" err="1">
                <a:solidFill>
                  <a:srgbClr val="333333"/>
                </a:solidFill>
                <a:latin typeface="Calibri Light"/>
              </a:rPr>
              <a:t>zwakheden</a:t>
            </a:r>
            <a:r>
              <a:rPr lang="en-US" altLang="de-DE" sz="2000" dirty="0">
                <a:solidFill>
                  <a:srgbClr val="333333"/>
                </a:solidFill>
                <a:latin typeface="Calibri Light"/>
              </a:rPr>
              <a:t> </a:t>
            </a:r>
            <a:r>
              <a:rPr lang="en-US" altLang="de-DE" sz="2000" dirty="0" err="1">
                <a:solidFill>
                  <a:srgbClr val="333333"/>
                </a:solidFill>
                <a:latin typeface="Calibri Light"/>
              </a:rPr>
              <a:t>en</a:t>
            </a:r>
            <a:r>
              <a:rPr lang="en-US" altLang="de-DE" sz="2000" dirty="0">
                <a:solidFill>
                  <a:srgbClr val="333333"/>
                </a:solidFill>
                <a:latin typeface="Calibri Light"/>
              </a:rPr>
              <a:t> </a:t>
            </a:r>
            <a:r>
              <a:rPr lang="en-US" altLang="de-DE" sz="2000" dirty="0" err="1">
                <a:solidFill>
                  <a:srgbClr val="333333"/>
                </a:solidFill>
                <a:latin typeface="Calibri Light"/>
              </a:rPr>
              <a:t>problemen</a:t>
            </a:r>
            <a:r>
              <a:rPr lang="en-US" altLang="de-DE" sz="2000" dirty="0">
                <a:solidFill>
                  <a:srgbClr val="333333"/>
                </a:solidFill>
                <a:latin typeface="Calibri Light"/>
              </a:rPr>
              <a:t>.</a:t>
            </a:r>
          </a:p>
          <a:p>
            <a:pPr lvl="1">
              <a:spcBef>
                <a:spcPts val="1999"/>
              </a:spcBef>
              <a:spcAft>
                <a:spcPts val="0"/>
              </a:spcAft>
              <a:buClr>
                <a:srgbClr val="333333"/>
              </a:buClr>
            </a:pPr>
            <a:r>
              <a:rPr lang="nl-NL" altLang="de-DE" sz="2000" b="1" dirty="0">
                <a:solidFill>
                  <a:srgbClr val="004992"/>
                </a:solidFill>
              </a:rPr>
              <a:t>Onhaalbare eisen stellen:</a:t>
            </a:r>
          </a:p>
          <a:p>
            <a:pPr marL="342900" lvl="1" indent="-342900">
              <a:lnSpc>
                <a:spcPct val="100000"/>
              </a:lnSpc>
              <a:spcBef>
                <a:spcPts val="1200"/>
              </a:spcBef>
              <a:spcAft>
                <a:spcPts val="0"/>
              </a:spcAft>
              <a:buClr>
                <a:srgbClr val="333333"/>
              </a:buClr>
              <a:buFont typeface="WingDings"/>
              <a:buChar char=""/>
            </a:pPr>
            <a:r>
              <a:rPr lang="nl-NL" altLang="de-DE" sz="2000" b="1" dirty="0">
                <a:solidFill>
                  <a:srgbClr val="333333"/>
                </a:solidFill>
              </a:rPr>
              <a:t>Stel jezelf geen </a:t>
            </a:r>
            <a:r>
              <a:rPr lang="nl-NL" altLang="de-DE" sz="2000" dirty="0">
                <a:solidFill>
                  <a:srgbClr val="333333"/>
                </a:solidFill>
              </a:rPr>
              <a:t>onrealistisch hoge eisen, zoals:</a:t>
            </a:r>
          </a:p>
          <a:p>
            <a:pPr marL="342900" lvl="1" indent="-342900">
              <a:lnSpc>
                <a:spcPct val="100000"/>
              </a:lnSpc>
              <a:spcBef>
                <a:spcPts val="1200"/>
              </a:spcBef>
              <a:buClr>
                <a:schemeClr val="bg1"/>
              </a:buClr>
              <a:buFont typeface="WingDings"/>
              <a:buChar char=""/>
            </a:pPr>
            <a:r>
              <a:rPr lang="nl-NL" altLang="de-DE" sz="2000">
                <a:solidFill>
                  <a:srgbClr val="333333"/>
                </a:solidFill>
              </a:rPr>
              <a:t>“Ik </a:t>
            </a:r>
            <a:r>
              <a:rPr lang="nl-NL" altLang="de-DE" sz="2000" dirty="0">
                <a:solidFill>
                  <a:srgbClr val="333333"/>
                </a:solidFill>
              </a:rPr>
              <a:t>moet er altijd </a:t>
            </a:r>
            <a:r>
              <a:rPr lang="nl-NL" altLang="de-DE" sz="2000">
                <a:solidFill>
                  <a:srgbClr val="333333"/>
                </a:solidFill>
              </a:rPr>
              <a:t>goed uitzien” </a:t>
            </a:r>
            <a:endParaRPr lang="nl-NL" altLang="de-DE" sz="2000" dirty="0">
              <a:solidFill>
                <a:srgbClr val="333333"/>
              </a:solidFill>
            </a:endParaRPr>
          </a:p>
          <a:p>
            <a:pPr marL="342900" lvl="1" indent="-342900">
              <a:lnSpc>
                <a:spcPct val="100000"/>
              </a:lnSpc>
              <a:spcBef>
                <a:spcPts val="1200"/>
              </a:spcBef>
              <a:buClr>
                <a:schemeClr val="bg1"/>
              </a:buClr>
              <a:buFont typeface="WingDings"/>
              <a:buChar char=""/>
            </a:pPr>
            <a:r>
              <a:rPr lang="nl-NL" altLang="de-DE" sz="2000">
                <a:solidFill>
                  <a:srgbClr val="333333"/>
                </a:solidFill>
              </a:rPr>
              <a:t>“Ik </a:t>
            </a:r>
            <a:r>
              <a:rPr lang="nl-NL" altLang="de-DE" sz="2000" dirty="0">
                <a:solidFill>
                  <a:srgbClr val="333333"/>
                </a:solidFill>
              </a:rPr>
              <a:t>moet altijd </a:t>
            </a:r>
            <a:r>
              <a:rPr lang="nl-NL" altLang="de-DE" sz="2000">
                <a:solidFill>
                  <a:srgbClr val="333333"/>
                </a:solidFill>
              </a:rPr>
              <a:t>slim lijken”</a:t>
            </a:r>
            <a:endParaRPr lang="nl-NL" altLang="de-DE" sz="2000" dirty="0">
              <a:solidFill>
                <a:srgbClr val="333333"/>
              </a:solidFill>
            </a:endParaRPr>
          </a:p>
          <a:p>
            <a:pPr marL="342900" lvl="1" indent="-342900">
              <a:lnSpc>
                <a:spcPct val="100000"/>
              </a:lnSpc>
              <a:spcBef>
                <a:spcPts val="1200"/>
              </a:spcBef>
              <a:buClr>
                <a:schemeClr val="bg1"/>
              </a:buClr>
              <a:buFont typeface="WingDings"/>
              <a:buChar char=""/>
            </a:pPr>
            <a:r>
              <a:rPr lang="nl-NL" altLang="de-DE" sz="2000">
                <a:solidFill>
                  <a:srgbClr val="333333"/>
                </a:solidFill>
              </a:rPr>
              <a:t>“Ik </a:t>
            </a:r>
            <a:r>
              <a:rPr lang="nl-NL" altLang="de-DE" sz="2000" dirty="0">
                <a:solidFill>
                  <a:srgbClr val="333333"/>
                </a:solidFill>
              </a:rPr>
              <a:t>moet voortdurend </a:t>
            </a:r>
            <a:r>
              <a:rPr lang="nl-NL" altLang="de-DE" sz="2000">
                <a:solidFill>
                  <a:srgbClr val="333333"/>
                </a:solidFill>
              </a:rPr>
              <a:t>onderhoudend zijn”</a:t>
            </a:r>
            <a:endParaRPr lang="nl-NL" altLang="de-DE" sz="2000" dirty="0">
              <a:solidFill>
                <a:srgbClr val="333333"/>
              </a:solidFill>
            </a:endParaRPr>
          </a:p>
          <a:p>
            <a:pPr lvl="1" eaLnBrk="1" hangingPunct="1">
              <a:lnSpc>
                <a:spcPct val="100000"/>
              </a:lnSpc>
              <a:spcBef>
                <a:spcPts val="1200"/>
              </a:spcBef>
              <a:spcAft>
                <a:spcPts val="0"/>
              </a:spcAft>
              <a:buClr>
                <a:srgbClr val="333333"/>
              </a:buClr>
            </a:pPr>
            <a:endParaRPr lang="en-US" altLang="de-DE" sz="2000" dirty="0">
              <a:solidFill>
                <a:srgbClr val="333333"/>
              </a:solidFill>
              <a:latin typeface="Calibri Light"/>
            </a:endParaRPr>
          </a:p>
        </p:txBody>
      </p:sp>
      <p:pic>
        <p:nvPicPr>
          <p:cNvPr id="7"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38</a:t>
            </a:fld>
            <a:endParaRPr lang="de-DE" altLang="de-DE"/>
          </a:p>
        </p:txBody>
      </p:sp>
    </p:spTree>
    <p:extLst>
      <p:ext uri="{BB962C8B-B14F-4D97-AF65-F5344CB8AC3E}">
        <p14:creationId xmlns:p14="http://schemas.microsoft.com/office/powerpoint/2010/main" val="17708002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voor</a:t>
            </a:r>
            <a:r>
              <a:rPr lang="en-US" b="0" i="1" spc="-5" dirty="0">
                <a:solidFill>
                  <a:srgbClr val="333333"/>
                </a:solidFill>
                <a:latin typeface="Calibri Light"/>
                <a:ea typeface="ＭＳ Ｐゴシック" panose="020B0600070205080204" pitchFamily="34" charset="-128"/>
                <a:cs typeface="Verdana"/>
              </a:rPr>
              <a:t>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b="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39</a:t>
            </a:fld>
            <a:endParaRPr lang="de-DE" altLang="de-DE"/>
          </a:p>
        </p:txBody>
      </p:sp>
    </p:spTree>
    <p:extLst>
      <p:ext uri="{BB962C8B-B14F-4D97-AF65-F5344CB8AC3E}">
        <p14:creationId xmlns:p14="http://schemas.microsoft.com/office/powerpoint/2010/main" val="29550277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latin typeface="Calibri Light"/>
              </a:rPr>
              <a:t>Wees je bewust van je sterke kanten</a:t>
            </a:r>
            <a:endParaRPr lang="en-US" altLang="de-DE" sz="3600" dirty="0">
              <a:latin typeface="Calibri Light"/>
            </a:endParaRPr>
          </a:p>
        </p:txBody>
      </p:sp>
      <p:sp>
        <p:nvSpPr>
          <p:cNvPr id="92161" name="Rectangle 2"/>
          <p:cNvSpPr>
            <a:spLocks noGrp="1" noChangeArrowheads="1"/>
          </p:cNvSpPr>
          <p:nvPr>
            <p:ph idx="1"/>
          </p:nvPr>
        </p:nvSpPr>
        <p:spPr>
          <a:xfrm>
            <a:off x="408955" y="2204864"/>
            <a:ext cx="8046720" cy="4248000"/>
          </a:xfrm>
        </p:spPr>
        <p:txBody>
          <a:bodyPr/>
          <a:lstStyle/>
          <a:p>
            <a:pPr marL="342900" indent="-342900" eaLnBrk="1" hangingPunct="1">
              <a:buClr>
                <a:srgbClr val="333333"/>
              </a:buClr>
              <a:buFont typeface="WingDings"/>
              <a:buChar char=""/>
              <a:defRPr/>
            </a:pPr>
            <a:r>
              <a:rPr lang="en-US" altLang="de-DE" sz="2400" dirty="0" err="1">
                <a:solidFill>
                  <a:srgbClr val="333333"/>
                </a:solidFill>
                <a:latin typeface="Calibri Light"/>
              </a:rPr>
              <a:t>Benadruk</a:t>
            </a:r>
            <a:r>
              <a:rPr lang="en-US" altLang="de-DE" sz="2400" dirty="0">
                <a:solidFill>
                  <a:srgbClr val="333333"/>
                </a:solidFill>
                <a:latin typeface="Calibri Light"/>
              </a:rPr>
              <a:t> je </a:t>
            </a:r>
            <a:r>
              <a:rPr lang="en-US" altLang="de-DE" sz="2400" dirty="0" err="1">
                <a:solidFill>
                  <a:srgbClr val="333333"/>
                </a:solidFill>
                <a:latin typeface="Calibri Light"/>
              </a:rPr>
              <a:t>sterke</a:t>
            </a:r>
            <a:r>
              <a:rPr lang="en-US" altLang="de-DE" sz="2400" dirty="0">
                <a:solidFill>
                  <a:srgbClr val="333333"/>
                </a:solidFill>
                <a:latin typeface="Calibri Light"/>
              </a:rPr>
              <a:t> </a:t>
            </a:r>
            <a:r>
              <a:rPr lang="en-US" altLang="de-DE" sz="2400" dirty="0" err="1">
                <a:solidFill>
                  <a:srgbClr val="333333"/>
                </a:solidFill>
                <a:latin typeface="Calibri Light"/>
              </a:rPr>
              <a:t>kanten</a:t>
            </a:r>
            <a:r>
              <a:rPr lang="en-US" altLang="de-DE" sz="2400" dirty="0">
                <a:solidFill>
                  <a:srgbClr val="333333"/>
                </a:solidFill>
                <a:latin typeface="Calibri Light"/>
              </a:rPr>
              <a:t>, in </a:t>
            </a:r>
            <a:r>
              <a:rPr lang="en-US" altLang="de-DE" sz="2400" dirty="0" err="1">
                <a:solidFill>
                  <a:srgbClr val="333333"/>
                </a:solidFill>
                <a:latin typeface="Calibri Light"/>
              </a:rPr>
              <a:t>plaats</a:t>
            </a:r>
            <a:r>
              <a:rPr lang="en-US" altLang="de-DE" sz="2400" dirty="0">
                <a:solidFill>
                  <a:srgbClr val="333333"/>
                </a:solidFill>
                <a:latin typeface="Calibri Light"/>
              </a:rPr>
              <a:t> van al je </a:t>
            </a:r>
            <a:r>
              <a:rPr lang="en-US" altLang="de-DE" sz="2400" dirty="0" err="1">
                <a:solidFill>
                  <a:srgbClr val="333333"/>
                </a:solidFill>
                <a:latin typeface="Calibri Light"/>
              </a:rPr>
              <a:t>aandacht</a:t>
            </a:r>
            <a:r>
              <a:rPr lang="en-US" altLang="de-DE" sz="2400" dirty="0">
                <a:solidFill>
                  <a:srgbClr val="333333"/>
                </a:solidFill>
                <a:latin typeface="Calibri Light"/>
              </a:rPr>
              <a:t> </a:t>
            </a:r>
            <a:r>
              <a:rPr lang="en-US" altLang="de-DE" sz="2400" dirty="0" err="1">
                <a:solidFill>
                  <a:srgbClr val="333333"/>
                </a:solidFill>
                <a:latin typeface="Calibri Light"/>
              </a:rPr>
              <a:t>te</a:t>
            </a:r>
            <a:r>
              <a:rPr lang="en-US" altLang="de-DE" sz="2400" dirty="0">
                <a:solidFill>
                  <a:srgbClr val="333333"/>
                </a:solidFill>
                <a:latin typeface="Calibri Light"/>
              </a:rPr>
              <a:t> </a:t>
            </a:r>
            <a:r>
              <a:rPr lang="en-US" altLang="de-DE" sz="2400" dirty="0" err="1">
                <a:solidFill>
                  <a:srgbClr val="333333"/>
                </a:solidFill>
                <a:latin typeface="Calibri Light"/>
              </a:rPr>
              <a:t>richten</a:t>
            </a:r>
            <a:r>
              <a:rPr lang="en-US" altLang="de-DE" sz="2400" dirty="0">
                <a:solidFill>
                  <a:srgbClr val="333333"/>
                </a:solidFill>
                <a:latin typeface="Calibri Light"/>
              </a:rPr>
              <a:t> op je </a:t>
            </a:r>
            <a:r>
              <a:rPr lang="en-US" altLang="de-DE" sz="2400" dirty="0" err="1">
                <a:solidFill>
                  <a:srgbClr val="333333"/>
                </a:solidFill>
                <a:latin typeface="Calibri Light"/>
              </a:rPr>
              <a:t>zwakheden</a:t>
            </a:r>
            <a:r>
              <a:rPr lang="en-US" altLang="de-DE" sz="2400" dirty="0">
                <a:solidFill>
                  <a:srgbClr val="333333"/>
                </a:solidFill>
                <a:latin typeface="Calibri Light"/>
              </a:rPr>
              <a:t>.</a:t>
            </a:r>
          </a:p>
          <a:p>
            <a:pPr marL="342900" indent="-342900" eaLnBrk="1" hangingPunct="1">
              <a:buClr>
                <a:srgbClr val="333333"/>
              </a:buClr>
              <a:buFont typeface="WingDings"/>
              <a:buChar char=""/>
              <a:defRPr/>
            </a:pPr>
            <a:r>
              <a:rPr lang="en-US" altLang="de-DE" sz="2400" dirty="0">
                <a:solidFill>
                  <a:srgbClr val="333333"/>
                </a:solidFill>
                <a:latin typeface="Calibri Light"/>
              </a:rPr>
              <a:t>Elk </a:t>
            </a:r>
            <a:r>
              <a:rPr lang="en-US" altLang="de-DE" sz="2400" dirty="0" err="1">
                <a:solidFill>
                  <a:srgbClr val="333333"/>
                </a:solidFill>
                <a:latin typeface="Calibri Light"/>
              </a:rPr>
              <a:t>mens</a:t>
            </a:r>
            <a:r>
              <a:rPr lang="en-US" altLang="de-DE" sz="2400" dirty="0">
                <a:solidFill>
                  <a:srgbClr val="333333"/>
                </a:solidFill>
                <a:latin typeface="Calibri Light"/>
              </a:rPr>
              <a:t> </a:t>
            </a:r>
            <a:r>
              <a:rPr lang="en-US" altLang="de-DE" sz="2400" dirty="0" err="1">
                <a:solidFill>
                  <a:srgbClr val="333333"/>
                </a:solidFill>
                <a:latin typeface="Calibri Light"/>
              </a:rPr>
              <a:t>heeft</a:t>
            </a:r>
            <a:r>
              <a:rPr lang="en-US" altLang="de-DE" sz="2400" dirty="0">
                <a:solidFill>
                  <a:srgbClr val="333333"/>
                </a:solidFill>
                <a:latin typeface="Calibri Light"/>
              </a:rPr>
              <a:t> </a:t>
            </a:r>
            <a:r>
              <a:rPr lang="en-US" altLang="de-DE" sz="2400" dirty="0" err="1">
                <a:solidFill>
                  <a:srgbClr val="333333"/>
                </a:solidFill>
                <a:latin typeface="Calibri Light"/>
              </a:rPr>
              <a:t>sterke</a:t>
            </a:r>
            <a:r>
              <a:rPr lang="en-US" altLang="de-DE" sz="2400" dirty="0">
                <a:solidFill>
                  <a:srgbClr val="333333"/>
                </a:solidFill>
                <a:latin typeface="Calibri Light"/>
              </a:rPr>
              <a:t> </a:t>
            </a:r>
            <a:r>
              <a:rPr lang="en-US" altLang="de-DE" sz="2400" dirty="0" err="1">
                <a:solidFill>
                  <a:srgbClr val="333333"/>
                </a:solidFill>
                <a:latin typeface="Calibri Light"/>
              </a:rPr>
              <a:t>kanten</a:t>
            </a:r>
            <a:r>
              <a:rPr lang="en-US" altLang="de-DE" sz="2400" dirty="0">
                <a:solidFill>
                  <a:srgbClr val="333333"/>
                </a:solidFill>
                <a:latin typeface="Calibri Light"/>
              </a:rPr>
              <a:t> of </a:t>
            </a:r>
            <a:r>
              <a:rPr lang="en-US" altLang="de-DE" sz="2400" dirty="0" err="1">
                <a:solidFill>
                  <a:srgbClr val="333333"/>
                </a:solidFill>
                <a:latin typeface="Calibri Light"/>
              </a:rPr>
              <a:t>krachten</a:t>
            </a:r>
            <a:r>
              <a:rPr lang="en-US" altLang="de-DE" sz="2400" dirty="0">
                <a:solidFill>
                  <a:srgbClr val="333333"/>
                </a:solidFill>
                <a:latin typeface="Calibri Light"/>
              </a:rPr>
              <a:t> die </a:t>
            </a:r>
            <a:r>
              <a:rPr lang="en-US" altLang="de-DE" sz="2400" dirty="0" err="1">
                <a:solidFill>
                  <a:srgbClr val="333333"/>
                </a:solidFill>
                <a:latin typeface="Calibri Light"/>
              </a:rPr>
              <a:t>niet</a:t>
            </a:r>
            <a:r>
              <a:rPr lang="en-US" altLang="de-DE" sz="2400" dirty="0">
                <a:solidFill>
                  <a:srgbClr val="333333"/>
                </a:solidFill>
                <a:latin typeface="Calibri Light"/>
              </a:rPr>
              <a:t> </a:t>
            </a:r>
            <a:r>
              <a:rPr lang="en-US" altLang="de-DE" sz="2400" dirty="0" err="1">
                <a:solidFill>
                  <a:srgbClr val="333333"/>
                </a:solidFill>
                <a:latin typeface="Calibri Light"/>
              </a:rPr>
              <a:t>iedereen</a:t>
            </a:r>
            <a:r>
              <a:rPr lang="en-US" altLang="de-DE" sz="2400" dirty="0">
                <a:solidFill>
                  <a:srgbClr val="333333"/>
                </a:solidFill>
                <a:latin typeface="Calibri Light"/>
              </a:rPr>
              <a:t> </a:t>
            </a:r>
            <a:r>
              <a:rPr lang="en-US" altLang="de-DE" sz="2400" dirty="0" err="1">
                <a:solidFill>
                  <a:srgbClr val="333333"/>
                </a:solidFill>
                <a:latin typeface="Calibri Light"/>
              </a:rPr>
              <a:t>bezit</a:t>
            </a:r>
            <a:r>
              <a:rPr lang="en-US" altLang="de-DE" sz="2400" dirty="0">
                <a:solidFill>
                  <a:srgbClr val="333333"/>
                </a:solidFill>
                <a:latin typeface="Calibri Light"/>
              </a:rPr>
              <a:t> en </a:t>
            </a:r>
            <a:r>
              <a:rPr lang="en-US" altLang="de-DE" sz="2400" dirty="0" err="1">
                <a:solidFill>
                  <a:srgbClr val="333333"/>
                </a:solidFill>
                <a:latin typeface="Calibri Light"/>
              </a:rPr>
              <a:t>waar</a:t>
            </a:r>
            <a:r>
              <a:rPr lang="en-US" altLang="de-DE" sz="2400" dirty="0">
                <a:solidFill>
                  <a:srgbClr val="333333"/>
                </a:solidFill>
                <a:latin typeface="Calibri Light"/>
              </a:rPr>
              <a:t> </a:t>
            </a:r>
            <a:r>
              <a:rPr lang="en-US" altLang="de-DE" sz="2400" dirty="0" err="1">
                <a:solidFill>
                  <a:srgbClr val="333333"/>
                </a:solidFill>
                <a:latin typeface="Calibri Light"/>
              </a:rPr>
              <a:t>hij</a:t>
            </a:r>
            <a:r>
              <a:rPr lang="en-US" altLang="de-DE" sz="2400" dirty="0">
                <a:solidFill>
                  <a:srgbClr val="333333"/>
                </a:solidFill>
                <a:latin typeface="Calibri Light"/>
              </a:rPr>
              <a:t>/</a:t>
            </a:r>
            <a:r>
              <a:rPr lang="en-US" altLang="de-DE" sz="2400" dirty="0" err="1">
                <a:solidFill>
                  <a:srgbClr val="333333"/>
                </a:solidFill>
                <a:latin typeface="Calibri Light"/>
              </a:rPr>
              <a:t>zij</a:t>
            </a:r>
            <a:r>
              <a:rPr lang="en-US" altLang="de-DE" sz="2400" dirty="0">
                <a:solidFill>
                  <a:srgbClr val="333333"/>
                </a:solidFill>
                <a:latin typeface="Calibri Light"/>
              </a:rPr>
              <a:t> trots op </a:t>
            </a:r>
            <a:r>
              <a:rPr lang="en-US" altLang="de-DE" sz="2400" dirty="0" err="1">
                <a:solidFill>
                  <a:srgbClr val="333333"/>
                </a:solidFill>
                <a:latin typeface="Calibri Light"/>
              </a:rPr>
              <a:t>kan</a:t>
            </a:r>
            <a:r>
              <a:rPr lang="en-US" altLang="de-DE" sz="2400" dirty="0">
                <a:solidFill>
                  <a:srgbClr val="333333"/>
                </a:solidFill>
                <a:latin typeface="Calibri Light"/>
              </a:rPr>
              <a:t> </a:t>
            </a:r>
            <a:r>
              <a:rPr lang="en-US" altLang="de-DE" sz="2400" dirty="0" err="1">
                <a:solidFill>
                  <a:srgbClr val="333333"/>
                </a:solidFill>
                <a:latin typeface="Calibri Light"/>
              </a:rPr>
              <a:t>zijn</a:t>
            </a:r>
            <a:r>
              <a:rPr lang="en-US" altLang="de-DE" sz="2400" dirty="0">
                <a:solidFill>
                  <a:srgbClr val="333333"/>
                </a:solidFill>
                <a:latin typeface="Calibri Light"/>
              </a:rPr>
              <a:t>.</a:t>
            </a:r>
            <a:br>
              <a:rPr lang="en-US" altLang="de-DE" sz="2400" dirty="0">
                <a:solidFill>
                  <a:srgbClr val="333333"/>
                </a:solidFill>
                <a:latin typeface="Calibri Light"/>
              </a:rPr>
            </a:br>
            <a:br>
              <a:rPr lang="en-US" altLang="de-DE" sz="2400" dirty="0">
                <a:solidFill>
                  <a:srgbClr val="333333"/>
                </a:solidFill>
                <a:latin typeface="Calibri Light"/>
              </a:rPr>
            </a:br>
            <a:r>
              <a:rPr lang="en-US" altLang="de-DE" sz="2400" dirty="0">
                <a:solidFill>
                  <a:srgbClr val="004992"/>
                </a:solidFill>
                <a:latin typeface="Calibri Light"/>
              </a:rPr>
              <a:t>Het is </a:t>
            </a:r>
            <a:r>
              <a:rPr lang="en-US" altLang="de-DE" sz="2400" dirty="0" err="1">
                <a:solidFill>
                  <a:srgbClr val="004992"/>
                </a:solidFill>
                <a:latin typeface="Calibri Light"/>
              </a:rPr>
              <a:t>niet</a:t>
            </a:r>
            <a:r>
              <a:rPr lang="en-US" altLang="de-DE" sz="2400" dirty="0">
                <a:solidFill>
                  <a:srgbClr val="004992"/>
                </a:solidFill>
                <a:latin typeface="Calibri Light"/>
              </a:rPr>
              <a:t> </a:t>
            </a:r>
            <a:r>
              <a:rPr lang="en-US" altLang="de-DE" sz="2400" dirty="0" err="1">
                <a:solidFill>
                  <a:srgbClr val="004992"/>
                </a:solidFill>
                <a:latin typeface="Calibri Light"/>
              </a:rPr>
              <a:t>nodig</a:t>
            </a:r>
            <a:r>
              <a:rPr lang="en-US" altLang="de-DE" sz="2400" dirty="0">
                <a:solidFill>
                  <a:srgbClr val="004992"/>
                </a:solidFill>
                <a:latin typeface="Calibri Light"/>
              </a:rPr>
              <a:t> </a:t>
            </a:r>
            <a:r>
              <a:rPr lang="en-US" altLang="de-DE" sz="2400" dirty="0" err="1">
                <a:solidFill>
                  <a:srgbClr val="004992"/>
                </a:solidFill>
                <a:latin typeface="Calibri Light"/>
              </a:rPr>
              <a:t>dat</a:t>
            </a:r>
            <a:r>
              <a:rPr lang="en-US" altLang="de-DE" sz="2400" dirty="0">
                <a:solidFill>
                  <a:srgbClr val="004992"/>
                </a:solidFill>
                <a:latin typeface="Calibri Light"/>
              </a:rPr>
              <a:t> </a:t>
            </a:r>
            <a:r>
              <a:rPr lang="en-US" altLang="de-DE" sz="2400" dirty="0" err="1">
                <a:solidFill>
                  <a:srgbClr val="004992"/>
                </a:solidFill>
                <a:latin typeface="Calibri Light"/>
              </a:rPr>
              <a:t>dit</a:t>
            </a:r>
            <a:r>
              <a:rPr lang="en-US" altLang="de-DE" sz="2400" dirty="0">
                <a:solidFill>
                  <a:srgbClr val="004992"/>
                </a:solidFill>
                <a:latin typeface="Calibri Light"/>
              </a:rPr>
              <a:t> </a:t>
            </a:r>
            <a:r>
              <a:rPr lang="en-US" altLang="de-DE" sz="2400" dirty="0" err="1">
                <a:solidFill>
                  <a:srgbClr val="004992"/>
                </a:solidFill>
                <a:latin typeface="Calibri Light"/>
              </a:rPr>
              <a:t>wereldrecords</a:t>
            </a:r>
            <a:r>
              <a:rPr lang="en-US" altLang="de-DE" sz="2400" dirty="0">
                <a:solidFill>
                  <a:srgbClr val="004992"/>
                </a:solidFill>
                <a:latin typeface="Calibri Light"/>
              </a:rPr>
              <a:t> </a:t>
            </a:r>
            <a:r>
              <a:rPr lang="en-US" altLang="de-DE" sz="2400" dirty="0" err="1">
                <a:solidFill>
                  <a:srgbClr val="004992"/>
                </a:solidFill>
                <a:latin typeface="Calibri Light"/>
              </a:rPr>
              <a:t>zijn</a:t>
            </a:r>
            <a:r>
              <a:rPr lang="en-US" altLang="de-DE" sz="2400" dirty="0">
                <a:solidFill>
                  <a:srgbClr val="004992"/>
                </a:solidFill>
                <a:latin typeface="Calibri Light"/>
              </a:rPr>
              <a:t> of </a:t>
            </a:r>
            <a:r>
              <a:rPr lang="en-US" altLang="de-DE" sz="2400" dirty="0" err="1">
                <a:solidFill>
                  <a:srgbClr val="004992"/>
                </a:solidFill>
                <a:latin typeface="Calibri Light"/>
              </a:rPr>
              <a:t>baanbrekende</a:t>
            </a:r>
            <a:r>
              <a:rPr lang="en-US" altLang="de-DE" sz="2400" dirty="0">
                <a:solidFill>
                  <a:srgbClr val="004992"/>
                </a:solidFill>
                <a:latin typeface="Calibri Light"/>
              </a:rPr>
              <a:t> </a:t>
            </a:r>
            <a:r>
              <a:rPr lang="en-US" altLang="de-DE" sz="2400" dirty="0" err="1">
                <a:solidFill>
                  <a:srgbClr val="004992"/>
                </a:solidFill>
                <a:latin typeface="Calibri Light"/>
              </a:rPr>
              <a:t>uitvindingen</a:t>
            </a:r>
            <a:r>
              <a:rPr lang="en-US" altLang="de-DE" sz="2400" dirty="0">
                <a:solidFill>
                  <a:srgbClr val="004992"/>
                </a:solidFill>
                <a:latin typeface="Calibri Light"/>
              </a:rPr>
              <a:t>.</a:t>
            </a:r>
          </a:p>
        </p:txBody>
      </p:sp>
      <p:pic>
        <p:nvPicPr>
          <p:cNvPr id="7"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3" name="Slide Number Placeholder 2"/>
          <p:cNvSpPr>
            <a:spLocks noGrp="1"/>
          </p:cNvSpPr>
          <p:nvPr>
            <p:ph type="sldNum" sz="quarter" idx="12"/>
          </p:nvPr>
        </p:nvSpPr>
        <p:spPr/>
        <p:txBody>
          <a:bodyPr/>
          <a:lstStyle/>
          <a:p>
            <a:fld id="{3089FB7E-309E-44FF-90F1-1554092E9C47}" type="slidenum">
              <a:rPr lang="de-DE" altLang="de-DE" smtClean="0"/>
              <a:pPr/>
              <a:t>40</a:t>
            </a:fld>
            <a:endParaRPr lang="de-DE" altLang="de-DE"/>
          </a:p>
        </p:txBody>
      </p:sp>
    </p:spTree>
    <p:extLst>
      <p:ext uri="{BB962C8B-B14F-4D97-AF65-F5344CB8AC3E}">
        <p14:creationId xmlns:p14="http://schemas.microsoft.com/office/powerpoint/2010/main" val="18484425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Wees je bewust van je sterke kanten</a:t>
            </a:r>
            <a:endParaRPr lang="en-US" sz="3600" dirty="0">
              <a:latin typeface="Calibri Light"/>
            </a:endParaRPr>
          </a:p>
        </p:txBody>
      </p:sp>
      <p:sp>
        <p:nvSpPr>
          <p:cNvPr id="44034" name="Rectangle 2"/>
          <p:cNvSpPr>
            <a:spLocks noGrp="1" noChangeArrowheads="1"/>
          </p:cNvSpPr>
          <p:nvPr>
            <p:ph idx="1"/>
          </p:nvPr>
        </p:nvSpPr>
        <p:spPr/>
        <p:txBody>
          <a:bodyPr/>
          <a:lstStyle/>
          <a:p>
            <a:pPr marL="457200" indent="-457200" eaLnBrk="1" hangingPunct="1">
              <a:lnSpc>
                <a:spcPct val="100000"/>
              </a:lnSpc>
              <a:spcBef>
                <a:spcPts val="0"/>
              </a:spcBef>
              <a:buClr>
                <a:srgbClr val="004992"/>
              </a:buClr>
              <a:buFont typeface="+mj-lt"/>
              <a:buAutoNum type="arabicPeriod"/>
              <a:defRPr/>
            </a:pPr>
            <a:r>
              <a:rPr lang="de-DE" altLang="en-US" sz="2400" dirty="0">
                <a:solidFill>
                  <a:srgbClr val="004992"/>
                </a:solidFill>
                <a:latin typeface="Calibri Light"/>
                <a:ea typeface="+mn-ea"/>
                <a:cs typeface="+mn-cs"/>
              </a:rPr>
              <a:t>Denk na over je eigen sterke kanten</a:t>
            </a:r>
            <a:r>
              <a:rPr lang="en-US" altLang="en-US" sz="2400" dirty="0">
                <a:solidFill>
                  <a:srgbClr val="004992"/>
                </a:solidFill>
                <a:latin typeface="Calibri Light"/>
                <a:ea typeface="+mn-ea"/>
                <a:cs typeface="+mn-cs"/>
              </a:rPr>
              <a:t>.</a:t>
            </a:r>
            <a:br>
              <a:rPr lang="en-US" altLang="en-US" sz="2400" dirty="0">
                <a:solidFill>
                  <a:srgbClr val="333333"/>
                </a:solidFill>
                <a:latin typeface="Calibri Light"/>
                <a:ea typeface="+mn-ea"/>
                <a:cs typeface="+mn-cs"/>
              </a:rPr>
            </a:br>
            <a:r>
              <a:rPr lang="en-US" altLang="en-US" sz="2400" i="1" dirty="0" err="1">
                <a:solidFill>
                  <a:srgbClr val="333333"/>
                </a:solidFill>
                <a:latin typeface="Calibri Light"/>
                <a:ea typeface="+mn-ea"/>
                <a:cs typeface="+mn-cs"/>
              </a:rPr>
              <a:t>Wat</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lukt</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mij</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goed</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Waarvoor</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heb</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ik</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eerder</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complimenten</a:t>
            </a:r>
            <a:br>
              <a:rPr lang="en-US" altLang="en-US" sz="2400" i="1" dirty="0">
                <a:solidFill>
                  <a:srgbClr val="333333"/>
                </a:solidFill>
                <a:latin typeface="Calibri Light"/>
              </a:rPr>
            </a:br>
            <a:r>
              <a:rPr lang="en-US" altLang="en-US" sz="2400" i="1" dirty="0" err="1">
                <a:solidFill>
                  <a:srgbClr val="333333"/>
                </a:solidFill>
                <a:latin typeface="Calibri Light"/>
                <a:ea typeface="+mn-ea"/>
                <a:cs typeface="+mn-cs"/>
              </a:rPr>
              <a:t>gekregen</a:t>
            </a:r>
            <a:r>
              <a:rPr lang="en-US" altLang="en-US" sz="2400" i="1" dirty="0">
                <a:solidFill>
                  <a:srgbClr val="333333"/>
                </a:solidFill>
                <a:latin typeface="Calibri Light"/>
                <a:ea typeface="+mn-ea"/>
                <a:cs typeface="+mn-cs"/>
              </a:rPr>
              <a:t>? </a:t>
            </a:r>
            <a:br>
              <a:rPr lang="en-US" altLang="en-US" sz="2400" i="1" dirty="0">
                <a:solidFill>
                  <a:srgbClr val="333333"/>
                </a:solidFill>
                <a:latin typeface="Calibri Light"/>
                <a:ea typeface="+mn-ea"/>
                <a:cs typeface="+mn-cs"/>
              </a:rPr>
            </a:br>
            <a:r>
              <a:rPr lang="de-DE" altLang="en-US" sz="1600" i="1" dirty="0" err="1">
                <a:solidFill>
                  <a:srgbClr val="333333"/>
                </a:solidFill>
                <a:latin typeface="Calibri Light"/>
                <a:ea typeface="+mn-ea"/>
                <a:cs typeface="+mn-cs"/>
              </a:rPr>
              <a:t>bv</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Ik</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kan</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goed</a:t>
            </a:r>
            <a:r>
              <a:rPr lang="de-DE" altLang="en-US" sz="1600" i="1" dirty="0">
                <a:solidFill>
                  <a:srgbClr val="333333"/>
                </a:solidFill>
                <a:latin typeface="Calibri Light"/>
                <a:ea typeface="+mn-ea"/>
                <a:cs typeface="+mn-cs"/>
              </a:rPr>
              <a:t> </a:t>
            </a:r>
            <a:r>
              <a:rPr lang="de-DE" altLang="en-US" sz="1600" i="1" err="1">
                <a:solidFill>
                  <a:srgbClr val="333333"/>
                </a:solidFill>
                <a:latin typeface="Calibri Light"/>
                <a:ea typeface="+mn-ea"/>
                <a:cs typeface="+mn-cs"/>
              </a:rPr>
              <a:t>luisteren</a:t>
            </a:r>
            <a:r>
              <a:rPr lang="de-DE" altLang="en-US" sz="1600" i="1">
                <a:solidFill>
                  <a:srgbClr val="333333"/>
                </a:solidFill>
                <a:latin typeface="Calibri Light"/>
                <a:ea typeface="+mn-ea"/>
                <a:cs typeface="+mn-cs"/>
              </a:rPr>
              <a:t>.</a:t>
            </a:r>
            <a:endParaRPr lang="en-US" altLang="en-US" sz="2800" dirty="0">
              <a:solidFill>
                <a:srgbClr val="333333"/>
              </a:solidFill>
              <a:latin typeface="Calibri Light"/>
              <a:ea typeface="+mn-ea"/>
              <a:cs typeface="+mn-cs"/>
            </a:endParaRPr>
          </a:p>
        </p:txBody>
      </p:sp>
      <p:pic>
        <p:nvPicPr>
          <p:cNvPr id="7"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41</a:t>
            </a:fld>
            <a:endParaRPr lang="de-DE" altLang="de-DE"/>
          </a:p>
        </p:txBody>
      </p:sp>
    </p:spTree>
    <p:extLst>
      <p:ext uri="{BB962C8B-B14F-4D97-AF65-F5344CB8AC3E}">
        <p14:creationId xmlns:p14="http://schemas.microsoft.com/office/powerpoint/2010/main" val="28567999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Wees je bewust van je sterke kanten</a:t>
            </a:r>
            <a:endParaRPr lang="en-US" sz="3600" dirty="0">
              <a:latin typeface="Calibri Light"/>
            </a:endParaRPr>
          </a:p>
        </p:txBody>
      </p:sp>
      <p:sp>
        <p:nvSpPr>
          <p:cNvPr id="44034" name="Rectangle 2"/>
          <p:cNvSpPr>
            <a:spLocks noGrp="1" noChangeArrowheads="1"/>
          </p:cNvSpPr>
          <p:nvPr>
            <p:ph idx="1"/>
          </p:nvPr>
        </p:nvSpPr>
        <p:spPr/>
        <p:txBody>
          <a:bodyPr/>
          <a:lstStyle/>
          <a:p>
            <a:pPr marL="457200" indent="-457200" eaLnBrk="1" hangingPunct="1">
              <a:lnSpc>
                <a:spcPct val="100000"/>
              </a:lnSpc>
              <a:spcBef>
                <a:spcPts val="0"/>
              </a:spcBef>
              <a:buClr>
                <a:srgbClr val="004992"/>
              </a:buClr>
              <a:buFont typeface="+mj-lt"/>
              <a:buAutoNum type="arabicPeriod"/>
              <a:defRPr/>
            </a:pPr>
            <a:r>
              <a:rPr lang="de-DE" altLang="en-US" sz="2400" dirty="0">
                <a:solidFill>
                  <a:srgbClr val="004992"/>
                </a:solidFill>
                <a:latin typeface="Calibri Light"/>
                <a:ea typeface="+mn-ea"/>
                <a:cs typeface="+mn-cs"/>
              </a:rPr>
              <a:t>Denk na over je eigen sterke kanten</a:t>
            </a:r>
            <a:r>
              <a:rPr lang="en-US" altLang="en-US" sz="2400" dirty="0">
                <a:solidFill>
                  <a:srgbClr val="004992"/>
                </a:solidFill>
                <a:latin typeface="Calibri Light"/>
                <a:ea typeface="+mn-ea"/>
                <a:cs typeface="+mn-cs"/>
              </a:rPr>
              <a:t>.</a:t>
            </a:r>
            <a:br>
              <a:rPr lang="en-US" altLang="en-US" sz="2400" dirty="0">
                <a:solidFill>
                  <a:srgbClr val="333333"/>
                </a:solidFill>
                <a:latin typeface="Calibri Light"/>
                <a:ea typeface="+mn-ea"/>
                <a:cs typeface="+mn-cs"/>
              </a:rPr>
            </a:br>
            <a:r>
              <a:rPr lang="en-US" altLang="en-US" sz="2400" i="1" dirty="0" err="1">
                <a:solidFill>
                  <a:srgbClr val="333333"/>
                </a:solidFill>
                <a:latin typeface="Calibri Light"/>
                <a:ea typeface="+mn-ea"/>
                <a:cs typeface="+mn-cs"/>
              </a:rPr>
              <a:t>Wat</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lukt</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mij</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goed</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Waarvoor</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heb</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ik</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eerder</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complimenten</a:t>
            </a:r>
            <a:br>
              <a:rPr lang="en-US" altLang="en-US" sz="2400" i="1" dirty="0">
                <a:solidFill>
                  <a:srgbClr val="333333"/>
                </a:solidFill>
                <a:latin typeface="Calibri Light"/>
              </a:rPr>
            </a:br>
            <a:r>
              <a:rPr lang="en-US" altLang="en-US" sz="2400" i="1" dirty="0" err="1">
                <a:solidFill>
                  <a:srgbClr val="333333"/>
                </a:solidFill>
                <a:latin typeface="Calibri Light"/>
                <a:ea typeface="+mn-ea"/>
                <a:cs typeface="+mn-cs"/>
              </a:rPr>
              <a:t>gekregen</a:t>
            </a:r>
            <a:r>
              <a:rPr lang="en-US" altLang="en-US" sz="2400" i="1" dirty="0">
                <a:solidFill>
                  <a:srgbClr val="333333"/>
                </a:solidFill>
                <a:latin typeface="Calibri Light"/>
                <a:ea typeface="+mn-ea"/>
                <a:cs typeface="+mn-cs"/>
              </a:rPr>
              <a:t>? </a:t>
            </a:r>
            <a:br>
              <a:rPr lang="en-US" altLang="en-US" sz="2400" i="1" dirty="0">
                <a:solidFill>
                  <a:srgbClr val="333333"/>
                </a:solidFill>
                <a:latin typeface="Calibri Light"/>
                <a:ea typeface="+mn-ea"/>
                <a:cs typeface="+mn-cs"/>
              </a:rPr>
            </a:br>
            <a:r>
              <a:rPr lang="de-DE" altLang="en-US" sz="1600" i="1" dirty="0" err="1">
                <a:solidFill>
                  <a:srgbClr val="333333"/>
                </a:solidFill>
                <a:latin typeface="Calibri Light"/>
                <a:ea typeface="+mn-ea"/>
                <a:cs typeface="+mn-cs"/>
              </a:rPr>
              <a:t>bv</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Ik</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kan</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goed</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luisteren</a:t>
            </a:r>
            <a:r>
              <a:rPr lang="de-DE" altLang="en-US" sz="1600" i="1" dirty="0">
                <a:solidFill>
                  <a:srgbClr val="333333"/>
                </a:solidFill>
                <a:latin typeface="Calibri Light"/>
                <a:ea typeface="+mn-ea"/>
                <a:cs typeface="+mn-cs"/>
              </a:rPr>
              <a:t>.</a:t>
            </a:r>
            <a:endParaRPr lang="en-US" altLang="en-US" sz="1600" i="1" dirty="0">
              <a:solidFill>
                <a:srgbClr val="333333"/>
              </a:solidFill>
              <a:latin typeface="Calibri Light"/>
              <a:ea typeface="+mn-ea"/>
              <a:cs typeface="+mn-cs"/>
            </a:endParaRPr>
          </a:p>
          <a:p>
            <a:pPr marL="457200" indent="-457200" eaLnBrk="1" hangingPunct="1">
              <a:buClr>
                <a:srgbClr val="004992"/>
              </a:buClr>
              <a:buFont typeface="+mj-lt"/>
              <a:buAutoNum type="arabicPeriod"/>
              <a:defRPr/>
            </a:pPr>
            <a:r>
              <a:rPr lang="en-US" altLang="en-US" sz="2400" dirty="0" err="1">
                <a:solidFill>
                  <a:srgbClr val="004992"/>
                </a:solidFill>
                <a:latin typeface="Calibri Light"/>
                <a:ea typeface="+mn-ea"/>
                <a:cs typeface="+mn-cs"/>
              </a:rPr>
              <a:t>Denk</a:t>
            </a:r>
            <a:r>
              <a:rPr lang="en-US" altLang="en-US" sz="2400" dirty="0">
                <a:solidFill>
                  <a:srgbClr val="004992"/>
                </a:solidFill>
                <a:latin typeface="Calibri Light"/>
                <a:ea typeface="+mn-ea"/>
                <a:cs typeface="+mn-cs"/>
              </a:rPr>
              <a:t> </a:t>
            </a:r>
            <a:r>
              <a:rPr lang="en-US" altLang="en-US" sz="2400" dirty="0" err="1">
                <a:solidFill>
                  <a:srgbClr val="004992"/>
                </a:solidFill>
                <a:latin typeface="Calibri Light"/>
                <a:ea typeface="+mn-ea"/>
                <a:cs typeface="+mn-cs"/>
              </a:rPr>
              <a:t>terug</a:t>
            </a:r>
            <a:r>
              <a:rPr lang="en-US" altLang="en-US" sz="2400" dirty="0">
                <a:solidFill>
                  <a:srgbClr val="004992"/>
                </a:solidFill>
                <a:latin typeface="Calibri Light"/>
                <a:ea typeface="+mn-ea"/>
                <a:cs typeface="+mn-cs"/>
              </a:rPr>
              <a:t> </a:t>
            </a:r>
            <a:r>
              <a:rPr lang="en-US" altLang="en-US" sz="2400" dirty="0" err="1">
                <a:solidFill>
                  <a:srgbClr val="004992"/>
                </a:solidFill>
                <a:latin typeface="Calibri Light"/>
                <a:ea typeface="+mn-ea"/>
                <a:cs typeface="+mn-cs"/>
              </a:rPr>
              <a:t>aan</a:t>
            </a:r>
            <a:r>
              <a:rPr lang="en-US" altLang="en-US" sz="2400" dirty="0">
                <a:solidFill>
                  <a:srgbClr val="004992"/>
                </a:solidFill>
                <a:latin typeface="Calibri Light"/>
                <a:ea typeface="+mn-ea"/>
                <a:cs typeface="+mn-cs"/>
              </a:rPr>
              <a:t> concrete </a:t>
            </a:r>
            <a:r>
              <a:rPr lang="en-US" altLang="en-US" sz="2400" dirty="0" err="1">
                <a:solidFill>
                  <a:srgbClr val="004992"/>
                </a:solidFill>
                <a:latin typeface="Calibri Light"/>
                <a:ea typeface="+mn-ea"/>
                <a:cs typeface="+mn-cs"/>
              </a:rPr>
              <a:t>situaties</a:t>
            </a:r>
            <a:r>
              <a:rPr lang="en-US" altLang="en-US" sz="2400" dirty="0">
                <a:solidFill>
                  <a:srgbClr val="004992"/>
                </a:solidFill>
                <a:latin typeface="Calibri Light"/>
                <a:ea typeface="+mn-ea"/>
                <a:cs typeface="+mn-cs"/>
              </a:rPr>
              <a:t>.</a:t>
            </a:r>
            <a:br>
              <a:rPr lang="en-US" altLang="en-US" sz="2400" dirty="0">
                <a:solidFill>
                  <a:srgbClr val="333333"/>
                </a:solidFill>
                <a:latin typeface="Calibri Light"/>
                <a:ea typeface="+mn-ea"/>
                <a:cs typeface="+mn-cs"/>
              </a:rPr>
            </a:br>
            <a:r>
              <a:rPr lang="en-US" altLang="en-US" sz="2400" i="1" dirty="0" err="1">
                <a:solidFill>
                  <a:srgbClr val="333333"/>
                </a:solidFill>
                <a:latin typeface="Calibri Light"/>
                <a:ea typeface="+mn-ea"/>
                <a:cs typeface="+mn-cs"/>
              </a:rPr>
              <a:t>Wanneer</a:t>
            </a:r>
            <a:r>
              <a:rPr lang="en-US" altLang="en-US" sz="2400" i="1" dirty="0">
                <a:solidFill>
                  <a:srgbClr val="333333"/>
                </a:solidFill>
                <a:latin typeface="Calibri Light"/>
                <a:ea typeface="+mn-ea"/>
                <a:cs typeface="+mn-cs"/>
              </a:rPr>
              <a:t> en </a:t>
            </a:r>
            <a:r>
              <a:rPr lang="en-US" altLang="en-US" sz="2400" i="1" dirty="0" err="1">
                <a:solidFill>
                  <a:srgbClr val="333333"/>
                </a:solidFill>
                <a:latin typeface="Calibri Light"/>
                <a:ea typeface="+mn-ea"/>
                <a:cs typeface="+mn-cs"/>
              </a:rPr>
              <a:t>waar</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Wat</a:t>
            </a:r>
            <a:r>
              <a:rPr lang="en-US" altLang="en-US" sz="2400" i="1" dirty="0">
                <a:solidFill>
                  <a:srgbClr val="333333"/>
                </a:solidFill>
                <a:latin typeface="Calibri Light"/>
                <a:ea typeface="+mn-ea"/>
                <a:cs typeface="+mn-cs"/>
              </a:rPr>
              <a:t> deed </a:t>
            </a:r>
            <a:r>
              <a:rPr lang="en-US" altLang="en-US" sz="2400" i="1" dirty="0" err="1">
                <a:solidFill>
                  <a:srgbClr val="333333"/>
                </a:solidFill>
                <a:latin typeface="Calibri Light"/>
                <a:ea typeface="+mn-ea"/>
                <a:cs typeface="+mn-cs"/>
              </a:rPr>
              <a:t>ik</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toen</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concreet</a:t>
            </a:r>
            <a:r>
              <a:rPr lang="en-US" altLang="en-US" sz="2400" i="1" dirty="0">
                <a:solidFill>
                  <a:srgbClr val="333333"/>
                </a:solidFill>
                <a:latin typeface="Calibri Light"/>
                <a:ea typeface="+mn-ea"/>
                <a:cs typeface="+mn-cs"/>
              </a:rPr>
              <a:t> en </a:t>
            </a:r>
            <a:r>
              <a:rPr lang="en-US" altLang="en-US" sz="2400" i="1" dirty="0" err="1">
                <a:solidFill>
                  <a:srgbClr val="333333"/>
                </a:solidFill>
                <a:latin typeface="Calibri Light"/>
                <a:ea typeface="+mn-ea"/>
                <a:cs typeface="+mn-cs"/>
              </a:rPr>
              <a:t>wie</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gaf</a:t>
            </a:r>
            <a:r>
              <a:rPr lang="en-US" altLang="en-US" sz="2400" i="1" dirty="0">
                <a:solidFill>
                  <a:srgbClr val="333333"/>
                </a:solidFill>
                <a:latin typeface="Calibri Light"/>
                <a:ea typeface="+mn-ea"/>
                <a:cs typeface="+mn-cs"/>
              </a:rPr>
              <a:t> me feedback? </a:t>
            </a:r>
            <a:br>
              <a:rPr lang="en-US" altLang="en-US" sz="2400" i="1" dirty="0">
                <a:solidFill>
                  <a:srgbClr val="333333"/>
                </a:solidFill>
                <a:latin typeface="Calibri Light"/>
                <a:ea typeface="+mn-ea"/>
                <a:cs typeface="+mn-cs"/>
              </a:rPr>
            </a:br>
            <a:r>
              <a:rPr lang="de-DE" altLang="en-US" sz="1600" i="1" dirty="0" err="1">
                <a:solidFill>
                  <a:srgbClr val="333333"/>
                </a:solidFill>
                <a:latin typeface="Calibri Light"/>
                <a:ea typeface="+mn-ea"/>
                <a:cs typeface="+mn-cs"/>
              </a:rPr>
              <a:t>bv</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Ik</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hielp</a:t>
            </a:r>
            <a:r>
              <a:rPr lang="de-DE" altLang="en-US" sz="1600" i="1" dirty="0">
                <a:solidFill>
                  <a:srgbClr val="333333"/>
                </a:solidFill>
                <a:latin typeface="Calibri Light"/>
                <a:ea typeface="+mn-ea"/>
                <a:cs typeface="+mn-cs"/>
              </a:rPr>
              <a:t> vorige </a:t>
            </a:r>
            <a:r>
              <a:rPr lang="de-DE" altLang="en-US" sz="1600" i="1" dirty="0" err="1">
                <a:solidFill>
                  <a:srgbClr val="333333"/>
                </a:solidFill>
                <a:latin typeface="Calibri Light"/>
                <a:ea typeface="+mn-ea"/>
                <a:cs typeface="+mn-cs"/>
              </a:rPr>
              <a:t>week</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een</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vriendin</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met</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het</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opknappen</a:t>
            </a:r>
            <a:r>
              <a:rPr lang="de-DE" altLang="en-US" sz="1600" i="1" dirty="0">
                <a:solidFill>
                  <a:srgbClr val="333333"/>
                </a:solidFill>
                <a:latin typeface="Calibri Light"/>
                <a:ea typeface="+mn-ea"/>
                <a:cs typeface="+mn-cs"/>
              </a:rPr>
              <a:t> van haar </a:t>
            </a:r>
            <a:r>
              <a:rPr lang="de-DE" altLang="en-US" sz="1600" i="1" dirty="0" err="1">
                <a:solidFill>
                  <a:srgbClr val="333333"/>
                </a:solidFill>
                <a:latin typeface="Calibri Light"/>
                <a:ea typeface="+mn-ea"/>
                <a:cs typeface="+mn-cs"/>
              </a:rPr>
              <a:t>woning</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Ik</a:t>
            </a:r>
            <a:r>
              <a:rPr lang="de-DE" altLang="en-US" sz="1600" i="1" dirty="0">
                <a:solidFill>
                  <a:srgbClr val="333333"/>
                </a:solidFill>
                <a:latin typeface="Calibri Light"/>
                <a:ea typeface="+mn-ea"/>
                <a:cs typeface="+mn-cs"/>
              </a:rPr>
              <a:t> was </a:t>
            </a:r>
            <a:r>
              <a:rPr lang="de-DE" altLang="en-US" sz="1600" i="1" dirty="0" err="1">
                <a:solidFill>
                  <a:srgbClr val="333333"/>
                </a:solidFill>
                <a:latin typeface="Calibri Light"/>
                <a:ea typeface="+mn-ea"/>
                <a:cs typeface="+mn-cs"/>
              </a:rPr>
              <a:t>een</a:t>
            </a:r>
            <a:r>
              <a:rPr lang="de-DE" altLang="en-US" sz="1600" i="1" dirty="0">
                <a:solidFill>
                  <a:srgbClr val="333333"/>
                </a:solidFill>
                <a:latin typeface="Calibri Light"/>
                <a:ea typeface="+mn-ea"/>
                <a:cs typeface="+mn-cs"/>
              </a:rPr>
              <a:t> enorme </a:t>
            </a:r>
            <a:r>
              <a:rPr lang="de-DE" altLang="en-US" sz="1600" i="1" dirty="0" err="1">
                <a:solidFill>
                  <a:srgbClr val="333333"/>
                </a:solidFill>
                <a:latin typeface="Calibri Light"/>
                <a:ea typeface="+mn-ea"/>
                <a:cs typeface="+mn-cs"/>
              </a:rPr>
              <a:t>hulp</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voor</a:t>
            </a:r>
            <a:r>
              <a:rPr lang="de-DE" altLang="en-US" sz="1600" i="1" dirty="0">
                <a:solidFill>
                  <a:srgbClr val="333333"/>
                </a:solidFill>
                <a:latin typeface="Calibri Light"/>
                <a:ea typeface="+mn-ea"/>
                <a:cs typeface="+mn-cs"/>
              </a:rPr>
              <a:t> </a:t>
            </a:r>
            <a:r>
              <a:rPr lang="de-DE" altLang="en-US" sz="1600" i="1">
                <a:solidFill>
                  <a:srgbClr val="333333"/>
                </a:solidFill>
                <a:latin typeface="Calibri Light"/>
                <a:ea typeface="+mn-ea"/>
                <a:cs typeface="+mn-cs"/>
              </a:rPr>
              <a:t>haar.</a:t>
            </a:r>
            <a:endParaRPr lang="en-US" altLang="en-US" sz="2800" dirty="0">
              <a:solidFill>
                <a:srgbClr val="333333"/>
              </a:solidFill>
              <a:latin typeface="Calibri Light"/>
              <a:ea typeface="+mn-ea"/>
              <a:cs typeface="+mn-cs"/>
            </a:endParaRPr>
          </a:p>
        </p:txBody>
      </p:sp>
      <p:pic>
        <p:nvPicPr>
          <p:cNvPr id="7"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42</a:t>
            </a:fld>
            <a:endParaRPr lang="de-DE" altLang="de-DE"/>
          </a:p>
        </p:txBody>
      </p:sp>
    </p:spTree>
    <p:extLst>
      <p:ext uri="{BB962C8B-B14F-4D97-AF65-F5344CB8AC3E}">
        <p14:creationId xmlns:p14="http://schemas.microsoft.com/office/powerpoint/2010/main" val="37953746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Wees je bewust van je sterke kanten</a:t>
            </a:r>
            <a:endParaRPr lang="en-US" sz="3600" dirty="0">
              <a:latin typeface="Calibri Light"/>
            </a:endParaRPr>
          </a:p>
        </p:txBody>
      </p:sp>
      <p:sp>
        <p:nvSpPr>
          <p:cNvPr id="44034" name="Rectangle 2"/>
          <p:cNvSpPr>
            <a:spLocks noGrp="1" noChangeArrowheads="1"/>
          </p:cNvSpPr>
          <p:nvPr>
            <p:ph idx="1"/>
          </p:nvPr>
        </p:nvSpPr>
        <p:spPr/>
        <p:txBody>
          <a:bodyPr/>
          <a:lstStyle/>
          <a:p>
            <a:pPr marL="457200" indent="-457200" eaLnBrk="1" hangingPunct="1">
              <a:lnSpc>
                <a:spcPct val="100000"/>
              </a:lnSpc>
              <a:spcBef>
                <a:spcPts val="0"/>
              </a:spcBef>
              <a:buClr>
                <a:srgbClr val="004992"/>
              </a:buClr>
              <a:buFont typeface="+mj-lt"/>
              <a:buAutoNum type="arabicPeriod"/>
              <a:defRPr/>
            </a:pPr>
            <a:r>
              <a:rPr lang="de-DE" altLang="en-US" sz="2400" dirty="0">
                <a:solidFill>
                  <a:srgbClr val="004992"/>
                </a:solidFill>
                <a:latin typeface="Calibri Light"/>
                <a:ea typeface="+mn-ea"/>
                <a:cs typeface="+mn-cs"/>
              </a:rPr>
              <a:t>Denk na over je eigen sterke kanten</a:t>
            </a:r>
            <a:r>
              <a:rPr lang="en-US" altLang="en-US" sz="2400" dirty="0">
                <a:solidFill>
                  <a:srgbClr val="004992"/>
                </a:solidFill>
                <a:latin typeface="Calibri Light"/>
                <a:ea typeface="+mn-ea"/>
                <a:cs typeface="+mn-cs"/>
              </a:rPr>
              <a:t>.</a:t>
            </a:r>
            <a:br>
              <a:rPr lang="en-US" altLang="en-US" sz="2400" dirty="0">
                <a:solidFill>
                  <a:srgbClr val="333333"/>
                </a:solidFill>
                <a:latin typeface="Calibri Light"/>
                <a:ea typeface="+mn-ea"/>
                <a:cs typeface="+mn-cs"/>
              </a:rPr>
            </a:br>
            <a:r>
              <a:rPr lang="en-US" altLang="en-US" sz="2400" i="1" dirty="0" err="1">
                <a:solidFill>
                  <a:srgbClr val="333333"/>
                </a:solidFill>
                <a:latin typeface="Calibri Light"/>
                <a:ea typeface="+mn-ea"/>
                <a:cs typeface="+mn-cs"/>
              </a:rPr>
              <a:t>Wat</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lukt</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mij</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goed</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Waarvoor</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heb</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ik</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eerder</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complimenten</a:t>
            </a:r>
            <a:br>
              <a:rPr lang="en-US" altLang="en-US" sz="2400" i="1" dirty="0">
                <a:solidFill>
                  <a:srgbClr val="333333"/>
                </a:solidFill>
                <a:latin typeface="Calibri Light"/>
              </a:rPr>
            </a:br>
            <a:r>
              <a:rPr lang="en-US" altLang="en-US" sz="2400" i="1" dirty="0" err="1">
                <a:solidFill>
                  <a:srgbClr val="333333"/>
                </a:solidFill>
                <a:latin typeface="Calibri Light"/>
                <a:ea typeface="+mn-ea"/>
                <a:cs typeface="+mn-cs"/>
              </a:rPr>
              <a:t>gekregen</a:t>
            </a:r>
            <a:r>
              <a:rPr lang="en-US" altLang="en-US" sz="2400" i="1" dirty="0">
                <a:solidFill>
                  <a:srgbClr val="333333"/>
                </a:solidFill>
                <a:latin typeface="Calibri Light"/>
                <a:ea typeface="+mn-ea"/>
                <a:cs typeface="+mn-cs"/>
              </a:rPr>
              <a:t>? </a:t>
            </a:r>
            <a:br>
              <a:rPr lang="en-US" altLang="en-US" sz="2400" i="1" dirty="0">
                <a:solidFill>
                  <a:srgbClr val="333333"/>
                </a:solidFill>
                <a:latin typeface="Calibri Light"/>
                <a:ea typeface="+mn-ea"/>
                <a:cs typeface="+mn-cs"/>
              </a:rPr>
            </a:br>
            <a:r>
              <a:rPr lang="de-DE" altLang="en-US" sz="1600" i="1" dirty="0" err="1">
                <a:solidFill>
                  <a:srgbClr val="333333"/>
                </a:solidFill>
                <a:latin typeface="Calibri Light"/>
                <a:ea typeface="+mn-ea"/>
                <a:cs typeface="+mn-cs"/>
              </a:rPr>
              <a:t>bv</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Ik</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kan</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goed</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luisteren</a:t>
            </a:r>
            <a:r>
              <a:rPr lang="de-DE" altLang="en-US" sz="1600" i="1" dirty="0">
                <a:solidFill>
                  <a:srgbClr val="333333"/>
                </a:solidFill>
                <a:latin typeface="Calibri Light"/>
                <a:ea typeface="+mn-ea"/>
                <a:cs typeface="+mn-cs"/>
              </a:rPr>
              <a:t>.</a:t>
            </a:r>
            <a:endParaRPr lang="en-US" altLang="en-US" sz="1600" i="1" dirty="0">
              <a:solidFill>
                <a:srgbClr val="333333"/>
              </a:solidFill>
              <a:latin typeface="Calibri Light"/>
              <a:ea typeface="+mn-ea"/>
              <a:cs typeface="+mn-cs"/>
            </a:endParaRPr>
          </a:p>
          <a:p>
            <a:pPr marL="457200" indent="-457200" eaLnBrk="1" hangingPunct="1">
              <a:buClr>
                <a:srgbClr val="004992"/>
              </a:buClr>
              <a:buFont typeface="+mj-lt"/>
              <a:buAutoNum type="arabicPeriod"/>
              <a:defRPr/>
            </a:pPr>
            <a:r>
              <a:rPr lang="en-US" altLang="en-US" sz="2400" dirty="0" err="1">
                <a:solidFill>
                  <a:srgbClr val="004992"/>
                </a:solidFill>
                <a:latin typeface="Calibri Light"/>
                <a:ea typeface="+mn-ea"/>
                <a:cs typeface="+mn-cs"/>
              </a:rPr>
              <a:t>Denk</a:t>
            </a:r>
            <a:r>
              <a:rPr lang="en-US" altLang="en-US" sz="2400" dirty="0">
                <a:solidFill>
                  <a:srgbClr val="004992"/>
                </a:solidFill>
                <a:latin typeface="Calibri Light"/>
                <a:ea typeface="+mn-ea"/>
                <a:cs typeface="+mn-cs"/>
              </a:rPr>
              <a:t> </a:t>
            </a:r>
            <a:r>
              <a:rPr lang="en-US" altLang="en-US" sz="2400" dirty="0" err="1">
                <a:solidFill>
                  <a:srgbClr val="004992"/>
                </a:solidFill>
                <a:latin typeface="Calibri Light"/>
                <a:ea typeface="+mn-ea"/>
                <a:cs typeface="+mn-cs"/>
              </a:rPr>
              <a:t>terug</a:t>
            </a:r>
            <a:r>
              <a:rPr lang="en-US" altLang="en-US" sz="2400" dirty="0">
                <a:solidFill>
                  <a:srgbClr val="004992"/>
                </a:solidFill>
                <a:latin typeface="Calibri Light"/>
                <a:ea typeface="+mn-ea"/>
                <a:cs typeface="+mn-cs"/>
              </a:rPr>
              <a:t> </a:t>
            </a:r>
            <a:r>
              <a:rPr lang="en-US" altLang="en-US" sz="2400" dirty="0" err="1">
                <a:solidFill>
                  <a:srgbClr val="004992"/>
                </a:solidFill>
                <a:latin typeface="Calibri Light"/>
                <a:ea typeface="+mn-ea"/>
                <a:cs typeface="+mn-cs"/>
              </a:rPr>
              <a:t>aan</a:t>
            </a:r>
            <a:r>
              <a:rPr lang="en-US" altLang="en-US" sz="2400" dirty="0">
                <a:solidFill>
                  <a:srgbClr val="004992"/>
                </a:solidFill>
                <a:latin typeface="Calibri Light"/>
                <a:ea typeface="+mn-ea"/>
                <a:cs typeface="+mn-cs"/>
              </a:rPr>
              <a:t> concrete </a:t>
            </a:r>
            <a:r>
              <a:rPr lang="en-US" altLang="en-US" sz="2400" dirty="0" err="1">
                <a:solidFill>
                  <a:srgbClr val="004992"/>
                </a:solidFill>
                <a:latin typeface="Calibri Light"/>
                <a:ea typeface="+mn-ea"/>
                <a:cs typeface="+mn-cs"/>
              </a:rPr>
              <a:t>situaties</a:t>
            </a:r>
            <a:r>
              <a:rPr lang="en-US" altLang="en-US" sz="2400" dirty="0">
                <a:solidFill>
                  <a:srgbClr val="004992"/>
                </a:solidFill>
                <a:latin typeface="Calibri Light"/>
                <a:ea typeface="+mn-ea"/>
                <a:cs typeface="+mn-cs"/>
              </a:rPr>
              <a:t>.</a:t>
            </a:r>
            <a:br>
              <a:rPr lang="en-US" altLang="en-US" sz="2400" dirty="0">
                <a:solidFill>
                  <a:srgbClr val="333333"/>
                </a:solidFill>
                <a:latin typeface="Calibri Light"/>
                <a:ea typeface="+mn-ea"/>
                <a:cs typeface="+mn-cs"/>
              </a:rPr>
            </a:br>
            <a:r>
              <a:rPr lang="en-US" altLang="en-US" sz="2400" i="1" dirty="0" err="1">
                <a:solidFill>
                  <a:srgbClr val="333333"/>
                </a:solidFill>
                <a:latin typeface="Calibri Light"/>
                <a:ea typeface="+mn-ea"/>
                <a:cs typeface="+mn-cs"/>
              </a:rPr>
              <a:t>Wanneer</a:t>
            </a:r>
            <a:r>
              <a:rPr lang="en-US" altLang="en-US" sz="2400" i="1" dirty="0">
                <a:solidFill>
                  <a:srgbClr val="333333"/>
                </a:solidFill>
                <a:latin typeface="Calibri Light"/>
                <a:ea typeface="+mn-ea"/>
                <a:cs typeface="+mn-cs"/>
              </a:rPr>
              <a:t> en </a:t>
            </a:r>
            <a:r>
              <a:rPr lang="en-US" altLang="en-US" sz="2400" i="1" dirty="0" err="1">
                <a:solidFill>
                  <a:srgbClr val="333333"/>
                </a:solidFill>
                <a:latin typeface="Calibri Light"/>
                <a:ea typeface="+mn-ea"/>
                <a:cs typeface="+mn-cs"/>
              </a:rPr>
              <a:t>waar</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Wat</a:t>
            </a:r>
            <a:r>
              <a:rPr lang="en-US" altLang="en-US" sz="2400" i="1" dirty="0">
                <a:solidFill>
                  <a:srgbClr val="333333"/>
                </a:solidFill>
                <a:latin typeface="Calibri Light"/>
                <a:ea typeface="+mn-ea"/>
                <a:cs typeface="+mn-cs"/>
              </a:rPr>
              <a:t> deed </a:t>
            </a:r>
            <a:r>
              <a:rPr lang="en-US" altLang="en-US" sz="2400" i="1" dirty="0" err="1">
                <a:solidFill>
                  <a:srgbClr val="333333"/>
                </a:solidFill>
                <a:latin typeface="Calibri Light"/>
                <a:ea typeface="+mn-ea"/>
                <a:cs typeface="+mn-cs"/>
              </a:rPr>
              <a:t>ik</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toen</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concreet</a:t>
            </a:r>
            <a:r>
              <a:rPr lang="en-US" altLang="en-US" sz="2400" i="1" dirty="0">
                <a:solidFill>
                  <a:srgbClr val="333333"/>
                </a:solidFill>
                <a:latin typeface="Calibri Light"/>
                <a:ea typeface="+mn-ea"/>
                <a:cs typeface="+mn-cs"/>
              </a:rPr>
              <a:t> en </a:t>
            </a:r>
            <a:r>
              <a:rPr lang="en-US" altLang="en-US" sz="2400" i="1" dirty="0" err="1">
                <a:solidFill>
                  <a:srgbClr val="333333"/>
                </a:solidFill>
                <a:latin typeface="Calibri Light"/>
                <a:ea typeface="+mn-ea"/>
                <a:cs typeface="+mn-cs"/>
              </a:rPr>
              <a:t>wie</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gaf</a:t>
            </a:r>
            <a:r>
              <a:rPr lang="en-US" altLang="en-US" sz="2400" i="1" dirty="0">
                <a:solidFill>
                  <a:srgbClr val="333333"/>
                </a:solidFill>
                <a:latin typeface="Calibri Light"/>
                <a:ea typeface="+mn-ea"/>
                <a:cs typeface="+mn-cs"/>
              </a:rPr>
              <a:t> me feedback? </a:t>
            </a:r>
            <a:br>
              <a:rPr lang="en-US" altLang="en-US" sz="2400" i="1" dirty="0">
                <a:solidFill>
                  <a:srgbClr val="333333"/>
                </a:solidFill>
                <a:latin typeface="Calibri Light"/>
                <a:ea typeface="+mn-ea"/>
                <a:cs typeface="+mn-cs"/>
              </a:rPr>
            </a:br>
            <a:r>
              <a:rPr lang="de-DE" altLang="en-US" sz="1600" i="1" dirty="0" err="1">
                <a:solidFill>
                  <a:srgbClr val="333333"/>
                </a:solidFill>
                <a:latin typeface="Calibri Light"/>
                <a:ea typeface="+mn-ea"/>
                <a:cs typeface="+mn-cs"/>
              </a:rPr>
              <a:t>bv</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Ik</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hielp</a:t>
            </a:r>
            <a:r>
              <a:rPr lang="de-DE" altLang="en-US" sz="1600" i="1" dirty="0">
                <a:solidFill>
                  <a:srgbClr val="333333"/>
                </a:solidFill>
                <a:latin typeface="Calibri Light"/>
                <a:ea typeface="+mn-ea"/>
                <a:cs typeface="+mn-cs"/>
              </a:rPr>
              <a:t> vorige </a:t>
            </a:r>
            <a:r>
              <a:rPr lang="de-DE" altLang="en-US" sz="1600" i="1" dirty="0" err="1">
                <a:solidFill>
                  <a:srgbClr val="333333"/>
                </a:solidFill>
                <a:latin typeface="Calibri Light"/>
                <a:ea typeface="+mn-ea"/>
                <a:cs typeface="+mn-cs"/>
              </a:rPr>
              <a:t>week</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een</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vriendin</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met</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het</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opknappen</a:t>
            </a:r>
            <a:r>
              <a:rPr lang="de-DE" altLang="en-US" sz="1600" i="1" dirty="0">
                <a:solidFill>
                  <a:srgbClr val="333333"/>
                </a:solidFill>
                <a:latin typeface="Calibri Light"/>
                <a:ea typeface="+mn-ea"/>
                <a:cs typeface="+mn-cs"/>
              </a:rPr>
              <a:t> van haar </a:t>
            </a:r>
            <a:r>
              <a:rPr lang="de-DE" altLang="en-US" sz="1600" i="1" dirty="0" err="1">
                <a:solidFill>
                  <a:srgbClr val="333333"/>
                </a:solidFill>
                <a:latin typeface="Calibri Light"/>
                <a:ea typeface="+mn-ea"/>
                <a:cs typeface="+mn-cs"/>
              </a:rPr>
              <a:t>woning</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Ik</a:t>
            </a:r>
            <a:r>
              <a:rPr lang="de-DE" altLang="en-US" sz="1600" i="1" dirty="0">
                <a:solidFill>
                  <a:srgbClr val="333333"/>
                </a:solidFill>
                <a:latin typeface="Calibri Light"/>
                <a:ea typeface="+mn-ea"/>
                <a:cs typeface="+mn-cs"/>
              </a:rPr>
              <a:t> was </a:t>
            </a:r>
            <a:r>
              <a:rPr lang="de-DE" altLang="en-US" sz="1600" i="1" dirty="0" err="1">
                <a:solidFill>
                  <a:srgbClr val="333333"/>
                </a:solidFill>
                <a:latin typeface="Calibri Light"/>
                <a:ea typeface="+mn-ea"/>
                <a:cs typeface="+mn-cs"/>
              </a:rPr>
              <a:t>een</a:t>
            </a:r>
            <a:r>
              <a:rPr lang="de-DE" altLang="en-US" sz="1600" i="1" dirty="0">
                <a:solidFill>
                  <a:srgbClr val="333333"/>
                </a:solidFill>
                <a:latin typeface="Calibri Light"/>
                <a:ea typeface="+mn-ea"/>
                <a:cs typeface="+mn-cs"/>
              </a:rPr>
              <a:t> enorme </a:t>
            </a:r>
            <a:r>
              <a:rPr lang="de-DE" altLang="en-US" sz="1600" i="1" dirty="0" err="1">
                <a:solidFill>
                  <a:srgbClr val="333333"/>
                </a:solidFill>
                <a:latin typeface="Calibri Light"/>
                <a:ea typeface="+mn-ea"/>
                <a:cs typeface="+mn-cs"/>
              </a:rPr>
              <a:t>hulp</a:t>
            </a:r>
            <a:r>
              <a:rPr lang="de-DE" altLang="en-US" sz="1600" i="1" dirty="0">
                <a:solidFill>
                  <a:srgbClr val="333333"/>
                </a:solidFill>
                <a:latin typeface="Calibri Light"/>
                <a:ea typeface="+mn-ea"/>
                <a:cs typeface="+mn-cs"/>
              </a:rPr>
              <a:t> </a:t>
            </a:r>
            <a:r>
              <a:rPr lang="de-DE" altLang="en-US" sz="1600" i="1" dirty="0" err="1">
                <a:solidFill>
                  <a:srgbClr val="333333"/>
                </a:solidFill>
                <a:latin typeface="Calibri Light"/>
                <a:ea typeface="+mn-ea"/>
                <a:cs typeface="+mn-cs"/>
              </a:rPr>
              <a:t>voor</a:t>
            </a:r>
            <a:r>
              <a:rPr lang="de-DE" altLang="en-US" sz="1600" i="1" dirty="0">
                <a:solidFill>
                  <a:srgbClr val="333333"/>
                </a:solidFill>
                <a:latin typeface="Calibri Light"/>
                <a:ea typeface="+mn-ea"/>
                <a:cs typeface="+mn-cs"/>
              </a:rPr>
              <a:t> haar.</a:t>
            </a:r>
            <a:endParaRPr lang="en-US" altLang="en-US" sz="1600" i="1" dirty="0">
              <a:solidFill>
                <a:srgbClr val="333333"/>
              </a:solidFill>
              <a:latin typeface="Calibri Light"/>
              <a:ea typeface="+mn-ea"/>
              <a:cs typeface="+mn-cs"/>
            </a:endParaRPr>
          </a:p>
          <a:p>
            <a:pPr marL="457200" indent="-457200" eaLnBrk="1" hangingPunct="1">
              <a:buClr>
                <a:srgbClr val="004992"/>
              </a:buClr>
              <a:buFont typeface="+mj-lt"/>
              <a:buAutoNum type="arabicPeriod"/>
              <a:defRPr/>
            </a:pPr>
            <a:r>
              <a:rPr lang="en-US" altLang="en-US" sz="2400" dirty="0" err="1">
                <a:solidFill>
                  <a:srgbClr val="004992"/>
                </a:solidFill>
                <a:latin typeface="Calibri Light"/>
                <a:ea typeface="+mn-ea"/>
                <a:cs typeface="+mn-cs"/>
              </a:rPr>
              <a:t>Schrijf</a:t>
            </a:r>
            <a:r>
              <a:rPr lang="en-US" altLang="en-US" sz="2400" dirty="0">
                <a:solidFill>
                  <a:srgbClr val="004992"/>
                </a:solidFill>
                <a:latin typeface="Calibri Light"/>
                <a:ea typeface="+mn-ea"/>
                <a:cs typeface="+mn-cs"/>
              </a:rPr>
              <a:t> het op.</a:t>
            </a:r>
            <a:br>
              <a:rPr lang="en-US" altLang="en-US" sz="2400" dirty="0">
                <a:solidFill>
                  <a:srgbClr val="333333"/>
                </a:solidFill>
                <a:latin typeface="Calibri Light"/>
                <a:ea typeface="+mn-ea"/>
                <a:cs typeface="+mn-cs"/>
              </a:rPr>
            </a:br>
            <a:r>
              <a:rPr lang="en-US" altLang="en-US" sz="2400" i="1" dirty="0">
                <a:solidFill>
                  <a:srgbClr val="333333"/>
                </a:solidFill>
                <a:latin typeface="Calibri Light"/>
                <a:ea typeface="+mn-ea"/>
                <a:cs typeface="+mn-cs"/>
              </a:rPr>
              <a:t>Lees </a:t>
            </a:r>
            <a:r>
              <a:rPr lang="en-US" altLang="en-US" sz="2400" i="1" dirty="0" err="1">
                <a:solidFill>
                  <a:srgbClr val="333333"/>
                </a:solidFill>
                <a:latin typeface="Calibri Light"/>
                <a:ea typeface="+mn-ea"/>
                <a:cs typeface="+mn-cs"/>
              </a:rPr>
              <a:t>dit</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regelmatig</a:t>
            </a:r>
            <a:r>
              <a:rPr lang="en-US" altLang="en-US" sz="2400" i="1" dirty="0">
                <a:solidFill>
                  <a:srgbClr val="333333"/>
                </a:solidFill>
                <a:latin typeface="Calibri Light"/>
                <a:ea typeface="+mn-ea"/>
                <a:cs typeface="+mn-cs"/>
              </a:rPr>
              <a:t> en </a:t>
            </a:r>
            <a:r>
              <a:rPr lang="en-US" altLang="en-US" sz="2400" i="1" dirty="0" err="1">
                <a:solidFill>
                  <a:srgbClr val="333333"/>
                </a:solidFill>
                <a:latin typeface="Calibri Light"/>
                <a:ea typeface="+mn-ea"/>
                <a:cs typeface="+mn-cs"/>
              </a:rPr>
              <a:t>vul</a:t>
            </a:r>
            <a:r>
              <a:rPr lang="en-US" altLang="en-US" sz="2400" i="1" dirty="0">
                <a:solidFill>
                  <a:srgbClr val="333333"/>
                </a:solidFill>
                <a:latin typeface="Calibri Light"/>
                <a:ea typeface="+mn-ea"/>
                <a:cs typeface="+mn-cs"/>
              </a:rPr>
              <a:t> het </a:t>
            </a:r>
            <a:r>
              <a:rPr lang="en-US" altLang="en-US" sz="2400" i="1" dirty="0" err="1">
                <a:solidFill>
                  <a:srgbClr val="333333"/>
                </a:solidFill>
                <a:latin typeface="Calibri Light"/>
                <a:ea typeface="+mn-ea"/>
                <a:cs typeface="+mn-cs"/>
              </a:rPr>
              <a:t>aan</a:t>
            </a:r>
            <a:r>
              <a:rPr lang="en-US" altLang="en-US" sz="2400" i="1" dirty="0">
                <a:solidFill>
                  <a:srgbClr val="333333"/>
                </a:solidFill>
                <a:latin typeface="Calibri Light"/>
                <a:ea typeface="+mn-ea"/>
                <a:cs typeface="+mn-cs"/>
              </a:rPr>
              <a:t>. </a:t>
            </a:r>
            <a:br>
              <a:rPr lang="en-US" altLang="en-US" sz="2400" i="1" dirty="0">
                <a:solidFill>
                  <a:srgbClr val="333333"/>
                </a:solidFill>
                <a:latin typeface="Calibri Light"/>
                <a:ea typeface="+mn-ea"/>
                <a:cs typeface="+mn-cs"/>
              </a:rPr>
            </a:br>
            <a:r>
              <a:rPr lang="en-US" altLang="en-US" sz="2400" i="1" dirty="0" err="1">
                <a:solidFill>
                  <a:srgbClr val="333333"/>
                </a:solidFill>
                <a:latin typeface="Calibri Light"/>
                <a:ea typeface="+mn-ea"/>
                <a:cs typeface="+mn-cs"/>
              </a:rPr>
              <a:t>Haal</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deze</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herinneringen</a:t>
            </a:r>
            <a:r>
              <a:rPr lang="en-US" altLang="en-US" sz="2400" i="1" dirty="0">
                <a:solidFill>
                  <a:srgbClr val="333333"/>
                </a:solidFill>
                <a:latin typeface="Calibri Light"/>
                <a:ea typeface="+mn-ea"/>
                <a:cs typeface="+mn-cs"/>
              </a:rPr>
              <a:t> op </a:t>
            </a:r>
            <a:r>
              <a:rPr lang="en-US" altLang="en-US" sz="2400" i="1" dirty="0" err="1">
                <a:solidFill>
                  <a:srgbClr val="333333"/>
                </a:solidFill>
                <a:latin typeface="Calibri Light"/>
                <a:ea typeface="+mn-ea"/>
                <a:cs typeface="+mn-cs"/>
              </a:rPr>
              <a:t>wanneer</a:t>
            </a:r>
            <a:r>
              <a:rPr lang="en-US" altLang="en-US" sz="2400" i="1" dirty="0">
                <a:solidFill>
                  <a:srgbClr val="333333"/>
                </a:solidFill>
                <a:latin typeface="Calibri Light"/>
                <a:ea typeface="+mn-ea"/>
                <a:cs typeface="+mn-cs"/>
              </a:rPr>
              <a:t> je </a:t>
            </a:r>
            <a:r>
              <a:rPr lang="en-US" altLang="en-US" sz="2400" i="1" dirty="0" err="1">
                <a:solidFill>
                  <a:srgbClr val="333333"/>
                </a:solidFill>
                <a:latin typeface="Calibri Light"/>
                <a:ea typeface="+mn-ea"/>
                <a:cs typeface="+mn-cs"/>
              </a:rPr>
              <a:t>je</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niet</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goed</a:t>
            </a:r>
            <a:r>
              <a:rPr lang="en-US" altLang="en-US" sz="2400" i="1" dirty="0">
                <a:solidFill>
                  <a:srgbClr val="333333"/>
                </a:solidFill>
                <a:latin typeface="Calibri Light"/>
                <a:ea typeface="+mn-ea"/>
                <a:cs typeface="+mn-cs"/>
              </a:rPr>
              <a:t> </a:t>
            </a:r>
            <a:r>
              <a:rPr lang="en-US" altLang="en-US" sz="2400" i="1" dirty="0" err="1">
                <a:solidFill>
                  <a:srgbClr val="333333"/>
                </a:solidFill>
                <a:latin typeface="Calibri Light"/>
                <a:ea typeface="+mn-ea"/>
                <a:cs typeface="+mn-cs"/>
              </a:rPr>
              <a:t>voelt</a:t>
            </a:r>
            <a:r>
              <a:rPr lang="en-US" altLang="en-US" sz="2400" i="1" dirty="0">
                <a:solidFill>
                  <a:srgbClr val="333333"/>
                </a:solidFill>
                <a:latin typeface="Calibri Light"/>
                <a:ea typeface="+mn-ea"/>
                <a:cs typeface="+mn-cs"/>
              </a:rPr>
              <a:t>.</a:t>
            </a:r>
            <a:r>
              <a:rPr lang="de-DE" altLang="en-US" sz="2400" i="1" dirty="0">
                <a:solidFill>
                  <a:srgbClr val="333333"/>
                </a:solidFill>
                <a:latin typeface="Calibri Light"/>
                <a:ea typeface="+mn-ea"/>
                <a:cs typeface="+mn-cs"/>
              </a:rPr>
              <a:t> </a:t>
            </a:r>
            <a:br>
              <a:rPr lang="de-DE" altLang="en-US" sz="2400" i="1" dirty="0">
                <a:solidFill>
                  <a:srgbClr val="333333"/>
                </a:solidFill>
                <a:latin typeface="Calibri Light"/>
                <a:ea typeface="+mn-ea"/>
                <a:cs typeface="+mn-cs"/>
              </a:rPr>
            </a:br>
            <a:r>
              <a:rPr lang="de-DE" altLang="en-US" sz="1600" i="1" dirty="0">
                <a:solidFill>
                  <a:srgbClr val="333333"/>
                </a:solidFill>
                <a:latin typeface="Calibri Light"/>
                <a:ea typeface="+mn-ea"/>
                <a:cs typeface="+mn-cs"/>
              </a:rPr>
              <a:t>Schrijf dingen op die goed gingen, of complimenten die je kreeg.</a:t>
            </a:r>
            <a:endParaRPr lang="en-US" altLang="en-US" sz="2800" dirty="0">
              <a:solidFill>
                <a:srgbClr val="333333"/>
              </a:solidFill>
              <a:latin typeface="Calibri Light"/>
              <a:ea typeface="+mn-ea"/>
              <a:cs typeface="+mn-cs"/>
            </a:endParaRPr>
          </a:p>
        </p:txBody>
      </p:sp>
      <p:pic>
        <p:nvPicPr>
          <p:cNvPr id="7"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43</a:t>
            </a:fld>
            <a:endParaRPr lang="de-DE" altLang="de-DE"/>
          </a:p>
        </p:txBody>
      </p:sp>
    </p:spTree>
    <p:extLst>
      <p:ext uri="{BB962C8B-B14F-4D97-AF65-F5344CB8AC3E}">
        <p14:creationId xmlns:p14="http://schemas.microsoft.com/office/powerpoint/2010/main" val="24991956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Schrijf elke avond een aantal dingen op, </a:t>
            </a:r>
            <a:r>
              <a:rPr lang="en-US" altLang="de-DE" sz="2400" dirty="0">
                <a:solidFill>
                  <a:srgbClr val="333333"/>
                </a:solidFill>
                <a:latin typeface="Calibri Light"/>
                <a:ea typeface="MS PGothic" panose="020B0600070205080204" pitchFamily="34" charset="-128"/>
              </a:rPr>
              <a:t>die </a:t>
            </a:r>
            <a:r>
              <a:rPr lang="en-US" altLang="de-DE" sz="2400" dirty="0" err="1">
                <a:solidFill>
                  <a:srgbClr val="333333"/>
                </a:solidFill>
                <a:latin typeface="Calibri Light"/>
                <a:ea typeface="MS PGothic" panose="020B0600070205080204" pitchFamily="34" charset="-128"/>
              </a:rPr>
              <a:t>die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gegaan</a:t>
            </a:r>
            <a:r>
              <a:rPr lang="en-US" altLang="de-DE" sz="2400" dirty="0">
                <a:solidFill>
                  <a:srgbClr val="333333"/>
                </a:solidFill>
                <a:latin typeface="Calibri Light"/>
                <a:ea typeface="MS PGothic" panose="020B0600070205080204" pitchFamily="34" charset="-128"/>
              </a:rPr>
              <a:t> die dag. </a:t>
            </a:r>
            <a:r>
              <a:rPr lang="en-US" altLang="de-DE" sz="2400" dirty="0" err="1">
                <a:solidFill>
                  <a:srgbClr val="333333"/>
                </a:solidFill>
                <a:latin typeface="Calibri Light"/>
                <a:ea typeface="MS PGothic" panose="020B0600070205080204" pitchFamily="34" charset="-128"/>
              </a:rPr>
              <a:t>Laat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daarna</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gedachten</a:t>
            </a:r>
            <a:r>
              <a:rPr lang="en-US" altLang="de-DE" sz="2400" dirty="0">
                <a:solidFill>
                  <a:srgbClr val="333333"/>
                </a:solidFill>
                <a:latin typeface="Calibri Light"/>
                <a:ea typeface="MS PGothic" panose="020B0600070205080204" pitchFamily="34" charset="-128"/>
              </a:rPr>
              <a:t> nog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de revue </a:t>
            </a:r>
            <a:r>
              <a:rPr lang="en-US" altLang="de-DE" sz="2400" dirty="0" err="1">
                <a:solidFill>
                  <a:srgbClr val="333333"/>
                </a:solidFill>
                <a:latin typeface="Calibri Light"/>
                <a:ea typeface="MS PGothic" panose="020B0600070205080204" pitchFamily="34" charset="-128"/>
              </a:rPr>
              <a:t>passeren</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Schrijf elke avond een aantal dingen op, </a:t>
            </a:r>
            <a:r>
              <a:rPr lang="en-US" altLang="de-DE" sz="2400" dirty="0">
                <a:solidFill>
                  <a:srgbClr val="333333"/>
                </a:solidFill>
                <a:latin typeface="Calibri Light"/>
                <a:ea typeface="MS PGothic" panose="020B0600070205080204" pitchFamily="34" charset="-128"/>
              </a:rPr>
              <a:t>die </a:t>
            </a:r>
            <a:r>
              <a:rPr lang="en-US" altLang="de-DE" sz="2400" dirty="0" err="1">
                <a:solidFill>
                  <a:srgbClr val="333333"/>
                </a:solidFill>
                <a:latin typeface="Calibri Light"/>
                <a:ea typeface="MS PGothic" panose="020B0600070205080204" pitchFamily="34" charset="-128"/>
              </a:rPr>
              <a:t>die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gegaan</a:t>
            </a:r>
            <a:r>
              <a:rPr lang="en-US" altLang="de-DE" sz="2400" dirty="0">
                <a:solidFill>
                  <a:srgbClr val="333333"/>
                </a:solidFill>
                <a:latin typeface="Calibri Light"/>
                <a:ea typeface="MS PGothic" panose="020B0600070205080204" pitchFamily="34" charset="-128"/>
              </a:rPr>
              <a:t> die dag. </a:t>
            </a:r>
            <a:r>
              <a:rPr lang="en-US" altLang="de-DE" sz="2400" dirty="0" err="1">
                <a:solidFill>
                  <a:srgbClr val="333333"/>
                </a:solidFill>
                <a:latin typeface="Calibri Light"/>
                <a:ea typeface="MS PGothic" panose="020B0600070205080204" pitchFamily="34" charset="-128"/>
              </a:rPr>
              <a:t>Laat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daarna</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gedachten</a:t>
            </a:r>
            <a:r>
              <a:rPr lang="en-US" altLang="de-DE" sz="2400" dirty="0">
                <a:solidFill>
                  <a:srgbClr val="333333"/>
                </a:solidFill>
                <a:latin typeface="Calibri Light"/>
                <a:ea typeface="MS PGothic" panose="020B0600070205080204" pitchFamily="34" charset="-128"/>
              </a:rPr>
              <a:t> nog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de revue </a:t>
            </a:r>
            <a:r>
              <a:rPr lang="en-US" altLang="de-DE" sz="2400" dirty="0" err="1">
                <a:solidFill>
                  <a:srgbClr val="333333"/>
                </a:solidFill>
                <a:latin typeface="Calibri Light"/>
                <a:ea typeface="MS PGothic" panose="020B0600070205080204" pitchFamily="34" charset="-128"/>
              </a:rPr>
              <a:t>passeren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Zeg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spiegel</a:t>
            </a:r>
            <a:r>
              <a:rPr lang="en-US" altLang="de-DE" sz="2400">
                <a:solidFill>
                  <a:srgbClr val="333333"/>
                </a:solidFill>
                <a:latin typeface="Calibri Light"/>
                <a:ea typeface="MS PGothic" panose="020B0600070205080204" pitchFamily="34" charset="-128"/>
              </a:rPr>
              <a:t>: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Ik mag mijzelf</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of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Ik mag jou</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ook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beschrijven</a:t>
            </a:r>
            <a:r>
              <a:rPr lang="en-US" altLang="de-DE" sz="2400" dirty="0">
                <a:solidFill>
                  <a:srgbClr val="333333"/>
                </a:solidFill>
                <a:latin typeface="Calibri Light"/>
                <a:ea typeface="MS PGothic" panose="020B0600070205080204" pitchFamily="34" charset="-128"/>
              </a:rPr>
              <a:t> wat je </a:t>
            </a:r>
            <a:r>
              <a:rPr lang="en-US" altLang="de-DE" sz="2400" dirty="0" err="1">
                <a:solidFill>
                  <a:srgbClr val="333333"/>
                </a:solidFill>
                <a:latin typeface="Calibri Light"/>
                <a:ea typeface="MS PGothic" panose="020B0600070205080204" pitchFamily="34" charset="-128"/>
              </a:rPr>
              <a:t>leuk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jezelf</a:t>
            </a:r>
            <a:r>
              <a:rPr lang="en-US" altLang="de-DE" sz="2400" dirty="0">
                <a:solidFill>
                  <a:srgbClr val="333333"/>
                </a:solidFill>
                <a:latin typeface="Calibri Light"/>
                <a:ea typeface="MS PGothic" panose="020B0600070205080204" pitchFamily="34" charset="-128"/>
              </a:rPr>
              <a:t> (in het begin kun je </a:t>
            </a:r>
            <a:r>
              <a:rPr lang="en-US" altLang="de-DE" sz="2400" dirty="0" err="1">
                <a:solidFill>
                  <a:srgbClr val="333333"/>
                </a:solidFill>
                <a:latin typeface="Calibri Light"/>
                <a:ea typeface="MS PGothic" panose="020B0600070205080204" pitchFamily="34" charset="-128"/>
              </a:rPr>
              <a:t>dit</a:t>
            </a:r>
            <a:r>
              <a:rPr lang="en-US" altLang="de-DE" sz="2400" dirty="0">
                <a:solidFill>
                  <a:srgbClr val="333333"/>
                </a:solidFill>
                <a:latin typeface="Calibri Light"/>
                <a:ea typeface="MS PGothic" panose="020B0600070205080204" pitchFamily="34" charset="-128"/>
              </a:rPr>
              <a:t> wat </a:t>
            </a:r>
            <a:r>
              <a:rPr lang="en-US" altLang="de-DE" sz="2400" dirty="0" err="1">
                <a:solidFill>
                  <a:srgbClr val="333333"/>
                </a:solidFill>
                <a:latin typeface="Calibri Light"/>
                <a:ea typeface="MS PGothic" panose="020B0600070205080204" pitchFamily="34" charset="-128"/>
              </a:rPr>
              <a:t>raar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45</a:t>
            </a:fld>
            <a:endParaRPr lang="de-DE" altLang="de-DE"/>
          </a:p>
        </p:txBody>
      </p:sp>
    </p:spTree>
    <p:extLst>
      <p:ext uri="{BB962C8B-B14F-4D97-AF65-F5344CB8AC3E}">
        <p14:creationId xmlns:p14="http://schemas.microsoft.com/office/powerpoint/2010/main" val="37496196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Clr>
                <a:srgbClr val="000000"/>
              </a:buClr>
              <a:buFont typeface="WingDings"/>
              <a:buChar char=""/>
            </a:pPr>
            <a:r>
              <a:rPr lang="de-DE" altLang="de-DE" sz="2400">
                <a:solidFill>
                  <a:srgbClr val="333333"/>
                </a:solidFill>
                <a:latin typeface="Calibri Light"/>
                <a:ea typeface="MS PGothic" panose="020B0600070205080204" pitchFamily="34" charset="-128"/>
              </a:rPr>
              <a:t>Schrijf elke avond een aantal dingen op, </a:t>
            </a:r>
            <a:r>
              <a:rPr lang="en-US" altLang="de-DE" sz="2400" dirty="0">
                <a:solidFill>
                  <a:srgbClr val="333333"/>
                </a:solidFill>
                <a:latin typeface="Calibri Light"/>
                <a:ea typeface="MS PGothic" panose="020B0600070205080204" pitchFamily="34" charset="-128"/>
              </a:rPr>
              <a:t>die </a:t>
            </a:r>
            <a:r>
              <a:rPr lang="en-US" altLang="de-DE" sz="2400" dirty="0" err="1">
                <a:solidFill>
                  <a:srgbClr val="333333"/>
                </a:solidFill>
                <a:latin typeface="Calibri Light"/>
                <a:ea typeface="MS PGothic" panose="020B0600070205080204" pitchFamily="34" charset="-128"/>
              </a:rPr>
              <a:t>die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gegaan</a:t>
            </a:r>
            <a:r>
              <a:rPr lang="en-US" altLang="de-DE" sz="2400" dirty="0">
                <a:solidFill>
                  <a:srgbClr val="333333"/>
                </a:solidFill>
                <a:latin typeface="Calibri Light"/>
                <a:ea typeface="MS PGothic" panose="020B0600070205080204" pitchFamily="34" charset="-128"/>
              </a:rPr>
              <a:t> die dag. </a:t>
            </a:r>
            <a:r>
              <a:rPr lang="en-US" altLang="de-DE" sz="2400" dirty="0" err="1">
                <a:solidFill>
                  <a:srgbClr val="333333"/>
                </a:solidFill>
                <a:latin typeface="Calibri Light"/>
                <a:ea typeface="MS PGothic" panose="020B0600070205080204" pitchFamily="34" charset="-128"/>
              </a:rPr>
              <a:t>Laat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daarna</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gedachten</a:t>
            </a:r>
            <a:r>
              <a:rPr lang="en-US" altLang="de-DE" sz="2400" dirty="0">
                <a:solidFill>
                  <a:srgbClr val="333333"/>
                </a:solidFill>
                <a:latin typeface="Calibri Light"/>
                <a:ea typeface="MS PGothic" panose="020B0600070205080204" pitchFamily="34" charset="-128"/>
              </a:rPr>
              <a:t> nog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de revue </a:t>
            </a:r>
            <a:r>
              <a:rPr lang="en-US" altLang="de-DE" sz="2400" dirty="0" err="1">
                <a:solidFill>
                  <a:srgbClr val="333333"/>
                </a:solidFill>
                <a:latin typeface="Calibri Light"/>
                <a:ea typeface="MS PGothic" panose="020B0600070205080204" pitchFamily="34" charset="-128"/>
              </a:rPr>
              <a:t>passeren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Zeg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staande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spiegel</a:t>
            </a:r>
            <a:r>
              <a:rPr lang="en-US" altLang="de-DE" sz="2400">
                <a:solidFill>
                  <a:srgbClr val="333333"/>
                </a:solidFill>
                <a:latin typeface="Calibri Light"/>
                <a:ea typeface="MS PGothic" panose="020B0600070205080204" pitchFamily="34" charset="-128"/>
              </a:rPr>
              <a:t>: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Ik mag mijzelf</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of </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Ik mag jou</a:t>
            </a:r>
            <a:r>
              <a:rPr lang="en-US" altLang="nl-NL" sz="2400">
                <a:solidFill>
                  <a:srgbClr val="333333"/>
                </a:solidFill>
                <a:latin typeface="Calibri Light"/>
                <a:ea typeface="MS PGothic" panose="020B0600070205080204" pitchFamily="34" charset="-128"/>
              </a:rPr>
              <a:t>”</a:t>
            </a:r>
            <a:r>
              <a:rPr lang="en-US" altLang="de-DE" sz="240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ook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beschrijven</a:t>
            </a:r>
            <a:r>
              <a:rPr lang="en-US" altLang="de-DE" sz="2400" dirty="0">
                <a:solidFill>
                  <a:srgbClr val="333333"/>
                </a:solidFill>
                <a:latin typeface="Calibri Light"/>
                <a:ea typeface="MS PGothic" panose="020B0600070205080204" pitchFamily="34" charset="-128"/>
              </a:rPr>
              <a:t> wat je </a:t>
            </a:r>
            <a:r>
              <a:rPr lang="en-US" altLang="de-DE" sz="2400" dirty="0" err="1">
                <a:solidFill>
                  <a:srgbClr val="333333"/>
                </a:solidFill>
                <a:latin typeface="Calibri Light"/>
                <a:ea typeface="MS PGothic" panose="020B0600070205080204" pitchFamily="34" charset="-128"/>
              </a:rPr>
              <a:t>leuk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jezelf</a:t>
            </a:r>
            <a:r>
              <a:rPr lang="en-US" altLang="de-DE" sz="2400" dirty="0">
                <a:solidFill>
                  <a:srgbClr val="333333"/>
                </a:solidFill>
                <a:latin typeface="Calibri Light"/>
                <a:ea typeface="MS PGothic" panose="020B0600070205080204" pitchFamily="34" charset="-128"/>
              </a:rPr>
              <a:t> (in het begin kun je </a:t>
            </a:r>
            <a:r>
              <a:rPr lang="en-US" altLang="de-DE" sz="2400" dirty="0" err="1">
                <a:solidFill>
                  <a:srgbClr val="333333"/>
                </a:solidFill>
                <a:latin typeface="Calibri Light"/>
                <a:ea typeface="MS PGothic" panose="020B0600070205080204" pitchFamily="34" charset="-128"/>
              </a:rPr>
              <a:t>dit</a:t>
            </a:r>
            <a:r>
              <a:rPr lang="en-US" altLang="de-DE" sz="2400" dirty="0">
                <a:solidFill>
                  <a:srgbClr val="333333"/>
                </a:solidFill>
                <a:latin typeface="Calibri Light"/>
                <a:ea typeface="MS PGothic" panose="020B0600070205080204" pitchFamily="34" charset="-128"/>
              </a:rPr>
              <a:t> wat </a:t>
            </a:r>
            <a:r>
              <a:rPr lang="en-US" altLang="de-DE" sz="2400" dirty="0" err="1">
                <a:solidFill>
                  <a:srgbClr val="333333"/>
                </a:solidFill>
                <a:latin typeface="Calibri Light"/>
                <a:ea typeface="MS PGothic" panose="020B0600070205080204" pitchFamily="34" charset="-128"/>
              </a:rPr>
              <a:t>raar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vinden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Accepteer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complimenten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schrijf</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zodat</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hulpbron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gebruiken</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moeilijke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tijden</a:t>
            </a:r>
            <a:r>
              <a:rPr lang="en-US" altLang="de-DE" sz="2400" dirty="0">
                <a:solidFill>
                  <a:srgbClr val="333333"/>
                </a:solidFill>
                <a:latin typeface="Calibri Light"/>
                <a:ea typeface="MS PGothic" panose="020B0600070205080204" pitchFamily="34" charset="-128"/>
              </a:rPr>
              <a:t>.</a:t>
            </a:r>
            <a:endParaRPr lang="en-US" sz="2400" dirty="0">
              <a:latin typeface="Calibri Light"/>
            </a:endParaRP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46</a:t>
            </a:fld>
            <a:endParaRPr lang="de-DE" altLang="de-DE"/>
          </a:p>
        </p:txBody>
      </p:sp>
    </p:spTree>
    <p:extLst>
      <p:ext uri="{BB962C8B-B14F-4D97-AF65-F5344CB8AC3E}">
        <p14:creationId xmlns:p14="http://schemas.microsoft.com/office/powerpoint/2010/main" val="39847011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Font typeface="Arial" panose="020B0604020202020204" pitchFamily="34" charset="0"/>
              <a:buChar char="•"/>
            </a:pPr>
            <a:r>
              <a:rPr lang="en-US" altLang="de-DE" sz="2400" dirty="0" err="1">
                <a:solidFill>
                  <a:srgbClr val="333333"/>
                </a:solidFill>
                <a:latin typeface="Calibri Light"/>
                <a:ea typeface="MS PGothic" panose="020B0600070205080204" pitchFamily="34" charset="-128"/>
              </a:rPr>
              <a:t>Denk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terug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situaties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waarin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heel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voelde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zo </a:t>
            </a:r>
            <a:r>
              <a:rPr lang="en-US" altLang="de-DE" sz="2400" dirty="0" err="1">
                <a:solidFill>
                  <a:srgbClr val="333333"/>
                </a:solidFill>
                <a:latin typeface="Calibri Light"/>
                <a:ea typeface="MS PGothic" panose="020B0600070205080204" pitchFamily="34" charset="-128"/>
              </a:rPr>
              <a:t>levendig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geest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geluid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eventueel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fotoalbum</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Font typeface="Arial" panose="020B0604020202020204" pitchFamily="34" charset="0"/>
              <a:buChar char="•"/>
            </a:pPr>
            <a:r>
              <a:rPr lang="en-US" altLang="de-DE" sz="2400" dirty="0" err="1">
                <a:solidFill>
                  <a:srgbClr val="333333"/>
                </a:solidFill>
                <a:latin typeface="Calibri Light"/>
                <a:ea typeface="MS PGothic" panose="020B0600070205080204" pitchFamily="34" charset="-128"/>
              </a:rPr>
              <a:t>Denk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terug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situaties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waarin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heel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voelde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zo </a:t>
            </a:r>
            <a:r>
              <a:rPr lang="en-US" altLang="de-DE" sz="2400" dirty="0" err="1">
                <a:solidFill>
                  <a:srgbClr val="333333"/>
                </a:solidFill>
                <a:latin typeface="Calibri Light"/>
                <a:ea typeface="MS PGothic" panose="020B0600070205080204" pitchFamily="34" charset="-128"/>
              </a:rPr>
              <a:t>levendig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geest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geluid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eventueel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fotoalbum</a:t>
            </a:r>
            <a:r>
              <a:rPr lang="en-US" altLang="de-DE" sz="2400" dirty="0">
                <a:solidFill>
                  <a:srgbClr val="333333"/>
                </a:solidFill>
                <a:latin typeface="Calibri Light"/>
                <a:ea typeface="MS PGothic" panose="020B0600070205080204" pitchFamily="34" charset="-128"/>
              </a:rPr>
              <a:t>.</a:t>
            </a:r>
          </a:p>
          <a:p>
            <a:pPr marL="342900" lvl="0" indent="-342900" defTabSz="914400" fontAlgn="base">
              <a:buFont typeface="Arial" panose="020B0604020202020204" pitchFamily="34" charset="0"/>
              <a:buChar char="•"/>
            </a:pPr>
            <a:r>
              <a:rPr lang="en-US" altLang="de-DE" sz="2400" dirty="0">
                <a:solidFill>
                  <a:srgbClr val="333333"/>
                </a:solidFill>
                <a:latin typeface="Calibri Light"/>
                <a:ea typeface="MS PGothic" panose="020B0600070205080204" pitchFamily="34" charset="-128"/>
              </a:rPr>
              <a:t>Doe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echt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geniet</a:t>
            </a:r>
            <a:r>
              <a:rPr lang="en-US" altLang="de-DE" sz="2400" dirty="0">
                <a:solidFill>
                  <a:srgbClr val="333333"/>
                </a:solidFill>
                <a:latin typeface="Calibri Light"/>
                <a:ea typeface="MS PGothic" panose="020B0600070205080204" pitchFamily="34" charset="-128"/>
              </a:rPr>
              <a:t> - het </a:t>
            </a:r>
            <a:r>
              <a:rPr lang="en-US" altLang="de-DE" sz="2400" dirty="0" err="1">
                <a:solidFill>
                  <a:srgbClr val="333333"/>
                </a:solidFill>
                <a:latin typeface="Calibri Light"/>
                <a:ea typeface="MS PGothic" panose="020B0600070205080204" pitchFamily="34" charset="-128"/>
              </a:rPr>
              <a:t>liefst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film, </a:t>
            </a:r>
            <a:r>
              <a:rPr lang="en-US" altLang="de-DE" sz="2400" dirty="0" err="1">
                <a:solidFill>
                  <a:srgbClr val="333333"/>
                </a:solidFill>
                <a:latin typeface="Calibri Light"/>
                <a:ea typeface="MS PGothic" panose="020B0600070205080204" pitchFamily="34" charset="-128"/>
              </a:rPr>
              <a:t>cafébezoek</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48</a:t>
            </a:fld>
            <a:endParaRPr lang="de-DE" altLang="de-DE"/>
          </a:p>
        </p:txBody>
      </p:sp>
    </p:spTree>
    <p:extLst>
      <p:ext uri="{BB962C8B-B14F-4D97-AF65-F5344CB8AC3E}">
        <p14:creationId xmlns:p14="http://schemas.microsoft.com/office/powerpoint/2010/main" val="11399434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Font typeface="Arial" panose="020B0604020202020204" pitchFamily="34" charset="0"/>
              <a:buChar char="•"/>
            </a:pPr>
            <a:r>
              <a:rPr lang="en-US" altLang="de-DE" sz="2400" dirty="0" err="1">
                <a:solidFill>
                  <a:srgbClr val="333333"/>
                </a:solidFill>
                <a:latin typeface="Calibri Light"/>
                <a:ea typeface="MS PGothic" panose="020B0600070205080204" pitchFamily="34" charset="-128"/>
              </a:rPr>
              <a:t>Denk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terug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situaties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waarin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heel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voelde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zo </a:t>
            </a:r>
            <a:r>
              <a:rPr lang="en-US" altLang="de-DE" sz="2400" dirty="0" err="1">
                <a:solidFill>
                  <a:srgbClr val="333333"/>
                </a:solidFill>
                <a:latin typeface="Calibri Light"/>
                <a:ea typeface="MS PGothic" panose="020B0600070205080204" pitchFamily="34" charset="-128"/>
              </a:rPr>
              <a:t>levendig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geest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geluid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eventueel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fotoalbum</a:t>
            </a:r>
            <a:r>
              <a:rPr lang="en-US" altLang="de-DE" sz="2400" dirty="0">
                <a:solidFill>
                  <a:srgbClr val="333333"/>
                </a:solidFill>
                <a:latin typeface="Calibri Light"/>
                <a:ea typeface="MS PGothic" panose="020B0600070205080204" pitchFamily="34" charset="-128"/>
              </a:rPr>
              <a:t>.</a:t>
            </a:r>
          </a:p>
          <a:p>
            <a:pPr marL="342900" lvl="0" indent="-342900" defTabSz="914400" fontAlgn="base">
              <a:buFont typeface="Arial" panose="020B0604020202020204" pitchFamily="34" charset="0"/>
              <a:buChar char="•"/>
            </a:pPr>
            <a:r>
              <a:rPr lang="en-US" altLang="de-DE" sz="2400" dirty="0">
                <a:solidFill>
                  <a:srgbClr val="333333"/>
                </a:solidFill>
                <a:latin typeface="Calibri Light"/>
                <a:ea typeface="MS PGothic" panose="020B0600070205080204" pitchFamily="34" charset="-128"/>
              </a:rPr>
              <a:t>Doe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echt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geniet</a:t>
            </a:r>
            <a:r>
              <a:rPr lang="en-US" altLang="de-DE" sz="2400" dirty="0">
                <a:solidFill>
                  <a:srgbClr val="333333"/>
                </a:solidFill>
                <a:latin typeface="Calibri Light"/>
                <a:ea typeface="MS PGothic" panose="020B0600070205080204" pitchFamily="34" charset="-128"/>
              </a:rPr>
              <a:t> - het </a:t>
            </a:r>
            <a:r>
              <a:rPr lang="en-US" altLang="de-DE" sz="2400" dirty="0" err="1">
                <a:solidFill>
                  <a:srgbClr val="333333"/>
                </a:solidFill>
                <a:latin typeface="Calibri Light"/>
                <a:ea typeface="MS PGothic" panose="020B0600070205080204" pitchFamily="34" charset="-128"/>
              </a:rPr>
              <a:t>liefst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film, </a:t>
            </a:r>
            <a:r>
              <a:rPr lang="en-US" altLang="de-DE" sz="2400" dirty="0" err="1">
                <a:solidFill>
                  <a:srgbClr val="333333"/>
                </a:solidFill>
                <a:latin typeface="Calibri Light"/>
                <a:ea typeface="MS PGothic" panose="020B0600070205080204" pitchFamily="34" charset="-128"/>
              </a:rPr>
              <a:t>cafébezoek</a:t>
            </a:r>
            <a:r>
              <a:rPr lang="en-US" altLang="de-DE" sz="2400" dirty="0">
                <a:solidFill>
                  <a:srgbClr val="333333"/>
                </a:solidFill>
                <a:latin typeface="Calibri Light"/>
                <a:ea typeface="MS PGothic" panose="020B0600070205080204" pitchFamily="34" charset="-128"/>
              </a:rPr>
              <a:t>).</a:t>
            </a:r>
          </a:p>
          <a:p>
            <a:pPr marL="342900" lvl="0" indent="-342900" defTabSz="914400" fontAlgn="base">
              <a:buFont typeface="Arial" panose="020B0604020202020204" pitchFamily="34" charset="0"/>
              <a:buChar char="•"/>
            </a:pPr>
            <a:r>
              <a:rPr lang="en-US" altLang="de-DE" sz="2400" dirty="0">
                <a:solidFill>
                  <a:srgbClr val="333333"/>
                </a:solidFill>
                <a:latin typeface="Calibri Light"/>
                <a:ea typeface="MS PGothic" panose="020B0600070205080204" pitchFamily="34" charset="-128"/>
              </a:rPr>
              <a:t>Ga </a:t>
            </a:r>
            <a:r>
              <a:rPr lang="en-US" altLang="de-DE" sz="2400" dirty="0" err="1">
                <a:solidFill>
                  <a:srgbClr val="333333"/>
                </a:solidFill>
                <a:latin typeface="Calibri Light"/>
                <a:ea typeface="MS PGothic" panose="020B0600070205080204" pitchFamily="34" charset="-128"/>
              </a:rPr>
              <a:t>sporten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wandelen</a:t>
            </a:r>
            <a:r>
              <a:rPr lang="en-US" altLang="de-DE" sz="2400" dirty="0">
                <a:solidFill>
                  <a:srgbClr val="333333"/>
                </a:solidFill>
                <a:latin typeface="Calibri Light"/>
                <a:ea typeface="MS PGothic" panose="020B0600070205080204" pitchFamily="34" charset="-128"/>
              </a:rPr>
              <a:t> of doe </a:t>
            </a:r>
            <a:r>
              <a:rPr lang="en-US" altLang="de-DE" sz="2400" dirty="0" err="1">
                <a:solidFill>
                  <a:srgbClr val="333333"/>
                </a:solidFill>
                <a:latin typeface="Calibri Light"/>
                <a:ea typeface="MS PGothic" panose="020B0600070205080204" pitchFamily="34" charset="-128"/>
              </a:rPr>
              <a:t>lichamelijke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minimaal</a:t>
            </a:r>
            <a:r>
              <a:rPr lang="en-US" altLang="de-DE" sz="2400" dirty="0">
                <a:solidFill>
                  <a:srgbClr val="333333"/>
                </a:solidFill>
                <a:latin typeface="Calibri Light"/>
                <a:ea typeface="MS PGothic" panose="020B0600070205080204" pitchFamily="34" charset="-128"/>
              </a:rPr>
              <a:t> 20 </a:t>
            </a:r>
            <a:r>
              <a:rPr lang="en-US" altLang="de-DE" sz="2400" dirty="0" err="1">
                <a:solidFill>
                  <a:srgbClr val="333333"/>
                </a:solidFill>
                <a:latin typeface="Calibri Light"/>
                <a:ea typeface="MS PGothic" panose="020B0600070205080204" pitchFamily="34" charset="-128"/>
              </a:rPr>
              <a:t>minuten</a:t>
            </a:r>
            <a:r>
              <a:rPr lang="en-US" altLang="de-DE" sz="2400" dirty="0">
                <a:solidFill>
                  <a:srgbClr val="333333"/>
                </a:solidFill>
                <a:latin typeface="Calibri Light"/>
                <a:ea typeface="MS PGothic" panose="020B0600070205080204" pitchFamily="34" charset="-128"/>
              </a:rPr>
              <a:t>).</a:t>
            </a: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49</a:t>
            </a:fld>
            <a:endParaRPr lang="de-DE" altLang="de-DE"/>
          </a:p>
        </p:txBody>
      </p:sp>
    </p:spTree>
    <p:extLst>
      <p:ext uri="{BB962C8B-B14F-4D97-AF65-F5344CB8AC3E}">
        <p14:creationId xmlns:p14="http://schemas.microsoft.com/office/powerpoint/2010/main" val="20752845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Tips om een gedeprimeerde stemming/ lage</a:t>
            </a:r>
            <a:br>
              <a:rPr lang="nl-NL" sz="3600" dirty="0">
                <a:latin typeface="Calibri Light"/>
              </a:rPr>
            </a:br>
            <a:r>
              <a:rPr lang="nl-NL" sz="3600" dirty="0">
                <a:latin typeface="Calibri Light"/>
              </a:rPr>
              <a:t>eigenwaarde te verbeteren</a:t>
            </a:r>
            <a:endParaRPr lang="en-US" sz="3600" dirty="0">
              <a:latin typeface="Calibri Light"/>
            </a:endParaRPr>
          </a:p>
        </p:txBody>
      </p:sp>
      <p:sp>
        <p:nvSpPr>
          <p:cNvPr id="3" name="Content Placeholder 2"/>
          <p:cNvSpPr>
            <a:spLocks noGrp="1"/>
          </p:cNvSpPr>
          <p:nvPr>
            <p:ph idx="1"/>
          </p:nvPr>
        </p:nvSpPr>
        <p:spPr/>
        <p:txBody>
          <a:bodyPr/>
          <a:lstStyle/>
          <a:p>
            <a:pPr marL="342900" lvl="0" indent="-342900" defTabSz="914400" fontAlgn="base">
              <a:buFont typeface="Arial" panose="020B0604020202020204" pitchFamily="34" charset="0"/>
              <a:buChar char="•"/>
            </a:pPr>
            <a:r>
              <a:rPr lang="en-US" altLang="de-DE" sz="2400">
                <a:solidFill>
                  <a:srgbClr val="333333"/>
                </a:solidFill>
                <a:latin typeface="Calibri Light"/>
                <a:ea typeface="MS PGothic" panose="020B0600070205080204" pitchFamily="34" charset="-128"/>
              </a:rPr>
              <a:t>Denk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terug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situaties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waarin</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je</a:t>
            </a:r>
            <a:r>
              <a:rPr lang="en-US" altLang="de-DE" sz="2400" dirty="0">
                <a:solidFill>
                  <a:srgbClr val="333333"/>
                </a:solidFill>
                <a:latin typeface="Calibri Light"/>
                <a:ea typeface="MS PGothic" panose="020B0600070205080204" pitchFamily="34" charset="-128"/>
              </a:rPr>
              <a:t> heel </a:t>
            </a:r>
            <a:r>
              <a:rPr lang="en-US" altLang="de-DE" sz="2400" dirty="0" err="1">
                <a:solidFill>
                  <a:srgbClr val="333333"/>
                </a:solidFill>
                <a:latin typeface="Calibri Light"/>
                <a:ea typeface="MS PGothic" panose="020B0600070205080204" pitchFamily="34" charset="-128"/>
              </a:rPr>
              <a:t>goed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voelde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probeer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zo </a:t>
            </a:r>
            <a:r>
              <a:rPr lang="en-US" altLang="de-DE" sz="2400" dirty="0" err="1">
                <a:solidFill>
                  <a:srgbClr val="333333"/>
                </a:solidFill>
                <a:latin typeface="Calibri Light"/>
                <a:ea typeface="MS PGothic" panose="020B0600070205080204" pitchFamily="34" charset="-128"/>
              </a:rPr>
              <a:t>levendig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voor</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geest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halen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geur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geluid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gebruik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eventueel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fotoalbum</a:t>
            </a:r>
            <a:r>
              <a:rPr lang="en-US" altLang="de-DE" sz="2400" dirty="0">
                <a:solidFill>
                  <a:srgbClr val="333333"/>
                </a:solidFill>
                <a:latin typeface="Calibri Light"/>
                <a:ea typeface="MS PGothic" panose="020B0600070205080204" pitchFamily="34" charset="-128"/>
              </a:rPr>
              <a:t>.</a:t>
            </a:r>
          </a:p>
          <a:p>
            <a:pPr marL="342900" lvl="0" indent="-342900" defTabSz="914400" fontAlgn="base">
              <a:buFont typeface="Arial" panose="020B0604020202020204" pitchFamily="34" charset="0"/>
              <a:buChar char="•"/>
            </a:pPr>
            <a:r>
              <a:rPr lang="en-US" altLang="de-DE" sz="2400" dirty="0">
                <a:solidFill>
                  <a:srgbClr val="333333"/>
                </a:solidFill>
                <a:latin typeface="Calibri Light"/>
                <a:ea typeface="MS PGothic" panose="020B0600070205080204" pitchFamily="34" charset="-128"/>
              </a:rPr>
              <a:t>Doe </a:t>
            </a:r>
            <a:r>
              <a:rPr lang="en-US" altLang="de-DE" sz="2400" dirty="0" err="1">
                <a:solidFill>
                  <a:srgbClr val="333333"/>
                </a:solidFill>
                <a:latin typeface="Calibri Light"/>
                <a:ea typeface="MS PGothic" panose="020B0600070205080204" pitchFamily="34" charset="-128"/>
              </a:rPr>
              <a:t>dingen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echt</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geniet</a:t>
            </a:r>
            <a:r>
              <a:rPr lang="en-US" altLang="de-DE" sz="2400" dirty="0">
                <a:solidFill>
                  <a:srgbClr val="333333"/>
                </a:solidFill>
                <a:latin typeface="Calibri Light"/>
                <a:ea typeface="MS PGothic" panose="020B0600070205080204" pitchFamily="34" charset="-128"/>
              </a:rPr>
              <a:t> - het </a:t>
            </a:r>
            <a:r>
              <a:rPr lang="en-US" altLang="de-DE" sz="2400" dirty="0" err="1">
                <a:solidFill>
                  <a:srgbClr val="333333"/>
                </a:solidFill>
                <a:latin typeface="Calibri Light"/>
                <a:ea typeface="MS PGothic" panose="020B0600070205080204" pitchFamily="34" charset="-128"/>
              </a:rPr>
              <a:t>liefst</a:t>
            </a:r>
            <a:r>
              <a:rPr lang="en-US" altLang="de-DE" sz="2400" dirty="0">
                <a:solidFill>
                  <a:srgbClr val="333333"/>
                </a:solidFill>
                <a:latin typeface="Calibri Light"/>
                <a:ea typeface="MS PGothic" panose="020B0600070205080204" pitchFamily="34" charset="-128"/>
              </a:rPr>
              <a:t> met </a:t>
            </a:r>
            <a:r>
              <a:rPr lang="en-US" altLang="de-DE" sz="2400" dirty="0" err="1">
                <a:solidFill>
                  <a:srgbClr val="333333"/>
                </a:solidFill>
                <a:latin typeface="Calibri Light"/>
                <a:ea typeface="MS PGothic" panose="020B0600070205080204" pitchFamily="34" charset="-128"/>
              </a:rPr>
              <a:t>anderen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film, </a:t>
            </a:r>
            <a:r>
              <a:rPr lang="en-US" altLang="de-DE" sz="2400" dirty="0" err="1">
                <a:solidFill>
                  <a:srgbClr val="333333"/>
                </a:solidFill>
                <a:latin typeface="Calibri Light"/>
                <a:ea typeface="MS PGothic" panose="020B0600070205080204" pitchFamily="34" charset="-128"/>
              </a:rPr>
              <a:t>cafébezoek</a:t>
            </a:r>
            <a:r>
              <a:rPr lang="en-US" altLang="de-DE" sz="2400" dirty="0">
                <a:solidFill>
                  <a:srgbClr val="333333"/>
                </a:solidFill>
                <a:latin typeface="Calibri Light"/>
                <a:ea typeface="MS PGothic" panose="020B0600070205080204" pitchFamily="34" charset="-128"/>
              </a:rPr>
              <a:t>).</a:t>
            </a:r>
          </a:p>
          <a:p>
            <a:pPr marL="342900" lvl="0" indent="-342900" defTabSz="914400" fontAlgn="base">
              <a:buFont typeface="Arial" panose="020B0604020202020204" pitchFamily="34" charset="0"/>
              <a:buChar char="•"/>
            </a:pPr>
            <a:r>
              <a:rPr lang="en-US" altLang="de-DE" sz="2400" dirty="0">
                <a:solidFill>
                  <a:srgbClr val="333333"/>
                </a:solidFill>
                <a:latin typeface="Calibri Light"/>
                <a:ea typeface="MS PGothic" panose="020B0600070205080204" pitchFamily="34" charset="-128"/>
              </a:rPr>
              <a:t>Ga </a:t>
            </a:r>
            <a:r>
              <a:rPr lang="en-US" altLang="de-DE" sz="2400" dirty="0" err="1">
                <a:solidFill>
                  <a:srgbClr val="333333"/>
                </a:solidFill>
                <a:latin typeface="Calibri Light"/>
                <a:ea typeface="MS PGothic" panose="020B0600070205080204" pitchFamily="34" charset="-128"/>
              </a:rPr>
              <a:t>sporten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wandelen</a:t>
            </a:r>
            <a:r>
              <a:rPr lang="en-US" altLang="de-DE" sz="2400" dirty="0">
                <a:solidFill>
                  <a:srgbClr val="333333"/>
                </a:solidFill>
                <a:latin typeface="Calibri Light"/>
                <a:ea typeface="MS PGothic" panose="020B0600070205080204" pitchFamily="34" charset="-128"/>
              </a:rPr>
              <a:t> of doe </a:t>
            </a:r>
            <a:r>
              <a:rPr lang="en-US" altLang="de-DE" sz="2400" dirty="0" err="1">
                <a:solidFill>
                  <a:srgbClr val="333333"/>
                </a:solidFill>
                <a:latin typeface="Calibri Light"/>
                <a:ea typeface="MS PGothic" panose="020B0600070205080204" pitchFamily="34" charset="-128"/>
              </a:rPr>
              <a:t>lichamelijke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oefeningen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minimaal</a:t>
            </a:r>
            <a:r>
              <a:rPr lang="en-US" altLang="de-DE" sz="2400" dirty="0">
                <a:solidFill>
                  <a:srgbClr val="333333"/>
                </a:solidFill>
                <a:latin typeface="Calibri Light"/>
                <a:ea typeface="MS PGothic" panose="020B0600070205080204" pitchFamily="34" charset="-128"/>
              </a:rPr>
              <a:t> 20 </a:t>
            </a:r>
            <a:r>
              <a:rPr lang="en-US" altLang="de-DE" sz="2400" dirty="0" err="1">
                <a:solidFill>
                  <a:srgbClr val="333333"/>
                </a:solidFill>
                <a:latin typeface="Calibri Light"/>
                <a:ea typeface="MS PGothic" panose="020B0600070205080204" pitchFamily="34" charset="-128"/>
              </a:rPr>
              <a:t>minuten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Font typeface="Arial" panose="020B0604020202020204" pitchFamily="34" charset="0"/>
              <a:buChar char="•"/>
            </a:pPr>
            <a:r>
              <a:rPr lang="en-US" altLang="de-DE" sz="2400" dirty="0" err="1">
                <a:solidFill>
                  <a:srgbClr val="333333"/>
                </a:solidFill>
                <a:latin typeface="Calibri Light"/>
                <a:ea typeface="MS PGothic" panose="020B0600070205080204" pitchFamily="34" charset="-128"/>
              </a:rPr>
              <a:t>Luister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naar</a:t>
            </a:r>
            <a:r>
              <a:rPr lang="en-US" altLang="de-DE" sz="2400" dirty="0">
                <a:solidFill>
                  <a:srgbClr val="333333"/>
                </a:solidFill>
                <a:latin typeface="Calibri Light"/>
                <a:ea typeface="MS PGothic" panose="020B0600070205080204" pitchFamily="34" charset="-128"/>
              </a:rPr>
              <a:t> je </a:t>
            </a:r>
            <a:r>
              <a:rPr lang="en-US" altLang="de-DE" sz="2400" dirty="0" err="1">
                <a:solidFill>
                  <a:srgbClr val="333333"/>
                </a:solidFill>
                <a:latin typeface="Calibri Light"/>
                <a:ea typeface="MS PGothic" panose="020B0600070205080204" pitchFamily="34" charset="-128"/>
              </a:rPr>
              <a:t>lievelings</a:t>
            </a:r>
            <a:r>
              <a:rPr lang="de-DE" altLang="de-DE" sz="2400" dirty="0">
                <a:solidFill>
                  <a:srgbClr val="333333"/>
                </a:solidFill>
                <a:latin typeface="Calibri Light"/>
                <a:ea typeface="MS PGothic" panose="020B0600070205080204" pitchFamily="34" charset="-128"/>
              </a:rPr>
              <a:t>muziek.</a:t>
            </a:r>
            <a:endParaRPr lang="en-US" sz="2400" dirty="0">
              <a:latin typeface="Calibri Light"/>
            </a:endParaRPr>
          </a:p>
        </p:txBody>
      </p:sp>
      <p:pic>
        <p:nvPicPr>
          <p:cNvPr id="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27803"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50</a:t>
            </a:fld>
            <a:endParaRPr lang="de-DE" altLang="de-DE"/>
          </a:p>
        </p:txBody>
      </p:sp>
    </p:spTree>
    <p:extLst>
      <p:ext uri="{BB962C8B-B14F-4D97-AF65-F5344CB8AC3E}">
        <p14:creationId xmlns:p14="http://schemas.microsoft.com/office/powerpoint/2010/main" val="28006402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depressieve</a:t>
            </a:r>
            <a:r>
              <a:rPr lang="en-GB" altLang="de-DE" sz="2400" dirty="0">
                <a:solidFill>
                  <a:srgbClr val="333333"/>
                </a:solidFill>
                <a:latin typeface="Calibri Light"/>
                <a:ea typeface="MS PGothic" panose="020B0600070205080204" pitchFamily="34" charset="-128"/>
              </a:rPr>
              <a:t> stemming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lage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eigenwaarde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zijn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verbeteren</a:t>
            </a:r>
            <a:r>
              <a:rPr lang="en-GB"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depressieve</a:t>
            </a:r>
            <a:r>
              <a:rPr lang="en-GB" altLang="de-DE" sz="2400" dirty="0">
                <a:solidFill>
                  <a:srgbClr val="333333"/>
                </a:solidFill>
                <a:latin typeface="Calibri Light"/>
                <a:ea typeface="MS PGothic" panose="020B0600070205080204" pitchFamily="34" charset="-128"/>
              </a:rPr>
              <a:t> stemming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lage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eigenwaarde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zijn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verbeteren</a:t>
            </a:r>
            <a:r>
              <a:rPr lang="en-GB"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Blijf je bewust van de besproken </a:t>
            </a:r>
            <a:r>
              <a:rPr lang="en-GB" altLang="de-DE" sz="2400" dirty="0" err="1">
                <a:solidFill>
                  <a:srgbClr val="333333"/>
                </a:solidFill>
                <a:latin typeface="Calibri Light"/>
                <a:ea typeface="MS PGothic" panose="020B0600070205080204" pitchFamily="34" charset="-128"/>
              </a:rPr>
              <a:t>denkfouten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probeer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deze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veranderen</a:t>
            </a:r>
            <a:r>
              <a:rPr lang="en-GB" altLang="de-DE" sz="2400" dirty="0">
                <a:solidFill>
                  <a:srgbClr val="333333"/>
                </a:solidFill>
                <a:latin typeface="Calibri Light"/>
                <a:ea typeface="MS PGothic" panose="020B0600070205080204" pitchFamily="34" charset="-128"/>
              </a:rPr>
              <a:t>.</a:t>
            </a:r>
            <a:endParaRPr lang="de-DE" altLang="de-DE" sz="2400" dirty="0">
              <a:solidFill>
                <a:srgbClr val="333333"/>
              </a:solidFill>
              <a:latin typeface="Calibri Light"/>
              <a:ea typeface="MS PGothic" panose="020B0600070205080204" pitchFamily="34" charset="-128"/>
            </a:endParaRPr>
          </a:p>
        </p:txBody>
      </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52</a:t>
            </a:fld>
            <a:endParaRPr lang="de-DE" altLang="de-DE"/>
          </a:p>
        </p:txBody>
      </p:sp>
    </p:spTree>
    <p:extLst>
      <p:ext uri="{BB962C8B-B14F-4D97-AF65-F5344CB8AC3E}">
        <p14:creationId xmlns:p14="http://schemas.microsoft.com/office/powerpoint/2010/main" val="37908521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depressieve</a:t>
            </a:r>
            <a:r>
              <a:rPr lang="en-GB" altLang="de-DE" sz="2400" dirty="0">
                <a:solidFill>
                  <a:srgbClr val="333333"/>
                </a:solidFill>
                <a:latin typeface="Calibri Light"/>
                <a:ea typeface="MS PGothic" panose="020B0600070205080204" pitchFamily="34" charset="-128"/>
              </a:rPr>
              <a:t> stemming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lage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eigenwaarde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zijn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verbeteren</a:t>
            </a:r>
            <a:r>
              <a:rPr lang="en-GB"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Blijf je bewust van de besproken </a:t>
            </a:r>
            <a:r>
              <a:rPr lang="en-GB" altLang="de-DE" sz="2400" dirty="0" err="1">
                <a:solidFill>
                  <a:srgbClr val="333333"/>
                </a:solidFill>
                <a:latin typeface="Calibri Light"/>
                <a:ea typeface="MS PGothic" panose="020B0600070205080204" pitchFamily="34" charset="-128"/>
              </a:rPr>
              <a:t>denkfouten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probeer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deze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veranderen</a:t>
            </a:r>
            <a:r>
              <a:rPr lang="en-GB" altLang="de-DE" sz="2400" dirty="0">
                <a:solidFill>
                  <a:srgbClr val="333333"/>
                </a:solidFill>
                <a:latin typeface="Calibri Light"/>
                <a:ea typeface="MS PGothic" panose="020B0600070205080204" pitchFamily="34" charset="-128"/>
              </a:rPr>
              <a:t>.</a:t>
            </a:r>
            <a:endParaRPr lang="de-DE"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Gebruik regelmatig een paar van de aangereikte </a:t>
            </a:r>
            <a:r>
              <a:rPr lang="en-US" altLang="de-DE" sz="2400" dirty="0">
                <a:solidFill>
                  <a:srgbClr val="333333"/>
                </a:solidFill>
                <a:latin typeface="Calibri Light"/>
                <a:ea typeface="MS PGothic" panose="020B0600070205080204" pitchFamily="34" charset="-128"/>
              </a:rPr>
              <a:t>tips om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gedeprimeerde</a:t>
            </a:r>
            <a:r>
              <a:rPr lang="en-US" altLang="de-DE" sz="2400" dirty="0">
                <a:solidFill>
                  <a:srgbClr val="333333"/>
                </a:solidFill>
                <a:latin typeface="Calibri Light"/>
                <a:ea typeface="MS PGothic" panose="020B0600070205080204" pitchFamily="34" charset="-128"/>
              </a:rPr>
              <a:t> stemming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eigenwaarde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verbeteren</a:t>
            </a:r>
            <a:r>
              <a:rPr lang="en-US" altLang="de-DE"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53</a:t>
            </a:fld>
            <a:endParaRPr lang="de-DE" altLang="de-DE"/>
          </a:p>
        </p:txBody>
      </p:sp>
    </p:spTree>
    <p:extLst>
      <p:ext uri="{BB962C8B-B14F-4D97-AF65-F5344CB8AC3E}">
        <p14:creationId xmlns:p14="http://schemas.microsoft.com/office/powerpoint/2010/main" val="31942293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pP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depressieve</a:t>
            </a:r>
            <a:r>
              <a:rPr lang="en-GB" altLang="de-DE" sz="2400" dirty="0">
                <a:solidFill>
                  <a:srgbClr val="333333"/>
                </a:solidFill>
                <a:latin typeface="Calibri Light"/>
                <a:ea typeface="MS PGothic" panose="020B0600070205080204" pitchFamily="34" charset="-128"/>
              </a:rPr>
              <a:t> stemming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lage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eigenwaarde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zijn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verbeteren</a:t>
            </a:r>
            <a:r>
              <a:rPr lang="en-GB"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Blijf je bewust van de besproken </a:t>
            </a:r>
            <a:r>
              <a:rPr lang="en-GB" altLang="de-DE" sz="2400" dirty="0" err="1">
                <a:solidFill>
                  <a:srgbClr val="333333"/>
                </a:solidFill>
                <a:latin typeface="Calibri Light"/>
                <a:ea typeface="MS PGothic" panose="020B0600070205080204" pitchFamily="34" charset="-128"/>
              </a:rPr>
              <a:t>denkfouten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en</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probeer</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deze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te</a:t>
            </a:r>
            <a:r>
              <a:rPr lang="en-GB" altLang="de-DE" sz="2400" dirty="0">
                <a:solidFill>
                  <a:srgbClr val="333333"/>
                </a:solidFill>
                <a:latin typeface="Calibri Light"/>
                <a:ea typeface="MS PGothic" panose="020B0600070205080204" pitchFamily="34" charset="-128"/>
              </a:rPr>
              <a:t> </a:t>
            </a:r>
            <a:r>
              <a:rPr lang="en-GB" altLang="de-DE" sz="2400" dirty="0" err="1">
                <a:solidFill>
                  <a:srgbClr val="333333"/>
                </a:solidFill>
                <a:latin typeface="Calibri Light"/>
                <a:ea typeface="MS PGothic" panose="020B0600070205080204" pitchFamily="34" charset="-128"/>
              </a:rPr>
              <a:t>veranderen</a:t>
            </a:r>
            <a:r>
              <a:rPr lang="en-GB" altLang="de-DE" sz="2400" dirty="0">
                <a:solidFill>
                  <a:srgbClr val="333333"/>
                </a:solidFill>
                <a:latin typeface="Calibri Light"/>
                <a:ea typeface="MS PGothic" panose="020B0600070205080204" pitchFamily="34" charset="-128"/>
              </a:rPr>
              <a:t>.</a:t>
            </a:r>
            <a:endParaRPr lang="de-DE" alt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Gebruik regelmatig een paar van de aangereikte </a:t>
            </a:r>
            <a:r>
              <a:rPr lang="en-US" altLang="de-DE" sz="2400" dirty="0">
                <a:solidFill>
                  <a:srgbClr val="333333"/>
                </a:solidFill>
                <a:latin typeface="Calibri Light"/>
                <a:ea typeface="MS PGothic" panose="020B0600070205080204" pitchFamily="34" charset="-128"/>
              </a:rPr>
              <a:t>tips om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gedeprimeerde</a:t>
            </a:r>
            <a:r>
              <a:rPr lang="en-US" altLang="de-DE" sz="2400" dirty="0">
                <a:solidFill>
                  <a:srgbClr val="333333"/>
                </a:solidFill>
                <a:latin typeface="Calibri Light"/>
                <a:ea typeface="MS PGothic" panose="020B0600070205080204" pitchFamily="34" charset="-128"/>
              </a:rPr>
              <a:t> stemming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eigenwaarde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verbeteren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de-DE" altLang="de-DE" sz="2400" dirty="0">
                <a:solidFill>
                  <a:srgbClr val="333333"/>
                </a:solidFill>
                <a:latin typeface="Calibri Light"/>
                <a:ea typeface="MS PGothic" panose="020B0600070205080204" pitchFamily="34" charset="-128"/>
              </a:rPr>
              <a:t>Neem bij </a:t>
            </a:r>
            <a:r>
              <a:rPr lang="en-US" altLang="de-DE" sz="2400" dirty="0" err="1">
                <a:solidFill>
                  <a:srgbClr val="333333"/>
                </a:solidFill>
                <a:latin typeface="Calibri Light"/>
                <a:ea typeface="MS PGothic" panose="020B0600070205080204" pitchFamily="34" charset="-128"/>
              </a:rPr>
              <a:t>ernstige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depressieve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symptomen</a:t>
            </a:r>
            <a:r>
              <a:rPr lang="en-US" altLang="de-DE" sz="2400" dirty="0">
                <a:solidFill>
                  <a:srgbClr val="333333"/>
                </a:solidFill>
                <a:latin typeface="Calibri Light"/>
                <a:ea typeface="MS PGothic" panose="020B0600070205080204" pitchFamily="34" charset="-128"/>
              </a:rPr>
              <a:t> contact op met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psycholoog</a:t>
            </a:r>
            <a:r>
              <a:rPr lang="en-US" altLang="de-DE" sz="2400" dirty="0">
                <a:solidFill>
                  <a:srgbClr val="333333"/>
                </a:solidFill>
                <a:latin typeface="Calibri Light"/>
                <a:ea typeface="MS PGothic" panose="020B0600070205080204" pitchFamily="34" charset="-128"/>
              </a:rPr>
              <a:t> of </a:t>
            </a:r>
            <a:r>
              <a:rPr lang="en-US" altLang="de-DE" sz="2400" dirty="0" err="1">
                <a:solidFill>
                  <a:srgbClr val="333333"/>
                </a:solidFill>
                <a:latin typeface="Calibri Light"/>
                <a:ea typeface="MS PGothic" panose="020B0600070205080204" pitchFamily="34" charset="-128"/>
              </a:rPr>
              <a:t>psychiater</a:t>
            </a:r>
            <a:r>
              <a:rPr lang="en-US" altLang="de-DE" sz="2400" dirty="0">
                <a:solidFill>
                  <a:srgbClr val="333333"/>
                </a:solidFill>
                <a:latin typeface="Calibri Light"/>
                <a:ea typeface="MS PGothic" panose="020B0600070205080204" pitchFamily="34" charset="-128"/>
              </a:rPr>
              <a:t>.</a:t>
            </a:r>
            <a:endParaRPr lang="en-US" sz="2400"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54</a:t>
            </a:fld>
            <a:endParaRPr lang="de-DE" altLang="de-DE"/>
          </a:p>
        </p:txBody>
      </p:sp>
    </p:spTree>
    <p:extLst>
      <p:ext uri="{BB962C8B-B14F-4D97-AF65-F5344CB8AC3E}">
        <p14:creationId xmlns:p14="http://schemas.microsoft.com/office/powerpoint/2010/main" val="1056495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en-AU" altLang="de-DE" dirty="0" err="1">
                <a:solidFill>
                  <a:srgbClr val="333333"/>
                </a:solidFill>
                <a:latin typeface="Calibri Light"/>
                <a:ea typeface="MS PGothic" panose="020B0600070205080204" pitchFamily="34" charset="-128"/>
              </a:rPr>
              <a:t>Mensen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psychose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hebben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vaak</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doen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lage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eigenwaarde</a:t>
            </a:r>
            <a:r>
              <a:rPr lang="en-AU" altLang="de-DE" dirty="0">
                <a:solidFill>
                  <a:srgbClr val="333333"/>
                </a:solidFill>
                <a:latin typeface="Calibri Light"/>
                <a:ea typeface="MS PGothic" panose="020B0600070205080204" pitchFamily="34" charset="-128"/>
              </a:rPr>
              <a:t>, met name </a:t>
            </a:r>
            <a:r>
              <a:rPr lang="en-AU" altLang="de-DE" i="1" dirty="0" err="1">
                <a:solidFill>
                  <a:srgbClr val="333333"/>
                </a:solidFill>
                <a:latin typeface="Calibri Light"/>
                <a:ea typeface="MS PGothic" panose="020B0600070205080204" pitchFamily="34" charset="-128"/>
              </a:rPr>
              <a:t>na</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psychotische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periode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bv</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uit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schaamte</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voor</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verlies</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vrienden</a:t>
            </a:r>
            <a:r>
              <a:rPr lang="en-AU" altLang="de-DE"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55</a:t>
            </a:fld>
            <a:endParaRPr lang="de-DE" altLang="de-DE"/>
          </a:p>
        </p:txBody>
      </p:sp>
    </p:spTree>
    <p:extLst>
      <p:ext uri="{BB962C8B-B14F-4D97-AF65-F5344CB8AC3E}">
        <p14:creationId xmlns:p14="http://schemas.microsoft.com/office/powerpoint/2010/main" val="24620402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en-AU" altLang="de-DE" dirty="0" err="1">
                <a:solidFill>
                  <a:srgbClr val="333333"/>
                </a:solidFill>
                <a:latin typeface="Calibri Light"/>
                <a:ea typeface="MS PGothic" panose="020B0600070205080204" pitchFamily="34" charset="-128"/>
              </a:rPr>
              <a:t>Mensen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psychose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hebben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vaak</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doen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lage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eigenwaarde</a:t>
            </a:r>
            <a:r>
              <a:rPr lang="en-AU" altLang="de-DE" dirty="0">
                <a:solidFill>
                  <a:srgbClr val="333333"/>
                </a:solidFill>
                <a:latin typeface="Calibri Light"/>
                <a:ea typeface="MS PGothic" panose="020B0600070205080204" pitchFamily="34" charset="-128"/>
              </a:rPr>
              <a:t>, met name </a:t>
            </a:r>
            <a:r>
              <a:rPr lang="en-AU" altLang="de-DE" i="1" dirty="0" err="1">
                <a:solidFill>
                  <a:srgbClr val="333333"/>
                </a:solidFill>
                <a:latin typeface="Calibri Light"/>
                <a:ea typeface="MS PGothic" panose="020B0600070205080204" pitchFamily="34" charset="-128"/>
              </a:rPr>
              <a:t>na</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psychotische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periode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bv</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uit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schaamte</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voor</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verlies</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vrienden</a:t>
            </a:r>
            <a:r>
              <a:rPr lang="en-AU" altLang="de-DE" dirty="0">
                <a:solidFill>
                  <a:srgbClr val="333333"/>
                </a:solidFill>
                <a:latin typeface="Calibri Light"/>
                <a:ea typeface="MS PGothic" panose="020B0600070205080204" pitchFamily="34" charset="-128"/>
              </a:rPr>
              <a:t>).</a:t>
            </a:r>
          </a:p>
          <a:p>
            <a:pPr lvl="0" defTabSz="914400" fontAlgn="base">
              <a:lnSpc>
                <a:spcPct val="100000"/>
              </a:lnSpc>
              <a:spcBef>
                <a:spcPts val="1200"/>
              </a:spcBef>
            </a:pPr>
            <a:r>
              <a:rPr lang="en-AU" altLang="de-DE" dirty="0" err="1">
                <a:solidFill>
                  <a:srgbClr val="333333"/>
                </a:solidFill>
                <a:latin typeface="Calibri Light"/>
                <a:ea typeface="MS PGothic" panose="020B0600070205080204" pitchFamily="34" charset="-128"/>
              </a:rPr>
              <a:t>Tijdens</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acute </a:t>
            </a:r>
            <a:r>
              <a:rPr lang="en-AU" altLang="de-DE" dirty="0" err="1">
                <a:solidFill>
                  <a:srgbClr val="333333"/>
                </a:solidFill>
                <a:latin typeface="Calibri Light"/>
                <a:ea typeface="MS PGothic" panose="020B0600070205080204" pitchFamily="34" charset="-128"/>
              </a:rPr>
              <a:t>psychose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worden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naast</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ook</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andere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emoties</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gerapporteerd</a:t>
            </a:r>
            <a:r>
              <a:rPr lang="en-AU" altLang="de-DE" dirty="0">
                <a:solidFill>
                  <a:srgbClr val="333333"/>
                </a:solidFill>
                <a:latin typeface="Calibri Light"/>
                <a:ea typeface="MS PGothic" panose="020B0600070205080204" pitchFamily="34" charset="-128"/>
              </a:rPr>
              <a:t>:</a:t>
            </a:r>
          </a:p>
          <a:p>
            <a:pPr marL="285750" lvl="0" indent="-285750" defTabSz="914400" fontAlgn="base">
              <a:lnSpc>
                <a:spcPct val="100000"/>
              </a:lnSpc>
              <a:spcBef>
                <a:spcPts val="1200"/>
              </a:spcBef>
              <a:buClr>
                <a:srgbClr val="333333"/>
              </a:buClr>
              <a:buFont typeface="WingDings"/>
              <a:buChar char=""/>
            </a:pPr>
            <a:r>
              <a:rPr lang="en-AU" altLang="de-DE" err="1">
                <a:solidFill>
                  <a:srgbClr val="004992"/>
                </a:solidFill>
                <a:latin typeface="Calibri Light"/>
                <a:ea typeface="MS PGothic" panose="020B0600070205080204" pitchFamily="34" charset="-128"/>
              </a:rPr>
              <a:t>Opwinding</a:t>
            </a:r>
            <a:r>
              <a:rPr lang="en-AU" altLang="de-DE">
                <a:solidFill>
                  <a:srgbClr val="004992"/>
                </a:solidFill>
                <a:latin typeface="Calibri Light"/>
                <a:ea typeface="MS PGothic" panose="020B0600070205080204" pitchFamily="34" charset="-128"/>
              </a:rPr>
              <a:t> (</a:t>
            </a:r>
            <a:r>
              <a:rPr lang="en-AU" altLang="nl-NL">
                <a:solidFill>
                  <a:srgbClr val="004992"/>
                </a:solidFill>
                <a:latin typeface="Calibri Light"/>
                <a:ea typeface="MS PGothic" panose="020B0600070205080204" pitchFamily="34" charset="-128"/>
              </a:rPr>
              <a:t>“</a:t>
            </a:r>
            <a:r>
              <a:rPr lang="en-AU" altLang="de-DE">
                <a:solidFill>
                  <a:srgbClr val="004992"/>
                </a:solidFill>
                <a:latin typeface="Calibri Light"/>
                <a:ea typeface="MS PGothic" panose="020B0600070205080204" pitchFamily="34" charset="-128"/>
              </a:rPr>
              <a:t>eindelijk </a:t>
            </a:r>
            <a:r>
              <a:rPr lang="en-AU" altLang="de-DE" dirty="0" err="1">
                <a:solidFill>
                  <a:srgbClr val="004992"/>
                </a:solidFill>
                <a:latin typeface="Calibri Light"/>
                <a:ea typeface="MS PGothic" panose="020B0600070205080204" pitchFamily="34" charset="-128"/>
              </a:rPr>
              <a:t>gebeurt</a:t>
            </a:r>
            <a:r>
              <a:rPr lang="en-AU" altLang="de-DE" dirty="0">
                <a:solidFill>
                  <a:srgbClr val="004992"/>
                </a:solidFill>
                <a:latin typeface="Calibri Light"/>
                <a:ea typeface="MS PGothic" panose="020B0600070205080204" pitchFamily="34" charset="-128"/>
              </a:rPr>
              <a:t> </a:t>
            </a:r>
            <a:r>
              <a:rPr lang="en-AU" altLang="de-DE" err="1">
                <a:solidFill>
                  <a:srgbClr val="004992"/>
                </a:solidFill>
                <a:latin typeface="Calibri Light"/>
                <a:ea typeface="MS PGothic" panose="020B0600070205080204" pitchFamily="34" charset="-128"/>
              </a:rPr>
              <a:t>er</a:t>
            </a:r>
            <a:r>
              <a:rPr lang="en-AU" altLang="de-DE">
                <a:solidFill>
                  <a:srgbClr val="004992"/>
                </a:solidFill>
                <a:latin typeface="Calibri Light"/>
                <a:ea typeface="MS PGothic" panose="020B0600070205080204" pitchFamily="34" charset="-128"/>
              </a:rPr>
              <a:t> iets</a:t>
            </a:r>
            <a:r>
              <a:rPr lang="en-AU" altLang="nl-NL">
                <a:solidFill>
                  <a:srgbClr val="004992"/>
                </a:solidFill>
                <a:latin typeface="Calibri Light"/>
                <a:ea typeface="MS PGothic" panose="020B0600070205080204" pitchFamily="34" charset="-128"/>
              </a:rPr>
              <a:t>”</a:t>
            </a:r>
            <a:r>
              <a:rPr lang="en-AU" altLang="de-DE">
                <a:solidFill>
                  <a:srgbClr val="004992"/>
                </a:solidFill>
                <a:latin typeface="Calibri Light"/>
                <a:ea typeface="MS PGothic" panose="020B0600070205080204" pitchFamily="34" charset="-128"/>
              </a:rPr>
              <a:t>)</a:t>
            </a:r>
            <a:endParaRPr lang="en-AU" altLang="de-DE" dirty="0">
              <a:solidFill>
                <a:srgbClr val="004992"/>
              </a:solidFill>
              <a:latin typeface="Calibri Light"/>
              <a:ea typeface="MS PGothic" panose="020B0600070205080204" pitchFamily="34" charset="-128"/>
            </a:endParaRPr>
          </a:p>
          <a:p>
            <a:pPr marL="285750" lvl="0" indent="-285750" defTabSz="914400" fontAlgn="base">
              <a:lnSpc>
                <a:spcPct val="100000"/>
              </a:lnSpc>
              <a:spcBef>
                <a:spcPts val="1200"/>
              </a:spcBef>
              <a:buClr>
                <a:srgbClr val="333333"/>
              </a:buClr>
              <a:buFont typeface="WingDings"/>
              <a:buChar char=""/>
            </a:pPr>
            <a:r>
              <a:rPr lang="en-AU" altLang="de-DE" dirty="0" err="1">
                <a:solidFill>
                  <a:srgbClr val="004992"/>
                </a:solidFill>
                <a:latin typeface="Calibri Light"/>
                <a:ea typeface="MS PGothic" panose="020B0600070205080204" pitchFamily="34" charset="-128"/>
              </a:rPr>
              <a:t>Besef</a:t>
            </a:r>
            <a:r>
              <a:rPr lang="en-AU" altLang="de-DE" dirty="0">
                <a:solidFill>
                  <a:srgbClr val="004992"/>
                </a:solidFill>
                <a:latin typeface="Calibri Light"/>
                <a:ea typeface="MS PGothic" panose="020B0600070205080204" pitchFamily="34" charset="-128"/>
              </a:rPr>
              <a:t> van </a:t>
            </a:r>
            <a:r>
              <a:rPr lang="en-AU" altLang="de-DE" dirty="0" err="1">
                <a:solidFill>
                  <a:srgbClr val="004992"/>
                </a:solidFill>
                <a:latin typeface="Calibri Light"/>
                <a:ea typeface="MS PGothic" panose="020B0600070205080204" pitchFamily="34" charset="-128"/>
              </a:rPr>
              <a:t>bestemming</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missie</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te</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vervullen</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belangrijkheid</a:t>
            </a:r>
            <a:r>
              <a:rPr lang="en-AU" altLang="de-DE" dirty="0">
                <a:solidFill>
                  <a:srgbClr val="004992"/>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56</a:t>
            </a:fld>
            <a:endParaRPr lang="de-DE" altLang="de-DE"/>
          </a:p>
        </p:txBody>
      </p:sp>
    </p:spTree>
    <p:extLst>
      <p:ext uri="{BB962C8B-B14F-4D97-AF65-F5344CB8AC3E}">
        <p14:creationId xmlns:p14="http://schemas.microsoft.com/office/powerpoint/2010/main" val="8510407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en-AU" altLang="de-DE" dirty="0" err="1">
                <a:solidFill>
                  <a:srgbClr val="333333"/>
                </a:solidFill>
                <a:latin typeface="Calibri Light"/>
                <a:ea typeface="MS PGothic" panose="020B0600070205080204" pitchFamily="34" charset="-128"/>
              </a:rPr>
              <a:t>Mensen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psychose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hebben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vaak</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doen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lage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eigenwaarde</a:t>
            </a:r>
            <a:r>
              <a:rPr lang="en-AU" altLang="de-DE" dirty="0">
                <a:solidFill>
                  <a:srgbClr val="333333"/>
                </a:solidFill>
                <a:latin typeface="Calibri Light"/>
                <a:ea typeface="MS PGothic" panose="020B0600070205080204" pitchFamily="34" charset="-128"/>
              </a:rPr>
              <a:t>, met name </a:t>
            </a:r>
            <a:r>
              <a:rPr lang="en-AU" altLang="de-DE" i="1" dirty="0" err="1">
                <a:solidFill>
                  <a:srgbClr val="333333"/>
                </a:solidFill>
                <a:latin typeface="Calibri Light"/>
                <a:ea typeface="MS PGothic" panose="020B0600070205080204" pitchFamily="34" charset="-128"/>
              </a:rPr>
              <a:t>na</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psychotische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periode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bv</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uit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schaamte</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voor</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verlies</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vrienden</a:t>
            </a:r>
            <a:r>
              <a:rPr lang="en-AU" altLang="de-DE" dirty="0">
                <a:solidFill>
                  <a:srgbClr val="333333"/>
                </a:solidFill>
                <a:latin typeface="Calibri Light"/>
                <a:ea typeface="MS PGothic" panose="020B0600070205080204" pitchFamily="34" charset="-128"/>
              </a:rPr>
              <a:t>).</a:t>
            </a:r>
          </a:p>
          <a:p>
            <a:pPr lvl="0" defTabSz="914400" fontAlgn="base">
              <a:lnSpc>
                <a:spcPct val="100000"/>
              </a:lnSpc>
              <a:spcBef>
                <a:spcPts val="1200"/>
              </a:spcBef>
            </a:pPr>
            <a:r>
              <a:rPr lang="en-AU" altLang="de-DE" dirty="0" err="1">
                <a:solidFill>
                  <a:srgbClr val="333333"/>
                </a:solidFill>
                <a:latin typeface="Calibri Light"/>
                <a:ea typeface="MS PGothic" panose="020B0600070205080204" pitchFamily="34" charset="-128"/>
              </a:rPr>
              <a:t>Tijdens</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acute </a:t>
            </a:r>
            <a:r>
              <a:rPr lang="en-AU" altLang="de-DE" dirty="0" err="1">
                <a:solidFill>
                  <a:srgbClr val="333333"/>
                </a:solidFill>
                <a:latin typeface="Calibri Light"/>
                <a:ea typeface="MS PGothic" panose="020B0600070205080204" pitchFamily="34" charset="-128"/>
              </a:rPr>
              <a:t>psychose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worden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naast</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ook</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andere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emoties</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gerapporteerd</a:t>
            </a:r>
            <a:r>
              <a:rPr lang="en-AU" altLang="de-DE" dirty="0">
                <a:solidFill>
                  <a:srgbClr val="333333"/>
                </a:solidFill>
                <a:latin typeface="Calibri Light"/>
                <a:ea typeface="MS PGothic" panose="020B0600070205080204" pitchFamily="34" charset="-128"/>
              </a:rPr>
              <a:t>:</a:t>
            </a:r>
          </a:p>
          <a:p>
            <a:pPr marL="285750" lvl="0" indent="-285750" defTabSz="914400" fontAlgn="base">
              <a:lnSpc>
                <a:spcPct val="100000"/>
              </a:lnSpc>
              <a:spcBef>
                <a:spcPts val="1200"/>
              </a:spcBef>
              <a:buClr>
                <a:srgbClr val="333333"/>
              </a:buClr>
              <a:buFont typeface="WingDings"/>
              <a:buChar char=""/>
            </a:pPr>
            <a:r>
              <a:rPr lang="en-AU" altLang="de-DE" dirty="0" err="1">
                <a:solidFill>
                  <a:srgbClr val="004992"/>
                </a:solidFill>
                <a:latin typeface="Calibri Light"/>
                <a:ea typeface="MS PGothic" panose="020B0600070205080204" pitchFamily="34" charset="-128"/>
              </a:rPr>
              <a:t>Opwinding</a:t>
            </a:r>
            <a:r>
              <a:rPr lang="en-AU" altLang="de-DE" dirty="0">
                <a:solidFill>
                  <a:srgbClr val="004992"/>
                </a:solidFill>
                <a:latin typeface="Calibri Light"/>
                <a:ea typeface="MS PGothic" panose="020B0600070205080204" pitchFamily="34" charset="-128"/>
              </a:rPr>
              <a:t> (</a:t>
            </a:r>
            <a:r>
              <a:rPr lang="en-AU" altLang="nl-NL" dirty="0">
                <a:solidFill>
                  <a:srgbClr val="004992"/>
                </a:solidFill>
                <a:latin typeface="Calibri Light"/>
                <a:ea typeface="MS PGothic" panose="020B0600070205080204" pitchFamily="34" charset="-128"/>
              </a:rPr>
              <a:t>“</a:t>
            </a:r>
            <a:r>
              <a:rPr lang="en-AU" altLang="de-DE" dirty="0" err="1">
                <a:solidFill>
                  <a:srgbClr val="004992"/>
                </a:solidFill>
                <a:latin typeface="Calibri Light"/>
                <a:ea typeface="MS PGothic" panose="020B0600070205080204" pitchFamily="34" charset="-128"/>
              </a:rPr>
              <a:t>eindelijk</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gebeurt</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er</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iets</a:t>
            </a:r>
            <a:r>
              <a:rPr lang="en-AU" altLang="nl-NL" dirty="0">
                <a:solidFill>
                  <a:srgbClr val="004992"/>
                </a:solidFill>
                <a:latin typeface="Calibri Light"/>
                <a:ea typeface="MS PGothic" panose="020B0600070205080204" pitchFamily="34" charset="-128"/>
              </a:rPr>
              <a:t>”</a:t>
            </a:r>
            <a:r>
              <a:rPr lang="en-AU" altLang="de-DE" dirty="0">
                <a:solidFill>
                  <a:srgbClr val="004992"/>
                </a:solidFill>
                <a:latin typeface="Calibri Light"/>
                <a:ea typeface="MS PGothic" panose="020B0600070205080204" pitchFamily="34" charset="-128"/>
              </a:rPr>
              <a:t>)</a:t>
            </a:r>
          </a:p>
          <a:p>
            <a:pPr marL="285750" lvl="0" indent="-285750" defTabSz="914400" fontAlgn="base">
              <a:lnSpc>
                <a:spcPct val="100000"/>
              </a:lnSpc>
              <a:spcBef>
                <a:spcPts val="1200"/>
              </a:spcBef>
              <a:buClr>
                <a:srgbClr val="333333"/>
              </a:buClr>
              <a:buFont typeface="WingDings"/>
              <a:buChar char=""/>
            </a:pPr>
            <a:r>
              <a:rPr lang="en-AU" altLang="de-DE" dirty="0" err="1">
                <a:solidFill>
                  <a:srgbClr val="004992"/>
                </a:solidFill>
                <a:latin typeface="Calibri Light"/>
                <a:ea typeface="MS PGothic" panose="020B0600070205080204" pitchFamily="34" charset="-128"/>
              </a:rPr>
              <a:t>Besef</a:t>
            </a:r>
            <a:r>
              <a:rPr lang="en-AU" altLang="de-DE" dirty="0">
                <a:solidFill>
                  <a:srgbClr val="004992"/>
                </a:solidFill>
                <a:latin typeface="Calibri Light"/>
                <a:ea typeface="MS PGothic" panose="020B0600070205080204" pitchFamily="34" charset="-128"/>
              </a:rPr>
              <a:t> van </a:t>
            </a:r>
            <a:r>
              <a:rPr lang="en-AU" altLang="de-DE" dirty="0" err="1">
                <a:solidFill>
                  <a:srgbClr val="004992"/>
                </a:solidFill>
                <a:latin typeface="Calibri Light"/>
                <a:ea typeface="MS PGothic" panose="020B0600070205080204" pitchFamily="34" charset="-128"/>
              </a:rPr>
              <a:t>bestemming</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missie</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te</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vervullen</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belangrijkheid</a:t>
            </a:r>
            <a:r>
              <a:rPr lang="en-AU" altLang="de-DE" dirty="0">
                <a:solidFill>
                  <a:srgbClr val="004992"/>
                </a:solidFill>
                <a:latin typeface="Calibri Light"/>
                <a:ea typeface="MS PGothic" panose="020B0600070205080204" pitchFamily="34" charset="-128"/>
              </a:rPr>
              <a:t>)</a:t>
            </a:r>
          </a:p>
          <a:p>
            <a:pPr lvl="0" defTabSz="914400" fontAlgn="base">
              <a:lnSpc>
                <a:spcPct val="100000"/>
              </a:lnSpc>
              <a:spcBef>
                <a:spcPts val="1200"/>
              </a:spcBef>
            </a:pPr>
            <a:r>
              <a:rPr lang="en-AU" altLang="de-DE" dirty="0" err="1">
                <a:solidFill>
                  <a:srgbClr val="004992"/>
                </a:solidFill>
                <a:latin typeface="Calibri Light"/>
                <a:ea typeface="MS PGothic" panose="020B0600070205080204" pitchFamily="34" charset="-128"/>
              </a:rPr>
              <a:t>Voorbeeld</a:t>
            </a:r>
            <a:r>
              <a:rPr lang="en-AU" altLang="de-DE" dirty="0">
                <a:solidFill>
                  <a:srgbClr val="004992"/>
                </a:solidFill>
                <a:latin typeface="Calibri Light"/>
                <a:ea typeface="MS PGothic" panose="020B0600070205080204" pitchFamily="34" charset="-128"/>
              </a:rPr>
              <a:t>: </a:t>
            </a:r>
            <a:r>
              <a:rPr lang="en-AU" altLang="de-DE" dirty="0">
                <a:solidFill>
                  <a:srgbClr val="000000"/>
                </a:solidFill>
                <a:latin typeface="Calibri Light"/>
                <a:ea typeface="MS PGothic" panose="020B0600070205080204" pitchFamily="34" charset="-128"/>
              </a:rPr>
              <a:t>De computer-hacker Karl Koch </a:t>
            </a:r>
            <a:r>
              <a:rPr lang="en-AU" altLang="de-DE" dirty="0" err="1">
                <a:solidFill>
                  <a:srgbClr val="000000"/>
                </a:solidFill>
                <a:latin typeface="Calibri Light"/>
                <a:ea typeface="MS PGothic" panose="020B0600070205080204" pitchFamily="34" charset="-128"/>
              </a:rPr>
              <a:t>geloofde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dat</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een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geheim</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genootschap</a:t>
            </a:r>
            <a:r>
              <a:rPr lang="en-AU" altLang="de-DE" dirty="0">
                <a:solidFill>
                  <a:srgbClr val="000000"/>
                </a:solidFill>
                <a:latin typeface="Calibri Light"/>
                <a:ea typeface="MS PGothic" panose="020B0600070205080204" pitchFamily="34" charset="-128"/>
              </a:rPr>
              <a:t> hem </a:t>
            </a:r>
            <a:r>
              <a:rPr lang="en-AU" altLang="de-DE" dirty="0" err="1">
                <a:solidFill>
                  <a:srgbClr val="000000"/>
                </a:solidFill>
                <a:latin typeface="Calibri Light"/>
                <a:ea typeface="MS PGothic" panose="020B0600070205080204" pitchFamily="34" charset="-128"/>
              </a:rPr>
              <a:t>achtervolgde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Een</a:t>
            </a:r>
            <a:r>
              <a:rPr lang="en-AU" altLang="de-DE" dirty="0">
                <a:solidFill>
                  <a:srgbClr val="000000"/>
                </a:solidFill>
                <a:latin typeface="Calibri Light"/>
                <a:ea typeface="MS PGothic" panose="020B0600070205080204" pitchFamily="34" charset="-128"/>
              </a:rPr>
              <a:t> van de ‘</a:t>
            </a:r>
            <a:r>
              <a:rPr lang="en-AU" altLang="de-DE" dirty="0" err="1">
                <a:solidFill>
                  <a:srgbClr val="000000"/>
                </a:solidFill>
                <a:latin typeface="Calibri Light"/>
                <a:ea typeface="MS PGothic" panose="020B0600070205080204" pitchFamily="34" charset="-128"/>
              </a:rPr>
              <a:t>bewijzen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hij</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kwam</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vaak</a:t>
            </a:r>
            <a:r>
              <a:rPr lang="en-AU" altLang="de-DE" dirty="0">
                <a:solidFill>
                  <a:srgbClr val="000000"/>
                </a:solidFill>
                <a:latin typeface="Calibri Light"/>
                <a:ea typeface="MS PGothic" panose="020B0600070205080204" pitchFamily="34" charset="-128"/>
              </a:rPr>
              <a:t> het </a:t>
            </a:r>
            <a:r>
              <a:rPr lang="en-AU" altLang="de-DE" dirty="0" err="1">
                <a:solidFill>
                  <a:srgbClr val="000000"/>
                </a:solidFill>
                <a:latin typeface="Calibri Light"/>
                <a:ea typeface="MS PGothic" panose="020B0600070205080204" pitchFamily="34" charset="-128"/>
              </a:rPr>
              <a:t>getal</a:t>
            </a:r>
            <a:r>
              <a:rPr lang="en-AU" altLang="de-DE" dirty="0">
                <a:solidFill>
                  <a:srgbClr val="000000"/>
                </a:solidFill>
                <a:latin typeface="Calibri Light"/>
                <a:ea typeface="MS PGothic" panose="020B0600070205080204" pitchFamily="34" charset="-128"/>
              </a:rPr>
              <a:t> 23 </a:t>
            </a:r>
            <a:r>
              <a:rPr lang="en-AU" altLang="de-DE" dirty="0" err="1">
                <a:solidFill>
                  <a:srgbClr val="000000"/>
                </a:solidFill>
                <a:latin typeface="Calibri Light"/>
                <a:ea typeface="MS PGothic" panose="020B0600070205080204" pitchFamily="34" charset="-128"/>
              </a:rPr>
              <a:t>tegen</a:t>
            </a:r>
            <a:r>
              <a:rPr lang="en-AU" altLang="de-DE" dirty="0">
                <a:solidFill>
                  <a:srgbClr val="000000"/>
                </a:solidFill>
                <a:latin typeface="Calibri Light"/>
                <a:ea typeface="MS PGothic" panose="020B0600070205080204" pitchFamily="34" charset="-128"/>
              </a:rPr>
              <a:t> – </a:t>
            </a:r>
            <a:r>
              <a:rPr lang="en-AU" altLang="de-DE" dirty="0" err="1">
                <a:solidFill>
                  <a:srgbClr val="000000"/>
                </a:solidFill>
                <a:latin typeface="Calibri Light"/>
                <a:ea typeface="MS PGothic" panose="020B0600070205080204" pitchFamily="34" charset="-128"/>
              </a:rPr>
              <a:t>volgens</a:t>
            </a:r>
            <a:r>
              <a:rPr lang="en-AU" altLang="de-DE" dirty="0">
                <a:solidFill>
                  <a:srgbClr val="000000"/>
                </a:solidFill>
                <a:latin typeface="Calibri Light"/>
                <a:ea typeface="MS PGothic" panose="020B0600070205080204" pitchFamily="34" charset="-128"/>
              </a:rPr>
              <a:t> hem het </a:t>
            </a:r>
            <a:r>
              <a:rPr lang="en-AU" altLang="de-DE" dirty="0" err="1">
                <a:solidFill>
                  <a:srgbClr val="000000"/>
                </a:solidFill>
                <a:latin typeface="Calibri Light"/>
                <a:ea typeface="MS PGothic" panose="020B0600070205080204" pitchFamily="34" charset="-128"/>
              </a:rPr>
              <a:t>geheime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getal</a:t>
            </a:r>
            <a:r>
              <a:rPr lang="en-AU" altLang="de-DE" dirty="0">
                <a:solidFill>
                  <a:srgbClr val="000000"/>
                </a:solidFill>
                <a:latin typeface="Calibri Light"/>
                <a:ea typeface="MS PGothic" panose="020B0600070205080204" pitchFamily="34" charset="-128"/>
              </a:rPr>
              <a:t> van het </a:t>
            </a:r>
            <a:r>
              <a:rPr lang="en-AU" altLang="de-DE" dirty="0" err="1">
                <a:solidFill>
                  <a:srgbClr val="000000"/>
                </a:solidFill>
                <a:latin typeface="Calibri Light"/>
                <a:ea typeface="MS PGothic" panose="020B0600070205080204" pitchFamily="34" charset="-128"/>
              </a:rPr>
              <a:t>genootschap</a:t>
            </a:r>
            <a:r>
              <a:rPr lang="en-AU" altLang="de-DE" dirty="0">
                <a:solidFill>
                  <a:srgbClr val="000000"/>
                </a:solidFill>
                <a:latin typeface="Calibri Light"/>
                <a:ea typeface="MS PGothic" panose="020B0600070205080204" pitchFamily="34" charset="-128"/>
              </a:rPr>
              <a:t>.</a:t>
            </a:r>
          </a:p>
          <a:p>
            <a:pPr lvl="0" defTabSz="914400" fontAlgn="base">
              <a:lnSpc>
                <a:spcPct val="100000"/>
              </a:lnSpc>
              <a:spcBef>
                <a:spcPts val="1200"/>
              </a:spcBef>
            </a:pPr>
            <a:r>
              <a:rPr lang="en-AU" altLang="de-DE" dirty="0" err="1">
                <a:solidFill>
                  <a:srgbClr val="004992"/>
                </a:solidFill>
                <a:latin typeface="Calibri Light"/>
                <a:ea typeface="MS PGothic" panose="020B0600070205080204" pitchFamily="34" charset="-128"/>
              </a:rPr>
              <a:t>Gevoelens</a:t>
            </a:r>
            <a:r>
              <a:rPr lang="en-AU" altLang="de-DE" dirty="0">
                <a:solidFill>
                  <a:srgbClr val="004992"/>
                </a:solidFill>
                <a:latin typeface="Calibri Light"/>
                <a:ea typeface="MS PGothic" panose="020B0600070205080204" pitchFamily="34" charset="-128"/>
              </a:rPr>
              <a:t>: </a:t>
            </a:r>
            <a:r>
              <a:rPr lang="en-AU" altLang="de-DE" dirty="0">
                <a:solidFill>
                  <a:srgbClr val="000000"/>
                </a:solidFill>
                <a:latin typeface="Calibri Light"/>
                <a:ea typeface="MS PGothic" panose="020B0600070205080204" pitchFamily="34" charset="-128"/>
              </a:rPr>
              <a:t>Angst </a:t>
            </a:r>
            <a:r>
              <a:rPr lang="en-AU" altLang="de-DE" dirty="0" err="1">
                <a:solidFill>
                  <a:srgbClr val="000000"/>
                </a:solidFill>
                <a:latin typeface="Calibri Light"/>
                <a:ea typeface="MS PGothic" panose="020B0600070205080204" pitchFamily="34" charset="-128"/>
              </a:rPr>
              <a:t>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bedreiging</a:t>
            </a:r>
            <a:r>
              <a:rPr lang="en-AU" altLang="de-DE" dirty="0">
                <a:solidFill>
                  <a:srgbClr val="000000"/>
                </a:solidFill>
                <a:latin typeface="Calibri Light"/>
                <a:ea typeface="MS PGothic" panose="020B0600070205080204" pitchFamily="34" charset="-128"/>
              </a:rPr>
              <a:t>. Maar </a:t>
            </a:r>
            <a:r>
              <a:rPr lang="en-AU" altLang="de-DE" dirty="0" err="1">
                <a:solidFill>
                  <a:srgbClr val="000000"/>
                </a:solidFill>
                <a:latin typeface="Calibri Light"/>
                <a:ea typeface="MS PGothic" panose="020B0600070205080204" pitchFamily="34" charset="-128"/>
              </a:rPr>
              <a:t>ook</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een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gevoel</a:t>
            </a:r>
            <a:r>
              <a:rPr lang="en-AU" altLang="de-DE" dirty="0">
                <a:solidFill>
                  <a:srgbClr val="000000"/>
                </a:solidFill>
                <a:latin typeface="Calibri Light"/>
                <a:ea typeface="MS PGothic" panose="020B0600070205080204" pitchFamily="34" charset="-128"/>
              </a:rPr>
              <a:t> van </a:t>
            </a:r>
            <a:r>
              <a:rPr lang="en-AU" altLang="de-DE" dirty="0" err="1">
                <a:solidFill>
                  <a:srgbClr val="000000"/>
                </a:solidFill>
                <a:latin typeface="Calibri Light"/>
                <a:ea typeface="MS PGothic" panose="020B0600070205080204" pitchFamily="34" charset="-128"/>
              </a:rPr>
              <a:t>belangrijkheid</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hij</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raakte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vastbesloten</a:t>
            </a:r>
            <a:r>
              <a:rPr lang="en-AU" altLang="de-DE" dirty="0">
                <a:solidFill>
                  <a:srgbClr val="000000"/>
                </a:solidFill>
                <a:latin typeface="Calibri Light"/>
                <a:ea typeface="MS PGothic" panose="020B0600070205080204" pitchFamily="34" charset="-128"/>
              </a:rPr>
              <a:t> om de </a:t>
            </a:r>
            <a:r>
              <a:rPr lang="en-AU" altLang="de-DE" dirty="0" err="1">
                <a:solidFill>
                  <a:srgbClr val="000000"/>
                </a:solidFill>
                <a:latin typeface="Calibri Light"/>
                <a:ea typeface="MS PGothic" panose="020B0600070205080204" pitchFamily="34" charset="-128"/>
              </a:rPr>
              <a:t>samenzwering</a:t>
            </a:r>
            <a:r>
              <a:rPr lang="en-AU" altLang="de-DE" dirty="0">
                <a:solidFill>
                  <a:srgbClr val="000000"/>
                </a:solidFill>
                <a:latin typeface="Calibri Light"/>
                <a:ea typeface="MS PGothic" panose="020B0600070205080204" pitchFamily="34" charset="-128"/>
              </a:rPr>
              <a:t> van </a:t>
            </a:r>
            <a:r>
              <a:rPr lang="en-AU" altLang="de-DE" dirty="0" err="1">
                <a:solidFill>
                  <a:srgbClr val="000000"/>
                </a:solidFill>
                <a:latin typeface="Calibri Light"/>
                <a:ea typeface="MS PGothic" panose="020B0600070205080204" pitchFamily="34" charset="-128"/>
              </a:rPr>
              <a:t>dit</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genootschap</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te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bevechten</a:t>
            </a:r>
            <a:r>
              <a:rPr lang="en-AU" altLang="de-DE" dirty="0">
                <a:solidFill>
                  <a:srgbClr val="000000"/>
                </a:solidFill>
                <a:latin typeface="Calibri Light"/>
                <a:ea typeface="MS PGothic" panose="020B0600070205080204" pitchFamily="34" charset="-128"/>
              </a:rPr>
              <a:t>.</a:t>
            </a:r>
          </a:p>
          <a:p>
            <a:pPr lvl="0" defTabSz="914400" fontAlgn="base">
              <a:lnSpc>
                <a:spcPct val="100000"/>
              </a:lnSpc>
              <a:spcBef>
                <a:spcPts val="1200"/>
              </a:spcBef>
            </a:pPr>
            <a:r>
              <a:rPr lang="en-AU" altLang="de-DE" dirty="0">
                <a:solidFill>
                  <a:srgbClr val="004992"/>
                </a:solidFill>
                <a:latin typeface="Calibri Light"/>
                <a:ea typeface="MS PGothic" panose="020B0600070205080204" pitchFamily="34" charset="-128"/>
              </a:rPr>
              <a:t>Maar: </a:t>
            </a:r>
            <a:r>
              <a:rPr lang="en-AU" altLang="de-DE" dirty="0">
                <a:solidFill>
                  <a:srgbClr val="000000"/>
                </a:solidFill>
                <a:latin typeface="Calibri Light"/>
                <a:ea typeface="MS PGothic" panose="020B0600070205080204" pitchFamily="34" charset="-128"/>
              </a:rPr>
              <a:t>Karl </a:t>
            </a:r>
            <a:r>
              <a:rPr lang="en-AU" altLang="de-DE" dirty="0" err="1">
                <a:solidFill>
                  <a:srgbClr val="000000"/>
                </a:solidFill>
                <a:latin typeface="Calibri Light"/>
                <a:ea typeface="MS PGothic" panose="020B0600070205080204" pitchFamily="34" charset="-128"/>
              </a:rPr>
              <a:t>raakte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toenemend</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verstrikt</a:t>
            </a:r>
            <a:r>
              <a:rPr lang="en-AU" altLang="de-DE" dirty="0">
                <a:solidFill>
                  <a:srgbClr val="000000"/>
                </a:solidFill>
                <a:latin typeface="Calibri Light"/>
                <a:ea typeface="MS PGothic" panose="020B0600070205080204" pitchFamily="34" charset="-128"/>
              </a:rPr>
              <a:t> in </a:t>
            </a:r>
            <a:r>
              <a:rPr lang="en-AU" altLang="de-DE" dirty="0" err="1">
                <a:solidFill>
                  <a:srgbClr val="000000"/>
                </a:solidFill>
                <a:latin typeface="Calibri Light"/>
                <a:ea typeface="MS PGothic" panose="020B0600070205080204" pitchFamily="34" charset="-128"/>
              </a:rPr>
              <a:t>zijn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samenzweringtheorieën</a:t>
            </a:r>
            <a:r>
              <a:rPr lang="en-AU" altLang="de-DE" dirty="0">
                <a:solidFill>
                  <a:srgbClr val="000000"/>
                </a:solidFill>
                <a:latin typeface="Calibri Light"/>
                <a:ea typeface="MS PGothic" panose="020B0600070205080204" pitchFamily="34" charset="-128"/>
              </a:rPr>
              <a:t>. Door </a:t>
            </a:r>
            <a:r>
              <a:rPr lang="en-AU" altLang="de-DE" dirty="0" err="1">
                <a:solidFill>
                  <a:srgbClr val="000000"/>
                </a:solidFill>
                <a:latin typeface="Calibri Light"/>
                <a:ea typeface="MS PGothic" panose="020B0600070205080204" pitchFamily="34" charset="-128"/>
              </a:rPr>
              <a:t>zijn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vernauwde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blik</a:t>
            </a:r>
            <a:r>
              <a:rPr lang="en-AU" altLang="de-DE" dirty="0">
                <a:solidFill>
                  <a:srgbClr val="000000"/>
                </a:solidFill>
                <a:latin typeface="Calibri Light"/>
                <a:ea typeface="MS PGothic" panose="020B0600070205080204" pitchFamily="34" charset="-128"/>
              </a:rPr>
              <a:t> op de </a:t>
            </a:r>
            <a:r>
              <a:rPr lang="en-AU" altLang="de-DE" dirty="0" err="1">
                <a:solidFill>
                  <a:srgbClr val="000000"/>
                </a:solidFill>
                <a:latin typeface="Calibri Light"/>
                <a:ea typeface="MS PGothic" panose="020B0600070205080204" pitchFamily="34" charset="-128"/>
              </a:rPr>
              <a:t>wereld</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realiseerde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hij</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zich</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niet</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dat</a:t>
            </a:r>
            <a:r>
              <a:rPr lang="en-AU" altLang="de-DE" dirty="0">
                <a:solidFill>
                  <a:srgbClr val="000000"/>
                </a:solidFill>
                <a:latin typeface="Calibri Light"/>
                <a:ea typeface="MS PGothic" panose="020B0600070205080204" pitchFamily="34" charset="-128"/>
              </a:rPr>
              <a:t> het </a:t>
            </a:r>
            <a:r>
              <a:rPr lang="en-AU" altLang="de-DE" dirty="0" err="1">
                <a:solidFill>
                  <a:srgbClr val="000000"/>
                </a:solidFill>
                <a:latin typeface="Calibri Light"/>
                <a:ea typeface="MS PGothic" panose="020B0600070205080204" pitchFamily="34" charset="-128"/>
              </a:rPr>
              <a:t>getal</a:t>
            </a:r>
            <a:r>
              <a:rPr lang="en-AU" altLang="de-DE" dirty="0">
                <a:solidFill>
                  <a:srgbClr val="000000"/>
                </a:solidFill>
                <a:latin typeface="Calibri Light"/>
                <a:ea typeface="MS PGothic" panose="020B0600070205080204" pitchFamily="34" charset="-128"/>
              </a:rPr>
              <a:t> even </a:t>
            </a:r>
            <a:r>
              <a:rPr lang="en-AU" altLang="de-DE" dirty="0" err="1">
                <a:solidFill>
                  <a:srgbClr val="000000"/>
                </a:solidFill>
                <a:latin typeface="Calibri Light"/>
                <a:ea typeface="MS PGothic" panose="020B0600070205080204" pitchFamily="34" charset="-128"/>
              </a:rPr>
              <a:t>vaak</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voorkomt</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als</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andere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getallen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speciale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betekenis</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heeft</a:t>
            </a:r>
            <a:r>
              <a:rPr lang="en-AU" altLang="de-DE" dirty="0">
                <a:solidFill>
                  <a:srgbClr val="000000"/>
                </a:solidFill>
                <a:latin typeface="Calibri Light"/>
                <a:ea typeface="MS PGothic" panose="020B0600070205080204" pitchFamily="34" charset="-128"/>
              </a:rPr>
              <a:t>.</a:t>
            </a:r>
            <a:endParaRPr lang="en-US" dirty="0">
              <a:latin typeface="Calibri Light"/>
            </a:endParaRPr>
          </a:p>
        </p:txBody>
      </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57</a:t>
            </a:fld>
            <a:endParaRPr lang="de-DE" altLang="de-DE"/>
          </a:p>
        </p:txBody>
      </p:sp>
    </p:spTree>
    <p:extLst>
      <p:ext uri="{BB962C8B-B14F-4D97-AF65-F5344CB8AC3E}">
        <p14:creationId xmlns:p14="http://schemas.microsoft.com/office/powerpoint/2010/main" val="30780674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en-AU" altLang="de-DE" dirty="0" err="1">
                <a:solidFill>
                  <a:srgbClr val="333333"/>
                </a:solidFill>
                <a:latin typeface="Calibri Light"/>
                <a:ea typeface="MS PGothic" panose="020B0600070205080204" pitchFamily="34" charset="-128"/>
              </a:rPr>
              <a:t>Mensen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psychose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hebben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vaak</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doen</a:t>
            </a:r>
            <a:r>
              <a:rPr lang="en-AU" altLang="de-DE" dirty="0">
                <a:solidFill>
                  <a:srgbClr val="333333"/>
                </a:solidFill>
                <a:latin typeface="Calibri Light"/>
                <a:ea typeface="MS PGothic" panose="020B0600070205080204" pitchFamily="34" charset="-128"/>
              </a:rPr>
              <a:t> met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lage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eigenwaarde</a:t>
            </a:r>
            <a:r>
              <a:rPr lang="en-AU" altLang="de-DE" dirty="0">
                <a:solidFill>
                  <a:srgbClr val="333333"/>
                </a:solidFill>
                <a:latin typeface="Calibri Light"/>
                <a:ea typeface="MS PGothic" panose="020B0600070205080204" pitchFamily="34" charset="-128"/>
              </a:rPr>
              <a:t>, met name </a:t>
            </a:r>
            <a:r>
              <a:rPr lang="en-AU" altLang="de-DE" i="1" dirty="0" err="1">
                <a:solidFill>
                  <a:srgbClr val="333333"/>
                </a:solidFill>
                <a:latin typeface="Calibri Light"/>
                <a:ea typeface="MS PGothic" panose="020B0600070205080204" pitchFamily="34" charset="-128"/>
              </a:rPr>
              <a:t>na</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i="1"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psychotische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periode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bv</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uit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schaamte</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voor</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verlies</a:t>
            </a:r>
            <a:r>
              <a:rPr lang="en-AU" altLang="de-DE" dirty="0">
                <a:solidFill>
                  <a:srgbClr val="333333"/>
                </a:solidFill>
                <a:latin typeface="Calibri Light"/>
                <a:ea typeface="MS PGothic" panose="020B0600070205080204" pitchFamily="34" charset="-128"/>
              </a:rPr>
              <a:t> van </a:t>
            </a:r>
            <a:r>
              <a:rPr lang="en-AU" altLang="de-DE" dirty="0" err="1">
                <a:solidFill>
                  <a:srgbClr val="333333"/>
                </a:solidFill>
                <a:latin typeface="Calibri Light"/>
                <a:ea typeface="MS PGothic" panose="020B0600070205080204" pitchFamily="34" charset="-128"/>
              </a:rPr>
              <a:t>vrienden</a:t>
            </a:r>
            <a:r>
              <a:rPr lang="en-AU" altLang="de-DE" dirty="0">
                <a:solidFill>
                  <a:srgbClr val="333333"/>
                </a:solidFill>
                <a:latin typeface="Calibri Light"/>
                <a:ea typeface="MS PGothic" panose="020B0600070205080204" pitchFamily="34" charset="-128"/>
              </a:rPr>
              <a:t>).</a:t>
            </a:r>
          </a:p>
          <a:p>
            <a:pPr lvl="0" defTabSz="914400" fontAlgn="base">
              <a:lnSpc>
                <a:spcPct val="100000"/>
              </a:lnSpc>
              <a:spcBef>
                <a:spcPts val="1200"/>
              </a:spcBef>
            </a:pPr>
            <a:r>
              <a:rPr lang="en-AU" altLang="de-DE" dirty="0" err="1">
                <a:solidFill>
                  <a:srgbClr val="333333"/>
                </a:solidFill>
                <a:latin typeface="Calibri Light"/>
                <a:ea typeface="MS PGothic" panose="020B0600070205080204" pitchFamily="34" charset="-128"/>
              </a:rPr>
              <a:t>Tijdens</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een</a:t>
            </a:r>
            <a:r>
              <a:rPr lang="en-AU" altLang="de-DE" dirty="0">
                <a:solidFill>
                  <a:srgbClr val="333333"/>
                </a:solidFill>
                <a:latin typeface="Calibri Light"/>
                <a:ea typeface="MS PGothic" panose="020B0600070205080204" pitchFamily="34" charset="-128"/>
              </a:rPr>
              <a:t> acute </a:t>
            </a:r>
            <a:r>
              <a:rPr lang="en-AU" altLang="de-DE" dirty="0" err="1">
                <a:solidFill>
                  <a:srgbClr val="333333"/>
                </a:solidFill>
                <a:latin typeface="Calibri Light"/>
                <a:ea typeface="MS PGothic" panose="020B0600070205080204" pitchFamily="34" charset="-128"/>
              </a:rPr>
              <a:t>psychose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worden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naast</a:t>
            </a:r>
            <a:r>
              <a:rPr lang="en-AU" altLang="de-DE" dirty="0">
                <a:solidFill>
                  <a:srgbClr val="333333"/>
                </a:solidFill>
                <a:latin typeface="Calibri Light"/>
                <a:ea typeface="MS PGothic" panose="020B0600070205080204" pitchFamily="34" charset="-128"/>
              </a:rPr>
              <a:t> angst </a:t>
            </a:r>
            <a:r>
              <a:rPr lang="en-AU" altLang="de-DE" dirty="0" err="1">
                <a:solidFill>
                  <a:srgbClr val="333333"/>
                </a:solidFill>
                <a:latin typeface="Calibri Light"/>
                <a:ea typeface="MS PGothic" panose="020B0600070205080204" pitchFamily="34" charset="-128"/>
              </a:rPr>
              <a:t>ook</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andere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emoties</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gerapporteerd</a:t>
            </a:r>
            <a:r>
              <a:rPr lang="en-AU" altLang="de-DE" dirty="0">
                <a:solidFill>
                  <a:srgbClr val="333333"/>
                </a:solidFill>
                <a:latin typeface="Calibri Light"/>
                <a:ea typeface="MS PGothic" panose="020B0600070205080204" pitchFamily="34" charset="-128"/>
              </a:rPr>
              <a:t>:</a:t>
            </a:r>
          </a:p>
          <a:p>
            <a:pPr marL="285750" lvl="0" indent="-285750" defTabSz="914400" fontAlgn="base">
              <a:lnSpc>
                <a:spcPct val="100000"/>
              </a:lnSpc>
              <a:spcBef>
                <a:spcPts val="1200"/>
              </a:spcBef>
              <a:buClr>
                <a:srgbClr val="333333"/>
              </a:buClr>
              <a:buFont typeface="WingDings"/>
              <a:buChar char=""/>
            </a:pPr>
            <a:r>
              <a:rPr lang="en-AU" altLang="de-DE" dirty="0" err="1">
                <a:solidFill>
                  <a:srgbClr val="004992"/>
                </a:solidFill>
                <a:latin typeface="Calibri Light"/>
                <a:ea typeface="MS PGothic" panose="020B0600070205080204" pitchFamily="34" charset="-128"/>
              </a:rPr>
              <a:t>Opwinding</a:t>
            </a:r>
            <a:r>
              <a:rPr lang="en-AU" altLang="de-DE" dirty="0">
                <a:solidFill>
                  <a:srgbClr val="004992"/>
                </a:solidFill>
                <a:latin typeface="Calibri Light"/>
                <a:ea typeface="MS PGothic" panose="020B0600070205080204" pitchFamily="34" charset="-128"/>
              </a:rPr>
              <a:t> (</a:t>
            </a:r>
            <a:r>
              <a:rPr lang="en-AU" altLang="nl-NL" dirty="0">
                <a:solidFill>
                  <a:srgbClr val="004992"/>
                </a:solidFill>
                <a:latin typeface="Calibri Light"/>
                <a:ea typeface="MS PGothic" panose="020B0600070205080204" pitchFamily="34" charset="-128"/>
              </a:rPr>
              <a:t>“</a:t>
            </a:r>
            <a:r>
              <a:rPr lang="en-AU" altLang="de-DE" dirty="0" err="1">
                <a:solidFill>
                  <a:srgbClr val="004992"/>
                </a:solidFill>
                <a:latin typeface="Calibri Light"/>
                <a:ea typeface="MS PGothic" panose="020B0600070205080204" pitchFamily="34" charset="-128"/>
              </a:rPr>
              <a:t>eindelijk</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gebeurt</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er</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iets</a:t>
            </a:r>
            <a:r>
              <a:rPr lang="en-AU" altLang="nl-NL" dirty="0">
                <a:solidFill>
                  <a:srgbClr val="004992"/>
                </a:solidFill>
                <a:latin typeface="Calibri Light"/>
                <a:ea typeface="MS PGothic" panose="020B0600070205080204" pitchFamily="34" charset="-128"/>
              </a:rPr>
              <a:t>”</a:t>
            </a:r>
            <a:r>
              <a:rPr lang="en-AU" altLang="de-DE" dirty="0">
                <a:solidFill>
                  <a:srgbClr val="004992"/>
                </a:solidFill>
                <a:latin typeface="Calibri Light"/>
                <a:ea typeface="MS PGothic" panose="020B0600070205080204" pitchFamily="34" charset="-128"/>
              </a:rPr>
              <a:t>)</a:t>
            </a:r>
          </a:p>
          <a:p>
            <a:pPr marL="285750" lvl="0" indent="-285750" defTabSz="914400" fontAlgn="base">
              <a:lnSpc>
                <a:spcPct val="100000"/>
              </a:lnSpc>
              <a:spcBef>
                <a:spcPts val="1200"/>
              </a:spcBef>
              <a:buClr>
                <a:srgbClr val="333333"/>
              </a:buClr>
              <a:buFont typeface="WingDings"/>
              <a:buChar char=""/>
            </a:pPr>
            <a:r>
              <a:rPr lang="en-AU" altLang="de-DE" dirty="0" err="1">
                <a:solidFill>
                  <a:srgbClr val="004992"/>
                </a:solidFill>
                <a:latin typeface="Calibri Light"/>
                <a:ea typeface="MS PGothic" panose="020B0600070205080204" pitchFamily="34" charset="-128"/>
              </a:rPr>
              <a:t>Besef</a:t>
            </a:r>
            <a:r>
              <a:rPr lang="en-AU" altLang="de-DE" dirty="0">
                <a:solidFill>
                  <a:srgbClr val="004992"/>
                </a:solidFill>
                <a:latin typeface="Calibri Light"/>
                <a:ea typeface="MS PGothic" panose="020B0600070205080204" pitchFamily="34" charset="-128"/>
              </a:rPr>
              <a:t> van </a:t>
            </a:r>
            <a:r>
              <a:rPr lang="en-AU" altLang="de-DE" dirty="0" err="1">
                <a:solidFill>
                  <a:srgbClr val="004992"/>
                </a:solidFill>
                <a:latin typeface="Calibri Light"/>
                <a:ea typeface="MS PGothic" panose="020B0600070205080204" pitchFamily="34" charset="-128"/>
              </a:rPr>
              <a:t>bestemming</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missie</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te</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vervullen</a:t>
            </a:r>
            <a:r>
              <a:rPr lang="en-AU" altLang="de-DE" dirty="0">
                <a:solidFill>
                  <a:srgbClr val="004992"/>
                </a:solidFill>
                <a:latin typeface="Calibri Light"/>
                <a:ea typeface="MS PGothic" panose="020B0600070205080204" pitchFamily="34" charset="-128"/>
              </a:rPr>
              <a:t>, </a:t>
            </a:r>
            <a:r>
              <a:rPr lang="en-AU" altLang="de-DE" dirty="0" err="1">
                <a:solidFill>
                  <a:srgbClr val="004992"/>
                </a:solidFill>
                <a:latin typeface="Calibri Light"/>
                <a:ea typeface="MS PGothic" panose="020B0600070205080204" pitchFamily="34" charset="-128"/>
              </a:rPr>
              <a:t>belangrijkheid</a:t>
            </a:r>
            <a:r>
              <a:rPr lang="en-AU" altLang="de-DE" dirty="0">
                <a:solidFill>
                  <a:srgbClr val="004992"/>
                </a:solidFill>
                <a:latin typeface="Calibri Light"/>
                <a:ea typeface="MS PGothic" panose="020B0600070205080204" pitchFamily="34" charset="-128"/>
              </a:rPr>
              <a:t>)</a:t>
            </a:r>
          </a:p>
          <a:p>
            <a:pPr lvl="0" defTabSz="914400" fontAlgn="base">
              <a:lnSpc>
                <a:spcPct val="100000"/>
              </a:lnSpc>
              <a:spcBef>
                <a:spcPts val="1200"/>
              </a:spcBef>
            </a:pPr>
            <a:r>
              <a:rPr lang="en-AU" altLang="de-DE" dirty="0" err="1">
                <a:solidFill>
                  <a:srgbClr val="004992"/>
                </a:solidFill>
                <a:latin typeface="Calibri Light"/>
                <a:ea typeface="MS PGothic" panose="020B0600070205080204" pitchFamily="34" charset="-128"/>
              </a:rPr>
              <a:t>Voorbeeld</a:t>
            </a:r>
            <a:r>
              <a:rPr lang="en-AU" altLang="de-DE" dirty="0">
                <a:solidFill>
                  <a:srgbClr val="004992"/>
                </a:solidFill>
                <a:latin typeface="Calibri Light"/>
                <a:ea typeface="MS PGothic" panose="020B0600070205080204" pitchFamily="34" charset="-128"/>
              </a:rPr>
              <a:t>: </a:t>
            </a:r>
            <a:r>
              <a:rPr lang="en-AU" altLang="de-DE" dirty="0">
                <a:solidFill>
                  <a:srgbClr val="000000"/>
                </a:solidFill>
                <a:latin typeface="Calibri Light"/>
                <a:ea typeface="MS PGothic" panose="020B0600070205080204" pitchFamily="34" charset="-128"/>
              </a:rPr>
              <a:t>De computer-hacker Karl Koch </a:t>
            </a:r>
            <a:r>
              <a:rPr lang="en-AU" altLang="de-DE" dirty="0" err="1">
                <a:solidFill>
                  <a:srgbClr val="000000"/>
                </a:solidFill>
                <a:latin typeface="Calibri Light"/>
                <a:ea typeface="MS PGothic" panose="020B0600070205080204" pitchFamily="34" charset="-128"/>
              </a:rPr>
              <a:t>geloofde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dat</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een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geheim</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genootschap</a:t>
            </a:r>
            <a:r>
              <a:rPr lang="en-AU" altLang="de-DE" dirty="0">
                <a:solidFill>
                  <a:srgbClr val="000000"/>
                </a:solidFill>
                <a:latin typeface="Calibri Light"/>
                <a:ea typeface="MS PGothic" panose="020B0600070205080204" pitchFamily="34" charset="-128"/>
              </a:rPr>
              <a:t> hem </a:t>
            </a:r>
            <a:r>
              <a:rPr lang="en-AU" altLang="de-DE" dirty="0" err="1">
                <a:solidFill>
                  <a:srgbClr val="000000"/>
                </a:solidFill>
                <a:latin typeface="Calibri Light"/>
                <a:ea typeface="MS PGothic" panose="020B0600070205080204" pitchFamily="34" charset="-128"/>
              </a:rPr>
              <a:t>achtervolgde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Een</a:t>
            </a:r>
            <a:r>
              <a:rPr lang="en-AU" altLang="de-DE" dirty="0">
                <a:solidFill>
                  <a:srgbClr val="000000"/>
                </a:solidFill>
                <a:latin typeface="Calibri Light"/>
                <a:ea typeface="MS PGothic" panose="020B0600070205080204" pitchFamily="34" charset="-128"/>
              </a:rPr>
              <a:t> van de ‘</a:t>
            </a:r>
            <a:r>
              <a:rPr lang="en-AU" altLang="de-DE" dirty="0" err="1">
                <a:solidFill>
                  <a:srgbClr val="000000"/>
                </a:solidFill>
                <a:latin typeface="Calibri Light"/>
                <a:ea typeface="MS PGothic" panose="020B0600070205080204" pitchFamily="34" charset="-128"/>
              </a:rPr>
              <a:t>bewijzen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hij</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kwam</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vaak</a:t>
            </a:r>
            <a:r>
              <a:rPr lang="en-AU" altLang="de-DE" dirty="0">
                <a:solidFill>
                  <a:srgbClr val="000000"/>
                </a:solidFill>
                <a:latin typeface="Calibri Light"/>
                <a:ea typeface="MS PGothic" panose="020B0600070205080204" pitchFamily="34" charset="-128"/>
              </a:rPr>
              <a:t> het </a:t>
            </a:r>
            <a:r>
              <a:rPr lang="en-AU" altLang="de-DE" dirty="0" err="1">
                <a:solidFill>
                  <a:srgbClr val="000000"/>
                </a:solidFill>
                <a:latin typeface="Calibri Light"/>
                <a:ea typeface="MS PGothic" panose="020B0600070205080204" pitchFamily="34" charset="-128"/>
              </a:rPr>
              <a:t>getal</a:t>
            </a:r>
            <a:r>
              <a:rPr lang="en-AU" altLang="de-DE" dirty="0">
                <a:solidFill>
                  <a:srgbClr val="000000"/>
                </a:solidFill>
                <a:latin typeface="Calibri Light"/>
                <a:ea typeface="MS PGothic" panose="020B0600070205080204" pitchFamily="34" charset="-128"/>
              </a:rPr>
              <a:t> 23 </a:t>
            </a:r>
            <a:r>
              <a:rPr lang="en-AU" altLang="de-DE" dirty="0" err="1">
                <a:solidFill>
                  <a:srgbClr val="000000"/>
                </a:solidFill>
                <a:latin typeface="Calibri Light"/>
                <a:ea typeface="MS PGothic" panose="020B0600070205080204" pitchFamily="34" charset="-128"/>
              </a:rPr>
              <a:t>tegen</a:t>
            </a:r>
            <a:r>
              <a:rPr lang="en-AU" altLang="de-DE" dirty="0">
                <a:solidFill>
                  <a:srgbClr val="000000"/>
                </a:solidFill>
                <a:latin typeface="Calibri Light"/>
                <a:ea typeface="MS PGothic" panose="020B0600070205080204" pitchFamily="34" charset="-128"/>
              </a:rPr>
              <a:t> – </a:t>
            </a:r>
            <a:r>
              <a:rPr lang="en-AU" altLang="de-DE" dirty="0" err="1">
                <a:solidFill>
                  <a:srgbClr val="000000"/>
                </a:solidFill>
                <a:latin typeface="Calibri Light"/>
                <a:ea typeface="MS PGothic" panose="020B0600070205080204" pitchFamily="34" charset="-128"/>
              </a:rPr>
              <a:t>volgens</a:t>
            </a:r>
            <a:r>
              <a:rPr lang="en-AU" altLang="de-DE" dirty="0">
                <a:solidFill>
                  <a:srgbClr val="000000"/>
                </a:solidFill>
                <a:latin typeface="Calibri Light"/>
                <a:ea typeface="MS PGothic" panose="020B0600070205080204" pitchFamily="34" charset="-128"/>
              </a:rPr>
              <a:t> hem het </a:t>
            </a:r>
            <a:r>
              <a:rPr lang="en-AU" altLang="de-DE" dirty="0" err="1">
                <a:solidFill>
                  <a:srgbClr val="000000"/>
                </a:solidFill>
                <a:latin typeface="Calibri Light"/>
                <a:ea typeface="MS PGothic" panose="020B0600070205080204" pitchFamily="34" charset="-128"/>
              </a:rPr>
              <a:t>geheime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getal</a:t>
            </a:r>
            <a:r>
              <a:rPr lang="en-AU" altLang="de-DE" dirty="0">
                <a:solidFill>
                  <a:srgbClr val="000000"/>
                </a:solidFill>
                <a:latin typeface="Calibri Light"/>
                <a:ea typeface="MS PGothic" panose="020B0600070205080204" pitchFamily="34" charset="-128"/>
              </a:rPr>
              <a:t> van het </a:t>
            </a:r>
            <a:r>
              <a:rPr lang="en-AU" altLang="de-DE" dirty="0" err="1">
                <a:solidFill>
                  <a:srgbClr val="000000"/>
                </a:solidFill>
                <a:latin typeface="Calibri Light"/>
                <a:ea typeface="MS PGothic" panose="020B0600070205080204" pitchFamily="34" charset="-128"/>
              </a:rPr>
              <a:t>genootschap</a:t>
            </a:r>
            <a:r>
              <a:rPr lang="en-AU" altLang="de-DE" dirty="0">
                <a:solidFill>
                  <a:srgbClr val="000000"/>
                </a:solidFill>
                <a:latin typeface="Calibri Light"/>
                <a:ea typeface="MS PGothic" panose="020B0600070205080204" pitchFamily="34" charset="-128"/>
              </a:rPr>
              <a:t>.</a:t>
            </a:r>
          </a:p>
          <a:p>
            <a:pPr lvl="0" defTabSz="914400" fontAlgn="base">
              <a:lnSpc>
                <a:spcPct val="100000"/>
              </a:lnSpc>
              <a:spcBef>
                <a:spcPts val="1200"/>
              </a:spcBef>
            </a:pPr>
            <a:r>
              <a:rPr lang="en-AU" altLang="de-DE" dirty="0" err="1">
                <a:solidFill>
                  <a:srgbClr val="004992"/>
                </a:solidFill>
                <a:latin typeface="Calibri Light"/>
                <a:ea typeface="MS PGothic" panose="020B0600070205080204" pitchFamily="34" charset="-128"/>
              </a:rPr>
              <a:t>Gevoelens</a:t>
            </a:r>
            <a:r>
              <a:rPr lang="en-AU" altLang="de-DE" dirty="0">
                <a:solidFill>
                  <a:srgbClr val="004992"/>
                </a:solidFill>
                <a:latin typeface="Calibri Light"/>
                <a:ea typeface="MS PGothic" panose="020B0600070205080204" pitchFamily="34" charset="-128"/>
              </a:rPr>
              <a:t>: </a:t>
            </a:r>
            <a:r>
              <a:rPr lang="en-AU" altLang="de-DE" dirty="0">
                <a:solidFill>
                  <a:srgbClr val="000000"/>
                </a:solidFill>
                <a:latin typeface="Calibri Light"/>
                <a:ea typeface="MS PGothic" panose="020B0600070205080204" pitchFamily="34" charset="-128"/>
              </a:rPr>
              <a:t>Angst </a:t>
            </a:r>
            <a:r>
              <a:rPr lang="en-AU" altLang="de-DE" dirty="0" err="1">
                <a:solidFill>
                  <a:srgbClr val="000000"/>
                </a:solidFill>
                <a:latin typeface="Calibri Light"/>
                <a:ea typeface="MS PGothic" panose="020B0600070205080204" pitchFamily="34" charset="-128"/>
              </a:rPr>
              <a:t>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bedreiging</a:t>
            </a:r>
            <a:r>
              <a:rPr lang="en-AU" altLang="de-DE" dirty="0">
                <a:solidFill>
                  <a:srgbClr val="000000"/>
                </a:solidFill>
                <a:latin typeface="Calibri Light"/>
                <a:ea typeface="MS PGothic" panose="020B0600070205080204" pitchFamily="34" charset="-128"/>
              </a:rPr>
              <a:t>. Maar </a:t>
            </a:r>
            <a:r>
              <a:rPr lang="en-AU" altLang="de-DE" dirty="0" err="1">
                <a:solidFill>
                  <a:srgbClr val="000000"/>
                </a:solidFill>
                <a:latin typeface="Calibri Light"/>
                <a:ea typeface="MS PGothic" panose="020B0600070205080204" pitchFamily="34" charset="-128"/>
              </a:rPr>
              <a:t>ook</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een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gevoel</a:t>
            </a:r>
            <a:r>
              <a:rPr lang="en-AU" altLang="de-DE" dirty="0">
                <a:solidFill>
                  <a:srgbClr val="000000"/>
                </a:solidFill>
                <a:latin typeface="Calibri Light"/>
                <a:ea typeface="MS PGothic" panose="020B0600070205080204" pitchFamily="34" charset="-128"/>
              </a:rPr>
              <a:t> van </a:t>
            </a:r>
            <a:r>
              <a:rPr lang="en-AU" altLang="de-DE" dirty="0" err="1">
                <a:solidFill>
                  <a:srgbClr val="000000"/>
                </a:solidFill>
                <a:latin typeface="Calibri Light"/>
                <a:ea typeface="MS PGothic" panose="020B0600070205080204" pitchFamily="34" charset="-128"/>
              </a:rPr>
              <a:t>belangrijkheid</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en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hij</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raakte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vastbesloten</a:t>
            </a:r>
            <a:r>
              <a:rPr lang="en-AU" altLang="de-DE" dirty="0">
                <a:solidFill>
                  <a:srgbClr val="000000"/>
                </a:solidFill>
                <a:latin typeface="Calibri Light"/>
                <a:ea typeface="MS PGothic" panose="020B0600070205080204" pitchFamily="34" charset="-128"/>
              </a:rPr>
              <a:t> om de </a:t>
            </a:r>
            <a:r>
              <a:rPr lang="en-AU" altLang="de-DE" dirty="0" err="1">
                <a:solidFill>
                  <a:srgbClr val="000000"/>
                </a:solidFill>
                <a:latin typeface="Calibri Light"/>
                <a:ea typeface="MS PGothic" panose="020B0600070205080204" pitchFamily="34" charset="-128"/>
              </a:rPr>
              <a:t>samenzwering</a:t>
            </a:r>
            <a:r>
              <a:rPr lang="en-AU" altLang="de-DE" dirty="0">
                <a:solidFill>
                  <a:srgbClr val="000000"/>
                </a:solidFill>
                <a:latin typeface="Calibri Light"/>
                <a:ea typeface="MS PGothic" panose="020B0600070205080204" pitchFamily="34" charset="-128"/>
              </a:rPr>
              <a:t> van </a:t>
            </a:r>
            <a:r>
              <a:rPr lang="en-AU" altLang="de-DE" dirty="0" err="1">
                <a:solidFill>
                  <a:srgbClr val="000000"/>
                </a:solidFill>
                <a:latin typeface="Calibri Light"/>
                <a:ea typeface="MS PGothic" panose="020B0600070205080204" pitchFamily="34" charset="-128"/>
              </a:rPr>
              <a:t>dit</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genootschap</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te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bevechten</a:t>
            </a:r>
            <a:r>
              <a:rPr lang="en-AU" altLang="de-DE" dirty="0">
                <a:solidFill>
                  <a:srgbClr val="000000"/>
                </a:solidFill>
                <a:latin typeface="Calibri Light"/>
                <a:ea typeface="MS PGothic" panose="020B0600070205080204" pitchFamily="34" charset="-128"/>
              </a:rPr>
              <a:t>.</a:t>
            </a:r>
          </a:p>
          <a:p>
            <a:pPr lvl="0" defTabSz="914400" fontAlgn="base">
              <a:lnSpc>
                <a:spcPct val="100000"/>
              </a:lnSpc>
              <a:spcBef>
                <a:spcPts val="1200"/>
              </a:spcBef>
            </a:pPr>
            <a:r>
              <a:rPr lang="en-AU" altLang="de-DE" dirty="0">
                <a:solidFill>
                  <a:srgbClr val="004992"/>
                </a:solidFill>
                <a:latin typeface="Calibri Light"/>
                <a:ea typeface="MS PGothic" panose="020B0600070205080204" pitchFamily="34" charset="-128"/>
              </a:rPr>
              <a:t>Maar: </a:t>
            </a:r>
            <a:r>
              <a:rPr lang="en-AU" altLang="de-DE" dirty="0">
                <a:solidFill>
                  <a:srgbClr val="000000"/>
                </a:solidFill>
                <a:latin typeface="Calibri Light"/>
                <a:ea typeface="MS PGothic" panose="020B0600070205080204" pitchFamily="34" charset="-128"/>
              </a:rPr>
              <a:t>Karl </a:t>
            </a:r>
            <a:r>
              <a:rPr lang="en-AU" altLang="de-DE" dirty="0" err="1">
                <a:solidFill>
                  <a:srgbClr val="000000"/>
                </a:solidFill>
                <a:latin typeface="Calibri Light"/>
                <a:ea typeface="MS PGothic" panose="020B0600070205080204" pitchFamily="34" charset="-128"/>
              </a:rPr>
              <a:t>raakte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toenemend</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verstrikt</a:t>
            </a:r>
            <a:r>
              <a:rPr lang="en-AU" altLang="de-DE" dirty="0">
                <a:solidFill>
                  <a:srgbClr val="000000"/>
                </a:solidFill>
                <a:latin typeface="Calibri Light"/>
                <a:ea typeface="MS PGothic" panose="020B0600070205080204" pitchFamily="34" charset="-128"/>
              </a:rPr>
              <a:t> in </a:t>
            </a:r>
            <a:r>
              <a:rPr lang="en-AU" altLang="de-DE" dirty="0" err="1">
                <a:solidFill>
                  <a:srgbClr val="000000"/>
                </a:solidFill>
                <a:latin typeface="Calibri Light"/>
                <a:ea typeface="MS PGothic" panose="020B0600070205080204" pitchFamily="34" charset="-128"/>
              </a:rPr>
              <a:t>zijn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samenzweringtheorieën</a:t>
            </a:r>
            <a:r>
              <a:rPr lang="en-AU" altLang="de-DE" dirty="0">
                <a:solidFill>
                  <a:srgbClr val="000000"/>
                </a:solidFill>
                <a:latin typeface="Calibri Light"/>
                <a:ea typeface="MS PGothic" panose="020B0600070205080204" pitchFamily="34" charset="-128"/>
              </a:rPr>
              <a:t>. Door </a:t>
            </a:r>
            <a:r>
              <a:rPr lang="en-AU" altLang="de-DE" dirty="0" err="1">
                <a:solidFill>
                  <a:srgbClr val="000000"/>
                </a:solidFill>
                <a:latin typeface="Calibri Light"/>
                <a:ea typeface="MS PGothic" panose="020B0600070205080204" pitchFamily="34" charset="-128"/>
              </a:rPr>
              <a:t>zijn</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vernauwde</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blik</a:t>
            </a:r>
            <a:r>
              <a:rPr lang="en-AU" altLang="de-DE" dirty="0">
                <a:solidFill>
                  <a:srgbClr val="000000"/>
                </a:solidFill>
                <a:latin typeface="Calibri Light"/>
                <a:ea typeface="MS PGothic" panose="020B0600070205080204" pitchFamily="34" charset="-128"/>
              </a:rPr>
              <a:t> op de </a:t>
            </a:r>
            <a:r>
              <a:rPr lang="en-AU" altLang="de-DE" dirty="0" err="1">
                <a:solidFill>
                  <a:srgbClr val="000000"/>
                </a:solidFill>
                <a:latin typeface="Calibri Light"/>
                <a:ea typeface="MS PGothic" panose="020B0600070205080204" pitchFamily="34" charset="-128"/>
              </a:rPr>
              <a:t>wereld</a:t>
            </a:r>
            <a:r>
              <a:rPr lang="en-AU" altLang="de-DE" dirty="0">
                <a:solidFill>
                  <a:srgbClr val="000000"/>
                </a:solidFill>
                <a:latin typeface="Calibri Light"/>
                <a:ea typeface="MS PGothic" panose="020B0600070205080204" pitchFamily="34" charset="-128"/>
              </a:rPr>
              <a:t> </a:t>
            </a:r>
            <a:r>
              <a:rPr lang="en-AU" altLang="de-DE" dirty="0" err="1">
                <a:solidFill>
                  <a:srgbClr val="000000"/>
                </a:solidFill>
                <a:latin typeface="Calibri Light"/>
                <a:ea typeface="MS PGothic" panose="020B0600070205080204" pitchFamily="34" charset="-128"/>
              </a:rPr>
              <a:t>realiseerde</a:t>
            </a:r>
            <a:r>
              <a:rPr lang="en-AU" altLang="de-DE" dirty="0">
                <a:solidFill>
                  <a:srgbClr val="000000"/>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hij</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zich</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niet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dat</a:t>
            </a:r>
            <a:r>
              <a:rPr lang="en-AU" altLang="de-DE" dirty="0">
                <a:solidFill>
                  <a:srgbClr val="333333"/>
                </a:solidFill>
                <a:latin typeface="Calibri Light"/>
                <a:ea typeface="MS PGothic" panose="020B0600070205080204" pitchFamily="34" charset="-128"/>
              </a:rPr>
              <a:t> het </a:t>
            </a:r>
            <a:r>
              <a:rPr lang="en-AU" altLang="de-DE" dirty="0" err="1">
                <a:solidFill>
                  <a:srgbClr val="333333"/>
                </a:solidFill>
                <a:latin typeface="Calibri Light"/>
                <a:ea typeface="MS PGothic" panose="020B0600070205080204" pitchFamily="34" charset="-128"/>
              </a:rPr>
              <a:t>getal</a:t>
            </a:r>
            <a:r>
              <a:rPr lang="en-AU" altLang="de-DE" dirty="0">
                <a:solidFill>
                  <a:srgbClr val="333333"/>
                </a:solidFill>
                <a:latin typeface="Calibri Light"/>
                <a:ea typeface="MS PGothic" panose="020B0600070205080204" pitchFamily="34" charset="-128"/>
              </a:rPr>
              <a:t> even </a:t>
            </a:r>
            <a:r>
              <a:rPr lang="en-AU" altLang="de-DE" dirty="0" err="1">
                <a:solidFill>
                  <a:srgbClr val="333333"/>
                </a:solidFill>
                <a:latin typeface="Calibri Light"/>
                <a:ea typeface="MS PGothic" panose="020B0600070205080204" pitchFamily="34" charset="-128"/>
              </a:rPr>
              <a:t>vaak</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voorkomt</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als</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andere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getallen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geen</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speciale</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betekenis</a:t>
            </a:r>
            <a:r>
              <a:rPr lang="en-AU" altLang="de-DE" dirty="0">
                <a:solidFill>
                  <a:srgbClr val="333333"/>
                </a:solidFill>
                <a:latin typeface="Calibri Light"/>
                <a:ea typeface="MS PGothic" panose="020B0600070205080204" pitchFamily="34" charset="-128"/>
              </a:rPr>
              <a:t> </a:t>
            </a:r>
            <a:r>
              <a:rPr lang="en-AU" altLang="de-DE" dirty="0" err="1">
                <a:solidFill>
                  <a:srgbClr val="333333"/>
                </a:solidFill>
                <a:latin typeface="Calibri Light"/>
                <a:ea typeface="MS PGothic" panose="020B0600070205080204" pitchFamily="34" charset="-128"/>
              </a:rPr>
              <a:t>heeft</a:t>
            </a:r>
            <a:r>
              <a:rPr lang="en-AU" altLang="de-DE" dirty="0">
                <a:solidFill>
                  <a:srgbClr val="333333"/>
                </a:solidFill>
                <a:latin typeface="Calibri Light"/>
                <a:ea typeface="MS PGothic" panose="020B0600070205080204" pitchFamily="34" charset="-128"/>
              </a:rPr>
              <a:t>.</a:t>
            </a:r>
          </a:p>
          <a:p>
            <a:pPr lvl="0" defTabSz="914400" fontAlgn="base">
              <a:lnSpc>
                <a:spcPct val="100000"/>
              </a:lnSpc>
              <a:spcBef>
                <a:spcPts val="1200"/>
              </a:spcBef>
            </a:pPr>
            <a:r>
              <a:rPr lang="nl-NL" dirty="0">
                <a:solidFill>
                  <a:srgbClr val="333333"/>
                </a:solidFill>
              </a:rPr>
              <a:t>Probeer met behulp van de besproken technieken je gevoel van eigenwaarde te vergroten.</a:t>
            </a:r>
          </a:p>
        </p:txBody>
      </p:sp>
      <p:sp>
        <p:nvSpPr>
          <p:cNvPr id="5" name="Footer Placeholder 4"/>
          <p:cNvSpPr>
            <a:spLocks noGrp="1"/>
          </p:cNvSpPr>
          <p:nvPr>
            <p:ph type="ftr" sz="quarter" idx="11"/>
          </p:nvPr>
        </p:nvSpPr>
        <p:spPr/>
        <p:txBody>
          <a:bodyPr/>
          <a:lstStyle/>
          <a:p>
            <a:pPr>
              <a:defRPr/>
            </a:pPr>
            <a:r>
              <a:rPr lang="nl-NL"/>
              <a:t>Metacognitieve Training 8 – Eigenwaarde &amp; Stemming</a:t>
            </a:r>
            <a:endParaRPr lang="de-DE"/>
          </a:p>
        </p:txBody>
      </p:sp>
      <p:sp>
        <p:nvSpPr>
          <p:cNvPr id="6" name="Slide Number Placeholder 5"/>
          <p:cNvSpPr>
            <a:spLocks noGrp="1"/>
          </p:cNvSpPr>
          <p:nvPr>
            <p:ph type="sldNum" sz="quarter" idx="12"/>
          </p:nvPr>
        </p:nvSpPr>
        <p:spPr/>
        <p:txBody>
          <a:bodyPr/>
          <a:lstStyle/>
          <a:p>
            <a:fld id="{3089FB7E-309E-44FF-90F1-1554092E9C47}" type="slidenum">
              <a:rPr lang="de-DE" altLang="de-DE" smtClean="0"/>
              <a:pPr/>
              <a:t>58</a:t>
            </a:fld>
            <a:endParaRPr lang="de-DE" altLang="de-DE"/>
          </a:p>
        </p:txBody>
      </p:sp>
    </p:spTree>
    <p:extLst>
      <p:ext uri="{BB962C8B-B14F-4D97-AF65-F5344CB8AC3E}">
        <p14:creationId xmlns:p14="http://schemas.microsoft.com/office/powerpoint/2010/main" val="31672448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nl-NL"/>
              <a:t>Metacognitieve Training 8 – Eigenwaarde &amp; Stemming</a:t>
            </a:r>
            <a:endParaRPr lang="de-DE"/>
          </a:p>
        </p:txBody>
      </p:sp>
      <p:sp>
        <p:nvSpPr>
          <p:cNvPr id="8" name="Slide Number Placeholder 7"/>
          <p:cNvSpPr>
            <a:spLocks noGrp="1"/>
          </p:cNvSpPr>
          <p:nvPr>
            <p:ph type="sldNum" sz="quarter" idx="12"/>
          </p:nvPr>
        </p:nvSpPr>
        <p:spPr/>
        <p:txBody>
          <a:bodyPr/>
          <a:lstStyle/>
          <a:p>
            <a:fld id="{3089FB7E-309E-44FF-90F1-1554092E9C47}" type="slidenum">
              <a:rPr lang="de-DE" altLang="de-DE" smtClean="0"/>
              <a:pPr/>
              <a:t>59</a:t>
            </a:fld>
            <a:endParaRPr lang="de-DE" altLang="de-DE"/>
          </a:p>
        </p:txBody>
      </p:sp>
    </p:spTree>
    <p:extLst>
      <p:ext uri="{BB962C8B-B14F-4D97-AF65-F5344CB8AC3E}">
        <p14:creationId xmlns:p14="http://schemas.microsoft.com/office/powerpoint/2010/main" val="29158732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605399203"/>
              </p:ext>
            </p:extLst>
          </p:nvPr>
        </p:nvGraphicFramePr>
        <p:xfrm>
          <a:off x="408954" y="2011680"/>
          <a:ext cx="11375136" cy="4693920"/>
        </p:xfrm>
        <a:graphic>
          <a:graphicData uri="http://schemas.openxmlformats.org/drawingml/2006/table">
            <a:tbl>
              <a:tblPr>
                <a:tableStyleId>{21E4AEA4-8DFA-4A89-87EB-49C32662AFE0}</a:tableStyleId>
              </a:tblPr>
              <a:tblGrid>
                <a:gridCol w="1735829">
                  <a:extLst>
                    <a:ext uri="{9D8B030D-6E8A-4147-A177-3AD203B41FA5}">
                      <a16:colId xmlns:a16="http://schemas.microsoft.com/office/drawing/2014/main" val="20000"/>
                    </a:ext>
                  </a:extLst>
                </a:gridCol>
                <a:gridCol w="1140463">
                  <a:extLst>
                    <a:ext uri="{9D8B030D-6E8A-4147-A177-3AD203B41FA5}">
                      <a16:colId xmlns:a16="http://schemas.microsoft.com/office/drawing/2014/main" val="20001"/>
                    </a:ext>
                  </a:extLst>
                </a:gridCol>
                <a:gridCol w="1748857">
                  <a:extLst>
                    <a:ext uri="{9D8B030D-6E8A-4147-A177-3AD203B41FA5}">
                      <a16:colId xmlns:a16="http://schemas.microsoft.com/office/drawing/2014/main" val="20002"/>
                    </a:ext>
                  </a:extLst>
                </a:gridCol>
                <a:gridCol w="3085337">
                  <a:extLst>
                    <a:ext uri="{9D8B030D-6E8A-4147-A177-3AD203B41FA5}">
                      <a16:colId xmlns:a16="http://schemas.microsoft.com/office/drawing/2014/main" val="20003"/>
                    </a:ext>
                  </a:extLst>
                </a:gridCol>
                <a:gridCol w="3664650">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lonesome:cycler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Tell me when, I'll meet you there, by the trees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Dark clouds/dunkle Wolken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Saschapohflepp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err="1">
                          <a:ln>
                            <a:noFill/>
                          </a:ln>
                          <a:solidFill>
                            <a:srgbClr val="333333"/>
                          </a:solidFill>
                          <a:effectLst/>
                          <a:latin typeface="Calibri Light"/>
                          <a:cs typeface="Times New Roman" pitchFamily="18" charset="0"/>
                        </a:rPr>
                        <a:t>flickr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Freud’s couch, genuine article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Freud´s couch/Freud`s Sofa</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http://viciarg.deviantart.com/</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bare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 (only for use in MCT/ausschließlich für die Verwendung im MKT)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Psychosis &amp; Depression/Psychose &amp; Depression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cs typeface="Times New Roman" pitchFamily="18" charset="0"/>
                        </a:rPr>
                        <a:t>a c h a 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despair….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Desperate man/verzweifelter Mann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Lady-bug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Kaleidoscope Mosaic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Mosaik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Matteo_dudek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Tunnel of nothing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Tunnel/Tunnel</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studio 520</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Austin says thumbs up!</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Thumbs up/Daumen hoch</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studio 520</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dirty="0">
                          <a:ln>
                            <a:noFill/>
                          </a:ln>
                          <a:solidFill>
                            <a:srgbClr val="333333"/>
                          </a:solidFill>
                          <a:effectLst/>
                          <a:latin typeface="Calibri Light"/>
                          <a:cs typeface="Times New Roman" pitchFamily="18" charset="0"/>
                        </a:rPr>
                        <a:t>Austin </a:t>
                      </a:r>
                      <a:r>
                        <a:rPr kumimoji="0" lang="fr-FR" sz="1000" b="0" i="0" u="none" strike="noStrike" cap="none" normalizeH="0" baseline="0" dirty="0" err="1">
                          <a:ln>
                            <a:noFill/>
                          </a:ln>
                          <a:solidFill>
                            <a:srgbClr val="333333"/>
                          </a:solidFill>
                          <a:effectLst/>
                          <a:latin typeface="Calibri Light"/>
                          <a:cs typeface="Times New Roman" pitchFamily="18" charset="0"/>
                        </a:rPr>
                        <a:t>says</a:t>
                      </a:r>
                      <a:r>
                        <a:rPr kumimoji="0" lang="fr-FR" sz="1000" b="0" i="0" u="none" strike="noStrike" cap="none" normalizeH="0" baseline="0" dirty="0">
                          <a:ln>
                            <a:noFill/>
                          </a:ln>
                          <a:solidFill>
                            <a:srgbClr val="333333"/>
                          </a:solidFill>
                          <a:effectLst/>
                          <a:latin typeface="Calibri Light"/>
                          <a:cs typeface="Times New Roman" pitchFamily="18" charset="0"/>
                        </a:rPr>
                        <a:t> </a:t>
                      </a:r>
                      <a:r>
                        <a:rPr kumimoji="0" lang="fr-FR" sz="1000" b="0" i="0" u="none" strike="noStrike" cap="none" normalizeH="0" baseline="0" dirty="0" err="1">
                          <a:ln>
                            <a:noFill/>
                          </a:ln>
                          <a:solidFill>
                            <a:srgbClr val="333333"/>
                          </a:solidFill>
                          <a:effectLst/>
                          <a:latin typeface="Calibri Light"/>
                          <a:cs typeface="Times New Roman" pitchFamily="18" charset="0"/>
                        </a:rPr>
                        <a:t>thumbs</a:t>
                      </a:r>
                      <a:r>
                        <a:rPr kumimoji="0" lang="fr-FR" sz="1000" b="0" i="0" u="none" strike="noStrike" cap="none" normalizeH="0" baseline="0" dirty="0">
                          <a:ln>
                            <a:noFill/>
                          </a:ln>
                          <a:solidFill>
                            <a:srgbClr val="333333"/>
                          </a:solidFill>
                          <a:effectLst/>
                          <a:latin typeface="Calibri Light"/>
                          <a:cs typeface="Times New Roman" pitchFamily="18" charset="0"/>
                        </a:rPr>
                        <a:t> down!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Thumbs down/Daumen runter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 Keigan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Sadness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Catastrophic thinking/Katastrophendenken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Tarnishedrose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 Coulrophobia VII ::</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Fear of clowns/Angst </a:t>
                      </a:r>
                      <a:r>
                        <a:rPr kumimoji="0" lang="en-US" sz="1000" b="0" i="0" u="none" strike="noStrike" cap="none" normalizeH="0" baseline="0" dirty="0" err="1">
                          <a:ln>
                            <a:noFill/>
                          </a:ln>
                          <a:solidFill>
                            <a:srgbClr val="333333"/>
                          </a:solidFill>
                          <a:effectLst/>
                          <a:latin typeface="Calibri Light"/>
                          <a:cs typeface="Times New Roman" pitchFamily="18" charset="0"/>
                        </a:rPr>
                        <a:t>vor</a:t>
                      </a:r>
                      <a:r>
                        <a:rPr kumimoji="0" lang="en-US" sz="1000" b="0" i="0" u="none" strike="noStrike" cap="none" normalizeH="0" baseline="0" dirty="0">
                          <a:ln>
                            <a:noFill/>
                          </a:ln>
                          <a:solidFill>
                            <a:srgbClr val="333333"/>
                          </a:solidFill>
                          <a:effectLst/>
                          <a:latin typeface="Calibri Light"/>
                          <a:cs typeface="Times New Roman" pitchFamily="18" charset="0"/>
                        </a:rPr>
                        <a:t> Clown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42781260"/>
              </p:ext>
            </p:extLst>
          </p:nvPr>
        </p:nvGraphicFramePr>
        <p:xfrm>
          <a:off x="408954" y="2011680"/>
          <a:ext cx="11375136" cy="2712720"/>
        </p:xfrm>
        <a:graphic>
          <a:graphicData uri="http://schemas.openxmlformats.org/drawingml/2006/table">
            <a:tbl>
              <a:tblPr>
                <a:tableStyleId>{21E4AEA4-8DFA-4A89-87EB-49C32662AFE0}</a:tableStyleId>
              </a:tblPr>
              <a:tblGrid>
                <a:gridCol w="1735829">
                  <a:extLst>
                    <a:ext uri="{9D8B030D-6E8A-4147-A177-3AD203B41FA5}">
                      <a16:colId xmlns:a16="http://schemas.microsoft.com/office/drawing/2014/main" val="20000"/>
                    </a:ext>
                  </a:extLst>
                </a:gridCol>
                <a:gridCol w="1140463">
                  <a:extLst>
                    <a:ext uri="{9D8B030D-6E8A-4147-A177-3AD203B41FA5}">
                      <a16:colId xmlns:a16="http://schemas.microsoft.com/office/drawing/2014/main" val="20001"/>
                    </a:ext>
                  </a:extLst>
                </a:gridCol>
                <a:gridCol w="1748857">
                  <a:extLst>
                    <a:ext uri="{9D8B030D-6E8A-4147-A177-3AD203B41FA5}">
                      <a16:colId xmlns:a16="http://schemas.microsoft.com/office/drawing/2014/main" val="20002"/>
                    </a:ext>
                  </a:extLst>
                </a:gridCol>
                <a:gridCol w="3085337">
                  <a:extLst>
                    <a:ext uri="{9D8B030D-6E8A-4147-A177-3AD203B41FA5}">
                      <a16:colId xmlns:a16="http://schemas.microsoft.com/office/drawing/2014/main" val="20003"/>
                    </a:ext>
                  </a:extLst>
                </a:gridCol>
                <a:gridCol w="3664650">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Itshears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Polar Bear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Polar bear/Eisbär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Brenda Anderson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flickr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storm through a dirty window</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Window with thunderclouds/Fenster mit Gewitterwolken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*Saffy*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Goodbye Dandelion. Sorry for delays i'm a bit overwhelmed.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Barbie doll/ Barbiepuppe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cs typeface="Times New Roman" pitchFamily="18" charset="0"/>
                        </a:rPr>
                        <a:t>c.a.muller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JUMPING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Jumping/Springen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GreyArea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Smiley Face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Smiley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bl>
          </a:graphicData>
        </a:graphic>
      </p:graphicFrame>
      <p:sp>
        <p:nvSpPr>
          <p:cNvPr id="2" name="Footer Placeholder 1"/>
          <p:cNvSpPr>
            <a:spLocks noGrp="1"/>
          </p:cNvSpPr>
          <p:nvPr>
            <p:ph type="ftr" sz="quarter" idx="11"/>
          </p:nvPr>
        </p:nvSpPr>
        <p:spPr/>
        <p:txBody>
          <a:bodyPr/>
          <a:lstStyle/>
          <a:p>
            <a:pPr>
              <a:defRPr/>
            </a:pPr>
            <a:r>
              <a:rPr lang="nl-NL"/>
              <a:t>Metacognitieve Training 8 – Eigenwaarde &amp; Stemming</a:t>
            </a:r>
            <a:endParaRPr lang="de-DE"/>
          </a:p>
        </p:txBody>
      </p:sp>
      <p:sp>
        <p:nvSpPr>
          <p:cNvPr id="5" name="Slide Number Placeholder 4"/>
          <p:cNvSpPr>
            <a:spLocks noGrp="1"/>
          </p:cNvSpPr>
          <p:nvPr>
            <p:ph type="sldNum" sz="quarter" idx="12"/>
          </p:nvPr>
        </p:nvSpPr>
        <p:spPr/>
        <p:txBody>
          <a:bodyPr/>
          <a:lstStyle/>
          <a:p>
            <a:fld id="{3089FB7E-309E-44FF-90F1-1554092E9C47}" type="slidenum">
              <a:rPr lang="de-DE" altLang="de-DE" smtClean="0"/>
              <a:pPr/>
              <a:t>61</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5039</Words>
  <Application>Microsoft Office PowerPoint</Application>
  <PresentationFormat>Benutzerdefiniert</PresentationFormat>
  <Paragraphs>621</Paragraphs>
  <Slides>61</Slides>
  <Notes>61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61</vt:i4>
      </vt:variant>
    </vt:vector>
  </HeadingPairs>
  <TitlesOfParts>
    <vt:vector size="69" baseType="lpstr">
      <vt:lpstr>Arial</vt:lpstr>
      <vt:lpstr>Wingdings</vt:lpstr>
      <vt:lpstr>Wingdings</vt:lpstr>
      <vt:lpstr>Verdana</vt:lpstr>
      <vt:lpstr>Calibri Light</vt:lpstr>
      <vt:lpstr>Symbol</vt:lpstr>
      <vt:lpstr>Times New Roman</vt:lpstr>
      <vt:lpstr>UKE_PPT-Vorlage_16zu9</vt:lpstr>
      <vt:lpstr>MCT 8 B – Eigenwaarde &amp; Stemming</vt:lpstr>
      <vt:lpstr>Symptomen van depressie?</vt:lpstr>
      <vt:lpstr>Symptomen van depressie?</vt:lpstr>
      <vt:lpstr>Behandelopties bij depressie?</vt:lpstr>
      <vt:lpstr>Behandelopties bij depressie?</vt:lpstr>
      <vt:lpstr>Behandelopties bij depressie?</vt:lpstr>
      <vt:lpstr>Waarom doen we dit?</vt:lpstr>
      <vt:lpstr>Psychose &amp; Depressie Effecten van wanen op eigenwaarde en stemming</vt:lpstr>
      <vt:lpstr>Psychose &amp; Depressie Effecten van wanen op eigenwaarde en stemming</vt:lpstr>
      <vt:lpstr>Psychose &amp; Depressie Effecten van wanen op eigenwaarde en stemming</vt:lpstr>
      <vt:lpstr>Psychose &amp; Depressie Effecten van wanen op eigenwaarde en stemming</vt:lpstr>
      <vt:lpstr>PowerPoint-Präsentation</vt:lpstr>
      <vt:lpstr>1. Overgeneralisaties Wat zou een realistischere en behulpzamere beoordeling zijn?</vt:lpstr>
      <vt:lpstr>1. Overgeneralisaties Wat zou een realistischere en behulpzamere beoordeling zijn?</vt:lpstr>
      <vt:lpstr>1. Overgeneralisaties Wat zou een realistischere en behulpzamere beoordeling zijn?</vt:lpstr>
      <vt:lpstr>1. Overgeneralisaties Wat zou een realistischere en behulpzamere beoordeling zijn?</vt:lpstr>
      <vt:lpstr>In plaats daarvan: probeer genuanceerd te denken</vt:lpstr>
      <vt:lpstr>2. Selectieve waarneming: tunnelvisie Wat zou een realistischere en behulpzamere beoordeling zijn?</vt:lpstr>
      <vt:lpstr>2. Selectieve waarneming: tunnelvisie Wat zou een realistischere en behulpzamere beoordeling zijn?</vt:lpstr>
      <vt:lpstr>2. Selectieve waarneming: tunnelvisie Wat zou een realistischere en behulpzamere beoordeling zijn?</vt:lpstr>
      <vt:lpstr>2. Selectieve waarneming: tunnelvisie Wat zou een realistischere en behulpzamere beoordeling zijn?</vt:lpstr>
      <vt:lpstr>2. Selectieve waarneming: tunnelvisie Wat zou een realistischere en behulpzamere beoordeling zijn?</vt:lpstr>
      <vt:lpstr>In plaats daarvan: probeer genuanceerd te denken</vt:lpstr>
      <vt:lpstr>3. Meten met jouw maat</vt:lpstr>
      <vt:lpstr>4. Afwijzen van positieve feedback &amp; aanvaarden van negatieve feedback Wat zou een realistischere en behulpzamere beoordeling zijn?</vt:lpstr>
      <vt:lpstr>4. Afwijzen van positieve feedback &amp; aanvaarden van negatieve feedback Wat zou een realistischere en behulpzamere beoordeling zijn?</vt:lpstr>
      <vt:lpstr>4. Afwijzen van positieve feedback &amp; aanvaarden van negatieve feedback Wat zou een realistischere en behulpzamere beoordeling zijn?</vt:lpstr>
      <vt:lpstr>In plaats daarvan: probeer genuanceerd te denken</vt:lpstr>
      <vt:lpstr>5. Zwart-wit denken/ Catastroferen: doemdenken Wat zou een realistischere en behulpzamere beoordeling zijn?</vt:lpstr>
      <vt:lpstr>5. Zwart-wit denken/ Catastroferen: doemdenken Wat zou een realistischere en behulpzamere beoordeling zijn?</vt:lpstr>
      <vt:lpstr>In plaats daarvan: probeer genuanceerd te denken</vt:lpstr>
      <vt:lpstr>6. Onderdrukken van negatieve gedachten Wat zou een realistischere en behulpzamere beoordeling zijn?</vt:lpstr>
      <vt:lpstr>6. Onderdrukken van negatieve gedachten Wat zou een realistischere en behulpzamere beoordeling zijn?</vt:lpstr>
      <vt:lpstr>6. Onderdrukken van negatieve gedachten Oefening</vt:lpstr>
      <vt:lpstr>6. Onderdrukken van negatieve gedachten Werkt het? Nee!</vt:lpstr>
      <vt:lpstr>In plaats daarvan:</vt:lpstr>
      <vt:lpstr>7. Meer disfunctionele denkgewoonten</vt:lpstr>
      <vt:lpstr>7. Meer disfunctionele denkgewoonten</vt:lpstr>
      <vt:lpstr>optioneel: videoclip</vt:lpstr>
      <vt:lpstr>Wees je bewust van je sterke kanten</vt:lpstr>
      <vt:lpstr>Wees je bewust van je sterke kanten</vt:lpstr>
      <vt:lpstr>Wees je bewust van je sterke kanten</vt:lpstr>
      <vt:lpstr>Wees je bewust van je sterke kanten</vt:lpstr>
      <vt:lpstr>Tips om een gedeprimeerde stemming/ lage eigenwaarde te verbeteren</vt:lpstr>
      <vt:lpstr>Tips om een gedeprimeerde stemming/ lage eigenwaarde te verbeteren</vt:lpstr>
      <vt:lpstr>Tips om een gedeprimeerde stemming/ lage eigenwaarde te verbeteren</vt:lpstr>
      <vt:lpstr>Tips om een gedeprimeerde stemming/ lage eigenwaarde te verbeteren</vt:lpstr>
      <vt:lpstr>Tips om een gedeprimeerde stemming/ lage eigenwaarde te verbeteren</vt:lpstr>
      <vt:lpstr>Tips om een gedeprimeerde stemming/ lage eigenwaarde te verbeteren</vt:lpstr>
      <vt:lpstr>Tips om een gedeprimeerde stemming/ lage eigenwaarde te verbeteren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Wat heeft dit met psychose te maken?</vt:lpstr>
      <vt:lpstr>Bedankt voor je aandacht!</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294</cp:revision>
  <dcterms:created xsi:type="dcterms:W3CDTF">2004-06-30T16:15:23Z</dcterms:created>
  <dcterms:modified xsi:type="dcterms:W3CDTF">2023-02-06T11:28:04Z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