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75" r:id="rId1"/>
  </p:sldMasterIdLst>
  <p:notesMasterIdLst>
    <p:notesMasterId r:id="rId54"/>
  </p:notesMasterIdLst>
  <p:handoutMasterIdLst>
    <p:handoutMasterId r:id="rId55"/>
  </p:handoutMasterIdLst>
  <p:sldIdLst>
    <p:sldId id="544" r:id="rId2"/>
    <p:sldId id="416" r:id="rId3"/>
    <p:sldId id="417" r:id="rId4"/>
    <p:sldId id="418" r:id="rId5"/>
    <p:sldId id="419" r:id="rId6"/>
    <p:sldId id="388" r:id="rId7"/>
    <p:sldId id="499" r:id="rId8"/>
    <p:sldId id="360" r:id="rId9"/>
    <p:sldId id="500" r:id="rId10"/>
    <p:sldId id="501" r:id="rId11"/>
    <p:sldId id="361" r:id="rId12"/>
    <p:sldId id="502" r:id="rId13"/>
    <p:sldId id="503" r:id="rId14"/>
    <p:sldId id="452" r:id="rId15"/>
    <p:sldId id="504" r:id="rId16"/>
    <p:sldId id="363" r:id="rId17"/>
    <p:sldId id="505" r:id="rId18"/>
    <p:sldId id="332" r:id="rId19"/>
    <p:sldId id="508" r:id="rId20"/>
    <p:sldId id="547" r:id="rId21"/>
    <p:sldId id="546" r:id="rId22"/>
    <p:sldId id="545" r:id="rId23"/>
    <p:sldId id="517" r:id="rId24"/>
    <p:sldId id="519" r:id="rId25"/>
    <p:sldId id="527" r:id="rId26"/>
    <p:sldId id="520" r:id="rId27"/>
    <p:sldId id="521" r:id="rId28"/>
    <p:sldId id="518" r:id="rId29"/>
    <p:sldId id="528" r:id="rId30"/>
    <p:sldId id="522" r:id="rId31"/>
    <p:sldId id="523" r:id="rId32"/>
    <p:sldId id="526" r:id="rId33"/>
    <p:sldId id="336" r:id="rId34"/>
    <p:sldId id="529" r:id="rId35"/>
    <p:sldId id="530" r:id="rId36"/>
    <p:sldId id="531" r:id="rId37"/>
    <p:sldId id="532" r:id="rId38"/>
    <p:sldId id="462" r:id="rId39"/>
    <p:sldId id="340" r:id="rId40"/>
    <p:sldId id="534" r:id="rId41"/>
    <p:sldId id="537" r:id="rId42"/>
    <p:sldId id="538" r:id="rId43"/>
    <p:sldId id="475" r:id="rId44"/>
    <p:sldId id="540" r:id="rId45"/>
    <p:sldId id="476" r:id="rId46"/>
    <p:sldId id="473" r:id="rId47"/>
    <p:sldId id="477" r:id="rId48"/>
    <p:sldId id="496" r:id="rId49"/>
    <p:sldId id="541" r:id="rId50"/>
    <p:sldId id="497" r:id="rId51"/>
    <p:sldId id="542" r:id="rId52"/>
    <p:sldId id="427" r:id="rId53"/>
  </p:sldIdLst>
  <p:sldSz cx="12195175" cy="6858000"/>
  <p:notesSz cx="7099300" cy="10234613"/>
  <p:embeddedFontLst>
    <p:embeddedFont>
      <p:font typeface="Calibri Light" panose="020F0302020204030204" pitchFamily="34" charset="0"/>
      <p:regular r:id="rId56"/>
      <p:italic r:id="rId57"/>
    </p:embeddedFont>
    <p:embeddedFont>
      <p:font typeface="Verdana" panose="020B0604030504040204" pitchFamily="34" charset="0"/>
      <p:regular r:id="rId58"/>
      <p:bold r:id="rId59"/>
      <p:italic r:id="rId60"/>
      <p:boldItalic r:id="rId61"/>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CC"/>
    <a:srgbClr val="3333CC"/>
    <a:srgbClr val="66FF33"/>
    <a:srgbClr val="FFFF00"/>
    <a:srgbClr val="FF0000"/>
    <a:srgbClr val="ADC0C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CE7643-3271-4A97-A5E0-F6FF90F616BD}" type="slidenum">
              <a:rPr lang="en-US" altLang="de-DE"/>
              <a:pPr>
                <a:defRPr/>
              </a:pPr>
              <a:t>‹Nr.›</a:t>
            </a:fld>
            <a:endParaRPr lang="en-US" altLang="de-DE"/>
          </a:p>
        </p:txBody>
      </p:sp>
    </p:spTree>
    <p:extLst>
      <p:ext uri="{BB962C8B-B14F-4D97-AF65-F5344CB8AC3E}">
        <p14:creationId xmlns:p14="http://schemas.microsoft.com/office/powerpoint/2010/main" val="414089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D34A498-7DA2-41E0-A896-11EDC0F2809E}" type="slidenum">
              <a:rPr lang="en-US" altLang="de-DE"/>
              <a:pPr>
                <a:defRPr/>
              </a:pPr>
              <a:t>‹Nr.›</a:t>
            </a:fld>
            <a:endParaRPr lang="en-US" altLang="de-DE"/>
          </a:p>
        </p:txBody>
      </p:sp>
    </p:spTree>
    <p:extLst>
      <p:ext uri="{BB962C8B-B14F-4D97-AF65-F5344CB8AC3E}">
        <p14:creationId xmlns:p14="http://schemas.microsoft.com/office/powerpoint/2010/main" val="15997175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A27D76-5E17-40AA-B0CD-24E426B230F3}"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879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C014372-50EA-4A48-AB33-D88F85600A9E}"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372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C6D56F7-5071-437E-A597-70602CE4B88A}"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5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AEF16-AA20-4D8C-80EA-8E103E4537C5}"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8998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3F31D1-0A0F-4096-8FAF-234494F0927A}"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11</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14</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5A4B83-0F77-4F42-82C0-F431DC0BB2D3}"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899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A7050A-00B9-4A8F-9BBE-4770766EB49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120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71F304-4AF4-46B0-8558-40B5D44456C9}" type="slidenum">
              <a:rPr lang="en-US" altLang="de-DE" sz="1300" smtClean="0"/>
              <a:pPr>
                <a:spcBef>
                  <a:spcPct val="0"/>
                </a:spcBef>
              </a:pPr>
              <a:t>38</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537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4A035-33D8-4E38-AB11-7ACB216DC608}"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6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41</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853870-A6AA-48D3-9D5C-5223D583D2F4}" type="slidenum">
              <a:rPr lang="en-US" altLang="de-DE" sz="1300" smtClean="0"/>
              <a:pPr>
                <a:spcBef>
                  <a:spcPct val="0"/>
                </a:spcBef>
              </a:pPr>
              <a:t>42</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4616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4AC162-4B9F-4C6F-9931-A1E5B8012A74}" type="slidenum">
              <a:rPr lang="en-US" altLang="de-DE" sz="1300" smtClean="0"/>
              <a:pPr>
                <a:spcBef>
                  <a:spcPct val="0"/>
                </a:spcBef>
              </a:pPr>
              <a:t>43</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4447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AB52BC-4D95-4D83-9970-82E656DB9842}" type="slidenum">
              <a:rPr lang="en-US" altLang="de-DE" sz="1300" smtClean="0"/>
              <a:pPr>
                <a:spcBef>
                  <a:spcPct val="0"/>
                </a:spcBef>
              </a:pPr>
              <a:t>45</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244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2D12BCB-9DF5-46BA-961A-7772183B7902}" type="slidenum">
              <a:rPr lang="en-US" altLang="de-DE" sz="1300" smtClean="0"/>
              <a:pPr>
                <a:spcBef>
                  <a:spcPct val="0"/>
                </a:spcBef>
              </a:pPr>
              <a:t>46</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23484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7C8F88-5112-41E5-B877-7A7F6739B419}" type="slidenum">
              <a:rPr lang="en-US" altLang="de-DE" sz="1300" smtClean="0"/>
              <a:pPr>
                <a:spcBef>
                  <a:spcPct val="0"/>
                </a:spcBef>
              </a:pPr>
              <a:t>47</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1693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48</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49</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433366B-6C7C-48FB-A518-D8C8DE3721E2}" type="slidenum">
              <a:rPr lang="en-US" altLang="de-DE" sz="1300" smtClean="0"/>
              <a:pPr>
                <a:spcBef>
                  <a:spcPct val="0"/>
                </a:spcBef>
              </a:pPr>
              <a:t>50</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4386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E638A-94B9-4D3C-8CDA-0F485229A10F}" type="slidenum">
              <a:rPr lang="en-US" altLang="de-DE" sz="1300" smtClean="0"/>
              <a:pPr>
                <a:spcBef>
                  <a:spcPct val="0"/>
                </a:spcBef>
              </a:pPr>
              <a:t>52</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928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6 – Inlevingsvermogen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31A960F-7AA3-4F35-A7B1-0322261120F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6 A – Inlevingsvermogen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3377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8" name="Title 7"/>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a:t>
            </a:r>
            <a:endParaRPr lang="en-US" sz="3600" dirty="0">
              <a:solidFill>
                <a:srgbClr val="004992"/>
              </a:solidFill>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is dit om een juiste indruk te krijgen?</a:t>
            </a:r>
            <a:endParaRPr lang="en-US" dirty="0">
              <a:solidFill>
                <a:srgbClr val="004992"/>
              </a:solidFill>
              <a:latin typeface="Calibri Ligh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dirty="0" err="1">
                <a:latin typeface="Calibri Light"/>
                <a:cs typeface="Verdana"/>
              </a:rPr>
              <a:t>verder</a:t>
            </a:r>
            <a:r>
              <a:rPr lang="en-US" i="1" spc="-5" dirty="0">
                <a:latin typeface="Calibri Light"/>
                <a:cs typeface="Verdana"/>
              </a:rPr>
              <a:t>?...</a:t>
            </a:r>
            <a:endParaRPr dirty="0">
              <a:latin typeface="Calibri Light"/>
              <a:cs typeface="Verdana"/>
            </a:endParaRPr>
          </a:p>
        </p:txBody>
      </p:sp>
      <p:sp>
        <p:nvSpPr>
          <p:cNvPr id="15" name="Text Box 5"/>
          <p:cNvSpPr txBox="1">
            <a:spLocks noChangeArrowheads="1"/>
          </p:cNvSpPr>
          <p:nvPr/>
        </p:nvSpPr>
        <p:spPr bwMode="auto">
          <a:xfrm>
            <a:off x="1964531" y="4077072"/>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185819" y="3645024"/>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5604" name="Rectangle 4"/>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Andere</a:t>
            </a:r>
            <a:r>
              <a:rPr lang="en-US" sz="3600" dirty="0">
                <a:solidFill>
                  <a:srgbClr val="004992"/>
                </a:solidFill>
                <a:latin typeface="Calibri Light"/>
              </a:rPr>
              <a:t> </a:t>
            </a:r>
            <a:r>
              <a:rPr lang="en-US" sz="3600" dirty="0" err="1">
                <a:solidFill>
                  <a:srgbClr val="004992"/>
                </a:solidFill>
                <a:latin typeface="Calibri Light"/>
              </a:rPr>
              <a:t>informatiebronnen</a:t>
            </a:r>
            <a:endParaRPr lang="en-US" sz="3600" dirty="0">
              <a:solidFill>
                <a:srgbClr val="004992"/>
              </a:solidFill>
              <a:latin typeface="Calibri Light"/>
            </a:endParaRPr>
          </a:p>
        </p:txBody>
      </p:sp>
      <p:sp>
        <p:nvSpPr>
          <p:cNvPr id="3" name="Content Placeholder 2"/>
          <p:cNvSpPr>
            <a:spLocks noGrp="1"/>
          </p:cNvSpPr>
          <p:nvPr>
            <p:ph idx="1"/>
          </p:nvPr>
        </p:nvSpPr>
        <p:spPr>
          <a:xfrm>
            <a:off x="408955" y="2204864"/>
            <a:ext cx="6704898"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uitlatingen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mensen/groepen: bijvoorbeeld, rappers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Calibri Light"/>
              </a:rPr>
              <a:t>Voor- en nadelen van bepaalde informatiebronnen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31777474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7</a:t>
            </a:fld>
            <a:endParaRPr lang="de-DE" altLang="de-DE"/>
          </a:p>
        </p:txBody>
      </p:sp>
    </p:spTree>
    <p:extLst>
      <p:ext uri="{BB962C8B-B14F-4D97-AF65-F5344CB8AC3E}">
        <p14:creationId xmlns:p14="http://schemas.microsoft.com/office/powerpoint/2010/main" val="831780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33617036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9056220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9</a:t>
            </a:fld>
            <a:endParaRPr lang="de-DE" altLang="de-DE"/>
          </a:p>
        </p:txBody>
      </p:sp>
    </p:spTree>
    <p:extLst>
      <p:ext uri="{BB962C8B-B14F-4D97-AF65-F5344CB8AC3E}">
        <p14:creationId xmlns:p14="http://schemas.microsoft.com/office/powerpoint/2010/main" val="404713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74364282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Bij een ironische opmerking zeg je eigenlijk het tegendeel van wat je wil zeggen. De ironie hoor je in de intonatie.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Sommige mensen leggen weinig emotie in hun stem – toch kunnen ze daarbij best emotioneel </a:t>
                      </a:r>
                      <a:r>
                        <a:rPr kumimoji="0" lang="nl-NL" sz="2000" b="0" i="0" u="none" strike="noStrike" cap="none" normalizeH="0" baseline="0">
                          <a:ln>
                            <a:noFill/>
                          </a:ln>
                          <a:solidFill>
                            <a:srgbClr val="333333"/>
                          </a:solidFill>
                          <a:effectLst/>
                          <a:latin typeface="Calibri Light"/>
                        </a:rPr>
                        <a:t>zijn (“droge humor”; </a:t>
                      </a:r>
                      <a:r>
                        <a:rPr kumimoji="0" lang="nl-NL" sz="2000" b="0" i="0" u="none" strike="noStrike" cap="none" normalizeH="0" baseline="0" dirty="0">
                          <a:ln>
                            <a:noFill/>
                          </a:ln>
                          <a:solidFill>
                            <a:srgbClr val="333333"/>
                          </a:solidFill>
                          <a:effectLst/>
                          <a:latin typeface="Calibri Light"/>
                        </a:rPr>
                        <a:t>vervlakking bij schizofrenie).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10</a:t>
            </a:fld>
            <a:endParaRPr lang="de-DE" altLang="de-DE"/>
          </a:p>
        </p:txBody>
      </p:sp>
    </p:spTree>
    <p:extLst>
      <p:ext uri="{BB962C8B-B14F-4D97-AF65-F5344CB8AC3E}">
        <p14:creationId xmlns:p14="http://schemas.microsoft.com/office/powerpoint/2010/main" val="218676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1900960966"/>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2359747548"/>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12</a:t>
            </a:fld>
            <a:endParaRPr lang="de-DE" altLang="de-DE"/>
          </a:p>
        </p:txBody>
      </p:sp>
    </p:spTree>
    <p:extLst>
      <p:ext uri="{BB962C8B-B14F-4D97-AF65-F5344CB8AC3E}">
        <p14:creationId xmlns:p14="http://schemas.microsoft.com/office/powerpoint/2010/main" val="423843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651230409"/>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Iemand gedraagt zich soms anders, afhankelijk van de situatie, stemming of toeval. Bijna niemand is altijd en overal gelukkig of altijd en overal gemeen. Iemand kan heel uitbundig zijn in zijn gezin en tegelijkertijd heel verlegen bij vrienden – of omgekeerd. Soms kun je zelfs versteld staan van jezelf.</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13</a:t>
            </a:fld>
            <a:endParaRPr lang="de-DE" altLang="de-DE"/>
          </a:p>
        </p:txBody>
      </p:sp>
    </p:spTree>
    <p:extLst>
      <p:ext uri="{BB962C8B-B14F-4D97-AF65-F5344CB8AC3E}">
        <p14:creationId xmlns:p14="http://schemas.microsoft.com/office/powerpoint/2010/main" val="9237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22888080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91967964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Honden beschikken over goede mensenkennis: ze voelen aan wanneer mensen een bedreiging vormen.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15</a:t>
            </a:fld>
            <a:endParaRPr lang="de-DE" altLang="de-DE"/>
          </a:p>
        </p:txBody>
      </p:sp>
    </p:spTree>
    <p:extLst>
      <p:ext uri="{BB962C8B-B14F-4D97-AF65-F5344CB8AC3E}">
        <p14:creationId xmlns:p14="http://schemas.microsoft.com/office/powerpoint/2010/main" val="777564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429231279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82820612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is verstandig om je intuïtie te volgen, maar vertrouw er niet blindelings op.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17</a:t>
            </a:fld>
            <a:endParaRPr lang="de-DE" altLang="de-DE"/>
          </a:p>
        </p:txBody>
      </p:sp>
    </p:spTree>
    <p:extLst>
      <p:ext uri="{BB962C8B-B14F-4D97-AF65-F5344CB8AC3E}">
        <p14:creationId xmlns:p14="http://schemas.microsoft.com/office/powerpoint/2010/main" val="1671287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Schijn</a:t>
            </a:r>
            <a:r>
              <a:rPr lang="en-US" sz="3600" dirty="0">
                <a:latin typeface="Calibri Light"/>
              </a:rPr>
              <a:t> </a:t>
            </a:r>
            <a:r>
              <a:rPr lang="en-US" sz="3600" dirty="0" err="1">
                <a:latin typeface="Calibri Light"/>
              </a:rPr>
              <a:t>en</a:t>
            </a:r>
            <a:r>
              <a:rPr lang="en-US" sz="3600" dirty="0">
                <a:latin typeface="Calibri Light"/>
              </a:rPr>
              <a:t> </a:t>
            </a:r>
            <a:r>
              <a:rPr lang="en-US" sz="3600" dirty="0" err="1">
                <a:latin typeface="Calibri Light"/>
              </a:rPr>
              <a:t>werkelijkheid</a:t>
            </a:r>
            <a:endParaRPr lang="en-US" sz="3600" dirty="0">
              <a:latin typeface="Calibri Light"/>
            </a:endParaRP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nl-NL" sz="2400" dirty="0">
                <a:solidFill>
                  <a:srgbClr val="004992"/>
                </a:solidFill>
                <a:latin typeface="Calibri Light"/>
              </a:rPr>
              <a:t>Geen van de besproken elementen (uitspraken op papier en voorkennis)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19</a:t>
            </a:fld>
            <a:endParaRPr lang="de-DE" altLang="de-DE"/>
          </a:p>
        </p:txBody>
      </p:sp>
    </p:spTree>
    <p:extLst>
      <p:ext uri="{BB962C8B-B14F-4D97-AF65-F5344CB8AC3E}">
        <p14:creationId xmlns:p14="http://schemas.microsoft.com/office/powerpoint/2010/main" val="4172627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de-DE" sz="2400">
                <a:solidFill>
                  <a:srgbClr val="004992"/>
                </a:solidFill>
                <a:latin typeface="Calibri Light"/>
                <a:ea typeface="MS PGothic" panose="020B0600070205080204" pitchFamily="34" charset="-128"/>
              </a:rPr>
              <a:t>)</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20</a:t>
            </a:fld>
            <a:endParaRPr lang="de-DE" altLang="de-DE"/>
          </a:p>
        </p:txBody>
      </p:sp>
    </p:spTree>
    <p:extLst>
      <p:ext uri="{BB962C8B-B14F-4D97-AF65-F5344CB8AC3E}">
        <p14:creationId xmlns:p14="http://schemas.microsoft.com/office/powerpoint/2010/main" val="3333431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err="1">
                <a:solidFill>
                  <a:srgbClr val="004992"/>
                </a:solidFill>
                <a:latin typeface="Calibri Light"/>
                <a:ea typeface="MS PGothic" panose="020B0600070205080204" pitchFamily="34" charset="-128"/>
              </a:rPr>
              <a:t>lichaamstaal</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21</a:t>
            </a:fld>
            <a:endParaRPr lang="de-DE" altLang="de-DE"/>
          </a:p>
        </p:txBody>
      </p:sp>
    </p:spTree>
    <p:extLst>
      <p:ext uri="{BB962C8B-B14F-4D97-AF65-F5344CB8AC3E}">
        <p14:creationId xmlns:p14="http://schemas.microsoft.com/office/powerpoint/2010/main" val="73171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22</a:t>
            </a:fld>
            <a:endParaRPr lang="de-DE" altLang="de-DE"/>
          </a:p>
        </p:txBody>
      </p:sp>
    </p:spTree>
    <p:extLst>
      <p:ext uri="{BB962C8B-B14F-4D97-AF65-F5344CB8AC3E}">
        <p14:creationId xmlns:p14="http://schemas.microsoft.com/office/powerpoint/2010/main" val="1960713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1067024"/>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23</a:t>
            </a:fld>
            <a:endParaRPr lang="de-DE" altLang="de-DE"/>
          </a:p>
        </p:txBody>
      </p:sp>
    </p:spTree>
    <p:extLst>
      <p:ext uri="{BB962C8B-B14F-4D97-AF65-F5344CB8AC3E}">
        <p14:creationId xmlns:p14="http://schemas.microsoft.com/office/powerpoint/2010/main" val="363801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888589242"/>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24</a:t>
            </a:fld>
            <a:endParaRPr lang="de-DE" altLang="de-DE"/>
          </a:p>
        </p:txBody>
      </p:sp>
    </p:spTree>
    <p:extLst>
      <p:ext uri="{BB962C8B-B14F-4D97-AF65-F5344CB8AC3E}">
        <p14:creationId xmlns:p14="http://schemas.microsoft.com/office/powerpoint/2010/main" val="178041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3388228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25</a:t>
            </a:fld>
            <a:endParaRPr lang="de-DE" altLang="de-DE"/>
          </a:p>
        </p:txBody>
      </p:sp>
    </p:spTree>
    <p:extLst>
      <p:ext uri="{BB962C8B-B14F-4D97-AF65-F5344CB8AC3E}">
        <p14:creationId xmlns:p14="http://schemas.microsoft.com/office/powerpoint/2010/main" val="21343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67478135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26</a:t>
            </a:fld>
            <a:endParaRPr lang="de-DE" altLang="de-DE"/>
          </a:p>
        </p:txBody>
      </p:sp>
    </p:spTree>
    <p:extLst>
      <p:ext uri="{BB962C8B-B14F-4D97-AF65-F5344CB8AC3E}">
        <p14:creationId xmlns:p14="http://schemas.microsoft.com/office/powerpoint/2010/main" val="13977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60316436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27</a:t>
            </a:fld>
            <a:endParaRPr lang="de-DE" altLang="de-DE"/>
          </a:p>
        </p:txBody>
      </p:sp>
    </p:spTree>
    <p:extLst>
      <p:ext uri="{BB962C8B-B14F-4D97-AF65-F5344CB8AC3E}">
        <p14:creationId xmlns:p14="http://schemas.microsoft.com/office/powerpoint/2010/main" val="141486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19385943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28</a:t>
            </a:fld>
            <a:endParaRPr lang="de-DE" altLang="de-DE"/>
          </a:p>
        </p:txBody>
      </p:sp>
    </p:spTree>
    <p:extLst>
      <p:ext uri="{BB962C8B-B14F-4D97-AF65-F5344CB8AC3E}">
        <p14:creationId xmlns:p14="http://schemas.microsoft.com/office/powerpoint/2010/main" val="1664894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624243705"/>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29</a:t>
            </a:fld>
            <a:endParaRPr lang="de-DE" altLang="de-DE"/>
          </a:p>
        </p:txBody>
      </p:sp>
    </p:spTree>
    <p:extLst>
      <p:ext uri="{BB962C8B-B14F-4D97-AF65-F5344CB8AC3E}">
        <p14:creationId xmlns:p14="http://schemas.microsoft.com/office/powerpoint/2010/main" val="3380755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880353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30</a:t>
            </a:fld>
            <a:endParaRPr lang="de-DE" altLang="de-DE"/>
          </a:p>
        </p:txBody>
      </p:sp>
    </p:spTree>
    <p:extLst>
      <p:ext uri="{BB962C8B-B14F-4D97-AF65-F5344CB8AC3E}">
        <p14:creationId xmlns:p14="http://schemas.microsoft.com/office/powerpoint/2010/main" val="113291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258399196"/>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31</a:t>
            </a:fld>
            <a:endParaRPr lang="de-DE" altLang="de-DE"/>
          </a:p>
        </p:txBody>
      </p:sp>
    </p:spTree>
    <p:extLst>
      <p:ext uri="{BB962C8B-B14F-4D97-AF65-F5344CB8AC3E}">
        <p14:creationId xmlns:p14="http://schemas.microsoft.com/office/powerpoint/2010/main" val="611999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7" name="Rechteck 1"/>
          <p:cNvSpPr>
            <a:spLocks noChangeArrowheads="1"/>
          </p:cNvSpPr>
          <p:nvPr/>
        </p:nvSpPr>
        <p:spPr bwMode="auto">
          <a:xfrm>
            <a:off x="408955" y="634125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56124032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32</a:t>
            </a:fld>
            <a:endParaRPr lang="de-DE" altLang="de-DE"/>
          </a:p>
        </p:txBody>
      </p:sp>
    </p:spTree>
    <p:extLst>
      <p:ext uri="{BB962C8B-B14F-4D97-AF65-F5344CB8AC3E}">
        <p14:creationId xmlns:p14="http://schemas.microsoft.com/office/powerpoint/2010/main" val="349878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34</a:t>
            </a:fld>
            <a:endParaRPr lang="de-DE" altLang="de-DE"/>
          </a:p>
        </p:txBody>
      </p:sp>
    </p:spTree>
    <p:extLst>
      <p:ext uri="{BB962C8B-B14F-4D97-AF65-F5344CB8AC3E}">
        <p14:creationId xmlns:p14="http://schemas.microsoft.com/office/powerpoint/2010/main" val="1812015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35</a:t>
            </a:fld>
            <a:endParaRPr lang="de-DE" altLang="de-DE"/>
          </a:p>
        </p:txBody>
      </p:sp>
    </p:spTree>
    <p:extLst>
      <p:ext uri="{BB962C8B-B14F-4D97-AF65-F5344CB8AC3E}">
        <p14:creationId xmlns:p14="http://schemas.microsoft.com/office/powerpoint/2010/main" val="955851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36</a:t>
            </a:fld>
            <a:endParaRPr lang="de-DE" altLang="de-DE"/>
          </a:p>
        </p:txBody>
      </p:sp>
    </p:spTree>
    <p:extLst>
      <p:ext uri="{BB962C8B-B14F-4D97-AF65-F5344CB8AC3E}">
        <p14:creationId xmlns:p14="http://schemas.microsoft.com/office/powerpoint/2010/main" val="50735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Caption_10"/>
          <p:cNvSpPr txBox="1">
            <a:spLocks noChangeArrowheads="1"/>
          </p:cNvSpPr>
          <p:nvPr/>
        </p:nvSpPr>
        <p:spPr bwMode="auto">
          <a:xfrm>
            <a:off x="1583679" y="5251280"/>
            <a:ext cx="9039879"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1200"/>
              </a:spcBef>
              <a:buFontTx/>
              <a:buNone/>
            </a:pPr>
            <a:r>
              <a:rPr lang="de-DE" altLang="de-DE" sz="2400" dirty="0">
                <a:solidFill>
                  <a:srgbClr val="004992"/>
                </a:solidFill>
                <a:latin typeface="Calibri Light"/>
              </a:rPr>
              <a:t>Welk kadootje zal het meisje waarschijnlijk meenemen </a:t>
            </a:r>
            <a:br>
              <a:rPr lang="de-DE" altLang="de-DE" sz="2400" dirty="0">
                <a:solidFill>
                  <a:srgbClr val="004992"/>
                </a:solidFill>
                <a:latin typeface="Calibri Light"/>
              </a:rPr>
            </a:br>
            <a:r>
              <a:rPr lang="de-DE" altLang="de-DE" sz="2400" dirty="0">
                <a:solidFill>
                  <a:srgbClr val="004992"/>
                </a:solidFill>
                <a:latin typeface="Calibri Light"/>
              </a:rPr>
              <a:t>voor de volgende verjaardag van haar oma?</a:t>
            </a:r>
          </a:p>
          <a:p>
            <a:pPr algn="ctr" eaLnBrk="1" hangingPunct="1">
              <a:spcBef>
                <a:spcPts val="1200"/>
              </a:spcBef>
              <a:buFontTx/>
              <a:buNone/>
            </a:pPr>
            <a:r>
              <a:rPr lang="de-DE" altLang="de-DE" sz="2400" dirty="0">
                <a:solidFill>
                  <a:srgbClr val="004992"/>
                </a:solidFill>
                <a:latin typeface="Calibri Light"/>
              </a:rPr>
              <a:t>Zal oma blij zijn?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Oma‘s verjaardag</a:t>
            </a:r>
          </a:p>
        </p:txBody>
      </p:sp>
      <p:pic>
        <p:nvPicPr>
          <p:cNvPr id="9"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3"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37</a:t>
            </a:fld>
            <a:endParaRPr lang="de-DE" altLang="de-DE"/>
          </a:p>
        </p:txBody>
      </p:sp>
    </p:spTree>
    <p:extLst>
      <p:ext uri="{BB962C8B-B14F-4D97-AF65-F5344CB8AC3E}">
        <p14:creationId xmlns:p14="http://schemas.microsoft.com/office/powerpoint/2010/main" val="1573256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Caption_11"/>
          <p:cNvSpPr txBox="1">
            <a:spLocks noChangeArrowheads="1"/>
          </p:cNvSpPr>
          <p:nvPr/>
        </p:nvSpPr>
        <p:spPr bwMode="auto">
          <a:xfrm>
            <a:off x="1571618" y="5251280"/>
            <a:ext cx="9051941"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None/>
            </a:pPr>
            <a:r>
              <a:rPr lang="de-DE" altLang="de-DE" sz="2000" b="1" dirty="0">
                <a:solidFill>
                  <a:srgbClr val="004992"/>
                </a:solidFill>
                <a:latin typeface="Calibri Light"/>
              </a:rPr>
              <a:t>Waarschijnlijk:</a:t>
            </a:r>
            <a:r>
              <a:rPr lang="de-DE" altLang="de-DE" sz="2000" dirty="0">
                <a:solidFill>
                  <a:srgbClr val="004992"/>
                </a:solidFill>
                <a:latin typeface="Calibri Light"/>
              </a:rPr>
              <a:t> </a:t>
            </a:r>
            <a:r>
              <a:rPr lang="de-DE" altLang="de-DE" sz="2000" dirty="0">
                <a:latin typeface="Calibri Light"/>
              </a:rPr>
              <a:t>Opnieuw een doos bonbons omdat oma de laatste keer zo enthousiast reageerde.</a:t>
            </a:r>
          </a:p>
          <a:p>
            <a:pPr eaLnBrk="1" hangingPunct="1">
              <a:spcBef>
                <a:spcPts val="1200"/>
              </a:spcBef>
              <a:spcAft>
                <a:spcPts val="0"/>
              </a:spcAft>
              <a:buNone/>
            </a:pPr>
            <a:r>
              <a:rPr lang="de-DE" altLang="de-DE" sz="2000" b="1" dirty="0">
                <a:solidFill>
                  <a:srgbClr val="004992"/>
                </a:solidFill>
                <a:latin typeface="Calibri Light"/>
              </a:rPr>
              <a:t>Onwaarschijnlijk: </a:t>
            </a:r>
            <a:r>
              <a:rPr lang="de-DE" altLang="de-DE" sz="2000" dirty="0">
                <a:latin typeface="Calibri Light"/>
              </a:rPr>
              <a:t>Het meisje heeft gemerkt dat oma niet van bonbons houdt en ze geeft haar volgend jaar iets anders.</a:t>
            </a:r>
            <a:endParaRPr lang="en-US" altLang="de-DE" sz="2000" dirty="0">
              <a:latin typeface="Calibri Light"/>
            </a:endParaRPr>
          </a:p>
        </p:txBody>
      </p:sp>
      <p:sp>
        <p:nvSpPr>
          <p:cNvPr id="3" name="Title 2"/>
          <p:cNvSpPr>
            <a:spLocks noGrp="1"/>
          </p:cNvSpPr>
          <p:nvPr>
            <p:ph type="title"/>
          </p:nvPr>
        </p:nvSpPr>
        <p:spPr/>
        <p:txBody>
          <a:bodyPr/>
          <a:lstStyle/>
          <a:p>
            <a:r>
              <a:rPr lang="nl-NL" sz="3600" dirty="0">
                <a:solidFill>
                  <a:srgbClr val="004992"/>
                </a:solidFill>
                <a:latin typeface="Calibri Light"/>
              </a:rPr>
              <a:t>Oma‘s verjaardag</a:t>
            </a:r>
            <a:br>
              <a:rPr lang="nl-NL" sz="3600" dirty="0">
                <a:solidFill>
                  <a:srgbClr val="004992"/>
                </a:solidFill>
                <a:latin typeface="Calibri Light"/>
              </a:rPr>
            </a:br>
            <a:r>
              <a:rPr lang="nl-NL" dirty="0">
                <a:solidFill>
                  <a:srgbClr val="004992"/>
                </a:solidFill>
                <a:latin typeface="Calibri Light"/>
              </a:rPr>
              <a:t>Wat zal het meisje haar oma volgend jaar geven?</a:t>
            </a:r>
            <a:endParaRPr lang="en-US" dirty="0">
              <a:solidFill>
                <a:srgbClr val="004992"/>
              </a:solidFill>
              <a:latin typeface="Calibri Light"/>
            </a:endParaRPr>
          </a:p>
        </p:txBody>
      </p:sp>
      <p:pic>
        <p:nvPicPr>
          <p:cNvPr id="10"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4"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40</a:t>
            </a:fld>
            <a:endParaRPr lang="de-DE" altLang="de-DE"/>
          </a:p>
        </p:txBody>
      </p:sp>
    </p:spTree>
    <p:extLst>
      <p:ext uri="{BB962C8B-B14F-4D97-AF65-F5344CB8AC3E}">
        <p14:creationId xmlns:p14="http://schemas.microsoft.com/office/powerpoint/2010/main" val="1095370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41</a:t>
            </a:fld>
            <a:endParaRPr lang="de-DE" altLang="de-DE"/>
          </a:p>
        </p:txBody>
      </p:sp>
    </p:spTree>
    <p:extLst>
      <p:ext uri="{BB962C8B-B14F-4D97-AF65-F5344CB8AC3E}">
        <p14:creationId xmlns:p14="http://schemas.microsoft.com/office/powerpoint/2010/main" val="391744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Is de bankbediende angstig?</a:t>
            </a:r>
            <a:endParaRPr sz="2400" dirty="0">
              <a:solidFill>
                <a:srgbClr val="004992"/>
              </a:solidFill>
              <a:latin typeface="Calibri Light"/>
              <a:cs typeface="Verdana"/>
            </a:endParaRPr>
          </a:p>
        </p:txBody>
      </p:sp>
      <p:sp>
        <p:nvSpPr>
          <p:cNvPr id="1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18"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Geef me het geld of ik schiet</a:t>
            </a:r>
            <a:endParaRPr lang="de-DE" altLang="de-DE" sz="1100" dirty="0">
              <a:latin typeface="Calibri Light"/>
              <a:cs typeface="Arial" panose="020B0604020202020204" pitchFamily="34" charset="0"/>
            </a:endParaRPr>
          </a:p>
        </p:txBody>
      </p:sp>
      <p:sp>
        <p:nvSpPr>
          <p:cNvPr id="19" name="Oval Callout 18"/>
          <p:cNvSpPr/>
          <p:nvPr/>
        </p:nvSpPr>
        <p:spPr bwMode="gray">
          <a:xfrm>
            <a:off x="7088187" y="1063752"/>
            <a:ext cx="1097632"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Veel plezier, jongeman!</a:t>
            </a:r>
            <a:endParaRPr lang="en-GB" altLang="de-DE" sz="1100" b="1" dirty="0">
              <a:solidFill>
                <a:sysClr val="windowText" lastClr="000000"/>
              </a:solidFill>
              <a:latin typeface="Calibri Light"/>
            </a:endParaRPr>
          </a:p>
        </p:txBody>
      </p:sp>
      <p:pic>
        <p:nvPicPr>
          <p:cNvPr id="20"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20"/>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Rectangle 2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900" b="1"/>
              <a:t>WOW!</a:t>
            </a:r>
            <a:endParaRPr lang="en-US" sz="900" b="1" dirty="0"/>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42</a:t>
            </a:fld>
            <a:endParaRPr lang="de-DE" altLang="de-DE"/>
          </a:p>
        </p:txBody>
      </p:sp>
    </p:spTree>
    <p:extLst>
      <p:ext uri="{BB962C8B-B14F-4D97-AF65-F5344CB8AC3E}">
        <p14:creationId xmlns:p14="http://schemas.microsoft.com/office/powerpoint/2010/main" val="321138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7"/>
          <p:cNvSpPr txBox="1">
            <a:spLocks noChangeArrowheads="1"/>
          </p:cNvSpPr>
          <p:nvPr/>
        </p:nvSpPr>
        <p:spPr bwMode="auto">
          <a:xfrm>
            <a:off x="1969013" y="6605589"/>
            <a:ext cx="4223850" cy="231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nl-NL" altLang="de-DE" sz="900">
                <a:solidFill>
                  <a:schemeClr val="bg1"/>
                </a:solidFill>
                <a:latin typeface="Calibri Light"/>
              </a:rPr>
              <a:t>mmmmmmmmmmmmmmm</a:t>
            </a: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nl-NL" sz="2400" spc="-5">
                <a:solidFill>
                  <a:srgbClr val="004992"/>
                </a:solidFill>
                <a:latin typeface="Calibri Light"/>
                <a:cs typeface="Verdana"/>
              </a:rPr>
              <a:t>Gaan vader en zoon bootje varen?</a:t>
            </a:r>
            <a:endParaRPr sz="2400" dirty="0">
              <a:solidFill>
                <a:srgbClr val="004992"/>
              </a:solidFill>
              <a:latin typeface="Calibri Light"/>
              <a:cs typeface="Verdana"/>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l-NL" sz="1100" b="1" spc="-5">
                <a:solidFill>
                  <a:srgbClr val="333333"/>
                </a:solidFill>
                <a:latin typeface="Calibri Light"/>
                <a:cs typeface="Arial"/>
              </a:rPr>
              <a:t>Waarschuwing! Een stormfront nadert de kust! Verlaat het strand</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44</a:t>
            </a:fld>
            <a:endParaRPr lang="de-DE" altLang="de-DE"/>
          </a:p>
        </p:txBody>
      </p:sp>
    </p:spTree>
    <p:extLst>
      <p:ext uri="{BB962C8B-B14F-4D97-AF65-F5344CB8AC3E}">
        <p14:creationId xmlns:p14="http://schemas.microsoft.com/office/powerpoint/2010/main" val="6650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nl-NL" sz="2400" spc="-5">
                <a:solidFill>
                  <a:srgbClr val="004992"/>
                </a:solidFill>
                <a:latin typeface="Calibri Light"/>
                <a:cs typeface="Verdana"/>
              </a:rPr>
              <a:t>Waar heeft Rowina volgens Aart de ijskar het laatst gezien? Bij de schommel of bij de kerk?</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400">
                <a:solidFill>
                  <a:srgbClr val="004992"/>
                </a:solidFill>
                <a:latin typeface="Calibri Light"/>
              </a:rPr>
              <a:t>Wat denkt de moeder? Heeft ze gelijk?</a:t>
            </a:r>
            <a:endParaRPr lang="de-DE" altLang="de-DE" sz="2400" dirty="0">
              <a:solidFill>
                <a:srgbClr val="004992"/>
              </a:solidFill>
              <a:latin typeface="Calibri Light"/>
            </a:endParaRPr>
          </a:p>
        </p:txBody>
      </p:sp>
      <p:sp>
        <p:nvSpPr>
          <p:cNvPr id="9"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dirty="0">
                <a:latin typeface="Calibri Light"/>
                <a:cs typeface="Arial" panose="020B0604020202020204" pitchFamily="34" charset="0"/>
              </a:rPr>
              <a:t>Gaan we eten. Ma...Ik verga van de honger!</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359152" y="5884164"/>
            <a:ext cx="7416824"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nl-NL" altLang="de-DE" sz="2400">
                <a:solidFill>
                  <a:srgbClr val="004992"/>
                </a:solidFill>
                <a:latin typeface="Calibri Light"/>
                <a:ea typeface="Verdana" panose="020B0604030504040204" pitchFamily="34" charset="0"/>
                <a:cs typeface="Verdana" panose="020B0604030504040204" pitchFamily="34" charset="0"/>
              </a:rPr>
              <a:t>Waarom was de accu de 1e keer leeg? En de 2e keer? Welke verklaring kan de autobezitter hiervoor hebben?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0"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3" name="Rectangle 12"/>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dirty="0">
                <a:solidFill>
                  <a:srgbClr val="333333"/>
                </a:solidFill>
                <a:latin typeface="Calibri Light"/>
                <a:ea typeface="Verdana" panose="020B0604030504040204" pitchFamily="34" charset="0"/>
                <a:cs typeface="Verdana" panose="020B0604030504040204" pitchFamily="34" charset="0"/>
              </a:rPr>
              <a:t>Klacht Boven buurman</a:t>
            </a:r>
            <a:endParaRPr lang="en-US" sz="1000" b="1" dirty="0">
              <a:solidFill>
                <a:srgbClr val="333333"/>
              </a:solidFill>
            </a:endParaRPr>
          </a:p>
        </p:txBody>
      </p:sp>
      <p:sp>
        <p:nvSpPr>
          <p:cNvPr id="14" name="Rectangle 13"/>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algn="ctr"/>
            <a:r>
              <a:rPr lang="pt-BR" altLang="de-DE" sz="1100" b="1" spc="-30" dirty="0">
                <a:solidFill>
                  <a:srgbClr val="333333"/>
                </a:solidFill>
                <a:latin typeface="Calibri Light"/>
                <a:ea typeface="Verdana" panose="020B0604030504040204" pitchFamily="34" charset="0"/>
                <a:cs typeface="Verdana" panose="020B0604030504040204" pitchFamily="34" charset="0"/>
              </a:rPr>
              <a:t>Aan de huismeestel</a:t>
            </a:r>
            <a:endParaRPr lang="en-US" sz="1100" b="1" spc="-30" dirty="0">
              <a:solidFill>
                <a:srgbClr val="333333"/>
              </a:solidFill>
            </a:endParaRPr>
          </a:p>
        </p:txBody>
      </p:sp>
      <p:sp>
        <p:nvSpPr>
          <p:cNvPr id="15"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6"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t-BR" sz="1000" b="1" dirty="0">
                <a:latin typeface="Calibri Light"/>
                <a:cs typeface="Arial"/>
              </a:rPr>
              <a:t>Twee weken later, na verhuizing naar een andere flat</a:t>
            </a:r>
            <a:endParaRPr sz="1000" dirty="0">
              <a:latin typeface="Calibri Light"/>
              <a:cs typeface="Arial"/>
            </a:endParaRPr>
          </a:p>
        </p:txBody>
      </p:sp>
      <p:sp>
        <p:nvSpPr>
          <p:cNvPr id="1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1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meeneemt, hoe meer kans je hebt dat je tot een betrouwbaar oordeel komt.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49</a:t>
            </a:fld>
            <a:endParaRPr lang="de-DE" altLang="de-DE"/>
          </a:p>
        </p:txBody>
      </p:sp>
    </p:spTree>
    <p:extLst>
      <p:ext uri="{BB962C8B-B14F-4D97-AF65-F5344CB8AC3E}">
        <p14:creationId xmlns:p14="http://schemas.microsoft.com/office/powerpoint/2010/main" val="1081178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lopen</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mensen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het risico gezichtsuitdrukkingen en gedrag verkeerd te beoordelen.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Klaas denkt dat mensen hem belachelijk vinden en bespotten.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Klaas komt op het vliegveld, de ontvangsthal binnen; wachtende mensen kijken in zijn richting en twee mensen beginnen luid te lachen.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Echter: </a:t>
            </a:r>
            <a:r>
              <a:rPr lang="nl-NL" altLang="de-DE" sz="2000" dirty="0">
                <a:solidFill>
                  <a:srgbClr val="333333"/>
                </a:solidFill>
                <a:latin typeface="Calibri Light"/>
                <a:ea typeface="MS PGothic" panose="020B0600070205080204" pitchFamily="34" charset="-128"/>
              </a:rPr>
              <a:t>Alle wachtende mensen scannen uiteraard binnenkomende passagiers, omdat ze vrienden of klanten ophalen. De twee lachende personen hebben elkaar waarschijnlijk lange tijd niet gezien en wisselen vakantieherinneringen uit. Of misschien draagt Klaas nog steeds die maffe sombrero die hij mee heeft genomen uit Mexico.</a:t>
            </a:r>
          </a:p>
          <a:p>
            <a:pPr lvl="0" defTabSz="914400" fontAlgn="base"/>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Vergissen is menselijk</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 neem altijd andere gezichtspunten in overweging.</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6 – Inlevingsvermogen II</a:t>
            </a:r>
            <a:endParaRPr lang="de-DE"/>
          </a:p>
        </p:txBody>
      </p:sp>
      <p:sp>
        <p:nvSpPr>
          <p:cNvPr id="8" name="Slide Number Placeholder 7"/>
          <p:cNvSpPr>
            <a:spLocks noGrp="1"/>
          </p:cNvSpPr>
          <p:nvPr>
            <p:ph type="sldNum" sz="quarter" idx="12"/>
          </p:nvPr>
        </p:nvSpPr>
        <p:spPr/>
        <p:txBody>
          <a:bodyPr/>
          <a:lstStyle/>
          <a:p>
            <a:pPr>
              <a:defRPr/>
            </a:pPr>
            <a:fld id="{031A960F-7AA3-4F35-A7B1-0322261120F5}" type="slidenum">
              <a:rPr lang="de-DE" altLang="de-DE" smtClean="0"/>
              <a:pPr>
                <a:defRPr/>
              </a:pPr>
              <a:t>51</a:t>
            </a:fld>
            <a:endParaRPr lang="de-DE" altLang="de-DE"/>
          </a:p>
        </p:txBody>
      </p:sp>
    </p:spTree>
    <p:extLst>
      <p:ext uri="{BB962C8B-B14F-4D97-AF65-F5344CB8AC3E}">
        <p14:creationId xmlns:p14="http://schemas.microsoft.com/office/powerpoint/2010/main" val="2296035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7324714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52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3685</Words>
  <Application>Microsoft Office PowerPoint</Application>
  <PresentationFormat>Benutzerdefiniert</PresentationFormat>
  <Paragraphs>558</Paragraphs>
  <Slides>52</Slides>
  <Notes>52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52</vt:i4>
      </vt:variant>
    </vt:vector>
  </HeadingPairs>
  <TitlesOfParts>
    <vt:vector size="58" baseType="lpstr">
      <vt:lpstr>Arial</vt:lpstr>
      <vt:lpstr>Verdana</vt:lpstr>
      <vt:lpstr>WingDings</vt:lpstr>
      <vt:lpstr>Calibri Light</vt:lpstr>
      <vt:lpstr>Symbol</vt:lpstr>
      <vt:lpstr>UKE_PPT-Vorlage_16zu9</vt:lpstr>
      <vt:lpstr>MCT 6 A – Inlevingsvermogen II</vt:lpstr>
      <vt:lpstr>Als je iemand voor het eerst ontmoet: op welke uiterlijke kenmerken let je dan?</vt:lpstr>
      <vt:lpstr>Uiterlijke kenmerken Hoe betrouwbaar is dit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Oma‘s verjaardag</vt:lpstr>
      <vt:lpstr>Oma‘s verjaardag Wat zal het meisje haar oma volgend jaar geven?</vt:lpstr>
      <vt:lpstr>Oefening 1</vt:lpstr>
      <vt:lpstr>PowerPoint-Präsentation</vt:lpstr>
      <vt:lpstr>PowerPoint-Präsentation</vt:lpstr>
      <vt:lpstr>PowerPoint-Präsentation</vt:lpstr>
      <vt:lpstr>PowerPoint-Präsentation</vt:lpstr>
      <vt:lpstr>optioneel: videoclip</vt:lpstr>
      <vt:lpstr>PowerPoint-Präsentation</vt:lpstr>
      <vt:lpstr>PowerPoint-Präsentation</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336</cp:revision>
  <dcterms:created xsi:type="dcterms:W3CDTF">2004-06-30T16:15:23Z</dcterms:created>
  <dcterms:modified xsi:type="dcterms:W3CDTF">2023-02-06T11:21:40Z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