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0" r:id="rId1"/>
  </p:sldMasterIdLst>
  <p:notesMasterIdLst>
    <p:notesMasterId r:id="rId72"/>
  </p:notesMasterIdLst>
  <p:handoutMasterIdLst>
    <p:handoutMasterId r:id="rId73"/>
  </p:handoutMasterIdLst>
  <p:sldIdLst>
    <p:sldId id="675" r:id="rId2"/>
    <p:sldId id="578" r:id="rId3"/>
    <p:sldId id="652" r:id="rId4"/>
    <p:sldId id="653" r:id="rId5"/>
    <p:sldId id="654" r:id="rId6"/>
    <p:sldId id="676" r:id="rId7"/>
    <p:sldId id="642" r:id="rId8"/>
    <p:sldId id="655" r:id="rId9"/>
    <p:sldId id="656" r:id="rId10"/>
    <p:sldId id="657" r:id="rId11"/>
    <p:sldId id="658" r:id="rId12"/>
    <p:sldId id="659" r:id="rId13"/>
    <p:sldId id="660" r:id="rId14"/>
    <p:sldId id="663" r:id="rId15"/>
    <p:sldId id="678" r:id="rId16"/>
    <p:sldId id="677" r:id="rId17"/>
    <p:sldId id="664" r:id="rId18"/>
    <p:sldId id="615" r:id="rId19"/>
    <p:sldId id="632" r:id="rId20"/>
    <p:sldId id="636" r:id="rId21"/>
    <p:sldId id="616" r:id="rId22"/>
    <p:sldId id="626" r:id="rId23"/>
    <p:sldId id="665" r:id="rId24"/>
    <p:sldId id="666" r:id="rId25"/>
    <p:sldId id="667" r:id="rId26"/>
    <p:sldId id="529" r:id="rId27"/>
    <p:sldId id="530" r:id="rId28"/>
    <p:sldId id="531" r:id="rId29"/>
    <p:sldId id="532" r:id="rId30"/>
    <p:sldId id="533" r:id="rId31"/>
    <p:sldId id="534" r:id="rId32"/>
    <p:sldId id="535" r:id="rId33"/>
    <p:sldId id="536" r:id="rId34"/>
    <p:sldId id="537" r:id="rId35"/>
    <p:sldId id="538" r:id="rId36"/>
    <p:sldId id="539" r:id="rId37"/>
    <p:sldId id="540" r:id="rId38"/>
    <p:sldId id="489" r:id="rId39"/>
    <p:sldId id="490" r:id="rId40"/>
    <p:sldId id="491" r:id="rId41"/>
    <p:sldId id="492" r:id="rId42"/>
    <p:sldId id="584" r:id="rId43"/>
    <p:sldId id="585" r:id="rId44"/>
    <p:sldId id="586" r:id="rId45"/>
    <p:sldId id="587" r:id="rId46"/>
    <p:sldId id="668" r:id="rId47"/>
    <p:sldId id="638" r:id="rId48"/>
    <p:sldId id="639" r:id="rId49"/>
    <p:sldId id="640" r:id="rId50"/>
    <p:sldId id="641" r:id="rId51"/>
    <p:sldId id="594" r:id="rId52"/>
    <p:sldId id="595" r:id="rId53"/>
    <p:sldId id="596" r:id="rId54"/>
    <p:sldId id="597" r:id="rId55"/>
    <p:sldId id="598" r:id="rId56"/>
    <p:sldId id="599" r:id="rId57"/>
    <p:sldId id="600" r:id="rId58"/>
    <p:sldId id="601" r:id="rId59"/>
    <p:sldId id="602" r:id="rId60"/>
    <p:sldId id="603" r:id="rId61"/>
    <p:sldId id="604" r:id="rId62"/>
    <p:sldId id="605" r:id="rId63"/>
    <p:sldId id="647" r:id="rId64"/>
    <p:sldId id="669" r:id="rId65"/>
    <p:sldId id="670" r:id="rId66"/>
    <p:sldId id="611" r:id="rId67"/>
    <p:sldId id="671" r:id="rId68"/>
    <p:sldId id="672" r:id="rId69"/>
    <p:sldId id="673" r:id="rId70"/>
    <p:sldId id="617" r:id="rId71"/>
  </p:sldIdLst>
  <p:sldSz cx="12195175" cy="6858000"/>
  <p:notesSz cx="7099300" cy="10234613"/>
  <p:embeddedFontLst>
    <p:embeddedFont>
      <p:font typeface="Calibri Light" panose="020F0302020204030204" pitchFamily="34" charset="0"/>
      <p:regular r:id="rId74"/>
      <p:italic r:id="rId75"/>
    </p:embeddedFont>
    <p:embeddedFont>
      <p:font typeface="Verdana" panose="020B0604030504040204" pitchFamily="34" charset="0"/>
      <p:regular r:id="rId76"/>
      <p:bold r:id="rId77"/>
      <p:italic r:id="rId78"/>
      <p:boldItalic r:id="rId79"/>
    </p:embeddedFont>
  </p:embeddedFontLst>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6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6A6A6"/>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4660"/>
  </p:normalViewPr>
  <p:slideViewPr>
    <p:cSldViewPr>
      <p:cViewPr varScale="1">
        <p:scale>
          <a:sx n="98" d="100"/>
          <a:sy n="98" d="100"/>
        </p:scale>
        <p:origin x="240" y="56"/>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font" Target="fonts/font5.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7609E117-E3F2-425A-AAF5-C4DA0DC15C47}" type="slidenum">
              <a:rPr lang="en-GB" altLang="de-DE"/>
              <a:pPr>
                <a:defRPr/>
              </a:pPr>
              <a:t>‹Nr.›</a:t>
            </a:fld>
            <a:endParaRPr lang="en-GB" altLang="de-DE"/>
          </a:p>
        </p:txBody>
      </p:sp>
    </p:spTree>
    <p:extLst>
      <p:ext uri="{BB962C8B-B14F-4D97-AF65-F5344CB8AC3E}">
        <p14:creationId xmlns:p14="http://schemas.microsoft.com/office/powerpoint/2010/main" val="193699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4F3A5339-D7F4-4118-9575-0D3BC4171917}" type="slidenum">
              <a:rPr lang="en-US" altLang="de-DE"/>
              <a:pPr>
                <a:defRPr/>
              </a:pPr>
              <a:t>‹Nr.›</a:t>
            </a:fld>
            <a:endParaRPr lang="en-US" altLang="de-DE"/>
          </a:p>
        </p:txBody>
      </p:sp>
    </p:spTree>
    <p:extLst>
      <p:ext uri="{BB962C8B-B14F-4D97-AF65-F5344CB8AC3E}">
        <p14:creationId xmlns:p14="http://schemas.microsoft.com/office/powerpoint/2010/main" val="34220070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D06729B-576B-48ED-A3FE-F96E45C96959}" type="slidenum">
              <a:rPr lang="en-US" altLang="de-DE" sz="1300"/>
              <a:pPr>
                <a:spcBef>
                  <a:spcPct val="0"/>
                </a:spcBef>
              </a:pPr>
              <a:t>2</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934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D06729B-576B-48ED-A3FE-F96E45C96959}" type="slidenum">
              <a:rPr lang="en-US" altLang="de-DE" sz="1300"/>
              <a:pPr>
                <a:spcBef>
                  <a:spcPct val="0"/>
                </a:spcBef>
              </a:pPr>
              <a:t>3</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934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D06729B-576B-48ED-A3FE-F96E45C96959}" type="slidenum">
              <a:rPr lang="en-US" altLang="de-DE" sz="1300"/>
              <a:pPr>
                <a:spcBef>
                  <a:spcPct val="0"/>
                </a:spcBef>
              </a:pPr>
              <a:t>4</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934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F3A5339-D7F4-4118-9575-0D3BC4171917}" type="slidenum">
              <a:rPr lang="en-US" altLang="de-DE" smtClean="0"/>
              <a:pPr>
                <a:defRPr/>
              </a:pPr>
              <a:t>5</a:t>
            </a:fld>
            <a:endParaRPr lang="en-US" altLang="de-DE"/>
          </a:p>
        </p:txBody>
      </p:sp>
    </p:spTree>
    <p:extLst>
      <p:ext uri="{BB962C8B-B14F-4D97-AF65-F5344CB8AC3E}">
        <p14:creationId xmlns:p14="http://schemas.microsoft.com/office/powerpoint/2010/main" val="3773225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F3A5339-D7F4-4118-9575-0D3BC4171917}" type="slidenum">
              <a:rPr lang="en-US" altLang="de-DE" smtClean="0"/>
              <a:pPr>
                <a:defRPr/>
              </a:pPr>
              <a:t>6</a:t>
            </a:fld>
            <a:endParaRPr lang="en-US" altLang="de-DE"/>
          </a:p>
        </p:txBody>
      </p:sp>
    </p:spTree>
    <p:extLst>
      <p:ext uri="{BB962C8B-B14F-4D97-AF65-F5344CB8AC3E}">
        <p14:creationId xmlns:p14="http://schemas.microsoft.com/office/powerpoint/2010/main" val="3773225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7</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8</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9</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10</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11</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54FD18C-21EC-4C1A-889E-1B1F6B33BEEB}" type="slidenum">
              <a:rPr lang="en-US" altLang="de-DE" sz="1300"/>
              <a:pPr>
                <a:spcBef>
                  <a:spcPct val="0"/>
                </a:spcBef>
              </a:pPr>
              <a:t>12</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8838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470CEC9-4CB6-4CAD-98E5-23715D4E2125}" type="slidenum">
              <a:rPr lang="en-US" altLang="de-DE" sz="1300"/>
              <a:pPr eaLnBrk="1" hangingPunct="1">
                <a:spcBef>
                  <a:spcPct val="0"/>
                </a:spcBef>
              </a:pPr>
              <a:t>13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6095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14</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15</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16</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FF1620-62E7-4A0A-8199-5931F502BE81}" type="slidenum">
              <a:rPr lang="en-US" altLang="de-DE" sz="1300"/>
              <a:pPr eaLnBrk="1" hangingPunct="1">
                <a:spcBef>
                  <a:spcPct val="0"/>
                </a:spcBef>
              </a:pPr>
              <a:t>17</a:t>
            </a:fld>
            <a:endParaRPr lang="en-US"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25083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6E830F2-1580-4197-BE00-6DAC5E7CA28E}" type="slidenum">
              <a:rPr lang="en-US" altLang="de-DE" sz="1300"/>
              <a:pPr>
                <a:spcBef>
                  <a:spcPct val="0"/>
                </a:spcBef>
              </a:pPr>
              <a:t>18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77735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B7684F-311E-4563-B56C-33B099ED1177}" type="slidenum">
              <a:rPr lang="en-US" altLang="de-DE" sz="1300"/>
              <a:pPr>
                <a:spcBef>
                  <a:spcPct val="0"/>
                </a:spcBef>
              </a:pPr>
              <a:t>19</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2091680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92A9721-4809-40EB-A9A9-45F5AB4DA968}" type="slidenum">
              <a:rPr lang="en-US" altLang="de-DE" sz="1300"/>
              <a:pPr>
                <a:spcBef>
                  <a:spcPct val="0"/>
                </a:spcBef>
              </a:pPr>
              <a:t>20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1079736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439C898-1911-453E-867B-004BC5575BFC}" type="slidenum">
              <a:rPr lang="en-US" altLang="de-DE" sz="1300"/>
              <a:pPr>
                <a:spcBef>
                  <a:spcPct val="0"/>
                </a:spcBef>
              </a:pPr>
              <a:t>21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dirty="0"/>
          </a:p>
        </p:txBody>
      </p:sp>
    </p:spTree>
    <p:extLst>
      <p:ext uri="{BB962C8B-B14F-4D97-AF65-F5344CB8AC3E}">
        <p14:creationId xmlns:p14="http://schemas.microsoft.com/office/powerpoint/2010/main" val="1675783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ED5B2D2-7489-423D-B897-0068E3C235CA}" type="slidenum">
              <a:rPr lang="en-US" altLang="de-DE" sz="1300"/>
              <a:pPr algn="r" eaLnBrk="1" hangingPunct="1">
                <a:spcBef>
                  <a:spcPct val="0"/>
                </a:spcBef>
              </a:pPr>
              <a:t>22</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007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ED5B2D2-7489-423D-B897-0068E3C235CA}" type="slidenum">
              <a:rPr lang="en-US" altLang="de-DE" sz="1300"/>
              <a:pPr algn="r" eaLnBrk="1" hangingPunct="1">
                <a:spcBef>
                  <a:spcPct val="0"/>
                </a:spcBef>
              </a:pPr>
              <a:t>23</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007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ED5B2D2-7489-423D-B897-0068E3C235CA}" type="slidenum">
              <a:rPr lang="en-US" altLang="de-DE" sz="1300"/>
              <a:pPr algn="r" eaLnBrk="1" hangingPunct="1">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007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ED5B2D2-7489-423D-B897-0068E3C235CA}" type="slidenum">
              <a:rPr lang="en-US" altLang="de-DE" sz="1300"/>
              <a:pPr algn="r" eaLnBrk="1" hangingPunct="1">
                <a:spcBef>
                  <a:spcPct val="0"/>
                </a:spcBef>
              </a:pPr>
              <a:t>25</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0007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0988795-C75C-45A2-9938-8D7A0AFBD8C9}" type="slidenum">
              <a:rPr lang="en-US" altLang="de-DE" sz="1300"/>
              <a:pPr>
                <a:spcBef>
                  <a:spcPct val="0"/>
                </a:spcBef>
              </a:pPr>
              <a:t>26</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994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AF6CEF-FF32-408B-AA02-9EB275C23298}" type="slidenum">
              <a:rPr lang="en-US" altLang="de-DE" sz="1300"/>
              <a:pPr>
                <a:spcBef>
                  <a:spcPct val="0"/>
                </a:spcBef>
              </a:pPr>
              <a:t>27</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413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04944B4-C533-4E60-A00F-C5AD49CC2E1E}" type="slidenum">
              <a:rPr lang="en-US" altLang="de-DE" sz="1300"/>
              <a:pPr>
                <a:spcBef>
                  <a:spcPct val="0"/>
                </a:spcBef>
              </a:pPr>
              <a:t>28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899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430CFA-ADDE-428C-8AA0-6DF2DAECC150}" type="slidenum">
              <a:rPr lang="en-US" altLang="de-DE" sz="1300"/>
              <a:pPr>
                <a:spcBef>
                  <a:spcPct val="0"/>
                </a:spcBef>
              </a:pPr>
              <a:t>29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6196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4002D6B-B65B-4DB9-A339-F341F250212B}" type="slidenum">
              <a:rPr lang="en-US" altLang="de-DE" sz="1300"/>
              <a:pPr>
                <a:spcBef>
                  <a:spcPct val="0"/>
                </a:spcBef>
              </a:pPr>
              <a:t>30</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93010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36A0821-4703-438F-910C-6D5192B2A495}" type="slidenum">
              <a:rPr lang="en-US" altLang="de-DE" sz="1300"/>
              <a:pPr>
                <a:spcBef>
                  <a:spcPct val="0"/>
                </a:spcBef>
              </a:pPr>
              <a:t>31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76517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669BA17-B9BC-4D49-A1B3-E5C14F6C4F0B}" type="slidenum">
              <a:rPr lang="en-US" altLang="de-DE" sz="1300"/>
              <a:pPr>
                <a:spcBef>
                  <a:spcPct val="0"/>
                </a:spcBef>
              </a:pPr>
              <a:t>32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2653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D675AE0-72B8-408A-85DE-B1D36DBD9185}" type="slidenum">
              <a:rPr lang="en-US" altLang="de-DE" sz="1300"/>
              <a:pPr>
                <a:spcBef>
                  <a:spcPct val="0"/>
                </a:spcBef>
              </a:pPr>
              <a:t>33</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60794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0482235-6319-4DBB-A605-294012E43B13}" type="slidenum">
              <a:rPr lang="en-US" altLang="de-DE" sz="1300"/>
              <a:pPr>
                <a:spcBef>
                  <a:spcPct val="0"/>
                </a:spcBef>
              </a:pPr>
              <a:t>34</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29349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723490B-5663-450B-AE3A-562452ECB975}" type="slidenum">
              <a:rPr lang="en-US" altLang="de-DE" sz="1300"/>
              <a:pPr>
                <a:spcBef>
                  <a:spcPct val="0"/>
                </a:spcBef>
              </a:pPr>
              <a:t>35</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0637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391B094-A267-4D53-B51C-B6D250BD7145}" type="slidenum">
              <a:rPr lang="en-US" altLang="de-DE" sz="1300"/>
              <a:pPr>
                <a:spcBef>
                  <a:spcPct val="0"/>
                </a:spcBef>
              </a:pPr>
              <a:t>36</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25394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47524C-A368-444A-8F74-5365FF2091F6}" type="slidenum">
              <a:rPr lang="en-US" altLang="de-DE" sz="1300"/>
              <a:pPr>
                <a:spcBef>
                  <a:spcPct val="0"/>
                </a:spcBef>
              </a:pPr>
              <a:t>37</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51348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A35DD6C-4ED7-4325-84B2-B0E75D76AB71}" type="slidenum">
              <a:rPr lang="en-US" altLang="de-DE" sz="1300"/>
              <a:pPr>
                <a:spcBef>
                  <a:spcPct val="0"/>
                </a:spcBef>
              </a:pPr>
              <a:t>38</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35580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EA7A3FB-9D60-4FD3-8F13-2213AE581F53}" type="slidenum">
              <a:rPr lang="en-US" altLang="de-DE" sz="1300"/>
              <a:pPr>
                <a:spcBef>
                  <a:spcPct val="0"/>
                </a:spcBef>
              </a:pPr>
              <a:t>39</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0456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3F2C27B-5B59-452F-97D5-A09FB8448CA5}" type="slidenum">
              <a:rPr lang="en-US" altLang="de-DE" sz="1300"/>
              <a:pPr>
                <a:spcBef>
                  <a:spcPct val="0"/>
                </a:spcBef>
              </a:pPr>
              <a:t>40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3484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7EC8437-C59E-40EE-83E5-6F822A5BB1C6}" type="slidenum">
              <a:rPr lang="en-US" altLang="de-DE" sz="1300"/>
              <a:pPr>
                <a:spcBef>
                  <a:spcPct val="0"/>
                </a:spcBef>
              </a:pPr>
              <a:t>41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83004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B5716EE-73C7-41E2-B44D-6DB2ADE2F02A}" type="slidenum">
              <a:rPr lang="en-US" altLang="de-DE" sz="1300"/>
              <a:pPr>
                <a:spcBef>
                  <a:spcPct val="0"/>
                </a:spcBef>
              </a:pPr>
              <a:t>42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9050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F234BE3-8E7B-4E45-B082-E36D15E22539}" type="slidenum">
              <a:rPr lang="en-US" altLang="de-DE" sz="1300"/>
              <a:pPr>
                <a:spcBef>
                  <a:spcPct val="0"/>
                </a:spcBef>
              </a:pPr>
              <a:t>43</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16552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F7B9631-7D68-48F3-A66F-4837C2459F55}" type="slidenum">
              <a:rPr lang="en-US" altLang="de-DE" sz="1300"/>
              <a:pPr>
                <a:spcBef>
                  <a:spcPct val="0"/>
                </a:spcBef>
              </a:pPr>
              <a:t>44</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3958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B8577FC-D667-4B5F-B5D4-3DBA09253B76}" type="slidenum">
              <a:rPr lang="en-US" altLang="de-DE" sz="1300"/>
              <a:pPr>
                <a:spcBef>
                  <a:spcPct val="0"/>
                </a:spcBef>
              </a:pPr>
              <a:t>45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41352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2377BC0-3616-4748-A314-E16870EFAB5F}" type="slidenum">
              <a:rPr lang="en-US" altLang="de-DE" sz="1300">
                <a:solidFill>
                  <a:srgbClr val="000000"/>
                </a:solidFill>
              </a:rPr>
              <a:pPr>
                <a:spcBef>
                  <a:spcPct val="0"/>
                </a:spcBef>
              </a:pPr>
              <a:t>47</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37373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6D655FB-BE67-4F2A-803F-4B13ECA5440D}" type="slidenum">
              <a:rPr lang="en-US" altLang="de-DE" sz="1300">
                <a:solidFill>
                  <a:srgbClr val="000000"/>
                </a:solidFill>
              </a:rPr>
              <a:pPr>
                <a:spcBef>
                  <a:spcPct val="0"/>
                </a:spcBef>
              </a:pPr>
              <a:t>48</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56668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4860E05-D27D-43CC-A29F-26AF574EFA1F}" type="slidenum">
              <a:rPr lang="en-US" altLang="de-DE" sz="1300">
                <a:solidFill>
                  <a:srgbClr val="000000"/>
                </a:solidFill>
              </a:rPr>
              <a:pPr>
                <a:spcBef>
                  <a:spcPct val="0"/>
                </a:spcBef>
              </a:pPr>
              <a:t>49</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92107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8514844-DFB9-4FDF-A475-88194BEB18D2}" type="slidenum">
              <a:rPr lang="en-US" altLang="de-DE" sz="1300">
                <a:solidFill>
                  <a:srgbClr val="000000"/>
                </a:solidFill>
              </a:rPr>
              <a:pPr>
                <a:spcBef>
                  <a:spcPct val="0"/>
                </a:spcBef>
              </a:pPr>
              <a:t>50</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96441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97BAFF6-2A85-485D-BA97-E007C7B82818}" type="slidenum">
              <a:rPr lang="en-US" altLang="de-DE" sz="1300"/>
              <a:pPr>
                <a:spcBef>
                  <a:spcPct val="0"/>
                </a:spcBef>
              </a:pPr>
              <a:t>51</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60035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8543BFD-9FFC-43F5-BA65-BC3F9E7FBEC7}" type="slidenum">
              <a:rPr lang="en-US" altLang="de-DE" sz="1300"/>
              <a:pPr>
                <a:spcBef>
                  <a:spcPct val="0"/>
                </a:spcBef>
              </a:pPr>
              <a:t>52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95456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71B177-03C8-43F0-8A93-3494E7099A31}" type="slidenum">
              <a:rPr lang="en-US" altLang="de-DE" sz="1300"/>
              <a:pPr>
                <a:spcBef>
                  <a:spcPct val="0"/>
                </a:spcBef>
              </a:pPr>
              <a:t>53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4377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36579B-56A8-48AA-B238-4AC2AAFF61DE}" type="slidenum">
              <a:rPr lang="en-US" altLang="de-DE" sz="1300"/>
              <a:pPr>
                <a:spcBef>
                  <a:spcPct val="0"/>
                </a:spcBef>
              </a:pPr>
              <a:t>54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13107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87637E2-061F-4CF2-B8C8-5356DFB7B8F8}" type="slidenum">
              <a:rPr lang="en-US" altLang="de-DE" sz="1300"/>
              <a:pPr>
                <a:spcBef>
                  <a:spcPct val="0"/>
                </a:spcBef>
              </a:pPr>
              <a:t>55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179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DB281B4-05CF-45CB-A5F5-5D31B05B8C56}" type="slidenum">
              <a:rPr lang="en-US" altLang="de-DE" sz="1300"/>
              <a:pPr>
                <a:spcBef>
                  <a:spcPct val="0"/>
                </a:spcBef>
              </a:pPr>
              <a:t>56</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82991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ED5FCE2-5D11-4AB6-82C6-6C3EE44D79E8}" type="slidenum">
              <a:rPr lang="en-US" altLang="de-DE" sz="1300"/>
              <a:pPr>
                <a:spcBef>
                  <a:spcPct val="0"/>
                </a:spcBef>
              </a:pPr>
              <a:t>57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60139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01661C7-B3CF-4FAC-B2D8-932AFBCB7E7D}" type="slidenum">
              <a:rPr lang="en-US" altLang="de-DE" sz="1300"/>
              <a:pPr>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64102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2E8D792-E939-4F94-A28E-7FF099A34A8A}" type="slidenum">
              <a:rPr lang="en-US" altLang="de-DE" sz="1300"/>
              <a:pPr>
                <a:spcBef>
                  <a:spcPct val="0"/>
                </a:spcBef>
              </a:pPr>
              <a:t>59</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98928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DFFABA1-95D8-4F1E-BB95-CEFB5B14A7D8}" type="slidenum">
              <a:rPr lang="en-US" altLang="de-DE" sz="1300"/>
              <a:pPr>
                <a:spcBef>
                  <a:spcPct val="0"/>
                </a:spcBef>
              </a:pPr>
              <a:t>60</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90326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B1722AC-F4FC-4815-8FCC-2A133A2DBA98}" type="slidenum">
              <a:rPr lang="en-US" altLang="de-DE" sz="1300"/>
              <a:pPr>
                <a:spcBef>
                  <a:spcPct val="0"/>
                </a:spcBef>
              </a:pPr>
              <a:t>61</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33913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8C33AF6D-8A8A-4A1F-B489-5BE11A604A9C}" type="slidenum">
              <a:rPr lang="en-US" altLang="de-DE" sz="130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58218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7576C08-F4C0-4527-A423-22FF1BEBB54A}" type="slidenum">
              <a:rPr lang="en-US" altLang="de-DE" sz="1300"/>
              <a:pPr>
                <a:spcBef>
                  <a:spcPct val="0"/>
                </a:spcBef>
              </a:pPr>
              <a:t>63</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93158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7576C08-F4C0-4527-A423-22FF1BEBB54A}" type="slidenum">
              <a:rPr lang="en-US" altLang="de-DE" sz="130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93158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7576C08-F4C0-4527-A423-22FF1BEBB54A}" type="slidenum">
              <a:rPr lang="en-US" altLang="de-DE" sz="130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93158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20C3592-8B6B-409C-850F-7C71D674C9A2}" type="slidenum">
              <a:rPr lang="en-US" altLang="de-DE" sz="1300"/>
              <a:pPr>
                <a:spcBef>
                  <a:spcPct val="0"/>
                </a:spcBef>
              </a:pPr>
              <a:t>66</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40133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20C3592-8B6B-409C-850F-7C71D674C9A2}" type="slidenum">
              <a:rPr lang="en-US" altLang="de-DE" sz="130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40133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20C3592-8B6B-409C-850F-7C71D674C9A2}" type="slidenum">
              <a:rPr lang="en-US" altLang="de-DE" sz="130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40133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C03E3AA-0B3E-4DC2-A8E4-11C62192A688}" type="slidenum">
              <a:rPr lang="en-US" altLang="de-DE" sz="1300"/>
              <a:pPr>
                <a:spcBef>
                  <a:spcPct val="0"/>
                </a:spcBef>
              </a:pPr>
              <a:t>70</a:t>
            </a:fld>
            <a:endParaRPr lang="en-US" altLang="de-DE" sz="1300"/>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00138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3D01C37-CE7D-4E3D-A555-3215443A4341}"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3 – Veranderen van overtuiging</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3D01C37-CE7D-4E3D-A555-3215443A434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3 – Veranderen van overtuiging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3D01C37-CE7D-4E3D-A555-3215443A434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5.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10.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6.xml"/><Relationship Id="rId1" Type="http://schemas.openxmlformats.org/officeDocument/2006/relationships/slideLayout" Target="../slideLayouts/slideLayout10.xml"/><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7.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8.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0.xml"/><Relationship Id="rId1" Type="http://schemas.openxmlformats.org/officeDocument/2006/relationships/slideLayout" Target="../slideLayouts/slideLayout10.xml"/><Relationship Id="rId4" Type="http://schemas.openxmlformats.org/officeDocument/2006/relationships/image" Target="../media/image56.jpeg"/></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1.xml"/><Relationship Id="rId1" Type="http://schemas.openxmlformats.org/officeDocument/2006/relationships/slideLayout" Target="../slideLayouts/slideLayout10.xml"/><Relationship Id="rId5" Type="http://schemas.openxmlformats.org/officeDocument/2006/relationships/image" Target="../media/image56.jpeg"/><Relationship Id="rId4" Type="http://schemas.openxmlformats.org/officeDocument/2006/relationships/image" Target="../media/image58.png"/></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2.xml"/><Relationship Id="rId1" Type="http://schemas.openxmlformats.org/officeDocument/2006/relationships/slideLayout" Target="../slideLayouts/slideLayout10.xml"/><Relationship Id="rId5" Type="http://schemas.openxmlformats.org/officeDocument/2006/relationships/image" Target="../media/image56.jpeg"/><Relationship Id="rId4" Type="http://schemas.openxmlformats.org/officeDocument/2006/relationships/image" Target="../media/image58.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a:latin typeface="+mn-lt"/>
                <a:ea typeface="+mn-ea"/>
                <a:cs typeface="+mn-cs"/>
              </a:rPr>
              <a:t>MCT 3 B – Veranderen van overtuiging</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998630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a:t>
            </a:r>
            <a:r>
              <a:rPr lang="nl-NL" altLang="de-DE" sz="2400">
                <a:solidFill>
                  <a:srgbClr val="333333"/>
                </a:solidFill>
                <a:latin typeface="Calibri Light"/>
                <a:ea typeface="MS PGothic" panose="020B0600070205080204" pitchFamily="34" charset="-128"/>
              </a:rPr>
              <a:t>.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de </a:t>
            </a:r>
            <a:r>
              <a:rPr lang="nl-NL" altLang="de-DE" sz="2400" dirty="0">
                <a:solidFill>
                  <a:srgbClr val="333333"/>
                </a:solidFill>
                <a:latin typeface="Calibri Light"/>
                <a:ea typeface="MS PGothic" panose="020B0600070205080204" pitchFamily="34" charset="-128"/>
              </a:rPr>
              <a:t>eerste indruk is </a:t>
            </a:r>
            <a:r>
              <a:rPr lang="nl-NL" altLang="de-DE" sz="2400">
                <a:solidFill>
                  <a:srgbClr val="333333"/>
                </a:solidFill>
                <a:latin typeface="Calibri Light"/>
                <a:ea typeface="MS PGothic" panose="020B0600070205080204" pitchFamily="34" charset="-128"/>
              </a:rPr>
              <a:t>de beste</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nl-NL" dirty="0"/>
              <a:t>Metacognitieve Training 3 – Veranderen van overtuiging</a:t>
            </a:r>
            <a:endParaRPr lang="de-DE" dirty="0"/>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a:t>
            </a:r>
            <a:r>
              <a:rPr lang="nl-NL" altLang="de-DE" sz="2400">
                <a:solidFill>
                  <a:srgbClr val="333333"/>
                </a:solidFill>
                <a:latin typeface="Calibri Light"/>
                <a:ea typeface="MS PGothic" panose="020B0600070205080204" pitchFamily="34" charset="-128"/>
              </a:rPr>
              <a:t>.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de </a:t>
            </a:r>
            <a:r>
              <a:rPr lang="nl-NL" altLang="de-DE" sz="2400" dirty="0">
                <a:solidFill>
                  <a:srgbClr val="333333"/>
                </a:solidFill>
                <a:latin typeface="Calibri Light"/>
                <a:ea typeface="MS PGothic" panose="020B0600070205080204" pitchFamily="34" charset="-128"/>
              </a:rPr>
              <a:t>eerste indruk is </a:t>
            </a:r>
            <a:r>
              <a:rPr lang="nl-NL" altLang="de-DE" sz="2400">
                <a:solidFill>
                  <a:srgbClr val="333333"/>
                </a:solidFill>
                <a:latin typeface="Calibri Light"/>
                <a:ea typeface="MS PGothic" panose="020B0600070205080204" pitchFamily="34" charset="-128"/>
              </a:rPr>
              <a:t>de beste</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a:p>
            <a:pPr marL="342900" indent="-342900" defTabSz="914400" fontAlgn="base">
              <a:buClr>
                <a:srgbClr val="333333"/>
              </a:buClr>
              <a:buFont typeface="Arial" panose="020B0604020202020204" pitchFamily="34" charset="0"/>
              <a:buChar char="•"/>
              <a:defRPr/>
            </a:pPr>
            <a:r>
              <a:rPr lang="nl-NL" altLang="de-DE" sz="2400" dirty="0">
                <a:solidFill>
                  <a:srgbClr val="004992"/>
                </a:solidFill>
                <a:latin typeface="Calibri Light"/>
                <a:ea typeface="MS PGothic" panose="020B0600070205080204" pitchFamily="34" charset="-128"/>
              </a:rPr>
              <a:t>Oorzaken:</a:t>
            </a:r>
            <a:r>
              <a:rPr lang="nl-NL" altLang="de-DE" sz="2400" dirty="0">
                <a:solidFill>
                  <a:srgbClr val="333333"/>
                </a:solidFill>
                <a:latin typeface="Calibri Light"/>
                <a:ea typeface="MS PGothic" panose="020B0600070205080204" pitchFamily="34" charset="-128"/>
              </a:rPr>
              <a:t> neiging tot bevestiging te zoeken; het is gemakkelijk; onnadenkendheid; trots; vergemakkelijkt onze oriëntatie in een complexe wereld.</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a:t>
            </a:fld>
            <a:endParaRPr lang="de-DE" altLang="de-DE"/>
          </a:p>
        </p:txBody>
      </p:sp>
    </p:spTree>
    <p:extLst>
      <p:ext uri="{BB962C8B-B14F-4D97-AF65-F5344CB8AC3E}">
        <p14:creationId xmlns:p14="http://schemas.microsoft.com/office/powerpoint/2010/main" val="2336272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Veranderen van overtuiging</a:t>
            </a:r>
          </a:p>
        </p:txBody>
      </p:sp>
      <p:sp>
        <p:nvSpPr>
          <p:cNvPr id="3" name="Content Placeholder 2"/>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rPr>
              <a:t>Mensen zijn geneigd om vast te houden aan hun eerste indruk (bv</a:t>
            </a:r>
            <a:r>
              <a:rPr lang="nl-NL" altLang="de-DE" sz="2400">
                <a:solidFill>
                  <a:srgbClr val="333333"/>
                </a:solidFill>
                <a:latin typeface="Calibri Light"/>
                <a:ea typeface="MS PGothic" panose="020B0600070205080204" pitchFamily="34" charset="-128"/>
              </a:rPr>
              <a:t>.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de </a:t>
            </a:r>
            <a:r>
              <a:rPr lang="nl-NL" altLang="de-DE" sz="2400" dirty="0">
                <a:solidFill>
                  <a:srgbClr val="333333"/>
                </a:solidFill>
                <a:latin typeface="Calibri Light"/>
                <a:ea typeface="MS PGothic" panose="020B0600070205080204" pitchFamily="34" charset="-128"/>
              </a:rPr>
              <a:t>eerste indruk is </a:t>
            </a:r>
            <a:r>
              <a:rPr lang="nl-NL" altLang="de-DE" sz="2400">
                <a:solidFill>
                  <a:srgbClr val="333333"/>
                </a:solidFill>
                <a:latin typeface="Calibri Light"/>
                <a:ea typeface="MS PGothic" panose="020B0600070205080204" pitchFamily="34" charset="-128"/>
              </a:rPr>
              <a:t>de beste</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a:p>
            <a:pPr marL="342900" indent="-342900" defTabSz="914400" fontAlgn="base">
              <a:buClr>
                <a:srgbClr val="333333"/>
              </a:buClr>
              <a:buFont typeface="Arial" panose="020B0604020202020204" pitchFamily="34" charset="0"/>
              <a:buChar char="•"/>
              <a:defRPr/>
            </a:pPr>
            <a:r>
              <a:rPr lang="nl-NL" altLang="de-DE" sz="2400" dirty="0">
                <a:solidFill>
                  <a:srgbClr val="004992"/>
                </a:solidFill>
                <a:latin typeface="Calibri Light"/>
                <a:ea typeface="MS PGothic" panose="020B0600070205080204" pitchFamily="34" charset="-128"/>
              </a:rPr>
              <a:t>Oorzaken:</a:t>
            </a:r>
            <a:r>
              <a:rPr lang="nl-NL" altLang="de-DE" sz="2400" dirty="0">
                <a:solidFill>
                  <a:srgbClr val="333333"/>
                </a:solidFill>
                <a:latin typeface="Calibri Light"/>
                <a:ea typeface="MS PGothic" panose="020B0600070205080204" pitchFamily="34" charset="-128"/>
              </a:rPr>
              <a:t> neiging tot bevestiging te zoeken; het is gemakkelijk; onnadenkendheid; trots; vergemakkelijkt onze oriëntatie in een complexe wereld.</a:t>
            </a:r>
          </a:p>
          <a:p>
            <a:pPr marL="342900" indent="-342900" defTabSz="914400" fontAlgn="base">
              <a:buClr>
                <a:srgbClr val="333333"/>
              </a:buClr>
              <a:buFont typeface="Arial" panose="020B0604020202020204" pitchFamily="34" charset="0"/>
              <a:buChar char="•"/>
              <a:defRPr/>
            </a:pPr>
            <a:r>
              <a:rPr lang="nl-NL" altLang="de-DE" sz="2400" dirty="0">
                <a:solidFill>
                  <a:srgbClr val="004992"/>
                </a:solidFill>
                <a:latin typeface="Calibri Light"/>
                <a:ea typeface="MS PGothic" panose="020B0600070205080204" pitchFamily="34" charset="-128"/>
              </a:rPr>
              <a:t>Problemen:</a:t>
            </a:r>
            <a:r>
              <a:rPr lang="nl-NL" altLang="de-DE" sz="2400" dirty="0">
                <a:solidFill>
                  <a:srgbClr val="333333"/>
                </a:solidFill>
                <a:latin typeface="Calibri Light"/>
                <a:ea typeface="MS PGothic" panose="020B0600070205080204" pitchFamily="34" charset="-128"/>
              </a:rPr>
              <a:t> beoordelingsfouten, bv. racistische vooroordelen worden in stand gehouden door snel </a:t>
            </a:r>
            <a:r>
              <a:rPr lang="nl-NL" altLang="de-DE" sz="2400">
                <a:solidFill>
                  <a:srgbClr val="333333"/>
                </a:solidFill>
                <a:latin typeface="Calibri Light"/>
                <a:ea typeface="MS PGothic" panose="020B0600070205080204" pitchFamily="34" charset="-128"/>
              </a:rPr>
              <a:t>generaliseren (</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het </a:t>
            </a:r>
            <a:r>
              <a:rPr lang="nl-NL" altLang="de-DE" sz="2400" dirty="0">
                <a:solidFill>
                  <a:srgbClr val="333333"/>
                </a:solidFill>
                <a:latin typeface="Calibri Light"/>
                <a:ea typeface="MS PGothic" panose="020B0600070205080204" pitchFamily="34" charset="-128"/>
              </a:rPr>
              <a:t>is allemaal één </a:t>
            </a:r>
            <a:r>
              <a:rPr lang="nl-NL" altLang="de-DE" sz="2400">
                <a:solidFill>
                  <a:srgbClr val="333333"/>
                </a:solidFill>
                <a:latin typeface="Calibri Light"/>
                <a:ea typeface="MS PGothic" panose="020B0600070205080204" pitchFamily="34" charset="-128"/>
              </a:rPr>
              <a:t>pot nat</a:t>
            </a: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Hoewel iemand een tweede kans verdient krijgt hij deze niet.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a:t>
            </a:fld>
            <a:endParaRPr lang="de-DE" altLang="de-DE"/>
          </a:p>
        </p:txBody>
      </p:sp>
    </p:spTree>
    <p:extLst>
      <p:ext uri="{BB962C8B-B14F-4D97-AF65-F5344CB8AC3E}">
        <p14:creationId xmlns:p14="http://schemas.microsoft.com/office/powerpoint/2010/main" val="3210139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Citaten van mensen die onjuiste voorspellingen deden</a:t>
            </a:r>
            <a:endParaRPr lang="en-US" sz="360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ko-KR" sz="1600" dirty="0">
                <a:solidFill>
                  <a:srgbClr val="004992"/>
                </a:solidFill>
                <a:latin typeface="Calibri Light"/>
                <a:ea typeface="Gulim" pitchFamily="34" charset="-127"/>
              </a:rPr>
              <a:t>“</a:t>
            </a:r>
            <a:r>
              <a:rPr lang="nl-NL" altLang="ko-KR" sz="1600" dirty="0">
                <a:solidFill>
                  <a:srgbClr val="004992"/>
                </a:solidFill>
                <a:latin typeface="Calibri Light"/>
                <a:ea typeface="Gulim" pitchFamily="34" charset="-127"/>
              </a:rPr>
              <a:t>Verstandige en verantwoordelijke vrouwen willen niet stemmen</a:t>
            </a:r>
            <a:r>
              <a:rPr lang="nl-NL" altLang="ja-JP" sz="1600" dirty="0">
                <a:solidFill>
                  <a:srgbClr val="004992"/>
                </a:solidFill>
                <a:latin typeface="Calibri Light"/>
                <a:ea typeface="Gulim" pitchFamily="34" charset="-127"/>
              </a:rPr>
              <a:t>.</a:t>
            </a:r>
            <a:r>
              <a:rPr lang="nl-NL" altLang="nl-NL" sz="1600" dirty="0">
                <a:solidFill>
                  <a:srgbClr val="004992"/>
                </a:solidFill>
                <a:latin typeface="Calibri Light"/>
                <a:ea typeface="Gulim" pitchFamily="34" charset="-127"/>
              </a:rPr>
              <a:t>”</a:t>
            </a:r>
            <a:br>
              <a:rPr lang="nl-NL" altLang="nl-NL" sz="1600" dirty="0">
                <a:solidFill>
                  <a:srgbClr val="333333"/>
                </a:solidFill>
                <a:latin typeface="Calibri Light"/>
                <a:ea typeface="Gulim" pitchFamily="34" charset="-127"/>
              </a:rPr>
            </a:br>
            <a:r>
              <a:rPr lang="nl-NL" altLang="de-DE" sz="1600" dirty="0">
                <a:solidFill>
                  <a:srgbClr val="333333"/>
                </a:solidFill>
                <a:latin typeface="Calibri Light"/>
                <a:ea typeface="Gulim" pitchFamily="34" charset="-127"/>
              </a:rPr>
              <a:t>Grover Cleveland, voormalig President van de Verenigde Staten, 1905</a:t>
            </a: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“Deze ‘telefoon’ heeft teveel tekortkomingen om serieus in aanmerking te komen als communicatiemiddel. Het apparaat heeft dan ook geen enkele waarde voor ons.”</a:t>
            </a:r>
            <a:br>
              <a:rPr lang="nl-NL" altLang="ko-KR" sz="1600" dirty="0">
                <a:solidFill>
                  <a:srgbClr val="333333"/>
                </a:solidFill>
                <a:latin typeface="Calibri Light"/>
                <a:ea typeface="Gulim" pitchFamily="34" charset="-127"/>
              </a:rPr>
            </a:br>
            <a:r>
              <a:rPr lang="nl-NL" altLang="ko-KR" sz="1600" dirty="0">
                <a:solidFill>
                  <a:srgbClr val="333333"/>
                </a:solidFill>
                <a:latin typeface="Calibri Light"/>
                <a:ea typeface="Gulim" pitchFamily="34" charset="-127"/>
              </a:rPr>
              <a:t>Western Union, toonaangevend bedrijf voor financiële diensten en communicatie, 1876</a:t>
            </a: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“Er gaat een generatie overheen voordat de eerste bemande missie op de maan landt.”</a:t>
            </a:r>
            <a:br>
              <a:rPr lang="nl-NL" altLang="ko-KR" sz="1600" dirty="0">
                <a:solidFill>
                  <a:srgbClr val="333333"/>
                </a:solidFill>
                <a:latin typeface="Calibri Light"/>
                <a:ea typeface="Gulim" pitchFamily="34" charset="-127"/>
              </a:rPr>
            </a:br>
            <a:r>
              <a:rPr lang="nl-NL" altLang="ko-KR" sz="1600" dirty="0">
                <a:solidFill>
                  <a:srgbClr val="333333"/>
                </a:solidFill>
                <a:latin typeface="Calibri Light"/>
                <a:ea typeface="Gulim" pitchFamily="34" charset="-127"/>
              </a:rPr>
              <a:t>Harold Spencer, Astronoom, 1957 (de maanlanding vond 12 jaar later plaats)</a:t>
            </a:r>
            <a:endParaRPr lang="nl-NL" altLang="de-DE" sz="1600"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“Het paard is een blijvertje, maar de automobiel slechts een noviteitje - een rage.”</a:t>
            </a:r>
            <a:br>
              <a:rPr lang="nl-NL" altLang="ko-KR" sz="1600" dirty="0">
                <a:solidFill>
                  <a:srgbClr val="333333"/>
                </a:solidFill>
                <a:latin typeface="Calibri Light"/>
                <a:ea typeface="Gulim" pitchFamily="34" charset="-127"/>
              </a:rPr>
            </a:br>
            <a:r>
              <a:rPr lang="nl-NL" altLang="ko-KR" sz="1600" dirty="0">
                <a:solidFill>
                  <a:srgbClr val="333333"/>
                </a:solidFill>
                <a:latin typeface="Calibri Light"/>
                <a:ea typeface="Gulim" pitchFamily="34" charset="-127"/>
              </a:rPr>
              <a:t>De President van de Michigan Savings Bank over investeren in Ford Motor Co., 1903</a:t>
            </a:r>
            <a:endParaRPr lang="nl-NL" altLang="ko-KR" sz="1600" i="1"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“Het zal blijken dat röntgenstraling een farce is.”</a:t>
            </a:r>
            <a:br>
              <a:rPr lang="nl-NL" altLang="ko-KR" sz="1600" dirty="0">
                <a:solidFill>
                  <a:srgbClr val="333333"/>
                </a:solidFill>
                <a:latin typeface="Calibri Light"/>
                <a:ea typeface="Gulim" pitchFamily="34" charset="-127"/>
              </a:rPr>
            </a:br>
            <a:r>
              <a:rPr lang="nl-NL" altLang="de-DE" sz="1600" dirty="0">
                <a:solidFill>
                  <a:srgbClr val="333333"/>
                </a:solidFill>
                <a:latin typeface="Calibri Light"/>
                <a:ea typeface="Gulim" pitchFamily="34" charset="-127"/>
              </a:rPr>
              <a:t>Lord Kelvin, President van de Royal Society, 1883</a:t>
            </a:r>
          </a:p>
          <a:p>
            <a:pPr lvl="0" defTabSz="914400" fontAlgn="base">
              <a:lnSpc>
                <a:spcPct val="100000"/>
              </a:lnSpc>
              <a:spcBef>
                <a:spcPts val="1200"/>
              </a:spcBef>
            </a:pPr>
            <a:r>
              <a:rPr lang="nl-NL" altLang="nl-NL" sz="1600" dirty="0">
                <a:solidFill>
                  <a:srgbClr val="004992"/>
                </a:solidFill>
                <a:latin typeface="Calibri Light"/>
                <a:ea typeface="Gulim" pitchFamily="34" charset="-127"/>
              </a:rPr>
              <a:t>“</a:t>
            </a:r>
            <a:r>
              <a:rPr lang="nl-NL" altLang="de-DE" sz="1600" dirty="0">
                <a:solidFill>
                  <a:srgbClr val="004992"/>
                </a:solidFill>
                <a:latin typeface="Calibri Light"/>
                <a:ea typeface="Gulim" pitchFamily="34" charset="-127"/>
              </a:rPr>
              <a:t>De grammofoon heeft geen enkele commerciële waarde.</a:t>
            </a:r>
            <a:r>
              <a:rPr lang="nl-NL" altLang="nl-NL" sz="1600" dirty="0">
                <a:solidFill>
                  <a:srgbClr val="004992"/>
                </a:solidFill>
                <a:latin typeface="Calibri Light"/>
                <a:ea typeface="Gulim" pitchFamily="34" charset="-127"/>
              </a:rPr>
              <a:t>”</a:t>
            </a:r>
            <a:br>
              <a:rPr lang="nl-NL" altLang="nl-NL" sz="1600" dirty="0">
                <a:solidFill>
                  <a:srgbClr val="333333"/>
                </a:solidFill>
                <a:latin typeface="Calibri Light"/>
                <a:ea typeface="Gulim" pitchFamily="34" charset="-127"/>
              </a:rPr>
            </a:br>
            <a:r>
              <a:rPr lang="nl-NL" altLang="de-DE" sz="1600" dirty="0">
                <a:solidFill>
                  <a:srgbClr val="333333"/>
                </a:solidFill>
                <a:latin typeface="Calibri Light"/>
                <a:ea typeface="Gulim" pitchFamily="34" charset="-127"/>
              </a:rPr>
              <a:t>Thomas Edison, beroemde Amerikaanse uitvinder, 1880s (grammofoon = eerste opnameapparaat voor geluid)</a:t>
            </a:r>
            <a:endParaRPr lang="en-US" sz="16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a:t>
            </a:fld>
            <a:endParaRPr lang="de-DE" altLang="de-DE"/>
          </a:p>
        </p:txBody>
      </p:sp>
    </p:spTree>
    <p:extLst>
      <p:ext uri="{BB962C8B-B14F-4D97-AF65-F5344CB8AC3E}">
        <p14:creationId xmlns:p14="http://schemas.microsoft.com/office/powerpoint/2010/main" val="776531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Citaten van mensen die onjuiste voorspellingen deden</a:t>
            </a:r>
            <a:endParaRPr lang="en-US" sz="360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de-DE" altLang="ko-KR" sz="1600" dirty="0">
                <a:solidFill>
                  <a:srgbClr val="004992"/>
                </a:solidFill>
                <a:latin typeface="Calibri Light"/>
                <a:ea typeface="Gulim" pitchFamily="34" charset="-127"/>
              </a:rPr>
              <a:t>“</a:t>
            </a:r>
            <a:r>
              <a:rPr lang="nl-NL" altLang="ko-KR" sz="1600" dirty="0">
                <a:solidFill>
                  <a:srgbClr val="004992"/>
                </a:solidFill>
                <a:latin typeface="Calibri Light"/>
                <a:ea typeface="Gulim" pitchFamily="34" charset="-127"/>
              </a:rPr>
              <a:t>Verstandige en verantwoordelijke vrouwen willen niet stemmen</a:t>
            </a:r>
            <a:r>
              <a:rPr lang="nl-NL" altLang="ja-JP" sz="1600" dirty="0">
                <a:solidFill>
                  <a:srgbClr val="004992"/>
                </a:solidFill>
                <a:latin typeface="Calibri Light"/>
                <a:ea typeface="Gulim" pitchFamily="34" charset="-127"/>
              </a:rPr>
              <a:t>.</a:t>
            </a:r>
            <a:r>
              <a:rPr lang="nl-NL" altLang="nl-NL" sz="1600" dirty="0">
                <a:solidFill>
                  <a:srgbClr val="004992"/>
                </a:solidFill>
                <a:latin typeface="Calibri Light"/>
                <a:ea typeface="Gulim" pitchFamily="34" charset="-127"/>
              </a:rPr>
              <a:t>”</a:t>
            </a:r>
            <a:br>
              <a:rPr lang="nl-NL" altLang="nl-NL" sz="1600" dirty="0">
                <a:solidFill>
                  <a:srgbClr val="333333"/>
                </a:solidFill>
                <a:latin typeface="Calibri Light"/>
                <a:ea typeface="Gulim" pitchFamily="34" charset="-127"/>
              </a:rPr>
            </a:br>
            <a:r>
              <a:rPr lang="nl-NL" altLang="de-DE" sz="1600" dirty="0">
                <a:solidFill>
                  <a:srgbClr val="333333"/>
                </a:solidFill>
                <a:latin typeface="Calibri Light"/>
                <a:ea typeface="Gulim" pitchFamily="34" charset="-127"/>
              </a:rPr>
              <a:t>Grover Cleveland, voormalig President van de Verenigde Staten, 1905</a:t>
            </a: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“Deze ‘telefoon’ heeft teveel tekortkomingen om serieus in aanmerking te komen als communicatiemiddel. Het apparaat heeft dan ook geen enkele waarde voor ons.”</a:t>
            </a:r>
            <a:br>
              <a:rPr lang="nl-NL" altLang="ko-KR" sz="1600" dirty="0">
                <a:solidFill>
                  <a:srgbClr val="333333"/>
                </a:solidFill>
                <a:latin typeface="Calibri Light"/>
                <a:ea typeface="Gulim" pitchFamily="34" charset="-127"/>
              </a:rPr>
            </a:br>
            <a:r>
              <a:rPr lang="nl-NL" altLang="ko-KR" sz="1600" dirty="0">
                <a:solidFill>
                  <a:srgbClr val="333333"/>
                </a:solidFill>
                <a:latin typeface="Calibri Light"/>
                <a:ea typeface="Gulim" pitchFamily="34" charset="-127"/>
              </a:rPr>
              <a:t>Western Union, toonaangevend bedrijf voor financiële diensten en communicatie, 1876</a:t>
            </a: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“Er gaat een generatie overheen voordat de eerste bemande missie op de maan landt.”</a:t>
            </a:r>
            <a:br>
              <a:rPr lang="nl-NL" altLang="ko-KR" sz="1600" dirty="0">
                <a:solidFill>
                  <a:srgbClr val="333333"/>
                </a:solidFill>
                <a:latin typeface="Calibri Light"/>
                <a:ea typeface="Gulim" pitchFamily="34" charset="-127"/>
              </a:rPr>
            </a:br>
            <a:r>
              <a:rPr lang="nl-NL" altLang="ko-KR" sz="1600" dirty="0">
                <a:solidFill>
                  <a:srgbClr val="333333"/>
                </a:solidFill>
                <a:latin typeface="Calibri Light"/>
                <a:ea typeface="Gulim" pitchFamily="34" charset="-127"/>
              </a:rPr>
              <a:t>Harold Spencer, Astronoom, 1957 (de maanlanding vond 12 jaar later plaats)</a:t>
            </a:r>
            <a:endParaRPr lang="nl-NL" altLang="de-DE" sz="1600"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“Het paard is een blijvertje, maar de automobiel slechts een noviteitje - een rage.”</a:t>
            </a:r>
            <a:br>
              <a:rPr lang="nl-NL" altLang="ko-KR" sz="1600" dirty="0">
                <a:solidFill>
                  <a:srgbClr val="333333"/>
                </a:solidFill>
                <a:latin typeface="Calibri Light"/>
                <a:ea typeface="Gulim" pitchFamily="34" charset="-127"/>
              </a:rPr>
            </a:br>
            <a:r>
              <a:rPr lang="nl-NL" altLang="ko-KR" sz="1600" dirty="0">
                <a:solidFill>
                  <a:srgbClr val="333333"/>
                </a:solidFill>
                <a:latin typeface="Calibri Light"/>
                <a:ea typeface="Gulim" pitchFamily="34" charset="-127"/>
              </a:rPr>
              <a:t>De President van de Michigan Savings Bank over investeren in Ford Motor Co., 1903</a:t>
            </a:r>
            <a:endParaRPr lang="nl-NL" altLang="ko-KR" sz="1600" i="1" dirty="0">
              <a:solidFill>
                <a:srgbClr val="333333"/>
              </a:solidFill>
              <a:latin typeface="Calibri Light"/>
              <a:ea typeface="Gulim" pitchFamily="34" charset="-127"/>
            </a:endParaRPr>
          </a:p>
          <a:p>
            <a:pPr lvl="0" defTabSz="914400" eaLnBrk="0" fontAlgn="base" hangingPunct="0">
              <a:lnSpc>
                <a:spcPct val="100000"/>
              </a:lnSpc>
              <a:spcBef>
                <a:spcPts val="1200"/>
              </a:spcBef>
            </a:pPr>
            <a:r>
              <a:rPr lang="nl-NL" altLang="ko-KR" sz="1600" dirty="0">
                <a:solidFill>
                  <a:srgbClr val="004992"/>
                </a:solidFill>
                <a:latin typeface="Calibri Light"/>
                <a:ea typeface="Gulim" pitchFamily="34" charset="-127"/>
              </a:rPr>
              <a:t>“Het zal blijken dat röntgenstraling een farce is.”</a:t>
            </a:r>
            <a:br>
              <a:rPr lang="nl-NL" altLang="ko-KR" sz="1600" dirty="0">
                <a:solidFill>
                  <a:srgbClr val="333333"/>
                </a:solidFill>
                <a:latin typeface="Calibri Light"/>
                <a:ea typeface="Gulim" pitchFamily="34" charset="-127"/>
              </a:rPr>
            </a:br>
            <a:r>
              <a:rPr lang="nl-NL" altLang="de-DE" sz="1600" dirty="0">
                <a:solidFill>
                  <a:srgbClr val="333333"/>
                </a:solidFill>
                <a:latin typeface="Calibri Light"/>
                <a:ea typeface="Gulim" pitchFamily="34" charset="-127"/>
              </a:rPr>
              <a:t>Lord Kelvin, President van de Royal Society, 1883</a:t>
            </a:r>
          </a:p>
          <a:p>
            <a:pPr lvl="0" defTabSz="914400" fontAlgn="base">
              <a:lnSpc>
                <a:spcPct val="100000"/>
              </a:lnSpc>
              <a:spcBef>
                <a:spcPts val="1200"/>
              </a:spcBef>
            </a:pPr>
            <a:r>
              <a:rPr lang="nl-NL" altLang="nl-NL" sz="1600" dirty="0">
                <a:solidFill>
                  <a:srgbClr val="004992"/>
                </a:solidFill>
                <a:latin typeface="Calibri Light"/>
                <a:ea typeface="Gulim" pitchFamily="34" charset="-127"/>
              </a:rPr>
              <a:t>“</a:t>
            </a:r>
            <a:r>
              <a:rPr lang="nl-NL" altLang="de-DE" sz="1600" dirty="0">
                <a:solidFill>
                  <a:srgbClr val="004992"/>
                </a:solidFill>
                <a:latin typeface="Calibri Light"/>
                <a:ea typeface="Gulim" pitchFamily="34" charset="-127"/>
              </a:rPr>
              <a:t>De grammofoon heeft geen enkele commerciële waarde.</a:t>
            </a:r>
            <a:r>
              <a:rPr lang="nl-NL" altLang="nl-NL" sz="1600" dirty="0">
                <a:solidFill>
                  <a:srgbClr val="004992"/>
                </a:solidFill>
                <a:latin typeface="Calibri Light"/>
                <a:ea typeface="Gulim" pitchFamily="34" charset="-127"/>
              </a:rPr>
              <a:t>”</a:t>
            </a:r>
            <a:br>
              <a:rPr lang="nl-NL" altLang="nl-NL" sz="1600" dirty="0">
                <a:solidFill>
                  <a:srgbClr val="333333"/>
                </a:solidFill>
                <a:latin typeface="Calibri Light"/>
                <a:ea typeface="Gulim" pitchFamily="34" charset="-127"/>
              </a:rPr>
            </a:br>
            <a:r>
              <a:rPr lang="nl-NL" altLang="de-DE" sz="1600" dirty="0">
                <a:solidFill>
                  <a:srgbClr val="333333"/>
                </a:solidFill>
                <a:latin typeface="Calibri Light"/>
                <a:ea typeface="Gulim" pitchFamily="34" charset="-127"/>
              </a:rPr>
              <a:t>Thomas Edison, beroemde Amerikaanse uitvinder, 1880s (grammofoon = eerste opnameapparaat voor geluid)</a:t>
            </a:r>
            <a:endParaRPr lang="en-US" sz="1600" dirty="0">
              <a:solidFill>
                <a:srgbClr val="333333"/>
              </a:solidFill>
              <a:latin typeface="Calibri Light"/>
            </a:endParaRPr>
          </a:p>
        </p:txBody>
      </p:sp>
      <p:sp>
        <p:nvSpPr>
          <p:cNvPr id="7" name="Text Box 5"/>
          <p:cNvSpPr txBox="1">
            <a:spLocks noChangeArrowheads="1"/>
          </p:cNvSpPr>
          <p:nvPr/>
        </p:nvSpPr>
        <p:spPr bwMode="auto">
          <a:xfrm>
            <a:off x="408955" y="626925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50000"/>
              </a:spcBef>
              <a:buClrTx/>
              <a:buFontTx/>
              <a:buNone/>
            </a:pPr>
            <a:r>
              <a:rPr lang="nl-NL" altLang="de-DE" sz="2000" b="0" dirty="0">
                <a:solidFill>
                  <a:srgbClr val="004992"/>
                </a:solidFill>
                <a:latin typeface="Calibri Light"/>
              </a:rPr>
              <a:t>Sta open voor nieuwe ervaringen – tijden veranderen en niemand kan voorzien wat de toekomst brengt.</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a:t>
            </a:fld>
            <a:endParaRPr lang="de-DE" altLang="de-DE"/>
          </a:p>
        </p:txBody>
      </p:sp>
    </p:spTree>
    <p:extLst>
      <p:ext uri="{BB962C8B-B14F-4D97-AF65-F5344CB8AC3E}">
        <p14:creationId xmlns:p14="http://schemas.microsoft.com/office/powerpoint/2010/main" val="577208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Onvoldoende bijstellen van overtuigingen (struisvogelpolitiek, oogkleppen) – voorbeelden</a:t>
            </a:r>
            <a:endParaRPr lang="en-US" sz="3600" dirty="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1909129255"/>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aardrijkskunde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geneeskunde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Onvoldoende bijstellen van overtuigingen (struisvogelpolitiek, oogkleppen) – voorbeelden</a:t>
            </a:r>
            <a:endParaRPr lang="en-US" sz="3600" dirty="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4069554810"/>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aardrijkskunde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geneeskunde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8</a:t>
            </a:fld>
            <a:endParaRPr lang="de-DE" altLang="de-DE"/>
          </a:p>
        </p:txBody>
      </p:sp>
    </p:spTree>
    <p:extLst>
      <p:ext uri="{BB962C8B-B14F-4D97-AF65-F5344CB8AC3E}">
        <p14:creationId xmlns:p14="http://schemas.microsoft.com/office/powerpoint/2010/main" val="1628418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Onvoldoende bijstellen van overtuigingen (struisvogelpolitiek, oogkleppen) – voorbeelden</a:t>
            </a:r>
            <a:endParaRPr lang="en-US" sz="3600" dirty="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3378757620"/>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aardrijkskunde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geneeskunde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9</a:t>
            </a:fld>
            <a:endParaRPr lang="de-DE" altLang="de-DE"/>
          </a:p>
        </p:txBody>
      </p:sp>
    </p:spTree>
    <p:extLst>
      <p:ext uri="{BB962C8B-B14F-4D97-AF65-F5344CB8AC3E}">
        <p14:creationId xmlns:p14="http://schemas.microsoft.com/office/powerpoint/2010/main" val="2265815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Onvoldoende bijstellen van overtuigingen (struisvogelpolitiek, oogkleppen) – voorbeelden</a:t>
            </a:r>
            <a:endParaRPr lang="en-US" sz="3600" dirty="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1851521818"/>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aardrijkskunde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geneeskunde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sz="2000" b="0" i="0" u="none" strike="noStrike" cap="none" normalizeH="0" baseline="0">
                          <a:ln>
                            <a:noFill/>
                          </a:ln>
                          <a:solidFill>
                            <a:srgbClr val="333333"/>
                          </a:solidFill>
                          <a:effectLst/>
                          <a:latin typeface="Calibri Light"/>
                          <a:ea typeface="ＭＳ Ｐゴシック" pitchFamily="34" charset="-128"/>
                        </a:rPr>
                        <a:t>Gevaarlijke medicatie is in het verleden te lang op de markt geweest ondanks vroege waarschuwingen (voorbeelden: Softenon schandaal in Europa; Vioxx schandaal in Noord Amerika).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10</a:t>
            </a:fld>
            <a:endParaRPr lang="de-DE" altLang="de-DE"/>
          </a:p>
        </p:txBody>
      </p:sp>
    </p:spTree>
    <p:extLst>
      <p:ext uri="{BB962C8B-B14F-4D97-AF65-F5344CB8AC3E}">
        <p14:creationId xmlns:p14="http://schemas.microsoft.com/office/powerpoint/2010/main" val="926285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Onvoldoende bijstellen van overtuigingen (struisvogelpolitiek, oogkleppen) – voorbeelden</a:t>
            </a:r>
            <a:endParaRPr lang="en-US" sz="3600" dirty="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4183578161"/>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aardrijkskunde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geneeskunde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sz="2000" b="0" i="0" u="none" strike="noStrike" cap="none" normalizeH="0" baseline="0">
                          <a:ln>
                            <a:noFill/>
                          </a:ln>
                          <a:solidFill>
                            <a:srgbClr val="333333"/>
                          </a:solidFill>
                          <a:effectLst/>
                          <a:latin typeface="Calibri Light"/>
                          <a:ea typeface="ＭＳ Ｐゴシック" pitchFamily="34" charset="-128"/>
                        </a:rPr>
                        <a:t>Gevaarlijke medicatie is in het verleden te lang op de markt geweest ondanks vroege waarschuwingen (voorbeelden: Softenon schandaal in Europa; Vioxx schandaal in Noord Amerika).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economie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11</a:t>
            </a:fld>
            <a:endParaRPr lang="de-DE" altLang="de-DE"/>
          </a:p>
        </p:txBody>
      </p:sp>
    </p:spTree>
    <p:extLst>
      <p:ext uri="{BB962C8B-B14F-4D97-AF65-F5344CB8AC3E}">
        <p14:creationId xmlns:p14="http://schemas.microsoft.com/office/powerpoint/2010/main" val="4245286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Onvoldoende bijstellen van overtuigingen (struisvogelpolitiek, oogkleppen) – voorbeelden</a:t>
            </a:r>
            <a:endParaRPr lang="en-US" sz="3600" dirty="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1374129185"/>
              </p:ext>
            </p:extLst>
          </p:nvPr>
        </p:nvGraphicFramePr>
        <p:xfrm>
          <a:off x="408955" y="2203704"/>
          <a:ext cx="11376000" cy="44805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Domein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voorbeelden</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aardrijkskunde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altLang="ja-JP" sz="2000" b="0" i="1" u="none" strike="noStrike" cap="none" normalizeH="0" baseline="0" dirty="0">
                          <a:ln>
                            <a:noFill/>
                          </a:ln>
                          <a:solidFill>
                            <a:srgbClr val="333333"/>
                          </a:solidFill>
                          <a:effectLst/>
                          <a:latin typeface="Calibri Light"/>
                          <a:ea typeface="MS Mincho" pitchFamily="49" charset="-128"/>
                        </a:rPr>
                        <a:t>De zon draait om een stilstaande aarde! </a:t>
                      </a:r>
                      <a:r>
                        <a:rPr kumimoji="0" lang="nl-NL" altLang="ja-JP" sz="2000" b="0" i="0" u="none" strike="noStrike" cap="none" normalizeH="0" baseline="0" dirty="0">
                          <a:ln>
                            <a:noFill/>
                          </a:ln>
                          <a:solidFill>
                            <a:srgbClr val="333333"/>
                          </a:solidFill>
                          <a:effectLst/>
                          <a:latin typeface="Calibri Light"/>
                          <a:ea typeface="MS Mincho" pitchFamily="49" charset="-128"/>
                        </a:rPr>
                        <a:t>Dit was in de Middeleeuwen binnen de Katholieke kerk een absolute waarheid, ondanks dat wetenschappers als Galileo Galilei bewijs leverden voor het omgekeerde. De waarheid, dat de aarde om de zon draaide, werd in die tijd zelfs als godslastering beschouwd.</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geneeskunde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sz="2000" b="0" i="0" u="none" strike="noStrike" cap="none" normalizeH="0" baseline="0">
                          <a:ln>
                            <a:noFill/>
                          </a:ln>
                          <a:solidFill>
                            <a:srgbClr val="333333"/>
                          </a:solidFill>
                          <a:effectLst/>
                          <a:latin typeface="Calibri Light"/>
                          <a:ea typeface="ＭＳ Ｐゴシック" pitchFamily="34" charset="-128"/>
                        </a:rPr>
                        <a:t>Gevaarlijke medicatie is in het verleden te lang op de markt geweest ondanks vroege waarschuwingen (voorbeelden: Softenon schandaal in Europa; Vioxx schandaal in Noord Amerika).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economie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ea typeface="ＭＳ Ｐゴシック" pitchFamily="34" charset="-128"/>
                        </a:rPr>
                        <a:t>Het niet meegaan met nieuwe ontwikkelingen; blijven vasthouden aan gedateerde bedrijfsstrategieën, verkopen van gedateerde producten (bv. filmrolletjes, typemachines); het negeren van nieuwe technologieën (bv. een bedrijf zonder website op het internet).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12</a:t>
            </a:fld>
            <a:endParaRPr lang="de-DE" altLang="de-DE"/>
          </a:p>
        </p:txBody>
      </p:sp>
    </p:spTree>
    <p:extLst>
      <p:ext uri="{BB962C8B-B14F-4D97-AF65-F5344CB8AC3E}">
        <p14:creationId xmlns:p14="http://schemas.microsoft.com/office/powerpoint/2010/main" val="1349706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nl-NL"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blijven vasthouden aan hun mening of overtuiging, zelfs als ze met informatie worden geconfronteerd die deze mening of overtuiging in twijfel trekt.</a:t>
            </a:r>
          </a:p>
          <a:p>
            <a:pPr lvl="0" defTabSz="914400" fontAlgn="base">
              <a:defRPr/>
            </a:pPr>
            <a:r>
              <a:rPr lang="nl-NL" sz="2400" dirty="0">
                <a:solidFill>
                  <a:srgbClr val="004992"/>
                </a:solidFill>
                <a:latin typeface="Calibri Light"/>
                <a:ea typeface="MS PGothic" panose="020B0600070205080204" pitchFamily="34" charset="-128"/>
              </a:rPr>
              <a:t>Dit kan leiden tot problemen met anderen en een realistische kijk op de wereld in de weg staan.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13</a:t>
            </a:fld>
            <a:endParaRPr lang="de-DE" altLang="de-DE"/>
          </a:p>
        </p:txBody>
      </p:sp>
    </p:spTree>
    <p:extLst>
      <p:ext uri="{BB962C8B-B14F-4D97-AF65-F5344CB8AC3E}">
        <p14:creationId xmlns:p14="http://schemas.microsoft.com/office/powerpoint/2010/main" val="1261444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14</a:t>
            </a:fld>
            <a:endParaRPr lang="de-DE" altLang="de-DE"/>
          </a:p>
        </p:txBody>
      </p:sp>
    </p:spTree>
    <p:extLst>
      <p:ext uri="{BB962C8B-B14F-4D97-AF65-F5344CB8AC3E}">
        <p14:creationId xmlns:p14="http://schemas.microsoft.com/office/powerpoint/2010/main" val="1609556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Mensen </a:t>
            </a:r>
            <a:r>
              <a:rPr lang="nl-NL" altLang="de-DE" sz="2400" dirty="0">
                <a:solidFill>
                  <a:srgbClr val="333333"/>
                </a:solidFill>
                <a:latin typeface="Calibri Light"/>
                <a:ea typeface="+mj-ea"/>
                <a:cs typeface="+mj-cs"/>
              </a:rPr>
              <a:t>die het oneens zijn met jouw overtuiging worden beschouwd als vijanden of achtervolgers</a:t>
            </a:r>
            <a:r>
              <a:rPr lang="nl-NL" altLang="de-DE" sz="2400">
                <a:solidFill>
                  <a:srgbClr val="333333"/>
                </a:solidFill>
                <a:latin typeface="Calibri Light"/>
                <a:ea typeface="+mj-ea"/>
                <a:cs typeface="+mj-cs"/>
              </a:rPr>
              <a:t>. </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15</a:t>
            </a:fld>
            <a:endParaRPr lang="de-DE" altLang="de-DE"/>
          </a:p>
        </p:txBody>
      </p:sp>
    </p:spTree>
    <p:extLst>
      <p:ext uri="{BB962C8B-B14F-4D97-AF65-F5344CB8AC3E}">
        <p14:creationId xmlns:p14="http://schemas.microsoft.com/office/powerpoint/2010/main" val="1644984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a:p>
            <a:pPr marL="342900" lvl="0" indent="-342900" defTabSz="914377">
              <a:buClr>
                <a:srgbClr val="333333"/>
              </a:buClr>
              <a:buFont typeface="WingDings"/>
              <a:buChar char=""/>
            </a:pPr>
            <a:r>
              <a:rPr lang="nl-NL" altLang="de-DE" sz="2400">
                <a:solidFill>
                  <a:srgbClr val="333333"/>
                </a:solidFill>
                <a:latin typeface="Calibri Light"/>
                <a:ea typeface="+mj-ea"/>
                <a:cs typeface="+mj-cs"/>
              </a:rPr>
              <a:t>Mensen </a:t>
            </a:r>
            <a:r>
              <a:rPr lang="nl-NL" altLang="de-DE" sz="2400" dirty="0">
                <a:solidFill>
                  <a:srgbClr val="333333"/>
                </a:solidFill>
                <a:latin typeface="Calibri Light"/>
                <a:ea typeface="+mj-ea"/>
                <a:cs typeface="+mj-cs"/>
              </a:rPr>
              <a:t>die het oneens zijn met jouw overtuiging worden beschouwd als vijanden of achtervolgers</a:t>
            </a:r>
            <a:r>
              <a:rPr lang="nl-NL" altLang="de-DE" sz="2400">
                <a:solidFill>
                  <a:srgbClr val="333333"/>
                </a:solidFill>
                <a:latin typeface="Calibri Light"/>
                <a:ea typeface="+mj-ea"/>
                <a:cs typeface="+mj-cs"/>
              </a:rPr>
              <a:t>. </a:t>
            </a:r>
          </a:p>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Informatie is slechts afkomstig uit één bron (bv. internetsites over samenzweringen). Andere serieuze media (bv. nieuwswebsites, kranten, journaal) worden niet meer geraadpleegd.</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16</a:t>
            </a:fld>
            <a:endParaRPr lang="de-DE" altLang="de-DE"/>
          </a:p>
        </p:txBody>
      </p:sp>
    </p:spTree>
    <p:extLst>
      <p:ext uri="{BB962C8B-B14F-4D97-AF65-F5344CB8AC3E}">
        <p14:creationId xmlns:p14="http://schemas.microsoft.com/office/powerpoint/2010/main" val="4025650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Hoe het onvoldoende bijstellen van overtuigingen misinterpretaties bevordert – voorbeelden</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Je gaat discussies met vrienden en familieleden over bepaalde ideeën uit de weg, omdat je bang bent dat ze het oneens met je zullen zijn en je ze daarom soms niet meer vertrouwt. </a:t>
            </a:r>
          </a:p>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Mensen die het oneens zijn met jouw overtuiging worden beschouwd als vijanden of achtervolgers. </a:t>
            </a:r>
          </a:p>
          <a:p>
            <a:pPr marL="342900" lvl="0" indent="-342900" defTabSz="914377">
              <a:buClr>
                <a:srgbClr val="333333"/>
              </a:buClr>
              <a:buFont typeface="WingDings"/>
              <a:buChar char=""/>
            </a:pPr>
            <a:r>
              <a:rPr lang="nl-NL" altLang="de-DE" sz="2400" dirty="0">
                <a:solidFill>
                  <a:srgbClr val="333333"/>
                </a:solidFill>
                <a:latin typeface="Calibri Light"/>
                <a:ea typeface="+mj-ea"/>
                <a:cs typeface="+mj-cs"/>
              </a:rPr>
              <a:t>Informatie is slechts afkomstig uit één bron (bv. internetsites over samenzweringen). Andere serieuze media (bv. nieuwswebsites, kranten, journaal) worden niet meer geraadpleegd.</a:t>
            </a:r>
            <a:endParaRPr lang="en-US" sz="2400" dirty="0">
              <a:solidFill>
                <a:srgbClr val="333333"/>
              </a:solidFill>
              <a:latin typeface="Calibri Light"/>
            </a:endParaRPr>
          </a:p>
        </p:txBody>
      </p:sp>
      <p:sp>
        <p:nvSpPr>
          <p:cNvPr id="19461" name="Rechteck 2"/>
          <p:cNvSpPr>
            <a:spLocks noChangeArrowheads="1"/>
          </p:cNvSpPr>
          <p:nvPr/>
        </p:nvSpPr>
        <p:spPr bwMode="auto">
          <a:xfrm>
            <a:off x="408955" y="6021288"/>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n-US" altLang="de-DE" sz="2400" b="0" dirty="0" err="1">
                <a:solidFill>
                  <a:srgbClr val="004992"/>
                </a:solidFill>
                <a:latin typeface="Calibri Light"/>
                <a:cs typeface="Times New Roman" panose="02020603050405020304" pitchFamily="18" charset="0"/>
              </a:rPr>
              <a:t>Heeft</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iemand</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een</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vergelijkbare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situatie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meegemaakt</a:t>
            </a:r>
            <a:r>
              <a:rPr lang="en-US" altLang="de-DE" sz="2400" b="0" dirty="0">
                <a:solidFill>
                  <a:srgbClr val="004992"/>
                </a:solidFill>
                <a:latin typeface="Calibri Light"/>
                <a:cs typeface="Times New Roman" panose="02020603050405020304" pitchFamily="18" charset="0"/>
              </a:rPr>
              <a:t>? </a:t>
            </a:r>
            <a:endParaRPr lang="de-DE" altLang="de-DE" sz="2400" b="0" dirty="0">
              <a:solidFill>
                <a:srgbClr val="004992"/>
              </a:solidFill>
              <a:latin typeface="Calibri Light"/>
              <a:cs typeface="Times New Roman" panose="02020603050405020304" pitchFamily="18" charset="0"/>
            </a:endParaRPr>
          </a:p>
        </p:txBody>
      </p:sp>
      <p:sp>
        <p:nvSpPr>
          <p:cNvPr id="6" name="Footer Placeholder 5"/>
          <p:cNvSpPr>
            <a:spLocks noGrp="1"/>
          </p:cNvSpPr>
          <p:nvPr>
            <p:ph type="ftr" sz="quarter" idx="11"/>
          </p:nvPr>
        </p:nvSpPr>
        <p:spPr/>
        <p:txBody>
          <a:bodyPr/>
          <a:lstStyle/>
          <a:p>
            <a:pPr>
              <a:defRPr/>
            </a:pPr>
            <a:r>
              <a:rPr lang="nl-NL"/>
              <a:t>Metacognitieve Training 3 – Veranderen van overtuiging</a:t>
            </a:r>
            <a:endParaRPr lang="de-DE"/>
          </a:p>
        </p:txBody>
      </p:sp>
      <p:sp>
        <p:nvSpPr>
          <p:cNvPr id="7" name="Slide Number Placeholder 6"/>
          <p:cNvSpPr>
            <a:spLocks noGrp="1"/>
          </p:cNvSpPr>
          <p:nvPr>
            <p:ph type="sldNum" sz="quarter" idx="12"/>
          </p:nvPr>
        </p:nvSpPr>
        <p:spPr/>
        <p:txBody>
          <a:bodyPr/>
          <a:lstStyle/>
          <a:p>
            <a:pPr>
              <a:defRPr/>
            </a:pPr>
            <a:fld id="{73D01C37-CE7D-4E3D-A555-3215443A4341}" type="slidenum">
              <a:rPr lang="de-DE" altLang="de-DE" smtClean="0"/>
              <a:pPr>
                <a:defRPr/>
              </a:pPr>
              <a:t>17</a:t>
            </a:fld>
            <a:endParaRPr lang="de-DE" altLang="de-DE"/>
          </a:p>
        </p:txBody>
      </p:sp>
    </p:spTree>
    <p:extLst>
      <p:ext uri="{BB962C8B-B14F-4D97-AF65-F5344CB8AC3E}">
        <p14:creationId xmlns:p14="http://schemas.microsoft.com/office/powerpoint/2010/main" val="429667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Oefening </a:t>
            </a:r>
            <a:r>
              <a:rPr lang="de-DE" altLang="de-DE" dirty="0">
                <a:latin typeface="Calibri Light"/>
              </a:rPr>
              <a:t>1</a:t>
            </a:r>
            <a:endParaRPr lang="de-DE" altLang="de-DE" sz="3600" dirty="0">
              <a:latin typeface="Calibri Light"/>
            </a:endParaRPr>
          </a:p>
        </p:txBody>
      </p:sp>
      <p:sp>
        <p:nvSpPr>
          <p:cNvPr id="9" name="Content Placeholder 1"/>
          <p:cNvSpPr txBox="1">
            <a:spLocks/>
          </p:cNvSpPr>
          <p:nvPr/>
        </p:nvSpPr>
        <p:spPr>
          <a:xfrm>
            <a:off x="408955" y="4293096"/>
            <a:ext cx="11340000" cy="2159768"/>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defTabSz="914400" fontAlgn="base">
              <a:lnSpc>
                <a:spcPct val="100000"/>
              </a:lnSpc>
              <a:spcBef>
                <a:spcPts val="1200"/>
              </a:spcBef>
              <a:defRPr/>
            </a:pPr>
            <a:r>
              <a:rPr lang="nl-NL" sz="2000" kern="0">
                <a:solidFill>
                  <a:srgbClr val="333333"/>
                </a:solidFill>
                <a:latin typeface="Calibri Light"/>
                <a:ea typeface="MS PGothic" panose="020B0600070205080204" pitchFamily="34" charset="-128"/>
              </a:rPr>
              <a:t>Onderstaande drie plaatjes behoren tot een bepaalde categorie. Welke categorie is dat?</a:t>
            </a:r>
          </a:p>
          <a:p>
            <a:pPr algn="ctr" defTabSz="914400" fontAlgn="base">
              <a:lnSpc>
                <a:spcPct val="100000"/>
              </a:lnSpc>
              <a:spcBef>
                <a:spcPts val="1200"/>
              </a:spcBef>
              <a:defRPr/>
            </a:pPr>
            <a:r>
              <a:rPr lang="nl-NL" sz="2000" kern="0">
                <a:solidFill>
                  <a:srgbClr val="333333"/>
                </a:solidFill>
                <a:latin typeface="Calibri Light"/>
                <a:ea typeface="MS PGothic" panose="020B0600070205080204" pitchFamily="34" charset="-128"/>
              </a:rPr>
              <a:t>Wanneer je zeker bent over de onderliggende categorie, geef dan je antwoord.</a:t>
            </a:r>
          </a:p>
          <a:p>
            <a:pPr algn="ctr" defTabSz="914400" fontAlgn="base">
              <a:lnSpc>
                <a:spcPct val="100000"/>
              </a:lnSpc>
              <a:spcBef>
                <a:spcPts val="1200"/>
              </a:spcBef>
              <a:defRPr/>
            </a:pPr>
            <a:r>
              <a:rPr lang="nl-NL" sz="2000" kern="0">
                <a:solidFill>
                  <a:srgbClr val="333333"/>
                </a:solidFill>
                <a:latin typeface="Calibri Light"/>
                <a:ea typeface="MS PGothic" panose="020B0600070205080204" pitchFamily="34" charset="-128"/>
              </a:rPr>
              <a:t>Je krijgt daarna feedback.</a:t>
            </a:r>
          </a:p>
          <a:p>
            <a:pPr algn="ctr" defTabSz="914400" fontAlgn="base">
              <a:lnSpc>
                <a:spcPct val="100000"/>
              </a:lnSpc>
              <a:spcBef>
                <a:spcPts val="1200"/>
              </a:spcBef>
              <a:defRPr/>
            </a:pPr>
            <a:r>
              <a:rPr lang="nl-NL" sz="2000" kern="0">
                <a:solidFill>
                  <a:srgbClr val="333333"/>
                </a:solidFill>
                <a:latin typeface="Calibri Light"/>
                <a:ea typeface="MS PGothic" panose="020B0600070205080204" pitchFamily="34" charset="-128"/>
              </a:rPr>
              <a:t>Stel andere items voor om je veronderstelling te toetsen.</a:t>
            </a:r>
            <a:endParaRPr lang="en-US" sz="2000" dirty="0">
              <a:solidFill>
                <a:srgbClr val="333333"/>
              </a:solidFill>
              <a:latin typeface="Calibri Light"/>
            </a:endParaRP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545" y="2359144"/>
            <a:ext cx="247443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953"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4817"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a:t>
            </a: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0"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Voedsel</a:t>
            </a: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0"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Categorie: Voedsel</a:t>
            </a: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1" name="Rectangle 9"/>
          <p:cNvSpPr>
            <a:spLocks noChangeArrowheads="1"/>
          </p:cNvSpPr>
          <p:nvPr/>
        </p:nvSpPr>
        <p:spPr bwMode="auto">
          <a:xfrm>
            <a:off x="408955" y="1844824"/>
            <a:ext cx="11376000" cy="38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Andere opties:</a:t>
            </a:r>
            <a:endParaRPr lang="de-DE" altLang="de-DE" sz="2400" b="0" dirty="0">
              <a:solidFill>
                <a:srgbClr val="333333"/>
              </a:solidFill>
              <a:latin typeface="Calibri Light"/>
            </a:endParaRPr>
          </a:p>
        </p:txBody>
      </p:sp>
      <p:sp>
        <p:nvSpPr>
          <p:cNvPr id="22" name="Text Box 5"/>
          <p:cNvSpPr txBox="1">
            <a:spLocks noChangeArrowheads="1"/>
          </p:cNvSpPr>
          <p:nvPr/>
        </p:nvSpPr>
        <p:spPr>
          <a:xfrm>
            <a:off x="408955" y="3789040"/>
            <a:ext cx="11340000" cy="2663824"/>
          </a:xfrm>
          <a:prstGeom prst="rect">
            <a:avLst/>
          </a:prstGeom>
          <a:noFill/>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pPr>
            <a:r>
              <a:rPr lang="nl-NL" altLang="de-DE" sz="2000" b="1" dirty="0">
                <a:solidFill>
                  <a:srgbClr val="333333"/>
                </a:solidFill>
                <a:latin typeface="Calibri Light"/>
              </a:rPr>
              <a:t>Gangbare fout: </a:t>
            </a:r>
            <a:r>
              <a:rPr lang="nl-NL" altLang="de-DE" sz="2000" dirty="0">
                <a:solidFill>
                  <a:srgbClr val="333333"/>
                </a:solidFill>
                <a:latin typeface="Calibri Light"/>
              </a:rPr>
              <a:t>De meeste mensen zoeken alleen naar ondersteunende informatie bij hun veronderstelling, en niet naar informatie die deze tegenspreekt (neiging tot zoeken naar bevestiging). In dit geval: de op het eerste oog juiste categorie = fruit. Vaak wordt geen rekening gehouden met alternatieven. </a:t>
            </a:r>
          </a:p>
          <a:p>
            <a:pPr fontAlgn="auto">
              <a:lnSpc>
                <a:spcPct val="100000"/>
              </a:lnSpc>
              <a:spcBef>
                <a:spcPts val="1200"/>
              </a:spcBef>
            </a:pPr>
            <a:r>
              <a:rPr lang="nl-NL" altLang="de-DE" sz="2000" dirty="0">
                <a:solidFill>
                  <a:srgbClr val="333333"/>
                </a:solidFill>
                <a:latin typeface="Calibri Light"/>
              </a:rPr>
              <a:t>Uit het dagelijks leven: </a:t>
            </a:r>
          </a:p>
          <a:p>
            <a:pPr marL="342900" indent="-342900" fontAlgn="auto">
              <a:lnSpc>
                <a:spcPct val="100000"/>
              </a:lnSpc>
              <a:spcBef>
                <a:spcPts val="600"/>
              </a:spcBef>
              <a:buClr>
                <a:srgbClr val="333333"/>
              </a:buClr>
              <a:buFont typeface="WingDings"/>
              <a:buChar char=""/>
            </a:pPr>
            <a:r>
              <a:rPr lang="nl-NL" altLang="de-DE" sz="2000" dirty="0">
                <a:solidFill>
                  <a:srgbClr val="333333"/>
                </a:solidFill>
                <a:latin typeface="Calibri Light"/>
              </a:rPr>
              <a:t>men leest alleen kranten die overeenkomen met de eigen opinie. </a:t>
            </a:r>
          </a:p>
          <a:p>
            <a:pPr marL="342900" indent="-342900" fontAlgn="auto">
              <a:lnSpc>
                <a:spcPct val="100000"/>
              </a:lnSpc>
              <a:spcBef>
                <a:spcPts val="600"/>
              </a:spcBef>
              <a:buClr>
                <a:srgbClr val="333333"/>
              </a:buClr>
              <a:buFont typeface="WingDings"/>
              <a:buChar char=""/>
            </a:pPr>
            <a:r>
              <a:rPr lang="nl-NL" altLang="de-DE" sz="2000" dirty="0">
                <a:solidFill>
                  <a:srgbClr val="333333"/>
                </a:solidFill>
                <a:latin typeface="Calibri Light"/>
              </a:rPr>
              <a:t>men vermijdt contact met andersdenkenden in plaats van te discussiëren over tegengestelde meningen.</a:t>
            </a:r>
          </a:p>
          <a:p>
            <a:pPr fontAlgn="auto">
              <a:lnSpc>
                <a:spcPct val="100000"/>
              </a:lnSpc>
              <a:spcBef>
                <a:spcPts val="1200"/>
              </a:spcBef>
            </a:pPr>
            <a:r>
              <a:rPr lang="nl-NL" altLang="de-DE" sz="2000" dirty="0">
                <a:solidFill>
                  <a:srgbClr val="004992"/>
                </a:solidFill>
                <a:latin typeface="Calibri Light"/>
              </a:rPr>
              <a:t>Dit kan leiden tot eenzijdige opvattingen en kan zelfs onjuiste oordelen versterken.</a:t>
            </a:r>
            <a:endParaRPr lang="de-DE"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23</a:t>
            </a:fld>
            <a:endParaRPr lang="de-DE" altLang="de-DE"/>
          </a:p>
        </p:txBody>
      </p:sp>
    </p:spTree>
    <p:extLst>
      <p:ext uri="{BB962C8B-B14F-4D97-AF65-F5344CB8AC3E}">
        <p14:creationId xmlns:p14="http://schemas.microsoft.com/office/powerpoint/2010/main" val="2908914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Geef na elke afbeelding een inschatting van de waarschijnlijkheid van elk antwoord.</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24</a:t>
            </a:fld>
            <a:endParaRPr lang="de-DE" altLang="de-DE"/>
          </a:p>
        </p:txBody>
      </p:sp>
    </p:spTree>
    <p:extLst>
      <p:ext uri="{BB962C8B-B14F-4D97-AF65-F5344CB8AC3E}">
        <p14:creationId xmlns:p14="http://schemas.microsoft.com/office/powerpoint/2010/main" val="4284972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2</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MS PGothic" panose="020B0600070205080204" pitchFamily="34" charset="-128"/>
              </a:rPr>
              <a:t>We tonen </a:t>
            </a:r>
            <a:r>
              <a:rPr lang="nl-NL" sz="2400" dirty="0">
                <a:solidFill>
                  <a:srgbClr val="333333"/>
                </a:solidFill>
                <a:latin typeface="Calibri Light"/>
                <a:ea typeface="MS PGothic" panose="020B0600070205080204" pitchFamily="34" charset="-128"/>
              </a:rPr>
              <a:t>drie afbeeldingen van een situatie met verschillende interpretaties.</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De afbeeldingen worden in omgekeerde volgorde getoond. De laatste afbeelding wordt als eerste getoond, daarna de voorlaatste en dan de eerste.</a:t>
            </a:r>
          </a:p>
          <a:p>
            <a:pPr marL="342900" lvl="0" indent="-342900" defTabSz="914400" fontAlgn="base">
              <a:buClr>
                <a:srgbClr val="333333"/>
              </a:buClr>
              <a:buFont typeface="WingDings"/>
              <a:buChar char=""/>
              <a:tabLst>
                <a:tab pos="361950" algn="l"/>
              </a:tabLst>
              <a:defRPr/>
            </a:pPr>
            <a:r>
              <a:rPr lang="nl-NL" sz="2400" dirty="0">
                <a:solidFill>
                  <a:srgbClr val="333333"/>
                </a:solidFill>
                <a:latin typeface="Calibri Light"/>
                <a:ea typeface="MS PGothic" panose="020B0600070205080204" pitchFamily="34" charset="-128"/>
              </a:rPr>
              <a:t>Geef na elke afbeelding een inschatting van de waarschijnlijkheid van elk antwoord.</a:t>
            </a:r>
          </a:p>
          <a:p>
            <a:pPr marL="342900" lvl="0" indent="-342900" defTabSz="914400" fontAlgn="base">
              <a:buClr>
                <a:srgbClr val="333333"/>
              </a:buClr>
              <a:buFont typeface="WingDings"/>
              <a:buChar char=""/>
              <a:tabLst>
                <a:tab pos="361950" algn="l"/>
              </a:tabLst>
              <a:defRPr/>
            </a:pPr>
            <a:r>
              <a:rPr lang="nl-NL" altLang="ko-KR" sz="2400" dirty="0">
                <a:solidFill>
                  <a:srgbClr val="333333"/>
                </a:solidFill>
                <a:latin typeface="Calibri Light"/>
                <a:ea typeface="굴림" charset="-127"/>
              </a:rPr>
              <a:t>Bespreek in de groep hoe zeker je bent over je oordeel.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25</a:t>
            </a:fld>
            <a:endParaRPr lang="de-DE" altLang="de-DE"/>
          </a:p>
        </p:txBody>
      </p:sp>
    </p:spTree>
    <p:extLst>
      <p:ext uri="{BB962C8B-B14F-4D97-AF65-F5344CB8AC3E}">
        <p14:creationId xmlns:p14="http://schemas.microsoft.com/office/powerpoint/2010/main" val="2589187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is </a:t>
            </a:r>
            <a:r>
              <a:rPr lang="en-US" altLang="de-DE" sz="2000" b="0" dirty="0" err="1">
                <a:solidFill>
                  <a:srgbClr val="333333"/>
                </a:solidFill>
                <a:latin typeface="Calibri Light"/>
              </a:rPr>
              <a:t>haaienvanger</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a:t>
            </a:r>
            <a:r>
              <a:rPr lang="en-US" altLang="de-DE" sz="2000" b="0" dirty="0" err="1">
                <a:solidFill>
                  <a:srgbClr val="333333"/>
                </a:solidFill>
                <a:latin typeface="Calibri Light"/>
              </a:rPr>
              <a:t>heeft</a:t>
            </a:r>
            <a:r>
              <a:rPr lang="en-US" altLang="de-DE" sz="2000" b="0" dirty="0">
                <a:solidFill>
                  <a:srgbClr val="333333"/>
                </a:solidFill>
                <a:latin typeface="Calibri Light"/>
              </a:rPr>
              <a:t> net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haai</a:t>
            </a:r>
            <a:r>
              <a:rPr lang="en-US" altLang="de-DE" sz="2000" b="0" dirty="0">
                <a:solidFill>
                  <a:srgbClr val="333333"/>
                </a:solidFill>
                <a:latin typeface="Calibri Light"/>
              </a:rPr>
              <a:t> </a:t>
            </a:r>
            <a:r>
              <a:rPr lang="en-US" altLang="de-DE" sz="2000" b="0" err="1">
                <a:solidFill>
                  <a:srgbClr val="333333"/>
                </a:solidFill>
                <a:latin typeface="Calibri Light"/>
              </a:rPr>
              <a:t>gedood</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a:solidFill>
                  <a:srgbClr val="333333"/>
                </a:solidFill>
                <a:latin typeface="Calibri Light"/>
              </a:rPr>
              <a:t>man </a:t>
            </a:r>
            <a:r>
              <a:rPr lang="en-US" altLang="de-DE" sz="2000" b="0" dirty="0" err="1">
                <a:solidFill>
                  <a:srgbClr val="333333"/>
                </a:solidFill>
                <a:latin typeface="Calibri Light"/>
              </a:rPr>
              <a:t>doet</a:t>
            </a:r>
            <a:r>
              <a:rPr lang="en-US" altLang="de-DE" sz="2000" b="0" dirty="0">
                <a:solidFill>
                  <a:srgbClr val="333333"/>
                </a:solidFill>
                <a:latin typeface="Calibri Light"/>
              </a:rPr>
              <a:t> </a:t>
            </a:r>
            <a:r>
              <a:rPr lang="en-US" altLang="de-DE" sz="2000" b="0" dirty="0" err="1">
                <a:solidFill>
                  <a:srgbClr val="333333"/>
                </a:solidFill>
                <a:latin typeface="Calibri Light"/>
              </a:rPr>
              <a:t>onderzoek</a:t>
            </a:r>
            <a:r>
              <a:rPr lang="en-US" altLang="de-DE" sz="2000" b="0" dirty="0">
                <a:solidFill>
                  <a:srgbClr val="333333"/>
                </a:solidFill>
                <a:latin typeface="Calibri Light"/>
              </a:rPr>
              <a:t> </a:t>
            </a:r>
            <a:r>
              <a:rPr lang="en-US" altLang="de-DE" sz="2000" b="0" dirty="0" err="1">
                <a:solidFill>
                  <a:srgbClr val="333333"/>
                </a:solidFill>
                <a:latin typeface="Calibri Light"/>
              </a:rPr>
              <a:t>naar</a:t>
            </a:r>
            <a:r>
              <a:rPr lang="en-US" altLang="de-DE" sz="2000" b="0" dirty="0">
                <a:solidFill>
                  <a:srgbClr val="333333"/>
                </a:solidFill>
                <a:latin typeface="Calibri Light"/>
              </a:rPr>
              <a:t> </a:t>
            </a:r>
            <a:r>
              <a:rPr lang="en-US" altLang="de-DE" sz="2000" b="0" err="1">
                <a:solidFill>
                  <a:srgbClr val="333333"/>
                </a:solidFill>
                <a:latin typeface="Calibri Light"/>
              </a:rPr>
              <a:t>haaien</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a:solidFill>
                  <a:srgbClr val="333333"/>
                </a:solidFill>
                <a:latin typeface="Calibri Light"/>
              </a:rPr>
              <a:t>man test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nieuwe</a:t>
            </a:r>
            <a:r>
              <a:rPr lang="en-US" altLang="de-DE" sz="2000" b="0" dirty="0">
                <a:solidFill>
                  <a:srgbClr val="333333"/>
                </a:solidFill>
                <a:latin typeface="Calibri Light"/>
              </a:rPr>
              <a:t> </a:t>
            </a:r>
            <a:r>
              <a:rPr lang="en-US" altLang="de-DE" sz="2000" b="0" dirty="0" err="1">
                <a:solidFill>
                  <a:srgbClr val="333333"/>
                </a:solidFill>
                <a:latin typeface="Calibri Light"/>
              </a:rPr>
              <a:t>haai-stijl</a:t>
            </a:r>
            <a:r>
              <a:rPr lang="en-US" altLang="de-DE" sz="2000" b="0" dirty="0">
                <a:solidFill>
                  <a:srgbClr val="333333"/>
                </a:solidFill>
                <a:latin typeface="Calibri Light"/>
              </a:rPr>
              <a:t> </a:t>
            </a:r>
            <a:r>
              <a:rPr lang="en-US" altLang="de-DE" sz="2000" b="0" err="1">
                <a:solidFill>
                  <a:srgbClr val="333333"/>
                </a:solidFill>
                <a:latin typeface="Calibri Light"/>
              </a:rPr>
              <a:t>surfplank</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a:solidFill>
                  <a:srgbClr val="333333"/>
                </a:solidFill>
                <a:latin typeface="Calibri Light"/>
              </a:rPr>
              <a:t>man </a:t>
            </a:r>
            <a:r>
              <a:rPr lang="en-US" altLang="de-DE" sz="2000" b="0" dirty="0" err="1">
                <a:solidFill>
                  <a:srgbClr val="333333"/>
                </a:solidFill>
                <a:latin typeface="Calibri Light"/>
              </a:rPr>
              <a:t>jaagt</a:t>
            </a:r>
            <a:r>
              <a:rPr lang="en-US" altLang="de-DE" sz="2000" b="0" dirty="0">
                <a:solidFill>
                  <a:srgbClr val="333333"/>
                </a:solidFill>
                <a:latin typeface="Calibri Light"/>
              </a:rPr>
              <a:t> </a:t>
            </a:r>
            <a:r>
              <a:rPr lang="en-US" altLang="de-DE" sz="2000" b="0" dirty="0" err="1">
                <a:solidFill>
                  <a:srgbClr val="333333"/>
                </a:solidFill>
                <a:latin typeface="Calibri Light"/>
              </a:rPr>
              <a:t>iedereen</a:t>
            </a:r>
            <a:r>
              <a:rPr lang="en-US" altLang="de-DE" sz="2000" b="0" dirty="0">
                <a:solidFill>
                  <a:srgbClr val="333333"/>
                </a:solidFill>
                <a:latin typeface="Calibri Light"/>
              </a:rPr>
              <a:t> de </a:t>
            </a:r>
            <a:r>
              <a:rPr lang="en-US" altLang="de-DE" sz="2000" b="0" dirty="0" err="1">
                <a:solidFill>
                  <a:srgbClr val="333333"/>
                </a:solidFill>
                <a:latin typeface="Calibri Light"/>
              </a:rPr>
              <a:t>stuipen</a:t>
            </a:r>
            <a:r>
              <a:rPr lang="en-US" altLang="de-DE" sz="2000" b="0" dirty="0">
                <a:solidFill>
                  <a:srgbClr val="333333"/>
                </a:solidFill>
                <a:latin typeface="Calibri Light"/>
              </a:rPr>
              <a:t> op het </a:t>
            </a:r>
            <a:r>
              <a:rPr lang="en-US" altLang="de-DE" sz="2000" b="0" dirty="0" err="1">
                <a:solidFill>
                  <a:srgbClr val="333333"/>
                </a:solidFill>
                <a:latin typeface="Calibri Light"/>
              </a:rPr>
              <a:t>lijf</a:t>
            </a:r>
            <a:r>
              <a:rPr lang="en-US" altLang="de-DE" sz="2000" b="0" dirty="0">
                <a:solidFill>
                  <a:srgbClr val="333333"/>
                </a:solidFill>
                <a:latin typeface="Calibri Light"/>
              </a:rPr>
              <a:t> met </a:t>
            </a:r>
            <a:r>
              <a:rPr lang="en-US" altLang="de-DE" sz="2000" b="0" dirty="0" err="1">
                <a:solidFill>
                  <a:srgbClr val="333333"/>
                </a:solidFill>
                <a:latin typeface="Calibri Light"/>
              </a:rPr>
              <a:t>een</a:t>
            </a:r>
            <a:r>
              <a:rPr lang="en-US" altLang="de-DE" sz="2000" b="0" dirty="0">
                <a:solidFill>
                  <a:srgbClr val="333333"/>
                </a:solidFill>
                <a:latin typeface="Calibri Light"/>
              </a:rPr>
              <a:t> nep </a:t>
            </a:r>
            <a:r>
              <a:rPr lang="en-US" altLang="de-DE" sz="2000" b="0" dirty="0" err="1">
                <a:solidFill>
                  <a:srgbClr val="333333"/>
                </a:solidFill>
                <a:latin typeface="Calibri Light"/>
              </a:rPr>
              <a:t>haaienkop</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44034"/>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4"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3"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haaienvanger en heeft net een haai gedood.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doet onderzoek naar haaien.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test zijn nieuwe haai-stijl surfplank.</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jaagt iedereen de stuipen op het lijf met een nep haaienkop.</a:t>
            </a:r>
            <a:endParaRPr lang="nl-NL"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46088"/>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46086"/>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1"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57352"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haaienvanger en heeft net een haai gedood.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doet onderzoek naar haaien.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test zijn nieuwe haai-stijl surfplank.</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jaagt iedereen de stuipen op het lijf met een nep haaienkop.</a:t>
            </a:r>
            <a:endParaRPr lang="de-DE" altLang="de-DE" sz="2000" b="0">
              <a:solidFill>
                <a:srgbClr val="333333"/>
              </a:solidFill>
              <a:latin typeface="Calibri Light"/>
            </a:endParaRPr>
          </a:p>
        </p:txBody>
      </p:sp>
      <p:sp>
        <p:nvSpPr>
          <p:cNvPr id="18" name="Caption_48138"/>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9" name="Caption_4813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0" name="Caption_48134"/>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29"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4</a:t>
            </a:r>
          </a:p>
        </p:txBody>
      </p:sp>
      <p:sp>
        <p:nvSpPr>
          <p:cNvPr id="59400"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is </a:t>
            </a:r>
            <a:r>
              <a:rPr lang="en-US" altLang="de-DE" sz="2000" b="0" dirty="0" err="1">
                <a:solidFill>
                  <a:srgbClr val="333333"/>
                </a:solidFill>
                <a:latin typeface="Calibri Light"/>
              </a:rPr>
              <a:t>haaienvanger</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a:t>
            </a:r>
            <a:r>
              <a:rPr lang="en-US" altLang="de-DE" sz="2000" b="0" dirty="0" err="1">
                <a:solidFill>
                  <a:srgbClr val="333333"/>
                </a:solidFill>
                <a:latin typeface="Calibri Light"/>
              </a:rPr>
              <a:t>heeft</a:t>
            </a:r>
            <a:r>
              <a:rPr lang="en-US" altLang="de-DE" sz="2000" b="0" dirty="0">
                <a:solidFill>
                  <a:srgbClr val="333333"/>
                </a:solidFill>
                <a:latin typeface="Calibri Light"/>
              </a:rPr>
              <a:t> net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haai</a:t>
            </a:r>
            <a:r>
              <a:rPr lang="en-US" altLang="de-DE" sz="2000" b="0" dirty="0">
                <a:solidFill>
                  <a:srgbClr val="333333"/>
                </a:solidFill>
                <a:latin typeface="Calibri Light"/>
              </a:rPr>
              <a:t> </a:t>
            </a:r>
            <a:r>
              <a:rPr lang="en-US" altLang="de-DE" sz="2000" b="0" dirty="0" err="1">
                <a:solidFill>
                  <a:srgbClr val="333333"/>
                </a:solidFill>
                <a:latin typeface="Calibri Light"/>
              </a:rPr>
              <a:t>gedood</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a:t>
            </a:r>
            <a:r>
              <a:rPr lang="en-US" altLang="de-DE" sz="2000" b="0" dirty="0" err="1">
                <a:solidFill>
                  <a:srgbClr val="333333"/>
                </a:solidFill>
                <a:latin typeface="Calibri Light"/>
              </a:rPr>
              <a:t>doet</a:t>
            </a:r>
            <a:r>
              <a:rPr lang="en-US" altLang="de-DE" sz="2000" b="0" dirty="0">
                <a:solidFill>
                  <a:srgbClr val="333333"/>
                </a:solidFill>
                <a:latin typeface="Calibri Light"/>
              </a:rPr>
              <a:t> </a:t>
            </a:r>
            <a:r>
              <a:rPr lang="en-US" altLang="de-DE" sz="2000" b="0" dirty="0" err="1">
                <a:solidFill>
                  <a:srgbClr val="333333"/>
                </a:solidFill>
                <a:latin typeface="Calibri Light"/>
              </a:rPr>
              <a:t>onderzoek</a:t>
            </a:r>
            <a:r>
              <a:rPr lang="en-US" altLang="de-DE" sz="2000" b="0" dirty="0">
                <a:solidFill>
                  <a:srgbClr val="333333"/>
                </a:solidFill>
                <a:latin typeface="Calibri Light"/>
              </a:rPr>
              <a:t> </a:t>
            </a:r>
            <a:r>
              <a:rPr lang="en-US" altLang="de-DE" sz="2000" b="0" dirty="0" err="1">
                <a:solidFill>
                  <a:srgbClr val="333333"/>
                </a:solidFill>
                <a:latin typeface="Calibri Light"/>
              </a:rPr>
              <a:t>naar</a:t>
            </a:r>
            <a:r>
              <a:rPr lang="en-US" altLang="de-DE" sz="2000" b="0" dirty="0">
                <a:solidFill>
                  <a:srgbClr val="333333"/>
                </a:solidFill>
                <a:latin typeface="Calibri Light"/>
              </a:rPr>
              <a:t> </a:t>
            </a:r>
            <a:r>
              <a:rPr lang="en-US" altLang="de-DE" sz="2000" b="0" dirty="0" err="1">
                <a:solidFill>
                  <a:srgbClr val="333333"/>
                </a:solidFill>
                <a:latin typeface="Calibri Light"/>
              </a:rPr>
              <a:t>haaien</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test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nieuwe</a:t>
            </a:r>
            <a:r>
              <a:rPr lang="en-US" altLang="de-DE" sz="2000" b="0" dirty="0">
                <a:solidFill>
                  <a:srgbClr val="333333"/>
                </a:solidFill>
                <a:latin typeface="Calibri Light"/>
              </a:rPr>
              <a:t> </a:t>
            </a:r>
            <a:r>
              <a:rPr lang="en-US" altLang="de-DE" sz="2000" b="0" dirty="0" err="1">
                <a:solidFill>
                  <a:srgbClr val="333333"/>
                </a:solidFill>
                <a:latin typeface="Calibri Light"/>
              </a:rPr>
              <a:t>haai-stijl</a:t>
            </a:r>
            <a:r>
              <a:rPr lang="en-US" altLang="de-DE" sz="2000" b="0" dirty="0">
                <a:solidFill>
                  <a:srgbClr val="333333"/>
                </a:solidFill>
                <a:latin typeface="Calibri Light"/>
              </a:rPr>
              <a:t> </a:t>
            </a:r>
            <a:r>
              <a:rPr lang="en-US" altLang="de-DE" sz="2000" b="0" dirty="0" err="1">
                <a:solidFill>
                  <a:srgbClr val="333333"/>
                </a:solidFill>
                <a:latin typeface="Calibri Light"/>
              </a:rPr>
              <a:t>surfplank</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De man </a:t>
            </a:r>
            <a:r>
              <a:rPr lang="en-US" altLang="de-DE" sz="2000" b="0" dirty="0" err="1">
                <a:solidFill>
                  <a:srgbClr val="004992"/>
                </a:solidFill>
                <a:latin typeface="Calibri Light"/>
              </a:rPr>
              <a:t>jaagt</a:t>
            </a:r>
            <a:r>
              <a:rPr lang="en-US" altLang="de-DE" sz="2000" b="0" dirty="0">
                <a:solidFill>
                  <a:srgbClr val="004992"/>
                </a:solidFill>
                <a:latin typeface="Calibri Light"/>
              </a:rPr>
              <a:t> </a:t>
            </a:r>
            <a:r>
              <a:rPr lang="en-US" altLang="de-DE" sz="2000" b="0" dirty="0" err="1">
                <a:solidFill>
                  <a:srgbClr val="004992"/>
                </a:solidFill>
                <a:latin typeface="Calibri Light"/>
              </a:rPr>
              <a:t>iedereen</a:t>
            </a:r>
            <a:r>
              <a:rPr lang="en-US" altLang="de-DE" sz="2000" b="0" dirty="0">
                <a:solidFill>
                  <a:srgbClr val="004992"/>
                </a:solidFill>
                <a:latin typeface="Calibri Light"/>
              </a:rPr>
              <a:t> de </a:t>
            </a:r>
            <a:r>
              <a:rPr lang="en-US" altLang="de-DE" sz="2000" b="0" dirty="0" err="1">
                <a:solidFill>
                  <a:srgbClr val="004992"/>
                </a:solidFill>
                <a:latin typeface="Calibri Light"/>
              </a:rPr>
              <a:t>stuipen</a:t>
            </a:r>
            <a:r>
              <a:rPr lang="en-US" altLang="de-DE" sz="2000" b="0" dirty="0">
                <a:solidFill>
                  <a:srgbClr val="004992"/>
                </a:solidFill>
                <a:latin typeface="Calibri Light"/>
              </a:rPr>
              <a:t> op het </a:t>
            </a:r>
            <a:r>
              <a:rPr lang="en-US" altLang="de-DE" sz="2000" b="0" dirty="0" err="1">
                <a:solidFill>
                  <a:srgbClr val="004992"/>
                </a:solidFill>
                <a:latin typeface="Calibri Light"/>
              </a:rPr>
              <a:t>lijf</a:t>
            </a:r>
            <a:r>
              <a:rPr lang="en-US" altLang="de-DE" sz="2000" b="0" dirty="0">
                <a:solidFill>
                  <a:srgbClr val="004992"/>
                </a:solidFill>
                <a:latin typeface="Calibri Light"/>
              </a:rPr>
              <a:t> met </a:t>
            </a:r>
            <a:r>
              <a:rPr lang="en-US" altLang="de-DE" sz="2000" b="0" dirty="0" err="1">
                <a:solidFill>
                  <a:srgbClr val="004992"/>
                </a:solidFill>
                <a:latin typeface="Calibri Light"/>
              </a:rPr>
              <a:t>een</a:t>
            </a:r>
            <a:r>
              <a:rPr lang="en-US" altLang="de-DE" sz="2000" b="0" dirty="0">
                <a:solidFill>
                  <a:srgbClr val="004992"/>
                </a:solidFill>
                <a:latin typeface="Calibri Light"/>
              </a:rPr>
              <a:t> nep </a:t>
            </a:r>
            <a:r>
              <a:rPr lang="en-US" altLang="de-DE" sz="2000" b="0" dirty="0" err="1">
                <a:solidFill>
                  <a:srgbClr val="004992"/>
                </a:solidFill>
                <a:latin typeface="Calibri Light"/>
              </a:rPr>
              <a:t>haaienkop</a:t>
            </a:r>
            <a:r>
              <a:rPr lang="en-US" altLang="de-DE" sz="2000" b="0" dirty="0">
                <a:solidFill>
                  <a:srgbClr val="004992"/>
                </a:solidFill>
                <a:latin typeface="Calibri Light"/>
              </a:rPr>
              <a:t>.</a:t>
            </a:r>
            <a:endParaRPr lang="de-DE" altLang="de-DE" sz="2000" b="0" dirty="0">
              <a:solidFill>
                <a:srgbClr val="004992"/>
              </a:solidFill>
              <a:latin typeface="Calibri Light"/>
            </a:endParaRPr>
          </a:p>
        </p:txBody>
      </p:sp>
      <p:sp>
        <p:nvSpPr>
          <p:cNvPr id="18" name="Caption_50185"/>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5018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29"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is </a:t>
            </a:r>
            <a:r>
              <a:rPr lang="en-US" altLang="de-DE" sz="2000" b="0" dirty="0" err="1">
                <a:solidFill>
                  <a:srgbClr val="333333"/>
                </a:solidFill>
                <a:latin typeface="Calibri Light"/>
              </a:rPr>
              <a:t>gespannen</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hij</a:t>
            </a:r>
            <a:r>
              <a:rPr lang="en-US" altLang="de-DE" sz="2000" b="0" dirty="0">
                <a:solidFill>
                  <a:srgbClr val="333333"/>
                </a:solidFill>
                <a:latin typeface="Calibri Light"/>
              </a:rPr>
              <a:t> </a:t>
            </a:r>
            <a:r>
              <a:rPr lang="en-US" altLang="de-DE" sz="2000" b="0" dirty="0" err="1">
                <a:solidFill>
                  <a:srgbClr val="333333"/>
                </a:solidFill>
                <a:latin typeface="Calibri Light"/>
              </a:rPr>
              <a:t>te</a:t>
            </a:r>
            <a:r>
              <a:rPr lang="en-US" altLang="de-DE" sz="2000" b="0" dirty="0">
                <a:solidFill>
                  <a:srgbClr val="333333"/>
                </a:solidFill>
                <a:latin typeface="Calibri Light"/>
              </a:rPr>
              <a:t> </a:t>
            </a:r>
            <a:r>
              <a:rPr lang="en-US" altLang="de-DE" sz="2000" b="0" dirty="0" err="1">
                <a:solidFill>
                  <a:srgbClr val="333333"/>
                </a:solidFill>
                <a:latin typeface="Calibri Light"/>
              </a:rPr>
              <a:t>laat</a:t>
            </a:r>
            <a:r>
              <a:rPr lang="en-US" altLang="de-DE" sz="2000" b="0" dirty="0">
                <a:solidFill>
                  <a:srgbClr val="333333"/>
                </a:solidFill>
                <a:latin typeface="Calibri Light"/>
              </a:rPr>
              <a:t> was </a:t>
            </a:r>
            <a:r>
              <a:rPr lang="en-US" altLang="de-DE" sz="2000" b="0" dirty="0" err="1">
                <a:solidFill>
                  <a:srgbClr val="333333"/>
                </a:solidFill>
                <a:latin typeface="Calibri Light"/>
              </a:rPr>
              <a:t>voor</a:t>
            </a:r>
            <a:r>
              <a:rPr lang="en-US" altLang="de-DE" sz="2000" b="0" dirty="0">
                <a:solidFill>
                  <a:srgbClr val="333333"/>
                </a:solidFill>
                <a:latin typeface="Calibri Light"/>
              </a:rPr>
              <a:t> de </a:t>
            </a:r>
            <a:r>
              <a:rPr lang="en-US" altLang="de-DE" sz="2000" b="0" err="1">
                <a:solidFill>
                  <a:srgbClr val="333333"/>
                </a:solidFill>
                <a:latin typeface="Calibri Light"/>
              </a:rPr>
              <a:t>repetitie</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a:t>
            </a:r>
            <a:r>
              <a:rPr lang="en-US" altLang="de-DE" sz="2000" b="0" dirty="0" err="1">
                <a:solidFill>
                  <a:srgbClr val="333333"/>
                </a:solidFill>
                <a:latin typeface="Calibri Light"/>
              </a:rPr>
              <a:t>viel</a:t>
            </a:r>
            <a:r>
              <a:rPr lang="en-US" altLang="de-DE" sz="2000" b="0" dirty="0">
                <a:solidFill>
                  <a:srgbClr val="333333"/>
                </a:solidFill>
                <a:latin typeface="Calibri Light"/>
              </a:rPr>
              <a:t> </a:t>
            </a:r>
            <a:r>
              <a:rPr lang="en-US" altLang="de-DE" sz="2000" b="0" dirty="0" err="1">
                <a:solidFill>
                  <a:srgbClr val="333333"/>
                </a:solidFill>
                <a:latin typeface="Calibri Light"/>
              </a:rPr>
              <a:t>uit</a:t>
            </a:r>
            <a:r>
              <a:rPr lang="en-US" altLang="de-DE" sz="2000" b="0" dirty="0">
                <a:solidFill>
                  <a:srgbClr val="333333"/>
                </a:solidFill>
                <a:latin typeface="Calibri Light"/>
              </a:rPr>
              <a:t> </a:t>
            </a:r>
            <a:r>
              <a:rPr lang="en-US" altLang="de-DE" sz="2000" b="0" dirty="0" err="1">
                <a:solidFill>
                  <a:srgbClr val="333333"/>
                </a:solidFill>
                <a:latin typeface="Calibri Light"/>
              </a:rPr>
              <a:t>naar</a:t>
            </a:r>
            <a:r>
              <a:rPr lang="en-US" altLang="de-DE" sz="2000" b="0" dirty="0">
                <a:solidFill>
                  <a:srgbClr val="333333"/>
                </a:solidFill>
                <a:latin typeface="Calibri Light"/>
              </a:rPr>
              <a:t> de man op de </a:t>
            </a:r>
            <a:r>
              <a:rPr lang="en-US" altLang="de-DE" sz="2000" b="0" dirty="0" err="1">
                <a:solidFill>
                  <a:srgbClr val="333333"/>
                </a:solidFill>
                <a:latin typeface="Calibri Light"/>
              </a:rPr>
              <a:t>eerste</a:t>
            </a:r>
            <a:r>
              <a:rPr lang="en-US" altLang="de-DE" sz="2000" b="0" dirty="0">
                <a:solidFill>
                  <a:srgbClr val="333333"/>
                </a:solidFill>
                <a:latin typeface="Calibri Light"/>
              </a:rPr>
              <a:t> </a:t>
            </a:r>
            <a:r>
              <a:rPr lang="en-US" altLang="de-DE" sz="2000" b="0" dirty="0" err="1">
                <a:solidFill>
                  <a:srgbClr val="333333"/>
                </a:solidFill>
                <a:latin typeface="Calibri Light"/>
              </a:rPr>
              <a:t>rij</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deze</a:t>
            </a:r>
            <a:r>
              <a:rPr lang="en-US" altLang="de-DE" sz="2000" b="0" dirty="0">
                <a:solidFill>
                  <a:srgbClr val="333333"/>
                </a:solidFill>
                <a:latin typeface="Calibri Light"/>
              </a:rPr>
              <a:t> </a:t>
            </a:r>
            <a:r>
              <a:rPr lang="en-US" altLang="de-DE" sz="2000" b="0" dirty="0" err="1">
                <a:solidFill>
                  <a:srgbClr val="333333"/>
                </a:solidFill>
                <a:latin typeface="Calibri Light"/>
              </a:rPr>
              <a:t>uit</a:t>
            </a:r>
            <a:r>
              <a:rPr lang="en-US" altLang="de-DE" sz="2000" b="0" dirty="0">
                <a:solidFill>
                  <a:srgbClr val="333333"/>
                </a:solidFill>
                <a:latin typeface="Calibri Light"/>
              </a:rPr>
              <a:t> de </a:t>
            </a:r>
            <a:r>
              <a:rPr lang="en-US" altLang="de-DE" sz="2000" b="0" dirty="0" err="1">
                <a:solidFill>
                  <a:srgbClr val="333333"/>
                </a:solidFill>
                <a:latin typeface="Calibri Light"/>
              </a:rPr>
              <a:t>maat</a:t>
            </a:r>
            <a:r>
              <a:rPr lang="en-US" altLang="de-DE" sz="2000" b="0" dirty="0">
                <a:solidFill>
                  <a:srgbClr val="333333"/>
                </a:solidFill>
                <a:latin typeface="Calibri Light"/>
              </a:rPr>
              <a:t> </a:t>
            </a:r>
            <a:r>
              <a:rPr lang="en-US" altLang="de-DE" sz="2000" b="0" dirty="0" err="1">
                <a:solidFill>
                  <a:srgbClr val="333333"/>
                </a:solidFill>
                <a:latin typeface="Calibri Light"/>
              </a:rPr>
              <a:t>zong</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Het </a:t>
            </a:r>
            <a:r>
              <a:rPr lang="en-US" altLang="de-DE" sz="2000" b="0" dirty="0" err="1">
                <a:solidFill>
                  <a:srgbClr val="333333"/>
                </a:solidFill>
                <a:latin typeface="Calibri Light"/>
              </a:rPr>
              <a:t>meisje</a:t>
            </a:r>
            <a:r>
              <a:rPr lang="en-US" altLang="de-DE" sz="2000" b="0" dirty="0">
                <a:solidFill>
                  <a:srgbClr val="333333"/>
                </a:solidFill>
                <a:latin typeface="Calibri Light"/>
              </a:rPr>
              <a:t> op de </a:t>
            </a:r>
            <a:r>
              <a:rPr lang="en-US" altLang="de-DE" sz="2000" b="0" dirty="0" err="1">
                <a:solidFill>
                  <a:srgbClr val="333333"/>
                </a:solidFill>
                <a:latin typeface="Calibri Light"/>
              </a:rPr>
              <a:t>voorste</a:t>
            </a:r>
            <a:r>
              <a:rPr lang="en-US" altLang="de-DE" sz="2000" b="0" dirty="0">
                <a:solidFill>
                  <a:srgbClr val="333333"/>
                </a:solidFill>
                <a:latin typeface="Calibri Light"/>
              </a:rPr>
              <a:t> </a:t>
            </a:r>
            <a:r>
              <a:rPr lang="en-US" altLang="de-DE" sz="2000" b="0" dirty="0" err="1">
                <a:solidFill>
                  <a:srgbClr val="333333"/>
                </a:solidFill>
                <a:latin typeface="Calibri Light"/>
              </a:rPr>
              <a:t>rij</a:t>
            </a:r>
            <a:r>
              <a:rPr lang="en-US" altLang="de-DE" sz="2000" b="0" dirty="0">
                <a:solidFill>
                  <a:srgbClr val="333333"/>
                </a:solidFill>
                <a:latin typeface="Calibri Light"/>
              </a:rPr>
              <a:t> </a:t>
            </a:r>
            <a:r>
              <a:rPr lang="en-US" altLang="de-DE" sz="2000" b="0" dirty="0" err="1">
                <a:solidFill>
                  <a:srgbClr val="333333"/>
                </a:solidFill>
                <a:latin typeface="Calibri Light"/>
              </a:rPr>
              <a:t>vertelde</a:t>
            </a:r>
            <a:r>
              <a:rPr lang="en-US" altLang="de-DE" sz="2000" b="0" dirty="0">
                <a:solidFill>
                  <a:srgbClr val="333333"/>
                </a:solidFill>
                <a:latin typeface="Calibri Light"/>
              </a:rPr>
              <a:t> net </a:t>
            </a:r>
            <a:r>
              <a:rPr lang="en-US" altLang="de-DE" sz="2000" b="0" dirty="0" err="1">
                <a:solidFill>
                  <a:srgbClr val="333333"/>
                </a:solidFill>
                <a:latin typeface="Calibri Light"/>
              </a:rPr>
              <a:t>aan</a:t>
            </a:r>
            <a:r>
              <a:rPr lang="en-US" altLang="de-DE" sz="2000" b="0" dirty="0">
                <a:solidFill>
                  <a:srgbClr val="333333"/>
                </a:solidFill>
                <a:latin typeface="Calibri Light"/>
              </a:rPr>
              <a:t> de man </a:t>
            </a:r>
            <a:r>
              <a:rPr lang="en-US" altLang="de-DE" sz="2000" b="0" dirty="0" err="1">
                <a:solidFill>
                  <a:srgbClr val="333333"/>
                </a:solidFill>
                <a:latin typeface="Calibri Light"/>
              </a:rPr>
              <a:t>naast</a:t>
            </a:r>
            <a:r>
              <a:rPr lang="en-US" altLang="de-DE" sz="2000" b="0" dirty="0">
                <a:solidFill>
                  <a:srgbClr val="333333"/>
                </a:solidFill>
                <a:latin typeface="Calibri Light"/>
              </a:rPr>
              <a:t> </a:t>
            </a:r>
            <a:r>
              <a:rPr lang="en-US" altLang="de-DE" sz="2000" b="0" dirty="0" err="1">
                <a:solidFill>
                  <a:srgbClr val="333333"/>
                </a:solidFill>
                <a:latin typeface="Calibri Light"/>
              </a:rPr>
              <a:t>haar</a:t>
            </a:r>
            <a:r>
              <a:rPr lang="en-US" altLang="de-DE" sz="2000" b="0" dirty="0">
                <a:solidFill>
                  <a:srgbClr val="333333"/>
                </a:solidFill>
                <a:latin typeface="Calibri Light"/>
              </a:rPr>
              <a:t> </a:t>
            </a:r>
            <a:r>
              <a:rPr lang="en-US" altLang="de-DE" sz="2000" b="0" dirty="0" err="1">
                <a:solidFill>
                  <a:srgbClr val="333333"/>
                </a:solidFill>
                <a:latin typeface="Calibri Light"/>
              </a:rPr>
              <a:t>dat</a:t>
            </a:r>
            <a:r>
              <a:rPr lang="en-US" altLang="de-DE" sz="2000" b="0" dirty="0">
                <a:solidFill>
                  <a:srgbClr val="333333"/>
                </a:solidFill>
                <a:latin typeface="Calibri Light"/>
              </a:rPr>
              <a:t> </a:t>
            </a:r>
            <a:r>
              <a:rPr lang="en-US" altLang="de-DE" sz="2000" b="0" dirty="0" err="1">
                <a:solidFill>
                  <a:srgbClr val="333333"/>
                </a:solidFill>
                <a:latin typeface="Calibri Light"/>
              </a:rPr>
              <a:t>ze</a:t>
            </a:r>
            <a:r>
              <a:rPr lang="en-US" altLang="de-DE" sz="2000" b="0" dirty="0">
                <a:solidFill>
                  <a:srgbClr val="333333"/>
                </a:solidFill>
                <a:latin typeface="Calibri Light"/>
              </a:rPr>
              <a: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oogje</a:t>
            </a:r>
            <a:r>
              <a:rPr lang="en-US" altLang="de-DE" sz="2000" b="0" dirty="0">
                <a:solidFill>
                  <a:srgbClr val="333333"/>
                </a:solidFill>
                <a:latin typeface="Calibri Light"/>
              </a:rPr>
              <a:t> op de </a:t>
            </a:r>
            <a:r>
              <a:rPr lang="en-US" altLang="de-DE" sz="2000" b="0" dirty="0" err="1">
                <a:solidFill>
                  <a:srgbClr val="333333"/>
                </a:solidFill>
                <a:latin typeface="Calibri Light"/>
              </a:rPr>
              <a:t>dirigent</a:t>
            </a:r>
            <a:r>
              <a:rPr lang="en-US" altLang="de-DE" sz="2000" b="0" dirty="0">
                <a:solidFill>
                  <a:srgbClr val="333333"/>
                </a:solidFill>
                <a:latin typeface="Calibri Light"/>
              </a:rPr>
              <a:t> </a:t>
            </a:r>
            <a:r>
              <a:rPr lang="en-US" altLang="de-DE" sz="2000" b="0" err="1">
                <a:solidFill>
                  <a:srgbClr val="333333"/>
                </a:solidFill>
                <a:latin typeface="Calibri Light"/>
              </a:rPr>
              <a:t>heeft</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is </a:t>
            </a:r>
            <a:r>
              <a:rPr lang="en-US" altLang="de-DE" sz="2000" b="0" dirty="0" err="1">
                <a:solidFill>
                  <a:srgbClr val="333333"/>
                </a:solidFill>
                <a:latin typeface="Calibri Light"/>
              </a:rPr>
              <a:t>nerveus</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hij</a:t>
            </a:r>
            <a:r>
              <a:rPr lang="en-US" altLang="de-DE" sz="2000" b="0" dirty="0">
                <a:solidFill>
                  <a:srgbClr val="333333"/>
                </a:solidFill>
                <a:latin typeface="Calibri Light"/>
              </a:rPr>
              <a: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stokje</a:t>
            </a:r>
            <a:r>
              <a:rPr lang="en-US" altLang="de-DE" sz="2000" b="0" dirty="0">
                <a:solidFill>
                  <a:srgbClr val="333333"/>
                </a:solidFill>
                <a:latin typeface="Calibri Light"/>
              </a:rPr>
              <a:t> </a:t>
            </a:r>
            <a:r>
              <a:rPr lang="en-US" altLang="de-DE" sz="2000" b="0" dirty="0" err="1">
                <a:solidFill>
                  <a:srgbClr val="333333"/>
                </a:solidFill>
                <a:latin typeface="Calibri Light"/>
              </a:rPr>
              <a:t>niet</a:t>
            </a:r>
            <a:r>
              <a:rPr lang="en-US" altLang="de-DE" sz="2000" b="0" dirty="0">
                <a:solidFill>
                  <a:srgbClr val="333333"/>
                </a:solidFill>
                <a:latin typeface="Calibri Light"/>
              </a:rPr>
              <a:t> </a:t>
            </a:r>
            <a:r>
              <a:rPr lang="en-US" altLang="de-DE" sz="2000" b="0" dirty="0" err="1">
                <a:solidFill>
                  <a:srgbClr val="333333"/>
                </a:solidFill>
                <a:latin typeface="Calibri Light"/>
              </a:rPr>
              <a:t>kan</a:t>
            </a:r>
            <a:r>
              <a:rPr lang="en-US" altLang="de-DE" sz="2000" b="0" dirty="0">
                <a:solidFill>
                  <a:srgbClr val="333333"/>
                </a:solidFill>
                <a:latin typeface="Calibri Light"/>
              </a:rPr>
              <a:t> </a:t>
            </a:r>
            <a:r>
              <a:rPr lang="en-US" altLang="de-DE" sz="2000" b="0" err="1">
                <a:solidFill>
                  <a:srgbClr val="333333"/>
                </a:solidFill>
                <a:latin typeface="Calibri Light"/>
              </a:rPr>
              <a:t>vinden</a:t>
            </a:r>
            <a:r>
              <a:rPr lang="en-US" altLang="de-DE" sz="2000" b="0">
                <a:solidFill>
                  <a:srgbClr val="333333"/>
                </a:solidFill>
                <a:latin typeface="Calibri Light"/>
              </a:rPr>
              <a:t>.</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52228"/>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63495"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is gespannen omdat hij te laat was voor de repetitie.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viel uit naar de man op de eerste rij omdat deze uit de maat zong.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Het meisje op de voorste rij vertelde net aan de man naast haar dat ze een oogje op de dirigent heeft.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is nerveus omdat hij zijn stokje niet kan vinden.</a:t>
            </a:r>
            <a:endParaRPr lang="de-DE" altLang="de-DE" sz="2000" b="0">
              <a:solidFill>
                <a:srgbClr val="333333"/>
              </a:solidFill>
              <a:latin typeface="Calibri Light"/>
            </a:endParaRPr>
          </a:p>
        </p:txBody>
      </p:sp>
      <p:sp>
        <p:nvSpPr>
          <p:cNvPr id="14" name="Caption_54276"/>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278"/>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4"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65544"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is gespannen omdat hij te laat was voor de repetitie.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viel uit naar de man op de eerste rij omdat deze uit de maat zong.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Het meisje op de voorste rij vertelde net aan de man naast haar dat ze een oogje op de dirigent heeft.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dirigent is nerveus omdat hij zijn stokje niet kan vinden.</a:t>
            </a:r>
            <a:endParaRPr lang="de-DE" altLang="de-DE" sz="2000" b="0">
              <a:solidFill>
                <a:srgbClr val="333333"/>
              </a:solidFill>
              <a:latin typeface="Calibri Light"/>
            </a:endParaRPr>
          </a:p>
        </p:txBody>
      </p:sp>
      <p:sp>
        <p:nvSpPr>
          <p:cNvPr id="18" name="Caption_56326"/>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56328"/>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0" name="Caption_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8"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67592"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is </a:t>
            </a:r>
            <a:r>
              <a:rPr lang="en-US" altLang="de-DE" sz="2000" b="0" dirty="0" err="1">
                <a:solidFill>
                  <a:srgbClr val="333333"/>
                </a:solidFill>
                <a:latin typeface="Calibri Light"/>
              </a:rPr>
              <a:t>gespannen</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hij</a:t>
            </a:r>
            <a:r>
              <a:rPr lang="en-US" altLang="de-DE" sz="2000" b="0" dirty="0">
                <a:solidFill>
                  <a:srgbClr val="333333"/>
                </a:solidFill>
                <a:latin typeface="Calibri Light"/>
              </a:rPr>
              <a:t> </a:t>
            </a:r>
            <a:r>
              <a:rPr lang="en-US" altLang="de-DE" sz="2000" b="0" dirty="0" err="1">
                <a:solidFill>
                  <a:srgbClr val="333333"/>
                </a:solidFill>
                <a:latin typeface="Calibri Light"/>
              </a:rPr>
              <a:t>te</a:t>
            </a:r>
            <a:r>
              <a:rPr lang="en-US" altLang="de-DE" sz="2000" b="0" dirty="0">
                <a:solidFill>
                  <a:srgbClr val="333333"/>
                </a:solidFill>
                <a:latin typeface="Calibri Light"/>
              </a:rPr>
              <a:t> </a:t>
            </a:r>
            <a:r>
              <a:rPr lang="en-US" altLang="de-DE" sz="2000" b="0" dirty="0" err="1">
                <a:solidFill>
                  <a:srgbClr val="333333"/>
                </a:solidFill>
                <a:latin typeface="Calibri Light"/>
              </a:rPr>
              <a:t>laat</a:t>
            </a:r>
            <a:r>
              <a:rPr lang="en-US" altLang="de-DE" sz="2000" b="0" dirty="0">
                <a:solidFill>
                  <a:srgbClr val="333333"/>
                </a:solidFill>
                <a:latin typeface="Calibri Light"/>
              </a:rPr>
              <a:t> was </a:t>
            </a:r>
            <a:r>
              <a:rPr lang="en-US" altLang="de-DE" sz="2000" b="0" dirty="0" err="1">
                <a:solidFill>
                  <a:srgbClr val="333333"/>
                </a:solidFill>
                <a:latin typeface="Calibri Light"/>
              </a:rPr>
              <a:t>voor</a:t>
            </a:r>
            <a:r>
              <a:rPr lang="en-US" altLang="de-DE" sz="2000" b="0" dirty="0">
                <a:solidFill>
                  <a:srgbClr val="333333"/>
                </a:solidFill>
                <a:latin typeface="Calibri Light"/>
              </a:rPr>
              <a:t> de </a:t>
            </a:r>
            <a:r>
              <a:rPr lang="en-US" altLang="de-DE" sz="2000" b="0" dirty="0" err="1">
                <a:solidFill>
                  <a:srgbClr val="333333"/>
                </a:solidFill>
                <a:latin typeface="Calibri Light"/>
              </a:rPr>
              <a:t>repetitie</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De </a:t>
            </a:r>
            <a:r>
              <a:rPr lang="en-US" altLang="de-DE" sz="2000" b="0" dirty="0" err="1">
                <a:solidFill>
                  <a:srgbClr val="004992"/>
                </a:solidFill>
                <a:latin typeface="Calibri Light"/>
              </a:rPr>
              <a:t>dirigent</a:t>
            </a:r>
            <a:r>
              <a:rPr lang="en-US" altLang="de-DE" sz="2000" b="0" dirty="0">
                <a:solidFill>
                  <a:srgbClr val="004992"/>
                </a:solidFill>
                <a:latin typeface="Calibri Light"/>
              </a:rPr>
              <a:t> </a:t>
            </a:r>
            <a:r>
              <a:rPr lang="en-US" altLang="de-DE" sz="2000" b="0" dirty="0" err="1">
                <a:solidFill>
                  <a:srgbClr val="004992"/>
                </a:solidFill>
                <a:latin typeface="Calibri Light"/>
              </a:rPr>
              <a:t>viel</a:t>
            </a:r>
            <a:r>
              <a:rPr lang="en-US" altLang="de-DE" sz="2000" b="0" dirty="0">
                <a:solidFill>
                  <a:srgbClr val="004992"/>
                </a:solidFill>
                <a:latin typeface="Calibri Light"/>
              </a:rPr>
              <a:t> </a:t>
            </a:r>
            <a:r>
              <a:rPr lang="en-US" altLang="de-DE" sz="2000" b="0" dirty="0" err="1">
                <a:solidFill>
                  <a:srgbClr val="004992"/>
                </a:solidFill>
                <a:latin typeface="Calibri Light"/>
              </a:rPr>
              <a:t>uit</a:t>
            </a:r>
            <a:r>
              <a:rPr lang="en-US" altLang="de-DE" sz="2000" b="0" dirty="0">
                <a:solidFill>
                  <a:srgbClr val="004992"/>
                </a:solidFill>
                <a:latin typeface="Calibri Light"/>
              </a:rPr>
              <a:t> </a:t>
            </a:r>
            <a:r>
              <a:rPr lang="en-US" altLang="de-DE" sz="2000" b="0" dirty="0" err="1">
                <a:solidFill>
                  <a:srgbClr val="004992"/>
                </a:solidFill>
                <a:latin typeface="Calibri Light"/>
              </a:rPr>
              <a:t>naar</a:t>
            </a:r>
            <a:r>
              <a:rPr lang="en-US" altLang="de-DE" sz="2000" b="0" dirty="0">
                <a:solidFill>
                  <a:srgbClr val="004992"/>
                </a:solidFill>
                <a:latin typeface="Calibri Light"/>
              </a:rPr>
              <a:t> de man op de </a:t>
            </a:r>
            <a:r>
              <a:rPr lang="en-US" altLang="de-DE" sz="2000" b="0" dirty="0" err="1">
                <a:solidFill>
                  <a:srgbClr val="004992"/>
                </a:solidFill>
                <a:latin typeface="Calibri Light"/>
              </a:rPr>
              <a:t>eerste</a:t>
            </a:r>
            <a:r>
              <a:rPr lang="en-US" altLang="de-DE" sz="2000" b="0" dirty="0">
                <a:solidFill>
                  <a:srgbClr val="004992"/>
                </a:solidFill>
                <a:latin typeface="Calibri Light"/>
              </a:rPr>
              <a:t> </a:t>
            </a:r>
            <a:r>
              <a:rPr lang="en-US" altLang="de-DE" sz="2000" b="0" dirty="0" err="1">
                <a:solidFill>
                  <a:srgbClr val="004992"/>
                </a:solidFill>
                <a:latin typeface="Calibri Light"/>
              </a:rPr>
              <a:t>rij</a:t>
            </a:r>
            <a:r>
              <a:rPr lang="en-US" altLang="de-DE" sz="2000" b="0" dirty="0">
                <a:solidFill>
                  <a:srgbClr val="004992"/>
                </a:solidFill>
                <a:latin typeface="Calibri Light"/>
              </a:rPr>
              <a:t> </a:t>
            </a:r>
            <a:r>
              <a:rPr lang="en-US" altLang="de-DE" sz="2000" b="0" dirty="0" err="1">
                <a:solidFill>
                  <a:srgbClr val="004992"/>
                </a:solidFill>
                <a:latin typeface="Calibri Light"/>
              </a:rPr>
              <a:t>omdat</a:t>
            </a:r>
            <a:r>
              <a:rPr lang="en-US" altLang="de-DE" sz="2000" b="0" dirty="0">
                <a:solidFill>
                  <a:srgbClr val="004992"/>
                </a:solidFill>
                <a:latin typeface="Calibri Light"/>
              </a:rPr>
              <a:t> </a:t>
            </a:r>
            <a:r>
              <a:rPr lang="en-US" altLang="de-DE" sz="2000" b="0" dirty="0" err="1">
                <a:solidFill>
                  <a:srgbClr val="004992"/>
                </a:solidFill>
                <a:latin typeface="Calibri Light"/>
              </a:rPr>
              <a:t>deze</a:t>
            </a:r>
            <a:r>
              <a:rPr lang="en-US" altLang="de-DE" sz="2000" b="0" dirty="0">
                <a:solidFill>
                  <a:srgbClr val="004992"/>
                </a:solidFill>
                <a:latin typeface="Calibri Light"/>
              </a:rPr>
              <a:t> </a:t>
            </a:r>
            <a:r>
              <a:rPr lang="en-US" altLang="de-DE" sz="2000" b="0" dirty="0" err="1">
                <a:solidFill>
                  <a:srgbClr val="004992"/>
                </a:solidFill>
                <a:latin typeface="Calibri Light"/>
              </a:rPr>
              <a:t>uit</a:t>
            </a:r>
            <a:r>
              <a:rPr lang="en-US" altLang="de-DE" sz="2000" b="0" dirty="0">
                <a:solidFill>
                  <a:srgbClr val="004992"/>
                </a:solidFill>
                <a:latin typeface="Calibri Light"/>
              </a:rPr>
              <a:t> de </a:t>
            </a:r>
            <a:r>
              <a:rPr lang="en-US" altLang="de-DE" sz="2000" b="0" dirty="0" err="1">
                <a:solidFill>
                  <a:srgbClr val="004992"/>
                </a:solidFill>
                <a:latin typeface="Calibri Light"/>
              </a:rPr>
              <a:t>maat</a:t>
            </a:r>
            <a:r>
              <a:rPr lang="en-US" altLang="de-DE" sz="2000" b="0" dirty="0">
                <a:solidFill>
                  <a:srgbClr val="004992"/>
                </a:solidFill>
                <a:latin typeface="Calibri Light"/>
              </a:rPr>
              <a:t> </a:t>
            </a:r>
            <a:r>
              <a:rPr lang="en-US" altLang="de-DE" sz="2000" b="0" dirty="0" err="1">
                <a:solidFill>
                  <a:srgbClr val="004992"/>
                </a:solidFill>
                <a:latin typeface="Calibri Light"/>
              </a:rPr>
              <a:t>zong</a:t>
            </a:r>
            <a:r>
              <a:rPr lang="en-US"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Het </a:t>
            </a:r>
            <a:r>
              <a:rPr lang="en-US" altLang="de-DE" sz="2000" b="0" dirty="0" err="1">
                <a:solidFill>
                  <a:srgbClr val="333333"/>
                </a:solidFill>
                <a:latin typeface="Calibri Light"/>
              </a:rPr>
              <a:t>meisje</a:t>
            </a:r>
            <a:r>
              <a:rPr lang="en-US" altLang="de-DE" sz="2000" b="0" dirty="0">
                <a:solidFill>
                  <a:srgbClr val="333333"/>
                </a:solidFill>
                <a:latin typeface="Calibri Light"/>
              </a:rPr>
              <a:t> op de </a:t>
            </a:r>
            <a:r>
              <a:rPr lang="en-US" altLang="de-DE" sz="2000" b="0" dirty="0" err="1">
                <a:solidFill>
                  <a:srgbClr val="333333"/>
                </a:solidFill>
                <a:latin typeface="Calibri Light"/>
              </a:rPr>
              <a:t>voorste</a:t>
            </a:r>
            <a:r>
              <a:rPr lang="en-US" altLang="de-DE" sz="2000" b="0" dirty="0">
                <a:solidFill>
                  <a:srgbClr val="333333"/>
                </a:solidFill>
                <a:latin typeface="Calibri Light"/>
              </a:rPr>
              <a:t> </a:t>
            </a:r>
            <a:r>
              <a:rPr lang="en-US" altLang="de-DE" sz="2000" b="0" dirty="0" err="1">
                <a:solidFill>
                  <a:srgbClr val="333333"/>
                </a:solidFill>
                <a:latin typeface="Calibri Light"/>
              </a:rPr>
              <a:t>rij</a:t>
            </a:r>
            <a:r>
              <a:rPr lang="en-US" altLang="de-DE" sz="2000" b="0" dirty="0">
                <a:solidFill>
                  <a:srgbClr val="333333"/>
                </a:solidFill>
                <a:latin typeface="Calibri Light"/>
              </a:rPr>
              <a:t> </a:t>
            </a:r>
            <a:r>
              <a:rPr lang="en-US" altLang="de-DE" sz="2000" b="0" dirty="0" err="1">
                <a:solidFill>
                  <a:srgbClr val="333333"/>
                </a:solidFill>
                <a:latin typeface="Calibri Light"/>
              </a:rPr>
              <a:t>vertelde</a:t>
            </a:r>
            <a:r>
              <a:rPr lang="en-US" altLang="de-DE" sz="2000" b="0" dirty="0">
                <a:solidFill>
                  <a:srgbClr val="333333"/>
                </a:solidFill>
                <a:latin typeface="Calibri Light"/>
              </a:rPr>
              <a:t> net </a:t>
            </a:r>
            <a:r>
              <a:rPr lang="en-US" altLang="de-DE" sz="2000" b="0" dirty="0" err="1">
                <a:solidFill>
                  <a:srgbClr val="333333"/>
                </a:solidFill>
                <a:latin typeface="Calibri Light"/>
              </a:rPr>
              <a:t>aan</a:t>
            </a:r>
            <a:r>
              <a:rPr lang="en-US" altLang="de-DE" sz="2000" b="0" dirty="0">
                <a:solidFill>
                  <a:srgbClr val="333333"/>
                </a:solidFill>
                <a:latin typeface="Calibri Light"/>
              </a:rPr>
              <a:t> de man </a:t>
            </a:r>
            <a:r>
              <a:rPr lang="en-US" altLang="de-DE" sz="2000" b="0" dirty="0" err="1">
                <a:solidFill>
                  <a:srgbClr val="333333"/>
                </a:solidFill>
                <a:latin typeface="Calibri Light"/>
              </a:rPr>
              <a:t>naast</a:t>
            </a:r>
            <a:r>
              <a:rPr lang="en-US" altLang="de-DE" sz="2000" b="0" dirty="0">
                <a:solidFill>
                  <a:srgbClr val="333333"/>
                </a:solidFill>
                <a:latin typeface="Calibri Light"/>
              </a:rPr>
              <a:t> </a:t>
            </a:r>
            <a:r>
              <a:rPr lang="en-US" altLang="de-DE" sz="2000" b="0" dirty="0" err="1">
                <a:solidFill>
                  <a:srgbClr val="333333"/>
                </a:solidFill>
                <a:latin typeface="Calibri Light"/>
              </a:rPr>
              <a:t>haar</a:t>
            </a:r>
            <a:r>
              <a:rPr lang="en-US" altLang="de-DE" sz="2000" b="0" dirty="0">
                <a:solidFill>
                  <a:srgbClr val="333333"/>
                </a:solidFill>
                <a:latin typeface="Calibri Light"/>
              </a:rPr>
              <a:t> </a:t>
            </a:r>
            <a:r>
              <a:rPr lang="en-US" altLang="de-DE" sz="2000" b="0" dirty="0" err="1">
                <a:solidFill>
                  <a:srgbClr val="333333"/>
                </a:solidFill>
                <a:latin typeface="Calibri Light"/>
              </a:rPr>
              <a:t>dat</a:t>
            </a:r>
            <a:r>
              <a:rPr lang="en-US" altLang="de-DE" sz="2000" b="0" dirty="0">
                <a:solidFill>
                  <a:srgbClr val="333333"/>
                </a:solidFill>
                <a:latin typeface="Calibri Light"/>
              </a:rPr>
              <a:t> </a:t>
            </a:r>
            <a:r>
              <a:rPr lang="en-US" altLang="de-DE" sz="2000" b="0" dirty="0" err="1">
                <a:solidFill>
                  <a:srgbClr val="333333"/>
                </a:solidFill>
                <a:latin typeface="Calibri Light"/>
              </a:rPr>
              <a:t>ze</a:t>
            </a:r>
            <a:r>
              <a:rPr lang="en-US" altLang="de-DE" sz="2000" b="0" dirty="0">
                <a:solidFill>
                  <a:srgbClr val="333333"/>
                </a:solidFill>
                <a:latin typeface="Calibri Light"/>
              </a:rPr>
              <a: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oogje</a:t>
            </a:r>
            <a:r>
              <a:rPr lang="en-US" altLang="de-DE" sz="2000" b="0" dirty="0">
                <a:solidFill>
                  <a:srgbClr val="333333"/>
                </a:solidFill>
                <a:latin typeface="Calibri Light"/>
              </a:rPr>
              <a:t> op de </a:t>
            </a:r>
            <a:r>
              <a:rPr lang="en-US" altLang="de-DE" sz="2000" b="0" dirty="0" err="1">
                <a:solidFill>
                  <a:srgbClr val="333333"/>
                </a:solidFill>
                <a:latin typeface="Calibri Light"/>
              </a:rPr>
              <a:t>dirigent</a:t>
            </a:r>
            <a:r>
              <a:rPr lang="en-US" altLang="de-DE" sz="2000" b="0" dirty="0">
                <a:solidFill>
                  <a:srgbClr val="333333"/>
                </a:solidFill>
                <a:latin typeface="Calibri Light"/>
              </a:rPr>
              <a:t> </a:t>
            </a:r>
            <a:r>
              <a:rPr lang="en-US" altLang="de-DE" sz="2000" b="0" dirty="0" err="1">
                <a:solidFill>
                  <a:srgbClr val="333333"/>
                </a:solidFill>
                <a:latin typeface="Calibri Light"/>
              </a:rPr>
              <a:t>heeft</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a:t>
            </a:r>
            <a:r>
              <a:rPr lang="en-US" altLang="de-DE" sz="2000" b="0" dirty="0" err="1">
                <a:solidFill>
                  <a:srgbClr val="333333"/>
                </a:solidFill>
                <a:latin typeface="Calibri Light"/>
              </a:rPr>
              <a:t>dirigent</a:t>
            </a:r>
            <a:r>
              <a:rPr lang="en-US" altLang="de-DE" sz="2000" b="0" dirty="0">
                <a:solidFill>
                  <a:srgbClr val="333333"/>
                </a:solidFill>
                <a:latin typeface="Calibri Light"/>
              </a:rPr>
              <a:t> is </a:t>
            </a:r>
            <a:r>
              <a:rPr lang="en-US" altLang="de-DE" sz="2000" b="0" dirty="0" err="1">
                <a:solidFill>
                  <a:srgbClr val="333333"/>
                </a:solidFill>
                <a:latin typeface="Calibri Light"/>
              </a:rPr>
              <a:t>nerveus</a:t>
            </a:r>
            <a:r>
              <a:rPr lang="en-US" altLang="de-DE" sz="2000" b="0" dirty="0">
                <a:solidFill>
                  <a:srgbClr val="333333"/>
                </a:solidFill>
                <a:latin typeface="Calibri Light"/>
              </a:rPr>
              <a:t> </a:t>
            </a:r>
            <a:r>
              <a:rPr lang="en-US" altLang="de-DE" sz="2000" b="0" dirty="0" err="1">
                <a:solidFill>
                  <a:srgbClr val="333333"/>
                </a:solidFill>
                <a:latin typeface="Calibri Light"/>
              </a:rPr>
              <a:t>omdat</a:t>
            </a:r>
            <a:r>
              <a:rPr lang="en-US" altLang="de-DE" sz="2000" b="0" dirty="0">
                <a:solidFill>
                  <a:srgbClr val="333333"/>
                </a:solidFill>
                <a:latin typeface="Calibri Light"/>
              </a:rPr>
              <a:t> </a:t>
            </a:r>
            <a:r>
              <a:rPr lang="en-US" altLang="de-DE" sz="2000" b="0" dirty="0" err="1">
                <a:solidFill>
                  <a:srgbClr val="333333"/>
                </a:solidFill>
                <a:latin typeface="Calibri Light"/>
              </a:rPr>
              <a:t>hij</a:t>
            </a:r>
            <a:r>
              <a:rPr lang="en-US" altLang="de-DE" sz="2000" b="0" dirty="0">
                <a:solidFill>
                  <a:srgbClr val="333333"/>
                </a:solidFill>
                <a:latin typeface="Calibri Light"/>
              </a:rPr>
              <a: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stokje</a:t>
            </a:r>
            <a:r>
              <a:rPr lang="en-US" altLang="de-DE" sz="2000" b="0" dirty="0">
                <a:solidFill>
                  <a:srgbClr val="333333"/>
                </a:solidFill>
                <a:latin typeface="Calibri Light"/>
              </a:rPr>
              <a:t> </a:t>
            </a:r>
            <a:r>
              <a:rPr lang="en-US" altLang="de-DE" sz="2000" b="0" dirty="0" err="1">
                <a:solidFill>
                  <a:srgbClr val="333333"/>
                </a:solidFill>
                <a:latin typeface="Calibri Light"/>
              </a:rPr>
              <a:t>niet</a:t>
            </a:r>
            <a:r>
              <a:rPr lang="en-US" altLang="de-DE" sz="2000" b="0" dirty="0">
                <a:solidFill>
                  <a:srgbClr val="333333"/>
                </a:solidFill>
                <a:latin typeface="Calibri Light"/>
              </a:rPr>
              <a:t> </a:t>
            </a:r>
            <a:r>
              <a:rPr lang="en-US" altLang="de-DE" sz="2000" b="0" dirty="0" err="1">
                <a:solidFill>
                  <a:srgbClr val="333333"/>
                </a:solidFill>
                <a:latin typeface="Calibri Light"/>
              </a:rPr>
              <a:t>kan</a:t>
            </a:r>
            <a:r>
              <a:rPr lang="en-US" altLang="de-DE" sz="2000" b="0" dirty="0">
                <a:solidFill>
                  <a:srgbClr val="333333"/>
                </a:solidFill>
                <a:latin typeface="Calibri Light"/>
              </a:rPr>
              <a:t> </a:t>
            </a:r>
            <a:r>
              <a:rPr lang="en-US" altLang="de-DE" sz="2000" b="0" dirty="0" err="1">
                <a:solidFill>
                  <a:srgbClr val="333333"/>
                </a:solidFill>
                <a:latin typeface="Calibri Light"/>
              </a:rPr>
              <a:t>vinden</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18" name="Caption_5837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5837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5837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48"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heeft net een hek voor zijn hond gebouwd.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koopt een waakhond.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net ontsnapt aan de blaffende 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speelt met de hond van zijn buren.</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9" name="Caption_60422"/>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5"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heeft net een hek voor zijn hond gebouwd.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koopt een waakhond.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net ontsnapt aan de blaffende 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speelt met de hond van zijn buren.</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21" name="Caption_62474"/>
          <p:cNvSpPr txBox="1">
            <a:spLocks noChangeArrowheads="1"/>
          </p:cNvSpPr>
          <p:nvPr/>
        </p:nvSpPr>
        <p:spPr bwMode="auto">
          <a:xfrm>
            <a:off x="903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6247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25"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pic>
        <p:nvPicPr>
          <p:cNvPr id="26" name="Picture 14"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Text Box 9"/>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heeft net een hek voor zijn hond gebouwd.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koopt een waakhond.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is net ontsnapt aan de blaffende hond.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De man speelt met de hond van zijn buren.</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5" name="Caption_64524"/>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4525"/>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4526"/>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33"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34"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35"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6"/>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a:t>
            </a:r>
            <a:r>
              <a:rPr lang="en-US" altLang="de-DE" sz="2000" b="0" dirty="0" err="1">
                <a:solidFill>
                  <a:srgbClr val="333333"/>
                </a:solidFill>
                <a:latin typeface="Calibri Light"/>
              </a:rPr>
              <a:t>heeft</a:t>
            </a:r>
            <a:r>
              <a:rPr lang="en-US" altLang="de-DE" sz="2000" b="0" dirty="0">
                <a:solidFill>
                  <a:srgbClr val="333333"/>
                </a:solidFill>
                <a:latin typeface="Calibri Light"/>
              </a:rPr>
              <a:t> net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hek</a:t>
            </a:r>
            <a:r>
              <a:rPr lang="en-US" altLang="de-DE" sz="2000" b="0" dirty="0">
                <a:solidFill>
                  <a:srgbClr val="333333"/>
                </a:solidFill>
                <a:latin typeface="Calibri Light"/>
              </a:rPr>
              <a:t> </a:t>
            </a:r>
            <a:r>
              <a:rPr lang="en-US" altLang="de-DE" sz="2000" b="0" dirty="0" err="1">
                <a:solidFill>
                  <a:srgbClr val="333333"/>
                </a:solidFill>
                <a:latin typeface="Calibri Light"/>
              </a:rPr>
              <a:t>voor</a:t>
            </a:r>
            <a:r>
              <a:rPr lang="en-US" altLang="de-DE" sz="2000" b="0" dirty="0">
                <a:solidFill>
                  <a:srgbClr val="333333"/>
                </a:solidFill>
                <a:latin typeface="Calibri Light"/>
              </a:rPr>
              <a:t>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hond</a:t>
            </a:r>
            <a:r>
              <a:rPr lang="en-US" altLang="de-DE" sz="2000" b="0" dirty="0">
                <a:solidFill>
                  <a:srgbClr val="333333"/>
                </a:solidFill>
                <a:latin typeface="Calibri Light"/>
              </a:rPr>
              <a:t> </a:t>
            </a:r>
            <a:r>
              <a:rPr lang="en-US" altLang="de-DE" sz="2000" b="0" dirty="0" err="1">
                <a:solidFill>
                  <a:srgbClr val="333333"/>
                </a:solidFill>
                <a:latin typeface="Calibri Light"/>
              </a:rPr>
              <a:t>gebouwd</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a:t>
            </a:r>
            <a:r>
              <a:rPr lang="en-US" altLang="de-DE" sz="2000" b="0" dirty="0" err="1">
                <a:solidFill>
                  <a:srgbClr val="333333"/>
                </a:solidFill>
                <a:latin typeface="Calibri Light"/>
              </a:rPr>
              <a:t>koopt</a:t>
            </a:r>
            <a:r>
              <a:rPr lang="en-US" altLang="de-DE" sz="2000" b="0" dirty="0">
                <a:solidFill>
                  <a:srgbClr val="333333"/>
                </a:solidFill>
                <a:latin typeface="Calibri Light"/>
              </a:rPr>
              <a:t> </a:t>
            </a:r>
            <a:r>
              <a:rPr lang="en-US" altLang="de-DE" sz="2000" b="0" dirty="0" err="1">
                <a:solidFill>
                  <a:srgbClr val="333333"/>
                </a:solidFill>
                <a:latin typeface="Calibri Light"/>
              </a:rPr>
              <a:t>een</a:t>
            </a:r>
            <a:r>
              <a:rPr lang="en-US" altLang="de-DE" sz="2000" b="0" dirty="0">
                <a:solidFill>
                  <a:srgbClr val="333333"/>
                </a:solidFill>
                <a:latin typeface="Calibri Light"/>
              </a:rPr>
              <a:t> </a:t>
            </a:r>
            <a:r>
              <a:rPr lang="en-US" altLang="de-DE" sz="2000" b="0" dirty="0" err="1">
                <a:solidFill>
                  <a:srgbClr val="333333"/>
                </a:solidFill>
                <a:latin typeface="Calibri Light"/>
              </a:rPr>
              <a:t>waakhond</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De man is net </a:t>
            </a:r>
            <a:r>
              <a:rPr lang="en-US" altLang="de-DE" sz="2000" b="0" dirty="0" err="1">
                <a:solidFill>
                  <a:srgbClr val="004992"/>
                </a:solidFill>
                <a:latin typeface="Calibri Light"/>
              </a:rPr>
              <a:t>ontsnapt</a:t>
            </a:r>
            <a:r>
              <a:rPr lang="en-US" altLang="de-DE" sz="2000" b="0" dirty="0">
                <a:solidFill>
                  <a:srgbClr val="004992"/>
                </a:solidFill>
                <a:latin typeface="Calibri Light"/>
              </a:rPr>
              <a:t> </a:t>
            </a:r>
            <a:r>
              <a:rPr lang="en-US" altLang="de-DE" sz="2000" b="0" dirty="0" err="1">
                <a:solidFill>
                  <a:srgbClr val="004992"/>
                </a:solidFill>
                <a:latin typeface="Calibri Light"/>
              </a:rPr>
              <a:t>aan</a:t>
            </a:r>
            <a:r>
              <a:rPr lang="en-US" altLang="de-DE" sz="2000" b="0" dirty="0">
                <a:solidFill>
                  <a:srgbClr val="004992"/>
                </a:solidFill>
                <a:latin typeface="Calibri Light"/>
              </a:rPr>
              <a:t> de </a:t>
            </a:r>
            <a:r>
              <a:rPr lang="en-US" altLang="de-DE" sz="2000" b="0" dirty="0" err="1">
                <a:solidFill>
                  <a:srgbClr val="004992"/>
                </a:solidFill>
                <a:latin typeface="Calibri Light"/>
              </a:rPr>
              <a:t>blaffende</a:t>
            </a:r>
            <a:r>
              <a:rPr lang="en-US" altLang="de-DE" sz="2000" b="0" dirty="0">
                <a:solidFill>
                  <a:srgbClr val="004992"/>
                </a:solidFill>
                <a:latin typeface="Calibri Light"/>
              </a:rPr>
              <a:t> </a:t>
            </a:r>
            <a:r>
              <a:rPr lang="en-US" altLang="de-DE" sz="2000" b="0" dirty="0" err="1">
                <a:solidFill>
                  <a:srgbClr val="004992"/>
                </a:solidFill>
                <a:latin typeface="Calibri Light"/>
              </a:rPr>
              <a:t>hond.</a:t>
            </a:r>
            <a:endParaRPr lang="en-US"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De man </a:t>
            </a:r>
            <a:r>
              <a:rPr lang="en-US" altLang="de-DE" sz="2000" b="0" dirty="0" err="1">
                <a:solidFill>
                  <a:srgbClr val="333333"/>
                </a:solidFill>
                <a:latin typeface="Calibri Light"/>
              </a:rPr>
              <a:t>speelt</a:t>
            </a:r>
            <a:r>
              <a:rPr lang="en-US" altLang="de-DE" sz="2000" b="0" dirty="0">
                <a:solidFill>
                  <a:srgbClr val="333333"/>
                </a:solidFill>
                <a:latin typeface="Calibri Light"/>
              </a:rPr>
              <a:t> met de </a:t>
            </a:r>
            <a:r>
              <a:rPr lang="en-US" altLang="de-DE" sz="2000" b="0" dirty="0" err="1">
                <a:solidFill>
                  <a:srgbClr val="333333"/>
                </a:solidFill>
                <a:latin typeface="Calibri Light"/>
              </a:rPr>
              <a:t>hond</a:t>
            </a:r>
            <a:r>
              <a:rPr lang="en-US" altLang="de-DE" sz="2000" b="0" dirty="0">
                <a:solidFill>
                  <a:srgbClr val="333333"/>
                </a:solidFill>
                <a:latin typeface="Calibri Light"/>
              </a:rPr>
              <a:t> van </a:t>
            </a:r>
            <a:r>
              <a:rPr lang="en-US" altLang="de-DE" sz="2000" b="0" dirty="0" err="1">
                <a:solidFill>
                  <a:srgbClr val="333333"/>
                </a:solidFill>
                <a:latin typeface="Calibri Light"/>
              </a:rPr>
              <a:t>zijn</a:t>
            </a:r>
            <a:r>
              <a:rPr lang="en-US" altLang="de-DE" sz="2000" b="0" dirty="0">
                <a:solidFill>
                  <a:srgbClr val="333333"/>
                </a:solidFill>
                <a:latin typeface="Calibri Light"/>
              </a:rPr>
              <a:t> </a:t>
            </a:r>
            <a:r>
              <a:rPr lang="en-US" altLang="de-DE" sz="2000" b="0" dirty="0" err="1">
                <a:solidFill>
                  <a:srgbClr val="333333"/>
                </a:solidFill>
                <a:latin typeface="Calibri Light"/>
              </a:rPr>
              <a:t>buren</a:t>
            </a:r>
            <a:r>
              <a:rPr lang="en-US" altLang="de-DE" sz="2000" b="0" dirty="0">
                <a:solidFill>
                  <a:srgbClr val="333333"/>
                </a:solidFill>
                <a:latin typeface="Calibri Light"/>
              </a:rPr>
              <a:t>.</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5" name="Caption_64524"/>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4525"/>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4526"/>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33"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34"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35"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haar kleren verkopen bij een tweedehands winkel.</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een blokje om op een mooie lente dag.</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is net klaar met het doen van haar was in de wasserette.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zet haar vuilnis buiten.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3" name="Caption_67588"/>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79879"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haar kleren verkopen bij een tweedehands winkel.</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een blokje om op een mooie lente dag.</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is net klaar met het doen van haar was in de wasserette.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zet haar vuilnis buiten.</a:t>
            </a:r>
            <a:endParaRPr lang="de-DE" altLang="de-DE" sz="2000" b="0">
              <a:solidFill>
                <a:srgbClr val="333333"/>
              </a:solidFill>
              <a:latin typeface="Calibri Light"/>
            </a:endParaRPr>
          </a:p>
        </p:txBody>
      </p:sp>
      <p:sp>
        <p:nvSpPr>
          <p:cNvPr id="20" name="Caption_69636"/>
          <p:cNvSpPr txBox="1">
            <a:spLocks noChangeArrowheads="1"/>
          </p:cNvSpPr>
          <p:nvPr/>
        </p:nvSpPr>
        <p:spPr bwMode="auto">
          <a:xfrm>
            <a:off x="856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69638"/>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7"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81928"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haar kleren verkopen bij een tweedehands winkel.</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gaat een blokje om op een mooie lente dag.</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is net klaar met het doen van haar was in de wasserette.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vrouw zet haar vuilnis buiten.</a:t>
            </a:r>
            <a:endParaRPr lang="de-DE" altLang="de-DE" sz="2000" b="0">
              <a:solidFill>
                <a:srgbClr val="333333"/>
              </a:solidFill>
              <a:latin typeface="Calibri Light"/>
            </a:endParaRPr>
          </a:p>
        </p:txBody>
      </p:sp>
      <p:sp>
        <p:nvSpPr>
          <p:cNvPr id="27" name="Caption_71685"/>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9"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45" name="Picture 9"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7" descr="Waschsalo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6"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vrouw gaat haar kleren verkopen bij een tweedehands winkel.</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vrouw gaat een blokje om op een mooie lente dag.</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De </a:t>
            </a:r>
            <a:r>
              <a:rPr lang="en-US" altLang="de-DE" sz="2000" b="0" dirty="0" err="1">
                <a:solidFill>
                  <a:srgbClr val="004992"/>
                </a:solidFill>
                <a:latin typeface="Calibri Light"/>
              </a:rPr>
              <a:t>vrouw</a:t>
            </a:r>
            <a:r>
              <a:rPr lang="en-US" altLang="de-DE" sz="2000" b="0" dirty="0">
                <a:solidFill>
                  <a:srgbClr val="004992"/>
                </a:solidFill>
                <a:latin typeface="Calibri Light"/>
              </a:rPr>
              <a:t> is net </a:t>
            </a:r>
            <a:r>
              <a:rPr lang="en-US" altLang="de-DE" sz="2000" b="0" dirty="0" err="1">
                <a:solidFill>
                  <a:srgbClr val="004992"/>
                </a:solidFill>
                <a:latin typeface="Calibri Light"/>
              </a:rPr>
              <a:t>klaar</a:t>
            </a:r>
            <a:r>
              <a:rPr lang="en-US" altLang="de-DE" sz="2000" b="0" dirty="0">
                <a:solidFill>
                  <a:srgbClr val="004992"/>
                </a:solidFill>
                <a:latin typeface="Calibri Light"/>
              </a:rPr>
              <a:t> met het </a:t>
            </a:r>
            <a:r>
              <a:rPr lang="en-US" altLang="de-DE" sz="2000" b="0" dirty="0" err="1">
                <a:solidFill>
                  <a:srgbClr val="004992"/>
                </a:solidFill>
                <a:latin typeface="Calibri Light"/>
              </a:rPr>
              <a:t>doen</a:t>
            </a:r>
            <a:r>
              <a:rPr lang="en-US" altLang="de-DE" sz="2000" b="0" dirty="0">
                <a:solidFill>
                  <a:srgbClr val="004992"/>
                </a:solidFill>
                <a:latin typeface="Calibri Light"/>
              </a:rPr>
              <a:t> van </a:t>
            </a:r>
            <a:r>
              <a:rPr lang="en-US" altLang="de-DE" sz="2000" b="0" dirty="0" err="1">
                <a:solidFill>
                  <a:srgbClr val="004992"/>
                </a:solidFill>
                <a:latin typeface="Calibri Light"/>
              </a:rPr>
              <a:t>haar</a:t>
            </a:r>
            <a:r>
              <a:rPr lang="en-US" altLang="de-DE" sz="2000" b="0" dirty="0">
                <a:solidFill>
                  <a:srgbClr val="004992"/>
                </a:solidFill>
                <a:latin typeface="Calibri Light"/>
              </a:rPr>
              <a:t> was in de </a:t>
            </a:r>
            <a:r>
              <a:rPr lang="en-US" altLang="de-DE" sz="2000" b="0" dirty="0" err="1">
                <a:solidFill>
                  <a:srgbClr val="004992"/>
                </a:solidFill>
                <a:latin typeface="Calibri Light"/>
              </a:rPr>
              <a:t>wasserette</a:t>
            </a:r>
            <a:r>
              <a:rPr lang="en-US" altLang="de-DE" sz="2000" b="0" dirty="0">
                <a:solidFill>
                  <a:srgbClr val="004992"/>
                </a:solidFill>
                <a:latin typeface="Calibri Light"/>
              </a:rPr>
              <a:t>.</a:t>
            </a:r>
            <a:endParaRPr lang="nl-NL" altLang="de-DE" sz="2000" b="0" dirty="0">
              <a:solidFill>
                <a:srgbClr val="004992"/>
              </a:solidFill>
              <a:latin typeface="Calibri Light"/>
            </a:endParaRP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vrouw zet haar vuilnis buiten.</a:t>
            </a:r>
            <a:endParaRPr lang="de-DE" altLang="de-DE" sz="20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27" name="Caption_73733"/>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63"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lacht omdat zijn dochter met kleren en al ging zwemmen.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straft zijn dochter door haar naar buiten te sturen zonder paraplu.</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Het meisje zweet omdat ze te laat is en bang is om gestraft te worden.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Tegen het advies van haar vader in, had het meisje het huis verlaten zonder paraplu.</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86020"/>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lacht omdat zijn dochter met kleren en al ging zwemmen.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straft zijn dochter door haar naar buiten te sturen zonder paraplu.</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Het meisje zweet omdat ze te laat is en bang is om gestraft te worden.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Tegen het advies van haar vader in, had het meisje het huis verlaten zonder paraplu.</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8806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Caption_88069"/>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2" name="Picture 6"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8" name="Text Box 9"/>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lacht omdat zijn dochter met kleren en al ging zwemmen.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vader straft zijn dochter door haar naar buiten te sturen zonder paraplu.</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Het meisje zweet omdat ze te laat is en bang is om gestraft te worden.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Tegen het advies van haar vader in, had het meisje het huis verlaten zonder paraplu.</a:t>
            </a:r>
            <a:endParaRPr lang="en-CA"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8" name="Caption_9011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90117"/>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90118"/>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46" name="Picture 7"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9"/>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vader lacht omdat zijn dochter met kleren en al ging zwemmen.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vader straft zijn dochter door haar naar buiten te sturen zonder paraplu.</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Het meisje zweet omdat ze te laat is en bang is om gestraft te worden.</a:t>
            </a:r>
          </a:p>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Tegen het advies van haar vader in, had het meisje het huis verlaten zonder paraplu.</a:t>
            </a:r>
            <a:endParaRPr lang="en-CA" altLang="de-DE" sz="2000" b="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4</a:t>
            </a:r>
          </a:p>
        </p:txBody>
      </p:sp>
      <p:sp>
        <p:nvSpPr>
          <p:cNvPr id="18" name="Caption_92163"/>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9216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92166"/>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46" name="Picture 6"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3"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956030"/>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46</a:t>
            </a:fld>
            <a:endParaRPr lang="de-DE" altLang="de-DE"/>
          </a:p>
        </p:txBody>
      </p:sp>
    </p:spTree>
    <p:extLst>
      <p:ext uri="{BB962C8B-B14F-4D97-AF65-F5344CB8AC3E}">
        <p14:creationId xmlns:p14="http://schemas.microsoft.com/office/powerpoint/2010/main" val="40775122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94212"/>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5" name="Text Box 5"/>
          <p:cNvSpPr txBox="1">
            <a:spLocks noChangeArrowheads="1"/>
          </p:cNvSpPr>
          <p:nvPr/>
        </p:nvSpPr>
        <p:spPr bwMode="auto">
          <a:xfrm>
            <a:off x="408955" y="4882896"/>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zoekt de juwelen van de koning die in het water zijn gevallen.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hangt een vis aan het haakje van de hengel van de koning, zodat de koning geniet van het vissen.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heeft zijn bediende opgedragen zijn mand met vis te dragen.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houdt toezicht op de expeditie van de duiker naar de bodem van de zee.</a:t>
            </a:r>
          </a:p>
        </p:txBody>
      </p:sp>
      <p:pic>
        <p:nvPicPr>
          <p:cNvPr id="2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96261"/>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5" name="Caption_96262"/>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4" name="Text Box 5"/>
          <p:cNvSpPr txBox="1">
            <a:spLocks noChangeArrowheads="1"/>
          </p:cNvSpPr>
          <p:nvPr/>
        </p:nvSpPr>
        <p:spPr bwMode="auto">
          <a:xfrm>
            <a:off x="408955" y="4882896"/>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zoekt de juwelen van de koning die in het water zijn gevallen.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hangt een vis aan het haakje van de hengel van de koning, zodat de koning geniet van het vissen.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heeft zijn bediende opgedragen zijn mand met vis te dragen.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houdt toezicht op de expeditie van de duiker naar de bodem van de zee.</a:t>
            </a:r>
          </a:p>
        </p:txBody>
      </p:sp>
      <p:pic>
        <p:nvPicPr>
          <p:cNvPr id="35"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8" name="Caption_98309"/>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19" name="Caption_98306"/>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20" name="Caption_98310"/>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3" name="Text Box 5"/>
          <p:cNvSpPr txBox="1">
            <a:spLocks noChangeArrowheads="1"/>
          </p:cNvSpPr>
          <p:nvPr/>
        </p:nvSpPr>
        <p:spPr bwMode="auto">
          <a:xfrm>
            <a:off x="408955" y="4882896"/>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zoekt de juwelen van de koning die in het water zijn gevallen.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hangt een vis aan het haakje van de hengel van de koning, zodat de koning geniet van het vissen.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heeft zijn bediende opgedragen zijn mand met vis te dragen.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houdt toezicht op de expeditie van de duiker naar de bodem van de zee.</a:t>
            </a:r>
          </a:p>
        </p:txBody>
      </p:sp>
      <p:pic>
        <p:nvPicPr>
          <p:cNvPr id="49" name="Picture 4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5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2</a:t>
            </a:r>
          </a:p>
        </p:txBody>
      </p:sp>
      <p:sp>
        <p:nvSpPr>
          <p:cNvPr id="18" name="Caption_10035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19" name="Caption_100354"/>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0" name="Caption_100358"/>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3"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duiker zoekt de juwelen van de koning die in het water zijn gevallen.</a:t>
            </a:r>
          </a:p>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De duiker hangt een vis aan het haakje van de hengel van de koning, zodat de koning geniet van het vissen.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heeft zijn bediende opgedragen zijn mand met vis te dragen.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koning houdt toezicht op de expeditie van de duiker naar de bodem van de zee.</a:t>
            </a:r>
          </a:p>
        </p:txBody>
      </p:sp>
      <p:pic>
        <p:nvPicPr>
          <p:cNvPr id="49"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102403"/>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stelt zijn zoon voor aan een buurjongen.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vrienden nemen afscheid na een vakantiekamp waar ze samen waren.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spoort de jongens aan het bij te leggen na afloop van een ruzie.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wil op de stoep lopen maar de jongens versperren hem de weg.</a:t>
            </a:r>
          </a:p>
        </p:txBody>
      </p:sp>
      <p:pic>
        <p:nvPicPr>
          <p:cNvPr id="21"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104451"/>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10445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stelt zijn zoon voor aan een buurjongen.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vrienden nemen afscheid na een vakantiekamp waar ze samen waren.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spoort de jongens aan het bij te leggen na afloop van een ruzie.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wil op de stoep lopen maar de jongens versperren hem de weg.</a:t>
            </a:r>
          </a:p>
        </p:txBody>
      </p:sp>
      <p:pic>
        <p:nvPicPr>
          <p:cNvPr id="35" name="Picture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8" name="Caption_106499"/>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06503"/>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0" name="Caption_10650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3"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stelt zijn zoon voor aan een buurjongen.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vrienden nemen afscheid na een vakantiekamp waar ze samen waren.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spoort de jongens aan het bij te leggen na afloop van een ruzie.</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wil op de stoep lopen maar de jongens versperren hem de weg.</a:t>
            </a:r>
          </a:p>
        </p:txBody>
      </p:sp>
      <p:pic>
        <p:nvPicPr>
          <p:cNvPr id="49"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3</a:t>
            </a:r>
          </a:p>
        </p:txBody>
      </p:sp>
      <p:sp>
        <p:nvSpPr>
          <p:cNvPr id="18" name="Caption_10855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10854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08551"/>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stelt zijn zoon voor aan een buurjongen.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vrienden nemen afscheid na een vakantiekamp waar ze samen waren.</a:t>
            </a:r>
          </a:p>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De man spoort de jongens aan het bij te leggen na afloop van een ruzie.</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wil op de stoep lopen maar de jongens versperren hem de weg.</a:t>
            </a:r>
          </a:p>
        </p:txBody>
      </p:sp>
      <p:pic>
        <p:nvPicPr>
          <p:cNvPr id="49"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serenade van de jonge man werd verstoord door de vader van zijn </a:t>
            </a:r>
            <a:r>
              <a:rPr lang="nl-NL" altLang="de-DE" sz="2000" b="0">
                <a:solidFill>
                  <a:srgbClr val="333333"/>
                </a:solidFill>
                <a:latin typeface="Calibri Light"/>
              </a:rPr>
              <a:t>vriendin.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is op weg naar een repetitie met zijn </a:t>
            </a:r>
            <a:r>
              <a:rPr lang="nl-NL" altLang="de-DE" sz="2000" b="0">
                <a:solidFill>
                  <a:srgbClr val="333333"/>
                </a:solidFill>
                <a:latin typeface="Calibri Light"/>
              </a:rPr>
              <a:t>band.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heeft net een verjaardagsliedje gespeeld voor zijn </a:t>
            </a:r>
            <a:r>
              <a:rPr lang="nl-NL" altLang="de-DE" sz="2000" b="0">
                <a:solidFill>
                  <a:srgbClr val="333333"/>
                </a:solidFill>
                <a:latin typeface="Calibri Light"/>
              </a:rPr>
              <a:t>vader.</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straatmuzikant is boos omdat hij geen geld kreeg voor zijn laatste </a:t>
            </a:r>
            <a:r>
              <a:rPr lang="nl-NL" altLang="de-DE" sz="2000" b="0">
                <a:solidFill>
                  <a:srgbClr val="333333"/>
                </a:solidFill>
                <a:latin typeface="Calibri Light"/>
              </a:rPr>
              <a:t>liedje.</a:t>
            </a:r>
            <a:endParaRPr lang="nl-NL" altLang="de-DE" sz="2000" b="0" dirty="0">
              <a:solidFill>
                <a:srgbClr val="333333"/>
              </a:solidFill>
              <a:latin typeface="Calibri Light"/>
            </a:endParaRPr>
          </a:p>
        </p:txBody>
      </p:sp>
      <p:pic>
        <p:nvPicPr>
          <p:cNvPr id="21"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14"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4"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serenade van de jonge man werd verstoord door de vader van zijn </a:t>
            </a:r>
            <a:r>
              <a:rPr lang="nl-NL" altLang="de-DE" sz="2000" b="0">
                <a:solidFill>
                  <a:srgbClr val="333333"/>
                </a:solidFill>
                <a:latin typeface="Calibri Light"/>
              </a:rPr>
              <a:t>vriendin.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is op weg naar een repetitie met zijn </a:t>
            </a:r>
            <a:r>
              <a:rPr lang="nl-NL" altLang="de-DE" sz="2000" b="0">
                <a:solidFill>
                  <a:srgbClr val="333333"/>
                </a:solidFill>
                <a:latin typeface="Calibri Light"/>
              </a:rPr>
              <a:t>band.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heeft net een verjaardagsliedje gespeeld voor zijn </a:t>
            </a:r>
            <a:r>
              <a:rPr lang="nl-NL" altLang="de-DE" sz="2000" b="0">
                <a:solidFill>
                  <a:srgbClr val="333333"/>
                </a:solidFill>
                <a:latin typeface="Calibri Light"/>
              </a:rPr>
              <a:t>vader.</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straatmuzikant is boos omdat hij geen geld kreeg voor zijn laatste </a:t>
            </a:r>
            <a:r>
              <a:rPr lang="nl-NL" altLang="de-DE" sz="2000" b="0">
                <a:solidFill>
                  <a:srgbClr val="333333"/>
                </a:solidFill>
                <a:latin typeface="Calibri Light"/>
              </a:rPr>
              <a:t>liedje.</a:t>
            </a:r>
            <a:endParaRPr lang="nl-NL" altLang="de-DE" sz="2000" b="0" dirty="0">
              <a:solidFill>
                <a:srgbClr val="333333"/>
              </a:solidFill>
              <a:latin typeface="Calibri Light"/>
            </a:endParaRPr>
          </a:p>
        </p:txBody>
      </p:sp>
      <p:pic>
        <p:nvPicPr>
          <p:cNvPr id="35"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18"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3"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serenade van de jonge man werd verstoord door de vader van zijn </a:t>
            </a:r>
            <a:r>
              <a:rPr lang="nl-NL" altLang="de-DE" sz="2000" b="0">
                <a:solidFill>
                  <a:srgbClr val="333333"/>
                </a:solidFill>
                <a:latin typeface="Calibri Light"/>
              </a:rPr>
              <a:t>vriendin.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is op weg naar een repetitie met zijn </a:t>
            </a:r>
            <a:r>
              <a:rPr lang="nl-NL" altLang="de-DE" sz="2000" b="0">
                <a:solidFill>
                  <a:srgbClr val="333333"/>
                </a:solidFill>
                <a:latin typeface="Calibri Light"/>
              </a:rPr>
              <a:t>band.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jonge man heeft net een verjaardagsliedje gespeeld voor zijn </a:t>
            </a:r>
            <a:r>
              <a:rPr lang="nl-NL" altLang="de-DE" sz="2000" b="0">
                <a:solidFill>
                  <a:srgbClr val="333333"/>
                </a:solidFill>
                <a:latin typeface="Calibri Light"/>
              </a:rPr>
              <a:t>vader.</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a:t>
            </a:r>
            <a:r>
              <a:rPr lang="nl-NL" altLang="de-DE" sz="2000" b="0" dirty="0">
                <a:solidFill>
                  <a:srgbClr val="333333"/>
                </a:solidFill>
                <a:latin typeface="Calibri Light"/>
              </a:rPr>
              <a:t>straatmuzikant is boos omdat hij geen geld kreeg voor zijn laatste </a:t>
            </a:r>
            <a:r>
              <a:rPr lang="nl-NL" altLang="de-DE" sz="2000" b="0">
                <a:solidFill>
                  <a:srgbClr val="333333"/>
                </a:solidFill>
                <a:latin typeface="Calibri Light"/>
              </a:rPr>
              <a:t>liedje.</a:t>
            </a:r>
            <a:endParaRPr lang="nl-NL" altLang="de-DE" sz="2000" b="0" dirty="0">
              <a:solidFill>
                <a:srgbClr val="333333"/>
              </a:solidFill>
              <a:latin typeface="Calibri Light"/>
            </a:endParaRPr>
          </a:p>
        </p:txBody>
      </p:sp>
      <p:pic>
        <p:nvPicPr>
          <p:cNvPr id="49"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1</a:t>
            </a:r>
          </a:p>
        </p:txBody>
      </p:sp>
      <p:sp>
        <p:nvSpPr>
          <p:cNvPr id="18"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3"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De serenade van de jonge man werd verstoord door de vader van zijn vriendin.</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jonge man is op weg naar een repetitie met zijn band.</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jonge man heeft net een verjaardagsliedje gespeeld voor zijn vader.</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straatmuzikant is boos omdat hij geen geld kreeg voor zijn laatste liedje.</a:t>
            </a:r>
          </a:p>
        </p:txBody>
      </p:sp>
      <p:pic>
        <p:nvPicPr>
          <p:cNvPr id="49"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1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waarschijnlijk vind je elke mogelijkheid?</a:t>
            </a:r>
            <a:endParaRPr lang="en-US" sz="3600">
              <a:latin typeface="Calibri Light"/>
            </a:endParaRPr>
          </a:p>
        </p:txBody>
      </p:sp>
      <p:sp>
        <p:nvSpPr>
          <p:cNvPr id="14" name="Caption_118788"/>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is een undercoveragent die door het raam iemand bespioneerd.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repareert een scheur in zijn huis.</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maakt zijn oude vervallen huis schoon.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heeft net een huis gebouwd en is het nu aan het schilderen.</a:t>
            </a:r>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Is je beoordeling veranderd door het nieuwe plaatje?</a:t>
            </a:r>
            <a:endParaRPr lang="en-US" sz="3600">
              <a:latin typeface="Calibri Light"/>
            </a:endParaRPr>
          </a:p>
        </p:txBody>
      </p:sp>
      <p:sp>
        <p:nvSpPr>
          <p:cNvPr id="22" name="Caption_120836"/>
          <p:cNvSpPr txBox="1">
            <a:spLocks noChangeArrowheads="1"/>
          </p:cNvSpPr>
          <p:nvPr/>
        </p:nvSpPr>
        <p:spPr bwMode="auto">
          <a:xfrm>
            <a:off x="884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120838"/>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is een undercoveragent die door het raam iemand bespioneerd.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repareert een scheur in zijn huis.</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maakt zijn oude vervallen huis schoon.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heeft net een huis gebouwd en is het nu aan het schilderen.</a:t>
            </a:r>
          </a:p>
        </p:txBody>
      </p:sp>
      <p:pic>
        <p:nvPicPr>
          <p:cNvPr id="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5" descr="Hausbau_2m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Beoordeel de waarschijnlijkheid alsjeblieft opnieuw!</a:t>
            </a:r>
            <a:endParaRPr lang="en-US" sz="3600">
              <a:latin typeface="Calibri Light"/>
            </a:endParaRPr>
          </a:p>
        </p:txBody>
      </p:sp>
      <p:sp>
        <p:nvSpPr>
          <p:cNvPr id="30" name="Caption_122884"/>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122886"/>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122887"/>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is een undercoveragent die door het raam iemand bespioneerd.</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repareert een scheur in zijn huis.</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maakt zijn oude vervallen huis schoon.</a:t>
            </a:r>
          </a:p>
          <a:p>
            <a:pPr eaLnBrk="1" hangingPunct="1">
              <a:spcBef>
                <a:spcPts val="1200"/>
              </a:spcBef>
              <a:spcAft>
                <a:spcPts val="0"/>
              </a:spcAft>
              <a:buClr>
                <a:srgbClr val="333333"/>
              </a:buClr>
              <a:buFont typeface="WingDings"/>
              <a:buAutoNum type="arabicPeriod"/>
            </a:pPr>
            <a:r>
              <a:rPr lang="nl-NL" altLang="de-DE" sz="2000" b="0">
                <a:solidFill>
                  <a:srgbClr val="333333"/>
                </a:solidFill>
                <a:latin typeface="Calibri Light"/>
              </a:rPr>
              <a:t>De man heeft net een huis gebouwd en is het nu aan het schilderen.</a:t>
            </a:r>
          </a:p>
        </p:txBody>
      </p:sp>
      <p:pic>
        <p:nvPicPr>
          <p:cNvPr id="4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5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Antwoord: 4</a:t>
            </a:r>
          </a:p>
        </p:txBody>
      </p:sp>
      <p:sp>
        <p:nvSpPr>
          <p:cNvPr id="30" name="Caption_124932"/>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12493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12493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Text Box 3"/>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is een undercoveragent die door het raam iemand bespioneerd.</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repareert een scheur in zijn huis.</a:t>
            </a:r>
          </a:p>
          <a:p>
            <a:pPr eaLnBrk="1" hangingPunct="1">
              <a:spcBef>
                <a:spcPts val="1200"/>
              </a:spcBef>
              <a:spcAft>
                <a:spcPts val="0"/>
              </a:spcAft>
              <a:buClr>
                <a:srgbClr val="333333"/>
              </a:buClr>
              <a:buFont typeface="WingDings"/>
              <a:buAutoNum type="arabicPeriod"/>
            </a:pPr>
            <a:r>
              <a:rPr lang="nl-NL" altLang="de-DE" sz="2000" b="0" dirty="0">
                <a:solidFill>
                  <a:srgbClr val="333333"/>
                </a:solidFill>
                <a:latin typeface="Calibri Light"/>
              </a:rPr>
              <a:t>De man maakt zijn oude vervallen huis schoon.</a:t>
            </a:r>
          </a:p>
          <a:p>
            <a:pPr eaLnBrk="1" hangingPunct="1">
              <a:spcBef>
                <a:spcPts val="1200"/>
              </a:spcBef>
              <a:spcAft>
                <a:spcPts val="0"/>
              </a:spcAft>
              <a:buClr>
                <a:srgbClr val="004992"/>
              </a:buClr>
              <a:buFont typeface="WingDings"/>
              <a:buAutoNum type="arabicPeriod"/>
            </a:pPr>
            <a:r>
              <a:rPr lang="nl-NL" altLang="de-DE" sz="2000" b="0" dirty="0">
                <a:solidFill>
                  <a:srgbClr val="004992"/>
                </a:solidFill>
                <a:latin typeface="Calibri Light"/>
              </a:rPr>
              <a:t>De man heeft net een huis gebouwd en is het nu aan het schilderen.</a:t>
            </a:r>
          </a:p>
        </p:txBody>
      </p:sp>
      <p:pic>
        <p:nvPicPr>
          <p:cNvPr id="4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5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sn snelle beslissingen leiden vaak tot foute conclusies.</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sn snelle beslissingen leiden vaak tot foute conclusies.</a:t>
            </a:r>
          </a:p>
          <a:p>
            <a:pPr lvl="0" defTabSz="914400" fontAlgn="base">
              <a:buClr>
                <a:srgbClr val="006699"/>
              </a:buClr>
              <a:defRPr/>
            </a:pPr>
            <a:r>
              <a:rPr lang="nl-NL" sz="2400" dirty="0">
                <a:solidFill>
                  <a:srgbClr val="004992"/>
                </a:solidFill>
                <a:latin typeface="Calibri Light"/>
                <a:ea typeface="MS PGothic" panose="020B0600070205080204" pitchFamily="34" charset="-128"/>
                <a:cs typeface="Times New Roman" pitchFamily="18" charset="0"/>
              </a:rPr>
              <a:t>Maar:</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cs typeface="Times New Roman" pitchFamily="18" charset="0"/>
              </a:rPr>
              <a:t>Overweeg altijd meerdere interpretaties, blijf flexibel en pas onhoudbare overtuigingen aan.</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64</a:t>
            </a:fld>
            <a:endParaRPr lang="de-DE" altLang="de-DE"/>
          </a:p>
        </p:txBody>
      </p:sp>
    </p:spTree>
    <p:extLst>
      <p:ext uri="{BB962C8B-B14F-4D97-AF65-F5344CB8AC3E}">
        <p14:creationId xmlns:p14="http://schemas.microsoft.com/office/powerpoint/2010/main" val="7576160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indent="-342900" defTabSz="914400" fontAlgn="base">
              <a:buClr>
                <a:srgbClr val="333333"/>
              </a:buClr>
              <a:buFont typeface="Arial" panose="020B0604020202020204" pitchFamily="34" charset="0"/>
              <a:buChar char="•"/>
              <a:defRPr/>
            </a:pPr>
            <a:r>
              <a:rPr lang="nl-NL" altLang="de-DE" sz="2400" dirty="0">
                <a:solidFill>
                  <a:srgbClr val="333333"/>
                </a:solidFill>
                <a:latin typeface="Calibri Light"/>
                <a:ea typeface="MS PGothic" panose="020B0600070205080204" pitchFamily="34" charset="-128"/>
                <a:cs typeface="Times New Roman" pitchFamily="18" charset="0"/>
              </a:rPr>
              <a:t>Soms pakken situaties anders uit dan verwacht: sn snelle beslissingen leiden vaak tot foute conclusies.</a:t>
            </a:r>
          </a:p>
          <a:p>
            <a:pPr lvl="0" defTabSz="914400" fontAlgn="base">
              <a:buClr>
                <a:srgbClr val="006699"/>
              </a:buClr>
              <a:defRPr/>
            </a:pPr>
            <a:r>
              <a:rPr lang="nl-NL" sz="2400" dirty="0">
                <a:solidFill>
                  <a:srgbClr val="004992"/>
                </a:solidFill>
                <a:latin typeface="Calibri Light"/>
                <a:ea typeface="MS PGothic" panose="020B0600070205080204" pitchFamily="34" charset="-128"/>
                <a:cs typeface="Times New Roman" pitchFamily="18" charset="0"/>
              </a:rPr>
              <a:t>Maar:</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cs typeface="Times New Roman" pitchFamily="18" charset="0"/>
              </a:rPr>
              <a:t>Overweeg altijd meerdere interpretaties, blijf flexibel en pas onhoudbare overtuigingen aan.</a:t>
            </a:r>
          </a:p>
          <a:p>
            <a:pPr marL="342900" indent="-342900" defTabSz="914400" fontAlgn="base">
              <a:buClr>
                <a:srgbClr val="333333"/>
              </a:buClr>
              <a:buFont typeface="Arial" panose="020B0604020202020204" pitchFamily="34" charset="0"/>
              <a:buChar char="•"/>
              <a:defRPr/>
            </a:pPr>
            <a:r>
              <a:rPr lang="nl-NL" sz="2400" dirty="0">
                <a:solidFill>
                  <a:srgbClr val="333333"/>
                </a:solidFill>
                <a:latin typeface="Calibri Light"/>
                <a:ea typeface="MS PGothic" panose="020B0600070205080204" pitchFamily="34" charset="-128"/>
              </a:rPr>
              <a:t>Zoek zoveel mogelijk informatie om je oordeel aan te toetsen.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65</a:t>
            </a:fld>
            <a:endParaRPr lang="de-DE" altLang="de-DE"/>
          </a:p>
        </p:txBody>
      </p:sp>
    </p:spTree>
    <p:extLst>
      <p:ext uri="{BB962C8B-B14F-4D97-AF65-F5344CB8AC3E}">
        <p14:creationId xmlns:p14="http://schemas.microsoft.com/office/powerpoint/2010/main" val="22322879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Berber steekt de autobanden van haar collega´s lek.</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Berber voelt zich bedreigd.</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Hoewel sommige collega</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s inderdaad lompe opmerkingen hadden gemaakt over haar, veegde Berber ze allemaal op één hoop en raakte ze helemaal in de ban van haar samenzweringstheorie. Ze zag over het hoofd dat er ook collega</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s waren die haar goed behandelden.</a:t>
            </a: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67</a:t>
            </a:fld>
            <a:endParaRPr lang="de-DE" altLang="de-DE"/>
          </a:p>
        </p:txBody>
      </p:sp>
    </p:spTree>
    <p:extLst>
      <p:ext uri="{BB962C8B-B14F-4D97-AF65-F5344CB8AC3E}">
        <p14:creationId xmlns:p14="http://schemas.microsoft.com/office/powerpoint/2010/main" val="35930712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Tijdens een psychose houden mensen vast aan hun overtuigingen, ondanks steekhoudende tegenargumenten. Dat kan dramatische gevolgen hebben.</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Berber steekt de autobanden van haar collega´s lek.</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Berber voelt zich bedreigd.</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Hoewel sommige collega</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s inderdaad lompe opmerkingen hadden gemaakt over haar, veegde Berber ze allemaal op één hoop en raakte ze helemaal in de ban van haar samenzweringstheorie. Ze zag over het hoofd dat er ook collega</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s waren die haar goed behandelden.</a:t>
            </a:r>
          </a:p>
          <a:p>
            <a:pPr lvl="0" defTabSz="914400" fontAlgn="base"/>
            <a:r>
              <a:rPr lang="nl-NL" altLang="de-DE" sz="2400" dirty="0">
                <a:solidFill>
                  <a:srgbClr val="333333"/>
                </a:solidFill>
                <a:latin typeface="Calibri Light"/>
                <a:ea typeface="MS PGothic" panose="020B0600070205080204" pitchFamily="34" charset="-128"/>
              </a:rPr>
              <a:t>Het is moeilijk om je hoofd koel te houden als je je bedreigd voelt. Wees daarom voorzichtig met je oordeel en vraag mensen die je vertrouwt om advies.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3 – Veranderen van overtuiging</a:t>
            </a:r>
            <a:endParaRPr lang="de-DE"/>
          </a:p>
        </p:txBody>
      </p:sp>
      <p:sp>
        <p:nvSpPr>
          <p:cNvPr id="6" name="Slide Number Placeholder 5"/>
          <p:cNvSpPr>
            <a:spLocks noGrp="1"/>
          </p:cNvSpPr>
          <p:nvPr>
            <p:ph type="sldNum" sz="quarter" idx="12"/>
          </p:nvPr>
        </p:nvSpPr>
        <p:spPr/>
        <p:txBody>
          <a:bodyPr/>
          <a:lstStyle/>
          <a:p>
            <a:pPr>
              <a:defRPr/>
            </a:pPr>
            <a:fld id="{73D01C37-CE7D-4E3D-A555-3215443A4341}" type="slidenum">
              <a:rPr lang="de-DE" altLang="de-DE" smtClean="0"/>
              <a:pPr>
                <a:defRPr/>
              </a:pPr>
              <a:t>68</a:t>
            </a:fld>
            <a:endParaRPr lang="de-DE" altLang="de-DE"/>
          </a:p>
        </p:txBody>
      </p:sp>
    </p:spTree>
    <p:extLst>
      <p:ext uri="{BB962C8B-B14F-4D97-AF65-F5344CB8AC3E}">
        <p14:creationId xmlns:p14="http://schemas.microsoft.com/office/powerpoint/2010/main" val="4662751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982269" y="4497362"/>
            <a:ext cx="2430794" cy="338554"/>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3 – Veranderen van overtuiging</a:t>
            </a:r>
            <a:endParaRPr lang="de-DE"/>
          </a:p>
        </p:txBody>
      </p:sp>
      <p:sp>
        <p:nvSpPr>
          <p:cNvPr id="8" name="Slide Number Placeholder 7"/>
          <p:cNvSpPr>
            <a:spLocks noGrp="1"/>
          </p:cNvSpPr>
          <p:nvPr>
            <p:ph type="sldNum" sz="quarter" idx="12"/>
          </p:nvPr>
        </p:nvSpPr>
        <p:spPr/>
        <p:txBody>
          <a:bodyPr/>
          <a:lstStyle/>
          <a:p>
            <a:pPr>
              <a:defRPr/>
            </a:pPr>
            <a:fld id="{73D01C37-CE7D-4E3D-A555-3215443A4341}" type="slidenum">
              <a:rPr lang="de-DE" altLang="de-DE" smtClean="0"/>
              <a:pPr>
                <a:defRPr/>
              </a:pPr>
              <a:t>69</a:t>
            </a:fld>
            <a:endParaRPr lang="de-DE" altLang="de-DE"/>
          </a:p>
        </p:txBody>
      </p:sp>
    </p:spTree>
    <p:extLst>
      <p:ext uri="{BB962C8B-B14F-4D97-AF65-F5344CB8AC3E}">
        <p14:creationId xmlns:p14="http://schemas.microsoft.com/office/powerpoint/2010/main" val="1069411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853599079"/>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after the flowers, the fruits - I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Picrture sequence neighbour´s dog is adapted from the Wechser Intelligence Scale/Bildersequenz Nachbar´s Hund, Motiv ist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3 – Veranderen van overtuiging</a:t>
            </a:r>
            <a:endParaRPr lang="de-DE"/>
          </a:p>
        </p:txBody>
      </p:sp>
      <p:sp>
        <p:nvSpPr>
          <p:cNvPr id="5" name="Slide Number Placeholder 4"/>
          <p:cNvSpPr>
            <a:spLocks noGrp="1"/>
          </p:cNvSpPr>
          <p:nvPr>
            <p:ph type="sldNum" sz="quarter" idx="12"/>
          </p:nvPr>
        </p:nvSpPr>
        <p:spPr/>
        <p:txBody>
          <a:bodyPr/>
          <a:lstStyle/>
          <a:p>
            <a:pPr>
              <a:defRPr/>
            </a:pPr>
            <a:fld id="{73D01C37-CE7D-4E3D-A555-3215443A4341}" type="slidenum">
              <a:rPr lang="de-DE" altLang="de-DE" smtClean="0"/>
              <a:pPr>
                <a:defRPr/>
              </a:pPr>
              <a:t>70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5423</Words>
  <Application>Microsoft Office PowerPoint</Application>
  <PresentationFormat>Benutzerdefiniert</PresentationFormat>
  <Paragraphs>678</Paragraphs>
  <Slides>70</Slides>
  <Notes>70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70</vt:i4>
      </vt:variant>
    </vt:vector>
  </HeadingPairs>
  <TitlesOfParts>
    <vt:vector size="76" baseType="lpstr">
      <vt:lpstr>Arial</vt:lpstr>
      <vt:lpstr>Verdana</vt:lpstr>
      <vt:lpstr>Calibri Light</vt:lpstr>
      <vt:lpstr>Symbol</vt:lpstr>
      <vt:lpstr>WingDings</vt:lpstr>
      <vt:lpstr>UKE_PPT-Vorlage_16zu9</vt:lpstr>
      <vt:lpstr>MCT 3 B – Veranderen van overtuiging</vt:lpstr>
      <vt:lpstr>Veranderen van overtuiging</vt:lpstr>
      <vt:lpstr>Veranderen van overtuiging</vt:lpstr>
      <vt:lpstr>Veranderen van overtuiging</vt:lpstr>
      <vt:lpstr>Citaten van mensen die onjuiste voorspellingen deden</vt:lpstr>
      <vt:lpstr>Citaten van mensen die onjuiste voorspellingen deden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Onvoldoende bijstellen van overtuigingen (struisvogelpolitiek, oogkleppen) – voorbeelden</vt:lpstr>
      <vt:lpstr>Waarom doen we dit?</vt:lpstr>
      <vt:lpstr>Hoe het onvoldoende bijstellen van overtuigingen misinterpretaties bevordert – voorbeelden</vt:lpstr>
      <vt:lpstr>Hoe het onvoldoende bijstellen van overtuigingen misinterpretaties bevordert – voorbeelden</vt:lpstr>
      <vt:lpstr>Hoe het onvoldoende bijstellen van overtuigingen misinterpretaties bevordert – voorbeelden</vt:lpstr>
      <vt:lpstr>Hoe het onvoldoende bijstellen van overtuigingen misinterpretaties bevordert – voorbeelden</vt:lpstr>
      <vt:lpstr>Oefening 1</vt:lpstr>
      <vt:lpstr>Categorie: ?</vt:lpstr>
      <vt:lpstr>Categorie: Voedsel</vt:lpstr>
      <vt:lpstr>Categorie: Voedsel</vt:lpstr>
      <vt:lpstr>Oefening 2</vt:lpstr>
      <vt:lpstr>Oefening 2</vt:lpstr>
      <vt:lpstr>Oefening 2</vt:lpstr>
      <vt:lpstr>Oefening 2</vt:lpstr>
      <vt:lpstr>Hoe waarschijnlijk vind je elke mogelijkheid?</vt:lpstr>
      <vt:lpstr>Is je beoordeling veranderd door het nieuwe plaatje?</vt:lpstr>
      <vt:lpstr>Beoordeel de waarschijnlijkheid alsjeblieft opnieuw!</vt:lpstr>
      <vt:lpstr>Antwoord: 4</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4</vt:lpstr>
      <vt:lpstr>optioneel: videoclip</vt:lpstr>
      <vt:lpstr>Hoe waarschijnlijk vind je elke mogelijkheid?</vt:lpstr>
      <vt:lpstr>Is je beoordeling veranderd door het nieuwe plaatje?</vt:lpstr>
      <vt:lpstr>Beoordeel de waarschijnlijkheid alsjeblieft opnieuw!</vt:lpstr>
      <vt:lpstr>Antwoord: 2</vt:lpstr>
      <vt:lpstr>Hoe waarschijnlijk vind je elke mogelijkheid?</vt:lpstr>
      <vt:lpstr>Is je beoordeling veranderd door het nieuwe plaatje?</vt:lpstr>
      <vt:lpstr>Beoordeel de waarschijnlijkheid alsjeblieft opnieuw!</vt:lpstr>
      <vt:lpstr>Antwoord: 3</vt:lpstr>
      <vt:lpstr>Hoe waarschijnlijk vind je elke mogelijkheid?</vt:lpstr>
      <vt:lpstr>Is je beoordeling veranderd door het nieuwe plaatje?</vt:lpstr>
      <vt:lpstr>Beoordeel de waarschijnlijkheid alsjeblieft opnieuw!</vt:lpstr>
      <vt:lpstr>Antwoord: 1</vt:lpstr>
      <vt:lpstr>Hoe waarschijnlijk vind je elke mogelijkheid?</vt:lpstr>
      <vt:lpstr>Is je beoordeling veranderd door het nieuwe plaatje?</vt:lpstr>
      <vt:lpstr>Beoordeel de waarschijnlijkheid alsjeblieft opnieuw!</vt:lpstr>
      <vt:lpstr>Antwoord: 4</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295</cp:revision>
  <dcterms:created xsi:type="dcterms:W3CDTF">2004-06-30T16:15:23Z</dcterms:created>
  <dcterms:modified xsi:type="dcterms:W3CDTF">2023-02-06T11:11:05Z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