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86"/>
  </p:notesMasterIdLst>
  <p:handoutMasterIdLst>
    <p:handoutMasterId r:id="rId87"/>
  </p:handoutMasterIdLst>
  <p:sldIdLst>
    <p:sldId id="544" r:id="rId2"/>
    <p:sldId id="372" r:id="rId3"/>
    <p:sldId id="497" r:id="rId4"/>
    <p:sldId id="498" r:id="rId5"/>
    <p:sldId id="291" r:id="rId6"/>
    <p:sldId id="499" r:id="rId7"/>
    <p:sldId id="500" r:id="rId8"/>
    <p:sldId id="369" r:id="rId9"/>
    <p:sldId id="338" r:id="rId10"/>
    <p:sldId id="433" r:id="rId11"/>
    <p:sldId id="501" r:id="rId12"/>
    <p:sldId id="502" r:id="rId13"/>
    <p:sldId id="503" r:id="rId14"/>
    <p:sldId id="495" r:id="rId15"/>
    <p:sldId id="507" r:id="rId16"/>
    <p:sldId id="504" r:id="rId17"/>
    <p:sldId id="505" r:id="rId18"/>
    <p:sldId id="506" r:id="rId19"/>
    <p:sldId id="471" r:id="rId20"/>
    <p:sldId id="508" r:id="rId21"/>
    <p:sldId id="509" r:id="rId22"/>
    <p:sldId id="510" r:id="rId23"/>
    <p:sldId id="511" r:id="rId24"/>
    <p:sldId id="512" r:id="rId25"/>
    <p:sldId id="513" r:id="rId26"/>
    <p:sldId id="296" r:id="rId27"/>
    <p:sldId id="514" r:id="rId28"/>
    <p:sldId id="477" r:id="rId29"/>
    <p:sldId id="515" r:id="rId30"/>
    <p:sldId id="516" r:id="rId31"/>
    <p:sldId id="519" r:id="rId32"/>
    <p:sldId id="545" r:id="rId33"/>
    <p:sldId id="520" r:id="rId34"/>
    <p:sldId id="517" r:id="rId35"/>
    <p:sldId id="386" r:id="rId36"/>
    <p:sldId id="521" r:id="rId37"/>
    <p:sldId id="309" r:id="rId38"/>
    <p:sldId id="310" r:id="rId39"/>
    <p:sldId id="483" r:id="rId40"/>
    <p:sldId id="530" r:id="rId41"/>
    <p:sldId id="523" r:id="rId42"/>
    <p:sldId id="524" r:id="rId43"/>
    <p:sldId id="525" r:id="rId44"/>
    <p:sldId id="526" r:id="rId45"/>
    <p:sldId id="527" r:id="rId46"/>
    <p:sldId id="528" r:id="rId47"/>
    <p:sldId id="529" r:id="rId48"/>
    <p:sldId id="522" r:id="rId49"/>
    <p:sldId id="416" r:id="rId50"/>
    <p:sldId id="531" r:id="rId51"/>
    <p:sldId id="465" r:id="rId52"/>
    <p:sldId id="366" r:id="rId53"/>
    <p:sldId id="349" r:id="rId54"/>
    <p:sldId id="315" r:id="rId55"/>
    <p:sldId id="492" r:id="rId56"/>
    <p:sldId id="353" r:id="rId57"/>
    <p:sldId id="533" r:id="rId58"/>
    <p:sldId id="448" r:id="rId59"/>
    <p:sldId id="532" r:id="rId60"/>
    <p:sldId id="355" r:id="rId61"/>
    <p:sldId id="403" r:id="rId62"/>
    <p:sldId id="534" r:id="rId63"/>
    <p:sldId id="535" r:id="rId64"/>
    <p:sldId id="537" r:id="rId65"/>
    <p:sldId id="538" r:id="rId66"/>
    <p:sldId id="539" r:id="rId67"/>
    <p:sldId id="417" r:id="rId68"/>
    <p:sldId id="314" r:id="rId69"/>
    <p:sldId id="312" r:id="rId70"/>
    <p:sldId id="361" r:id="rId71"/>
    <p:sldId id="365" r:id="rId72"/>
    <p:sldId id="334" r:id="rId73"/>
    <p:sldId id="330" r:id="rId74"/>
    <p:sldId id="323" r:id="rId75"/>
    <p:sldId id="327" r:id="rId76"/>
    <p:sldId id="336" r:id="rId77"/>
    <p:sldId id="322" r:id="rId78"/>
    <p:sldId id="399" r:id="rId79"/>
    <p:sldId id="540" r:id="rId80"/>
    <p:sldId id="541" r:id="rId81"/>
    <p:sldId id="347" r:id="rId82"/>
    <p:sldId id="542" r:id="rId83"/>
    <p:sldId id="420" r:id="rId84"/>
    <p:sldId id="421" r:id="rId85"/>
  </p:sldIdLst>
  <p:sldSz cx="12195175" cy="6858000"/>
  <p:notesSz cx="7099300" cy="10234613"/>
  <p:embeddedFontLst>
    <p:embeddedFont>
      <p:font typeface="Calibri Light" panose="020F0302020204030204" pitchFamily="34" charset="0"/>
      <p:regular r:id="rId88"/>
      <p:italic r:id="rId89"/>
    </p:embeddedFont>
    <p:embeddedFont>
      <p:font typeface="Verdana" panose="020B0604030504040204" pitchFamily="34" charset="0"/>
      <p:regular r:id="rId90"/>
      <p:bold r:id="rId91"/>
      <p:italic r:id="rId92"/>
      <p:boldItalic r:id="rId93"/>
    </p:embeddedFont>
  </p:embeddedFontLst>
  <p:defaultTextStyle>
    <a:defPPr>
      <a:defRPr lang="en-US"/>
    </a:defPPr>
    <a:lvl1pPr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5050"/>
    <a:srgbClr val="006699"/>
    <a:srgbClr val="C3C3F7"/>
    <a:srgbClr val="8DC6FF"/>
    <a:srgbClr val="FFFF00"/>
    <a:srgbClr val="99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33" autoAdjust="0"/>
    <p:restoredTop sz="94660"/>
  </p:normalViewPr>
  <p:slideViewPr>
    <p:cSldViewPr>
      <p:cViewPr varScale="1">
        <p:scale>
          <a:sx n="98" d="100"/>
          <a:sy n="98" d="100"/>
        </p:scale>
        <p:origin x="252" y="56"/>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6858"/>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7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78A15DF-05BA-4EFE-9F6E-6BE940CA0345}" type="slidenum">
              <a:rPr lang="en-GB" altLang="de-DE"/>
              <a:pPr/>
              <a:t>‹Nr.›</a:t>
            </a:fld>
            <a:endParaRPr lang="en-GB" altLang="de-DE"/>
          </a:p>
        </p:txBody>
      </p:sp>
    </p:spTree>
    <p:extLst>
      <p:ext uri="{BB962C8B-B14F-4D97-AF65-F5344CB8AC3E}">
        <p14:creationId xmlns:p14="http://schemas.microsoft.com/office/powerpoint/2010/main" val="182581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16F6671-608C-4C87-8AAC-C37F61187C25}" type="slidenum">
              <a:rPr lang="en-US" altLang="de-DE"/>
              <a:pPr/>
              <a:t>‹Nr.›</a:t>
            </a:fld>
            <a:endParaRPr lang="en-US" altLang="de-DE"/>
          </a:p>
        </p:txBody>
      </p:sp>
    </p:spTree>
    <p:extLst>
      <p:ext uri="{BB962C8B-B14F-4D97-AF65-F5344CB8AC3E}">
        <p14:creationId xmlns:p14="http://schemas.microsoft.com/office/powerpoint/2010/main" val="2011578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2</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3</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4</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7</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29FBD4A-4964-4EC2-BB6F-91DD2AF7F896}" type="slidenum">
              <a:rPr lang="en-US" altLang="de-DE" sz="1300">
                <a:latin typeface="Verdana" panose="020B0604030504040204" pitchFamily="34" charset="0"/>
              </a:rPr>
              <a:pPr algn="r" eaLnBrk="1" hangingPunct="1">
                <a:spcBef>
                  <a:spcPct val="0"/>
                </a:spcBef>
              </a:pPr>
              <a:t>8</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83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BE4AE68-4E00-4DAD-97BD-04FEA6379E6D}" type="slidenum">
              <a:rPr lang="en-US" altLang="de-DE" sz="1300">
                <a:latin typeface="Verdana" panose="020B0604030504040204" pitchFamily="34" charset="0"/>
              </a:rPr>
              <a:pPr algn="r" eaLnBrk="1" hangingPunct="1">
                <a:spcBef>
                  <a:spcPct val="0"/>
                </a:spcBef>
              </a:pPr>
              <a:t>9</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3199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10</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11</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13</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16</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23</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25</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5F12F41-AD57-47EA-BE07-7E6D454B1228}" type="slidenum">
              <a:rPr lang="en-US" altLang="de-DE" sz="1300">
                <a:latin typeface="Verdana" panose="020B0604030504040204" pitchFamily="34" charset="0"/>
              </a:rPr>
              <a:pPr algn="r" eaLnBrk="1" hangingPunct="1">
                <a:spcBef>
                  <a:spcPct val="0"/>
                </a:spcBef>
              </a:pPr>
              <a:t>26</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794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5F12F41-AD57-47EA-BE07-7E6D454B1228}" type="slidenum">
              <a:rPr lang="en-US" altLang="de-DE" sz="1300">
                <a:latin typeface="Verdana" panose="020B0604030504040204" pitchFamily="34" charset="0"/>
              </a:rPr>
              <a:pPr algn="r" eaLnBrk="1" hangingPunct="1">
                <a:spcBef>
                  <a:spcPct val="0"/>
                </a:spcBef>
              </a:pPr>
              <a:t>27</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794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28</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29</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30</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31</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32</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33</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34</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E24FD89-F991-4613-AA77-7773F1731993}" type="slidenum">
              <a:rPr lang="en-US" altLang="de-DE" sz="1300">
                <a:latin typeface="Verdana" panose="020B0604030504040204" pitchFamily="34" charset="0"/>
              </a:rPr>
              <a:pPr algn="r" eaLnBrk="1" hangingPunct="1">
                <a:spcBef>
                  <a:spcPct val="0"/>
                </a:spcBef>
              </a:pPr>
              <a:t>35</a:t>
            </a:fld>
            <a:endParaRPr lang="en-US" altLang="de-DE" sz="1300">
              <a:latin typeface="Verdana" panose="020B060403050404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CA" altLang="de-DE"/>
          </a:p>
        </p:txBody>
      </p:sp>
    </p:spTree>
    <p:extLst>
      <p:ext uri="{BB962C8B-B14F-4D97-AF65-F5344CB8AC3E}">
        <p14:creationId xmlns:p14="http://schemas.microsoft.com/office/powerpoint/2010/main" val="3179627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E24FD89-F991-4613-AA77-7773F1731993}"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CA" altLang="de-DE"/>
          </a:p>
        </p:txBody>
      </p:sp>
    </p:spTree>
    <p:extLst>
      <p:ext uri="{BB962C8B-B14F-4D97-AF65-F5344CB8AC3E}">
        <p14:creationId xmlns:p14="http://schemas.microsoft.com/office/powerpoint/2010/main" val="3179627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335F3D3-9403-4586-9609-C51B9D9DBB20}"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31022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D3D03CF-F7F9-4CE6-8A9E-1E13F70B9AE2}"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3492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40</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41</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42</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43</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44</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45</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46</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47</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48</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6CD79A5-FF4D-46DE-9C1C-43CF690EFC69}" type="slidenum">
              <a:rPr lang="en-US" altLang="de-DE" sz="1300">
                <a:latin typeface="Verdana" panose="020B0604030504040204" pitchFamily="34" charset="0"/>
              </a:rPr>
              <a:pPr algn="r" eaLnBrk="1" hangingPunct="1">
                <a:spcBef>
                  <a:spcPct val="0"/>
                </a:spcBef>
              </a:pPr>
              <a:t>49</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933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6CD79A5-FF4D-46DE-9C1C-43CF690EFC69}" type="slidenum">
              <a:rPr lang="en-US" altLang="de-DE" sz="1300">
                <a:latin typeface="Verdana" panose="020B0604030504040204" pitchFamily="34" charset="0"/>
              </a:rPr>
              <a:pPr algn="r" eaLnBrk="1" hangingPunct="1">
                <a:spcBef>
                  <a:spcPct val="0"/>
                </a:spcBef>
              </a:pPr>
              <a:t>50</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933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396048D-7694-431E-9A31-F3B2142ACFC3}" type="slidenum">
              <a:rPr lang="en-US" altLang="de-DE" sz="1300">
                <a:latin typeface="Verdana" panose="020B0604030504040204" pitchFamily="34" charset="0"/>
              </a:rPr>
              <a:pPr algn="r" eaLnBrk="1" hangingPunct="1">
                <a:spcBef>
                  <a:spcPct val="0"/>
                </a:spcBef>
              </a:pPr>
              <a:t>51</a:t>
            </a:fld>
            <a:endParaRPr lang="en-US" altLang="de-DE" sz="1300">
              <a:latin typeface="Verdana" panose="020B0604030504040204" pitchFamily="34"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09914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B4B349DC-BCC5-417A-AFA9-9F54A3484E25}"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35422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2B554A5-3CFC-4209-84B9-B5B029E6BAF8}"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84804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8B02239-E886-442E-BBB3-C3276495ED59}" type="slidenum">
              <a:rPr lang="en-US" altLang="de-DE" sz="1300">
                <a:latin typeface="Verdana" panose="020B0604030504040204" pitchFamily="34" charset="0"/>
              </a:rPr>
              <a:pPr algn="r" eaLnBrk="1" hangingPunct="1">
                <a:spcBef>
                  <a:spcPct val="0"/>
                </a:spcBef>
              </a:pPr>
              <a:t>54</a:t>
            </a:fld>
            <a:endParaRPr lang="en-US" altLang="de-DE" sz="1300">
              <a:latin typeface="Verdana" panose="020B0604030504040204" pitchFamily="34"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5106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7353EA-40AD-4CC2-86BA-D00F4E7C5D28}" type="slidenum">
              <a:rPr lang="en-US" altLang="de-DE" sz="1300">
                <a:latin typeface="Verdana" panose="020B0604030504040204" pitchFamily="34" charset="0"/>
              </a:rPr>
              <a:pPr algn="r" eaLnBrk="1" hangingPunct="1">
                <a:spcBef>
                  <a:spcPct val="0"/>
                </a:spcBef>
              </a:pPr>
              <a:t>55</a:t>
            </a:fld>
            <a:endParaRPr lang="en-US" altLang="de-DE" sz="1300">
              <a:latin typeface="Verdana" panose="020B0604030504040204" pitchFamily="34" charset="0"/>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595927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1BD87B7-5890-4F03-88B8-62768F4D15A6}" type="slidenum">
              <a:rPr lang="en-US" altLang="de-DE" sz="1300">
                <a:latin typeface="Verdana" panose="020B0604030504040204" pitchFamily="34" charset="0"/>
              </a:rPr>
              <a:pPr algn="r" eaLnBrk="1" hangingPunct="1">
                <a:spcBef>
                  <a:spcPct val="0"/>
                </a:spcBef>
              </a:pPr>
              <a:t>56</a:t>
            </a:fld>
            <a:endParaRPr lang="en-US" altLang="de-DE" sz="1300">
              <a:latin typeface="Verdana" panose="020B0604030504040204" pitchFamily="34"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37715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57</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58</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59</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9961A0-486E-43FF-B27B-715111C63EA4}" type="slidenum">
              <a:rPr lang="en-US" altLang="de-DE" sz="1300">
                <a:latin typeface="Verdana" panose="020B0604030504040204" pitchFamily="34" charset="0"/>
              </a:rPr>
              <a:pPr algn="r" eaLnBrk="1" hangingPunct="1">
                <a:spcBef>
                  <a:spcPct val="0"/>
                </a:spcBef>
              </a:pPr>
              <a:t>60</a:t>
            </a:fld>
            <a:endParaRPr lang="en-US" altLang="de-DE" sz="1300">
              <a:latin typeface="Verdana" panose="020B0604030504040204" pitchFamily="34"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18284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61</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62</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63</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64</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65</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66</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16D8617-DD91-43BB-9E46-09C270E3229F}" type="slidenum">
              <a:rPr lang="en-US" altLang="de-DE" sz="1300">
                <a:latin typeface="Verdana" panose="020B0604030504040204" pitchFamily="34" charset="0"/>
              </a:rPr>
              <a:pPr algn="r" eaLnBrk="1" hangingPunct="1">
                <a:spcBef>
                  <a:spcPct val="0"/>
                </a:spcBef>
              </a:pPr>
              <a:t>67</a:t>
            </a:fld>
            <a:endParaRPr lang="en-US" altLang="de-DE" sz="1300">
              <a:latin typeface="Verdana" panose="020B0604030504040204" pitchFamily="34"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114260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B9BF1E1-8B4F-40A3-96EE-4666DC492D7D}" type="slidenum">
              <a:rPr lang="en-US" altLang="de-DE" sz="1300">
                <a:latin typeface="Verdana" panose="020B0604030504040204" pitchFamily="34" charset="0"/>
              </a:rPr>
              <a:pPr algn="r" eaLnBrk="1" hangingPunct="1">
                <a:spcBef>
                  <a:spcPct val="0"/>
                </a:spcBef>
              </a:pPr>
              <a:t>68</a:t>
            </a:fld>
            <a:endParaRPr lang="en-US" altLang="de-DE" sz="1300">
              <a:latin typeface="Verdana" panose="020B0604030504040204" pitchFamily="34"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35152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1B76228-A166-459A-98DC-3701B17D0044}" type="slidenum">
              <a:rPr lang="en-US" altLang="de-DE" sz="1300">
                <a:latin typeface="Verdana" panose="020B0604030504040204" pitchFamily="34" charset="0"/>
              </a:rPr>
              <a:pPr algn="r" eaLnBrk="1" hangingPunct="1">
                <a:spcBef>
                  <a:spcPct val="0"/>
                </a:spcBef>
              </a:pPr>
              <a:t>69</a:t>
            </a:fld>
            <a:endParaRPr lang="en-US" altLang="de-DE" sz="1300">
              <a:latin typeface="Verdana" panose="020B0604030504040204" pitchFamily="34"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5064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AF3C18E-FA50-4890-BBB9-F2ECDF37F795}" type="slidenum">
              <a:rPr lang="en-US" altLang="de-DE" sz="1300">
                <a:latin typeface="Verdana" panose="020B0604030504040204" pitchFamily="34" charset="0"/>
              </a:rPr>
              <a:pPr algn="r" eaLnBrk="1" hangingPunct="1">
                <a:spcBef>
                  <a:spcPct val="0"/>
                </a:spcBef>
              </a:pPr>
              <a:t>70</a:t>
            </a:fld>
            <a:endParaRPr lang="en-US" altLang="de-DE" sz="1300">
              <a:latin typeface="Verdana" panose="020B0604030504040204" pitchFamily="34"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212826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F4B41DA-4F6C-4163-A431-EDBFBB8EE84C}" type="slidenum">
              <a:rPr lang="en-US" altLang="de-DE" sz="1300">
                <a:latin typeface="Verdana" panose="020B0604030504040204" pitchFamily="34" charset="0"/>
              </a:rPr>
              <a:pPr algn="r" eaLnBrk="1" hangingPunct="1">
                <a:spcBef>
                  <a:spcPct val="0"/>
                </a:spcBef>
              </a:pPr>
              <a:t>71</a:t>
            </a:fld>
            <a:endParaRPr lang="en-US" altLang="de-DE" sz="1300">
              <a:latin typeface="Verdana" panose="020B0604030504040204" pitchFamily="34"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400513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00DEB9C-CDCE-4CB4-AC60-87EC07DF45D1}" type="slidenum">
              <a:rPr lang="en-US" altLang="de-DE" sz="1300">
                <a:latin typeface="Verdana" panose="020B0604030504040204" pitchFamily="34" charset="0"/>
              </a:rPr>
              <a:pPr algn="r" eaLnBrk="1" hangingPunct="1">
                <a:spcBef>
                  <a:spcPct val="0"/>
                </a:spcBef>
              </a:pPr>
              <a:t>72</a:t>
            </a:fld>
            <a:endParaRPr lang="en-US" altLang="de-DE" sz="1300">
              <a:latin typeface="Verdana" panose="020B0604030504040204" pitchFamily="34"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845878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BE40574-218E-4AAE-9A5E-6DBD72099D10}" type="slidenum">
              <a:rPr lang="en-US" altLang="de-DE" sz="1300">
                <a:latin typeface="Verdana" panose="020B0604030504040204" pitchFamily="34" charset="0"/>
              </a:rPr>
              <a:pPr algn="r" eaLnBrk="1" hangingPunct="1">
                <a:spcBef>
                  <a:spcPct val="0"/>
                </a:spcBef>
              </a:pPr>
              <a:t>73</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08386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08AD1B59-F478-490E-9D2C-3BE36CE6B571}" type="slidenum">
              <a:rPr lang="en-US" altLang="de-DE" sz="1300">
                <a:latin typeface="Verdana" panose="020B0604030504040204" pitchFamily="34" charset="0"/>
              </a:rPr>
              <a:pPr algn="r" eaLnBrk="1" hangingPunct="1">
                <a:spcBef>
                  <a:spcPct val="0"/>
                </a:spcBef>
              </a:pPr>
              <a:t>74</a:t>
            </a:fld>
            <a:endParaRPr lang="en-US" altLang="de-DE" sz="1300">
              <a:latin typeface="Verdana" panose="020B0604030504040204" pitchFamily="34"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188998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09A4986-6C6E-475C-AE5F-2EC81F900631}" type="slidenum">
              <a:rPr lang="en-US" altLang="de-DE" sz="1300">
                <a:latin typeface="Verdana" panose="020B0604030504040204" pitchFamily="34" charset="0"/>
              </a:rPr>
              <a:pPr algn="r" eaLnBrk="1" hangingPunct="1">
                <a:spcBef>
                  <a:spcPct val="0"/>
                </a:spcBef>
              </a:pPr>
              <a:t>75</a:t>
            </a:fld>
            <a:endParaRPr lang="en-US" altLang="de-DE" sz="1300">
              <a:latin typeface="Verdana" panose="020B0604030504040204" pitchFamily="34" charset="0"/>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47591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94A3288-47C0-40A4-B5DB-296EE1F30931}" type="slidenum">
              <a:rPr lang="en-US" altLang="de-DE" sz="1300">
                <a:latin typeface="Verdana" panose="020B0604030504040204" pitchFamily="34" charset="0"/>
              </a:rPr>
              <a:pPr algn="r" eaLnBrk="1" hangingPunct="1">
                <a:spcBef>
                  <a:spcPct val="0"/>
                </a:spcBef>
              </a:pPr>
              <a:t>76</a:t>
            </a:fld>
            <a:endParaRPr lang="en-US" altLang="de-DE" sz="1300">
              <a:latin typeface="Verdana" panose="020B0604030504040204" pitchFamily="34"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247074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E02429F-6165-4652-8806-CA7EF2532C3D}" type="slidenum">
              <a:rPr lang="en-US" altLang="de-DE" sz="1300">
                <a:latin typeface="Verdana" panose="020B0604030504040204" pitchFamily="34" charset="0"/>
              </a:rPr>
              <a:pPr algn="r" eaLnBrk="1" hangingPunct="1">
                <a:spcBef>
                  <a:spcPct val="0"/>
                </a:spcBef>
              </a:pPr>
              <a:t>77</a:t>
            </a:fld>
            <a:endParaRPr lang="en-US" altLang="de-DE" sz="1300">
              <a:latin typeface="Verdana" panose="020B0604030504040204" pitchFamily="34"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64031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78</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79</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80</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898B2E6-968C-4399-8FFD-69CB912E81A7}" type="slidenum">
              <a:rPr lang="en-US" altLang="de-DE" sz="1300">
                <a:latin typeface="Verdana" panose="020B0604030504040204" pitchFamily="34" charset="0"/>
              </a:rPr>
              <a:pPr algn="r" eaLnBrk="1" hangingPunct="1">
                <a:spcBef>
                  <a:spcPct val="0"/>
                </a:spcBef>
              </a:pPr>
              <a:t>81</a:t>
            </a:fld>
            <a:endParaRPr lang="en-US" altLang="de-DE" sz="1300">
              <a:latin typeface="Verdana" panose="020B0604030504040204" pitchFamily="34"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64379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59A53D4-98C9-4116-A96F-52B34BD7A6BA}" type="slidenum">
              <a:rPr lang="en-US" altLang="de-DE" sz="1300">
                <a:latin typeface="Verdana" panose="020B0604030504040204" pitchFamily="34" charset="0"/>
              </a:rPr>
              <a:pPr algn="r" eaLnBrk="1" hangingPunct="1">
                <a:spcBef>
                  <a:spcPct val="0"/>
                </a:spcBef>
              </a:pPr>
              <a:t>83</a:t>
            </a:fld>
            <a:endParaRPr lang="en-US" altLang="de-DE" sz="1300">
              <a:latin typeface="Verdana" panose="020B0604030504040204" pitchFamily="34" charset="0"/>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00144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0D54B72-A995-4957-AE9F-162D417DC8A7}" type="slidenum">
              <a:rPr lang="en-US" altLang="de-DE" sz="1300">
                <a:latin typeface="Verdana" panose="020B0604030504040204" pitchFamily="34" charset="0"/>
              </a:rPr>
              <a:pPr algn="r" eaLnBrk="1" hangingPunct="1">
                <a:spcBef>
                  <a:spcPct val="0"/>
                </a:spcBef>
              </a:pPr>
              <a:t>84</a:t>
            </a:fld>
            <a:endParaRPr lang="en-US" altLang="de-DE" sz="1300">
              <a:latin typeface="Verdana" panose="020B0604030504040204" pitchFamily="34"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441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1 A – Attributiestijl Het toeschrijven van een oorzaak aan een gebeurtenis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2912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339956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a:p>
            <a:pPr lvl="0" defTabSz="914400" fontAlgn="base">
              <a:buClr>
                <a:srgbClr val="336699"/>
              </a:buClr>
              <a:tabLst>
                <a:tab pos="0" algn="l"/>
              </a:tabLst>
              <a:defRPr/>
            </a:pPr>
            <a:endParaRPr lang="nl-NL" sz="2400" dirty="0">
              <a:solidFill>
                <a:srgbClr val="333333"/>
              </a:solidFill>
              <a:latin typeface="Calibri Light"/>
              <a:ea typeface="MS PGothic" panose="020B0600070205080204" pitchFamily="34" charset="-128"/>
            </a:endParaRPr>
          </a:p>
          <a:p>
            <a:pPr lvl="0" defTabSz="914377"/>
            <a:r>
              <a:rPr lang="nl-NL" altLang="de-DE" sz="2400" dirty="0">
                <a:solidFill>
                  <a:srgbClr val="004992"/>
                </a:solidFill>
                <a:latin typeface="Calibri Light"/>
                <a:ea typeface="+mj-ea"/>
                <a:cs typeface="+mj-cs"/>
              </a:rPr>
              <a:t>Welke oorzaken kunnen hebben bijgedragen aan de volgende situatie?</a:t>
            </a:r>
          </a:p>
          <a:p>
            <a:pPr lvl="0" defTabSz="914377"/>
            <a:r>
              <a:rPr lang="nl-NL" altLang="de-DE" sz="2400" dirty="0">
                <a:solidFill>
                  <a:srgbClr val="333333"/>
                </a:solidFill>
                <a:latin typeface="Calibri Light"/>
                <a:ea typeface="+mj-ea"/>
                <a:cs typeface="+mj-cs"/>
              </a:rPr>
              <a:t>Een vriend komt niet opdagen voor een afspraak met jou.</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740975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lvl="0" defTabSz="914400" fontAlgn="base">
              <a:buClr>
                <a:srgbClr val="333333"/>
              </a:buClr>
            </a:pPr>
            <a:r>
              <a:rPr lang="nl-NL"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Ik ben niet belangrijk voor hem, een ander zou hij niet laten zitten.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Hij is vergeetachtig – hij was de tijd vergeten.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Hij kreeg autopech.</a:t>
            </a:r>
            <a:endParaRPr lang="en-US" sz="24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5056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p:txBody>
      </p:sp>
      <p:graphicFrame>
        <p:nvGraphicFramePr>
          <p:cNvPr id="6" name="Group 68"/>
          <p:cNvGraphicFramePr>
            <a:graphicFrameLocks/>
          </p:cNvGraphicFramePr>
          <p:nvPr>
            <p:extLst>
              <p:ext uri="{D42A27DB-BD31-4B8C-83A1-F6EECF244321}">
                <p14:modId xmlns:p14="http://schemas.microsoft.com/office/powerpoint/2010/main" val="86090859"/>
              </p:ext>
            </p:extLst>
          </p:nvPr>
        </p:nvGraphicFramePr>
        <p:xfrm>
          <a:off x="408955" y="3429000"/>
          <a:ext cx="11376000" cy="2478086"/>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jezelf</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Ik ben niet belangrijk voor hem.</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anderen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Hij is vergeetachtig – hij was de tijd vergeten.</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 omstandigheden</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Hij kreeg autopech.</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81845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Iets aan jezelf of aan anderen toeschrijven</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nl-NL" altLang="de-DE" sz="2400">
                <a:solidFill>
                  <a:srgbClr val="333333"/>
                </a:solidFill>
                <a:latin typeface="Calibri Light"/>
                <a:ea typeface="MS PGothic" panose="020B0600070205080204" pitchFamily="34" charset="-128"/>
              </a:rPr>
              <a:t>Zoals je ziet kunnen gebeurtenissen veel verschillende oorzaken hebben. </a:t>
            </a:r>
            <a:br>
              <a:rPr lang="nl-NL" altLang="de-DE" sz="240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In de meeste gevallen spelen meerdere factoren tegelijk een rol.</a:t>
            </a:r>
          </a:p>
          <a:p>
            <a:pPr lvl="0" defTabSz="914400" fontAlgn="base"/>
            <a:r>
              <a:rPr lang="nl-NL" altLang="de-DE" sz="2400" dirty="0">
                <a:solidFill>
                  <a:srgbClr val="333333"/>
                </a:solidFill>
                <a:latin typeface="Calibri Light"/>
                <a:ea typeface="MS PGothic" panose="020B0600070205080204" pitchFamily="34" charset="-128"/>
              </a:rPr>
              <a:t>Toch hebben mensen vaak de neiging om eenzijdig te verklaren (bv. alleen anderen de schuld geven of juist alleen zichzelf).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Oefening 1</a:t>
            </a:r>
          </a:p>
        </p:txBody>
      </p:sp>
      <p:sp>
        <p:nvSpPr>
          <p:cNvPr id="10242" name="Rectangle 3"/>
          <p:cNvSpPr>
            <a:spLocks noGrp="1" noChangeArrowheads="1"/>
          </p:cNvSpPr>
          <p:nvPr>
            <p:ph idx="1"/>
          </p:nvPr>
        </p:nvSpPr>
        <p:spPr/>
        <p:txBody>
          <a:bodyPr/>
          <a:lstStyle/>
          <a:p>
            <a:pPr eaLnBrk="1" hangingPunct="1">
              <a:defRPr/>
            </a:pPr>
            <a:r>
              <a:rPr lang="en-US" altLang="ja-JP" sz="2400" dirty="0">
                <a:solidFill>
                  <a:srgbClr val="004992"/>
                </a:solidFill>
                <a:latin typeface="Calibri Light"/>
              </a:rPr>
              <a:t>“Je </a:t>
            </a:r>
            <a:r>
              <a:rPr lang="en-US" altLang="ja-JP" sz="2400" dirty="0" err="1">
                <a:solidFill>
                  <a:srgbClr val="004992"/>
                </a:solidFill>
                <a:latin typeface="Calibri Light"/>
              </a:rPr>
              <a:t>verlaat</a:t>
            </a:r>
            <a:r>
              <a:rPr lang="en-US" altLang="ja-JP" sz="2400" dirty="0">
                <a:solidFill>
                  <a:srgbClr val="004992"/>
                </a:solidFill>
                <a:latin typeface="Calibri Light"/>
              </a:rPr>
              <a:t> de </a:t>
            </a:r>
            <a:r>
              <a:rPr lang="en-US" altLang="ja-JP" sz="2400" dirty="0" err="1">
                <a:solidFill>
                  <a:srgbClr val="004992"/>
                </a:solidFill>
                <a:latin typeface="Calibri Light"/>
              </a:rPr>
              <a:t>instelling</a:t>
            </a:r>
            <a:r>
              <a:rPr lang="en-US" altLang="ja-JP" sz="2400" dirty="0">
                <a:solidFill>
                  <a:srgbClr val="004992"/>
                </a:solidFill>
                <a:latin typeface="Calibri Light"/>
              </a:rPr>
              <a:t> </a:t>
            </a:r>
            <a:r>
              <a:rPr lang="en-US" altLang="ja-JP" sz="2400" dirty="0" err="1">
                <a:solidFill>
                  <a:srgbClr val="004992"/>
                </a:solidFill>
                <a:latin typeface="Calibri Light"/>
              </a:rPr>
              <a:t>zonder</a:t>
            </a:r>
            <a:r>
              <a:rPr lang="en-US" altLang="ja-JP" sz="2400" dirty="0">
                <a:solidFill>
                  <a:srgbClr val="004992"/>
                </a:solidFill>
                <a:latin typeface="Calibri Light"/>
              </a:rPr>
              <a:t> je </a:t>
            </a:r>
            <a:r>
              <a:rPr lang="en-US" altLang="ja-JP" sz="2400" dirty="0" err="1">
                <a:solidFill>
                  <a:srgbClr val="004992"/>
                </a:solidFill>
                <a:latin typeface="Calibri Light"/>
              </a:rPr>
              <a:t>beter</a:t>
            </a:r>
            <a:r>
              <a:rPr lang="en-US" altLang="ja-JP" sz="2400" dirty="0">
                <a:solidFill>
                  <a:srgbClr val="004992"/>
                </a:solidFill>
                <a:latin typeface="Calibri Light"/>
              </a:rPr>
              <a:t> </a:t>
            </a:r>
            <a:r>
              <a:rPr lang="en-US" altLang="ja-JP" sz="2400" dirty="0" err="1">
                <a:solidFill>
                  <a:srgbClr val="004992"/>
                </a:solidFill>
                <a:latin typeface="Calibri Light"/>
              </a:rPr>
              <a:t>te</a:t>
            </a:r>
            <a:r>
              <a:rPr lang="en-US" altLang="ja-JP" sz="2400" dirty="0">
                <a:solidFill>
                  <a:srgbClr val="004992"/>
                </a:solidFill>
                <a:latin typeface="Calibri Light"/>
              </a:rPr>
              <a:t> </a:t>
            </a:r>
            <a:r>
              <a:rPr lang="en-US" altLang="ja-JP" sz="2400" dirty="0" err="1">
                <a:solidFill>
                  <a:srgbClr val="004992"/>
                </a:solidFill>
                <a:latin typeface="Calibri Light"/>
              </a:rPr>
              <a:t>voelen</a:t>
            </a:r>
            <a:r>
              <a:rPr lang="en-US" altLang="ja-JP" sz="2400" dirty="0">
                <a:solidFill>
                  <a:srgbClr val="004992"/>
                </a:solidFill>
                <a:latin typeface="Calibri Light"/>
              </a:rPr>
              <a:t>.”</a:t>
            </a:r>
            <a:endParaRPr lang="de-DE" altLang="ja-JP" sz="2400" dirty="0">
              <a:solidFill>
                <a:srgbClr val="004992"/>
              </a:solidFill>
              <a:latin typeface="Calibri Light"/>
            </a:endParaRPr>
          </a:p>
          <a:p>
            <a:pPr eaLnBrk="1" hangingPunct="1">
              <a:defRPr/>
            </a:pPr>
            <a:r>
              <a:rPr lang="de-DE" altLang="de-DE" sz="2400" b="1" dirty="0">
                <a:solidFill>
                  <a:srgbClr val="004992"/>
                </a:solidFill>
                <a:latin typeface="Calibri Light"/>
              </a:rPr>
              <a:t>Verklaringen </a:t>
            </a:r>
            <a:r>
              <a:rPr lang="nl-NL" altLang="de-DE" sz="2400" b="1" dirty="0">
                <a:solidFill>
                  <a:srgbClr val="004992"/>
                </a:solidFill>
                <a:latin typeface="Calibri Light"/>
              </a:rPr>
              <a:t>betrekking hebbend op</a:t>
            </a:r>
          </a:p>
          <a:p>
            <a:pPr eaLnBrk="1" hangingPunct="1">
              <a:defRPr/>
            </a:pPr>
            <a:r>
              <a:rPr lang="de-DE" altLang="de-DE" sz="2400" dirty="0">
                <a:solidFill>
                  <a:srgbClr val="004992"/>
                </a:solidFill>
                <a:latin typeface="Calibri Light"/>
              </a:rPr>
              <a:t>... </a:t>
            </a:r>
            <a:r>
              <a:rPr lang="de-DE" altLang="de-DE" sz="2400" dirty="0" err="1">
                <a:solidFill>
                  <a:srgbClr val="004992"/>
                </a:solidFill>
                <a:latin typeface="Calibri Light"/>
              </a:rPr>
              <a:t>jezelf</a:t>
            </a:r>
            <a:endParaRPr lang="de-DE" altLang="de-DE" sz="2400" dirty="0">
              <a:solidFill>
                <a:srgbClr val="004992"/>
              </a:solidFill>
              <a:latin typeface="Calibri Light"/>
            </a:endParaRPr>
          </a:p>
          <a:p>
            <a:pPr eaLnBrk="1" hangingPunct="1">
              <a:defRPr/>
            </a:pPr>
            <a:r>
              <a:rPr lang="de-DE" altLang="de-DE" sz="2400" dirty="0">
                <a:solidFill>
                  <a:srgbClr val="004992"/>
                </a:solidFill>
                <a:latin typeface="Calibri Light"/>
              </a:rPr>
              <a:t>... anderen	</a:t>
            </a:r>
          </a:p>
          <a:p>
            <a:pPr eaLnBrk="1" hangingPunct="1">
              <a:defRPr/>
            </a:pPr>
            <a:r>
              <a:rPr lang="de-DE" altLang="de-DE" sz="2400" dirty="0">
                <a:solidFill>
                  <a:srgbClr val="004992"/>
                </a:solidFill>
                <a:latin typeface="Calibri Light"/>
              </a:rPr>
              <a:t>... omstandigheden of toeval</a:t>
            </a:r>
          </a:p>
          <a:p>
            <a:pPr eaLnBrk="1" hangingPunct="1">
              <a:defRPr/>
            </a:pPr>
            <a:r>
              <a:rPr lang="de-DE" altLang="de-DE" sz="2400" dirty="0">
                <a:solidFill>
                  <a:srgbClr val="004992"/>
                </a:solidFill>
                <a:latin typeface="Calibri Light"/>
              </a:rPr>
              <a:t>	</a:t>
            </a:r>
          </a:p>
          <a:p>
            <a:pPr eaLnBrk="1" hangingPunct="1">
              <a:defRPr/>
            </a:pPr>
            <a:r>
              <a:rPr lang="de-DE" altLang="de-DE" sz="2400" dirty="0">
                <a:solidFill>
                  <a:srgbClr val="004992"/>
                </a:solidFill>
                <a:latin typeface="Calibri Light"/>
              </a:rPr>
              <a:t>		</a:t>
            </a:r>
            <a:endParaRPr lang="en-US" altLang="de-DE" sz="2400" dirty="0">
              <a:solidFill>
                <a:srgbClr val="004992"/>
              </a:solidFill>
              <a:latin typeface="Calibri Light"/>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FFFFFF"/>
              </a:buClr>
              <a:buFont typeface="WingDings"/>
              <a:buChar char=""/>
              <a:defRPr/>
            </a:pPr>
            <a:r>
              <a:rPr lang="nl-NL" altLang="de-DE" dirty="0">
                <a:solidFill>
                  <a:srgbClr val="FFFFFF"/>
                </a:solidFill>
                <a:latin typeface="Calibri Light"/>
              </a:rPr>
              <a:t>De artsen in deze instelling hebben een slechte reputatie</a:t>
            </a:r>
          </a:p>
          <a:p>
            <a:pPr marL="285750" indent="-285750" eaLnBrk="1" hangingPunct="1">
              <a:lnSpc>
                <a:spcPct val="100000"/>
              </a:lnSpc>
              <a:spcBef>
                <a:spcPts val="0"/>
              </a:spcBef>
              <a:buClr>
                <a:srgbClr val="FFFFFF"/>
              </a:buClr>
              <a:buFont typeface="WingDings"/>
              <a:buChar char=""/>
              <a:defRPr/>
            </a:pPr>
            <a:r>
              <a:rPr lang="nl-NL" altLang="de-DE" dirty="0">
                <a:solidFill>
                  <a:srgbClr val="FFFFFF"/>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ik mijn kamer niet met 6 andere patiënten had hoeven delen,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de instelling betere behandelmogelijkheden had gehad,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Soms heeft het herstelproces meer tijd nodig</a:t>
            </a:r>
            <a:endParaRPr lang="en-US" altLang="de-DE" dirty="0">
              <a:solidFill>
                <a:srgbClr val="FFFFFF"/>
              </a:solidFill>
              <a:latin typeface="Calibri Light"/>
            </a:endParaRPr>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ik mijn kamer niet met 6 andere patiënten had hoeven delen,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de instelling betere behandelmogelijkheden had gehad,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Soms heeft het herstelproces meer tijd nodig</a:t>
            </a:r>
            <a:endParaRPr lang="en-US" altLang="de-DE" dirty="0">
              <a:solidFill>
                <a:srgbClr val="FFFFFF"/>
              </a:solidFill>
              <a:latin typeface="Calibri Light"/>
            </a:endParaRPr>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94028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ik mijn kamer niet met 6 andere patiënten had hoeven delen,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de instelling betere behandelmogelijkheden had gehad,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Soms heeft het herstelproces meer tijd nodig</a:t>
            </a:r>
            <a:endParaRPr lang="en-US" altLang="de-DE" dirty="0">
              <a:solidFill>
                <a:srgbClr val="333333"/>
              </a:solidFill>
              <a:latin typeface="Calibri Light"/>
            </a:endParaRPr>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224193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ik mijn kamer niet met 6 andere patiënten had hoeven delen,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de instelling betere behandelmogelijkheden had gehad,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Soms heeft het herstelproces meer tijd nodig</a:t>
            </a:r>
            <a:endParaRPr lang="en-US" altLang="de-DE" dirty="0">
              <a:solidFill>
                <a:srgbClr val="333333"/>
              </a:solidFill>
              <a:latin typeface="Calibri Light"/>
            </a:endParaRPr>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
          <p:cNvSpPr txBox="1">
            <a:spLocks noChangeArrowheads="1"/>
          </p:cNvSpPr>
          <p:nvPr/>
        </p:nvSpPr>
        <p:spPr bwMode="auto">
          <a:xfrm rot="-2179016">
            <a:off x="1804432" y="2975459"/>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0000"/>
                </a:solidFill>
                <a:latin typeface="Calibri Light"/>
              </a:rPr>
              <a:t>Gevaar: eenzijdige verklaringen!</a:t>
            </a:r>
          </a:p>
          <a:p>
            <a:pPr algn="ctr" eaLnBrk="1" hangingPunct="1">
              <a:spcBef>
                <a:spcPct val="0"/>
              </a:spcBef>
              <a:buClrTx/>
              <a:buFontTx/>
              <a:buNone/>
            </a:pPr>
            <a:endParaRPr lang="de-DE" altLang="de-DE" sz="2400" b="1" dirty="0">
              <a:solidFill>
                <a:srgbClr val="FF0000"/>
              </a:solidFill>
              <a:latin typeface="Calibri Light"/>
            </a:endParaRPr>
          </a:p>
        </p:txBody>
      </p:sp>
      <p:sp>
        <p:nvSpPr>
          <p:cNvPr id="12"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3247596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eaLnBrk="1" hangingPunct="1">
              <a:buClr>
                <a:srgbClr val="333333"/>
              </a:buClr>
              <a:defRPr/>
            </a:pPr>
            <a:r>
              <a:rPr lang="en-US" altLang="ja-JP" sz="2400" dirty="0">
                <a:solidFill>
                  <a:srgbClr val="333333"/>
                </a:solidFill>
                <a:latin typeface="Calibri Light"/>
              </a:rPr>
              <a:t>??? </a:t>
            </a:r>
            <a:r>
              <a:rPr lang="en-US" altLang="ja-JP" sz="2400" dirty="0">
                <a:solidFill>
                  <a:srgbClr val="FFFFFF"/>
                </a:solidFill>
                <a:latin typeface="Calibri Light"/>
              </a:rPr>
              <a:t>“</a:t>
            </a:r>
            <a:r>
              <a:rPr lang="nl-NL" altLang="ja-JP" sz="2400" dirty="0">
                <a:solidFill>
                  <a:srgbClr val="FFFFFF"/>
                </a:solidFill>
                <a:latin typeface="Calibri Light"/>
              </a:rPr>
              <a:t>De medische staf had weinig tijd. Vanwege bezuinigingen zijn </a:t>
            </a:r>
            <a:br>
              <a:rPr lang="nl-NL" altLang="ja-JP" sz="2400" dirty="0">
                <a:solidFill>
                  <a:srgbClr val="FFFFFF"/>
                </a:solidFill>
                <a:latin typeface="Calibri Light"/>
              </a:rPr>
            </a:br>
            <a:r>
              <a:rPr lang="nl-NL" altLang="ja-JP" sz="2400" dirty="0">
                <a:solidFill>
                  <a:srgbClr val="FFFFFF"/>
                </a:solidFill>
                <a:latin typeface="Calibri Light"/>
              </a:rPr>
              <a:t>er minder behandelingen dan vroeger. Misschien had ik meer </a:t>
            </a:r>
            <a:br>
              <a:rPr lang="nl-NL" altLang="ja-JP" sz="2400" dirty="0">
                <a:solidFill>
                  <a:srgbClr val="FFFFFF"/>
                </a:solidFill>
                <a:latin typeface="Calibri Light"/>
              </a:rPr>
            </a:br>
            <a:r>
              <a:rPr lang="nl-NL" altLang="ja-JP" sz="2400" dirty="0">
                <a:solidFill>
                  <a:srgbClr val="FFFFFF"/>
                </a:solidFill>
                <a:latin typeface="Calibri Light"/>
              </a:rPr>
              <a:t>steun kunnen vragen en de groepssessies vaker bij kunnen wonen.</a:t>
            </a:r>
            <a:br>
              <a:rPr lang="nl-NL" altLang="ja-JP" sz="2400" dirty="0">
                <a:solidFill>
                  <a:srgbClr val="FFFFFF"/>
                </a:solidFill>
                <a:latin typeface="Calibri Light"/>
              </a:rPr>
            </a:br>
            <a:r>
              <a:rPr lang="nl-NL" altLang="ja-JP" sz="2400" dirty="0">
                <a:solidFill>
                  <a:srgbClr val="FFFFFF"/>
                </a:solidFill>
                <a:latin typeface="Calibri Light"/>
              </a:rPr>
              <a:t>Daarom was mijn opname niet zo succesvol.</a:t>
            </a:r>
            <a:r>
              <a:rPr lang="nl-NL" altLang="nl-NL" sz="2400" dirty="0">
                <a:solidFill>
                  <a:srgbClr val="FFFFFF"/>
                </a:solidFill>
                <a:latin typeface="Calibri Light"/>
              </a:rPr>
              <a:t>”</a:t>
            </a:r>
            <a:endParaRPr lang="nl-NL" altLang="ja-JP" sz="2400" dirty="0">
              <a:solidFill>
                <a:srgbClr val="FFFFFF"/>
              </a:solidFill>
              <a:latin typeface="Calibri Light"/>
            </a:endParaRPr>
          </a:p>
          <a:p>
            <a:pPr eaLnBrk="1" hangingPunct="1">
              <a:buClr>
                <a:srgbClr val="333333"/>
              </a:buClr>
              <a:defRPr/>
            </a:pPr>
            <a:r>
              <a:rPr lang="en-US" altLang="ja-JP" sz="2400" dirty="0">
                <a:solidFill>
                  <a:srgbClr val="333333"/>
                </a:solidFill>
                <a:latin typeface="Calibri Light"/>
              </a:rPr>
              <a:t>???</a:t>
            </a:r>
            <a:endParaRPr lang="nl-NL" altLang="de-DE" sz="2400" dirty="0">
              <a:solidFill>
                <a:srgbClr val="333333"/>
              </a:solidFill>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medische staf had weinig tijd. Vanwege bezuinigingen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ik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eaLnBrk="1" hangingPunct="1">
              <a:buClr>
                <a:srgbClr val="333333"/>
              </a:buClr>
              <a:defRPr/>
            </a:pPr>
            <a:r>
              <a:rPr lang="en-US" altLang="ja-JP" sz="2400" dirty="0">
                <a:solidFill>
                  <a:srgbClr val="333333"/>
                </a:solidFill>
                <a:latin typeface="Calibri Light"/>
              </a:rPr>
              <a:t>???</a:t>
            </a:r>
            <a:endParaRPr lang="nl-NL" altLang="de-DE" sz="2400" dirty="0">
              <a:solidFill>
                <a:srgbClr val="333333"/>
              </a:solidFill>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3337428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a:t>
            </a:r>
            <a:r>
              <a:rPr lang="nl-NL" altLang="ja-JP" sz="2400" b="1" u="sng" dirty="0">
                <a:solidFill>
                  <a:srgbClr val="333333"/>
                </a:solidFill>
                <a:latin typeface="Calibri Light"/>
              </a:rPr>
              <a:t>medische staf</a:t>
            </a:r>
            <a:r>
              <a:rPr lang="nl-NL" altLang="ja-JP" sz="2400" dirty="0">
                <a:solidFill>
                  <a:srgbClr val="333333"/>
                </a:solidFill>
                <a:latin typeface="Calibri Light"/>
              </a:rPr>
              <a:t> had weinig tijd. Vanwege </a:t>
            </a:r>
            <a:r>
              <a:rPr lang="nl-NL" altLang="ja-JP" sz="2400" b="1" u="sng" dirty="0">
                <a:solidFill>
                  <a:srgbClr val="333333"/>
                </a:solidFill>
                <a:latin typeface="Calibri Light"/>
              </a:rPr>
              <a:t>bezuinigingen</a:t>
            </a:r>
            <a:r>
              <a:rPr lang="nl-NL" altLang="ja-JP" sz="2400" dirty="0">
                <a:solidFill>
                  <a:srgbClr val="333333"/>
                </a:solidFill>
                <a:latin typeface="Calibri Light"/>
              </a:rPr>
              <a:t>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a:t>
            </a:r>
            <a:r>
              <a:rPr lang="nl-NL" altLang="ja-JP" sz="2400" b="1" u="sng" dirty="0">
                <a:solidFill>
                  <a:srgbClr val="333333"/>
                </a:solidFill>
                <a:latin typeface="Calibri Light"/>
              </a:rPr>
              <a:t>ik</a:t>
            </a:r>
            <a:r>
              <a:rPr lang="nl-NL" altLang="ja-JP" sz="2400" dirty="0">
                <a:solidFill>
                  <a:srgbClr val="333333"/>
                </a:solidFill>
                <a:latin typeface="Calibri Light"/>
              </a:rPr>
              <a:t>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eaLnBrk="1" hangingPunct="1">
              <a:buClr>
                <a:srgbClr val="333333"/>
              </a:buClr>
              <a:defRPr/>
            </a:pPr>
            <a:r>
              <a:rPr lang="en-US" altLang="ja-JP" sz="2400" dirty="0">
                <a:solidFill>
                  <a:srgbClr val="333333"/>
                </a:solidFill>
                <a:latin typeface="Calibri Light"/>
              </a:rPr>
              <a:t>???</a:t>
            </a:r>
            <a:endParaRPr lang="nl-NL" altLang="de-DE" sz="2400" dirty="0">
              <a:solidFill>
                <a:srgbClr val="333333"/>
              </a:solidFill>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2130213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a:t>
            </a:r>
            <a:r>
              <a:rPr lang="nl-NL" altLang="ja-JP" sz="2400" b="1" u="sng" dirty="0">
                <a:solidFill>
                  <a:srgbClr val="333333"/>
                </a:solidFill>
                <a:latin typeface="Calibri Light"/>
              </a:rPr>
              <a:t>medische staf</a:t>
            </a:r>
            <a:r>
              <a:rPr lang="nl-NL" altLang="ja-JP" sz="2400" dirty="0">
                <a:solidFill>
                  <a:srgbClr val="333333"/>
                </a:solidFill>
                <a:latin typeface="Calibri Light"/>
              </a:rPr>
              <a:t> had weinig tijd. Vanwege </a:t>
            </a:r>
            <a:r>
              <a:rPr lang="nl-NL" altLang="ja-JP" sz="2400" b="1" u="sng" dirty="0">
                <a:solidFill>
                  <a:srgbClr val="333333"/>
                </a:solidFill>
                <a:latin typeface="Calibri Light"/>
              </a:rPr>
              <a:t>bezuinigingen</a:t>
            </a:r>
            <a:r>
              <a:rPr lang="nl-NL" altLang="ja-JP" sz="2400" dirty="0">
                <a:solidFill>
                  <a:srgbClr val="333333"/>
                </a:solidFill>
                <a:latin typeface="Calibri Light"/>
              </a:rPr>
              <a:t>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a:t>
            </a:r>
            <a:r>
              <a:rPr lang="nl-NL" altLang="ja-JP" sz="2400" b="1" u="sng" dirty="0">
                <a:solidFill>
                  <a:srgbClr val="333333"/>
                </a:solidFill>
                <a:latin typeface="Calibri Light"/>
              </a:rPr>
              <a:t>ik</a:t>
            </a:r>
            <a:r>
              <a:rPr lang="nl-NL" altLang="ja-JP" sz="2400" dirty="0">
                <a:solidFill>
                  <a:srgbClr val="333333"/>
                </a:solidFill>
                <a:latin typeface="Calibri Light"/>
              </a:rPr>
              <a:t>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de-DE" sz="2400" dirty="0">
                <a:solidFill>
                  <a:srgbClr val="333333"/>
                </a:solidFill>
                <a:latin typeface="Calibri Light"/>
              </a:rPr>
              <a:t>Misschien moet ik wat meer geduld hebben ten aanzien van mijn herstel. Ik geloof zeker dat ik in de toekomst kan worden geholpen door goede therapeuten. Ik sta op de wachtlijst voor een individuele therapie.</a:t>
            </a:r>
            <a:r>
              <a:rPr lang="nl-NL" altLang="nl-NL" sz="2400" dirty="0">
                <a:solidFill>
                  <a:srgbClr val="333333"/>
                </a:solidFill>
                <a:latin typeface="Calibri Light"/>
              </a:rPr>
              <a:t>”</a:t>
            </a:r>
            <a:endParaRPr lang="nl-NL" altLang="de-DE" sz="2400" dirty="0">
              <a:solidFill>
                <a:srgbClr val="333333"/>
              </a:solidFill>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251630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a:t>
            </a:r>
            <a:r>
              <a:rPr lang="nl-NL" altLang="ja-JP" sz="2400" b="1" u="sng" dirty="0">
                <a:solidFill>
                  <a:srgbClr val="333333"/>
                </a:solidFill>
                <a:latin typeface="Calibri Light"/>
              </a:rPr>
              <a:t>medische staf</a:t>
            </a:r>
            <a:r>
              <a:rPr lang="nl-NL" altLang="ja-JP" sz="2400" dirty="0">
                <a:solidFill>
                  <a:srgbClr val="333333"/>
                </a:solidFill>
                <a:latin typeface="Calibri Light"/>
              </a:rPr>
              <a:t> had weinig tijd. Vanwege </a:t>
            </a:r>
            <a:r>
              <a:rPr lang="nl-NL" altLang="ja-JP" sz="2400" b="1" u="sng" dirty="0">
                <a:solidFill>
                  <a:srgbClr val="333333"/>
                </a:solidFill>
                <a:latin typeface="Calibri Light"/>
              </a:rPr>
              <a:t>bezuinigingen</a:t>
            </a:r>
            <a:r>
              <a:rPr lang="nl-NL" altLang="ja-JP" sz="2400" dirty="0">
                <a:solidFill>
                  <a:srgbClr val="333333"/>
                </a:solidFill>
                <a:latin typeface="Calibri Light"/>
              </a:rPr>
              <a:t>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a:t>
            </a:r>
            <a:r>
              <a:rPr lang="nl-NL" altLang="ja-JP" sz="2400" b="1" u="sng" dirty="0">
                <a:solidFill>
                  <a:srgbClr val="333333"/>
                </a:solidFill>
                <a:latin typeface="Calibri Light"/>
              </a:rPr>
              <a:t>ik</a:t>
            </a:r>
            <a:r>
              <a:rPr lang="nl-NL" altLang="ja-JP" sz="2400" dirty="0">
                <a:solidFill>
                  <a:srgbClr val="333333"/>
                </a:solidFill>
                <a:latin typeface="Calibri Light"/>
              </a:rPr>
              <a:t>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de-DE" sz="2400" dirty="0">
                <a:solidFill>
                  <a:srgbClr val="333333"/>
                </a:solidFill>
                <a:latin typeface="Calibri Light"/>
              </a:rPr>
              <a:t>Misschien moet </a:t>
            </a:r>
            <a:r>
              <a:rPr lang="nl-NL" altLang="de-DE" sz="2400" b="1" u="sng" dirty="0">
                <a:solidFill>
                  <a:srgbClr val="333333"/>
                </a:solidFill>
                <a:latin typeface="Calibri Light"/>
              </a:rPr>
              <a:t>ik</a:t>
            </a:r>
            <a:r>
              <a:rPr lang="nl-NL" altLang="de-DE" sz="2400" dirty="0">
                <a:solidFill>
                  <a:srgbClr val="333333"/>
                </a:solidFill>
                <a:latin typeface="Calibri Light"/>
              </a:rPr>
              <a:t> wat meer geduld hebben ten aanzien van mijn herstel. Ik geloof zeker dat ik in de toekomst kan worden geholpen door </a:t>
            </a:r>
            <a:r>
              <a:rPr lang="nl-NL" altLang="de-DE" sz="2400" b="1" u="sng" dirty="0">
                <a:solidFill>
                  <a:srgbClr val="333333"/>
                </a:solidFill>
                <a:latin typeface="Calibri Light"/>
              </a:rPr>
              <a:t>goede</a:t>
            </a:r>
            <a:r>
              <a:rPr lang="nl-NL" altLang="de-DE" sz="2400" dirty="0">
                <a:solidFill>
                  <a:srgbClr val="333333"/>
                </a:solidFill>
                <a:latin typeface="Calibri Light"/>
              </a:rPr>
              <a:t> </a:t>
            </a:r>
            <a:r>
              <a:rPr lang="nl-NL" altLang="de-DE" sz="2400" b="1" u="sng" dirty="0">
                <a:solidFill>
                  <a:srgbClr val="333333"/>
                </a:solidFill>
                <a:latin typeface="Calibri Light"/>
              </a:rPr>
              <a:t>therapeuten</a:t>
            </a:r>
            <a:r>
              <a:rPr lang="nl-NL" altLang="de-DE" sz="2400" dirty="0">
                <a:solidFill>
                  <a:srgbClr val="333333"/>
                </a:solidFill>
                <a:latin typeface="Calibri Light"/>
              </a:rPr>
              <a:t>. Ik sta op de </a:t>
            </a:r>
            <a:r>
              <a:rPr lang="nl-NL" altLang="de-DE" sz="2400" b="1" u="sng" dirty="0">
                <a:solidFill>
                  <a:srgbClr val="333333"/>
                </a:solidFill>
                <a:latin typeface="Calibri Light"/>
              </a:rPr>
              <a:t>wachtlijst</a:t>
            </a:r>
            <a:r>
              <a:rPr lang="nl-NL" altLang="de-DE" sz="2400" dirty="0">
                <a:solidFill>
                  <a:srgbClr val="333333"/>
                </a:solidFill>
                <a:latin typeface="Calibri Light"/>
              </a:rPr>
              <a:t> voor een individuele therapie.</a:t>
            </a:r>
            <a:r>
              <a:rPr lang="nl-NL" altLang="nl-NL" sz="2400" dirty="0">
                <a:solidFill>
                  <a:srgbClr val="333333"/>
                </a:solidFill>
                <a:latin typeface="Calibri Light"/>
              </a:rPr>
              <a:t>”</a:t>
            </a:r>
            <a:endParaRPr lang="nl-NL" altLang="de-DE" sz="2400" dirty="0">
              <a:solidFill>
                <a:srgbClr val="333333"/>
              </a:solidFill>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240080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890664193"/>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66965394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2148309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3617156696"/>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2365794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3640021707"/>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914138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1613815600"/>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135957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1413774662"/>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1946791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333377147"/>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2597245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graphicFrame>
        <p:nvGraphicFramePr>
          <p:cNvPr id="13" name="Group 38"/>
          <p:cNvGraphicFramePr>
            <a:graphicFrameLocks noGrp="1"/>
          </p:cNvGraphicFramePr>
          <p:nvPr>
            <p:extLst>
              <p:ext uri="{D42A27DB-BD31-4B8C-83A1-F6EECF244321}">
                <p14:modId xmlns:p14="http://schemas.microsoft.com/office/powerpoint/2010/main" val="4016732313"/>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graphicFrame>
        <p:nvGraphicFramePr>
          <p:cNvPr id="13" name="Group 38"/>
          <p:cNvGraphicFramePr>
            <a:graphicFrameLocks noGrp="1"/>
          </p:cNvGraphicFramePr>
          <p:nvPr>
            <p:extLst>
              <p:ext uri="{D42A27DB-BD31-4B8C-83A1-F6EECF244321}">
                <p14:modId xmlns:p14="http://schemas.microsoft.com/office/powerpoint/2010/main" val="563537006"/>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Ik</a:t>
                      </a:r>
                      <a:r>
                        <a:rPr kumimoji="0" lang="nl-NL" sz="2000" b="0" i="0" u="none" strike="noStrike" cap="none" normalizeH="0" baseline="0" dirty="0">
                          <a:ln>
                            <a:noFill/>
                          </a:ln>
                          <a:solidFill>
                            <a:srgbClr val="333333"/>
                          </a:solidFill>
                          <a:effectLst/>
                          <a:latin typeface="Calibri Light"/>
                          <a:cs typeface="Times New Roman" pitchFamily="18" charset="0"/>
                        </a:rPr>
                        <a:t> heb een fout gemaakt, maar ik heb het doel goed weten te verdedigen bij een paar scoringskansen. De </a:t>
                      </a:r>
                      <a:r>
                        <a:rPr kumimoji="0" lang="nl-NL" sz="2000" b="1" i="0" u="none" strike="noStrike" cap="none" normalizeH="0" baseline="0" dirty="0">
                          <a:ln>
                            <a:noFill/>
                          </a:ln>
                          <a:solidFill>
                            <a:srgbClr val="333333"/>
                          </a:solidFill>
                          <a:effectLst/>
                          <a:latin typeface="Calibri Light"/>
                          <a:cs typeface="Times New Roman" pitchFamily="18" charset="0"/>
                        </a:rPr>
                        <a:t>tegenstander</a:t>
                      </a:r>
                      <a:r>
                        <a:rPr kumimoji="0" lang="nl-NL" sz="2000" b="0" i="0" u="none" strike="noStrike" cap="none" normalizeH="0" baseline="0" dirty="0">
                          <a:ln>
                            <a:noFill/>
                          </a:ln>
                          <a:solidFill>
                            <a:srgbClr val="333333"/>
                          </a:solidFill>
                          <a:effectLst/>
                          <a:latin typeface="Calibri Light"/>
                          <a:cs typeface="Times New Roman" pitchFamily="18" charset="0"/>
                        </a:rPr>
                        <a:t> was sterk en </a:t>
                      </a:r>
                      <a:r>
                        <a:rPr kumimoji="0" lang="nl-NL" sz="2000" b="1" i="0" u="none" strike="noStrike" cap="none" normalizeH="0" baseline="0" dirty="0">
                          <a:ln>
                            <a:noFill/>
                          </a:ln>
                          <a:solidFill>
                            <a:srgbClr val="333333"/>
                          </a:solidFill>
                          <a:effectLst/>
                          <a:latin typeface="Calibri Light"/>
                          <a:cs typeface="Times New Roman" pitchFamily="18" charset="0"/>
                        </a:rPr>
                        <a:t>het veld </a:t>
                      </a:r>
                      <a:r>
                        <a:rPr kumimoji="0" lang="nl-NL" sz="2000" b="0" i="0" u="none" strike="noStrike" cap="none" normalizeH="0" baseline="0" dirty="0">
                          <a:ln>
                            <a:noFill/>
                          </a:ln>
                          <a:solidFill>
                            <a:srgbClr val="333333"/>
                          </a:solidFill>
                          <a:effectLst/>
                          <a:latin typeface="Calibri Light"/>
                          <a:cs typeface="Times New Roman" pitchFamily="18" charset="0"/>
                        </a:rPr>
                        <a:t>was 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3308023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220805514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383704607"/>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3632069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422775275"/>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965426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1860889232"/>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E3EFF8"/>
                          </a:solidFill>
                          <a:effectLst/>
                          <a:latin typeface="Calibri Light"/>
                          <a:cs typeface="Times New Roman" pitchFamily="18" charset="0"/>
                        </a:rPr>
                        <a:t>???</a:t>
                      </a:r>
                      <a:r>
                        <a:rPr kumimoji="0" lang="nl-NL" sz="2000" b="0" i="0" u="none" strike="noStrike" cap="none" normalizeH="0" baseline="0" dirty="0">
                          <a:ln>
                            <a:noFill/>
                          </a:ln>
                          <a:solidFill>
                            <a:srgbClr val="E3EFF8"/>
                          </a:solidFill>
                          <a:effectLst/>
                          <a:latin typeface="Calibri Light"/>
                          <a:cs typeface="Times New Roman" pitchFamily="18" charset="0"/>
                        </a:rPr>
                        <a:t> zelfvertrouwen wordt niet vergroot</a:t>
                      </a:r>
                      <a:br>
                        <a:rPr kumimoji="0" lang="nl-NL" sz="2000" b="0" i="0" u="none" strike="noStrike" cap="none" normalizeH="0" baseline="0" dirty="0">
                          <a:ln>
                            <a:noFill/>
                          </a:ln>
                          <a:solidFill>
                            <a:srgbClr val="E3EFF8"/>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E3EFF8"/>
                          </a:solidFill>
                          <a:effectLst/>
                          <a:latin typeface="Calibri Light"/>
                          <a:cs typeface="Times New Roman" pitchFamily="18" charset="0"/>
                        </a:rPr>
                        <a:t>???</a:t>
                      </a:r>
                      <a:r>
                        <a:rPr kumimoji="0" lang="nl-NL" sz="2000" b="0" i="0" u="none" strike="noStrike" cap="none" normalizeH="0" baseline="0" dirty="0">
                          <a:ln>
                            <a:noFill/>
                          </a:ln>
                          <a:solidFill>
                            <a:srgbClr val="E3EFF8"/>
                          </a:solidFill>
                          <a:effectLst/>
                          <a:latin typeface="Calibri Light"/>
                          <a:cs typeface="Times New Roman" pitchFamily="18" charset="0"/>
                        </a:rPr>
                        <a:t> 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2405674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373554780"/>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E3EFF8"/>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125969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3546206768"/>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1632408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2092974662"/>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je wordt gezien als bescheiden en als een goede teamspeler</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293707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1055"/>
          <p:cNvGraphicFramePr>
            <a:graphicFrameLocks noGrp="1"/>
          </p:cNvGraphicFramePr>
          <p:nvPr>
            <p:extLst>
              <p:ext uri="{D42A27DB-BD31-4B8C-83A1-F6EECF244321}">
                <p14:modId xmlns:p14="http://schemas.microsoft.com/office/powerpoint/2010/main" val="1104700368"/>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1055"/>
          <p:cNvGraphicFramePr>
            <a:graphicFrameLocks noGrp="1"/>
          </p:cNvGraphicFramePr>
          <p:nvPr>
            <p:extLst>
              <p:ext uri="{D42A27DB-BD31-4B8C-83A1-F6EECF244321}">
                <p14:modId xmlns:p14="http://schemas.microsoft.com/office/powerpoint/2010/main" val="196512643"/>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chemeClr val="tx1"/>
                          </a:solidFill>
                          <a:effectLst/>
                          <a:latin typeface="Calibri Light"/>
                          <a:cs typeface="Times New Roman" pitchFamily="18" charset="0"/>
                        </a:rPr>
                        <a:t>“</a:t>
                      </a:r>
                      <a:r>
                        <a:rPr kumimoji="0" lang="nl-NL" sz="2000" b="1" i="0" u="none" strike="noStrike" cap="none" normalizeH="0" baseline="0" dirty="0">
                          <a:ln>
                            <a:noFill/>
                          </a:ln>
                          <a:solidFill>
                            <a:schemeClr val="tx1"/>
                          </a:solidFill>
                          <a:effectLst/>
                          <a:latin typeface="Calibri Light"/>
                          <a:cs typeface="Times New Roman" pitchFamily="18" charset="0"/>
                        </a:rPr>
                        <a:t>Ik</a:t>
                      </a:r>
                      <a:r>
                        <a:rPr kumimoji="0" lang="nl-NL" sz="2000" b="0" i="0" u="none" strike="noStrike" cap="none" normalizeH="0" baseline="0" dirty="0">
                          <a:ln>
                            <a:noFill/>
                          </a:ln>
                          <a:solidFill>
                            <a:schemeClr val="tx1"/>
                          </a:solidFill>
                          <a:effectLst/>
                          <a:latin typeface="Calibri Light"/>
                          <a:cs typeface="Times New Roman" pitchFamily="18" charset="0"/>
                        </a:rPr>
                        <a:t> ben erg trots op mijzelf, maar wil ook graag </a:t>
                      </a:r>
                      <a:r>
                        <a:rPr kumimoji="0" lang="nl-NL" sz="2000" b="1" i="0" u="none" strike="noStrike" cap="none" normalizeH="0" baseline="0" dirty="0">
                          <a:ln>
                            <a:noFill/>
                          </a:ln>
                          <a:solidFill>
                            <a:schemeClr val="tx1"/>
                          </a:solidFill>
                          <a:effectLst/>
                          <a:latin typeface="Calibri Light"/>
                          <a:cs typeface="Times New Roman" pitchFamily="18" charset="0"/>
                        </a:rPr>
                        <a:t>mijn ouders en leraren </a:t>
                      </a:r>
                      <a:r>
                        <a:rPr kumimoji="0" lang="nl-NL" sz="2000" b="0" i="0" u="none" strike="noStrike" cap="none" normalizeH="0" baseline="0" dirty="0">
                          <a:ln>
                            <a:noFill/>
                          </a:ln>
                          <a:solidFill>
                            <a:schemeClr val="tx1"/>
                          </a:solidFill>
                          <a:effectLst/>
                          <a:latin typeface="Calibri Light"/>
                          <a:cs typeface="Times New Roman" pitchFamily="18" charset="0"/>
                        </a:rPr>
                        <a:t>bedanken. Ik had ook een rustige </a:t>
                      </a:r>
                      <a:r>
                        <a:rPr kumimoji="0" lang="nl-NL" sz="2000" b="1" i="0" u="none" strike="noStrike" cap="none" normalizeH="0" baseline="0" dirty="0">
                          <a:ln>
                            <a:noFill/>
                          </a:ln>
                          <a:solidFill>
                            <a:schemeClr val="tx1"/>
                          </a:solidFill>
                          <a:effectLst/>
                          <a:latin typeface="Calibri Light"/>
                          <a:cs typeface="Times New Roman" pitchFamily="18" charset="0"/>
                        </a:rPr>
                        <a:t>studie-omgeving</a:t>
                      </a:r>
                      <a:r>
                        <a:rPr kumimoji="0" lang="nl-NL" sz="2000" b="0" i="0" u="none" strike="noStrike" cap="none" normalizeH="0" baseline="0" dirty="0">
                          <a:ln>
                            <a:noFill/>
                          </a:ln>
                          <a:solidFill>
                            <a:schemeClr val="tx1"/>
                          </a:solidFill>
                          <a:effectLst/>
                          <a:latin typeface="Calibri Light"/>
                          <a:cs typeface="Times New Roman" pitchFamily="18" charset="0"/>
                        </a:rPr>
                        <a:t>.”</a:t>
                      </a:r>
                      <a:endParaRPr kumimoji="0" lang="de-DE" sz="2000" b="1"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744845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3" name="Content Placeholder 2"/>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negatieve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geneigd zijn mislukkingen en negatieve gebeurtenissen aan zichzelf toe te schrijven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succes eerder toeschrijven aan gunstige omstandigheden en toeval dan aan zichzelf</a:t>
            </a:r>
          </a:p>
          <a:p>
            <a:pPr lvl="0" algn="ctr" defTabSz="914400" fontAlgn="base"/>
            <a:r>
              <a:rPr lang="en-US" altLang="de-DE" sz="2400" b="1" dirty="0" err="1">
                <a:solidFill>
                  <a:srgbClr val="004992"/>
                </a:solidFill>
                <a:latin typeface="Calibri Light"/>
                <a:ea typeface="MS PGothic" panose="020B0600070205080204" pitchFamily="34" charset="-128"/>
              </a:rPr>
              <a:t>Dit</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kan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leiden</a:t>
            </a:r>
            <a:r>
              <a:rPr lang="en-US" altLang="de-DE" sz="2400" b="1" dirty="0">
                <a:solidFill>
                  <a:srgbClr val="004992"/>
                </a:solidFill>
                <a:latin typeface="Calibri Light"/>
                <a:ea typeface="MS PGothic" panose="020B0600070205080204" pitchFamily="34" charset="-128"/>
              </a:rPr>
              <a:t> tot </a:t>
            </a:r>
            <a:r>
              <a:rPr lang="en-US" altLang="de-DE" sz="2400" b="1" dirty="0" err="1">
                <a:solidFill>
                  <a:srgbClr val="004992"/>
                </a:solidFill>
                <a:latin typeface="Calibri Light"/>
                <a:ea typeface="MS PGothic" panose="020B0600070205080204" pitchFamily="34" charset="-128"/>
              </a:rPr>
              <a:t>een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gebrek</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aan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zelfvertrouwen</a:t>
            </a:r>
            <a:r>
              <a:rPr lang="en-US" altLang="de-DE" sz="2400" b="1"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3" name="Content Placeholder 2"/>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geneigd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mislukkingen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kwalijk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nemen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over de </a:t>
            </a:r>
            <a:r>
              <a:rPr lang="en-US" altLang="de-DE" sz="2400" dirty="0" err="1">
                <a:solidFill>
                  <a:srgbClr val="333333"/>
                </a:solidFill>
                <a:latin typeface="Calibri Light"/>
                <a:ea typeface="MS PGothic" panose="020B0600070205080204" pitchFamily="34" charset="-128"/>
              </a:rPr>
              <a:t>gebeurtenissen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leven</a:t>
            </a:r>
            <a:endParaRPr lang="en-US" altLang="de-DE" sz="2400" dirty="0">
              <a:solidFill>
                <a:srgbClr val="333333"/>
              </a:solidFill>
              <a:latin typeface="Calibri Light"/>
              <a:ea typeface="MS PGothic" panose="020B0600070205080204" pitchFamily="34" charset="-128"/>
            </a:endParaRPr>
          </a:p>
          <a:p>
            <a:pPr lvl="0" algn="ctr" defTabSz="914400" fontAlgn="base"/>
            <a:r>
              <a:rPr lang="de-DE" altLang="de-DE" sz="2400" b="1" dirty="0">
                <a:solidFill>
                  <a:srgbClr val="004992"/>
                </a:solidFill>
                <a:latin typeface="Calibri Light"/>
                <a:ea typeface="MS PGothic" panose="020B0600070205080204" pitchFamily="34" charset="-128"/>
              </a:rPr>
              <a:t>Vooral de eerste attributiestijl kan leiden tot grote problemen met andere mensen.</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4206584302"/>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Puur toeval - iemand anders heeft net op hetzelfde moment een grap gemaakt; je vermaakt mensen met je gevoel voor humor.</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163406519"/>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342999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3629159421"/>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64536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964679463"/>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3766255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1720134785"/>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2201484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1297672159"/>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0002214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2092933854"/>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1390521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2296715710"/>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3089830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2404487548"/>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Ik ben vergeten de band op te pompen; er zit een spijker in de band.</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3191599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50201" name="Rechteck 2"/>
          <p:cNvSpPr>
            <a:spLocks noChangeArrowheads="1"/>
          </p:cNvSpPr>
          <p:nvPr/>
        </p:nvSpPr>
        <p:spPr bwMode="auto">
          <a:xfrm>
            <a:off x="408955" y="6309320"/>
            <a:ext cx="11376000"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lnSpc>
                <a:spcPct val="105000"/>
              </a:lnSpc>
              <a:spcBef>
                <a:spcPts val="1999"/>
              </a:spcBef>
              <a:spcAft>
                <a:spcPts val="0"/>
              </a:spcAft>
              <a:buClrTx/>
              <a:buNone/>
            </a:pPr>
            <a:r>
              <a:rPr lang="en-US" altLang="de-DE" sz="2000" dirty="0" err="1">
                <a:solidFill>
                  <a:srgbClr val="004992"/>
                </a:solidFill>
                <a:latin typeface="Calibri Light"/>
              </a:rPr>
              <a:t>Heeft</a:t>
            </a:r>
            <a:r>
              <a:rPr lang="en-US" altLang="de-DE" sz="2000" dirty="0">
                <a:solidFill>
                  <a:srgbClr val="004992"/>
                </a:solidFill>
                <a:latin typeface="Calibri Light"/>
              </a:rPr>
              <a:t> </a:t>
            </a:r>
            <a:r>
              <a:rPr lang="en-US" altLang="de-DE" sz="2000" dirty="0" err="1">
                <a:solidFill>
                  <a:srgbClr val="004992"/>
                </a:solidFill>
                <a:latin typeface="Calibri Light"/>
              </a:rPr>
              <a:t>iemand</a:t>
            </a:r>
            <a:r>
              <a:rPr lang="en-US" altLang="de-DE" sz="2000" dirty="0">
                <a:solidFill>
                  <a:srgbClr val="004992"/>
                </a:solidFill>
                <a:latin typeface="Calibri Light"/>
              </a:rPr>
              <a:t> </a:t>
            </a:r>
            <a:r>
              <a:rPr lang="en-US" altLang="de-DE" sz="2000" dirty="0" err="1">
                <a:solidFill>
                  <a:srgbClr val="004992"/>
                </a:solidFill>
                <a:latin typeface="Calibri Light"/>
              </a:rPr>
              <a:t>een</a:t>
            </a:r>
            <a:r>
              <a:rPr lang="en-US" altLang="de-DE" sz="2000" dirty="0">
                <a:solidFill>
                  <a:srgbClr val="004992"/>
                </a:solidFill>
                <a:latin typeface="Calibri Light"/>
              </a:rPr>
              <a:t> </a:t>
            </a:r>
            <a:r>
              <a:rPr lang="en-US" altLang="de-DE" sz="2000" dirty="0" err="1">
                <a:solidFill>
                  <a:srgbClr val="004992"/>
                </a:solidFill>
                <a:latin typeface="Calibri Light"/>
              </a:rPr>
              <a:t>vergelijkbare</a:t>
            </a:r>
            <a:r>
              <a:rPr lang="en-US" altLang="de-DE" sz="2000" dirty="0">
                <a:solidFill>
                  <a:srgbClr val="004992"/>
                </a:solidFill>
                <a:latin typeface="Calibri Light"/>
              </a:rPr>
              <a:t> </a:t>
            </a:r>
            <a:r>
              <a:rPr lang="en-US" altLang="de-DE" sz="2000" dirty="0" err="1">
                <a:solidFill>
                  <a:srgbClr val="004992"/>
                </a:solidFill>
                <a:latin typeface="Calibri Light"/>
              </a:rPr>
              <a:t>situatie</a:t>
            </a:r>
            <a:r>
              <a:rPr lang="en-US" altLang="de-DE" sz="2000" dirty="0">
                <a:solidFill>
                  <a:srgbClr val="004992"/>
                </a:solidFill>
                <a:latin typeface="Calibri Light"/>
              </a:rPr>
              <a:t> </a:t>
            </a:r>
            <a:r>
              <a:rPr lang="en-US" altLang="de-DE" sz="2000" dirty="0" err="1">
                <a:solidFill>
                  <a:srgbClr val="004992"/>
                </a:solidFill>
                <a:latin typeface="Calibri Light"/>
              </a:rPr>
              <a:t>meegemaakt</a:t>
            </a:r>
            <a:r>
              <a:rPr lang="en-US" altLang="de-DE" sz="2000" dirty="0">
                <a:solidFill>
                  <a:srgbClr val="004992"/>
                </a:solidFill>
                <a:latin typeface="Calibri Light"/>
              </a:rPr>
              <a:t>? </a:t>
            </a:r>
            <a:endParaRPr lang="de-DE" altLang="de-DE" sz="2000" dirty="0">
              <a:solidFill>
                <a:srgbClr val="004992"/>
              </a:solidFill>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1618797656"/>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De band van mijn fiets is plat.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Ik ben vergeten de band op te pompen; er zit een spijker in de band.</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845081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mn-lt"/>
                <a:ea typeface="+mn-ea"/>
                <a:cs typeface="+mn-cs"/>
              </a:rPr>
              <a:t>Attributiestijl</a:t>
            </a:r>
            <a:br>
              <a:rPr lang="nl-NL" altLang="de-DE" sz="3600" dirty="0">
                <a:solidFill>
                  <a:srgbClr val="004992"/>
                </a:solidFill>
                <a:latin typeface="+mn-lt"/>
                <a:ea typeface="+mn-ea"/>
                <a:cs typeface="+mn-cs"/>
              </a:rPr>
            </a:br>
            <a:r>
              <a:rPr lang="nl-NL" altLang="de-DE" dirty="0">
                <a:solidFill>
                  <a:srgbClr val="004992"/>
                </a:solidFill>
                <a:latin typeface="+mn-lt"/>
                <a:ea typeface="+mn-ea"/>
                <a:cs typeface="+mn-cs"/>
              </a:rPr>
              <a:t>Leerdoel van de sessie van vandaag:</a:t>
            </a:r>
            <a:endParaRPr lang="en-US" altLang="de-DE" dirty="0">
              <a:solidFill>
                <a:srgbClr val="004992"/>
              </a:solidFill>
              <a:latin typeface="+mn-lt"/>
              <a:ea typeface="+mn-ea"/>
              <a:cs typeface="+mn-cs"/>
            </a:endParaRPr>
          </a:p>
        </p:txBody>
      </p:sp>
      <p:sp>
        <p:nvSpPr>
          <p:cNvPr id="51203" name="Text Box 3"/>
          <p:cNvSpPr>
            <a:spLocks noGrp="1" noChangeArrowheads="1"/>
          </p:cNvSpPr>
          <p:nvPr>
            <p:ph idx="4294967295"/>
          </p:nvPr>
        </p:nvSpPr>
        <p:spPr>
          <a:xfrm>
            <a:off x="408955" y="2248940"/>
            <a:ext cx="11376000" cy="4291560"/>
          </a:xfrm>
          <a:noFill/>
        </p:spPr>
        <p:txBody>
          <a:bodyPr/>
          <a:lstStyle/>
          <a:p>
            <a:pPr marL="342900" indent="-342900" eaLnBrk="1" hangingPunct="1">
              <a:buClr>
                <a:srgbClr val="333333"/>
              </a:buClr>
              <a:buFont typeface="WingDings"/>
              <a:buChar cha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mn-lt"/>
                <a:ea typeface="+mn-ea"/>
                <a:cs typeface="+mn-cs"/>
              </a:rPr>
              <a:t>Attributiestijl</a:t>
            </a:r>
            <a:br>
              <a:rPr lang="nl-NL" altLang="de-DE" sz="3600" dirty="0">
                <a:solidFill>
                  <a:srgbClr val="004992"/>
                </a:solidFill>
                <a:latin typeface="+mn-lt"/>
                <a:ea typeface="+mn-ea"/>
                <a:cs typeface="+mn-cs"/>
              </a:rPr>
            </a:br>
            <a:r>
              <a:rPr lang="nl-NL" altLang="de-DE" dirty="0">
                <a:solidFill>
                  <a:srgbClr val="004992"/>
                </a:solidFill>
                <a:latin typeface="+mn-lt"/>
                <a:ea typeface="+mn-ea"/>
                <a:cs typeface="+mn-cs"/>
              </a:rPr>
              <a:t>Leerdoel van de sessie van vandaag:</a:t>
            </a:r>
            <a:endParaRPr lang="en-US" altLang="de-DE" dirty="0">
              <a:solidFill>
                <a:srgbClr val="004992"/>
              </a:solidFill>
              <a:latin typeface="+mn-lt"/>
              <a:ea typeface="+mn-ea"/>
              <a:cs typeface="+mn-cs"/>
            </a:endParaRPr>
          </a:p>
        </p:txBody>
      </p:sp>
      <p:sp>
        <p:nvSpPr>
          <p:cNvPr id="51203" name="Text Box 3"/>
          <p:cNvSpPr>
            <a:spLocks noGrp="1" noChangeArrowheads="1"/>
          </p:cNvSpPr>
          <p:nvPr>
            <p:ph idx="4294967295"/>
          </p:nvPr>
        </p:nvSpPr>
        <p:spPr>
          <a:xfrm>
            <a:off x="408955" y="2248940"/>
            <a:ext cx="11376000" cy="4291560"/>
          </a:xfrm>
          <a:noFill/>
        </p:spPr>
        <p:txBody>
          <a:bodyPr/>
          <a:lstStyle/>
          <a:p>
            <a:pPr marL="342900" indent="-342900" eaLnBrk="1" hangingPunct="1">
              <a:buClr>
                <a:srgbClr val="333333"/>
              </a:buClr>
              <a:buFont typeface="WingDings"/>
              <a:buChar cha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a:p>
            <a:pPr>
              <a:defRPr/>
            </a:pPr>
            <a:endParaRPr lang="nl-NL" altLang="de-DE" sz="2000" dirty="0">
              <a:solidFill>
                <a:srgbClr val="004992"/>
              </a:solidFill>
              <a:latin typeface="Calibri Light"/>
            </a:endParaRPr>
          </a:p>
          <a:p>
            <a:pPr>
              <a:defRPr/>
            </a:pPr>
            <a:r>
              <a:rPr lang="nl-NL" altLang="de-DE" sz="2000" dirty="0">
                <a:solidFill>
                  <a:srgbClr val="004992"/>
                </a:solidFill>
                <a:latin typeface="Calibri Light"/>
              </a:rPr>
              <a:t>Het is van belang om</a:t>
            </a:r>
          </a:p>
          <a:p>
            <a:pPr marL="342900" indent="-342900">
              <a:buClr>
                <a:srgbClr val="333333"/>
              </a:buClr>
              <a:buFont typeface="WingDings"/>
              <a:buChar char=""/>
              <a:defRPr/>
            </a:pPr>
            <a:r>
              <a:rPr lang="nl-NL" altLang="de-DE" sz="2000" dirty="0">
                <a:solidFill>
                  <a:srgbClr val="004992"/>
                </a:solidFill>
              </a:rPr>
              <a:t>… te proberen zo realistisch mogelijk te blijven in ons dagelijks leven</a:t>
            </a:r>
          </a:p>
          <a:p>
            <a:pPr marL="342900" indent="-342900">
              <a:buClr>
                <a:srgbClr val="333333"/>
              </a:buClr>
              <a:buFont typeface="WingDings"/>
              <a:buChar char=""/>
              <a:defRPr/>
            </a:pPr>
            <a:r>
              <a:rPr lang="nl-NL" altLang="de-DE" sz="2000" dirty="0">
                <a:solidFill>
                  <a:srgbClr val="004992"/>
                </a:solidFill>
              </a:rPr>
              <a:t>… niet meteen anderen iets kwalijk te nemen bij vervelende gebeurtenissen </a:t>
            </a:r>
          </a:p>
          <a:p>
            <a:pPr marL="342900" indent="-342900">
              <a:buClr>
                <a:srgbClr val="333333"/>
              </a:buClr>
              <a:buFont typeface="WingDings"/>
              <a:buChar char=""/>
              <a:defRPr/>
            </a:pPr>
            <a:r>
              <a:rPr lang="nl-NL" altLang="de-DE" sz="2000" dirty="0">
                <a:solidFill>
                  <a:srgbClr val="004992"/>
                </a:solidFill>
              </a:rPr>
              <a:t>… niet te snel onszelf de schuld te geven als er iets mis gaat</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22634925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winkelier geeft je de hele aankoopprijs terug.</a:t>
            </a:r>
            <a:endParaRPr lang="de-DE" altLang="de-DE" sz="3600">
              <a:latin typeface="Calibri Light"/>
            </a:endParaRPr>
          </a:p>
        </p:txBody>
      </p:sp>
      <p:sp>
        <p:nvSpPr>
          <p:cNvPr id="53251" name="Rectangle 3"/>
          <p:cNvSpPr>
            <a:spLocks noGrp="1" noChangeArrowheads="1"/>
          </p:cNvSpPr>
          <p:nvPr>
            <p:ph idx="1"/>
          </p:nvPr>
        </p:nvSpPr>
        <p:spPr>
          <a:xfrm>
            <a:off x="408955" y="2204864"/>
            <a:ext cx="11340000" cy="4248000"/>
          </a:xfrm>
        </p:spPr>
        <p:txBody>
          <a:bodyPr/>
          <a:lstStyle/>
          <a:p>
            <a:pPr eaLnBrk="1" hangingPunct="1"/>
            <a:r>
              <a:rPr lang="de-DE" altLang="de-DE" sz="2400" dirty="0">
                <a:solidFill>
                  <a:srgbClr val="333333"/>
                </a:solidFill>
                <a:latin typeface="Calibri Light"/>
              </a:rPr>
              <a:t>Waarom geeft de winkelier de hele aankoopprijs terug?</a:t>
            </a:r>
          </a:p>
          <a:p>
            <a:pPr eaLnBrk="1" hangingPunct="1"/>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3254" name="Picture 9"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664602"/>
            <a:ext cx="3647967" cy="219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Wanneer je een kamer binnen komt valt iedereen stil.</a:t>
            </a:r>
            <a:endParaRPr lang="de-DE" altLang="de-DE" sz="3600">
              <a:latin typeface="Calibri Light"/>
            </a:endParaRPr>
          </a:p>
        </p:txBody>
      </p:sp>
      <p:sp>
        <p:nvSpPr>
          <p:cNvPr id="54275" name="Rectangle 1027"/>
          <p:cNvSpPr>
            <a:spLocks noGrp="1" noChangeArrowheads="1"/>
          </p:cNvSpPr>
          <p:nvPr>
            <p:ph idx="1"/>
          </p:nvPr>
        </p:nvSpPr>
        <p:spPr/>
        <p:txBody>
          <a:bodyPr/>
          <a:lstStyle/>
          <a:p>
            <a:pPr eaLnBrk="1" hangingPunct="1"/>
            <a:r>
              <a:rPr lang="nl-NL" altLang="de-DE" sz="2400" dirty="0">
                <a:solidFill>
                  <a:srgbClr val="333333"/>
                </a:solidFill>
                <a:latin typeface="Calibri Light"/>
              </a:rPr>
              <a:t>Wat kan de oorzaak zijn dat iedereen stopt met praten als jij de kamer binnen </a:t>
            </a:r>
            <a:r>
              <a:rPr lang="nl-NL" altLang="de-DE" sz="2400">
                <a:solidFill>
                  <a:srgbClr val="333333"/>
                </a:solidFill>
                <a:latin typeface="Calibri Light"/>
              </a:rPr>
              <a:t>komt?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pic>
        <p:nvPicPr>
          <p:cNvPr id="54278" name="Picture 1031"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681" y="3898129"/>
            <a:ext cx="3946494" cy="295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Iemand zegt dat je er niet goed uitziet.</a:t>
            </a:r>
            <a:endParaRPr lang="de-DE" altLang="de-DE" sz="3600">
              <a:latin typeface="Calibri Light"/>
            </a:endParaRPr>
          </a:p>
        </p:txBody>
      </p:sp>
      <p:sp>
        <p:nvSpPr>
          <p:cNvPr id="55299" name="Rectangle 1027"/>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zegt deze persoon dat?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5303" name="Picture 1034" descr="troeth - flickr - Lipst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2973" y="4425046"/>
            <a:ext cx="3652202" cy="243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bent gezakt voor een examen.</a:t>
            </a:r>
            <a:endParaRPr lang="de-DE" altLang="de-DE" sz="3600">
              <a:latin typeface="Calibri Light"/>
            </a:endParaRPr>
          </a:p>
        </p:txBody>
      </p:sp>
      <p:sp>
        <p:nvSpPr>
          <p:cNvPr id="56323"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ben je gezakt voor het </a:t>
            </a:r>
            <a:r>
              <a:rPr lang="de-DE" altLang="de-DE" sz="2400">
                <a:solidFill>
                  <a:srgbClr val="333333"/>
                </a:solidFill>
                <a:latin typeface="Calibri Light"/>
              </a:rPr>
              <a:t>examen?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6326" name="Picture 8"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Kom met eigen voorbeelden!</a:t>
            </a:r>
            <a:endParaRPr lang="de-DE" altLang="de-DE" sz="3600">
              <a:latin typeface="Calibri Light"/>
            </a:endParaRPr>
          </a:p>
        </p:txBody>
      </p:sp>
      <p:sp>
        <p:nvSpPr>
          <p:cNvPr id="2" name="Content Placeholder 1"/>
          <p:cNvSpPr>
            <a:spLocks noGrp="1"/>
          </p:cNvSpPr>
          <p:nvPr>
            <p:ph idx="1"/>
          </p:nvPr>
        </p:nvSpPr>
        <p:spPr/>
        <p:txBody>
          <a:bodyPr/>
          <a:lstStyle/>
          <a:p>
            <a:r>
              <a:rPr lang="nl-NL" sz="2400">
                <a:solidFill>
                  <a:srgbClr val="333333"/>
                </a:solidFill>
                <a:latin typeface="Calibri Light"/>
              </a:rPr>
              <a:t>Wat kan een rol hebben gespeeld bij het ontstaan van deze situatie?</a:t>
            </a:r>
            <a:endParaRPr lang="en-US" sz="2400">
              <a:solidFill>
                <a:srgbClr val="333333"/>
              </a:solidFill>
              <a:latin typeface="Calibri Light"/>
            </a:endParaRPr>
          </a:p>
        </p:txBody>
      </p:sp>
      <p:pic>
        <p:nvPicPr>
          <p:cNvPr id="57348" name="Grafik 7" descr="question mark by Marco Bell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8370"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Redenen</a:t>
            </a:r>
          </a:p>
          <a:p>
            <a:pPr eaLnBrk="1" hangingPunct="1"/>
            <a:r>
              <a:rPr lang="de-DE" altLang="de-DE" sz="2400" dirty="0">
                <a:solidFill>
                  <a:srgbClr val="004992"/>
                </a:solidFill>
                <a:latin typeface="Calibri Light"/>
              </a:rPr>
              <a:t>... jezelf</a:t>
            </a:r>
          </a:p>
          <a:p>
            <a:pPr eaLnBrk="1" hangingPunct="1"/>
            <a:r>
              <a:rPr lang="de-DE" altLang="de-DE" sz="2400" dirty="0">
                <a:solidFill>
                  <a:srgbClr val="004992"/>
                </a:solidFill>
                <a:latin typeface="Calibri Light"/>
              </a:rPr>
              <a:t>... anderen	</a:t>
            </a:r>
          </a:p>
          <a:p>
            <a:pPr eaLnBrk="1" hangingPunct="1"/>
            <a:r>
              <a:rPr lang="de-DE" altLang="de-DE" sz="2400" dirty="0">
                <a:solidFill>
                  <a:srgbClr val="004992"/>
                </a:solidFill>
                <a:latin typeface="Calibri Light"/>
              </a:rPr>
              <a:t>... omstandigheden</a:t>
            </a:r>
            <a:endParaRPr lang="en-US" altLang="de-DE" sz="2400" dirty="0">
              <a:solidFill>
                <a:srgbClr val="004992"/>
              </a:solidFill>
              <a:latin typeface="Calibri Light"/>
            </a:endParaRP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Iemand heeft iets in mijn hersenen geïmplanteerd.</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ja-JP" dirty="0">
                <a:solidFill>
                  <a:srgbClr val="FFFFFF"/>
                </a:solidFill>
                <a:latin typeface="Calibri Light"/>
              </a:rPr>
              <a:t>Ik weet niet hoe dit kon gebeuren, maar iemand heeft de controle over mijn gedachten.</a:t>
            </a:r>
            <a:r>
              <a:rPr lang="nl-NL" altLang="nl-NL" dirty="0">
                <a:solidFill>
                  <a:srgbClr val="FFFFFF"/>
                </a:solidFill>
                <a:latin typeface="Calibri Light"/>
              </a:rPr>
              <a:t>”</a:t>
            </a:r>
            <a:endParaRPr lang="nl-NL" altLang="ja-JP" dirty="0">
              <a:solidFill>
                <a:srgbClr val="FFFFFF"/>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Ik heb veel verplichtingen de laatste dagen. Dat leidt tot stress. Hierdoor maak ik alles intenser mee, inclusief mijn gedachten.</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Stemmen horen is een symptoom van mijn ziekte.</a:t>
            </a:r>
            <a:r>
              <a:rPr lang="nl-NL" altLang="nl-NL" dirty="0">
                <a:solidFill>
                  <a:srgbClr val="FFFFFF"/>
                </a:solidFill>
                <a:latin typeface="Calibri Light"/>
              </a:rPr>
              <a:t>”</a:t>
            </a:r>
            <a:endParaRPr lang="nl-NL" altLang="de-DE" dirty="0">
              <a:solidFill>
                <a:srgbClr val="FFFFFF"/>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23429605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Iemand heeft iets in mijn hersenen geïmplanteerd.</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ja-JP" dirty="0">
                <a:solidFill>
                  <a:srgbClr val="333333"/>
                </a:solidFill>
                <a:latin typeface="Calibri Light"/>
              </a:rPr>
              <a:t>Ik weet niet hoe dit kon gebeuren, maar iemand heeft de controle over mijn gedachten.</a:t>
            </a:r>
            <a:r>
              <a:rPr lang="nl-NL" altLang="nl-NL" dirty="0">
                <a:solidFill>
                  <a:srgbClr val="333333"/>
                </a:solidFill>
                <a:latin typeface="Calibri Light"/>
              </a:rPr>
              <a:t>”</a:t>
            </a:r>
            <a:endParaRPr lang="nl-NL" altLang="ja-JP" dirty="0">
              <a:solidFill>
                <a:srgbClr val="333333"/>
              </a:solidFill>
              <a:latin typeface="Calibri Light"/>
            </a:endParaRPr>
          </a:p>
          <a:p>
            <a:pPr>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Ik heb veel verplichtingen de laatste dagen. Dat leidt tot stress. Hierdoor maak ik alles intenser mee, inclusief mijn gedachten.</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Stemmen horen is een symptoom van mijn ziekte.</a:t>
            </a:r>
            <a:r>
              <a:rPr lang="nl-NL" altLang="nl-NL" dirty="0">
                <a:solidFill>
                  <a:srgbClr val="FFFFFF"/>
                </a:solidFill>
                <a:latin typeface="Calibri Light"/>
              </a:rPr>
              <a:t>”</a:t>
            </a:r>
            <a:endParaRPr lang="nl-NL" altLang="de-DE" dirty="0">
              <a:solidFill>
                <a:srgbClr val="FFFFFF"/>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Iemand heeft iets in mijn hersenen geïmplanteerd.</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ja-JP" dirty="0">
                <a:solidFill>
                  <a:srgbClr val="333333"/>
                </a:solidFill>
                <a:latin typeface="Calibri Light"/>
              </a:rPr>
              <a:t>Ik weet niet hoe dit kon gebeuren, maar iemand heeft de controle over mijn gedachten.</a:t>
            </a:r>
            <a:r>
              <a:rPr lang="nl-NL" altLang="nl-NL" dirty="0">
                <a:solidFill>
                  <a:srgbClr val="333333"/>
                </a:solidFill>
                <a:latin typeface="Calibri Light"/>
              </a:rPr>
              <a:t>”</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heb veel verplichtingen de laatste dagen. Dat leidt tot stress. Hierdoor maak ik alles intenser mee, inclusief mijn gedachten.</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Stemmen horen is een symptoom van mijn ziekte.</a:t>
            </a:r>
            <a:r>
              <a:rPr lang="nl-NL" altLang="nl-NL" dirty="0">
                <a:solidFill>
                  <a:srgbClr val="333333"/>
                </a:solidFill>
                <a:latin typeface="Calibri Light"/>
              </a:rPr>
              <a:t>”</a:t>
            </a:r>
            <a:endParaRPr lang="nl-NL" altLang="de-DE" dirty="0">
              <a:solidFill>
                <a:srgbClr val="333333"/>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59</a:t>
            </a:fld>
            <a:endParaRPr lang="de-DE" dirty="0"/>
          </a:p>
        </p:txBody>
      </p:sp>
    </p:spTree>
    <p:extLst>
      <p:ext uri="{BB962C8B-B14F-4D97-AF65-F5344CB8AC3E}">
        <p14:creationId xmlns:p14="http://schemas.microsoft.com/office/powerpoint/2010/main" val="2078154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62466" name="Rectangle 2"/>
          <p:cNvSpPr>
            <a:spLocks noGrp="1" noChangeArrowheads="1"/>
          </p:cNvSpPr>
          <p:nvPr>
            <p:ph idx="1"/>
          </p:nvPr>
        </p:nvSpPr>
        <p:spPr/>
        <p:txBody>
          <a:bodyPr/>
          <a:lstStyle/>
          <a:p>
            <a:r>
              <a:rPr lang="nl-NL" altLang="nl-NL" sz="2400" dirty="0">
                <a:solidFill>
                  <a:srgbClr val="004992"/>
                </a:solidFill>
                <a:latin typeface="Calibri Light"/>
              </a:rPr>
              <a:t>Let op: tijdens een psychose wordt de innerlijke stem sneller toegeschreven aan</a:t>
            </a:r>
            <a:br>
              <a:rPr lang="nl-NL" altLang="nl-NL" sz="2400" dirty="0">
                <a:solidFill>
                  <a:srgbClr val="004992"/>
                </a:solidFill>
                <a:latin typeface="Calibri Light"/>
              </a:rPr>
            </a:br>
            <a:r>
              <a:rPr lang="nl-NL" altLang="nl-NL" sz="2400" dirty="0">
                <a:solidFill>
                  <a:srgbClr val="004992"/>
                </a:solidFill>
                <a:latin typeface="Calibri Light"/>
              </a:rPr>
              <a:t>andere personen of krachten</a:t>
            </a:r>
          </a:p>
          <a:p>
            <a:pPr marL="342900" indent="-342900" eaLnBrk="1" hangingPunct="1">
              <a:buClr>
                <a:srgbClr val="333333"/>
              </a:buClr>
              <a:buFont typeface="WingDings"/>
              <a:buChar char=""/>
            </a:pPr>
            <a:r>
              <a:rPr lang="nl-NL" altLang="nl-NL" sz="2400" dirty="0">
                <a:solidFill>
                  <a:srgbClr val="333333"/>
                </a:solidFill>
                <a:latin typeface="Calibri Light"/>
              </a:rPr>
              <a:t>“</a:t>
            </a:r>
            <a:r>
              <a:rPr lang="nl-NL" altLang="de-DE" sz="2400" dirty="0">
                <a:solidFill>
                  <a:srgbClr val="333333"/>
                </a:solidFill>
                <a:latin typeface="Calibri Light"/>
              </a:rPr>
              <a:t>Iemand heeft iets geïmplanteerd in mijn hersenen.</a:t>
            </a:r>
            <a:r>
              <a:rPr lang="nl-NL" altLang="nl-NL" sz="2400" dirty="0">
                <a:solidFill>
                  <a:srgbClr val="333333"/>
                </a:solidFill>
                <a:latin typeface="Calibri Light"/>
              </a:rPr>
              <a:t>”</a:t>
            </a:r>
            <a:endParaRPr lang="nl-NL" altLang="de-DE" sz="2400" dirty="0">
              <a:solidFill>
                <a:srgbClr val="333333"/>
              </a:solidFill>
              <a:latin typeface="Calibri Light"/>
            </a:endParaRPr>
          </a:p>
          <a:p>
            <a:pPr marL="342900" indent="-342900" eaLnBrk="1" hangingPunct="1">
              <a:buClr>
                <a:srgbClr val="333333"/>
              </a:buClr>
              <a:buFont typeface="WingDings"/>
              <a:buChar char=""/>
            </a:pPr>
            <a:r>
              <a:rPr lang="nl-NL" altLang="nl-NL" sz="2400" dirty="0">
                <a:solidFill>
                  <a:srgbClr val="333333"/>
                </a:solidFill>
                <a:latin typeface="Calibri Light"/>
              </a:rPr>
              <a:t>“</a:t>
            </a:r>
            <a:r>
              <a:rPr lang="de-DE" altLang="ja-JP" sz="2400" dirty="0">
                <a:solidFill>
                  <a:srgbClr val="333333"/>
                </a:solidFill>
                <a:latin typeface="Calibri Light"/>
              </a:rPr>
              <a:t>Ik weet niet hoe dit kon gebeuren maar iemand heeft controle over mijn gedachten.</a:t>
            </a:r>
            <a:r>
              <a:rPr lang="nl-NL" altLang="nl-NL" sz="2400" dirty="0">
                <a:solidFill>
                  <a:srgbClr val="333333"/>
                </a:solidFill>
                <a:latin typeface="Calibri Light"/>
              </a:rPr>
              <a:t>”</a:t>
            </a:r>
            <a:endParaRPr lang="de-DE" altLang="de-DE" sz="2400" b="1"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8335552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Clr>
                          <a:srgbClr val="333333"/>
                        </a:buClr>
                        <a:buFont typeface="WingDings"/>
                        <a:buNone/>
                      </a:pPr>
                      <a:r>
                        <a:rPr lang="nl-NL" dirty="0">
                          <a:solidFill>
                            <a:schemeClr val="accent1"/>
                          </a:solidFill>
                          <a:latin typeface="Calibri Light"/>
                        </a:rPr>
                        <a:t>???</a:t>
                      </a:r>
                      <a:r>
                        <a:rPr lang="nl-NL" dirty="0">
                          <a:solidFill>
                            <a:srgbClr val="FFFFFF"/>
                          </a:solidFill>
                          <a:latin typeface="Calibri Light"/>
                        </a:rPr>
                        <a:t>Intensieve gedachten zijn soms bijna hoorbaar (aanstekelijke muziekjes, piekeren, het horen van de stem van een vriend terwijl je zijn email leest).</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4152087328"/>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12473360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372217804"/>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Clr>
                          <a:srgbClr val="333333"/>
                        </a:buClr>
                        <a:buFont typeface="WingDings"/>
                        <a:buNone/>
                      </a:pPr>
                      <a:r>
                        <a:rPr lang="nl-NL" dirty="0">
                          <a:solidFill>
                            <a:schemeClr val="accent1"/>
                          </a:solidFill>
                          <a:latin typeface="Calibri Light"/>
                        </a:rPr>
                        <a:t>???</a:t>
                      </a:r>
                      <a:r>
                        <a:rPr lang="nl-NL" dirty="0">
                          <a:solidFill>
                            <a:srgbClr val="E3EFF8"/>
                          </a:solidFill>
                          <a:latin typeface="Calibri Light"/>
                        </a:rPr>
                        <a:t>we onze gedachten proberen te onderdrukken, worden ze automatisch sterker </a:t>
                      </a:r>
                      <a:r>
                        <a:rPr lang="nl-NL" dirty="0">
                          <a:solidFill>
                            <a:srgbClr val="E3EFF8"/>
                          </a:solidFill>
                          <a:latin typeface="Times New Roman"/>
                          <a:sym typeface="Wingdings" panose="05000000000000000000" pitchFamily="2" charset="2"/>
                        </a:rPr>
                        <a:t>→</a:t>
                      </a:r>
                      <a:r>
                        <a:rPr lang="nl-NL" dirty="0">
                          <a:solidFill>
                            <a:srgbClr val="E3EFF8"/>
                          </a:solidFill>
                          <a:latin typeface="Calibri Light"/>
                        </a:rPr>
                        <a:t> Experiment: Denk niet aan het getal 8! – het zal je niet lukken.</a:t>
                      </a:r>
                      <a:endParaRPr lang="en-US" dirty="0">
                        <a:solidFill>
                          <a:srgbClr val="E3EFF8"/>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20841318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32166830"/>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a:t>
                      </a:r>
                      <a:r>
                        <a:rPr lang="nl-NL">
                          <a:solidFill>
                            <a:srgbClr val="333333"/>
                          </a:solidFill>
                          <a:latin typeface="Calibri Light"/>
                        </a:rPr>
                        <a:t>sterker </a:t>
                      </a:r>
                      <a:r>
                        <a:rPr lang="nl-NL">
                          <a:solidFill>
                            <a:srgbClr val="333333"/>
                          </a:solidFill>
                          <a:latin typeface="Times New Roman"/>
                          <a:sym typeface="Wingdings" panose="05000000000000000000" pitchFamily="2" charset="2"/>
                        </a:rPr>
                        <a:t>→</a:t>
                      </a:r>
                      <a:r>
                        <a:rPr lang="nl-NL">
                          <a:solidFill>
                            <a:srgbClr val="333333"/>
                          </a:solidFill>
                          <a:latin typeface="Calibri Light"/>
                        </a:rPr>
                        <a:t> </a:t>
                      </a:r>
                      <a:r>
                        <a:rPr lang="nl-NL" dirty="0">
                          <a:solidFill>
                            <a:srgbClr val="333333"/>
                          </a:solidFill>
                          <a:latin typeface="Calibri Light"/>
                        </a:rPr>
                        <a:t>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17435290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931083135"/>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dirty="0">
                          <a:solidFill>
                            <a:srgbClr val="333333"/>
                          </a:solidFill>
                          <a:latin typeface="Calibri Light"/>
                        </a:rPr>
                        <a:t>“Agressieve gedachten passen niet bij mij. Maar toch heb ik constant kwaadaardige 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Clr>
                          <a:srgbClr val="333333"/>
                        </a:buClr>
                        <a:buFont typeface="WingDings"/>
                        <a:buNone/>
                      </a:pPr>
                      <a:r>
                        <a:rPr lang="en-US" dirty="0">
                          <a:solidFill>
                            <a:schemeClr val="accent1"/>
                          </a:solidFill>
                          <a:latin typeface="Calibri Light"/>
                        </a:rPr>
                        <a:t>???</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23734748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621515151"/>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dirty="0">
                          <a:solidFill>
                            <a:srgbClr val="333333"/>
                          </a:solidFill>
                          <a:latin typeface="Calibri Light"/>
                        </a:rPr>
                        <a:t>“Agressieve gedachten passen niet bij mij. Maar toch heb ik constant kwaadaardige 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3652207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3" name="Content Placeholder 2"/>
          <p:cNvSpPr>
            <a:spLocks noGrp="1"/>
          </p:cNvSpPr>
          <p:nvPr>
            <p:ph idx="1"/>
          </p:nvPr>
        </p:nvSpPr>
        <p:spPr/>
        <p:txBody>
          <a:bodyPr/>
          <a:lstStyle/>
          <a:p>
            <a:pPr lvl="0" defTabSz="914400" fontAlgn="base"/>
            <a:r>
              <a:rPr lang="nl-NL" altLang="de-DE" sz="2400" dirty="0">
                <a:solidFill>
                  <a:srgbClr val="004992"/>
                </a:solidFill>
                <a:latin typeface="Calibri Light"/>
                <a:ea typeface="MS PGothic" panose="020B0600070205080204" pitchFamily="34" charset="-128"/>
              </a:rPr>
              <a:t>De verklaring dat stemmen op afstand worden bestuurd heeft </a:t>
            </a:r>
            <a:r>
              <a:rPr lang="nl-NL" altLang="de-DE" sz="2400">
                <a:solidFill>
                  <a:srgbClr val="004992"/>
                </a:solidFill>
                <a:latin typeface="Calibri Light"/>
                <a:ea typeface="MS PGothic" panose="020B0600070205080204" pitchFamily="34" charset="-128"/>
              </a:rPr>
              <a:t>meer vragen</a:t>
            </a:r>
            <a:br>
              <a:rPr lang="nl-NL" altLang="de-DE" sz="2400">
                <a:solidFill>
                  <a:srgbClr val="004992"/>
                </a:solidFill>
                <a:latin typeface="Calibri Light"/>
                <a:ea typeface="MS PGothic" panose="020B0600070205080204" pitchFamily="34" charset="-128"/>
              </a:rPr>
            </a:br>
            <a:r>
              <a:rPr lang="nl-NL" altLang="de-DE" sz="2400">
                <a:solidFill>
                  <a:srgbClr val="004992"/>
                </a:solidFill>
                <a:latin typeface="Calibri Light"/>
                <a:ea typeface="MS PGothic" panose="020B0600070205080204" pitchFamily="34" charset="-128"/>
              </a:rPr>
              <a:t>dan antwoorden </a:t>
            </a:r>
            <a:r>
              <a:rPr lang="nl-NL" altLang="de-DE" sz="2400" dirty="0">
                <a:solidFill>
                  <a:srgbClr val="004992"/>
                </a:solidFill>
                <a:latin typeface="Calibri Light"/>
                <a:ea typeface="MS PGothic" panose="020B0600070205080204" pitchFamily="34" charset="-128"/>
              </a:rPr>
              <a:t>tot gevolg, bv.:</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Hoe is het technisch mogelijk?</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Wanneer en waar heeft de implantatie plaatsgevonden?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Waarom zou iemand jou kwaad willen doen? Wie heeft hiervoor de tijd en het geld?</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Er zijn gemakkelijkere manieren om iemand kwaad te doen. Waarom zou iemand zo</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n ingewikkelde methode kiezen? (die misschien zelfs onmogelijk is).</a:t>
            </a:r>
            <a:endParaRPr lang="en-US" sz="2400"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67</a:t>
            </a:fld>
            <a:endParaRPr lang="de-DE"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nodigt je uit voor het eten.</a:t>
            </a:r>
          </a:p>
        </p:txBody>
      </p:sp>
      <p:sp>
        <p:nvSpPr>
          <p:cNvPr id="70659"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nodigt jouw vriend je uit?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0662" name="Picture 8" descr="Erwyn van der Meer - flickr  - Diner at Chateau de Violet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4" y="4683676"/>
            <a:ext cx="3264751"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68</a:t>
            </a:fld>
            <a:endParaRPr lang="de-DE"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politieagent houdt je aan.</a:t>
            </a:r>
            <a:endParaRPr lang="de-DE" altLang="de-DE" sz="3600">
              <a:latin typeface="Calibri Light"/>
            </a:endParaRPr>
          </a:p>
        </p:txBody>
      </p:sp>
      <p:sp>
        <p:nvSpPr>
          <p:cNvPr id="71683"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houdt de agent je </a:t>
            </a:r>
            <a:r>
              <a:rPr lang="de-DE" altLang="de-DE" sz="2400">
                <a:solidFill>
                  <a:srgbClr val="333333"/>
                </a:solidFill>
                <a:latin typeface="Calibri Light"/>
              </a:rPr>
              <a:t>aan?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1686" name="Picture 8"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69</a:t>
            </a:fld>
            <a:endParaRPr lang="de-DE"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wint tijdens een spelletje.</a:t>
            </a:r>
            <a:endParaRPr lang="de-DE" altLang="de-DE" sz="3600">
              <a:latin typeface="Calibri Light"/>
            </a:endParaRPr>
          </a:p>
        </p:txBody>
      </p:sp>
      <p:sp>
        <p:nvSpPr>
          <p:cNvPr id="72707"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heb je </a:t>
            </a:r>
            <a:r>
              <a:rPr lang="de-DE" altLang="de-DE" sz="2400">
                <a:solidFill>
                  <a:srgbClr val="333333"/>
                </a:solidFill>
                <a:latin typeface="Calibri Light"/>
              </a:rPr>
              <a:t>gewonnen?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2708" name="Picture 6"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19252"/>
            <a:ext cx="3647967" cy="273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ziet een kras in de lak van jouw auto.</a:t>
            </a:r>
            <a:endParaRPr lang="de-DE" altLang="de-DE" sz="3600">
              <a:latin typeface="Calibri Light"/>
            </a:endParaRPr>
          </a:p>
        </p:txBody>
      </p:sp>
      <p:sp>
        <p:nvSpPr>
          <p:cNvPr id="73731"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Wat kan de kras veroorzaakt </a:t>
            </a:r>
            <a:r>
              <a:rPr lang="de-DE" altLang="de-DE" sz="2400">
                <a:solidFill>
                  <a:srgbClr val="333333"/>
                </a:solidFill>
                <a:latin typeface="Calibri Light"/>
              </a:rPr>
              <a:t>hebben?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3734"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5"/>
            <a:ext cx="3131366" cy="23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71</a:t>
            </a:fld>
            <a:endParaRPr lang="de-DE"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dokter ontdekt dat je een hoge bloeddruk hebt.</a:t>
            </a:r>
            <a:endParaRPr lang="de-DE" altLang="de-DE" sz="3600">
              <a:latin typeface="Calibri Light"/>
            </a:endParaRPr>
          </a:p>
        </p:txBody>
      </p:sp>
      <p:sp>
        <p:nvSpPr>
          <p:cNvPr id="74758"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heb je een hoge </a:t>
            </a:r>
            <a:r>
              <a:rPr lang="de-DE" altLang="de-DE" sz="2400">
                <a:solidFill>
                  <a:srgbClr val="333333"/>
                </a:solidFill>
                <a:latin typeface="Calibri Light"/>
              </a:rPr>
              <a:t>bloeddruk?</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4757" name="Picture 7"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weigert je te helpen met jouw werk.</a:t>
            </a:r>
            <a:endParaRPr lang="de-DE" altLang="de-DE" sz="3600">
              <a:latin typeface="Calibri Light"/>
            </a:endParaRPr>
          </a:p>
        </p:txBody>
      </p:sp>
      <p:sp>
        <p:nvSpPr>
          <p:cNvPr id="75779" name="Rectangle 1027"/>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weigert jouw vriend je te </a:t>
            </a:r>
            <a:r>
              <a:rPr lang="de-DE" altLang="de-DE" sz="2400">
                <a:solidFill>
                  <a:srgbClr val="333333"/>
                </a:solidFill>
                <a:latin typeface="Calibri Light"/>
              </a:rPr>
              <a:t>helpen?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5783" name="Picture 1033"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r="1470" b="1470"/>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verrast je met een cadeau.</a:t>
            </a:r>
            <a:endParaRPr lang="de-DE" altLang="de-DE" sz="3600">
              <a:latin typeface="Calibri Light"/>
            </a:endParaRPr>
          </a:p>
        </p:txBody>
      </p:sp>
      <p:sp>
        <p:nvSpPr>
          <p:cNvPr id="76803"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geeft jouw vriend je een </a:t>
            </a:r>
            <a:r>
              <a:rPr lang="de-DE" altLang="de-DE" sz="2400">
                <a:solidFill>
                  <a:srgbClr val="333333"/>
                </a:solidFill>
                <a:latin typeface="Calibri Light"/>
              </a:rPr>
              <a:t>cadeau?</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6806" name="Picture 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89" y="4619038"/>
            <a:ext cx="3465886"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zegt dat je stom doet.</a:t>
            </a:r>
            <a:endParaRPr lang="de-DE" altLang="de-DE" sz="3600">
              <a:latin typeface="Calibri Light"/>
            </a:endParaRPr>
          </a:p>
        </p:txBody>
      </p:sp>
      <p:sp>
        <p:nvSpPr>
          <p:cNvPr id="77827"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zegt jouw vriend dit tegen 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7831" name="Picture 8"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3773" y="4744307"/>
            <a:ext cx="2951402" cy="211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75</a:t>
            </a:fld>
            <a:endParaRPr lang="de-DE"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baby van de buren begint te huilen terwijl jij hem vasthoudt.</a:t>
            </a:r>
            <a:endParaRPr lang="de-DE" altLang="de-DE" sz="3600">
              <a:latin typeface="Calibri Light"/>
            </a:endParaRPr>
          </a:p>
        </p:txBody>
      </p:sp>
      <p:sp>
        <p:nvSpPr>
          <p:cNvPr id="78851"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huilt de </a:t>
            </a:r>
            <a:r>
              <a:rPr lang="de-DE" altLang="de-DE" sz="2400">
                <a:solidFill>
                  <a:srgbClr val="333333"/>
                </a:solidFill>
                <a:latin typeface="Calibri Light"/>
              </a:rPr>
              <a:t>baby?</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8854" name="Picture 7"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zegt dat hij je niet respecteert.</a:t>
            </a:r>
            <a:endParaRPr lang="de-DE" altLang="de-DE" sz="3600">
              <a:latin typeface="Calibri Light"/>
            </a:endParaRPr>
          </a:p>
        </p:txBody>
      </p:sp>
      <p:sp>
        <p:nvSpPr>
          <p:cNvPr id="79875"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Waarom zegt jouw vriend dit tegen </a:t>
            </a:r>
            <a:r>
              <a:rPr lang="de-DE" altLang="de-DE" sz="2400">
                <a:solidFill>
                  <a:srgbClr val="333333"/>
                </a:solidFill>
                <a:latin typeface="Calibri Light"/>
              </a:rPr>
              <a:t>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9879" name="Picture 9"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1386"/>
            <a:ext cx="3552692"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77</a:t>
            </a:fld>
            <a:endParaRPr lang="de-DE"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79</a:t>
            </a:fld>
            <a:endParaRPr lang="de-DE" dirty="0"/>
          </a:p>
        </p:txBody>
      </p:sp>
    </p:spTree>
    <p:extLst>
      <p:ext uri="{BB962C8B-B14F-4D97-AF65-F5344CB8AC3E}">
        <p14:creationId xmlns:p14="http://schemas.microsoft.com/office/powerpoint/2010/main" val="7425183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Meestal spelen meerdere factoren een rol.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6670655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4" name="Content Placeholder 3"/>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Veel mensen met een </a:t>
            </a:r>
            <a:r>
              <a:rPr lang="nl-NL" altLang="de-DE" sz="2400" u="sng" dirty="0">
                <a:solidFill>
                  <a:srgbClr val="333333"/>
                </a:solidFill>
                <a:latin typeface="Calibri Light"/>
                <a:ea typeface="MS PGothic" panose="020B0600070205080204" pitchFamily="34" charset="-128"/>
              </a:rPr>
              <a:t>psychotische kwetsbaarheid </a:t>
            </a:r>
            <a:r>
              <a:rPr lang="nl-NL" altLang="de-DE" sz="2400" dirty="0">
                <a:solidFill>
                  <a:srgbClr val="333333"/>
                </a:solidFill>
                <a:latin typeface="Calibri Light"/>
                <a:ea typeface="MS PGothic" panose="020B0600070205080204" pitchFamily="34" charset="-128"/>
              </a:rPr>
              <a:t>hebben de neiging </a:t>
            </a:r>
            <a:r>
              <a:rPr lang="nl-NL" altLang="de-DE" sz="2400" i="1" dirty="0">
                <a:solidFill>
                  <a:srgbClr val="333333"/>
                </a:solidFill>
                <a:latin typeface="Calibri Light"/>
                <a:ea typeface="MS PGothic" panose="020B0600070205080204" pitchFamily="34" charset="-128"/>
              </a:rPr>
              <a:t>complexe</a:t>
            </a:r>
            <a:r>
              <a:rPr lang="nl-NL" altLang="de-DE" sz="2400" dirty="0">
                <a:solidFill>
                  <a:srgbClr val="333333"/>
                </a:solidFill>
                <a:latin typeface="Calibri Light"/>
                <a:ea typeface="MS PGothic" panose="020B0600070205080204" pitchFamily="34" charset="-128"/>
              </a:rPr>
              <a:t> gebeurtenissen te verklaren op basis van slechts één reden. Soms wordt alleen anderen wat kwalijk genomen.</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I: </a:t>
            </a:r>
            <a:r>
              <a:rPr lang="en-AU" altLang="de-DE" sz="2400" dirty="0" err="1">
                <a:solidFill>
                  <a:srgbClr val="333333"/>
                </a:solidFill>
                <a:latin typeface="Calibri Light"/>
                <a:ea typeface="MS PGothic" panose="020B0600070205080204" pitchFamily="34" charset="-128"/>
              </a:rPr>
              <a:t>Marije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valt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vaak</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Marije</a:t>
            </a:r>
            <a:r>
              <a:rPr lang="en-AU" altLang="nl-NL" sz="2400" dirty="0" err="1">
                <a:solidFill>
                  <a:srgbClr val="004992"/>
                </a:solidFill>
                <a:latin typeface="Calibri Light"/>
                <a:ea typeface="MS PGothic" panose="020B0600070205080204" pitchFamily="34" charset="-128"/>
              </a:rPr>
              <a:t>’</a:t>
            </a:r>
            <a:r>
              <a:rPr lang="en-AU" altLang="de-DE" sz="2400" dirty="0" err="1">
                <a:solidFill>
                  <a:srgbClr val="004992"/>
                </a:solidFill>
                <a:latin typeface="Calibri Light"/>
                <a:ea typeface="MS PGothic" panose="020B0600070205080204" pitchFamily="34" charset="-128"/>
              </a:rPr>
              <a:t>s</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gedachte</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Doordat</a:t>
            </a:r>
            <a:r>
              <a:rPr lang="en-AU" altLang="de-DE" sz="2400" dirty="0">
                <a:solidFill>
                  <a:srgbClr val="333333"/>
                </a:solidFill>
                <a:latin typeface="Calibri Light"/>
                <a:ea typeface="MS PGothic" panose="020B0600070205080204" pitchFamily="34" charset="-128"/>
              </a:rPr>
              <a:t> m</a:t>
            </a:r>
            <a:r>
              <a:rPr lang="nl-NL" altLang="de-DE" sz="2400" dirty="0">
                <a:solidFill>
                  <a:srgbClr val="333333"/>
                </a:solidFill>
                <a:latin typeface="Calibri Light"/>
                <a:ea typeface="MS PGothic" panose="020B0600070205080204" pitchFamily="34" charset="-128"/>
              </a:rPr>
              <a:t>ijn oom via elektroden schokjes in mijn hoofd geeft, val ik vaak.</a:t>
            </a:r>
            <a:endParaRPr lang="en-AU" altLang="de-DE"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Alternatieve</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verklaring</a:t>
            </a:r>
            <a:r>
              <a:rPr lang="en-AU" altLang="de-DE" sz="2400" dirty="0">
                <a:solidFill>
                  <a:srgbClr val="004992"/>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Marije heeft een oorontsteking die haar evenwichtsgevoel beïnvloedt. Ook heeft het wekenlang geregend waardoor de straten erg glad waren.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5621076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05670840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83</a:t>
            </a:fld>
            <a:endParaRPr lang="de-DE"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704279184"/>
              </p:ext>
            </p:extLst>
          </p:nvPr>
        </p:nvGraphicFramePr>
        <p:xfrm>
          <a:off x="408954" y="2011680"/>
          <a:ext cx="11375999" cy="3496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robertrazrblog </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02-07-06_1728</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Scratch/Kratzer am Auto</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haysophie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DSCN3940</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Katrin Ze.</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enttäuscht</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PP</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A friend refused to help you with your work/Eine Bekannte hat sich geweigert ihnen bei der Arbeit zu helfen</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penmachine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Big Presents</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Presents/Geschenke</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Simon Pais-Thomas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Stupid Me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valentinapowers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Crying baby/Schreiendes Baby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Heidi Wittwer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 Du! Gewalt ist keine Lösung</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Respect (two fists)/</a:t>
                      </a:r>
                      <a:r>
                        <a:rPr kumimoji="0" lang="en-US" sz="1000" b="0" i="0" u="none" strike="noStrike" cap="none" normalizeH="0" baseline="0" dirty="0" err="1">
                          <a:ln>
                            <a:noFill/>
                          </a:ln>
                          <a:solidFill>
                            <a:srgbClr val="333333"/>
                          </a:solidFill>
                          <a:effectLst/>
                          <a:latin typeface="+mj-lt"/>
                          <a:cs typeface="Times New Roman" pitchFamily="18" charset="0"/>
                        </a:rPr>
                        <a:t>Respekt</a:t>
                      </a:r>
                      <a:r>
                        <a:rPr kumimoji="0" lang="en-US" sz="1000" b="0" i="0" u="none" strike="noStrike" cap="none" normalizeH="0" baseline="0" dirty="0">
                          <a:ln>
                            <a:noFill/>
                          </a:ln>
                          <a:solidFill>
                            <a:srgbClr val="333333"/>
                          </a:solidFill>
                          <a:effectLst/>
                          <a:latin typeface="+mj-lt"/>
                          <a:cs typeface="Times New Roman" pitchFamily="18" charset="0"/>
                        </a:rPr>
                        <a:t> (</a:t>
                      </a:r>
                      <a:r>
                        <a:rPr kumimoji="0" lang="en-US" sz="1000" b="0" i="0" u="none" strike="noStrike" cap="none" normalizeH="0" baseline="0" dirty="0" err="1">
                          <a:ln>
                            <a:noFill/>
                          </a:ln>
                          <a:solidFill>
                            <a:srgbClr val="333333"/>
                          </a:solidFill>
                          <a:effectLst/>
                          <a:latin typeface="+mj-lt"/>
                          <a:cs typeface="Times New Roman" pitchFamily="18" charset="0"/>
                        </a:rPr>
                        <a:t>zwei</a:t>
                      </a:r>
                      <a:r>
                        <a:rPr kumimoji="0" lang="en-US" sz="1000" b="0" i="0" u="none" strike="noStrike" cap="none" normalizeH="0" baseline="0" dirty="0">
                          <a:ln>
                            <a:noFill/>
                          </a:ln>
                          <a:solidFill>
                            <a:srgbClr val="333333"/>
                          </a:solidFill>
                          <a:effectLst/>
                          <a:latin typeface="+mj-lt"/>
                          <a:cs typeface="Times New Roman" pitchFamily="18" charset="0"/>
                        </a:rPr>
                        <a:t> </a:t>
                      </a:r>
                      <a:r>
                        <a:rPr kumimoji="0" lang="en-US" sz="1000" b="0" i="0" u="none" strike="noStrike" cap="none" normalizeH="0" baseline="0" dirty="0" err="1">
                          <a:ln>
                            <a:noFill/>
                          </a:ln>
                          <a:solidFill>
                            <a:srgbClr val="333333"/>
                          </a:solidFill>
                          <a:effectLst/>
                          <a:latin typeface="+mj-lt"/>
                          <a:cs typeface="Times New Roman" pitchFamily="18" charset="0"/>
                        </a:rPr>
                        <a:t>Fäuste</a:t>
                      </a:r>
                      <a:r>
                        <a:rPr kumimoji="0" lang="en-US" sz="1000" b="0" i="0" u="none" strike="noStrike" cap="none" normalizeH="0" baseline="0" dirty="0">
                          <a:ln>
                            <a:noFill/>
                          </a:ln>
                          <a:solidFill>
                            <a:srgbClr val="333333"/>
                          </a:solidFill>
                          <a:effectLst/>
                          <a:latin typeface="+mj-lt"/>
                          <a:cs typeface="Times New Roman" pitchFamily="18" charset="0"/>
                        </a:rPr>
                        <a:t>)</a:t>
                      </a:r>
                      <a:endParaRPr kumimoji="0" lang="en-GB"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84</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8336</Words>
  <Application>Microsoft Office PowerPoint</Application>
  <PresentationFormat>Benutzerdefiniert</PresentationFormat>
  <Paragraphs>989</Paragraphs>
  <Slides>84</Slides>
  <Notes>84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84</vt:i4>
      </vt:variant>
    </vt:vector>
  </HeadingPairs>
  <TitlesOfParts>
    <vt:vector size="92" baseType="lpstr">
      <vt:lpstr>Arial</vt:lpstr>
      <vt:lpstr>Wingdings</vt:lpstr>
      <vt:lpstr>Verdana</vt:lpstr>
      <vt:lpstr>Calibri Light</vt:lpstr>
      <vt:lpstr>Symbol</vt:lpstr>
      <vt:lpstr>Wingdings</vt:lpstr>
      <vt:lpstr>Times New Roman</vt:lpstr>
      <vt:lpstr>UKE_PPT-Vorlage_16zu9</vt:lpstr>
      <vt:lpstr>MCT 1 A – Attributiestijl Het toeschrijven van een oorzaak aan een gebeurtenis</vt:lpstr>
      <vt:lpstr>Attributie: Iets aan jezelf of een ander toeschrijven</vt:lpstr>
      <vt:lpstr>Attributie: Iets aan jezelf of een ander toeschrijven</vt:lpstr>
      <vt:lpstr>Attributie: Iets aan jezelf of een ander toeschrijven</vt:lpstr>
      <vt:lpstr>Verklaringen</vt:lpstr>
      <vt:lpstr>Verklaringen</vt:lpstr>
      <vt:lpstr>Verklaringen</vt:lpstr>
      <vt:lpstr>Iets aan jezelf of aan anderen toeschrijven</vt:lpstr>
      <vt:lpstr>Oefening 1</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Waarom doen we dit?</vt:lpstr>
      <vt:lpstr>Waarom doen we dit?</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Attributiestijl Leerdoel van de sessie van vandaag:</vt:lpstr>
      <vt:lpstr>Attributiestijl Leerdoel van de sessie van vandaag:</vt:lpstr>
      <vt:lpstr>De winkelier geeft je de hele aankoopprijs terug.</vt:lpstr>
      <vt:lpstr>Wanneer je een kamer binnen komt valt iedereen stil.</vt:lpstr>
      <vt:lpstr>Iemand zegt dat je er niet goed uitziet.</vt:lpstr>
      <vt:lpstr>Je bent gezakt voor een examen.</vt:lpstr>
      <vt:lpstr>Kom met eigen voorbeelden!</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Het horen van stemmen</vt:lpstr>
      <vt:lpstr>Het horen van stemmen</vt:lpstr>
      <vt:lpstr>Het horen van stemmen</vt:lpstr>
      <vt:lpstr>Het horen van stemmen</vt:lpstr>
      <vt:lpstr>Het horen van stemmen</vt:lpstr>
      <vt:lpstr>Het horen van stemmen</vt:lpstr>
      <vt:lpstr>Het horen van stemmen</vt:lpstr>
      <vt:lpstr>Een vriend nodigt je uit voor het eten.</vt:lpstr>
      <vt:lpstr>Een politieagent houdt je aan.</vt:lpstr>
      <vt:lpstr>Je wint tijdens een spelletje.</vt:lpstr>
      <vt:lpstr>Je ziet een kras in de lak van jouw auto.</vt:lpstr>
      <vt:lpstr>De dokter ontdekt dat je een hoge bloeddruk hebt.</vt:lpstr>
      <vt:lpstr>Een vriend weigert je te helpen met jouw werk.</vt:lpstr>
      <vt:lpstr>Een vriend verrast je met een cadeau.</vt:lpstr>
      <vt:lpstr>Een vriend zegt dat je stom doet.</vt:lpstr>
      <vt:lpstr>De baby van de buren begint te huilen terwijl jij hem vasthoudt.</vt:lpstr>
      <vt:lpstr>Een vriend zegt dat hij je niet respecteert.</vt:lpstr>
      <vt:lpstr>Betekenis voor het dagelijks leven</vt:lpstr>
      <vt:lpstr>Betekenis voor het dagelijks leven</vt:lpstr>
      <vt:lpstr>Betekenis voor het dagelijks leven</vt:lpstr>
      <vt:lpstr>Betekenis voor het dagelijks leven</vt:lpstr>
      <vt:lpstr>Bedankt voor je aandacht!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418</cp:revision>
  <dcterms:created xsi:type="dcterms:W3CDTF">2004-10-11T13:21:01Z</dcterms:created>
  <dcterms:modified xsi:type="dcterms:W3CDTF">2023-02-06T11:05:01Z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