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913" r:id="rId1"/>
    <p:sldMasterId id="2147483926" r:id="rId2"/>
  </p:sldMasterIdLst>
  <p:notesMasterIdLst>
    <p:notesMasterId r:id="rId61"/>
  </p:notesMasterIdLst>
  <p:handoutMasterIdLst>
    <p:handoutMasterId r:id="rId62"/>
  </p:handoutMasterIdLst>
  <p:sldIdLst>
    <p:sldId id="544" r:id="rId3"/>
    <p:sldId id="456" r:id="rId4"/>
    <p:sldId id="455" r:id="rId5"/>
    <p:sldId id="509" r:id="rId6"/>
    <p:sldId id="457" r:id="rId7"/>
    <p:sldId id="426" r:id="rId8"/>
    <p:sldId id="512" r:id="rId9"/>
    <p:sldId id="549" r:id="rId10"/>
    <p:sldId id="548" r:id="rId11"/>
    <p:sldId id="547" r:id="rId12"/>
    <p:sldId id="515" r:id="rId13"/>
    <p:sldId id="552" r:id="rId14"/>
    <p:sldId id="551" r:id="rId15"/>
    <p:sldId id="550" r:id="rId16"/>
    <p:sldId id="545" r:id="rId17"/>
    <p:sldId id="554" r:id="rId18"/>
    <p:sldId id="553" r:id="rId19"/>
    <p:sldId id="465" r:id="rId20"/>
    <p:sldId id="520" r:id="rId21"/>
    <p:sldId id="557" r:id="rId22"/>
    <p:sldId id="556" r:id="rId23"/>
    <p:sldId id="555" r:id="rId24"/>
    <p:sldId id="529" r:id="rId25"/>
    <p:sldId id="566" r:id="rId26"/>
    <p:sldId id="565" r:id="rId27"/>
    <p:sldId id="564" r:id="rId28"/>
    <p:sldId id="563" r:id="rId29"/>
    <p:sldId id="562" r:id="rId30"/>
    <p:sldId id="561" r:id="rId31"/>
    <p:sldId id="560" r:id="rId32"/>
    <p:sldId id="559" r:id="rId33"/>
    <p:sldId id="558" r:id="rId34"/>
    <p:sldId id="429" r:id="rId35"/>
    <p:sldId id="530" r:id="rId36"/>
    <p:sldId id="531" r:id="rId37"/>
    <p:sldId id="532" r:id="rId38"/>
    <p:sldId id="486" r:id="rId39"/>
    <p:sldId id="473" r:id="rId40"/>
    <p:sldId id="502" r:id="rId41"/>
    <p:sldId id="422" r:id="rId42"/>
    <p:sldId id="495" r:id="rId43"/>
    <p:sldId id="533" r:id="rId44"/>
    <p:sldId id="494" r:id="rId45"/>
    <p:sldId id="535" r:id="rId46"/>
    <p:sldId id="489" r:id="rId47"/>
    <p:sldId id="496" r:id="rId48"/>
    <p:sldId id="490" r:id="rId49"/>
    <p:sldId id="537" r:id="rId50"/>
    <p:sldId id="538" r:id="rId51"/>
    <p:sldId id="491" r:id="rId52"/>
    <p:sldId id="539" r:id="rId53"/>
    <p:sldId id="499" r:id="rId54"/>
    <p:sldId id="540" r:id="rId55"/>
    <p:sldId id="541" r:id="rId56"/>
    <p:sldId id="444" r:id="rId57"/>
    <p:sldId id="368" r:id="rId58"/>
    <p:sldId id="542" r:id="rId59"/>
    <p:sldId id="464" r:id="rId60"/>
  </p:sldIdLst>
  <p:sldSz cx="12195175" cy="6858000"/>
  <p:notesSz cx="7099300" cy="10234613"/>
  <p:embeddedFontLst>
    <p:embeddedFont>
      <p:font typeface="Calibri Light" panose="020F0302020204030204" pitchFamily="34" charset="0"/>
      <p:regular r:id="rId63"/>
      <p:italic r:id="rId64"/>
    </p:embeddedFont>
    <p:embeddedFont>
      <p:font typeface="Verdana" panose="020B0604030504040204" pitchFamily="34" charset="0"/>
      <p:regular r:id="rId65"/>
      <p:bold r:id="rId66"/>
      <p:italic r:id="rId67"/>
      <p:boldItalic r:id="rId68"/>
    </p:embeddedFont>
  </p:embeddedFont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3333CC"/>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82" autoAdjust="0"/>
    <p:restoredTop sz="94660"/>
  </p:normalViewPr>
  <p:slideViewPr>
    <p:cSldViewPr>
      <p:cViewPr varScale="1">
        <p:scale>
          <a:sx n="98" d="100"/>
          <a:sy n="98" d="100"/>
        </p:scale>
        <p:origin x="292" y="56"/>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56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fntdata"/><Relationship Id="rId68" Type="http://schemas.openxmlformats.org/officeDocument/2006/relationships/font" Target="fonts/font6.fntdata"/><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4.fntdata"/><Relationship Id="rId5" Type="http://schemas.openxmlformats.org/officeDocument/2006/relationships/slide" Target="slides/slide3.xml"/><Relationship Id="rId61"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2.fntdata"/><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5.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AA0BA9D2-DE53-49FE-B128-7E569DBEA214}" type="slidenum">
              <a:rPr lang="en-US" altLang="de-DE"/>
              <a:pPr>
                <a:defRPr/>
              </a:pPr>
              <a:t>‹Nr.›</a:t>
            </a:fld>
            <a:endParaRPr lang="en-US" altLang="de-DE"/>
          </a:p>
        </p:txBody>
      </p:sp>
    </p:spTree>
    <p:extLst>
      <p:ext uri="{BB962C8B-B14F-4D97-AF65-F5344CB8AC3E}">
        <p14:creationId xmlns:p14="http://schemas.microsoft.com/office/powerpoint/2010/main" val="8024517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7D6C5D0-1AFC-461D-B851-5D3C05FE480E}" type="slidenum">
              <a:rPr lang="en-US" altLang="de-DE"/>
              <a:pPr>
                <a:defRPr/>
              </a:pPr>
              <a:t>‹Nr.›</a:t>
            </a:fld>
            <a:endParaRPr lang="en-US" altLang="de-DE"/>
          </a:p>
        </p:txBody>
      </p:sp>
    </p:spTree>
    <p:extLst>
      <p:ext uri="{BB962C8B-B14F-4D97-AF65-F5344CB8AC3E}">
        <p14:creationId xmlns:p14="http://schemas.microsoft.com/office/powerpoint/2010/main" val="1743183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F454463-EF45-4D21-8543-687E5743FCFC}" type="slidenum">
              <a:rPr lang="en-US" altLang="de-DE" sz="1300" smtClean="0"/>
              <a:pPr>
                <a:spcBef>
                  <a:spcPct val="0"/>
                </a:spcBef>
              </a:pPr>
              <a:t>2</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973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CF3907E-1DB2-4A9C-9371-71F74BCEAC77}"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3282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F454463-EF45-4D21-8543-687E5743FCFC}"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973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406DA18-7C72-4D7B-99E8-C8424078A6B7}"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0057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9B22203-2AAB-4A99-94EE-81A6B7E98852}"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617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8</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9</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10</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1E00A8-C47E-4680-B96D-71760EDB29E6}" type="slidenum">
              <a:rPr lang="en-US" altLang="de-DE" sz="1300" smtClean="0"/>
              <a:pPr>
                <a:spcBef>
                  <a:spcPct val="0"/>
                </a:spcBef>
              </a:pPr>
              <a:t>15</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4235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1E00A8-C47E-4680-B96D-71760EDB29E6}" type="slidenum">
              <a:rPr lang="en-US" altLang="de-DE" sz="1300" smtClean="0"/>
              <a:pPr>
                <a:spcBef>
                  <a:spcPct val="0"/>
                </a:spcBef>
              </a:pPr>
              <a:t>16</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4235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1E00A8-C47E-4680-B96D-71760EDB29E6}"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4235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093A77C-6766-4D91-B863-77B86DA4650F}"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9243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19</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20</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21</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23</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24</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25</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26</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27</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28</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29</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30</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31</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32</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33</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34</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35</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1747E24-49F1-4EC0-B0EE-19D4F924E536}" type="slidenum">
              <a:rPr lang="en-US" altLang="de-DE" sz="1300" smtClean="0"/>
              <a:pPr>
                <a:spcBef>
                  <a:spcPct val="0"/>
                </a:spcBef>
              </a:pPr>
              <a:t>37</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19796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1CE67C2-2CC6-4018-B072-98D8B3181EAD}"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79652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D515EEC-7AF7-45BD-869C-D015537B0BD0}" type="slidenum">
              <a:rPr lang="en-US" altLang="de-DE" sz="1300" smtClean="0"/>
              <a:pPr>
                <a:spcBef>
                  <a:spcPct val="0"/>
                </a:spcBef>
              </a:pPr>
              <a:t>39</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24892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2D8E0B9-8B77-4D2D-AD20-D0F362D80C1E}"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73453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77D73EC-D96A-4A6C-A73B-83146F205227}" type="slidenum">
              <a:rPr lang="en-US" altLang="de-DE" sz="1300" smtClean="0"/>
              <a:pPr>
                <a:spcBef>
                  <a:spcPct val="0"/>
                </a:spcBef>
              </a:pPr>
              <a:t>41</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85569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77D73EC-D96A-4A6C-A73B-83146F205227}" type="slidenum">
              <a:rPr lang="en-US" altLang="de-DE" sz="1300" smtClean="0"/>
              <a:pPr>
                <a:spcBef>
                  <a:spcPct val="0"/>
                </a:spcBef>
              </a:pPr>
              <a:t>42</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85569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49590FC-F2EA-412D-A8C6-B2A70E98750A}" type="slidenum">
              <a:rPr lang="en-US" altLang="de-DE" sz="1300" smtClean="0"/>
              <a:pPr>
                <a:spcBef>
                  <a:spcPct val="0"/>
                </a:spcBef>
              </a:pPr>
              <a:t>43</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78838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49590FC-F2EA-412D-A8C6-B2A70E98750A}" type="slidenum">
              <a:rPr lang="en-US" altLang="de-DE" sz="1300" smtClean="0"/>
              <a:pPr>
                <a:spcBef>
                  <a:spcPct val="0"/>
                </a:spcBef>
              </a:pPr>
              <a:t>44</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78838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6E0EC72-07B0-45D2-B8B2-DFBDAF0D2A4F}"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14506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2EB06DC-6007-4F70-9C70-FD726DC7CD9E}" type="slidenum">
              <a:rPr lang="en-US" altLang="de-DE" sz="1300" smtClean="0"/>
              <a:pPr>
                <a:spcBef>
                  <a:spcPct val="0"/>
                </a:spcBef>
              </a:pPr>
              <a:t>46</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63697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CF32ACB-FEAF-4CE3-82D7-F5049FCE2D30}" type="slidenum">
              <a:rPr lang="en-US" altLang="de-DE" sz="1300" smtClean="0"/>
              <a:pPr>
                <a:spcBef>
                  <a:spcPct val="0"/>
                </a:spcBef>
              </a:pPr>
              <a:t>47</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3787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CF32ACB-FEAF-4CE3-82D7-F5049FCE2D30}" type="slidenum">
              <a:rPr lang="en-US" altLang="de-DE" sz="1300" smtClean="0"/>
              <a:pPr>
                <a:spcBef>
                  <a:spcPct val="0"/>
                </a:spcBef>
              </a:pPr>
              <a:t>48</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3787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1B3FA82-3D26-4326-BE80-A42B99793BFA}" type="slidenum">
              <a:rPr lang="en-US" altLang="de-DE" sz="1300" smtClean="0"/>
              <a:pPr>
                <a:spcBef>
                  <a:spcPct val="0"/>
                </a:spcBef>
              </a:pPr>
              <a:t>50</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33547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1B3FA82-3D26-4326-BE80-A42B99793BFA}" type="slidenum">
              <a:rPr lang="en-US" altLang="de-DE" sz="1300" smtClean="0"/>
              <a:pPr>
                <a:spcBef>
                  <a:spcPct val="0"/>
                </a:spcBef>
              </a:pPr>
              <a:t>51</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33547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D86EDC5-AC1B-4797-867D-FE46E11C1CB8}" type="slidenum">
              <a:rPr lang="en-US" altLang="de-DE" sz="1300" smtClean="0"/>
              <a:pPr>
                <a:spcBef>
                  <a:spcPct val="0"/>
                </a:spcBef>
              </a:pPr>
              <a:t>52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8501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D86EDC5-AC1B-4797-867D-FE46E11C1CB8}" type="slidenum">
              <a:rPr lang="en-US" altLang="de-DE" sz="1300" smtClean="0"/>
              <a:pPr>
                <a:spcBef>
                  <a:spcPct val="0"/>
                </a:spcBef>
              </a:pPr>
              <a:t>53</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8501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B3907D-4BB6-49A2-8B89-C2DFF139B13C}" type="slidenum">
              <a:rPr lang="en-US" altLang="de-DE" sz="1300" smtClean="0"/>
              <a:pPr>
                <a:spcBef>
                  <a:spcPct val="0"/>
                </a:spcBef>
              </a:pPr>
              <a:t>54</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9059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B3907D-4BB6-49A2-8B89-C2DFF139B13C}" type="slidenum">
              <a:rPr lang="en-US" altLang="de-DE" sz="1300" smtClean="0"/>
              <a:pPr>
                <a:spcBef>
                  <a:spcPct val="0"/>
                </a:spcBef>
              </a:pPr>
              <a:t>55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9059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31F061A-734B-4532-8435-273F397768F6}" type="slidenum">
              <a:rPr lang="en-US" altLang="de-DE" sz="1300" smtClean="0"/>
              <a:pPr>
                <a:spcBef>
                  <a:spcPct val="0"/>
                </a:spcBef>
              </a:pPr>
              <a:t>56</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3672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EBBABB-57B2-4A64-8B2D-25824CC8EFAD}" type="slidenum">
              <a:rPr lang="en-US" altLang="de-DE" sz="1300" smtClean="0"/>
              <a:pPr>
                <a:spcBef>
                  <a:spcPct val="0"/>
                </a:spcBef>
              </a:pPr>
              <a:t>58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14912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3332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6059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Metacognitieve</a:t>
            </a:r>
            <a:r>
              <a:rPr lang="en-US" altLang="ko-KR" dirty="0">
                <a:solidFill>
                  <a:srgbClr val="004992"/>
                </a:solidFill>
              </a:rPr>
              <a:t>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The use of the pictures in this module has been kindly permitted by artists and copyright holders, respectively. For details (artist, title), please refer to the end of this presentation.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94746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nl-NL">
                <a:solidFill>
                  <a:srgbClr val="333333"/>
                </a:solidFill>
              </a:rPr>
              <a:t>Metacognitieve Training 6 – Inlevingsvermogen II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6935231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nl-NL">
                <a:solidFill>
                  <a:srgbClr val="333333"/>
                </a:solidFill>
              </a:rPr>
              <a:t>Metacognitieve Training 6 – Inlevingsvermogen II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284831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3153432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nl-NL">
                <a:solidFill>
                  <a:srgbClr val="333333"/>
                </a:solidFill>
              </a:rPr>
              <a:t>Metacognitieve Training 6 – Inlevingsvermogen II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533935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nl-NL">
                <a:solidFill>
                  <a:srgbClr val="333333"/>
                </a:solidFill>
              </a:rPr>
              <a:t>Metacognitieve Training 6 – Inlevingsvermogen II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9858116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nl-NL">
                <a:solidFill>
                  <a:srgbClr val="333333"/>
                </a:solidFill>
              </a:rPr>
              <a:t>Metacognitieve Training 6 – Inlevingsvermogen II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762085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nl-NL">
                <a:solidFill>
                  <a:srgbClr val="333333"/>
                </a:solidFill>
              </a:rPr>
              <a:t>Metacognitieve Training 6 – Inlevingsvermogen II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254946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nl-NL">
                <a:solidFill>
                  <a:srgbClr val="333333"/>
                </a:solidFill>
              </a:rPr>
              <a:t>Metacognitieve Training 6 – Inlevingsvermogen II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821117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6483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6 – Inlevingsvermogen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A199B3C3-7742-4EAE-BF01-DEE0FB4279F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 id="214748392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defTabSz="457123" eaLnBrk="1" fontAlgn="auto" hangingPunct="1">
              <a:spcBef>
                <a:spcPts val="0"/>
              </a:spcBef>
              <a:spcAft>
                <a:spcPts val="0"/>
              </a:spcAft>
            </a:pPr>
            <a:r>
              <a:rPr lang="nl-NL">
                <a:solidFill>
                  <a:srgbClr val="333333"/>
                </a:solidFill>
              </a:rPr>
              <a:t>Metacognitieve Training 6 – Inlevingsvermogen II</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9178202"/>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dirty="0">
                <a:latin typeface="+mn-lt"/>
                <a:ea typeface="+mn-ea"/>
                <a:cs typeface="+mn-cs"/>
              </a:rPr>
              <a:t>MCT 6 B BADE – Inlevingsvermogen II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086688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Als je iemand voor het eerst ontmoet: op welke uiterlijke kenmerken let je dan? </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Uiterlijke</a:t>
            </a:r>
            <a:r>
              <a:rPr lang="en-US" sz="3600" dirty="0">
                <a:solidFill>
                  <a:srgbClr val="004992"/>
                </a:solidFill>
                <a:latin typeface="Calibri Light"/>
              </a:rPr>
              <a:t> </a:t>
            </a:r>
            <a:r>
              <a:rPr lang="en-US" sz="3600" dirty="0" err="1">
                <a:solidFill>
                  <a:srgbClr val="004992"/>
                </a:solidFill>
                <a:latin typeface="Calibri Light"/>
              </a:rPr>
              <a:t>kenmerken</a:t>
            </a:r>
            <a:br>
              <a:rPr lang="en-US" sz="3600" dirty="0">
                <a:solidFill>
                  <a:srgbClr val="004992"/>
                </a:solidFill>
                <a:latin typeface="Calibri Light"/>
              </a:rPr>
            </a:br>
            <a:r>
              <a:rPr lang="nl-NL" dirty="0">
                <a:solidFill>
                  <a:srgbClr val="004992"/>
                </a:solidFill>
                <a:latin typeface="Calibri Light"/>
              </a:rPr>
              <a:t>Hoe betrouwbaar zijn deze om een juiste indruk te krijgen?</a:t>
            </a:r>
            <a:endParaRPr lang="en-US" dirty="0">
              <a:solidFill>
                <a:srgbClr val="004992"/>
              </a:solidFill>
              <a:latin typeface="Calibri Light"/>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20"/>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verder?...</a:t>
            </a:r>
            <a:endParaRPr lang="de-DE" altLang="de-DE" sz="2000" i="1" dirty="0">
              <a:latin typeface="Calibri Light"/>
            </a:endParaRPr>
          </a:p>
        </p:txBody>
      </p:sp>
      <p:sp>
        <p:nvSpPr>
          <p:cNvPr id="15" name="Text Box 5"/>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lichaamstaal/</a:t>
            </a:r>
            <a:br>
              <a:rPr lang="de-DE" altLang="de-DE" sz="2000">
                <a:latin typeface="Calibri Light"/>
              </a:rPr>
            </a:br>
            <a:r>
              <a:rPr lang="de-DE" altLang="de-DE" sz="2000">
                <a:latin typeface="Calibri Light"/>
              </a:rPr>
              <a:t>houding?</a:t>
            </a:r>
            <a:endParaRPr lang="de-DE" altLang="de-DE" sz="2000" dirty="0">
              <a:latin typeface="Calibri Light"/>
            </a:endParaRPr>
          </a:p>
        </p:txBody>
      </p:sp>
      <p:sp>
        <p:nvSpPr>
          <p:cNvPr id="16" name="Text Box 7"/>
          <p:cNvSpPr txBox="1">
            <a:spLocks noChangeArrowheads="1"/>
          </p:cNvSpPr>
          <p:nvPr/>
        </p:nvSpPr>
        <p:spPr bwMode="auto">
          <a:xfrm>
            <a:off x="1964531" y="2420888"/>
            <a:ext cx="19728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ogen?</a:t>
            </a:r>
            <a:endParaRPr lang="de-DE" altLang="de-DE" sz="2000" dirty="0">
              <a:latin typeface="Calibri Light"/>
            </a:endParaRPr>
          </a:p>
        </p:txBody>
      </p:sp>
      <p:sp>
        <p:nvSpPr>
          <p:cNvPr id="17" name="Text Box 11"/>
          <p:cNvSpPr txBox="1">
            <a:spLocks noChangeArrowheads="1"/>
          </p:cNvSpPr>
          <p:nvPr/>
        </p:nvSpPr>
        <p:spPr bwMode="auto">
          <a:xfrm>
            <a:off x="8041803" y="2636912"/>
            <a:ext cx="15876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taalgebruik?</a:t>
            </a:r>
            <a:endParaRPr lang="de-DE" altLang="de-DE" sz="2000" dirty="0">
              <a:solidFill>
                <a:srgbClr val="333333"/>
              </a:solidFill>
              <a:latin typeface="Calibri Light"/>
            </a:endParaRPr>
          </a:p>
        </p:txBody>
      </p:sp>
      <p:sp>
        <p:nvSpPr>
          <p:cNvPr id="18" name="Text Box 13"/>
          <p:cNvSpPr txBox="1">
            <a:spLocks noChangeArrowheads="1"/>
          </p:cNvSpPr>
          <p:nvPr/>
        </p:nvSpPr>
        <p:spPr bwMode="auto">
          <a:xfrm>
            <a:off x="8257827" y="4437112"/>
            <a:ext cx="1554480" cy="402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kleding?</a:t>
            </a:r>
            <a:endParaRPr lang="de-DE" altLang="de-DE" sz="2000" dirty="0">
              <a:solidFill>
                <a:srgbClr val="333333"/>
              </a:solidFill>
              <a:latin typeface="Calibri Light"/>
            </a:endParaRPr>
          </a:p>
        </p:txBody>
      </p:sp>
      <p:sp>
        <p:nvSpPr>
          <p:cNvPr id="19" name="Line 6"/>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Line 10"/>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Line 12"/>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Line 8"/>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Text Box 9"/>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handen?</a:t>
            </a:r>
            <a:endParaRPr lang="de-DE" altLang="de-DE" sz="2000" dirty="0">
              <a:solidFill>
                <a:srgbClr val="333333"/>
              </a:solidFill>
              <a:latin typeface="Calibri Light"/>
            </a:endParaRPr>
          </a:p>
        </p:txBody>
      </p:sp>
      <p:sp>
        <p:nvSpPr>
          <p:cNvPr id="24" name="Line 4"/>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Welke andere informatiebronnen kun je bedenken?</a:t>
            </a:r>
            <a:br>
              <a:rPr lang="nl-NL" sz="3600" dirty="0">
                <a:solidFill>
                  <a:srgbClr val="004992"/>
                </a:solidFill>
                <a:latin typeface="Calibri Light"/>
              </a:rPr>
            </a:br>
            <a:r>
              <a:rPr lang="nl-NL" dirty="0">
                <a:solidFill>
                  <a:srgbClr val="004992"/>
                </a:solidFill>
                <a:latin typeface="Calibri Light"/>
              </a:rPr>
              <a:t>Hoe betrouwbaar zijn deze?</a:t>
            </a:r>
            <a:endParaRPr lang="en-US" dirty="0">
              <a:solidFill>
                <a:srgbClr val="004992"/>
              </a:solidFill>
              <a:latin typeface="Calibri Ligh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4</a:t>
            </a:fld>
            <a:endParaRPr lang="de-DE" altLang="de-DE"/>
          </a:p>
        </p:txBody>
      </p:sp>
    </p:spTree>
    <p:extLst>
      <p:ext uri="{BB962C8B-B14F-4D97-AF65-F5344CB8AC3E}">
        <p14:creationId xmlns:p14="http://schemas.microsoft.com/office/powerpoint/2010/main" val="1642724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Andere</a:t>
            </a:r>
            <a:r>
              <a:rPr lang="en-US" sz="3600" dirty="0">
                <a:latin typeface="Calibri Light"/>
              </a:rPr>
              <a:t> </a:t>
            </a:r>
            <a:r>
              <a:rPr lang="en-US" sz="3600" dirty="0" err="1">
                <a:latin typeface="Calibri Light"/>
              </a:rPr>
              <a:t>informatiebronnen</a:t>
            </a:r>
            <a:endParaRPr lang="en-US" sz="3600" dirty="0">
              <a:latin typeface="Calibri Light"/>
            </a:endParaRPr>
          </a:p>
        </p:txBody>
      </p:sp>
      <p:sp>
        <p:nvSpPr>
          <p:cNvPr id="3" name="Content Placeholder 2"/>
          <p:cNvSpPr>
            <a:spLocks noGrp="1"/>
          </p:cNvSpPr>
          <p:nvPr>
            <p:ph idx="1"/>
          </p:nvPr>
        </p:nvSpPr>
        <p:spPr>
          <a:xfrm>
            <a:off x="408955" y="2204864"/>
            <a:ext cx="6264696" cy="4248000"/>
          </a:xfrm>
        </p:spPr>
        <p:txBody>
          <a:bodyPr/>
          <a:lstStyle/>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een persoon: bijvoorbeeld, verhalen van een vriend</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soortgelijke mensen of groepen: bijvoorbeeld, motorliefhebbers</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onderbuikgevoel</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intuïti</a:t>
            </a:r>
            <a:r>
              <a:rPr lang="de-DE" altLang="de-DE" sz="2400" dirty="0">
                <a:solidFill>
                  <a:srgbClr val="333333"/>
                </a:solidFill>
                <a:latin typeface="Calibri Light"/>
                <a:ea typeface="MS PGothic" panose="020B0600070205080204" pitchFamily="34" charset="-128"/>
              </a:rPr>
              <a:t>e</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geschreven tekst: bv. e-mails, facebook, chats of tweets</a:t>
            </a:r>
          </a:p>
          <a:p>
            <a:pPr lvl="0" defTabSz="914400" fontAlgn="base">
              <a:buClr>
                <a:srgbClr val="000000"/>
              </a:buClr>
              <a:defRPr/>
            </a:pPr>
            <a:r>
              <a:rPr lang="de-DE" altLang="de-DE" sz="2400" dirty="0">
                <a:solidFill>
                  <a:srgbClr val="333333"/>
                </a:solidFill>
                <a:latin typeface="Calibri Light"/>
                <a:ea typeface="MS PGothic" panose="020B0600070205080204" pitchFamily="34" charset="-128"/>
              </a:rPr>
              <a:t>Hoe betrouwbaar zijn deze bronnen?</a:t>
            </a:r>
            <a:endParaRPr lang="en-US" sz="2400" dirty="0">
              <a:latin typeface="Calibri Light"/>
            </a:endParaRPr>
          </a:p>
        </p:txBody>
      </p:sp>
      <p:pic>
        <p:nvPicPr>
          <p:cNvPr id="8"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sz="3600" dirty="0">
                <a:solidFill>
                  <a:srgbClr val="004992"/>
                </a:solidFill>
                <a:latin typeface="+mn-lt"/>
                <a:ea typeface="+mn-ea"/>
                <a:cs typeface="+mn-cs"/>
              </a:rPr>
              <a:t>Voor- en nadelen van bepaalde informatiebronnen</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lvl="0" defTabSz="914377"/>
            <a:r>
              <a:rPr lang="nl-NL" sz="2400" dirty="0">
                <a:solidFill>
                  <a:srgbClr val="333333"/>
                </a:solidFill>
                <a:latin typeface="Calibri Light"/>
                <a:ea typeface="+mj-ea"/>
                <a:cs typeface="+mj-cs"/>
              </a:rPr>
              <a:t>Na de discussie over aspecten die meespelen bij het beoordelen van een ander, richten we ons nu op de sterke en zwakke kanten van dit soort informatiebronnen.</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2" name="Title 1"/>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3446841056"/>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3622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897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mn-lt"/>
                        </a:rPr>
                        <a:t>???</a:t>
                      </a:r>
                      <a:endParaRPr kumimoji="0" lang="nl-NL"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0563"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7</a:t>
            </a:fld>
            <a:endParaRPr lang="de-DE" altLang="de-DE"/>
          </a:p>
        </p:txBody>
      </p:sp>
    </p:spTree>
    <p:extLst>
      <p:ext uri="{BB962C8B-B14F-4D97-AF65-F5344CB8AC3E}">
        <p14:creationId xmlns:p14="http://schemas.microsoft.com/office/powerpoint/2010/main" val="2785338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2" name="Title 1"/>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1511470260"/>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3622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Gebaar en houding kunnen woorden benadrukken, bv. gebalde vuisten bij boosheid, hand opsteken bij een groet, gebogen hoofd bij gebed.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897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0563"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8</a:t>
            </a:fld>
            <a:endParaRPr lang="de-DE" altLang="de-DE"/>
          </a:p>
        </p:txBody>
      </p:sp>
    </p:spTree>
    <p:extLst>
      <p:ext uri="{BB962C8B-B14F-4D97-AF65-F5344CB8AC3E}">
        <p14:creationId xmlns:p14="http://schemas.microsoft.com/office/powerpoint/2010/main" val="1015933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2" name="Title 1"/>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1370518688"/>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3622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Gebaar en houding kunnen woorden benadrukken, bv. gebalde vuisten bij boosheid, hand opsteken bij een groet, gebogen hoofd bij gebed.</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Indirecte signalen zijn vaak betekenisvol: wilde gebaren kunnen wijzen op zenuwachtigheid (wees je echter bewust van culturele verschillen), een gebogen houding kan wijzen op weinig zelfvertrouwen.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897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mn-l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0563"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9</a:t>
            </a:fld>
            <a:endParaRPr lang="de-DE" altLang="de-DE"/>
          </a:p>
        </p:txBody>
      </p:sp>
    </p:spTree>
    <p:extLst>
      <p:ext uri="{BB962C8B-B14F-4D97-AF65-F5344CB8AC3E}">
        <p14:creationId xmlns:p14="http://schemas.microsoft.com/office/powerpoint/2010/main" val="76602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2" name="Title 1"/>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377366038"/>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3622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Gebaar en houding kunnen woorden benadrukken, bv. gebalde vuisten bij boosheid, hand opsteken bij een groet, gebogen hoofd bij gebed.</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Indirecte signalen zijn vaak betekenisvol: wilde gebaren kunnen wijzen op zenuwachtigheid (wees je echter bewust van culturele verschillen), een gebogen houding kan wijzen op weinig zelfvertrouwen.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897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Beoordeling op grond van lichaamstaal kan leiden tot foutieve interpretaties.</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Voorbeeld: Iemand met zelfvertrouwen kan de schijn ophouden. Mismaaktheid kan de indruk wekken van weinig zelfvertrouwen.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0563"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10</a:t>
            </a:fld>
            <a:endParaRPr lang="de-DE" altLang="de-DE"/>
          </a:p>
        </p:txBody>
      </p:sp>
    </p:spTree>
    <p:extLst>
      <p:ext uri="{BB962C8B-B14F-4D97-AF65-F5344CB8AC3E}">
        <p14:creationId xmlns:p14="http://schemas.microsoft.com/office/powerpoint/2010/main" val="1575698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206358768"/>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606296">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eaLnBrk="1" hangingPunct="1">
                        <a:buFontTx/>
                        <a:buNone/>
                      </a:pPr>
                      <a:r>
                        <a:rPr lang="en-US" altLang="nl-NL" sz="2000" i="1" dirty="0">
                          <a:latin typeface="Calibri Light"/>
                        </a:rPr>
                        <a:t>“</a:t>
                      </a:r>
                      <a:r>
                        <a:rPr lang="en-US" altLang="de-DE" sz="2000" i="1" dirty="0" err="1">
                          <a:latin typeface="Calibri Light"/>
                        </a:rPr>
                        <a:t>Werk</a:t>
                      </a:r>
                      <a:r>
                        <a:rPr lang="en-US" altLang="de-DE" sz="2000" i="1" dirty="0">
                          <a:latin typeface="Calibri Light"/>
                        </a:rPr>
                        <a:t> </a:t>
                      </a:r>
                      <a:r>
                        <a:rPr lang="en-US" altLang="de-DE" sz="2000" i="1" dirty="0" err="1">
                          <a:latin typeface="Calibri Light"/>
                        </a:rPr>
                        <a:t>niet</a:t>
                      </a:r>
                      <a:r>
                        <a:rPr lang="en-US" altLang="de-DE" sz="2000" i="1" dirty="0">
                          <a:latin typeface="Calibri Light"/>
                        </a:rPr>
                        <a:t> </a:t>
                      </a:r>
                      <a:r>
                        <a:rPr lang="en-US" altLang="de-DE" sz="2000" i="1" dirty="0" err="1">
                          <a:latin typeface="Calibri Light"/>
                        </a:rPr>
                        <a:t>te</a:t>
                      </a:r>
                      <a:r>
                        <a:rPr lang="en-US" altLang="de-DE" sz="2000" i="1" dirty="0">
                          <a:latin typeface="Calibri Light"/>
                        </a:rPr>
                        <a:t> hard!</a:t>
                      </a:r>
                      <a:r>
                        <a:rPr lang="en-US" altLang="nl-NL" sz="2000" i="1" dirty="0">
                          <a:latin typeface="Calibri Light"/>
                        </a:rPr>
                        <a:t>”</a:t>
                      </a:r>
                      <a:endParaRPr lang="en-US" altLang="de-DE" sz="2000" i="1" dirty="0">
                        <a:latin typeface="Calibri Light"/>
                      </a:endParaRPr>
                    </a:p>
                    <a:p>
                      <a:pPr eaLnBrk="1" hangingPunct="1">
                        <a:buFontTx/>
                        <a:buNone/>
                      </a:pPr>
                      <a:r>
                        <a:rPr lang="en-US" altLang="de-DE" sz="2000" dirty="0">
                          <a:latin typeface="Times New Roman"/>
                          <a:sym typeface="Wingdings" panose="05000000000000000000" pitchFamily="2" charset="2"/>
                        </a:rPr>
                        <a:t>→</a:t>
                      </a:r>
                      <a:r>
                        <a:rPr lang="en-US" altLang="de-DE" sz="2000" dirty="0">
                          <a:latin typeface="Calibri Light"/>
                        </a:rPr>
                        <a:t> </a:t>
                      </a:r>
                      <a:r>
                        <a:rPr lang="en-US" altLang="de-DE" sz="2000" dirty="0" err="1">
                          <a:latin typeface="Calibri Light"/>
                        </a:rPr>
                        <a:t>sarcasme</a:t>
                      </a:r>
                      <a:r>
                        <a:rPr lang="en-US" altLang="de-DE" sz="2000" dirty="0">
                          <a:latin typeface="Calibri Light"/>
                        </a:rPr>
                        <a:t>, </a:t>
                      </a:r>
                      <a:r>
                        <a:rPr lang="en-US" altLang="de-DE" sz="2000" dirty="0" err="1">
                          <a:latin typeface="Calibri Light"/>
                        </a:rPr>
                        <a:t>sympathie</a:t>
                      </a:r>
                      <a:r>
                        <a:rPr lang="en-US" altLang="de-DE" sz="2000" dirty="0">
                          <a:latin typeface="Calibri Light"/>
                        </a:rPr>
                        <a:t>, </a:t>
                      </a:r>
                      <a:r>
                        <a:rPr lang="en-US" altLang="de-DE" sz="2000" dirty="0" err="1">
                          <a:latin typeface="Calibri Light"/>
                        </a:rPr>
                        <a:t>nietszeggende</a:t>
                      </a:r>
                      <a:r>
                        <a:rPr lang="en-US" altLang="de-DE" sz="2000" dirty="0">
                          <a:latin typeface="Calibri Light"/>
                        </a:rPr>
                        <a:t> </a:t>
                      </a:r>
                      <a:r>
                        <a:rPr lang="en-US" altLang="de-DE" sz="2000" dirty="0" err="1">
                          <a:latin typeface="Calibri Light"/>
                        </a:rPr>
                        <a:t>uitdrukking</a:t>
                      </a:r>
                      <a:r>
                        <a:rPr lang="en-US" altLang="de-DE" sz="2000" dirty="0">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45664">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11</a:t>
            </a:fld>
            <a:endParaRPr lang="de-DE" altLang="de-DE"/>
          </a:p>
        </p:txBody>
      </p:sp>
    </p:spTree>
    <p:extLst>
      <p:ext uri="{BB962C8B-B14F-4D97-AF65-F5344CB8AC3E}">
        <p14:creationId xmlns:p14="http://schemas.microsoft.com/office/powerpoint/2010/main" val="974542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4051892299"/>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606296">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eaLnBrk="1" hangingPunct="1">
                        <a:buFontTx/>
                        <a:buNone/>
                      </a:pPr>
                      <a:r>
                        <a:rPr lang="en-US" altLang="nl-NL" sz="2000" i="1" dirty="0">
                          <a:latin typeface="Calibri Light"/>
                        </a:rPr>
                        <a:t>“</a:t>
                      </a:r>
                      <a:r>
                        <a:rPr lang="en-US" altLang="de-DE" sz="2000" i="1" dirty="0" err="1">
                          <a:latin typeface="Calibri Light"/>
                        </a:rPr>
                        <a:t>Werk</a:t>
                      </a:r>
                      <a:r>
                        <a:rPr lang="en-US" altLang="de-DE" sz="2000" i="1" dirty="0">
                          <a:latin typeface="Calibri Light"/>
                        </a:rPr>
                        <a:t> </a:t>
                      </a:r>
                      <a:r>
                        <a:rPr lang="en-US" altLang="de-DE" sz="2000" i="1" dirty="0" err="1">
                          <a:latin typeface="Calibri Light"/>
                        </a:rPr>
                        <a:t>niet</a:t>
                      </a:r>
                      <a:r>
                        <a:rPr lang="en-US" altLang="de-DE" sz="2000" i="1" dirty="0">
                          <a:latin typeface="Calibri Light"/>
                        </a:rPr>
                        <a:t> </a:t>
                      </a:r>
                      <a:r>
                        <a:rPr lang="en-US" altLang="de-DE" sz="2000" i="1" dirty="0" err="1">
                          <a:latin typeface="Calibri Light"/>
                        </a:rPr>
                        <a:t>te</a:t>
                      </a:r>
                      <a:r>
                        <a:rPr lang="en-US" altLang="de-DE" sz="2000" i="1" dirty="0">
                          <a:latin typeface="Calibri Light"/>
                        </a:rPr>
                        <a:t> hard!</a:t>
                      </a:r>
                      <a:r>
                        <a:rPr lang="en-US" altLang="nl-NL" sz="2000" i="1" dirty="0">
                          <a:latin typeface="Calibri Light"/>
                        </a:rPr>
                        <a:t>”</a:t>
                      </a:r>
                      <a:endParaRPr lang="en-US" altLang="de-DE" sz="2000" i="1" dirty="0">
                        <a:latin typeface="Calibri Light"/>
                      </a:endParaRPr>
                    </a:p>
                    <a:p>
                      <a:pPr eaLnBrk="1" hangingPunct="1">
                        <a:buFontTx/>
                        <a:buNone/>
                      </a:pPr>
                      <a:r>
                        <a:rPr lang="en-US" altLang="de-DE" sz="2000" dirty="0">
                          <a:latin typeface="Times New Roman"/>
                          <a:sym typeface="Wingdings" panose="05000000000000000000" pitchFamily="2" charset="2"/>
                        </a:rPr>
                        <a:t>→</a:t>
                      </a:r>
                      <a:r>
                        <a:rPr lang="en-US" altLang="de-DE" sz="2000" dirty="0">
                          <a:latin typeface="Calibri Light"/>
                        </a:rPr>
                        <a:t> </a:t>
                      </a:r>
                      <a:r>
                        <a:rPr lang="en-US" altLang="de-DE" sz="2000" dirty="0" err="1">
                          <a:latin typeface="Calibri Light"/>
                        </a:rPr>
                        <a:t>sarcasme</a:t>
                      </a:r>
                      <a:r>
                        <a:rPr lang="en-US" altLang="de-DE" sz="2000" dirty="0">
                          <a:latin typeface="Calibri Light"/>
                        </a:rPr>
                        <a:t>, </a:t>
                      </a:r>
                      <a:r>
                        <a:rPr lang="en-US" altLang="de-DE" sz="2000" dirty="0" err="1">
                          <a:latin typeface="Calibri Light"/>
                        </a:rPr>
                        <a:t>sympathie</a:t>
                      </a:r>
                      <a:r>
                        <a:rPr lang="en-US" altLang="de-DE" sz="2000" dirty="0">
                          <a:latin typeface="Calibri Light"/>
                        </a:rPr>
                        <a:t>, </a:t>
                      </a:r>
                      <a:r>
                        <a:rPr lang="en-US" altLang="de-DE" sz="2000" dirty="0" err="1">
                          <a:latin typeface="Calibri Light"/>
                        </a:rPr>
                        <a:t>nietszeggende</a:t>
                      </a:r>
                      <a:r>
                        <a:rPr lang="en-US" altLang="de-DE" sz="2000" dirty="0">
                          <a:latin typeface="Calibri Light"/>
                        </a:rPr>
                        <a:t> </a:t>
                      </a:r>
                      <a:r>
                        <a:rPr lang="en-US" altLang="de-DE" sz="2000" dirty="0" err="1">
                          <a:latin typeface="Calibri Light"/>
                        </a:rPr>
                        <a:t>uitdrukking</a:t>
                      </a:r>
                      <a:r>
                        <a:rPr lang="en-US" altLang="de-DE" sz="2000" dirty="0">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We denken vaak langer na over geschreven dan gesproken tekst.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45664">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mn-l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12</a:t>
            </a:fld>
            <a:endParaRPr lang="de-DE" altLang="de-DE"/>
          </a:p>
        </p:txBody>
      </p:sp>
    </p:spTree>
    <p:extLst>
      <p:ext uri="{BB962C8B-B14F-4D97-AF65-F5344CB8AC3E}">
        <p14:creationId xmlns:p14="http://schemas.microsoft.com/office/powerpoint/2010/main" val="523850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3181098082"/>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606296">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eaLnBrk="1" hangingPunct="1">
                        <a:buFontTx/>
                        <a:buNone/>
                      </a:pPr>
                      <a:r>
                        <a:rPr lang="en-US" altLang="nl-NL" sz="2000" i="1" dirty="0">
                          <a:latin typeface="Calibri Light"/>
                        </a:rPr>
                        <a:t>“</a:t>
                      </a:r>
                      <a:r>
                        <a:rPr lang="en-US" altLang="de-DE" sz="2000" i="1" dirty="0" err="1">
                          <a:latin typeface="Calibri Light"/>
                        </a:rPr>
                        <a:t>Werk</a:t>
                      </a:r>
                      <a:r>
                        <a:rPr lang="en-US" altLang="de-DE" sz="2000" i="1" dirty="0">
                          <a:latin typeface="Calibri Light"/>
                        </a:rPr>
                        <a:t> </a:t>
                      </a:r>
                      <a:r>
                        <a:rPr lang="en-US" altLang="de-DE" sz="2000" i="1" dirty="0" err="1">
                          <a:latin typeface="Calibri Light"/>
                        </a:rPr>
                        <a:t>niet</a:t>
                      </a:r>
                      <a:r>
                        <a:rPr lang="en-US" altLang="de-DE" sz="2000" i="1" dirty="0">
                          <a:latin typeface="Calibri Light"/>
                        </a:rPr>
                        <a:t> </a:t>
                      </a:r>
                      <a:r>
                        <a:rPr lang="en-US" altLang="de-DE" sz="2000" i="1" dirty="0" err="1">
                          <a:latin typeface="Calibri Light"/>
                        </a:rPr>
                        <a:t>te</a:t>
                      </a:r>
                      <a:r>
                        <a:rPr lang="en-US" altLang="de-DE" sz="2000" i="1" dirty="0">
                          <a:latin typeface="Calibri Light"/>
                        </a:rPr>
                        <a:t> hard!</a:t>
                      </a:r>
                      <a:r>
                        <a:rPr lang="en-US" altLang="nl-NL" sz="2000" i="1" dirty="0">
                          <a:latin typeface="Calibri Light"/>
                        </a:rPr>
                        <a:t>”</a:t>
                      </a:r>
                      <a:endParaRPr lang="en-US" altLang="de-DE" sz="2000" i="1" dirty="0">
                        <a:latin typeface="Calibri Light"/>
                      </a:endParaRPr>
                    </a:p>
                    <a:p>
                      <a:pPr eaLnBrk="1" hangingPunct="1">
                        <a:buFontTx/>
                        <a:buNone/>
                      </a:pPr>
                      <a:r>
                        <a:rPr lang="en-US" altLang="de-DE" sz="2000" dirty="0">
                          <a:latin typeface="Times New Roman"/>
                          <a:sym typeface="Wingdings" panose="05000000000000000000" pitchFamily="2" charset="2"/>
                        </a:rPr>
                        <a:t>→</a:t>
                      </a:r>
                      <a:r>
                        <a:rPr lang="en-US" altLang="de-DE" sz="2000" dirty="0">
                          <a:latin typeface="Calibri Light"/>
                        </a:rPr>
                        <a:t> </a:t>
                      </a:r>
                      <a:r>
                        <a:rPr lang="en-US" altLang="de-DE" sz="2000" dirty="0" err="1">
                          <a:latin typeface="Calibri Light"/>
                        </a:rPr>
                        <a:t>sarcasme</a:t>
                      </a:r>
                      <a:r>
                        <a:rPr lang="en-US" altLang="de-DE" sz="2000" dirty="0">
                          <a:latin typeface="Calibri Light"/>
                        </a:rPr>
                        <a:t>, </a:t>
                      </a:r>
                      <a:r>
                        <a:rPr lang="en-US" altLang="de-DE" sz="2000" dirty="0" err="1">
                          <a:latin typeface="Calibri Light"/>
                        </a:rPr>
                        <a:t>sympathie</a:t>
                      </a:r>
                      <a:r>
                        <a:rPr lang="en-US" altLang="de-DE" sz="2000" dirty="0">
                          <a:latin typeface="Calibri Light"/>
                        </a:rPr>
                        <a:t>, </a:t>
                      </a:r>
                      <a:r>
                        <a:rPr lang="en-US" altLang="de-DE" sz="2000" dirty="0" err="1">
                          <a:latin typeface="Calibri Light"/>
                        </a:rPr>
                        <a:t>nietszeggende</a:t>
                      </a:r>
                      <a:r>
                        <a:rPr lang="en-US" altLang="de-DE" sz="2000" dirty="0">
                          <a:latin typeface="Calibri Light"/>
                        </a:rPr>
                        <a:t> </a:t>
                      </a:r>
                      <a:r>
                        <a:rPr lang="en-US" altLang="de-DE" sz="2000" dirty="0" err="1">
                          <a:latin typeface="Calibri Light"/>
                        </a:rPr>
                        <a:t>uitdrukking</a:t>
                      </a:r>
                      <a:r>
                        <a:rPr lang="en-US" altLang="de-DE" sz="2000" dirty="0">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We denken vaak langer na over geschreven dan gesproken tekst.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45664">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Soms moet je tussen de regels door lezen om de betekenis te begrijpen. Dit kan echter tot foute conclusies leiden.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13</a:t>
            </a:fld>
            <a:endParaRPr lang="de-DE" altLang="de-DE"/>
          </a:p>
        </p:txBody>
      </p:sp>
    </p:spTree>
    <p:extLst>
      <p:ext uri="{BB962C8B-B14F-4D97-AF65-F5344CB8AC3E}">
        <p14:creationId xmlns:p14="http://schemas.microsoft.com/office/powerpoint/2010/main" val="3670982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162047315"/>
              </p:ext>
            </p:extLst>
          </p:nvPr>
        </p:nvGraphicFramePr>
        <p:xfrm>
          <a:off x="408955" y="2240280"/>
          <a:ext cx="11376000" cy="425196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606296">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eaLnBrk="1" hangingPunct="1">
                        <a:buFontTx/>
                        <a:buNone/>
                      </a:pPr>
                      <a:r>
                        <a:rPr lang="en-US" altLang="nl-NL" sz="2000" i="1" dirty="0">
                          <a:latin typeface="Calibri Light"/>
                        </a:rPr>
                        <a:t>“</a:t>
                      </a:r>
                      <a:r>
                        <a:rPr lang="en-US" altLang="de-DE" sz="2000" i="1" dirty="0" err="1">
                          <a:latin typeface="Calibri Light"/>
                        </a:rPr>
                        <a:t>Werk</a:t>
                      </a:r>
                      <a:r>
                        <a:rPr lang="en-US" altLang="de-DE" sz="2000" i="1" dirty="0">
                          <a:latin typeface="Calibri Light"/>
                        </a:rPr>
                        <a:t> </a:t>
                      </a:r>
                      <a:r>
                        <a:rPr lang="en-US" altLang="de-DE" sz="2000" i="1" dirty="0" err="1">
                          <a:latin typeface="Calibri Light"/>
                        </a:rPr>
                        <a:t>niet</a:t>
                      </a:r>
                      <a:r>
                        <a:rPr lang="en-US" altLang="de-DE" sz="2000" i="1" dirty="0">
                          <a:latin typeface="Calibri Light"/>
                        </a:rPr>
                        <a:t> </a:t>
                      </a:r>
                      <a:r>
                        <a:rPr lang="en-US" altLang="de-DE" sz="2000" i="1" dirty="0" err="1">
                          <a:latin typeface="Calibri Light"/>
                        </a:rPr>
                        <a:t>te</a:t>
                      </a:r>
                      <a:r>
                        <a:rPr lang="en-US" altLang="de-DE" sz="2000" i="1" dirty="0">
                          <a:latin typeface="Calibri Light"/>
                        </a:rPr>
                        <a:t> hard!</a:t>
                      </a:r>
                      <a:r>
                        <a:rPr lang="en-US" altLang="nl-NL" sz="2000" i="1" dirty="0">
                          <a:latin typeface="Calibri Light"/>
                        </a:rPr>
                        <a:t>”</a:t>
                      </a:r>
                      <a:endParaRPr lang="en-US" altLang="de-DE" sz="2000" i="1" dirty="0">
                        <a:latin typeface="Calibri Light"/>
                      </a:endParaRPr>
                    </a:p>
                    <a:p>
                      <a:pPr eaLnBrk="1" hangingPunct="1">
                        <a:buFontTx/>
                        <a:buNone/>
                      </a:pPr>
                      <a:r>
                        <a:rPr lang="en-US" altLang="de-DE" sz="2000" dirty="0">
                          <a:latin typeface="Times New Roman"/>
                          <a:sym typeface="Wingdings" panose="05000000000000000000" pitchFamily="2" charset="2"/>
                        </a:rPr>
                        <a:t>→</a:t>
                      </a:r>
                      <a:r>
                        <a:rPr lang="en-US" altLang="de-DE" sz="2000" dirty="0">
                          <a:latin typeface="Calibri Light"/>
                        </a:rPr>
                        <a:t> </a:t>
                      </a:r>
                      <a:r>
                        <a:rPr lang="en-US" altLang="de-DE" sz="2000" dirty="0" err="1">
                          <a:latin typeface="Calibri Light"/>
                        </a:rPr>
                        <a:t>sarcasme</a:t>
                      </a:r>
                      <a:r>
                        <a:rPr lang="en-US" altLang="de-DE" sz="2000" dirty="0">
                          <a:latin typeface="Calibri Light"/>
                        </a:rPr>
                        <a:t>, </a:t>
                      </a:r>
                      <a:r>
                        <a:rPr lang="en-US" altLang="de-DE" sz="2000" dirty="0" err="1">
                          <a:latin typeface="Calibri Light"/>
                        </a:rPr>
                        <a:t>sympathie</a:t>
                      </a:r>
                      <a:r>
                        <a:rPr lang="en-US" altLang="de-DE" sz="2000" dirty="0">
                          <a:latin typeface="Calibri Light"/>
                        </a:rPr>
                        <a:t>, </a:t>
                      </a:r>
                      <a:r>
                        <a:rPr lang="en-US" altLang="de-DE" sz="2000" dirty="0" err="1">
                          <a:latin typeface="Calibri Light"/>
                        </a:rPr>
                        <a:t>nietszeggende</a:t>
                      </a:r>
                      <a:r>
                        <a:rPr lang="en-US" altLang="de-DE" sz="2000" dirty="0">
                          <a:latin typeface="Calibri Light"/>
                        </a:rPr>
                        <a:t> </a:t>
                      </a:r>
                      <a:r>
                        <a:rPr lang="en-US" altLang="de-DE" sz="2000" dirty="0" err="1">
                          <a:latin typeface="Calibri Light"/>
                        </a:rPr>
                        <a:t>uitdrukking</a:t>
                      </a:r>
                      <a:r>
                        <a:rPr lang="en-US" altLang="de-DE" sz="2000" dirty="0">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We denken vaak langer na over geschreven dan gesproken tekst.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45664">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Soms moet je tussen de regels door lezen om de betekenis te begrijpen. Dit kan echter tot foute conclusies leiden.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Uit een recente studie blijkt dat schrijvers en lezers van e-mail overtuigd zijn van de “toon” van een e-mail. In werkelijkheid is er een overeenstemming van ongeveer 56%, dat is maar weinig boven kansniveau/toeval.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14</a:t>
            </a:fld>
            <a:endParaRPr lang="de-DE" altLang="de-DE"/>
          </a:p>
        </p:txBody>
      </p:sp>
    </p:spTree>
    <p:extLst>
      <p:ext uri="{BB962C8B-B14F-4D97-AF65-F5344CB8AC3E}">
        <p14:creationId xmlns:p14="http://schemas.microsoft.com/office/powerpoint/2010/main" val="1604594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1228621659"/>
              </p:ext>
            </p:extLst>
          </p:nvPr>
        </p:nvGraphicFramePr>
        <p:xfrm>
          <a:off x="408955" y="2240280"/>
          <a:ext cx="11376001" cy="4251960"/>
        </p:xfrm>
        <a:graphic>
          <a:graphicData uri="http://schemas.openxmlformats.org/drawingml/2006/table">
            <a:tbl>
              <a:tblPr>
                <a:tableStyleId>{21E4AEA4-8DFA-4A89-87EB-49C32662AFE0}</a:tableStyleId>
              </a:tblPr>
              <a:tblGrid>
                <a:gridCol w="3600400">
                  <a:extLst>
                    <a:ext uri="{9D8B030D-6E8A-4147-A177-3AD203B41FA5}">
                      <a16:colId xmlns:a16="http://schemas.microsoft.com/office/drawing/2014/main" val="20000"/>
                    </a:ext>
                  </a:extLst>
                </a:gridCol>
                <a:gridCol w="7775601">
                  <a:extLst>
                    <a:ext uri="{9D8B030D-6E8A-4147-A177-3AD203B41FA5}">
                      <a16:colId xmlns:a16="http://schemas.microsoft.com/office/drawing/2014/main" val="20001"/>
                    </a:ext>
                  </a:extLst>
                </a:gridCol>
              </a:tblGrid>
              <a:tr h="2078736">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Bekendheid met soortgelijke mensen/ cultuur (vooroordelen)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mn-lt"/>
                        </a:rPr>
                        <a:t>???</a:t>
                      </a:r>
                      <a:endParaRPr kumimoji="0" lang="nl-NL"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73224">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Typisch Turks, Typisch Duits?</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mn-lt"/>
                        </a:rPr>
                        <a:t>???</a:t>
                      </a:r>
                      <a:endParaRPr kumimoji="0" lang="nl-NL"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7147" y="3140968"/>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0027" y="515719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119" y="4207685"/>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944999" y="515719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15</a:t>
            </a:fld>
            <a:endParaRPr lang="de-DE" altLang="de-DE"/>
          </a:p>
        </p:txBody>
      </p:sp>
    </p:spTree>
    <p:extLst>
      <p:ext uri="{BB962C8B-B14F-4D97-AF65-F5344CB8AC3E}">
        <p14:creationId xmlns:p14="http://schemas.microsoft.com/office/powerpoint/2010/main" val="1650318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2081507640"/>
              </p:ext>
            </p:extLst>
          </p:nvPr>
        </p:nvGraphicFramePr>
        <p:xfrm>
          <a:off x="408955" y="2240280"/>
          <a:ext cx="11376001" cy="4251960"/>
        </p:xfrm>
        <a:graphic>
          <a:graphicData uri="http://schemas.openxmlformats.org/drawingml/2006/table">
            <a:tbl>
              <a:tblPr>
                <a:tableStyleId>{21E4AEA4-8DFA-4A89-87EB-49C32662AFE0}</a:tableStyleId>
              </a:tblPr>
              <a:tblGrid>
                <a:gridCol w="3600400">
                  <a:extLst>
                    <a:ext uri="{9D8B030D-6E8A-4147-A177-3AD203B41FA5}">
                      <a16:colId xmlns:a16="http://schemas.microsoft.com/office/drawing/2014/main" val="20000"/>
                    </a:ext>
                  </a:extLst>
                </a:gridCol>
                <a:gridCol w="7775601">
                  <a:extLst>
                    <a:ext uri="{9D8B030D-6E8A-4147-A177-3AD203B41FA5}">
                      <a16:colId xmlns:a16="http://schemas.microsoft.com/office/drawing/2014/main" val="20001"/>
                    </a:ext>
                  </a:extLst>
                </a:gridCol>
              </a:tblGrid>
              <a:tr h="2078736">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Bekendheid met soortgelijke mensen/ cultuur (vooroordelen)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Bekendheid met een andere cultuur of etnische groep helpt om mensen te begrijpen die bij deze groep horen. Elke cultuur heeft zijn eigen ongeschreven sociale regels.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73224">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Typisch Turks, Typisch Duits?</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mn-l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7147" y="3140968"/>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0027" y="515719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119" y="4207685"/>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944999" y="515719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16</a:t>
            </a:fld>
            <a:endParaRPr lang="de-DE" altLang="de-DE"/>
          </a:p>
        </p:txBody>
      </p:sp>
    </p:spTree>
    <p:extLst>
      <p:ext uri="{BB962C8B-B14F-4D97-AF65-F5344CB8AC3E}">
        <p14:creationId xmlns:p14="http://schemas.microsoft.com/office/powerpoint/2010/main" val="409519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mn-lt"/>
                <a:ea typeface="+mn-ea"/>
                <a:cs typeface="+mn-cs"/>
              </a:rPr>
              <a:t>Bespreek de voor- en nadelen van deze informatiebron bij de beoordeling van iemand</a:t>
            </a:r>
            <a:endParaRPr lang="en-US" sz="3600" dirty="0">
              <a:solidFill>
                <a:srgbClr val="004992"/>
              </a:solidFill>
              <a:latin typeface="+mn-lt"/>
              <a:ea typeface="+mn-ea"/>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2193040637"/>
              </p:ext>
            </p:extLst>
          </p:nvPr>
        </p:nvGraphicFramePr>
        <p:xfrm>
          <a:off x="408955" y="2240280"/>
          <a:ext cx="11376001" cy="4251960"/>
        </p:xfrm>
        <a:graphic>
          <a:graphicData uri="http://schemas.openxmlformats.org/drawingml/2006/table">
            <a:tbl>
              <a:tblPr>
                <a:tableStyleId>{21E4AEA4-8DFA-4A89-87EB-49C32662AFE0}</a:tableStyleId>
              </a:tblPr>
              <a:tblGrid>
                <a:gridCol w="3600400">
                  <a:extLst>
                    <a:ext uri="{9D8B030D-6E8A-4147-A177-3AD203B41FA5}">
                      <a16:colId xmlns:a16="http://schemas.microsoft.com/office/drawing/2014/main" val="20000"/>
                    </a:ext>
                  </a:extLst>
                </a:gridCol>
                <a:gridCol w="7775601">
                  <a:extLst>
                    <a:ext uri="{9D8B030D-6E8A-4147-A177-3AD203B41FA5}">
                      <a16:colId xmlns:a16="http://schemas.microsoft.com/office/drawing/2014/main" val="20001"/>
                    </a:ext>
                  </a:extLst>
                </a:gridCol>
              </a:tblGrid>
              <a:tr h="2078736">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Bekendheid met soortgelijke mensen/ cultuur (vooroordelen)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Bekendheid met een andere cultuur of etnische groep helpt om mensen te begrijpen die bij deze groep horen. Elke cultuur heeft zijn eigen ongeschreven sociale regels.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73224">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Typisch Turks, Typisch Duits?</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Het gedrag van mensen wijkt vaak af van het sterotype beeld. Mensen met een bepaald geloof of andere cultuur worden soms geconfronteerd met vooroordelen (bv. Moslims zijn fanatiek; Amerikanen zijn arrogant en eten alleen maar junk-food).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7147" y="3140968"/>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0027" y="515719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119" y="4207685"/>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944999" y="515719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17</a:t>
            </a:fld>
            <a:endParaRPr lang="de-DE" altLang="de-DE"/>
          </a:p>
        </p:txBody>
      </p:sp>
    </p:spTree>
    <p:extLst>
      <p:ext uri="{BB962C8B-B14F-4D97-AF65-F5344CB8AC3E}">
        <p14:creationId xmlns:p14="http://schemas.microsoft.com/office/powerpoint/2010/main" val="163517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Schijn en werkelijkheid</a:t>
            </a:r>
          </a:p>
        </p:txBody>
      </p:sp>
      <p:sp>
        <p:nvSpPr>
          <p:cNvPr id="3" name="Content Placeholder 2"/>
          <p:cNvSpPr>
            <a:spLocks noGrp="1"/>
          </p:cNvSpPr>
          <p:nvPr>
            <p:ph idx="1"/>
          </p:nvPr>
        </p:nvSpPr>
        <p:spPr/>
        <p:txBody>
          <a:bodyPr/>
          <a:lstStyle/>
          <a:p>
            <a:pPr marL="342900" indent="-342900">
              <a:buClr>
                <a:srgbClr val="333333"/>
              </a:buClr>
              <a:buFont typeface="WingDings"/>
              <a:buChar char=""/>
            </a:pPr>
            <a:r>
              <a:rPr lang="nl-NL" sz="2400" dirty="0">
                <a:solidFill>
                  <a:srgbClr val="004992"/>
                </a:solidFill>
                <a:latin typeface="Calibri Light"/>
              </a:rPr>
              <a:t>Geen van de besproken elementen (taal, voorkennis, intuïtie) kun je afzonderlijk volkomen vertrouwen.</a:t>
            </a:r>
          </a:p>
          <a:p>
            <a:pPr marL="342900" indent="-342900">
              <a:buClr>
                <a:srgbClr val="333333"/>
              </a:buClr>
              <a:buFont typeface="WingDings"/>
              <a:buChar char=""/>
            </a:pPr>
            <a:r>
              <a:rPr lang="nl-NL" sz="2400" dirty="0">
                <a:solidFill>
                  <a:srgbClr val="333333"/>
                </a:solidFill>
                <a:latin typeface="Calibri Light"/>
              </a:rPr>
              <a:t>Beschouw alle elementen in samenhang!</a:t>
            </a:r>
          </a:p>
          <a:p>
            <a:pPr marL="342900" indent="-342900">
              <a:buClr>
                <a:srgbClr val="333333"/>
              </a:buClr>
              <a:buFont typeface="WingDings"/>
              <a:buChar char=""/>
            </a:pPr>
            <a:r>
              <a:rPr lang="nl-NL" sz="2400" dirty="0">
                <a:solidFill>
                  <a:srgbClr val="333333"/>
                </a:solidFill>
                <a:latin typeface="Calibri Light"/>
              </a:rPr>
              <a:t>Samen helpen ze bij het beoordelen van personen en ingewikkelde situaties.</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19</a:t>
            </a:fld>
            <a:endParaRPr lang="de-DE" altLang="de-DE"/>
          </a:p>
        </p:txBody>
      </p:sp>
    </p:spTree>
    <p:extLst>
      <p:ext uri="{BB962C8B-B14F-4D97-AF65-F5344CB8AC3E}">
        <p14:creationId xmlns:p14="http://schemas.microsoft.com/office/powerpoint/2010/main" val="431134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de-DE" sz="2400">
                <a:solidFill>
                  <a:srgbClr val="004992"/>
                </a:solidFill>
                <a:latin typeface="Calibri Light"/>
                <a:ea typeface="MS PGothic" panose="020B0600070205080204" pitchFamily="34" charset="-128"/>
              </a:rPr>
              <a:t>)</a:t>
            </a:r>
            <a:r>
              <a:rPr lang="en-US" sz="240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20</a:t>
            </a:fld>
            <a:endParaRPr lang="de-DE" altLang="de-DE"/>
          </a:p>
        </p:txBody>
      </p:sp>
    </p:spTree>
    <p:extLst>
      <p:ext uri="{BB962C8B-B14F-4D97-AF65-F5344CB8AC3E}">
        <p14:creationId xmlns:p14="http://schemas.microsoft.com/office/powerpoint/2010/main" val="3033306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err="1">
                <a:solidFill>
                  <a:srgbClr val="004992"/>
                </a:solidFill>
                <a:latin typeface="Calibri Light"/>
                <a:ea typeface="MS PGothic" panose="020B0600070205080204" pitchFamily="34" charset="-128"/>
              </a:rPr>
              <a:t>lichaamstaal</a:t>
            </a:r>
            <a:r>
              <a:rPr lang="en-US" sz="240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21</a:t>
            </a:fld>
            <a:endParaRPr lang="de-DE" altLang="de-DE"/>
          </a:p>
        </p:txBody>
      </p:sp>
    </p:spTree>
    <p:extLst>
      <p:ext uri="{BB962C8B-B14F-4D97-AF65-F5344CB8AC3E}">
        <p14:creationId xmlns:p14="http://schemas.microsoft.com/office/powerpoint/2010/main" val="923975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Verdana" pitchFamily="34" charset="0"/>
                <a:cs typeface="Verdana" pitchFamily="34" charset="0"/>
              </a:rPr>
              <a:t>Voorspellingen</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doen</a:t>
            </a:r>
            <a:r>
              <a:rPr lang="en-US" sz="2400" dirty="0">
                <a:solidFill>
                  <a:srgbClr val="004992"/>
                </a:solidFill>
                <a:latin typeface="Calibri Light"/>
                <a:ea typeface="Verdana" pitchFamily="34" charset="0"/>
                <a:cs typeface="Verdana" pitchFamily="34" charset="0"/>
              </a:rPr>
              <a:t> op basis van </a:t>
            </a:r>
            <a:r>
              <a:rPr lang="en-US" sz="2400" dirty="0" err="1">
                <a:solidFill>
                  <a:srgbClr val="004992"/>
                </a:solidFill>
                <a:latin typeface="Calibri Light"/>
                <a:ea typeface="Verdana" pitchFamily="34" charset="0"/>
                <a:cs typeface="Verdana" pitchFamily="34" charset="0"/>
              </a:rPr>
              <a:t>andermans</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lichaamstaal</a:t>
            </a:r>
            <a:r>
              <a:rPr lang="en-US" sz="2400" dirty="0">
                <a:solidFill>
                  <a:srgbClr val="004992"/>
                </a:solidFill>
                <a:latin typeface="Calibri Light"/>
                <a:ea typeface="Verdana" pitchFamily="34" charset="0"/>
                <a:cs typeface="Verdana" pitchFamily="34" charset="0"/>
              </a:rPr>
              <a: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22</a:t>
            </a:fld>
            <a:endParaRPr lang="de-DE" altLang="de-DE"/>
          </a:p>
        </p:txBody>
      </p:sp>
    </p:spTree>
    <p:extLst>
      <p:ext uri="{BB962C8B-B14F-4D97-AF65-F5344CB8AC3E}">
        <p14:creationId xmlns:p14="http://schemas.microsoft.com/office/powerpoint/2010/main" val="383619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502489323"/>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23</a:t>
            </a:fld>
            <a:endParaRPr lang="de-DE" altLang="de-DE"/>
          </a:p>
        </p:txBody>
      </p:sp>
    </p:spTree>
    <p:extLst>
      <p:ext uri="{BB962C8B-B14F-4D97-AF65-F5344CB8AC3E}">
        <p14:creationId xmlns:p14="http://schemas.microsoft.com/office/powerpoint/2010/main" val="4030854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45213484"/>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mn-l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24</a:t>
            </a:fld>
            <a:endParaRPr lang="de-DE" altLang="de-DE"/>
          </a:p>
        </p:txBody>
      </p:sp>
    </p:spTree>
    <p:extLst>
      <p:ext uri="{BB962C8B-B14F-4D97-AF65-F5344CB8AC3E}">
        <p14:creationId xmlns:p14="http://schemas.microsoft.com/office/powerpoint/2010/main" val="3983612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289330630"/>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de-DE" sz="2000" b="0" i="0" u="none" strike="noStrike" cap="none" normalizeH="0" baseline="0" dirty="0">
                        <a:ln>
                          <a:noFill/>
                        </a:ln>
                        <a:solidFill>
                          <a:srgbClr val="004992"/>
                        </a:solidFill>
                        <a:effectLst/>
                        <a:latin typeface="+mn-l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25</a:t>
            </a:fld>
            <a:endParaRPr lang="de-DE" altLang="de-DE"/>
          </a:p>
        </p:txBody>
      </p:sp>
    </p:spTree>
    <p:extLst>
      <p:ext uri="{BB962C8B-B14F-4D97-AF65-F5344CB8AC3E}">
        <p14:creationId xmlns:p14="http://schemas.microsoft.com/office/powerpoint/2010/main" val="17983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163322020"/>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mn-l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de-DE" sz="2000" b="0" i="0" u="none" strike="noStrike" cap="none" normalizeH="0" baseline="0" dirty="0">
                        <a:ln>
                          <a:noFill/>
                        </a:ln>
                        <a:solidFill>
                          <a:srgbClr val="004992"/>
                        </a:solidFill>
                        <a:effectLst/>
                        <a:latin typeface="+mn-l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26</a:t>
            </a:fld>
            <a:endParaRPr lang="de-DE" altLang="de-DE"/>
          </a:p>
        </p:txBody>
      </p:sp>
    </p:spTree>
    <p:extLst>
      <p:ext uri="{BB962C8B-B14F-4D97-AF65-F5344CB8AC3E}">
        <p14:creationId xmlns:p14="http://schemas.microsoft.com/office/powerpoint/2010/main" val="1687353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650654329"/>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mn-l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dirty="0"/>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27</a:t>
            </a:fld>
            <a:endParaRPr lang="de-DE" altLang="de-DE"/>
          </a:p>
        </p:txBody>
      </p:sp>
    </p:spTree>
    <p:extLst>
      <p:ext uri="{BB962C8B-B14F-4D97-AF65-F5344CB8AC3E}">
        <p14:creationId xmlns:p14="http://schemas.microsoft.com/office/powerpoint/2010/main" val="2994869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4245594438"/>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dirty="0"/>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28</a:t>
            </a:fld>
            <a:endParaRPr lang="de-DE" altLang="de-DE"/>
          </a:p>
        </p:txBody>
      </p:sp>
    </p:spTree>
    <p:extLst>
      <p:ext uri="{BB962C8B-B14F-4D97-AF65-F5344CB8AC3E}">
        <p14:creationId xmlns:p14="http://schemas.microsoft.com/office/powerpoint/2010/main" val="17876798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184089372"/>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29</a:t>
            </a:fld>
            <a:endParaRPr lang="de-DE" altLang="de-DE"/>
          </a:p>
        </p:txBody>
      </p:sp>
    </p:spTree>
    <p:extLst>
      <p:ext uri="{BB962C8B-B14F-4D97-AF65-F5344CB8AC3E}">
        <p14:creationId xmlns:p14="http://schemas.microsoft.com/office/powerpoint/2010/main" val="39874760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789405548"/>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Dit is een waarschuwing.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30</a:t>
            </a:fld>
            <a:endParaRPr lang="de-DE" altLang="de-DE"/>
          </a:p>
        </p:txBody>
      </p:sp>
    </p:spTree>
    <p:extLst>
      <p:ext uri="{BB962C8B-B14F-4D97-AF65-F5344CB8AC3E}">
        <p14:creationId xmlns:p14="http://schemas.microsoft.com/office/powerpoint/2010/main" val="33392683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922864778"/>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Dit is een waarschuwing.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persoon is verblind door de zon; toeval; belangstelling in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31</a:t>
            </a:fld>
            <a:endParaRPr lang="de-DE" altLang="de-DE"/>
          </a:p>
        </p:txBody>
      </p:sp>
    </p:spTree>
    <p:extLst>
      <p:ext uri="{BB962C8B-B14F-4D97-AF65-F5344CB8AC3E}">
        <p14:creationId xmlns:p14="http://schemas.microsoft.com/office/powerpoint/2010/main" val="1446118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7" name="Rechteck 1"/>
          <p:cNvSpPr>
            <a:spLocks noChangeArrowheads="1"/>
          </p:cNvSpPr>
          <p:nvPr/>
        </p:nvSpPr>
        <p:spPr bwMode="auto">
          <a:xfrm>
            <a:off x="408955" y="616530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nl-NL" altLang="de-DE" sz="2000" dirty="0">
                <a:solidFill>
                  <a:srgbClr val="004992"/>
                </a:solidFill>
                <a:latin typeface="Calibri Light"/>
                <a:cs typeface="Times New Roman" panose="02020603050405020304" pitchFamily="18" charset="0"/>
              </a:rPr>
              <a:t>Heeft iemand een vergelijkbare situatie meegemaakt? </a:t>
            </a:r>
            <a:endParaRPr lang="pt-PT" altLang="de-DE" sz="2000" dirty="0">
              <a:solidFill>
                <a:srgbClr val="004992"/>
              </a:solidFill>
              <a:latin typeface="Calibri Light"/>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973100358"/>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Dit is een waarschuwing.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persoon is verblind door de zon; toeval; belangstelling in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32</a:t>
            </a:fld>
            <a:endParaRPr lang="de-DE" altLang="de-DE"/>
          </a:p>
        </p:txBody>
      </p:sp>
    </p:spTree>
    <p:extLst>
      <p:ext uri="{BB962C8B-B14F-4D97-AF65-F5344CB8AC3E}">
        <p14:creationId xmlns:p14="http://schemas.microsoft.com/office/powerpoint/2010/main" val="216685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34</a:t>
            </a:fld>
            <a:endParaRPr lang="de-DE" altLang="de-DE"/>
          </a:p>
        </p:txBody>
      </p:sp>
    </p:spTree>
    <p:extLst>
      <p:ext uri="{BB962C8B-B14F-4D97-AF65-F5344CB8AC3E}">
        <p14:creationId xmlns:p14="http://schemas.microsoft.com/office/powerpoint/2010/main" val="474809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de informatie die de personages over elkaar hebben.</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35</a:t>
            </a:fld>
            <a:endParaRPr lang="de-DE" altLang="de-DE"/>
          </a:p>
        </p:txBody>
      </p:sp>
    </p:spTree>
    <p:extLst>
      <p:ext uri="{BB962C8B-B14F-4D97-AF65-F5344CB8AC3E}">
        <p14:creationId xmlns:p14="http://schemas.microsoft.com/office/powerpoint/2010/main" val="9773286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de informatie die de personages over elkaar hebben.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Welke aanvullende informatie is nodig om tot een definitief antwoord te komen?</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36</a:t>
            </a:fld>
            <a:endParaRPr lang="de-DE" altLang="de-DE"/>
          </a:p>
        </p:txBody>
      </p:sp>
    </p:spTree>
    <p:extLst>
      <p:ext uri="{BB962C8B-B14F-4D97-AF65-F5344CB8AC3E}">
        <p14:creationId xmlns:p14="http://schemas.microsoft.com/office/powerpoint/2010/main" val="42140544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2"/>
          <p:cNvSpPr txBox="1">
            <a:spLocks noChangeArrowheads="1"/>
          </p:cNvSpPr>
          <p:nvPr/>
        </p:nvSpPr>
        <p:spPr bwMode="auto">
          <a:xfrm>
            <a:off x="2677085" y="5956123"/>
            <a:ext cx="6807351"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nl-NL" altLang="de-DE" sz="2000">
                <a:solidFill>
                  <a:srgbClr val="004992"/>
                </a:solidFill>
                <a:latin typeface="Calibri Light"/>
              </a:rPr>
              <a:t>Wat kunnen mensen denken? Hebben ze gelijk?</a:t>
            </a:r>
            <a:endParaRPr lang="de-DE" altLang="de-DE" sz="2000" dirty="0">
              <a:solidFill>
                <a:srgbClr val="004992"/>
              </a:solidFill>
              <a:latin typeface="Calibri Light"/>
            </a:endParaRPr>
          </a:p>
        </p:txBody>
      </p:sp>
      <p:sp>
        <p:nvSpPr>
          <p:cNvPr id="10"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nl-NL" altLang="de-DE" sz="2400" dirty="0">
                <a:latin typeface="Calibri Light"/>
              </a:rPr>
              <a:t>Man met overgewicht valt van stoel</a:t>
            </a:r>
            <a:endParaRPr lang="de-DE" altLang="de-DE" sz="2400" dirty="0">
              <a:latin typeface="Calibri Light"/>
            </a:endParaRPr>
          </a:p>
        </p:txBody>
      </p:sp>
      <p:sp>
        <p:nvSpPr>
          <p:cNvPr id="91140" name="Text Box 5"/>
          <p:cNvSpPr txBox="1">
            <a:spLocks noChangeArrowheads="1"/>
          </p:cNvSpPr>
          <p:nvPr/>
        </p:nvSpPr>
        <p:spPr bwMode="auto">
          <a:xfrm>
            <a:off x="6313611" y="2670056"/>
            <a:ext cx="731520" cy="1692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buFontTx/>
              <a:buNone/>
            </a:pPr>
            <a:r>
              <a:rPr lang="de-DE" altLang="de-DE" sz="1100" dirty="0">
                <a:latin typeface="Calibri Light"/>
              </a:rPr>
              <a:t>Hij is dik! </a:t>
            </a: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Text Box 5"/>
          <p:cNvSpPr txBox="1">
            <a:spLocks noChangeArrowheads="1"/>
          </p:cNvSpPr>
          <p:nvPr/>
        </p:nvSpPr>
        <p:spPr bwMode="auto">
          <a:xfrm>
            <a:off x="6038306" y="3068960"/>
            <a:ext cx="365760" cy="923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0">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buFontTx/>
              <a:buNone/>
            </a:pPr>
            <a:r>
              <a:rPr lang="de-DE" altLang="de-DE" sz="600">
                <a:latin typeface="Calibri Light"/>
              </a:rPr>
              <a:t>Hij is dik!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Man met overgewicht valt van stoel</a:t>
            </a:r>
            <a:br>
              <a:rPr lang="nl-NL" sz="3600" dirty="0">
                <a:solidFill>
                  <a:srgbClr val="004992"/>
                </a:solidFill>
                <a:latin typeface="Calibri Light"/>
              </a:rPr>
            </a:br>
            <a:r>
              <a:rPr lang="nl-NL" dirty="0">
                <a:solidFill>
                  <a:srgbClr val="004992"/>
                </a:solidFill>
                <a:latin typeface="Calibri Light"/>
              </a:rPr>
              <a:t>Wat zullen de meeste mensen denken?</a:t>
            </a:r>
            <a:endParaRPr lang="en-US" dirty="0">
              <a:solidFill>
                <a:srgbClr val="004992"/>
              </a:solidFill>
              <a:latin typeface="Calibri Light"/>
            </a:endParaRPr>
          </a:p>
        </p:txBody>
      </p:sp>
      <p:sp>
        <p:nvSpPr>
          <p:cNvPr id="8" name="Text Box 34"/>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nl-NL" altLang="de-DE" sz="2000" dirty="0">
                <a:solidFill>
                  <a:srgbClr val="004992"/>
                </a:solidFill>
                <a:latin typeface="Calibri Light"/>
              </a:rPr>
              <a:t>Waarschijnlijk: </a:t>
            </a:r>
            <a:r>
              <a:rPr lang="nl-NL" altLang="de-DE" sz="2000" dirty="0">
                <a:solidFill>
                  <a:srgbClr val="333333"/>
                </a:solidFill>
                <a:latin typeface="Calibri Light"/>
              </a:rPr>
              <a:t>Man is te zwaar voor de stoel.</a:t>
            </a:r>
          </a:p>
          <a:p>
            <a:pPr eaLnBrk="1" hangingPunct="1">
              <a:spcBef>
                <a:spcPts val="1200"/>
              </a:spcBef>
              <a:buFontTx/>
              <a:buNone/>
            </a:pPr>
            <a:r>
              <a:rPr lang="nl-NL" altLang="de-DE" sz="2000" dirty="0">
                <a:solidFill>
                  <a:srgbClr val="004992"/>
                </a:solidFill>
                <a:latin typeface="Calibri Light"/>
              </a:rPr>
              <a:t>Minder waarschijnlijk: </a:t>
            </a:r>
            <a:r>
              <a:rPr lang="nl-NL" altLang="de-DE" sz="2000" dirty="0">
                <a:solidFill>
                  <a:srgbClr val="333333"/>
                </a:solidFill>
                <a:latin typeface="Calibri Light"/>
              </a:rPr>
              <a:t>Man wiebelde op de stoel; de stoel is te fragiel.</a:t>
            </a:r>
          </a:p>
          <a:p>
            <a:pPr eaLnBrk="1" hangingPunct="1">
              <a:spcBef>
                <a:spcPts val="1200"/>
              </a:spcBef>
              <a:buFontTx/>
              <a:buNone/>
            </a:pPr>
            <a:r>
              <a:rPr lang="nl-NL" altLang="de-DE" sz="2000" b="1" dirty="0">
                <a:solidFill>
                  <a:srgbClr val="004992"/>
                </a:solidFill>
                <a:latin typeface="Calibri Light"/>
              </a:rPr>
              <a:t>Zeer onwaarschijnlijk idee </a:t>
            </a:r>
            <a:r>
              <a:rPr lang="nl-NL" altLang="de-DE" sz="2000" dirty="0">
                <a:solidFill>
                  <a:srgbClr val="333333"/>
                </a:solidFill>
                <a:latin typeface="Calibri Light"/>
              </a:rPr>
              <a:t>dat </a:t>
            </a:r>
            <a:r>
              <a:rPr lang="nl-NL" altLang="de-DE" sz="2000" dirty="0">
                <a:solidFill>
                  <a:srgbClr val="004992"/>
                </a:solidFill>
                <a:latin typeface="Calibri Light"/>
              </a:rPr>
              <a:t>mensen kunnen hebben:</a:t>
            </a:r>
            <a:r>
              <a:rPr lang="nl-NL" altLang="de-DE" sz="2000" dirty="0">
                <a:solidFill>
                  <a:srgbClr val="333333"/>
                </a:solidFill>
                <a:latin typeface="Calibri Light"/>
              </a:rPr>
              <a:t> Er is aan de stoel gezaagd - </a:t>
            </a:r>
            <a:r>
              <a:rPr lang="nl-NL" altLang="de-DE" sz="2000" dirty="0">
                <a:solidFill>
                  <a:srgbClr val="004992"/>
                </a:solidFill>
                <a:latin typeface="Calibri Light"/>
              </a:rPr>
              <a:t>maar het is </a:t>
            </a:r>
            <a:r>
              <a:rPr lang="nl-NL" altLang="de-DE" sz="2000" b="1" dirty="0">
                <a:solidFill>
                  <a:srgbClr val="004992"/>
                </a:solidFill>
                <a:latin typeface="Calibri Light"/>
              </a:rPr>
              <a:t>WAAR</a:t>
            </a:r>
            <a:r>
              <a:rPr lang="nl-NL" altLang="de-DE" sz="2000" dirty="0">
                <a:solidFill>
                  <a:srgbClr val="004992"/>
                </a:solidFill>
                <a:latin typeface="Calibri Light"/>
              </a:rPr>
              <a:t>:</a:t>
            </a:r>
            <a:r>
              <a:rPr lang="nl-NL" altLang="de-DE" sz="2000" dirty="0">
                <a:solidFill>
                  <a:srgbClr val="333333"/>
                </a:solidFill>
                <a:latin typeface="Calibri Light"/>
              </a:rPr>
              <a:t> waarschijnlijk heeft niemand gezien dat op het eerste plaatje de jongen aan de stoelpoot zaagde.</a:t>
            </a:r>
          </a:p>
        </p:txBody>
      </p:sp>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a:solidFill>
                  <a:srgbClr val="333333"/>
                </a:solidFill>
                <a:latin typeface="Calibri Light"/>
                <a:ea typeface="MS PGothic" panose="020B0600070205080204" pitchFamily="34" charset="-128"/>
              </a:rPr>
              <a:t>Daar gaan we!</a:t>
            </a:r>
            <a:endParaRPr lang="en-US" sz="36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6"/>
          <p:cNvSpPr>
            <a:spLocks noChangeArrowheads="1"/>
          </p:cNvSpPr>
          <p:nvPr/>
        </p:nvSpPr>
        <p:spPr bwMode="auto">
          <a:xfrm>
            <a:off x="3397396" y="5884164"/>
            <a:ext cx="5366726"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nl-NL" altLang="de-DE" sz="2400">
                <a:solidFill>
                  <a:srgbClr val="004992"/>
                </a:solidFill>
                <a:latin typeface="Calibri Light"/>
              </a:rPr>
              <a:t>Wat kan de vrouw voelen in deze situatie?</a:t>
            </a:r>
            <a:endParaRPr lang="de-DE" altLang="de-DE" sz="2400" dirty="0">
              <a:solidFill>
                <a:srgbClr val="004992"/>
              </a:solidFill>
              <a:latin typeface="Calibri Light"/>
            </a:endParaRPr>
          </a:p>
        </p:txBody>
      </p:sp>
      <p:sp>
        <p:nvSpPr>
          <p:cNvPr id="10" name="Text Box 6"/>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Het licht is groen!</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0" name="Picture 2"/>
          <p:cNvPicPr>
            <a:picLocks noChangeAspect="1" noChangeArrowheads="1"/>
          </p:cNvPicPr>
          <p:nvPr/>
        </p:nvPicPr>
        <p:blipFill>
          <a:blip r:embed="rId3">
            <a:extLst>
              <a:ext uri="{28A0092B-C50C-407E-A947-70E740481C1C}">
                <a14:useLocalDpi xmlns:a14="http://schemas.microsoft.com/office/drawing/2010/main" val="0"/>
              </a:ext>
            </a:extLst>
          </a:blip>
          <a:srcRect l="27451" t="33839" r="11351" b="35201"/>
          <a:stretch>
            <a:fillRect/>
          </a:stretch>
        </p:blipFill>
        <p:spPr bwMode="auto">
          <a:xfrm>
            <a:off x="628106" y="1682237"/>
            <a:ext cx="10991088" cy="347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8"/>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kan de man denken?</a:t>
            </a:r>
            <a:endParaRPr lang="de-DE" altLang="de-DE" sz="2400" dirty="0">
              <a:solidFill>
                <a:srgbClr val="004992"/>
              </a:solidFill>
              <a:latin typeface="Calibri Light"/>
            </a:endParaRPr>
          </a:p>
        </p:txBody>
      </p:sp>
      <p:sp>
        <p:nvSpPr>
          <p:cNvPr id="9"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0" name="Picture 2"/>
          <p:cNvPicPr>
            <a:picLocks noChangeAspect="1" noChangeArrowheads="1"/>
          </p:cNvPicPr>
          <p:nvPr/>
        </p:nvPicPr>
        <p:blipFill>
          <a:blip r:embed="rId3">
            <a:extLst>
              <a:ext uri="{28A0092B-C50C-407E-A947-70E740481C1C}">
                <a14:useLocalDpi xmlns:a14="http://schemas.microsoft.com/office/drawing/2010/main" val="0"/>
              </a:ext>
            </a:extLst>
          </a:blip>
          <a:srcRect l="27451" t="33839" r="11351" b="35201"/>
          <a:stretch>
            <a:fillRect/>
          </a:stretch>
        </p:blipFill>
        <p:spPr bwMode="auto">
          <a:xfrm>
            <a:off x="628106" y="1682237"/>
            <a:ext cx="10991088" cy="347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8"/>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kan de man denken?</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42</a:t>
            </a:fld>
            <a:endParaRPr lang="de-DE" altLang="de-DE"/>
          </a:p>
        </p:txBody>
      </p:sp>
    </p:spTree>
    <p:extLst>
      <p:ext uri="{BB962C8B-B14F-4D97-AF65-F5344CB8AC3E}">
        <p14:creationId xmlns:p14="http://schemas.microsoft.com/office/powerpoint/2010/main" val="1371710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7" name="Picture 3"/>
          <p:cNvPicPr>
            <a:picLocks noChangeAspect="1" noChangeArrowheads="1"/>
          </p:cNvPicPr>
          <p:nvPr/>
        </p:nvPicPr>
        <p:blipFill>
          <a:blip r:embed="rId3">
            <a:extLst>
              <a:ext uri="{28A0092B-C50C-407E-A947-70E740481C1C}">
                <a14:useLocalDpi xmlns:a14="http://schemas.microsoft.com/office/drawing/2010/main" val="0"/>
              </a:ext>
            </a:extLst>
          </a:blip>
          <a:srcRect l="29250" t="15840" r="13602" b="20801"/>
          <a:stretch>
            <a:fillRect/>
          </a:stretch>
        </p:blipFill>
        <p:spPr bwMode="auto">
          <a:xfrm>
            <a:off x="2688336" y="1133856"/>
            <a:ext cx="6782846" cy="470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a:spLocks noChangeArrowheads="1"/>
          </p:cNvSpPr>
          <p:nvPr/>
        </p:nvSpPr>
        <p:spPr bwMode="auto">
          <a:xfrm>
            <a:off x="2632463" y="5884164"/>
            <a:ext cx="689659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e-DE" altLang="de-DE" sz="2400">
                <a:solidFill>
                  <a:srgbClr val="004992"/>
                </a:solidFill>
                <a:latin typeface="Calibri Light"/>
              </a:rPr>
              <a:t>Wat denkt parkwachter waarschijnlijk? </a:t>
            </a:r>
            <a:endParaRPr lang="de-DE" altLang="de-DE" sz="2400" dirty="0">
              <a:solidFill>
                <a:srgbClr val="004992"/>
              </a:solidFill>
              <a:latin typeface="Calibri Light"/>
            </a:endParaRPr>
          </a:p>
        </p:txBody>
      </p:sp>
      <p:sp>
        <p:nvSpPr>
          <p:cNvPr id="10"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1"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2"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7" name="Picture 3"/>
          <p:cNvPicPr>
            <a:picLocks noChangeAspect="1" noChangeArrowheads="1"/>
          </p:cNvPicPr>
          <p:nvPr/>
        </p:nvPicPr>
        <p:blipFill>
          <a:blip r:embed="rId3">
            <a:extLst>
              <a:ext uri="{28A0092B-C50C-407E-A947-70E740481C1C}">
                <a14:useLocalDpi xmlns:a14="http://schemas.microsoft.com/office/drawing/2010/main" val="0"/>
              </a:ext>
            </a:extLst>
          </a:blip>
          <a:srcRect l="29250" t="15840" r="13602" b="20801"/>
          <a:stretch>
            <a:fillRect/>
          </a:stretch>
        </p:blipFill>
        <p:spPr bwMode="auto">
          <a:xfrm>
            <a:off x="2688336" y="1133856"/>
            <a:ext cx="6782846" cy="470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a:spLocks noChangeArrowheads="1"/>
          </p:cNvSpPr>
          <p:nvPr/>
        </p:nvSpPr>
        <p:spPr bwMode="auto">
          <a:xfrm>
            <a:off x="2632463" y="5884164"/>
            <a:ext cx="689659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denkt parkwachter waarschijnlijk? Heeft hij gelijk?</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44</a:t>
            </a:fld>
            <a:endParaRPr lang="de-DE" altLang="de-DE"/>
          </a:p>
        </p:txBody>
      </p:sp>
    </p:spTree>
    <p:extLst>
      <p:ext uri="{BB962C8B-B14F-4D97-AF65-F5344CB8AC3E}">
        <p14:creationId xmlns:p14="http://schemas.microsoft.com/office/powerpoint/2010/main" val="13685527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kan de man, links op de voorgrond van het plaatje, denken? </a:t>
            </a:r>
            <a:endParaRPr lang="de-DE" altLang="de-DE" sz="2400">
              <a:solidFill>
                <a:srgbClr val="004992"/>
              </a:solidFill>
              <a:latin typeface="Calibri Light"/>
            </a:endParaRPr>
          </a:p>
        </p:txBody>
      </p:sp>
      <p:pic>
        <p:nvPicPr>
          <p:cNvPr id="9"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3313447" y="2312440"/>
            <a:ext cx="344145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de-DE" altLang="de-DE" sz="4400">
                <a:latin typeface="Calibri Light"/>
              </a:rPr>
              <a:t>Daar gaan we!</a:t>
            </a:r>
            <a:endParaRPr lang="en-US" altLang="de-DE" sz="4400">
              <a:latin typeface="Calibri Light"/>
            </a:endParaRPr>
          </a:p>
        </p:txBody>
      </p:sp>
      <p:sp>
        <p:nvSpPr>
          <p:cNvPr id="7"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kan de man, links op de voorgrond van het plaatje, denken? Heeft hij gelijk?</a:t>
            </a:r>
            <a:endParaRPr lang="de-DE" altLang="de-DE" sz="2400" dirty="0">
              <a:solidFill>
                <a:srgbClr val="004992"/>
              </a:solidFill>
              <a:latin typeface="Calibri Light"/>
            </a:endParaRPr>
          </a:p>
        </p:txBody>
      </p:sp>
      <p:pic>
        <p:nvPicPr>
          <p:cNvPr id="8"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2"/>
          <p:cNvPicPr>
            <a:picLocks noChangeAspect="1" noChangeArrowheads="1"/>
          </p:cNvPicPr>
          <p:nvPr/>
        </p:nvPicPr>
        <p:blipFill>
          <a:blip r:embed="rId3">
            <a:extLst>
              <a:ext uri="{28A0092B-C50C-407E-A947-70E740481C1C}">
                <a14:useLocalDpi xmlns:a14="http://schemas.microsoft.com/office/drawing/2010/main" val="0"/>
              </a:ext>
            </a:extLst>
          </a:blip>
          <a:srcRect l="31500" t="15120" r="16751" b="22726"/>
          <a:stretch>
            <a:fillRect/>
          </a:stretch>
        </p:blipFill>
        <p:spPr bwMode="auto">
          <a:xfrm>
            <a:off x="2877111" y="1078992"/>
            <a:ext cx="6407296" cy="480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zou de moeder denken? Hebben we aanvullende informatie nodig voor een beslissing?</a:t>
            </a:r>
            <a:endParaRPr lang="de-DE" altLang="de-DE" sz="2400" dirty="0">
              <a:solidFill>
                <a:srgbClr val="004992"/>
              </a:solidFill>
              <a:latin typeface="Calibri Light"/>
            </a:endParaRPr>
          </a:p>
        </p:txBody>
      </p:sp>
      <p:sp>
        <p:nvSpPr>
          <p:cNvPr id="11" name="Rectangle 60"/>
          <p:cNvSpPr>
            <a:spLocks noChangeArrowheads="1"/>
          </p:cNvSpPr>
          <p:nvPr/>
        </p:nvSpPr>
        <p:spPr bwMode="auto">
          <a:xfrm>
            <a:off x="2929235" y="3591871"/>
            <a:ext cx="3374136" cy="216712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6300216" y="1077271"/>
            <a:ext cx="2926080" cy="25603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929235" y="1078992"/>
            <a:ext cx="3374136" cy="25603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2"/>
          <p:cNvPicPr>
            <a:picLocks noChangeAspect="1" noChangeArrowheads="1"/>
          </p:cNvPicPr>
          <p:nvPr/>
        </p:nvPicPr>
        <p:blipFill>
          <a:blip r:embed="rId3">
            <a:extLst>
              <a:ext uri="{28A0092B-C50C-407E-A947-70E740481C1C}">
                <a14:useLocalDpi xmlns:a14="http://schemas.microsoft.com/office/drawing/2010/main" val="0"/>
              </a:ext>
            </a:extLst>
          </a:blip>
          <a:srcRect l="31500" t="15120" r="16751" b="22726"/>
          <a:stretch>
            <a:fillRect/>
          </a:stretch>
        </p:blipFill>
        <p:spPr bwMode="auto">
          <a:xfrm>
            <a:off x="2877111" y="1078992"/>
            <a:ext cx="6407296" cy="480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zou de moeder denken? Hebben we aanvullende informatie nodig voor een beslissing?</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48</a:t>
            </a:fld>
            <a:endParaRPr lang="de-DE" altLang="de-DE"/>
          </a:p>
        </p:txBody>
      </p:sp>
    </p:spTree>
    <p:extLst>
      <p:ext uri="{BB962C8B-B14F-4D97-AF65-F5344CB8AC3E}">
        <p14:creationId xmlns:p14="http://schemas.microsoft.com/office/powerpoint/2010/main" val="41243280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voor</a:t>
            </a:r>
            <a:r>
              <a:rPr lang="en-US" i="1" spc="-5" dirty="0">
                <a:solidFill>
                  <a:srgbClr val="333333"/>
                </a:solidFill>
                <a:latin typeface="Calibri Light"/>
                <a:ea typeface="ＭＳ Ｐゴシック" panose="020B0600070205080204" pitchFamily="34" charset="-128"/>
                <a:cs typeface="Verdana"/>
              </a:rPr>
              <a:t>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49</a:t>
            </a:fld>
            <a:endParaRPr lang="de-DE" altLang="de-DE"/>
          </a:p>
        </p:txBody>
      </p:sp>
    </p:spTree>
    <p:extLst>
      <p:ext uri="{BB962C8B-B14F-4D97-AF65-F5344CB8AC3E}">
        <p14:creationId xmlns:p14="http://schemas.microsoft.com/office/powerpoint/2010/main" val="990103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zou de man die de hond uitlaat denken?</a:t>
            </a:r>
            <a:endParaRPr lang="de-DE" altLang="de-DE" sz="2400" dirty="0">
              <a:solidFill>
                <a:srgbClr val="004992"/>
              </a:solidFill>
              <a:latin typeface="Calibri Light"/>
            </a:endParaRPr>
          </a:p>
        </p:txBody>
      </p:sp>
      <p:pic>
        <p:nvPicPr>
          <p:cNvPr id="9"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zou de man die de hond uitlaat denken?</a:t>
            </a:r>
            <a:endParaRPr lang="de-DE" altLang="de-DE" sz="2400" dirty="0">
              <a:solidFill>
                <a:srgbClr val="004992"/>
              </a:solidFill>
              <a:latin typeface="Calibri Light"/>
            </a:endParaRPr>
          </a:p>
        </p:txBody>
      </p:sp>
      <p:pic>
        <p:nvPicPr>
          <p:cNvPr id="9"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51</a:t>
            </a:fld>
            <a:endParaRPr lang="de-DE" altLang="de-DE"/>
          </a:p>
        </p:txBody>
      </p:sp>
    </p:spTree>
    <p:extLst>
      <p:ext uri="{BB962C8B-B14F-4D97-AF65-F5344CB8AC3E}">
        <p14:creationId xmlns:p14="http://schemas.microsoft.com/office/powerpoint/2010/main" val="23008245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5" name="Picture 2"/>
          <p:cNvPicPr>
            <a:picLocks noChangeAspect="1" noChangeArrowheads="1"/>
          </p:cNvPicPr>
          <p:nvPr/>
        </p:nvPicPr>
        <p:blipFill>
          <a:blip r:embed="rId3">
            <a:extLst>
              <a:ext uri="{28A0092B-C50C-407E-A947-70E740481C1C}">
                <a14:useLocalDpi xmlns:a14="http://schemas.microsoft.com/office/drawing/2010/main" val="0"/>
              </a:ext>
            </a:extLst>
          </a:blip>
          <a:srcRect l="28799" t="27361" r="16301" b="40961"/>
          <a:stretch>
            <a:fillRect/>
          </a:stretch>
        </p:blipFill>
        <p:spPr bwMode="auto">
          <a:xfrm>
            <a:off x="408954" y="1379337"/>
            <a:ext cx="11359228" cy="409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0835"/>
          <p:cNvSpPr txBox="1">
            <a:spLocks noChangeArrowheads="1"/>
          </p:cNvSpPr>
          <p:nvPr/>
        </p:nvSpPr>
        <p:spPr bwMode="auto">
          <a:xfrm>
            <a:off x="408954" y="5475849"/>
            <a:ext cx="1135922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nl-NL" altLang="de-DE" sz="2400" dirty="0">
                <a:solidFill>
                  <a:srgbClr val="004992"/>
                </a:solidFill>
                <a:latin typeface="Calibri Light"/>
              </a:rPr>
              <a:t>Wat kan de man op het laatste plaatje denken? </a:t>
            </a:r>
            <a:endParaRPr lang="de-DE" altLang="de-DE" sz="2400" dirty="0">
              <a:solidFill>
                <a:srgbClr val="004992"/>
              </a:solidFill>
              <a:latin typeface="Calibri Light"/>
            </a:endParaRPr>
          </a:p>
        </p:txBody>
      </p:sp>
      <p:sp>
        <p:nvSpPr>
          <p:cNvPr id="10" name="Rectangle 60"/>
          <p:cNvSpPr>
            <a:spLocks noChangeArrowheads="1"/>
          </p:cNvSpPr>
          <p:nvPr/>
        </p:nvSpPr>
        <p:spPr bwMode="auto">
          <a:xfrm>
            <a:off x="466344" y="1572768"/>
            <a:ext cx="2752344" cy="37947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5" name="Picture 2"/>
          <p:cNvPicPr>
            <a:picLocks noChangeAspect="1" noChangeArrowheads="1"/>
          </p:cNvPicPr>
          <p:nvPr/>
        </p:nvPicPr>
        <p:blipFill>
          <a:blip r:embed="rId3">
            <a:extLst>
              <a:ext uri="{28A0092B-C50C-407E-A947-70E740481C1C}">
                <a14:useLocalDpi xmlns:a14="http://schemas.microsoft.com/office/drawing/2010/main" val="0"/>
              </a:ext>
            </a:extLst>
          </a:blip>
          <a:srcRect l="28799" t="27361" r="16301" b="40961"/>
          <a:stretch>
            <a:fillRect/>
          </a:stretch>
        </p:blipFill>
        <p:spPr bwMode="auto">
          <a:xfrm>
            <a:off x="408954" y="1379337"/>
            <a:ext cx="11359228" cy="409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0835"/>
          <p:cNvSpPr txBox="1">
            <a:spLocks noChangeArrowheads="1"/>
          </p:cNvSpPr>
          <p:nvPr/>
        </p:nvSpPr>
        <p:spPr bwMode="auto">
          <a:xfrm>
            <a:off x="408954" y="5475849"/>
            <a:ext cx="1135922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nl-NL" altLang="de-DE" sz="2400">
                <a:solidFill>
                  <a:srgbClr val="004992"/>
                </a:solidFill>
                <a:latin typeface="Calibri Light"/>
              </a:rPr>
              <a:t>Wat kan de man op het laatste plaatje denken? Heeft hij gelijk?</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53</a:t>
            </a:fld>
            <a:endParaRPr lang="de-DE" altLang="de-DE"/>
          </a:p>
        </p:txBody>
      </p:sp>
    </p:spTree>
    <p:extLst>
      <p:ext uri="{BB962C8B-B14F-4D97-AF65-F5344CB8AC3E}">
        <p14:creationId xmlns:p14="http://schemas.microsoft.com/office/powerpoint/2010/main" val="937030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Arial" panose="020B0604020202020204" pitchFamily="34" charset="0"/>
              <a:buChar char="•"/>
              <a:defRPr/>
            </a:pPr>
            <a:r>
              <a:rPr lang="de-DE" sz="2400" dirty="0">
                <a:solidFill>
                  <a:srgbClr val="004992"/>
                </a:solidFill>
                <a:latin typeface="Calibri Light"/>
                <a:ea typeface="MS PGothic" panose="020B0600070205080204" pitchFamily="34" charset="-128"/>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54</a:t>
            </a:fld>
            <a:endParaRPr lang="de-DE" altLang="de-DE"/>
          </a:p>
        </p:txBody>
      </p:sp>
    </p:spTree>
    <p:extLst>
      <p:ext uri="{BB962C8B-B14F-4D97-AF65-F5344CB8AC3E}">
        <p14:creationId xmlns:p14="http://schemas.microsoft.com/office/powerpoint/2010/main" val="2337183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Arial" panose="020B0604020202020204" pitchFamily="34" charset="0"/>
              <a:buChar char="•"/>
              <a:defRPr/>
            </a:pPr>
            <a:r>
              <a:rPr lang="de-DE" sz="2400" dirty="0">
                <a:solidFill>
                  <a:srgbClr val="004992"/>
                </a:solidFill>
                <a:latin typeface="Calibri Light"/>
                <a:ea typeface="MS PGothic" panose="020B0600070205080204" pitchFamily="34" charset="-128"/>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a:p>
            <a:pPr marL="342900" lvl="0" indent="-342900" defTabSz="914400" fontAlgn="base">
              <a:buClr>
                <a:srgbClr val="333333"/>
              </a:buClr>
              <a:buFont typeface="Arial" panose="020B0604020202020204" pitchFamily="34" charset="0"/>
              <a:buChar char="•"/>
              <a:defRPr/>
            </a:pPr>
            <a:r>
              <a:rPr lang="de-DE" sz="2400" dirty="0">
                <a:solidFill>
                  <a:srgbClr val="333333"/>
                </a:solidFill>
                <a:latin typeface="Calibri Light"/>
                <a:ea typeface="MS PGothic" panose="020B0600070205080204" pitchFamily="34" charset="-128"/>
                <a:cs typeface="Times New Roman" pitchFamily="18" charset="0"/>
              </a:rPr>
              <a:t>Probeer ingewikkelde sociale situaties te beoordelen vanuit verschillende gezichtspunten en overweeg alle beschikbare informatie. Hoe meer informatie je overdenkt, hoe meer kans je hebt dat je tot een passend oordeel komt.</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lopen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a:t>
            </a:r>
            <a:r>
              <a:rPr lang="en-AU" altLang="de-DE" sz="2400" dirty="0">
                <a:solidFill>
                  <a:srgbClr val="333333"/>
                </a:solidFill>
                <a:latin typeface="Calibri Light"/>
                <a:ea typeface="MS PGothic" panose="020B0600070205080204" pitchFamily="34" charset="-128"/>
              </a:rPr>
              <a:t> het </a:t>
            </a:r>
            <a:r>
              <a:rPr lang="en-AU" altLang="de-DE" sz="2400" dirty="0" err="1">
                <a:solidFill>
                  <a:srgbClr val="333333"/>
                </a:solidFill>
                <a:latin typeface="Calibri Light"/>
                <a:ea typeface="MS PGothic" panose="020B0600070205080204" pitchFamily="34" charset="-128"/>
              </a:rPr>
              <a:t>risico</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gezichtsuitdrukkingen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gedrag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verkeerd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beoordelen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Voorbeeld</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Piet </a:t>
            </a:r>
            <a:r>
              <a:rPr lang="en-AU" altLang="de-DE" sz="2400" dirty="0" err="1">
                <a:solidFill>
                  <a:srgbClr val="333333"/>
                </a:solidFill>
                <a:latin typeface="Calibri Light"/>
                <a:ea typeface="MS PGothic" panose="020B0600070205080204" pitchFamily="34" charset="-128"/>
              </a:rPr>
              <a:t>merkt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dat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wordt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aangestaard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denkt</a:t>
            </a:r>
            <a:r>
              <a:rPr lang="en-AU" altLang="de-DE" sz="2400">
                <a:solidFill>
                  <a:srgbClr val="333333"/>
                </a:solidFill>
                <a:latin typeface="Calibri Light"/>
                <a:ea typeface="MS PGothic" panose="020B0600070205080204" pitchFamily="34" charset="-128"/>
              </a:rPr>
              <a:t>: </a:t>
            </a:r>
            <a:r>
              <a:rPr lang="en-AU" altLang="nl-NL" sz="2400">
                <a:solidFill>
                  <a:srgbClr val="333333"/>
                </a:solidFill>
                <a:latin typeface="Calibri Light"/>
                <a:ea typeface="MS PGothic" panose="020B0600070205080204" pitchFamily="34" charset="-128"/>
              </a:rPr>
              <a:t>“</a:t>
            </a:r>
            <a:r>
              <a:rPr lang="en-AU" altLang="ja-JP" sz="2400">
                <a:solidFill>
                  <a:srgbClr val="333333"/>
                </a:solidFill>
                <a:latin typeface="Calibri Light"/>
                <a:ea typeface="MS PGothic" panose="020B0600070205080204" pitchFamily="34" charset="-128"/>
              </a:rPr>
              <a:t>Zij </a:t>
            </a:r>
            <a:r>
              <a:rPr lang="en-AU" altLang="ja-JP" sz="2400" dirty="0" err="1">
                <a:solidFill>
                  <a:srgbClr val="333333"/>
                </a:solidFill>
                <a:latin typeface="Calibri Light"/>
                <a:ea typeface="MS PGothic" panose="020B0600070205080204" pitchFamily="34" charset="-128"/>
              </a:rPr>
              <a:t>willen</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mij</a:t>
            </a:r>
            <a:r>
              <a:rPr lang="en-AU" altLang="ja-JP" sz="2400" dirty="0">
                <a:solidFill>
                  <a:srgbClr val="333333"/>
                </a:solidFill>
                <a:latin typeface="Calibri Light"/>
                <a:ea typeface="MS PGothic" panose="020B0600070205080204" pitchFamily="34" charset="-128"/>
              </a:rPr>
              <a:t> </a:t>
            </a:r>
            <a:r>
              <a:rPr lang="en-AU" altLang="ja-JP" sz="2400" err="1">
                <a:solidFill>
                  <a:srgbClr val="333333"/>
                </a:solidFill>
                <a:latin typeface="Calibri Light"/>
                <a:ea typeface="MS PGothic" panose="020B0600070205080204" pitchFamily="34" charset="-128"/>
              </a:rPr>
              <a:t>pakken</a:t>
            </a:r>
            <a:r>
              <a:rPr lang="en-AU" altLang="ja-JP" sz="2400">
                <a:solidFill>
                  <a:srgbClr val="333333"/>
                </a:solidFill>
                <a:latin typeface="Calibri Light"/>
                <a:ea typeface="MS PGothic" panose="020B0600070205080204" pitchFamily="34" charset="-128"/>
              </a:rPr>
              <a:t>.</a:t>
            </a:r>
            <a:r>
              <a:rPr lang="en-AU" altLang="nl-NL" sz="2400">
                <a:solidFill>
                  <a:srgbClr val="333333"/>
                </a:solidFill>
                <a:latin typeface="Calibri Light"/>
                <a:ea typeface="MS PGothic" panose="020B0600070205080204" pitchFamily="34" charset="-128"/>
              </a:rPr>
              <a:t>”</a:t>
            </a:r>
            <a:endParaRPr lang="en-AU" altLang="ja-JP" sz="2400" dirty="0">
              <a:solidFill>
                <a:srgbClr val="333333"/>
              </a:solidFill>
              <a:latin typeface="Calibri Light"/>
              <a:ea typeface="MS PGothic" panose="020B0600070205080204" pitchFamily="34" charset="-128"/>
            </a:endParaRPr>
          </a:p>
          <a:p>
            <a:pPr lvl="0" defTabSz="914400" fontAlgn="base"/>
            <a:r>
              <a:rPr lang="en-AU" altLang="de-DE" sz="2400" dirty="0" err="1">
                <a:solidFill>
                  <a:srgbClr val="004992"/>
                </a:solidFill>
                <a:latin typeface="Calibri Light"/>
                <a:ea typeface="MS PGothic" panose="020B0600070205080204" pitchFamily="34" charset="-128"/>
              </a:rPr>
              <a:t>Achtergrond</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Piet is al </a:t>
            </a:r>
            <a:r>
              <a:rPr lang="en-AU" altLang="de-DE" sz="2400" dirty="0" err="1">
                <a:solidFill>
                  <a:srgbClr val="333333"/>
                </a:solidFill>
                <a:latin typeface="Calibri Light"/>
                <a:ea typeface="MS PGothic" panose="020B0600070205080204" pitchFamily="34" charset="-128"/>
              </a:rPr>
              <a:t>weken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angstig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draagt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vermomming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donkere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zonnebril</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a:solidFill>
                  <a:srgbClr val="004992"/>
                </a:solidFill>
                <a:latin typeface="Calibri Light"/>
                <a:ea typeface="MS PGothic" panose="020B0600070205080204" pitchFamily="34" charset="-128"/>
              </a:rPr>
              <a:t>Maar: </a:t>
            </a:r>
            <a:r>
              <a:rPr lang="en-AU" altLang="de-DE" sz="2400" dirty="0">
                <a:solidFill>
                  <a:srgbClr val="333333"/>
                </a:solidFill>
                <a:latin typeface="Calibri Light"/>
                <a:ea typeface="MS PGothic" panose="020B0600070205080204" pitchFamily="34" charset="-128"/>
              </a:rPr>
              <a:t>Door </a:t>
            </a:r>
            <a:r>
              <a:rPr lang="en-AU" altLang="de-DE" sz="2400" dirty="0" err="1">
                <a:solidFill>
                  <a:srgbClr val="333333"/>
                </a:solidFill>
                <a:latin typeface="Calibri Light"/>
                <a:ea typeface="MS PGothic" panose="020B0600070205080204" pitchFamily="34" charset="-128"/>
              </a:rPr>
              <a:t>zijn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opvallende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gedrag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trekt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extra </a:t>
            </a:r>
            <a:r>
              <a:rPr lang="en-AU" altLang="de-DE" sz="2400" dirty="0" err="1">
                <a:solidFill>
                  <a:srgbClr val="333333"/>
                </a:solidFill>
                <a:latin typeface="Calibri Light"/>
                <a:ea typeface="MS PGothic" panose="020B0600070205080204" pitchFamily="34" charset="-128"/>
              </a:rPr>
              <a:t>aandacht</a:t>
            </a:r>
            <a:r>
              <a:rPr lang="en-AU" altLang="de-DE" sz="2400" dirty="0">
                <a:solidFill>
                  <a:srgbClr val="333333"/>
                </a:solidFill>
                <a:latin typeface="Calibri Light"/>
                <a:ea typeface="MS PGothic" panose="020B0600070205080204" pitchFamily="34" charset="-128"/>
              </a:rPr>
              <a:t>.</a:t>
            </a:r>
          </a:p>
          <a:p>
            <a:pPr lvl="0" defTabSz="914400" fontAlgn="base"/>
            <a:r>
              <a:rPr lang="en-AU" altLang="nl-NL" sz="2400">
                <a:solidFill>
                  <a:srgbClr val="333333"/>
                </a:solidFill>
                <a:latin typeface="Calibri Light"/>
                <a:ea typeface="MS PGothic" panose="020B0600070205080204" pitchFamily="34" charset="-128"/>
              </a:rPr>
              <a:t>“</a:t>
            </a:r>
            <a:r>
              <a:rPr lang="en-AU" altLang="ja-JP" sz="2400">
                <a:solidFill>
                  <a:srgbClr val="333333"/>
                </a:solidFill>
                <a:latin typeface="Calibri Light"/>
                <a:ea typeface="MS PGothic" panose="020B0600070205080204" pitchFamily="34" charset="-128"/>
              </a:rPr>
              <a:t>Vergissen is menselijk</a:t>
            </a:r>
            <a:r>
              <a:rPr lang="en-AU" altLang="nl-NL" sz="2400">
                <a:solidFill>
                  <a:srgbClr val="333333"/>
                </a:solidFill>
                <a:latin typeface="Calibri Light"/>
                <a:ea typeface="MS PGothic" panose="020B0600070205080204" pitchFamily="34" charset="-128"/>
              </a:rPr>
              <a:t>”</a:t>
            </a:r>
            <a:r>
              <a:rPr lang="en-AU" altLang="ja-JP" sz="2400">
                <a:solidFill>
                  <a:srgbClr val="333333"/>
                </a:solidFill>
                <a:latin typeface="Calibri Light"/>
                <a:ea typeface="MS PGothic" panose="020B0600070205080204" pitchFamily="34" charset="-128"/>
              </a:rPr>
              <a:t> </a:t>
            </a:r>
            <a:r>
              <a:rPr lang="en-AU" altLang="ja-JP" sz="2400" dirty="0">
                <a:solidFill>
                  <a:srgbClr val="333333"/>
                </a:solidFill>
                <a:latin typeface="Calibri Light"/>
                <a:ea typeface="MS PGothic" panose="020B0600070205080204" pitchFamily="34" charset="-128"/>
              </a:rPr>
              <a:t>– neem </a:t>
            </a:r>
            <a:r>
              <a:rPr lang="en-AU" altLang="ja-JP" sz="2400" dirty="0" err="1">
                <a:solidFill>
                  <a:srgbClr val="333333"/>
                </a:solidFill>
                <a:latin typeface="Calibri Light"/>
                <a:ea typeface="MS PGothic" panose="020B0600070205080204" pitchFamily="34" charset="-128"/>
              </a:rPr>
              <a:t>altijd</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andere</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gezichtspunten</a:t>
            </a:r>
            <a:r>
              <a:rPr lang="en-AU" altLang="ja-JP" sz="2400" dirty="0">
                <a:solidFill>
                  <a:srgbClr val="333333"/>
                </a:solidFill>
                <a:latin typeface="Calibri Light"/>
                <a:ea typeface="MS PGothic" panose="020B0600070205080204" pitchFamily="34" charset="-128"/>
              </a:rPr>
              <a:t> in </a:t>
            </a:r>
            <a:r>
              <a:rPr lang="en-AU" altLang="ja-JP" sz="2400" dirty="0" err="1">
                <a:solidFill>
                  <a:srgbClr val="333333"/>
                </a:solidFill>
                <a:latin typeface="Calibri Light"/>
                <a:ea typeface="MS PGothic" panose="020B0600070205080204" pitchFamily="34" charset="-128"/>
              </a:rPr>
              <a:t>overweging</a:t>
            </a:r>
            <a:r>
              <a:rPr lang="en-AU" altLang="ja-JP"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p:txBody>
          <a:bodyPr/>
          <a:lstStyle/>
          <a:p>
            <a:pPr>
              <a:defRPr/>
            </a:pPr>
            <a:fld id="{A199B3C3-7742-4EAE-BF01-DEE0FB4279F4}" type="slidenum">
              <a:rPr lang="de-DE" altLang="de-DE" smtClean="0"/>
              <a:pPr>
                <a:defRPr/>
              </a:pPr>
              <a:t>57</a:t>
            </a:fld>
            <a:endParaRPr lang="de-DE" altLang="de-DE"/>
          </a:p>
        </p:txBody>
      </p:sp>
    </p:spTree>
    <p:extLst>
      <p:ext uri="{BB962C8B-B14F-4D97-AF65-F5344CB8AC3E}">
        <p14:creationId xmlns:p14="http://schemas.microsoft.com/office/powerpoint/2010/main" val="9041494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31401216"/>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dirty="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a:t>
                      </a:r>
                      <a:r>
                        <a:rPr kumimoji="0" lang="de-DE" sz="1000" b="0" i="0" u="none" strike="noStrike" cap="none" normalizeH="0" baseline="0" dirty="0">
                          <a:ln>
                            <a:noFill/>
                          </a:ln>
                          <a:solidFill>
                            <a:srgbClr val="333333"/>
                          </a:solidFill>
                          <a:effectLst/>
                          <a:latin typeface="Calibri Light"/>
                          <a:ea typeface="ＭＳ Ｐゴシック" pitchFamily="34" charset="-128"/>
                        </a:rPr>
                        <a:t>(turkish </a:t>
                      </a:r>
                      <a:r>
                        <a:rPr kumimoji="0" lang="de-DE" sz="1000" b="0" i="0" u="none" strike="noStrike" cap="none" normalizeH="0" baseline="0">
                          <a:ln>
                            <a:noFill/>
                          </a:ln>
                          <a:solidFill>
                            <a:srgbClr val="333333"/>
                          </a:solidFill>
                          <a:effectLst/>
                          <a:latin typeface="Calibri Light"/>
                          <a:ea typeface="ＭＳ Ｐゴシック" pitchFamily="34" charset="-128"/>
                        </a:rPr>
                        <a:t>parade)/“Typisch türkisch?” </a:t>
                      </a:r>
                      <a:r>
                        <a:rPr kumimoji="0" lang="de-DE" sz="1000" b="0" i="0" u="none" strike="noStrike" cap="none" normalizeH="0" baseline="0" dirty="0">
                          <a:ln>
                            <a:noFill/>
                          </a:ln>
                          <a:solidFill>
                            <a:srgbClr val="333333"/>
                          </a:solidFill>
                          <a:effectLst/>
                          <a:latin typeface="Calibri Light"/>
                          <a:ea typeface="ＭＳ Ｐゴシック" pitchFamily="34" charset="-128"/>
                        </a:rPr>
                        <a:t>(türkische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a:t>
                      </a:r>
                      <a:r>
                        <a:rPr kumimoji="0" lang="de-DE" sz="1000" b="0" i="0" u="none" strike="noStrike" cap="none" normalizeH="0" baseline="0" dirty="0">
                          <a:ln>
                            <a:noFill/>
                          </a:ln>
                          <a:solidFill>
                            <a:srgbClr val="333333"/>
                          </a:solidFill>
                          <a:effectLst/>
                          <a:latin typeface="Calibri Light"/>
                          <a:ea typeface="ＭＳ Ｐゴシック" pitchFamily="34" charset="-128"/>
                        </a:rPr>
                        <a:t>(woman in dirndl </a:t>
                      </a:r>
                      <a:r>
                        <a:rPr kumimoji="0" lang="de-DE" sz="1000" b="0" i="0" u="none" strike="noStrike" cap="none" normalizeH="0" baseline="0">
                          <a:ln>
                            <a:noFill/>
                          </a:ln>
                          <a:solidFill>
                            <a:srgbClr val="333333"/>
                          </a:solidFill>
                          <a:effectLst/>
                          <a:latin typeface="Calibri Light"/>
                          <a:ea typeface="ＭＳ Ｐゴシック" pitchFamily="34" charset="-128"/>
                        </a:rPr>
                        <a:t>dress)/“Typisch deutsch?” </a:t>
                      </a:r>
                      <a:r>
                        <a:rPr kumimoji="0" lang="de-DE" sz="1000" b="0" i="0" u="none" strike="noStrike" cap="none" normalizeH="0" baseline="0" dirty="0">
                          <a:ln>
                            <a:noFill/>
                          </a:ln>
                          <a:solidFill>
                            <a:srgbClr val="333333"/>
                          </a:solidFill>
                          <a:effectLst/>
                          <a:latin typeface="Calibri Light"/>
                          <a:ea typeface="ＭＳ Ｐゴシック" pitchFamily="34" charset="-128"/>
                        </a:rPr>
                        <a:t>(Frau in Dirnd)</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library/</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 Christin 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strips: car, illness/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Auto, </a:t>
                      </a:r>
                      <a:r>
                        <a:rPr kumimoji="0" lang="en-GB" sz="1000" b="0" i="0" u="none" strike="noStrike" cap="none" normalizeH="0" baseline="0" dirty="0" err="1">
                          <a:ln>
                            <a:noFill/>
                          </a:ln>
                          <a:solidFill>
                            <a:srgbClr val="333333"/>
                          </a:solidFill>
                          <a:effectLst/>
                          <a:latin typeface="Calibri Light"/>
                          <a:ea typeface="ＭＳ Ｐゴシック" pitchFamily="34" charset="-128"/>
                        </a:rPr>
                        <a:t>Krankheit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a:t>
                      </a:r>
                      <a:r>
                        <a:rPr kumimoji="0" lang="de-DE" sz="1000" b="0" i="0" u="none" strike="noStrike" cap="none" normalizeH="0" baseline="0" dirty="0" err="1">
                          <a:ln>
                            <a:noFill/>
                          </a:ln>
                          <a:solidFill>
                            <a:srgbClr val="333333"/>
                          </a:solidFill>
                          <a:effectLst/>
                          <a:latin typeface="Calibri Light"/>
                          <a:ea typeface="ＭＳ Ｐゴシック" pitchFamily="34" charset="-128"/>
                        </a:rPr>
                        <a:t>strip</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overweight</a:t>
                      </a:r>
                      <a:r>
                        <a:rPr kumimoji="0" lang="de-DE" sz="1000" b="0" i="0" u="none" strike="noStrike" cap="none" normalizeH="0" baseline="0" dirty="0">
                          <a:ln>
                            <a:noFill/>
                          </a:ln>
                          <a:solidFill>
                            <a:srgbClr val="333333"/>
                          </a:solidFill>
                          <a:effectLst/>
                          <a:latin typeface="Calibri Light"/>
                          <a:ea typeface="ＭＳ Ｐゴシック" pitchFamily="34" charset="-128"/>
                        </a:rPr>
                        <a:t> man, </a:t>
                      </a:r>
                      <a:r>
                        <a:rPr kumimoji="0" lang="de-DE" sz="1000" b="0" i="0" u="none" strike="noStrike" cap="none" normalizeH="0" baseline="0" dirty="0" err="1">
                          <a:ln>
                            <a:noFill/>
                          </a:ln>
                          <a:solidFill>
                            <a:srgbClr val="333333"/>
                          </a:solidFill>
                          <a:effectLst/>
                          <a:latin typeface="Calibri Light"/>
                          <a:ea typeface="ＭＳ Ｐゴシック" pitchFamily="34" charset="-128"/>
                        </a:rPr>
                        <a:t>football</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burglary</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twins</a:t>
                      </a:r>
                      <a:r>
                        <a:rPr kumimoji="0" lang="de-DE" sz="1000" b="0" i="0" u="none" strike="noStrike" cap="none" normalizeH="0" baseline="0" dirty="0">
                          <a:ln>
                            <a:noFill/>
                          </a:ln>
                          <a:solidFill>
                            <a:srgbClr val="333333"/>
                          </a:solidFill>
                          <a:effectLst/>
                          <a:latin typeface="Calibri Light"/>
                          <a:ea typeface="ＭＳ Ｐゴシック" pitchFamily="34" charset="-128"/>
                        </a:rPr>
                        <a:t>/Bildergeschichten: dicker Mann, Fußball, Einbruch, Zwillinge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nl-NL"/>
              <a:t>Metacognitieve Training 6 – Inlevingsvermogen II</a:t>
            </a:r>
            <a:endParaRPr lang="de-DE"/>
          </a:p>
        </p:txBody>
      </p:sp>
      <p:sp>
        <p:nvSpPr>
          <p:cNvPr id="3" name="Slide Number Placeholder 2"/>
          <p:cNvSpPr>
            <a:spLocks noGrp="1"/>
          </p:cNvSpPr>
          <p:nvPr>
            <p:ph type="sldNum" sz="quarter" idx="12"/>
          </p:nvPr>
        </p:nvSpPr>
        <p:spPr/>
        <p:txBody>
          <a:bodyPr/>
          <a:lstStyle/>
          <a:p>
            <a:pPr>
              <a:defRPr/>
            </a:pPr>
            <a:fld id="{A199B3C3-7742-4EAE-BF01-DEE0FB4279F4}" type="slidenum">
              <a:rPr lang="de-DE" altLang="de-DE" smtClean="0"/>
              <a:pPr>
                <a:defRPr/>
              </a:pPr>
              <a:t>58</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3646</Words>
  <Application>Microsoft Office PowerPoint</Application>
  <PresentationFormat>Benutzerdefiniert</PresentationFormat>
  <Paragraphs>612</Paragraphs>
  <Slides>58</Slides>
  <Notes>58</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58</vt:i4>
      </vt:variant>
    </vt:vector>
  </HeadingPairs>
  <TitlesOfParts>
    <vt:vector size="66" baseType="lpstr">
      <vt:lpstr>Arial</vt:lpstr>
      <vt:lpstr>WingDings</vt:lpstr>
      <vt:lpstr>Verdana</vt:lpstr>
      <vt:lpstr>Calibri Light</vt:lpstr>
      <vt:lpstr>Symbol</vt:lpstr>
      <vt:lpstr>Times New Roman</vt:lpstr>
      <vt:lpstr>UKE_PPT-Vorlage_16zu9</vt:lpstr>
      <vt:lpstr>1_UKE_PPT-Vorlage_16zu9</vt:lpstr>
      <vt:lpstr>MCT 6 B BADE – Inlevingsvermogen II</vt:lpstr>
      <vt:lpstr>Als je iemand voor het eerst ontmoet: op welke uiterlijke kenmerken let je dan? </vt:lpstr>
      <vt:lpstr>Uiterlijke kenmerken Hoe betrouwbaar zijn deze om een juiste indruk te krijgen?</vt:lpstr>
      <vt:lpstr>Welke andere informatiebronnen kun je bedenken? Hoe betrouwbaar zijn deze?</vt:lpstr>
      <vt:lpstr>Andere informatiebronnen</vt:lpstr>
      <vt:lpstr>Voor- en nadelen van bepaalde informatiebronnen</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Schijn en werkelijkheid</vt:lpstr>
      <vt:lpstr>Waarom doen we dit?</vt:lpstr>
      <vt:lpstr>Waarom doen we dit?</vt:lpstr>
      <vt:lpstr>Waarom doen we dit?</vt:lpstr>
      <vt:lpstr>Waarom doen we dit?</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Oefening 1</vt:lpstr>
      <vt:lpstr>Oefening 1</vt:lpstr>
      <vt:lpstr>Oefening 1</vt:lpstr>
      <vt:lpstr>Oefening 1</vt:lpstr>
      <vt:lpstr>PowerPoint-Präsentation</vt:lpstr>
      <vt:lpstr>Man met overgewicht valt van stoel Wat zullen de meeste mensen denken?</vt:lpstr>
      <vt:lpstr>Oefening 1</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optioneel: videoclip</vt:lpstr>
      <vt:lpstr>PowerPoint-Präsentation</vt:lpstr>
      <vt:lpstr>PowerPoint-Präsentation</vt:lpstr>
      <vt:lpstr>PowerPoint-Präsentation</vt:lpstr>
      <vt:lpstr>PowerPoint-Präsentation</vt:lpstr>
      <vt:lpstr>Betekenis voor het dagelijks leven</vt:lpstr>
      <vt:lpstr>Betekenis voor het dagelijks leven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328</cp:revision>
  <dcterms:created xsi:type="dcterms:W3CDTF">2004-06-30T16:15:23Z</dcterms:created>
  <dcterms:modified xsi:type="dcterms:W3CDTF">2023-02-06T11:22:50Z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