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913" r:id="rId1"/>
    <p:sldMasterId id="2147483926" r:id="rId2"/>
  </p:sldMasterIdLst>
  <p:notesMasterIdLst>
    <p:notesMasterId r:id="rId54"/>
  </p:notesMasterIdLst>
  <p:handoutMasterIdLst>
    <p:handoutMasterId r:id="rId55"/>
  </p:handoutMasterIdLst>
  <p:sldIdLst>
    <p:sldId id="544" r:id="rId3"/>
    <p:sldId id="456" r:id="rId4"/>
    <p:sldId id="455" r:id="rId5"/>
    <p:sldId id="509" r:id="rId6"/>
    <p:sldId id="457" r:id="rId7"/>
    <p:sldId id="426" r:id="rId8"/>
    <p:sldId id="512" r:id="rId9"/>
    <p:sldId id="549" r:id="rId10"/>
    <p:sldId id="548" r:id="rId11"/>
    <p:sldId id="547" r:id="rId12"/>
    <p:sldId id="515" r:id="rId13"/>
    <p:sldId id="552" r:id="rId14"/>
    <p:sldId id="551" r:id="rId15"/>
    <p:sldId id="550" r:id="rId16"/>
    <p:sldId id="545" r:id="rId17"/>
    <p:sldId id="554" r:id="rId18"/>
    <p:sldId id="553" r:id="rId19"/>
    <p:sldId id="465" r:id="rId20"/>
    <p:sldId id="520" r:id="rId21"/>
    <p:sldId id="557" r:id="rId22"/>
    <p:sldId id="556" r:id="rId23"/>
    <p:sldId id="555" r:id="rId24"/>
    <p:sldId id="529" r:id="rId25"/>
    <p:sldId id="566" r:id="rId26"/>
    <p:sldId id="565" r:id="rId27"/>
    <p:sldId id="564" r:id="rId28"/>
    <p:sldId id="563" r:id="rId29"/>
    <p:sldId id="562" r:id="rId30"/>
    <p:sldId id="561" r:id="rId31"/>
    <p:sldId id="560" r:id="rId32"/>
    <p:sldId id="559" r:id="rId33"/>
    <p:sldId id="558" r:id="rId34"/>
    <p:sldId id="429" r:id="rId35"/>
    <p:sldId id="530" r:id="rId36"/>
    <p:sldId id="531" r:id="rId37"/>
    <p:sldId id="532" r:id="rId38"/>
    <p:sldId id="486" r:id="rId39"/>
    <p:sldId id="473" r:id="rId40"/>
    <p:sldId id="502" r:id="rId41"/>
    <p:sldId id="422" r:id="rId42"/>
    <p:sldId id="533" r:id="rId43"/>
    <p:sldId id="535" r:id="rId44"/>
    <p:sldId id="496" r:id="rId45"/>
    <p:sldId id="537" r:id="rId46"/>
    <p:sldId id="538" r:id="rId47"/>
    <p:sldId id="540" r:id="rId48"/>
    <p:sldId id="541" r:id="rId49"/>
    <p:sldId id="444" r:id="rId50"/>
    <p:sldId id="368" r:id="rId51"/>
    <p:sldId id="542" r:id="rId52"/>
    <p:sldId id="464" r:id="rId53"/>
  </p:sldIdLst>
  <p:sldSz cx="12195175" cy="6858000"/>
  <p:notesSz cx="7099300" cy="10234613"/>
  <p:embeddedFontLst>
    <p:embeddedFont>
      <p:font typeface="Calibri Light" panose="020F0302020204030204" pitchFamily="34" charset="0"/>
      <p:regular r:id="rId56"/>
      <p:italic r:id="rId57"/>
    </p:embeddedFont>
    <p:embeddedFont>
      <p:font typeface="Verdana" panose="020B0604030504040204" pitchFamily="34" charset="0"/>
      <p:regular r:id="rId58"/>
      <p:bold r:id="rId59"/>
      <p:italic r:id="rId60"/>
      <p:boldItalic r:id="rId61"/>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3333CC"/>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82" autoAdjust="0"/>
    <p:restoredTop sz="94660"/>
  </p:normalViewPr>
  <p:slideViewPr>
    <p:cSldViewPr>
      <p:cViewPr varScale="1">
        <p:scale>
          <a:sx n="98" d="100"/>
          <a:sy n="98" d="100"/>
        </p:scale>
        <p:origin x="292" y="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3.fntdata"/><Relationship Id="rId5" Type="http://schemas.openxmlformats.org/officeDocument/2006/relationships/slide" Target="slides/slide3.xml"/><Relationship Id="rId61" Type="http://schemas.openxmlformats.org/officeDocument/2006/relationships/font" Target="fonts/font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A0BA9D2-DE53-49FE-B128-7E569DBEA214}" type="slidenum">
              <a:rPr lang="en-US" altLang="de-DE"/>
              <a:pPr>
                <a:defRPr/>
              </a:pPr>
              <a:t>‹Nr.›</a:t>
            </a:fld>
            <a:endParaRPr lang="en-US" altLang="de-DE"/>
          </a:p>
        </p:txBody>
      </p:sp>
    </p:spTree>
    <p:extLst>
      <p:ext uri="{BB962C8B-B14F-4D97-AF65-F5344CB8AC3E}">
        <p14:creationId xmlns:p14="http://schemas.microsoft.com/office/powerpoint/2010/main" val="8024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D6C5D0-1AFC-461D-B851-5D3C05FE480E}" type="slidenum">
              <a:rPr lang="en-US" altLang="de-DE"/>
              <a:pPr>
                <a:defRPr/>
              </a:pPr>
              <a:t>‹Nr.›</a:t>
            </a:fld>
            <a:endParaRPr lang="en-US" altLang="de-DE"/>
          </a:p>
        </p:txBody>
      </p:sp>
    </p:spTree>
    <p:extLst>
      <p:ext uri="{BB962C8B-B14F-4D97-AF65-F5344CB8AC3E}">
        <p14:creationId xmlns:p14="http://schemas.microsoft.com/office/powerpoint/2010/main" val="174318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2</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F3907E-1DB2-4A9C-9371-71F74BCEAC77}"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28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6DA18-7C72-4D7B-99E8-C8424078A6B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05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9B22203-2AAB-4A99-94EE-81A6B7E98852}"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17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93A77C-6766-4D91-B863-77B86DA4650F}"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24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747E24-49F1-4EC0-B0EE-19D4F924E536}"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979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CE67C2-2CC6-4018-B072-98D8B3181EAD}"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7965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D515EEC-7AF7-45BD-869C-D015537B0BD0}"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89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D8E0B9-8B77-4D2D-AD20-D0F362D80C1E}"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3453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B06DC-6007-4F70-9C70-FD726DC7CD9E}" type="slidenum">
              <a:rPr lang="en-US" altLang="de-DE" sz="1300" smtClean="0"/>
              <a:pPr>
                <a:spcBef>
                  <a:spcPct val="0"/>
                </a:spcBef>
              </a:pPr>
              <a:t>43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369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46</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47</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48</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1F061A-734B-4532-8435-273F397768F6}" type="slidenum">
              <a:rPr lang="en-US" altLang="de-DE" sz="1300" smtClean="0"/>
              <a:pPr>
                <a:spcBef>
                  <a:spcPct val="0"/>
                </a:spcBef>
              </a:pPr>
              <a:t>49</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3672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BBABB-57B2-4A64-8B2D-25824CC8EFAD}" type="slidenum">
              <a:rPr lang="en-US" altLang="de-DE" sz="1300" smtClean="0"/>
              <a:pPr>
                <a:spcBef>
                  <a:spcPct val="0"/>
                </a:spcBef>
              </a:pPr>
              <a:t>51</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491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3332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059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Metacognitieve</a:t>
            </a:r>
            <a:r>
              <a:rPr lang="en-US" altLang="ko-KR" dirty="0">
                <a:solidFill>
                  <a:srgbClr val="004992"/>
                </a:solidFill>
              </a:rPr>
              <a:t>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4746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93523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28483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315343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53393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858116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6208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25494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82111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483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199B3C3-7742-4EAE-BF01-DEE0FB4279F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defTabSz="457123" eaLnBrk="1" fontAlgn="auto" hangingPunct="1">
              <a:spcBef>
                <a:spcPts val="0"/>
              </a:spcBef>
              <a:spcAft>
                <a:spcPts val="0"/>
              </a:spcAft>
            </a:pPr>
            <a:r>
              <a:rPr lang="nl-NL">
                <a:solidFill>
                  <a:srgbClr val="333333"/>
                </a:solidFill>
              </a:rPr>
              <a:t>Metacognitieve Training 6 – Inlevingsvermogen II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17820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6 B – Inlevingsvermogen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8668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 </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zijn deze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verder?...</a:t>
            </a:r>
            <a:endParaRPr lang="de-DE" altLang="de-DE" sz="2000" i="1" dirty="0">
              <a:latin typeface="Calibri Light"/>
            </a:endParaRPr>
          </a:p>
        </p:txBody>
      </p:sp>
      <p:sp>
        <p:nvSpPr>
          <p:cNvPr id="15" name="Text Box 5"/>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2420888"/>
            <a:ext cx="1972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041803" y="2636912"/>
            <a:ext cx="1587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257827" y="4437112"/>
            <a:ext cx="155448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4</a:t>
            </a:fld>
            <a:endParaRPr lang="de-DE" altLang="de-DE"/>
          </a:p>
        </p:txBody>
      </p:sp>
    </p:spTree>
    <p:extLst>
      <p:ext uri="{BB962C8B-B14F-4D97-AF65-F5344CB8AC3E}">
        <p14:creationId xmlns:p14="http://schemas.microsoft.com/office/powerpoint/2010/main" val="164272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Andere</a:t>
            </a:r>
            <a:r>
              <a:rPr lang="en-US" sz="3600" dirty="0">
                <a:latin typeface="Calibri Light"/>
              </a:rPr>
              <a:t> </a:t>
            </a:r>
            <a:r>
              <a:rPr lang="en-US" sz="3600" dirty="0" err="1">
                <a:latin typeface="Calibri Light"/>
              </a:rPr>
              <a:t>informatiebronnen</a:t>
            </a:r>
            <a:endParaRPr lang="en-US" sz="3600" dirty="0">
              <a:latin typeface="Calibri Light"/>
            </a:endParaRPr>
          </a:p>
        </p:txBody>
      </p:sp>
      <p:sp>
        <p:nvSpPr>
          <p:cNvPr id="3" name="Content Placeholder 2"/>
          <p:cNvSpPr>
            <a:spLocks noGrp="1"/>
          </p:cNvSpPr>
          <p:nvPr>
            <p:ph idx="1"/>
          </p:nvPr>
        </p:nvSpPr>
        <p:spPr>
          <a:xfrm>
            <a:off x="408955" y="2204864"/>
            <a:ext cx="6264696"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verhalen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 of groepen: bijvoorbeeld, motorliefhebbers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mn-lt"/>
                <a:ea typeface="+mn-ea"/>
                <a:cs typeface="+mn-cs"/>
              </a:rPr>
              <a:t>Voor- en nadelen van bepaalde informatiebronnen</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46841056"/>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7</a:t>
            </a:fld>
            <a:endParaRPr lang="de-DE" altLang="de-DE"/>
          </a:p>
        </p:txBody>
      </p:sp>
    </p:spTree>
    <p:extLst>
      <p:ext uri="{BB962C8B-B14F-4D97-AF65-F5344CB8AC3E}">
        <p14:creationId xmlns:p14="http://schemas.microsoft.com/office/powerpoint/2010/main" val="2785338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511470260"/>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8</a:t>
            </a:fld>
            <a:endParaRPr lang="de-DE" altLang="de-DE"/>
          </a:p>
        </p:txBody>
      </p:sp>
    </p:spTree>
    <p:extLst>
      <p:ext uri="{BB962C8B-B14F-4D97-AF65-F5344CB8AC3E}">
        <p14:creationId xmlns:p14="http://schemas.microsoft.com/office/powerpoint/2010/main" val="101593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37051868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9</a:t>
            </a:fld>
            <a:endParaRPr lang="de-DE" altLang="de-DE"/>
          </a:p>
        </p:txBody>
      </p:sp>
    </p:spTree>
    <p:extLst>
      <p:ext uri="{BB962C8B-B14F-4D97-AF65-F5344CB8AC3E}">
        <p14:creationId xmlns:p14="http://schemas.microsoft.com/office/powerpoint/2010/main" val="7660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7736603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Beoordeling op grond van lichaamstaal kan leiden tot foutieve interpretaties.</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Voorbeeld: Iemand met zelfvertrouwen kan de schijn ophouden. Mismaaktheid kan de indruk wekken van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10</a:t>
            </a:fld>
            <a:endParaRPr lang="de-DE" altLang="de-DE"/>
          </a:p>
        </p:txBody>
      </p:sp>
    </p:spTree>
    <p:extLst>
      <p:ext uri="{BB962C8B-B14F-4D97-AF65-F5344CB8AC3E}">
        <p14:creationId xmlns:p14="http://schemas.microsoft.com/office/powerpoint/2010/main" val="157569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0635876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11</a:t>
            </a:fld>
            <a:endParaRPr lang="de-DE" altLang="de-DE"/>
          </a:p>
        </p:txBody>
      </p:sp>
    </p:spTree>
    <p:extLst>
      <p:ext uri="{BB962C8B-B14F-4D97-AF65-F5344CB8AC3E}">
        <p14:creationId xmlns:p14="http://schemas.microsoft.com/office/powerpoint/2010/main" val="974542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4051892299"/>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12</a:t>
            </a:fld>
            <a:endParaRPr lang="de-DE" altLang="de-DE"/>
          </a:p>
        </p:txBody>
      </p:sp>
    </p:spTree>
    <p:extLst>
      <p:ext uri="{BB962C8B-B14F-4D97-AF65-F5344CB8AC3E}">
        <p14:creationId xmlns:p14="http://schemas.microsoft.com/office/powerpoint/2010/main" val="52385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3181098082"/>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13</a:t>
            </a:fld>
            <a:endParaRPr lang="de-DE" altLang="de-DE"/>
          </a:p>
        </p:txBody>
      </p:sp>
    </p:spTree>
    <p:extLst>
      <p:ext uri="{BB962C8B-B14F-4D97-AF65-F5344CB8AC3E}">
        <p14:creationId xmlns:p14="http://schemas.microsoft.com/office/powerpoint/2010/main" val="3670982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162047315"/>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Uit een recente studie blijkt dat schrijvers en lezers van e-mail overtuigd zijn van de “toon” van een e-mail. In werkelijkheid is er een overeenstemming van ongeveer 56%, dat is maar weinig boven kansniveau/toeval.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14</a:t>
            </a:fld>
            <a:endParaRPr lang="de-DE" altLang="de-DE"/>
          </a:p>
        </p:txBody>
      </p:sp>
    </p:spTree>
    <p:extLst>
      <p:ext uri="{BB962C8B-B14F-4D97-AF65-F5344CB8AC3E}">
        <p14:creationId xmlns:p14="http://schemas.microsoft.com/office/powerpoint/2010/main" val="160459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228621659"/>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15</a:t>
            </a:fld>
            <a:endParaRPr lang="de-DE" altLang="de-DE"/>
          </a:p>
        </p:txBody>
      </p:sp>
    </p:spTree>
    <p:extLst>
      <p:ext uri="{BB962C8B-B14F-4D97-AF65-F5344CB8AC3E}">
        <p14:creationId xmlns:p14="http://schemas.microsoft.com/office/powerpoint/2010/main" val="1650318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081507640"/>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16</a:t>
            </a:fld>
            <a:endParaRPr lang="de-DE" altLang="de-DE"/>
          </a:p>
        </p:txBody>
      </p:sp>
    </p:spTree>
    <p:extLst>
      <p:ext uri="{BB962C8B-B14F-4D97-AF65-F5344CB8AC3E}">
        <p14:creationId xmlns:p14="http://schemas.microsoft.com/office/powerpoint/2010/main" val="409519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193040637"/>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gedrag van mensen wijkt vaak af van het sterotype beeld. Mensen met een bepaald geloof of andere cultuur worden soms geconfronteerd met vooroordelen (bv. Moslims zijn fanatiek; Amerikanen zijn arrogant en eten alleen maar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17</a:t>
            </a:fld>
            <a:endParaRPr lang="de-DE" altLang="de-DE"/>
          </a:p>
        </p:txBody>
      </p:sp>
    </p:spTree>
    <p:extLst>
      <p:ext uri="{BB962C8B-B14F-4D97-AF65-F5344CB8AC3E}">
        <p14:creationId xmlns:p14="http://schemas.microsoft.com/office/powerpoint/2010/main" val="163517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Schijn en werkelijkheid</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nl-NL" sz="2400" dirty="0">
                <a:solidFill>
                  <a:srgbClr val="004992"/>
                </a:solidFill>
                <a:latin typeface="Calibri Light"/>
              </a:rPr>
              <a:t>Geen van de besproken elementen (taal, voorkennis, intuïtie)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19</a:t>
            </a:fld>
            <a:endParaRPr lang="de-DE" altLang="de-DE"/>
          </a:p>
        </p:txBody>
      </p:sp>
    </p:spTree>
    <p:extLst>
      <p:ext uri="{BB962C8B-B14F-4D97-AF65-F5344CB8AC3E}">
        <p14:creationId xmlns:p14="http://schemas.microsoft.com/office/powerpoint/2010/main" val="43113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de-DE" sz="2400">
                <a:solidFill>
                  <a:srgbClr val="004992"/>
                </a:solidFill>
                <a:latin typeface="Calibri Light"/>
                <a:ea typeface="MS PGothic" panose="020B0600070205080204" pitchFamily="34" charset="-128"/>
              </a:rPr>
              <a:t>)</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20</a:t>
            </a:fld>
            <a:endParaRPr lang="de-DE" altLang="de-DE"/>
          </a:p>
        </p:txBody>
      </p:sp>
    </p:spTree>
    <p:extLst>
      <p:ext uri="{BB962C8B-B14F-4D97-AF65-F5344CB8AC3E}">
        <p14:creationId xmlns:p14="http://schemas.microsoft.com/office/powerpoint/2010/main" val="3033306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err="1">
                <a:solidFill>
                  <a:srgbClr val="004992"/>
                </a:solidFill>
                <a:latin typeface="Calibri Light"/>
                <a:ea typeface="MS PGothic" panose="020B0600070205080204" pitchFamily="34" charset="-128"/>
              </a:rPr>
              <a:t>lichaamstaal</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21</a:t>
            </a:fld>
            <a:endParaRPr lang="de-DE" altLang="de-DE"/>
          </a:p>
        </p:txBody>
      </p:sp>
    </p:spTree>
    <p:extLst>
      <p:ext uri="{BB962C8B-B14F-4D97-AF65-F5344CB8AC3E}">
        <p14:creationId xmlns:p14="http://schemas.microsoft.com/office/powerpoint/2010/main" val="923975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22</a:t>
            </a:fld>
            <a:endParaRPr lang="de-DE" altLang="de-DE"/>
          </a:p>
        </p:txBody>
      </p:sp>
    </p:spTree>
    <p:extLst>
      <p:ext uri="{BB962C8B-B14F-4D97-AF65-F5344CB8AC3E}">
        <p14:creationId xmlns:p14="http://schemas.microsoft.com/office/powerpoint/2010/main" val="383619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50248932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23</a:t>
            </a:fld>
            <a:endParaRPr lang="de-DE" altLang="de-DE"/>
          </a:p>
        </p:txBody>
      </p:sp>
    </p:spTree>
    <p:extLst>
      <p:ext uri="{BB962C8B-B14F-4D97-AF65-F5344CB8AC3E}">
        <p14:creationId xmlns:p14="http://schemas.microsoft.com/office/powerpoint/2010/main" val="4030854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4521348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24</a:t>
            </a:fld>
            <a:endParaRPr lang="de-DE" altLang="de-DE"/>
          </a:p>
        </p:txBody>
      </p:sp>
    </p:spTree>
    <p:extLst>
      <p:ext uri="{BB962C8B-B14F-4D97-AF65-F5344CB8AC3E}">
        <p14:creationId xmlns:p14="http://schemas.microsoft.com/office/powerpoint/2010/main" val="3983612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28933063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25</a:t>
            </a:fld>
            <a:endParaRPr lang="de-DE" altLang="de-DE"/>
          </a:p>
        </p:txBody>
      </p:sp>
    </p:spTree>
    <p:extLst>
      <p:ext uri="{BB962C8B-B14F-4D97-AF65-F5344CB8AC3E}">
        <p14:creationId xmlns:p14="http://schemas.microsoft.com/office/powerpoint/2010/main" val="17983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6332202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26</a:t>
            </a:fld>
            <a:endParaRPr lang="de-DE" altLang="de-DE"/>
          </a:p>
        </p:txBody>
      </p:sp>
    </p:spTree>
    <p:extLst>
      <p:ext uri="{BB962C8B-B14F-4D97-AF65-F5344CB8AC3E}">
        <p14:creationId xmlns:p14="http://schemas.microsoft.com/office/powerpoint/2010/main" val="1687353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65065432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27</a:t>
            </a:fld>
            <a:endParaRPr lang="de-DE" altLang="de-DE"/>
          </a:p>
        </p:txBody>
      </p:sp>
    </p:spTree>
    <p:extLst>
      <p:ext uri="{BB962C8B-B14F-4D97-AF65-F5344CB8AC3E}">
        <p14:creationId xmlns:p14="http://schemas.microsoft.com/office/powerpoint/2010/main" val="2994869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4559443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28</a:t>
            </a:fld>
            <a:endParaRPr lang="de-DE" altLang="de-DE"/>
          </a:p>
        </p:txBody>
      </p:sp>
    </p:spTree>
    <p:extLst>
      <p:ext uri="{BB962C8B-B14F-4D97-AF65-F5344CB8AC3E}">
        <p14:creationId xmlns:p14="http://schemas.microsoft.com/office/powerpoint/2010/main" val="1787679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84089372"/>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29</a:t>
            </a:fld>
            <a:endParaRPr lang="de-DE" altLang="de-DE"/>
          </a:p>
        </p:txBody>
      </p:sp>
    </p:spTree>
    <p:extLst>
      <p:ext uri="{BB962C8B-B14F-4D97-AF65-F5344CB8AC3E}">
        <p14:creationId xmlns:p14="http://schemas.microsoft.com/office/powerpoint/2010/main" val="3987476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78940554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30</a:t>
            </a:fld>
            <a:endParaRPr lang="de-DE" altLang="de-DE"/>
          </a:p>
        </p:txBody>
      </p:sp>
    </p:spTree>
    <p:extLst>
      <p:ext uri="{BB962C8B-B14F-4D97-AF65-F5344CB8AC3E}">
        <p14:creationId xmlns:p14="http://schemas.microsoft.com/office/powerpoint/2010/main" val="3339268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92286477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31</a:t>
            </a:fld>
            <a:endParaRPr lang="de-DE" altLang="de-DE"/>
          </a:p>
        </p:txBody>
      </p:sp>
    </p:spTree>
    <p:extLst>
      <p:ext uri="{BB962C8B-B14F-4D97-AF65-F5344CB8AC3E}">
        <p14:creationId xmlns:p14="http://schemas.microsoft.com/office/powerpoint/2010/main" val="1446118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16530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97310035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32</a:t>
            </a:fld>
            <a:endParaRPr lang="de-DE" altLang="de-DE"/>
          </a:p>
        </p:txBody>
      </p:sp>
    </p:spTree>
    <p:extLst>
      <p:ext uri="{BB962C8B-B14F-4D97-AF65-F5344CB8AC3E}">
        <p14:creationId xmlns:p14="http://schemas.microsoft.com/office/powerpoint/2010/main" val="216685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34</a:t>
            </a:fld>
            <a:endParaRPr lang="de-DE" altLang="de-DE"/>
          </a:p>
        </p:txBody>
      </p:sp>
    </p:spTree>
    <p:extLst>
      <p:ext uri="{BB962C8B-B14F-4D97-AF65-F5344CB8AC3E}">
        <p14:creationId xmlns:p14="http://schemas.microsoft.com/office/powerpoint/2010/main" val="474809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35</a:t>
            </a:fld>
            <a:endParaRPr lang="de-DE" altLang="de-DE"/>
          </a:p>
        </p:txBody>
      </p:sp>
    </p:spTree>
    <p:extLst>
      <p:ext uri="{BB962C8B-B14F-4D97-AF65-F5344CB8AC3E}">
        <p14:creationId xmlns:p14="http://schemas.microsoft.com/office/powerpoint/2010/main" val="97732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36</a:t>
            </a:fld>
            <a:endParaRPr lang="de-DE" altLang="de-DE"/>
          </a:p>
        </p:txBody>
      </p:sp>
    </p:spTree>
    <p:extLst>
      <p:ext uri="{BB962C8B-B14F-4D97-AF65-F5344CB8AC3E}">
        <p14:creationId xmlns:p14="http://schemas.microsoft.com/office/powerpoint/2010/main" val="421405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000">
                <a:solidFill>
                  <a:srgbClr val="004992"/>
                </a:solidFill>
                <a:latin typeface="Calibri Light"/>
              </a:rPr>
              <a:t>Wat kunnen mensen denken? Hebben ze gelijk?</a:t>
            </a:r>
            <a:endParaRPr lang="de-DE" altLang="de-DE" sz="2000" dirty="0">
              <a:solidFill>
                <a:srgbClr val="004992"/>
              </a:solidFill>
              <a:latin typeface="Calibri Light"/>
            </a:endParaRPr>
          </a:p>
        </p:txBody>
      </p:sp>
      <p:sp>
        <p:nvSpPr>
          <p:cNvPr id="10"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nl-NL" altLang="de-DE" sz="2400" dirty="0">
                <a:latin typeface="Calibri Light"/>
              </a:rPr>
              <a:t>Man met overgewicht valt van stoel</a:t>
            </a:r>
            <a:endParaRPr lang="de-DE" altLang="de-DE" sz="2400" dirty="0">
              <a:latin typeface="Calibri Light"/>
            </a:endParaRPr>
          </a:p>
        </p:txBody>
      </p:sp>
      <p:sp>
        <p:nvSpPr>
          <p:cNvPr id="91140" name="Text Box 5"/>
          <p:cNvSpPr txBox="1">
            <a:spLocks noChangeArrowheads="1"/>
          </p:cNvSpPr>
          <p:nvPr/>
        </p:nvSpPr>
        <p:spPr bwMode="auto">
          <a:xfrm>
            <a:off x="6313611" y="2670056"/>
            <a:ext cx="731520" cy="1692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1100" dirty="0">
                <a:latin typeface="Calibri Light"/>
              </a:rPr>
              <a:t>Hij is dik! </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5"/>
          <p:cNvSpPr txBox="1">
            <a:spLocks noChangeArrowheads="1"/>
          </p:cNvSpPr>
          <p:nvPr/>
        </p:nvSpPr>
        <p:spPr bwMode="auto">
          <a:xfrm>
            <a:off x="6038306" y="3068960"/>
            <a:ext cx="365760" cy="923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600">
                <a:latin typeface="Calibri Light"/>
              </a:rPr>
              <a:t>Hij is dik!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Man met overgewicht valt van stoel</a:t>
            </a:r>
            <a:br>
              <a:rPr lang="nl-NL" sz="3600" dirty="0">
                <a:solidFill>
                  <a:srgbClr val="004992"/>
                </a:solidFill>
                <a:latin typeface="Calibri Light"/>
              </a:rPr>
            </a:br>
            <a:r>
              <a:rPr lang="nl-NL" dirty="0">
                <a:solidFill>
                  <a:srgbClr val="004992"/>
                </a:solidFill>
                <a:latin typeface="Calibri Light"/>
              </a:rPr>
              <a:t>Wat zullen de meeste mensen denken?</a:t>
            </a:r>
            <a:endParaRPr lang="en-US" dirty="0">
              <a:solidFill>
                <a:srgbClr val="004992"/>
              </a:solidFill>
              <a:latin typeface="Calibri Light"/>
            </a:endParaRPr>
          </a:p>
        </p:txBody>
      </p:sp>
      <p:sp>
        <p:nvSpPr>
          <p:cNvPr id="8"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nl-NL" altLang="de-DE" sz="2000" dirty="0">
                <a:solidFill>
                  <a:srgbClr val="004992"/>
                </a:solidFill>
                <a:latin typeface="Calibri Light"/>
              </a:rPr>
              <a:t>Waarschijnlijk: </a:t>
            </a:r>
            <a:r>
              <a:rPr lang="nl-NL" altLang="de-DE" sz="2000" dirty="0">
                <a:solidFill>
                  <a:srgbClr val="333333"/>
                </a:solidFill>
                <a:latin typeface="Calibri Light"/>
              </a:rPr>
              <a:t>Man is te zwaar voor de stoel.</a:t>
            </a:r>
          </a:p>
          <a:p>
            <a:pPr eaLnBrk="1" hangingPunct="1">
              <a:spcBef>
                <a:spcPts val="1200"/>
              </a:spcBef>
              <a:buFontTx/>
              <a:buNone/>
            </a:pPr>
            <a:r>
              <a:rPr lang="nl-NL" altLang="de-DE" sz="2000" dirty="0">
                <a:solidFill>
                  <a:srgbClr val="004992"/>
                </a:solidFill>
                <a:latin typeface="Calibri Light"/>
              </a:rPr>
              <a:t>Minder waarschijnlijk: </a:t>
            </a:r>
            <a:r>
              <a:rPr lang="nl-NL" altLang="de-DE" sz="2000" dirty="0">
                <a:solidFill>
                  <a:srgbClr val="333333"/>
                </a:solidFill>
                <a:latin typeface="Calibri Light"/>
              </a:rPr>
              <a:t>Man wiebelde op de stoel; de stoel is te fragiel.</a:t>
            </a:r>
          </a:p>
          <a:p>
            <a:pPr eaLnBrk="1" hangingPunct="1">
              <a:spcBef>
                <a:spcPts val="1200"/>
              </a:spcBef>
              <a:buFontTx/>
              <a:buNone/>
            </a:pPr>
            <a:r>
              <a:rPr lang="nl-NL" altLang="de-DE" sz="2000" b="1" dirty="0">
                <a:solidFill>
                  <a:srgbClr val="004992"/>
                </a:solidFill>
                <a:latin typeface="Calibri Light"/>
              </a:rPr>
              <a:t>Zeer onwaarschijnlijk idee </a:t>
            </a:r>
            <a:r>
              <a:rPr lang="nl-NL" altLang="de-DE" sz="2000" dirty="0">
                <a:solidFill>
                  <a:srgbClr val="333333"/>
                </a:solidFill>
                <a:latin typeface="Calibri Light"/>
              </a:rPr>
              <a:t>dat </a:t>
            </a:r>
            <a:r>
              <a:rPr lang="nl-NL" altLang="de-DE" sz="2000" dirty="0">
                <a:solidFill>
                  <a:srgbClr val="004992"/>
                </a:solidFill>
                <a:latin typeface="Calibri Light"/>
              </a:rPr>
              <a:t>mensen kunnen hebben:</a:t>
            </a:r>
            <a:r>
              <a:rPr lang="nl-NL" altLang="de-DE" sz="2000" dirty="0">
                <a:solidFill>
                  <a:srgbClr val="333333"/>
                </a:solidFill>
                <a:latin typeface="Calibri Light"/>
              </a:rPr>
              <a:t> Er is aan de stoel gezaagd - </a:t>
            </a:r>
            <a:r>
              <a:rPr lang="nl-NL" altLang="de-DE" sz="2000" dirty="0">
                <a:solidFill>
                  <a:srgbClr val="004992"/>
                </a:solidFill>
                <a:latin typeface="Calibri Light"/>
              </a:rPr>
              <a:t>maar het is </a:t>
            </a:r>
            <a:r>
              <a:rPr lang="nl-NL" altLang="de-DE" sz="2000" b="1" dirty="0">
                <a:solidFill>
                  <a:srgbClr val="004992"/>
                </a:solidFill>
                <a:latin typeface="Calibri Light"/>
              </a:rPr>
              <a:t>WAAR</a:t>
            </a:r>
            <a:r>
              <a:rPr lang="nl-NL" altLang="de-DE" sz="2000" dirty="0">
                <a:solidFill>
                  <a:srgbClr val="004992"/>
                </a:solidFill>
                <a:latin typeface="Calibri Light"/>
              </a:rPr>
              <a:t>:</a:t>
            </a:r>
            <a:r>
              <a:rPr lang="nl-NL" altLang="de-DE" sz="2000" dirty="0">
                <a:solidFill>
                  <a:srgbClr val="333333"/>
                </a:solidFill>
                <a:latin typeface="Calibri Light"/>
              </a:rPr>
              <a:t> waarschijnlijk heeft niemand gezien dat op het eerste plaatje de jongen aan de stoelpoot zaagde.</a:t>
            </a: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397396" y="5884164"/>
            <a:ext cx="5366726"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nl-NL" altLang="de-DE" sz="2400">
                <a:solidFill>
                  <a:srgbClr val="004992"/>
                </a:solidFill>
                <a:latin typeface="Calibri Light"/>
              </a:rPr>
              <a:t>Wat kan de vrouw voelen in deze situatie?</a:t>
            </a:r>
            <a:endParaRPr lang="de-DE" altLang="de-DE" sz="2400" dirty="0">
              <a:solidFill>
                <a:srgbClr val="004992"/>
              </a:solidFill>
              <a:latin typeface="Calibri Light"/>
            </a:endParaRPr>
          </a:p>
        </p:txBody>
      </p:sp>
      <p:sp>
        <p:nvSpPr>
          <p:cNvPr id="10"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Het licht is groen!</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41</a:t>
            </a:fld>
            <a:endParaRPr lang="de-DE" altLang="de-DE"/>
          </a:p>
        </p:txBody>
      </p:sp>
    </p:spTree>
    <p:extLst>
      <p:ext uri="{BB962C8B-B14F-4D97-AF65-F5344CB8AC3E}">
        <p14:creationId xmlns:p14="http://schemas.microsoft.com/office/powerpoint/2010/main" val="1371710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denkt parkwachter waarschijnlijk? Heeft hij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42</a:t>
            </a:fld>
            <a:endParaRPr lang="de-DE" altLang="de-DE"/>
          </a:p>
        </p:txBody>
      </p:sp>
    </p:spTree>
    <p:extLst>
      <p:ext uri="{BB962C8B-B14F-4D97-AF65-F5344CB8AC3E}">
        <p14:creationId xmlns:p14="http://schemas.microsoft.com/office/powerpoint/2010/main" val="1368552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13447" y="2312440"/>
            <a:ext cx="34414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4400">
                <a:latin typeface="Calibri Light"/>
              </a:rPr>
              <a:t>Daar gaan we!</a:t>
            </a:r>
            <a:endParaRPr lang="en-US" altLang="de-DE" sz="4400">
              <a:latin typeface="Calibri Light"/>
            </a:endParaRPr>
          </a:p>
        </p:txBody>
      </p:sp>
      <p:sp>
        <p:nvSpPr>
          <p:cNvPr id="7"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Heeft hij gelijk?</a:t>
            </a:r>
            <a:endParaRPr lang="de-DE" altLang="de-DE" sz="2400" dirty="0">
              <a:solidFill>
                <a:srgbClr val="004992"/>
              </a:solidFill>
              <a:latin typeface="Calibri Ligh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44</a:t>
            </a:fld>
            <a:endParaRPr lang="de-DE" altLang="de-DE"/>
          </a:p>
        </p:txBody>
      </p:sp>
    </p:spTree>
    <p:extLst>
      <p:ext uri="{BB962C8B-B14F-4D97-AF65-F5344CB8AC3E}">
        <p14:creationId xmlns:p14="http://schemas.microsoft.com/office/powerpoint/2010/main" val="4124328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45</a:t>
            </a:fld>
            <a:endParaRPr lang="de-DE" altLang="de-DE"/>
          </a:p>
        </p:txBody>
      </p:sp>
    </p:spTree>
    <p:extLst>
      <p:ext uri="{BB962C8B-B14F-4D97-AF65-F5344CB8AC3E}">
        <p14:creationId xmlns:p14="http://schemas.microsoft.com/office/powerpoint/2010/main" val="99010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a:solidFill>
                  <a:srgbClr val="004992"/>
                </a:solidFill>
                <a:latin typeface="Calibri Light"/>
              </a:rPr>
              <a:t>Wat kan de man op het laatste plaatje denken? Heeft hij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46</a:t>
            </a:fld>
            <a:endParaRPr lang="de-DE" altLang="de-DE"/>
          </a:p>
        </p:txBody>
      </p:sp>
    </p:spTree>
    <p:extLst>
      <p:ext uri="{BB962C8B-B14F-4D97-AF65-F5344CB8AC3E}">
        <p14:creationId xmlns:p14="http://schemas.microsoft.com/office/powerpoint/2010/main" val="93703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47</a:t>
            </a:fld>
            <a:endParaRPr lang="de-DE" altLang="de-DE"/>
          </a:p>
        </p:txBody>
      </p:sp>
    </p:spTree>
    <p:extLst>
      <p:ext uri="{BB962C8B-B14F-4D97-AF65-F5344CB8AC3E}">
        <p14:creationId xmlns:p14="http://schemas.microsoft.com/office/powerpoint/2010/main" val="233718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Arial" panose="020B0604020202020204" pitchFamily="34" charset="0"/>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overdenkt, hoe meer kans je hebt dat je tot een passend oordeel komt.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lopen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en-AU" altLang="de-DE" sz="2400" dirty="0">
                <a:solidFill>
                  <a:srgbClr val="333333"/>
                </a:solidFill>
                <a:latin typeface="Calibri Light"/>
                <a:ea typeface="MS PGothic" panose="020B0600070205080204" pitchFamily="34" charset="-128"/>
              </a:rPr>
              <a:t> het </a:t>
            </a:r>
            <a:r>
              <a:rPr lang="en-AU" altLang="de-DE" sz="2400" dirty="0" err="1">
                <a:solidFill>
                  <a:srgbClr val="333333"/>
                </a:solidFill>
                <a:latin typeface="Calibri Light"/>
                <a:ea typeface="MS PGothic" panose="020B0600070205080204" pitchFamily="34" charset="-128"/>
              </a:rPr>
              <a:t>risico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beoordelen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a:t>
            </a:r>
            <a:r>
              <a:rPr lang="en-AU" altLang="de-DE" sz="2400" dirty="0" err="1">
                <a:solidFill>
                  <a:srgbClr val="333333"/>
                </a:solidFill>
                <a:latin typeface="Calibri Light"/>
                <a:ea typeface="MS PGothic" panose="020B0600070205080204" pitchFamily="34" charset="-128"/>
              </a:rPr>
              <a:t>merkt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aangestaard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denkt</a:t>
            </a:r>
            <a:r>
              <a:rPr lang="en-AU" altLang="de-DE" sz="2400">
                <a:solidFill>
                  <a:srgbClr val="333333"/>
                </a:solidFill>
                <a:latin typeface="Calibri Light"/>
                <a:ea typeface="MS PGothic" panose="020B0600070205080204" pitchFamily="34" charset="-128"/>
              </a:rPr>
              <a:t>: </a:t>
            </a:r>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Zij </a:t>
            </a:r>
            <a:r>
              <a:rPr lang="en-AU" altLang="ja-JP" sz="2400" dirty="0" err="1">
                <a:solidFill>
                  <a:srgbClr val="333333"/>
                </a:solidFill>
                <a:latin typeface="Calibri Light"/>
                <a:ea typeface="MS PGothic" panose="020B0600070205080204" pitchFamily="34" charset="-128"/>
              </a:rPr>
              <a:t>willen</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mij</a:t>
            </a:r>
            <a:r>
              <a:rPr lang="en-AU" altLang="ja-JP" sz="2400" dirty="0">
                <a:solidFill>
                  <a:srgbClr val="333333"/>
                </a:solidFill>
                <a:latin typeface="Calibri Light"/>
                <a:ea typeface="MS PGothic" panose="020B0600070205080204" pitchFamily="34" charset="-128"/>
              </a:rPr>
              <a:t> </a:t>
            </a:r>
            <a:r>
              <a:rPr lang="en-AU" altLang="ja-JP" sz="2400" err="1">
                <a:solidFill>
                  <a:srgbClr val="333333"/>
                </a:solidFill>
                <a:latin typeface="Calibri Light"/>
                <a:ea typeface="MS PGothic" panose="020B0600070205080204" pitchFamily="34" charset="-128"/>
              </a:rPr>
              <a:t>pakken</a:t>
            </a:r>
            <a:r>
              <a:rPr lang="en-AU" altLang="ja-JP" sz="2400">
                <a:solidFill>
                  <a:srgbClr val="333333"/>
                </a:solidFill>
                <a:latin typeface="Calibri Light"/>
                <a:ea typeface="MS PGothic" panose="020B0600070205080204" pitchFamily="34" charset="-128"/>
              </a:rPr>
              <a:t>.</a:t>
            </a:r>
            <a:r>
              <a:rPr lang="en-AU" altLang="nl-NL" sz="240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is al </a:t>
            </a:r>
            <a:r>
              <a:rPr lang="en-AU" altLang="de-DE" sz="2400" dirty="0" err="1">
                <a:solidFill>
                  <a:srgbClr val="333333"/>
                </a:solidFill>
                <a:latin typeface="Calibri Light"/>
                <a:ea typeface="MS PGothic" panose="020B0600070205080204" pitchFamily="34" charset="-128"/>
              </a:rPr>
              <a:t>weken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angstig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draagt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vermomming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donkere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zonnebril</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a:solidFill>
                  <a:srgbClr val="004992"/>
                </a:solidFill>
                <a:latin typeface="Calibri Light"/>
                <a:ea typeface="MS PGothic" panose="020B0600070205080204" pitchFamily="34" charset="-128"/>
              </a:rPr>
              <a:t>Maar: </a:t>
            </a:r>
            <a:r>
              <a:rPr lang="en-AU" altLang="de-DE" sz="2400" dirty="0">
                <a:solidFill>
                  <a:srgbClr val="333333"/>
                </a:solidFill>
                <a:latin typeface="Calibri Light"/>
                <a:ea typeface="MS PGothic" panose="020B0600070205080204" pitchFamily="34" charset="-128"/>
              </a:rPr>
              <a:t>Door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opvallende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aandacht</a:t>
            </a:r>
            <a:r>
              <a:rPr lang="en-AU" altLang="de-DE" sz="2400" dirty="0">
                <a:solidFill>
                  <a:srgbClr val="333333"/>
                </a:solidFill>
                <a:latin typeface="Calibri Light"/>
                <a:ea typeface="MS PGothic" panose="020B0600070205080204" pitchFamily="34" charset="-128"/>
              </a:rPr>
              <a:t>.</a:t>
            </a:r>
          </a:p>
          <a:p>
            <a:pPr lvl="0" defTabSz="914400" fontAlgn="base"/>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Vergissen is menselijk</a:t>
            </a:r>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 </a:t>
            </a:r>
            <a:r>
              <a:rPr lang="en-AU" altLang="ja-JP" sz="2400" dirty="0">
                <a:solidFill>
                  <a:srgbClr val="333333"/>
                </a:solidFill>
                <a:latin typeface="Calibri Light"/>
                <a:ea typeface="MS PGothic" panose="020B0600070205080204" pitchFamily="34" charset="-128"/>
              </a:rPr>
              <a:t>– neem </a:t>
            </a:r>
            <a:r>
              <a:rPr lang="en-AU" altLang="ja-JP" sz="2400" dirty="0" err="1">
                <a:solidFill>
                  <a:srgbClr val="333333"/>
                </a:solidFill>
                <a:latin typeface="Calibri Light"/>
                <a:ea typeface="MS PGothic" panose="020B0600070205080204" pitchFamily="34" charset="-128"/>
              </a:rPr>
              <a:t>altijd</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andere</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gezichtspunten</a:t>
            </a:r>
            <a:r>
              <a:rPr lang="en-AU" altLang="ja-JP" sz="2400" dirty="0">
                <a:solidFill>
                  <a:srgbClr val="333333"/>
                </a:solidFill>
                <a:latin typeface="Calibri Light"/>
                <a:ea typeface="MS PGothic" panose="020B0600070205080204" pitchFamily="34" charset="-128"/>
              </a:rPr>
              <a:t> in </a:t>
            </a:r>
            <a:r>
              <a:rPr lang="en-AU" altLang="ja-JP" sz="2400" dirty="0" err="1">
                <a:solidFill>
                  <a:srgbClr val="333333"/>
                </a:solidFill>
                <a:latin typeface="Calibri Light"/>
                <a:ea typeface="MS PGothic" panose="020B0600070205080204" pitchFamily="34" charset="-128"/>
              </a:rPr>
              <a:t>overweging</a:t>
            </a:r>
            <a:r>
              <a:rPr lang="en-AU" altLang="ja-JP"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50</a:t>
            </a:fld>
            <a:endParaRPr lang="de-DE" altLang="de-DE"/>
          </a:p>
        </p:txBody>
      </p:sp>
    </p:spTree>
    <p:extLst>
      <p:ext uri="{BB962C8B-B14F-4D97-AF65-F5344CB8AC3E}">
        <p14:creationId xmlns:p14="http://schemas.microsoft.com/office/powerpoint/2010/main" val="904149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86465506"/>
              </p:ext>
            </p:extLst>
          </p:nvPr>
        </p:nvGraphicFramePr>
        <p:xfrm>
          <a:off x="408954" y="2011680"/>
          <a:ext cx="11375999" cy="42949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a:t>
                      </a:r>
                      <a:r>
                        <a:rPr kumimoji="0" lang="de-DE" sz="1000" b="0" i="0" u="none" strike="noStrike" cap="none" normalizeH="0" baseline="0" dirty="0">
                          <a:ln>
                            <a:noFill/>
                          </a:ln>
                          <a:solidFill>
                            <a:srgbClr val="333333"/>
                          </a:solidFill>
                          <a:effectLst/>
                          <a:latin typeface="Calibri Light"/>
                          <a:ea typeface="ＭＳ Ｐゴシック" pitchFamily="34" charset="-128"/>
                        </a:rPr>
                        <a:t>(turkish </a:t>
                      </a:r>
                      <a:r>
                        <a:rPr kumimoji="0" lang="de-DE" sz="1000" b="0" i="0" u="none" strike="noStrike" cap="none" normalizeH="0" baseline="0">
                          <a:ln>
                            <a:noFill/>
                          </a:ln>
                          <a:solidFill>
                            <a:srgbClr val="333333"/>
                          </a:solidFill>
                          <a:effectLst/>
                          <a:latin typeface="Calibri Light"/>
                          <a:ea typeface="ＭＳ Ｐゴシック" pitchFamily="34" charset="-128"/>
                        </a:rPr>
                        <a:t>parade)/“Typisch türkisch?” </a:t>
                      </a:r>
                      <a:r>
                        <a:rPr kumimoji="0" lang="de-DE" sz="1000" b="0" i="0" u="none" strike="noStrike" cap="none" normalizeH="0" baseline="0" dirty="0">
                          <a:ln>
                            <a:noFill/>
                          </a:ln>
                          <a:solidFill>
                            <a:srgbClr val="333333"/>
                          </a:solidFill>
                          <a:effectLst/>
                          <a:latin typeface="Calibri Light"/>
                          <a:ea typeface="ＭＳ Ｐゴシック" pitchFamily="34" charset="-128"/>
                        </a:rPr>
                        <a:t>(türkische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a:t>
                      </a:r>
                      <a:r>
                        <a:rPr kumimoji="0" lang="de-DE" sz="1000" b="0" i="0" u="none" strike="noStrike" cap="none" normalizeH="0" baseline="0" dirty="0">
                          <a:ln>
                            <a:noFill/>
                          </a:ln>
                          <a:solidFill>
                            <a:srgbClr val="333333"/>
                          </a:solidFill>
                          <a:effectLst/>
                          <a:latin typeface="Calibri Light"/>
                          <a:ea typeface="ＭＳ Ｐゴシック" pitchFamily="34" charset="-128"/>
                        </a:rPr>
                        <a:t>(woman in dirndl </a:t>
                      </a:r>
                      <a:r>
                        <a:rPr kumimoji="0" lang="de-DE" sz="1000" b="0" i="0" u="none" strike="noStrike" cap="none" normalizeH="0" baseline="0">
                          <a:ln>
                            <a:noFill/>
                          </a:ln>
                          <a:solidFill>
                            <a:srgbClr val="333333"/>
                          </a:solidFill>
                          <a:effectLst/>
                          <a:latin typeface="Calibri Light"/>
                          <a:ea typeface="ＭＳ Ｐゴシック" pitchFamily="34" charset="-128"/>
                        </a:rPr>
                        <a:t>dress)/“Typisch deutsch?” </a:t>
                      </a:r>
                      <a:r>
                        <a:rPr kumimoji="0" lang="de-DE" sz="1000" b="0" i="0" u="none" strike="noStrike" cap="none" normalizeH="0" baseline="0" dirty="0">
                          <a:ln>
                            <a:noFill/>
                          </a:ln>
                          <a:solidFill>
                            <a:srgbClr val="333333"/>
                          </a:solidFill>
                          <a:effectLst/>
                          <a:latin typeface="Calibri Light"/>
                          <a:ea typeface="ＭＳ Ｐゴシック" pitchFamily="34" charset="-128"/>
                        </a:rPr>
                        <a:t>(Frau in Dirnd)</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7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51</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3504</Words>
  <Application>Microsoft Office PowerPoint</Application>
  <PresentationFormat>Benutzerdefiniert</PresentationFormat>
  <Paragraphs>570</Paragraphs>
  <Slides>51</Slides>
  <Notes>51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51</vt:i4>
      </vt:variant>
    </vt:vector>
  </HeadingPairs>
  <TitlesOfParts>
    <vt:vector size="59" baseType="lpstr">
      <vt:lpstr>Arial</vt:lpstr>
      <vt:lpstr>WingDings</vt:lpstr>
      <vt:lpstr>Verdana</vt:lpstr>
      <vt:lpstr>Calibri Light</vt:lpstr>
      <vt:lpstr>Symbol</vt:lpstr>
      <vt:lpstr>Times New Roman</vt:lpstr>
      <vt:lpstr>UKE_PPT-Vorlage_16zu9</vt:lpstr>
      <vt:lpstr>1_UKE_PPT-Vorlage_16zu9</vt:lpstr>
      <vt:lpstr>MCT 6 B – Inlevingsvermogen II</vt:lpstr>
      <vt:lpstr>Als je iemand voor het eerst ontmoet: op welke uiterlijke kenmerken let je dan? </vt:lpstr>
      <vt:lpstr>Uiterlijke kenmerken Hoe betrouwbaar zijn deze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PowerPoint-Präsentation</vt:lpstr>
      <vt:lpstr>Man met overgewicht valt van stoel Wat zullen de meeste mensen denken?</vt:lpstr>
      <vt:lpstr>Oefening 1</vt:lpstr>
      <vt:lpstr>PowerPoint-Präsentation</vt:lpstr>
      <vt:lpstr>PowerPoint-Präsentation</vt:lpstr>
      <vt:lpstr>PowerPoint-Präsentation</vt:lpstr>
      <vt:lpstr>PowerPoint-Präsentation</vt:lpstr>
      <vt:lpstr>PowerPoint-Präsentation</vt:lpstr>
      <vt:lpstr>optioneel: videoclip</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329</cp:revision>
  <dcterms:created xsi:type="dcterms:W3CDTF">2004-06-30T16:15:23Z</dcterms:created>
  <dcterms:modified xsi:type="dcterms:W3CDTF">2023-02-06T11:24:29Z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