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40" r:id="rId2"/>
    <p:sldId id="414" r:id="rId3"/>
    <p:sldId id="415" r:id="rId4"/>
    <p:sldId id="416" r:id="rId5"/>
    <p:sldId id="417" r:id="rId6"/>
    <p:sldId id="375" r:id="rId7"/>
    <p:sldId id="376" r:id="rId8"/>
    <p:sldId id="263" r:id="rId9"/>
    <p:sldId id="409" r:id="rId10"/>
    <p:sldId id="418" r:id="rId11"/>
    <p:sldId id="422" r:id="rId12"/>
    <p:sldId id="419" r:id="rId13"/>
    <p:sldId id="421" r:id="rId14"/>
    <p:sldId id="420" r:id="rId15"/>
    <p:sldId id="423" r:id="rId16"/>
    <p:sldId id="392" r:id="rId17"/>
    <p:sldId id="424" r:id="rId18"/>
    <p:sldId id="425" r:id="rId19"/>
    <p:sldId id="377" r:id="rId20"/>
    <p:sldId id="426" r:id="rId21"/>
    <p:sldId id="272" r:id="rId22"/>
    <p:sldId id="388" r:id="rId23"/>
    <p:sldId id="344" r:id="rId24"/>
    <p:sldId id="395" r:id="rId25"/>
    <p:sldId id="427" r:id="rId26"/>
    <p:sldId id="428" r:id="rId27"/>
    <p:sldId id="397" r:id="rId28"/>
    <p:sldId id="429" r:id="rId29"/>
    <p:sldId id="430" r:id="rId30"/>
    <p:sldId id="378" r:id="rId31"/>
    <p:sldId id="349" r:id="rId32"/>
    <p:sldId id="380" r:id="rId33"/>
    <p:sldId id="351" r:id="rId34"/>
    <p:sldId id="381" r:id="rId35"/>
    <p:sldId id="330" r:id="rId36"/>
    <p:sldId id="431" r:id="rId37"/>
    <p:sldId id="432" r:id="rId38"/>
    <p:sldId id="405" r:id="rId39"/>
    <p:sldId id="433" r:id="rId40"/>
    <p:sldId id="434" r:id="rId41"/>
    <p:sldId id="435" r:id="rId42"/>
    <p:sldId id="400" r:id="rId43"/>
    <p:sldId id="436" r:id="rId44"/>
    <p:sldId id="384" r:id="rId45"/>
    <p:sldId id="410" r:id="rId46"/>
    <p:sldId id="437" r:id="rId47"/>
    <p:sldId id="438"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0066CC"/>
    <a:srgbClr val="FFFFFF"/>
    <a:srgbClr val="FF3300"/>
    <a:srgbClr val="FF99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0" autoAdjust="0"/>
    <p:restoredTop sz="95915" autoAdjust="0"/>
  </p:normalViewPr>
  <p:slideViewPr>
    <p:cSldViewPr snapToGrid="0">
      <p:cViewPr varScale="1">
        <p:scale>
          <a:sx n="95" d="100"/>
          <a:sy n="95" d="100"/>
        </p:scale>
        <p:origin x="192" y="108"/>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06.02.2023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94404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66868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63767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637675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3120622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312062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315776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2977013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4828578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3248278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4213036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181455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934142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543325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680571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046585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3496344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400694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4995807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4202914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7462285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1815837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539712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25174499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052901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9149415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2808856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32679530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9 – Zelfwaardering/Eigenwaarde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9 – Zelfwaardering/Eigenwaarde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9 – Zelfwaardering/Eigenwaarde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en-US" altLang="ja-JP" dirty="0" err="1">
                <a:latin typeface="+mn-lt"/>
                <a:ea typeface="+mn-ea"/>
                <a:cs typeface="+mn-cs"/>
              </a:rPr>
              <a:t>Zelfwaardering</a:t>
            </a:r>
            <a:r>
              <a:rPr lang="en-US" altLang="ja-JP" dirty="0">
                <a:latin typeface="+mn-lt"/>
                <a:ea typeface="+mn-ea"/>
                <a:cs typeface="+mn-cs"/>
              </a:rPr>
              <a:t>/</a:t>
            </a:r>
            <a:r>
              <a:rPr lang="en-US" altLang="ja-JP" dirty="0" err="1">
                <a:latin typeface="+mn-lt"/>
                <a:ea typeface="+mn-ea"/>
                <a:cs typeface="+mn-cs"/>
              </a:rPr>
              <a:t>Eigenwaarde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0550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eaLnBrk="1" hangingPunct="1">
              <a:buClr>
                <a:srgbClr val="333333"/>
              </a:buClr>
              <a:defRPr/>
            </a:pP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spTree>
    <p:extLst>
      <p:ext uri="{BB962C8B-B14F-4D97-AF65-F5344CB8AC3E}">
        <p14:creationId xmlns:p14="http://schemas.microsoft.com/office/powerpoint/2010/main" val="2515926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spTree>
    <p:extLst>
      <p:ext uri="{BB962C8B-B14F-4D97-AF65-F5344CB8AC3E}">
        <p14:creationId xmlns:p14="http://schemas.microsoft.com/office/powerpoint/2010/main" val="277590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De subjectieve waardering van jezelf.</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spTree>
    <p:extLst>
      <p:ext uri="{BB962C8B-B14F-4D97-AF65-F5344CB8AC3E}">
        <p14:creationId xmlns:p14="http://schemas.microsoft.com/office/powerpoint/2010/main" val="3516678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De subjectieve waardering van jezelf.</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Dit hoeft niet noodzakelijkerwijs iets te maken te hebben met hoe anderen je waarnemen.</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spTree>
    <p:extLst>
      <p:ext uri="{BB962C8B-B14F-4D97-AF65-F5344CB8AC3E}">
        <p14:creationId xmlns:p14="http://schemas.microsoft.com/office/powerpoint/2010/main" val="34736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Lage eigenwaarde kan je geestelijk welbevinden beïnvloeden.</a:t>
            </a:r>
            <a:endParaRPr lang="de-DE" sz="3600" dirty="0">
              <a:latin typeface="Calibri Light"/>
            </a:endParaRPr>
          </a:p>
        </p:txBody>
      </p:sp>
      <p:sp>
        <p:nvSpPr>
          <p:cNvPr id="22530"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Verdana" panose="020B0604030504040204" pitchFamily="34" charset="0"/>
                <a:cs typeface="Verdana" panose="020B0604030504040204" pitchFamily="34" charset="0"/>
              </a:rPr>
              <a:t>Mensen</a:t>
            </a:r>
            <a:r>
              <a:rPr lang="en-US" sz="2400" dirty="0">
                <a:solidFill>
                  <a:srgbClr val="333333"/>
                </a:solidFill>
                <a:latin typeface="Calibri Light"/>
                <a:ea typeface="Verdana" panose="020B0604030504040204" pitchFamily="34" charset="0"/>
                <a:cs typeface="Verdana" panose="020B0604030504040204" pitchFamily="34" charset="0"/>
              </a:rPr>
              <a:t> met </a:t>
            </a:r>
            <a:r>
              <a:rPr lang="en-US" sz="2400" dirty="0" err="1">
                <a:solidFill>
                  <a:srgbClr val="333333"/>
                </a:solidFill>
                <a:latin typeface="Calibri Light"/>
                <a:ea typeface="Verdana" panose="020B0604030504040204" pitchFamily="34" charset="0"/>
                <a:cs typeface="Verdana" panose="020B0604030504040204" pitchFamily="34" charset="0"/>
              </a:rPr>
              <a:t>een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psychische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aandoening</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hebben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vaak</a:t>
            </a:r>
            <a:r>
              <a:rPr lang="en-US" sz="2400" dirty="0">
                <a:solidFill>
                  <a:srgbClr val="333333"/>
                </a:solidFill>
                <a:latin typeface="Calibri Light"/>
                <a:ea typeface="Verdana" panose="020B0604030504040204" pitchFamily="34" charset="0"/>
                <a:cs typeface="Verdana" panose="020B0604030504040204" pitchFamily="34" charset="0"/>
              </a:rPr>
              <a:t> last van </a:t>
            </a:r>
            <a:r>
              <a:rPr lang="en-US" sz="2400" dirty="0" err="1">
                <a:solidFill>
                  <a:srgbClr val="333333"/>
                </a:solidFill>
                <a:latin typeface="Calibri Light"/>
                <a:ea typeface="Verdana" panose="020B0604030504040204" pitchFamily="34" charset="0"/>
                <a:cs typeface="Verdana" panose="020B0604030504040204" pitchFamily="34" charset="0"/>
              </a:rPr>
              <a:t>een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lage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zelfwaardering</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err="1">
                <a:solidFill>
                  <a:srgbClr val="333333"/>
                </a:solidFill>
                <a:latin typeface="Calibri Light"/>
                <a:ea typeface="Verdana" panose="020B0604030504040204" pitchFamily="34" charset="0"/>
                <a:cs typeface="Verdana" panose="020B0604030504040204" pitchFamily="34" charset="0"/>
              </a:rPr>
              <a:t>Lage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zelfwaardering</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kan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bijdragen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aan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psychische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problemen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zoals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Onzekerheid (twijfelen aan jezelf)</a:t>
            </a: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Angst</a:t>
            </a:r>
          </a:p>
          <a:p>
            <a:pPr marL="774827" lvl="3" indent="-342900">
              <a:spcBef>
                <a:spcPts val="1999"/>
              </a:spcBef>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Depressieve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symptomen</a:t>
            </a:r>
            <a:endParaRPr lang="de-DE" sz="2400" dirty="0">
              <a:solidFill>
                <a:srgbClr val="333333"/>
              </a:solidFill>
              <a:latin typeface="Calibri Light"/>
              <a:ea typeface="Verdana" panose="020B0604030504040204" pitchFamily="34" charset="0"/>
              <a:cs typeface="Verdana" panose="020B0604030504040204" pitchFamily="34" charset="0"/>
            </a:endParaRP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Eenzaamheid</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extLst>
      <p:ext uri="{BB962C8B-B14F-4D97-AF65-F5344CB8AC3E}">
        <p14:creationId xmlns:p14="http://schemas.microsoft.com/office/powerpoint/2010/main" val="4091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Verschil tussen overschatte en gezonde zelfwaardering</a:t>
            </a:r>
            <a:endParaRPr lang="nl-NL" sz="3600" dirty="0">
              <a:latin typeface="Calibri Light"/>
            </a:endParaRPr>
          </a:p>
        </p:txBody>
      </p:sp>
      <p:sp>
        <p:nvSpPr>
          <p:cNvPr id="3" name="Inhaltsplatzhalter 2"/>
          <p:cNvSpPr>
            <a:spLocks noGrp="1"/>
          </p:cNvSpPr>
          <p:nvPr>
            <p:ph idx="1"/>
          </p:nvPr>
        </p:nvSpPr>
        <p:spPr/>
        <p:txBody>
          <a:bodyPr/>
          <a:lstStyle/>
          <a:p>
            <a:pPr>
              <a:defRPr/>
            </a:pPr>
            <a:r>
              <a:rPr lang="en-US" sz="2000" dirty="0" err="1">
                <a:solidFill>
                  <a:srgbClr val="333333"/>
                </a:solidFill>
                <a:latin typeface="Calibri Light"/>
                <a:ea typeface="Verdana" panose="020B0604030504040204" pitchFamily="34" charset="0"/>
                <a:cs typeface="Verdana" panose="020B0604030504040204" pitchFamily="34" charset="0"/>
              </a:rPr>
              <a:t>Tijdens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psychose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voelen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mensen</a:t>
            </a:r>
            <a:r>
              <a:rPr lang="en-US" sz="2000" dirty="0">
                <a:solidFill>
                  <a:srgbClr val="333333"/>
                </a:solidFill>
                <a:latin typeface="Calibri Light"/>
                <a:ea typeface="Verdana" panose="020B0604030504040204" pitchFamily="34" charset="0"/>
                <a:cs typeface="Verdana" panose="020B0604030504040204" pitchFamily="34" charset="0"/>
              </a:rPr>
              <a:t> (maar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alle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zich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achtervolgd</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onder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druk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staan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a:t>
            </a:r>
            <a:r>
              <a:rPr lang="en-US" sz="2000" dirty="0">
                <a:solidFill>
                  <a:srgbClr val="333333"/>
                </a:solidFill>
                <a:latin typeface="Calibri Light"/>
                <a:ea typeface="Verdana" panose="020B0604030504040204" pitchFamily="34" charset="0"/>
                <a:cs typeface="Verdana" panose="020B0604030504040204" pitchFamily="34" charset="0"/>
              </a:rPr>
              <a:t> tot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lage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leiden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Aan</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andere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hebben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sommige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mensen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juist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verhoogde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wanneer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zich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voorbestemd</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voelen</a:t>
            </a:r>
            <a:r>
              <a:rPr lang="en-US" sz="2000" dirty="0">
                <a:solidFill>
                  <a:srgbClr val="333333"/>
                </a:solidFill>
                <a:latin typeface="Calibri Light"/>
                <a:ea typeface="Verdana" panose="020B0604030504040204" pitchFamily="34" charset="0"/>
                <a:cs typeface="Verdana" panose="020B0604030504040204" pitchFamily="34" charset="0"/>
              </a:rPr>
              <a:t> om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belangrijke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taak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uit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voeren</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uitverkoren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zijn</a:t>
            </a:r>
            <a:r>
              <a:rPr lang="en-US" sz="2000" dirty="0">
                <a:solidFill>
                  <a:srgbClr val="333333"/>
                </a:solidFill>
                <a:latin typeface="Calibri Light"/>
                <a:ea typeface="Verdana" panose="020B0604030504040204" pitchFamily="34" charset="0"/>
                <a:cs typeface="Verdana" panose="020B0604030504040204" pitchFamily="34" charset="0"/>
              </a:rPr>
              <a:t> om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speciale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missie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uit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voeren</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r>
              <a:rPr lang="en-US" sz="2000" b="1" dirty="0">
                <a:solidFill>
                  <a:srgbClr val="004992"/>
                </a:solidFill>
                <a:latin typeface="Calibri Light"/>
                <a:ea typeface="Verdana" panose="020B0604030504040204" pitchFamily="34" charset="0"/>
                <a:cs typeface="Verdana" panose="020B0604030504040204" pitchFamily="34" charset="0"/>
              </a:rPr>
              <a:t>PAS OP: </a:t>
            </a:r>
            <a:r>
              <a:rPr lang="en-US" sz="2000" dirty="0" err="1">
                <a:solidFill>
                  <a:srgbClr val="333333"/>
                </a:solidFill>
                <a:latin typeface="Calibri Light"/>
                <a:ea typeface="Verdana" panose="020B0604030504040204" pitchFamily="34" charset="0"/>
                <a:cs typeface="Verdana" panose="020B0604030504040204" pitchFamily="34" charset="0"/>
              </a:rPr>
              <a:t>Megalomane</a:t>
            </a:r>
            <a:r>
              <a:rPr lang="en-US" sz="2000" b="1"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ideeën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dat</a:t>
            </a:r>
            <a:r>
              <a:rPr lang="en-US" sz="2000" dirty="0">
                <a:solidFill>
                  <a:srgbClr val="333333"/>
                </a:solidFill>
                <a:latin typeface="Calibri Light"/>
                <a:ea typeface="Verdana" panose="020B0604030504040204" pitchFamily="34" charset="0"/>
                <a:cs typeface="Verdana" panose="020B0604030504040204" pitchFamily="34" charset="0"/>
              </a:rPr>
              <a:t> je </a:t>
            </a:r>
            <a:r>
              <a:rPr lang="en-US" sz="2000" dirty="0" err="1">
                <a:solidFill>
                  <a:srgbClr val="333333"/>
                </a:solidFill>
                <a:latin typeface="Calibri Light"/>
                <a:ea typeface="Verdana" panose="020B0604030504040204" pitchFamily="34" charset="0"/>
                <a:cs typeface="Verdana" panose="020B0604030504040204" pitchFamily="34" charset="0"/>
              </a:rPr>
              <a:t>machtiger</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belangrijker</a:t>
            </a:r>
            <a:r>
              <a:rPr lang="en-US" sz="2000" dirty="0">
                <a:solidFill>
                  <a:srgbClr val="333333"/>
                </a:solidFill>
                <a:latin typeface="Calibri Light"/>
                <a:ea typeface="Verdana" panose="020B0604030504040204" pitchFamily="34" charset="0"/>
                <a:cs typeface="Verdana" panose="020B0604030504040204" pitchFamily="34" charset="0"/>
              </a:rPr>
              <a:t> bent </a:t>
            </a:r>
            <a:r>
              <a:rPr lang="en-US" sz="2000" dirty="0" err="1">
                <a:solidFill>
                  <a:srgbClr val="333333"/>
                </a:solidFill>
                <a:latin typeface="Calibri Light"/>
                <a:ea typeface="Verdana" panose="020B0604030504040204" pitchFamily="34" charset="0"/>
                <a:cs typeface="Verdana" panose="020B0604030504040204" pitchFamily="34" charset="0"/>
              </a:rPr>
              <a:t>dan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anderen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kunnen</a:t>
            </a:r>
            <a:r>
              <a:rPr lang="en-US" sz="2000" dirty="0">
                <a:solidFill>
                  <a:srgbClr val="333333"/>
                </a:solidFill>
                <a:latin typeface="Calibri Light"/>
                <a:ea typeface="Verdana" panose="020B0604030504040204" pitchFamily="34" charset="0"/>
                <a:cs typeface="Verdana" panose="020B0604030504040204" pitchFamily="34" charset="0"/>
              </a:rPr>
              <a:t> onze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tijdelijk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verhogen</a:t>
            </a:r>
            <a:r>
              <a:rPr lang="en-US" sz="2000" dirty="0">
                <a:solidFill>
                  <a:srgbClr val="333333"/>
                </a:solidFill>
                <a:latin typeface="Calibri Light"/>
                <a:ea typeface="Verdana" panose="020B0604030504040204" pitchFamily="34" charset="0"/>
                <a:cs typeface="Verdana" panose="020B0604030504040204" pitchFamily="34" charset="0"/>
              </a:rPr>
              <a:t> maar </a:t>
            </a:r>
            <a:r>
              <a:rPr lang="en-US" sz="2000" dirty="0" err="1">
                <a:solidFill>
                  <a:srgbClr val="333333"/>
                </a:solidFill>
                <a:latin typeface="Calibri Light"/>
                <a:ea typeface="Verdana" panose="020B0604030504040204" pitchFamily="34" charset="0"/>
                <a:cs typeface="Verdana" panose="020B0604030504040204" pitchFamily="34" charset="0"/>
              </a:rPr>
              <a:t>hebben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niets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maken</a:t>
            </a:r>
            <a:r>
              <a:rPr lang="en-US" sz="2000" dirty="0">
                <a:solidFill>
                  <a:srgbClr val="333333"/>
                </a:solidFill>
                <a:latin typeface="Calibri Light"/>
                <a:ea typeface="Verdana" panose="020B0604030504040204" pitchFamily="34" charset="0"/>
                <a:cs typeface="Verdana" panose="020B0604030504040204" pitchFamily="34" charset="0"/>
              </a:rPr>
              <a:t> met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gezonde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a:t>
            </a:r>
          </a:p>
          <a:p>
            <a:pPr>
              <a:defRPr/>
            </a:pPr>
            <a:r>
              <a:rPr lang="en-US" sz="2000" dirty="0" err="1">
                <a:solidFill>
                  <a:srgbClr val="333333"/>
                </a:solidFill>
                <a:latin typeface="Calibri Light"/>
                <a:ea typeface="Verdana" panose="020B0604030504040204" pitchFamily="34" charset="0"/>
                <a:cs typeface="Verdana" panose="020B0604030504040204" pitchFamily="34" charset="0"/>
              </a:rPr>
              <a:t>Dit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duurt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lang</a:t>
            </a:r>
            <a:r>
              <a:rPr lang="en-US" sz="2000" dirty="0">
                <a:solidFill>
                  <a:srgbClr val="333333"/>
                </a:solidFill>
                <a:latin typeface="Calibri Light"/>
                <a:ea typeface="Verdana" panose="020B0604030504040204" pitchFamily="34" charset="0"/>
                <a:cs typeface="Verdana" panose="020B0604030504040204" pitchFamily="34" charset="0"/>
              </a:rPr>
              <a:t> en het is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gebaseerd</a:t>
            </a:r>
            <a:r>
              <a:rPr lang="en-US" sz="2000" dirty="0">
                <a:solidFill>
                  <a:srgbClr val="333333"/>
                </a:solidFill>
                <a:latin typeface="Calibri Light"/>
                <a:ea typeface="Verdana" panose="020B0604030504040204" pitchFamily="34" charset="0"/>
                <a:cs typeface="Verdana" panose="020B0604030504040204" pitchFamily="34" charset="0"/>
              </a:rPr>
              <a:t> op de </a:t>
            </a:r>
            <a:r>
              <a:rPr lang="en-US" sz="2000" dirty="0" err="1">
                <a:solidFill>
                  <a:srgbClr val="333333"/>
                </a:solidFill>
                <a:latin typeface="Calibri Light"/>
                <a:ea typeface="Verdana" panose="020B0604030504040204" pitchFamily="34" charset="0"/>
                <a:cs typeface="Verdana" panose="020B0604030504040204" pitchFamily="34" charset="0"/>
              </a:rPr>
              <a:t>realiteit</a:t>
            </a:r>
            <a:r>
              <a:rPr lang="en-US" sz="2000" dirty="0">
                <a:solidFill>
                  <a:srgbClr val="333333"/>
                </a:solidFill>
                <a:latin typeface="Calibri Light"/>
                <a:ea typeface="Verdana" panose="020B0604030504040204" pitchFamily="34" charset="0"/>
                <a:cs typeface="Verdana" panose="020B0604030504040204" pitchFamily="34" charset="0"/>
              </a:rPr>
              <a:t> en </a:t>
            </a:r>
            <a:r>
              <a:rPr lang="en-US" sz="2000" dirty="0" err="1">
                <a:solidFill>
                  <a:srgbClr val="333333"/>
                </a:solidFill>
                <a:latin typeface="Calibri Light"/>
                <a:ea typeface="Verdana" panose="020B0604030504040204" pitchFamily="34" charset="0"/>
                <a:cs typeface="Verdana" panose="020B0604030504040204" pitchFamily="34" charset="0"/>
              </a:rPr>
              <a:t>werkelijke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sterke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kanten</a:t>
            </a:r>
            <a:r>
              <a:rPr lang="en-US" sz="2000" dirty="0">
                <a:solidFill>
                  <a:srgbClr val="333333"/>
                </a:solidFill>
                <a:latin typeface="Calibri Light"/>
                <a:ea typeface="Verdana" panose="020B0604030504040204" pitchFamily="34" charset="0"/>
                <a:cs typeface="Verdana" panose="020B0604030504040204" pitchFamily="34" charset="0"/>
              </a:rPr>
              <a:t>!</a:t>
            </a:r>
            <a:endParaRPr lang="de-DE" sz="2000" dirty="0">
              <a:solidFill>
                <a:srgbClr val="333333"/>
              </a:solidFill>
              <a:latin typeface="Calibri Light"/>
              <a:ea typeface="Verdana" panose="020B0604030504040204" pitchFamily="34" charset="0"/>
              <a:cs typeface="Verdana" panose="020B0604030504040204" pitchFamily="34" charset="0"/>
            </a:endParaRPr>
          </a:p>
        </p:txBody>
      </p:sp>
      <p:pic>
        <p:nvPicPr>
          <p:cNvPr id="10"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731970"/>
            <a:ext cx="1012024" cy="1012024"/>
          </a:xfrm>
          <a:prstGeom prst="rect">
            <a:avLst/>
          </a:prstGeom>
          <a:noFill/>
        </p:spPr>
      </p:pic>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spTree>
    <p:extLst>
      <p:ext uri="{BB962C8B-B14F-4D97-AF65-F5344CB8AC3E}">
        <p14:creationId xmlns:p14="http://schemas.microsoft.com/office/powerpoint/2010/main" val="1636596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Maar…</a:t>
            </a:r>
            <a:endParaRPr lang="de-DE" sz="3600" dirty="0">
              <a:latin typeface="Calibri Light"/>
            </a:endParaRPr>
          </a:p>
        </p:txBody>
      </p:sp>
      <p:sp>
        <p:nvSpPr>
          <p:cNvPr id="25602"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Alle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mensen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hebben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échte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die </a:t>
            </a:r>
            <a:r>
              <a:rPr lang="en-US" sz="2400" dirty="0" err="1">
                <a:solidFill>
                  <a:srgbClr val="333333"/>
                </a:solidFill>
                <a:latin typeface="Calibri Light"/>
                <a:ea typeface="ＭＳ Ｐゴシック"/>
                <a:cs typeface="Verdana"/>
              </a:rPr>
              <a:t>soms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alleen</a:t>
            </a:r>
            <a:r>
              <a:rPr lang="en-US" sz="2400" dirty="0">
                <a:solidFill>
                  <a:srgbClr val="333333"/>
                </a:solidFill>
                <a:latin typeface="Calibri Light"/>
                <a:ea typeface="ＭＳ Ｐゴシック"/>
                <a:cs typeface="Verdana"/>
              </a:rPr>
              <a:t> nog maar </a:t>
            </a:r>
            <a:r>
              <a:rPr lang="en-US" sz="2400" dirty="0" err="1">
                <a:solidFill>
                  <a:srgbClr val="333333"/>
                </a:solidFill>
                <a:latin typeface="Calibri Light"/>
                <a:ea typeface="ＭＳ Ｐゴシック"/>
                <a:cs typeface="Verdana"/>
              </a:rPr>
              <a:t>ontdekt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moeten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worden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a:p>
            <a:pPr marL="342900" indent="-342900">
              <a:buClr>
                <a:srgbClr val="333333"/>
              </a:buClr>
              <a:buFont typeface="WingDings"/>
              <a:buChar char=""/>
            </a:pPr>
            <a:r>
              <a:rPr lang="de-DE" sz="2400" dirty="0">
                <a:solidFill>
                  <a:srgbClr val="333333"/>
                </a:solidFill>
                <a:latin typeface="Calibri Light"/>
                <a:ea typeface="ＭＳ Ｐゴシック"/>
                <a:cs typeface="Verdana"/>
              </a:rPr>
              <a:t>Je </a:t>
            </a:r>
            <a:r>
              <a:rPr lang="de-DE" sz="2400" dirty="0" err="1">
                <a:solidFill>
                  <a:srgbClr val="333333"/>
                </a:solidFill>
                <a:latin typeface="Calibri Light"/>
                <a:ea typeface="ＭＳ Ｐゴシック"/>
                <a:cs typeface="Verdana"/>
              </a:rPr>
              <a:t>kunt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trots</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zijn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sterke</a:t>
            </a:r>
            <a:r>
              <a:rPr lang="de-DE" sz="2400" dirty="0">
                <a:solidFill>
                  <a:srgbClr val="333333"/>
                </a:solidFill>
                <a:latin typeface="Calibri Light"/>
                <a:ea typeface="ＭＳ Ｐゴシック"/>
                <a:cs typeface="Verdana"/>
              </a:rPr>
              <a:t> kanten!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Het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bewust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zijn</a:t>
            </a:r>
            <a:r>
              <a:rPr lang="de-DE" sz="2400" dirty="0">
                <a:solidFill>
                  <a:srgbClr val="333333"/>
                </a:solidFill>
                <a:latin typeface="Calibri Light"/>
                <a:ea typeface="ＭＳ Ｐゴシック"/>
                <a:cs typeface="Verdana"/>
              </a:rPr>
              <a:t> van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sterke</a:t>
            </a:r>
            <a:r>
              <a:rPr lang="de-DE" sz="2400" dirty="0">
                <a:solidFill>
                  <a:srgbClr val="333333"/>
                </a:solidFill>
                <a:latin typeface="Calibri Light"/>
                <a:ea typeface="ＭＳ Ｐゴシック"/>
                <a:cs typeface="Verdana"/>
              </a:rPr>
              <a:t> kanten </a:t>
            </a:r>
            <a:r>
              <a:rPr lang="de-DE" sz="2400" dirty="0" err="1">
                <a:solidFill>
                  <a:srgbClr val="333333"/>
                </a:solidFill>
                <a:latin typeface="Calibri Light"/>
                <a:ea typeface="ＭＳ Ｐゴシック"/>
                <a:cs typeface="Verdana"/>
              </a:rPr>
              <a:t>vormt</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basis</a:t>
            </a:r>
            <a:r>
              <a:rPr lang="de-DE" sz="2400" dirty="0">
                <a:solidFill>
                  <a:srgbClr val="333333"/>
                </a:solidFill>
                <a:latin typeface="Calibri Light"/>
                <a:ea typeface="ＭＳ Ｐゴシック"/>
                <a:cs typeface="Verdana"/>
              </a:rPr>
              <a:t> van je </a:t>
            </a:r>
            <a:r>
              <a:rPr lang="de-DE" sz="2400" dirty="0" err="1">
                <a:solidFill>
                  <a:srgbClr val="333333"/>
                </a:solidFill>
                <a:latin typeface="Calibri Light"/>
                <a:ea typeface="ＭＳ Ｐゴシック"/>
                <a:cs typeface="Verdana"/>
              </a:rPr>
              <a:t>zelfwaardering</a:t>
            </a:r>
            <a:r>
              <a:rPr lang="de-DE" sz="2400" dirty="0">
                <a:solidFill>
                  <a:srgbClr val="333333"/>
                </a:solidFill>
                <a:latin typeface="Calibri Light"/>
                <a:ea typeface="ＭＳ Ｐゴシック"/>
                <a:cs typeface="Verdana"/>
              </a:rPr>
              <a:t>.</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endParaRPr lang="de-DE" alt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rPr>
              <a:t>Veel</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maar</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niet</a:t>
            </a:r>
            <a:r>
              <a:rPr lang="de-DE" sz="2400" dirty="0">
                <a:solidFill>
                  <a:srgbClr val="333333"/>
                </a:solidFill>
                <a:latin typeface="Calibri Light"/>
                <a:ea typeface="Verdana" panose="020B0604030504040204" pitchFamily="34" charset="0"/>
              </a:rPr>
              <a:t> alle!) </a:t>
            </a:r>
            <a:r>
              <a:rPr lang="de-DE" sz="2400" dirty="0" err="1">
                <a:solidFill>
                  <a:srgbClr val="333333"/>
                </a:solidFill>
                <a:latin typeface="Calibri Light"/>
                <a:ea typeface="Verdana" panose="020B0604030504040204" pitchFamily="34" charset="0"/>
              </a:rPr>
              <a:t>mensen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met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een</a:t>
            </a:r>
            <a:r>
              <a:rPr lang="de-DE" sz="2400" dirty="0">
                <a:solidFill>
                  <a:srgbClr val="333333"/>
                </a:solidFill>
                <a:latin typeface="Calibri Light"/>
                <a:ea typeface="Verdana" panose="020B0604030504040204" pitchFamily="34" charset="0"/>
              </a:rPr>
              <a:t> psychotische </a:t>
            </a:r>
            <a:r>
              <a:rPr lang="de-DE" sz="2400" dirty="0" err="1">
                <a:solidFill>
                  <a:srgbClr val="333333"/>
                </a:solidFill>
                <a:latin typeface="Calibri Light"/>
                <a:ea typeface="Verdana" panose="020B0604030504040204" pitchFamily="34" charset="0"/>
              </a:rPr>
              <a:t>kwetsbaarheid</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hebben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laag</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zelfbeeld</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vaak</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vanwege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negatieve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interpersoonlijke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ervaringen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verbeteren</a:t>
            </a:r>
            <a:r>
              <a:rPr lang="de-DE" sz="2400" dirty="0">
                <a:solidFill>
                  <a:srgbClr val="333333"/>
                </a:solidFill>
                <a:latin typeface="Calibri Light"/>
                <a:ea typeface="Verdana" panose="020B0604030504040204" pitchFamily="34" charset="0"/>
              </a:rPr>
              <a:t> van </a:t>
            </a:r>
            <a:r>
              <a:rPr lang="de-DE" sz="2400" dirty="0" err="1">
                <a:solidFill>
                  <a:srgbClr val="333333"/>
                </a:solidFill>
                <a:latin typeface="Calibri Light"/>
                <a:ea typeface="Verdana" panose="020B0604030504040204" pitchFamily="34" charset="0"/>
              </a:rPr>
              <a:t>eigenwaarde</a:t>
            </a:r>
            <a:r>
              <a:rPr lang="de-DE" sz="2400" dirty="0">
                <a:solidFill>
                  <a:srgbClr val="333333"/>
                </a:solidFill>
                <a:latin typeface="Calibri Light"/>
                <a:ea typeface="Verdana" panose="020B0604030504040204" pitchFamily="34" charset="0"/>
              </a:rPr>
              <a:t> en andere </a:t>
            </a:r>
            <a:r>
              <a:rPr lang="de-DE" sz="2400" dirty="0" err="1">
                <a:solidFill>
                  <a:srgbClr val="333333"/>
                </a:solidFill>
                <a:latin typeface="Calibri Light"/>
                <a:ea typeface="Verdana" panose="020B0604030504040204" pitchFamily="34" charset="0"/>
              </a:rPr>
              <a:t>depressieve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symptomen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verhoogt</a:t>
            </a:r>
            <a:r>
              <a:rPr lang="de-DE" sz="2400" dirty="0">
                <a:solidFill>
                  <a:srgbClr val="333333"/>
                </a:solidFill>
                <a:latin typeface="Calibri Light"/>
                <a:ea typeface="Verdana" panose="020B0604030504040204" pitchFamily="34" charset="0"/>
              </a:rPr>
              <a:t> de mentale </a:t>
            </a:r>
            <a:r>
              <a:rPr lang="de-DE" sz="2400" dirty="0" err="1">
                <a:solidFill>
                  <a:srgbClr val="333333"/>
                </a:solidFill>
                <a:latin typeface="Calibri Light"/>
                <a:ea typeface="Verdana" panose="020B0604030504040204" pitchFamily="34" charset="0"/>
              </a:rPr>
              <a:t>stabiliteit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Dit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kan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ook</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helpen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om</a:t>
            </a:r>
            <a:r>
              <a:rPr lang="de-DE" sz="2400" dirty="0">
                <a:solidFill>
                  <a:srgbClr val="333333"/>
                </a:solidFill>
                <a:latin typeface="Calibri Light"/>
                <a:ea typeface="Verdana" panose="020B0604030504040204" pitchFamily="34" charset="0"/>
              </a:rPr>
              <a:t> psychotische </a:t>
            </a:r>
            <a:r>
              <a:rPr lang="de-DE" sz="2400" dirty="0" err="1">
                <a:solidFill>
                  <a:srgbClr val="333333"/>
                </a:solidFill>
                <a:latin typeface="Calibri Light"/>
                <a:ea typeface="Verdana" panose="020B0604030504040204" pitchFamily="34" charset="0"/>
              </a:rPr>
              <a:t>symptomen</a:t>
            </a:r>
            <a:r>
              <a:rPr lang="de-DE" sz="2400" dirty="0">
                <a:solidFill>
                  <a:srgbClr val="333333"/>
                </a:solidFill>
                <a:latin typeface="Calibri Light"/>
                <a:ea typeface="Verdana" panose="020B0604030504040204" pitchFamily="34" charset="0"/>
              </a:rPr>
              <a:t> </a:t>
            </a:r>
            <a:r>
              <a:rPr lang="de-DE" sz="2400" err="1">
                <a:solidFill>
                  <a:srgbClr val="333333"/>
                </a:solidFill>
                <a:latin typeface="Calibri Light"/>
                <a:ea typeface="Verdana" panose="020B0604030504040204" pitchFamily="34" charset="0"/>
              </a:rPr>
              <a:t>te</a:t>
            </a:r>
            <a:r>
              <a:rPr lang="de-DE" sz="2400">
                <a:solidFill>
                  <a:srgbClr val="333333"/>
                </a:solidFill>
                <a:latin typeface="Calibri Light"/>
                <a:ea typeface="Verdana" panose="020B0604030504040204" pitchFamily="34" charset="0"/>
              </a:rPr>
              <a:t> verminderen</a:t>
            </a:r>
            <a:endParaRPr lang="de-DE" sz="2400" dirty="0">
              <a:solidFill>
                <a:srgbClr val="333333"/>
              </a:solidFill>
              <a:latin typeface="Calibri Light"/>
              <a:ea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228927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Bronnen van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Zelfwaardering</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geen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constante</a:t>
            </a:r>
            <a:r>
              <a:rPr lang="en-US" sz="2400" dirty="0">
                <a:solidFill>
                  <a:srgbClr val="333333"/>
                </a:solidFill>
                <a:latin typeface="Calibri Light"/>
                <a:ea typeface="ＭＳ Ｐゴシック"/>
                <a:cs typeface="Verdana"/>
              </a:rPr>
              <a:t> factor, maar </a:t>
            </a:r>
            <a:r>
              <a:rPr lang="en-US" sz="2400" dirty="0" err="1">
                <a:solidFill>
                  <a:srgbClr val="333333"/>
                </a:solidFill>
                <a:latin typeface="Calibri Light"/>
                <a:ea typeface="ＭＳ Ｐゴシック"/>
                <a:cs typeface="Verdana"/>
              </a:rPr>
              <a:t>speelt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rol</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levensgebieden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toont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zich</a:t>
            </a:r>
            <a:r>
              <a:rPr lang="en-US" sz="2400" dirty="0">
                <a:solidFill>
                  <a:srgbClr val="333333"/>
                </a:solidFill>
                <a:latin typeface="Calibri Light"/>
                <a:ea typeface="ＭＳ Ｐゴシック"/>
                <a:cs typeface="Verdana"/>
              </a:rPr>
              <a:t> op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manieren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gesymboliseerd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plank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op het </a:t>
            </a:r>
            <a:r>
              <a:rPr lang="en-US" sz="2400" dirty="0" err="1">
                <a:solidFill>
                  <a:srgbClr val="333333"/>
                </a:solidFill>
                <a:latin typeface="Calibri Light"/>
                <a:ea typeface="ＭＳ Ｐゴシック"/>
                <a:cs typeface="Verdana"/>
              </a:rPr>
              <a:t>plaatje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hiernaast</a:t>
            </a:r>
            <a:r>
              <a:rPr lang="en-US" sz="2400" dirty="0">
                <a:solidFill>
                  <a:srgbClr val="333333"/>
                </a:solidFill>
                <a:latin typeface="Calibri Light"/>
                <a:ea typeface="ＭＳ Ｐゴシック"/>
                <a:cs typeface="Verdana"/>
              </a:rPr>
              <a:t>).</a:t>
            </a: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0"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21"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2"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3"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4"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2" name="Footer Placeholder 1"/>
          <p:cNvSpPr>
            <a:spLocks noGrp="1"/>
          </p:cNvSpPr>
          <p:nvPr>
            <p:ph type="ftr" sz="quarter" idx="11"/>
          </p:nvPr>
        </p:nvSpPr>
        <p:spPr/>
        <p:txBody>
          <a:bodyPr/>
          <a:lstStyle/>
          <a:p>
            <a:pPr>
              <a:defRPr/>
            </a:pPr>
            <a:r>
              <a:rPr lang="nl-NL"/>
              <a:t>Metacognitieve Training 9 – Zelfwaardering/Eigenwaarde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Tree>
    <p:extLst>
      <p:ext uri="{BB962C8B-B14F-4D97-AF65-F5344CB8AC3E}">
        <p14:creationId xmlns:p14="http://schemas.microsoft.com/office/powerpoint/2010/main" val="4034669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Bronnen van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Zelfwaardering</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geen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constante</a:t>
            </a:r>
            <a:r>
              <a:rPr lang="en-US" sz="2400" dirty="0">
                <a:solidFill>
                  <a:srgbClr val="333333"/>
                </a:solidFill>
                <a:latin typeface="Calibri Light"/>
                <a:ea typeface="ＭＳ Ｐゴシック"/>
                <a:cs typeface="Verdana"/>
              </a:rPr>
              <a:t> factor, maar </a:t>
            </a:r>
            <a:r>
              <a:rPr lang="en-US" sz="2400" dirty="0" err="1">
                <a:solidFill>
                  <a:srgbClr val="333333"/>
                </a:solidFill>
                <a:latin typeface="Calibri Light"/>
                <a:ea typeface="ＭＳ Ｐゴシック"/>
                <a:cs typeface="Verdana"/>
              </a:rPr>
              <a:t>speelt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rol</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levensgebieden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toont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zich</a:t>
            </a:r>
            <a:r>
              <a:rPr lang="en-US" sz="2400" dirty="0">
                <a:solidFill>
                  <a:srgbClr val="333333"/>
                </a:solidFill>
                <a:latin typeface="Calibri Light"/>
                <a:ea typeface="ＭＳ Ｐゴシック"/>
                <a:cs typeface="Verdana"/>
              </a:rPr>
              <a:t> op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manieren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gesymboliseerd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plank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op het </a:t>
            </a:r>
            <a:r>
              <a:rPr lang="en-US" sz="2400" dirty="0" err="1">
                <a:solidFill>
                  <a:srgbClr val="333333"/>
                </a:solidFill>
                <a:latin typeface="Calibri Light"/>
                <a:ea typeface="ＭＳ Ｐゴシック"/>
                <a:cs typeface="Verdana"/>
              </a:rPr>
              <a:t>plaatje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hiernaast</a:t>
            </a:r>
            <a:r>
              <a:rPr lang="en-US" sz="2400" dirty="0">
                <a:solidFill>
                  <a:srgbClr val="333333"/>
                </a:solidFill>
                <a:latin typeface="Calibri Light"/>
                <a:ea typeface="ＭＳ Ｐゴシック"/>
                <a:cs typeface="Verdana"/>
              </a:rPr>
              <a:t>).</a:t>
            </a:r>
          </a:p>
          <a:p>
            <a:pPr marL="342900" lvl="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Waar</a:t>
            </a:r>
            <a:r>
              <a:rPr lang="en-US" sz="2400" dirty="0">
                <a:solidFill>
                  <a:srgbClr val="333333"/>
                </a:solidFill>
                <a:latin typeface="Calibri Light"/>
                <a:ea typeface="ＭＳ Ｐゴシック"/>
                <a:cs typeface="Verdana"/>
              </a:rPr>
              <a:t> het om </a:t>
            </a:r>
            <a:r>
              <a:rPr lang="en-US" sz="2400" dirty="0" err="1">
                <a:solidFill>
                  <a:srgbClr val="333333"/>
                </a:solidFill>
                <a:latin typeface="Calibri Light"/>
                <a:ea typeface="ＭＳ Ｐゴシック"/>
                <a:cs typeface="Verdana"/>
              </a:rPr>
              <a:t>gaat</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vaak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alleen</a:t>
            </a:r>
            <a:r>
              <a:rPr lang="en-US" sz="2400" dirty="0">
                <a:solidFill>
                  <a:srgbClr val="333333"/>
                </a:solidFill>
                <a:latin typeface="Calibri Light"/>
                <a:ea typeface="ＭＳ Ｐゴシック"/>
                <a:cs typeface="Verdana"/>
              </a:rPr>
              <a:t> let op je </a:t>
            </a:r>
            <a:r>
              <a:rPr lang="en-US" sz="2400" dirty="0" err="1">
                <a:solidFill>
                  <a:srgbClr val="333333"/>
                </a:solidFill>
                <a:latin typeface="Calibri Light"/>
                <a:ea typeface="ＭＳ Ｐゴシック"/>
                <a:cs typeface="Verdana"/>
              </a:rPr>
              <a:t>eigen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zwakke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lege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planken</a:t>
            </a:r>
            <a:r>
              <a:rPr lang="en-US" sz="2400" dirty="0">
                <a:solidFill>
                  <a:srgbClr val="333333"/>
                </a:solidFill>
                <a:latin typeface="Calibri Light"/>
                <a:ea typeface="ＭＳ Ｐゴシック"/>
                <a:cs typeface="Verdana"/>
              </a:rPr>
              <a:t>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plaats</a:t>
            </a:r>
            <a:r>
              <a:rPr lang="en-US" sz="2400" dirty="0">
                <a:solidFill>
                  <a:srgbClr val="333333"/>
                </a:solidFill>
                <a:latin typeface="Calibri Light"/>
                <a:ea typeface="ＭＳ Ｐゴシック"/>
                <a:cs typeface="Verdana"/>
              </a:rPr>
              <a:t> van </a:t>
            </a:r>
            <a:r>
              <a:rPr lang="en-US" sz="2400" dirty="0" err="1">
                <a:solidFill>
                  <a:srgbClr val="333333"/>
                </a:solidFill>
                <a:latin typeface="Calibri Light"/>
                <a:ea typeface="ＭＳ Ｐゴシック"/>
                <a:cs typeface="Verdana"/>
              </a:rPr>
              <a:t>juist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letten</a:t>
            </a:r>
            <a:r>
              <a:rPr lang="en-US" sz="2400" dirty="0">
                <a:solidFill>
                  <a:srgbClr val="333333"/>
                </a:solidFill>
                <a:latin typeface="Calibri Light"/>
                <a:ea typeface="ＭＳ Ｐゴシック"/>
                <a:cs typeface="Verdana"/>
              </a:rPr>
              <a:t> op je </a:t>
            </a:r>
            <a:r>
              <a:rPr lang="en-US" sz="2400" dirty="0" err="1">
                <a:solidFill>
                  <a:srgbClr val="333333"/>
                </a:solidFill>
                <a:latin typeface="Calibri Light"/>
                <a:ea typeface="ＭＳ Ｐゴシック"/>
                <a:cs typeface="Verdana"/>
              </a:rPr>
              <a:t>vaardigheden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gevulde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planken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14"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16"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Tree>
    <p:extLst>
      <p:ext uri="{BB962C8B-B14F-4D97-AF65-F5344CB8AC3E}">
        <p14:creationId xmlns:p14="http://schemas.microsoft.com/office/powerpoint/2010/main" val="2282213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letten alleen op de lege planken bij zichzelf maar juist op de volle planken bij anderen.</a:t>
            </a: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5"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26"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7"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8"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9"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2" name="Footer Placeholder 1"/>
          <p:cNvSpPr>
            <a:spLocks noGrp="1"/>
          </p:cNvSpPr>
          <p:nvPr>
            <p:ph type="ftr" sz="quarter" idx="11"/>
          </p:nvPr>
        </p:nvSpPr>
        <p:spPr/>
        <p:txBody>
          <a:bodyPr/>
          <a:lstStyle/>
          <a:p>
            <a:pPr>
              <a:defRPr/>
            </a:pPr>
            <a:r>
              <a:rPr lang="nl-NL"/>
              <a:t>Metacognitieve Training 9 – Zelfwaardering/Eigenwaarde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spTree>
    <p:extLst>
      <p:ext uri="{BB962C8B-B14F-4D97-AF65-F5344CB8AC3E}">
        <p14:creationId xmlns:p14="http://schemas.microsoft.com/office/powerpoint/2010/main" val="826227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letten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alleen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lege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zichzelf</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maar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juist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volle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anderen.</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neigen negatieve oordelen over zichzelf te generaliseren (“ik ben waardeloos”)</a:t>
            </a:r>
            <a:r>
              <a:rPr lang="en-US" sz="2400" dirty="0">
                <a:solidFill>
                  <a:srgbClr val="333333"/>
                </a:solidFill>
                <a:latin typeface="Calibri Light"/>
                <a:cs typeface="Verdana"/>
              </a:rPr>
              <a:t>.</a:t>
            </a: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17"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8"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19"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0"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2"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spTree>
    <p:extLst>
      <p:ext uri="{BB962C8B-B14F-4D97-AF65-F5344CB8AC3E}">
        <p14:creationId xmlns:p14="http://schemas.microsoft.com/office/powerpoint/2010/main" val="1569371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dirty="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letten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alleen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lege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zichzelf</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maar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juist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volle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anderen.</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neigen negatieve oordelen over zichzelf te generaliseren (“ik ben waardeloos”)</a:t>
            </a:r>
            <a:r>
              <a:rPr lang="en-US" sz="2400" dirty="0">
                <a:solidFill>
                  <a:srgbClr val="333333"/>
                </a:solidFill>
                <a:latin typeface="Calibri Light"/>
                <a:cs typeface="Verdana"/>
              </a:rPr>
              <a:t>.</a:t>
            </a:r>
          </a:p>
          <a:p>
            <a:pPr marL="342900" indent="-342900">
              <a:buClr>
                <a:srgbClr val="333333"/>
              </a:buClr>
              <a:buFont typeface="WingDings"/>
              <a:buChar char=""/>
              <a:defRPr/>
            </a:pPr>
            <a:r>
              <a:rPr lang="de-DE" sz="2400" dirty="0">
                <a:solidFill>
                  <a:srgbClr val="333333"/>
                </a:solidFill>
                <a:latin typeface="Calibri Light"/>
                <a:cs typeface="Verdana"/>
              </a:rPr>
              <a:t>… maken geen verschil tussen de persoon in zijn totaliteit en zijn gedrag (b.v. </a:t>
            </a:r>
            <a:r>
              <a:rPr lang="de-DE" sz="2400" dirty="0">
                <a:solidFill>
                  <a:srgbClr val="333333"/>
                </a:solidFill>
                <a:latin typeface="Calibri Light"/>
                <a:ea typeface="Verdana" panose="020B0604030504040204" pitchFamily="34" charset="0"/>
                <a:cs typeface="Verdana"/>
              </a:rPr>
              <a:t>“</a:t>
            </a:r>
            <a:r>
              <a:rPr lang="de-DE" sz="2400" dirty="0">
                <a:solidFill>
                  <a:srgbClr val="333333"/>
                </a:solidFill>
                <a:latin typeface="Calibri Light"/>
                <a:cs typeface="Verdana"/>
              </a:rPr>
              <a:t>Als ik 1 ding niet goed kan betekent dit dat ik een </a:t>
            </a:r>
            <a:r>
              <a:rPr lang="en-US" sz="2400" dirty="0">
                <a:solidFill>
                  <a:srgbClr val="333333"/>
                </a:solidFill>
                <a:latin typeface="Calibri Light"/>
                <a:cs typeface="Verdana"/>
              </a:rPr>
              <a:t>loser ben</a:t>
            </a:r>
            <a:r>
              <a:rPr lang="de-DE" sz="2400" dirty="0">
                <a:solidFill>
                  <a:srgbClr val="333333"/>
                </a:solidFill>
                <a:latin typeface="Calibri Light"/>
                <a:ea typeface="Verdana" panose="020B0604030504040204" pitchFamily="34" charset="0"/>
                <a:cs typeface="Verdana"/>
              </a:rPr>
              <a:t>”</a:t>
            </a:r>
            <a:r>
              <a:rPr lang="en-US" sz="2400" dirty="0">
                <a:solidFill>
                  <a:srgbClr val="333333"/>
                </a:solidFill>
                <a:latin typeface="Calibri Light"/>
                <a:cs typeface="Verdana"/>
              </a:rPr>
              <a:t>).</a:t>
            </a:r>
            <a:endParaRPr lang="de-DE" sz="2400" dirty="0">
              <a:solidFill>
                <a:srgbClr val="333333"/>
              </a:solidFill>
              <a:latin typeface="Calibri Light"/>
              <a:ea typeface="ＭＳ Ｐゴシック"/>
              <a:cs typeface="Verdana"/>
            </a:endParaRPr>
          </a:p>
        </p:txBody>
      </p:sp>
      <p:sp>
        <p:nvSpPr>
          <p:cNvPr id="18"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9"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0"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spTree>
    <p:extLst>
      <p:ext uri="{BB962C8B-B14F-4D97-AF65-F5344CB8AC3E}">
        <p14:creationId xmlns:p14="http://schemas.microsoft.com/office/powerpoint/2010/main" val="363044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Vergeet niet…</a:t>
            </a:r>
            <a:endParaRPr lang="de-DE" sz="3600" dirty="0">
              <a:latin typeface="Calibri Light"/>
            </a:endParaRPr>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werd het laatst gekozen in het team op school; ik ben niet goed in gooien maar ben een goede danser</a:t>
            </a:r>
            <a:endParaRPr lang="de-DE" i="1" dirty="0">
              <a:solidFill>
                <a:srgbClr val="333333"/>
              </a:solidFill>
              <a:latin typeface="Calibri Light"/>
              <a:ea typeface="ＭＳ Ｐゴシック" charset="0"/>
            </a:endParaRPr>
          </a:p>
        </p:txBody>
      </p:sp>
      <p:sp>
        <p:nvSpPr>
          <p:cNvPr id="34"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heb geen baan op dit moment, zakte voor de laatste test.</a:t>
            </a:r>
          </a:p>
          <a:p>
            <a:pPr fontAlgn="base">
              <a:lnSpc>
                <a:spcPct val="105000"/>
              </a:lnSpc>
              <a:spcBef>
                <a:spcPts val="1999"/>
              </a:spcBef>
              <a:spcAft>
                <a:spcPct val="0"/>
              </a:spcAft>
            </a:pPr>
            <a:endParaRPr lang="de-DE" i="1" dirty="0">
              <a:solidFill>
                <a:srgbClr val="333333"/>
              </a:solidFill>
              <a:latin typeface="Calibri Light"/>
              <a:ea typeface="ＭＳ Ｐゴシック" charset="0"/>
            </a:endParaRPr>
          </a:p>
        </p:txBody>
      </p:sp>
      <p:sp>
        <p:nvSpPr>
          <p:cNvPr id="35"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ben tevreden over mijn haar, ik vind mijn ogen mooi, maar ik zou best wat groter willen zijn</a:t>
            </a:r>
            <a:endParaRPr lang="de-DE" i="1" dirty="0">
              <a:solidFill>
                <a:srgbClr val="333333"/>
              </a:solidFill>
              <a:latin typeface="Calibri Light"/>
              <a:ea typeface="ＭＳ Ｐゴシック" charset="0"/>
            </a:endParaRPr>
          </a:p>
        </p:txBody>
      </p:sp>
      <p:sp>
        <p:nvSpPr>
          <p:cNvPr id="36"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houd van koken en ik weet veel over muziek en politiek; ik ben geïnteresseerd in literatuur en films.</a:t>
            </a:r>
            <a:endParaRPr lang="de-DE" i="1" dirty="0">
              <a:solidFill>
                <a:srgbClr val="333333"/>
              </a:solidFill>
              <a:latin typeface="Calibri Light"/>
              <a:ea typeface="ＭＳ Ｐゴシック" charset="0"/>
            </a:endParaRPr>
          </a:p>
        </p:txBody>
      </p:sp>
      <p:sp>
        <p:nvSpPr>
          <p:cNvPr id="37"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kan goed luisteren, heel betrouwbaar, houd vriendschappen aan, maak anderen aan het lachen</a:t>
            </a:r>
            <a:endParaRPr lang="de-DE" dirty="0">
              <a:solidFill>
                <a:srgbClr val="333333"/>
              </a:solidFill>
              <a:latin typeface="Calibri Light"/>
              <a:ea typeface="ＭＳ Ｐゴシック" charset="0"/>
            </a:endParaRPr>
          </a:p>
        </p:txBody>
      </p:sp>
      <p:sp>
        <p:nvSpPr>
          <p:cNvPr id="38"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39"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40"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Uiterlijk</a:t>
            </a:r>
            <a:endParaRPr lang="de-DE" dirty="0">
              <a:solidFill>
                <a:srgbClr val="333333"/>
              </a:solidFill>
              <a:latin typeface="Calibri Light"/>
              <a:cs typeface="Verdana"/>
            </a:endParaRPr>
          </a:p>
        </p:txBody>
      </p:sp>
      <p:sp>
        <p:nvSpPr>
          <p:cNvPr id="41"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2"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15</a:t>
            </a:fld>
            <a:endParaRPr lang="de-DE"/>
          </a:p>
        </p:txBody>
      </p:sp>
    </p:spTree>
    <p:extLst>
      <p:ext uri="{BB962C8B-B14F-4D97-AF65-F5344CB8AC3E}">
        <p14:creationId xmlns:p14="http://schemas.microsoft.com/office/powerpoint/2010/main" val="2676218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Vergeet niet…</a:t>
            </a:r>
            <a:endParaRPr lang="de-DE" sz="3600" dirty="0">
              <a:latin typeface="Calibri Light"/>
            </a:endParaRPr>
          </a:p>
        </p:txBody>
      </p:sp>
      <p:sp>
        <p:nvSpPr>
          <p:cNvPr id="20" name="Rechteck 2"/>
          <p:cNvSpPr>
            <a:spLocks noChangeArrowheads="1"/>
          </p:cNvSpPr>
          <p:nvPr/>
        </p:nvSpPr>
        <p:spPr bwMode="auto">
          <a:xfrm>
            <a:off x="408955" y="6463614"/>
            <a:ext cx="11376000" cy="400110"/>
          </a:xfrm>
          <a:prstGeom prst="rect">
            <a:avLst/>
          </a:prstGeom>
          <a:noFill/>
          <a:ln w="9525">
            <a:noFill/>
            <a:miter lim="800000"/>
            <a:headEnd/>
            <a:tailEnd/>
          </a:ln>
        </p:spPr>
        <p:txBody>
          <a:bodyPr wrap="square">
            <a:spAutoFit/>
          </a:bodyPr>
          <a:lstStyle/>
          <a:p>
            <a:pPr algn="ctr"/>
            <a:r>
              <a:rPr lang="nl-NL" sz="2000">
                <a:solidFill>
                  <a:srgbClr val="004992"/>
                </a:solidFill>
                <a:latin typeface="Calibri Light"/>
                <a:cs typeface="Verdana"/>
              </a:rPr>
              <a:t>Op welke plank heb jij lang niet gekeken? Welke verborgen schatten zouden daar kunnen liggen?</a:t>
            </a:r>
            <a:endParaRPr lang="de-DE" sz="2000" dirty="0">
              <a:solidFill>
                <a:srgbClr val="004992"/>
              </a:solidFill>
              <a:latin typeface="Calibri Light"/>
              <a:cs typeface="Verdana"/>
            </a:endParaRPr>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werd het laatst gekozen in het team op school; ik ben niet goed in gooien maar ben een goede danser</a:t>
            </a:r>
            <a:endParaRPr lang="de-DE" i="1" dirty="0">
              <a:solidFill>
                <a:srgbClr val="333333"/>
              </a:solidFill>
              <a:latin typeface="Calibri Light"/>
              <a:ea typeface="ＭＳ Ｐゴシック" charset="0"/>
            </a:endParaRPr>
          </a:p>
        </p:txBody>
      </p:sp>
      <p:sp>
        <p:nvSpPr>
          <p:cNvPr id="34"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heb geen baan op dit moment, zakte voor de laatste test.</a:t>
            </a:r>
          </a:p>
          <a:p>
            <a:pPr fontAlgn="base">
              <a:lnSpc>
                <a:spcPct val="105000"/>
              </a:lnSpc>
              <a:spcBef>
                <a:spcPts val="1999"/>
              </a:spcBef>
              <a:spcAft>
                <a:spcPct val="0"/>
              </a:spcAft>
            </a:pPr>
            <a:endParaRPr lang="de-DE" i="1" dirty="0">
              <a:solidFill>
                <a:srgbClr val="333333"/>
              </a:solidFill>
              <a:latin typeface="Calibri Light"/>
              <a:ea typeface="ＭＳ Ｐゴシック" charset="0"/>
            </a:endParaRPr>
          </a:p>
        </p:txBody>
      </p:sp>
      <p:sp>
        <p:nvSpPr>
          <p:cNvPr id="35"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ben tevreden over mijn haar, ik vind mijn ogen mooi, maar ik zou best wat groter willen zijn</a:t>
            </a:r>
            <a:endParaRPr lang="de-DE" i="1" dirty="0">
              <a:solidFill>
                <a:srgbClr val="333333"/>
              </a:solidFill>
              <a:latin typeface="Calibri Light"/>
              <a:ea typeface="ＭＳ Ｐゴシック" charset="0"/>
            </a:endParaRPr>
          </a:p>
        </p:txBody>
      </p:sp>
      <p:sp>
        <p:nvSpPr>
          <p:cNvPr id="36"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houd van koken en ik weet veel over muziek en politiek; ik ben geïnteresseerd in literatuur en films.</a:t>
            </a:r>
            <a:endParaRPr lang="de-DE" i="1" dirty="0">
              <a:solidFill>
                <a:srgbClr val="333333"/>
              </a:solidFill>
              <a:latin typeface="Calibri Light"/>
              <a:ea typeface="ＭＳ Ｐゴシック" charset="0"/>
            </a:endParaRPr>
          </a:p>
        </p:txBody>
      </p:sp>
      <p:sp>
        <p:nvSpPr>
          <p:cNvPr id="37"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kan goed luisteren, heel betrouwbaar, houd vriendschappen aan, maak anderen aan het lachen</a:t>
            </a:r>
            <a:endParaRPr lang="de-DE" dirty="0">
              <a:solidFill>
                <a:srgbClr val="333333"/>
              </a:solidFill>
              <a:latin typeface="Calibri Light"/>
              <a:ea typeface="ＭＳ Ｐゴシック" charset="0"/>
            </a:endParaRPr>
          </a:p>
        </p:txBody>
      </p:sp>
      <p:sp>
        <p:nvSpPr>
          <p:cNvPr id="38"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39"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40"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Uiterlijk</a:t>
            </a:r>
            <a:endParaRPr lang="de-DE" dirty="0">
              <a:solidFill>
                <a:srgbClr val="333333"/>
              </a:solidFill>
              <a:latin typeface="Calibri Light"/>
              <a:cs typeface="Verdana"/>
            </a:endParaRPr>
          </a:p>
        </p:txBody>
      </p:sp>
      <p:sp>
        <p:nvSpPr>
          <p:cNvPr id="41"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2"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16</a:t>
            </a:fld>
            <a:endParaRPr lang="de-DE"/>
          </a:p>
        </p:txBody>
      </p:sp>
    </p:spTree>
    <p:extLst>
      <p:ext uri="{BB962C8B-B14F-4D97-AF65-F5344CB8AC3E}">
        <p14:creationId xmlns:p14="http://schemas.microsoft.com/office/powerpoint/2010/main" val="2682926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kenmerkt mensen met een hoge zelfwaardering?</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lstStyle/>
          <a:p>
            <a:pPr marL="342900" indent="-342900" eaLnBrk="1" hangingPunct="1">
              <a:buClr>
                <a:srgbClr val="000000"/>
              </a:buClr>
              <a:buFont typeface="WingDings"/>
              <a:buChar char=""/>
              <a:defRPr/>
            </a:pPr>
            <a:r>
              <a:rPr lang="de-DE" sz="2400" dirty="0">
                <a:solidFill>
                  <a:srgbClr val="333333"/>
                </a:solidFill>
                <a:latin typeface="Calibri Light"/>
                <a:cs typeface="Verdana"/>
              </a:rPr>
              <a:t>Stem: </a:t>
            </a:r>
            <a:r>
              <a:rPr lang="de-DE" sz="2400" dirty="0">
                <a:solidFill>
                  <a:srgbClr val="004992"/>
                </a:solidFill>
                <a:latin typeface="Calibri Light"/>
                <a:cs typeface="Verdana"/>
              </a:rPr>
              <a:t>???</a:t>
            </a:r>
            <a:r>
              <a:rPr lang="de-DE" sz="2400" dirty="0">
                <a:solidFill>
                  <a:srgbClr val="FFFFFF"/>
                </a:solidFill>
                <a:latin typeface="Calibri Light"/>
                <a:cs typeface="Verdana"/>
              </a:rPr>
              <a:t>helder, duidelijk articulerend, goed volume.</a:t>
            </a:r>
          </a:p>
          <a:p>
            <a:pPr marL="342900" indent="-342900">
              <a:buClr>
                <a:srgbClr val="000000"/>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Gezichtsuitdrukking/Gebaren:</a:t>
            </a:r>
            <a:r>
              <a:rPr lang="de-DE" sz="2400" dirty="0">
                <a:solidFill>
                  <a:srgbClr val="333333"/>
                </a:solidFill>
                <a:latin typeface="Calibri Light"/>
                <a:ea typeface="ＭＳ Ｐゴシック"/>
              </a:rPr>
              <a:t> </a:t>
            </a:r>
            <a:r>
              <a:rPr lang="de-DE" sz="2400" dirty="0">
                <a:solidFill>
                  <a:srgbClr val="004992"/>
                </a:solidFill>
                <a:latin typeface="Calibri Light"/>
                <a:cs typeface="Verdana"/>
              </a:rPr>
              <a:t>???</a:t>
            </a:r>
            <a:r>
              <a:rPr lang="de-DE" sz="2400" dirty="0">
                <a:solidFill>
                  <a:srgbClr val="FFFFFF"/>
                </a:solidFill>
                <a:latin typeface="Calibri Light"/>
                <a:cs typeface="Verdana"/>
              </a:rPr>
              <a:t>oogcontact; zelfverzekerd uiterlijk.</a:t>
            </a:r>
          </a:p>
          <a:p>
            <a:pPr marL="342900" indent="-342900" eaLnBrk="1" hangingPunct="1">
              <a:buClr>
                <a:srgbClr val="000000"/>
              </a:buClr>
              <a:buFont typeface="WingDings"/>
              <a:buChar char=""/>
              <a:defRPr/>
            </a:pPr>
            <a:r>
              <a:rPr lang="de-DE" sz="2400" dirty="0">
                <a:solidFill>
                  <a:srgbClr val="333333"/>
                </a:solidFill>
                <a:latin typeface="Calibri Light"/>
                <a:cs typeface="Verdana"/>
              </a:rPr>
              <a:t>Houding: </a:t>
            </a:r>
            <a:r>
              <a:rPr lang="de-DE" sz="2400" dirty="0">
                <a:solidFill>
                  <a:srgbClr val="004992"/>
                </a:solidFill>
                <a:latin typeface="Calibri Light"/>
                <a:cs typeface="Verdana"/>
              </a:rPr>
              <a:t>???</a:t>
            </a:r>
            <a:r>
              <a:rPr lang="de-DE" sz="2400" dirty="0">
                <a:solidFill>
                  <a:srgbClr val="FFFFFF"/>
                </a:solidFill>
                <a:latin typeface="Calibri Light"/>
                <a:cs typeface="Verdana"/>
              </a:rPr>
              <a:t>rechtop.</a:t>
            </a:r>
          </a:p>
          <a:p>
            <a:pPr lvl="0" defTabSz="914400" fontAlgn="base"/>
            <a:r>
              <a:rPr lang="en-US" sz="2400" dirty="0" err="1">
                <a:solidFill>
                  <a:srgbClr val="FFFFFF"/>
                </a:solidFill>
                <a:latin typeface="Calibri Light"/>
                <a:cs typeface="Verdana"/>
              </a:rPr>
              <a:t>Zoals</a:t>
            </a:r>
            <a:r>
              <a:rPr lang="en-US" sz="2400" dirty="0">
                <a:solidFill>
                  <a:srgbClr val="FFFFFF"/>
                </a:solidFill>
                <a:latin typeface="Calibri Light"/>
                <a:cs typeface="Verdana"/>
              </a:rPr>
              <a:t> het met </a:t>
            </a:r>
            <a:r>
              <a:rPr lang="en-US" sz="2400" dirty="0" err="1">
                <a:solidFill>
                  <a:srgbClr val="FFFFFF"/>
                </a:solidFill>
                <a:latin typeface="Calibri Light"/>
                <a:cs typeface="Verdana"/>
              </a:rPr>
              <a:t>alles</a:t>
            </a:r>
            <a:r>
              <a:rPr lang="en-US" sz="2400" dirty="0">
                <a:solidFill>
                  <a:srgbClr val="FFFFFF"/>
                </a:solidFill>
                <a:latin typeface="Calibri Light"/>
                <a:cs typeface="Verdana"/>
              </a:rPr>
              <a:t> is: </a:t>
            </a:r>
            <a:r>
              <a:rPr lang="en-US" sz="2400" dirty="0" err="1">
                <a:solidFill>
                  <a:srgbClr val="FFFFFF"/>
                </a:solidFill>
                <a:latin typeface="Calibri Light"/>
                <a:cs typeface="Verdana"/>
              </a:rPr>
              <a:t>overdrijf</a:t>
            </a:r>
            <a:r>
              <a:rPr lang="en-US" sz="2400" dirty="0">
                <a:solidFill>
                  <a:srgbClr val="FFFFFF"/>
                </a:solidFill>
                <a:latin typeface="Calibri Light"/>
                <a:cs typeface="Verdana"/>
              </a:rPr>
              <a:t> </a:t>
            </a:r>
            <a:r>
              <a:rPr lang="en-US" sz="2400" dirty="0" err="1">
                <a:solidFill>
                  <a:srgbClr val="FFFFFF"/>
                </a:solidFill>
                <a:latin typeface="Calibri Light"/>
                <a:cs typeface="Verdana"/>
              </a:rPr>
              <a:t>niet</a:t>
            </a:r>
            <a:r>
              <a:rPr lang="en-US" sz="2400" dirty="0">
                <a:solidFill>
                  <a:srgbClr val="FFFFFF"/>
                </a:solidFill>
                <a:latin typeface="Calibri Light"/>
                <a:cs typeface="Verdana"/>
              </a:rPr>
              <a:t> (</a:t>
            </a:r>
            <a:r>
              <a:rPr lang="en-US" sz="2400" dirty="0" err="1">
                <a:solidFill>
                  <a:srgbClr val="FFFFFF"/>
                </a:solidFill>
                <a:latin typeface="Calibri Light"/>
                <a:cs typeface="Verdana"/>
              </a:rPr>
              <a:t>b.v</a:t>
            </a:r>
            <a:r>
              <a:rPr lang="en-US" sz="2400" dirty="0">
                <a:solidFill>
                  <a:srgbClr val="FFFFFF"/>
                </a:solidFill>
                <a:latin typeface="Calibri Light"/>
                <a:cs typeface="Verdana"/>
              </a:rPr>
              <a:t>., </a:t>
            </a:r>
            <a:r>
              <a:rPr lang="en-US" sz="2400" dirty="0" err="1">
                <a:solidFill>
                  <a:srgbClr val="FFFFFF"/>
                </a:solidFill>
                <a:latin typeface="Calibri Light"/>
                <a:cs typeface="Verdana"/>
              </a:rPr>
              <a:t>staren</a:t>
            </a:r>
            <a:r>
              <a:rPr lang="en-US" sz="2400" dirty="0">
                <a:solidFill>
                  <a:srgbClr val="FFFFFF"/>
                </a:solidFill>
                <a:latin typeface="Calibri Light"/>
                <a:cs typeface="Verdana"/>
              </a:rPr>
              <a:t> </a:t>
            </a:r>
            <a:r>
              <a:rPr lang="en-US" sz="2400" dirty="0" err="1">
                <a:solidFill>
                  <a:srgbClr val="FFFFFF"/>
                </a:solidFill>
                <a:latin typeface="Calibri Light"/>
                <a:cs typeface="Verdana"/>
              </a:rPr>
              <a:t>naar</a:t>
            </a:r>
            <a:r>
              <a:rPr lang="en-US" sz="2400" dirty="0">
                <a:solidFill>
                  <a:srgbClr val="FFFFFF"/>
                </a:solidFill>
                <a:latin typeface="Calibri Light"/>
                <a:cs typeface="Verdana"/>
              </a:rPr>
              <a:t> </a:t>
            </a:r>
            <a:r>
              <a:rPr lang="en-US" sz="2400" dirty="0" err="1">
                <a:solidFill>
                  <a:srgbClr val="FFFFFF"/>
                </a:solidFill>
                <a:latin typeface="Calibri Light"/>
                <a:cs typeface="Verdana"/>
              </a:rPr>
              <a:t>andere</a:t>
            </a:r>
            <a:r>
              <a:rPr lang="en-US" sz="2400" dirty="0">
                <a:solidFill>
                  <a:srgbClr val="FFFFFF"/>
                </a:solidFill>
                <a:latin typeface="Calibri Light"/>
                <a:cs typeface="Verdana"/>
              </a:rPr>
              <a:t> </a:t>
            </a:r>
            <a:r>
              <a:rPr lang="en-US" sz="2400" dirty="0" err="1">
                <a:solidFill>
                  <a:srgbClr val="FFFFFF"/>
                </a:solidFill>
                <a:latin typeface="Calibri Light"/>
                <a:cs typeface="Verdana"/>
              </a:rPr>
              <a:t>mensen</a:t>
            </a:r>
            <a:r>
              <a:rPr lang="en-US" sz="2400" dirty="0">
                <a:solidFill>
                  <a:srgbClr val="FFFFFF"/>
                </a:solidFill>
                <a:latin typeface="Calibri Light"/>
                <a:cs typeface="Verdana"/>
              </a:rPr>
              <a:t>, steeds </a:t>
            </a:r>
            <a:r>
              <a:rPr lang="en-US" sz="2400" dirty="0" err="1">
                <a:solidFill>
                  <a:srgbClr val="FFFFFF"/>
                </a:solidFill>
                <a:latin typeface="Calibri Light"/>
                <a:cs typeface="Verdana"/>
              </a:rPr>
              <a:t>anderen</a:t>
            </a:r>
            <a:r>
              <a:rPr lang="en-US" sz="2400" dirty="0">
                <a:solidFill>
                  <a:srgbClr val="FFFFFF"/>
                </a:solidFill>
                <a:latin typeface="Calibri Light"/>
                <a:cs typeface="Verdana"/>
              </a:rPr>
              <a:t> </a:t>
            </a:r>
            <a:r>
              <a:rPr lang="en-US" sz="2400" dirty="0" err="1">
                <a:solidFill>
                  <a:srgbClr val="FFFFFF"/>
                </a:solidFill>
                <a:latin typeface="Calibri Light"/>
                <a:cs typeface="Verdana"/>
              </a:rPr>
              <a:t>onderbreken</a:t>
            </a:r>
            <a:r>
              <a:rPr lang="en-US" sz="2400" dirty="0">
                <a:solidFill>
                  <a:srgbClr val="FFFFFF"/>
                </a:solidFill>
                <a:latin typeface="Calibri Light"/>
                <a:cs typeface="Verdana"/>
              </a:rPr>
              <a:t>, </a:t>
            </a:r>
            <a:r>
              <a:rPr lang="en-US" sz="2400" dirty="0" err="1">
                <a:solidFill>
                  <a:srgbClr val="FFFFFF"/>
                </a:solidFill>
                <a:latin typeface="Calibri Light"/>
                <a:cs typeface="Verdana"/>
              </a:rPr>
              <a:t>anderen</a:t>
            </a:r>
            <a:r>
              <a:rPr lang="en-US" sz="2400" dirty="0">
                <a:solidFill>
                  <a:srgbClr val="FFFFFF"/>
                </a:solidFill>
                <a:latin typeface="Calibri Light"/>
                <a:cs typeface="Verdana"/>
              </a:rPr>
              <a:t> </a:t>
            </a:r>
            <a:r>
              <a:rPr lang="en-US" sz="2400" dirty="0" err="1">
                <a:solidFill>
                  <a:srgbClr val="FFFFFF"/>
                </a:solidFill>
                <a:latin typeface="Calibri Light"/>
                <a:cs typeface="Verdana"/>
              </a:rPr>
              <a:t>niet</a:t>
            </a:r>
            <a:r>
              <a:rPr lang="en-US" sz="2400" dirty="0">
                <a:solidFill>
                  <a:srgbClr val="FFFFFF"/>
                </a:solidFill>
                <a:latin typeface="Calibri Light"/>
                <a:cs typeface="Verdana"/>
              </a:rPr>
              <a:t> </a:t>
            </a:r>
            <a:r>
              <a:rPr lang="en-US" sz="2400" dirty="0" err="1">
                <a:solidFill>
                  <a:srgbClr val="FFFFFF"/>
                </a:solidFill>
                <a:latin typeface="Calibri Light"/>
                <a:cs typeface="Verdana"/>
              </a:rPr>
              <a:t>commanderen</a:t>
            </a:r>
            <a:r>
              <a:rPr lang="en-US" sz="2400" dirty="0">
                <a:solidFill>
                  <a:srgbClr val="FFFFFF"/>
                </a:solidFill>
                <a:latin typeface="Calibri Light"/>
                <a:cs typeface="Verdana"/>
              </a:rPr>
              <a:t>).</a:t>
            </a:r>
            <a:endParaRPr lang="de-DE" sz="2400" dirty="0">
              <a:solidFill>
                <a:srgbClr val="FFFFFF"/>
              </a:solidFill>
              <a:latin typeface="Calibri Light"/>
              <a:ea typeface="ＭＳ Ｐゴシック"/>
              <a:cs typeface="Verdana"/>
            </a:endParaRPr>
          </a:p>
        </p:txBody>
      </p:sp>
      <p:pic>
        <p:nvPicPr>
          <p:cNvPr id="11" name="Grafik4"/>
          <p:cNvPicPr>
            <a:picLocks noChangeAspect="1"/>
          </p:cNvPicPr>
          <p:nvPr/>
        </p:nvPicPr>
        <p:blipFill>
          <a:blip r:embed="rId3">
            <a:lum/>
            <a:alphaModFix/>
          </a:blip>
          <a:srcRect/>
          <a:stretch>
            <a:fillRect/>
          </a:stretch>
        </p:blipFill>
        <p:spPr>
          <a:xfrm>
            <a:off x="8138160" y="2203704"/>
            <a:ext cx="3573243" cy="4251960"/>
          </a:xfrm>
          <a:prstGeom prst="rect">
            <a:avLst/>
          </a:prstGeom>
        </p:spPr>
      </p:pic>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spTree>
    <p:extLst>
      <p:ext uri="{BB962C8B-B14F-4D97-AF65-F5344CB8AC3E}">
        <p14:creationId xmlns:p14="http://schemas.microsoft.com/office/powerpoint/2010/main" val="636069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kenmerkt mensen met een hoge zelfwaardering?</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lstStyle/>
          <a:p>
            <a:pPr marL="342900" indent="-342900" eaLnBrk="1" hangingPunct="1">
              <a:buClr>
                <a:srgbClr val="000000"/>
              </a:buClr>
              <a:buFont typeface="WingDings"/>
              <a:buChar char=""/>
              <a:defRPr/>
            </a:pPr>
            <a:r>
              <a:rPr lang="de-DE" sz="2400" dirty="0">
                <a:solidFill>
                  <a:srgbClr val="333333"/>
                </a:solidFill>
                <a:latin typeface="Calibri Light"/>
                <a:cs typeface="Verdana"/>
              </a:rPr>
              <a:t>Stem: </a:t>
            </a:r>
            <a:r>
              <a:rPr lang="de-DE" sz="2400" dirty="0">
                <a:solidFill>
                  <a:srgbClr val="004992"/>
                </a:solidFill>
                <a:latin typeface="Calibri Light"/>
                <a:cs typeface="Verdana"/>
              </a:rPr>
              <a:t>helder, duidelijk articulerend, goed volume.</a:t>
            </a:r>
          </a:p>
          <a:p>
            <a:pPr marL="342900" indent="-342900">
              <a:buClr>
                <a:srgbClr val="000000"/>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Gezichtsuitdrukking/Gebaren:</a:t>
            </a:r>
            <a:r>
              <a:rPr lang="de-DE" sz="2400" dirty="0">
                <a:solidFill>
                  <a:srgbClr val="333333"/>
                </a:solidFill>
                <a:latin typeface="Calibri Light"/>
                <a:ea typeface="ＭＳ Ｐゴシック"/>
              </a:rPr>
              <a:t> </a:t>
            </a:r>
            <a:r>
              <a:rPr lang="de-DE" sz="2400" dirty="0">
                <a:solidFill>
                  <a:srgbClr val="004992"/>
                </a:solidFill>
                <a:latin typeface="Calibri Light"/>
                <a:cs typeface="Verdana"/>
              </a:rPr>
              <a:t>oogcontact; zelfverzekerd uiterlijk.</a:t>
            </a:r>
          </a:p>
          <a:p>
            <a:pPr marL="342900" indent="-342900" eaLnBrk="1" hangingPunct="1">
              <a:buClr>
                <a:srgbClr val="000000"/>
              </a:buClr>
              <a:buFont typeface="WingDings"/>
              <a:buChar char=""/>
              <a:defRPr/>
            </a:pPr>
            <a:r>
              <a:rPr lang="de-DE" sz="2400" dirty="0">
                <a:solidFill>
                  <a:srgbClr val="333333"/>
                </a:solidFill>
                <a:latin typeface="Calibri Light"/>
                <a:cs typeface="Verdana"/>
              </a:rPr>
              <a:t>Houding: </a:t>
            </a:r>
            <a:r>
              <a:rPr lang="de-DE" sz="2400" dirty="0">
                <a:solidFill>
                  <a:srgbClr val="004992"/>
                </a:solidFill>
                <a:latin typeface="Calibri Light"/>
                <a:cs typeface="Verdana"/>
              </a:rPr>
              <a:t>rechtop.</a:t>
            </a:r>
          </a:p>
          <a:p>
            <a:pPr lvl="0" defTabSz="914400" fontAlgn="base"/>
            <a:r>
              <a:rPr lang="en-US" sz="2400" dirty="0" err="1">
                <a:solidFill>
                  <a:srgbClr val="004992"/>
                </a:solidFill>
                <a:latin typeface="Calibri Light"/>
                <a:cs typeface="Verdana"/>
              </a:rPr>
              <a:t>Zoals</a:t>
            </a:r>
            <a:r>
              <a:rPr lang="en-US" sz="2400" dirty="0">
                <a:solidFill>
                  <a:srgbClr val="004992"/>
                </a:solidFill>
                <a:latin typeface="Calibri Light"/>
                <a:cs typeface="Verdana"/>
              </a:rPr>
              <a:t> het met </a:t>
            </a:r>
            <a:r>
              <a:rPr lang="en-US" sz="2400" dirty="0" err="1">
                <a:solidFill>
                  <a:srgbClr val="004992"/>
                </a:solidFill>
                <a:latin typeface="Calibri Light"/>
                <a:cs typeface="Verdana"/>
              </a:rPr>
              <a:t>alles</a:t>
            </a:r>
            <a:r>
              <a:rPr lang="en-US" sz="2400" dirty="0">
                <a:solidFill>
                  <a:srgbClr val="004992"/>
                </a:solidFill>
                <a:latin typeface="Calibri Light"/>
                <a:cs typeface="Verdana"/>
              </a:rPr>
              <a:t> is: </a:t>
            </a:r>
            <a:r>
              <a:rPr lang="en-US" sz="2400" dirty="0" err="1">
                <a:solidFill>
                  <a:srgbClr val="004992"/>
                </a:solidFill>
                <a:latin typeface="Calibri Light"/>
                <a:cs typeface="Verdana"/>
              </a:rPr>
              <a:t>overdrijf</a:t>
            </a:r>
            <a:r>
              <a:rPr lang="en-US" sz="2400" dirty="0">
                <a:solidFill>
                  <a:srgbClr val="004992"/>
                </a:solidFill>
                <a:latin typeface="Calibri Light"/>
                <a:cs typeface="Verdana"/>
              </a:rPr>
              <a:t> </a:t>
            </a:r>
            <a:r>
              <a:rPr lang="en-US" sz="2400" dirty="0" err="1">
                <a:solidFill>
                  <a:srgbClr val="004992"/>
                </a:solidFill>
                <a:latin typeface="Calibri Light"/>
                <a:cs typeface="Verdana"/>
              </a:rPr>
              <a:t>niet</a:t>
            </a:r>
            <a:r>
              <a:rPr lang="en-US" sz="2400" dirty="0">
                <a:solidFill>
                  <a:srgbClr val="004992"/>
                </a:solidFill>
                <a:latin typeface="Calibri Light"/>
                <a:cs typeface="Verdana"/>
              </a:rPr>
              <a:t> (</a:t>
            </a:r>
            <a:r>
              <a:rPr lang="en-US" sz="2400" dirty="0" err="1">
                <a:solidFill>
                  <a:srgbClr val="004992"/>
                </a:solidFill>
                <a:latin typeface="Calibri Light"/>
                <a:cs typeface="Verdana"/>
              </a:rPr>
              <a:t>b.v</a:t>
            </a:r>
            <a:r>
              <a:rPr lang="en-US" sz="2400" dirty="0">
                <a:solidFill>
                  <a:srgbClr val="004992"/>
                </a:solidFill>
                <a:latin typeface="Calibri Light"/>
                <a:cs typeface="Verdana"/>
              </a:rPr>
              <a:t>., </a:t>
            </a:r>
            <a:r>
              <a:rPr lang="en-US" sz="2400" dirty="0" err="1">
                <a:solidFill>
                  <a:srgbClr val="004992"/>
                </a:solidFill>
                <a:latin typeface="Calibri Light"/>
                <a:cs typeface="Verdana"/>
              </a:rPr>
              <a:t>staren</a:t>
            </a:r>
            <a:r>
              <a:rPr lang="en-US" sz="2400" dirty="0">
                <a:solidFill>
                  <a:srgbClr val="004992"/>
                </a:solidFill>
                <a:latin typeface="Calibri Light"/>
                <a:cs typeface="Verdana"/>
              </a:rPr>
              <a:t> </a:t>
            </a:r>
            <a:r>
              <a:rPr lang="en-US" sz="2400" dirty="0" err="1">
                <a:solidFill>
                  <a:srgbClr val="004992"/>
                </a:solidFill>
                <a:latin typeface="Calibri Light"/>
                <a:cs typeface="Verdana"/>
              </a:rPr>
              <a:t>naar</a:t>
            </a:r>
            <a:r>
              <a:rPr lang="en-US" sz="2400" dirty="0">
                <a:solidFill>
                  <a:srgbClr val="004992"/>
                </a:solidFill>
                <a:latin typeface="Calibri Light"/>
                <a:cs typeface="Verdana"/>
              </a:rPr>
              <a:t> </a:t>
            </a:r>
            <a:r>
              <a:rPr lang="en-US" sz="2400" dirty="0" err="1">
                <a:solidFill>
                  <a:srgbClr val="004992"/>
                </a:solidFill>
                <a:latin typeface="Calibri Light"/>
                <a:cs typeface="Verdana"/>
              </a:rPr>
              <a:t>andere</a:t>
            </a:r>
            <a:r>
              <a:rPr lang="en-US" sz="2400" dirty="0">
                <a:solidFill>
                  <a:srgbClr val="004992"/>
                </a:solidFill>
                <a:latin typeface="Calibri Light"/>
                <a:cs typeface="Verdana"/>
              </a:rPr>
              <a:t> </a:t>
            </a:r>
            <a:r>
              <a:rPr lang="en-US" sz="2400" dirty="0" err="1">
                <a:solidFill>
                  <a:srgbClr val="004992"/>
                </a:solidFill>
                <a:latin typeface="Calibri Light"/>
                <a:cs typeface="Verdana"/>
              </a:rPr>
              <a:t>mensen</a:t>
            </a:r>
            <a:r>
              <a:rPr lang="en-US" sz="2400" dirty="0">
                <a:solidFill>
                  <a:srgbClr val="004992"/>
                </a:solidFill>
                <a:latin typeface="Calibri Light"/>
                <a:cs typeface="Verdana"/>
              </a:rPr>
              <a:t>, steeds </a:t>
            </a:r>
            <a:r>
              <a:rPr lang="en-US" sz="2400" dirty="0" err="1">
                <a:solidFill>
                  <a:srgbClr val="004992"/>
                </a:solidFill>
                <a:latin typeface="Calibri Light"/>
                <a:cs typeface="Verdana"/>
              </a:rPr>
              <a:t>anderen</a:t>
            </a:r>
            <a:r>
              <a:rPr lang="en-US" sz="2400" dirty="0">
                <a:solidFill>
                  <a:srgbClr val="004992"/>
                </a:solidFill>
                <a:latin typeface="Calibri Light"/>
                <a:cs typeface="Verdana"/>
              </a:rPr>
              <a:t> </a:t>
            </a:r>
            <a:r>
              <a:rPr lang="en-US" sz="2400" dirty="0" err="1">
                <a:solidFill>
                  <a:srgbClr val="004992"/>
                </a:solidFill>
                <a:latin typeface="Calibri Light"/>
                <a:cs typeface="Verdana"/>
              </a:rPr>
              <a:t>onderbreken</a:t>
            </a:r>
            <a:r>
              <a:rPr lang="en-US" sz="2400" dirty="0">
                <a:solidFill>
                  <a:srgbClr val="004992"/>
                </a:solidFill>
                <a:latin typeface="Calibri Light"/>
                <a:cs typeface="Verdana"/>
              </a:rPr>
              <a:t>, </a:t>
            </a:r>
            <a:r>
              <a:rPr lang="en-US" sz="2400" dirty="0" err="1">
                <a:solidFill>
                  <a:srgbClr val="004992"/>
                </a:solidFill>
                <a:latin typeface="Calibri Light"/>
                <a:cs typeface="Verdana"/>
              </a:rPr>
              <a:t>anderen</a:t>
            </a:r>
            <a:r>
              <a:rPr lang="en-US" sz="2400" dirty="0">
                <a:solidFill>
                  <a:srgbClr val="004992"/>
                </a:solidFill>
                <a:latin typeface="Calibri Light"/>
                <a:cs typeface="Verdana"/>
              </a:rPr>
              <a:t> </a:t>
            </a:r>
            <a:r>
              <a:rPr lang="en-US" sz="2400" dirty="0" err="1">
                <a:solidFill>
                  <a:srgbClr val="004992"/>
                </a:solidFill>
                <a:latin typeface="Calibri Light"/>
                <a:cs typeface="Verdana"/>
              </a:rPr>
              <a:t>niet</a:t>
            </a:r>
            <a:r>
              <a:rPr lang="en-US" sz="2400" dirty="0">
                <a:solidFill>
                  <a:srgbClr val="004992"/>
                </a:solidFill>
                <a:latin typeface="Calibri Light"/>
                <a:cs typeface="Verdana"/>
              </a:rPr>
              <a:t> </a:t>
            </a:r>
            <a:r>
              <a:rPr lang="en-US" sz="2400" dirty="0" err="1">
                <a:solidFill>
                  <a:srgbClr val="004992"/>
                </a:solidFill>
                <a:latin typeface="Calibri Light"/>
                <a:cs typeface="Verdana"/>
              </a:rPr>
              <a:t>commanderen</a:t>
            </a:r>
            <a:r>
              <a:rPr lang="en-US" sz="2400" dirty="0">
                <a:solidFill>
                  <a:srgbClr val="004992"/>
                </a:solidFill>
                <a:latin typeface="Calibri Light"/>
                <a:cs typeface="Verdana"/>
              </a:rPr>
              <a:t>).</a:t>
            </a:r>
            <a:endParaRPr lang="de-DE" sz="2400" dirty="0">
              <a:solidFill>
                <a:srgbClr val="004992"/>
              </a:solidFill>
              <a:latin typeface="Calibri Light"/>
              <a:ea typeface="ＭＳ Ｐゴシック"/>
              <a:cs typeface="Verdana"/>
            </a:endParaRPr>
          </a:p>
        </p:txBody>
      </p:sp>
      <p:pic>
        <p:nvPicPr>
          <p:cNvPr id="11" name="Grafik4"/>
          <p:cNvPicPr>
            <a:picLocks noChangeAspect="1"/>
          </p:cNvPicPr>
          <p:nvPr/>
        </p:nvPicPr>
        <p:blipFill>
          <a:blip r:embed="rId3">
            <a:lum/>
            <a:alphaModFix/>
          </a:blip>
          <a:srcRect/>
          <a:stretch>
            <a:fillRect/>
          </a:stretch>
        </p:blipFill>
        <p:spPr>
          <a:xfrm>
            <a:off x="8138160" y="2203704"/>
            <a:ext cx="3573243" cy="4251960"/>
          </a:xfrm>
          <a:prstGeom prst="rect">
            <a:avLst/>
          </a:prstGeom>
        </p:spPr>
      </p:pic>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spTree>
    <p:extLst>
      <p:ext uri="{BB962C8B-B14F-4D97-AF65-F5344CB8AC3E}">
        <p14:creationId xmlns:p14="http://schemas.microsoft.com/office/powerpoint/2010/main" val="1273807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Kenmerken van een hoge zelfwaardering die niet rechtstreeks zichtbaar zijn.</a:t>
            </a:r>
            <a:endParaRPr lang="de-DE" sz="3600" dirty="0">
              <a:latin typeface="Calibri Light"/>
            </a:endParaRPr>
          </a:p>
        </p:txBody>
      </p:sp>
      <p:sp>
        <p:nvSpPr>
          <p:cNvPr id="5" name="Rectangle 15"/>
          <p:cNvSpPr>
            <a:spLocks noGrp="1" noChangeArrowheads="1"/>
          </p:cNvSpPr>
          <p:nvPr>
            <p:ph idx="1"/>
          </p:nvPr>
        </p:nvSpPr>
        <p:spPr>
          <a:xfrm>
            <a:off x="408955" y="2204864"/>
            <a:ext cx="5486400" cy="4248000"/>
          </a:xfrm>
        </p:spPr>
        <p:txBody>
          <a:bodyPr/>
          <a:lstStyle/>
          <a:p>
            <a:pPr>
              <a:buClr>
                <a:srgbClr val="333333"/>
              </a:buClr>
              <a:defRPr/>
            </a:pP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spTree>
    <p:extLst>
      <p:ext uri="{BB962C8B-B14F-4D97-AF65-F5344CB8AC3E}">
        <p14:creationId xmlns:p14="http://schemas.microsoft.com/office/powerpoint/2010/main" val="1389924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Kenmerken van een hoge zelfwaardering die niet rechtstreeks zichtbaar zijn.</a:t>
            </a:r>
            <a:endParaRPr lang="de-DE" sz="3600" dirty="0">
              <a:latin typeface="Calibri Light"/>
            </a:endParaRPr>
          </a:p>
        </p:txBody>
      </p:sp>
      <p:sp>
        <p:nvSpPr>
          <p:cNvPr id="5" name="Rectangle 15"/>
          <p:cNvSpPr>
            <a:spLocks noGrp="1" noChangeArrowheads="1"/>
          </p:cNvSpPr>
          <p:nvPr>
            <p:ph idx="1"/>
          </p:nvPr>
        </p:nvSpPr>
        <p:spPr>
          <a:xfrm>
            <a:off x="408955" y="2204864"/>
            <a:ext cx="5486400" cy="4248000"/>
          </a:xfrm>
        </p:spPr>
        <p:txBody>
          <a:bodyPr/>
          <a:lstStyle/>
          <a:p>
            <a:pPr marL="342900" indent="-342900">
              <a:buClr>
                <a:srgbClr val="333333"/>
              </a:buClr>
              <a:buFont typeface="WingDings"/>
              <a:buChar char=""/>
              <a:defRPr/>
            </a:pPr>
            <a:r>
              <a:rPr lang="en-US" sz="2400" dirty="0">
                <a:solidFill>
                  <a:srgbClr val="333333"/>
                </a:solidFill>
                <a:latin typeface="Calibri Light"/>
                <a:cs typeface="Verdana"/>
              </a:rPr>
              <a:t>Vertrouwen in je </a:t>
            </a:r>
            <a:r>
              <a:rPr lang="en-US" sz="2400" dirty="0" err="1">
                <a:solidFill>
                  <a:srgbClr val="333333"/>
                </a:solidFill>
                <a:latin typeface="Calibri Light"/>
                <a:cs typeface="Verdana"/>
              </a:rPr>
              <a:t>eigen</a:t>
            </a:r>
            <a:r>
              <a:rPr lang="en-US" sz="2400" dirty="0">
                <a:solidFill>
                  <a:srgbClr val="333333"/>
                </a:solidFill>
                <a:latin typeface="Calibri Light"/>
                <a:cs typeface="Verdana"/>
              </a:rPr>
              <a:t> </a:t>
            </a:r>
            <a:r>
              <a:rPr lang="en-US" sz="2400" dirty="0" err="1">
                <a:solidFill>
                  <a:srgbClr val="333333"/>
                </a:solidFill>
                <a:latin typeface="Calibri Light"/>
                <a:cs typeface="Verdana"/>
              </a:rPr>
              <a:t>vaardigheden</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Accepteer</a:t>
            </a:r>
            <a:r>
              <a:rPr lang="en-US" sz="2400" dirty="0">
                <a:solidFill>
                  <a:srgbClr val="333333"/>
                </a:solidFill>
                <a:latin typeface="Calibri Light"/>
                <a:cs typeface="Verdana"/>
              </a:rPr>
              <a:t> je </a:t>
            </a:r>
            <a:r>
              <a:rPr lang="en-US" sz="2400" dirty="0" err="1">
                <a:solidFill>
                  <a:srgbClr val="333333"/>
                </a:solidFill>
                <a:latin typeface="Calibri Light"/>
                <a:cs typeface="Verdana"/>
              </a:rPr>
              <a:t>fouten</a:t>
            </a:r>
            <a:r>
              <a:rPr lang="en-US" sz="2400" dirty="0">
                <a:solidFill>
                  <a:srgbClr val="333333"/>
                </a:solidFill>
                <a:latin typeface="Calibri Light"/>
                <a:cs typeface="Verdana"/>
              </a:rPr>
              <a:t> en </a:t>
            </a:r>
            <a:r>
              <a:rPr lang="en-US" sz="2400" dirty="0" err="1">
                <a:solidFill>
                  <a:srgbClr val="333333"/>
                </a:solidFill>
                <a:latin typeface="Calibri Light"/>
                <a:cs typeface="Verdana"/>
              </a:rPr>
              <a:t>mislukkingen</a:t>
            </a:r>
            <a:r>
              <a:rPr lang="en-US" sz="2400" dirty="0">
                <a:solidFill>
                  <a:srgbClr val="333333"/>
                </a:solidFill>
                <a:latin typeface="Calibri Light"/>
                <a:cs typeface="Verdana"/>
              </a:rPr>
              <a:t> (</a:t>
            </a:r>
            <a:r>
              <a:rPr lang="en-US" sz="2400" dirty="0" err="1">
                <a:solidFill>
                  <a:srgbClr val="333333"/>
                </a:solidFill>
                <a:latin typeface="Calibri Light"/>
                <a:cs typeface="Verdana"/>
              </a:rPr>
              <a:t>zonder</a:t>
            </a:r>
            <a:r>
              <a:rPr lang="en-US" sz="2400" dirty="0">
                <a:solidFill>
                  <a:srgbClr val="333333"/>
                </a:solidFill>
                <a:latin typeface="Calibri Light"/>
                <a:cs typeface="Verdana"/>
              </a:rPr>
              <a:t> </a:t>
            </a:r>
            <a:r>
              <a:rPr lang="en-US" sz="2400" dirty="0" err="1">
                <a:solidFill>
                  <a:srgbClr val="333333"/>
                </a:solidFill>
                <a:latin typeface="Calibri Light"/>
                <a:cs typeface="Verdana"/>
              </a:rPr>
              <a:t>jezelf</a:t>
            </a:r>
            <a:r>
              <a:rPr lang="en-US" sz="2400" dirty="0">
                <a:solidFill>
                  <a:srgbClr val="333333"/>
                </a:solidFill>
                <a:latin typeface="Calibri Light"/>
                <a:cs typeface="Verdana"/>
              </a:rPr>
              <a:t> </a:t>
            </a:r>
            <a:r>
              <a:rPr lang="en-US" sz="2400" dirty="0" err="1">
                <a:solidFill>
                  <a:srgbClr val="333333"/>
                </a:solidFill>
                <a:latin typeface="Calibri Light"/>
                <a:cs typeface="Verdana"/>
              </a:rPr>
              <a:t>als</a:t>
            </a:r>
            <a:r>
              <a:rPr lang="en-US" sz="2400" dirty="0">
                <a:solidFill>
                  <a:srgbClr val="333333"/>
                </a:solidFill>
                <a:latin typeface="Calibri Light"/>
                <a:cs typeface="Verdana"/>
              </a:rPr>
              <a:t> </a:t>
            </a:r>
            <a:r>
              <a:rPr lang="en-US" sz="2400" dirty="0" err="1">
                <a:solidFill>
                  <a:srgbClr val="333333"/>
                </a:solidFill>
                <a:latin typeface="Calibri Light"/>
                <a:cs typeface="Verdana"/>
              </a:rPr>
              <a:t>minderwaardig</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zien</a:t>
            </a:r>
            <a:r>
              <a:rPr lang="en-US" sz="2400" dirty="0">
                <a:solidFill>
                  <a:srgbClr val="333333"/>
                </a:solidFill>
                <a:latin typeface="Calibri Light"/>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Kijk</a:t>
            </a:r>
            <a:r>
              <a:rPr lang="en-US" sz="2400" dirty="0">
                <a:solidFill>
                  <a:srgbClr val="333333"/>
                </a:solidFill>
                <a:latin typeface="Calibri Light"/>
                <a:cs typeface="Verdana"/>
              </a:rPr>
              <a:t> </a:t>
            </a:r>
            <a:r>
              <a:rPr lang="en-US" sz="2400" dirty="0" err="1">
                <a:solidFill>
                  <a:srgbClr val="333333"/>
                </a:solidFill>
                <a:latin typeface="Calibri Light"/>
                <a:cs typeface="Verdana"/>
              </a:rPr>
              <a:t>naar</a:t>
            </a:r>
            <a:r>
              <a:rPr lang="en-US" sz="2400" dirty="0">
                <a:solidFill>
                  <a:srgbClr val="333333"/>
                </a:solidFill>
                <a:latin typeface="Calibri Light"/>
                <a:cs typeface="Verdana"/>
              </a:rPr>
              <a:t> </a:t>
            </a:r>
            <a:r>
              <a:rPr lang="en-US" sz="2400" dirty="0" err="1">
                <a:solidFill>
                  <a:srgbClr val="333333"/>
                </a:solidFill>
                <a:latin typeface="Calibri Light"/>
                <a:cs typeface="Verdana"/>
              </a:rPr>
              <a:t>binnen</a:t>
            </a:r>
            <a:r>
              <a:rPr lang="en-US" sz="2400" dirty="0">
                <a:solidFill>
                  <a:srgbClr val="333333"/>
                </a:solidFill>
                <a:latin typeface="Calibri Light"/>
                <a:cs typeface="Verdana"/>
              </a:rPr>
              <a:t>. </a:t>
            </a:r>
            <a:r>
              <a:rPr lang="en-US" sz="2400" dirty="0" err="1">
                <a:solidFill>
                  <a:srgbClr val="333333"/>
                </a:solidFill>
                <a:latin typeface="Calibri Light"/>
                <a:cs typeface="Verdana"/>
              </a:rPr>
              <a:t>Wees</a:t>
            </a:r>
            <a:r>
              <a:rPr lang="en-US" sz="2400" dirty="0">
                <a:solidFill>
                  <a:srgbClr val="333333"/>
                </a:solidFill>
                <a:latin typeface="Calibri Light"/>
                <a:cs typeface="Verdana"/>
              </a:rPr>
              <a:t> </a:t>
            </a:r>
            <a:r>
              <a:rPr lang="en-US" sz="2400" dirty="0" err="1">
                <a:solidFill>
                  <a:srgbClr val="333333"/>
                </a:solidFill>
                <a:latin typeface="Calibri Light"/>
                <a:cs typeface="Verdana"/>
              </a:rPr>
              <a:t>bereid</a:t>
            </a:r>
            <a:r>
              <a:rPr lang="en-US" sz="2400" dirty="0">
                <a:solidFill>
                  <a:srgbClr val="333333"/>
                </a:solidFill>
                <a:latin typeface="Calibri Light"/>
                <a:cs typeface="Verdana"/>
              </a:rPr>
              <a:t> om van je </a:t>
            </a:r>
            <a:r>
              <a:rPr lang="en-US" sz="2400" dirty="0" err="1">
                <a:solidFill>
                  <a:srgbClr val="333333"/>
                </a:solidFill>
                <a:latin typeface="Calibri Light"/>
                <a:cs typeface="Verdana"/>
              </a:rPr>
              <a:t>eigen</a:t>
            </a:r>
            <a:r>
              <a:rPr lang="en-US" sz="2400" dirty="0">
                <a:solidFill>
                  <a:srgbClr val="333333"/>
                </a:solidFill>
                <a:latin typeface="Calibri Light"/>
                <a:cs typeface="Verdana"/>
              </a:rPr>
              <a:t> </a:t>
            </a:r>
            <a:r>
              <a:rPr lang="en-US" sz="2400" dirty="0" err="1">
                <a:solidFill>
                  <a:srgbClr val="333333"/>
                </a:solidFill>
                <a:latin typeface="Calibri Light"/>
                <a:cs typeface="Verdana"/>
              </a:rPr>
              <a:t>fouten</a:t>
            </a:r>
            <a:r>
              <a:rPr lang="en-US" sz="2400" dirty="0">
                <a:solidFill>
                  <a:srgbClr val="333333"/>
                </a:solidFill>
                <a:latin typeface="Calibri Light"/>
                <a:cs typeface="Verdana"/>
              </a:rPr>
              <a:t>/</a:t>
            </a:r>
            <a:r>
              <a:rPr lang="en-US" sz="2400" dirty="0" err="1">
                <a:solidFill>
                  <a:srgbClr val="333333"/>
                </a:solidFill>
                <a:latin typeface="Calibri Light"/>
                <a:cs typeface="Verdana"/>
              </a:rPr>
              <a:t>mislukkingen</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leren</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Positieve</a:t>
            </a:r>
            <a:r>
              <a:rPr lang="en-US" sz="2400" dirty="0">
                <a:solidFill>
                  <a:srgbClr val="333333"/>
                </a:solidFill>
                <a:latin typeface="Calibri Light"/>
                <a:cs typeface="Verdana"/>
              </a:rPr>
              <a:t> </a:t>
            </a:r>
            <a:r>
              <a:rPr lang="en-US" sz="2400" dirty="0" err="1">
                <a:solidFill>
                  <a:srgbClr val="333333"/>
                </a:solidFill>
                <a:latin typeface="Calibri Light"/>
                <a:cs typeface="Verdana"/>
              </a:rPr>
              <a:t>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tegenover</a:t>
            </a:r>
            <a:r>
              <a:rPr lang="en-US" sz="2400" dirty="0">
                <a:solidFill>
                  <a:srgbClr val="333333"/>
                </a:solidFill>
                <a:latin typeface="Calibri Light"/>
                <a:cs typeface="Verdana"/>
              </a:rPr>
              <a:t> </a:t>
            </a:r>
            <a:r>
              <a:rPr lang="en-US" sz="2400" dirty="0" err="1">
                <a:solidFill>
                  <a:srgbClr val="333333"/>
                </a:solidFill>
                <a:latin typeface="Calibri Light"/>
                <a:cs typeface="Verdana"/>
              </a:rPr>
              <a:t>jezelf</a:t>
            </a:r>
            <a:r>
              <a:rPr lang="en-US" sz="2400" dirty="0">
                <a:solidFill>
                  <a:srgbClr val="333333"/>
                </a:solidFill>
                <a:latin typeface="Calibri Light"/>
                <a:cs typeface="Verdana"/>
              </a:rPr>
              <a:t>, </a:t>
            </a:r>
            <a:r>
              <a:rPr lang="en-US" sz="2400" dirty="0" err="1">
                <a:solidFill>
                  <a:srgbClr val="333333"/>
                </a:solidFill>
                <a:latin typeface="Calibri Light"/>
                <a:cs typeface="Verdana"/>
              </a:rPr>
              <a:t>b.v</a:t>
            </a:r>
            <a:r>
              <a:rPr lang="en-US" sz="2400" dirty="0">
                <a:solidFill>
                  <a:srgbClr val="333333"/>
                </a:solidFill>
                <a:latin typeface="Calibri Light"/>
                <a:cs typeface="Verdana"/>
              </a:rPr>
              <a:t>. </a:t>
            </a:r>
            <a:r>
              <a:rPr lang="en-US" sz="2400" dirty="0" err="1">
                <a:solidFill>
                  <a:srgbClr val="333333"/>
                </a:solidFill>
                <a:latin typeface="Calibri Light"/>
                <a:cs typeface="Verdana"/>
              </a:rPr>
              <a:t>prijs</a:t>
            </a:r>
            <a:r>
              <a:rPr lang="en-US" sz="2400" dirty="0">
                <a:solidFill>
                  <a:srgbClr val="333333"/>
                </a:solidFill>
                <a:latin typeface="Calibri Light"/>
                <a:cs typeface="Verdana"/>
              </a:rPr>
              <a:t> je </a:t>
            </a:r>
            <a:r>
              <a:rPr lang="en-US" sz="2400" dirty="0" err="1">
                <a:solidFill>
                  <a:srgbClr val="333333"/>
                </a:solidFill>
                <a:latin typeface="Calibri Light"/>
                <a:cs typeface="Verdana"/>
              </a:rPr>
              <a:t>zelf</a:t>
            </a:r>
            <a:r>
              <a:rPr lang="en-US" sz="2400" dirty="0">
                <a:solidFill>
                  <a:srgbClr val="333333"/>
                </a:solidFill>
                <a:latin typeface="Calibri Light"/>
                <a:cs typeface="Verdana"/>
              </a:rPr>
              <a:t> </a:t>
            </a:r>
            <a:r>
              <a:rPr lang="en-US" sz="2400" dirty="0" err="1">
                <a:solidFill>
                  <a:srgbClr val="333333"/>
                </a:solidFill>
                <a:latin typeface="Calibri Light"/>
                <a:cs typeface="Verdana"/>
              </a:rPr>
              <a:t>als</a:t>
            </a:r>
            <a:r>
              <a:rPr lang="en-US" sz="2400" dirty="0">
                <a:solidFill>
                  <a:srgbClr val="333333"/>
                </a:solidFill>
                <a:latin typeface="Calibri Light"/>
                <a:cs typeface="Verdana"/>
              </a:rPr>
              <a:t> je </a:t>
            </a:r>
            <a:r>
              <a:rPr lang="en-US" sz="2400" dirty="0" err="1">
                <a:solidFill>
                  <a:srgbClr val="333333"/>
                </a:solidFill>
                <a:latin typeface="Calibri Light"/>
                <a:cs typeface="Verdana"/>
              </a:rPr>
              <a:t>succes</a:t>
            </a:r>
            <a:r>
              <a:rPr lang="en-US" sz="2400" dirty="0">
                <a:solidFill>
                  <a:srgbClr val="333333"/>
                </a:solidFill>
                <a:latin typeface="Calibri Light"/>
                <a:cs typeface="Verdana"/>
              </a:rPr>
              <a:t> </a:t>
            </a:r>
            <a:r>
              <a:rPr lang="en-US" sz="2400" dirty="0" err="1">
                <a:solidFill>
                  <a:srgbClr val="333333"/>
                </a:solidFill>
                <a:latin typeface="Calibri Light"/>
                <a:cs typeface="Verdana"/>
              </a:rPr>
              <a:t>hebt</a:t>
            </a: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spTree>
    <p:extLst>
      <p:ext uri="{BB962C8B-B14F-4D97-AF65-F5344CB8AC3E}">
        <p14:creationId xmlns:p14="http://schemas.microsoft.com/office/powerpoint/2010/main" val="2505210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Realiseren van sterke kanten</a:t>
            </a:r>
            <a:endParaRPr lang="de-DE" sz="3600" dirty="0">
              <a:latin typeface="Calibri Light"/>
            </a:endParaRPr>
          </a:p>
        </p:txBody>
      </p:sp>
      <p:sp>
        <p:nvSpPr>
          <p:cNvPr id="3" name="Inhaltsplatzhalter 2"/>
          <p:cNvSpPr>
            <a:spLocks noGrp="1"/>
          </p:cNvSpPr>
          <p:nvPr>
            <p:ph idx="1"/>
          </p:nvPr>
        </p:nvSpPr>
        <p:spPr/>
        <p:txBody>
          <a:bodyPr wrap="square"/>
          <a:lstStyle/>
          <a:p>
            <a:pPr>
              <a:defRPr/>
            </a:pPr>
            <a:r>
              <a:rPr lang="en-US" sz="2400" dirty="0" err="1">
                <a:solidFill>
                  <a:srgbClr val="004992"/>
                </a:solidFill>
                <a:latin typeface="Calibri Light"/>
                <a:cs typeface="Verdana"/>
              </a:rPr>
              <a:t>Waarom</a:t>
            </a:r>
            <a:r>
              <a:rPr lang="en-US" sz="2400" dirty="0">
                <a:solidFill>
                  <a:srgbClr val="004992"/>
                </a:solidFill>
                <a:latin typeface="Calibri Light"/>
                <a:cs typeface="Verdana"/>
              </a:rPr>
              <a:t> is het </a:t>
            </a:r>
            <a:r>
              <a:rPr lang="en-US" sz="2400" dirty="0" err="1">
                <a:solidFill>
                  <a:srgbClr val="004992"/>
                </a:solidFill>
                <a:latin typeface="Calibri Light"/>
                <a:cs typeface="Verdana"/>
              </a:rPr>
              <a:t>ontdekken</a:t>
            </a:r>
            <a:r>
              <a:rPr lang="en-US" sz="2400" dirty="0">
                <a:solidFill>
                  <a:srgbClr val="004992"/>
                </a:solidFill>
                <a:latin typeface="Calibri Light"/>
                <a:cs typeface="Verdana"/>
              </a:rPr>
              <a:t> van je </a:t>
            </a:r>
            <a:r>
              <a:rPr lang="en-US" sz="2400" dirty="0" err="1">
                <a:solidFill>
                  <a:srgbClr val="004992"/>
                </a:solidFill>
                <a:latin typeface="Calibri Light"/>
                <a:cs typeface="Verdana"/>
              </a:rPr>
              <a:t>eigen</a:t>
            </a:r>
            <a:r>
              <a:rPr lang="en-US" sz="2400" dirty="0">
                <a:solidFill>
                  <a:srgbClr val="004992"/>
                </a:solidFill>
                <a:latin typeface="Calibri Light"/>
                <a:cs typeface="Verdana"/>
              </a:rPr>
              <a:t> </a:t>
            </a:r>
            <a:r>
              <a:rPr lang="en-US" sz="2400" dirty="0" err="1">
                <a:solidFill>
                  <a:srgbClr val="004992"/>
                </a:solidFill>
                <a:latin typeface="Calibri Light"/>
                <a:cs typeface="Verdana"/>
              </a:rPr>
              <a:t>sterke</a:t>
            </a:r>
            <a:r>
              <a:rPr lang="en-US" sz="2400" dirty="0">
                <a:solidFill>
                  <a:srgbClr val="004992"/>
                </a:solidFill>
                <a:latin typeface="Calibri Light"/>
                <a:cs typeface="Verdana"/>
              </a:rPr>
              <a:t> </a:t>
            </a:r>
            <a:r>
              <a:rPr lang="en-US" sz="2400" dirty="0" err="1">
                <a:solidFill>
                  <a:srgbClr val="004992"/>
                </a:solidFill>
                <a:latin typeface="Calibri Light"/>
                <a:cs typeface="Verdana"/>
              </a:rPr>
              <a:t>kanten</a:t>
            </a:r>
            <a:r>
              <a:rPr lang="en-US" sz="2400" dirty="0">
                <a:solidFill>
                  <a:srgbClr val="004992"/>
                </a:solidFill>
                <a:latin typeface="Calibri Light"/>
                <a:cs typeface="Verdana"/>
              </a:rPr>
              <a:t> </a:t>
            </a:r>
            <a:r>
              <a:rPr lang="en-US" sz="2400" dirty="0" err="1">
                <a:solidFill>
                  <a:srgbClr val="004992"/>
                </a:solidFill>
                <a:latin typeface="Calibri Light"/>
                <a:cs typeface="Verdana"/>
              </a:rPr>
              <a:t>soms</a:t>
            </a:r>
            <a:r>
              <a:rPr lang="en-US" sz="2400" dirty="0">
                <a:solidFill>
                  <a:srgbClr val="004992"/>
                </a:solidFill>
                <a:latin typeface="Calibri Light"/>
                <a:cs typeface="Verdana"/>
              </a:rPr>
              <a:t> zo </a:t>
            </a:r>
            <a:r>
              <a:rPr lang="en-US" sz="2400" dirty="0" err="1">
                <a:solidFill>
                  <a:srgbClr val="004992"/>
                </a:solidFill>
                <a:latin typeface="Calibri Light"/>
                <a:cs typeface="Verdana"/>
              </a:rPr>
              <a:t>moeilijk</a:t>
            </a:r>
            <a:r>
              <a:rPr lang="en-US" sz="2400" dirty="0">
                <a:solidFill>
                  <a:srgbClr val="004992"/>
                </a:solidFill>
                <a:latin typeface="Calibri Light"/>
                <a:cs typeface="Verdana"/>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latin typeface="Calibri Light"/>
                <a:ea typeface="Verdana" panose="020B0604030504040204" pitchFamily="34" charset="0"/>
                <a:cs typeface="Verdana"/>
              </a:rPr>
              <a:t>Algemene opvatting</a:t>
            </a:r>
            <a:r>
              <a:rPr lang="de-DE" sz="2400">
                <a:solidFill>
                  <a:srgbClr val="333333"/>
                </a:solidFill>
                <a:latin typeface="Calibri Light"/>
                <a:ea typeface="Verdana" panose="020B0604030504040204" pitchFamily="34" charset="0"/>
                <a:cs typeface="Verdana"/>
              </a:rPr>
              <a:t>: “Als </a:t>
            </a:r>
            <a:r>
              <a:rPr lang="de-DE" sz="2400" dirty="0">
                <a:solidFill>
                  <a:srgbClr val="333333"/>
                </a:solidFill>
                <a:latin typeface="Calibri Light"/>
                <a:ea typeface="Verdana" panose="020B0604030504040204" pitchFamily="34" charset="0"/>
                <a:cs typeface="Verdana"/>
              </a:rPr>
              <a:t>ik mezelf prijs, dan word </a:t>
            </a:r>
            <a:r>
              <a:rPr lang="de-DE" sz="2400">
                <a:solidFill>
                  <a:srgbClr val="333333"/>
                </a:solidFill>
                <a:latin typeface="Calibri Light"/>
                <a:ea typeface="Verdana" panose="020B0604030504040204" pitchFamily="34" charset="0"/>
                <a:cs typeface="Verdana"/>
              </a:rPr>
              <a:t>ik ijdel”</a:t>
            </a:r>
            <a:r>
              <a:rPr lang="en-US" sz="240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a:solidFill>
                  <a:srgbClr val="333333"/>
                </a:solidFill>
                <a:latin typeface="Calibri Light"/>
                <a:ea typeface="Verdana" panose="020B0604030504040204" pitchFamily="34" charset="0"/>
                <a:cs typeface="Verdana"/>
              </a:rPr>
              <a:t>In de acute </a:t>
            </a:r>
            <a:r>
              <a:rPr lang="en-US" sz="2400" dirty="0" err="1">
                <a:solidFill>
                  <a:srgbClr val="333333"/>
                </a:solidFill>
                <a:latin typeface="Calibri Light"/>
                <a:ea typeface="Verdana" panose="020B0604030504040204" pitchFamily="34" charset="0"/>
                <a:cs typeface="Verdana"/>
              </a:rPr>
              <a:t>fase</a:t>
            </a:r>
            <a:r>
              <a:rPr lang="en-US" sz="2400" dirty="0">
                <a:solidFill>
                  <a:srgbClr val="333333"/>
                </a:solidFill>
                <a:latin typeface="Calibri Light"/>
                <a:ea typeface="Verdana" panose="020B0604030504040204" pitchFamily="34" charset="0"/>
                <a:cs typeface="Verdana"/>
              </a:rPr>
              <a:t> van je </a:t>
            </a:r>
            <a:r>
              <a:rPr lang="en-US" sz="2400" dirty="0" err="1">
                <a:solidFill>
                  <a:srgbClr val="333333"/>
                </a:solidFill>
                <a:latin typeface="Calibri Light"/>
                <a:ea typeface="Verdana" panose="020B0604030504040204" pitchFamily="34" charset="0"/>
                <a:cs typeface="Verdana"/>
              </a:rPr>
              <a:t>ziekte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kan</a:t>
            </a:r>
            <a:r>
              <a:rPr lang="en-US" sz="2400" dirty="0">
                <a:solidFill>
                  <a:srgbClr val="333333"/>
                </a:solidFill>
                <a:latin typeface="Calibri Light"/>
                <a:ea typeface="Verdana" panose="020B0604030504040204" pitchFamily="34" charset="0"/>
                <a:cs typeface="Verdana"/>
              </a:rPr>
              <a:t> het </a:t>
            </a:r>
            <a:r>
              <a:rPr lang="en-US" sz="2400" dirty="0" err="1">
                <a:solidFill>
                  <a:srgbClr val="333333"/>
                </a:solidFill>
                <a:latin typeface="Calibri Light"/>
                <a:ea typeface="Verdana" panose="020B0604030504040204" pitchFamily="34" charset="0"/>
                <a:cs typeface="Verdana"/>
              </a:rPr>
              <a:t>moeilijk</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zijn</a:t>
            </a:r>
            <a:r>
              <a:rPr lang="en-US" sz="2400" dirty="0">
                <a:solidFill>
                  <a:srgbClr val="333333"/>
                </a:solidFill>
                <a:latin typeface="Calibri Light"/>
                <a:ea typeface="Verdana" panose="020B0604030504040204" pitchFamily="34" charset="0"/>
                <a:cs typeface="Verdana"/>
              </a:rPr>
              <a:t> om je </a:t>
            </a:r>
            <a:r>
              <a:rPr lang="en-US" sz="2400" dirty="0" err="1">
                <a:solidFill>
                  <a:srgbClr val="333333"/>
                </a:solidFill>
                <a:latin typeface="Calibri Light"/>
                <a:ea typeface="Verdana" panose="020B0604030504040204" pitchFamily="34" charset="0"/>
                <a:cs typeface="Verdana"/>
              </a:rPr>
              <a:t>sterke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kanten</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te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zien</a:t>
            </a:r>
            <a:r>
              <a:rPr lang="en-US" sz="2400" dirty="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Realiseren van sterke kanten</a:t>
            </a:r>
            <a:endParaRPr lang="de-DE" sz="3600" dirty="0">
              <a:latin typeface="Calibri Light"/>
            </a:endParaRPr>
          </a:p>
        </p:txBody>
      </p:sp>
      <p:sp>
        <p:nvSpPr>
          <p:cNvPr id="3" name="Inhaltsplatzhalter 2"/>
          <p:cNvSpPr>
            <a:spLocks noGrp="1"/>
          </p:cNvSpPr>
          <p:nvPr>
            <p:ph idx="1"/>
          </p:nvPr>
        </p:nvSpPr>
        <p:spPr/>
        <p:txBody>
          <a:bodyPr/>
          <a:lstStyle/>
          <a:p>
            <a:r>
              <a:rPr lang="de-DE" sz="2400">
                <a:solidFill>
                  <a:srgbClr val="004992"/>
                </a:solidFill>
                <a:latin typeface="Calibri Light"/>
                <a:ea typeface="ＭＳ Ｐゴシック"/>
                <a:cs typeface="Verdana"/>
              </a:rPr>
              <a:t>Hervind </a:t>
            </a:r>
            <a:r>
              <a:rPr lang="en-US" sz="2400">
                <a:solidFill>
                  <a:srgbClr val="004992"/>
                </a:solidFill>
                <a:latin typeface="Calibri Light"/>
                <a:ea typeface="ＭＳ Ｐゴシック"/>
                <a:cs typeface="Verdana"/>
              </a:rPr>
              <a:t>“verloren schatten”</a:t>
            </a:r>
            <a:r>
              <a:rPr lang="de-DE" sz="2400">
                <a:solidFill>
                  <a:srgbClr val="004992"/>
                </a:solidFill>
                <a:latin typeface="Calibri Light"/>
                <a:ea typeface="ＭＳ Ｐゴシック"/>
                <a:cs typeface="Verdana"/>
              </a:rPr>
              <a:t>:</a:t>
            </a:r>
            <a:endParaRPr lang="de-DE" sz="2400" dirty="0">
              <a:solidFill>
                <a:srgbClr val="004992"/>
              </a:solidFill>
              <a:latin typeface="Calibri Light"/>
              <a:ea typeface="ＭＳ Ｐゴシック"/>
              <a:cs typeface="Verdana"/>
            </a:endParaRP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Vraag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vrienden</a:t>
            </a:r>
            <a:r>
              <a:rPr lang="en-US" sz="2400" dirty="0">
                <a:solidFill>
                  <a:srgbClr val="333333"/>
                </a:solidFill>
                <a:latin typeface="Calibri Light"/>
                <a:ea typeface="ＭＳ Ｐゴシック"/>
                <a:cs typeface="Verdana"/>
              </a:rPr>
              <a:t> of </a:t>
            </a:r>
            <a:r>
              <a:rPr lang="en-US" sz="2400" dirty="0" err="1">
                <a:solidFill>
                  <a:srgbClr val="333333"/>
                </a:solidFill>
                <a:latin typeface="Calibri Light"/>
                <a:ea typeface="ＭＳ Ｐゴシック"/>
                <a:cs typeface="Verdana"/>
              </a:rPr>
              <a:t>familie</a:t>
            </a:r>
            <a:r>
              <a:rPr lang="en-US" sz="2400" dirty="0">
                <a:solidFill>
                  <a:srgbClr val="333333"/>
                </a:solidFill>
                <a:latin typeface="Calibri Light"/>
                <a:ea typeface="ＭＳ Ｐゴシック"/>
                <a:cs typeface="Verdana"/>
              </a:rPr>
              <a:t> om </a:t>
            </a:r>
            <a:r>
              <a:rPr lang="en-US" sz="2400" dirty="0" err="1">
                <a:solidFill>
                  <a:srgbClr val="333333"/>
                </a:solidFill>
                <a:latin typeface="Calibri Light"/>
                <a:ea typeface="ＭＳ Ｐゴシック"/>
                <a:cs typeface="Verdana"/>
              </a:rPr>
              <a:t>welke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jou</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waarderen</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Denk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a:t>
            </a:r>
            <a:r>
              <a:rPr lang="en-US" sz="2400" u="sng" dirty="0">
                <a:solidFill>
                  <a:srgbClr val="333333"/>
                </a:solidFill>
                <a:latin typeface="Calibri Light"/>
                <a:ea typeface="ＭＳ Ｐゴシック"/>
                <a:cs typeface="Verdana"/>
              </a:rPr>
              <a:t>concrete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situaties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waarin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iets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goed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hebt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gedaan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waarvoor</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misschien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zelfs</a:t>
            </a:r>
            <a:r>
              <a:rPr lang="en-US" sz="2400" dirty="0">
                <a:solidFill>
                  <a:srgbClr val="333333"/>
                </a:solidFill>
                <a:latin typeface="Calibri Light"/>
                <a:ea typeface="ＭＳ Ｐゴシック"/>
                <a:cs typeface="Verdana"/>
              </a:rPr>
              <a:t> bent </a:t>
            </a:r>
            <a:r>
              <a:rPr lang="en-US" sz="2400" dirty="0" err="1">
                <a:solidFill>
                  <a:srgbClr val="333333"/>
                </a:solidFill>
                <a:latin typeface="Calibri Light"/>
                <a:ea typeface="ＭＳ Ｐゴシック"/>
                <a:cs typeface="Verdana"/>
              </a:rPr>
              <a:t>gecomplimenteerd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ook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kleine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dingen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tellen</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schrijf</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deze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ervaringen</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positief</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dagboek</a:t>
            </a:r>
            <a:r>
              <a:rPr lang="en-US" sz="2400" dirty="0">
                <a:solidFill>
                  <a:srgbClr val="333333"/>
                </a:solidFill>
                <a:latin typeface="Calibri Light"/>
                <a:ea typeface="ＭＳ Ｐゴシック"/>
                <a:cs typeface="Verdana"/>
              </a:rPr>
              <a:t>/</a:t>
            </a:r>
            <a:r>
              <a:rPr lang="en-US" sz="2400" dirty="0" err="1">
                <a:solidFill>
                  <a:srgbClr val="333333"/>
                </a:solidFill>
                <a:latin typeface="Calibri Light"/>
                <a:ea typeface="ＭＳ Ｐゴシック"/>
                <a:cs typeface="Verdana"/>
              </a:rPr>
              <a:t>witboek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zodat</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ze</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slechte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tijden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kunt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nalezen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Verdana" panose="020B0604030504040204" pitchFamily="34" charset="0"/>
              <a:cs typeface="Verdana"/>
            </a:endParaRPr>
          </a:p>
        </p:txBody>
      </p:sp>
      <p:pic>
        <p:nvPicPr>
          <p:cNvPr id="10"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11"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spAutoFit/>
          </a:bodyPr>
          <a:lstStyle/>
          <a:p>
            <a:r>
              <a:rPr lang="nl-NL" sz="1400">
                <a:latin typeface="Calibri Light"/>
              </a:rPr>
              <a:t>* Hierin mogen alleen positieve dingen worden opgeschreven.</a:t>
            </a:r>
            <a:endParaRPr lang="de-DE" sz="1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spTree>
    <p:extLst>
      <p:ext uri="{BB962C8B-B14F-4D97-AF65-F5344CB8AC3E}">
        <p14:creationId xmlns:p14="http://schemas.microsoft.com/office/powerpoint/2010/main" val="30384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1</a:t>
            </a:r>
            <a:endParaRPr lang="de-DE" sz="3600" dirty="0">
              <a:latin typeface="Calibri Light"/>
            </a:endParaRPr>
          </a:p>
        </p:txBody>
      </p:sp>
      <p:sp>
        <p:nvSpPr>
          <p:cNvPr id="3" name="Inhaltsplatzhalter 2"/>
          <p:cNvSpPr>
            <a:spLocks noGrp="1"/>
          </p:cNvSpPr>
          <p:nvPr>
            <p:ph idx="1"/>
          </p:nvPr>
        </p:nvSpPr>
        <p:spPr/>
        <p:txBody>
          <a:bodyPr/>
          <a:lstStyle/>
          <a:p>
            <a:pPr algn="ctr">
              <a:defRPr/>
            </a:pPr>
            <a:r>
              <a:rPr lang="de-DE" sz="2400" dirty="0">
                <a:solidFill>
                  <a:srgbClr val="004992"/>
                </a:solidFill>
                <a:latin typeface="Calibri Light"/>
                <a:ea typeface="Verdana" panose="020B0604030504040204" pitchFamily="34" charset="0"/>
                <a:cs typeface="Verdana" panose="020B0604030504040204" pitchFamily="34" charset="0"/>
              </a:rPr>
              <a:t>Wat vind je leuk aan jezelf?</a:t>
            </a:r>
          </a:p>
          <a:p>
            <a:pPr algn="ctr">
              <a:defRPr/>
            </a:pPr>
            <a:r>
              <a:rPr lang="de-DE" sz="2400" dirty="0">
                <a:solidFill>
                  <a:srgbClr val="004992"/>
                </a:solidFill>
                <a:latin typeface="Calibri Light"/>
                <a:ea typeface="Verdana" panose="020B0604030504040204" pitchFamily="34" charset="0"/>
                <a:cs typeface="Verdana" panose="020B0604030504040204" pitchFamily="34" charset="0"/>
              </a:rPr>
              <a:t>Waar ben je goed in?</a:t>
            </a:r>
          </a:p>
          <a:p>
            <a:pPr algn="ctr">
              <a:defRPr/>
            </a:pPr>
            <a:r>
              <a:rPr lang="de-DE" sz="2400" dirty="0">
                <a:solidFill>
                  <a:srgbClr val="333333"/>
                </a:solidFill>
                <a:latin typeface="Calibri Light"/>
                <a:ea typeface="Verdana" panose="020B0604030504040204" pitchFamily="34" charset="0"/>
                <a:cs typeface="Verdana" panose="020B0604030504040204" pitchFamily="34" charset="0"/>
              </a:rPr>
              <a:t>Denk allemaal aan 1 sterke kant!</a:t>
            </a:r>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Kijk naar beneden, laat je schouders en je armen hangen, krom je rug een beetje.</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1597391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Kijk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schouders</a:t>
            </a:r>
            <a:r>
              <a:rPr lang="de-DE" sz="2400" dirty="0">
                <a:solidFill>
                  <a:srgbClr val="333333"/>
                </a:solidFill>
                <a:latin typeface="Calibri Light"/>
                <a:ea typeface="ＭＳ Ｐゴシック"/>
                <a:cs typeface="Verdana"/>
              </a:rPr>
              <a:t> en je armen hangen, </a:t>
            </a:r>
            <a:r>
              <a:rPr lang="de-DE" sz="2400" dirty="0" err="1">
                <a:solidFill>
                  <a:srgbClr val="333333"/>
                </a:solidFill>
                <a:latin typeface="Calibri Light"/>
                <a:ea typeface="ＭＳ Ｐゴシック"/>
                <a:cs typeface="Verdana"/>
              </a:rPr>
              <a:t>krom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rug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beetje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2865383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Kijk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schouders</a:t>
            </a:r>
            <a:r>
              <a:rPr lang="de-DE" sz="2400" dirty="0">
                <a:solidFill>
                  <a:srgbClr val="333333"/>
                </a:solidFill>
                <a:latin typeface="Calibri Light"/>
                <a:ea typeface="ＭＳ Ｐゴシック"/>
                <a:cs typeface="Verdana"/>
              </a:rPr>
              <a:t> en je armen hangen, </a:t>
            </a:r>
            <a:r>
              <a:rPr lang="de-DE" sz="2400" dirty="0" err="1">
                <a:solidFill>
                  <a:srgbClr val="333333"/>
                </a:solidFill>
                <a:latin typeface="Calibri Light"/>
                <a:ea typeface="ＭＳ Ｐゴシック"/>
                <a:cs typeface="Verdana"/>
              </a:rPr>
              <a:t>krom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rug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beetje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a:t>
            </a:r>
            <a:r>
              <a:rPr lang="de-DE" sz="2400" dirty="0" err="1">
                <a:solidFill>
                  <a:srgbClr val="333333"/>
                </a:solidFill>
                <a:latin typeface="Calibri Light"/>
                <a:ea typeface="ＭＳ Ｐゴシック"/>
                <a:cs typeface="Verdana"/>
              </a:rPr>
              <a:t>door</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kamer</a:t>
            </a:r>
            <a:r>
              <a:rPr lang="de-DE" sz="2400" dirty="0">
                <a:solidFill>
                  <a:srgbClr val="333333"/>
                </a:solidFill>
                <a:latin typeface="Calibri Light"/>
                <a:ea typeface="ＭＳ Ｐゴシック"/>
                <a:cs typeface="Verdana"/>
              </a:rPr>
              <a:t> in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houding</a:t>
            </a:r>
            <a:r>
              <a:rPr lang="de-DE" sz="2400" dirty="0">
                <a:solidFill>
                  <a:srgbClr val="333333"/>
                </a:solidFill>
                <a:latin typeface="Calibri Light"/>
                <a:ea typeface="ＭＳ Ｐゴシック"/>
                <a:cs typeface="Verdana"/>
              </a:rPr>
              <a:t>.</a:t>
            </a:r>
          </a:p>
          <a:p>
            <a:pPr algn="ctr"/>
            <a:r>
              <a:rPr lang="de-DE" sz="2400" dirty="0">
                <a:solidFill>
                  <a:srgbClr val="004992"/>
                </a:solidFill>
                <a:latin typeface="Calibri Light"/>
                <a:ea typeface="ＭＳ Ｐゴシック"/>
                <a:cs typeface="Verdana"/>
              </a:rPr>
              <a:t>Hoe voelt dit?</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1375087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3968400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2060798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a:p>
            <a:pPr algn="ctr">
              <a:buClr>
                <a:srgbClr val="333333"/>
              </a:buClr>
            </a:pPr>
            <a:r>
              <a:rPr lang="de-DE" sz="2400" dirty="0">
                <a:solidFill>
                  <a:srgbClr val="004992"/>
                </a:solidFill>
                <a:latin typeface="Calibri Light"/>
                <a:ea typeface="ＭＳ Ｐゴシック"/>
                <a:cs typeface="Verdana"/>
              </a:rPr>
              <a:t>Hoe voelt dit?</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201240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defRPr/>
            </a:pPr>
            <a:r>
              <a:rPr lang="nl-NL" sz="2400" dirty="0">
                <a:solidFill>
                  <a:srgbClr val="333333"/>
                </a:solidFill>
                <a:latin typeface="Calibri Light"/>
                <a:cs typeface="Verdana"/>
              </a:rPr>
              <a:t>Misschien heb je gemerkt dat toen je rechtop stond je ook steviger stond.</a:t>
            </a:r>
          </a:p>
          <a:p>
            <a:pPr marL="342900" indent="-342900">
              <a:buClr>
                <a:srgbClr val="333333"/>
              </a:buClr>
              <a:buFont typeface="WingDings"/>
              <a:buChar char=""/>
              <a:defRPr/>
            </a:pPr>
            <a:r>
              <a:rPr lang="nl-NL" sz="2400" dirty="0">
                <a:solidFill>
                  <a:srgbClr val="333333"/>
                </a:solidFill>
                <a:latin typeface="Calibri Light"/>
                <a:cs typeface="Verdana"/>
              </a:rPr>
              <a:t>Wanneer je stevig rechtop staat kom je niet alleen zekerder over op andere mensen, zo’n houding heeft ook een positieve uitwerking op je zelfwaardering.</a:t>
            </a:r>
          </a:p>
          <a:p>
            <a:pPr marL="342900" indent="-342900">
              <a:buClr>
                <a:srgbClr val="333333"/>
              </a:buClr>
              <a:buFont typeface="WingDings"/>
              <a:buChar char=""/>
              <a:defRPr/>
            </a:pPr>
            <a:r>
              <a:rPr lang="en-US" sz="2400" dirty="0" err="1">
                <a:solidFill>
                  <a:srgbClr val="333333"/>
                </a:solidFill>
                <a:latin typeface="Calibri Light"/>
                <a:cs typeface="Verdana"/>
              </a:rPr>
              <a:t>Ontwikkel</a:t>
            </a:r>
            <a:r>
              <a:rPr lang="en-US" sz="2400" dirty="0">
                <a:solidFill>
                  <a:srgbClr val="333333"/>
                </a:solidFill>
                <a:latin typeface="Calibri Light"/>
                <a:cs typeface="Verdana"/>
              </a:rPr>
              <a:t> </a:t>
            </a:r>
            <a:r>
              <a:rPr lang="en-US" sz="2400" dirty="0" err="1">
                <a:solidFill>
                  <a:srgbClr val="333333"/>
                </a:solidFill>
                <a:latin typeface="Calibri Light"/>
                <a:cs typeface="Verdana"/>
              </a:rPr>
              <a:t>een</a:t>
            </a:r>
            <a:r>
              <a:rPr lang="en-US" sz="2400" dirty="0">
                <a:solidFill>
                  <a:srgbClr val="333333"/>
                </a:solidFill>
                <a:latin typeface="Calibri Light"/>
                <a:cs typeface="Verdana"/>
              </a:rPr>
              <a:t> </a:t>
            </a:r>
            <a:r>
              <a:rPr lang="en-US" sz="2400" dirty="0" err="1">
                <a:solidFill>
                  <a:srgbClr val="333333"/>
                </a:solidFill>
                <a:latin typeface="Calibri Light"/>
                <a:cs typeface="Verdana"/>
              </a:rPr>
              <a:t>nieuwe</a:t>
            </a:r>
            <a:r>
              <a:rPr lang="en-US" sz="2400" dirty="0">
                <a:solidFill>
                  <a:srgbClr val="333333"/>
                </a:solidFill>
                <a:latin typeface="Calibri Light"/>
                <a:cs typeface="Verdana"/>
              </a:rPr>
              <a:t> </a:t>
            </a:r>
            <a:r>
              <a:rPr lang="en-US" sz="2400" dirty="0" err="1">
                <a:solidFill>
                  <a:srgbClr val="333333"/>
                </a:solidFill>
                <a:latin typeface="Calibri Light"/>
                <a:cs typeface="Verdana"/>
              </a:rPr>
              <a:t>overtuiging</a:t>
            </a:r>
            <a:r>
              <a:rPr lang="en-US" sz="2400" dirty="0">
                <a:solidFill>
                  <a:srgbClr val="333333"/>
                </a:solidFill>
                <a:latin typeface="Calibri Light"/>
                <a:cs typeface="Verdana"/>
              </a:rPr>
              <a:t> met de </a:t>
            </a:r>
            <a:r>
              <a:rPr lang="en-US" sz="2400" dirty="0" err="1">
                <a:solidFill>
                  <a:srgbClr val="333333"/>
                </a:solidFill>
                <a:latin typeface="Calibri Light"/>
                <a:cs typeface="Verdana"/>
              </a:rPr>
              <a:t>juiste</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Lichaamstaal</a:t>
            </a:r>
            <a:r>
              <a:rPr lang="en-US" sz="2400" dirty="0">
                <a:solidFill>
                  <a:srgbClr val="333333"/>
                </a:solidFill>
                <a:latin typeface="Calibri Light"/>
                <a:cs typeface="Verdana"/>
              </a:rPr>
              <a:t> die </a:t>
            </a:r>
            <a:r>
              <a:rPr lang="en-US" sz="2400" err="1">
                <a:solidFill>
                  <a:srgbClr val="333333"/>
                </a:solidFill>
                <a:latin typeface="Calibri Light"/>
                <a:cs typeface="Verdana"/>
              </a:rPr>
              <a:t>uitstraalt</a:t>
            </a:r>
            <a:r>
              <a:rPr lang="en-US" sz="2400">
                <a:solidFill>
                  <a:srgbClr val="333333"/>
                </a:solidFill>
                <a:latin typeface="Calibri Light"/>
                <a:cs typeface="Verdana"/>
              </a:rPr>
              <a:t> “Ik </a:t>
            </a:r>
            <a:r>
              <a:rPr lang="en-US" sz="2400" dirty="0" err="1">
                <a:solidFill>
                  <a:srgbClr val="333333"/>
                </a:solidFill>
                <a:latin typeface="Calibri Light"/>
                <a:cs typeface="Verdana"/>
              </a:rPr>
              <a:t>voel</a:t>
            </a:r>
            <a:r>
              <a:rPr lang="en-US" sz="2400" dirty="0">
                <a:solidFill>
                  <a:srgbClr val="333333"/>
                </a:solidFill>
                <a:latin typeface="Calibri Light"/>
                <a:cs typeface="Verdana"/>
              </a:rPr>
              <a:t> </a:t>
            </a:r>
            <a:r>
              <a:rPr lang="en-US" sz="2400">
                <a:solidFill>
                  <a:srgbClr val="333333"/>
                </a:solidFill>
                <a:latin typeface="Calibri Light"/>
                <a:cs typeface="Verdana"/>
              </a:rPr>
              <a:t>me zeker” </a:t>
            </a:r>
            <a:r>
              <a:rPr lang="en-US" sz="2400" dirty="0">
                <a:solidFill>
                  <a:srgbClr val="333333"/>
                </a:solidFill>
                <a:latin typeface="Calibri Light"/>
                <a:cs typeface="Verdana"/>
              </a:rPr>
              <a:t>(</a:t>
            </a:r>
            <a:r>
              <a:rPr lang="en-US" sz="2400" dirty="0" err="1">
                <a:solidFill>
                  <a:srgbClr val="333333"/>
                </a:solidFill>
                <a:latin typeface="Calibri Light"/>
                <a:cs typeface="Verdana"/>
              </a:rPr>
              <a:t>krachtige</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oogcontact</a:t>
            </a:r>
            <a:r>
              <a:rPr lang="en-US" sz="2400" dirty="0">
                <a:solidFill>
                  <a:srgbClr val="333333"/>
                </a:solidFill>
                <a:latin typeface="Calibri Light"/>
                <a:cs typeface="Verdana"/>
              </a:rPr>
              <a:t>, </a:t>
            </a:r>
            <a:r>
              <a:rPr lang="en-US" sz="2400" dirty="0" err="1">
                <a:solidFill>
                  <a:srgbClr val="333333"/>
                </a:solidFill>
                <a:latin typeface="Calibri Light"/>
                <a:cs typeface="Verdana"/>
              </a:rPr>
              <a:t>duidelijke</a:t>
            </a:r>
            <a:r>
              <a:rPr lang="en-US" sz="2400" dirty="0">
                <a:solidFill>
                  <a:srgbClr val="333333"/>
                </a:solidFill>
                <a:latin typeface="Calibri Light"/>
                <a:cs typeface="Verdana"/>
              </a:rPr>
              <a:t> stem) </a:t>
            </a:r>
            <a:r>
              <a:rPr lang="en-US" sz="2400" dirty="0" err="1">
                <a:solidFill>
                  <a:srgbClr val="333333"/>
                </a:solidFill>
                <a:latin typeface="Calibri Light"/>
                <a:cs typeface="Verdana"/>
              </a:rPr>
              <a:t>bevordert</a:t>
            </a:r>
            <a:r>
              <a:rPr lang="en-US" sz="2400" dirty="0">
                <a:solidFill>
                  <a:srgbClr val="333333"/>
                </a:solidFill>
                <a:latin typeface="Calibri Light"/>
                <a:cs typeface="Verdana"/>
              </a:rPr>
              <a:t> </a:t>
            </a:r>
            <a:r>
              <a:rPr lang="en-US" sz="2400" dirty="0" err="1">
                <a:solidFill>
                  <a:srgbClr val="333333"/>
                </a:solidFill>
                <a:latin typeface="Calibri Light"/>
                <a:cs typeface="Verdana"/>
              </a:rPr>
              <a:t>echte</a:t>
            </a:r>
            <a:r>
              <a:rPr lang="en-US" sz="2400" dirty="0">
                <a:solidFill>
                  <a:srgbClr val="333333"/>
                </a:solidFill>
                <a:latin typeface="Calibri Light"/>
                <a:cs typeface="Verdana"/>
              </a:rPr>
              <a:t> </a:t>
            </a:r>
            <a:r>
              <a:rPr lang="en-US" sz="2400" dirty="0" err="1">
                <a:solidFill>
                  <a:srgbClr val="333333"/>
                </a:solidFill>
                <a:latin typeface="Calibri Light"/>
                <a:cs typeface="Verdana"/>
              </a:rPr>
              <a:t>sterkte</a:t>
            </a:r>
            <a:r>
              <a:rPr lang="en-US" sz="2400" dirty="0">
                <a:solidFill>
                  <a:srgbClr val="333333"/>
                </a:solidFill>
                <a:latin typeface="Calibri Light"/>
                <a:cs typeface="Verdana"/>
              </a:rPr>
              <a:t> </a:t>
            </a:r>
            <a:r>
              <a:rPr lang="en-US" sz="2400" dirty="0" err="1">
                <a:solidFill>
                  <a:srgbClr val="333333"/>
                </a:solidFill>
                <a:latin typeface="Calibri Light"/>
                <a:cs typeface="Verdana"/>
              </a:rPr>
              <a:t>kanten</a:t>
            </a:r>
            <a:r>
              <a:rPr lang="en-US" sz="2400" dirty="0">
                <a:solidFill>
                  <a:srgbClr val="333333"/>
                </a:solidFill>
                <a:latin typeface="Calibri Light"/>
                <a:cs typeface="Verdana"/>
              </a:rPr>
              <a:t> in je en </a:t>
            </a:r>
            <a:r>
              <a:rPr lang="en-US" sz="2400" dirty="0" err="1">
                <a:solidFill>
                  <a:srgbClr val="333333"/>
                </a:solidFill>
                <a:latin typeface="Calibri Light"/>
                <a:cs typeface="Verdana"/>
              </a:rPr>
              <a:t>jouw</a:t>
            </a:r>
            <a:r>
              <a:rPr lang="en-US" sz="2400" dirty="0">
                <a:solidFill>
                  <a:srgbClr val="333333"/>
                </a:solidFill>
                <a:latin typeface="Calibri Light"/>
                <a:cs typeface="Verdana"/>
              </a:rPr>
              <a:t> </a:t>
            </a:r>
            <a:r>
              <a:rPr lang="en-US" sz="2400" dirty="0" err="1">
                <a:solidFill>
                  <a:srgbClr val="333333"/>
                </a:solidFill>
                <a:latin typeface="Calibri Light"/>
                <a:cs typeface="Verdana"/>
              </a:rPr>
              <a:t>zelfvertrouwen</a:t>
            </a:r>
            <a:r>
              <a:rPr lang="en-US" sz="2400" dirty="0">
                <a:solidFill>
                  <a:srgbClr val="333333"/>
                </a:solidFill>
                <a:latin typeface="Calibri Light"/>
                <a:cs typeface="Verdana"/>
              </a:rPr>
              <a:t>.</a:t>
            </a:r>
          </a:p>
          <a:p>
            <a:pPr algn="ctr">
              <a:tabLst>
                <a:tab pos="271463" algn="l"/>
              </a:tabLst>
              <a:defRPr/>
            </a:pPr>
            <a:r>
              <a:rPr lang="en-US" sz="2400" dirty="0">
                <a:solidFill>
                  <a:srgbClr val="004992"/>
                </a:solidFill>
                <a:latin typeface="Calibri Light"/>
                <a:ea typeface="ＭＳ Ｐゴシック"/>
                <a:cs typeface="Verdana"/>
              </a:rPr>
              <a:t>Wat </a:t>
            </a:r>
            <a:r>
              <a:rPr lang="en-US" sz="2400" dirty="0" err="1">
                <a:solidFill>
                  <a:srgbClr val="004992"/>
                </a:solidFill>
                <a:latin typeface="Calibri Light"/>
                <a:ea typeface="ＭＳ Ｐゴシック"/>
                <a:cs typeface="Verdana"/>
              </a:rPr>
              <a:t>begint</a:t>
            </a:r>
            <a:r>
              <a:rPr lang="en-US" sz="2400" dirty="0">
                <a:solidFill>
                  <a:srgbClr val="004992"/>
                </a:solidFill>
                <a:latin typeface="Calibri Light"/>
                <a:ea typeface="ＭＳ Ｐゴシック"/>
                <a:cs typeface="Verdana"/>
              </a:rPr>
              <a:t> met </a:t>
            </a:r>
            <a:r>
              <a:rPr lang="en-US" sz="2400" err="1">
                <a:solidFill>
                  <a:srgbClr val="004992"/>
                </a:solidFill>
                <a:latin typeface="Calibri Light"/>
                <a:ea typeface="ＭＳ Ｐゴシック"/>
                <a:cs typeface="Verdana"/>
              </a:rPr>
              <a:t>een</a:t>
            </a:r>
            <a:r>
              <a:rPr lang="en-US" sz="2400">
                <a:solidFill>
                  <a:srgbClr val="004992"/>
                </a:solidFill>
                <a:latin typeface="Calibri Light"/>
                <a:ea typeface="ＭＳ Ｐゴシック"/>
                <a:cs typeface="Verdana"/>
              </a:rPr>
              <a:t> “houding” </a:t>
            </a:r>
            <a:r>
              <a:rPr lang="en-US" sz="2400" dirty="0" err="1">
                <a:solidFill>
                  <a:srgbClr val="004992"/>
                </a:solidFill>
                <a:latin typeface="Calibri Light"/>
                <a:ea typeface="ＭＳ Ｐゴシック"/>
                <a:cs typeface="Verdana"/>
              </a:rPr>
              <a:t>wordt</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uiteindelijk</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een</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werkelijke</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overtuiging</a:t>
            </a:r>
            <a:r>
              <a:rPr lang="en-US" sz="2400" dirty="0">
                <a:solidFill>
                  <a:srgbClr val="004992"/>
                </a:solidFill>
                <a:latin typeface="Calibri Light"/>
                <a:ea typeface="ＭＳ Ｐゴシック"/>
                <a:cs typeface="Verdana"/>
              </a:rPr>
              <a:t>.</a:t>
            </a:r>
            <a:endParaRPr lang="de-DE" sz="24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extLst>
      <p:ext uri="{BB962C8B-B14F-4D97-AF65-F5344CB8AC3E}">
        <p14:creationId xmlns:p14="http://schemas.microsoft.com/office/powerpoint/2010/main" val="168949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Piekeren over het verleden (rumineren): Draaien in cirkels, geen stap vooruitkomen</a:t>
            </a:r>
            <a:endParaRPr lang="de-DE" sz="3600" dirty="0">
              <a:latin typeface="Calibri Light"/>
            </a:endParaRPr>
          </a:p>
        </p:txBody>
      </p:sp>
      <p:sp>
        <p:nvSpPr>
          <p:cNvPr id="5" name="Rectangle 15"/>
          <p:cNvSpPr>
            <a:spLocks noGrp="1" noChangeArrowheads="1"/>
          </p:cNvSpPr>
          <p:nvPr>
            <p:ph idx="1"/>
          </p:nvPr>
        </p:nvSpPr>
        <p:spPr>
          <a:xfrm>
            <a:off x="408955" y="2204864"/>
            <a:ext cx="7772400" cy="4248000"/>
          </a:xfrm>
        </p:spPr>
        <p:txBody>
          <a:bodyPr/>
          <a:lstStyle/>
          <a:p>
            <a:pPr marL="342900" indent="-342900" fontAlgn="auto">
              <a:buClr>
                <a:srgbClr val="000000"/>
              </a:buClr>
              <a:buFont typeface="WingDings"/>
              <a:buChar char=""/>
              <a:defRPr/>
            </a:pPr>
            <a:r>
              <a:rPr lang="en-US" sz="2000" dirty="0" err="1">
                <a:solidFill>
                  <a:srgbClr val="004992"/>
                </a:solidFill>
                <a:latin typeface="Calibri Light"/>
                <a:cs typeface="Verdana"/>
              </a:rPr>
              <a:t>Veel</a:t>
            </a:r>
            <a:r>
              <a:rPr lang="en-US" sz="2000" dirty="0">
                <a:solidFill>
                  <a:srgbClr val="004992"/>
                </a:solidFill>
                <a:latin typeface="Calibri Light"/>
                <a:cs typeface="Verdana"/>
              </a:rPr>
              <a:t> </a:t>
            </a:r>
            <a:r>
              <a:rPr lang="en-US" sz="2000" dirty="0" err="1">
                <a:solidFill>
                  <a:srgbClr val="004992"/>
                </a:solidFill>
                <a:latin typeface="Calibri Light"/>
                <a:cs typeface="Verdana"/>
              </a:rPr>
              <a:t>mensen</a:t>
            </a:r>
            <a:r>
              <a:rPr lang="en-US" sz="2000" dirty="0">
                <a:solidFill>
                  <a:srgbClr val="004992"/>
                </a:solidFill>
                <a:latin typeface="Calibri Light"/>
                <a:cs typeface="Verdana"/>
              </a:rPr>
              <a:t> met </a:t>
            </a:r>
            <a:r>
              <a:rPr lang="en-US" sz="2000" dirty="0" err="1">
                <a:solidFill>
                  <a:srgbClr val="004992"/>
                </a:solidFill>
                <a:latin typeface="Calibri Light"/>
                <a:cs typeface="Verdana"/>
              </a:rPr>
              <a:t>psychische</a:t>
            </a:r>
            <a:r>
              <a:rPr lang="en-US" sz="2000" dirty="0">
                <a:solidFill>
                  <a:srgbClr val="004992"/>
                </a:solidFill>
                <a:latin typeface="Calibri Light"/>
                <a:cs typeface="Verdana"/>
              </a:rPr>
              <a:t> </a:t>
            </a:r>
            <a:r>
              <a:rPr lang="en-US" sz="2000" dirty="0" err="1">
                <a:solidFill>
                  <a:srgbClr val="004992"/>
                </a:solidFill>
                <a:latin typeface="Calibri Light"/>
                <a:cs typeface="Verdana"/>
              </a:rPr>
              <a:t>klachten</a:t>
            </a:r>
            <a:r>
              <a:rPr lang="en-US" sz="2000" dirty="0">
                <a:solidFill>
                  <a:srgbClr val="004992"/>
                </a:solidFill>
                <a:latin typeface="Calibri Light"/>
                <a:cs typeface="Verdana"/>
              </a:rPr>
              <a:t> </a:t>
            </a:r>
            <a:r>
              <a:rPr lang="en-US" sz="2000" dirty="0" err="1">
                <a:solidFill>
                  <a:srgbClr val="004992"/>
                </a:solidFill>
                <a:latin typeface="Calibri Light"/>
                <a:cs typeface="Verdana"/>
              </a:rPr>
              <a:t>lijden</a:t>
            </a:r>
            <a:r>
              <a:rPr lang="en-US" sz="2000" dirty="0">
                <a:solidFill>
                  <a:srgbClr val="004992"/>
                </a:solidFill>
                <a:latin typeface="Calibri Light"/>
                <a:cs typeface="Verdana"/>
              </a:rPr>
              <a:t> </a:t>
            </a:r>
            <a:r>
              <a:rPr lang="en-US" sz="2000" dirty="0" err="1">
                <a:solidFill>
                  <a:srgbClr val="004992"/>
                </a:solidFill>
                <a:latin typeface="Calibri Light"/>
                <a:cs typeface="Verdana"/>
              </a:rPr>
              <a:t>onder</a:t>
            </a:r>
            <a:r>
              <a:rPr lang="en-US" sz="2000" dirty="0">
                <a:solidFill>
                  <a:srgbClr val="004992"/>
                </a:solidFill>
                <a:latin typeface="Calibri Light"/>
                <a:cs typeface="Verdana"/>
              </a:rPr>
              <a:t> het </a:t>
            </a:r>
            <a:r>
              <a:rPr lang="en-US" sz="2000" dirty="0" err="1">
                <a:solidFill>
                  <a:srgbClr val="004992"/>
                </a:solidFill>
                <a:latin typeface="Calibri Light"/>
                <a:cs typeface="Verdana"/>
              </a:rPr>
              <a:t>eindeloze</a:t>
            </a:r>
            <a:r>
              <a:rPr lang="en-US" sz="2000" dirty="0">
                <a:solidFill>
                  <a:srgbClr val="004992"/>
                </a:solidFill>
                <a:latin typeface="Calibri Light"/>
                <a:cs typeface="Verdana"/>
              </a:rPr>
              <a:t> </a:t>
            </a:r>
            <a:r>
              <a:rPr lang="en-US" sz="2000" dirty="0" err="1">
                <a:solidFill>
                  <a:srgbClr val="004992"/>
                </a:solidFill>
                <a:latin typeface="Calibri Light"/>
                <a:cs typeface="Verdana"/>
              </a:rPr>
              <a:t>piekeren</a:t>
            </a:r>
            <a:r>
              <a:rPr lang="en-US" sz="2000" dirty="0">
                <a:solidFill>
                  <a:srgbClr val="004992"/>
                </a:solidFill>
                <a:latin typeface="Calibri Light"/>
                <a:cs typeface="Verdana"/>
              </a:rPr>
              <a:t> en </a:t>
            </a:r>
            <a:r>
              <a:rPr lang="en-US" sz="2000" dirty="0" err="1">
                <a:solidFill>
                  <a:srgbClr val="004992"/>
                </a:solidFill>
                <a:latin typeface="Calibri Light"/>
                <a:cs typeface="Verdana"/>
              </a:rPr>
              <a:t>tobben</a:t>
            </a:r>
            <a:r>
              <a:rPr lang="en-US" sz="2000" dirty="0">
                <a:solidFill>
                  <a:srgbClr val="333333"/>
                </a:solidFill>
                <a:latin typeface="Calibri Light"/>
                <a:cs typeface="Verdana"/>
              </a:rPr>
              <a:t>. </a:t>
            </a:r>
          </a:p>
          <a:p>
            <a:pPr marL="342900" indent="-342900" fontAlgn="auto">
              <a:buClr>
                <a:srgbClr val="333333"/>
              </a:buClr>
              <a:buFont typeface="WingDings"/>
              <a:buChar char=""/>
              <a:defRPr/>
            </a:pPr>
            <a:r>
              <a:rPr lang="de-DE" sz="2000" dirty="0">
                <a:solidFill>
                  <a:srgbClr val="333333"/>
                </a:solidFill>
                <a:latin typeface="Calibri Light"/>
                <a:cs typeface="Verdana"/>
              </a:rPr>
              <a:t>Heb wel eens gemerkt dat je zat te piekeren over het verleden?</a:t>
            </a:r>
            <a:endParaRPr lang="de-DE" sz="2000" b="1" kern="1200" dirty="0">
              <a:solidFill>
                <a:srgbClr val="333333"/>
              </a:solidFill>
              <a:latin typeface="Calibri Light"/>
              <a:ea typeface="Verdana" panose="020B0604030504040204" pitchFamily="34" charset="0"/>
              <a:cs typeface="Verdana"/>
            </a:endParaRPr>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Problemen</a:t>
            </a:r>
            <a:endParaRPr lang="de-DE" sz="3600" dirty="0">
              <a:latin typeface="Calibri Light"/>
            </a:endParaRPr>
          </a:p>
        </p:txBody>
      </p:sp>
      <p:sp>
        <p:nvSpPr>
          <p:cNvPr id="5" name="Rectangle 15"/>
          <p:cNvSpPr>
            <a:spLocks noGrp="1" noChangeArrowheads="1"/>
          </p:cNvSpPr>
          <p:nvPr>
            <p:ph idx="1"/>
          </p:nvPr>
        </p:nvSpPr>
        <p:spPr>
          <a:xfrm>
            <a:off x="408955" y="2204864"/>
            <a:ext cx="7772400" cy="4248000"/>
          </a:xfrm>
        </p:spPr>
        <p:txBody>
          <a:bodyPr/>
          <a:lstStyle/>
          <a:p>
            <a:pPr fontAlgn="auto">
              <a:defRPr/>
            </a:pPr>
            <a:r>
              <a:rPr lang="de-DE" sz="2000" dirty="0" err="1">
                <a:solidFill>
                  <a:srgbClr val="004992"/>
                </a:solidFill>
                <a:latin typeface="Calibri Light"/>
                <a:cs typeface="Verdana"/>
              </a:rPr>
              <a:t>Piekeren</a:t>
            </a:r>
            <a:r>
              <a:rPr lang="de-DE" sz="2000" dirty="0">
                <a:solidFill>
                  <a:srgbClr val="004992"/>
                </a:solidFill>
                <a:latin typeface="Calibri Light"/>
                <a:cs typeface="Verdana"/>
              </a:rPr>
              <a:t> </a:t>
            </a:r>
            <a:r>
              <a:rPr lang="de-DE" sz="2000" dirty="0" err="1">
                <a:solidFill>
                  <a:srgbClr val="004992"/>
                </a:solidFill>
                <a:latin typeface="Calibri Light"/>
                <a:cs typeface="Verdana"/>
              </a:rPr>
              <a:t>over</a:t>
            </a:r>
            <a:r>
              <a:rPr lang="de-DE" sz="2000" dirty="0">
                <a:solidFill>
                  <a:srgbClr val="004992"/>
                </a:solidFill>
                <a:latin typeface="Calibri Light"/>
                <a:cs typeface="Verdana"/>
              </a:rPr>
              <a:t> </a:t>
            </a:r>
            <a:r>
              <a:rPr lang="de-DE" sz="2000" dirty="0" err="1">
                <a:solidFill>
                  <a:srgbClr val="004992"/>
                </a:solidFill>
                <a:latin typeface="Calibri Light"/>
                <a:cs typeface="Verdana"/>
              </a:rPr>
              <a:t>het</a:t>
            </a:r>
            <a:r>
              <a:rPr lang="de-DE" sz="2000" dirty="0">
                <a:solidFill>
                  <a:srgbClr val="004992"/>
                </a:solidFill>
                <a:latin typeface="Calibri Light"/>
                <a:cs typeface="Verdana"/>
              </a:rPr>
              <a:t> </a:t>
            </a:r>
            <a:r>
              <a:rPr lang="de-DE" sz="2000" dirty="0" err="1">
                <a:solidFill>
                  <a:srgbClr val="004992"/>
                </a:solidFill>
                <a:latin typeface="Calibri Light"/>
                <a:cs typeface="Verdana"/>
              </a:rPr>
              <a:t>verleden</a:t>
            </a:r>
            <a:r>
              <a:rPr lang="de-DE" sz="2000" dirty="0">
                <a:solidFill>
                  <a:srgbClr val="004992"/>
                </a:solidFill>
                <a:latin typeface="Calibri Light"/>
                <a:cs typeface="Verdana"/>
              </a:rPr>
              <a:t> </a:t>
            </a:r>
            <a:r>
              <a:rPr lang="de-DE" sz="2000" dirty="0" err="1">
                <a:solidFill>
                  <a:srgbClr val="004992"/>
                </a:solidFill>
                <a:latin typeface="Calibri Light"/>
                <a:cs typeface="Verdana"/>
              </a:rPr>
              <a:t>is</a:t>
            </a:r>
            <a:r>
              <a:rPr lang="de-DE" sz="2000" dirty="0">
                <a:solidFill>
                  <a:srgbClr val="004992"/>
                </a:solidFill>
                <a:latin typeface="Calibri Light"/>
                <a:cs typeface="Verdana"/>
              </a:rPr>
              <a:t> problematisch </a:t>
            </a:r>
            <a:r>
              <a:rPr lang="de-DE" sz="2000" dirty="0" err="1">
                <a:solidFill>
                  <a:srgbClr val="004992"/>
                </a:solidFill>
                <a:latin typeface="Calibri Light"/>
                <a:cs typeface="Verdana"/>
              </a:rPr>
              <a:t>om</a:t>
            </a:r>
            <a:r>
              <a:rPr lang="de-DE" sz="2000" dirty="0">
                <a:solidFill>
                  <a:srgbClr val="004992"/>
                </a:solidFill>
                <a:latin typeface="Calibri Light"/>
                <a:cs typeface="Verdana"/>
              </a:rPr>
              <a:t> </a:t>
            </a:r>
            <a:r>
              <a:rPr lang="de-DE" sz="2000" dirty="0" err="1">
                <a:solidFill>
                  <a:srgbClr val="004992"/>
                </a:solidFill>
                <a:latin typeface="Calibri Light"/>
                <a:cs typeface="Verdana"/>
              </a:rPr>
              <a:t>verschillende</a:t>
            </a:r>
            <a:r>
              <a:rPr lang="de-DE" sz="2000" dirty="0">
                <a:solidFill>
                  <a:srgbClr val="004992"/>
                </a:solidFill>
                <a:latin typeface="Calibri Light"/>
                <a:cs typeface="Verdana"/>
              </a:rPr>
              <a:t> </a:t>
            </a:r>
            <a:r>
              <a:rPr lang="de-DE" sz="2000" dirty="0" err="1">
                <a:solidFill>
                  <a:srgbClr val="004992"/>
                </a:solidFill>
                <a:latin typeface="Calibri Light"/>
                <a:cs typeface="Verdana"/>
              </a:rPr>
              <a:t>redenen</a:t>
            </a:r>
            <a:r>
              <a:rPr lang="de-DE" sz="2000" dirty="0">
                <a:solidFill>
                  <a:srgbClr val="004992"/>
                </a:solidFill>
                <a:latin typeface="Calibri Light"/>
                <a:cs typeface="Verdana"/>
              </a:rPr>
              <a:t>:</a:t>
            </a:r>
          </a:p>
          <a:p>
            <a:pPr marL="342900" indent="-342900" fontAlgn="auto">
              <a:buClr>
                <a:srgbClr val="333333"/>
              </a:buClr>
              <a:buFont typeface="WingDings"/>
              <a:buChar char=""/>
              <a:defRPr/>
            </a:pPr>
            <a:r>
              <a:rPr lang="de-DE" sz="2000" dirty="0">
                <a:solidFill>
                  <a:srgbClr val="333333"/>
                </a:solidFill>
                <a:latin typeface="Calibri Light"/>
                <a:cs typeface="Verdana"/>
              </a:rPr>
              <a:t>Je gedachten </a:t>
            </a:r>
            <a:r>
              <a:rPr lang="de-DE" sz="2000" dirty="0" err="1">
                <a:solidFill>
                  <a:srgbClr val="333333"/>
                </a:solidFill>
                <a:latin typeface="Calibri Light"/>
                <a:cs typeface="Verdana"/>
              </a:rPr>
              <a:t>draaien</a:t>
            </a:r>
            <a:r>
              <a:rPr lang="de-DE" sz="2000" dirty="0">
                <a:solidFill>
                  <a:srgbClr val="333333"/>
                </a:solidFill>
                <a:latin typeface="Calibri Light"/>
                <a:cs typeface="Verdana"/>
              </a:rPr>
              <a:t> </a:t>
            </a:r>
            <a:r>
              <a:rPr lang="de-DE" sz="2000" dirty="0" err="1">
                <a:solidFill>
                  <a:srgbClr val="333333"/>
                </a:solidFill>
                <a:latin typeface="Calibri Light"/>
                <a:cs typeface="Verdana"/>
              </a:rPr>
              <a:t>rond</a:t>
            </a:r>
            <a:r>
              <a:rPr lang="de-DE" sz="2000" dirty="0">
                <a:solidFill>
                  <a:srgbClr val="333333"/>
                </a:solidFill>
                <a:latin typeface="Calibri Light"/>
                <a:cs typeface="Verdana"/>
              </a:rPr>
              <a:t> in </a:t>
            </a:r>
            <a:r>
              <a:rPr lang="de-DE" sz="2000" dirty="0" err="1">
                <a:solidFill>
                  <a:srgbClr val="333333"/>
                </a:solidFill>
                <a:latin typeface="Calibri Light"/>
                <a:cs typeface="Verdana"/>
              </a:rPr>
              <a:t>cirkels</a:t>
            </a:r>
            <a:r>
              <a:rPr lang="de-DE" sz="2000" dirty="0">
                <a:solidFill>
                  <a:srgbClr val="333333"/>
                </a:solidFill>
                <a:latin typeface="Calibri Light"/>
                <a:cs typeface="Verdana"/>
              </a:rPr>
              <a:t>: </a:t>
            </a:r>
            <a:r>
              <a:rPr lang="de-DE" sz="2000" dirty="0" err="1">
                <a:solidFill>
                  <a:srgbClr val="333333"/>
                </a:solidFill>
                <a:latin typeface="Calibri Light"/>
                <a:cs typeface="Verdana"/>
              </a:rPr>
              <a:t>problemen</a:t>
            </a:r>
            <a:r>
              <a:rPr lang="de-DE" sz="2000" dirty="0">
                <a:solidFill>
                  <a:srgbClr val="333333"/>
                </a:solidFill>
                <a:latin typeface="Calibri Light"/>
                <a:cs typeface="Verdana"/>
              </a:rPr>
              <a:t> </a:t>
            </a:r>
            <a:r>
              <a:rPr lang="de-DE" sz="2000" dirty="0" err="1">
                <a:solidFill>
                  <a:srgbClr val="333333"/>
                </a:solidFill>
                <a:latin typeface="Calibri Light"/>
                <a:cs typeface="Verdana"/>
              </a:rPr>
              <a:t>blijven</a:t>
            </a:r>
            <a:r>
              <a:rPr lang="de-DE" sz="2000" dirty="0">
                <a:solidFill>
                  <a:srgbClr val="333333"/>
                </a:solidFill>
                <a:latin typeface="Calibri Light"/>
                <a:cs typeface="Verdana"/>
              </a:rPr>
              <a:t> </a:t>
            </a:r>
            <a:r>
              <a:rPr lang="de-DE" sz="2000" dirty="0" err="1">
                <a:solidFill>
                  <a:srgbClr val="333333"/>
                </a:solidFill>
                <a:latin typeface="Calibri Light"/>
                <a:cs typeface="Verdana"/>
              </a:rPr>
              <a:t>bestaan</a:t>
            </a:r>
            <a:r>
              <a:rPr lang="de-DE" sz="2000" dirty="0">
                <a:solidFill>
                  <a:srgbClr val="333333"/>
                </a:solidFill>
                <a:latin typeface="Calibri Light"/>
                <a:cs typeface="Verdana"/>
              </a:rPr>
              <a:t> </a:t>
            </a:r>
            <a:r>
              <a:rPr lang="de-DE" sz="2000" dirty="0" err="1">
                <a:solidFill>
                  <a:srgbClr val="333333"/>
                </a:solidFill>
                <a:latin typeface="Calibri Light"/>
                <a:cs typeface="Verdana"/>
              </a:rPr>
              <a:t>zonder</a:t>
            </a:r>
            <a:r>
              <a:rPr lang="de-DE" sz="2000" dirty="0">
                <a:solidFill>
                  <a:srgbClr val="333333"/>
                </a:solidFill>
                <a:latin typeface="Calibri Light"/>
                <a:cs typeface="Verdana"/>
              </a:rPr>
              <a:t> </a:t>
            </a:r>
            <a:r>
              <a:rPr lang="de-DE" sz="2000" dirty="0" err="1">
                <a:solidFill>
                  <a:srgbClr val="333333"/>
                </a:solidFill>
                <a:latin typeface="Calibri Light"/>
                <a:cs typeface="Verdana"/>
              </a:rPr>
              <a:t>dat</a:t>
            </a:r>
            <a:r>
              <a:rPr lang="de-DE" sz="2000" dirty="0">
                <a:solidFill>
                  <a:srgbClr val="333333"/>
                </a:solidFill>
                <a:latin typeface="Calibri Light"/>
                <a:cs typeface="Verdana"/>
              </a:rPr>
              <a:t> er </a:t>
            </a:r>
            <a:r>
              <a:rPr lang="de-DE" sz="2000" dirty="0" err="1">
                <a:solidFill>
                  <a:srgbClr val="333333"/>
                </a:solidFill>
                <a:latin typeface="Calibri Light"/>
                <a:cs typeface="Verdana"/>
              </a:rPr>
              <a:t>een</a:t>
            </a:r>
            <a:r>
              <a:rPr lang="de-DE" sz="2000" dirty="0">
                <a:solidFill>
                  <a:srgbClr val="333333"/>
                </a:solidFill>
                <a:latin typeface="Calibri Light"/>
                <a:cs typeface="Verdana"/>
              </a:rPr>
              <a:t> </a:t>
            </a:r>
            <a:r>
              <a:rPr lang="de-DE" sz="2000" dirty="0" err="1">
                <a:solidFill>
                  <a:srgbClr val="333333"/>
                </a:solidFill>
                <a:latin typeface="Calibri Light"/>
                <a:cs typeface="Verdana"/>
              </a:rPr>
              <a:t>oplossing</a:t>
            </a:r>
            <a:r>
              <a:rPr lang="de-DE" sz="2000" dirty="0">
                <a:solidFill>
                  <a:srgbClr val="333333"/>
                </a:solidFill>
                <a:latin typeface="Calibri Light"/>
                <a:cs typeface="Verdana"/>
              </a:rPr>
              <a:t> </a:t>
            </a:r>
            <a:r>
              <a:rPr lang="de-DE" sz="2000" dirty="0" err="1">
                <a:solidFill>
                  <a:srgbClr val="333333"/>
                </a:solidFill>
                <a:latin typeface="Calibri Light"/>
                <a:cs typeface="Verdana"/>
              </a:rPr>
              <a:t>wordt</a:t>
            </a:r>
            <a:r>
              <a:rPr lang="de-DE" sz="2000" dirty="0">
                <a:solidFill>
                  <a:srgbClr val="333333"/>
                </a:solidFill>
                <a:latin typeface="Calibri Light"/>
                <a:cs typeface="Verdana"/>
              </a:rPr>
              <a:t> </a:t>
            </a:r>
            <a:r>
              <a:rPr lang="de-DE" sz="2000" dirty="0" err="1">
                <a:solidFill>
                  <a:srgbClr val="333333"/>
                </a:solidFill>
                <a:latin typeface="Calibri Light"/>
                <a:cs typeface="Verdana"/>
              </a:rPr>
              <a:t>gevonden</a:t>
            </a:r>
            <a:r>
              <a:rPr lang="de-DE" sz="2000" dirty="0">
                <a:solidFill>
                  <a:srgbClr val="333333"/>
                </a:solidFill>
                <a:latin typeface="Calibri Light"/>
                <a:cs typeface="Verdana"/>
              </a:rPr>
              <a:t>.</a:t>
            </a:r>
          </a:p>
          <a:p>
            <a:pPr marL="342900" indent="-342900" fontAlgn="auto">
              <a:buClr>
                <a:srgbClr val="333333"/>
              </a:buClr>
              <a:buFont typeface="WingDings"/>
              <a:buChar char=""/>
              <a:defRPr/>
            </a:pPr>
            <a:r>
              <a:rPr lang="de-DE" sz="2000" dirty="0" err="1">
                <a:solidFill>
                  <a:srgbClr val="333333"/>
                </a:solidFill>
                <a:latin typeface="Calibri Light"/>
                <a:cs typeface="Verdana"/>
              </a:rPr>
              <a:t>Zelfwaardering</a:t>
            </a:r>
            <a:r>
              <a:rPr lang="de-DE" sz="2000" dirty="0">
                <a:solidFill>
                  <a:srgbClr val="333333"/>
                </a:solidFill>
                <a:latin typeface="Calibri Light"/>
                <a:cs typeface="Verdana"/>
              </a:rPr>
              <a:t> </a:t>
            </a:r>
            <a:r>
              <a:rPr lang="de-DE" sz="2000" dirty="0" err="1">
                <a:solidFill>
                  <a:srgbClr val="333333"/>
                </a:solidFill>
                <a:latin typeface="Calibri Light"/>
                <a:cs typeface="Verdana"/>
              </a:rPr>
              <a:t>wordt</a:t>
            </a:r>
            <a:r>
              <a:rPr lang="de-DE" sz="2000" dirty="0">
                <a:solidFill>
                  <a:srgbClr val="333333"/>
                </a:solidFill>
                <a:latin typeface="Calibri Light"/>
                <a:cs typeface="Verdana"/>
              </a:rPr>
              <a:t> </a:t>
            </a:r>
            <a:r>
              <a:rPr lang="de-DE" sz="2000" dirty="0" err="1">
                <a:solidFill>
                  <a:srgbClr val="333333"/>
                </a:solidFill>
                <a:latin typeface="Calibri Light"/>
                <a:cs typeface="Verdana"/>
              </a:rPr>
              <a:t>ondermijnd</a:t>
            </a:r>
            <a:r>
              <a:rPr lang="de-DE" sz="2000" dirty="0">
                <a:solidFill>
                  <a:srgbClr val="333333"/>
                </a:solidFill>
                <a:latin typeface="Calibri Light"/>
                <a:cs typeface="Verdana"/>
              </a:rPr>
              <a:t> </a:t>
            </a:r>
            <a:r>
              <a:rPr lang="de-DE" sz="2000" dirty="0" err="1">
                <a:solidFill>
                  <a:srgbClr val="333333"/>
                </a:solidFill>
                <a:latin typeface="Calibri Light"/>
                <a:cs typeface="Verdana"/>
              </a:rPr>
              <a:t>omdat</a:t>
            </a:r>
            <a:r>
              <a:rPr lang="de-DE" sz="2000" dirty="0">
                <a:solidFill>
                  <a:srgbClr val="333333"/>
                </a:solidFill>
                <a:latin typeface="Calibri Light"/>
                <a:cs typeface="Verdana"/>
              </a:rPr>
              <a:t> nuttige, </a:t>
            </a:r>
            <a:r>
              <a:rPr lang="de-DE" sz="2000" dirty="0" err="1">
                <a:solidFill>
                  <a:srgbClr val="333333"/>
                </a:solidFill>
                <a:latin typeface="Calibri Light"/>
                <a:cs typeface="Verdana"/>
              </a:rPr>
              <a:t>mooie</a:t>
            </a:r>
            <a:r>
              <a:rPr lang="de-DE" sz="2000" dirty="0">
                <a:solidFill>
                  <a:srgbClr val="333333"/>
                </a:solidFill>
                <a:latin typeface="Calibri Light"/>
                <a:cs typeface="Verdana"/>
              </a:rPr>
              <a:t> gedachten </a:t>
            </a:r>
            <a:r>
              <a:rPr lang="de-DE" sz="2000" dirty="0" err="1">
                <a:solidFill>
                  <a:srgbClr val="333333"/>
                </a:solidFill>
                <a:latin typeface="Calibri Light"/>
                <a:cs typeface="Verdana"/>
              </a:rPr>
              <a:t>of</a:t>
            </a:r>
            <a:r>
              <a:rPr lang="de-DE" sz="2000" dirty="0">
                <a:solidFill>
                  <a:srgbClr val="333333"/>
                </a:solidFill>
                <a:latin typeface="Calibri Light"/>
                <a:cs typeface="Verdana"/>
              </a:rPr>
              <a:t> </a:t>
            </a:r>
            <a:r>
              <a:rPr lang="de-DE" sz="2000" dirty="0" err="1">
                <a:solidFill>
                  <a:srgbClr val="333333"/>
                </a:solidFill>
                <a:latin typeface="Calibri Light"/>
                <a:cs typeface="Verdana"/>
              </a:rPr>
              <a:t>acties</a:t>
            </a:r>
            <a:r>
              <a:rPr lang="de-DE" sz="2000" dirty="0">
                <a:solidFill>
                  <a:srgbClr val="333333"/>
                </a:solidFill>
                <a:latin typeface="Calibri Light"/>
                <a:cs typeface="Verdana"/>
              </a:rPr>
              <a:t> worden </a:t>
            </a:r>
            <a:r>
              <a:rPr lang="de-DE" sz="2000" dirty="0" err="1">
                <a:solidFill>
                  <a:srgbClr val="333333"/>
                </a:solidFill>
                <a:latin typeface="Calibri Light"/>
                <a:cs typeface="Verdana"/>
              </a:rPr>
              <a:t>genegeerd</a:t>
            </a:r>
            <a:r>
              <a:rPr lang="de-DE" sz="2000" dirty="0">
                <a:solidFill>
                  <a:srgbClr val="333333"/>
                </a:solidFill>
                <a:latin typeface="Calibri Light"/>
                <a:cs typeface="Verdana"/>
              </a:rPr>
              <a:t> </a:t>
            </a:r>
            <a:r>
              <a:rPr lang="de-DE" sz="2000" dirty="0" err="1">
                <a:solidFill>
                  <a:srgbClr val="333333"/>
                </a:solidFill>
                <a:latin typeface="Calibri Light"/>
                <a:cs typeface="Verdana"/>
              </a:rPr>
              <a:t>of</a:t>
            </a:r>
            <a:r>
              <a:rPr lang="de-DE" sz="2000" dirty="0">
                <a:solidFill>
                  <a:srgbClr val="333333"/>
                </a:solidFill>
                <a:latin typeface="Calibri Light"/>
                <a:cs typeface="Verdana"/>
              </a:rPr>
              <a:t> </a:t>
            </a:r>
            <a:r>
              <a:rPr lang="de-DE" sz="2000" dirty="0" err="1">
                <a:solidFill>
                  <a:srgbClr val="333333"/>
                </a:solidFill>
                <a:latin typeface="Calibri Light"/>
                <a:cs typeface="Verdana"/>
              </a:rPr>
              <a:t>niet</a:t>
            </a:r>
            <a:r>
              <a:rPr lang="de-DE" sz="2000" dirty="0">
                <a:solidFill>
                  <a:srgbClr val="333333"/>
                </a:solidFill>
                <a:latin typeface="Calibri Light"/>
                <a:cs typeface="Verdana"/>
              </a:rPr>
              <a:t> </a:t>
            </a:r>
            <a:r>
              <a:rPr lang="de-DE" sz="2000" dirty="0" err="1">
                <a:solidFill>
                  <a:srgbClr val="333333"/>
                </a:solidFill>
                <a:latin typeface="Calibri Light"/>
                <a:cs typeface="Verdana"/>
              </a:rPr>
              <a:t>eens</a:t>
            </a:r>
            <a:r>
              <a:rPr lang="de-DE" sz="2000" dirty="0">
                <a:solidFill>
                  <a:srgbClr val="333333"/>
                </a:solidFill>
                <a:latin typeface="Calibri Light"/>
                <a:cs typeface="Verdana"/>
              </a:rPr>
              <a:t> </a:t>
            </a:r>
            <a:r>
              <a:rPr lang="de-DE" sz="2000" dirty="0" err="1">
                <a:solidFill>
                  <a:srgbClr val="333333"/>
                </a:solidFill>
                <a:latin typeface="Calibri Light"/>
                <a:cs typeface="Verdana"/>
              </a:rPr>
              <a:t>opgemerkt</a:t>
            </a:r>
            <a:r>
              <a:rPr lang="de-DE" sz="2000" dirty="0">
                <a:solidFill>
                  <a:srgbClr val="333333"/>
                </a:solidFill>
                <a:latin typeface="Calibri Light"/>
                <a:cs typeface="Verdana"/>
              </a:rPr>
              <a:t>.</a:t>
            </a:r>
          </a:p>
          <a:p>
            <a:pPr marL="342900" indent="-342900" fontAlgn="auto">
              <a:buClr>
                <a:srgbClr val="333333"/>
              </a:buClr>
              <a:buFont typeface="WingDings"/>
              <a:buChar char=""/>
              <a:defRPr/>
            </a:pPr>
            <a:r>
              <a:rPr lang="en-US" sz="2000" dirty="0">
                <a:solidFill>
                  <a:srgbClr val="333333"/>
                </a:solidFill>
                <a:latin typeface="Calibri Light"/>
                <a:cs typeface="Verdana"/>
              </a:rPr>
              <a:t>In </a:t>
            </a:r>
            <a:r>
              <a:rPr lang="en-US" sz="2000" dirty="0" err="1">
                <a:solidFill>
                  <a:srgbClr val="333333"/>
                </a:solidFill>
                <a:latin typeface="Calibri Light"/>
                <a:cs typeface="Verdana"/>
              </a:rPr>
              <a:t>tegenstelling</a:t>
            </a:r>
            <a:r>
              <a:rPr lang="en-US" sz="2000" dirty="0">
                <a:solidFill>
                  <a:srgbClr val="333333"/>
                </a:solidFill>
                <a:latin typeface="Calibri Light"/>
                <a:cs typeface="Verdana"/>
              </a:rPr>
              <a:t> tot </a:t>
            </a:r>
            <a:r>
              <a:rPr lang="en-US" sz="2000" dirty="0" err="1">
                <a:solidFill>
                  <a:srgbClr val="333333"/>
                </a:solidFill>
                <a:latin typeface="Calibri Light"/>
                <a:cs typeface="Verdana"/>
              </a:rPr>
              <a:t>doelgericht</a:t>
            </a:r>
            <a:r>
              <a:rPr lang="en-US" sz="2000" dirty="0">
                <a:solidFill>
                  <a:srgbClr val="333333"/>
                </a:solidFill>
                <a:latin typeface="Calibri Light"/>
                <a:cs typeface="Verdana"/>
              </a:rPr>
              <a:t> </a:t>
            </a:r>
            <a:r>
              <a:rPr lang="en-US" sz="2000" dirty="0" err="1">
                <a:solidFill>
                  <a:srgbClr val="333333"/>
                </a:solidFill>
                <a:latin typeface="Calibri Light"/>
                <a:cs typeface="Verdana"/>
              </a:rPr>
              <a:t>denken</a:t>
            </a:r>
            <a:r>
              <a:rPr lang="en-US" sz="2000" dirty="0">
                <a:solidFill>
                  <a:srgbClr val="333333"/>
                </a:solidFill>
                <a:latin typeface="Calibri Light"/>
                <a:cs typeface="Verdana"/>
              </a:rPr>
              <a:t>, </a:t>
            </a:r>
            <a:r>
              <a:rPr lang="en-US" sz="2000" dirty="0" err="1">
                <a:solidFill>
                  <a:srgbClr val="333333"/>
                </a:solidFill>
                <a:latin typeface="Calibri Light"/>
                <a:cs typeface="Verdana"/>
              </a:rPr>
              <a:t>wordt</a:t>
            </a:r>
            <a:r>
              <a:rPr lang="en-US" sz="2000" dirty="0">
                <a:solidFill>
                  <a:srgbClr val="333333"/>
                </a:solidFill>
                <a:latin typeface="Calibri Light"/>
                <a:cs typeface="Verdana"/>
              </a:rPr>
              <a:t> </a:t>
            </a:r>
            <a:r>
              <a:rPr lang="en-US" sz="2000" dirty="0" err="1">
                <a:solidFill>
                  <a:srgbClr val="333333"/>
                </a:solidFill>
                <a:latin typeface="Calibri Light"/>
                <a:cs typeface="Verdana"/>
              </a:rPr>
              <a:t>piekeren</a:t>
            </a:r>
            <a:r>
              <a:rPr lang="en-US" sz="2000" dirty="0">
                <a:solidFill>
                  <a:srgbClr val="333333"/>
                </a:solidFill>
                <a:latin typeface="Calibri Light"/>
                <a:cs typeface="Verdana"/>
              </a:rPr>
              <a:t> </a:t>
            </a:r>
            <a:r>
              <a:rPr lang="en-US" sz="2000" dirty="0" err="1">
                <a:solidFill>
                  <a:srgbClr val="333333"/>
                </a:solidFill>
                <a:latin typeface="Calibri Light"/>
                <a:cs typeface="Verdana"/>
              </a:rPr>
              <a:t>gekenmerkt</a:t>
            </a:r>
            <a:r>
              <a:rPr lang="en-US" sz="2000" dirty="0">
                <a:solidFill>
                  <a:srgbClr val="333333"/>
                </a:solidFill>
                <a:latin typeface="Calibri Light"/>
                <a:cs typeface="Verdana"/>
              </a:rPr>
              <a:t> door steeds </a:t>
            </a:r>
            <a:r>
              <a:rPr lang="en-US" sz="2000" dirty="0" err="1">
                <a:solidFill>
                  <a:srgbClr val="333333"/>
                </a:solidFill>
                <a:latin typeface="Calibri Light"/>
                <a:cs typeface="Verdana"/>
              </a:rPr>
              <a:t>dezelfde</a:t>
            </a:r>
            <a:r>
              <a:rPr lang="en-US" sz="2000" dirty="0">
                <a:solidFill>
                  <a:srgbClr val="333333"/>
                </a:solidFill>
                <a:latin typeface="Calibri Light"/>
                <a:cs typeface="Verdana"/>
              </a:rPr>
              <a:t> (</a:t>
            </a:r>
            <a:r>
              <a:rPr lang="en-US" sz="2000" dirty="0" err="1">
                <a:solidFill>
                  <a:srgbClr val="333333"/>
                </a:solidFill>
                <a:latin typeface="Calibri Light"/>
                <a:cs typeface="Verdana"/>
              </a:rPr>
              <a:t>niet</a:t>
            </a:r>
            <a:r>
              <a:rPr lang="en-US" sz="2000" dirty="0">
                <a:solidFill>
                  <a:srgbClr val="333333"/>
                </a:solidFill>
                <a:latin typeface="Calibri Light"/>
                <a:cs typeface="Verdana"/>
              </a:rPr>
              <a:t>- </a:t>
            </a:r>
            <a:r>
              <a:rPr lang="en-US" sz="2000" dirty="0" err="1">
                <a:solidFill>
                  <a:srgbClr val="333333"/>
                </a:solidFill>
                <a:latin typeface="Calibri Light"/>
                <a:cs typeface="Verdana"/>
              </a:rPr>
              <a:t>vooruithelpende</a:t>
            </a:r>
            <a:r>
              <a:rPr lang="en-US" sz="2000" dirty="0">
                <a:solidFill>
                  <a:srgbClr val="333333"/>
                </a:solidFill>
                <a:latin typeface="Calibri Light"/>
                <a:cs typeface="Verdana"/>
              </a:rPr>
              <a:t>) </a:t>
            </a:r>
            <a:r>
              <a:rPr lang="en-US" sz="2000" dirty="0" err="1">
                <a:solidFill>
                  <a:srgbClr val="333333"/>
                </a:solidFill>
                <a:latin typeface="Calibri Light"/>
                <a:cs typeface="Verdana"/>
              </a:rPr>
              <a:t>gedachten</a:t>
            </a:r>
            <a:r>
              <a:rPr lang="en-US" sz="2000" dirty="0">
                <a:solidFill>
                  <a:srgbClr val="333333"/>
                </a:solidFill>
                <a:latin typeface="Calibri Light"/>
                <a:cs typeface="Verdana"/>
              </a:rPr>
              <a:t> en </a:t>
            </a:r>
            <a:r>
              <a:rPr lang="en-US" sz="2000" dirty="0" err="1">
                <a:solidFill>
                  <a:srgbClr val="333333"/>
                </a:solidFill>
                <a:latin typeface="Calibri Light"/>
                <a:cs typeface="Verdana"/>
              </a:rPr>
              <a:t>zelfverwijten</a:t>
            </a:r>
            <a:r>
              <a:rPr lang="en-US" sz="2000" dirty="0">
                <a:solidFill>
                  <a:srgbClr val="333333"/>
                </a:solidFill>
                <a:latin typeface="Calibri Light"/>
                <a:cs typeface="Verdana"/>
              </a:rPr>
              <a:t>.</a:t>
            </a:r>
            <a:endParaRPr lang="de-DE" sz="2000" b="1" kern="1200" dirty="0">
              <a:solidFill>
                <a:srgbClr val="333333"/>
              </a:solidFill>
              <a:latin typeface="Calibri Light"/>
              <a:ea typeface="Verdana" panose="020B0604030504040204" pitchFamily="34" charset="0"/>
              <a:cs typeface="Verdana"/>
            </a:endParaRPr>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spTree>
    <p:extLst>
      <p:ext uri="{BB962C8B-B14F-4D97-AF65-F5344CB8AC3E}">
        <p14:creationId xmlns:p14="http://schemas.microsoft.com/office/powerpoint/2010/main" val="1383134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kun je er aan doen?</a:t>
            </a:r>
            <a:endParaRPr lang="de-DE" sz="3600" dirty="0">
              <a:latin typeface="Calibri Light"/>
            </a:endParaRPr>
          </a:p>
        </p:txBody>
      </p:sp>
      <p:sp>
        <p:nvSpPr>
          <p:cNvPr id="3" name="Content Placeholder 2"/>
          <p:cNvSpPr>
            <a:spLocks noGrp="1"/>
          </p:cNvSpPr>
          <p:nvPr>
            <p:ph idx="1"/>
          </p:nvPr>
        </p:nvSpPr>
        <p:spPr/>
        <p:txBody>
          <a:bodyPr/>
          <a:lstStyle/>
          <a:p>
            <a:pPr lvl="0" defTabSz="914400">
              <a:defRPr/>
            </a:pPr>
            <a:r>
              <a:rPr lang="de-DE" sz="2400" dirty="0">
                <a:solidFill>
                  <a:srgbClr val="333333"/>
                </a:solidFill>
                <a:latin typeface="Calibri Light"/>
                <a:cs typeface="Verdana"/>
              </a:rPr>
              <a:t>De eerste, allerbelangrijkste stap is dat je accepteert dat piekeren/rumineren een probleem is en geen behulpzame strategie. Piekeren leidt duidelijk tot meer problemen dan tot oplossingen.</a:t>
            </a:r>
          </a:p>
          <a:p>
            <a:pPr marL="342900" lvl="0" indent="-342900" defTabSz="914400">
              <a:buClr>
                <a:srgbClr val="333333"/>
              </a:buClr>
              <a:buFont typeface="WingDings"/>
              <a:buChar char=""/>
              <a:defRPr/>
            </a:pPr>
            <a:r>
              <a:rPr lang="de-DE" sz="2400" dirty="0">
                <a:solidFill>
                  <a:srgbClr val="004992"/>
                </a:solidFill>
                <a:latin typeface="Calibri Light"/>
                <a:cs typeface="Verdana"/>
              </a:rPr>
              <a:t>Piekergedachten zijn slechts gedachten…, </a:t>
            </a:r>
            <a:r>
              <a:rPr lang="de-DE" sz="2400" dirty="0">
                <a:solidFill>
                  <a:srgbClr val="333333"/>
                </a:solidFill>
                <a:latin typeface="Calibri Light"/>
                <a:cs typeface="Verdana"/>
              </a:rPr>
              <a:t>ze zijn niet de realiteit!</a:t>
            </a:r>
          </a:p>
          <a:p>
            <a:pPr marL="342900" lvl="0" indent="-342900" defTabSz="914400">
              <a:buClr>
                <a:srgbClr val="333333"/>
              </a:buClr>
              <a:buFont typeface="WingDings"/>
              <a:buChar char=""/>
              <a:defRPr/>
            </a:pPr>
            <a:r>
              <a:rPr lang="de-DE" sz="2400" dirty="0">
                <a:solidFill>
                  <a:srgbClr val="333333"/>
                </a:solidFill>
                <a:latin typeface="Calibri Light"/>
                <a:cs typeface="Verdana"/>
              </a:rPr>
              <a:t>Probeer ze op te merken, maar maak deze gedachten niet al te belangrijk.</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1: Probeer de gedachten te scheiden</a:t>
            </a:r>
            <a:endParaRPr lang="de-DE" sz="3600" dirty="0">
              <a:latin typeface="Calibri Light"/>
            </a:endParaRPr>
          </a:p>
        </p:txBody>
      </p:sp>
      <p:sp>
        <p:nvSpPr>
          <p:cNvPr id="2" name="Content Placeholder 1"/>
          <p:cNvSpPr>
            <a:spLocks noGrp="1"/>
          </p:cNvSpPr>
          <p:nvPr>
            <p:ph idx="1"/>
          </p:nvPr>
        </p:nvSpPr>
        <p:spPr>
          <a:xfrm>
            <a:off x="408955" y="2204864"/>
            <a:ext cx="5486400" cy="4248000"/>
          </a:xfrm>
        </p:spPr>
        <p:txBody>
          <a:bodyPr/>
          <a:lstStyle/>
          <a:p>
            <a:pPr marL="342900" lvl="0" indent="-342900" defTabSz="914400">
              <a:buClr>
                <a:srgbClr val="333333"/>
              </a:buClr>
              <a:buFont typeface="WingDings"/>
              <a:buChar char=""/>
              <a:defRPr/>
            </a:pPr>
            <a:r>
              <a:rPr lang="de-DE" sz="2000" dirty="0">
                <a:solidFill>
                  <a:srgbClr val="333333"/>
                </a:solidFill>
                <a:latin typeface="Calibri Light"/>
                <a:cs typeface="Verdana"/>
              </a:rPr>
              <a:t>Onderzoek wat er gebeurt als je niet de hele tijd jezelf (negatief) beoordeelt (</a:t>
            </a:r>
            <a:r>
              <a:rPr lang="en-US" sz="2000" dirty="0">
                <a:solidFill>
                  <a:srgbClr val="333333"/>
                </a:solidFill>
                <a:latin typeface="Calibri Light"/>
                <a:ea typeface="Verdana" pitchFamily="34" charset="0"/>
                <a:cs typeface="Verdana"/>
              </a:rPr>
              <a:t>“Wat ben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een</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idioot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kan</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niet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stoppen</a:t>
            </a:r>
            <a:r>
              <a:rPr lang="en-US" sz="2000" dirty="0">
                <a:solidFill>
                  <a:srgbClr val="333333"/>
                </a:solidFill>
                <a:latin typeface="Calibri Light"/>
                <a:ea typeface="Verdana" pitchFamily="34" charset="0"/>
                <a:cs typeface="Verdana"/>
              </a:rPr>
              <a:t> met </a:t>
            </a:r>
            <a:r>
              <a:rPr lang="en-US" sz="2000" dirty="0" err="1">
                <a:solidFill>
                  <a:srgbClr val="333333"/>
                </a:solidFill>
                <a:latin typeface="Calibri Light"/>
                <a:ea typeface="Verdana" pitchFamily="34" charset="0"/>
                <a:cs typeface="Verdana"/>
              </a:rPr>
              <a:t>piekeren</a:t>
            </a:r>
            <a:r>
              <a:rPr lang="en-US" sz="2000" dirty="0">
                <a:solidFill>
                  <a:srgbClr val="333333"/>
                </a:solidFill>
                <a:latin typeface="Calibri Light"/>
                <a:ea typeface="Verdana" pitchFamily="34" charset="0"/>
                <a:cs typeface="Verdana"/>
              </a:rPr>
              <a:t>”. Of: “</a:t>
            </a:r>
            <a:r>
              <a:rPr lang="en-US" sz="2000" dirty="0" err="1">
                <a:solidFill>
                  <a:srgbClr val="333333"/>
                </a:solidFill>
                <a:latin typeface="Calibri Light"/>
                <a:ea typeface="Verdana" pitchFamily="34" charset="0"/>
                <a:cs typeface="Verdana"/>
              </a:rPr>
              <a:t>waarom</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heb</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dit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probleem</a:t>
            </a:r>
            <a:r>
              <a:rPr lang="en-US" sz="2000" dirty="0">
                <a:solidFill>
                  <a:srgbClr val="333333"/>
                </a:solidFill>
                <a:latin typeface="Calibri Light"/>
                <a:ea typeface="Verdana" pitchFamily="34" charset="0"/>
                <a:cs typeface="Verdana"/>
              </a:rPr>
              <a:t>?”).</a:t>
            </a:r>
          </a:p>
          <a:p>
            <a:pPr marL="342900" lvl="0" indent="-342900" defTabSz="914400">
              <a:buClr>
                <a:srgbClr val="333333"/>
              </a:buClr>
              <a:buFont typeface="WingDings"/>
              <a:buChar char=""/>
              <a:defRPr/>
            </a:pPr>
            <a:r>
              <a:rPr lang="de-DE" sz="2000" dirty="0">
                <a:solidFill>
                  <a:srgbClr val="333333"/>
                </a:solidFill>
                <a:latin typeface="Calibri Light"/>
                <a:cs typeface="Verdana"/>
              </a:rPr>
              <a:t>Kijk naar je gedachten als vertrekkende treinen op het station, voorbij drijvende wolken in de lucht, of bladeren die door de wind worden meegenomen.</a:t>
            </a:r>
          </a:p>
          <a:p>
            <a:pPr lvl="0" defTabSz="914400" eaLnBrk="0" fontAlgn="base" hangingPunct="0">
              <a:buClr>
                <a:srgbClr val="006699"/>
              </a:buClr>
              <a:tabLst>
                <a:tab pos="84137" algn="l"/>
              </a:tabLst>
              <a:defRPr/>
            </a:pPr>
            <a:r>
              <a:rPr lang="de-DE" sz="2000" kern="0" dirty="0">
                <a:solidFill>
                  <a:srgbClr val="004992"/>
                </a:solidFill>
                <a:latin typeface="Calibri Light"/>
                <a:ea typeface="ＭＳ Ｐゴシック" charset="0"/>
                <a:cs typeface="Verdana"/>
              </a:rPr>
              <a:t>Problematische gedachten blijven niet terugkomen omdat ze waar zijn, maar omdat ze je bang maken! Daarom moet je er elke keer aan denken.</a:t>
            </a:r>
            <a:endParaRPr lang="en-US" sz="2000" dirty="0">
              <a:solidFill>
                <a:srgbClr val="004992"/>
              </a:solidFill>
              <a:latin typeface="Calibri Light"/>
            </a:endParaRPr>
          </a:p>
        </p:txBody>
      </p:sp>
      <p:pic>
        <p:nvPicPr>
          <p:cNvPr id="1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34</a:t>
            </a:fld>
            <a:endParaRPr lang="de-DE"/>
          </a:p>
        </p:txBody>
      </p:sp>
    </p:spTree>
    <p:extLst>
      <p:ext uri="{BB962C8B-B14F-4D97-AF65-F5344CB8AC3E}">
        <p14:creationId xmlns:p14="http://schemas.microsoft.com/office/powerpoint/2010/main" val="706525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draai rondjes met je onderbeen</a:t>
            </a: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a:t>
            </a:r>
            <a:r>
              <a:rPr lang="de-DE" sz="2400" dirty="0" err="1">
                <a:solidFill>
                  <a:srgbClr val="333333"/>
                </a:solidFill>
                <a:latin typeface="Calibri Light"/>
              </a:rPr>
              <a:t>draai</a:t>
            </a:r>
            <a:r>
              <a:rPr lang="de-DE" sz="2400" dirty="0">
                <a:solidFill>
                  <a:srgbClr val="333333"/>
                </a:solidFill>
                <a:latin typeface="Calibri Light"/>
              </a:rPr>
              <a:t> </a:t>
            </a:r>
            <a:r>
              <a:rPr lang="de-DE" sz="2400" dirty="0" err="1">
                <a:solidFill>
                  <a:srgbClr val="333333"/>
                </a:solidFill>
                <a:latin typeface="Calibri Light"/>
              </a:rPr>
              <a:t>rondjes</a:t>
            </a:r>
            <a:r>
              <a:rPr lang="de-DE" sz="2400" dirty="0">
                <a:solidFill>
                  <a:srgbClr val="333333"/>
                </a:solidFill>
                <a:latin typeface="Calibri Light"/>
              </a:rPr>
              <a:t> </a:t>
            </a:r>
            <a:r>
              <a:rPr lang="de-DE" sz="2400" dirty="0" err="1">
                <a:solidFill>
                  <a:srgbClr val="333333"/>
                </a:solidFill>
                <a:latin typeface="Calibri Light"/>
              </a:rPr>
              <a:t>met</a:t>
            </a:r>
            <a:r>
              <a:rPr lang="de-DE" sz="2400" dirty="0">
                <a:solidFill>
                  <a:srgbClr val="333333"/>
                </a:solidFill>
                <a:latin typeface="Calibri Light"/>
              </a:rPr>
              <a:t> je </a:t>
            </a:r>
            <a:r>
              <a:rPr lang="de-DE" sz="2400" dirty="0" err="1">
                <a:solidFill>
                  <a:srgbClr val="333333"/>
                </a:solidFill>
                <a:latin typeface="Calibri Light"/>
              </a:rPr>
              <a:t>onderbeen</a:t>
            </a:r>
            <a:endParaRPr lang="de-DE" sz="2400" dirty="0">
              <a:solidFill>
                <a:srgbClr val="333333"/>
              </a:solidFill>
              <a:latin typeface="Calibri Light"/>
            </a:endParaRPr>
          </a:p>
          <a:p>
            <a:pPr algn="ctr">
              <a:buClr>
                <a:srgbClr val="333333"/>
              </a:buClr>
              <a:defRPr/>
            </a:pPr>
            <a:r>
              <a:rPr lang="de-DE" sz="2400" dirty="0">
                <a:solidFill>
                  <a:srgbClr val="004992"/>
                </a:solidFill>
                <a:latin typeface="Calibri Light"/>
              </a:rPr>
              <a:t>Waar denk je aan?</a:t>
            </a: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2250913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a:t>
            </a:r>
            <a:r>
              <a:rPr lang="de-DE" sz="2400" dirty="0" err="1">
                <a:solidFill>
                  <a:srgbClr val="333333"/>
                </a:solidFill>
                <a:latin typeface="Calibri Light"/>
              </a:rPr>
              <a:t>draai</a:t>
            </a:r>
            <a:r>
              <a:rPr lang="de-DE" sz="2400" dirty="0">
                <a:solidFill>
                  <a:srgbClr val="333333"/>
                </a:solidFill>
                <a:latin typeface="Calibri Light"/>
              </a:rPr>
              <a:t> </a:t>
            </a:r>
            <a:r>
              <a:rPr lang="de-DE" sz="2400" dirty="0" err="1">
                <a:solidFill>
                  <a:srgbClr val="333333"/>
                </a:solidFill>
                <a:latin typeface="Calibri Light"/>
              </a:rPr>
              <a:t>rondjes</a:t>
            </a:r>
            <a:r>
              <a:rPr lang="de-DE" sz="2400" dirty="0">
                <a:solidFill>
                  <a:srgbClr val="333333"/>
                </a:solidFill>
                <a:latin typeface="Calibri Light"/>
              </a:rPr>
              <a:t> </a:t>
            </a:r>
            <a:r>
              <a:rPr lang="de-DE" sz="2400" dirty="0" err="1">
                <a:solidFill>
                  <a:srgbClr val="333333"/>
                </a:solidFill>
                <a:latin typeface="Calibri Light"/>
              </a:rPr>
              <a:t>met</a:t>
            </a:r>
            <a:r>
              <a:rPr lang="de-DE" sz="2400" dirty="0">
                <a:solidFill>
                  <a:srgbClr val="333333"/>
                </a:solidFill>
                <a:latin typeface="Calibri Light"/>
              </a:rPr>
              <a:t> je </a:t>
            </a:r>
            <a:r>
              <a:rPr lang="de-DE" sz="2400" dirty="0" err="1">
                <a:solidFill>
                  <a:srgbClr val="333333"/>
                </a:solidFill>
                <a:latin typeface="Calibri Light"/>
              </a:rPr>
              <a:t>onderbeen</a:t>
            </a:r>
            <a:endParaRPr lang="de-DE" sz="2400" dirty="0">
              <a:solidFill>
                <a:srgbClr val="333333"/>
              </a:solidFill>
              <a:latin typeface="Calibri Light"/>
            </a:endParaRPr>
          </a:p>
          <a:p>
            <a:pPr algn="ctr">
              <a:buClr>
                <a:srgbClr val="333333"/>
              </a:buClr>
              <a:defRPr/>
            </a:pPr>
            <a:r>
              <a:rPr lang="nl-NL" sz="2400" dirty="0">
                <a:solidFill>
                  <a:srgbClr val="004992"/>
                </a:solidFill>
                <a:latin typeface="Calibri Light"/>
              </a:rPr>
              <a:t>Omdat je je moet concentreren op deze oefening kan de piekercirkel worden doorbroken.</a:t>
            </a:r>
            <a:endParaRPr 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2305978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Maak je eigen wensen duidelijk aan anderen.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2625411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Probeer luid en duidelijk te spreken.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3490013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Probeer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luid</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spreken</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nl-NL" sz="2400" dirty="0">
                <a:solidFill>
                  <a:srgbClr val="333333"/>
                </a:solidFill>
                <a:latin typeface="Calibri Light"/>
                <a:ea typeface="ＭＳ Ｐゴシック"/>
                <a:cs typeface="Verdana"/>
              </a:rPr>
              <a:t>Maak oogcontact. Probeer dit eerst uit bij mensen die je kent, je kunt dan verder gaan met vreemden.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2945828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Probeer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luid</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spreken</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nl-NL" sz="2400" dirty="0">
                <a:solidFill>
                  <a:srgbClr val="333333"/>
                </a:solidFill>
                <a:latin typeface="Calibri Light"/>
                <a:ea typeface="ＭＳ Ｐゴシック"/>
                <a:cs typeface="Verdana"/>
              </a:rPr>
              <a:t>Maak oogcontact. Probeer dit eerst uit bij mensen die je kent, je kunt dan verder gaan met vreemden.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Sta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rechtop</a:t>
            </a:r>
            <a:r>
              <a:rPr lang="de-DE" sz="2400" dirty="0">
                <a:solidFill>
                  <a:srgbClr val="333333"/>
                </a:solidFill>
                <a:latin typeface="Calibri Light"/>
                <a:ea typeface="ＭＳ Ｐゴシック"/>
                <a:cs typeface="Verdana"/>
              </a:rPr>
              <a:t>: Denk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het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effect</a:t>
            </a:r>
            <a:r>
              <a:rPr lang="de-DE" sz="2400" dirty="0">
                <a:solidFill>
                  <a:srgbClr val="333333"/>
                </a:solidFill>
                <a:latin typeface="Calibri Light"/>
                <a:ea typeface="ＭＳ Ｐゴシック"/>
                <a:cs typeface="Verdana"/>
              </a:rPr>
              <a:t> van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rechtopstaande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houding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zelfwaardering</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mensen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heen</a:t>
            </a:r>
            <a:r>
              <a:rPr lang="de-DE" sz="2400" dirty="0">
                <a:solidFill>
                  <a:srgbClr val="333333"/>
                </a:solidFill>
                <a:latin typeface="Calibri Light"/>
                <a:ea typeface="ＭＳ Ｐゴシック"/>
                <a:cs typeface="Verdana"/>
              </a:rPr>
              <a:t>.</a:t>
            </a:r>
            <a:endParaRPr lang="de-DE" sz="24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2103376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Huiswerk</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de-DE" sz="2000" dirty="0" err="1">
                <a:solidFill>
                  <a:srgbClr val="333333"/>
                </a:solidFill>
                <a:latin typeface="Calibri Light"/>
                <a:ea typeface="Verdana" panose="020B0604030504040204" pitchFamily="34" charset="0"/>
                <a:cs typeface="Verdana"/>
              </a:rPr>
              <a:t>Tips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om</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dingen in je </a:t>
            </a:r>
            <a:r>
              <a:rPr lang="de-DE" sz="2000" dirty="0" err="1">
                <a:solidFill>
                  <a:srgbClr val="333333"/>
                </a:solidFill>
                <a:latin typeface="Calibri Light"/>
                <a:ea typeface="Verdana" panose="020B0604030504040204" pitchFamily="34" charset="0"/>
                <a:cs typeface="Verdana"/>
              </a:rPr>
              <a:t>dagelijks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waarderen</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Stop</a:t>
            </a:r>
            <a:r>
              <a:rPr lang="de-DE" sz="2000" dirty="0">
                <a:solidFill>
                  <a:srgbClr val="333333"/>
                </a:solidFill>
                <a:latin typeface="Calibri Light"/>
                <a:ea typeface="Verdana" panose="020B0604030504040204" pitchFamily="34" charset="0"/>
                <a:cs typeface="Verdana"/>
              </a:rPr>
              <a:t> als je van </a:t>
            </a:r>
            <a:r>
              <a:rPr lang="de-DE" sz="2000" dirty="0" err="1">
                <a:solidFill>
                  <a:srgbClr val="333333"/>
                </a:solidFill>
                <a:latin typeface="Calibri Light"/>
                <a:ea typeface="Verdana" panose="020B0604030504040204" pitchFamily="34" charset="0"/>
                <a:cs typeface="Verdana"/>
              </a:rPr>
              <a:t>huis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gaat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handjevol</a:t>
            </a:r>
            <a:r>
              <a:rPr lang="de-DE" sz="2000" dirty="0">
                <a:solidFill>
                  <a:srgbClr val="333333"/>
                </a:solidFill>
                <a:latin typeface="Calibri Light"/>
                <a:ea typeface="Verdana" panose="020B0604030504040204" pitchFamily="34" charset="0"/>
                <a:cs typeface="Verdana"/>
              </a:rPr>
              <a:t> kleine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knikkers</a:t>
            </a:r>
            <a:r>
              <a:rPr lang="de-DE" sz="2000" dirty="0">
                <a:solidFill>
                  <a:srgbClr val="333333"/>
                </a:solidFill>
                <a:latin typeface="Calibri Light"/>
                <a:ea typeface="Verdana" panose="020B0604030504040204" pitchFamily="34" charset="0"/>
                <a:cs typeface="Verdana"/>
              </a:rPr>
              <a:t>) in je linker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Elke </a:t>
            </a:r>
            <a:r>
              <a:rPr lang="de-DE" sz="2000" dirty="0" err="1">
                <a:solidFill>
                  <a:srgbClr val="333333"/>
                </a:solidFill>
                <a:latin typeface="Calibri Light"/>
                <a:ea typeface="Verdana" panose="020B0604030504040204" pitchFamily="34" charset="0"/>
                <a:cs typeface="Verdana"/>
              </a:rPr>
              <a:t>keer</a:t>
            </a:r>
            <a:r>
              <a:rPr lang="de-DE" sz="2000" dirty="0">
                <a:solidFill>
                  <a:srgbClr val="333333"/>
                </a:solidFill>
                <a:latin typeface="Calibri Light"/>
                <a:ea typeface="Verdana" panose="020B0604030504040204" pitchFamily="34" charset="0"/>
                <a:cs typeface="Verdana"/>
              </a:rPr>
              <a:t> als er </a:t>
            </a:r>
            <a:r>
              <a:rPr lang="de-DE" sz="2000" dirty="0" err="1">
                <a:solidFill>
                  <a:srgbClr val="333333"/>
                </a:solidFill>
                <a:latin typeface="Calibri Light"/>
                <a:ea typeface="Verdana" panose="020B0604030504040204" pitchFamily="34" charset="0"/>
                <a:cs typeface="Verdana"/>
              </a:rPr>
              <a:t>iets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positiefs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gebeurt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b.v</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vriend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glimlacht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je hebt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leuk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gesprek</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eet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overheerlijke</a:t>
            </a:r>
            <a:r>
              <a:rPr lang="de-DE" sz="2000" dirty="0">
                <a:solidFill>
                  <a:srgbClr val="333333"/>
                </a:solidFill>
                <a:latin typeface="Calibri Light"/>
                <a:ea typeface="Verdana" panose="020B0604030504040204" pitchFamily="34" charset="0"/>
                <a:cs typeface="Verdana"/>
              </a:rPr>
              <a:t> lunch etc…) </a:t>
            </a:r>
            <a:r>
              <a:rPr lang="de-DE" sz="2000" dirty="0" err="1">
                <a:solidFill>
                  <a:srgbClr val="333333"/>
                </a:solidFill>
                <a:latin typeface="Calibri Light"/>
                <a:ea typeface="Verdana" panose="020B0604030504040204" pitchFamily="34" charset="0"/>
                <a:cs typeface="Verdana"/>
              </a:rPr>
              <a:t>dan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verplaats</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zo‘n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kraalje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rechter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`s </a:t>
            </a:r>
            <a:r>
              <a:rPr lang="de-DE" sz="2000" dirty="0" err="1">
                <a:solidFill>
                  <a:srgbClr val="333333"/>
                </a:solidFill>
                <a:latin typeface="Calibri Light"/>
                <a:ea typeface="Verdana" panose="020B0604030504040204" pitchFamily="34" charset="0"/>
                <a:cs typeface="Verdana"/>
              </a:rPr>
              <a:t>avonds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thuiskomt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haal</a:t>
            </a:r>
            <a:r>
              <a:rPr lang="de-DE" sz="2000" dirty="0">
                <a:solidFill>
                  <a:srgbClr val="333333"/>
                </a:solidFill>
                <a:latin typeface="Calibri Light"/>
                <a:ea typeface="Verdana" panose="020B0604030504040204" pitchFamily="34" charset="0"/>
                <a:cs typeface="Verdana"/>
              </a:rPr>
              <a:t> je de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uit</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rechterjaszak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tevoorschijn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zo</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word</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weer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herinnerd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aan</a:t>
            </a:r>
            <a:r>
              <a:rPr lang="de-DE" sz="2000" dirty="0">
                <a:solidFill>
                  <a:srgbClr val="333333"/>
                </a:solidFill>
                <a:latin typeface="Calibri Light"/>
                <a:ea typeface="Verdana" panose="020B0604030504040204" pitchFamily="34" charset="0"/>
                <a:cs typeface="Verdana"/>
              </a:rPr>
              <a:t> alle </a:t>
            </a:r>
            <a:r>
              <a:rPr lang="de-DE" sz="2000" dirty="0" err="1">
                <a:solidFill>
                  <a:srgbClr val="333333"/>
                </a:solidFill>
                <a:latin typeface="Calibri Light"/>
                <a:ea typeface="Verdana" panose="020B0604030504040204" pitchFamily="34" charset="0"/>
                <a:cs typeface="Verdana"/>
              </a:rPr>
              <a:t>leuke</a:t>
            </a:r>
            <a:r>
              <a:rPr lang="de-DE" sz="2000" dirty="0">
                <a:solidFill>
                  <a:srgbClr val="333333"/>
                </a:solidFill>
                <a:latin typeface="Calibri Light"/>
                <a:ea typeface="Verdana" panose="020B0604030504040204" pitchFamily="34" charset="0"/>
                <a:cs typeface="Verdana"/>
              </a:rPr>
              <a:t> dingen die je die </a:t>
            </a:r>
            <a:r>
              <a:rPr lang="de-DE" sz="2000" dirty="0" err="1">
                <a:solidFill>
                  <a:srgbClr val="333333"/>
                </a:solidFill>
                <a:latin typeface="Calibri Light"/>
                <a:ea typeface="Verdana" panose="020B0604030504040204" pitchFamily="34" charset="0"/>
                <a:cs typeface="Verdana"/>
              </a:rPr>
              <a:t>dag</a:t>
            </a:r>
            <a:r>
              <a:rPr lang="de-DE" sz="2000" dirty="0">
                <a:solidFill>
                  <a:srgbClr val="333333"/>
                </a:solidFill>
                <a:latin typeface="Calibri Light"/>
                <a:ea typeface="Verdana" panose="020B0604030504040204" pitchFamily="34" charset="0"/>
                <a:cs typeface="Verdana"/>
              </a:rPr>
              <a:t> hebt </a:t>
            </a:r>
            <a:r>
              <a:rPr lang="de-DE" sz="2000" dirty="0" err="1">
                <a:solidFill>
                  <a:srgbClr val="333333"/>
                </a:solidFill>
                <a:latin typeface="Calibri Light"/>
                <a:ea typeface="Verdana" panose="020B0604030504040204" pitchFamily="34" charset="0"/>
                <a:cs typeface="Verdana"/>
              </a:rPr>
              <a:t>meegemaakt</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a:t>
            </a:r>
            <a:r>
              <a:rPr lang="de-DE" sz="2000" dirty="0" err="1">
                <a:solidFill>
                  <a:srgbClr val="333333"/>
                </a:solidFill>
                <a:latin typeface="Calibri Light"/>
                <a:ea typeface="Verdana" panose="020B0604030504040204" pitchFamily="34" charset="0"/>
                <a:cs typeface="Verdana"/>
              </a:rPr>
              <a:t>dit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doet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mooie</a:t>
            </a:r>
            <a:r>
              <a:rPr lang="de-DE" sz="2000" dirty="0">
                <a:solidFill>
                  <a:srgbClr val="333333"/>
                </a:solidFill>
                <a:latin typeface="Calibri Light"/>
                <a:ea typeface="Verdana" panose="020B0604030504040204" pitchFamily="34" charset="0"/>
                <a:cs typeface="Verdana"/>
              </a:rPr>
              <a:t> dingen die je hebt </a:t>
            </a:r>
            <a:r>
              <a:rPr lang="de-DE" sz="2000" dirty="0" err="1">
                <a:solidFill>
                  <a:srgbClr val="333333"/>
                </a:solidFill>
                <a:latin typeface="Calibri Light"/>
                <a:ea typeface="Verdana" panose="020B0604030504040204" pitchFamily="34" charset="0"/>
                <a:cs typeface="Verdana"/>
              </a:rPr>
              <a:t>ervaren</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bij</a:t>
            </a:r>
            <a:r>
              <a:rPr lang="de-DE" sz="2000" dirty="0">
                <a:solidFill>
                  <a:srgbClr val="333333"/>
                </a:solidFill>
                <a:latin typeface="Calibri Light"/>
                <a:ea typeface="Verdana" panose="020B0604030504040204" pitchFamily="34" charset="0"/>
                <a:cs typeface="Verdana"/>
              </a:rPr>
              <a:t> en </a:t>
            </a:r>
            <a:r>
              <a:rPr lang="de-DE" sz="2000" dirty="0" err="1">
                <a:solidFill>
                  <a:srgbClr val="333333"/>
                </a:solidFill>
                <a:latin typeface="Calibri Light"/>
                <a:ea typeface="Verdana" panose="020B0604030504040204" pitchFamily="34" charset="0"/>
                <a:cs typeface="Verdana"/>
              </a:rPr>
              <a:t>kun</a:t>
            </a:r>
            <a:r>
              <a:rPr lang="de-DE" sz="2000" dirty="0">
                <a:solidFill>
                  <a:srgbClr val="333333"/>
                </a:solidFill>
                <a:latin typeface="Calibri Light"/>
                <a:ea typeface="Verdana" panose="020B0604030504040204" pitchFamily="34" charset="0"/>
                <a:cs typeface="Verdana"/>
              </a:rPr>
              <a:t> je van </a:t>
            </a:r>
            <a:r>
              <a:rPr lang="de-DE" sz="2000" dirty="0" err="1">
                <a:solidFill>
                  <a:srgbClr val="333333"/>
                </a:solidFill>
                <a:latin typeface="Calibri Light"/>
                <a:ea typeface="Verdana" panose="020B0604030504040204" pitchFamily="34" charset="0"/>
                <a:cs typeface="Verdana"/>
              </a:rPr>
              <a:t>het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moment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genieten</a:t>
            </a:r>
            <a:r>
              <a:rPr lang="de-DE" sz="2000" dirty="0">
                <a:solidFill>
                  <a:srgbClr val="333333"/>
                </a:solidFill>
                <a:latin typeface="Calibri Light"/>
                <a:ea typeface="Verdana" panose="020B0604030504040204" pitchFamily="34" charset="0"/>
                <a:cs typeface="Verdana"/>
              </a:rPr>
              <a:t>. Helaas laten we maar al te vaak de plezierige dingen onopgemerkt of laten we deze te snel passeren.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extLst>
      <p:ext uri="{BB962C8B-B14F-4D97-AF65-F5344CB8AC3E}">
        <p14:creationId xmlns:p14="http://schemas.microsoft.com/office/powerpoint/2010/main" val="124237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Huiswerk</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de-DE" sz="2000" dirty="0" err="1">
                <a:solidFill>
                  <a:srgbClr val="333333"/>
                </a:solidFill>
                <a:latin typeface="Calibri Light"/>
                <a:ea typeface="Verdana" panose="020B0604030504040204" pitchFamily="34" charset="0"/>
                <a:cs typeface="Verdana"/>
              </a:rPr>
              <a:t>Tips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om</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dingen in je </a:t>
            </a:r>
            <a:r>
              <a:rPr lang="de-DE" sz="2000" dirty="0" err="1">
                <a:solidFill>
                  <a:srgbClr val="333333"/>
                </a:solidFill>
                <a:latin typeface="Calibri Light"/>
                <a:ea typeface="Verdana" panose="020B0604030504040204" pitchFamily="34" charset="0"/>
                <a:cs typeface="Verdana"/>
              </a:rPr>
              <a:t>dagelijks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waarderen</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Stop</a:t>
            </a:r>
            <a:r>
              <a:rPr lang="de-DE" sz="2000" dirty="0">
                <a:solidFill>
                  <a:srgbClr val="333333"/>
                </a:solidFill>
                <a:latin typeface="Calibri Light"/>
                <a:ea typeface="Verdana" panose="020B0604030504040204" pitchFamily="34" charset="0"/>
                <a:cs typeface="Verdana"/>
              </a:rPr>
              <a:t> als je van </a:t>
            </a:r>
            <a:r>
              <a:rPr lang="de-DE" sz="2000" dirty="0" err="1">
                <a:solidFill>
                  <a:srgbClr val="333333"/>
                </a:solidFill>
                <a:latin typeface="Calibri Light"/>
                <a:ea typeface="Verdana" panose="020B0604030504040204" pitchFamily="34" charset="0"/>
                <a:cs typeface="Verdana"/>
              </a:rPr>
              <a:t>huis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gaat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handjevol</a:t>
            </a:r>
            <a:r>
              <a:rPr lang="de-DE" sz="2000" dirty="0">
                <a:solidFill>
                  <a:srgbClr val="333333"/>
                </a:solidFill>
                <a:latin typeface="Calibri Light"/>
                <a:ea typeface="Verdana" panose="020B0604030504040204" pitchFamily="34" charset="0"/>
                <a:cs typeface="Verdana"/>
              </a:rPr>
              <a:t> kleine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knikkers</a:t>
            </a:r>
            <a:r>
              <a:rPr lang="de-DE" sz="2000" dirty="0">
                <a:solidFill>
                  <a:srgbClr val="333333"/>
                </a:solidFill>
                <a:latin typeface="Calibri Light"/>
                <a:ea typeface="Verdana" panose="020B0604030504040204" pitchFamily="34" charset="0"/>
                <a:cs typeface="Verdana"/>
              </a:rPr>
              <a:t>) in je linker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Elke </a:t>
            </a:r>
            <a:r>
              <a:rPr lang="de-DE" sz="2000" dirty="0" err="1">
                <a:solidFill>
                  <a:srgbClr val="333333"/>
                </a:solidFill>
                <a:latin typeface="Calibri Light"/>
                <a:ea typeface="Verdana" panose="020B0604030504040204" pitchFamily="34" charset="0"/>
                <a:cs typeface="Verdana"/>
              </a:rPr>
              <a:t>keer</a:t>
            </a:r>
            <a:r>
              <a:rPr lang="de-DE" sz="2000" dirty="0">
                <a:solidFill>
                  <a:srgbClr val="333333"/>
                </a:solidFill>
                <a:latin typeface="Calibri Light"/>
                <a:ea typeface="Verdana" panose="020B0604030504040204" pitchFamily="34" charset="0"/>
                <a:cs typeface="Verdana"/>
              </a:rPr>
              <a:t> als er </a:t>
            </a:r>
            <a:r>
              <a:rPr lang="de-DE" sz="2000" dirty="0" err="1">
                <a:solidFill>
                  <a:srgbClr val="333333"/>
                </a:solidFill>
                <a:latin typeface="Calibri Light"/>
                <a:ea typeface="Verdana" panose="020B0604030504040204" pitchFamily="34" charset="0"/>
                <a:cs typeface="Verdana"/>
              </a:rPr>
              <a:t>iets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positiefs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gebeurt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b.v</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vriend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glimlacht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je hebt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leuk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gesprek</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eet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overheerlijke</a:t>
            </a:r>
            <a:r>
              <a:rPr lang="de-DE" sz="2000" dirty="0">
                <a:solidFill>
                  <a:srgbClr val="333333"/>
                </a:solidFill>
                <a:latin typeface="Calibri Light"/>
                <a:ea typeface="Verdana" panose="020B0604030504040204" pitchFamily="34" charset="0"/>
                <a:cs typeface="Verdana"/>
              </a:rPr>
              <a:t> lunch etc…) </a:t>
            </a:r>
            <a:r>
              <a:rPr lang="de-DE" sz="2000" dirty="0" err="1">
                <a:solidFill>
                  <a:srgbClr val="333333"/>
                </a:solidFill>
                <a:latin typeface="Calibri Light"/>
                <a:ea typeface="Verdana" panose="020B0604030504040204" pitchFamily="34" charset="0"/>
                <a:cs typeface="Verdana"/>
              </a:rPr>
              <a:t>dan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verplaats</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zo‘n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kraalje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rechter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`s </a:t>
            </a:r>
            <a:r>
              <a:rPr lang="de-DE" sz="2000" dirty="0" err="1">
                <a:solidFill>
                  <a:srgbClr val="333333"/>
                </a:solidFill>
                <a:latin typeface="Calibri Light"/>
                <a:ea typeface="Verdana" panose="020B0604030504040204" pitchFamily="34" charset="0"/>
                <a:cs typeface="Verdana"/>
              </a:rPr>
              <a:t>avonds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thuiskomt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haal</a:t>
            </a:r>
            <a:r>
              <a:rPr lang="de-DE" sz="2000" dirty="0">
                <a:solidFill>
                  <a:srgbClr val="333333"/>
                </a:solidFill>
                <a:latin typeface="Calibri Light"/>
                <a:ea typeface="Verdana" panose="020B0604030504040204" pitchFamily="34" charset="0"/>
                <a:cs typeface="Verdana"/>
              </a:rPr>
              <a:t> je de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uit</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rechterjaszak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tevoorschijn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zo</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word</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weer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herinnerd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aan</a:t>
            </a:r>
            <a:r>
              <a:rPr lang="de-DE" sz="2000" dirty="0">
                <a:solidFill>
                  <a:srgbClr val="333333"/>
                </a:solidFill>
                <a:latin typeface="Calibri Light"/>
                <a:ea typeface="Verdana" panose="020B0604030504040204" pitchFamily="34" charset="0"/>
                <a:cs typeface="Verdana"/>
              </a:rPr>
              <a:t> alle </a:t>
            </a:r>
            <a:r>
              <a:rPr lang="de-DE" sz="2000" dirty="0" err="1">
                <a:solidFill>
                  <a:srgbClr val="333333"/>
                </a:solidFill>
                <a:latin typeface="Calibri Light"/>
                <a:ea typeface="Verdana" panose="020B0604030504040204" pitchFamily="34" charset="0"/>
                <a:cs typeface="Verdana"/>
              </a:rPr>
              <a:t>leuke</a:t>
            </a:r>
            <a:r>
              <a:rPr lang="de-DE" sz="2000" dirty="0">
                <a:solidFill>
                  <a:srgbClr val="333333"/>
                </a:solidFill>
                <a:latin typeface="Calibri Light"/>
                <a:ea typeface="Verdana" panose="020B0604030504040204" pitchFamily="34" charset="0"/>
                <a:cs typeface="Verdana"/>
              </a:rPr>
              <a:t> dingen die je die </a:t>
            </a:r>
            <a:r>
              <a:rPr lang="de-DE" sz="2000" dirty="0" err="1">
                <a:solidFill>
                  <a:srgbClr val="333333"/>
                </a:solidFill>
                <a:latin typeface="Calibri Light"/>
                <a:ea typeface="Verdana" panose="020B0604030504040204" pitchFamily="34" charset="0"/>
                <a:cs typeface="Verdana"/>
              </a:rPr>
              <a:t>dag</a:t>
            </a:r>
            <a:r>
              <a:rPr lang="de-DE" sz="2000" dirty="0">
                <a:solidFill>
                  <a:srgbClr val="333333"/>
                </a:solidFill>
                <a:latin typeface="Calibri Light"/>
                <a:ea typeface="Verdana" panose="020B0604030504040204" pitchFamily="34" charset="0"/>
                <a:cs typeface="Verdana"/>
              </a:rPr>
              <a:t> hebt </a:t>
            </a:r>
            <a:r>
              <a:rPr lang="de-DE" sz="2000" dirty="0" err="1">
                <a:solidFill>
                  <a:srgbClr val="333333"/>
                </a:solidFill>
                <a:latin typeface="Calibri Light"/>
                <a:ea typeface="Verdana" panose="020B0604030504040204" pitchFamily="34" charset="0"/>
                <a:cs typeface="Verdana"/>
              </a:rPr>
              <a:t>meegemaakt</a:t>
            </a:r>
            <a:r>
              <a:rPr lang="de-DE" sz="2000" dirty="0">
                <a:solidFill>
                  <a:srgbClr val="333333"/>
                </a:solidFill>
                <a:latin typeface="Calibri Light"/>
                <a:ea typeface="Verdana" panose="020B0604030504040204" pitchFamily="34" charset="0"/>
                <a:cs typeface="Verdana"/>
              </a:rPr>
              <a:t>!</a:t>
            </a:r>
          </a:p>
          <a:p>
            <a:pPr marL="342900" indent="-342900">
              <a:lnSpc>
                <a:spcPct val="100000"/>
              </a:lnSpc>
              <a:spcBef>
                <a:spcPts val="1200"/>
              </a:spcBef>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a:t>
            </a:r>
            <a:r>
              <a:rPr lang="de-DE" sz="2000" dirty="0" err="1">
                <a:solidFill>
                  <a:srgbClr val="333333"/>
                </a:solidFill>
                <a:latin typeface="Calibri Light"/>
                <a:ea typeface="Verdana" panose="020B0604030504040204" pitchFamily="34" charset="0"/>
                <a:cs typeface="Verdana"/>
              </a:rPr>
              <a:t>dit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doet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mooie</a:t>
            </a:r>
            <a:r>
              <a:rPr lang="de-DE" sz="2000" dirty="0">
                <a:solidFill>
                  <a:srgbClr val="333333"/>
                </a:solidFill>
                <a:latin typeface="Calibri Light"/>
                <a:ea typeface="Verdana" panose="020B0604030504040204" pitchFamily="34" charset="0"/>
                <a:cs typeface="Verdana"/>
              </a:rPr>
              <a:t> dingen die je hebt </a:t>
            </a:r>
            <a:r>
              <a:rPr lang="de-DE" sz="2000" dirty="0" err="1">
                <a:solidFill>
                  <a:srgbClr val="333333"/>
                </a:solidFill>
                <a:latin typeface="Calibri Light"/>
                <a:ea typeface="Verdana" panose="020B0604030504040204" pitchFamily="34" charset="0"/>
                <a:cs typeface="Verdana"/>
              </a:rPr>
              <a:t>ervaren</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bij</a:t>
            </a:r>
            <a:r>
              <a:rPr lang="de-DE" sz="2000" dirty="0">
                <a:solidFill>
                  <a:srgbClr val="333333"/>
                </a:solidFill>
                <a:latin typeface="Calibri Light"/>
                <a:ea typeface="Verdana" panose="020B0604030504040204" pitchFamily="34" charset="0"/>
                <a:cs typeface="Verdana"/>
              </a:rPr>
              <a:t> en </a:t>
            </a:r>
            <a:r>
              <a:rPr lang="de-DE" sz="2000" dirty="0" err="1">
                <a:solidFill>
                  <a:srgbClr val="333333"/>
                </a:solidFill>
                <a:latin typeface="Calibri Light"/>
                <a:ea typeface="Verdana" panose="020B0604030504040204" pitchFamily="34" charset="0"/>
                <a:cs typeface="Verdana"/>
              </a:rPr>
              <a:t>kun</a:t>
            </a:r>
            <a:r>
              <a:rPr lang="de-DE" sz="2000" dirty="0">
                <a:solidFill>
                  <a:srgbClr val="333333"/>
                </a:solidFill>
                <a:latin typeface="Calibri Light"/>
                <a:ea typeface="Verdana" panose="020B0604030504040204" pitchFamily="34" charset="0"/>
                <a:cs typeface="Verdana"/>
              </a:rPr>
              <a:t> je van </a:t>
            </a:r>
            <a:r>
              <a:rPr lang="de-DE" sz="2000" dirty="0" err="1">
                <a:solidFill>
                  <a:srgbClr val="333333"/>
                </a:solidFill>
                <a:latin typeface="Calibri Light"/>
                <a:ea typeface="Verdana" panose="020B0604030504040204" pitchFamily="34" charset="0"/>
                <a:cs typeface="Verdana"/>
              </a:rPr>
              <a:t>het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moment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genieten</a:t>
            </a:r>
            <a:r>
              <a:rPr lang="de-DE" sz="2000" dirty="0">
                <a:solidFill>
                  <a:srgbClr val="333333"/>
                </a:solidFill>
                <a:latin typeface="Calibri Light"/>
                <a:ea typeface="Verdana" panose="020B0604030504040204" pitchFamily="34" charset="0"/>
                <a:cs typeface="Verdana"/>
              </a:rPr>
              <a:t>. Helaas laten we maar al te vaak de plezierige dingen onopgemerkt of laten we deze te snel passeren.</a:t>
            </a:r>
          </a:p>
          <a:p>
            <a:pPr algn="ctr">
              <a:defRPr/>
            </a:pPr>
            <a:r>
              <a:rPr lang="de-DE" sz="2000" dirty="0">
                <a:solidFill>
                  <a:srgbClr val="004992"/>
                </a:solidFill>
                <a:latin typeface="Calibri Light"/>
                <a:cs typeface="Verdana"/>
              </a:rPr>
              <a:t>Weet je ook nog andere manieren waardoor je van leuke dingen kunt genieten en deze ook kunt onthouden?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2105244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Toepassen op het dagelijks leven</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400" b="1" dirty="0" err="1">
                <a:solidFill>
                  <a:srgbClr val="333333"/>
                </a:solidFill>
                <a:latin typeface="Calibri Light"/>
                <a:ea typeface="Verdana" panose="020B0604030504040204" pitchFamily="34" charset="0"/>
                <a:cs typeface="Verdana"/>
              </a:rPr>
              <a:t>Leerdoelen</a:t>
            </a:r>
            <a:r>
              <a:rPr lang="de-DE" sz="2400" b="1"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nl-NL" sz="2400" dirty="0">
                <a:solidFill>
                  <a:srgbClr val="333333"/>
                </a:solidFill>
                <a:latin typeface="Calibri Light"/>
                <a:ea typeface="Verdana" panose="020B0604030504040204" pitchFamily="34" charset="0"/>
                <a:cs typeface="Verdana"/>
              </a:rPr>
              <a:t>Zelfwaardering is de waarde die je aan jezelf toekent.</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Word je </a:t>
            </a:r>
            <a:r>
              <a:rPr lang="de-DE" sz="2400" dirty="0" err="1">
                <a:solidFill>
                  <a:srgbClr val="333333"/>
                </a:solidFill>
                <a:latin typeface="Calibri Light"/>
                <a:ea typeface="Verdana" panose="020B0604030504040204" pitchFamily="34" charset="0"/>
                <a:cs typeface="Verdana"/>
              </a:rPr>
              <a:t>bewust</a:t>
            </a:r>
            <a:r>
              <a:rPr lang="de-DE" sz="2400" dirty="0">
                <a:solidFill>
                  <a:srgbClr val="333333"/>
                </a:solidFill>
                <a:latin typeface="Calibri Light"/>
                <a:ea typeface="Verdana" panose="020B0604030504040204" pitchFamily="34" charset="0"/>
                <a:cs typeface="Verdana"/>
              </a:rPr>
              <a:t> van je </a:t>
            </a:r>
            <a:r>
              <a:rPr lang="de-DE" sz="2400" dirty="0" err="1">
                <a:solidFill>
                  <a:srgbClr val="333333"/>
                </a:solidFill>
                <a:latin typeface="Calibri Light"/>
                <a:ea typeface="Verdana" panose="020B0604030504040204" pitchFamily="34" charset="0"/>
                <a:cs typeface="Verdana"/>
              </a:rPr>
              <a:t>sterke</a:t>
            </a:r>
            <a:r>
              <a:rPr lang="de-DE" sz="2400" dirty="0">
                <a:solidFill>
                  <a:srgbClr val="333333"/>
                </a:solidFill>
                <a:latin typeface="Calibri Light"/>
                <a:ea typeface="Verdana" panose="020B0604030504040204" pitchFamily="34" charset="0"/>
                <a:cs typeface="Verdana"/>
              </a:rPr>
              <a:t> kanten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verschillende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levensgebieden</a:t>
            </a:r>
            <a:r>
              <a:rPr lang="de-DE" sz="2400" dirty="0">
                <a:solidFill>
                  <a:srgbClr val="333333"/>
                </a:solidFill>
                <a:latin typeface="Calibri Light"/>
                <a:ea typeface="Verdana" panose="020B0604030504040204" pitchFamily="34" charset="0"/>
                <a:cs typeface="Verdana"/>
              </a:rPr>
              <a:t> en </a:t>
            </a:r>
            <a:r>
              <a:rPr lang="de-DE" sz="2400" dirty="0" err="1">
                <a:solidFill>
                  <a:srgbClr val="333333"/>
                </a:solidFill>
                <a:latin typeface="Calibri Light"/>
                <a:ea typeface="Verdana" panose="020B0604030504040204" pitchFamily="34" charset="0"/>
                <a:cs typeface="Verdana"/>
              </a:rPr>
              <a:t>probeer</a:t>
            </a:r>
            <a:r>
              <a:rPr lang="de-DE" sz="2400" dirty="0">
                <a:solidFill>
                  <a:srgbClr val="333333"/>
                </a:solidFill>
                <a:latin typeface="Calibri Light"/>
                <a:ea typeface="Verdana" panose="020B0604030504040204" pitchFamily="34" charset="0"/>
                <a:cs typeface="Verdana"/>
              </a:rPr>
              <a:t> je </a:t>
            </a:r>
            <a:r>
              <a:rPr lang="de-DE" sz="2400" dirty="0" err="1">
                <a:solidFill>
                  <a:srgbClr val="333333"/>
                </a:solidFill>
                <a:latin typeface="Calibri Light"/>
                <a:ea typeface="Verdana" panose="020B0604030504040204" pitchFamily="34" charset="0"/>
                <a:cs typeface="Verdana"/>
              </a:rPr>
              <a:t>zelfwaardering</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vergroten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door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het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toepassen</a:t>
            </a:r>
            <a:r>
              <a:rPr lang="de-DE" sz="2400" dirty="0">
                <a:solidFill>
                  <a:srgbClr val="333333"/>
                </a:solidFill>
                <a:latin typeface="Calibri Light"/>
                <a:ea typeface="Verdana" panose="020B0604030504040204" pitchFamily="34" charset="0"/>
                <a:cs typeface="Verdana"/>
              </a:rPr>
              <a:t> van de </a:t>
            </a:r>
            <a:r>
              <a:rPr lang="de-DE" sz="2400" dirty="0" err="1">
                <a:solidFill>
                  <a:srgbClr val="333333"/>
                </a:solidFill>
                <a:latin typeface="Calibri Light"/>
                <a:ea typeface="Verdana" panose="020B0604030504040204" pitchFamily="34" charset="0"/>
                <a:cs typeface="Verdana"/>
              </a:rPr>
              <a:t>strategieën</a:t>
            </a:r>
            <a:r>
              <a:rPr lang="de-DE" sz="2400" dirty="0">
                <a:solidFill>
                  <a:srgbClr val="333333"/>
                </a:solidFill>
                <a:latin typeface="Calibri Light"/>
                <a:ea typeface="Verdana" panose="020B0604030504040204" pitchFamily="34" charset="0"/>
                <a:cs typeface="Verdana"/>
              </a:rPr>
              <a:t> die </a:t>
            </a:r>
            <a:r>
              <a:rPr lang="de-DE" sz="2400" dirty="0" err="1">
                <a:solidFill>
                  <a:srgbClr val="333333"/>
                </a:solidFill>
                <a:latin typeface="Calibri Light"/>
                <a:ea typeface="Verdana" panose="020B0604030504040204" pitchFamily="34" charset="0"/>
                <a:cs typeface="Verdana"/>
              </a:rPr>
              <a:t>we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hebben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besproken</a:t>
            </a:r>
            <a:r>
              <a:rPr lang="de-DE" sz="24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Zoek</a:t>
            </a:r>
            <a:r>
              <a:rPr lang="en-US" sz="2400" dirty="0">
                <a:solidFill>
                  <a:srgbClr val="333333"/>
                </a:solidFill>
                <a:latin typeface="Calibri Light"/>
                <a:cs typeface="Verdana"/>
              </a:rPr>
              <a:t> </a:t>
            </a:r>
            <a:r>
              <a:rPr lang="en-US" sz="2400" dirty="0" err="1">
                <a:solidFill>
                  <a:srgbClr val="333333"/>
                </a:solidFill>
                <a:latin typeface="Calibri Light"/>
                <a:cs typeface="Verdana"/>
              </a:rPr>
              <a:t>naar</a:t>
            </a:r>
            <a:r>
              <a:rPr lang="en-US" sz="2400" dirty="0">
                <a:solidFill>
                  <a:srgbClr val="333333"/>
                </a:solidFill>
                <a:latin typeface="Calibri Light"/>
                <a:cs typeface="Verdana"/>
              </a:rPr>
              <a:t> je </a:t>
            </a:r>
            <a:r>
              <a:rPr lang="en-US" sz="2400" dirty="0" err="1">
                <a:solidFill>
                  <a:srgbClr val="333333"/>
                </a:solidFill>
                <a:latin typeface="Calibri Light"/>
                <a:cs typeface="Verdana"/>
              </a:rPr>
              <a:t>vergeten</a:t>
            </a:r>
            <a:r>
              <a:rPr lang="en-US" sz="2400" dirty="0">
                <a:solidFill>
                  <a:srgbClr val="333333"/>
                </a:solidFill>
                <a:latin typeface="Calibri Light"/>
                <a:cs typeface="Verdana"/>
              </a:rPr>
              <a:t> </a:t>
            </a:r>
            <a:r>
              <a:rPr lang="en-US" sz="2400" err="1">
                <a:solidFill>
                  <a:srgbClr val="333333"/>
                </a:solidFill>
                <a:latin typeface="Calibri Light"/>
                <a:cs typeface="Verdana"/>
              </a:rPr>
              <a:t>krachten</a:t>
            </a:r>
            <a:r>
              <a:rPr lang="en-US" sz="2400">
                <a:solidFill>
                  <a:srgbClr val="333333"/>
                </a:solidFill>
                <a:latin typeface="Calibri Light"/>
                <a:cs typeface="Verdana"/>
              </a:rPr>
              <a:t> (</a:t>
            </a:r>
            <a:r>
              <a:rPr lang="en-US" sz="2400" kern="1200">
                <a:solidFill>
                  <a:srgbClr val="333333"/>
                </a:solidFill>
                <a:latin typeface="Calibri Light"/>
                <a:ea typeface="Verdana" pitchFamily="34" charset="0"/>
                <a:cs typeface="Verdana"/>
              </a:rPr>
              <a:t>“verborgen schatten”</a:t>
            </a:r>
            <a:r>
              <a:rPr lang="en-US" sz="2400">
                <a:solidFill>
                  <a:srgbClr val="333333"/>
                </a:solidFill>
                <a:latin typeface="Calibri Light"/>
                <a:cs typeface="Verdana"/>
              </a:rPr>
              <a:t>) </a:t>
            </a:r>
            <a:r>
              <a:rPr lang="en-US" sz="2400" dirty="0">
                <a:solidFill>
                  <a:srgbClr val="333333"/>
                </a:solidFill>
                <a:latin typeface="Calibri Light"/>
                <a:cs typeface="Verdana"/>
              </a:rPr>
              <a:t>door </a:t>
            </a:r>
            <a:r>
              <a:rPr lang="en-US" sz="2400" dirty="0" err="1">
                <a:solidFill>
                  <a:srgbClr val="333333"/>
                </a:solidFill>
                <a:latin typeface="Calibri Light"/>
                <a:cs typeface="Verdana"/>
              </a:rPr>
              <a:t>dit</a:t>
            </a:r>
            <a:r>
              <a:rPr lang="en-US" sz="2400" dirty="0">
                <a:solidFill>
                  <a:srgbClr val="333333"/>
                </a:solidFill>
                <a:latin typeface="Calibri Light"/>
                <a:cs typeface="Verdana"/>
              </a:rPr>
              <a:t> </a:t>
            </a:r>
            <a:r>
              <a:rPr lang="en-US" sz="2400" dirty="0" err="1">
                <a:solidFill>
                  <a:srgbClr val="333333"/>
                </a:solidFill>
                <a:latin typeface="Calibri Light"/>
                <a:cs typeface="Verdana"/>
              </a:rPr>
              <a:t>aan</a:t>
            </a:r>
            <a:r>
              <a:rPr lang="en-US" sz="2400" dirty="0">
                <a:solidFill>
                  <a:srgbClr val="333333"/>
                </a:solidFill>
                <a:latin typeface="Calibri Light"/>
                <a:cs typeface="Verdana"/>
              </a:rPr>
              <a:t> je </a:t>
            </a:r>
            <a:r>
              <a:rPr lang="en-US" sz="2400" dirty="0" err="1">
                <a:solidFill>
                  <a:srgbClr val="333333"/>
                </a:solidFill>
                <a:latin typeface="Calibri Light"/>
                <a:cs typeface="Verdana"/>
              </a:rPr>
              <a:t>vrienden</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vragen</a:t>
            </a:r>
            <a:r>
              <a:rPr lang="en-US" sz="2400" dirty="0">
                <a:solidFill>
                  <a:srgbClr val="333333"/>
                </a:solidFill>
                <a:latin typeface="Calibri Light"/>
                <a:cs typeface="Verdana"/>
              </a:rPr>
              <a:t> of door het </a:t>
            </a:r>
            <a:r>
              <a:rPr lang="en-US" sz="2400" dirty="0" err="1">
                <a:solidFill>
                  <a:srgbClr val="333333"/>
                </a:solidFill>
                <a:latin typeface="Calibri Light"/>
                <a:cs typeface="Verdana"/>
              </a:rPr>
              <a:t>bijhouden</a:t>
            </a:r>
            <a:r>
              <a:rPr lang="en-US" sz="2400" dirty="0">
                <a:solidFill>
                  <a:srgbClr val="333333"/>
                </a:solidFill>
                <a:latin typeface="Calibri Light"/>
                <a:cs typeface="Verdana"/>
              </a:rPr>
              <a:t> van </a:t>
            </a:r>
            <a:r>
              <a:rPr lang="en-US" sz="2400" dirty="0" err="1">
                <a:solidFill>
                  <a:srgbClr val="333333"/>
                </a:solidFill>
                <a:latin typeface="Calibri Light"/>
                <a:cs typeface="Verdana"/>
              </a:rPr>
              <a:t>een</a:t>
            </a:r>
            <a:r>
              <a:rPr lang="en-US" sz="2400" dirty="0">
                <a:solidFill>
                  <a:srgbClr val="333333"/>
                </a:solidFill>
                <a:latin typeface="Calibri Light"/>
                <a:cs typeface="Verdana"/>
              </a:rPr>
              <a:t> </a:t>
            </a:r>
            <a:r>
              <a:rPr lang="en-US" sz="2400" dirty="0" err="1">
                <a:solidFill>
                  <a:srgbClr val="333333"/>
                </a:solidFill>
                <a:latin typeface="Calibri Light"/>
                <a:cs typeface="Verdana"/>
              </a:rPr>
              <a:t>positief</a:t>
            </a:r>
            <a:r>
              <a:rPr lang="en-US" sz="2400" dirty="0">
                <a:solidFill>
                  <a:srgbClr val="333333"/>
                </a:solidFill>
                <a:latin typeface="Calibri Light"/>
                <a:cs typeface="Verdana"/>
              </a:rPr>
              <a:t> </a:t>
            </a:r>
            <a:r>
              <a:rPr lang="en-US" sz="2400" dirty="0" err="1">
                <a:solidFill>
                  <a:srgbClr val="333333"/>
                </a:solidFill>
                <a:latin typeface="Calibri Light"/>
                <a:cs typeface="Verdana"/>
              </a:rPr>
              <a:t>dagboek</a:t>
            </a:r>
            <a:r>
              <a:rPr lang="en-US" sz="2400" dirty="0">
                <a:solidFill>
                  <a:srgbClr val="333333"/>
                </a:solidFill>
                <a:latin typeface="Calibri Light"/>
                <a:cs typeface="Verdana"/>
              </a:rPr>
              <a:t>/</a:t>
            </a:r>
            <a:r>
              <a:rPr lang="en-US" sz="2400" dirty="0" err="1">
                <a:solidFill>
                  <a:srgbClr val="333333"/>
                </a:solidFill>
                <a:latin typeface="Calibri Light"/>
                <a:cs typeface="Verdana"/>
              </a:rPr>
              <a:t>witboek</a:t>
            </a:r>
            <a:r>
              <a:rPr lang="en-US" sz="2400" dirty="0">
                <a:solidFill>
                  <a:srgbClr val="333333"/>
                </a:solidFill>
                <a:latin typeface="Calibri Light"/>
                <a:cs typeface="Verdana"/>
              </a:rPr>
              <a:t>.</a:t>
            </a:r>
            <a:endParaRPr lang="de-DE" sz="2400" dirty="0">
              <a:solidFill>
                <a:srgbClr val="333333"/>
              </a:solidFill>
              <a:latin typeface="Calibri Light"/>
              <a:ea typeface="Verdana" panose="020B0604030504040204" pitchFamily="34" charset="0"/>
              <a:cs typeface="Verdana"/>
            </a:endParaRP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Wees je bewust van je dagelijkse positieve ervaringen.</a:t>
            </a:r>
          </a:p>
        </p:txBody>
      </p:sp>
      <p:sp>
        <p:nvSpPr>
          <p:cNvPr id="5" name="Footer Placeholder 4"/>
          <p:cNvSpPr>
            <a:spLocks noGrp="1"/>
          </p:cNvSpPr>
          <p:nvPr>
            <p:ph type="ftr" sz="quarter" idx="11"/>
          </p:nvPr>
        </p:nvSpPr>
        <p:spPr/>
        <p:txBody>
          <a:bodyPr/>
          <a:lstStyle/>
          <a:p>
            <a:pPr>
              <a:defRPr/>
            </a:pPr>
            <a:r>
              <a:rPr lang="nl-NL"/>
              <a:t>Metacognitieve Training 9 – Zelfwaardering/Eigenwaarde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extLst>
      <p:ext uri="{BB962C8B-B14F-4D97-AF65-F5344CB8AC3E}">
        <p14:creationId xmlns:p14="http://schemas.microsoft.com/office/powerpoint/2010/main" val="2388020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de-DE" sz="3600" dirty="0">
              <a:latin typeface="Calibri Light"/>
            </a:endParaRPr>
          </a:p>
        </p:txBody>
      </p:sp>
      <p:sp>
        <p:nvSpPr>
          <p:cNvPr id="3" name="Inhaltsplatzhalter 2"/>
          <p:cNvSpPr>
            <a:spLocks noGrp="1"/>
          </p:cNvSpPr>
          <p:nvPr>
            <p:ph idx="1"/>
          </p:nvPr>
        </p:nvSpPr>
        <p:spPr/>
        <p:txBody>
          <a:bodyPr/>
          <a:lstStyle/>
          <a:p>
            <a:r>
              <a:rPr lang="de-DE" sz="2000" dirty="0">
                <a:solidFill>
                  <a:srgbClr val="333333"/>
                </a:solidFill>
                <a:latin typeface="Calibri Light"/>
                <a:ea typeface="Verdana" panose="020B0604030504040204" pitchFamily="34" charset="0"/>
              </a:rPr>
              <a:t>Veel (maar niet alle!) mensen met een psychotische kwetsbaarheid hebben een laag zelfbeeld en hebben negatieve denkpatronen (bijvoorbeeld een neiging tot piekeren), die hun zelfbeeld verder kunnen verminderen.</a:t>
            </a: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1758922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de-DE" sz="3600" dirty="0">
              <a:latin typeface="Calibri Light"/>
            </a:endParaRPr>
          </a:p>
        </p:txBody>
      </p:sp>
      <p:sp>
        <p:nvSpPr>
          <p:cNvPr id="3" name="Inhaltsplatzhalter 2"/>
          <p:cNvSpPr>
            <a:spLocks noGrp="1"/>
          </p:cNvSpPr>
          <p:nvPr>
            <p:ph idx="1"/>
          </p:nvPr>
        </p:nvSpPr>
        <p:spPr/>
        <p:txBody>
          <a:bodyPr/>
          <a:lstStyle/>
          <a:p>
            <a:r>
              <a:rPr lang="de-DE" sz="2000" dirty="0" err="1">
                <a:solidFill>
                  <a:srgbClr val="333333"/>
                </a:solidFill>
                <a:latin typeface="Calibri Light"/>
                <a:ea typeface="Verdana" panose="020B0604030504040204" pitchFamily="34" charset="0"/>
              </a:rPr>
              <a:t>Veel</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maar</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niet</a:t>
            </a:r>
            <a:r>
              <a:rPr lang="de-DE" sz="2000" dirty="0">
                <a:solidFill>
                  <a:srgbClr val="333333"/>
                </a:solidFill>
                <a:latin typeface="Calibri Light"/>
                <a:ea typeface="Verdana" panose="020B0604030504040204" pitchFamily="34" charset="0"/>
              </a:rPr>
              <a:t> alle!) </a:t>
            </a:r>
            <a:r>
              <a:rPr lang="de-DE" sz="2000" dirty="0" err="1">
                <a:solidFill>
                  <a:srgbClr val="333333"/>
                </a:solidFill>
                <a:latin typeface="Calibri Light"/>
                <a:ea typeface="Verdana" panose="020B0604030504040204" pitchFamily="34" charset="0"/>
              </a:rPr>
              <a:t>mensen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met</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psychotische </a:t>
            </a:r>
            <a:r>
              <a:rPr lang="de-DE" sz="2000" dirty="0" err="1">
                <a:solidFill>
                  <a:srgbClr val="333333"/>
                </a:solidFill>
                <a:latin typeface="Calibri Light"/>
                <a:ea typeface="Verdana" panose="020B0604030504040204" pitchFamily="34" charset="0"/>
              </a:rPr>
              <a:t>kwetsbaarheid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hebben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laag</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zelfbeeld</a:t>
            </a:r>
            <a:r>
              <a:rPr lang="de-DE" sz="2000" dirty="0">
                <a:solidFill>
                  <a:srgbClr val="333333"/>
                </a:solidFill>
                <a:latin typeface="Calibri Light"/>
                <a:ea typeface="Verdana" panose="020B0604030504040204" pitchFamily="34" charset="0"/>
              </a:rPr>
              <a:t> en </a:t>
            </a:r>
            <a:r>
              <a:rPr lang="de-DE" sz="2000" dirty="0" err="1">
                <a:solidFill>
                  <a:srgbClr val="333333"/>
                </a:solidFill>
                <a:latin typeface="Calibri Light"/>
                <a:ea typeface="Verdana" panose="020B0604030504040204" pitchFamily="34" charset="0"/>
              </a:rPr>
              <a:t>hebben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negatieve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denkpatronen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bijvoorbeeld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neiging</a:t>
            </a:r>
            <a:r>
              <a:rPr lang="de-DE" sz="2000" dirty="0">
                <a:solidFill>
                  <a:srgbClr val="333333"/>
                </a:solidFill>
                <a:latin typeface="Calibri Light"/>
                <a:ea typeface="Verdana" panose="020B0604030504040204" pitchFamily="34" charset="0"/>
              </a:rPr>
              <a:t> tot </a:t>
            </a:r>
            <a:r>
              <a:rPr lang="de-DE" sz="2000" dirty="0" err="1">
                <a:solidFill>
                  <a:srgbClr val="333333"/>
                </a:solidFill>
                <a:latin typeface="Calibri Light"/>
                <a:ea typeface="Verdana" panose="020B0604030504040204" pitchFamily="34" charset="0"/>
              </a:rPr>
              <a:t>piekeren</a:t>
            </a:r>
            <a:r>
              <a:rPr lang="de-DE" sz="2000" dirty="0">
                <a:solidFill>
                  <a:srgbClr val="333333"/>
                </a:solidFill>
                <a:latin typeface="Calibri Light"/>
                <a:ea typeface="Verdana" panose="020B0604030504040204" pitchFamily="34" charset="0"/>
              </a:rPr>
              <a:t>), die </a:t>
            </a:r>
            <a:r>
              <a:rPr lang="de-DE" sz="2000" dirty="0" err="1">
                <a:solidFill>
                  <a:srgbClr val="333333"/>
                </a:solidFill>
                <a:latin typeface="Calibri Light"/>
                <a:ea typeface="Verdana" panose="020B0604030504040204" pitchFamily="34" charset="0"/>
              </a:rPr>
              <a:t>hun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zelfbeeld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verder</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kunnen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verminderen</a:t>
            </a:r>
            <a:r>
              <a:rPr lang="de-DE" sz="2000" dirty="0">
                <a:solidFill>
                  <a:srgbClr val="333333"/>
                </a:solidFill>
                <a:latin typeface="Calibri Light"/>
                <a:ea typeface="Verdana" panose="020B0604030504040204" pitchFamily="34" charset="0"/>
              </a:rPr>
              <a:t>.</a:t>
            </a:r>
          </a:p>
          <a:p>
            <a:r>
              <a:rPr lang="de-DE" sz="2000" dirty="0" err="1">
                <a:solidFill>
                  <a:srgbClr val="004992"/>
                </a:solidFill>
                <a:latin typeface="Calibri Light"/>
              </a:rPr>
              <a:t>Voorbeeld</a:t>
            </a:r>
            <a:r>
              <a:rPr lang="de-DE" sz="2000" dirty="0">
                <a:solidFill>
                  <a:srgbClr val="004992"/>
                </a:solidFill>
                <a:latin typeface="Calibri Light"/>
              </a:rPr>
              <a:t>: </a:t>
            </a:r>
            <a:r>
              <a:rPr lang="de-DE" sz="2000" dirty="0">
                <a:solidFill>
                  <a:srgbClr val="333333"/>
                </a:solidFill>
                <a:latin typeface="Calibri Light"/>
              </a:rPr>
              <a:t>Harry </a:t>
            </a:r>
            <a:r>
              <a:rPr lang="de-DE" sz="2000" dirty="0" err="1">
                <a:solidFill>
                  <a:srgbClr val="333333"/>
                </a:solidFill>
                <a:latin typeface="Calibri Light"/>
              </a:rPr>
              <a:t>krijgt</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slechte</a:t>
            </a:r>
            <a:r>
              <a:rPr lang="de-DE" sz="2000" dirty="0">
                <a:solidFill>
                  <a:srgbClr val="333333"/>
                </a:solidFill>
                <a:latin typeface="Calibri Light"/>
              </a:rPr>
              <a:t> </a:t>
            </a:r>
            <a:r>
              <a:rPr lang="de-DE" sz="2000" dirty="0" err="1">
                <a:solidFill>
                  <a:srgbClr val="333333"/>
                </a:solidFill>
                <a:latin typeface="Calibri Light"/>
              </a:rPr>
              <a:t>beoordeling</a:t>
            </a:r>
            <a:r>
              <a:rPr lang="de-DE" sz="2000" dirty="0">
                <a:solidFill>
                  <a:srgbClr val="333333"/>
                </a:solidFill>
                <a:latin typeface="Calibri Light"/>
              </a:rPr>
              <a:t> in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examen</a:t>
            </a:r>
            <a:r>
              <a:rPr lang="de-DE" sz="2000" dirty="0">
                <a:solidFill>
                  <a:srgbClr val="333333"/>
                </a:solidFill>
                <a:latin typeface="Calibri Light"/>
              </a:rPr>
              <a:t> </a:t>
            </a:r>
            <a:r>
              <a:rPr lang="de-DE" sz="2000" dirty="0" err="1">
                <a:solidFill>
                  <a:srgbClr val="333333"/>
                </a:solidFill>
                <a:latin typeface="Calibri Light"/>
              </a:rPr>
              <a:t>aan</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a:t>
            </a:r>
            <a:r>
              <a:rPr lang="de-DE" sz="2000" dirty="0" err="1">
                <a:solidFill>
                  <a:srgbClr val="333333"/>
                </a:solidFill>
                <a:latin typeface="Calibri Light"/>
              </a:rPr>
              <a:t>einde</a:t>
            </a:r>
            <a:r>
              <a:rPr lang="de-DE" sz="2000" dirty="0">
                <a:solidFill>
                  <a:srgbClr val="333333"/>
                </a:solidFill>
                <a:latin typeface="Calibri Light"/>
              </a:rPr>
              <a:t> van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training</a:t>
            </a:r>
            <a:r>
              <a:rPr lang="de-DE" sz="2000" dirty="0">
                <a:solidFill>
                  <a:srgbClr val="333333"/>
                </a:solidFill>
                <a:latin typeface="Calibri Light"/>
              </a:rPr>
              <a:t>.</a:t>
            </a:r>
          </a:p>
          <a:p>
            <a:r>
              <a:rPr lang="de-DE" sz="2000" dirty="0" err="1">
                <a:solidFill>
                  <a:srgbClr val="004992"/>
                </a:solidFill>
                <a:latin typeface="Calibri Light"/>
              </a:rPr>
              <a:t>Evaluatie</a:t>
            </a:r>
            <a:r>
              <a:rPr lang="de-DE" sz="2000" dirty="0">
                <a:solidFill>
                  <a:srgbClr val="004992"/>
                </a:solidFill>
                <a:latin typeface="Calibri Light"/>
              </a:rPr>
              <a:t>: </a:t>
            </a:r>
            <a:r>
              <a:rPr lang="de-DE" sz="2000" dirty="0">
                <a:solidFill>
                  <a:srgbClr val="333333"/>
                </a:solidFill>
                <a:latin typeface="Calibri Light"/>
              </a:rPr>
              <a:t>In </a:t>
            </a:r>
            <a:r>
              <a:rPr lang="de-DE" sz="2000" dirty="0" err="1">
                <a:solidFill>
                  <a:srgbClr val="333333"/>
                </a:solidFill>
                <a:latin typeface="Calibri Light"/>
              </a:rPr>
              <a:t>eerste</a:t>
            </a:r>
            <a:r>
              <a:rPr lang="de-DE" sz="2000" dirty="0">
                <a:solidFill>
                  <a:srgbClr val="333333"/>
                </a:solidFill>
                <a:latin typeface="Calibri Light"/>
              </a:rPr>
              <a:t> </a:t>
            </a:r>
            <a:r>
              <a:rPr lang="de-DE" sz="2000" dirty="0" err="1">
                <a:solidFill>
                  <a:srgbClr val="333333"/>
                </a:solidFill>
                <a:latin typeface="Calibri Light"/>
              </a:rPr>
              <a:t>instantie</a:t>
            </a:r>
            <a:r>
              <a:rPr lang="de-DE" sz="2000" dirty="0">
                <a:solidFill>
                  <a:srgbClr val="333333"/>
                </a:solidFill>
                <a:latin typeface="Calibri Light"/>
              </a:rPr>
              <a:t> </a:t>
            </a:r>
            <a:r>
              <a:rPr lang="de-DE" sz="2000" dirty="0" err="1">
                <a:solidFill>
                  <a:srgbClr val="333333"/>
                </a:solidFill>
                <a:latin typeface="Calibri Light"/>
              </a:rPr>
              <a:t>stelt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vragen</a:t>
            </a:r>
            <a:r>
              <a:rPr lang="de-DE" sz="2000" dirty="0">
                <a:solidFill>
                  <a:srgbClr val="333333"/>
                </a:solidFill>
                <a:latin typeface="Calibri Light"/>
              </a:rPr>
              <a:t> als </a:t>
            </a:r>
            <a:r>
              <a:rPr lang="de-DE" sz="2000" dirty="0" err="1">
                <a:solidFill>
                  <a:srgbClr val="333333"/>
                </a:solidFill>
                <a:latin typeface="Calibri Light"/>
              </a:rPr>
              <a:t>werknemer</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in </a:t>
            </a:r>
            <a:r>
              <a:rPr lang="de-DE" sz="2000" dirty="0" err="1">
                <a:solidFill>
                  <a:srgbClr val="333333"/>
                </a:solidFill>
                <a:latin typeface="Calibri Light"/>
              </a:rPr>
              <a:t>toenemende</a:t>
            </a:r>
            <a:r>
              <a:rPr lang="de-DE" sz="2000" dirty="0">
                <a:solidFill>
                  <a:srgbClr val="333333"/>
                </a:solidFill>
                <a:latin typeface="Calibri Light"/>
              </a:rPr>
              <a:t> </a:t>
            </a:r>
            <a:r>
              <a:rPr lang="de-DE" sz="2000" dirty="0" err="1">
                <a:solidFill>
                  <a:srgbClr val="333333"/>
                </a:solidFill>
                <a:latin typeface="Calibri Light"/>
              </a:rPr>
              <a:t>mate</a:t>
            </a:r>
            <a:r>
              <a:rPr lang="de-DE" sz="2000" dirty="0">
                <a:solidFill>
                  <a:srgbClr val="333333"/>
                </a:solidFill>
                <a:latin typeface="Calibri Light"/>
              </a:rPr>
              <a:t> </a:t>
            </a:r>
            <a:r>
              <a:rPr lang="de-DE" sz="2000" dirty="0" err="1">
                <a:solidFill>
                  <a:srgbClr val="333333"/>
                </a:solidFill>
                <a:latin typeface="Calibri Light"/>
              </a:rPr>
              <a:t>devalueert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ook</a:t>
            </a:r>
            <a:r>
              <a:rPr lang="de-DE" sz="2000" dirty="0">
                <a:solidFill>
                  <a:srgbClr val="333333"/>
                </a:solidFill>
                <a:latin typeface="Calibri Light"/>
              </a:rPr>
              <a:t> als </a:t>
            </a:r>
            <a:r>
              <a:rPr lang="de-DE" sz="2000" dirty="0" err="1">
                <a:solidFill>
                  <a:srgbClr val="333333"/>
                </a:solidFill>
                <a:latin typeface="Calibri Light"/>
              </a:rPr>
              <a:t>persoon</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voelt</a:t>
            </a:r>
            <a:r>
              <a:rPr lang="de-DE" sz="2000" dirty="0">
                <a:solidFill>
                  <a:srgbClr val="333333"/>
                </a:solidFill>
                <a:latin typeface="Calibri Light"/>
              </a:rPr>
              <a:t> </a:t>
            </a:r>
            <a:r>
              <a:rPr lang="de-DE" sz="2000" dirty="0" err="1">
                <a:solidFill>
                  <a:srgbClr val="333333"/>
                </a:solidFill>
                <a:latin typeface="Calibri Light"/>
              </a:rPr>
              <a:t>zich</a:t>
            </a:r>
            <a:r>
              <a:rPr lang="de-DE" sz="2000" dirty="0">
                <a:solidFill>
                  <a:srgbClr val="333333"/>
                </a:solidFill>
                <a:latin typeface="Calibri Light"/>
              </a:rPr>
              <a:t> </a:t>
            </a:r>
            <a:r>
              <a:rPr lang="de-DE" sz="2000" dirty="0" err="1">
                <a:solidFill>
                  <a:srgbClr val="333333"/>
                </a:solidFill>
                <a:latin typeface="Calibri Light"/>
              </a:rPr>
              <a:t>depressief</a:t>
            </a:r>
            <a:r>
              <a:rPr lang="de-DE" sz="2000" dirty="0">
                <a:solidFill>
                  <a:srgbClr val="333333"/>
                </a:solidFill>
                <a:latin typeface="Calibri Light"/>
              </a:rPr>
              <a:t> en </a:t>
            </a:r>
            <a:r>
              <a:rPr lang="de-DE" sz="2000" dirty="0" err="1">
                <a:solidFill>
                  <a:srgbClr val="333333"/>
                </a:solidFill>
                <a:latin typeface="Calibri Light"/>
              </a:rPr>
              <a:t>twijfelt</a:t>
            </a:r>
            <a:r>
              <a:rPr lang="de-DE" sz="2000" dirty="0">
                <a:solidFill>
                  <a:srgbClr val="333333"/>
                </a:solidFill>
                <a:latin typeface="Calibri Light"/>
              </a:rPr>
              <a:t> </a:t>
            </a:r>
            <a:r>
              <a:rPr lang="de-DE" sz="2000" dirty="0" err="1">
                <a:solidFill>
                  <a:srgbClr val="333333"/>
                </a:solidFill>
                <a:latin typeface="Calibri Light"/>
              </a:rPr>
              <a:t>aan</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a:t>
            </a:r>
          </a:p>
          <a:p>
            <a:r>
              <a:rPr lang="de-DE" sz="2000" dirty="0">
                <a:solidFill>
                  <a:srgbClr val="004992"/>
                </a:solidFill>
                <a:latin typeface="Calibri Light"/>
              </a:rPr>
              <a:t>Maar: </a:t>
            </a:r>
            <a:r>
              <a:rPr lang="de-DE" sz="2000" dirty="0" err="1">
                <a:solidFill>
                  <a:srgbClr val="333333"/>
                </a:solidFill>
                <a:latin typeface="Calibri Light"/>
              </a:rPr>
              <a:t>vrienden</a:t>
            </a:r>
            <a:r>
              <a:rPr lang="de-DE" sz="2000" dirty="0">
                <a:solidFill>
                  <a:srgbClr val="333333"/>
                </a:solidFill>
                <a:latin typeface="Calibri Light"/>
              </a:rPr>
              <a:t> </a:t>
            </a:r>
            <a:r>
              <a:rPr lang="de-DE" sz="2000" dirty="0" err="1">
                <a:solidFill>
                  <a:srgbClr val="333333"/>
                </a:solidFill>
                <a:latin typeface="Calibri Light"/>
              </a:rPr>
              <a:t>helpen</a:t>
            </a:r>
            <a:r>
              <a:rPr lang="de-DE" sz="2000" dirty="0">
                <a:solidFill>
                  <a:srgbClr val="333333"/>
                </a:solidFill>
                <a:latin typeface="Calibri Light"/>
              </a:rPr>
              <a:t> Harry de </a:t>
            </a:r>
            <a:r>
              <a:rPr lang="de-DE" sz="2000" dirty="0" err="1">
                <a:solidFill>
                  <a:srgbClr val="333333"/>
                </a:solidFill>
                <a:latin typeface="Calibri Light"/>
              </a:rPr>
              <a:t>volgende</a:t>
            </a:r>
            <a:r>
              <a:rPr lang="de-DE" sz="2000" dirty="0">
                <a:solidFill>
                  <a:srgbClr val="333333"/>
                </a:solidFill>
                <a:latin typeface="Calibri Light"/>
              </a:rPr>
              <a:t> </a:t>
            </a:r>
            <a:r>
              <a:rPr lang="de-DE" sz="2000" dirty="0" err="1">
                <a:solidFill>
                  <a:srgbClr val="333333"/>
                </a:solidFill>
                <a:latin typeface="Calibri Light"/>
              </a:rPr>
              <a:t>dagen</a:t>
            </a:r>
            <a:r>
              <a:rPr lang="de-DE" sz="2000" dirty="0">
                <a:solidFill>
                  <a:srgbClr val="333333"/>
                </a:solidFill>
                <a:latin typeface="Calibri Light"/>
              </a:rPr>
              <a:t> </a:t>
            </a:r>
            <a:r>
              <a:rPr lang="de-DE" sz="2000" dirty="0" err="1">
                <a:solidFill>
                  <a:srgbClr val="333333"/>
                </a:solidFill>
                <a:latin typeface="Calibri Light"/>
              </a:rPr>
              <a:t>door</a:t>
            </a:r>
            <a:r>
              <a:rPr lang="de-DE" sz="2000" dirty="0">
                <a:solidFill>
                  <a:srgbClr val="333333"/>
                </a:solidFill>
                <a:latin typeface="Calibri Light"/>
              </a:rPr>
              <a:t> hem </a:t>
            </a:r>
            <a:r>
              <a:rPr lang="de-DE" sz="2000" dirty="0" err="1">
                <a:solidFill>
                  <a:srgbClr val="333333"/>
                </a:solidFill>
                <a:latin typeface="Calibri Light"/>
              </a:rPr>
              <a:t>duidelijk</a:t>
            </a:r>
            <a:r>
              <a:rPr lang="de-DE" sz="2000" dirty="0">
                <a:solidFill>
                  <a:srgbClr val="333333"/>
                </a:solidFill>
                <a:latin typeface="Calibri Light"/>
              </a:rPr>
              <a:t> </a:t>
            </a:r>
            <a:r>
              <a:rPr lang="de-DE" sz="2000" dirty="0" err="1">
                <a:solidFill>
                  <a:srgbClr val="333333"/>
                </a:solidFill>
                <a:latin typeface="Calibri Light"/>
              </a:rPr>
              <a:t>te</a:t>
            </a:r>
            <a:r>
              <a:rPr lang="de-DE" sz="2000" dirty="0">
                <a:solidFill>
                  <a:srgbClr val="333333"/>
                </a:solidFill>
                <a:latin typeface="Calibri Light"/>
              </a:rPr>
              <a:t> </a:t>
            </a:r>
            <a:r>
              <a:rPr lang="de-DE" sz="2000" dirty="0" err="1">
                <a:solidFill>
                  <a:srgbClr val="333333"/>
                </a:solidFill>
                <a:latin typeface="Calibri Light"/>
              </a:rPr>
              <a:t>maken</a:t>
            </a:r>
            <a:r>
              <a:rPr lang="de-DE" sz="2000" dirty="0">
                <a:solidFill>
                  <a:srgbClr val="333333"/>
                </a:solidFill>
                <a:latin typeface="Calibri Light"/>
              </a:rPr>
              <a:t> </a:t>
            </a:r>
            <a:r>
              <a:rPr lang="de-DE" sz="2000" dirty="0" err="1">
                <a:solidFill>
                  <a:srgbClr val="333333"/>
                </a:solidFill>
                <a:latin typeface="Calibri Light"/>
              </a:rPr>
              <a:t>dat</a:t>
            </a:r>
            <a:r>
              <a:rPr lang="de-DE" sz="2000" dirty="0">
                <a:solidFill>
                  <a:srgbClr val="333333"/>
                </a:solidFill>
                <a:latin typeface="Calibri Light"/>
              </a:rPr>
              <a:t> de </a:t>
            </a:r>
            <a:r>
              <a:rPr lang="de-DE" sz="2000" dirty="0" err="1">
                <a:solidFill>
                  <a:srgbClr val="333333"/>
                </a:solidFill>
                <a:latin typeface="Calibri Light"/>
              </a:rPr>
              <a:t>test</a:t>
            </a:r>
            <a:r>
              <a:rPr lang="de-DE" sz="2000" dirty="0">
                <a:solidFill>
                  <a:srgbClr val="333333"/>
                </a:solidFill>
                <a:latin typeface="Calibri Light"/>
              </a:rPr>
              <a:t> hem </a:t>
            </a:r>
            <a:r>
              <a:rPr lang="de-DE" sz="2000" dirty="0" err="1">
                <a:solidFill>
                  <a:srgbClr val="333333"/>
                </a:solidFill>
                <a:latin typeface="Calibri Light"/>
              </a:rPr>
              <a:t>niet</a:t>
            </a:r>
            <a:r>
              <a:rPr lang="de-DE" sz="2000" dirty="0">
                <a:solidFill>
                  <a:srgbClr val="333333"/>
                </a:solidFill>
                <a:latin typeface="Calibri Light"/>
              </a:rPr>
              <a:t> als </a:t>
            </a:r>
            <a:r>
              <a:rPr lang="de-DE" sz="2000" dirty="0" err="1">
                <a:solidFill>
                  <a:srgbClr val="333333"/>
                </a:solidFill>
                <a:latin typeface="Calibri Light"/>
              </a:rPr>
              <a:t>persoon</a:t>
            </a:r>
            <a:r>
              <a:rPr lang="de-DE" sz="2000" dirty="0">
                <a:solidFill>
                  <a:srgbClr val="333333"/>
                </a:solidFill>
                <a:latin typeface="Calibri Light"/>
              </a:rPr>
              <a:t> </a:t>
            </a:r>
            <a:r>
              <a:rPr lang="de-DE" sz="2000" dirty="0" err="1">
                <a:solidFill>
                  <a:srgbClr val="333333"/>
                </a:solidFill>
                <a:latin typeface="Calibri Light"/>
              </a:rPr>
              <a:t>beoordeelt</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momentopname</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 van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prestaties</a:t>
            </a:r>
            <a:r>
              <a:rPr lang="de-DE" sz="2000" dirty="0">
                <a:solidFill>
                  <a:srgbClr val="333333"/>
                </a:solidFill>
                <a:latin typeface="Calibri Light"/>
              </a:rPr>
              <a:t> </a:t>
            </a:r>
            <a:r>
              <a:rPr lang="de-DE" sz="2000" dirty="0" err="1">
                <a:solidFill>
                  <a:srgbClr val="333333"/>
                </a:solidFill>
                <a:latin typeface="Calibri Light"/>
              </a:rPr>
              <a:t>op</a:t>
            </a:r>
            <a:r>
              <a:rPr lang="de-DE" sz="2000" dirty="0">
                <a:solidFill>
                  <a:srgbClr val="333333"/>
                </a:solidFill>
                <a:latin typeface="Calibri Light"/>
              </a:rPr>
              <a:t> </a:t>
            </a:r>
            <a:r>
              <a:rPr lang="de-DE" sz="2000" dirty="0" err="1">
                <a:solidFill>
                  <a:srgbClr val="333333"/>
                </a:solidFill>
                <a:latin typeface="Calibri Light"/>
              </a:rPr>
              <a:t>slechts</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van de </a:t>
            </a:r>
            <a:r>
              <a:rPr lang="de-DE" sz="2000" dirty="0" err="1">
                <a:solidFill>
                  <a:srgbClr val="333333"/>
                </a:solidFill>
                <a:latin typeface="Calibri Light"/>
              </a:rPr>
              <a:t>vele</a:t>
            </a:r>
            <a:r>
              <a:rPr lang="de-DE" sz="2000" dirty="0">
                <a:solidFill>
                  <a:srgbClr val="333333"/>
                </a:solidFill>
                <a:latin typeface="Calibri Light"/>
              </a:rPr>
              <a:t> </a:t>
            </a:r>
            <a:r>
              <a:rPr lang="de-DE" sz="2000" dirty="0" err="1">
                <a:solidFill>
                  <a:srgbClr val="333333"/>
                </a:solidFill>
                <a:latin typeface="Calibri Light"/>
              </a:rPr>
              <a:t>gebieden</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moet</a:t>
            </a:r>
            <a:r>
              <a:rPr lang="de-DE" sz="2000" dirty="0">
                <a:solidFill>
                  <a:srgbClr val="333333"/>
                </a:solidFill>
                <a:latin typeface="Calibri Light"/>
              </a:rPr>
              <a:t> de </a:t>
            </a:r>
            <a:r>
              <a:rPr lang="de-DE" sz="2000" dirty="0" err="1">
                <a:solidFill>
                  <a:srgbClr val="333333"/>
                </a:solidFill>
                <a:latin typeface="Calibri Light"/>
              </a:rPr>
              <a:t>resultaten</a:t>
            </a:r>
            <a:r>
              <a:rPr lang="de-DE" sz="2000" dirty="0">
                <a:solidFill>
                  <a:srgbClr val="333333"/>
                </a:solidFill>
                <a:latin typeface="Calibri Light"/>
              </a:rPr>
              <a:t> </a:t>
            </a:r>
            <a:r>
              <a:rPr lang="de-DE" sz="2000" dirty="0" err="1">
                <a:solidFill>
                  <a:srgbClr val="333333"/>
                </a:solidFill>
                <a:latin typeface="Calibri Light"/>
              </a:rPr>
              <a:t>niet</a:t>
            </a:r>
            <a:r>
              <a:rPr lang="de-DE" sz="2000" dirty="0">
                <a:solidFill>
                  <a:srgbClr val="333333"/>
                </a:solidFill>
                <a:latin typeface="Calibri Light"/>
              </a:rPr>
              <a:t> </a:t>
            </a:r>
            <a:r>
              <a:rPr lang="de-DE" sz="2000" dirty="0" err="1">
                <a:solidFill>
                  <a:srgbClr val="333333"/>
                </a:solidFill>
                <a:latin typeface="Calibri Light"/>
              </a:rPr>
              <a:t>lichtvaardig</a:t>
            </a:r>
            <a:r>
              <a:rPr lang="de-DE" sz="2000" dirty="0">
                <a:solidFill>
                  <a:srgbClr val="333333"/>
                </a:solidFill>
                <a:latin typeface="Calibri Light"/>
              </a:rPr>
              <a:t> </a:t>
            </a:r>
            <a:r>
              <a:rPr lang="de-DE" sz="2000" dirty="0" err="1">
                <a:solidFill>
                  <a:srgbClr val="333333"/>
                </a:solidFill>
                <a:latin typeface="Calibri Light"/>
              </a:rPr>
              <a:t>opnemen</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 </a:t>
            </a:r>
            <a:r>
              <a:rPr lang="de-DE" sz="2000" dirty="0" err="1">
                <a:solidFill>
                  <a:srgbClr val="333333"/>
                </a:solidFill>
                <a:latin typeface="Calibri Light"/>
              </a:rPr>
              <a:t>ook</a:t>
            </a:r>
            <a:r>
              <a:rPr lang="de-DE" sz="2000" dirty="0">
                <a:solidFill>
                  <a:srgbClr val="333333"/>
                </a:solidFill>
                <a:latin typeface="Calibri Light"/>
              </a:rPr>
              <a:t> </a:t>
            </a:r>
            <a:r>
              <a:rPr lang="de-DE" sz="2000" dirty="0" err="1">
                <a:solidFill>
                  <a:srgbClr val="333333"/>
                </a:solidFill>
                <a:latin typeface="Calibri Light"/>
              </a:rPr>
              <a:t>belangrijk</a:t>
            </a:r>
            <a:r>
              <a:rPr lang="de-DE" sz="2000" dirty="0">
                <a:solidFill>
                  <a:srgbClr val="333333"/>
                </a:solidFill>
                <a:latin typeface="Calibri Light"/>
              </a:rPr>
              <a:t> </a:t>
            </a:r>
            <a:r>
              <a:rPr lang="de-DE" sz="2000" dirty="0" err="1">
                <a:solidFill>
                  <a:srgbClr val="333333"/>
                </a:solidFill>
                <a:latin typeface="Calibri Light"/>
              </a:rPr>
              <a:t>dat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sterke</a:t>
            </a:r>
            <a:r>
              <a:rPr lang="de-DE" sz="2000" dirty="0">
                <a:solidFill>
                  <a:srgbClr val="333333"/>
                </a:solidFill>
                <a:latin typeface="Calibri Light"/>
              </a:rPr>
              <a:t> </a:t>
            </a:r>
            <a:r>
              <a:rPr lang="de-DE" sz="2000" dirty="0" err="1">
                <a:solidFill>
                  <a:srgbClr val="333333"/>
                </a:solidFill>
                <a:latin typeface="Calibri Light"/>
              </a:rPr>
              <a:t>punten</a:t>
            </a:r>
            <a:r>
              <a:rPr lang="de-DE" sz="2000" dirty="0">
                <a:solidFill>
                  <a:srgbClr val="333333"/>
                </a:solidFill>
                <a:latin typeface="Calibri Light"/>
              </a:rPr>
              <a:t> (</a:t>
            </a:r>
            <a:r>
              <a:rPr lang="de-DE" sz="2000" dirty="0" err="1">
                <a:solidFill>
                  <a:srgbClr val="333333"/>
                </a:solidFill>
                <a:latin typeface="Calibri Light"/>
              </a:rPr>
              <a:t>zowel</a:t>
            </a:r>
            <a:r>
              <a:rPr lang="de-DE" sz="2000" dirty="0">
                <a:solidFill>
                  <a:srgbClr val="333333"/>
                </a:solidFill>
                <a:latin typeface="Calibri Light"/>
              </a:rPr>
              <a:t> </a:t>
            </a:r>
            <a:r>
              <a:rPr lang="de-DE" sz="2000" dirty="0" err="1">
                <a:solidFill>
                  <a:srgbClr val="333333"/>
                </a:solidFill>
                <a:latin typeface="Calibri Light"/>
              </a:rPr>
              <a:t>op</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werk als </a:t>
            </a:r>
            <a:r>
              <a:rPr lang="de-DE" sz="2000" dirty="0" err="1">
                <a:solidFill>
                  <a:srgbClr val="333333"/>
                </a:solidFill>
                <a:latin typeface="Calibri Light"/>
              </a:rPr>
              <a:t>op</a:t>
            </a:r>
            <a:r>
              <a:rPr lang="de-DE" sz="2000" dirty="0">
                <a:solidFill>
                  <a:srgbClr val="333333"/>
                </a:solidFill>
                <a:latin typeface="Calibri Light"/>
              </a:rPr>
              <a:t> andere </a:t>
            </a:r>
            <a:r>
              <a:rPr lang="de-DE" sz="2000" dirty="0" err="1">
                <a:solidFill>
                  <a:srgbClr val="333333"/>
                </a:solidFill>
                <a:latin typeface="Calibri Light"/>
              </a:rPr>
              <a:t>gebieden</a:t>
            </a:r>
            <a:r>
              <a:rPr lang="de-DE" sz="2000" dirty="0">
                <a:solidFill>
                  <a:srgbClr val="333333"/>
                </a:solidFill>
                <a:latin typeface="Calibri Light"/>
              </a:rPr>
              <a:t>) in gedachten </a:t>
            </a:r>
            <a:r>
              <a:rPr lang="de-DE" sz="2000" dirty="0" err="1">
                <a:solidFill>
                  <a:srgbClr val="333333"/>
                </a:solidFill>
                <a:latin typeface="Calibri Light"/>
              </a:rPr>
              <a:t>houdt</a:t>
            </a:r>
            <a:r>
              <a:rPr lang="de-DE" sz="2000" dirty="0">
                <a:solidFill>
                  <a:srgbClr val="333333"/>
                </a:solidFill>
                <a:latin typeface="Calibri Light"/>
              </a:rPr>
              <a:t> en </a:t>
            </a:r>
            <a:r>
              <a:rPr lang="de-DE" sz="2000" dirty="0" err="1">
                <a:solidFill>
                  <a:srgbClr val="333333"/>
                </a:solidFill>
                <a:latin typeface="Calibri Light"/>
              </a:rPr>
              <a:t>niet</a:t>
            </a:r>
            <a:r>
              <a:rPr lang="de-DE" sz="2000" dirty="0">
                <a:solidFill>
                  <a:srgbClr val="333333"/>
                </a:solidFill>
                <a:latin typeface="Calibri Light"/>
              </a:rPr>
              <a:t> </a:t>
            </a:r>
            <a:r>
              <a:rPr lang="de-DE" sz="2000" dirty="0" err="1">
                <a:solidFill>
                  <a:srgbClr val="333333"/>
                </a:solidFill>
                <a:latin typeface="Calibri Light"/>
              </a:rPr>
              <a:t>te</a:t>
            </a:r>
            <a:r>
              <a:rPr lang="de-DE" sz="2000" dirty="0">
                <a:solidFill>
                  <a:srgbClr val="333333"/>
                </a:solidFill>
                <a:latin typeface="Calibri Light"/>
              </a:rPr>
              <a:t> </a:t>
            </a:r>
            <a:r>
              <a:rPr lang="de-DE" sz="2000" dirty="0" err="1">
                <a:solidFill>
                  <a:srgbClr val="333333"/>
                </a:solidFill>
                <a:latin typeface="Calibri Light"/>
              </a:rPr>
              <a:t>hard</a:t>
            </a:r>
            <a:r>
              <a:rPr lang="de-DE" sz="2000" dirty="0">
                <a:solidFill>
                  <a:srgbClr val="333333"/>
                </a:solidFill>
                <a:latin typeface="Calibri Light"/>
              </a:rPr>
              <a:t> </a:t>
            </a:r>
            <a:r>
              <a:rPr lang="de-DE" sz="2000" dirty="0" err="1">
                <a:solidFill>
                  <a:srgbClr val="333333"/>
                </a:solidFill>
                <a:latin typeface="Calibri Light"/>
              </a:rPr>
              <a:t>voor</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a:t>
            </a:r>
          </a:p>
          <a:p>
            <a:pPr algn="ctr"/>
            <a:r>
              <a:rPr lang="de-DE" sz="2000" dirty="0">
                <a:solidFill>
                  <a:srgbClr val="004992"/>
                </a:solidFill>
                <a:latin typeface="Calibri Light"/>
              </a:rPr>
              <a:t>Belangrijk: zelfs als je een mislukking ervaart, moet je nooit de dingen negeren die goed gaan in je leven.</a:t>
            </a:r>
            <a:endParaRPr lang="de-DE" sz="20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nl-NL"/>
              <a:t>Metacognitieve Training 9 – Zelfwaardering/Eigenwaarde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1054635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9 – Zelfwaardering/Eigenwaarde</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Tree>
    <p:extLst>
      <p:ext uri="{BB962C8B-B14F-4D97-AF65-F5344CB8AC3E}">
        <p14:creationId xmlns:p14="http://schemas.microsoft.com/office/powerpoint/2010/main" val="3804536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771809969"/>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Money from around the world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El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pPr>
              <a:defRPr/>
            </a:pPr>
            <a:r>
              <a:rPr lang="nl-NL"/>
              <a:t>Metacognitieve Training 9 – Zelfwaardering/Eigenwaarde</a:t>
            </a:r>
            <a:endParaRPr lang="de-DE"/>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pPr>
                <a:defRPr/>
              </a:pPr>
              <a:t>48</a:t>
            </a:fld>
            <a:endParaRPr lang="de-DE"/>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3441</Words>
  <Application>Microsoft Office PowerPoint</Application>
  <PresentationFormat>Benutzerdefiniert</PresentationFormat>
  <Paragraphs>425</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Wingdings</vt:lpstr>
      <vt:lpstr>Wingdings</vt:lpstr>
      <vt:lpstr>Calibri Light</vt:lpstr>
      <vt:lpstr>Symbol</vt:lpstr>
      <vt:lpstr>Times New Roman</vt:lpstr>
      <vt:lpstr>Calibri</vt:lpstr>
      <vt:lpstr>UKE_PPT-Vorlage_16zu9</vt:lpstr>
      <vt:lpstr>MCT 9 I – Zelfwaardering/Eigenwaarde</vt:lpstr>
      <vt:lpstr>Wat is Zelfwaardering?</vt:lpstr>
      <vt:lpstr>Wat is Zelfwaardering?</vt:lpstr>
      <vt:lpstr>Wat is Zelfwaardering?</vt:lpstr>
      <vt:lpstr>Wat is Zelfwaardering?</vt:lpstr>
      <vt:lpstr>Lage eigenwaarde kan je geestelijk welbevinden beïnvloeden.</vt:lpstr>
      <vt:lpstr>Verschil tussen overschatte en gezonde zelfwaardering</vt:lpstr>
      <vt:lpstr>Maar…</vt:lpstr>
      <vt:lpstr>Waarom doen we dit?</vt:lpstr>
      <vt:lpstr>Bronnen van zelfwaardering</vt:lpstr>
      <vt:lpstr>Bronnen van zelfwaardering</vt:lpstr>
      <vt:lpstr>Mensen met een lage zelfwaardering…</vt:lpstr>
      <vt:lpstr>Mensen met een lage zelfwaardering…</vt:lpstr>
      <vt:lpstr>Mensen met een lage zelfwaardering…</vt:lpstr>
      <vt:lpstr>Vergeet niet…</vt:lpstr>
      <vt:lpstr>Vergeet niet…</vt:lpstr>
      <vt:lpstr>Wat kenmerkt mensen met een hoge zelfwaardering?</vt:lpstr>
      <vt:lpstr>Wat kenmerkt mensen met een hoge zelfwaardering?</vt:lpstr>
      <vt:lpstr>Kenmerken van een hoge zelfwaardering die niet rechtstreeks zichtbaar zijn.</vt:lpstr>
      <vt:lpstr>Kenmerken van een hoge zelfwaardering die niet rechtstreeks zichtbaar zijn.</vt:lpstr>
      <vt:lpstr>Realiseren van sterke kanten</vt:lpstr>
      <vt:lpstr>Realiseren van sterke kanten</vt:lpstr>
      <vt:lpstr>Oefening 1</vt:lpstr>
      <vt:lpstr>Oefening 2</vt:lpstr>
      <vt:lpstr>Oefening 2</vt:lpstr>
      <vt:lpstr>Oefening 2</vt:lpstr>
      <vt:lpstr>Oefening 2</vt:lpstr>
      <vt:lpstr>Oefening 2</vt:lpstr>
      <vt:lpstr>Oefening 2</vt:lpstr>
      <vt:lpstr>Oefening 2</vt:lpstr>
      <vt:lpstr>Piekeren over het verleden (rumineren): Draaien in cirkels, geen stap vooruitkomen</vt:lpstr>
      <vt:lpstr>Problemen</vt:lpstr>
      <vt:lpstr>Wat kun je er aan doen?</vt:lpstr>
      <vt:lpstr>Anti-pieker Oefening 1: Probeer de gedachten te scheiden</vt:lpstr>
      <vt:lpstr>Anti-pieker Oefening 2: Fysieke afleiding</vt:lpstr>
      <vt:lpstr>Anti-pieker Oefening 2: Fysieke afleiding</vt:lpstr>
      <vt:lpstr>Anti-pieker Oefening 2: Fysieke afleiding</vt:lpstr>
      <vt:lpstr>Tips om zelfwaardering te verhogen</vt:lpstr>
      <vt:lpstr>Tips om zelfwaardering te verhogen</vt:lpstr>
      <vt:lpstr>Tips om zelfwaardering te verhogen</vt:lpstr>
      <vt:lpstr>Tips om zelfwaardering te verhogen</vt:lpstr>
      <vt:lpstr>Huiswerk</vt:lpstr>
      <vt:lpstr>Huiswerk</vt:lpstr>
      <vt:lpstr>Toepassen op het dagelijks leven</vt:lpstr>
      <vt:lpstr>Wat heeft dit met psychose te maken?</vt:lpstr>
      <vt:lpstr>Wat heeft dit met psychose te maken?</vt:lpstr>
      <vt:lpstr>Bedankt voor je aandacht!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Britt-Marie Larsen</cp:lastModifiedBy>
  <cp:revision>346</cp:revision>
  <dcterms:created xsi:type="dcterms:W3CDTF">2015-06-01T16:15:11Z</dcterms:created>
  <dcterms:modified xsi:type="dcterms:W3CDTF">2023-02-06T11:29:32Z</dcterms:modified>
</cp:coreProperties>
</file>