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9" r:id="rId1"/>
  </p:sldMasterIdLst>
  <p:notesMasterIdLst>
    <p:notesMasterId r:id="rId62"/>
  </p:notesMasterIdLst>
  <p:handoutMasterIdLst>
    <p:handoutMasterId r:id="rId63"/>
  </p:handoutMasterIdLst>
  <p:sldIdLst>
    <p:sldId id="597" r:id="rId2"/>
    <p:sldId id="417" r:id="rId3"/>
    <p:sldId id="418" r:id="rId4"/>
    <p:sldId id="499" r:id="rId5"/>
    <p:sldId id="553" r:id="rId6"/>
    <p:sldId id="569" r:id="rId7"/>
    <p:sldId id="495" r:id="rId8"/>
    <p:sldId id="461" r:id="rId9"/>
    <p:sldId id="421" r:id="rId10"/>
    <p:sldId id="570" r:id="rId11"/>
    <p:sldId id="571" r:id="rId12"/>
    <p:sldId id="516" r:id="rId13"/>
    <p:sldId id="572" r:id="rId14"/>
    <p:sldId id="574" r:id="rId15"/>
    <p:sldId id="542" r:id="rId16"/>
    <p:sldId id="573" r:id="rId17"/>
    <p:sldId id="423" r:id="rId18"/>
    <p:sldId id="379" r:id="rId19"/>
    <p:sldId id="575" r:id="rId20"/>
    <p:sldId id="576" r:id="rId21"/>
    <p:sldId id="577" r:id="rId22"/>
    <p:sldId id="540" r:id="rId23"/>
    <p:sldId id="431" r:id="rId24"/>
    <p:sldId id="434" r:id="rId25"/>
    <p:sldId id="578" r:id="rId26"/>
    <p:sldId id="579" r:id="rId27"/>
    <p:sldId id="541" r:id="rId28"/>
    <p:sldId id="555" r:id="rId29"/>
    <p:sldId id="580" r:id="rId30"/>
    <p:sldId id="545" r:id="rId31"/>
    <p:sldId id="556" r:id="rId32"/>
    <p:sldId id="581" r:id="rId33"/>
    <p:sldId id="519" r:id="rId34"/>
    <p:sldId id="520" r:id="rId35"/>
    <p:sldId id="521" r:id="rId36"/>
    <p:sldId id="437" r:id="rId37"/>
    <p:sldId id="438" r:id="rId38"/>
    <p:sldId id="536" r:id="rId39"/>
    <p:sldId id="582" r:id="rId40"/>
    <p:sldId id="439" r:id="rId41"/>
    <p:sldId id="585" r:id="rId42"/>
    <p:sldId id="599" r:id="rId43"/>
    <p:sldId id="598" r:id="rId44"/>
    <p:sldId id="511" r:id="rId45"/>
    <p:sldId id="586" r:id="rId46"/>
    <p:sldId id="587" r:id="rId47"/>
    <p:sldId id="515" r:id="rId48"/>
    <p:sldId id="588" r:id="rId49"/>
    <p:sldId id="589" r:id="rId50"/>
    <p:sldId id="590" r:id="rId51"/>
    <p:sldId id="564" r:id="rId52"/>
    <p:sldId id="591" r:id="rId53"/>
    <p:sldId id="592" r:id="rId54"/>
    <p:sldId id="593" r:id="rId55"/>
    <p:sldId id="567" r:id="rId56"/>
    <p:sldId id="594" r:id="rId57"/>
    <p:sldId id="595" r:id="rId58"/>
    <p:sldId id="596" r:id="rId59"/>
    <p:sldId id="530" r:id="rId60"/>
    <p:sldId id="531" r:id="rId61"/>
  </p:sldIdLst>
  <p:sldSz cx="12195175" cy="6858000"/>
  <p:notesSz cx="7099300" cy="10234613"/>
  <p:embeddedFontLst>
    <p:embeddedFont>
      <p:font typeface="Calibri Light" panose="020F0302020204030204" pitchFamily="34" charset="0"/>
      <p:regular r:id="rId64"/>
      <p:italic r:id="rId65"/>
    </p:embeddedFont>
    <p:embeddedFont>
      <p:font typeface="Verdana" panose="020B0604030504040204" pitchFamily="34" charset="0"/>
      <p:regular r:id="rId66"/>
      <p:bold r:id="rId67"/>
      <p:italic r:id="rId68"/>
      <p:boldItalic r:id="rId69"/>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928">
          <p15:clr>
            <a:srgbClr val="A4A3A4"/>
          </p15:clr>
        </p15:guide>
        <p15:guide id="2" pos="1020">
          <p15:clr>
            <a:srgbClr val="A4A3A4"/>
          </p15:clr>
        </p15:guide>
        <p15:guide id="3" pos="13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ADC0CB"/>
    <a:srgbClr val="3333CC"/>
    <a:srgbClr val="66FF33"/>
    <a:srgbClr val="FFFF00"/>
    <a:srgbClr val="FF0000"/>
    <a:srgbClr val="FFCC99"/>
    <a:srgbClr val="FFFFCC"/>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67" autoAdjust="0"/>
    <p:restoredTop sz="79396" autoAdjust="0"/>
  </p:normalViewPr>
  <p:slideViewPr>
    <p:cSldViewPr>
      <p:cViewPr varScale="1">
        <p:scale>
          <a:sx n="98" d="100"/>
          <a:sy n="98" d="100"/>
        </p:scale>
        <p:origin x="148" y="56"/>
      </p:cViewPr>
      <p:guideLst>
        <p:guide orient="horz" pos="2928"/>
        <p:guide pos="1020"/>
        <p:guide pos="13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handoutMaster" Target="handoutMasters/handoutMaster1.xml"/><Relationship Id="rId68"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1CC4756-FBC4-47C4-8A30-AF112427F998}" type="slidenum">
              <a:rPr lang="en-GB" altLang="de-DE"/>
              <a:pPr/>
              <a:t>‹Nr.›</a:t>
            </a:fld>
            <a:endParaRPr lang="en-GB" altLang="de-DE"/>
          </a:p>
        </p:txBody>
      </p:sp>
    </p:spTree>
    <p:extLst>
      <p:ext uri="{BB962C8B-B14F-4D97-AF65-F5344CB8AC3E}">
        <p14:creationId xmlns:p14="http://schemas.microsoft.com/office/powerpoint/2010/main" val="1563669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de-DE"/>
          </a:p>
        </p:txBody>
      </p:sp>
      <p:sp>
        <p:nvSpPr>
          <p:cNvPr id="778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010E8D2-4234-4B74-B7E2-5E0C7E356971}" type="slidenum">
              <a:rPr lang="de-DE" altLang="de-DE"/>
              <a:pPr/>
              <a:t>‹Nr.›</a:t>
            </a:fld>
            <a:endParaRPr lang="de-DE" altLang="de-DE"/>
          </a:p>
        </p:txBody>
      </p:sp>
    </p:spTree>
    <p:extLst>
      <p:ext uri="{BB962C8B-B14F-4D97-AF65-F5344CB8AC3E}">
        <p14:creationId xmlns:p14="http://schemas.microsoft.com/office/powerpoint/2010/main" val="25992815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581A8F-1FC4-4C85-A931-BDB0639C92AC}" type="slidenum">
              <a:rPr lang="de-DE" altLang="de-DE" sz="1300"/>
              <a:pPr eaLnBrk="1" hangingPunct="1">
                <a:spcBef>
                  <a:spcPct val="0"/>
                </a:spcBef>
              </a:pPr>
              <a:t>2</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1854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EE7461-0E45-4675-A205-4A2180A5C2B9}" type="slidenum">
              <a:rPr lang="de-DE" altLang="de-DE" sz="1300"/>
              <a:pPr eaLnBrk="1" hangingPunct="1">
                <a:spcBef>
                  <a:spcPct val="0"/>
                </a:spcBef>
              </a:pPr>
              <a:t>3</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2472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F25F1F0-7EBC-44A6-B0A3-4B4B38B0B6E8}" type="slidenum">
              <a:rPr lang="de-DE" altLang="de-DE" sz="1300"/>
              <a:pPr eaLnBrk="1" hangingPunct="1">
                <a:spcBef>
                  <a:spcPct val="0"/>
                </a:spcBef>
              </a:pPr>
              <a:t>4</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7224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8A3EC0-2C04-46E5-84A2-5407EA3BA6AF}" type="slidenum">
              <a:rPr lang="de-DE" altLang="de-DE" sz="1300"/>
              <a:pPr eaLnBrk="1" hangingPunct="1">
                <a:spcBef>
                  <a:spcPct val="0"/>
                </a:spcBef>
              </a:pPr>
              <a:t>5</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8320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8A3EC0-2C04-46E5-84A2-5407EA3BA6AF}" type="slidenum">
              <a:rPr lang="de-DE" altLang="de-DE" sz="1300"/>
              <a:pPr eaLnBrk="1" hangingPunct="1">
                <a:spcBef>
                  <a:spcPct val="0"/>
                </a:spcBef>
              </a:pPr>
              <a:t>6</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8320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66BA2B-4279-487F-9C9C-C78B1680AEB3}" type="slidenum">
              <a:rPr lang="de-DE" altLang="de-DE" sz="1300"/>
              <a:pPr eaLnBrk="1" hangingPunct="1">
                <a:spcBef>
                  <a:spcPct val="0"/>
                </a:spcBef>
              </a:pPr>
              <a:t>7</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3687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437CD2-4B01-4D1D-8F03-83C60BBCBEFF}" type="slidenum">
              <a:rPr lang="de-DE" altLang="de-DE" sz="1300"/>
              <a:pPr eaLnBrk="1" hangingPunct="1">
                <a:spcBef>
                  <a:spcPct val="0"/>
                </a:spcBef>
              </a:pPr>
              <a:t>8</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896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A79F463-0870-42A9-BBAA-E2F60D277875}" type="slidenum">
              <a:rPr lang="de-DE" altLang="de-DE" sz="1300"/>
              <a:pPr eaLnBrk="1" hangingPunct="1">
                <a:spcBef>
                  <a:spcPct val="0"/>
                </a:spcBef>
              </a:pPr>
              <a:t>9</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7500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A79F463-0870-42A9-BBAA-E2F60D277875}" type="slidenum">
              <a:rPr lang="de-DE" altLang="de-DE" sz="1300"/>
              <a:pPr eaLnBrk="1" hangingPunct="1">
                <a:spcBef>
                  <a:spcPct val="0"/>
                </a:spcBef>
              </a:pPr>
              <a:t>10</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7500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A79F463-0870-42A9-BBAA-E2F60D277875}" type="slidenum">
              <a:rPr lang="de-DE" altLang="de-DE" sz="1300"/>
              <a:pPr eaLnBrk="1" hangingPunct="1">
                <a:spcBef>
                  <a:spcPct val="0"/>
                </a:spcBef>
              </a:pPr>
              <a:t>11</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7500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AB245E7-523C-4A7D-995E-FAD5FF3D9EBD}" type="slidenum">
              <a:rPr lang="de-DE" altLang="de-DE" sz="1300"/>
              <a:pPr eaLnBrk="1" hangingPunct="1">
                <a:spcBef>
                  <a:spcPct val="0"/>
                </a:spcBef>
              </a:pPr>
              <a:t>12</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8564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7043BD-3127-4146-8FF8-04F39EF142F7}" type="slidenum">
              <a:rPr lang="de-DE" altLang="de-DE" sz="1300"/>
              <a:pPr eaLnBrk="1" hangingPunct="1">
                <a:spcBef>
                  <a:spcPct val="0"/>
                </a:spcBef>
              </a:pPr>
              <a:t>14</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321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7043BD-3127-4146-8FF8-04F39EF142F7}" type="slidenum">
              <a:rPr lang="de-DE" altLang="de-DE" sz="1300"/>
              <a:pPr eaLnBrk="1" hangingPunct="1">
                <a:spcBef>
                  <a:spcPct val="0"/>
                </a:spcBef>
              </a:pPr>
              <a:t>15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321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7043BD-3127-4146-8FF8-04F39EF142F7}" type="slidenum">
              <a:rPr lang="de-DE" altLang="de-DE" sz="1300"/>
              <a:pPr eaLnBrk="1" hangingPunct="1">
                <a:spcBef>
                  <a:spcPct val="0"/>
                </a:spcBef>
              </a:pPr>
              <a:t>16</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321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D6DDFED-C06B-45C3-A9FB-1E7229B1025C}" type="slidenum">
              <a:rPr lang="de-DE" altLang="de-DE" sz="1300"/>
              <a:pPr eaLnBrk="1" hangingPunct="1">
                <a:spcBef>
                  <a:spcPct val="0"/>
                </a:spcBef>
              </a:pPr>
              <a:t>17</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5868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3C0043-FDBD-4422-820C-020445A1E123}" type="slidenum">
              <a:rPr lang="de-DE" altLang="de-DE" sz="1300"/>
              <a:pPr eaLnBrk="1" hangingPunct="1">
                <a:spcBef>
                  <a:spcPct val="0"/>
                </a:spcBef>
              </a:pPr>
              <a:t>18</a:t>
            </a:fld>
            <a:endParaRPr lang="de-DE"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6812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3C0043-FDBD-4422-820C-020445A1E123}" type="slidenum">
              <a:rPr lang="de-DE" altLang="de-DE" sz="1300"/>
              <a:pPr eaLnBrk="1" hangingPunct="1">
                <a:spcBef>
                  <a:spcPct val="0"/>
                </a:spcBef>
              </a:pPr>
              <a:t>19</a:t>
            </a:fld>
            <a:endParaRPr lang="de-DE"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6812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3C0043-FDBD-4422-820C-020445A1E123}" type="slidenum">
              <a:rPr lang="de-DE" altLang="de-DE" sz="1300"/>
              <a:pPr eaLnBrk="1" hangingPunct="1">
                <a:spcBef>
                  <a:spcPct val="0"/>
                </a:spcBef>
              </a:pPr>
              <a:t>20</a:t>
            </a:fld>
            <a:endParaRPr lang="de-DE"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6812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3C0043-FDBD-4422-820C-020445A1E123}" type="slidenum">
              <a:rPr lang="de-DE" altLang="de-DE" sz="1300"/>
              <a:pPr eaLnBrk="1" hangingPunct="1">
                <a:spcBef>
                  <a:spcPct val="0"/>
                </a:spcBef>
              </a:pPr>
              <a:t>21</a:t>
            </a:fld>
            <a:endParaRPr lang="de-DE"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68122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55E8A00-93BD-43F0-B574-A3A006B80F1A}" type="slidenum">
              <a:rPr lang="de-DE" altLang="de-DE" sz="1300"/>
              <a:pPr eaLnBrk="1" hangingPunct="1">
                <a:spcBef>
                  <a:spcPct val="0"/>
                </a:spcBef>
              </a:pPr>
              <a:t>22</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9661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E56F83B-7527-4D1D-818E-0FECE5CBA0EC}" type="slidenum">
              <a:rPr lang="de-DE" altLang="de-DE" sz="1300"/>
              <a:pPr eaLnBrk="1" hangingPunct="1">
                <a:spcBef>
                  <a:spcPct val="0"/>
                </a:spcBef>
              </a:pPr>
              <a:t>23</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3656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4CCB5B-90BB-4068-A0E0-6B5C31EAD5FA}" type="slidenum">
              <a:rPr lang="de-DE" altLang="de-DE" sz="1300"/>
              <a:pPr eaLnBrk="1" hangingPunct="1">
                <a:spcBef>
                  <a:spcPct val="0"/>
                </a:spcBef>
              </a:pPr>
              <a:t>24</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5544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4CCB5B-90BB-4068-A0E0-6B5C31EAD5FA}" type="slidenum">
              <a:rPr lang="de-DE" altLang="de-DE" sz="1300"/>
              <a:pPr eaLnBrk="1" hangingPunct="1">
                <a:spcBef>
                  <a:spcPct val="0"/>
                </a:spcBef>
              </a:pPr>
              <a:t>25</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55442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4CCB5B-90BB-4068-A0E0-6B5C31EAD5FA}" type="slidenum">
              <a:rPr lang="de-DE" altLang="de-DE" sz="1300"/>
              <a:pPr eaLnBrk="1" hangingPunct="1">
                <a:spcBef>
                  <a:spcPct val="0"/>
                </a:spcBef>
              </a:pPr>
              <a:t>26</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5544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A335FD1-4240-493A-A614-7310AA82533E}" type="slidenum">
              <a:rPr lang="de-DE" altLang="de-DE" sz="1300"/>
              <a:pPr eaLnBrk="1" hangingPunct="1">
                <a:spcBef>
                  <a:spcPct val="0"/>
                </a:spcBef>
              </a:pPr>
              <a:t>27</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4332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70DA118-4137-44B3-8159-6C078A04A12E}" type="slidenum">
              <a:rPr lang="de-DE" altLang="de-DE" sz="1300"/>
              <a:pPr eaLnBrk="1" hangingPunct="1">
                <a:spcBef>
                  <a:spcPct val="0"/>
                </a:spcBef>
              </a:pPr>
              <a:t>28</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6778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70DA118-4137-44B3-8159-6C078A04A12E}" type="slidenum">
              <a:rPr lang="de-DE" altLang="de-DE" sz="1300"/>
              <a:pPr eaLnBrk="1" hangingPunct="1">
                <a:spcBef>
                  <a:spcPct val="0"/>
                </a:spcBef>
              </a:pPr>
              <a:t>29</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67780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3960B8-27B5-4C69-B3FC-A09166B43F0A}" type="slidenum">
              <a:rPr lang="de-DE" altLang="de-DE" sz="1300"/>
              <a:pPr eaLnBrk="1" hangingPunct="1">
                <a:spcBef>
                  <a:spcPct val="0"/>
                </a:spcBef>
              </a:pPr>
              <a:t>30</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4066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1C5894-EB69-43AE-A9A8-4132CFC64541}" type="slidenum">
              <a:rPr lang="de-DE" altLang="de-DE" sz="1300"/>
              <a:pPr eaLnBrk="1" hangingPunct="1">
                <a:spcBef>
                  <a:spcPct val="0"/>
                </a:spcBef>
              </a:pPr>
              <a:t>31</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586936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1C5894-EB69-43AE-A9A8-4132CFC64541}" type="slidenum">
              <a:rPr lang="de-DE" altLang="de-DE" sz="1300"/>
              <a:pPr eaLnBrk="1" hangingPunct="1">
                <a:spcBef>
                  <a:spcPct val="0"/>
                </a:spcBef>
              </a:pPr>
              <a:t>32</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586936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DC21D5-4238-4858-B663-568327F20C05}" type="slidenum">
              <a:rPr lang="de-DE" altLang="de-DE" sz="1300"/>
              <a:pPr eaLnBrk="1" hangingPunct="1">
                <a:spcBef>
                  <a:spcPct val="0"/>
                </a:spcBef>
              </a:pPr>
              <a:t>33</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0419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64ED0B8-8654-4A7D-B1A5-7A20B8B43E81}" type="slidenum">
              <a:rPr lang="de-DE" altLang="de-DE" sz="1300"/>
              <a:pPr eaLnBrk="1" hangingPunct="1">
                <a:spcBef>
                  <a:spcPct val="0"/>
                </a:spcBef>
              </a:pPr>
              <a:t>34</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0469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7BA6300-A96D-4DFF-BC45-618FF8827383}" type="slidenum">
              <a:rPr lang="de-DE" altLang="de-DE" sz="1300"/>
              <a:pPr eaLnBrk="1" hangingPunct="1">
                <a:spcBef>
                  <a:spcPct val="0"/>
                </a:spcBef>
              </a:pPr>
              <a:t>35</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692126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E6B5117-FAA7-4992-96A6-188AF6510483}" type="slidenum">
              <a:rPr lang="de-DE" altLang="de-DE" sz="1300"/>
              <a:pPr eaLnBrk="1" hangingPunct="1">
                <a:spcBef>
                  <a:spcPct val="0"/>
                </a:spcBef>
              </a:pPr>
              <a:t>36</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88782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76D6E9B-B0D8-4942-898B-5168A63F2C19}" type="slidenum">
              <a:rPr lang="de-DE" altLang="de-DE" sz="1300"/>
              <a:pPr eaLnBrk="1" hangingPunct="1">
                <a:spcBef>
                  <a:spcPct val="0"/>
                </a:spcBef>
              </a:pPr>
              <a:t>37</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29129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10E8D2-4234-4B74-B7E2-5E0C7E356971}" type="slidenum">
              <a:rPr lang="de-DE" altLang="de-DE" smtClean="0"/>
              <a:pPr/>
              <a:t>38</a:t>
            </a:fld>
            <a:endParaRPr lang="de-DE" altLang="de-DE"/>
          </a:p>
        </p:txBody>
      </p:sp>
    </p:spTree>
    <p:extLst>
      <p:ext uri="{BB962C8B-B14F-4D97-AF65-F5344CB8AC3E}">
        <p14:creationId xmlns:p14="http://schemas.microsoft.com/office/powerpoint/2010/main" val="21344504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927B65D-0BF3-463A-849C-2364CED71ACC}" type="slidenum">
              <a:rPr lang="de-DE" altLang="de-DE" sz="1300"/>
              <a:pPr eaLnBrk="1" hangingPunct="1">
                <a:spcBef>
                  <a:spcPct val="0"/>
                </a:spcBef>
              </a:pPr>
              <a:t>40</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90600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D00CC6C-22BD-490D-83F2-E5E7BDCCDF51}" type="slidenum">
              <a:rPr lang="de-DE" altLang="de-DE" sz="1300"/>
              <a:pPr eaLnBrk="1" hangingPunct="1">
                <a:spcBef>
                  <a:spcPct val="0"/>
                </a:spcBef>
              </a:pPr>
              <a:t>41</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8008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D00CC6C-22BD-490D-83F2-E5E7BDCCDF51}" type="slidenum">
              <a:rPr lang="de-DE" altLang="de-DE" sz="1300"/>
              <a:pPr eaLnBrk="1" hangingPunct="1">
                <a:spcBef>
                  <a:spcPct val="0"/>
                </a:spcBef>
              </a:pPr>
              <a:t>42</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8008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D00CC6C-22BD-490D-83F2-E5E7BDCCDF51}" type="slidenum">
              <a:rPr lang="de-DE" altLang="de-DE" sz="1300"/>
              <a:pPr eaLnBrk="1" hangingPunct="1">
                <a:spcBef>
                  <a:spcPct val="0"/>
                </a:spcBef>
              </a:pPr>
              <a:t>43</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8008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3C3A3D-01A9-4D1E-A39F-74B59931E9B2}" type="slidenum">
              <a:rPr lang="de-DE" altLang="de-DE" sz="1300"/>
              <a:pPr eaLnBrk="1" hangingPunct="1">
                <a:spcBef>
                  <a:spcPct val="0"/>
                </a:spcBef>
              </a:pPr>
              <a:t>44</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01636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3C3A3D-01A9-4D1E-A39F-74B59931E9B2}" type="slidenum">
              <a:rPr lang="de-DE" altLang="de-DE" sz="1300"/>
              <a:pPr eaLnBrk="1" hangingPunct="1">
                <a:spcBef>
                  <a:spcPct val="0"/>
                </a:spcBef>
              </a:pPr>
              <a:t>45</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01636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3C3A3D-01A9-4D1E-A39F-74B59931E9B2}" type="slidenum">
              <a:rPr lang="de-DE" altLang="de-DE" sz="1300"/>
              <a:pPr eaLnBrk="1" hangingPunct="1">
                <a:spcBef>
                  <a:spcPct val="0"/>
                </a:spcBef>
              </a:pPr>
              <a:t>46</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01636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513C79-4758-49A0-A4C8-FF8DFACCCEAE}" type="slidenum">
              <a:rPr lang="de-DE" altLang="de-DE" sz="1300"/>
              <a:pPr eaLnBrk="1" hangingPunct="1">
                <a:spcBef>
                  <a:spcPct val="0"/>
                </a:spcBef>
              </a:pPr>
              <a:t>47</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79211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513C79-4758-49A0-A4C8-FF8DFACCCEAE}" type="slidenum">
              <a:rPr lang="de-DE" altLang="de-DE" sz="1300"/>
              <a:pPr eaLnBrk="1" hangingPunct="1">
                <a:spcBef>
                  <a:spcPct val="0"/>
                </a:spcBef>
              </a:pPr>
              <a:t>48</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79211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513C79-4758-49A0-A4C8-FF8DFACCCEAE}" type="slidenum">
              <a:rPr lang="de-DE" altLang="de-DE" sz="1300"/>
              <a:pPr eaLnBrk="1" hangingPunct="1">
                <a:spcBef>
                  <a:spcPct val="0"/>
                </a:spcBef>
              </a:pPr>
              <a:t>49</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79211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513C79-4758-49A0-A4C8-FF8DFACCCEAE}" type="slidenum">
              <a:rPr lang="de-DE" altLang="de-DE" sz="1300"/>
              <a:pPr eaLnBrk="1" hangingPunct="1">
                <a:spcBef>
                  <a:spcPct val="0"/>
                </a:spcBef>
              </a:pPr>
              <a:t>50</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79211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69F23-4D5B-48D6-8D9E-E453355B994D}" type="slidenum">
              <a:rPr lang="de-DE" altLang="de-DE" sz="1300"/>
              <a:pPr eaLnBrk="1" hangingPunct="1">
                <a:spcBef>
                  <a:spcPct val="0"/>
                </a:spcBef>
              </a:pPr>
              <a:t>51</a:t>
            </a:fld>
            <a:endParaRPr lang="de-DE"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31851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69F23-4D5B-48D6-8D9E-E453355B994D}" type="slidenum">
              <a:rPr lang="de-DE" altLang="de-DE" sz="1300"/>
              <a:pPr eaLnBrk="1" hangingPunct="1">
                <a:spcBef>
                  <a:spcPct val="0"/>
                </a:spcBef>
              </a:pPr>
              <a:t>52</a:t>
            </a:fld>
            <a:endParaRPr lang="de-DE"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31851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69F23-4D5B-48D6-8D9E-E453355B994D}" type="slidenum">
              <a:rPr lang="de-DE" altLang="de-DE" sz="1300"/>
              <a:pPr eaLnBrk="1" hangingPunct="1">
                <a:spcBef>
                  <a:spcPct val="0"/>
                </a:spcBef>
              </a:pPr>
              <a:t>53</a:t>
            </a:fld>
            <a:endParaRPr lang="de-DE"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31851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69F23-4D5B-48D6-8D9E-E453355B994D}" type="slidenum">
              <a:rPr lang="de-DE" altLang="de-DE" sz="1300"/>
              <a:pPr eaLnBrk="1" hangingPunct="1">
                <a:spcBef>
                  <a:spcPct val="0"/>
                </a:spcBef>
              </a:pPr>
              <a:t>54</a:t>
            </a:fld>
            <a:endParaRPr lang="de-DE"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31851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46894C-D90A-4190-942A-6E3E64D75F97}" type="slidenum">
              <a:rPr lang="de-DE" altLang="de-DE" sz="1300"/>
              <a:pPr eaLnBrk="1" hangingPunct="1">
                <a:spcBef>
                  <a:spcPct val="0"/>
                </a:spcBef>
              </a:pPr>
              <a:t>55</a:t>
            </a:fld>
            <a:endParaRPr lang="de-DE"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55289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46894C-D90A-4190-942A-6E3E64D75F97}" type="slidenum">
              <a:rPr lang="de-DE" altLang="de-DE" sz="1300"/>
              <a:pPr eaLnBrk="1" hangingPunct="1">
                <a:spcBef>
                  <a:spcPct val="0"/>
                </a:spcBef>
              </a:pPr>
              <a:t>56</a:t>
            </a:fld>
            <a:endParaRPr lang="de-DE"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55289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46894C-D90A-4190-942A-6E3E64D75F97}" type="slidenum">
              <a:rPr lang="de-DE" altLang="de-DE" sz="1300"/>
              <a:pPr eaLnBrk="1" hangingPunct="1">
                <a:spcBef>
                  <a:spcPct val="0"/>
                </a:spcBef>
              </a:pPr>
              <a:t>57</a:t>
            </a:fld>
            <a:endParaRPr lang="de-DE"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55289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281D784-05DA-4E43-B518-3574A6504635}" type="slidenum">
              <a:rPr lang="de-DE" altLang="de-DE" sz="1300"/>
              <a:pPr eaLnBrk="1" hangingPunct="1">
                <a:spcBef>
                  <a:spcPct val="0"/>
                </a:spcBef>
              </a:pPr>
              <a:t>59</a:t>
            </a:fld>
            <a:endParaRPr lang="de-DE"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6627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1940F1E-1F6C-4B99-B23B-81D9E06174B5}" type="slidenum">
              <a:rPr lang="de-DE" altLang="de-DE" sz="1300"/>
              <a:pPr eaLnBrk="1" hangingPunct="1">
                <a:spcBef>
                  <a:spcPct val="0"/>
                </a:spcBef>
              </a:pPr>
              <a:t>60</a:t>
            </a:fld>
            <a:endParaRPr lang="de-DE"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7102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5C5687F-D92B-42A5-B148-BE4E0BEE849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8 – Eigenwaarde &amp; Stemming</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5C5687F-D92B-42A5-B148-BE4E0BEE849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a:latin typeface="+mn-lt"/>
                <a:ea typeface="+mn-ea"/>
                <a:cs typeface="+mn-cs"/>
              </a:rPr>
              <a:t>MCT 8 A – Eigenwaarde &amp; Stemming</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11558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Symptomen</a:t>
            </a:r>
            <a:r>
              <a:rPr lang="en-US" sz="3600" dirty="0">
                <a:solidFill>
                  <a:srgbClr val="004992"/>
                </a:solidFill>
                <a:latin typeface="Calibri Light"/>
              </a:rPr>
              <a:t> van </a:t>
            </a:r>
            <a:r>
              <a:rPr lang="en-US" sz="3600" dirty="0" err="1">
                <a:solidFill>
                  <a:srgbClr val="004992"/>
                </a:solidFill>
                <a:latin typeface="Calibri Light"/>
              </a:rPr>
              <a:t>depressie</a:t>
            </a:r>
            <a:r>
              <a:rPr lang="en-US" sz="3600" dirty="0">
                <a:solidFill>
                  <a:srgbClr val="004992"/>
                </a:solidFill>
                <a:latin typeface="Calibri Light"/>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Symptomen van depressie?</a:t>
            </a:r>
          </a:p>
        </p:txBody>
      </p:sp>
      <p:sp>
        <p:nvSpPr>
          <p:cNvPr id="3" name="Content Placeholder 2"/>
          <p:cNvSpPr>
            <a:spLocks noGrp="1"/>
          </p:cNvSpPr>
          <p:nvPr>
            <p:ph idx="1"/>
          </p:nvPr>
        </p:nvSpPr>
        <p:spPr/>
        <p:txBody>
          <a:bodyPr/>
          <a:lstStyle/>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droevige, sombere stemming</a:t>
            </a:r>
          </a:p>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minder energie</a:t>
            </a:r>
          </a:p>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lage eigenwaarde, bang voor afwijzing</a:t>
            </a:r>
          </a:p>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zorgen (bv. over de toekomst)</a:t>
            </a:r>
          </a:p>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slaapproblemen, pijn, spanning</a:t>
            </a:r>
          </a:p>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slechte concentratie en geheugenproblemen</a:t>
            </a:r>
          </a:p>
          <a:p>
            <a:pPr lvl="0" defTabSz="914400" fontAlgn="base">
              <a:buClr>
                <a:srgbClr val="000000"/>
              </a:buClr>
            </a:pPr>
            <a:r>
              <a:rPr 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a:solidFill>
                  <a:srgbClr val="004992"/>
                </a:solidFill>
                <a:latin typeface="+mn-lt"/>
                <a:ea typeface="+mn-ea"/>
                <a:cs typeface="+mn-cs"/>
              </a:rPr>
              <a:t>Ben ik zo geboren? Ben ik zo geworden?</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lvl="0" defTabSz="914377"/>
            <a:r>
              <a:rPr lang="en-US" sz="2400" dirty="0">
                <a:solidFill>
                  <a:srgbClr val="004992"/>
                </a:solidFill>
                <a:latin typeface="Calibri Light"/>
                <a:ea typeface="+mj-ea"/>
                <a:cs typeface="+mj-cs"/>
              </a:rPr>
              <a:t>???</a:t>
            </a:r>
            <a:endParaRPr lang="en-US" sz="2400" dirty="0">
              <a:latin typeface="Calibri Light"/>
            </a:endParaRP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mn-lt"/>
                <a:ea typeface="+mn-ea"/>
                <a:cs typeface="+mn-cs"/>
              </a:rPr>
              <a:t>Ben ik zo geboren? Ben ik zo geworden?</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a:xfrm>
            <a:off x="408955" y="2204864"/>
            <a:ext cx="9333965" cy="4248000"/>
          </a:xfrm>
        </p:spPr>
        <p:txBody>
          <a:bodyPr/>
          <a:lstStyle/>
          <a:p>
            <a:pPr marL="342900" lvl="0" indent="-342900" defTabSz="914400" fontAlgn="base">
              <a:buClr>
                <a:srgbClr val="000000"/>
              </a:buClr>
              <a:buFont typeface="WingDings"/>
              <a:buChar char=""/>
              <a:defRPr/>
            </a:pPr>
            <a:r>
              <a:rPr lang="en-CA" altLang="de-DE" sz="2400" dirty="0" err="1">
                <a:solidFill>
                  <a:srgbClr val="004992"/>
                </a:solidFill>
                <a:latin typeface="Calibri Light"/>
                <a:ea typeface="MS PGothic" panose="020B0600070205080204" pitchFamily="34" charset="-128"/>
              </a:rPr>
              <a:t>Aanleg</a:t>
            </a:r>
            <a:r>
              <a:rPr lang="de-DE" altLang="de-DE" sz="2400" dirty="0">
                <a:solidFill>
                  <a:srgbClr val="004992"/>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Er zijn aanwijzingen voor een genetische aanleg voor een depressieve denkstijl en lage eigenwaarde.</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mn-lt"/>
                <a:ea typeface="+mn-ea"/>
                <a:cs typeface="+mn-cs"/>
              </a:rPr>
              <a:t>Ben ik zo geboren? Ben ik zo geworden?</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a:xfrm>
            <a:off x="408955" y="2204864"/>
            <a:ext cx="9333965" cy="4248000"/>
          </a:xfrm>
        </p:spPr>
        <p:txBody>
          <a:bodyPr/>
          <a:lstStyle/>
          <a:p>
            <a:pPr marL="342900" lvl="0" indent="-342900" defTabSz="914400" fontAlgn="base">
              <a:buClr>
                <a:srgbClr val="000000"/>
              </a:buClr>
              <a:buFont typeface="WingDings"/>
              <a:buChar char=""/>
              <a:defRPr/>
            </a:pPr>
            <a:r>
              <a:rPr lang="en-CA" altLang="de-DE" sz="2400" dirty="0" err="1">
                <a:solidFill>
                  <a:srgbClr val="004992"/>
                </a:solidFill>
                <a:latin typeface="Calibri Light"/>
                <a:ea typeface="MS PGothic" panose="020B0600070205080204" pitchFamily="34" charset="-128"/>
              </a:rPr>
              <a:t>Aanleg</a:t>
            </a:r>
            <a:r>
              <a:rPr lang="de-DE" altLang="de-DE" sz="2400" dirty="0">
                <a:solidFill>
                  <a:srgbClr val="004992"/>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Er zijn aanwijzingen voor een genetische aanleg voor een depressieve denkstijl en lage eigenwaarde.</a:t>
            </a:r>
          </a:p>
          <a:p>
            <a:pPr marL="342900" lvl="0" indent="-342900" defTabSz="914400" fontAlgn="base">
              <a:buClr>
                <a:srgbClr val="000000"/>
              </a:buClr>
              <a:buFont typeface="WingDings"/>
              <a:buChar char=""/>
              <a:defRPr/>
            </a:pPr>
            <a:r>
              <a:rPr lang="en-CA" altLang="de-DE" sz="2400" dirty="0" err="1">
                <a:solidFill>
                  <a:srgbClr val="004992"/>
                </a:solidFill>
                <a:latin typeface="Calibri Light"/>
                <a:ea typeface="MS PGothic" panose="020B0600070205080204" pitchFamily="34" charset="-128"/>
              </a:rPr>
              <a:t>Ontwikkeling</a:t>
            </a:r>
            <a:r>
              <a:rPr lang="de-DE" altLang="de-DE" sz="2400" dirty="0">
                <a:solidFill>
                  <a:srgbClr val="004992"/>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Gepest zijn, traumatische levensgebeurtenissen en problematische opvoedingsstijlen kunnen een negatief zelfbeeld bevorderen.</a:t>
            </a:r>
            <a:endParaRPr lang="en-US" sz="2400" dirty="0">
              <a:solidFill>
                <a:srgbClr val="333333"/>
              </a:solidFill>
              <a:latin typeface="Calibri Light"/>
            </a:endParaRP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6</a:t>
            </a:fld>
            <a:endParaRPr lang="de-DE" altLang="de-DE"/>
          </a:p>
        </p:txBody>
      </p:sp>
    </p:spTree>
    <p:extLst>
      <p:ext uri="{BB962C8B-B14F-4D97-AF65-F5344CB8AC3E}">
        <p14:creationId xmlns:p14="http://schemas.microsoft.com/office/powerpoint/2010/main" val="3549083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Behandelopties</a:t>
            </a:r>
            <a:endParaRPr lang="en-US" sz="3600" dirty="0">
              <a:latin typeface="Calibri Light"/>
            </a:endParaRP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p:cNvGraphicFramePr>
            <a:graphicFrameLocks noGrp="1"/>
          </p:cNvGraphicFramePr>
          <p:nvPr>
            <p:extLst>
              <p:ext uri="{D42A27DB-BD31-4B8C-83A1-F6EECF244321}">
                <p14:modId xmlns:p14="http://schemas.microsoft.com/office/powerpoint/2010/main" val="2034064263"/>
              </p:ext>
            </p:extLst>
          </p:nvPr>
        </p:nvGraphicFramePr>
        <p:xfrm>
          <a:off x="408955" y="2168860"/>
          <a:ext cx="9333965" cy="2743200"/>
        </p:xfrm>
        <a:graphic>
          <a:graphicData uri="http://schemas.openxmlformats.org/drawingml/2006/table">
            <a:tbl>
              <a:tblPr firstRow="1" bandRow="1">
                <a:tableStyleId>{5C22544A-7EE6-4342-B048-85BDC9FD1C3A}</a:tableStyleId>
              </a:tblPr>
              <a:tblGrid>
                <a:gridCol w="1287331">
                  <a:extLst>
                    <a:ext uri="{9D8B030D-6E8A-4147-A177-3AD203B41FA5}">
                      <a16:colId xmlns:a16="http://schemas.microsoft.com/office/drawing/2014/main" val="20000"/>
                    </a:ext>
                  </a:extLst>
                </a:gridCol>
                <a:gridCol w="8046634">
                  <a:extLst>
                    <a:ext uri="{9D8B030D-6E8A-4147-A177-3AD203B41FA5}">
                      <a16:colId xmlns:a16="http://schemas.microsoft.com/office/drawing/2014/main" val="20001"/>
                    </a:ext>
                  </a:extLst>
                </a:gridCol>
              </a:tblGrid>
              <a:tr h="1371600">
                <a:tc>
                  <a:txBody>
                    <a:bodyPr/>
                    <a:lstStyle/>
                    <a:p>
                      <a:r>
                        <a:rPr lang="en-US" sz="2400" b="0" dirty="0">
                          <a:solidFill>
                            <a:srgbClr val="004992"/>
                          </a:solidFill>
                          <a:latin typeface="Calibri Light"/>
                        </a:rPr>
                        <a:t>Maar:</a:t>
                      </a:r>
                    </a:p>
                  </a:txBody>
                  <a:tcPr>
                    <a:noFill/>
                  </a:tcPr>
                </a:tc>
                <a:tc>
                  <a:txBody>
                    <a:bodyPr/>
                    <a:lstStyle/>
                    <a:p>
                      <a:r>
                        <a:rPr lang="nl-NL" sz="2400" b="0" dirty="0">
                          <a:solidFill>
                            <a:srgbClr val="333333"/>
                          </a:solidFill>
                          <a:latin typeface="Calibri Light"/>
                        </a:rPr>
                        <a:t>Een depressie is te behandelen. Depressieve 	 gedachten en depressieve stemming kunnen worden veranderd.</a:t>
                      </a:r>
                      <a:endParaRPr lang="en-US" sz="2400" b="0" dirty="0">
                        <a:solidFill>
                          <a:srgbClr val="333333"/>
                        </a:solidFill>
                        <a:latin typeface="Calibri Light"/>
                      </a:endParaRPr>
                    </a:p>
                  </a:txBody>
                  <a:tcPr>
                    <a:noFill/>
                  </a:tcPr>
                </a:tc>
                <a:extLst>
                  <a:ext uri="{0D108BD9-81ED-4DB2-BD59-A6C34878D82A}">
                    <a16:rowId xmlns:a16="http://schemas.microsoft.com/office/drawing/2014/main" val="10000"/>
                  </a:ext>
                </a:extLst>
              </a:tr>
              <a:tr h="1371600">
                <a:tc>
                  <a:txBody>
                    <a:bodyPr/>
                    <a:lstStyle/>
                    <a:p>
                      <a:r>
                        <a:rPr lang="en-US" sz="2400" b="0" dirty="0">
                          <a:solidFill>
                            <a:srgbClr val="004992"/>
                          </a:solidFill>
                          <a:latin typeface="Calibri Light"/>
                        </a:rPr>
                        <a:t>Door:</a:t>
                      </a:r>
                    </a:p>
                  </a:txBody>
                  <a:tcPr>
                    <a:noFill/>
                  </a:tcPr>
                </a:tc>
                <a:tc>
                  <a:txBody>
                    <a:bodyPr/>
                    <a:lstStyle/>
                    <a:p>
                      <a:pPr marL="342900" indent="-342900">
                        <a:buFont typeface="Arial" panose="020B0604020202020204" pitchFamily="34" charset="0"/>
                        <a:buChar char="•"/>
                      </a:pPr>
                      <a:r>
                        <a:rPr lang="nl-NL" sz="2400" b="0" dirty="0">
                          <a:solidFill>
                            <a:srgbClr val="333333"/>
                          </a:solidFill>
                          <a:latin typeface="Calibri Light"/>
                        </a:rPr>
                        <a:t>Psychotherapie</a:t>
                      </a:r>
                    </a:p>
                    <a:p>
                      <a:pPr marL="342900" indent="-342900">
                        <a:buFont typeface="Arial" panose="020B0604020202020204" pitchFamily="34" charset="0"/>
                        <a:buChar char="•"/>
                      </a:pPr>
                      <a:r>
                        <a:rPr lang="nl-NL" sz="2400" b="0" dirty="0">
                          <a:solidFill>
                            <a:srgbClr val="333333"/>
                          </a:solidFill>
                          <a:latin typeface="Calibri Light"/>
                        </a:rPr>
                        <a:t>Medicatie</a:t>
                      </a:r>
                    </a:p>
                    <a:p>
                      <a:pPr marL="342900" indent="-342900">
                        <a:buFont typeface="Arial" panose="020B0604020202020204" pitchFamily="34" charset="0"/>
                        <a:buChar char="•"/>
                      </a:pPr>
                      <a:r>
                        <a:rPr lang="nl-NL" sz="2400" b="0" dirty="0">
                          <a:solidFill>
                            <a:srgbClr val="333333"/>
                          </a:solidFill>
                          <a:latin typeface="Calibri Light"/>
                        </a:rPr>
                        <a:t>Combinatie van medicatie en psychotherapie</a:t>
                      </a:r>
                    </a:p>
                  </a:txBody>
                  <a:tcPr>
                    <a:no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vaak een denkstijl hebben die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lage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eigenwaarde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depressie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bevorderen</a:t>
            </a:r>
            <a:r>
              <a:rPr lang="en-US" altLang="de-DE" sz="2400" dirty="0">
                <a:solidFill>
                  <a:srgbClr val="333333"/>
                </a:solidFill>
                <a:latin typeface="Calibri Light"/>
                <a:ea typeface="MS PGothic" panose="020B0600070205080204" pitchFamily="34" charset="-128"/>
              </a:rPr>
              <a:t>.</a:t>
            </a:r>
          </a:p>
          <a:p>
            <a:pPr lvl="0" defTabSz="914400" fontAlgn="base"/>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denkstijl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veranderd</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intensieve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regelmatige</a:t>
            </a:r>
            <a:r>
              <a:rPr lang="en-US" altLang="de-DE" sz="2400" dirty="0">
                <a:solidFill>
                  <a:srgbClr val="333333"/>
                </a:solidFill>
                <a:latin typeface="Calibri Light"/>
                <a:ea typeface="MS PGothic" panose="020B0600070205080204" pitchFamily="34" charset="-128"/>
              </a:rPr>
              <a:t> training.</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852043201"/>
              </p:ext>
            </p:extLst>
          </p:nvPr>
        </p:nvGraphicFramePr>
        <p:xfrm>
          <a:off x="408955" y="2276872"/>
          <a:ext cx="8686800" cy="393192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64008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Negatieve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Positieve </a:t>
                      </a:r>
                      <a:r>
                        <a:rPr kumimoji="0" lang="pt-BR" sz="2000" b="0" i="1" u="sng" strike="noStrike" cap="none" normalizeH="0" baseline="0" dirty="0">
                          <a:ln>
                            <a:noFill/>
                          </a:ln>
                          <a:solidFill>
                            <a:srgbClr val="000000"/>
                          </a:solidFill>
                          <a:effectLst/>
                          <a:latin typeface="Calibri Light"/>
                        </a:rPr>
                        <a:t>korte-termijn</a:t>
                      </a:r>
                      <a:r>
                        <a:rPr kumimoji="0" lang="pt-BR" sz="2000" b="0" i="0" u="none" strike="noStrike" cap="none" normalizeH="0" baseline="0" dirty="0">
                          <a:ln>
                            <a:noFill/>
                          </a:ln>
                          <a:solidFill>
                            <a:srgbClr val="000000"/>
                          </a:solidFill>
                          <a:effectLst/>
                          <a:latin typeface="Calibri Light"/>
                        </a:rPr>
                        <a:t>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265085921"/>
              </p:ext>
            </p:extLst>
          </p:nvPr>
        </p:nvGraphicFramePr>
        <p:xfrm>
          <a:off x="408955" y="2276872"/>
          <a:ext cx="8686800" cy="393192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64008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Negatieve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mn-lt"/>
                        </a:rPr>
                        <a:t>Positieve </a:t>
                      </a:r>
                      <a:r>
                        <a:rPr kumimoji="0" lang="pt-BR" sz="2000" b="0" i="1" u="sng" strike="noStrike" cap="none" normalizeH="0" baseline="0" dirty="0">
                          <a:ln>
                            <a:noFill/>
                          </a:ln>
                          <a:solidFill>
                            <a:srgbClr val="000000"/>
                          </a:solidFill>
                          <a:effectLst/>
                          <a:latin typeface="+mn-lt"/>
                        </a:rPr>
                        <a:t>korte-termijn</a:t>
                      </a:r>
                      <a:r>
                        <a:rPr kumimoji="0" lang="pt-BR" sz="2000" b="0" i="0" u="none" strike="noStrike" cap="none" normalizeH="0" baseline="0" dirty="0">
                          <a:ln>
                            <a:noFill/>
                          </a:ln>
                          <a:solidFill>
                            <a:srgbClr val="000000"/>
                          </a:solidFill>
                          <a:effectLst/>
                          <a:latin typeface="+mn-lt"/>
                        </a:rPr>
                        <a:t> effecten</a:t>
                      </a:r>
                      <a:endParaRPr kumimoji="0" lang="de-DE" sz="2000" b="0" i="0" u="none" strike="noStrike" cap="none" normalizeH="0" baseline="0" dirty="0">
                        <a:ln>
                          <a:noFill/>
                        </a:ln>
                        <a:solidFill>
                          <a:srgbClr val="000000"/>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voortdurend gevoel van bedreiging en angst.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horen van beledigende stemmen.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Na psychose: schaamtegevoelens, somber toekomstperspectief.</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10</a:t>
            </a:fld>
            <a:endParaRPr lang="de-DE" altLang="de-DE"/>
          </a:p>
        </p:txBody>
      </p:sp>
    </p:spTree>
    <p:extLst>
      <p:ext uri="{BB962C8B-B14F-4D97-AF65-F5344CB8AC3E}">
        <p14:creationId xmlns:p14="http://schemas.microsoft.com/office/powerpoint/2010/main" val="1537949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270244303"/>
              </p:ext>
            </p:extLst>
          </p:nvPr>
        </p:nvGraphicFramePr>
        <p:xfrm>
          <a:off x="408955" y="2276872"/>
          <a:ext cx="8686800" cy="393192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64008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Negatieve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mn-lt"/>
                        </a:rPr>
                        <a:t>Positieve </a:t>
                      </a:r>
                      <a:r>
                        <a:rPr kumimoji="0" lang="pt-BR" sz="2000" b="0" i="1" u="sng" strike="noStrike" cap="none" normalizeH="0" baseline="0" dirty="0">
                          <a:ln>
                            <a:noFill/>
                          </a:ln>
                          <a:solidFill>
                            <a:srgbClr val="000000"/>
                          </a:solidFill>
                          <a:effectLst/>
                          <a:latin typeface="+mn-lt"/>
                        </a:rPr>
                        <a:t>korte-termijn</a:t>
                      </a:r>
                      <a:r>
                        <a:rPr kumimoji="0" lang="pt-BR" sz="2000" b="0" i="0" u="none" strike="noStrike" cap="none" normalizeH="0" baseline="0" dirty="0">
                          <a:ln>
                            <a:noFill/>
                          </a:ln>
                          <a:solidFill>
                            <a:srgbClr val="000000"/>
                          </a:solidFill>
                          <a:effectLst/>
                          <a:latin typeface="+mn-lt"/>
                        </a:rPr>
                        <a:t> effecten</a:t>
                      </a:r>
                      <a:endParaRPr kumimoji="0" lang="de-DE" sz="2000" b="0" i="0" u="none" strike="noStrike" cap="none" normalizeH="0" baseline="0" dirty="0">
                        <a:ln>
                          <a:noFill/>
                        </a:ln>
                        <a:solidFill>
                          <a:srgbClr val="000000"/>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voortdurend gevoel van bedreiging en angst.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spanning, opwinding</a:t>
                      </a:r>
                      <a:r>
                        <a:rPr kumimoji="0" lang="nl-NL" sz="2000" b="0" i="0" u="none" strike="noStrike" cap="none" normalizeH="0" baseline="0">
                          <a:ln>
                            <a:noFill/>
                          </a:ln>
                          <a:solidFill>
                            <a:srgbClr val="333333"/>
                          </a:solidFill>
                          <a:effectLst/>
                          <a:latin typeface="Calibri Light"/>
                        </a:rPr>
                        <a:t>, “er </a:t>
                      </a:r>
                      <a:r>
                        <a:rPr kumimoji="0" lang="nl-NL" sz="2000" b="0" i="0" u="none" strike="noStrike" cap="none" normalizeH="0" baseline="0" dirty="0">
                          <a:ln>
                            <a:noFill/>
                          </a:ln>
                          <a:solidFill>
                            <a:srgbClr val="333333"/>
                          </a:solidFill>
                          <a:effectLst/>
                          <a:latin typeface="Calibri Light"/>
                        </a:rPr>
                        <a:t>gebeurt </a:t>
                      </a:r>
                      <a:r>
                        <a:rPr kumimoji="0" lang="nl-NL" sz="2000" b="0" i="0" u="none" strike="noStrike" cap="none" normalizeH="0" baseline="0">
                          <a:ln>
                            <a:noFill/>
                          </a:ln>
                          <a:solidFill>
                            <a:srgbClr val="333333"/>
                          </a:solidFill>
                          <a:effectLst/>
                          <a:latin typeface="Calibri Light"/>
                        </a:rPr>
                        <a:t>eindelijk iets”.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horen van beledigende stemmen.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horen van stemmen die je ophemelen en vleien.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Na psychose: schaamtegevoelens, somber toekomstperspectief.</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(grootheids)wanen: gevoelens van macht, talent, belangrijkheid en voorbestemd zijn.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11</a:t>
            </a:fld>
            <a:endParaRPr lang="de-DE" altLang="de-DE"/>
          </a:p>
        </p:txBody>
      </p:sp>
    </p:spTree>
    <p:extLst>
      <p:ext uri="{BB962C8B-B14F-4D97-AF65-F5344CB8AC3E}">
        <p14:creationId xmlns:p14="http://schemas.microsoft.com/office/powerpoint/2010/main" val="1726884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Psychose &amp; Depressie</a:t>
            </a:r>
            <a:br>
              <a:rPr lang="nl-NL"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MS PGothic" panose="020B0600070205080204" pitchFamily="34" charset="-128"/>
              </a:rPr>
              <a:t>De </a:t>
            </a:r>
            <a:r>
              <a:rPr lang="de-DE" altLang="de-DE" sz="2400" b="1" dirty="0">
                <a:solidFill>
                  <a:srgbClr val="333333"/>
                </a:solidFill>
                <a:latin typeface="Calibri Light"/>
                <a:ea typeface="MS PGothic" panose="020B0600070205080204" pitchFamily="34" charset="-128"/>
              </a:rPr>
              <a:t>positieve effecten</a:t>
            </a:r>
            <a:r>
              <a:rPr lang="de-DE" altLang="de-DE" sz="2400" dirty="0">
                <a:solidFill>
                  <a:srgbClr val="333333"/>
                </a:solidFill>
                <a:latin typeface="Calibri Light"/>
                <a:ea typeface="MS PGothic" panose="020B0600070205080204" pitchFamily="34" charset="-128"/>
              </a:rPr>
              <a:t> van psychose wegen vaak niet op tegen de </a:t>
            </a:r>
            <a:r>
              <a:rPr lang="de-DE" altLang="de-DE" sz="2400" b="1" dirty="0">
                <a:solidFill>
                  <a:srgbClr val="333333"/>
                </a:solidFill>
                <a:latin typeface="Calibri Light"/>
                <a:ea typeface="MS PGothic" panose="020B0600070205080204" pitchFamily="34" charset="-128"/>
              </a:rPr>
              <a:t>negatieve gevolgen</a:t>
            </a:r>
            <a:r>
              <a:rPr lang="de-DE" altLang="de-DE" sz="2400" b="1" i="1"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op lange termijn.</a:t>
            </a:r>
          </a:p>
          <a:p>
            <a:pPr lvl="0" defTabSz="914400" fontAlgn="base">
              <a:buClr>
                <a:srgbClr val="333333"/>
              </a:buClr>
            </a:pPr>
            <a:r>
              <a:rPr lang="de-DE" altLang="de-DE" sz="2400" dirty="0">
                <a:solidFill>
                  <a:srgbClr val="333333"/>
                </a:solidFill>
                <a:latin typeface="Calibri Light"/>
                <a:ea typeface="MS PGothic" panose="020B0600070205080204" pitchFamily="34" charset="-128"/>
              </a:rPr>
              <a:t>Negatieve gevolgen: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schulden: als je ten onrechte gelooft dat je rijk of beroemd bent.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eenzaamheid: vrienden kunnen je de rug toegekeerd hebben.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werkeloosheid: verlies van werk vanwege ongepast gedrag.</a:t>
            </a:r>
          </a:p>
          <a:p>
            <a:pPr lvl="0" defTabSz="914400" fontAlgn="base">
              <a:buClr>
                <a:srgbClr val="333333"/>
              </a:buClr>
            </a:pPr>
            <a:r>
              <a:rPr lang="de-DE" altLang="de-DE" sz="2400" dirty="0">
                <a:solidFill>
                  <a:srgbClr val="333333"/>
                </a:solidFill>
                <a:latin typeface="Calibri Light"/>
                <a:ea typeface="MS PGothic" panose="020B0600070205080204" pitchFamily="34" charset="-128"/>
              </a:rPr>
              <a:t>Het is riskant om zonder overleg met je dokter te stoppen met</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medicatie om weer spannende psychotische ervaringen te beleven.</a:t>
            </a:r>
            <a:endParaRPr lang="en-US" sz="2400" dirty="0">
              <a:solidFill>
                <a:srgbClr val="333333"/>
              </a:solidFill>
              <a:latin typeface="Calibri Light"/>
            </a:endParaRPr>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nl-NL" sz="3600" dirty="0">
                <a:solidFill>
                  <a:srgbClr val="333333"/>
                </a:solidFill>
                <a:latin typeface="Calibri Light"/>
              </a:rPr>
              <a:t>Kenmerkende gedachten</a:t>
            </a:r>
            <a:br>
              <a:rPr lang="nl-NL" sz="3600" dirty="0">
                <a:solidFill>
                  <a:srgbClr val="333333"/>
                </a:solidFill>
                <a:latin typeface="Calibri Light"/>
              </a:rPr>
            </a:br>
            <a:r>
              <a:rPr lang="nl-NL" sz="3600" dirty="0">
                <a:solidFill>
                  <a:srgbClr val="333333"/>
                </a:solidFill>
                <a:latin typeface="Calibri Light"/>
              </a:rPr>
              <a:t>Kenmerkende gedachten en denkstijlen</a:t>
            </a:r>
            <a:br>
              <a:rPr lang="nl-NL" sz="3600" dirty="0">
                <a:solidFill>
                  <a:srgbClr val="333333"/>
                </a:solidFill>
                <a:latin typeface="Calibri Light"/>
              </a:rPr>
            </a:br>
            <a:r>
              <a:rPr lang="nl-NL" sz="3600" dirty="0">
                <a:solidFill>
                  <a:srgbClr val="333333"/>
                </a:solidFill>
                <a:latin typeface="Calibri Light"/>
              </a:rPr>
              <a:t>van mensen met </a:t>
            </a:r>
            <a:r>
              <a:rPr lang="nl-NL" sz="3600" dirty="0">
                <a:solidFill>
                  <a:srgbClr val="004992"/>
                </a:solidFill>
                <a:latin typeface="Calibri Light"/>
              </a:rPr>
              <a:t>depressie</a:t>
            </a:r>
            <a:r>
              <a:rPr lang="nl-NL" sz="3600" dirty="0">
                <a:solidFill>
                  <a:srgbClr val="333333"/>
                </a:solidFill>
                <a:latin typeface="Calibri Light"/>
              </a:rPr>
              <a:t> en </a:t>
            </a:r>
            <a:r>
              <a:rPr lang="nl-NL" sz="3600" dirty="0">
                <a:solidFill>
                  <a:srgbClr val="004992"/>
                </a:solidFill>
                <a:latin typeface="Calibri Light"/>
              </a:rPr>
              <a:t>lage eigenwaarde</a:t>
            </a:r>
            <a:r>
              <a:rPr lang="nl-NL" sz="3600" dirty="0">
                <a:solidFill>
                  <a:srgbClr val="333333"/>
                </a:solidFill>
                <a:latin typeface="Calibri Light"/>
              </a:rPr>
              <a:t> worden veroorzaakt en versterkt door </a:t>
            </a:r>
            <a:r>
              <a:rPr lang="nl-NL" sz="3600" dirty="0">
                <a:solidFill>
                  <a:srgbClr val="004992"/>
                </a:solidFill>
                <a:latin typeface="Calibri Light"/>
              </a:rPr>
              <a:t>denkfouten</a:t>
            </a:r>
            <a:r>
              <a:rPr lang="nl-NL" sz="3600" dirty="0">
                <a:solidFill>
                  <a:srgbClr val="333333"/>
                </a:solidFill>
                <a:latin typeface="Calibri Light"/>
              </a:rPr>
              <a:t>.</a:t>
            </a:r>
            <a:endParaRPr lang="de-DE" dirty="0" err="1">
              <a:latin typeface="+mj-lt"/>
            </a:endParaRP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13</a:t>
            </a:fld>
            <a:endParaRPr lang="de-DE" altLang="de-DE"/>
          </a:p>
        </p:txBody>
      </p:sp>
    </p:spTree>
    <p:extLst>
      <p:ext uri="{BB962C8B-B14F-4D97-AF65-F5344CB8AC3E}">
        <p14:creationId xmlns:p14="http://schemas.microsoft.com/office/powerpoint/2010/main" val="1614835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1. Overgeneralisaties</a:t>
            </a:r>
            <a:br>
              <a:rPr lang="de-DE" altLang="de-DE" sz="3600" dirty="0">
                <a:solidFill>
                  <a:srgbClr val="004992"/>
                </a:solidFill>
                <a:latin typeface="Calibri Light"/>
              </a:rPr>
            </a:br>
            <a:r>
              <a:rPr lang="nl-NL" altLang="de-DE" dirty="0">
                <a:solidFill>
                  <a:srgbClr val="004992"/>
                </a:solidFill>
              </a:rPr>
              <a:t>Negatieve stickers plakken</a:t>
            </a:r>
            <a:endParaRPr lang="de-DE" altLang="de-DE" dirty="0">
              <a:solidFill>
                <a:srgbClr val="004992"/>
              </a:solidFill>
              <a:latin typeface="Calibri Light"/>
            </a:endParaRPr>
          </a:p>
        </p:txBody>
      </p:sp>
      <p:sp>
        <p:nvSpPr>
          <p:cNvPr id="30725" name="Caption_9"/>
          <p:cNvSpPr txBox="1">
            <a:spLocks noChangeArrowheads="1"/>
          </p:cNvSpPr>
          <p:nvPr/>
        </p:nvSpPr>
        <p:spPr bwMode="auto">
          <a:xfrm>
            <a:off x="408955" y="21688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1800" b="0" dirty="0" err="1">
                <a:latin typeface="Calibri Light"/>
              </a:rPr>
              <a:t>Negatieve</a:t>
            </a:r>
            <a:r>
              <a:rPr lang="en-GB" altLang="de-DE" sz="1800" b="0" dirty="0">
                <a:latin typeface="Calibri Light"/>
              </a:rPr>
              <a:t> stickers </a:t>
            </a:r>
            <a:r>
              <a:rPr lang="en-GB" altLang="de-DE" sz="1800" b="0" dirty="0" err="1">
                <a:latin typeface="Calibri Light"/>
              </a:rPr>
              <a:t>plakken</a:t>
            </a:r>
            <a:r>
              <a:rPr lang="en-GB" altLang="de-DE" sz="1800" b="0">
                <a:latin typeface="Calibri Light"/>
              </a:rPr>
              <a:t>: </a:t>
            </a:r>
            <a:r>
              <a:rPr lang="en-GB" altLang="nl-NL" sz="1800" b="0">
                <a:latin typeface="Calibri Light"/>
              </a:rPr>
              <a:t>“</a:t>
            </a:r>
            <a:r>
              <a:rPr lang="en-GB" altLang="de-DE" sz="1800" b="0">
                <a:latin typeface="Calibri Light"/>
              </a:rPr>
              <a:t>Een </a:t>
            </a:r>
            <a:r>
              <a:rPr lang="en-GB" altLang="de-DE" sz="1800" b="0" dirty="0" err="1">
                <a:latin typeface="Calibri Light"/>
              </a:rPr>
              <a:t>keer</a:t>
            </a:r>
            <a:r>
              <a:rPr lang="en-GB" altLang="de-DE" sz="1800" b="0" dirty="0">
                <a:latin typeface="Calibri Light"/>
              </a:rPr>
              <a:t> </a:t>
            </a:r>
            <a:r>
              <a:rPr lang="en-GB" altLang="de-DE" sz="1800" b="0" dirty="0" err="1">
                <a:latin typeface="Calibri Light"/>
              </a:rPr>
              <a:t>fout</a:t>
            </a:r>
            <a:r>
              <a:rPr lang="en-GB" altLang="de-DE" sz="1800" b="0" dirty="0">
                <a:latin typeface="Calibri Light"/>
              </a:rPr>
              <a:t>, </a:t>
            </a:r>
            <a:r>
              <a:rPr lang="en-GB" altLang="de-DE" sz="1800" b="0" err="1">
                <a:latin typeface="Calibri Light"/>
              </a:rPr>
              <a:t>altijd</a:t>
            </a:r>
            <a:r>
              <a:rPr lang="en-GB" altLang="de-DE" sz="1800" b="0">
                <a:latin typeface="Calibri Light"/>
              </a:rPr>
              <a:t> fout</a:t>
            </a:r>
            <a:r>
              <a:rPr lang="en-GB" altLang="nl-NL" sz="1800" b="0">
                <a:latin typeface="Calibri Light"/>
              </a:rPr>
              <a:t>”</a:t>
            </a:r>
            <a:endParaRPr lang="en-GB" altLang="de-DE" sz="18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36492147"/>
              </p:ext>
            </p:extLst>
          </p:nvPr>
        </p:nvGraphicFramePr>
        <p:xfrm>
          <a:off x="408955" y="2557792"/>
          <a:ext cx="11376000" cy="313945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Je begrijpt een boek niet.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a:ln>
                            <a:noFill/>
                          </a:ln>
                          <a:solidFill>
                            <a:srgbClr val="333333"/>
                          </a:solidFill>
                          <a:effectLst/>
                          <a:latin typeface="Calibri Light"/>
                        </a:rPr>
                        <a:t>“Ik </a:t>
                      </a:r>
                      <a:r>
                        <a:rPr kumimoji="0" lang="nl-NL" sz="1800" b="1" i="1" u="none" strike="noStrike" cap="none" normalizeH="0" baseline="0" dirty="0">
                          <a:ln>
                            <a:noFill/>
                          </a:ln>
                          <a:solidFill>
                            <a:srgbClr val="333333"/>
                          </a:solidFill>
                          <a:effectLst/>
                          <a:latin typeface="Calibri Light"/>
                        </a:rPr>
                        <a:t>ben </a:t>
                      </a:r>
                      <a:r>
                        <a:rPr kumimoji="0" lang="nl-NL" sz="1800" b="1" i="1" u="none" strike="noStrike" cap="none" normalizeH="0" baseline="0">
                          <a:ln>
                            <a:noFill/>
                          </a:ln>
                          <a:solidFill>
                            <a:srgbClr val="333333"/>
                          </a:solidFill>
                          <a:effectLst/>
                          <a:latin typeface="Calibri Light"/>
                        </a:rPr>
                        <a:t>dom!”</a:t>
                      </a:r>
                      <a:endParaRPr kumimoji="0" lang="nl-N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bent gezakt voor een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a:ln>
                            <a:noFill/>
                          </a:ln>
                          <a:solidFill>
                            <a:srgbClr val="333333"/>
                          </a:solidFill>
                          <a:effectLst/>
                          <a:latin typeface="Calibri Light"/>
                        </a:rPr>
                        <a:t>“Ik </a:t>
                      </a:r>
                      <a:r>
                        <a:rPr kumimoji="0" lang="nl-NL" sz="1800" b="1" i="1" u="none" strike="noStrike" cap="none" normalizeH="0" baseline="0" dirty="0">
                          <a:ln>
                            <a:noFill/>
                          </a:ln>
                          <a:solidFill>
                            <a:srgbClr val="333333"/>
                          </a:solidFill>
                          <a:effectLst/>
                          <a:latin typeface="Calibri Light"/>
                        </a:rPr>
                        <a:t>ben een </a:t>
                      </a:r>
                      <a:r>
                        <a:rPr kumimoji="0" lang="nl-NL" sz="1800" b="1" i="1" u="none" strike="noStrike" cap="none" normalizeH="0" baseline="0">
                          <a:ln>
                            <a:noFill/>
                          </a:ln>
                          <a:solidFill>
                            <a:srgbClr val="333333"/>
                          </a:solidFill>
                          <a:effectLst/>
                          <a:latin typeface="Calibri Light"/>
                        </a:rPr>
                        <a:t>loser!”</a:t>
                      </a:r>
                      <a:endParaRPr kumimoji="0" lang="nl-N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krijgt kritiek tijdens een discussie.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a:ln>
                            <a:noFill/>
                          </a:ln>
                          <a:solidFill>
                            <a:srgbClr val="333333"/>
                          </a:solidFill>
                          <a:effectLst/>
                          <a:latin typeface="Calibri Light"/>
                        </a:rPr>
                        <a:t>“Ik </a:t>
                      </a:r>
                      <a:r>
                        <a:rPr kumimoji="0" lang="nl-NL" sz="1800" b="1" i="1" u="none" strike="noStrike" cap="none" normalizeH="0" baseline="0" dirty="0">
                          <a:ln>
                            <a:noFill/>
                          </a:ln>
                          <a:solidFill>
                            <a:srgbClr val="333333"/>
                          </a:solidFill>
                          <a:effectLst/>
                          <a:latin typeface="Calibri Light"/>
                        </a:rPr>
                        <a:t>ben </a:t>
                      </a:r>
                      <a:r>
                        <a:rPr kumimoji="0" lang="nl-NL" sz="1800" b="1" i="1" u="none" strike="noStrike" cap="none" normalizeH="0" baseline="0">
                          <a:ln>
                            <a:noFill/>
                          </a:ln>
                          <a:solidFill>
                            <a:srgbClr val="333333"/>
                          </a:solidFill>
                          <a:effectLst/>
                          <a:latin typeface="Calibri Light"/>
                        </a:rPr>
                        <a:t>waardeloos!”</a:t>
                      </a:r>
                      <a:endParaRPr kumimoji="0" lang="nl-N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14</a:t>
            </a:fld>
            <a:endParaRPr lang="de-DE" altLang="de-DE"/>
          </a:p>
        </p:txBody>
      </p:sp>
    </p:spTree>
    <p:extLst>
      <p:ext uri="{BB962C8B-B14F-4D97-AF65-F5344CB8AC3E}">
        <p14:creationId xmlns:p14="http://schemas.microsoft.com/office/powerpoint/2010/main" val="1090939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1. Overgeneralisaties</a:t>
            </a:r>
            <a:br>
              <a:rPr lang="de-DE" altLang="de-DE" sz="3600" dirty="0">
                <a:solidFill>
                  <a:srgbClr val="004992"/>
                </a:solidFill>
                <a:latin typeface="Calibri Light"/>
              </a:rPr>
            </a:br>
            <a:r>
              <a:rPr lang="nl-NL" altLang="de-DE" dirty="0">
                <a:solidFill>
                  <a:srgbClr val="004992"/>
                </a:solidFill>
              </a:rPr>
              <a:t>Negatieve stickers plakken</a:t>
            </a:r>
            <a:endParaRPr lang="de-DE" altLang="de-DE" dirty="0">
              <a:solidFill>
                <a:srgbClr val="004992"/>
              </a:solidFill>
              <a:latin typeface="Calibri Light"/>
            </a:endParaRPr>
          </a:p>
        </p:txBody>
      </p:sp>
      <p:sp>
        <p:nvSpPr>
          <p:cNvPr id="30725" name="Caption_9"/>
          <p:cNvSpPr txBox="1">
            <a:spLocks noChangeArrowheads="1"/>
          </p:cNvSpPr>
          <p:nvPr/>
        </p:nvSpPr>
        <p:spPr bwMode="auto">
          <a:xfrm>
            <a:off x="408955" y="21688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1800" b="0" dirty="0" err="1">
                <a:latin typeface="Calibri Light"/>
              </a:rPr>
              <a:t>Negatieve</a:t>
            </a:r>
            <a:r>
              <a:rPr lang="en-GB" altLang="de-DE" sz="1800" b="0" dirty="0">
                <a:latin typeface="Calibri Light"/>
              </a:rPr>
              <a:t> stickers </a:t>
            </a:r>
            <a:r>
              <a:rPr lang="en-GB" altLang="de-DE" sz="1800" b="0" dirty="0" err="1">
                <a:latin typeface="Calibri Light"/>
              </a:rPr>
              <a:t>plakken</a:t>
            </a:r>
            <a:r>
              <a:rPr lang="en-GB" altLang="de-DE" sz="1800" b="0">
                <a:latin typeface="Calibri Light"/>
              </a:rPr>
              <a:t>: </a:t>
            </a:r>
            <a:r>
              <a:rPr lang="en-GB" altLang="nl-NL" sz="1800" b="0">
                <a:latin typeface="Calibri Light"/>
              </a:rPr>
              <a:t>“</a:t>
            </a:r>
            <a:r>
              <a:rPr lang="en-GB" altLang="de-DE" sz="1800" b="0">
                <a:latin typeface="Calibri Light"/>
              </a:rPr>
              <a:t>Een </a:t>
            </a:r>
            <a:r>
              <a:rPr lang="en-GB" altLang="de-DE" sz="1800" b="0" dirty="0" err="1">
                <a:latin typeface="Calibri Light"/>
              </a:rPr>
              <a:t>keer</a:t>
            </a:r>
            <a:r>
              <a:rPr lang="en-GB" altLang="de-DE" sz="1800" b="0" dirty="0">
                <a:latin typeface="Calibri Light"/>
              </a:rPr>
              <a:t> </a:t>
            </a:r>
            <a:r>
              <a:rPr lang="en-GB" altLang="de-DE" sz="1800" b="0" dirty="0" err="1">
                <a:latin typeface="Calibri Light"/>
              </a:rPr>
              <a:t>fout</a:t>
            </a:r>
            <a:r>
              <a:rPr lang="en-GB" altLang="de-DE" sz="1800" b="0" dirty="0">
                <a:latin typeface="Calibri Light"/>
              </a:rPr>
              <a:t>, </a:t>
            </a:r>
            <a:r>
              <a:rPr lang="en-GB" altLang="de-DE" sz="1800" b="0" err="1">
                <a:latin typeface="Calibri Light"/>
              </a:rPr>
              <a:t>altijd</a:t>
            </a:r>
            <a:r>
              <a:rPr lang="en-GB" altLang="de-DE" sz="1800" b="0">
                <a:latin typeface="Calibri Light"/>
              </a:rPr>
              <a:t> fout</a:t>
            </a:r>
            <a:r>
              <a:rPr lang="en-GB" altLang="nl-NL" sz="1800" b="0">
                <a:latin typeface="Calibri Light"/>
              </a:rPr>
              <a:t>”</a:t>
            </a:r>
            <a:endParaRPr lang="en-GB" altLang="de-DE" sz="18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986038657"/>
              </p:ext>
            </p:extLst>
          </p:nvPr>
        </p:nvGraphicFramePr>
        <p:xfrm>
          <a:off x="408955" y="2557792"/>
          <a:ext cx="11376000" cy="313946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Je begrijpt een boek niet.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a:ln>
                            <a:noFill/>
                          </a:ln>
                          <a:solidFill>
                            <a:srgbClr val="333333"/>
                          </a:solidFill>
                          <a:effectLst/>
                          <a:latin typeface="Calibri Light"/>
                        </a:rPr>
                        <a:t>“Ik </a:t>
                      </a:r>
                      <a:r>
                        <a:rPr kumimoji="0" lang="nl-NL" sz="1800" b="1" i="1" u="none" strike="noStrike" cap="none" normalizeH="0" baseline="0" dirty="0">
                          <a:ln>
                            <a:noFill/>
                          </a:ln>
                          <a:solidFill>
                            <a:srgbClr val="333333"/>
                          </a:solidFill>
                          <a:effectLst/>
                          <a:latin typeface="Calibri Light"/>
                        </a:rPr>
                        <a:t>ben </a:t>
                      </a:r>
                      <a:r>
                        <a:rPr kumimoji="0" lang="nl-NL" sz="1800" b="1" i="1" u="none" strike="noStrike" cap="none" normalizeH="0" baseline="0">
                          <a:ln>
                            <a:noFill/>
                          </a:ln>
                          <a:solidFill>
                            <a:srgbClr val="333333"/>
                          </a:solidFill>
                          <a:effectLst/>
                          <a:latin typeface="Calibri Light"/>
                        </a:rPr>
                        <a:t>dom!”</a:t>
                      </a:r>
                      <a:endParaRPr kumimoji="0" lang="nl-N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“Niemand is perfect”</a:t>
                      </a:r>
                      <a:endParaRPr kumimoji="0" lang="nl-NL"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“Ben </a:t>
                      </a:r>
                      <a:r>
                        <a:rPr kumimoji="0" lang="nl-NL" sz="1800" b="0" i="0" u="none" strike="noStrike" cap="none" normalizeH="0" baseline="0" dirty="0">
                          <a:ln>
                            <a:noFill/>
                          </a:ln>
                          <a:solidFill>
                            <a:srgbClr val="333333"/>
                          </a:solidFill>
                          <a:effectLst/>
                          <a:latin typeface="Calibri Light"/>
                        </a:rPr>
                        <a:t>ik werkelijk geïnteresseerd in dit </a:t>
                      </a:r>
                      <a:r>
                        <a:rPr kumimoji="0" lang="nl-NL" sz="1800" b="0" i="0" u="none" strike="noStrike" cap="none" normalizeH="0" baseline="0">
                          <a:ln>
                            <a:noFill/>
                          </a:ln>
                          <a:solidFill>
                            <a:srgbClr val="333333"/>
                          </a:solidFill>
                          <a:effectLst/>
                          <a:latin typeface="Calibri Light"/>
                        </a:rPr>
                        <a:t>boek?”</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bent gezakt voor een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a:ln>
                            <a:noFill/>
                          </a:ln>
                          <a:solidFill>
                            <a:srgbClr val="333333"/>
                          </a:solidFill>
                          <a:effectLst/>
                          <a:latin typeface="Calibri Light"/>
                        </a:rPr>
                        <a:t>“Ik </a:t>
                      </a:r>
                      <a:r>
                        <a:rPr kumimoji="0" lang="nl-NL" sz="1800" b="1" i="1" u="none" strike="noStrike" cap="none" normalizeH="0" baseline="0" dirty="0">
                          <a:ln>
                            <a:noFill/>
                          </a:ln>
                          <a:solidFill>
                            <a:srgbClr val="333333"/>
                          </a:solidFill>
                          <a:effectLst/>
                          <a:latin typeface="Calibri Light"/>
                        </a:rPr>
                        <a:t>ben een </a:t>
                      </a:r>
                      <a:r>
                        <a:rPr kumimoji="0" lang="nl-NL" sz="1800" b="1" i="1" u="none" strike="noStrike" cap="none" normalizeH="0" baseline="0">
                          <a:ln>
                            <a:noFill/>
                          </a:ln>
                          <a:solidFill>
                            <a:srgbClr val="333333"/>
                          </a:solidFill>
                          <a:effectLst/>
                          <a:latin typeface="Calibri Light"/>
                        </a:rPr>
                        <a:t>loser!”</a:t>
                      </a:r>
                      <a:endParaRPr kumimoji="0" lang="nl-N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“Volgende </a:t>
                      </a:r>
                      <a:r>
                        <a:rPr kumimoji="0" lang="nl-NL" sz="1800" b="0" i="0" u="none" strike="noStrike" cap="none" normalizeH="0" baseline="0" dirty="0">
                          <a:ln>
                            <a:noFill/>
                          </a:ln>
                          <a:solidFill>
                            <a:srgbClr val="333333"/>
                          </a:solidFill>
                          <a:effectLst/>
                          <a:latin typeface="Calibri Light"/>
                        </a:rPr>
                        <a:t>keer ga ik harder </a:t>
                      </a:r>
                      <a:r>
                        <a:rPr kumimoji="0" lang="nl-NL" sz="1800" b="0" i="0" u="none" strike="noStrike" cap="none" normalizeH="0" baseline="0">
                          <a:ln>
                            <a:noFill/>
                          </a:ln>
                          <a:solidFill>
                            <a:srgbClr val="333333"/>
                          </a:solidFill>
                          <a:effectLst/>
                          <a:latin typeface="Calibri Light"/>
                        </a:rPr>
                        <a:t>studeren.”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krijgt kritiek tijdens een discussie.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a:ln>
                            <a:noFill/>
                          </a:ln>
                          <a:solidFill>
                            <a:srgbClr val="333333"/>
                          </a:solidFill>
                          <a:effectLst/>
                          <a:latin typeface="Calibri Light"/>
                        </a:rPr>
                        <a:t>“Ik </a:t>
                      </a:r>
                      <a:r>
                        <a:rPr kumimoji="0" lang="nl-NL" sz="1800" b="1" i="1" u="none" strike="noStrike" cap="none" normalizeH="0" baseline="0" dirty="0">
                          <a:ln>
                            <a:noFill/>
                          </a:ln>
                          <a:solidFill>
                            <a:srgbClr val="333333"/>
                          </a:solidFill>
                          <a:effectLst/>
                          <a:latin typeface="Calibri Light"/>
                        </a:rPr>
                        <a:t>ben </a:t>
                      </a:r>
                      <a:r>
                        <a:rPr kumimoji="0" lang="nl-NL" sz="1800" b="1" i="1" u="none" strike="noStrike" cap="none" normalizeH="0" baseline="0">
                          <a:ln>
                            <a:noFill/>
                          </a:ln>
                          <a:solidFill>
                            <a:srgbClr val="333333"/>
                          </a:solidFill>
                          <a:effectLst/>
                          <a:latin typeface="Calibri Light"/>
                        </a:rPr>
                        <a:t>waardeloos!”</a:t>
                      </a:r>
                      <a:endParaRPr kumimoji="0" lang="nl-N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“Misschien </a:t>
                      </a:r>
                      <a:r>
                        <a:rPr kumimoji="0" lang="nl-NL" sz="1800" b="0" i="0" u="none" strike="noStrike" cap="none" normalizeH="0" baseline="0" dirty="0">
                          <a:ln>
                            <a:noFill/>
                          </a:ln>
                          <a:solidFill>
                            <a:srgbClr val="333333"/>
                          </a:solidFill>
                          <a:effectLst/>
                          <a:latin typeface="Calibri Light"/>
                        </a:rPr>
                        <a:t>heeft die ander wel gelijk, ik kan er wellicht iets van </a:t>
                      </a:r>
                      <a:r>
                        <a:rPr kumimoji="0" lang="nl-NL" sz="1800" b="0" i="0" u="none" strike="noStrike" cap="none" normalizeH="0" baseline="0">
                          <a:ln>
                            <a:noFill/>
                          </a:ln>
                          <a:solidFill>
                            <a:srgbClr val="333333"/>
                          </a:solidFill>
                          <a:effectLst/>
                          <a:latin typeface="Calibri Light"/>
                        </a:rPr>
                        <a:t>leren?”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1. Overgeneralisaties</a:t>
            </a:r>
            <a:br>
              <a:rPr lang="de-DE" altLang="de-DE" sz="3600" dirty="0">
                <a:solidFill>
                  <a:srgbClr val="004992"/>
                </a:solidFill>
                <a:latin typeface="Calibri Light"/>
              </a:rPr>
            </a:br>
            <a:r>
              <a:rPr lang="nl-NL" altLang="de-DE" dirty="0">
                <a:solidFill>
                  <a:srgbClr val="004992"/>
                </a:solidFill>
              </a:rPr>
              <a:t>Negatieve stickers plakken</a:t>
            </a:r>
            <a:endParaRPr lang="de-DE" altLang="de-DE" dirty="0">
              <a:solidFill>
                <a:srgbClr val="004992"/>
              </a:solidFill>
              <a:latin typeface="Calibri Light"/>
            </a:endParaRPr>
          </a:p>
        </p:txBody>
      </p:sp>
      <p:sp>
        <p:nvSpPr>
          <p:cNvPr id="30725" name="Caption_9"/>
          <p:cNvSpPr txBox="1">
            <a:spLocks noChangeArrowheads="1"/>
          </p:cNvSpPr>
          <p:nvPr/>
        </p:nvSpPr>
        <p:spPr bwMode="auto">
          <a:xfrm>
            <a:off x="408955" y="21688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1800" b="0" dirty="0" err="1">
                <a:latin typeface="Calibri Light"/>
              </a:rPr>
              <a:t>Negatieve</a:t>
            </a:r>
            <a:r>
              <a:rPr lang="en-GB" altLang="de-DE" sz="1800" b="0" dirty="0">
                <a:latin typeface="Calibri Light"/>
              </a:rPr>
              <a:t> stickers </a:t>
            </a:r>
            <a:r>
              <a:rPr lang="en-GB" altLang="de-DE" sz="1800" b="0" dirty="0" err="1">
                <a:latin typeface="Calibri Light"/>
              </a:rPr>
              <a:t>plakken</a:t>
            </a:r>
            <a:r>
              <a:rPr lang="en-GB" altLang="de-DE" sz="1800" b="0">
                <a:latin typeface="Calibri Light"/>
              </a:rPr>
              <a:t>: </a:t>
            </a:r>
            <a:r>
              <a:rPr lang="en-GB" altLang="nl-NL" sz="1800" b="0">
                <a:latin typeface="Calibri Light"/>
              </a:rPr>
              <a:t>“</a:t>
            </a:r>
            <a:r>
              <a:rPr lang="en-GB" altLang="de-DE" sz="1800" b="0">
                <a:latin typeface="Calibri Light"/>
              </a:rPr>
              <a:t>Een </a:t>
            </a:r>
            <a:r>
              <a:rPr lang="en-GB" altLang="de-DE" sz="1800" b="0" dirty="0" err="1">
                <a:latin typeface="Calibri Light"/>
              </a:rPr>
              <a:t>keer</a:t>
            </a:r>
            <a:r>
              <a:rPr lang="en-GB" altLang="de-DE" sz="1800" b="0" dirty="0">
                <a:latin typeface="Calibri Light"/>
              </a:rPr>
              <a:t> </a:t>
            </a:r>
            <a:r>
              <a:rPr lang="en-GB" altLang="de-DE" sz="1800" b="0" dirty="0" err="1">
                <a:latin typeface="Calibri Light"/>
              </a:rPr>
              <a:t>fout</a:t>
            </a:r>
            <a:r>
              <a:rPr lang="en-GB" altLang="de-DE" sz="1800" b="0" dirty="0">
                <a:latin typeface="Calibri Light"/>
              </a:rPr>
              <a:t>, </a:t>
            </a:r>
            <a:r>
              <a:rPr lang="en-GB" altLang="de-DE" sz="1800" b="0" err="1">
                <a:latin typeface="Calibri Light"/>
              </a:rPr>
              <a:t>altijd</a:t>
            </a:r>
            <a:r>
              <a:rPr lang="en-GB" altLang="de-DE" sz="1800" b="0">
                <a:latin typeface="Calibri Light"/>
              </a:rPr>
              <a:t> fout</a:t>
            </a:r>
            <a:r>
              <a:rPr lang="en-GB" altLang="nl-NL" sz="1800" b="0">
                <a:latin typeface="Calibri Light"/>
              </a:rPr>
              <a:t>”</a:t>
            </a:r>
            <a:endParaRPr lang="en-GB" altLang="de-DE" sz="1800" b="0" dirty="0">
              <a:latin typeface="Calibri Light"/>
            </a:endParaRPr>
          </a:p>
        </p:txBody>
      </p:sp>
      <p:sp>
        <p:nvSpPr>
          <p:cNvPr id="30745" name="Rectangle 20"/>
          <p:cNvSpPr>
            <a:spLocks noChangeArrowheads="1"/>
          </p:cNvSpPr>
          <p:nvPr/>
        </p:nvSpPr>
        <p:spPr bwMode="auto">
          <a:xfrm>
            <a:off x="408955" y="5877272"/>
            <a:ext cx="11376000" cy="618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lnSpc>
                <a:spcPct val="90000"/>
              </a:lnSpc>
              <a:buFont typeface="Wingdings" panose="05000000000000000000" pitchFamily="2" charset="2"/>
              <a:buNone/>
            </a:pPr>
            <a:r>
              <a:rPr lang="en-US" altLang="de-DE" sz="2000" b="0" dirty="0" err="1">
                <a:solidFill>
                  <a:srgbClr val="004992"/>
                </a:solidFill>
                <a:latin typeface="Calibri Light"/>
              </a:rPr>
              <a:t>Sta</a:t>
            </a:r>
            <a:r>
              <a:rPr lang="en-US" altLang="de-DE" sz="2000" b="0" dirty="0">
                <a:solidFill>
                  <a:srgbClr val="004992"/>
                </a:solidFill>
                <a:latin typeface="Calibri Light"/>
              </a:rPr>
              <a:t> </a:t>
            </a:r>
            <a:r>
              <a:rPr lang="en-US" altLang="de-DE" sz="2000" b="0" dirty="0" err="1">
                <a:solidFill>
                  <a:srgbClr val="004992"/>
                </a:solidFill>
                <a:latin typeface="Calibri Light"/>
              </a:rPr>
              <a:t>fouten</a:t>
            </a:r>
            <a:r>
              <a:rPr lang="en-US" altLang="de-DE" sz="2000" b="0" dirty="0">
                <a:solidFill>
                  <a:srgbClr val="004992"/>
                </a:solidFill>
                <a:latin typeface="Calibri Light"/>
              </a:rPr>
              <a:t> toe</a:t>
            </a:r>
            <a:r>
              <a:rPr lang="de-DE" altLang="de-DE" sz="2000" b="0" dirty="0">
                <a:solidFill>
                  <a:srgbClr val="004992"/>
                </a:solidFill>
                <a:latin typeface="Calibri Light"/>
              </a:rPr>
              <a:t>: </a:t>
            </a:r>
            <a:r>
              <a:rPr lang="en-US" altLang="de-DE" sz="1800" b="0" dirty="0" err="1">
                <a:solidFill>
                  <a:srgbClr val="333333"/>
                </a:solidFill>
                <a:latin typeface="Calibri Light"/>
              </a:rPr>
              <a:t>Niemand</a:t>
            </a:r>
            <a:r>
              <a:rPr lang="en-US" altLang="de-DE" sz="1800" b="0" dirty="0">
                <a:solidFill>
                  <a:srgbClr val="333333"/>
                </a:solidFill>
                <a:latin typeface="Calibri Light"/>
              </a:rPr>
              <a:t> is perfect. </a:t>
            </a:r>
            <a:r>
              <a:rPr lang="en-US" altLang="de-DE" sz="1800" b="0" dirty="0" err="1">
                <a:solidFill>
                  <a:srgbClr val="333333"/>
                </a:solidFill>
                <a:latin typeface="Calibri Light"/>
              </a:rPr>
              <a:t>Als</a:t>
            </a:r>
            <a:r>
              <a:rPr lang="en-US" altLang="de-DE" sz="1800" b="0" dirty="0">
                <a:solidFill>
                  <a:srgbClr val="333333"/>
                </a:solidFill>
                <a:latin typeface="Calibri Light"/>
              </a:rPr>
              <a:t> je </a:t>
            </a:r>
            <a:r>
              <a:rPr lang="en-US" altLang="de-DE" sz="1800" b="0" dirty="0" err="1">
                <a:solidFill>
                  <a:srgbClr val="333333"/>
                </a:solidFill>
                <a:latin typeface="Calibri Light"/>
              </a:rPr>
              <a:t>af</a:t>
            </a:r>
            <a:r>
              <a:rPr lang="en-US" altLang="de-DE" sz="1800" b="0" dirty="0">
                <a:solidFill>
                  <a:srgbClr val="333333"/>
                </a:solidFill>
                <a:latin typeface="Calibri Light"/>
              </a:rPr>
              <a:t> </a:t>
            </a:r>
            <a:r>
              <a:rPr lang="en-US" altLang="de-DE" sz="1800" b="0" dirty="0" err="1">
                <a:solidFill>
                  <a:srgbClr val="333333"/>
                </a:solidFill>
                <a:latin typeface="Calibri Light"/>
              </a:rPr>
              <a:t>en</a:t>
            </a:r>
            <a:r>
              <a:rPr lang="en-US" altLang="de-DE" sz="1800" b="0" dirty="0">
                <a:solidFill>
                  <a:srgbClr val="333333"/>
                </a:solidFill>
                <a:latin typeface="Calibri Light"/>
              </a:rPr>
              <a:t> toe wat </a:t>
            </a:r>
            <a:r>
              <a:rPr lang="en-US" altLang="de-DE" sz="1800" b="0" dirty="0" err="1">
                <a:solidFill>
                  <a:srgbClr val="333333"/>
                </a:solidFill>
                <a:latin typeface="Calibri Light"/>
              </a:rPr>
              <a:t>hakkelt</a:t>
            </a:r>
            <a:r>
              <a:rPr lang="en-US" altLang="de-DE" sz="1800" b="0" dirty="0">
                <a:solidFill>
                  <a:srgbClr val="333333"/>
                </a:solidFill>
                <a:latin typeface="Calibri Light"/>
              </a:rPr>
              <a:t>, </a:t>
            </a:r>
            <a:r>
              <a:rPr lang="en-US" altLang="de-DE" sz="1800" b="0" dirty="0" err="1">
                <a:solidFill>
                  <a:srgbClr val="333333"/>
                </a:solidFill>
                <a:latin typeface="Calibri Light"/>
              </a:rPr>
              <a:t>betekent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je </a:t>
            </a:r>
            <a:r>
              <a:rPr lang="en-US" altLang="de-DE" sz="1800" b="0" dirty="0" err="1">
                <a:solidFill>
                  <a:srgbClr val="333333"/>
                </a:solidFill>
                <a:latin typeface="Calibri Light"/>
              </a:rPr>
              <a:t>je</a:t>
            </a:r>
            <a:r>
              <a:rPr lang="en-US" altLang="de-DE" sz="1800" b="0" dirty="0">
                <a:solidFill>
                  <a:srgbClr val="333333"/>
                </a:solidFill>
                <a:latin typeface="Calibri Light"/>
              </a:rPr>
              <a:t>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kunt</a:t>
            </a:r>
            <a:r>
              <a:rPr lang="en-US" altLang="de-DE" sz="1800" b="0" dirty="0">
                <a:solidFill>
                  <a:srgbClr val="333333"/>
                </a:solidFill>
                <a:latin typeface="Calibri Light"/>
              </a:rPr>
              <a:t> </a:t>
            </a:r>
            <a:r>
              <a:rPr lang="en-US" altLang="de-DE" sz="1800" b="0" dirty="0" err="1">
                <a:solidFill>
                  <a:srgbClr val="333333"/>
                </a:solidFill>
                <a:latin typeface="Calibri Light"/>
              </a:rPr>
              <a:t>uitdrukken</a:t>
            </a:r>
            <a:r>
              <a:rPr lang="en-US" altLang="de-DE" sz="1800" b="0" dirty="0">
                <a:solidFill>
                  <a:srgbClr val="333333"/>
                </a:solidFill>
                <a:latin typeface="Calibri Light"/>
              </a:rPr>
              <a:t>. </a:t>
            </a:r>
            <a:r>
              <a:rPr lang="en-US" altLang="de-DE" sz="1800" b="0" dirty="0" err="1">
                <a:solidFill>
                  <a:srgbClr val="333333"/>
                </a:solidFill>
                <a:latin typeface="Calibri Light"/>
              </a:rPr>
              <a:t>Als</a:t>
            </a:r>
            <a:r>
              <a:rPr lang="en-US" altLang="de-DE" sz="1800" b="0" dirty="0">
                <a:solidFill>
                  <a:srgbClr val="333333"/>
                </a:solidFill>
                <a:latin typeface="Calibri Light"/>
              </a:rPr>
              <a:t> je </a:t>
            </a:r>
            <a:r>
              <a:rPr lang="en-US" altLang="de-DE" sz="1800" b="0" dirty="0" err="1">
                <a:solidFill>
                  <a:srgbClr val="333333"/>
                </a:solidFill>
                <a:latin typeface="Calibri Light"/>
              </a:rPr>
              <a:t>soms</a:t>
            </a:r>
            <a:r>
              <a:rPr lang="en-US" altLang="de-DE" sz="1800" b="0" dirty="0">
                <a:solidFill>
                  <a:srgbClr val="333333"/>
                </a:solidFill>
                <a:latin typeface="Calibri Light"/>
              </a:rPr>
              <a:t> </a:t>
            </a:r>
            <a:r>
              <a:rPr lang="en-US" altLang="de-DE" sz="1800" b="0" dirty="0" err="1">
                <a:solidFill>
                  <a:srgbClr val="333333"/>
                </a:solidFill>
                <a:latin typeface="Calibri Light"/>
              </a:rPr>
              <a:t>een</a:t>
            </a:r>
            <a:r>
              <a:rPr lang="en-US" altLang="de-DE" sz="1800" b="0" dirty="0">
                <a:solidFill>
                  <a:srgbClr val="333333"/>
                </a:solidFill>
                <a:latin typeface="Calibri Light"/>
              </a:rPr>
              <a:t> </a:t>
            </a:r>
            <a:r>
              <a:rPr lang="en-US" altLang="de-DE" sz="1800" b="0" dirty="0" err="1">
                <a:solidFill>
                  <a:srgbClr val="333333"/>
                </a:solidFill>
                <a:latin typeface="Calibri Light"/>
              </a:rPr>
              <a:t>fout</a:t>
            </a:r>
            <a:r>
              <a:rPr lang="en-US" altLang="de-DE" sz="1800" b="0" dirty="0">
                <a:solidFill>
                  <a:srgbClr val="333333"/>
                </a:solidFill>
                <a:latin typeface="Calibri Light"/>
              </a:rPr>
              <a:t> </a:t>
            </a:r>
            <a:r>
              <a:rPr lang="en-US" altLang="de-DE" sz="1800" b="0" dirty="0" err="1">
                <a:solidFill>
                  <a:srgbClr val="333333"/>
                </a:solidFill>
                <a:latin typeface="Calibri Light"/>
              </a:rPr>
              <a:t>maakt</a:t>
            </a:r>
            <a:r>
              <a:rPr lang="en-US" altLang="de-DE" sz="1800" b="0" dirty="0">
                <a:solidFill>
                  <a:srgbClr val="333333"/>
                </a:solidFill>
                <a:latin typeface="Calibri Light"/>
              </a:rPr>
              <a:t>, </a:t>
            </a:r>
            <a:r>
              <a:rPr lang="en-US" altLang="de-DE" sz="1800" b="0" dirty="0" err="1">
                <a:solidFill>
                  <a:srgbClr val="333333"/>
                </a:solidFill>
                <a:latin typeface="Calibri Light"/>
              </a:rPr>
              <a:t>betekent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nog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je </a:t>
            </a:r>
            <a:r>
              <a:rPr lang="en-US" altLang="de-DE" sz="1800" b="0" dirty="0" err="1">
                <a:solidFill>
                  <a:srgbClr val="333333"/>
                </a:solidFill>
                <a:latin typeface="Calibri Light"/>
              </a:rPr>
              <a:t>slordig</a:t>
            </a:r>
            <a:r>
              <a:rPr lang="en-US" altLang="de-DE" sz="1800" b="0" dirty="0">
                <a:solidFill>
                  <a:srgbClr val="333333"/>
                </a:solidFill>
                <a:latin typeface="Calibri Light"/>
              </a:rPr>
              <a:t> bent.</a:t>
            </a: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4277332026"/>
              </p:ext>
            </p:extLst>
          </p:nvPr>
        </p:nvGraphicFramePr>
        <p:xfrm>
          <a:off x="408955" y="2557792"/>
          <a:ext cx="11376000" cy="313946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Je begrijpt een boek niet.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a:ln>
                            <a:noFill/>
                          </a:ln>
                          <a:solidFill>
                            <a:srgbClr val="333333"/>
                          </a:solidFill>
                          <a:effectLst/>
                          <a:latin typeface="Calibri Light"/>
                        </a:rPr>
                        <a:t>“Ik </a:t>
                      </a:r>
                      <a:r>
                        <a:rPr kumimoji="0" lang="nl-NL" sz="1800" b="1" i="1" u="none" strike="noStrike" cap="none" normalizeH="0" baseline="0" dirty="0">
                          <a:ln>
                            <a:noFill/>
                          </a:ln>
                          <a:solidFill>
                            <a:srgbClr val="333333"/>
                          </a:solidFill>
                          <a:effectLst/>
                          <a:latin typeface="Calibri Light"/>
                        </a:rPr>
                        <a:t>ben </a:t>
                      </a:r>
                      <a:r>
                        <a:rPr kumimoji="0" lang="nl-NL" sz="1800" b="1" i="1" u="none" strike="noStrike" cap="none" normalizeH="0" baseline="0">
                          <a:ln>
                            <a:noFill/>
                          </a:ln>
                          <a:solidFill>
                            <a:srgbClr val="333333"/>
                          </a:solidFill>
                          <a:effectLst/>
                          <a:latin typeface="Calibri Light"/>
                        </a:rPr>
                        <a:t>dom!”</a:t>
                      </a:r>
                      <a:endParaRPr kumimoji="0" lang="nl-N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“Niemand is perfect”</a:t>
                      </a:r>
                      <a:endParaRPr kumimoji="0" lang="nl-NL"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“Ben </a:t>
                      </a:r>
                      <a:r>
                        <a:rPr kumimoji="0" lang="nl-NL" sz="1800" b="0" i="0" u="none" strike="noStrike" cap="none" normalizeH="0" baseline="0" dirty="0">
                          <a:ln>
                            <a:noFill/>
                          </a:ln>
                          <a:solidFill>
                            <a:srgbClr val="333333"/>
                          </a:solidFill>
                          <a:effectLst/>
                          <a:latin typeface="Calibri Light"/>
                        </a:rPr>
                        <a:t>ik werkelijk geïnteresseerd in dit </a:t>
                      </a:r>
                      <a:r>
                        <a:rPr kumimoji="0" lang="nl-NL" sz="1800" b="0" i="0" u="none" strike="noStrike" cap="none" normalizeH="0" baseline="0">
                          <a:ln>
                            <a:noFill/>
                          </a:ln>
                          <a:solidFill>
                            <a:srgbClr val="333333"/>
                          </a:solidFill>
                          <a:effectLst/>
                          <a:latin typeface="Calibri Light"/>
                        </a:rPr>
                        <a:t>boek?”</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bent gezakt voor een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een loser!”</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“Volgende keer ga ik harder studeren.”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krijgt kritiek tijdens een discussie.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waardeloos!”</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“Misschien heeft die ander wel gelijk, ik kan er wellicht iets van leren?”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16</a:t>
            </a:fld>
            <a:endParaRPr lang="de-DE" altLang="de-DE"/>
          </a:p>
        </p:txBody>
      </p:sp>
    </p:spTree>
    <p:extLst>
      <p:ext uri="{BB962C8B-B14F-4D97-AF65-F5344CB8AC3E}">
        <p14:creationId xmlns:p14="http://schemas.microsoft.com/office/powerpoint/2010/main" val="3090521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Elk mens is uniek. We hebben allemaal slechte en goede kanten. Er zijn bovendien veel verschillende manieren om menselijke eigenschappen te omschrijven.</a:t>
            </a:r>
          </a:p>
          <a:p>
            <a:pPr lvl="0" defTabSz="914400" fontAlgn="base"/>
            <a:r>
              <a:rPr lang="de-DE" altLang="de-DE" sz="2000" dirty="0">
                <a:solidFill>
                  <a:srgbClr val="004992"/>
                </a:solidFill>
                <a:latin typeface="Calibri Light"/>
                <a:ea typeface="MS PGothic" panose="020B0600070205080204" pitchFamily="34" charset="-128"/>
              </a:rPr>
              <a:t>Wat is aantrekkelijkheid?</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Innerlijke of uiterlijke schoonheid; een perfect lichaam; gevoel voor humor?</a:t>
            </a:r>
          </a:p>
          <a:p>
            <a:pPr lvl="0" defTabSz="914400" fontAlgn="base"/>
            <a:r>
              <a:rPr lang="de-DE" altLang="de-DE" sz="2000" dirty="0">
                <a:solidFill>
                  <a:srgbClr val="004992"/>
                </a:solidFill>
                <a:latin typeface="Calibri Light"/>
                <a:ea typeface="MS PGothic" panose="020B0600070205080204" pitchFamily="34" charset="-128"/>
              </a:rPr>
              <a:t>Wat is succes?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Een carrière; veel vrienden; tevredenheid met je zelf en je leven?</a:t>
            </a:r>
          </a:p>
          <a:p>
            <a:pPr lvl="0" defTabSz="914400" fontAlgn="base"/>
            <a:r>
              <a:rPr lang="de-DE" altLang="de-DE" sz="2000" dirty="0">
                <a:solidFill>
                  <a:srgbClr val="004992"/>
                </a:solidFill>
                <a:latin typeface="Calibri Light"/>
                <a:ea typeface="MS PGothic" panose="020B0600070205080204" pitchFamily="34" charset="-128"/>
              </a:rPr>
              <a:t>Het is als in bovenstaand mozaïek:</a:t>
            </a:r>
          </a:p>
          <a:p>
            <a:pPr lvl="0" defTabSz="914400" fontAlgn="base">
              <a:lnSpc>
                <a:spcPct val="100000"/>
              </a:lnSpc>
              <a:spcBef>
                <a:spcPts val="1200"/>
              </a:spcBef>
            </a:pPr>
            <a:r>
              <a:rPr lang="de-DE" altLang="de-DE" sz="2000" dirty="0">
                <a:solidFill>
                  <a:srgbClr val="004992"/>
                </a:solidFill>
                <a:latin typeface="Calibri Light"/>
                <a:ea typeface="MS PGothic" panose="020B0600070205080204" pitchFamily="34" charset="-128"/>
              </a:rPr>
              <a:t>Wij hebben allemaal onze lichte en donkere kanten.</a:t>
            </a:r>
            <a:endParaRPr lang="en-US" sz="20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Calibri Light"/>
              </a:rPr>
              <a:t>2. Selectieve waarneming: tunnelvisie</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8"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201174310"/>
              </p:ext>
            </p:extLst>
          </p:nvPr>
        </p:nvGraphicFramePr>
        <p:xfrm>
          <a:off x="408955" y="2834640"/>
          <a:ext cx="11376000" cy="2712744"/>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Realistische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Een goede vriend komt niet naar je verjaardagsfeest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“Zonder </a:t>
                      </a:r>
                      <a:r>
                        <a:rPr kumimoji="0" lang="nl-NL" sz="2000" b="0" i="0" u="none" strike="noStrike" cap="none" normalizeH="0" baseline="0" dirty="0">
                          <a:ln>
                            <a:noFill/>
                          </a:ln>
                          <a:solidFill>
                            <a:srgbClr val="333333"/>
                          </a:solidFill>
                          <a:effectLst/>
                          <a:latin typeface="Calibri Light"/>
                        </a:rPr>
                        <a:t>hem is mijn feest </a:t>
                      </a:r>
                      <a:r>
                        <a:rPr kumimoji="0" lang="nl-NL" sz="2000" b="0" i="0" u="none" strike="noStrike" cap="none" normalizeH="0" baseline="0">
                          <a:ln>
                            <a:noFill/>
                          </a:ln>
                          <a:solidFill>
                            <a:srgbClr val="333333"/>
                          </a:solidFill>
                          <a:effectLst/>
                          <a:latin typeface="Calibri Light"/>
                        </a:rPr>
                        <a:t>verpest.”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Mensen staan bij elkaar. Iemand kijkt mijn richting uit.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Calibri Light"/>
              </a:rPr>
              <a:t>2. Selectieve waarneming: tunnelvisie</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8"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999049478"/>
              </p:ext>
            </p:extLst>
          </p:nvPr>
        </p:nvGraphicFramePr>
        <p:xfrm>
          <a:off x="408955" y="2834640"/>
          <a:ext cx="11376000" cy="2712744"/>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Realistische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Een goede vriend komt niet naar je verjaardagsfeest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“Zonder </a:t>
                      </a:r>
                      <a:r>
                        <a:rPr kumimoji="0" lang="nl-NL" sz="2000" b="0" i="0" u="none" strike="noStrike" cap="none" normalizeH="0" baseline="0" dirty="0">
                          <a:ln>
                            <a:noFill/>
                          </a:ln>
                          <a:solidFill>
                            <a:srgbClr val="333333"/>
                          </a:solidFill>
                          <a:effectLst/>
                          <a:latin typeface="Calibri Light"/>
                        </a:rPr>
                        <a:t>hem is mijn feest </a:t>
                      </a:r>
                      <a:r>
                        <a:rPr kumimoji="0" lang="nl-NL" sz="2000" b="0" i="0" u="none" strike="noStrike" cap="none" normalizeH="0" baseline="0">
                          <a:ln>
                            <a:noFill/>
                          </a:ln>
                          <a:solidFill>
                            <a:srgbClr val="333333"/>
                          </a:solidFill>
                          <a:effectLst/>
                          <a:latin typeface="Calibri Light"/>
                        </a:rPr>
                        <a:t>verpest.”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Veel mensen komen wel. Er blijven meer dan genoeg mensen over voor een gezellige avond.</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Mensen staan bij elkaar. Iemand kijkt mijn richting uit.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19</a:t>
            </a:fld>
            <a:endParaRPr lang="de-DE" altLang="de-DE"/>
          </a:p>
        </p:txBody>
      </p:sp>
    </p:spTree>
    <p:extLst>
      <p:ext uri="{BB962C8B-B14F-4D97-AF65-F5344CB8AC3E}">
        <p14:creationId xmlns:p14="http://schemas.microsoft.com/office/powerpoint/2010/main" val="2739363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Calibri Light"/>
              </a:rPr>
              <a:t>2. Selectieve waarneming: tunnelvisie</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8"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623924222"/>
              </p:ext>
            </p:extLst>
          </p:nvPr>
        </p:nvGraphicFramePr>
        <p:xfrm>
          <a:off x="408955" y="2834640"/>
          <a:ext cx="11376000" cy="2712744"/>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Realistische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Een goede vriend komt niet naar je verjaardagsfeest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“Zonder </a:t>
                      </a:r>
                      <a:r>
                        <a:rPr kumimoji="0" lang="nl-NL" sz="2000" b="0" i="0" u="none" strike="noStrike" cap="none" normalizeH="0" baseline="0" dirty="0">
                          <a:ln>
                            <a:noFill/>
                          </a:ln>
                          <a:solidFill>
                            <a:srgbClr val="333333"/>
                          </a:solidFill>
                          <a:effectLst/>
                          <a:latin typeface="Calibri Light"/>
                        </a:rPr>
                        <a:t>hem is mijn feest </a:t>
                      </a:r>
                      <a:r>
                        <a:rPr kumimoji="0" lang="nl-NL" sz="2000" b="0" i="0" u="none" strike="noStrike" cap="none" normalizeH="0" baseline="0">
                          <a:ln>
                            <a:noFill/>
                          </a:ln>
                          <a:solidFill>
                            <a:srgbClr val="333333"/>
                          </a:solidFill>
                          <a:effectLst/>
                          <a:latin typeface="Calibri Light"/>
                        </a:rPr>
                        <a:t>verpest.”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Veel mensen komen wel. Er blijven meer dan genoeg mensen over voor een gezellige avond.</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Mensen staan bij elkaar. Iemand kijkt mijn richting uit.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“Ze </a:t>
                      </a:r>
                      <a:r>
                        <a:rPr kumimoji="0" lang="nl-NL" sz="2000" b="0" i="0" u="none" strike="noStrike" cap="none" normalizeH="0" baseline="0" dirty="0">
                          <a:ln>
                            <a:noFill/>
                          </a:ln>
                          <a:solidFill>
                            <a:srgbClr val="333333"/>
                          </a:solidFill>
                          <a:effectLst/>
                          <a:latin typeface="Calibri Light"/>
                        </a:rPr>
                        <a:t>hebben het over </a:t>
                      </a:r>
                      <a:r>
                        <a:rPr kumimoji="0" lang="nl-NL" sz="2000" b="0" i="0" u="none" strike="noStrike" cap="none" normalizeH="0" baseline="0">
                          <a:ln>
                            <a:noFill/>
                          </a:ln>
                          <a:solidFill>
                            <a:srgbClr val="333333"/>
                          </a:solidFill>
                          <a:effectLst/>
                          <a:latin typeface="Calibri Light"/>
                        </a:rPr>
                        <a:t>mij.”</a:t>
                      </a:r>
                      <a:br>
                        <a:rPr kumimoji="0" lang="nl-NL" sz="2000" b="0" i="0" u="none" strike="noStrike" cap="none" normalizeH="0" baseline="0" dirty="0">
                          <a:ln>
                            <a:noFill/>
                          </a:ln>
                          <a:solidFill>
                            <a:srgbClr val="333333"/>
                          </a:solidFill>
                          <a:effectLst/>
                          <a:latin typeface="Calibri Light"/>
                        </a:rPr>
                      </a:b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20</a:t>
            </a:fld>
            <a:endParaRPr lang="de-DE" altLang="de-DE"/>
          </a:p>
        </p:txBody>
      </p:sp>
    </p:spTree>
    <p:extLst>
      <p:ext uri="{BB962C8B-B14F-4D97-AF65-F5344CB8AC3E}">
        <p14:creationId xmlns:p14="http://schemas.microsoft.com/office/powerpoint/2010/main" val="1490367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Calibri Light"/>
              </a:rPr>
              <a:t>2. Selectieve waarneming: tunnelvisie</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8"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76154690"/>
              </p:ext>
            </p:extLst>
          </p:nvPr>
        </p:nvGraphicFramePr>
        <p:xfrm>
          <a:off x="408955" y="2834640"/>
          <a:ext cx="11376000" cy="2712744"/>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Realistische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Een goede vriend komt niet naar je verjaardagsfeest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“Zonder </a:t>
                      </a:r>
                      <a:r>
                        <a:rPr kumimoji="0" lang="nl-NL" sz="2000" b="0" i="0" u="none" strike="noStrike" cap="none" normalizeH="0" baseline="0" dirty="0">
                          <a:ln>
                            <a:noFill/>
                          </a:ln>
                          <a:solidFill>
                            <a:srgbClr val="333333"/>
                          </a:solidFill>
                          <a:effectLst/>
                          <a:latin typeface="Calibri Light"/>
                        </a:rPr>
                        <a:t>hem is mijn feest </a:t>
                      </a:r>
                      <a:r>
                        <a:rPr kumimoji="0" lang="nl-NL" sz="2000" b="0" i="0" u="none" strike="noStrike" cap="none" normalizeH="0" baseline="0">
                          <a:ln>
                            <a:noFill/>
                          </a:ln>
                          <a:solidFill>
                            <a:srgbClr val="333333"/>
                          </a:solidFill>
                          <a:effectLst/>
                          <a:latin typeface="Calibri Light"/>
                        </a:rPr>
                        <a:t>verpest.”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Veel mensen komen wel. Er blijven meer dan genoeg mensen over voor een gezellige avond.</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Mensen staan bij elkaar. Iemand kijkt mijn richting uit.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“Ze </a:t>
                      </a:r>
                      <a:r>
                        <a:rPr kumimoji="0" lang="nl-NL" sz="2000" b="0" i="0" u="none" strike="noStrike" cap="none" normalizeH="0" baseline="0" dirty="0">
                          <a:ln>
                            <a:noFill/>
                          </a:ln>
                          <a:solidFill>
                            <a:srgbClr val="333333"/>
                          </a:solidFill>
                          <a:effectLst/>
                          <a:latin typeface="Calibri Light"/>
                        </a:rPr>
                        <a:t>hebben het over </a:t>
                      </a:r>
                      <a:r>
                        <a:rPr kumimoji="0" lang="nl-NL" sz="2000" b="0" i="0" u="none" strike="noStrike" cap="none" normalizeH="0" baseline="0">
                          <a:ln>
                            <a:noFill/>
                          </a:ln>
                          <a:solidFill>
                            <a:srgbClr val="333333"/>
                          </a:solidFill>
                          <a:effectLst/>
                          <a:latin typeface="Calibri Light"/>
                        </a:rPr>
                        <a:t>mij.”</a:t>
                      </a:r>
                      <a:br>
                        <a:rPr kumimoji="0" lang="nl-NL" sz="2000" b="0" i="0" u="none" strike="noStrike" cap="none" normalizeH="0" baseline="0" dirty="0">
                          <a:ln>
                            <a:noFill/>
                          </a:ln>
                          <a:solidFill>
                            <a:srgbClr val="333333"/>
                          </a:solidFill>
                          <a:effectLst/>
                          <a:latin typeface="Calibri Light"/>
                        </a:rPr>
                      </a:b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Hij kijkt toevallig naar mij of misschien valt er achter mij iets te zien.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21</a:t>
            </a:fld>
            <a:endParaRPr lang="de-DE" altLang="de-DE"/>
          </a:p>
        </p:txBody>
      </p:sp>
    </p:spTree>
    <p:extLst>
      <p:ext uri="{BB962C8B-B14F-4D97-AF65-F5344CB8AC3E}">
        <p14:creationId xmlns:p14="http://schemas.microsoft.com/office/powerpoint/2010/main" val="2872667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Laat je niet leiden door één aspect van een gebeurtenis. Situaties hebben zowel positieve, neutrale als negatieve aspecten.</a:t>
            </a:r>
          </a:p>
          <a:p>
            <a:pPr lvl="0" defTabSz="914400" fontAlgn="base"/>
            <a:r>
              <a:rPr lang="de-DE" altLang="de-DE" sz="2000" dirty="0">
                <a:solidFill>
                  <a:srgbClr val="004992"/>
                </a:solidFill>
                <a:latin typeface="Calibri Light"/>
                <a:ea typeface="MS PGothic" panose="020B0600070205080204" pitchFamily="34" charset="-128"/>
              </a:rPr>
              <a:t>Bijvoorbeeld:</a:t>
            </a:r>
          </a:p>
          <a:p>
            <a:pPr lvl="0" defTabSz="914400" fontAlgn="base"/>
            <a:r>
              <a:rPr lang="de-DE" altLang="de-DE" sz="2000" dirty="0">
                <a:solidFill>
                  <a:srgbClr val="333333"/>
                </a:solidFill>
                <a:latin typeface="Calibri Light"/>
                <a:ea typeface="MS PGothic" panose="020B0600070205080204" pitchFamily="34" charset="-128"/>
              </a:rPr>
              <a:t>Hoewel je vriend niet naar je feest is gekomen, kun je toch een leuke</a:t>
            </a:r>
          </a:p>
          <a:p>
            <a:pPr lvl="0" defTabSz="914400" fontAlgn="base"/>
            <a:r>
              <a:rPr lang="de-DE" altLang="de-DE" sz="2000" dirty="0">
                <a:solidFill>
                  <a:srgbClr val="333333"/>
                </a:solidFill>
                <a:latin typeface="Calibri Light"/>
                <a:ea typeface="MS PGothic" panose="020B0600070205080204" pitchFamily="34" charset="-128"/>
              </a:rPr>
              <a:t>avond hebben met de mensen die wel voor jou gekomen zijn.</a:t>
            </a:r>
            <a:br>
              <a:rPr lang="de-DE" altLang="de-DE" sz="2000" dirty="0">
                <a:solidFill>
                  <a:srgbClr val="333333"/>
                </a:solidFill>
                <a:latin typeface="Calibri Light"/>
                <a:ea typeface="MS PGothic" panose="020B0600070205080204" pitchFamily="34" charset="-128"/>
              </a:rPr>
            </a:br>
            <a:r>
              <a:rPr lang="de-DE" altLang="de-DE" sz="2000" dirty="0">
                <a:solidFill>
                  <a:srgbClr val="333333"/>
                </a:solidFill>
                <a:latin typeface="Calibri Light"/>
                <a:ea typeface="MS PGothic" panose="020B0600070205080204" pitchFamily="34" charset="-128"/>
              </a:rPr>
              <a:t>Bovendien heb je nu meer tijd om met andere vrienden te praten.</a:t>
            </a:r>
          </a:p>
          <a:p>
            <a:pPr lvl="0" defTabSz="914400" fontAlgn="base"/>
            <a:r>
              <a:rPr lang="de-DE" altLang="de-DE" sz="2000" dirty="0">
                <a:solidFill>
                  <a:srgbClr val="004992"/>
                </a:solidFill>
                <a:latin typeface="Calibri Light"/>
                <a:ea typeface="MS PGothic" panose="020B0600070205080204" pitchFamily="34" charset="-128"/>
              </a:rPr>
              <a:t>Dus: in plaats van een tunnelvisie, verbreed je blik!</a:t>
            </a:r>
            <a:endParaRPr lang="en-US" sz="20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a:solidFill>
                  <a:srgbClr val="004992"/>
                </a:solidFill>
                <a:latin typeface="Calibri Light"/>
              </a:rPr>
              <a:t>3. Meten met jouw maat</a:t>
            </a:r>
            <a:endParaRPr lang="de-DE" altLang="de-DE" sz="3600">
              <a:solidFill>
                <a:srgbClr val="004992"/>
              </a:solidFill>
              <a:latin typeface="Calibri Light"/>
            </a:endParaRPr>
          </a:p>
        </p:txBody>
      </p:sp>
      <p:sp>
        <p:nvSpPr>
          <p:cNvPr id="60418" name="Rectangle 3"/>
          <p:cNvSpPr>
            <a:spLocks noGrp="1" noChangeArrowheads="1"/>
          </p:cNvSpPr>
          <p:nvPr>
            <p:ph idx="1"/>
          </p:nvPr>
        </p:nvSpPr>
        <p:spPr/>
        <p:txBody>
          <a:bodyPr/>
          <a:lstStyle/>
          <a:p>
            <a:pPr eaLnBrk="1" hangingPunct="1">
              <a:defRPr/>
            </a:pPr>
            <a:r>
              <a:rPr lang="de-DE" altLang="de-DE" sz="2000" dirty="0">
                <a:solidFill>
                  <a:srgbClr val="004992"/>
                </a:solidFill>
                <a:latin typeface="Calibri Light"/>
              </a:rPr>
              <a:t>Er is een verschil tussen mijn oordeel over mijzelf en het oordeel dat anderen over mij hebben.</a:t>
            </a:r>
          </a:p>
          <a:p>
            <a:pPr marL="342900" lvl="1" indent="-342900" eaLnBrk="1" hangingPunct="1">
              <a:spcBef>
                <a:spcPts val="1999"/>
              </a:spcBef>
              <a:spcAft>
                <a:spcPts val="0"/>
              </a:spcAft>
              <a:buClr>
                <a:srgbClr val="333333"/>
              </a:buClr>
              <a:buFont typeface="WingDings"/>
              <a:buChar char=""/>
              <a:defRPr/>
            </a:pPr>
            <a:r>
              <a:rPr lang="de-DE" altLang="de-DE" sz="2000" dirty="0">
                <a:latin typeface="Calibri Light"/>
              </a:rPr>
              <a:t>Als ik mijzelf als waardeloos, lelijk enz. beschouw, dan hoeven anderen het daar niet noodzakelijkerwijs mee eens te zijn.</a:t>
            </a:r>
          </a:p>
          <a:p>
            <a:pPr marL="342900" lvl="1" indent="-342900" eaLnBrk="1" hangingPunct="1">
              <a:spcBef>
                <a:spcPts val="1999"/>
              </a:spcBef>
              <a:spcAft>
                <a:spcPts val="0"/>
              </a:spcAft>
              <a:buClr>
                <a:srgbClr val="333333"/>
              </a:buClr>
              <a:buFont typeface="WingDings"/>
              <a:buChar char=""/>
              <a:defRPr/>
            </a:pPr>
            <a:r>
              <a:rPr lang="de-DE" altLang="de-DE" sz="2000" dirty="0">
                <a:latin typeface="Calibri Light"/>
              </a:rPr>
              <a:t>Er zijn altijd verschillende opvattingen. Niet iedereen verstaat onder intelligentie of aantrekkelijkheid hetzelfde als ik doe.</a:t>
            </a:r>
          </a:p>
          <a:p>
            <a:pPr lvl="1" eaLnBrk="1" hangingPunct="1">
              <a:spcBef>
                <a:spcPts val="1999"/>
              </a:spcBef>
              <a:spcAft>
                <a:spcPts val="0"/>
              </a:spcAft>
              <a:defRPr/>
            </a:pPr>
            <a:r>
              <a:rPr lang="de-DE" altLang="de-DE" sz="2000" dirty="0">
                <a:solidFill>
                  <a:srgbClr val="004992"/>
                </a:solidFill>
                <a:latin typeface="Calibri Light"/>
              </a:rPr>
              <a:t>Anderen mogen het oneens zijn met mijn ideeën.</a:t>
            </a:r>
          </a:p>
        </p:txBody>
      </p:sp>
      <p:pic>
        <p:nvPicPr>
          <p:cNvPr id="7" name="Picture 6"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8"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pic>
        <p:nvPicPr>
          <p:cNvPr id="8"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394997842"/>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Depressieve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beoordeling</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a:t>
                      </a:r>
                      <a:r>
                        <a:rPr kumimoji="0" lang="es-ES" sz="2000" b="0" i="0" u="none" strike="noStrike" cap="none" normalizeH="0" baseline="0" dirty="0" err="1">
                          <a:ln>
                            <a:noFill/>
                          </a:ln>
                          <a:solidFill>
                            <a:srgbClr val="000000"/>
                          </a:solidFill>
                          <a:effectLst/>
                          <a:latin typeface="Calibri Light"/>
                        </a:rPr>
                        <a:t>realistische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beoordeling</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krijgt complimenten voor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“Zij </a:t>
                      </a:r>
                      <a:r>
                        <a:rPr kumimoji="0" lang="nl-NL" sz="2000" b="1" i="1" u="none" strike="noStrike" cap="none" normalizeH="0" baseline="0" dirty="0">
                          <a:ln>
                            <a:noFill/>
                          </a:ln>
                          <a:solidFill>
                            <a:srgbClr val="333333"/>
                          </a:solidFill>
                          <a:effectLst/>
                          <a:latin typeface="Calibri Light"/>
                        </a:rPr>
                        <a:t>probeert mij maar wat wijs </a:t>
                      </a:r>
                      <a:r>
                        <a:rPr kumimoji="0" lang="nl-NL" sz="2000" b="1" i="1" u="none" strike="noStrike" cap="none" normalizeH="0" baseline="0">
                          <a:ln>
                            <a:noFill/>
                          </a:ln>
                          <a:solidFill>
                            <a:srgbClr val="333333"/>
                          </a:solidFill>
                          <a:effectLst/>
                          <a:latin typeface="Calibri Light"/>
                        </a:rPr>
                        <a:t>te maken”</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“Alleen </a:t>
                      </a:r>
                      <a:r>
                        <a:rPr kumimoji="0" lang="nl-NL" sz="2000" b="1" i="1" u="none" strike="noStrike" cap="none" normalizeH="0" baseline="0" dirty="0">
                          <a:ln>
                            <a:noFill/>
                          </a:ln>
                          <a:solidFill>
                            <a:srgbClr val="333333"/>
                          </a:solidFill>
                          <a:effectLst/>
                          <a:latin typeface="Calibri Light"/>
                        </a:rPr>
                        <a:t>zij denkt er zo </a:t>
                      </a:r>
                      <a:r>
                        <a:rPr kumimoji="0" lang="nl-NL" sz="2000" b="1" i="1" u="none" strike="noStrike" cap="none" normalizeH="0" baseline="0">
                          <a:ln>
                            <a:noFill/>
                          </a:ln>
                          <a:solidFill>
                            <a:srgbClr val="333333"/>
                          </a:solidFill>
                          <a:effectLst/>
                          <a:latin typeface="Calibri Light"/>
                        </a:rPr>
                        <a:t>over...”</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krijgt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“Zij </a:t>
                      </a:r>
                      <a:r>
                        <a:rPr kumimoji="0" lang="nl-NL" sz="2000" b="1" i="1" u="none" strike="noStrike" cap="none" normalizeH="0" baseline="0" dirty="0">
                          <a:ln>
                            <a:noFill/>
                          </a:ln>
                          <a:solidFill>
                            <a:srgbClr val="333333"/>
                          </a:solidFill>
                          <a:effectLst/>
                          <a:latin typeface="Calibri Light"/>
                        </a:rPr>
                        <a:t>heeft mij door, ik ben </a:t>
                      </a:r>
                      <a:r>
                        <a:rPr kumimoji="0" lang="nl-NL" sz="2000" b="1" i="1" u="none" strike="noStrike" cap="none" normalizeH="0" baseline="0">
                          <a:ln>
                            <a:noFill/>
                          </a:ln>
                          <a:solidFill>
                            <a:srgbClr val="333333"/>
                          </a:solidFill>
                          <a:effectLst/>
                          <a:latin typeface="Calibri Light"/>
                        </a:rPr>
                        <a:t>waardeloos...”</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8"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pic>
        <p:nvPicPr>
          <p:cNvPr id="8"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998958031"/>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Depressieve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beoordeling</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a:t>
                      </a:r>
                      <a:r>
                        <a:rPr kumimoji="0" lang="es-ES" sz="2000" b="0" i="0" u="none" strike="noStrike" cap="none" normalizeH="0" baseline="0" dirty="0" err="1">
                          <a:ln>
                            <a:noFill/>
                          </a:ln>
                          <a:solidFill>
                            <a:srgbClr val="000000"/>
                          </a:solidFill>
                          <a:effectLst/>
                          <a:latin typeface="Calibri Light"/>
                        </a:rPr>
                        <a:t>realistische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beoordeling</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krijgt complimenten voor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“Zij </a:t>
                      </a:r>
                      <a:r>
                        <a:rPr kumimoji="0" lang="nl-NL" sz="2000" b="1" i="1" u="none" strike="noStrike" cap="none" normalizeH="0" baseline="0" dirty="0">
                          <a:ln>
                            <a:noFill/>
                          </a:ln>
                          <a:solidFill>
                            <a:srgbClr val="333333"/>
                          </a:solidFill>
                          <a:effectLst/>
                          <a:latin typeface="Calibri Light"/>
                        </a:rPr>
                        <a:t>probeert mij maar wat wijs </a:t>
                      </a:r>
                      <a:r>
                        <a:rPr kumimoji="0" lang="nl-NL" sz="2000" b="1" i="1" u="none" strike="noStrike" cap="none" normalizeH="0" baseline="0">
                          <a:ln>
                            <a:noFill/>
                          </a:ln>
                          <a:solidFill>
                            <a:srgbClr val="333333"/>
                          </a:solidFill>
                          <a:effectLst/>
                          <a:latin typeface="Calibri Light"/>
                        </a:rPr>
                        <a:t>te maken”</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“Alleen </a:t>
                      </a:r>
                      <a:r>
                        <a:rPr kumimoji="0" lang="nl-NL" sz="2000" b="1" i="1" u="none" strike="noStrike" cap="none" normalizeH="0" baseline="0" dirty="0">
                          <a:ln>
                            <a:noFill/>
                          </a:ln>
                          <a:solidFill>
                            <a:srgbClr val="333333"/>
                          </a:solidFill>
                          <a:effectLst/>
                          <a:latin typeface="Calibri Light"/>
                        </a:rPr>
                        <a:t>zij denkt er zo </a:t>
                      </a:r>
                      <a:r>
                        <a:rPr kumimoji="0" lang="nl-NL" sz="2000" b="1" i="1" u="none" strike="noStrike" cap="none" normalizeH="0" baseline="0">
                          <a:ln>
                            <a:noFill/>
                          </a:ln>
                          <a:solidFill>
                            <a:srgbClr val="333333"/>
                          </a:solidFill>
                          <a:effectLst/>
                          <a:latin typeface="Calibri Light"/>
                        </a:rPr>
                        <a:t>over...”</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“Fijn </a:t>
                      </a:r>
                      <a:r>
                        <a:rPr kumimoji="0" lang="nl-NL" sz="2000" b="0" i="0" u="none" strike="noStrike" cap="none" normalizeH="0" baseline="0" dirty="0">
                          <a:ln>
                            <a:noFill/>
                          </a:ln>
                          <a:solidFill>
                            <a:srgbClr val="333333"/>
                          </a:solidFill>
                          <a:effectLst/>
                          <a:latin typeface="Calibri Light"/>
                        </a:rPr>
                        <a:t>dat iemand mijn werk </a:t>
                      </a:r>
                      <a:r>
                        <a:rPr kumimoji="0" lang="nl-NL" sz="2000" b="0" i="0" u="none" strike="noStrike" cap="none" normalizeH="0" baseline="0">
                          <a:ln>
                            <a:noFill/>
                          </a:ln>
                          <a:solidFill>
                            <a:srgbClr val="333333"/>
                          </a:solidFill>
                          <a:effectLst/>
                          <a:latin typeface="Calibri Light"/>
                        </a:rPr>
                        <a:t>erkent!”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krijgt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“Zij </a:t>
                      </a:r>
                      <a:r>
                        <a:rPr kumimoji="0" lang="nl-NL" sz="2000" b="1" i="1" u="none" strike="noStrike" cap="none" normalizeH="0" baseline="0" dirty="0">
                          <a:ln>
                            <a:noFill/>
                          </a:ln>
                          <a:solidFill>
                            <a:srgbClr val="333333"/>
                          </a:solidFill>
                          <a:effectLst/>
                          <a:latin typeface="Calibri Light"/>
                        </a:rPr>
                        <a:t>heeft mij door, ik ben </a:t>
                      </a:r>
                      <a:r>
                        <a:rPr kumimoji="0" lang="nl-NL" sz="2000" b="1" i="1" u="none" strike="noStrike" cap="none" normalizeH="0" baseline="0">
                          <a:ln>
                            <a:noFill/>
                          </a:ln>
                          <a:solidFill>
                            <a:srgbClr val="333333"/>
                          </a:solidFill>
                          <a:effectLst/>
                          <a:latin typeface="Calibri Light"/>
                        </a:rPr>
                        <a:t>waardeloos...”</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25</a:t>
            </a:fld>
            <a:endParaRPr lang="de-DE" altLang="de-DE"/>
          </a:p>
        </p:txBody>
      </p:sp>
    </p:spTree>
    <p:extLst>
      <p:ext uri="{BB962C8B-B14F-4D97-AF65-F5344CB8AC3E}">
        <p14:creationId xmlns:p14="http://schemas.microsoft.com/office/powerpoint/2010/main" val="3501228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8"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pic>
        <p:nvPicPr>
          <p:cNvPr id="8"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7636955"/>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Depressieve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beoordeling</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a:t>
                      </a:r>
                      <a:r>
                        <a:rPr kumimoji="0" lang="es-ES" sz="2000" b="0" i="0" u="none" strike="noStrike" cap="none" normalizeH="0" baseline="0" dirty="0" err="1">
                          <a:ln>
                            <a:noFill/>
                          </a:ln>
                          <a:solidFill>
                            <a:srgbClr val="000000"/>
                          </a:solidFill>
                          <a:effectLst/>
                          <a:latin typeface="Calibri Light"/>
                        </a:rPr>
                        <a:t>realistische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beoordeling</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Je krijgt complimenten voor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“Zij probeert mij maar wat wijs te maken”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“Alleen zij denkt er zo over...”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“Fijn dat iemand mijn werk erkent!”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krijgt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“Zij heeft mij door, ik ben waardeloos...”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“Zij heeft mogelijk een rotdag.”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“Kan ik wat leren van de kritiek?” </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26</a:t>
            </a:fld>
            <a:endParaRPr lang="de-DE" altLang="de-DE"/>
          </a:p>
        </p:txBody>
      </p:sp>
    </p:spTree>
    <p:extLst>
      <p:ext uri="{BB962C8B-B14F-4D97-AF65-F5344CB8AC3E}">
        <p14:creationId xmlns:p14="http://schemas.microsoft.com/office/powerpoint/2010/main" val="4194055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Je mag best eens complimenten aannemen, ze worden niet zomaar gegeven.</a:t>
            </a:r>
          </a:p>
          <a:p>
            <a:pPr lvl="0" defTabSz="914400" fontAlgn="base"/>
            <a:r>
              <a:rPr lang="de-DE" altLang="de-DE" sz="2000" dirty="0">
                <a:solidFill>
                  <a:srgbClr val="004992"/>
                </a:solidFill>
                <a:latin typeface="Calibri Light"/>
                <a:ea typeface="MS PGothic" panose="020B0600070205080204" pitchFamily="34" charset="-128"/>
              </a:rPr>
              <a:t>Probeer kritiek te zien als iets opbouwends:</a:t>
            </a:r>
          </a:p>
          <a:p>
            <a:pPr lvl="0" defTabSz="914400" fontAlgn="base"/>
            <a:r>
              <a:rPr lang="de-DE" altLang="de-DE" sz="2000" dirty="0">
                <a:solidFill>
                  <a:srgbClr val="004992"/>
                </a:solidFill>
                <a:latin typeface="Calibri Light"/>
                <a:ea typeface="MS PGothic" panose="020B0600070205080204" pitchFamily="34" charset="-128"/>
              </a:rPr>
              <a:t>Het gaat om één aspect en is niet een aanval op jou als persoon.</a:t>
            </a:r>
          </a:p>
          <a:p>
            <a:pPr lvl="0" defTabSz="914400" fontAlgn="base"/>
            <a:r>
              <a:rPr lang="de-DE" altLang="de-DE" sz="2000" dirty="0">
                <a:solidFill>
                  <a:srgbClr val="004992"/>
                </a:solidFill>
                <a:latin typeface="Calibri Light"/>
                <a:ea typeface="MS PGothic" panose="020B0600070205080204" pitchFamily="34" charset="-128"/>
              </a:rPr>
              <a:t>Wij doen allemaal goede dingen, maar we maken ook allemaal wel eens fouten.</a:t>
            </a:r>
            <a:endParaRPr lang="en-US" sz="20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5. </a:t>
            </a:r>
            <a:r>
              <a:rPr lang="en-US" sz="3600" dirty="0" err="1">
                <a:solidFill>
                  <a:srgbClr val="004992"/>
                </a:solidFill>
                <a:latin typeface="Calibri Light"/>
              </a:rPr>
              <a:t>Zwart</a:t>
            </a:r>
            <a:r>
              <a:rPr lang="en-US" sz="3600" dirty="0">
                <a:solidFill>
                  <a:srgbClr val="004992"/>
                </a:solidFill>
                <a:latin typeface="Calibri Light"/>
              </a:rPr>
              <a:t>-wit </a:t>
            </a:r>
            <a:r>
              <a:rPr lang="en-US" sz="3600" dirty="0" err="1">
                <a:solidFill>
                  <a:srgbClr val="004992"/>
                </a:solidFill>
                <a:latin typeface="Calibri Light"/>
              </a:rPr>
              <a:t>denken</a:t>
            </a:r>
            <a:r>
              <a:rPr lang="en-US" sz="3600" dirty="0">
                <a:solidFill>
                  <a:srgbClr val="004992"/>
                </a:solidFill>
                <a:latin typeface="Calibri Light"/>
              </a:rPr>
              <a:t>/ </a:t>
            </a:r>
            <a:r>
              <a:rPr lang="en-US" sz="3600" dirty="0" err="1">
                <a:solidFill>
                  <a:srgbClr val="004992"/>
                </a:solidFill>
                <a:latin typeface="Calibri Light"/>
              </a:rPr>
              <a:t>Catastroferen</a:t>
            </a:r>
            <a:r>
              <a:rPr lang="en-US" sz="3600" dirty="0">
                <a:solidFill>
                  <a:srgbClr val="004992"/>
                </a:solidFill>
                <a:latin typeface="Calibri Light"/>
              </a:rPr>
              <a:t>: </a:t>
            </a:r>
            <a:r>
              <a:rPr lang="en-US" sz="3600" dirty="0" err="1">
                <a:solidFill>
                  <a:srgbClr val="004992"/>
                </a:solidFill>
                <a:latin typeface="Calibri Light"/>
              </a:rPr>
              <a:t>doemdenken</a:t>
            </a:r>
            <a:br>
              <a:rPr lang="en-US" sz="3600" dirty="0">
                <a:solidFill>
                  <a:srgbClr val="004992"/>
                </a:solidFill>
                <a:latin typeface="Calibri Light"/>
              </a:rPr>
            </a:br>
            <a:r>
              <a:rPr lang="nl-NL" dirty="0">
                <a:solidFill>
                  <a:srgbClr val="004992"/>
                </a:solidFill>
                <a:latin typeface="Calibri Light"/>
              </a:rPr>
              <a:t>Wat zou een realistischere en behulpzamere beoordeling zijn?</a:t>
            </a:r>
            <a:endParaRPr lang="en-US" dirty="0">
              <a:solidFill>
                <a:srgbClr val="004992"/>
              </a:solidFill>
              <a:latin typeface="Calibri Light"/>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195113174"/>
              </p:ext>
            </p:extLst>
          </p:nvPr>
        </p:nvGraphicFramePr>
        <p:xfrm>
          <a:off x="408955" y="2240280"/>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Depressieve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beoordeling</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a:t>
                      </a:r>
                      <a:r>
                        <a:rPr kumimoji="0" lang="es-ES" sz="2000" b="0" i="0" u="none" strike="noStrike" cap="none" normalizeH="0" baseline="0" dirty="0" err="1">
                          <a:ln>
                            <a:noFill/>
                          </a:ln>
                          <a:solidFill>
                            <a:srgbClr val="000000"/>
                          </a:solidFill>
                          <a:effectLst/>
                          <a:latin typeface="Calibri Light"/>
                        </a:rPr>
                        <a:t>realistische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beoordeling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ontdekt een een donker plekje op je huid.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“Ik heb kanker, ik ga vast dood.”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750" y="4662487"/>
            <a:ext cx="3273425"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5. </a:t>
            </a:r>
            <a:r>
              <a:rPr lang="en-US" sz="3600" dirty="0" err="1">
                <a:solidFill>
                  <a:srgbClr val="004992"/>
                </a:solidFill>
                <a:latin typeface="Calibri Light"/>
              </a:rPr>
              <a:t>Zwart</a:t>
            </a:r>
            <a:r>
              <a:rPr lang="en-US" sz="3600" dirty="0">
                <a:solidFill>
                  <a:srgbClr val="004992"/>
                </a:solidFill>
                <a:latin typeface="Calibri Light"/>
              </a:rPr>
              <a:t>-wit </a:t>
            </a:r>
            <a:r>
              <a:rPr lang="en-US" sz="3600" dirty="0" err="1">
                <a:solidFill>
                  <a:srgbClr val="004992"/>
                </a:solidFill>
                <a:latin typeface="Calibri Light"/>
              </a:rPr>
              <a:t>denken</a:t>
            </a:r>
            <a:r>
              <a:rPr lang="en-US" sz="3600" dirty="0">
                <a:solidFill>
                  <a:srgbClr val="004992"/>
                </a:solidFill>
                <a:latin typeface="Calibri Light"/>
              </a:rPr>
              <a:t>/ </a:t>
            </a:r>
            <a:r>
              <a:rPr lang="en-US" sz="3600" dirty="0" err="1">
                <a:solidFill>
                  <a:srgbClr val="004992"/>
                </a:solidFill>
                <a:latin typeface="Calibri Light"/>
              </a:rPr>
              <a:t>Catastroferen</a:t>
            </a:r>
            <a:r>
              <a:rPr lang="en-US" sz="3600" dirty="0">
                <a:solidFill>
                  <a:srgbClr val="004992"/>
                </a:solidFill>
                <a:latin typeface="Calibri Light"/>
              </a:rPr>
              <a:t>: </a:t>
            </a:r>
            <a:r>
              <a:rPr lang="en-US" sz="3600" dirty="0" err="1">
                <a:solidFill>
                  <a:srgbClr val="004992"/>
                </a:solidFill>
                <a:latin typeface="Calibri Light"/>
              </a:rPr>
              <a:t>doemdenken</a:t>
            </a:r>
            <a:br>
              <a:rPr lang="en-US" sz="3600" dirty="0">
                <a:solidFill>
                  <a:srgbClr val="004992"/>
                </a:solidFill>
                <a:latin typeface="Calibri Light"/>
              </a:rPr>
            </a:br>
            <a:r>
              <a:rPr lang="nl-NL" dirty="0">
                <a:solidFill>
                  <a:srgbClr val="004992"/>
                </a:solidFill>
                <a:latin typeface="Calibri Light"/>
              </a:rPr>
              <a:t>Wat zou een realistischere en behulpzamere beoordeling zijn?</a:t>
            </a:r>
            <a:endParaRPr lang="en-US" dirty="0">
              <a:solidFill>
                <a:srgbClr val="004992"/>
              </a:solidFill>
              <a:latin typeface="Calibri Light"/>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976100682"/>
              </p:ext>
            </p:extLst>
          </p:nvPr>
        </p:nvGraphicFramePr>
        <p:xfrm>
          <a:off x="408955" y="2240280"/>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Depressieve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beoordeling</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a:t>
                      </a:r>
                      <a:r>
                        <a:rPr kumimoji="0" lang="es-ES" sz="2000" b="0" i="0" u="none" strike="noStrike" cap="none" normalizeH="0" baseline="0" dirty="0" err="1">
                          <a:ln>
                            <a:noFill/>
                          </a:ln>
                          <a:solidFill>
                            <a:srgbClr val="000000"/>
                          </a:solidFill>
                          <a:effectLst/>
                          <a:latin typeface="Calibri Light"/>
                        </a:rPr>
                        <a:t>realistische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beoordeling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ontdekt een een donker plekje op je huid.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“Ik heb kanker, ik ga vast dood.”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Ik leg het aan iemand anders voor of raadpleeg een dokter.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750" y="4662487"/>
            <a:ext cx="3273425"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29</a:t>
            </a:fld>
            <a:endParaRPr lang="de-DE" altLang="de-DE"/>
          </a:p>
        </p:txBody>
      </p:sp>
    </p:spTree>
    <p:extLst>
      <p:ext uri="{BB962C8B-B14F-4D97-AF65-F5344CB8AC3E}">
        <p14:creationId xmlns:p14="http://schemas.microsoft.com/office/powerpoint/2010/main" val="3796788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Loop niet op de feiten vooruit, maar bespreek je zorgen met iemand die je vertrouwt.</a:t>
            </a:r>
          </a:p>
          <a:p>
            <a:pPr lvl="0" defTabSz="914400" fontAlgn="base"/>
            <a:r>
              <a:rPr lang="de-DE" altLang="de-DE" sz="2400" dirty="0">
                <a:solidFill>
                  <a:srgbClr val="004992"/>
                </a:solidFill>
                <a:latin typeface="Calibri Light"/>
                <a:ea typeface="MS PGothic" panose="020B0600070205080204" pitchFamily="34" charset="-128"/>
              </a:rPr>
              <a:t>De wereld is niet zwart-wit. Er zijn meerdere tinten grijs: denk niet direct in extremen.</a:t>
            </a:r>
          </a:p>
          <a:p>
            <a:pPr lvl="0" defTabSz="914400" fontAlgn="base"/>
            <a:r>
              <a:rPr lang="de-DE" altLang="de-DE" sz="2400" dirty="0">
                <a:solidFill>
                  <a:srgbClr val="004992"/>
                </a:solidFill>
                <a:latin typeface="Calibri Light"/>
                <a:ea typeface="MS PGothic" panose="020B0600070205080204" pitchFamily="34" charset="-128"/>
              </a:rPr>
              <a:t>Iedereen maakt zich wel eens zorgen, maar vaak wijst de tijd uit dat deze zorgen onterecht waren.</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6. Onderdrukken van negatieve gedachten</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871101430"/>
              </p:ext>
            </p:extLst>
          </p:nvPr>
        </p:nvGraphicFramePr>
        <p:xfrm>
          <a:off x="408955" y="2240280"/>
          <a:ext cx="11338560" cy="2133600"/>
        </p:xfrm>
        <a:graphic>
          <a:graphicData uri="http://schemas.openxmlformats.org/drawingml/2006/table">
            <a:tbl>
              <a:tblPr>
                <a:tableStyleId>{21E4AEA4-8DFA-4A89-87EB-49C32662AFE0}</a:tableStyleId>
              </a:tblPr>
              <a:tblGrid>
                <a:gridCol w="5348424">
                  <a:extLst>
                    <a:ext uri="{9D8B030D-6E8A-4147-A177-3AD203B41FA5}">
                      <a16:colId xmlns:a16="http://schemas.microsoft.com/office/drawing/2014/main" val="20000"/>
                    </a:ext>
                  </a:extLst>
                </a:gridCol>
                <a:gridCol w="599013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(Innerlijke) 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Problematische beoordeling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Positieve/realistische beoordeling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Je hebt terugkerende negatieve gedachten (bv</a:t>
                      </a:r>
                      <a:r>
                        <a:rPr kumimoji="0" lang="nl-NL" sz="2000" b="0" i="0" u="none" strike="noStrike" cap="none" normalizeH="0" baseline="0">
                          <a:ln>
                            <a:noFill/>
                          </a:ln>
                          <a:solidFill>
                            <a:srgbClr val="333333"/>
                          </a:solidFill>
                          <a:effectLst/>
                          <a:latin typeface="Calibri Light"/>
                        </a:rPr>
                        <a:t>.: “ik ben waardeloos”, “ik </a:t>
                      </a:r>
                      <a:r>
                        <a:rPr kumimoji="0" lang="nl-NL" sz="2000" b="0" i="0" u="none" strike="noStrike" cap="none" normalizeH="0" baseline="0" dirty="0">
                          <a:ln>
                            <a:noFill/>
                          </a:ln>
                          <a:solidFill>
                            <a:srgbClr val="333333"/>
                          </a:solidFill>
                          <a:effectLst/>
                          <a:latin typeface="Calibri Light"/>
                        </a:rPr>
                        <a:t>ben </a:t>
                      </a:r>
                      <a:r>
                        <a:rPr kumimoji="0" lang="nl-NL" sz="2000" b="0" i="0" u="none" strike="noStrike" cap="none" normalizeH="0" baseline="0">
                          <a:ln>
                            <a:noFill/>
                          </a:ln>
                          <a:solidFill>
                            <a:srgbClr val="333333"/>
                          </a:solidFill>
                          <a:effectLst/>
                          <a:latin typeface="Calibri Light"/>
                        </a:rPr>
                        <a:t>een loser”, “goh</a:t>
                      </a:r>
                      <a:r>
                        <a:rPr kumimoji="0" lang="nl-NL" sz="2000" b="0" i="0" u="none" strike="noStrike" cap="none" normalizeH="0" baseline="0" dirty="0">
                          <a:ln>
                            <a:noFill/>
                          </a:ln>
                          <a:solidFill>
                            <a:srgbClr val="333333"/>
                          </a:solidFill>
                          <a:effectLst/>
                          <a:latin typeface="Calibri Light"/>
                        </a:rPr>
                        <a:t>, wat ben </a:t>
                      </a:r>
                      <a:r>
                        <a:rPr kumimoji="0" lang="nl-NL" sz="2000" b="0" i="0" u="none" strike="noStrike" cap="none" normalizeH="0" baseline="0">
                          <a:ln>
                            <a:noFill/>
                          </a:ln>
                          <a:solidFill>
                            <a:srgbClr val="333333"/>
                          </a:solidFill>
                          <a:effectLst/>
                          <a:latin typeface="Calibri Light"/>
                        </a:rPr>
                        <a:t>ik stom”).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“Ik moet deze negatieve gedachten niet denken” … maar dat lukt niet (</a:t>
                      </a:r>
                      <a:r>
                        <a:rPr kumimoji="0" lang="nl-NL" sz="2000" b="1" i="1" u="none" strike="noStrike" cap="none" normalizeH="0" baseline="0" dirty="0">
                          <a:ln>
                            <a:noFill/>
                          </a:ln>
                          <a:solidFill>
                            <a:srgbClr val="333333"/>
                          </a:solidFill>
                          <a:effectLst/>
                          <a:latin typeface="Times New Roman"/>
                          <a:sym typeface="Wingdings" panose="05000000000000000000" pitchFamily="2" charset="2"/>
                        </a:rPr>
                        <a:t>→</a:t>
                      </a:r>
                      <a:r>
                        <a:rPr kumimoji="0" lang="nl-NL" sz="2000" b="1" i="1" u="none" strike="noStrike" cap="none" normalizeH="0" baseline="0" dirty="0">
                          <a:ln>
                            <a:noFill/>
                          </a:ln>
                          <a:solidFill>
                            <a:srgbClr val="333333"/>
                          </a:solidFill>
                          <a:effectLst/>
                          <a:latin typeface="Calibri Light"/>
                        </a:rPr>
                        <a:t> zie de volgende oefening).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6. Onderdrukken van negatieve gedachten</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639443686"/>
              </p:ext>
            </p:extLst>
          </p:nvPr>
        </p:nvGraphicFramePr>
        <p:xfrm>
          <a:off x="408955" y="2240280"/>
          <a:ext cx="11338560" cy="2865120"/>
        </p:xfrm>
        <a:graphic>
          <a:graphicData uri="http://schemas.openxmlformats.org/drawingml/2006/table">
            <a:tbl>
              <a:tblPr>
                <a:tableStyleId>{21E4AEA4-8DFA-4A89-87EB-49C32662AFE0}</a:tableStyleId>
              </a:tblPr>
              <a:tblGrid>
                <a:gridCol w="5348424">
                  <a:extLst>
                    <a:ext uri="{9D8B030D-6E8A-4147-A177-3AD203B41FA5}">
                      <a16:colId xmlns:a16="http://schemas.microsoft.com/office/drawing/2014/main" val="20000"/>
                    </a:ext>
                  </a:extLst>
                </a:gridCol>
                <a:gridCol w="599013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(Innerlijke) 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Problematische beoordeling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Positieve/realistische beoordeling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Je hebt terugkerende negatieve gedachten (bv</a:t>
                      </a:r>
                      <a:r>
                        <a:rPr kumimoji="0" lang="nl-NL" sz="2000" b="0" i="0" u="none" strike="noStrike" cap="none" normalizeH="0" baseline="0">
                          <a:ln>
                            <a:noFill/>
                          </a:ln>
                          <a:solidFill>
                            <a:srgbClr val="333333"/>
                          </a:solidFill>
                          <a:effectLst/>
                          <a:latin typeface="Calibri Light"/>
                        </a:rPr>
                        <a:t>.: “ik ben waardeloos”, “ik </a:t>
                      </a:r>
                      <a:r>
                        <a:rPr kumimoji="0" lang="nl-NL" sz="2000" b="0" i="0" u="none" strike="noStrike" cap="none" normalizeH="0" baseline="0" dirty="0">
                          <a:ln>
                            <a:noFill/>
                          </a:ln>
                          <a:solidFill>
                            <a:srgbClr val="333333"/>
                          </a:solidFill>
                          <a:effectLst/>
                          <a:latin typeface="Calibri Light"/>
                        </a:rPr>
                        <a:t>ben </a:t>
                      </a:r>
                      <a:r>
                        <a:rPr kumimoji="0" lang="nl-NL" sz="2000" b="0" i="0" u="none" strike="noStrike" cap="none" normalizeH="0" baseline="0">
                          <a:ln>
                            <a:noFill/>
                          </a:ln>
                          <a:solidFill>
                            <a:srgbClr val="333333"/>
                          </a:solidFill>
                          <a:effectLst/>
                          <a:latin typeface="Calibri Light"/>
                        </a:rPr>
                        <a:t>een loser”, “goh</a:t>
                      </a:r>
                      <a:r>
                        <a:rPr kumimoji="0" lang="nl-NL" sz="2000" b="0" i="0" u="none" strike="noStrike" cap="none" normalizeH="0" baseline="0" dirty="0">
                          <a:ln>
                            <a:noFill/>
                          </a:ln>
                          <a:solidFill>
                            <a:srgbClr val="333333"/>
                          </a:solidFill>
                          <a:effectLst/>
                          <a:latin typeface="Calibri Light"/>
                        </a:rPr>
                        <a:t>, wat ben </a:t>
                      </a:r>
                      <a:r>
                        <a:rPr kumimoji="0" lang="nl-NL" sz="2000" b="0" i="0" u="none" strike="noStrike" cap="none" normalizeH="0" baseline="0">
                          <a:ln>
                            <a:noFill/>
                          </a:ln>
                          <a:solidFill>
                            <a:srgbClr val="333333"/>
                          </a:solidFill>
                          <a:effectLst/>
                          <a:latin typeface="Calibri Light"/>
                        </a:rPr>
                        <a:t>ik stom”).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“Ik moet deze negatieve gedachten niet denken” … maar dat lukt niet (</a:t>
                      </a:r>
                      <a:r>
                        <a:rPr kumimoji="0" lang="nl-NL" sz="2000" b="1" i="1" u="none" strike="noStrike" cap="none" normalizeH="0" baseline="0" dirty="0">
                          <a:ln>
                            <a:noFill/>
                          </a:ln>
                          <a:solidFill>
                            <a:srgbClr val="333333"/>
                          </a:solidFill>
                          <a:effectLst/>
                          <a:latin typeface="Times New Roman"/>
                          <a:sym typeface="Wingdings" panose="05000000000000000000" pitchFamily="2" charset="2"/>
                        </a:rPr>
                        <a:t>→</a:t>
                      </a:r>
                      <a:r>
                        <a:rPr kumimoji="0" lang="nl-NL" sz="2000" b="1" i="1" u="none" strike="noStrike" cap="none" normalizeH="0" baseline="0" dirty="0">
                          <a:ln>
                            <a:noFill/>
                          </a:ln>
                          <a:solidFill>
                            <a:srgbClr val="333333"/>
                          </a:solidFill>
                          <a:effectLst/>
                          <a:latin typeface="Calibri Light"/>
                        </a:rPr>
                        <a:t> zie de volgende oefening).</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Vraag je af of je gedachten terecht zijn. Wat spreekt deze gedachten tegen?</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Leid jezelf af door dingen te gaan doen.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32</a:t>
            </a:fld>
            <a:endParaRPr lang="de-DE" altLang="de-DE"/>
          </a:p>
        </p:txBody>
      </p:sp>
    </p:spTree>
    <p:extLst>
      <p:ext uri="{BB962C8B-B14F-4D97-AF65-F5344CB8AC3E}">
        <p14:creationId xmlns:p14="http://schemas.microsoft.com/office/powerpoint/2010/main" val="862223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6. Onderdrukken van negatieve gedachten</a:t>
            </a:r>
            <a:br>
              <a:rPr lang="nl-NL" altLang="de-DE" sz="3600" dirty="0">
                <a:solidFill>
                  <a:srgbClr val="004992"/>
                </a:solidFill>
                <a:latin typeface="Calibri Light"/>
              </a:rPr>
            </a:br>
            <a:r>
              <a:rPr lang="nl-NL" altLang="de-DE" dirty="0">
                <a:solidFill>
                  <a:srgbClr val="004992"/>
                </a:solidFill>
                <a:latin typeface="Calibri Light"/>
              </a:rPr>
              <a:t>Oefening</a:t>
            </a:r>
            <a:endParaRPr lang="de-DE" altLang="de-DE" dirty="0">
              <a:solidFill>
                <a:srgbClr val="004992"/>
              </a:solidFill>
              <a:latin typeface="Calibri Light"/>
            </a:endParaRPr>
          </a:p>
        </p:txBody>
      </p:sp>
      <p:sp>
        <p:nvSpPr>
          <p:cNvPr id="2" name="Content Placeholder 1"/>
          <p:cNvSpPr>
            <a:spLocks noGrp="1"/>
          </p:cNvSpPr>
          <p:nvPr>
            <p:ph idx="1"/>
          </p:nvPr>
        </p:nvSpPr>
        <p:spPr/>
        <p:txBody>
          <a:bodyPr/>
          <a:lstStyle/>
          <a:p>
            <a:r>
              <a:rPr lang="nl-NL" sz="2400" dirty="0">
                <a:solidFill>
                  <a:srgbClr val="333333"/>
                </a:solidFill>
                <a:latin typeface="Calibri Light"/>
              </a:rPr>
              <a:t>Het is onmogelijk om bewust hinderlijke gedachten te onderdrukken.</a:t>
            </a:r>
            <a:br>
              <a:rPr lang="nl-NL" sz="2400" dirty="0">
                <a:solidFill>
                  <a:srgbClr val="333333"/>
                </a:solidFill>
                <a:latin typeface="Calibri Light"/>
              </a:rPr>
            </a:br>
            <a:r>
              <a:rPr lang="nl-NL" sz="2400" dirty="0">
                <a:solidFill>
                  <a:srgbClr val="333333"/>
                </a:solidFill>
                <a:latin typeface="Calibri Light"/>
              </a:rPr>
              <a:t>Proberen om ergens niet aan te denken leidt juist tot een toename van deze gedachten.</a:t>
            </a:r>
          </a:p>
          <a:p>
            <a:r>
              <a:rPr lang="nl-NL" sz="2400" dirty="0">
                <a:solidFill>
                  <a:srgbClr val="333333"/>
                </a:solidFill>
                <a:latin typeface="Calibri Light"/>
              </a:rPr>
              <a:t>Probeer maar eens: </a:t>
            </a:r>
          </a:p>
          <a:p>
            <a:pPr>
              <a:lnSpc>
                <a:spcPct val="100000"/>
              </a:lnSpc>
              <a:spcBef>
                <a:spcPts val="1200"/>
              </a:spcBef>
            </a:pPr>
            <a:r>
              <a:rPr lang="nl-NL" sz="2400" dirty="0">
                <a:solidFill>
                  <a:srgbClr val="004992"/>
                </a:solidFill>
                <a:latin typeface="Calibri Light"/>
              </a:rPr>
              <a:t>Denk de volgende minuut niet aan een olifant!</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6. Onderdrukken van negatieve gedachten</a:t>
            </a:r>
            <a:br>
              <a:rPr lang="nl-NL" altLang="de-DE" sz="3600" dirty="0">
                <a:solidFill>
                  <a:srgbClr val="004992"/>
                </a:solidFill>
                <a:latin typeface="Calibri Light"/>
              </a:rPr>
            </a:br>
            <a:r>
              <a:rPr lang="nl-NL" altLang="de-DE" dirty="0">
                <a:solidFill>
                  <a:srgbClr val="004992"/>
                </a:solidFill>
                <a:latin typeface="Calibri Light"/>
              </a:rPr>
              <a:t>Werkt het? Nee!</a:t>
            </a:r>
            <a:endParaRPr lang="de-DE" altLang="de-DE" dirty="0">
              <a:solidFill>
                <a:srgbClr val="004992"/>
              </a:solidFill>
              <a:latin typeface="Calibri Light"/>
            </a:endParaRPr>
          </a:p>
        </p:txBody>
      </p:sp>
      <p:sp>
        <p:nvSpPr>
          <p:cNvPr id="2" name="Content Placeholder 1"/>
          <p:cNvSpPr>
            <a:spLocks noGrp="1"/>
          </p:cNvSpPr>
          <p:nvPr>
            <p:ph idx="1"/>
          </p:nvPr>
        </p:nvSpPr>
        <p:spPr/>
        <p:txBody>
          <a:bodyPr/>
          <a:lstStyle/>
          <a:p>
            <a:r>
              <a:rPr lang="nl-NL" sz="2400" dirty="0">
                <a:solidFill>
                  <a:srgbClr val="333333"/>
                </a:solidFill>
                <a:latin typeface="Calibri Light"/>
              </a:rPr>
              <a:t>De meesten van jullie hebben waarschijnlijk gedacht aan een olifant en/of aan iets dat te maken heeft met een olifant (bv. dierentuin, safari, Afrika, etc.) </a:t>
            </a:r>
          </a:p>
          <a:p>
            <a:r>
              <a:rPr lang="nl-NL" sz="2400" dirty="0">
                <a:solidFill>
                  <a:srgbClr val="333333"/>
                </a:solidFill>
                <a:latin typeface="Calibri Light"/>
              </a:rPr>
              <a:t>Dit effect wordt zelfs sterker als je bewust hinderlijke gedachten probeert te </a:t>
            </a:r>
            <a:r>
              <a:rPr lang="nl-NL" sz="2400">
                <a:solidFill>
                  <a:srgbClr val="333333"/>
                </a:solidFill>
                <a:latin typeface="Calibri Light"/>
              </a:rPr>
              <a:t>onderdrukken (“ik </a:t>
            </a:r>
            <a:r>
              <a:rPr lang="nl-NL" sz="2400" dirty="0">
                <a:solidFill>
                  <a:srgbClr val="333333"/>
                </a:solidFill>
                <a:latin typeface="Calibri Light"/>
              </a:rPr>
              <a:t>ben </a:t>
            </a:r>
            <a:r>
              <a:rPr lang="nl-NL" sz="2400">
                <a:solidFill>
                  <a:srgbClr val="333333"/>
                </a:solidFill>
                <a:latin typeface="Calibri Light"/>
              </a:rPr>
              <a:t>een loser” </a:t>
            </a:r>
            <a:r>
              <a:rPr lang="nl-NL" sz="2400" dirty="0">
                <a:solidFill>
                  <a:srgbClr val="333333"/>
                </a:solidFill>
                <a:latin typeface="Calibri Light"/>
              </a:rPr>
              <a:t>etc.). Deze gedachten kunnen zo sterk worden dat ze je raar voorkomen en buiten je controle lijken te ontstaan!</a:t>
            </a:r>
            <a:endParaRPr lang="en-US" sz="2400" dirty="0">
              <a:solidFill>
                <a:srgbClr val="333333"/>
              </a:solidFill>
              <a:latin typeface="Calibri Light"/>
            </a:endParaRPr>
          </a:p>
        </p:txBody>
      </p:sp>
      <p:pic>
        <p:nvPicPr>
          <p:cNvPr id="6"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 plaats daarvan:</a:t>
            </a:r>
          </a:p>
        </p:txBody>
      </p:sp>
      <p:sp>
        <p:nvSpPr>
          <p:cNvPr id="50179"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Wanneer je wordt gehinderd door sterk negatieve gedachten, probeer deze niet actief te onderdrukken, dan nemen ze alleen maar toe.</a:t>
            </a:r>
          </a:p>
          <a:p>
            <a:pPr eaLnBrk="1" hangingPunct="1"/>
            <a:r>
              <a:rPr lang="de-DE" altLang="de-DE" sz="2400" dirty="0">
                <a:solidFill>
                  <a:srgbClr val="333333"/>
                </a:solidFill>
                <a:latin typeface="Calibri Light"/>
              </a:rPr>
              <a:t>Observeer je gedachten zonder actief ingrijpen, zoals een bezoeker in een dierentuin op een veilige afstand een gevaarlijk dier observeert.</a:t>
            </a:r>
          </a:p>
          <a:p>
            <a:pPr eaLnBrk="1" hangingPunct="1"/>
            <a:r>
              <a:rPr lang="de-DE" altLang="de-DE" sz="2400" dirty="0">
                <a:solidFill>
                  <a:srgbClr val="004992"/>
                </a:solidFill>
                <a:latin typeface="Calibri Light"/>
              </a:rPr>
              <a:t>De gedachten zullen bijna automatisch afzwakken.</a:t>
            </a:r>
          </a:p>
        </p:txBody>
      </p:sp>
      <p:pic>
        <p:nvPicPr>
          <p:cNvPr id="7"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Meer disfunctionele denkgewoonten</a:t>
            </a:r>
          </a:p>
        </p:txBody>
      </p:sp>
      <p:sp>
        <p:nvSpPr>
          <p:cNvPr id="51202" name="Rectangle 2"/>
          <p:cNvSpPr>
            <a:spLocks noGrp="1" noChangeArrowheads="1"/>
          </p:cNvSpPr>
          <p:nvPr>
            <p:ph idx="1"/>
          </p:nvPr>
        </p:nvSpPr>
        <p:spPr>
          <a:xfrm>
            <a:off x="408955" y="2204864"/>
            <a:ext cx="8229600" cy="4248000"/>
          </a:xfrm>
        </p:spPr>
        <p:txBody>
          <a:bodyPr/>
          <a:lstStyle/>
          <a:p>
            <a:pPr marL="342900" indent="-342900" eaLnBrk="1" hangingPunct="1">
              <a:lnSpc>
                <a:spcPct val="100000"/>
              </a:lnSpc>
              <a:spcBef>
                <a:spcPts val="1200"/>
              </a:spcBef>
              <a:buClr>
                <a:srgbClr val="333333"/>
              </a:buClr>
              <a:buFont typeface="WingDings"/>
              <a:buChar char=""/>
            </a:pPr>
            <a:r>
              <a:rPr lang="en-US" altLang="de-DE" sz="2000" dirty="0" err="1">
                <a:solidFill>
                  <a:srgbClr val="004992"/>
                </a:solidFill>
                <a:latin typeface="Calibri Light"/>
              </a:rPr>
              <a:t>Vergelijken</a:t>
            </a:r>
            <a:r>
              <a:rPr lang="en-US" altLang="de-DE" sz="2000" dirty="0">
                <a:solidFill>
                  <a:srgbClr val="004992"/>
                </a:solidFill>
                <a:latin typeface="Calibri Light"/>
              </a:rPr>
              <a:t> met </a:t>
            </a:r>
            <a:r>
              <a:rPr lang="en-US" altLang="de-DE" sz="2000" dirty="0" err="1">
                <a:solidFill>
                  <a:srgbClr val="004992"/>
                </a:solidFill>
                <a:latin typeface="Calibri Light"/>
              </a:rPr>
              <a:t>andere</a:t>
            </a:r>
            <a:r>
              <a:rPr lang="en-US" altLang="de-DE" sz="2000" dirty="0">
                <a:solidFill>
                  <a:srgbClr val="004992"/>
                </a:solidFill>
                <a:latin typeface="Calibri Light"/>
              </a:rPr>
              <a:t> </a:t>
            </a:r>
            <a:r>
              <a:rPr lang="en-US" altLang="de-DE" sz="2000" dirty="0" err="1">
                <a:solidFill>
                  <a:srgbClr val="004992"/>
                </a:solidFill>
                <a:latin typeface="Calibri Light"/>
              </a:rPr>
              <a:t>mensen</a:t>
            </a:r>
            <a:r>
              <a:rPr lang="en-US" altLang="de-DE" sz="2000" dirty="0">
                <a:solidFill>
                  <a:srgbClr val="004992"/>
                </a:solidFill>
                <a:latin typeface="Calibri Light"/>
              </a:rPr>
              <a:t>:</a:t>
            </a:r>
            <a:endParaRPr lang="de-DE" altLang="de-DE" sz="2000" dirty="0">
              <a:solidFill>
                <a:srgbClr val="004992"/>
              </a:solidFill>
              <a:latin typeface="Calibri Light"/>
            </a:endParaRPr>
          </a:p>
          <a:p>
            <a:pPr marL="774827" lvl="3" indent="-342900">
              <a:lnSpc>
                <a:spcPct val="100000"/>
              </a:lnSpc>
              <a:spcBef>
                <a:spcPts val="1200"/>
              </a:spcBef>
              <a:buClr>
                <a:srgbClr val="333333"/>
              </a:buClr>
              <a:buFont typeface="WingDings"/>
              <a:buChar char=""/>
            </a:pPr>
            <a:r>
              <a:rPr lang="en-US" altLang="de-DE" sz="2000" dirty="0" err="1">
                <a:solidFill>
                  <a:srgbClr val="333333"/>
                </a:solidFill>
                <a:latin typeface="Calibri Light"/>
              </a:rPr>
              <a:t>Vergelijk</a:t>
            </a:r>
            <a:r>
              <a:rPr lang="en-US" altLang="de-DE" sz="2000" dirty="0">
                <a:solidFill>
                  <a:srgbClr val="333333"/>
                </a:solidFill>
                <a:latin typeface="Calibri Light"/>
              </a:rPr>
              <a:t> </a:t>
            </a:r>
            <a:r>
              <a:rPr lang="en-US" altLang="de-DE" sz="2000" dirty="0" err="1">
                <a:solidFill>
                  <a:srgbClr val="333333"/>
                </a:solidFill>
                <a:latin typeface="Calibri Light"/>
              </a:rPr>
              <a:t>jezelf</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veel</a:t>
            </a:r>
            <a:r>
              <a:rPr lang="en-US" altLang="de-DE" sz="2000" dirty="0">
                <a:solidFill>
                  <a:srgbClr val="333333"/>
                </a:solidFill>
                <a:latin typeface="Calibri Light"/>
              </a:rPr>
              <a:t> met </a:t>
            </a:r>
            <a:r>
              <a:rPr lang="en-US" altLang="de-DE" sz="2000" dirty="0" err="1">
                <a:solidFill>
                  <a:srgbClr val="333333"/>
                </a:solidFill>
                <a:latin typeface="Calibri Light"/>
              </a:rPr>
              <a:t>anderen</a:t>
            </a:r>
            <a:r>
              <a:rPr lang="en-US" altLang="de-DE" sz="2000" dirty="0">
                <a:solidFill>
                  <a:srgbClr val="333333"/>
                </a:solidFill>
                <a:latin typeface="Calibri Light"/>
              </a:rPr>
              <a:t>.</a:t>
            </a:r>
          </a:p>
          <a:p>
            <a:pPr marL="774827" lvl="3" indent="-342900">
              <a:lnSpc>
                <a:spcPct val="100000"/>
              </a:lnSpc>
              <a:spcBef>
                <a:spcPts val="1200"/>
              </a:spcBef>
              <a:buClr>
                <a:srgbClr val="333333"/>
              </a:buClr>
              <a:buFont typeface="WingDings"/>
              <a:buChar char=""/>
            </a:pPr>
            <a:r>
              <a:rPr lang="en-US" altLang="de-DE" sz="2000" dirty="0" err="1">
                <a:solidFill>
                  <a:srgbClr val="333333"/>
                </a:solidFill>
                <a:latin typeface="Calibri Light"/>
              </a:rPr>
              <a:t>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a:t>
            </a:r>
            <a:r>
              <a:rPr lang="en-US" altLang="de-DE" sz="2000" dirty="0" err="1">
                <a:solidFill>
                  <a:srgbClr val="333333"/>
                </a:solidFill>
                <a:latin typeface="Calibri Light"/>
              </a:rPr>
              <a:t>altijd</a:t>
            </a:r>
            <a:r>
              <a:rPr lang="en-US" altLang="de-DE" sz="2000" dirty="0">
                <a:solidFill>
                  <a:srgbClr val="333333"/>
                </a:solidFill>
                <a:latin typeface="Calibri Light"/>
              </a:rPr>
              <a:t> </a:t>
            </a:r>
            <a:r>
              <a:rPr lang="en-US" altLang="de-DE" sz="2000" dirty="0" err="1">
                <a:solidFill>
                  <a:srgbClr val="333333"/>
                </a:solidFill>
                <a:latin typeface="Calibri Light"/>
              </a:rPr>
              <a:t>mensen</a:t>
            </a:r>
            <a:r>
              <a:rPr lang="en-US" altLang="de-DE" sz="2000" dirty="0">
                <a:solidFill>
                  <a:srgbClr val="333333"/>
                </a:solidFill>
                <a:latin typeface="Calibri Light"/>
              </a:rPr>
              <a:t> die </a:t>
            </a:r>
            <a:r>
              <a:rPr lang="en-US" altLang="de-DE" sz="2000" dirty="0" err="1">
                <a:solidFill>
                  <a:srgbClr val="333333"/>
                </a:solidFill>
                <a:latin typeface="Calibri Light"/>
              </a:rPr>
              <a:t>aantrekkelijker</a:t>
            </a:r>
            <a:r>
              <a:rPr lang="en-US" altLang="de-DE" sz="2000" dirty="0">
                <a:solidFill>
                  <a:srgbClr val="333333"/>
                </a:solidFill>
                <a:latin typeface="Calibri Light"/>
              </a:rPr>
              <a:t>, </a:t>
            </a:r>
            <a:r>
              <a:rPr lang="en-US" altLang="de-DE" sz="2000" dirty="0" err="1">
                <a:solidFill>
                  <a:srgbClr val="333333"/>
                </a:solidFill>
                <a:latin typeface="Calibri Light"/>
              </a:rPr>
              <a:t>succesvoller</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geliefder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Maar </a:t>
            </a:r>
            <a:r>
              <a:rPr lang="en-US" altLang="de-DE" sz="2000" dirty="0" err="1">
                <a:solidFill>
                  <a:srgbClr val="333333"/>
                </a:solidFill>
                <a:latin typeface="Calibri Light"/>
              </a:rPr>
              <a:t>ook</a:t>
            </a:r>
            <a:r>
              <a:rPr lang="en-US" altLang="de-DE" sz="2000" dirty="0">
                <a:solidFill>
                  <a:srgbClr val="333333"/>
                </a:solidFill>
                <a:latin typeface="Calibri Light"/>
              </a:rPr>
              <a:t> </a:t>
            </a:r>
            <a:r>
              <a:rPr lang="en-US" altLang="de-DE" sz="2000" dirty="0" err="1">
                <a:solidFill>
                  <a:srgbClr val="333333"/>
                </a:solidFill>
                <a:latin typeface="Calibri Light"/>
              </a:rPr>
              <a:t>zij</a:t>
            </a:r>
            <a:r>
              <a:rPr lang="en-US" altLang="de-DE" sz="2000" dirty="0">
                <a:solidFill>
                  <a:srgbClr val="333333"/>
                </a:solidFill>
                <a:latin typeface="Calibri Light"/>
              </a:rPr>
              <a:t> </a:t>
            </a:r>
            <a:r>
              <a:rPr lang="en-US" altLang="de-DE" sz="2000" dirty="0" err="1">
                <a:solidFill>
                  <a:srgbClr val="333333"/>
                </a:solidFill>
                <a:latin typeface="Calibri Light"/>
              </a:rPr>
              <a:t>hebben</a:t>
            </a:r>
            <a:r>
              <a:rPr lang="en-US" altLang="de-DE" sz="2000" dirty="0">
                <a:solidFill>
                  <a:srgbClr val="333333"/>
                </a:solidFill>
                <a:latin typeface="Calibri Light"/>
              </a:rPr>
              <a:t> </a:t>
            </a:r>
            <a:r>
              <a:rPr lang="en-US" altLang="de-DE" sz="2000" dirty="0" err="1">
                <a:solidFill>
                  <a:srgbClr val="333333"/>
                </a:solidFill>
                <a:latin typeface="Calibri Light"/>
              </a:rPr>
              <a:t>hun</a:t>
            </a:r>
            <a:r>
              <a:rPr lang="en-US" altLang="de-DE" sz="2000" dirty="0">
                <a:solidFill>
                  <a:srgbClr val="333333"/>
                </a:solidFill>
                <a:latin typeface="Calibri Light"/>
              </a:rPr>
              <a:t> </a:t>
            </a:r>
            <a:r>
              <a:rPr lang="en-US" altLang="de-DE" sz="2000" dirty="0" err="1">
                <a:solidFill>
                  <a:srgbClr val="333333"/>
                </a:solidFill>
                <a:latin typeface="Calibri Light"/>
              </a:rPr>
              <a:t>zwakheden</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problemen</a:t>
            </a:r>
            <a:r>
              <a:rPr lang="en-US" altLang="de-DE" sz="2000" dirty="0">
                <a:solidFill>
                  <a:srgbClr val="333333"/>
                </a:solidFill>
                <a:latin typeface="Calibri Light"/>
              </a:rPr>
              <a:t>. </a:t>
            </a:r>
          </a:p>
          <a:p>
            <a:pPr marL="342900" indent="-342900" eaLnBrk="1" hangingPunct="1">
              <a:lnSpc>
                <a:spcPct val="100000"/>
              </a:lnSpc>
              <a:spcBef>
                <a:spcPts val="1200"/>
              </a:spcBef>
              <a:buClr>
                <a:srgbClr val="333333"/>
              </a:buClr>
              <a:buFont typeface="WingDings"/>
              <a:buChar char=""/>
            </a:pPr>
            <a:r>
              <a:rPr lang="nl-NL" altLang="de-DE" sz="2000" dirty="0">
                <a:solidFill>
                  <a:srgbClr val="333333"/>
                </a:solidFill>
                <a:latin typeface="Calibri Light"/>
              </a:rPr>
              <a:t>Robbie Williams werd bekend als lid van de band </a:t>
            </a:r>
            <a:r>
              <a:rPr lang="nl-NL" altLang="nl-NL" sz="2000" dirty="0">
                <a:solidFill>
                  <a:srgbClr val="333333"/>
                </a:solidFill>
                <a:latin typeface="Calibri Light"/>
              </a:rPr>
              <a:t>“</a:t>
            </a:r>
            <a:r>
              <a:rPr lang="nl-NL" altLang="de-DE" sz="2000" dirty="0">
                <a:solidFill>
                  <a:srgbClr val="333333"/>
                </a:solidFill>
                <a:latin typeface="Calibri Light"/>
              </a:rPr>
              <a:t>Take That</a:t>
            </a:r>
            <a:r>
              <a:rPr lang="nl-NL" altLang="nl-NL" sz="2000" dirty="0">
                <a:solidFill>
                  <a:srgbClr val="333333"/>
                </a:solidFill>
                <a:latin typeface="Calibri Light"/>
              </a:rPr>
              <a:t>”</a:t>
            </a:r>
            <a:r>
              <a:rPr lang="nl-NL" altLang="de-DE" sz="2000" dirty="0">
                <a:solidFill>
                  <a:srgbClr val="333333"/>
                </a:solidFill>
                <a:latin typeface="Calibri Light"/>
              </a:rPr>
              <a:t>, die hij vanwege drugsproblemen moest verlaten. Hij begon daarna een succesvolle solocarrière als zanger. In februari 2007 werd hij voor medicatie-afhankelijkheid en depressie behandeld in een kliniek.</a:t>
            </a:r>
          </a:p>
          <a:p>
            <a:pPr marL="342900" indent="-342900" eaLnBrk="1" hangingPunct="1">
              <a:lnSpc>
                <a:spcPct val="100000"/>
              </a:lnSpc>
              <a:spcBef>
                <a:spcPts val="1200"/>
              </a:spcBef>
              <a:buClr>
                <a:srgbClr val="333333"/>
              </a:buClr>
              <a:buFont typeface="WingDings"/>
              <a:buChar char=""/>
            </a:pPr>
            <a:r>
              <a:rPr lang="nl-NL" altLang="de-DE" sz="2000" dirty="0">
                <a:solidFill>
                  <a:srgbClr val="333333"/>
                </a:solidFill>
                <a:latin typeface="Calibri Light"/>
              </a:rPr>
              <a:t>Prinses Diana had voor buitenstaanders een leven om van te dromen: Geld en luxe, bewonderd door de hele wereld om haar uiterlijk en haar sociale betrokkenheid. Echter, ze had jarenlang last van boulimia en depressies.</a:t>
            </a:r>
            <a:endParaRPr lang="en-US" altLang="de-DE" sz="2000" dirty="0">
              <a:solidFill>
                <a:srgbClr val="333333"/>
              </a:solidFill>
              <a:latin typeface="Calibri Light"/>
            </a:endParaRPr>
          </a:p>
        </p:txBody>
      </p:sp>
      <p:pic>
        <p:nvPicPr>
          <p:cNvPr id="512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0176" y="1880828"/>
            <a:ext cx="173736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0176" y="4401108"/>
            <a:ext cx="1737360" cy="21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Meer disfunctionele denkgewoonten</a:t>
            </a:r>
          </a:p>
        </p:txBody>
      </p:sp>
      <p:sp>
        <p:nvSpPr>
          <p:cNvPr id="52226" name="Rectangle 2"/>
          <p:cNvSpPr>
            <a:spLocks noGrp="1" noChangeArrowheads="1"/>
          </p:cNvSpPr>
          <p:nvPr>
            <p:ph idx="1"/>
          </p:nvPr>
        </p:nvSpPr>
        <p:spPr/>
        <p:txBody>
          <a:bodyPr/>
          <a:lstStyle/>
          <a:p>
            <a:pPr eaLnBrk="1" hangingPunct="1">
              <a:buClr>
                <a:srgbClr val="004992"/>
              </a:buClr>
            </a:pPr>
            <a:r>
              <a:rPr lang="en-US" altLang="de-DE" sz="2400" b="1" dirty="0" err="1">
                <a:solidFill>
                  <a:srgbClr val="004992"/>
                </a:solidFill>
                <a:latin typeface="Calibri Light"/>
              </a:rPr>
              <a:t>Onhaalbare</a:t>
            </a:r>
            <a:r>
              <a:rPr lang="en-US" altLang="de-DE" sz="2400" b="1" dirty="0">
                <a:solidFill>
                  <a:srgbClr val="004992"/>
                </a:solidFill>
                <a:latin typeface="Calibri Light"/>
              </a:rPr>
              <a:t> </a:t>
            </a:r>
            <a:r>
              <a:rPr lang="en-US" altLang="de-DE" sz="2400" b="1" dirty="0" err="1">
                <a:solidFill>
                  <a:srgbClr val="004992"/>
                </a:solidFill>
                <a:latin typeface="Calibri Light"/>
              </a:rPr>
              <a:t>eisen</a:t>
            </a:r>
            <a:r>
              <a:rPr lang="en-US" altLang="de-DE" sz="2400" b="1" dirty="0">
                <a:solidFill>
                  <a:srgbClr val="004992"/>
                </a:solidFill>
                <a:latin typeface="Calibri Light"/>
              </a:rPr>
              <a:t> </a:t>
            </a:r>
            <a:r>
              <a:rPr lang="en-US" altLang="de-DE" sz="2400" b="1" dirty="0" err="1">
                <a:solidFill>
                  <a:srgbClr val="004992"/>
                </a:solidFill>
                <a:latin typeface="Calibri Light"/>
              </a:rPr>
              <a:t>stellen</a:t>
            </a:r>
            <a:r>
              <a:rPr lang="en-US" altLang="de-DE" sz="2400" b="1" dirty="0">
                <a:solidFill>
                  <a:srgbClr val="004992"/>
                </a:solidFill>
                <a:latin typeface="Calibri Light"/>
              </a:rPr>
              <a:t>:</a:t>
            </a:r>
          </a:p>
          <a:p>
            <a:pPr marL="342900" indent="-342900" eaLnBrk="1" hangingPunct="1">
              <a:buClr>
                <a:srgbClr val="333333"/>
              </a:buClr>
              <a:buFont typeface="WingDings"/>
              <a:buChar char=""/>
            </a:pPr>
            <a:r>
              <a:rPr lang="en-US" altLang="de-DE" sz="2400" dirty="0" err="1">
                <a:solidFill>
                  <a:srgbClr val="333333"/>
                </a:solidFill>
                <a:latin typeface="Calibri Light"/>
              </a:rPr>
              <a:t>Stel</a:t>
            </a:r>
            <a:r>
              <a:rPr lang="en-US" altLang="de-DE" sz="2400" dirty="0">
                <a:solidFill>
                  <a:srgbClr val="333333"/>
                </a:solidFill>
                <a:latin typeface="Calibri Light"/>
              </a:rPr>
              <a:t> </a:t>
            </a:r>
            <a:r>
              <a:rPr lang="en-US" altLang="de-DE" sz="2400" dirty="0" err="1">
                <a:solidFill>
                  <a:srgbClr val="333333"/>
                </a:solidFill>
                <a:latin typeface="Calibri Light"/>
              </a:rPr>
              <a:t>jezelf</a:t>
            </a:r>
            <a:r>
              <a:rPr lang="en-US" altLang="de-DE" sz="2400" dirty="0">
                <a:solidFill>
                  <a:srgbClr val="333333"/>
                </a:solidFill>
                <a:latin typeface="Calibri Light"/>
              </a:rPr>
              <a:t> </a:t>
            </a:r>
            <a:r>
              <a:rPr lang="en-US" altLang="de-DE" sz="2400" dirty="0" err="1">
                <a:solidFill>
                  <a:srgbClr val="333333"/>
                </a:solidFill>
                <a:latin typeface="Calibri Light"/>
              </a:rPr>
              <a:t>geen</a:t>
            </a:r>
            <a:r>
              <a:rPr lang="en-US" altLang="de-DE" sz="2400" dirty="0">
                <a:solidFill>
                  <a:srgbClr val="333333"/>
                </a:solidFill>
                <a:latin typeface="Calibri Light"/>
              </a:rPr>
              <a:t> </a:t>
            </a:r>
            <a:r>
              <a:rPr lang="en-US" altLang="de-DE" sz="2400" dirty="0" err="1">
                <a:solidFill>
                  <a:srgbClr val="333333"/>
                </a:solidFill>
                <a:latin typeface="Calibri Light"/>
              </a:rPr>
              <a:t>onrealistisch</a:t>
            </a:r>
            <a:r>
              <a:rPr lang="en-US" altLang="de-DE" sz="2400" dirty="0">
                <a:solidFill>
                  <a:srgbClr val="333333"/>
                </a:solidFill>
                <a:latin typeface="Calibri Light"/>
              </a:rPr>
              <a:t> </a:t>
            </a:r>
            <a:r>
              <a:rPr lang="en-US" altLang="de-DE" sz="2400" dirty="0" err="1">
                <a:solidFill>
                  <a:srgbClr val="333333"/>
                </a:solidFill>
                <a:latin typeface="Calibri Light"/>
              </a:rPr>
              <a:t>hoge</a:t>
            </a:r>
            <a:r>
              <a:rPr lang="en-US" altLang="de-DE" sz="2400" dirty="0">
                <a:solidFill>
                  <a:srgbClr val="333333"/>
                </a:solidFill>
                <a:latin typeface="Calibri Light"/>
              </a:rPr>
              <a:t> </a:t>
            </a:r>
            <a:r>
              <a:rPr lang="en-US" altLang="de-DE" sz="2400" dirty="0" err="1">
                <a:solidFill>
                  <a:srgbClr val="333333"/>
                </a:solidFill>
                <a:latin typeface="Calibri Light"/>
              </a:rPr>
              <a:t>eisen</a:t>
            </a:r>
            <a:r>
              <a:rPr lang="en-US" altLang="de-DE" sz="2400" dirty="0">
                <a:solidFill>
                  <a:srgbClr val="333333"/>
                </a:solidFill>
                <a:latin typeface="Calibri Light"/>
              </a:rPr>
              <a:t>, </a:t>
            </a:r>
            <a:r>
              <a:rPr lang="en-US" altLang="de-DE" sz="2400" dirty="0" err="1">
                <a:solidFill>
                  <a:srgbClr val="333333"/>
                </a:solidFill>
                <a:latin typeface="Calibri Light"/>
              </a:rPr>
              <a:t>zoals</a:t>
            </a:r>
            <a:r>
              <a:rPr lang="en-US" altLang="de-DE" sz="2400" dirty="0">
                <a:solidFill>
                  <a:srgbClr val="333333"/>
                </a:solidFill>
                <a:latin typeface="Calibri Light"/>
              </a:rPr>
              <a:t>:</a:t>
            </a:r>
          </a:p>
          <a:p>
            <a:pPr marL="342900" lvl="5" indent="-342900">
              <a:spcBef>
                <a:spcPts val="1999"/>
              </a:spcBef>
              <a:buClr>
                <a:srgbClr val="FFFFFF"/>
              </a:buClr>
              <a:buFont typeface="WingDings"/>
              <a:buChar char=""/>
            </a:pPr>
            <a:r>
              <a:rPr lang="en-US" altLang="nl-NL" sz="2400" dirty="0">
                <a:solidFill>
                  <a:srgbClr val="333333"/>
                </a:solidFill>
                <a:latin typeface="Calibri Light"/>
              </a:rPr>
              <a:t>“</a:t>
            </a:r>
            <a:r>
              <a:rPr lang="en-US" altLang="de-DE" sz="2400" dirty="0" err="1">
                <a:solidFill>
                  <a:srgbClr val="333333"/>
                </a:solidFill>
                <a:latin typeface="Calibri Light"/>
              </a:rPr>
              <a:t>Ik</a:t>
            </a:r>
            <a:r>
              <a:rPr lang="en-US" altLang="de-DE" sz="2400" dirty="0">
                <a:solidFill>
                  <a:srgbClr val="333333"/>
                </a:solidFill>
                <a:latin typeface="Calibri Light"/>
              </a:rPr>
              <a:t> </a:t>
            </a:r>
            <a:r>
              <a:rPr lang="en-US" altLang="de-DE" sz="2400" dirty="0" err="1">
                <a:solidFill>
                  <a:srgbClr val="333333"/>
                </a:solidFill>
                <a:latin typeface="Calibri Light"/>
              </a:rPr>
              <a:t>moet</a:t>
            </a:r>
            <a:r>
              <a:rPr lang="en-US" altLang="de-DE" sz="2400" dirty="0">
                <a:solidFill>
                  <a:srgbClr val="333333"/>
                </a:solidFill>
                <a:latin typeface="Calibri Light"/>
              </a:rPr>
              <a:t> </a:t>
            </a:r>
            <a:r>
              <a:rPr lang="en-US" altLang="de-DE" sz="2400" dirty="0" err="1">
                <a:solidFill>
                  <a:srgbClr val="333333"/>
                </a:solidFill>
                <a:latin typeface="Calibri Light"/>
              </a:rPr>
              <a:t>er</a:t>
            </a:r>
            <a:r>
              <a:rPr lang="en-US" altLang="de-DE" sz="2400" dirty="0">
                <a:solidFill>
                  <a:srgbClr val="333333"/>
                </a:solidFill>
                <a:latin typeface="Calibri Light"/>
              </a:rPr>
              <a:t> </a:t>
            </a:r>
            <a:r>
              <a:rPr lang="en-US" altLang="de-DE" sz="2400" dirty="0" err="1">
                <a:solidFill>
                  <a:srgbClr val="333333"/>
                </a:solidFill>
                <a:latin typeface="Calibri Light"/>
              </a:rPr>
              <a:t>altijd</a:t>
            </a:r>
            <a:r>
              <a:rPr lang="en-US" altLang="de-DE" sz="2400" dirty="0">
                <a:solidFill>
                  <a:srgbClr val="333333"/>
                </a:solidFill>
                <a:latin typeface="Calibri Light"/>
              </a:rPr>
              <a:t> </a:t>
            </a:r>
            <a:r>
              <a:rPr lang="en-US" altLang="de-DE" sz="2400" dirty="0" err="1">
                <a:solidFill>
                  <a:srgbClr val="333333"/>
                </a:solidFill>
                <a:latin typeface="Calibri Light"/>
              </a:rPr>
              <a:t>goed</a:t>
            </a:r>
            <a:r>
              <a:rPr lang="en-US" altLang="de-DE" sz="2400" dirty="0">
                <a:solidFill>
                  <a:srgbClr val="333333"/>
                </a:solidFill>
                <a:latin typeface="Calibri Light"/>
              </a:rPr>
              <a:t> </a:t>
            </a:r>
            <a:r>
              <a:rPr lang="en-US" altLang="de-DE" sz="2400" dirty="0" err="1">
                <a:solidFill>
                  <a:srgbClr val="333333"/>
                </a:solidFill>
                <a:latin typeface="Calibri Light"/>
              </a:rPr>
              <a:t>uitzien</a:t>
            </a:r>
            <a:r>
              <a:rPr lang="en-US" altLang="nl-NL" sz="2400" dirty="0">
                <a:solidFill>
                  <a:srgbClr val="333333"/>
                </a:solidFill>
                <a:latin typeface="Calibri Light"/>
              </a:rPr>
              <a:t>”</a:t>
            </a:r>
            <a:endParaRPr lang="en-US" altLang="de-DE" sz="2400" dirty="0">
              <a:solidFill>
                <a:srgbClr val="333333"/>
              </a:solidFill>
              <a:latin typeface="Calibri Light"/>
            </a:endParaRPr>
          </a:p>
          <a:p>
            <a:pPr marL="342900" lvl="5" indent="-342900">
              <a:spcBef>
                <a:spcPts val="1999"/>
              </a:spcBef>
              <a:buClr>
                <a:srgbClr val="FFFFFF"/>
              </a:buClr>
              <a:buFont typeface="WingDings"/>
              <a:buChar char=""/>
            </a:pPr>
            <a:r>
              <a:rPr lang="en-US" altLang="nl-NL" sz="2400" dirty="0">
                <a:solidFill>
                  <a:srgbClr val="333333"/>
                </a:solidFill>
                <a:latin typeface="Calibri Light"/>
              </a:rPr>
              <a:t>“</a:t>
            </a:r>
            <a:r>
              <a:rPr lang="en-US" altLang="de-DE" sz="2400" dirty="0" err="1">
                <a:solidFill>
                  <a:srgbClr val="333333"/>
                </a:solidFill>
                <a:latin typeface="Calibri Light"/>
              </a:rPr>
              <a:t>Ik</a:t>
            </a:r>
            <a:r>
              <a:rPr lang="en-US" altLang="de-DE" sz="2400" dirty="0">
                <a:solidFill>
                  <a:srgbClr val="333333"/>
                </a:solidFill>
                <a:latin typeface="Calibri Light"/>
              </a:rPr>
              <a:t> </a:t>
            </a:r>
            <a:r>
              <a:rPr lang="en-US" altLang="de-DE" sz="2400" dirty="0" err="1">
                <a:solidFill>
                  <a:srgbClr val="333333"/>
                </a:solidFill>
                <a:latin typeface="Calibri Light"/>
              </a:rPr>
              <a:t>moet</a:t>
            </a:r>
            <a:r>
              <a:rPr lang="en-US" altLang="de-DE" sz="2400" dirty="0">
                <a:solidFill>
                  <a:srgbClr val="333333"/>
                </a:solidFill>
                <a:latin typeface="Calibri Light"/>
              </a:rPr>
              <a:t> </a:t>
            </a:r>
            <a:r>
              <a:rPr lang="en-US" altLang="de-DE" sz="2400" dirty="0" err="1">
                <a:solidFill>
                  <a:srgbClr val="333333"/>
                </a:solidFill>
                <a:latin typeface="Calibri Light"/>
              </a:rPr>
              <a:t>altijd</a:t>
            </a:r>
            <a:r>
              <a:rPr lang="en-US" altLang="de-DE" sz="2400" dirty="0">
                <a:solidFill>
                  <a:srgbClr val="333333"/>
                </a:solidFill>
                <a:latin typeface="Calibri Light"/>
              </a:rPr>
              <a:t> slim </a:t>
            </a:r>
            <a:r>
              <a:rPr lang="en-US" altLang="de-DE" sz="2400" dirty="0" err="1">
                <a:solidFill>
                  <a:srgbClr val="333333"/>
                </a:solidFill>
                <a:latin typeface="Calibri Light"/>
              </a:rPr>
              <a:t>lijken</a:t>
            </a:r>
            <a:r>
              <a:rPr lang="en-US" altLang="nl-NL" sz="2400" dirty="0">
                <a:solidFill>
                  <a:srgbClr val="333333"/>
                </a:solidFill>
                <a:latin typeface="Calibri Light"/>
              </a:rPr>
              <a:t>”</a:t>
            </a:r>
            <a:endParaRPr lang="en-US" altLang="de-DE" sz="2400" dirty="0">
              <a:solidFill>
                <a:srgbClr val="333333"/>
              </a:solidFill>
              <a:latin typeface="Calibri Light"/>
            </a:endParaRPr>
          </a:p>
          <a:p>
            <a:pPr marL="342900" lvl="5" indent="-342900">
              <a:spcBef>
                <a:spcPts val="1999"/>
              </a:spcBef>
              <a:buClr>
                <a:srgbClr val="FFFFFF"/>
              </a:buClr>
              <a:buFont typeface="WingDings"/>
              <a:buChar char=""/>
            </a:pPr>
            <a:r>
              <a:rPr lang="en-US" altLang="nl-NL" sz="2400" dirty="0">
                <a:solidFill>
                  <a:srgbClr val="333333"/>
                </a:solidFill>
                <a:latin typeface="Calibri Light"/>
              </a:rPr>
              <a:t>“</a:t>
            </a:r>
            <a:r>
              <a:rPr lang="en-US" altLang="de-DE" sz="2400" dirty="0" err="1">
                <a:solidFill>
                  <a:srgbClr val="333333"/>
                </a:solidFill>
                <a:latin typeface="Calibri Light"/>
              </a:rPr>
              <a:t>Ik</a:t>
            </a:r>
            <a:r>
              <a:rPr lang="en-US" altLang="de-DE" sz="2400" dirty="0">
                <a:solidFill>
                  <a:srgbClr val="333333"/>
                </a:solidFill>
                <a:latin typeface="Calibri Light"/>
              </a:rPr>
              <a:t> </a:t>
            </a:r>
            <a:r>
              <a:rPr lang="en-US" altLang="de-DE" sz="2400" dirty="0" err="1">
                <a:solidFill>
                  <a:srgbClr val="333333"/>
                </a:solidFill>
                <a:latin typeface="Calibri Light"/>
              </a:rPr>
              <a:t>moet</a:t>
            </a:r>
            <a:r>
              <a:rPr lang="en-US" altLang="de-DE" sz="2400" dirty="0">
                <a:solidFill>
                  <a:srgbClr val="333333"/>
                </a:solidFill>
                <a:latin typeface="Calibri Light"/>
              </a:rPr>
              <a:t> </a:t>
            </a:r>
            <a:r>
              <a:rPr lang="en-US" altLang="de-DE" sz="2400" dirty="0" err="1">
                <a:solidFill>
                  <a:srgbClr val="333333"/>
                </a:solidFill>
                <a:latin typeface="Calibri Light"/>
              </a:rPr>
              <a:t>voortdurend</a:t>
            </a:r>
            <a:r>
              <a:rPr lang="en-US" altLang="de-DE" sz="2400" dirty="0">
                <a:solidFill>
                  <a:srgbClr val="333333"/>
                </a:solidFill>
                <a:latin typeface="Calibri Light"/>
              </a:rPr>
              <a:t> </a:t>
            </a:r>
            <a:r>
              <a:rPr lang="en-US" altLang="de-DE" sz="2400" dirty="0" err="1">
                <a:solidFill>
                  <a:srgbClr val="333333"/>
                </a:solidFill>
                <a:latin typeface="Calibri Light"/>
              </a:rPr>
              <a:t>onderhoudend</a:t>
            </a:r>
            <a:r>
              <a:rPr lang="en-US" altLang="de-DE" sz="2400" dirty="0">
                <a:solidFill>
                  <a:srgbClr val="333333"/>
                </a:solidFill>
                <a:latin typeface="Calibri Light"/>
              </a:rPr>
              <a:t> </a:t>
            </a:r>
            <a:r>
              <a:rPr lang="en-US" altLang="de-DE" sz="2400" dirty="0" err="1">
                <a:solidFill>
                  <a:srgbClr val="333333"/>
                </a:solidFill>
                <a:latin typeface="Calibri Light"/>
              </a:rPr>
              <a:t>zijn</a:t>
            </a:r>
            <a:r>
              <a:rPr lang="en-US" altLang="nl-NL" sz="2400" dirty="0">
                <a:solidFill>
                  <a:srgbClr val="333333"/>
                </a:solidFill>
                <a:latin typeface="Calibri Light"/>
              </a:rPr>
              <a:t>”</a:t>
            </a:r>
            <a:endParaRPr lang="en-US" altLang="de-DE" sz="2400" dirty="0">
              <a:solidFill>
                <a:srgbClr val="333333"/>
              </a:solidFill>
              <a:latin typeface="Calibri Light"/>
            </a:endParaRPr>
          </a:p>
        </p:txBody>
      </p:sp>
      <p:pic>
        <p:nvPicPr>
          <p:cNvPr id="7"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Meer disfunctionele denkgewoonten</a:t>
            </a:r>
          </a:p>
        </p:txBody>
      </p:sp>
      <p:sp>
        <p:nvSpPr>
          <p:cNvPr id="3" name="Content Placeholder 2"/>
          <p:cNvSpPr>
            <a:spLocks noGrp="1"/>
          </p:cNvSpPr>
          <p:nvPr>
            <p:ph idx="1"/>
          </p:nvPr>
        </p:nvSpPr>
        <p:spPr/>
        <p:txBody>
          <a:bodyPr/>
          <a:lstStyle/>
          <a:p>
            <a:pPr lvl="0" defTabSz="914400" fontAlgn="base">
              <a:buClr>
                <a:srgbClr val="000000"/>
              </a:buClr>
            </a:pPr>
            <a:r>
              <a:rPr lang="en-US" altLang="de-DE" sz="2400" b="1" dirty="0" err="1">
                <a:solidFill>
                  <a:srgbClr val="004992"/>
                </a:solidFill>
                <a:latin typeface="Calibri Light"/>
                <a:ea typeface="MS PGothic" panose="020B0600070205080204" pitchFamily="34" charset="-128"/>
              </a:rPr>
              <a:t>Gedachten</a:t>
            </a:r>
            <a:r>
              <a:rPr lang="en-US" altLang="de-DE" sz="2400" b="1" dirty="0">
                <a:solidFill>
                  <a:srgbClr val="004992"/>
                </a:solidFill>
                <a:latin typeface="Calibri Light"/>
                <a:ea typeface="MS PGothic" panose="020B0600070205080204" pitchFamily="34" charset="-128"/>
              </a:rPr>
              <a:t> </a:t>
            </a:r>
            <a:r>
              <a:rPr lang="en-US" altLang="de-DE" sz="2400" b="1" dirty="0" err="1">
                <a:solidFill>
                  <a:srgbClr val="004992"/>
                </a:solidFill>
                <a:latin typeface="Calibri Light"/>
                <a:ea typeface="MS PGothic" panose="020B0600070205080204" pitchFamily="34" charset="-128"/>
              </a:rPr>
              <a:t>invullen</a:t>
            </a:r>
            <a:r>
              <a:rPr lang="en-US" altLang="de-DE" sz="2400" b="1" dirty="0">
                <a:solidFill>
                  <a:srgbClr val="004992"/>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lezen</a:t>
            </a:r>
            <a:r>
              <a:rPr lang="en-US" altLang="de-DE" sz="2400" b="1" dirty="0">
                <a:solidFill>
                  <a:srgbClr val="004992"/>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Je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precies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weten</a:t>
            </a:r>
            <a:r>
              <a:rPr lang="en-US" altLang="de-DE" sz="2400" dirty="0">
                <a:solidFill>
                  <a:srgbClr val="333333"/>
                </a:solidFill>
                <a:latin typeface="Calibri Light"/>
                <a:ea typeface="MS PGothic" panose="020B0600070205080204" pitchFamily="34" charset="-128"/>
              </a:rPr>
              <a:t> wat </a:t>
            </a:r>
            <a:r>
              <a:rPr lang="en-US" altLang="de-DE" sz="2400" dirty="0" err="1">
                <a:solidFill>
                  <a:srgbClr val="333333"/>
                </a:solidFill>
                <a:latin typeface="Calibri Light"/>
                <a:ea typeface="MS PGothic" panose="020B0600070205080204" pitchFamily="34" charset="-128"/>
              </a:rPr>
              <a:t>iemand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Vermijd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verregaande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interpretatie</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andermans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gedrag</a:t>
            </a:r>
            <a:r>
              <a:rPr lang="en-US" altLang="de-DE" sz="2400" dirty="0">
                <a:solidFill>
                  <a:srgbClr val="333333"/>
                </a:solidFill>
                <a:latin typeface="Calibri Light"/>
                <a:ea typeface="MS PGothic" panose="020B0600070205080204" pitchFamily="34" charset="-128"/>
              </a:rPr>
              <a:t>.</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Er zijn veel verklaringen mogelijk voor een situatie.</a:t>
            </a:r>
            <a:endParaRPr lang="en-US" sz="2400" dirty="0">
              <a:latin typeface="Calibri Light"/>
            </a:endParaRPr>
          </a:p>
        </p:txBody>
      </p:sp>
      <p:pic>
        <p:nvPicPr>
          <p:cNvPr id="7"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39</a:t>
            </a:fld>
            <a:endParaRPr lang="de-DE" altLang="de-DE"/>
          </a:p>
        </p:txBody>
      </p:sp>
    </p:spTree>
    <p:extLst>
      <p:ext uri="{BB962C8B-B14F-4D97-AF65-F5344CB8AC3E}">
        <p14:creationId xmlns:p14="http://schemas.microsoft.com/office/powerpoint/2010/main" val="4190924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latin typeface="Calibri Light"/>
              </a:rPr>
              <a:t>Wees je bewust van je sterke kanten</a:t>
            </a:r>
            <a:endParaRPr lang="en-US" altLang="de-DE" sz="3600" dirty="0">
              <a:latin typeface="Calibri Light"/>
            </a:endParaRPr>
          </a:p>
        </p:txBody>
      </p:sp>
      <p:sp>
        <p:nvSpPr>
          <p:cNvPr id="92161" name="Rectangle 2"/>
          <p:cNvSpPr>
            <a:spLocks noGrp="1" noChangeArrowheads="1"/>
          </p:cNvSpPr>
          <p:nvPr>
            <p:ph idx="1"/>
          </p:nvPr>
        </p:nvSpPr>
        <p:spPr>
          <a:xfrm>
            <a:off x="408955" y="2204864"/>
            <a:ext cx="8046720" cy="4248000"/>
          </a:xfrm>
        </p:spPr>
        <p:txBody>
          <a:bodyPr/>
          <a:lstStyle/>
          <a:p>
            <a:pPr marL="342900" indent="-342900" eaLnBrk="1" hangingPunct="1">
              <a:buClr>
                <a:srgbClr val="333333"/>
              </a:buClr>
              <a:buFont typeface="WingDings"/>
              <a:buChar char=""/>
              <a:defRPr/>
            </a:pPr>
            <a:r>
              <a:rPr lang="en-US" altLang="de-DE" sz="2400" dirty="0" err="1">
                <a:solidFill>
                  <a:srgbClr val="333333"/>
                </a:solidFill>
                <a:latin typeface="Calibri Light"/>
              </a:rPr>
              <a:t>Benadruk</a:t>
            </a:r>
            <a:r>
              <a:rPr lang="en-US" altLang="de-DE" sz="2400" dirty="0">
                <a:solidFill>
                  <a:srgbClr val="333333"/>
                </a:solidFill>
                <a:latin typeface="Calibri Light"/>
              </a:rPr>
              <a:t> je </a:t>
            </a:r>
            <a:r>
              <a:rPr lang="en-US" altLang="de-DE" sz="2400" dirty="0" err="1">
                <a:solidFill>
                  <a:srgbClr val="333333"/>
                </a:solidFill>
                <a:latin typeface="Calibri Light"/>
              </a:rPr>
              <a:t>sterke</a:t>
            </a:r>
            <a:r>
              <a:rPr lang="en-US" altLang="de-DE" sz="2400" dirty="0">
                <a:solidFill>
                  <a:srgbClr val="333333"/>
                </a:solidFill>
                <a:latin typeface="Calibri Light"/>
              </a:rPr>
              <a:t> </a:t>
            </a:r>
            <a:r>
              <a:rPr lang="en-US" altLang="de-DE" sz="2400" dirty="0" err="1">
                <a:solidFill>
                  <a:srgbClr val="333333"/>
                </a:solidFill>
                <a:latin typeface="Calibri Light"/>
              </a:rPr>
              <a:t>kanten</a:t>
            </a:r>
            <a:r>
              <a:rPr lang="en-US" altLang="de-DE" sz="2400" dirty="0">
                <a:solidFill>
                  <a:srgbClr val="333333"/>
                </a:solidFill>
                <a:latin typeface="Calibri Light"/>
              </a:rPr>
              <a:t>, in </a:t>
            </a:r>
            <a:r>
              <a:rPr lang="en-US" altLang="de-DE" sz="2400" dirty="0" err="1">
                <a:solidFill>
                  <a:srgbClr val="333333"/>
                </a:solidFill>
                <a:latin typeface="Calibri Light"/>
              </a:rPr>
              <a:t>plaats</a:t>
            </a:r>
            <a:r>
              <a:rPr lang="en-US" altLang="de-DE" sz="2400" dirty="0">
                <a:solidFill>
                  <a:srgbClr val="333333"/>
                </a:solidFill>
                <a:latin typeface="Calibri Light"/>
              </a:rPr>
              <a:t> van al je </a:t>
            </a:r>
            <a:r>
              <a:rPr lang="en-US" altLang="de-DE" sz="2400" dirty="0" err="1">
                <a:solidFill>
                  <a:srgbClr val="333333"/>
                </a:solidFill>
                <a:latin typeface="Calibri Light"/>
              </a:rPr>
              <a:t>aandacht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richten</a:t>
            </a:r>
            <a:r>
              <a:rPr lang="en-US" altLang="de-DE" sz="2400" dirty="0">
                <a:solidFill>
                  <a:srgbClr val="333333"/>
                </a:solidFill>
                <a:latin typeface="Calibri Light"/>
              </a:rPr>
              <a:t> op je </a:t>
            </a:r>
            <a:r>
              <a:rPr lang="en-US" altLang="de-DE" sz="2400" dirty="0" err="1">
                <a:solidFill>
                  <a:srgbClr val="333333"/>
                </a:solidFill>
                <a:latin typeface="Calibri Light"/>
              </a:rPr>
              <a:t>zwakheden</a:t>
            </a:r>
            <a:r>
              <a:rPr lang="en-US" altLang="de-DE" sz="2400" dirty="0">
                <a:solidFill>
                  <a:srgbClr val="333333"/>
                </a:solidFill>
                <a:latin typeface="Calibri Light"/>
              </a:rPr>
              <a:t>.</a:t>
            </a:r>
          </a:p>
          <a:p>
            <a:pPr marL="342900" indent="-342900" eaLnBrk="1" hangingPunct="1">
              <a:buClr>
                <a:srgbClr val="333333"/>
              </a:buClr>
              <a:buFont typeface="WingDings"/>
              <a:buChar char=""/>
              <a:defRPr/>
            </a:pPr>
            <a:r>
              <a:rPr lang="en-US" altLang="de-DE" sz="2400" dirty="0">
                <a:solidFill>
                  <a:srgbClr val="333333"/>
                </a:solidFill>
                <a:latin typeface="Calibri Light"/>
              </a:rPr>
              <a:t>Elk </a:t>
            </a:r>
            <a:r>
              <a:rPr lang="en-US" altLang="de-DE" sz="2400" dirty="0" err="1">
                <a:solidFill>
                  <a:srgbClr val="333333"/>
                </a:solidFill>
                <a:latin typeface="Calibri Light"/>
              </a:rPr>
              <a:t>mens</a:t>
            </a:r>
            <a:r>
              <a:rPr lang="en-US" altLang="de-DE" sz="2400" dirty="0">
                <a:solidFill>
                  <a:srgbClr val="333333"/>
                </a:solidFill>
                <a:latin typeface="Calibri Light"/>
              </a:rPr>
              <a:t> </a:t>
            </a:r>
            <a:r>
              <a:rPr lang="en-US" altLang="de-DE" sz="2400" dirty="0" err="1">
                <a:solidFill>
                  <a:srgbClr val="333333"/>
                </a:solidFill>
                <a:latin typeface="Calibri Light"/>
              </a:rPr>
              <a:t>heeft</a:t>
            </a:r>
            <a:r>
              <a:rPr lang="en-US" altLang="de-DE" sz="2400" dirty="0">
                <a:solidFill>
                  <a:srgbClr val="333333"/>
                </a:solidFill>
                <a:latin typeface="Calibri Light"/>
              </a:rPr>
              <a:t> </a:t>
            </a:r>
            <a:r>
              <a:rPr lang="en-US" altLang="de-DE" sz="2400" dirty="0" err="1">
                <a:solidFill>
                  <a:srgbClr val="333333"/>
                </a:solidFill>
                <a:latin typeface="Calibri Light"/>
              </a:rPr>
              <a:t>sterke</a:t>
            </a:r>
            <a:r>
              <a:rPr lang="en-US" altLang="de-DE" sz="2400" dirty="0">
                <a:solidFill>
                  <a:srgbClr val="333333"/>
                </a:solidFill>
                <a:latin typeface="Calibri Light"/>
              </a:rPr>
              <a:t> </a:t>
            </a:r>
            <a:r>
              <a:rPr lang="en-US" altLang="de-DE" sz="2400" dirty="0" err="1">
                <a:solidFill>
                  <a:srgbClr val="333333"/>
                </a:solidFill>
                <a:latin typeface="Calibri Light"/>
              </a:rPr>
              <a:t>kanten</a:t>
            </a:r>
            <a:r>
              <a:rPr lang="en-US" altLang="de-DE" sz="2400" dirty="0">
                <a:solidFill>
                  <a:srgbClr val="333333"/>
                </a:solidFill>
                <a:latin typeface="Calibri Light"/>
              </a:rPr>
              <a:t> of </a:t>
            </a:r>
            <a:r>
              <a:rPr lang="en-US" altLang="de-DE" sz="2400" dirty="0" err="1">
                <a:solidFill>
                  <a:srgbClr val="333333"/>
                </a:solidFill>
                <a:latin typeface="Calibri Light"/>
              </a:rPr>
              <a:t>krachten</a:t>
            </a:r>
            <a:r>
              <a:rPr lang="en-US" altLang="de-DE" sz="2400" dirty="0">
                <a:solidFill>
                  <a:srgbClr val="333333"/>
                </a:solidFill>
                <a:latin typeface="Calibri Light"/>
              </a:rPr>
              <a:t> die </a:t>
            </a:r>
            <a:r>
              <a:rPr lang="en-US" altLang="de-DE" sz="2400" dirty="0" err="1">
                <a:solidFill>
                  <a:srgbClr val="333333"/>
                </a:solidFill>
                <a:latin typeface="Calibri Light"/>
              </a:rPr>
              <a:t>niet</a:t>
            </a:r>
            <a:r>
              <a:rPr lang="en-US" altLang="de-DE" sz="2400" dirty="0">
                <a:solidFill>
                  <a:srgbClr val="333333"/>
                </a:solidFill>
                <a:latin typeface="Calibri Light"/>
              </a:rPr>
              <a:t> </a:t>
            </a:r>
            <a:r>
              <a:rPr lang="en-US" altLang="de-DE" sz="2400" dirty="0" err="1">
                <a:solidFill>
                  <a:srgbClr val="333333"/>
                </a:solidFill>
                <a:latin typeface="Calibri Light"/>
              </a:rPr>
              <a:t>iedereen</a:t>
            </a:r>
            <a:r>
              <a:rPr lang="en-US" altLang="de-DE" sz="2400" dirty="0">
                <a:solidFill>
                  <a:srgbClr val="333333"/>
                </a:solidFill>
                <a:latin typeface="Calibri Light"/>
              </a:rPr>
              <a:t> </a:t>
            </a:r>
            <a:r>
              <a:rPr lang="en-US" altLang="de-DE" sz="2400" dirty="0" err="1">
                <a:solidFill>
                  <a:srgbClr val="333333"/>
                </a:solidFill>
                <a:latin typeface="Calibri Light"/>
              </a:rPr>
              <a:t>bezit</a:t>
            </a:r>
            <a:r>
              <a:rPr lang="en-US" altLang="de-DE" sz="2400" dirty="0">
                <a:solidFill>
                  <a:srgbClr val="333333"/>
                </a:solidFill>
                <a:latin typeface="Calibri Light"/>
              </a:rPr>
              <a:t> en </a:t>
            </a:r>
            <a:r>
              <a:rPr lang="en-US" altLang="de-DE" sz="2400" dirty="0" err="1">
                <a:solidFill>
                  <a:srgbClr val="333333"/>
                </a:solidFill>
                <a:latin typeface="Calibri Light"/>
              </a:rPr>
              <a:t>waar</a:t>
            </a:r>
            <a:r>
              <a:rPr lang="en-US" altLang="de-DE" sz="2400" dirty="0">
                <a:solidFill>
                  <a:srgbClr val="333333"/>
                </a:solidFill>
                <a:latin typeface="Calibri Light"/>
              </a:rPr>
              <a:t> </a:t>
            </a:r>
            <a:r>
              <a:rPr lang="en-US" altLang="de-DE" sz="2400" dirty="0" err="1">
                <a:solidFill>
                  <a:srgbClr val="333333"/>
                </a:solidFill>
                <a:latin typeface="Calibri Light"/>
              </a:rPr>
              <a:t>hij</a:t>
            </a:r>
            <a:r>
              <a:rPr lang="en-US" altLang="de-DE" sz="2400" dirty="0">
                <a:solidFill>
                  <a:srgbClr val="333333"/>
                </a:solidFill>
                <a:latin typeface="Calibri Light"/>
              </a:rPr>
              <a:t>/</a:t>
            </a:r>
            <a:r>
              <a:rPr lang="en-US" altLang="de-DE" sz="2400" dirty="0" err="1">
                <a:solidFill>
                  <a:srgbClr val="333333"/>
                </a:solidFill>
                <a:latin typeface="Calibri Light"/>
              </a:rPr>
              <a:t>zij</a:t>
            </a:r>
            <a:r>
              <a:rPr lang="en-US" altLang="de-DE" sz="2400" dirty="0">
                <a:solidFill>
                  <a:srgbClr val="333333"/>
                </a:solidFill>
                <a:latin typeface="Calibri Light"/>
              </a:rPr>
              <a:t> trots op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zijn</a:t>
            </a:r>
            <a:r>
              <a:rPr lang="en-US" altLang="de-DE" sz="2400" dirty="0">
                <a:solidFill>
                  <a:srgbClr val="333333"/>
                </a:solidFill>
                <a:latin typeface="Calibri Light"/>
              </a:rPr>
              <a:t>.</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dirty="0">
                <a:solidFill>
                  <a:srgbClr val="004992"/>
                </a:solidFill>
                <a:latin typeface="Calibri Light"/>
              </a:rPr>
              <a:t>Het is </a:t>
            </a:r>
            <a:r>
              <a:rPr lang="en-US" altLang="de-DE" sz="2400" dirty="0" err="1">
                <a:solidFill>
                  <a:srgbClr val="004992"/>
                </a:solidFill>
                <a:latin typeface="Calibri Light"/>
              </a:rPr>
              <a:t>niet</a:t>
            </a:r>
            <a:r>
              <a:rPr lang="en-US" altLang="de-DE" sz="2400" dirty="0">
                <a:solidFill>
                  <a:srgbClr val="004992"/>
                </a:solidFill>
                <a:latin typeface="Calibri Light"/>
              </a:rPr>
              <a:t> </a:t>
            </a:r>
            <a:r>
              <a:rPr lang="en-US" altLang="de-DE" sz="2400" dirty="0" err="1">
                <a:solidFill>
                  <a:srgbClr val="004992"/>
                </a:solidFill>
                <a:latin typeface="Calibri Light"/>
              </a:rPr>
              <a:t>nodig</a:t>
            </a:r>
            <a:r>
              <a:rPr lang="en-US" altLang="de-DE" sz="2400" dirty="0">
                <a:solidFill>
                  <a:srgbClr val="004992"/>
                </a:solidFill>
                <a:latin typeface="Calibri Light"/>
              </a:rPr>
              <a:t> </a:t>
            </a:r>
            <a:r>
              <a:rPr lang="en-US" altLang="de-DE" sz="2400" dirty="0" err="1">
                <a:solidFill>
                  <a:srgbClr val="004992"/>
                </a:solidFill>
                <a:latin typeface="Calibri Light"/>
              </a:rPr>
              <a:t>dat</a:t>
            </a:r>
            <a:r>
              <a:rPr lang="en-US" altLang="de-DE" sz="2400" dirty="0">
                <a:solidFill>
                  <a:srgbClr val="004992"/>
                </a:solidFill>
                <a:latin typeface="Calibri Light"/>
              </a:rPr>
              <a:t> </a:t>
            </a:r>
            <a:r>
              <a:rPr lang="en-US" altLang="de-DE" sz="2400" dirty="0" err="1">
                <a:solidFill>
                  <a:srgbClr val="004992"/>
                </a:solidFill>
                <a:latin typeface="Calibri Light"/>
              </a:rPr>
              <a:t>dit</a:t>
            </a:r>
            <a:r>
              <a:rPr lang="en-US" altLang="de-DE" sz="2400" dirty="0">
                <a:solidFill>
                  <a:srgbClr val="004992"/>
                </a:solidFill>
                <a:latin typeface="Calibri Light"/>
              </a:rPr>
              <a:t> </a:t>
            </a:r>
            <a:r>
              <a:rPr lang="en-US" altLang="de-DE" sz="2400" dirty="0" err="1">
                <a:solidFill>
                  <a:srgbClr val="004992"/>
                </a:solidFill>
                <a:latin typeface="Calibri Light"/>
              </a:rPr>
              <a:t>wereldrecords</a:t>
            </a:r>
            <a:r>
              <a:rPr lang="en-US" altLang="de-DE" sz="2400" dirty="0">
                <a:solidFill>
                  <a:srgbClr val="004992"/>
                </a:solidFill>
                <a:latin typeface="Calibri Light"/>
              </a:rPr>
              <a:t> </a:t>
            </a:r>
            <a:r>
              <a:rPr lang="en-US" altLang="de-DE" sz="2400" dirty="0" err="1">
                <a:solidFill>
                  <a:srgbClr val="004992"/>
                </a:solidFill>
                <a:latin typeface="Calibri Light"/>
              </a:rPr>
              <a:t>zijn</a:t>
            </a:r>
            <a:r>
              <a:rPr lang="en-US" altLang="de-DE" sz="2400" dirty="0">
                <a:solidFill>
                  <a:srgbClr val="004992"/>
                </a:solidFill>
                <a:latin typeface="Calibri Light"/>
              </a:rPr>
              <a:t> of </a:t>
            </a:r>
            <a:r>
              <a:rPr lang="en-US" altLang="de-DE" sz="2400" dirty="0" err="1">
                <a:solidFill>
                  <a:srgbClr val="004992"/>
                </a:solidFill>
                <a:latin typeface="Calibri Light"/>
              </a:rPr>
              <a:t>baanbrekende</a:t>
            </a:r>
            <a:r>
              <a:rPr lang="en-US" altLang="de-DE" sz="2400" dirty="0">
                <a:solidFill>
                  <a:srgbClr val="004992"/>
                </a:solidFill>
                <a:latin typeface="Calibri Light"/>
              </a:rPr>
              <a:t> </a:t>
            </a:r>
            <a:r>
              <a:rPr lang="en-US" altLang="de-DE" sz="2400" dirty="0" err="1">
                <a:solidFill>
                  <a:srgbClr val="004992"/>
                </a:solidFill>
                <a:latin typeface="Calibri Light"/>
              </a:rPr>
              <a:t>uitvindingen</a:t>
            </a:r>
            <a:r>
              <a:rPr lang="en-US" altLang="de-DE" sz="2400" dirty="0">
                <a:solidFill>
                  <a:srgbClr val="004992"/>
                </a:solidFill>
                <a:latin typeface="Calibri Light"/>
              </a:rPr>
              <a:t>.</a:t>
            </a: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Wees je bewust van je sterke kanten</a:t>
            </a:r>
            <a:endParaRPr lang="en-US" altLang="de-DE" sz="3600" dirty="0">
              <a:latin typeface="Calibri Light"/>
            </a:endParaRPr>
          </a:p>
        </p:txBody>
      </p:sp>
      <p:sp>
        <p:nvSpPr>
          <p:cNvPr id="44034" name="Rectangle 2"/>
          <p:cNvSpPr>
            <a:spLocks noGrp="1" noChangeArrowheads="1"/>
          </p:cNvSpPr>
          <p:nvPr>
            <p:ph idx="1"/>
          </p:nvPr>
        </p:nvSpPr>
        <p:spPr/>
        <p:txBody>
          <a:bodyPr/>
          <a:lstStyle/>
          <a:p>
            <a:pPr marL="457200" indent="-457200" eaLnBrk="1" hangingPunct="1">
              <a:lnSpc>
                <a:spcPct val="100000"/>
              </a:lnSpc>
              <a:spcBef>
                <a:spcPts val="0"/>
              </a:spcBef>
              <a:buClr>
                <a:srgbClr val="004992"/>
              </a:buClr>
              <a:buFont typeface="+mj-lt"/>
              <a:buAutoNum type="arabicPeriod"/>
              <a:defRPr/>
            </a:pPr>
            <a:r>
              <a:rPr lang="de-DE" sz="2400" dirty="0">
                <a:solidFill>
                  <a:srgbClr val="004992"/>
                </a:solidFill>
                <a:latin typeface="Calibri Light"/>
                <a:ea typeface="+mn-ea"/>
                <a:cs typeface="+mn-cs"/>
              </a:rPr>
              <a:t>Denk na </a:t>
            </a:r>
            <a:r>
              <a:rPr lang="de-DE" sz="2400" dirty="0" err="1">
                <a:solidFill>
                  <a:srgbClr val="004992"/>
                </a:solidFill>
                <a:latin typeface="Calibri Light"/>
                <a:ea typeface="+mn-ea"/>
                <a:cs typeface="+mn-cs"/>
              </a:rPr>
              <a:t>over</a:t>
            </a:r>
            <a:r>
              <a:rPr lang="de-DE" sz="2400" dirty="0">
                <a:solidFill>
                  <a:srgbClr val="004992"/>
                </a:solidFill>
                <a:latin typeface="Calibri Light"/>
                <a:ea typeface="+mn-ea"/>
                <a:cs typeface="+mn-cs"/>
              </a:rPr>
              <a:t> je eigen </a:t>
            </a:r>
            <a:r>
              <a:rPr lang="de-DE" sz="2400" dirty="0" err="1">
                <a:solidFill>
                  <a:srgbClr val="004992"/>
                </a:solidFill>
                <a:latin typeface="Calibri Light"/>
                <a:ea typeface="+mn-ea"/>
                <a:cs typeface="+mn-cs"/>
              </a:rPr>
              <a:t>sterke</a:t>
            </a:r>
            <a:r>
              <a:rPr lang="de-DE" sz="2400" dirty="0">
                <a:solidFill>
                  <a:srgbClr val="004992"/>
                </a:solidFill>
                <a:latin typeface="Calibri Light"/>
                <a:ea typeface="+mn-ea"/>
                <a:cs typeface="+mn-cs"/>
              </a:rPr>
              <a:t> kanten</a:t>
            </a:r>
            <a:r>
              <a:rPr lang="en-US" sz="2400" dirty="0">
                <a:solidFill>
                  <a:srgbClr val="004992"/>
                </a:solidFill>
                <a:latin typeface="Calibri Light"/>
                <a:ea typeface="+mn-ea"/>
                <a:cs typeface="+mn-cs"/>
              </a:rPr>
              <a:t>. </a:t>
            </a:r>
            <a:br>
              <a:rPr lang="en-US" sz="2400" dirty="0">
                <a:solidFill>
                  <a:srgbClr val="333333"/>
                </a:solidFill>
                <a:latin typeface="Calibri Light"/>
                <a:ea typeface="+mn-ea"/>
                <a:cs typeface="+mn-cs"/>
              </a:rPr>
            </a:br>
            <a:r>
              <a:rPr lang="en-US" sz="2400" i="1" dirty="0" err="1">
                <a:solidFill>
                  <a:srgbClr val="333333"/>
                </a:solidFill>
                <a:latin typeface="Calibri Light"/>
                <a:ea typeface="+mn-ea"/>
                <a:cs typeface="+mn-cs"/>
              </a:rPr>
              <a:t>Wat</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kan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goed</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Waarvoor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heb</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eerder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complimenten</a:t>
            </a:r>
            <a:br>
              <a:rPr lang="en-US" sz="2400" i="1" dirty="0">
                <a:solidFill>
                  <a:srgbClr val="333333"/>
                </a:solidFill>
                <a:latin typeface="Calibri Light"/>
              </a:rPr>
            </a:br>
            <a:r>
              <a:rPr lang="en-US" sz="2400" i="1" dirty="0" err="1">
                <a:solidFill>
                  <a:srgbClr val="333333"/>
                </a:solidFill>
                <a:latin typeface="Calibri Light"/>
                <a:ea typeface="+mn-ea"/>
                <a:cs typeface="+mn-cs"/>
              </a:rPr>
              <a:t>gekregen</a:t>
            </a:r>
            <a:r>
              <a:rPr lang="en-US" sz="2400" i="1" dirty="0">
                <a:solidFill>
                  <a:srgbClr val="333333"/>
                </a:solidFill>
                <a:latin typeface="Calibri Light"/>
                <a:ea typeface="+mn-ea"/>
                <a:cs typeface="+mn-cs"/>
              </a:rPr>
              <a:t>? </a:t>
            </a:r>
            <a:br>
              <a:rPr lang="en-US"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bv</a:t>
            </a:r>
            <a:r>
              <a:rPr lang="de-DE" sz="1600" i="1" dirty="0">
                <a:solidFill>
                  <a:srgbClr val="333333"/>
                </a:solidFill>
                <a:latin typeface="Calibri Light"/>
                <a:ea typeface="+mn-ea"/>
                <a:cs typeface="+mn-cs"/>
              </a:rPr>
              <a:t>. Ik ben zeer geduldig.</a:t>
            </a:r>
            <a:endParaRPr 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41</a:t>
            </a:fld>
            <a:endParaRPr lang="de-DE" altLang="de-DE"/>
          </a:p>
        </p:txBody>
      </p:sp>
    </p:spTree>
    <p:extLst>
      <p:ext uri="{BB962C8B-B14F-4D97-AF65-F5344CB8AC3E}">
        <p14:creationId xmlns:p14="http://schemas.microsoft.com/office/powerpoint/2010/main" val="2793158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Wees je bewust van je sterke kanten</a:t>
            </a:r>
            <a:endParaRPr lang="en-US" altLang="de-DE" sz="3600" dirty="0">
              <a:latin typeface="Calibri Light"/>
            </a:endParaRPr>
          </a:p>
        </p:txBody>
      </p:sp>
      <p:sp>
        <p:nvSpPr>
          <p:cNvPr id="44034" name="Rectangle 2"/>
          <p:cNvSpPr>
            <a:spLocks noGrp="1" noChangeArrowheads="1"/>
          </p:cNvSpPr>
          <p:nvPr>
            <p:ph idx="1"/>
          </p:nvPr>
        </p:nvSpPr>
        <p:spPr/>
        <p:txBody>
          <a:bodyPr/>
          <a:lstStyle/>
          <a:p>
            <a:pPr marL="457200" indent="-457200" eaLnBrk="1" hangingPunct="1">
              <a:lnSpc>
                <a:spcPct val="100000"/>
              </a:lnSpc>
              <a:spcBef>
                <a:spcPts val="0"/>
              </a:spcBef>
              <a:buClr>
                <a:srgbClr val="004992"/>
              </a:buClr>
              <a:buFont typeface="+mj-lt"/>
              <a:buAutoNum type="arabicPeriod"/>
              <a:defRPr/>
            </a:pPr>
            <a:r>
              <a:rPr lang="de-DE" sz="2400" dirty="0">
                <a:solidFill>
                  <a:srgbClr val="004992"/>
                </a:solidFill>
                <a:latin typeface="Calibri Light"/>
                <a:ea typeface="+mn-ea"/>
                <a:cs typeface="+mn-cs"/>
              </a:rPr>
              <a:t>Denk na </a:t>
            </a:r>
            <a:r>
              <a:rPr lang="de-DE" sz="2400" dirty="0" err="1">
                <a:solidFill>
                  <a:srgbClr val="004992"/>
                </a:solidFill>
                <a:latin typeface="Calibri Light"/>
                <a:ea typeface="+mn-ea"/>
                <a:cs typeface="+mn-cs"/>
              </a:rPr>
              <a:t>over</a:t>
            </a:r>
            <a:r>
              <a:rPr lang="de-DE" sz="2400" dirty="0">
                <a:solidFill>
                  <a:srgbClr val="004992"/>
                </a:solidFill>
                <a:latin typeface="Calibri Light"/>
                <a:ea typeface="+mn-ea"/>
                <a:cs typeface="+mn-cs"/>
              </a:rPr>
              <a:t> je eigen </a:t>
            </a:r>
            <a:r>
              <a:rPr lang="de-DE" sz="2400" dirty="0" err="1">
                <a:solidFill>
                  <a:srgbClr val="004992"/>
                </a:solidFill>
                <a:latin typeface="Calibri Light"/>
                <a:ea typeface="+mn-ea"/>
                <a:cs typeface="+mn-cs"/>
              </a:rPr>
              <a:t>sterke</a:t>
            </a:r>
            <a:r>
              <a:rPr lang="de-DE" sz="2400" dirty="0">
                <a:solidFill>
                  <a:srgbClr val="004992"/>
                </a:solidFill>
                <a:latin typeface="Calibri Light"/>
                <a:ea typeface="+mn-ea"/>
                <a:cs typeface="+mn-cs"/>
              </a:rPr>
              <a:t> kanten</a:t>
            </a:r>
            <a:r>
              <a:rPr lang="en-US" sz="2400" dirty="0">
                <a:solidFill>
                  <a:srgbClr val="004992"/>
                </a:solidFill>
                <a:latin typeface="Calibri Light"/>
                <a:ea typeface="+mn-ea"/>
                <a:cs typeface="+mn-cs"/>
              </a:rPr>
              <a:t>. </a:t>
            </a:r>
            <a:br>
              <a:rPr lang="en-US" sz="2400" dirty="0">
                <a:solidFill>
                  <a:srgbClr val="333333"/>
                </a:solidFill>
                <a:latin typeface="Calibri Light"/>
                <a:ea typeface="+mn-ea"/>
                <a:cs typeface="+mn-cs"/>
              </a:rPr>
            </a:br>
            <a:r>
              <a:rPr lang="en-US" sz="2400" i="1" dirty="0" err="1">
                <a:solidFill>
                  <a:srgbClr val="333333"/>
                </a:solidFill>
                <a:latin typeface="Calibri Light"/>
                <a:ea typeface="+mn-ea"/>
                <a:cs typeface="+mn-cs"/>
              </a:rPr>
              <a:t>Wat</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kan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goed</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Waarvoor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heb</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eerder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complimenten</a:t>
            </a:r>
            <a:br>
              <a:rPr lang="en-US" sz="2400" i="1" dirty="0">
                <a:solidFill>
                  <a:srgbClr val="333333"/>
                </a:solidFill>
                <a:latin typeface="Calibri Light"/>
              </a:rPr>
            </a:br>
            <a:r>
              <a:rPr lang="en-US" sz="2400" i="1">
                <a:solidFill>
                  <a:srgbClr val="333333"/>
                </a:solidFill>
                <a:latin typeface="Calibri Light"/>
                <a:ea typeface="+mn-ea"/>
                <a:cs typeface="+mn-cs"/>
              </a:rPr>
              <a:t>gekregen</a:t>
            </a:r>
            <a:r>
              <a:rPr lang="en-US" sz="2400" i="1" dirty="0">
                <a:solidFill>
                  <a:srgbClr val="333333"/>
                </a:solidFill>
                <a:latin typeface="Calibri Light"/>
                <a:ea typeface="+mn-ea"/>
                <a:cs typeface="+mn-cs"/>
              </a:rPr>
              <a:t>? </a:t>
            </a:r>
            <a:br>
              <a:rPr lang="en-US"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bv</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ben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zeer</a:t>
            </a:r>
            <a:r>
              <a:rPr lang="de-DE" sz="1600" i="1" dirty="0">
                <a:solidFill>
                  <a:srgbClr val="333333"/>
                </a:solidFill>
                <a:latin typeface="Calibri Light"/>
                <a:ea typeface="+mn-ea"/>
                <a:cs typeface="+mn-cs"/>
              </a:rPr>
              <a:t> geduldig.</a:t>
            </a:r>
            <a:endParaRPr lang="en-US" sz="1600" i="1" dirty="0">
              <a:solidFill>
                <a:srgbClr val="333333"/>
              </a:solidFill>
              <a:latin typeface="Calibri Light"/>
              <a:ea typeface="+mn-ea"/>
              <a:cs typeface="+mn-cs"/>
            </a:endParaRPr>
          </a:p>
          <a:p>
            <a:pPr marL="457200" indent="-457200" eaLnBrk="1" hangingPunct="1">
              <a:buClr>
                <a:srgbClr val="004992"/>
              </a:buClr>
              <a:buFont typeface="+mj-lt"/>
              <a:buAutoNum type="arabicPeriod"/>
              <a:defRPr/>
            </a:pPr>
            <a:r>
              <a:rPr lang="en-US" sz="2400" dirty="0" err="1">
                <a:solidFill>
                  <a:srgbClr val="004992"/>
                </a:solidFill>
                <a:latin typeface="Calibri Light"/>
                <a:ea typeface="+mn-ea"/>
                <a:cs typeface="+mn-cs"/>
              </a:rPr>
              <a:t>Denk</a:t>
            </a:r>
            <a:r>
              <a:rPr lang="en-US" sz="2400" dirty="0">
                <a:solidFill>
                  <a:srgbClr val="004992"/>
                </a:solidFill>
                <a:latin typeface="Calibri Light"/>
                <a:ea typeface="+mn-ea"/>
                <a:cs typeface="+mn-cs"/>
              </a:rPr>
              <a:t> </a:t>
            </a:r>
            <a:r>
              <a:rPr lang="en-US" sz="2400" dirty="0" err="1">
                <a:solidFill>
                  <a:srgbClr val="004992"/>
                </a:solidFill>
                <a:latin typeface="Calibri Light"/>
                <a:ea typeface="+mn-ea"/>
                <a:cs typeface="+mn-cs"/>
              </a:rPr>
              <a:t>terug</a:t>
            </a:r>
            <a:r>
              <a:rPr lang="en-US" sz="2400" dirty="0">
                <a:solidFill>
                  <a:srgbClr val="004992"/>
                </a:solidFill>
                <a:latin typeface="Calibri Light"/>
                <a:ea typeface="+mn-ea"/>
                <a:cs typeface="+mn-cs"/>
              </a:rPr>
              <a:t> </a:t>
            </a:r>
            <a:r>
              <a:rPr lang="en-US" sz="2400" dirty="0" err="1">
                <a:solidFill>
                  <a:srgbClr val="004992"/>
                </a:solidFill>
                <a:latin typeface="Calibri Light"/>
                <a:ea typeface="+mn-ea"/>
                <a:cs typeface="+mn-cs"/>
              </a:rPr>
              <a:t>aan</a:t>
            </a:r>
            <a:r>
              <a:rPr lang="en-US" sz="2400" dirty="0">
                <a:solidFill>
                  <a:srgbClr val="004992"/>
                </a:solidFill>
                <a:latin typeface="Calibri Light"/>
                <a:ea typeface="+mn-ea"/>
                <a:cs typeface="+mn-cs"/>
              </a:rPr>
              <a:t> concrete </a:t>
            </a:r>
            <a:r>
              <a:rPr lang="en-US" sz="2400" dirty="0" err="1">
                <a:solidFill>
                  <a:srgbClr val="004992"/>
                </a:solidFill>
                <a:latin typeface="Calibri Light"/>
                <a:ea typeface="+mn-ea"/>
                <a:cs typeface="+mn-cs"/>
              </a:rPr>
              <a:t>situaties</a:t>
            </a:r>
            <a:r>
              <a:rPr lang="en-US" sz="2400" dirty="0">
                <a:solidFill>
                  <a:srgbClr val="004992"/>
                </a:solidFill>
                <a:latin typeface="Calibri Light"/>
                <a:ea typeface="+mn-ea"/>
                <a:cs typeface="+mn-cs"/>
              </a:rPr>
              <a:t>. </a:t>
            </a:r>
            <a:br>
              <a:rPr lang="en-US" sz="2400" dirty="0">
                <a:solidFill>
                  <a:srgbClr val="333333"/>
                </a:solidFill>
                <a:latin typeface="Calibri Light"/>
                <a:ea typeface="+mn-ea"/>
                <a:cs typeface="+mn-cs"/>
              </a:rPr>
            </a:br>
            <a:r>
              <a:rPr lang="en-US" sz="2400" i="1" dirty="0" err="1">
                <a:solidFill>
                  <a:srgbClr val="333333"/>
                </a:solidFill>
                <a:latin typeface="Calibri Light"/>
                <a:ea typeface="+mn-ea"/>
                <a:cs typeface="+mn-cs"/>
              </a:rPr>
              <a:t>Wanneer</a:t>
            </a:r>
            <a:r>
              <a:rPr lang="en-US" sz="2400" i="1" dirty="0">
                <a:solidFill>
                  <a:srgbClr val="333333"/>
                </a:solidFill>
                <a:latin typeface="Calibri Light"/>
                <a:ea typeface="+mn-ea"/>
                <a:cs typeface="+mn-cs"/>
              </a:rPr>
              <a:t> en </a:t>
            </a:r>
            <a:r>
              <a:rPr lang="en-US" sz="2400" i="1" dirty="0" err="1">
                <a:solidFill>
                  <a:srgbClr val="333333"/>
                </a:solidFill>
                <a:latin typeface="Calibri Light"/>
                <a:ea typeface="+mn-ea"/>
                <a:cs typeface="+mn-cs"/>
              </a:rPr>
              <a:t>waar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Wat</a:t>
            </a:r>
            <a:r>
              <a:rPr lang="en-US" sz="2400" i="1" dirty="0">
                <a:solidFill>
                  <a:srgbClr val="333333"/>
                </a:solidFill>
                <a:latin typeface="Calibri Light"/>
                <a:ea typeface="+mn-ea"/>
                <a:cs typeface="+mn-cs"/>
              </a:rPr>
              <a:t> deed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toen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concreet</a:t>
            </a:r>
            <a:r>
              <a:rPr lang="en-US" sz="2400" i="1" dirty="0">
                <a:solidFill>
                  <a:srgbClr val="333333"/>
                </a:solidFill>
                <a:latin typeface="Calibri Light"/>
                <a:ea typeface="+mn-ea"/>
                <a:cs typeface="+mn-cs"/>
              </a:rPr>
              <a:t> en </a:t>
            </a:r>
            <a:r>
              <a:rPr lang="en-US" sz="2400" i="1" dirty="0" err="1">
                <a:solidFill>
                  <a:srgbClr val="333333"/>
                </a:solidFill>
                <a:latin typeface="Calibri Light"/>
                <a:ea typeface="+mn-ea"/>
                <a:cs typeface="+mn-cs"/>
              </a:rPr>
              <a:t>wie</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gaf</a:t>
            </a:r>
            <a:r>
              <a:rPr lang="en-US" sz="2400" i="1" dirty="0">
                <a:solidFill>
                  <a:srgbClr val="333333"/>
                </a:solidFill>
                <a:latin typeface="Calibri Light"/>
                <a:ea typeface="+mn-ea"/>
                <a:cs typeface="+mn-cs"/>
              </a:rPr>
              <a:t> me feedback? </a:t>
            </a:r>
            <a:br>
              <a:rPr lang="en-US"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bv</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hielp</a:t>
            </a:r>
            <a:r>
              <a:rPr lang="de-DE" sz="1600" i="1" dirty="0">
                <a:solidFill>
                  <a:srgbClr val="333333"/>
                </a:solidFill>
                <a:latin typeface="Calibri Light"/>
                <a:ea typeface="+mn-ea"/>
                <a:cs typeface="+mn-cs"/>
              </a:rPr>
              <a:t> vorige </a:t>
            </a:r>
            <a:r>
              <a:rPr lang="de-DE" sz="1600" i="1" dirty="0" err="1">
                <a:solidFill>
                  <a:srgbClr val="333333"/>
                </a:solidFill>
                <a:latin typeface="Calibri Light"/>
                <a:ea typeface="+mn-ea"/>
                <a:cs typeface="+mn-cs"/>
              </a:rPr>
              <a:t>week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een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vriendin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met</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het</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opknappen</a:t>
            </a:r>
            <a:r>
              <a:rPr lang="de-DE" sz="1600" i="1" dirty="0">
                <a:solidFill>
                  <a:srgbClr val="333333"/>
                </a:solidFill>
                <a:latin typeface="Calibri Light"/>
                <a:ea typeface="+mn-ea"/>
                <a:cs typeface="+mn-cs"/>
              </a:rPr>
              <a:t> van haar </a:t>
            </a:r>
            <a:r>
              <a:rPr lang="de-DE" sz="1600" i="1" dirty="0" err="1">
                <a:solidFill>
                  <a:srgbClr val="333333"/>
                </a:solidFill>
                <a:latin typeface="Calibri Light"/>
                <a:ea typeface="+mn-ea"/>
                <a:cs typeface="+mn-cs"/>
              </a:rPr>
              <a:t>woning</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was </a:t>
            </a:r>
            <a:r>
              <a:rPr lang="de-DE" sz="1600" i="1" dirty="0" err="1">
                <a:solidFill>
                  <a:srgbClr val="333333"/>
                </a:solidFill>
                <a:latin typeface="Calibri Light"/>
                <a:ea typeface="+mn-ea"/>
                <a:cs typeface="+mn-cs"/>
              </a:rPr>
              <a:t>een</a:t>
            </a:r>
            <a:r>
              <a:rPr lang="de-DE" sz="1600" i="1" dirty="0">
                <a:solidFill>
                  <a:srgbClr val="333333"/>
                </a:solidFill>
                <a:latin typeface="Calibri Light"/>
                <a:ea typeface="+mn-ea"/>
                <a:cs typeface="+mn-cs"/>
              </a:rPr>
              <a:t> enorme </a:t>
            </a:r>
            <a:r>
              <a:rPr lang="de-DE" sz="1600" i="1" dirty="0" err="1">
                <a:solidFill>
                  <a:srgbClr val="333333"/>
                </a:solidFill>
                <a:latin typeface="Calibri Light"/>
                <a:ea typeface="+mn-ea"/>
                <a:cs typeface="+mn-cs"/>
              </a:rPr>
              <a:t>hulp</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voor</a:t>
            </a:r>
            <a:r>
              <a:rPr lang="de-DE" sz="1600" i="1" dirty="0">
                <a:solidFill>
                  <a:srgbClr val="333333"/>
                </a:solidFill>
                <a:latin typeface="Calibri Light"/>
                <a:ea typeface="+mn-ea"/>
                <a:cs typeface="+mn-cs"/>
              </a:rPr>
              <a:t> </a:t>
            </a:r>
            <a:r>
              <a:rPr lang="de-DE" sz="1600" i="1">
                <a:solidFill>
                  <a:srgbClr val="333333"/>
                </a:solidFill>
                <a:latin typeface="Calibri Light"/>
                <a:ea typeface="+mn-ea"/>
                <a:cs typeface="+mn-cs"/>
              </a:rPr>
              <a:t>haar.</a:t>
            </a:r>
            <a:endParaRPr 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42</a:t>
            </a:fld>
            <a:endParaRPr lang="de-DE" altLang="de-DE"/>
          </a:p>
        </p:txBody>
      </p:sp>
    </p:spTree>
    <p:extLst>
      <p:ext uri="{BB962C8B-B14F-4D97-AF65-F5344CB8AC3E}">
        <p14:creationId xmlns:p14="http://schemas.microsoft.com/office/powerpoint/2010/main" val="32296183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Wees je bewust van je sterke kanten</a:t>
            </a:r>
            <a:endParaRPr lang="en-US" altLang="de-DE" sz="3600" dirty="0">
              <a:latin typeface="Calibri Light"/>
            </a:endParaRPr>
          </a:p>
        </p:txBody>
      </p:sp>
      <p:sp>
        <p:nvSpPr>
          <p:cNvPr id="44034" name="Rectangle 2"/>
          <p:cNvSpPr>
            <a:spLocks noGrp="1" noChangeArrowheads="1"/>
          </p:cNvSpPr>
          <p:nvPr>
            <p:ph idx="1"/>
          </p:nvPr>
        </p:nvSpPr>
        <p:spPr/>
        <p:txBody>
          <a:bodyPr/>
          <a:lstStyle/>
          <a:p>
            <a:pPr marL="457200" indent="-457200" eaLnBrk="1" hangingPunct="1">
              <a:lnSpc>
                <a:spcPct val="100000"/>
              </a:lnSpc>
              <a:spcBef>
                <a:spcPts val="0"/>
              </a:spcBef>
              <a:buClr>
                <a:srgbClr val="004992"/>
              </a:buClr>
              <a:buFont typeface="+mj-lt"/>
              <a:buAutoNum type="arabicPeriod"/>
              <a:defRPr/>
            </a:pPr>
            <a:r>
              <a:rPr lang="de-DE" sz="2400" dirty="0">
                <a:solidFill>
                  <a:srgbClr val="004992"/>
                </a:solidFill>
                <a:latin typeface="Calibri Light"/>
                <a:ea typeface="+mn-ea"/>
                <a:cs typeface="+mn-cs"/>
              </a:rPr>
              <a:t>Denk na </a:t>
            </a:r>
            <a:r>
              <a:rPr lang="de-DE" sz="2400" dirty="0" err="1">
                <a:solidFill>
                  <a:srgbClr val="004992"/>
                </a:solidFill>
                <a:latin typeface="Calibri Light"/>
                <a:ea typeface="+mn-ea"/>
                <a:cs typeface="+mn-cs"/>
              </a:rPr>
              <a:t>over</a:t>
            </a:r>
            <a:r>
              <a:rPr lang="de-DE" sz="2400" dirty="0">
                <a:solidFill>
                  <a:srgbClr val="004992"/>
                </a:solidFill>
                <a:latin typeface="Calibri Light"/>
                <a:ea typeface="+mn-ea"/>
                <a:cs typeface="+mn-cs"/>
              </a:rPr>
              <a:t> je eigen </a:t>
            </a:r>
            <a:r>
              <a:rPr lang="de-DE" sz="2400" dirty="0" err="1">
                <a:solidFill>
                  <a:srgbClr val="004992"/>
                </a:solidFill>
                <a:latin typeface="Calibri Light"/>
                <a:ea typeface="+mn-ea"/>
                <a:cs typeface="+mn-cs"/>
              </a:rPr>
              <a:t>sterke</a:t>
            </a:r>
            <a:r>
              <a:rPr lang="de-DE" sz="2400" dirty="0">
                <a:solidFill>
                  <a:srgbClr val="004992"/>
                </a:solidFill>
                <a:latin typeface="Calibri Light"/>
                <a:ea typeface="+mn-ea"/>
                <a:cs typeface="+mn-cs"/>
              </a:rPr>
              <a:t> kanten</a:t>
            </a:r>
            <a:r>
              <a:rPr lang="en-US" sz="2400" dirty="0">
                <a:solidFill>
                  <a:srgbClr val="004992"/>
                </a:solidFill>
                <a:latin typeface="Calibri Light"/>
                <a:ea typeface="+mn-ea"/>
                <a:cs typeface="+mn-cs"/>
              </a:rPr>
              <a:t>. </a:t>
            </a:r>
            <a:br>
              <a:rPr lang="en-US" sz="2400" dirty="0">
                <a:solidFill>
                  <a:srgbClr val="333333"/>
                </a:solidFill>
                <a:latin typeface="Calibri Light"/>
                <a:ea typeface="+mn-ea"/>
                <a:cs typeface="+mn-cs"/>
              </a:rPr>
            </a:br>
            <a:r>
              <a:rPr lang="en-US" sz="2400" i="1" dirty="0" err="1">
                <a:solidFill>
                  <a:srgbClr val="333333"/>
                </a:solidFill>
                <a:latin typeface="Calibri Light"/>
                <a:ea typeface="+mn-ea"/>
                <a:cs typeface="+mn-cs"/>
              </a:rPr>
              <a:t>Wat</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kan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goed</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Waarvoor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heb</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eerder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complimenten</a:t>
            </a:r>
            <a:br>
              <a:rPr lang="en-US" sz="2400" i="1" dirty="0">
                <a:solidFill>
                  <a:srgbClr val="333333"/>
                </a:solidFill>
                <a:latin typeface="Calibri Light"/>
              </a:rPr>
            </a:br>
            <a:r>
              <a:rPr lang="en-US" sz="2400" i="1" dirty="0" err="1">
                <a:solidFill>
                  <a:srgbClr val="333333"/>
                </a:solidFill>
                <a:latin typeface="Calibri Light"/>
                <a:ea typeface="+mn-ea"/>
                <a:cs typeface="+mn-cs"/>
              </a:rPr>
              <a:t>gekregen</a:t>
            </a:r>
            <a:r>
              <a:rPr lang="en-US" sz="2400" i="1" dirty="0">
                <a:solidFill>
                  <a:srgbClr val="333333"/>
                </a:solidFill>
                <a:latin typeface="Calibri Light"/>
                <a:ea typeface="+mn-ea"/>
                <a:cs typeface="+mn-cs"/>
              </a:rPr>
              <a:t>? </a:t>
            </a:r>
            <a:br>
              <a:rPr lang="en-US"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bv</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ben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zeer</a:t>
            </a:r>
            <a:r>
              <a:rPr lang="de-DE" sz="1600" i="1" dirty="0">
                <a:solidFill>
                  <a:srgbClr val="333333"/>
                </a:solidFill>
                <a:latin typeface="Calibri Light"/>
                <a:ea typeface="+mn-ea"/>
                <a:cs typeface="+mn-cs"/>
              </a:rPr>
              <a:t> geduldig.</a:t>
            </a:r>
            <a:endParaRPr lang="en-US" sz="1600" i="1" dirty="0">
              <a:solidFill>
                <a:srgbClr val="333333"/>
              </a:solidFill>
              <a:latin typeface="Calibri Light"/>
              <a:ea typeface="+mn-ea"/>
              <a:cs typeface="+mn-cs"/>
            </a:endParaRPr>
          </a:p>
          <a:p>
            <a:pPr marL="457200" indent="-457200" eaLnBrk="1" hangingPunct="1">
              <a:buClr>
                <a:srgbClr val="004992"/>
              </a:buClr>
              <a:buFont typeface="+mj-lt"/>
              <a:buAutoNum type="arabicPeriod"/>
              <a:defRPr/>
            </a:pPr>
            <a:r>
              <a:rPr lang="en-US" sz="2400" dirty="0" err="1">
                <a:solidFill>
                  <a:srgbClr val="004992"/>
                </a:solidFill>
                <a:latin typeface="Calibri Light"/>
                <a:ea typeface="+mn-ea"/>
                <a:cs typeface="+mn-cs"/>
              </a:rPr>
              <a:t>Denk</a:t>
            </a:r>
            <a:r>
              <a:rPr lang="en-US" sz="2400" dirty="0">
                <a:solidFill>
                  <a:srgbClr val="004992"/>
                </a:solidFill>
                <a:latin typeface="Calibri Light"/>
                <a:ea typeface="+mn-ea"/>
                <a:cs typeface="+mn-cs"/>
              </a:rPr>
              <a:t> </a:t>
            </a:r>
            <a:r>
              <a:rPr lang="en-US" sz="2400" dirty="0" err="1">
                <a:solidFill>
                  <a:srgbClr val="004992"/>
                </a:solidFill>
                <a:latin typeface="Calibri Light"/>
                <a:ea typeface="+mn-ea"/>
                <a:cs typeface="+mn-cs"/>
              </a:rPr>
              <a:t>terug</a:t>
            </a:r>
            <a:r>
              <a:rPr lang="en-US" sz="2400" dirty="0">
                <a:solidFill>
                  <a:srgbClr val="004992"/>
                </a:solidFill>
                <a:latin typeface="Calibri Light"/>
                <a:ea typeface="+mn-ea"/>
                <a:cs typeface="+mn-cs"/>
              </a:rPr>
              <a:t> </a:t>
            </a:r>
            <a:r>
              <a:rPr lang="en-US" sz="2400" dirty="0" err="1">
                <a:solidFill>
                  <a:srgbClr val="004992"/>
                </a:solidFill>
                <a:latin typeface="Calibri Light"/>
                <a:ea typeface="+mn-ea"/>
                <a:cs typeface="+mn-cs"/>
              </a:rPr>
              <a:t>aan</a:t>
            </a:r>
            <a:r>
              <a:rPr lang="en-US" sz="2400" dirty="0">
                <a:solidFill>
                  <a:srgbClr val="004992"/>
                </a:solidFill>
                <a:latin typeface="Calibri Light"/>
                <a:ea typeface="+mn-ea"/>
                <a:cs typeface="+mn-cs"/>
              </a:rPr>
              <a:t> concrete </a:t>
            </a:r>
            <a:r>
              <a:rPr lang="en-US" sz="2400" dirty="0" err="1">
                <a:solidFill>
                  <a:srgbClr val="004992"/>
                </a:solidFill>
                <a:latin typeface="Calibri Light"/>
                <a:ea typeface="+mn-ea"/>
                <a:cs typeface="+mn-cs"/>
              </a:rPr>
              <a:t>situaties</a:t>
            </a:r>
            <a:r>
              <a:rPr lang="en-US" sz="2400" dirty="0">
                <a:solidFill>
                  <a:srgbClr val="004992"/>
                </a:solidFill>
                <a:latin typeface="Calibri Light"/>
                <a:ea typeface="+mn-ea"/>
                <a:cs typeface="+mn-cs"/>
              </a:rPr>
              <a:t>. </a:t>
            </a:r>
            <a:br>
              <a:rPr lang="en-US" sz="2400" dirty="0">
                <a:solidFill>
                  <a:srgbClr val="333333"/>
                </a:solidFill>
                <a:latin typeface="Calibri Light"/>
                <a:ea typeface="+mn-ea"/>
                <a:cs typeface="+mn-cs"/>
              </a:rPr>
            </a:br>
            <a:r>
              <a:rPr lang="en-US" sz="2400" i="1" dirty="0" err="1">
                <a:solidFill>
                  <a:srgbClr val="333333"/>
                </a:solidFill>
                <a:latin typeface="Calibri Light"/>
                <a:ea typeface="+mn-ea"/>
                <a:cs typeface="+mn-cs"/>
              </a:rPr>
              <a:t>Wanneer</a:t>
            </a:r>
            <a:r>
              <a:rPr lang="en-US" sz="2400" i="1" dirty="0">
                <a:solidFill>
                  <a:srgbClr val="333333"/>
                </a:solidFill>
                <a:latin typeface="Calibri Light"/>
                <a:ea typeface="+mn-ea"/>
                <a:cs typeface="+mn-cs"/>
              </a:rPr>
              <a:t> en </a:t>
            </a:r>
            <a:r>
              <a:rPr lang="en-US" sz="2400" i="1" dirty="0" err="1">
                <a:solidFill>
                  <a:srgbClr val="333333"/>
                </a:solidFill>
                <a:latin typeface="Calibri Light"/>
                <a:ea typeface="+mn-ea"/>
                <a:cs typeface="+mn-cs"/>
              </a:rPr>
              <a:t>waar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Wat</a:t>
            </a:r>
            <a:r>
              <a:rPr lang="en-US" sz="2400" i="1" dirty="0">
                <a:solidFill>
                  <a:srgbClr val="333333"/>
                </a:solidFill>
                <a:latin typeface="Calibri Light"/>
                <a:ea typeface="+mn-ea"/>
                <a:cs typeface="+mn-cs"/>
              </a:rPr>
              <a:t> deed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toen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concreet</a:t>
            </a:r>
            <a:r>
              <a:rPr lang="en-US" sz="2400" i="1" dirty="0">
                <a:solidFill>
                  <a:srgbClr val="333333"/>
                </a:solidFill>
                <a:latin typeface="Calibri Light"/>
                <a:ea typeface="+mn-ea"/>
                <a:cs typeface="+mn-cs"/>
              </a:rPr>
              <a:t> en </a:t>
            </a:r>
            <a:r>
              <a:rPr lang="en-US" sz="2400" i="1" dirty="0" err="1">
                <a:solidFill>
                  <a:srgbClr val="333333"/>
                </a:solidFill>
                <a:latin typeface="Calibri Light"/>
                <a:ea typeface="+mn-ea"/>
                <a:cs typeface="+mn-cs"/>
              </a:rPr>
              <a:t>wie</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gaf</a:t>
            </a:r>
            <a:r>
              <a:rPr lang="en-US" sz="2400" i="1" dirty="0">
                <a:solidFill>
                  <a:srgbClr val="333333"/>
                </a:solidFill>
                <a:latin typeface="Calibri Light"/>
                <a:ea typeface="+mn-ea"/>
                <a:cs typeface="+mn-cs"/>
              </a:rPr>
              <a:t> me feedback? </a:t>
            </a:r>
            <a:br>
              <a:rPr lang="en-US"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bv</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hielp</a:t>
            </a:r>
            <a:r>
              <a:rPr lang="de-DE" sz="1600" i="1" dirty="0">
                <a:solidFill>
                  <a:srgbClr val="333333"/>
                </a:solidFill>
                <a:latin typeface="Calibri Light"/>
                <a:ea typeface="+mn-ea"/>
                <a:cs typeface="+mn-cs"/>
              </a:rPr>
              <a:t> vorige </a:t>
            </a:r>
            <a:r>
              <a:rPr lang="de-DE" sz="1600" i="1" dirty="0" err="1">
                <a:solidFill>
                  <a:srgbClr val="333333"/>
                </a:solidFill>
                <a:latin typeface="Calibri Light"/>
                <a:ea typeface="+mn-ea"/>
                <a:cs typeface="+mn-cs"/>
              </a:rPr>
              <a:t>week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een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vriendin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met</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het</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opknappen</a:t>
            </a:r>
            <a:r>
              <a:rPr lang="de-DE" sz="1600" i="1" dirty="0">
                <a:solidFill>
                  <a:srgbClr val="333333"/>
                </a:solidFill>
                <a:latin typeface="Calibri Light"/>
                <a:ea typeface="+mn-ea"/>
                <a:cs typeface="+mn-cs"/>
              </a:rPr>
              <a:t> van haar </a:t>
            </a:r>
            <a:r>
              <a:rPr lang="de-DE" sz="1600" i="1" dirty="0" err="1">
                <a:solidFill>
                  <a:srgbClr val="333333"/>
                </a:solidFill>
                <a:latin typeface="Calibri Light"/>
                <a:ea typeface="+mn-ea"/>
                <a:cs typeface="+mn-cs"/>
              </a:rPr>
              <a:t>woning</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was </a:t>
            </a:r>
            <a:r>
              <a:rPr lang="de-DE" sz="1600" i="1" dirty="0" err="1">
                <a:solidFill>
                  <a:srgbClr val="333333"/>
                </a:solidFill>
                <a:latin typeface="Calibri Light"/>
                <a:ea typeface="+mn-ea"/>
                <a:cs typeface="+mn-cs"/>
              </a:rPr>
              <a:t>een</a:t>
            </a:r>
            <a:r>
              <a:rPr lang="de-DE" sz="1600" i="1" dirty="0">
                <a:solidFill>
                  <a:srgbClr val="333333"/>
                </a:solidFill>
                <a:latin typeface="Calibri Light"/>
                <a:ea typeface="+mn-ea"/>
                <a:cs typeface="+mn-cs"/>
              </a:rPr>
              <a:t> enorme </a:t>
            </a:r>
            <a:r>
              <a:rPr lang="de-DE" sz="1600" i="1" dirty="0" err="1">
                <a:solidFill>
                  <a:srgbClr val="333333"/>
                </a:solidFill>
                <a:latin typeface="Calibri Light"/>
                <a:ea typeface="+mn-ea"/>
                <a:cs typeface="+mn-cs"/>
              </a:rPr>
              <a:t>hulp</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voor</a:t>
            </a:r>
            <a:r>
              <a:rPr lang="de-DE" sz="1600" i="1" dirty="0">
                <a:solidFill>
                  <a:srgbClr val="333333"/>
                </a:solidFill>
                <a:latin typeface="Calibri Light"/>
                <a:ea typeface="+mn-ea"/>
                <a:cs typeface="+mn-cs"/>
              </a:rPr>
              <a:t> haar.</a:t>
            </a:r>
            <a:endParaRPr lang="en-US" sz="1600" i="1" dirty="0">
              <a:solidFill>
                <a:srgbClr val="333333"/>
              </a:solidFill>
              <a:latin typeface="Calibri Light"/>
              <a:ea typeface="+mn-ea"/>
              <a:cs typeface="+mn-cs"/>
            </a:endParaRPr>
          </a:p>
          <a:p>
            <a:pPr marL="457200" indent="-457200" eaLnBrk="1" hangingPunct="1">
              <a:buClr>
                <a:srgbClr val="004992"/>
              </a:buClr>
              <a:buFont typeface="+mj-lt"/>
              <a:buAutoNum type="arabicPeriod"/>
              <a:defRPr/>
            </a:pPr>
            <a:r>
              <a:rPr lang="en-US" sz="2400" dirty="0" err="1">
                <a:solidFill>
                  <a:srgbClr val="004992"/>
                </a:solidFill>
                <a:latin typeface="Calibri Light"/>
                <a:ea typeface="+mn-ea"/>
                <a:cs typeface="+mn-cs"/>
              </a:rPr>
              <a:t>Schrijf</a:t>
            </a:r>
            <a:r>
              <a:rPr lang="en-US" sz="2400" dirty="0">
                <a:solidFill>
                  <a:srgbClr val="004992"/>
                </a:solidFill>
                <a:latin typeface="Calibri Light"/>
                <a:ea typeface="+mn-ea"/>
                <a:cs typeface="+mn-cs"/>
              </a:rPr>
              <a:t> het op.</a:t>
            </a:r>
            <a:br>
              <a:rPr lang="en-US" sz="2400" dirty="0">
                <a:solidFill>
                  <a:srgbClr val="333333"/>
                </a:solidFill>
                <a:latin typeface="Calibri Light"/>
                <a:ea typeface="+mn-ea"/>
                <a:cs typeface="+mn-cs"/>
              </a:rPr>
            </a:br>
            <a:r>
              <a:rPr lang="en-US" sz="2400" i="1" dirty="0">
                <a:solidFill>
                  <a:srgbClr val="333333"/>
                </a:solidFill>
                <a:latin typeface="Calibri Light"/>
                <a:ea typeface="+mn-ea"/>
                <a:cs typeface="+mn-cs"/>
              </a:rPr>
              <a:t>Lees </a:t>
            </a:r>
            <a:r>
              <a:rPr lang="en-US" sz="2400" i="1" dirty="0" err="1">
                <a:solidFill>
                  <a:srgbClr val="333333"/>
                </a:solidFill>
                <a:latin typeface="Calibri Light"/>
                <a:ea typeface="+mn-ea"/>
                <a:cs typeface="+mn-cs"/>
              </a:rPr>
              <a:t>dit</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regelmatig</a:t>
            </a:r>
            <a:r>
              <a:rPr lang="en-US" sz="2400" i="1" dirty="0">
                <a:solidFill>
                  <a:srgbClr val="333333"/>
                </a:solidFill>
                <a:latin typeface="Calibri Light"/>
                <a:ea typeface="+mn-ea"/>
                <a:cs typeface="+mn-cs"/>
              </a:rPr>
              <a:t> en </a:t>
            </a:r>
            <a:r>
              <a:rPr lang="en-US" sz="2400" i="1" dirty="0" err="1">
                <a:solidFill>
                  <a:srgbClr val="333333"/>
                </a:solidFill>
                <a:latin typeface="Calibri Light"/>
                <a:ea typeface="+mn-ea"/>
                <a:cs typeface="+mn-cs"/>
              </a:rPr>
              <a:t>vul</a:t>
            </a:r>
            <a:r>
              <a:rPr lang="en-US" sz="2400" i="1" dirty="0">
                <a:solidFill>
                  <a:srgbClr val="333333"/>
                </a:solidFill>
                <a:latin typeface="Calibri Light"/>
                <a:ea typeface="+mn-ea"/>
                <a:cs typeface="+mn-cs"/>
              </a:rPr>
              <a:t> het </a:t>
            </a:r>
            <a:r>
              <a:rPr lang="en-US" sz="2400" i="1" dirty="0" err="1">
                <a:solidFill>
                  <a:srgbClr val="333333"/>
                </a:solidFill>
                <a:latin typeface="Calibri Light"/>
                <a:ea typeface="+mn-ea"/>
                <a:cs typeface="+mn-cs"/>
              </a:rPr>
              <a:t>aan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Haal</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deze</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herinneringen</a:t>
            </a:r>
            <a:r>
              <a:rPr lang="en-US" sz="2400" i="1" dirty="0">
                <a:solidFill>
                  <a:srgbClr val="333333"/>
                </a:solidFill>
                <a:latin typeface="Calibri Light"/>
                <a:ea typeface="+mn-ea"/>
                <a:cs typeface="+mn-cs"/>
              </a:rPr>
              <a:t> op </a:t>
            </a:r>
            <a:r>
              <a:rPr lang="nl-NL" sz="2400" i="1" dirty="0">
                <a:solidFill>
                  <a:srgbClr val="333333"/>
                </a:solidFill>
                <a:latin typeface="Calibri Light"/>
                <a:ea typeface="+mn-ea"/>
                <a:cs typeface="+mn-cs"/>
              </a:rPr>
              <a:t>wanneer je</a:t>
            </a:r>
            <a:br>
              <a:rPr lang="nl-NL" sz="2400" i="1" dirty="0">
                <a:solidFill>
                  <a:srgbClr val="333333"/>
                </a:solidFill>
                <a:latin typeface="Calibri Light"/>
                <a:ea typeface="+mn-ea"/>
                <a:cs typeface="+mn-cs"/>
              </a:rPr>
            </a:br>
            <a:r>
              <a:rPr lang="nl-NL" sz="2400" i="1" dirty="0">
                <a:solidFill>
                  <a:srgbClr val="333333"/>
                </a:solidFill>
                <a:latin typeface="Calibri Light"/>
                <a:ea typeface="+mn-ea"/>
                <a:cs typeface="+mn-cs"/>
              </a:rPr>
              <a:t>je niet goed voelt.</a:t>
            </a:r>
            <a:br>
              <a:rPr lang="de-DE" sz="2400" i="1" dirty="0">
                <a:solidFill>
                  <a:srgbClr val="333333"/>
                </a:solidFill>
                <a:latin typeface="Calibri Light"/>
                <a:ea typeface="+mn-ea"/>
                <a:cs typeface="+mn-cs"/>
              </a:rPr>
            </a:br>
            <a:r>
              <a:rPr lang="de-DE" sz="1600" i="1" dirty="0">
                <a:solidFill>
                  <a:srgbClr val="333333"/>
                </a:solidFill>
                <a:latin typeface="Calibri Light"/>
                <a:ea typeface="+mn-ea"/>
                <a:cs typeface="+mn-cs"/>
              </a:rPr>
              <a:t>Schrijf dingen op die goed gingen, of complimenten die je kreeg.</a:t>
            </a:r>
            <a:endParaRPr 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43</a:t>
            </a:fld>
            <a:endParaRPr lang="de-DE" altLang="de-DE"/>
          </a:p>
        </p:txBody>
      </p:sp>
    </p:spTree>
    <p:extLst>
      <p:ext uri="{BB962C8B-B14F-4D97-AF65-F5344CB8AC3E}">
        <p14:creationId xmlns:p14="http://schemas.microsoft.com/office/powerpoint/2010/main" val="16725139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Schrijf elke avond een aantal dingen op</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Schrijf elke avond een aantal dingen op</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spiegel</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mijzelf</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of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jou</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beschrijven</a:t>
            </a:r>
            <a:r>
              <a:rPr lang="en-US" altLang="de-DE" sz="2400" dirty="0">
                <a:solidFill>
                  <a:srgbClr val="333333"/>
                </a:solidFill>
                <a:latin typeface="Calibri Light"/>
                <a:ea typeface="MS PGothic" panose="020B0600070205080204" pitchFamily="34" charset="-128"/>
              </a:rPr>
              <a:t> wat je </a:t>
            </a:r>
            <a:r>
              <a:rPr lang="en-US" altLang="de-DE" sz="2400" dirty="0" err="1">
                <a:solidFill>
                  <a:srgbClr val="333333"/>
                </a:solidFill>
                <a:latin typeface="Calibri Light"/>
                <a:ea typeface="MS PGothic" panose="020B0600070205080204" pitchFamily="34" charset="-128"/>
              </a:rPr>
              <a:t>leuk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jezelf</a:t>
            </a:r>
            <a:r>
              <a:rPr lang="en-US" altLang="de-DE" sz="2400" dirty="0">
                <a:solidFill>
                  <a:srgbClr val="333333"/>
                </a:solidFill>
                <a:latin typeface="Calibri Light"/>
                <a:ea typeface="MS PGothic" panose="020B0600070205080204" pitchFamily="34" charset="-128"/>
              </a:rPr>
              <a:t> (in het begin kun je </a:t>
            </a:r>
            <a:r>
              <a:rPr lang="en-US" altLang="de-DE" sz="2400" dirty="0" err="1">
                <a:solidFill>
                  <a:srgbClr val="333333"/>
                </a:solidFill>
                <a:latin typeface="Calibri Light"/>
                <a:ea typeface="MS PGothic" panose="020B0600070205080204" pitchFamily="34" charset="-128"/>
              </a:rPr>
              <a:t>dit</a:t>
            </a:r>
            <a:r>
              <a:rPr lang="en-US" altLang="de-DE" sz="2400" dirty="0">
                <a:solidFill>
                  <a:srgbClr val="333333"/>
                </a:solidFill>
                <a:latin typeface="Calibri Light"/>
                <a:ea typeface="MS PGothic" panose="020B0600070205080204" pitchFamily="34" charset="-128"/>
              </a:rPr>
              <a:t> wat </a:t>
            </a:r>
            <a:r>
              <a:rPr lang="en-US" altLang="de-DE" sz="2400" dirty="0" err="1">
                <a:solidFill>
                  <a:srgbClr val="333333"/>
                </a:solidFill>
                <a:latin typeface="Calibri Light"/>
                <a:ea typeface="MS PGothic" panose="020B0600070205080204" pitchFamily="34" charset="-128"/>
              </a:rPr>
              <a:t>raar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45</a:t>
            </a:fld>
            <a:endParaRPr lang="de-DE" altLang="de-DE"/>
          </a:p>
        </p:txBody>
      </p:sp>
    </p:spTree>
    <p:extLst>
      <p:ext uri="{BB962C8B-B14F-4D97-AF65-F5344CB8AC3E}">
        <p14:creationId xmlns:p14="http://schemas.microsoft.com/office/powerpoint/2010/main" val="3111354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Schrijf elke avond een aantal dingen op</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spiegel</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mijzelf</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of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jou</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beschrijven</a:t>
            </a:r>
            <a:r>
              <a:rPr lang="en-US" altLang="de-DE" sz="2400" dirty="0">
                <a:solidFill>
                  <a:srgbClr val="333333"/>
                </a:solidFill>
                <a:latin typeface="Calibri Light"/>
                <a:ea typeface="MS PGothic" panose="020B0600070205080204" pitchFamily="34" charset="-128"/>
              </a:rPr>
              <a:t> wat je </a:t>
            </a:r>
            <a:r>
              <a:rPr lang="en-US" altLang="de-DE" sz="2400" dirty="0" err="1">
                <a:solidFill>
                  <a:srgbClr val="333333"/>
                </a:solidFill>
                <a:latin typeface="Calibri Light"/>
                <a:ea typeface="MS PGothic" panose="020B0600070205080204" pitchFamily="34" charset="-128"/>
              </a:rPr>
              <a:t>leuk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jezelf</a:t>
            </a:r>
            <a:r>
              <a:rPr lang="en-US" altLang="de-DE" sz="2400" dirty="0">
                <a:solidFill>
                  <a:srgbClr val="333333"/>
                </a:solidFill>
                <a:latin typeface="Calibri Light"/>
                <a:ea typeface="MS PGothic" panose="020B0600070205080204" pitchFamily="34" charset="-128"/>
              </a:rPr>
              <a:t> (in het begin kun je </a:t>
            </a:r>
            <a:r>
              <a:rPr lang="en-US" altLang="de-DE" sz="2400" dirty="0" err="1">
                <a:solidFill>
                  <a:srgbClr val="333333"/>
                </a:solidFill>
                <a:latin typeface="Calibri Light"/>
                <a:ea typeface="MS PGothic" panose="020B0600070205080204" pitchFamily="34" charset="-128"/>
              </a:rPr>
              <a:t>dit</a:t>
            </a:r>
            <a:r>
              <a:rPr lang="en-US" altLang="de-DE" sz="2400" dirty="0">
                <a:solidFill>
                  <a:srgbClr val="333333"/>
                </a:solidFill>
                <a:latin typeface="Calibri Light"/>
                <a:ea typeface="MS PGothic" panose="020B0600070205080204" pitchFamily="34" charset="-128"/>
              </a:rPr>
              <a:t> wat </a:t>
            </a:r>
            <a:r>
              <a:rPr lang="en-US" altLang="de-DE" sz="2400" dirty="0" err="1">
                <a:solidFill>
                  <a:srgbClr val="333333"/>
                </a:solidFill>
                <a:latin typeface="Calibri Light"/>
                <a:ea typeface="MS PGothic" panose="020B0600070205080204" pitchFamily="34" charset="-128"/>
              </a:rPr>
              <a:t>raar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Accepteer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complimenten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schrijf</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zodat</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hulpbron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gebruiken</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moeilijke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tijden</a:t>
            </a:r>
            <a:r>
              <a:rPr lang="en-US" altLang="de-DE" sz="2400" dirty="0">
                <a:solidFill>
                  <a:srgbClr val="333333"/>
                </a:solidFill>
                <a:latin typeface="Calibri Light"/>
                <a:ea typeface="MS PGothic" panose="020B0600070205080204" pitchFamily="34" charset="-128"/>
              </a:rPr>
              <a:t>.</a:t>
            </a:r>
            <a:endParaRPr lang="en-US" sz="2400" dirty="0">
              <a:latin typeface="Calibri Light"/>
            </a:endParaRP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46</a:t>
            </a:fld>
            <a:endParaRPr lang="de-DE" altLang="de-DE"/>
          </a:p>
        </p:txBody>
      </p:sp>
    </p:spTree>
    <p:extLst>
      <p:ext uri="{BB962C8B-B14F-4D97-AF65-F5344CB8AC3E}">
        <p14:creationId xmlns:p14="http://schemas.microsoft.com/office/powerpoint/2010/main" val="3733312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eten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48</a:t>
            </a:fld>
            <a:endParaRPr lang="de-DE" altLang="de-DE"/>
          </a:p>
        </p:txBody>
      </p:sp>
    </p:spTree>
    <p:extLst>
      <p:ext uri="{BB962C8B-B14F-4D97-AF65-F5344CB8AC3E}">
        <p14:creationId xmlns:p14="http://schemas.microsoft.com/office/powerpoint/2010/main" val="7854247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sporten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wandelen</a:t>
            </a:r>
            <a:r>
              <a:rPr lang="en-US" altLang="de-DE" sz="2400" dirty="0">
                <a:solidFill>
                  <a:srgbClr val="333333"/>
                </a:solidFill>
                <a:latin typeface="Calibri Light"/>
                <a:ea typeface="MS PGothic" panose="020B0600070205080204" pitchFamily="34" charset="-128"/>
              </a:rPr>
              <a:t> of doe </a:t>
            </a:r>
            <a:r>
              <a:rPr lang="en-US" altLang="de-DE" sz="2400" dirty="0" err="1">
                <a:solidFill>
                  <a:srgbClr val="333333"/>
                </a:solidFill>
                <a:latin typeface="Calibri Light"/>
                <a:ea typeface="MS PGothic" panose="020B0600070205080204" pitchFamily="34" charset="-128"/>
              </a:rPr>
              <a:t>lichamelijke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minimaal</a:t>
            </a:r>
            <a:r>
              <a:rPr lang="en-US" altLang="de-DE" sz="2400" dirty="0">
                <a:solidFill>
                  <a:srgbClr val="333333"/>
                </a:solidFill>
                <a:latin typeface="Calibri Light"/>
                <a:ea typeface="MS PGothic" panose="020B0600070205080204" pitchFamily="34" charset="-128"/>
              </a:rPr>
              <a:t> 20 </a:t>
            </a:r>
            <a:r>
              <a:rPr lang="en-US" altLang="de-DE" sz="2400" dirty="0" err="1">
                <a:solidFill>
                  <a:srgbClr val="333333"/>
                </a:solidFill>
                <a:latin typeface="Calibri Light"/>
                <a:ea typeface="MS PGothic" panose="020B0600070205080204" pitchFamily="34" charset="-128"/>
              </a:rPr>
              <a:t>minuten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49</a:t>
            </a:fld>
            <a:endParaRPr lang="de-DE" altLang="de-DE"/>
          </a:p>
        </p:txBody>
      </p:sp>
    </p:spTree>
    <p:extLst>
      <p:ext uri="{BB962C8B-B14F-4D97-AF65-F5344CB8AC3E}">
        <p14:creationId xmlns:p14="http://schemas.microsoft.com/office/powerpoint/2010/main" val="15994973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sporten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wandelen</a:t>
            </a:r>
            <a:r>
              <a:rPr lang="en-US" altLang="de-DE" sz="2400" dirty="0">
                <a:solidFill>
                  <a:srgbClr val="333333"/>
                </a:solidFill>
                <a:latin typeface="Calibri Light"/>
                <a:ea typeface="MS PGothic" panose="020B0600070205080204" pitchFamily="34" charset="-128"/>
              </a:rPr>
              <a:t> of doe </a:t>
            </a:r>
            <a:r>
              <a:rPr lang="en-US" altLang="de-DE" sz="2400" dirty="0" err="1">
                <a:solidFill>
                  <a:srgbClr val="333333"/>
                </a:solidFill>
                <a:latin typeface="Calibri Light"/>
                <a:ea typeface="MS PGothic" panose="020B0600070205080204" pitchFamily="34" charset="-128"/>
              </a:rPr>
              <a:t>lichamelijke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minimaal</a:t>
            </a:r>
            <a:r>
              <a:rPr lang="en-US" altLang="de-DE" sz="2400" dirty="0">
                <a:solidFill>
                  <a:srgbClr val="333333"/>
                </a:solidFill>
                <a:latin typeface="Calibri Light"/>
                <a:ea typeface="MS PGothic" panose="020B0600070205080204" pitchFamily="34" charset="-128"/>
              </a:rPr>
              <a:t> 20 </a:t>
            </a:r>
            <a:r>
              <a:rPr lang="en-US" altLang="de-DE" sz="2400" dirty="0" err="1">
                <a:solidFill>
                  <a:srgbClr val="333333"/>
                </a:solidFill>
                <a:latin typeface="Calibri Light"/>
                <a:ea typeface="MS PGothic" panose="020B0600070205080204" pitchFamily="34" charset="-128"/>
              </a:rPr>
              <a:t>minuten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Luister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lievelings</a:t>
            </a:r>
            <a:r>
              <a:rPr lang="de-DE" altLang="de-DE" sz="2400" dirty="0">
                <a:solidFill>
                  <a:srgbClr val="333333"/>
                </a:solidFill>
                <a:latin typeface="Calibri Light"/>
                <a:ea typeface="MS PGothic" panose="020B0600070205080204" pitchFamily="34" charset="-128"/>
              </a:rPr>
              <a:t>muziek.</a:t>
            </a:r>
            <a:endParaRPr lang="en-US" sz="2400" dirty="0">
              <a:latin typeface="Calibri Light"/>
            </a:endParaRP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50</a:t>
            </a:fld>
            <a:endParaRPr lang="de-DE" altLang="de-DE"/>
          </a:p>
        </p:txBody>
      </p:sp>
    </p:spTree>
    <p:extLst>
      <p:ext uri="{BB962C8B-B14F-4D97-AF65-F5344CB8AC3E}">
        <p14:creationId xmlns:p14="http://schemas.microsoft.com/office/powerpoint/2010/main" val="39504300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lvl="0" indent="-342900" defTabSz="914400" fontAlgn="base">
              <a:buClr>
                <a:srgbClr val="333333"/>
              </a:buClr>
              <a:buFont typeface="WingDings"/>
              <a:buChar char=""/>
              <a:defRP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lvl="0" indent="-342900" defTabSz="914400" fontAlgn="base">
              <a:buClr>
                <a:srgbClr val="333333"/>
              </a:buClr>
              <a:buFont typeface="WingDings"/>
              <a:buChar char=""/>
              <a:defRP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en-US" altLang="de-DE" sz="2400" dirty="0">
              <a:solidFill>
                <a:srgbClr val="333333"/>
              </a:solidFill>
              <a:latin typeface="Calibri Light"/>
              <a:ea typeface="MS PGothic" panose="020B0600070205080204" pitchFamily="34" charset="-128"/>
            </a:endParaRPr>
          </a:p>
        </p:txBody>
      </p:sp>
      <p:sp>
        <p:nvSpPr>
          <p:cNvPr id="6" name="Footer Placeholder 5"/>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52</a:t>
            </a:fld>
            <a:endParaRPr lang="de-DE" altLang="de-DE"/>
          </a:p>
        </p:txBody>
      </p:sp>
    </p:spTree>
    <p:extLst>
      <p:ext uri="{BB962C8B-B14F-4D97-AF65-F5344CB8AC3E}">
        <p14:creationId xmlns:p14="http://schemas.microsoft.com/office/powerpoint/2010/main" val="417055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lvl="0" indent="-342900" defTabSz="914400" fontAlgn="base">
              <a:buClr>
                <a:srgbClr val="333333"/>
              </a:buClr>
              <a:buFont typeface="WingDings"/>
              <a:buChar char=""/>
              <a:defRP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Gebruik regelmatig een paar van de aangereikte </a:t>
            </a:r>
            <a:r>
              <a:rPr lang="en-US" altLang="de-DE" sz="2400" dirty="0">
                <a:solidFill>
                  <a:srgbClr val="333333"/>
                </a:solidFill>
                <a:latin typeface="Calibri Light"/>
                <a:ea typeface="MS PGothic" panose="020B0600070205080204" pitchFamily="34" charset="-128"/>
              </a:rPr>
              <a:t>tips om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depressieve</a:t>
            </a:r>
            <a:r>
              <a:rPr lang="en-US" altLang="de-DE" sz="2400" dirty="0">
                <a:solidFill>
                  <a:srgbClr val="333333"/>
                </a:solidFill>
                <a:latin typeface="Calibri Light"/>
                <a:ea typeface="MS PGothic" panose="020B0600070205080204" pitchFamily="34" charset="-128"/>
              </a:rPr>
              <a:t> stemming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eigenwaarde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verbeteren</a:t>
            </a:r>
            <a:r>
              <a:rPr lang="en-US" altLang="de-DE" sz="2400" dirty="0">
                <a:solidFill>
                  <a:srgbClr val="333333"/>
                </a:solidFill>
                <a:latin typeface="Calibri Light"/>
                <a:ea typeface="MS PGothic" panose="020B0600070205080204" pitchFamily="34" charset="-128"/>
              </a:rPr>
              <a:t>.</a:t>
            </a:r>
          </a:p>
        </p:txBody>
      </p:sp>
      <p:sp>
        <p:nvSpPr>
          <p:cNvPr id="6" name="Footer Placeholder 5"/>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53</a:t>
            </a:fld>
            <a:endParaRPr lang="de-DE" altLang="de-DE"/>
          </a:p>
        </p:txBody>
      </p:sp>
    </p:spTree>
    <p:extLst>
      <p:ext uri="{BB962C8B-B14F-4D97-AF65-F5344CB8AC3E}">
        <p14:creationId xmlns:p14="http://schemas.microsoft.com/office/powerpoint/2010/main" val="7869109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lvl="0" indent="-342900" defTabSz="914400" fontAlgn="base">
              <a:buClr>
                <a:srgbClr val="333333"/>
              </a:buClr>
              <a:buFont typeface="WingDings"/>
              <a:buChar char=""/>
              <a:defRP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Gebruik regelmatig een paar van de aangereikte </a:t>
            </a:r>
            <a:r>
              <a:rPr lang="en-US" altLang="de-DE" sz="2400" dirty="0">
                <a:solidFill>
                  <a:srgbClr val="333333"/>
                </a:solidFill>
                <a:latin typeface="Calibri Light"/>
                <a:ea typeface="MS PGothic" panose="020B0600070205080204" pitchFamily="34" charset="-128"/>
              </a:rPr>
              <a:t>tips om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depressieve</a:t>
            </a:r>
            <a:r>
              <a:rPr lang="en-US" altLang="de-DE" sz="2400" dirty="0">
                <a:solidFill>
                  <a:srgbClr val="333333"/>
                </a:solidFill>
                <a:latin typeface="Calibri Light"/>
                <a:ea typeface="MS PGothic" panose="020B0600070205080204" pitchFamily="34" charset="-128"/>
              </a:rPr>
              <a:t> stemming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eigenwaarde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verbeteren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Neem bij </a:t>
            </a:r>
            <a:r>
              <a:rPr lang="en-US" altLang="de-DE" sz="2400" dirty="0" err="1">
                <a:solidFill>
                  <a:srgbClr val="333333"/>
                </a:solidFill>
                <a:latin typeface="Calibri Light"/>
                <a:ea typeface="MS PGothic" panose="020B0600070205080204" pitchFamily="34" charset="-128"/>
              </a:rPr>
              <a:t>ernstige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depressieve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symptomen</a:t>
            </a:r>
            <a:r>
              <a:rPr lang="en-US" altLang="de-DE" sz="2400" dirty="0">
                <a:solidFill>
                  <a:srgbClr val="333333"/>
                </a:solidFill>
                <a:latin typeface="Calibri Light"/>
                <a:ea typeface="MS PGothic" panose="020B0600070205080204" pitchFamily="34" charset="-128"/>
              </a:rPr>
              <a:t> contact op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psycholoog</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psychiater</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54</a:t>
            </a:fld>
            <a:endParaRPr lang="de-DE" altLang="de-DE"/>
          </a:p>
        </p:txBody>
      </p:sp>
    </p:spTree>
    <p:extLst>
      <p:ext uri="{BB962C8B-B14F-4D97-AF65-F5344CB8AC3E}">
        <p14:creationId xmlns:p14="http://schemas.microsoft.com/office/powerpoint/2010/main" val="10446214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kwetsbaarheid</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55</a:t>
            </a:fld>
            <a:endParaRPr lang="de-DE" altLang="de-DE"/>
          </a:p>
        </p:txBody>
      </p:sp>
    </p:spTree>
    <p:extLst>
      <p:ext uri="{BB962C8B-B14F-4D97-AF65-F5344CB8AC3E}">
        <p14:creationId xmlns:p14="http://schemas.microsoft.com/office/powerpoint/2010/main" val="18691336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333333"/>
              </a:buClr>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kwetsbaarheid</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a:p>
            <a:pPr lvl="0" defTabSz="914400" fontAlgn="base">
              <a:lnSpc>
                <a:spcPct val="100000"/>
              </a:lnSpc>
              <a:spcBef>
                <a:spcPts val="1200"/>
              </a:spcBef>
              <a:buClr>
                <a:srgbClr val="333333"/>
              </a:buClr>
            </a:pPr>
            <a:r>
              <a:rPr lang="en-AU" altLang="de-DE" dirty="0" err="1">
                <a:solidFill>
                  <a:srgbClr val="333333"/>
                </a:solidFill>
                <a:latin typeface="Calibri Light"/>
                <a:ea typeface="MS PGothic" panose="020B0600070205080204" pitchFamily="34" charset="-128"/>
              </a:rPr>
              <a:t>Tijdens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acute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worden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naast</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ook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andere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emoties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gerapporteerd</a:t>
            </a:r>
            <a:r>
              <a:rPr lang="en-AU" altLang="de-DE" dirty="0">
                <a:solidFill>
                  <a:srgbClr val="333333"/>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333333"/>
              </a:buClr>
              <a:buFont typeface="WingDings"/>
              <a:buChar char=""/>
            </a:pPr>
            <a:r>
              <a:rPr lang="en-AU" altLang="de-DE" dirty="0" err="1">
                <a:solidFill>
                  <a:srgbClr val="004992"/>
                </a:solidFill>
                <a:latin typeface="Calibri Light"/>
                <a:ea typeface="MS PGothic" panose="020B0600070205080204" pitchFamily="34" charset="-128"/>
              </a:rPr>
              <a:t>Opwinding</a:t>
            </a:r>
            <a:r>
              <a:rPr lang="en-AU" altLang="de-DE" dirty="0">
                <a:solidFill>
                  <a:srgbClr val="004992"/>
                </a:solidFill>
                <a:latin typeface="Calibri Light"/>
                <a:ea typeface="MS PGothic" panose="020B0600070205080204" pitchFamily="34" charset="-128"/>
              </a:rPr>
              <a:t> (</a:t>
            </a:r>
            <a:r>
              <a:rPr lang="en-AU" altLang="nl-NL" dirty="0">
                <a:solidFill>
                  <a:srgbClr val="004992"/>
                </a:solidFill>
                <a:latin typeface="Calibri Light"/>
                <a:ea typeface="MS PGothic" panose="020B0600070205080204" pitchFamily="34" charset="-128"/>
              </a:rPr>
              <a:t>“</a:t>
            </a:r>
            <a:r>
              <a:rPr lang="en-AU" altLang="de-DE" dirty="0" err="1">
                <a:solidFill>
                  <a:srgbClr val="004992"/>
                </a:solidFill>
                <a:latin typeface="Calibri Light"/>
                <a:ea typeface="MS PGothic" panose="020B0600070205080204" pitchFamily="34" charset="-128"/>
              </a:rPr>
              <a:t>eindelijk</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gebeurt</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er</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iets</a:t>
            </a:r>
            <a:r>
              <a:rPr lang="en-AU" altLang="nl-NL" dirty="0">
                <a:solidFill>
                  <a:srgbClr val="004992"/>
                </a:solidFill>
                <a:latin typeface="Calibri Light"/>
                <a:ea typeface="MS PGothic" panose="020B0600070205080204" pitchFamily="34" charset="-128"/>
              </a:rPr>
              <a:t>”</a:t>
            </a:r>
            <a:r>
              <a:rPr lang="en-AU" altLang="de-DE" dirty="0">
                <a:solidFill>
                  <a:srgbClr val="004992"/>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333333"/>
              </a:buClr>
              <a:buFont typeface="WingDings"/>
              <a:buChar char=""/>
            </a:pPr>
            <a:r>
              <a:rPr lang="en-AU" altLang="de-DE" dirty="0" err="1">
                <a:solidFill>
                  <a:srgbClr val="004992"/>
                </a:solidFill>
                <a:latin typeface="Calibri Light"/>
                <a:ea typeface="MS PGothic" panose="020B0600070205080204" pitchFamily="34" charset="-128"/>
              </a:rPr>
              <a:t>Besef</a:t>
            </a:r>
            <a:r>
              <a:rPr lang="en-AU" altLang="de-DE" dirty="0">
                <a:solidFill>
                  <a:srgbClr val="004992"/>
                </a:solidFill>
                <a:latin typeface="Calibri Light"/>
                <a:ea typeface="MS PGothic" panose="020B0600070205080204" pitchFamily="34" charset="-128"/>
              </a:rPr>
              <a:t> van </a:t>
            </a:r>
            <a:r>
              <a:rPr lang="en-AU" altLang="de-DE" dirty="0" err="1">
                <a:solidFill>
                  <a:srgbClr val="004992"/>
                </a:solidFill>
                <a:latin typeface="Calibri Light"/>
                <a:ea typeface="MS PGothic" panose="020B0600070205080204" pitchFamily="34" charset="-128"/>
              </a:rPr>
              <a:t>bestemming</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missie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te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vervullen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belangrijkheid</a:t>
            </a:r>
            <a:r>
              <a:rPr lang="en-AU" altLang="de-DE" dirty="0">
                <a:solidFill>
                  <a:srgbClr val="004992"/>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56</a:t>
            </a:fld>
            <a:endParaRPr lang="de-DE" altLang="de-DE"/>
          </a:p>
        </p:txBody>
      </p:sp>
    </p:spTree>
    <p:extLst>
      <p:ext uri="{BB962C8B-B14F-4D97-AF65-F5344CB8AC3E}">
        <p14:creationId xmlns:p14="http://schemas.microsoft.com/office/powerpoint/2010/main" val="12701759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kwetsbaarheid</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Tijdens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acute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worden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naast</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ook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andere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emoties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gerapporteerd</a:t>
            </a:r>
            <a:r>
              <a:rPr lang="en-AU" altLang="de-DE" dirty="0">
                <a:solidFill>
                  <a:srgbClr val="333333"/>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333333"/>
              </a:buClr>
              <a:buFont typeface="WingDings"/>
              <a:buChar char=""/>
            </a:pPr>
            <a:r>
              <a:rPr lang="en-AU" altLang="de-DE" dirty="0" err="1">
                <a:solidFill>
                  <a:srgbClr val="004992"/>
                </a:solidFill>
                <a:latin typeface="Calibri Light"/>
                <a:ea typeface="MS PGothic" panose="020B0600070205080204" pitchFamily="34" charset="-128"/>
              </a:rPr>
              <a:t>Opwinding</a:t>
            </a:r>
            <a:r>
              <a:rPr lang="en-AU" altLang="de-DE" dirty="0">
                <a:solidFill>
                  <a:srgbClr val="004992"/>
                </a:solidFill>
                <a:latin typeface="Calibri Light"/>
                <a:ea typeface="MS PGothic" panose="020B0600070205080204" pitchFamily="34" charset="-128"/>
              </a:rPr>
              <a:t> (</a:t>
            </a:r>
            <a:r>
              <a:rPr lang="en-AU" altLang="nl-NL" dirty="0">
                <a:solidFill>
                  <a:srgbClr val="004992"/>
                </a:solidFill>
                <a:latin typeface="Calibri Light"/>
                <a:ea typeface="MS PGothic" panose="020B0600070205080204" pitchFamily="34" charset="-128"/>
              </a:rPr>
              <a:t>“</a:t>
            </a:r>
            <a:r>
              <a:rPr lang="en-AU" altLang="de-DE" dirty="0" err="1">
                <a:solidFill>
                  <a:srgbClr val="004992"/>
                </a:solidFill>
                <a:latin typeface="Calibri Light"/>
                <a:ea typeface="MS PGothic" panose="020B0600070205080204" pitchFamily="34" charset="-128"/>
              </a:rPr>
              <a:t>eindelijk</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gebeurt</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er</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iets</a:t>
            </a:r>
            <a:r>
              <a:rPr lang="en-AU" altLang="nl-NL" dirty="0">
                <a:solidFill>
                  <a:srgbClr val="004992"/>
                </a:solidFill>
                <a:latin typeface="Calibri Light"/>
                <a:ea typeface="MS PGothic" panose="020B0600070205080204" pitchFamily="34" charset="-128"/>
              </a:rPr>
              <a:t>”</a:t>
            </a:r>
            <a:r>
              <a:rPr lang="en-AU" altLang="de-DE" dirty="0">
                <a:solidFill>
                  <a:srgbClr val="004992"/>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333333"/>
              </a:buClr>
              <a:buFont typeface="WingDings"/>
              <a:buChar char=""/>
            </a:pPr>
            <a:r>
              <a:rPr lang="en-AU" altLang="de-DE" dirty="0" err="1">
                <a:solidFill>
                  <a:srgbClr val="004992"/>
                </a:solidFill>
                <a:latin typeface="Calibri Light"/>
                <a:ea typeface="MS PGothic" panose="020B0600070205080204" pitchFamily="34" charset="-128"/>
              </a:rPr>
              <a:t>Besef</a:t>
            </a:r>
            <a:r>
              <a:rPr lang="en-AU" altLang="de-DE" dirty="0">
                <a:solidFill>
                  <a:srgbClr val="004992"/>
                </a:solidFill>
                <a:latin typeface="Calibri Light"/>
                <a:ea typeface="MS PGothic" panose="020B0600070205080204" pitchFamily="34" charset="-128"/>
              </a:rPr>
              <a:t> van </a:t>
            </a:r>
            <a:r>
              <a:rPr lang="en-AU" altLang="de-DE" dirty="0" err="1">
                <a:solidFill>
                  <a:srgbClr val="004992"/>
                </a:solidFill>
                <a:latin typeface="Calibri Light"/>
                <a:ea typeface="MS PGothic" panose="020B0600070205080204" pitchFamily="34" charset="-128"/>
              </a:rPr>
              <a:t>bestemming</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missie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te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vervullen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belangrijkheid</a:t>
            </a:r>
            <a:r>
              <a:rPr lang="en-AU" altLang="de-DE" dirty="0">
                <a:solidFill>
                  <a:srgbClr val="004992"/>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4992"/>
                </a:solidFill>
                <a:latin typeface="Calibri Light"/>
                <a:ea typeface="MS PGothic" panose="020B0600070205080204" pitchFamily="34" charset="-128"/>
              </a:rPr>
              <a:t>Voorbeeld</a:t>
            </a:r>
            <a:r>
              <a:rPr lang="en-AU" altLang="de-DE" dirty="0">
                <a:solidFill>
                  <a:srgbClr val="004992"/>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Wim</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heeft</a:t>
            </a:r>
            <a:r>
              <a:rPr lang="en-AU" altLang="de-DE" dirty="0">
                <a:solidFill>
                  <a:srgbClr val="333333"/>
                </a:solidFill>
                <a:latin typeface="Calibri Light"/>
                <a:ea typeface="MS PGothic" panose="020B0600070205080204" pitchFamily="34" charset="-128"/>
              </a:rPr>
              <a:t> het </a:t>
            </a:r>
            <a:r>
              <a:rPr lang="en-AU" altLang="de-DE" dirty="0" err="1">
                <a:solidFill>
                  <a:srgbClr val="333333"/>
                </a:solidFill>
                <a:latin typeface="Calibri Light"/>
                <a:ea typeface="MS PGothic" panose="020B0600070205080204" pitchFamily="34" charset="-128"/>
              </a:rPr>
              <a:t>idee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dat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hij</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wordt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achtervolgd</a:t>
            </a:r>
            <a:r>
              <a:rPr lang="en-AU" altLang="de-DE" dirty="0">
                <a:solidFill>
                  <a:srgbClr val="333333"/>
                </a:solidFill>
                <a:latin typeface="Calibri Light"/>
                <a:ea typeface="MS PGothic" panose="020B0600070205080204" pitchFamily="34" charset="-128"/>
              </a:rPr>
              <a:t> door de AIVD. </a:t>
            </a:r>
            <a:r>
              <a:rPr lang="en-AU" altLang="de-DE" dirty="0" err="1">
                <a:solidFill>
                  <a:srgbClr val="333333"/>
                </a:solidFill>
                <a:latin typeface="Calibri Light"/>
                <a:ea typeface="MS PGothic" panose="020B0600070205080204" pitchFamily="34" charset="-128"/>
              </a:rPr>
              <a:t>Onderweg</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naar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zijn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werk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komt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dezelfde</a:t>
            </a:r>
            <a:r>
              <a:rPr lang="en-AU" altLang="de-DE" dirty="0">
                <a:solidFill>
                  <a:srgbClr val="333333"/>
                </a:solidFill>
                <a:latin typeface="Calibri Light"/>
                <a:ea typeface="MS PGothic" panose="020B0600070205080204" pitchFamily="34" charset="-128"/>
              </a:rPr>
              <a:t> man op </a:t>
            </a:r>
            <a:r>
              <a:rPr lang="en-AU" altLang="de-DE" dirty="0" err="1">
                <a:solidFill>
                  <a:srgbClr val="333333"/>
                </a:solidFill>
                <a:latin typeface="Calibri Light"/>
                <a:ea typeface="MS PGothic" panose="020B0600070205080204" pitchFamily="34" charset="-128"/>
              </a:rPr>
              <a:t>drie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opeenvolgende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dagen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zijn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treincoupé</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binnen</a:t>
            </a:r>
            <a:r>
              <a:rPr lang="en-AU" altLang="de-DE"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4992"/>
                </a:solidFill>
                <a:latin typeface="Calibri Light"/>
                <a:ea typeface="MS PGothic" panose="020B0600070205080204" pitchFamily="34" charset="-128"/>
              </a:rPr>
              <a:t>Gevoelens</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gedachten</a:t>
            </a:r>
            <a:r>
              <a:rPr lang="en-AU" altLang="de-DE" dirty="0">
                <a:solidFill>
                  <a:srgbClr val="004992"/>
                </a:solidFill>
                <a:latin typeface="Calibri Light"/>
                <a:ea typeface="MS PGothic" panose="020B0600070205080204" pitchFamily="34" charset="-128"/>
              </a:rPr>
              <a:t>: </a:t>
            </a:r>
            <a:r>
              <a:rPr lang="en-AU" altLang="de-DE" dirty="0">
                <a:solidFill>
                  <a:srgbClr val="333333"/>
                </a:solidFill>
                <a:latin typeface="Calibri Light"/>
                <a:ea typeface="MS PGothic" panose="020B0600070205080204" pitchFamily="34" charset="-128"/>
              </a:rPr>
              <a:t>Angst </a:t>
            </a:r>
            <a:r>
              <a:rPr lang="en-AU" altLang="de-DE" dirty="0" err="1">
                <a:solidFill>
                  <a:srgbClr val="333333"/>
                </a:solidFill>
                <a:latin typeface="Calibri Light"/>
                <a:ea typeface="MS PGothic" panose="020B0600070205080204" pitchFamily="34" charset="-128"/>
              </a:rPr>
              <a:t>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bedreiging</a:t>
            </a:r>
            <a:r>
              <a:rPr lang="en-AU" altLang="de-DE" dirty="0">
                <a:solidFill>
                  <a:srgbClr val="333333"/>
                </a:solidFill>
                <a:latin typeface="Calibri Light"/>
                <a:ea typeface="MS PGothic" panose="020B0600070205080204" pitchFamily="34" charset="-128"/>
              </a:rPr>
              <a:t>. Maar </a:t>
            </a:r>
            <a:r>
              <a:rPr lang="en-AU" altLang="de-DE" dirty="0" err="1">
                <a:solidFill>
                  <a:srgbClr val="333333"/>
                </a:solidFill>
                <a:latin typeface="Calibri Light"/>
                <a:ea typeface="MS PGothic" panose="020B0600070205080204" pitchFamily="34" charset="-128"/>
              </a:rPr>
              <a:t>hij</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denkt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ook</a:t>
            </a:r>
            <a:r>
              <a:rPr lang="en-AU" altLang="de-DE" dirty="0">
                <a:solidFill>
                  <a:srgbClr val="333333"/>
                </a:solidFill>
                <a:latin typeface="Calibri Light"/>
                <a:ea typeface="MS PGothic" panose="020B0600070205080204" pitchFamily="34" charset="-128"/>
              </a:rPr>
              <a:t>: </a:t>
            </a:r>
            <a:r>
              <a:rPr lang="en-AU" altLang="nl-NL" dirty="0">
                <a:solidFill>
                  <a:srgbClr val="333333"/>
                </a:solidFill>
                <a:latin typeface="Calibri Light"/>
                <a:ea typeface="MS PGothic" panose="020B0600070205080204" pitchFamily="34" charset="-128"/>
              </a:rPr>
              <a:t>“</a:t>
            </a:r>
            <a:r>
              <a:rPr lang="en-AU" altLang="ja-JP" dirty="0" err="1">
                <a:solidFill>
                  <a:srgbClr val="333333"/>
                </a:solidFill>
                <a:latin typeface="Calibri Light"/>
                <a:ea typeface="MS PGothic" panose="020B0600070205080204" pitchFamily="34" charset="-128"/>
              </a:rPr>
              <a:t>Als</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ze</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zo´n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drukte</a:t>
            </a:r>
            <a:r>
              <a:rPr lang="en-AU" altLang="ja-JP" dirty="0">
                <a:solidFill>
                  <a:srgbClr val="333333"/>
                </a:solidFill>
                <a:latin typeface="Calibri Light"/>
                <a:ea typeface="MS PGothic" panose="020B0600070205080204" pitchFamily="34" charset="-128"/>
              </a:rPr>
              <a:t> over </a:t>
            </a:r>
            <a:r>
              <a:rPr lang="en-AU" altLang="ja-JP" dirty="0" err="1">
                <a:solidFill>
                  <a:srgbClr val="333333"/>
                </a:solidFill>
                <a:latin typeface="Calibri Light"/>
                <a:ea typeface="MS PGothic" panose="020B0600070205080204" pitchFamily="34" charset="-128"/>
              </a:rPr>
              <a:t>mij</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maken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dan</a:t>
            </a:r>
            <a:r>
              <a:rPr lang="en-AU" altLang="ja-JP" dirty="0">
                <a:solidFill>
                  <a:srgbClr val="333333"/>
                </a:solidFill>
                <a:latin typeface="Calibri Light"/>
                <a:ea typeface="MS PGothic" panose="020B0600070205080204" pitchFamily="34" charset="-128"/>
              </a:rPr>
              <a:t> ben </a:t>
            </a:r>
            <a:r>
              <a:rPr lang="en-AU" altLang="ja-JP" dirty="0" err="1">
                <a:solidFill>
                  <a:srgbClr val="333333"/>
                </a:solidFill>
                <a:latin typeface="Calibri Light"/>
                <a:ea typeface="MS PGothic" panose="020B0600070205080204" pitchFamily="34" charset="-128"/>
              </a:rPr>
              <a:t>ik</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waarschijnlijk</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een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soort</a:t>
            </a:r>
            <a:r>
              <a:rPr lang="en-AU" altLang="ja-JP" dirty="0">
                <a:solidFill>
                  <a:srgbClr val="333333"/>
                </a:solidFill>
                <a:latin typeface="Calibri Light"/>
                <a:ea typeface="MS PGothic" panose="020B0600070205080204" pitchFamily="34" charset="-128"/>
              </a:rPr>
              <a:t> James Bond </a:t>
            </a:r>
            <a:r>
              <a:rPr lang="en-AU" altLang="ja-JP" dirty="0" err="1">
                <a:solidFill>
                  <a:srgbClr val="333333"/>
                </a:solidFill>
                <a:latin typeface="Calibri Light"/>
                <a:ea typeface="MS PGothic" panose="020B0600070205080204" pitchFamily="34" charset="-128"/>
              </a:rPr>
              <a:t>en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willen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ze</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mij</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misschien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wel</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inhuren</a:t>
            </a:r>
            <a:r>
              <a:rPr lang="en-AU" altLang="ja-JP" dirty="0">
                <a:solidFill>
                  <a:srgbClr val="333333"/>
                </a:solidFill>
                <a:latin typeface="Calibri Light"/>
                <a:ea typeface="MS PGothic" panose="020B0600070205080204" pitchFamily="34" charset="-128"/>
              </a:rPr>
              <a:t>.</a:t>
            </a:r>
            <a:r>
              <a:rPr lang="en-AU" altLang="nl-NL" dirty="0">
                <a:solidFill>
                  <a:srgbClr val="333333"/>
                </a:solidFill>
                <a:latin typeface="Calibri Light"/>
                <a:ea typeface="MS PGothic" panose="020B0600070205080204" pitchFamily="34" charset="-128"/>
              </a:rPr>
              <a:t>”</a:t>
            </a:r>
            <a:endParaRPr lang="en-AU" altLang="ja-JP" dirty="0">
              <a:solidFill>
                <a:srgbClr val="333333"/>
              </a:solidFill>
              <a:latin typeface="Calibri Light"/>
              <a:ea typeface="MS PGothic" panose="020B0600070205080204" pitchFamily="34" charset="-128"/>
            </a:endParaRPr>
          </a:p>
          <a:p>
            <a:pPr lvl="0" defTabSz="914400" fontAlgn="base">
              <a:lnSpc>
                <a:spcPct val="100000"/>
              </a:lnSpc>
              <a:spcBef>
                <a:spcPts val="1200"/>
              </a:spcBef>
            </a:pPr>
            <a:r>
              <a:rPr lang="en-AU" altLang="de-DE" dirty="0">
                <a:solidFill>
                  <a:srgbClr val="004992"/>
                </a:solidFill>
                <a:latin typeface="Calibri Light"/>
                <a:ea typeface="MS PGothic" panose="020B0600070205080204" pitchFamily="34" charset="-128"/>
              </a:rPr>
              <a:t>Maar: </a:t>
            </a:r>
            <a:r>
              <a:rPr lang="en-AU" altLang="de-DE" dirty="0">
                <a:solidFill>
                  <a:srgbClr val="333333"/>
                </a:solidFill>
                <a:latin typeface="Calibri Light"/>
                <a:ea typeface="MS PGothic" panose="020B0600070205080204" pitchFamily="34" charset="-128"/>
              </a:rPr>
              <a:t>Het is </a:t>
            </a:r>
            <a:r>
              <a:rPr lang="en-AU" altLang="de-DE" dirty="0" err="1">
                <a:solidFill>
                  <a:srgbClr val="333333"/>
                </a:solidFill>
                <a:latin typeface="Calibri Light"/>
                <a:ea typeface="MS PGothic" panose="020B0600070205080204" pitchFamily="34" charset="-128"/>
              </a:rPr>
              <a:t>slechts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toeval</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Waarschijnlijk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stappen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beide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mannen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vanuit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dagelijkse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gewoonte</a:t>
            </a:r>
            <a:r>
              <a:rPr lang="en-AU" altLang="de-DE" dirty="0">
                <a:solidFill>
                  <a:srgbClr val="333333"/>
                </a:solidFill>
                <a:latin typeface="Calibri Light"/>
                <a:ea typeface="MS PGothic" panose="020B0600070205080204" pitchFamily="34" charset="-128"/>
              </a:rPr>
              <a:t> steeds </a:t>
            </a:r>
            <a:r>
              <a:rPr lang="en-AU" altLang="de-DE" dirty="0" err="1">
                <a:solidFill>
                  <a:srgbClr val="333333"/>
                </a:solidFill>
                <a:latin typeface="Calibri Light"/>
                <a:ea typeface="MS PGothic" panose="020B0600070205080204" pitchFamily="34" charset="-128"/>
              </a:rPr>
              <a:t>dezelfde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treincoupé</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binnen</a:t>
            </a:r>
            <a:r>
              <a:rPr lang="en-AU" altLang="de-DE" dirty="0">
                <a:solidFill>
                  <a:srgbClr val="333333"/>
                </a:solidFill>
                <a:latin typeface="Calibri Light"/>
                <a:ea typeface="MS PGothic" panose="020B0600070205080204" pitchFamily="34" charset="-128"/>
              </a:rPr>
              <a:t>.</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57</a:t>
            </a:fld>
            <a:endParaRPr lang="de-DE" altLang="de-DE"/>
          </a:p>
        </p:txBody>
      </p:sp>
    </p:spTree>
    <p:extLst>
      <p:ext uri="{BB962C8B-B14F-4D97-AF65-F5344CB8AC3E}">
        <p14:creationId xmlns:p14="http://schemas.microsoft.com/office/powerpoint/2010/main" val="14553476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58</a:t>
            </a:fld>
            <a:endParaRPr lang="de-DE" altLang="de-DE"/>
          </a:p>
        </p:txBody>
      </p:sp>
    </p:spTree>
    <p:extLst>
      <p:ext uri="{BB962C8B-B14F-4D97-AF65-F5344CB8AC3E}">
        <p14:creationId xmlns:p14="http://schemas.microsoft.com/office/powerpoint/2010/main" val="41768655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681093690"/>
              </p:ext>
            </p:extLst>
          </p:nvPr>
        </p:nvGraphicFramePr>
        <p:xfrm>
          <a:off x="408954" y="2011680"/>
          <a:ext cx="11338560" cy="4297680"/>
        </p:xfrm>
        <a:graphic>
          <a:graphicData uri="http://schemas.openxmlformats.org/drawingml/2006/table">
            <a:tbl>
              <a:tblPr>
                <a:tableStyleId>{21E4AEA4-8DFA-4A89-87EB-49C32662AFE0}</a:tableStyleId>
              </a:tblPr>
              <a:tblGrid>
                <a:gridCol w="1795066">
                  <a:extLst>
                    <a:ext uri="{9D8B030D-6E8A-4147-A177-3AD203B41FA5}">
                      <a16:colId xmlns:a16="http://schemas.microsoft.com/office/drawing/2014/main" val="20000"/>
                    </a:ext>
                  </a:extLst>
                </a:gridCol>
                <a:gridCol w="1194066">
                  <a:extLst>
                    <a:ext uri="{9D8B030D-6E8A-4147-A177-3AD203B41FA5}">
                      <a16:colId xmlns:a16="http://schemas.microsoft.com/office/drawing/2014/main" val="20001"/>
                    </a:ext>
                  </a:extLst>
                </a:gridCol>
                <a:gridCol w="1718110">
                  <a:extLst>
                    <a:ext uri="{9D8B030D-6E8A-4147-A177-3AD203B41FA5}">
                      <a16:colId xmlns:a16="http://schemas.microsoft.com/office/drawing/2014/main" val="20002"/>
                    </a:ext>
                  </a:extLst>
                </a:gridCol>
                <a:gridCol w="3031095">
                  <a:extLst>
                    <a:ext uri="{9D8B030D-6E8A-4147-A177-3AD203B41FA5}">
                      <a16:colId xmlns:a16="http://schemas.microsoft.com/office/drawing/2014/main" val="20003"/>
                    </a:ext>
                  </a:extLst>
                </a:gridCol>
                <a:gridCol w="3600223">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lonesome:cycler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It rained for weeks</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Littledan77</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Dispair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/Ich bin halt so geboren....</a:t>
                      </a:r>
                      <a:endParaRPr kumimoji="0" lang="de-DE" altLang="de-DE" sz="1000" b="0" i="0" u="none" strike="noStrike" cap="none" normalizeH="0" baseline="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bare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C♥rm3n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Brooding/Grübeln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Lady-bug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Kaleidoscope Mosaic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Mosaik</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Bold&amp;Blond</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Ride 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Tunnel/Tunnel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Felipe Morin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The Prison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Big thumbs Up</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Thumbs up/Daumen hoch</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www.uke.de/mct.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2368805763"/>
              </p:ext>
            </p:extLst>
          </p:nvPr>
        </p:nvGraphicFramePr>
        <p:xfrm>
          <a:off x="408954" y="2011680"/>
          <a:ext cx="11338560" cy="4602480"/>
        </p:xfrm>
        <a:graphic>
          <a:graphicData uri="http://schemas.openxmlformats.org/drawingml/2006/table">
            <a:tbl>
              <a:tblPr>
                <a:tableStyleId>{21E4AEA4-8DFA-4A89-87EB-49C32662AFE0}</a:tableStyleId>
              </a:tblPr>
              <a:tblGrid>
                <a:gridCol w="1795066">
                  <a:extLst>
                    <a:ext uri="{9D8B030D-6E8A-4147-A177-3AD203B41FA5}">
                      <a16:colId xmlns:a16="http://schemas.microsoft.com/office/drawing/2014/main" val="20000"/>
                    </a:ext>
                  </a:extLst>
                </a:gridCol>
                <a:gridCol w="1194066">
                  <a:extLst>
                    <a:ext uri="{9D8B030D-6E8A-4147-A177-3AD203B41FA5}">
                      <a16:colId xmlns:a16="http://schemas.microsoft.com/office/drawing/2014/main" val="20001"/>
                    </a:ext>
                  </a:extLst>
                </a:gridCol>
                <a:gridCol w="1718110">
                  <a:extLst>
                    <a:ext uri="{9D8B030D-6E8A-4147-A177-3AD203B41FA5}">
                      <a16:colId xmlns:a16="http://schemas.microsoft.com/office/drawing/2014/main" val="20002"/>
                    </a:ext>
                  </a:extLst>
                </a:gridCol>
                <a:gridCol w="3031095">
                  <a:extLst>
                    <a:ext uri="{9D8B030D-6E8A-4147-A177-3AD203B41FA5}">
                      <a16:colId xmlns:a16="http://schemas.microsoft.com/office/drawing/2014/main" val="20003"/>
                    </a:ext>
                  </a:extLst>
                </a:gridCol>
                <a:gridCol w="3600223">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LunaDiRimmel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Panic room.</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Panic/Panik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Tarnishedrose</a:t>
                      </a:r>
                      <a:endParaRPr kumimoji="0" lang="en-GB"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 Coulrophobia VII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a:ln>
                            <a:noFill/>
                          </a:ln>
                          <a:solidFill>
                            <a:schemeClr val="tx1"/>
                          </a:solidFill>
                          <a:effectLst/>
                          <a:latin typeface="Calibri Light"/>
                          <a:ea typeface="MS PGothic" pitchFamily="34" charset="-128"/>
                        </a:rPr>
                        <a:t>Fear of clowns/Angst </a:t>
                      </a:r>
                      <a:r>
                        <a:rPr kumimoji="0" lang="en-US" altLang="de-DE" sz="1000" b="0" i="0" u="none" strike="noStrike" cap="none" normalizeH="0" baseline="0" dirty="0" err="1">
                          <a:ln>
                            <a:noFill/>
                          </a:ln>
                          <a:solidFill>
                            <a:schemeClr val="tx1"/>
                          </a:solidFill>
                          <a:effectLst/>
                          <a:latin typeface="Calibri Light"/>
                          <a:ea typeface="MS PGothic" pitchFamily="34" charset="-128"/>
                        </a:rPr>
                        <a:t>vor</a:t>
                      </a:r>
                      <a:r>
                        <a:rPr kumimoji="0" lang="en-US" altLang="de-DE" sz="1000" b="0" i="0" u="none" strike="noStrike" cap="none" normalizeH="0" baseline="0" dirty="0">
                          <a:ln>
                            <a:noFill/>
                          </a:ln>
                          <a:solidFill>
                            <a:schemeClr val="tx1"/>
                          </a:solidFill>
                          <a:effectLst/>
                          <a:latin typeface="Calibri Light"/>
                          <a:ea typeface="MS PGothic" pitchFamily="34" charset="-128"/>
                        </a:rPr>
                        <a:t> Clown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exfordy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Park</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Elephant/Elefant</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furryscaly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Fierce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ＭＳ Ｐゴシック" pitchFamily="34" charset="-128"/>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Robbie Williams</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Calibri Light"/>
                          <a:ea typeface="ＭＳ Ｐゴシック" pitchFamily="34" charset="-128"/>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US" sz="1000" b="0" i="0" u="none" strike="noStrike" cap="none" normalizeH="0" baseline="0" dirty="0" err="1">
                          <a:ln>
                            <a:noFill/>
                          </a:ln>
                          <a:solidFill>
                            <a:schemeClr val="tx1"/>
                          </a:solidFill>
                          <a:effectLst/>
                          <a:latin typeface="Calibri Light"/>
                          <a:ea typeface="ＭＳ Ｐゴシック" pitchFamily="34" charset="-128"/>
                        </a:rPr>
                        <a:t>noncommerical</a:t>
                      </a:r>
                      <a:r>
                        <a:rPr kumimoji="0" lang="en-US" sz="1000" b="0" i="0" u="none" strike="noStrike" cap="none" normalizeH="0" baseline="0" dirty="0">
                          <a:ln>
                            <a:noFill/>
                          </a:ln>
                          <a:solidFill>
                            <a:schemeClr val="tx1"/>
                          </a:solidFill>
                          <a:effectLst/>
                          <a:latin typeface="Calibri Light"/>
                          <a:ea typeface="ＭＳ Ｐゴシック" pitchFamily="34" charset="-128"/>
                        </a:rPr>
                        <a:t>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Lady Diana</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Oldmaison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Barbie@2</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Barbie/Barbie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c.a.muller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JUMPING</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Jumping/Springen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GreyArea</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Smiley Face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www.uke.de/mct.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60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5024</Words>
  <Application>Microsoft Office PowerPoint</Application>
  <PresentationFormat>Benutzerdefiniert</PresentationFormat>
  <Paragraphs>627</Paragraphs>
  <Slides>60</Slides>
  <Notes>60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60</vt:i4>
      </vt:variant>
    </vt:vector>
  </HeadingPairs>
  <TitlesOfParts>
    <vt:vector size="68" baseType="lpstr">
      <vt:lpstr>Arial</vt:lpstr>
      <vt:lpstr>Wingdings</vt:lpstr>
      <vt:lpstr>Verdana</vt:lpstr>
      <vt:lpstr>Calibri Light</vt:lpstr>
      <vt:lpstr>Symbol</vt:lpstr>
      <vt:lpstr>Wingdings</vt:lpstr>
      <vt:lpstr>Times New Roman</vt:lpstr>
      <vt:lpstr>UKE_PPT-Vorlage_16zu9</vt:lpstr>
      <vt:lpstr>MCT 8 A – Eigenwaarde &amp; Stemming</vt:lpstr>
      <vt:lpstr>Symptomen van depressie?</vt:lpstr>
      <vt:lpstr>Symptomen van depressie?</vt:lpstr>
      <vt:lpstr>Ben ik zo geboren? Ben ik zo geworden?</vt:lpstr>
      <vt:lpstr>Ben ik zo geboren? Ben ik zo geworden?</vt:lpstr>
      <vt:lpstr>Ben ik zo geboren? Ben ik zo geworden?</vt:lpstr>
      <vt:lpstr>Behandelopties</vt:lpstr>
      <vt:lpstr>Waarom doen we dit?</vt:lpstr>
      <vt:lpstr>Psychose &amp; Depressie Effecten van wanen op eigenwaarde en stemming</vt:lpstr>
      <vt:lpstr>Psychose &amp; Depressie Effecten van wanen op eigenwaarde en stemming</vt:lpstr>
      <vt:lpstr>Psychose &amp; Depressie Effecten van wanen op eigenwaarde en stemming</vt:lpstr>
      <vt:lpstr>Psychose &amp; Depressie Effecten van wanen op eigenwaarde en stemming</vt:lpstr>
      <vt:lpstr>PowerPoint-Präsentation</vt:lpstr>
      <vt:lpstr>1. Overgeneralisaties Negatieve stickers plakken</vt:lpstr>
      <vt:lpstr>1. Overgeneralisaties Negatieve stickers plakken</vt:lpstr>
      <vt:lpstr>1. Overgeneralisaties Negatieve stickers plakken</vt:lpstr>
      <vt:lpstr>In plaats daarvan: probeer genuanceerd te denken</vt:lpstr>
      <vt:lpstr>2. Selectieve waarneming: tunnelvisie Wat zou een realistischere en behulpzamere beoordeling zijn?</vt:lpstr>
      <vt:lpstr>2. Selectieve waarneming: tunnelvisie Wat zou een realistischere en behulpzamere beoordeling zijn?</vt:lpstr>
      <vt:lpstr>2. Selectieve waarneming: tunnelvisie Wat zou een realistischere en behulpzamere beoordeling zijn?</vt:lpstr>
      <vt:lpstr>2. Selectieve waarneming: tunnelvisie Wat zou een realistischere en behulpzamere beoordeling zijn?</vt:lpstr>
      <vt:lpstr>In plaats daarvan: probeer genuanceerd te denken</vt:lpstr>
      <vt:lpstr>3. Meten met jouw maat</vt:lpstr>
      <vt:lpstr>4. Afwijzen van positieve feedback &amp; aanvaarden van negatieve feedback Wat zou een realistischere en behulpzamere beoordeling zijn?</vt:lpstr>
      <vt:lpstr>4. Afwijzen van positieve feedback &amp; aanvaarden van negatieve feedback Wat zou een realistischere en behulpzamere beoordeling zijn?</vt:lpstr>
      <vt:lpstr>4. Afwijzen van positieve feedback &amp; aanvaarden van negatieve feedback Wat zou een realistischere en behulpzamere beoordeling zijn?</vt:lpstr>
      <vt:lpstr>In plaats daarvan: probeer genuanceerd te denken</vt:lpstr>
      <vt:lpstr>5. Zwart-wit denken/ Catastroferen: doemdenken Wat zou een realistischere en behulpzamere beoordeling zijn?</vt:lpstr>
      <vt:lpstr>5. Zwart-wit denken/ Catastroferen: doemdenken Wat zou een realistischere en behulpzamere beoordeling zijn?</vt:lpstr>
      <vt:lpstr>In plaats daarvan: probeer genuanceerd te denken</vt:lpstr>
      <vt:lpstr>6. Onderdrukken van negatieve gedachten Wat zou een realistischere en behulpzamere beoordeling zijn?</vt:lpstr>
      <vt:lpstr>6. Onderdrukken van negatieve gedachten Wat zou een realistischere en behulpzamere beoordeling zijn?</vt:lpstr>
      <vt:lpstr>6. Onderdrukken van negatieve gedachten Oefening</vt:lpstr>
      <vt:lpstr>6. Onderdrukken van negatieve gedachten Werkt het? Nee!</vt:lpstr>
      <vt:lpstr>In plaats daarvan:</vt:lpstr>
      <vt:lpstr>7. Meer disfunctionele denkgewoonten</vt:lpstr>
      <vt:lpstr>7. Meer disfunctionele denkgewoonten</vt:lpstr>
      <vt:lpstr>7. Meer disfunctionele denkgewoonten</vt:lpstr>
      <vt:lpstr>optioneel: videoclip</vt:lpstr>
      <vt:lpstr>Wees je bewust van je sterke kanten</vt:lpstr>
      <vt:lpstr>Wees je bewust van je sterke kanten</vt:lpstr>
      <vt:lpstr>Wees je bewust van je sterke kanten</vt:lpstr>
      <vt:lpstr>Wees je bewust van je sterke kanten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330</cp:revision>
  <dcterms:created xsi:type="dcterms:W3CDTF">2004-06-30T16:15:23Z</dcterms:created>
  <dcterms:modified xsi:type="dcterms:W3CDTF">2023-02-06T11:27:04Z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