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0" r:id="rId1"/>
  </p:sldMasterIdLst>
  <p:notesMasterIdLst>
    <p:notesMasterId r:id="rId50"/>
  </p:notesMasterIdLst>
  <p:sldIdLst>
    <p:sldId id="330" r:id="rId2"/>
    <p:sldId id="260" r:id="rId3"/>
    <p:sldId id="311" r:id="rId4"/>
    <p:sldId id="312" r:id="rId5"/>
    <p:sldId id="313" r:id="rId6"/>
    <p:sldId id="261" r:id="rId7"/>
    <p:sldId id="262" r:id="rId8"/>
    <p:sldId id="263" r:id="rId9"/>
    <p:sldId id="306" r:id="rId10"/>
    <p:sldId id="265" r:id="rId11"/>
    <p:sldId id="314" r:id="rId12"/>
    <p:sldId id="268" r:id="rId13"/>
    <p:sldId id="315" r:id="rId14"/>
    <p:sldId id="316" r:id="rId15"/>
    <p:sldId id="270" r:id="rId16"/>
    <p:sldId id="317" r:id="rId17"/>
    <p:sldId id="272" r:id="rId18"/>
    <p:sldId id="318" r:id="rId19"/>
    <p:sldId id="274" r:id="rId20"/>
    <p:sldId id="319" r:id="rId21"/>
    <p:sldId id="275" r:id="rId22"/>
    <p:sldId id="276" r:id="rId23"/>
    <p:sldId id="277" r:id="rId24"/>
    <p:sldId id="280" r:id="rId25"/>
    <p:sldId id="320" r:id="rId26"/>
    <p:sldId id="321" r:id="rId27"/>
    <p:sldId id="283" r:id="rId28"/>
    <p:sldId id="322" r:id="rId29"/>
    <p:sldId id="323" r:id="rId30"/>
    <p:sldId id="284" r:id="rId31"/>
    <p:sldId id="285" r:id="rId32"/>
    <p:sldId id="286" r:id="rId33"/>
    <p:sldId id="287" r:id="rId34"/>
    <p:sldId id="288" r:id="rId35"/>
    <p:sldId id="290" r:id="rId36"/>
    <p:sldId id="324" r:id="rId37"/>
    <p:sldId id="291" r:id="rId38"/>
    <p:sldId id="295" r:id="rId39"/>
    <p:sldId id="325" r:id="rId40"/>
    <p:sldId id="326" r:id="rId41"/>
    <p:sldId id="327" r:id="rId42"/>
    <p:sldId id="328" r:id="rId43"/>
    <p:sldId id="297" r:id="rId44"/>
    <p:sldId id="298" r:id="rId45"/>
    <p:sldId id="308" r:id="rId46"/>
    <p:sldId id="329" r:id="rId47"/>
    <p:sldId id="310" r:id="rId48"/>
    <p:sldId id="305" r:id="rId49"/>
  </p:sldIdLst>
  <p:sldSz cx="12195175" cy="6858000"/>
  <p:notesSz cx="6858000" cy="9144000"/>
  <p:defaultTextStyle>
    <a:lvl1pPr>
      <a:defRPr>
        <a:latin typeface="Arial"/>
        <a:ea typeface="Arial"/>
        <a:cs typeface="Arial"/>
        <a:sym typeface="Arial"/>
      </a:defRPr>
    </a:lvl1pPr>
    <a:lvl2pPr indent="457200">
      <a:defRPr>
        <a:latin typeface="Arial"/>
        <a:ea typeface="Arial"/>
        <a:cs typeface="Arial"/>
        <a:sym typeface="Arial"/>
      </a:defRPr>
    </a:lvl2pPr>
    <a:lvl3pPr indent="914400">
      <a:defRPr>
        <a:latin typeface="Arial"/>
        <a:ea typeface="Arial"/>
        <a:cs typeface="Arial"/>
        <a:sym typeface="Arial"/>
      </a:defRPr>
    </a:lvl3pPr>
    <a:lvl4pPr indent="1371600">
      <a:defRPr>
        <a:latin typeface="Arial"/>
        <a:ea typeface="Arial"/>
        <a:cs typeface="Arial"/>
        <a:sym typeface="Arial"/>
      </a:defRPr>
    </a:lvl4pPr>
    <a:lvl5pPr indent="1828800">
      <a:defRPr>
        <a:latin typeface="Arial"/>
        <a:ea typeface="Arial"/>
        <a:cs typeface="Arial"/>
        <a:sym typeface="Arial"/>
      </a:defRPr>
    </a:lvl5pPr>
    <a:lvl6pPr indent="2286000">
      <a:defRPr>
        <a:latin typeface="Arial"/>
        <a:ea typeface="Arial"/>
        <a:cs typeface="Arial"/>
        <a:sym typeface="Arial"/>
      </a:defRPr>
    </a:lvl6pPr>
    <a:lvl7pPr indent="2743200">
      <a:defRPr>
        <a:latin typeface="Arial"/>
        <a:ea typeface="Arial"/>
        <a:cs typeface="Arial"/>
        <a:sym typeface="Arial"/>
      </a:defRPr>
    </a:lvl7pPr>
    <a:lvl8pPr indent="3200400">
      <a:defRPr>
        <a:latin typeface="Arial"/>
        <a:ea typeface="Arial"/>
        <a:cs typeface="Arial"/>
        <a:sym typeface="Arial"/>
      </a:defRPr>
    </a:lvl8pPr>
    <a:lvl9pPr indent="3657600">
      <a:defRPr>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Arial"/>
          <a:ea typeface="Arial"/>
          <a:cs typeface="Arial"/>
        </a:font>
        <a:srgbClr val="000000"/>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FFFFFF"/>
          </a:solidFill>
        </a:fill>
      </a:tcStyle>
    </a:wholeTbl>
    <a:band2H>
      <a:tcTxStyle/>
      <a:tcStyle>
        <a:tcBdr/>
        <a:fill>
          <a:solidFill>
            <a:srgbClr val="FFFFFF"/>
          </a:solidFill>
        </a:fill>
      </a:tcStyle>
    </a:band2H>
    <a:firstCol>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FFFFFF"/>
          </a:solidFill>
        </a:fill>
      </a:tcStyle>
    </a:firstCol>
    <a:lastRow>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381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FFFFFF"/>
          </a:solidFill>
        </a:fill>
      </a:tcStyle>
    </a:lastRow>
    <a:firstRow>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381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FFFFFF"/>
          </a:solidFill>
        </a:fill>
      </a:tcStyle>
    </a:firstRow>
  </a:tblStyle>
  <a:tblStyle styleId="{C7B018BB-80A7-4F77-B60F-C8B233D01FF8}" styleName="">
    <a:tblBg/>
    <a:wholeTbl>
      <a:tcTxStyle b="on" i="on">
        <a:font>
          <a:latin typeface="Arial"/>
          <a:ea typeface="Arial"/>
          <a:cs typeface="Arial"/>
        </a:font>
        <a:srgbClr val="000000"/>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F8FDFC"/>
          </a:solidFill>
        </a:fill>
      </a:tcStyle>
    </a:wholeTbl>
    <a:band2H>
      <a:tcTxStyle/>
      <a:tcStyle>
        <a:tcBdr/>
        <a:fill>
          <a:solidFill>
            <a:srgbClr val="FBFEFD"/>
          </a:solidFill>
        </a:fill>
      </a:tcStyle>
    </a:band2H>
    <a:firstCol>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ECFAF7"/>
          </a:solidFill>
        </a:fill>
      </a:tcStyle>
    </a:firstCol>
    <a:lastRow>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381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ECFAF7"/>
          </a:solidFill>
        </a:fill>
      </a:tcStyle>
    </a:lastRow>
    <a:firstRow>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381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ECFAF7"/>
          </a:solidFill>
        </a:fill>
      </a:tcStyle>
    </a:firstRow>
  </a:tblStyle>
  <a:tblStyle styleId="{EEE7283C-3CF3-47DC-8721-378D4A62B228}" styleName="">
    <a:tblBg/>
    <a:wholeTbl>
      <a:tcTxStyle b="on" i="on">
        <a:font>
          <a:latin typeface="Arial"/>
          <a:ea typeface="Arial"/>
          <a:cs typeface="Arial"/>
        </a:font>
        <a:srgbClr val="000000"/>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D7E4F6"/>
          </a:solidFill>
        </a:fill>
      </a:tcStyle>
    </a:wholeTbl>
    <a:band2H>
      <a:tcTxStyle/>
      <a:tcStyle>
        <a:tcBdr/>
        <a:fill>
          <a:solidFill>
            <a:srgbClr val="ECF2FA"/>
          </a:solidFill>
        </a:fill>
      </a:tcStyle>
    </a:band2H>
    <a:firstCol>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7FB3E7"/>
          </a:solidFill>
        </a:fill>
      </a:tcStyle>
    </a:firstCol>
    <a:lastRow>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381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7FB3E7"/>
          </a:solidFill>
        </a:fill>
      </a:tcStyle>
    </a:lastRow>
    <a:firstRow>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381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7FB3E7"/>
          </a:solidFill>
        </a:fill>
      </a:tcStyle>
    </a:firstRow>
  </a:tblStyle>
  <a:tblStyle styleId="{CF821DB8-F4EB-4A41-A1BA-3FCAFE7338EE}" styleName="">
    <a:tblBg/>
    <a:wholeTbl>
      <a:tcTxStyle b="on" i="on">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DEF6F1"/>
          </a:solidFill>
        </a:fill>
      </a:tcStyle>
    </a:band2H>
    <a:firstCol>
      <a:tcTxStyle b="on" i="on">
        <a:font>
          <a:latin typeface="Arial"/>
          <a:ea typeface="Arial"/>
          <a:cs typeface="Arial"/>
        </a:font>
        <a:srgbClr val="DEF6F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firstCol>
    <a:lastRow>
      <a:tcTxStyle b="on" i="on">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DEF6F1"/>
          </a:solidFill>
        </a:fill>
      </a:tcStyle>
    </a:lastRow>
    <a:firstRow>
      <a:tcTxStyle b="on" i="on">
        <a:font>
          <a:latin typeface="Arial"/>
          <a:ea typeface="Arial"/>
          <a:cs typeface="Arial"/>
        </a:font>
        <a:srgbClr val="DEF6F1"/>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firstRow>
  </a:tblStyle>
  <a:tblStyle styleId="{33BA23B1-9221-436E-865A-0063620EA4FD}" styleName="">
    <a:tblBg/>
    <a:wholeTbl>
      <a:tcTxStyle b="on" i="on">
        <a:font>
          <a:latin typeface="Arial"/>
          <a:ea typeface="Arial"/>
          <a:cs typeface="Arial"/>
        </a:font>
        <a:srgbClr val="000000"/>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srgbClr val="CACACA"/>
          </a:solidFill>
        </a:fill>
      </a:tcStyle>
    </a:wholeTbl>
    <a:band2H>
      <a:tcTxStyle/>
      <a:tcStyle>
        <a:tcBdr/>
        <a:fill>
          <a:solidFill>
            <a:srgbClr val="E6E6E6"/>
          </a:solidFill>
        </a:fill>
      </a:tcStyle>
    </a:band2H>
    <a:firstCol>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fill>
      </a:tcStyle>
    </a:firstCol>
    <a:lastRow>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38100" cap="flat">
              <a:solidFill>
                <a:srgbClr val="DEF6F1"/>
              </a:solidFill>
              <a:prstDash val="solid"/>
              <a:bevel/>
            </a:ln>
          </a:top>
          <a:bottom>
            <a:ln w="127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fill>
      </a:tcStyle>
    </a:lastRow>
    <a:firstRow>
      <a:tcTxStyle b="on" i="on">
        <a:font>
          <a:latin typeface="Arial"/>
          <a:ea typeface="Arial"/>
          <a:cs typeface="Arial"/>
        </a:font>
        <a:srgbClr val="DEF6F1"/>
      </a:tcTxStyle>
      <a:tcStyle>
        <a:tcBdr>
          <a:left>
            <a:ln w="12700" cap="flat">
              <a:solidFill>
                <a:srgbClr val="DEF6F1"/>
              </a:solidFill>
              <a:prstDash val="solid"/>
              <a:bevel/>
            </a:ln>
          </a:left>
          <a:right>
            <a:ln w="12700" cap="flat">
              <a:solidFill>
                <a:srgbClr val="DEF6F1"/>
              </a:solidFill>
              <a:prstDash val="solid"/>
              <a:bevel/>
            </a:ln>
          </a:right>
          <a:top>
            <a:ln w="12700" cap="flat">
              <a:solidFill>
                <a:srgbClr val="DEF6F1"/>
              </a:solidFill>
              <a:prstDash val="solid"/>
              <a:bevel/>
            </a:ln>
          </a:top>
          <a:bottom>
            <a:ln w="38100" cap="flat">
              <a:solidFill>
                <a:srgbClr val="DEF6F1"/>
              </a:solidFill>
              <a:prstDash val="solid"/>
              <a:bevel/>
            </a:ln>
          </a:bottom>
          <a:insideH>
            <a:ln w="12700" cap="flat">
              <a:solidFill>
                <a:srgbClr val="DEF6F1"/>
              </a:solidFill>
              <a:prstDash val="solid"/>
              <a:bevel/>
            </a:ln>
          </a:insideH>
          <a:insideV>
            <a:ln w="12700" cap="flat">
              <a:solidFill>
                <a:srgbClr val="DEF6F1"/>
              </a:solidFill>
              <a:prstDash val="solid"/>
              <a:bevel/>
            </a:ln>
          </a:insideV>
        </a:tcBdr>
        <a:fill>
          <a:solidFill/>
        </a:fill>
      </a:tcStyle>
    </a:firstRow>
  </a:tblStyle>
  <a:tblStyle styleId="{2708684C-4D16-4618-839F-0558EEFCDFE6}" styleName="">
    <a:tblBg/>
    <a:wholeTbl>
      <a:tcTxStyle b="on" i="on">
        <a:font>
          <a:latin typeface="Arial"/>
          <a:ea typeface="Arial"/>
          <a:cs typeface="Arial"/>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a:tcStyle>
        <a:tcBdr/>
        <a:fill>
          <a:solidFill>
            <a:srgbClr val="FFFFFF"/>
          </a:solidFill>
        </a:fill>
      </a:tcStyle>
    </a:band2H>
    <a:firstCol>
      <a:tcTxStyle b="on" i="on">
        <a:font>
          <a:latin typeface="Arial"/>
          <a:ea typeface="Arial"/>
          <a:cs typeface="Arial"/>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Arial"/>
          <a:ea typeface="Arial"/>
          <a:cs typeface="Arial"/>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Arial"/>
          <a:ea typeface="Arial"/>
          <a:cs typeface="Arial"/>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804" y="76"/>
      </p:cViewPr>
      <p:guideLst>
        <p:guide orient="horz" pos="2160"/>
        <p:guide pos="288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1" name="Shape 51"/>
          <p:cNvSpPr>
            <a:spLocks noGrp="1" noRot="1" noChangeAspect="1"/>
          </p:cNvSpPr>
          <p:nvPr>
            <p:ph type="sldImg"/>
          </p:nvPr>
        </p:nvSpPr>
        <p:spPr>
          <a:xfrm>
            <a:off x="381000" y="685800"/>
            <a:ext cx="6096000" cy="3429000"/>
          </a:xfrm>
          <a:prstGeom prst="rect">
            <a:avLst/>
          </a:prstGeom>
        </p:spPr>
        <p:txBody>
          <a:bodyPr/>
          <a:lstStyle/>
          <a:p>
            <a:pPr lvl="0"/>
            <a:endParaRPr/>
          </a:p>
        </p:txBody>
      </p:sp>
      <p:sp>
        <p:nvSpPr>
          <p:cNvPr id="52" name="Shape 52"/>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2177491063"/>
      </p:ext>
    </p:extLst>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sym typeface="Helvetica"/>
      </a:defRPr>
    </a:lvl1pPr>
    <a:lvl2pPr indent="228600" defTabSz="457200">
      <a:lnSpc>
        <a:spcPct val="117999"/>
      </a:lnSpc>
      <a:defRPr sz="2200">
        <a:latin typeface="+mn-lt"/>
        <a:ea typeface="+mn-ea"/>
        <a:cs typeface="+mn-cs"/>
        <a:sym typeface="Helvetica"/>
      </a:defRPr>
    </a:lvl2pPr>
    <a:lvl3pPr indent="457200" defTabSz="457200">
      <a:lnSpc>
        <a:spcPct val="117999"/>
      </a:lnSpc>
      <a:defRPr sz="2200">
        <a:latin typeface="+mn-lt"/>
        <a:ea typeface="+mn-ea"/>
        <a:cs typeface="+mn-cs"/>
        <a:sym typeface="Helvetica"/>
      </a:defRPr>
    </a:lvl3pPr>
    <a:lvl4pPr indent="685800" defTabSz="457200">
      <a:lnSpc>
        <a:spcPct val="117999"/>
      </a:lnSpc>
      <a:defRPr sz="2200">
        <a:latin typeface="+mn-lt"/>
        <a:ea typeface="+mn-ea"/>
        <a:cs typeface="+mn-cs"/>
        <a:sym typeface="Helvetica"/>
      </a:defRPr>
    </a:lvl4pPr>
    <a:lvl5pPr indent="914400" defTabSz="457200">
      <a:lnSpc>
        <a:spcPct val="117999"/>
      </a:lnSpc>
      <a:defRPr sz="2200">
        <a:latin typeface="+mn-lt"/>
        <a:ea typeface="+mn-ea"/>
        <a:cs typeface="+mn-cs"/>
        <a:sym typeface="Helvetica"/>
      </a:defRPr>
    </a:lvl5pPr>
    <a:lvl6pPr indent="1143000" defTabSz="457200">
      <a:lnSpc>
        <a:spcPct val="117999"/>
      </a:lnSpc>
      <a:defRPr sz="2200">
        <a:latin typeface="+mn-lt"/>
        <a:ea typeface="+mn-ea"/>
        <a:cs typeface="+mn-cs"/>
        <a:sym typeface="Helvetica"/>
      </a:defRPr>
    </a:lvl6pPr>
    <a:lvl7pPr indent="1371600" defTabSz="457200">
      <a:lnSpc>
        <a:spcPct val="117999"/>
      </a:lnSpc>
      <a:defRPr sz="2200">
        <a:latin typeface="+mn-lt"/>
        <a:ea typeface="+mn-ea"/>
        <a:cs typeface="+mn-cs"/>
        <a:sym typeface="Helvetica"/>
      </a:defRPr>
    </a:lvl7pPr>
    <a:lvl8pPr indent="1600200" defTabSz="457200">
      <a:lnSpc>
        <a:spcPct val="117999"/>
      </a:lnSpc>
      <a:defRPr sz="2200">
        <a:latin typeface="+mn-lt"/>
        <a:ea typeface="+mn-ea"/>
        <a:cs typeface="+mn-cs"/>
        <a:sym typeface="Helvetica"/>
      </a:defRPr>
    </a:lvl8pPr>
    <a:lvl9pPr indent="1828800" defTabSz="457200">
      <a:lnSpc>
        <a:spcPct val="117999"/>
      </a:lnSpc>
      <a:defRPr sz="2200">
        <a:latin typeface="+mn-lt"/>
        <a:ea typeface="+mn-ea"/>
        <a:cs typeface="+mn-cs"/>
        <a:sym typeface="Helvetica"/>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solidFill>
                  <a:prstClr val="black"/>
                </a:solidFill>
              </a:rPr>
              <a:pPr>
                <a:spcBef>
                  <a:spcPct val="0"/>
                </a:spcBef>
              </a:pPr>
              <a:t>48</a:t>
            </a:fld>
            <a:endParaRPr lang="de-DE" altLang="de-DE" sz="1300">
              <a:solidFill>
                <a:prstClr val="black"/>
              </a:solidFill>
            </a:endParaRPr>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820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Entraînement métacognitifs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FR" altLang="de-DE" sz="1000" dirty="0">
                <a:latin typeface="+mj-lt"/>
              </a:rPr>
              <a:t>Les différentes illustrations ont été utilisées avec l'accord de leurs auteurs respectifs. Pour de plus amples détails (titre, auteur), veuillez consulter la fin de cette présentation.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fr-FR"/>
              <a:t>Entraînement métacognitifs 9 – Estime de soi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86CB4B4D-7CA3-9044-876B-883B54F8677D}" type="slidenum">
              <a:rPr lang="en-US" smtClean="0"/>
              <a:pPr/>
              <a:t>‹Nr.›</a:t>
            </a:fld>
            <a:endParaRPr lang="en-U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fr-FR"/>
              <a:t>Entraînement métacognitifs 9 – Estime de soi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86CB4B4D-7CA3-9044-876B-883B54F8677D}" type="slidenum">
              <a:rPr lang="en-US" smtClean="0"/>
              <a:pPr/>
              <a:t>‹Nr.›</a:t>
            </a:fld>
            <a:endParaRPr lang="en-U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9 – Estime de soi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fr-FR"/>
              <a:t>Entraînement métacognitifs 9 – Estime de soi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86CB4B4D-7CA3-9044-876B-883B54F8677D}" type="slidenum">
              <a:rPr lang="en-US" smtClean="0"/>
              <a:pPr/>
              <a:t>‹Nr.›</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fr-FR"/>
              <a:t>Entraînement métacognitifs 9 – Estime de soi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86CB4B4D-7CA3-9044-876B-883B54F8677D}" type="slidenum">
              <a:rPr lang="en-US" smtClean="0"/>
              <a:pPr/>
              <a:t>‹Nr.›</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fr-FR"/>
              <a:t>Entraînement métacognitifs 9 – Estime de soi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86CB4B4D-7CA3-9044-876B-883B54F8677D}" type="slidenum">
              <a:rPr lang="en-US" smtClean="0"/>
              <a:pPr/>
              <a:t>‹Nr.›</a:t>
            </a:fld>
            <a:endParaRPr lang="en-U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fr-FR"/>
              <a:t>Entraînement métacognitifs 9 – Estime de soi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86CB4B4D-7CA3-9044-876B-883B54F8677D}" type="slidenum">
              <a:rPr lang="en-US" smtClean="0"/>
              <a:pPr/>
              <a:t>‹Nr.›</a:t>
            </a:fld>
            <a:endParaRPr lang="en-U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fr-FR"/>
              <a:t>Entraînement métacognitifs 9 – Estime de soi</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86CB4B4D-7CA3-9044-876B-883B54F8677D}" type="slidenum">
              <a:rPr lang="en-US" smtClean="0"/>
              <a:pPr/>
              <a:t>‹Nr.›</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9 I – </a:t>
            </a:r>
            <a:r>
              <a:rPr lang="nl-NL" dirty="0"/>
              <a:t>Estime de soi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Favrod</a:t>
            </a:r>
            <a:r>
              <a:rPr lang="nl-NL" sz="1600" dirty="0">
                <a:solidFill>
                  <a:srgbClr val="004992"/>
                </a:solidFill>
                <a:latin typeface="+mj-lt"/>
              </a:rPr>
              <a:t> (4|21)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692852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Shape 77"/>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dirty="0">
                <a:latin typeface="Calibri Light"/>
              </a:rPr>
              <a:t>Estime de soi: Qu’est-ce que c’est?</a:t>
            </a:r>
            <a:endParaRPr sz="3600" dirty="0">
              <a:latin typeface="Calibri Light"/>
            </a:endParaRPr>
          </a:p>
        </p:txBody>
      </p:sp>
      <p:sp>
        <p:nvSpPr>
          <p:cNvPr id="2" name="Footer Placeholder 1"/>
          <p:cNvSpPr>
            <a:spLocks noGrp="1"/>
          </p:cNvSpPr>
          <p:nvPr>
            <p:ph type="ftr" sz="quarter" idx="11"/>
          </p:nvPr>
        </p:nvSpPr>
        <p:spPr/>
        <p:txBody>
          <a:bodyPr/>
          <a:lstStyle/>
          <a:p>
            <a:r>
              <a:rPr lang="fr-FR" dirty="0"/>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2</a:t>
            </a:fld>
            <a:endParaRPr lang="en-US"/>
          </a:p>
        </p:txBody>
      </p:sp>
      <p:pic>
        <p:nvPicPr>
          <p:cNvPr id="9" name="Picture 2" descr="E:\Neuer Ordner 3\Arbeit_UKE\5856660723_354647e411_o(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6097587" y="2204864"/>
            <a:ext cx="5651368" cy="4248000"/>
          </a:xfrm>
        </p:spPr>
        <p:txBody>
          <a:bodyPr/>
          <a:lstStyle/>
          <a:p>
            <a:pPr lvl="0" defTabSz="914400">
              <a:buClr>
                <a:srgbClr val="000000"/>
              </a:buClr>
              <a:defRPr/>
            </a:pPr>
            <a:r>
              <a:rPr lang="fr-FR" sz="2400" kern="0" dirty="0">
                <a:solidFill>
                  <a:srgbClr val="333333"/>
                </a:solidFill>
                <a:latin typeface="Calibri Light"/>
                <a:ea typeface="Verdana" panose="020B0604030504040204" pitchFamily="34" charset="0"/>
                <a:cs typeface="Verdana" panose="020B0604030504040204" pitchFamily="34" charset="0"/>
                <a:sym typeface="Arial"/>
              </a:rPr>
              <a:t>???</a:t>
            </a:r>
            <a:endParaRPr lang="en-US" sz="2400" dirty="0">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Shape 77"/>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dirty="0">
                <a:latin typeface="Calibri Light"/>
              </a:rPr>
              <a:t>Estime de soi: Qu’est-ce que c’est?</a:t>
            </a:r>
            <a:endParaRPr sz="3600" dirty="0">
              <a:latin typeface="Calibri Light"/>
            </a:endParaRP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3</a:t>
            </a:fld>
            <a:endParaRPr lang="en-US"/>
          </a:p>
        </p:txBody>
      </p:sp>
      <p:pic>
        <p:nvPicPr>
          <p:cNvPr id="9" name="Picture 2" descr="E:\Neuer Ordner 3\Arbeit_UKE\5856660723_354647e411_o(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6097587" y="2204864"/>
            <a:ext cx="5651368" cy="4248000"/>
          </a:xfrm>
        </p:spPr>
        <p:txBody>
          <a:bodyPr/>
          <a:lstStyle/>
          <a:p>
            <a:pPr marL="342900" lvl="0" indent="-342900" defTabSz="914400">
              <a:buClr>
                <a:srgbClr val="000000"/>
              </a:buClr>
              <a:buFont typeface="WingDings"/>
              <a:buChar char=""/>
              <a:defRPr/>
            </a:pPr>
            <a:r>
              <a:rPr lang="fr-FR" sz="2400" kern="0" dirty="0">
                <a:solidFill>
                  <a:srgbClr val="333333"/>
                </a:solidFill>
                <a:latin typeface="Calibri Light"/>
                <a:ea typeface="Verdana" panose="020B0604030504040204" pitchFamily="34" charset="0"/>
                <a:cs typeface="Verdana" panose="020B0604030504040204" pitchFamily="34" charset="0"/>
                <a:sym typeface="Arial"/>
              </a:rPr>
              <a:t>La valeur que nous nous accordons.</a:t>
            </a:r>
          </a:p>
        </p:txBody>
      </p:sp>
    </p:spTree>
    <p:extLst>
      <p:ext uri="{BB962C8B-B14F-4D97-AF65-F5344CB8AC3E}">
        <p14:creationId xmlns:p14="http://schemas.microsoft.com/office/powerpoint/2010/main" val="2909624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Shape 77"/>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dirty="0">
                <a:latin typeface="Calibri Light"/>
              </a:rPr>
              <a:t>Estime de soi: Qu’est-ce que c’est?</a:t>
            </a:r>
            <a:endParaRPr sz="3600" dirty="0">
              <a:latin typeface="Calibri Light"/>
            </a:endParaRP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4</a:t>
            </a:fld>
            <a:endParaRPr lang="en-US"/>
          </a:p>
        </p:txBody>
      </p:sp>
      <p:pic>
        <p:nvPicPr>
          <p:cNvPr id="9" name="Picture 2" descr="E:\Neuer Ordner 3\Arbeit_UKE\5856660723_354647e411_o(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6097587" y="2204864"/>
            <a:ext cx="5651368" cy="4248000"/>
          </a:xfrm>
        </p:spPr>
        <p:txBody>
          <a:bodyPr/>
          <a:lstStyle/>
          <a:p>
            <a:pPr marL="342900" lvl="0" indent="-342900" defTabSz="914400">
              <a:buClr>
                <a:srgbClr val="000000"/>
              </a:buClr>
              <a:buFont typeface="WingDings"/>
              <a:buChar char=""/>
              <a:defRPr/>
            </a:pPr>
            <a:r>
              <a:rPr lang="fr-FR" sz="2400" kern="0" dirty="0">
                <a:solidFill>
                  <a:srgbClr val="333333"/>
                </a:solidFill>
                <a:latin typeface="Calibri Light"/>
                <a:ea typeface="Verdana" panose="020B0604030504040204" pitchFamily="34" charset="0"/>
                <a:cs typeface="Verdana" panose="020B0604030504040204" pitchFamily="34" charset="0"/>
                <a:sym typeface="Arial"/>
              </a:rPr>
              <a:t>La valeur que nous nous accordons.</a:t>
            </a:r>
          </a:p>
          <a:p>
            <a:pPr marL="342900" lvl="0" indent="-342900" defTabSz="914400">
              <a:buClr>
                <a:srgbClr val="000000"/>
              </a:buClr>
              <a:buFont typeface="WingDings"/>
              <a:buChar char=""/>
              <a:defRPr/>
            </a:pPr>
            <a:r>
              <a:rPr lang="fr-FR" sz="2400" kern="0" dirty="0">
                <a:solidFill>
                  <a:srgbClr val="333333"/>
                </a:solidFill>
                <a:latin typeface="Calibri Light"/>
                <a:ea typeface="Verdana" panose="020B0604030504040204" pitchFamily="34" charset="0"/>
                <a:cs typeface="Verdana" panose="020B0604030504040204" pitchFamily="34" charset="0"/>
                <a:sym typeface="Arial"/>
              </a:rPr>
              <a:t>L’évaluation subjective de soi-même.</a:t>
            </a:r>
          </a:p>
        </p:txBody>
      </p:sp>
    </p:spTree>
    <p:extLst>
      <p:ext uri="{BB962C8B-B14F-4D97-AF65-F5344CB8AC3E}">
        <p14:creationId xmlns:p14="http://schemas.microsoft.com/office/powerpoint/2010/main" val="3505167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Shape 77"/>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dirty="0">
                <a:latin typeface="Calibri Light"/>
              </a:rPr>
              <a:t>Estime de soi: Qu’est-ce que c’est?</a:t>
            </a:r>
            <a:endParaRPr sz="3600" dirty="0">
              <a:latin typeface="Calibri Light"/>
            </a:endParaRP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5</a:t>
            </a:fld>
            <a:endParaRPr lang="en-US"/>
          </a:p>
        </p:txBody>
      </p:sp>
      <p:pic>
        <p:nvPicPr>
          <p:cNvPr id="9" name="Picture 2" descr="E:\Neuer Ordner 3\Arbeit_UKE\5856660723_354647e411_o(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6097587" y="2204864"/>
            <a:ext cx="5651368" cy="4248000"/>
          </a:xfrm>
        </p:spPr>
        <p:txBody>
          <a:bodyPr/>
          <a:lstStyle/>
          <a:p>
            <a:pPr marL="342900" lvl="0" indent="-342900" defTabSz="914400">
              <a:buClr>
                <a:srgbClr val="000000"/>
              </a:buClr>
              <a:buFont typeface="WingDings"/>
              <a:buChar char=""/>
              <a:defRPr/>
            </a:pPr>
            <a:r>
              <a:rPr lang="fr-FR" sz="2400" kern="0">
                <a:solidFill>
                  <a:srgbClr val="333333"/>
                </a:solidFill>
                <a:latin typeface="Calibri Light"/>
                <a:ea typeface="Verdana" panose="020B0604030504040204" pitchFamily="34" charset="0"/>
                <a:cs typeface="Verdana" panose="020B0604030504040204" pitchFamily="34" charset="0"/>
                <a:sym typeface="Arial"/>
              </a:rPr>
              <a:t>La valeur que nous nous accordons.</a:t>
            </a:r>
          </a:p>
          <a:p>
            <a:pPr marL="342900" lvl="0" indent="-342900" defTabSz="914400">
              <a:buClr>
                <a:srgbClr val="000000"/>
              </a:buClr>
              <a:buFont typeface="WingDings"/>
              <a:buChar char=""/>
              <a:defRPr/>
            </a:pPr>
            <a:r>
              <a:rPr lang="fr-FR" sz="2400" kern="0" dirty="0">
                <a:solidFill>
                  <a:srgbClr val="333333"/>
                </a:solidFill>
                <a:latin typeface="Calibri Light"/>
                <a:ea typeface="Verdana" panose="020B0604030504040204" pitchFamily="34" charset="0"/>
                <a:cs typeface="Verdana" panose="020B0604030504040204" pitchFamily="34" charset="0"/>
                <a:sym typeface="Arial"/>
              </a:rPr>
              <a:t>L’évaluation subjective de soi-même.</a:t>
            </a:r>
          </a:p>
          <a:p>
            <a:pPr marL="342900" lvl="0" indent="-342900" defTabSz="914400">
              <a:buClr>
                <a:srgbClr val="000000"/>
              </a:buClr>
              <a:buFont typeface="WingDings"/>
              <a:buChar char=""/>
              <a:defRPr/>
            </a:pPr>
            <a:r>
              <a:rPr lang="fr-FR" sz="2400" kern="0" dirty="0">
                <a:solidFill>
                  <a:srgbClr val="333333"/>
                </a:solidFill>
                <a:latin typeface="Calibri Light"/>
                <a:ea typeface="Verdana" panose="020B0604030504040204" pitchFamily="34" charset="0"/>
                <a:cs typeface="Verdana" panose="020B0604030504040204" pitchFamily="34" charset="0"/>
                <a:sym typeface="Arial"/>
              </a:rPr>
              <a:t>L’estime de soi n’est pas nécessairement liée avec l’image que les autres ont de vous.</a:t>
            </a:r>
            <a:endParaRPr lang="en-US" sz="2400" dirty="0">
              <a:latin typeface="Calibri Light"/>
            </a:endParaRPr>
          </a:p>
        </p:txBody>
      </p:sp>
    </p:spTree>
    <p:extLst>
      <p:ext uri="{BB962C8B-B14F-4D97-AF65-F5344CB8AC3E}">
        <p14:creationId xmlns:p14="http://schemas.microsoft.com/office/powerpoint/2010/main" val="4157521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Shape 79"/>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Une faible estime de soi peut affecter notre santé mentale</a:t>
            </a:r>
            <a:endParaRPr sz="3600">
              <a:latin typeface="Calibri Light"/>
            </a:endParaRPr>
          </a:p>
        </p:txBody>
      </p:sp>
      <p:sp>
        <p:nvSpPr>
          <p:cNvPr id="80" name="Shape 80"/>
          <p:cNvSpPr>
            <a:spLocks noGrp="1"/>
          </p:cNvSpPr>
          <p:nvPr>
            <p:ph idx="1"/>
          </p:nvPr>
        </p:nvSpPr>
        <p:spPr>
          <a:prstGeom prst="rect">
            <a:avLst/>
          </a:prstGeom>
        </p:spPr>
        <p:txBody>
          <a:bodyPr lIns="0" tIns="0" rIns="0" bIns="0">
            <a:normAutofit/>
          </a:bodyPr>
          <a:lstStyle/>
          <a:p>
            <a:pPr marL="342900" lvl="0" indent="-342900">
              <a:buClr>
                <a:srgbClr val="333333"/>
              </a:buClr>
              <a:buFont typeface="WingDings"/>
              <a:buChar char=""/>
              <a:tabLst>
                <a:tab pos="76200" algn="l"/>
              </a:tabLst>
              <a:defRPr sz="1800"/>
            </a:pPr>
            <a:r>
              <a:rPr sz="2400" dirty="0">
                <a:solidFill>
                  <a:srgbClr val="333333"/>
                </a:solidFill>
                <a:latin typeface="Calibri Light"/>
                <a:ea typeface="Verdana"/>
                <a:cs typeface="Verdana"/>
                <a:sym typeface="Verdana"/>
              </a:rPr>
              <a:t>Les </a:t>
            </a:r>
            <a:r>
              <a:rPr sz="2400" dirty="0" err="1">
                <a:solidFill>
                  <a:srgbClr val="333333"/>
                </a:solidFill>
                <a:latin typeface="Calibri Light"/>
                <a:ea typeface="Verdana"/>
                <a:cs typeface="Verdana"/>
                <a:sym typeface="Verdana"/>
              </a:rPr>
              <a:t>personnes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difficulté</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psychique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souffrent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souvent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d’une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faible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estime</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soi</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a:solidFill>
                  <a:srgbClr val="333333"/>
                </a:solidFill>
                <a:latin typeface="Calibri Light"/>
                <a:ea typeface="Verdana"/>
                <a:cs typeface="Verdana"/>
                <a:sym typeface="Verdana"/>
              </a:rPr>
              <a:t>Celle-ci </a:t>
            </a:r>
            <a:r>
              <a:rPr sz="2400" dirty="0" err="1">
                <a:solidFill>
                  <a:srgbClr val="333333"/>
                </a:solidFill>
                <a:latin typeface="Calibri Light"/>
                <a:ea typeface="Verdana"/>
                <a:cs typeface="Verdana"/>
                <a:sym typeface="Verdana"/>
              </a:rPr>
              <a:t>peut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contribuer</a:t>
            </a:r>
            <a:r>
              <a:rPr sz="2400" dirty="0">
                <a:solidFill>
                  <a:srgbClr val="333333"/>
                </a:solidFill>
                <a:latin typeface="Calibri Light"/>
                <a:ea typeface="Verdana"/>
                <a:cs typeface="Verdana"/>
                <a:sym typeface="Verdana"/>
              </a:rPr>
              <a:t> à </a:t>
            </a:r>
            <a:r>
              <a:rPr sz="2400" dirty="0" err="1">
                <a:solidFill>
                  <a:srgbClr val="333333"/>
                </a:solidFill>
                <a:latin typeface="Calibri Light"/>
                <a:ea typeface="Verdana"/>
                <a:cs typeface="Verdana"/>
                <a:sym typeface="Verdana"/>
              </a:rPr>
              <a:t>certains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problèmes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psychologiques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comme</a:t>
            </a:r>
            <a:r>
              <a:rPr sz="2400" dirty="0">
                <a:solidFill>
                  <a:srgbClr val="333333"/>
                </a:solidFill>
                <a:latin typeface="Calibri Light"/>
                <a:ea typeface="Verdana"/>
                <a:cs typeface="Verdana"/>
                <a:sym typeface="Verdana"/>
              </a:rPr>
              <a:t>:</a:t>
            </a:r>
          </a:p>
          <a:p>
            <a:pPr marL="558863" lvl="2" indent="-342900">
              <a:spcBef>
                <a:spcPts val="1999"/>
              </a:spcBef>
              <a:spcAft>
                <a:spcPts val="0"/>
              </a:spcAft>
              <a:buClr>
                <a:srgbClr val="333333"/>
              </a:buClr>
              <a:buFont typeface="WingDings"/>
              <a:buChar char=""/>
              <a:defRPr sz="1800"/>
            </a:pPr>
            <a:r>
              <a:rPr sz="2400" dirty="0">
                <a:solidFill>
                  <a:srgbClr val="333333"/>
                </a:solidFill>
                <a:latin typeface="Calibri Light"/>
                <a:ea typeface="Verdana"/>
                <a:cs typeface="Verdana"/>
                <a:sym typeface="Verdana"/>
              </a:rPr>
              <a:t>Des </a:t>
            </a:r>
            <a:r>
              <a:rPr sz="2400" dirty="0" err="1">
                <a:solidFill>
                  <a:srgbClr val="333333"/>
                </a:solidFill>
                <a:latin typeface="Calibri Light"/>
                <a:ea typeface="Verdana"/>
                <a:cs typeface="Verdana"/>
                <a:sym typeface="Verdana"/>
              </a:rPr>
              <a:t>doutes</a:t>
            </a:r>
            <a:r>
              <a:rPr sz="2400" dirty="0">
                <a:solidFill>
                  <a:srgbClr val="333333"/>
                </a:solidFill>
                <a:latin typeface="Calibri Light"/>
                <a:ea typeface="Verdana"/>
                <a:cs typeface="Verdana"/>
                <a:sym typeface="Verdana"/>
              </a:rPr>
              <a:t>,</a:t>
            </a:r>
            <a:endParaRPr lang="en-US" sz="2400" dirty="0">
              <a:solidFill>
                <a:srgbClr val="333333"/>
              </a:solidFill>
              <a:latin typeface="Calibri Light"/>
              <a:ea typeface="Verdana"/>
              <a:cs typeface="Verdana"/>
              <a:sym typeface="Verdana"/>
            </a:endParaRPr>
          </a:p>
          <a:p>
            <a:pPr marL="558863" lvl="2" indent="-342900">
              <a:spcBef>
                <a:spcPts val="1999"/>
              </a:spcBef>
              <a:spcAft>
                <a:spcPts val="0"/>
              </a:spcAft>
              <a:buClr>
                <a:srgbClr val="333333"/>
              </a:buClr>
              <a:buFont typeface="WingDings"/>
              <a:buChar char=""/>
              <a:defRPr sz="1800"/>
            </a:pPr>
            <a:r>
              <a:rPr sz="2400" dirty="0">
                <a:solidFill>
                  <a:srgbClr val="333333"/>
                </a:solidFill>
                <a:latin typeface="Calibri Light"/>
                <a:ea typeface="Verdana"/>
                <a:cs typeface="Verdana"/>
                <a:sym typeface="Verdana"/>
              </a:rPr>
              <a:t>De la </a:t>
            </a:r>
            <a:r>
              <a:rPr sz="2400" dirty="0" err="1">
                <a:solidFill>
                  <a:srgbClr val="333333"/>
                </a:solidFill>
                <a:latin typeface="Calibri Light"/>
                <a:ea typeface="Verdana"/>
                <a:cs typeface="Verdana"/>
                <a:sym typeface="Verdana"/>
              </a:rPr>
              <a:t>peur</a:t>
            </a:r>
            <a:r>
              <a:rPr sz="2400" dirty="0">
                <a:solidFill>
                  <a:srgbClr val="333333"/>
                </a:solidFill>
                <a:latin typeface="Calibri Light"/>
                <a:ea typeface="Verdana"/>
                <a:cs typeface="Verdana"/>
                <a:sym typeface="Verdana"/>
              </a:rPr>
              <a:t>,</a:t>
            </a:r>
          </a:p>
          <a:p>
            <a:pPr marL="558863" lvl="2" indent="-342900">
              <a:spcBef>
                <a:spcPts val="1999"/>
              </a:spcBef>
              <a:spcAft>
                <a:spcPts val="0"/>
              </a:spcAft>
              <a:buClr>
                <a:srgbClr val="333333"/>
              </a:buClr>
              <a:buFont typeface="WingDings"/>
              <a:buChar char=""/>
              <a:defRPr sz="1800"/>
            </a:pPr>
            <a:r>
              <a:rPr sz="2400" dirty="0">
                <a:solidFill>
                  <a:srgbClr val="333333"/>
                </a:solidFill>
                <a:latin typeface="Calibri Light"/>
                <a:ea typeface="Verdana"/>
                <a:cs typeface="Verdana"/>
                <a:sym typeface="Verdana"/>
              </a:rPr>
              <a:t>Des </a:t>
            </a:r>
            <a:r>
              <a:rPr sz="2400" dirty="0" err="1">
                <a:solidFill>
                  <a:srgbClr val="333333"/>
                </a:solidFill>
                <a:latin typeface="Calibri Light"/>
                <a:ea typeface="Verdana"/>
                <a:cs typeface="Verdana"/>
                <a:sym typeface="Verdana"/>
              </a:rPr>
              <a:t>symptômes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dépressifs</a:t>
            </a:r>
            <a:r>
              <a:rPr sz="2400" dirty="0">
                <a:solidFill>
                  <a:srgbClr val="333333"/>
                </a:solidFill>
                <a:latin typeface="Calibri Light"/>
                <a:ea typeface="Verdana"/>
                <a:cs typeface="Verdana"/>
                <a:sym typeface="Verdana"/>
              </a:rPr>
              <a:t>,</a:t>
            </a:r>
          </a:p>
          <a:p>
            <a:pPr marL="558863" lvl="2" indent="-342900">
              <a:spcBef>
                <a:spcPts val="1999"/>
              </a:spcBef>
              <a:spcAft>
                <a:spcPts val="0"/>
              </a:spcAft>
              <a:buClr>
                <a:srgbClr val="333333"/>
              </a:buClr>
              <a:buFont typeface="WingDings"/>
              <a:buChar char=""/>
              <a:defRPr sz="1800"/>
            </a:pPr>
            <a:r>
              <a:rPr sz="2400" dirty="0">
                <a:solidFill>
                  <a:srgbClr val="333333"/>
                </a:solidFill>
                <a:latin typeface="Calibri Light"/>
                <a:ea typeface="Verdana"/>
                <a:cs typeface="Verdana"/>
                <a:sym typeface="Verdana"/>
              </a:rPr>
              <a:t>De la solitude.</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Shape 84"/>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Différence entre une estime de soi exacerbée et une estime de soi saine</a:t>
            </a:r>
            <a:endParaRPr sz="3600">
              <a:latin typeface="Calibri Light"/>
            </a:endParaRPr>
          </a:p>
        </p:txBody>
      </p:sp>
      <p:sp>
        <p:nvSpPr>
          <p:cNvPr id="82" name="Shape 82"/>
          <p:cNvSpPr>
            <a:spLocks noGrp="1"/>
          </p:cNvSpPr>
          <p:nvPr>
            <p:ph idx="1"/>
          </p:nvPr>
        </p:nvSpPr>
        <p:spPr>
          <a:prstGeom prst="rect">
            <a:avLst/>
          </a:prstGeom>
        </p:spPr>
        <p:txBody>
          <a:bodyPr lIns="0" tIns="0" rIns="0" bIns="0">
            <a:noAutofit/>
          </a:bodyPr>
          <a:lstStyle/>
          <a:p>
            <a:pPr marL="0" lvl="0" indent="0">
              <a:spcBef>
                <a:spcPts val="400"/>
              </a:spcBef>
              <a:buClr>
                <a:srgbClr val="333333"/>
              </a:buClr>
              <a:buSzTx/>
              <a:buNone/>
              <a:tabLst>
                <a:tab pos="76200" algn="l"/>
              </a:tabLst>
              <a:defRPr sz="1800"/>
            </a:pPr>
            <a:r>
              <a:rPr sz="2000" dirty="0">
                <a:solidFill>
                  <a:srgbClr val="333333"/>
                </a:solidFill>
                <a:latin typeface="Calibri Light"/>
                <a:ea typeface="Verdana"/>
                <a:cs typeface="Verdana"/>
                <a:sym typeface="Verdana"/>
              </a:rPr>
              <a:t>Durant un </a:t>
            </a:r>
            <a:r>
              <a:rPr sz="2000" dirty="0" err="1">
                <a:solidFill>
                  <a:srgbClr val="333333"/>
                </a:solidFill>
                <a:latin typeface="Calibri Light"/>
                <a:ea typeface="Verdana"/>
                <a:cs typeface="Verdana"/>
                <a:sym typeface="Verdana"/>
              </a:rPr>
              <a:t>épisode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psychotique</a:t>
            </a:r>
            <a:r>
              <a:rPr sz="2000" dirty="0">
                <a:solidFill>
                  <a:srgbClr val="333333"/>
                </a:solidFill>
                <a:latin typeface="Calibri Light"/>
                <a:ea typeface="Verdana"/>
                <a:cs typeface="Verdana"/>
                <a:sym typeface="Verdana"/>
              </a:rPr>
              <a:t>, beaucoup de </a:t>
            </a:r>
            <a:r>
              <a:rPr sz="2000" dirty="0" err="1">
                <a:solidFill>
                  <a:srgbClr val="333333"/>
                </a:solidFill>
                <a:latin typeface="Calibri Light"/>
                <a:ea typeface="Verdana"/>
                <a:cs typeface="Verdana"/>
                <a:sym typeface="Verdana"/>
              </a:rPr>
              <a:t>personnes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mais</a:t>
            </a:r>
            <a:r>
              <a:rPr sz="2000" dirty="0">
                <a:solidFill>
                  <a:srgbClr val="333333"/>
                </a:solidFill>
                <a:latin typeface="Calibri Light"/>
                <a:ea typeface="Verdana"/>
                <a:cs typeface="Verdana"/>
                <a:sym typeface="Verdana"/>
              </a:rPr>
              <a:t> pas </a:t>
            </a:r>
            <a:r>
              <a:rPr sz="2000" dirty="0" err="1">
                <a:solidFill>
                  <a:srgbClr val="333333"/>
                </a:solidFill>
                <a:latin typeface="Calibri Light"/>
                <a:ea typeface="Verdana"/>
                <a:cs typeface="Verdana"/>
                <a:sym typeface="Verdana"/>
              </a:rPr>
              <a:t>toutes</a:t>
            </a:r>
            <a:r>
              <a:rPr sz="2000" dirty="0">
                <a:solidFill>
                  <a:srgbClr val="333333"/>
                </a:solidFill>
                <a:latin typeface="Calibri Light"/>
                <a:ea typeface="Verdana"/>
                <a:cs typeface="Verdana"/>
                <a:sym typeface="Verdana"/>
              </a:rPr>
              <a:t>) se </a:t>
            </a:r>
            <a:r>
              <a:rPr sz="2000" dirty="0" err="1">
                <a:solidFill>
                  <a:srgbClr val="333333"/>
                </a:solidFill>
                <a:latin typeface="Calibri Light"/>
                <a:ea typeface="Verdana"/>
                <a:cs typeface="Verdana"/>
                <a:sym typeface="Verdana"/>
              </a:rPr>
              <a:t>sentent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persécutées</a:t>
            </a:r>
            <a:r>
              <a:rPr sz="2000" dirty="0">
                <a:solidFill>
                  <a:srgbClr val="333333"/>
                </a:solidFill>
                <a:latin typeface="Calibri Light"/>
                <a:ea typeface="Verdana"/>
                <a:cs typeface="Verdana"/>
                <a:sym typeface="Verdana"/>
              </a:rPr>
              <a:t> et sous </a:t>
            </a:r>
            <a:r>
              <a:rPr sz="2000" dirty="0" err="1">
                <a:solidFill>
                  <a:srgbClr val="333333"/>
                </a:solidFill>
                <a:latin typeface="Calibri Light"/>
                <a:ea typeface="Verdana"/>
                <a:cs typeface="Verdana"/>
                <a:sym typeface="Verdana"/>
              </a:rPr>
              <a:t>pression</a:t>
            </a:r>
            <a:r>
              <a:rPr sz="2000" dirty="0">
                <a:solidFill>
                  <a:srgbClr val="333333"/>
                </a:solidFill>
                <a:latin typeface="Calibri Light"/>
                <a:ea typeface="Verdana"/>
                <a:cs typeface="Verdana"/>
                <a:sym typeface="Verdana"/>
              </a:rPr>
              <a:t>. Ce sentiment </a:t>
            </a:r>
            <a:r>
              <a:rPr sz="2000" dirty="0" err="1">
                <a:solidFill>
                  <a:srgbClr val="333333"/>
                </a:solidFill>
                <a:latin typeface="Calibri Light"/>
                <a:ea typeface="Verdana"/>
                <a:cs typeface="Verdana"/>
                <a:sym typeface="Verdana"/>
              </a:rPr>
              <a:t>peut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diminuer</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l’estime</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soi</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D’autre</a:t>
            </a:r>
            <a:r>
              <a:rPr sz="2000" dirty="0">
                <a:solidFill>
                  <a:srgbClr val="333333"/>
                </a:solidFill>
                <a:latin typeface="Calibri Light"/>
                <a:ea typeface="Verdana"/>
                <a:cs typeface="Verdana"/>
                <a:sym typeface="Verdana"/>
              </a:rPr>
              <a:t> part, </a:t>
            </a:r>
            <a:r>
              <a:rPr sz="2000" dirty="0" err="1">
                <a:solidFill>
                  <a:srgbClr val="333333"/>
                </a:solidFill>
                <a:latin typeface="Calibri Light"/>
                <a:ea typeface="Verdana"/>
                <a:cs typeface="Verdana"/>
                <a:sym typeface="Verdana"/>
              </a:rPr>
              <a:t>certains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peuvent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avoir</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une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estime</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soi</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augmentée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s’ils</a:t>
            </a:r>
            <a:r>
              <a:rPr sz="2000" dirty="0">
                <a:solidFill>
                  <a:srgbClr val="333333"/>
                </a:solidFill>
                <a:latin typeface="Calibri Light"/>
                <a:ea typeface="Verdana"/>
                <a:cs typeface="Verdana"/>
                <a:sym typeface="Verdana"/>
              </a:rPr>
              <a:t> se </a:t>
            </a:r>
            <a:r>
              <a:rPr sz="2000" dirty="0" err="1">
                <a:solidFill>
                  <a:srgbClr val="333333"/>
                </a:solidFill>
                <a:latin typeface="Calibri Light"/>
                <a:ea typeface="Verdana"/>
                <a:cs typeface="Verdana"/>
                <a:sym typeface="Verdana"/>
              </a:rPr>
              <a:t>sentent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destinés</a:t>
            </a:r>
            <a:r>
              <a:rPr sz="2000" dirty="0">
                <a:solidFill>
                  <a:srgbClr val="333333"/>
                </a:solidFill>
                <a:latin typeface="Calibri Light"/>
                <a:ea typeface="Verdana"/>
                <a:cs typeface="Verdana"/>
                <a:sym typeface="Verdana"/>
              </a:rPr>
              <a:t> à des </a:t>
            </a:r>
            <a:r>
              <a:rPr sz="2000" dirty="0" err="1">
                <a:solidFill>
                  <a:srgbClr val="333333"/>
                </a:solidFill>
                <a:latin typeface="Calibri Light"/>
                <a:ea typeface="Verdana"/>
                <a:cs typeface="Verdana"/>
                <a:sym typeface="Verdana"/>
              </a:rPr>
              <a:t>tâches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spéciales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ou</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pensent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être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choisis</a:t>
            </a:r>
            <a:r>
              <a:rPr sz="2000" dirty="0">
                <a:solidFill>
                  <a:srgbClr val="333333"/>
                </a:solidFill>
                <a:latin typeface="Calibri Light"/>
                <a:ea typeface="Verdana"/>
                <a:cs typeface="Verdana"/>
                <a:sym typeface="Verdana"/>
              </a:rPr>
              <a:t> pour </a:t>
            </a:r>
            <a:r>
              <a:rPr sz="2000" dirty="0" err="1">
                <a:solidFill>
                  <a:srgbClr val="333333"/>
                </a:solidFill>
                <a:latin typeface="Calibri Light"/>
                <a:ea typeface="Verdana"/>
                <a:cs typeface="Verdana"/>
                <a:sym typeface="Verdana"/>
              </a:rPr>
              <a:t>une</a:t>
            </a:r>
            <a:r>
              <a:rPr sz="2000" dirty="0">
                <a:solidFill>
                  <a:srgbClr val="333333"/>
                </a:solidFill>
                <a:latin typeface="Calibri Light"/>
                <a:ea typeface="Verdana"/>
                <a:cs typeface="Verdana"/>
                <a:sym typeface="Verdana"/>
              </a:rPr>
              <a:t> mission </a:t>
            </a:r>
            <a:r>
              <a:rPr sz="2000" dirty="0" err="1">
                <a:solidFill>
                  <a:srgbClr val="333333"/>
                </a:solidFill>
                <a:latin typeface="Calibri Light"/>
                <a:ea typeface="Verdana"/>
                <a:cs typeface="Verdana"/>
                <a:sym typeface="Verdana"/>
              </a:rPr>
              <a:t>d’importance</a:t>
            </a:r>
            <a:r>
              <a:rPr sz="2000" dirty="0">
                <a:solidFill>
                  <a:srgbClr val="333333"/>
                </a:solidFill>
                <a:latin typeface="Calibri Light"/>
              </a:rPr>
              <a:t>.</a:t>
            </a:r>
          </a:p>
          <a:p>
            <a:pPr lvl="0">
              <a:buClr>
                <a:srgbClr val="333333"/>
              </a:buClr>
              <a:tabLst>
                <a:tab pos="76200" algn="l"/>
              </a:tabLst>
              <a:defRPr sz="1800"/>
            </a:pPr>
            <a:endParaRPr sz="2000" dirty="0">
              <a:solidFill>
                <a:srgbClr val="333333"/>
              </a:solidFill>
              <a:latin typeface="Calibri Light"/>
              <a:ea typeface="Verdana"/>
              <a:cs typeface="Verdana"/>
              <a:sym typeface="Verdana"/>
            </a:endParaRPr>
          </a:p>
          <a:p>
            <a:pPr lvl="0">
              <a:buClr>
                <a:srgbClr val="333333"/>
              </a:buClr>
              <a:tabLst>
                <a:tab pos="76200" algn="l"/>
              </a:tabLst>
              <a:defRPr sz="1800"/>
            </a:pPr>
            <a:endParaRPr sz="2000" dirty="0">
              <a:solidFill>
                <a:srgbClr val="333333"/>
              </a:solidFill>
              <a:latin typeface="Calibri Light"/>
              <a:ea typeface="Verdana"/>
              <a:cs typeface="Verdana"/>
              <a:sym typeface="Verdana"/>
            </a:endParaRPr>
          </a:p>
          <a:p>
            <a:pPr marL="0" lvl="0" indent="0">
              <a:spcBef>
                <a:spcPts val="400"/>
              </a:spcBef>
              <a:buClr>
                <a:srgbClr val="333333"/>
              </a:buClr>
              <a:buSzTx/>
              <a:buNone/>
              <a:tabLst>
                <a:tab pos="76200" algn="l"/>
              </a:tabLst>
              <a:defRPr sz="1800"/>
            </a:pPr>
            <a:r>
              <a:rPr sz="2000" b="1" dirty="0">
                <a:solidFill>
                  <a:srgbClr val="004992"/>
                </a:solidFill>
                <a:latin typeface="Calibri Light"/>
                <a:ea typeface="Verdana"/>
                <a:cs typeface="Verdana"/>
                <a:sym typeface="Verdana"/>
              </a:rPr>
              <a:t>PRUDENCE: </a:t>
            </a:r>
            <a:r>
              <a:rPr sz="2000" dirty="0">
                <a:solidFill>
                  <a:srgbClr val="333333"/>
                </a:solidFill>
                <a:latin typeface="Calibri Light"/>
                <a:ea typeface="Verdana"/>
                <a:cs typeface="Verdana"/>
                <a:sym typeface="Verdana"/>
              </a:rPr>
              <a:t>Les </a:t>
            </a:r>
            <a:r>
              <a:rPr sz="2000" dirty="0" err="1">
                <a:solidFill>
                  <a:srgbClr val="333333"/>
                </a:solidFill>
                <a:latin typeface="Calibri Light"/>
                <a:ea typeface="Verdana"/>
                <a:cs typeface="Verdana"/>
                <a:sym typeface="Verdana"/>
              </a:rPr>
              <a:t>idées</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mégalomanie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comme</a:t>
            </a:r>
            <a:r>
              <a:rPr sz="2000" dirty="0">
                <a:solidFill>
                  <a:srgbClr val="333333"/>
                </a:solidFill>
                <a:latin typeface="Calibri Light"/>
                <a:ea typeface="Verdana"/>
                <a:cs typeface="Verdana"/>
                <a:sym typeface="Verdana"/>
              </a:rPr>
              <a:t> le fait de </a:t>
            </a:r>
            <a:r>
              <a:rPr sz="2000" dirty="0" err="1">
                <a:solidFill>
                  <a:srgbClr val="333333"/>
                </a:solidFill>
                <a:latin typeface="Calibri Light"/>
                <a:ea typeface="Verdana"/>
                <a:cs typeface="Verdana"/>
                <a:sym typeface="Verdana"/>
              </a:rPr>
              <a:t>croire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que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l’on</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est</a:t>
            </a:r>
            <a:r>
              <a:rPr sz="2000" dirty="0">
                <a:solidFill>
                  <a:srgbClr val="333333"/>
                </a:solidFill>
                <a:latin typeface="Calibri Light"/>
                <a:ea typeface="Verdana"/>
                <a:cs typeface="Verdana"/>
                <a:sym typeface="Verdana"/>
              </a:rPr>
              <a:t> plus puissant et important </a:t>
            </a:r>
            <a:r>
              <a:rPr sz="2000" dirty="0" err="1">
                <a:solidFill>
                  <a:srgbClr val="333333"/>
                </a:solidFill>
                <a:latin typeface="Calibri Light"/>
                <a:ea typeface="Verdana"/>
                <a:cs typeface="Verdana"/>
                <a:sym typeface="Verdana"/>
              </a:rPr>
              <a:t>que</a:t>
            </a:r>
            <a:r>
              <a:rPr sz="2000" dirty="0">
                <a:solidFill>
                  <a:srgbClr val="333333"/>
                </a:solidFill>
                <a:latin typeface="Calibri Light"/>
                <a:ea typeface="Verdana"/>
                <a:cs typeface="Verdana"/>
                <a:sym typeface="Verdana"/>
              </a:rPr>
              <a:t> les </a:t>
            </a:r>
            <a:r>
              <a:rPr sz="2000" dirty="0" err="1">
                <a:solidFill>
                  <a:srgbClr val="333333"/>
                </a:solidFill>
                <a:latin typeface="Calibri Light"/>
                <a:ea typeface="Verdana"/>
                <a:cs typeface="Verdana"/>
                <a:sym typeface="Verdana"/>
              </a:rPr>
              <a:t>autres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peuvent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temporairement</a:t>
            </a:r>
            <a:r>
              <a:rPr sz="2000" dirty="0">
                <a:solidFill>
                  <a:srgbClr val="333333"/>
                </a:solidFill>
                <a:latin typeface="Calibri Light"/>
                <a:ea typeface="Verdana"/>
                <a:cs typeface="Verdana"/>
                <a:sym typeface="Verdana"/>
              </a:rPr>
              <a:t> augmenter </a:t>
            </a:r>
            <a:r>
              <a:rPr sz="2000" dirty="0" err="1">
                <a:solidFill>
                  <a:srgbClr val="333333"/>
                </a:solidFill>
                <a:latin typeface="Calibri Light"/>
                <a:ea typeface="Verdana"/>
                <a:cs typeface="Verdana"/>
                <a:sym typeface="Verdana"/>
              </a:rPr>
              <a:t>notre</a:t>
            </a:r>
            <a:r>
              <a:rPr sz="2000" dirty="0">
                <a:solidFill>
                  <a:srgbClr val="333333"/>
                </a:solidFill>
                <a:latin typeface="Calibri Light"/>
                <a:ea typeface="Verdana"/>
                <a:cs typeface="Verdana"/>
                <a:sym typeface="Verdana"/>
              </a:rPr>
              <a:t> amour-propre </a:t>
            </a:r>
            <a:r>
              <a:rPr sz="2000" dirty="0" err="1">
                <a:solidFill>
                  <a:srgbClr val="333333"/>
                </a:solidFill>
                <a:latin typeface="Calibri Light"/>
                <a:ea typeface="Verdana"/>
                <a:cs typeface="Verdana"/>
                <a:sym typeface="Verdana"/>
              </a:rPr>
              <a:t>mais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n’ont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rien</a:t>
            </a:r>
            <a:r>
              <a:rPr sz="2000" dirty="0">
                <a:solidFill>
                  <a:srgbClr val="333333"/>
                </a:solidFill>
                <a:latin typeface="Calibri Light"/>
                <a:ea typeface="Verdana"/>
                <a:cs typeface="Verdana"/>
                <a:sym typeface="Verdana"/>
              </a:rPr>
              <a:t> à </a:t>
            </a:r>
            <a:r>
              <a:rPr sz="2000" dirty="0" err="1">
                <a:solidFill>
                  <a:srgbClr val="333333"/>
                </a:solidFill>
                <a:latin typeface="Calibri Light"/>
                <a:ea typeface="Verdana"/>
                <a:cs typeface="Verdana"/>
                <a:sym typeface="Verdana"/>
              </a:rPr>
              <a:t>voir</a:t>
            </a:r>
            <a:r>
              <a:rPr sz="2000" dirty="0">
                <a:solidFill>
                  <a:srgbClr val="333333"/>
                </a:solidFill>
                <a:latin typeface="Calibri Light"/>
                <a:ea typeface="Verdana"/>
                <a:cs typeface="Verdana"/>
                <a:sym typeface="Verdana"/>
              </a:rPr>
              <a:t> avec </a:t>
            </a:r>
            <a:r>
              <a:rPr sz="2000" dirty="0" err="1">
                <a:solidFill>
                  <a:srgbClr val="333333"/>
                </a:solidFill>
                <a:latin typeface="Calibri Light"/>
                <a:ea typeface="Verdana"/>
                <a:cs typeface="Verdana"/>
                <a:sym typeface="Verdana"/>
              </a:rPr>
              <a:t>une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estime</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soi</a:t>
            </a:r>
            <a:r>
              <a:rPr sz="2000" dirty="0">
                <a:solidFill>
                  <a:srgbClr val="333333"/>
                </a:solidFill>
                <a:latin typeface="Calibri Light"/>
                <a:ea typeface="Verdana"/>
                <a:cs typeface="Verdana"/>
                <a:sym typeface="Verdana"/>
              </a:rPr>
              <a:t> </a:t>
            </a:r>
            <a:r>
              <a:rPr lang="fr-CH" sz="2000" dirty="0">
                <a:solidFill>
                  <a:srgbClr val="333333"/>
                </a:solidFill>
                <a:latin typeface="Calibri Light"/>
                <a:ea typeface="Verdana"/>
                <a:cs typeface="Verdana"/>
                <a:sym typeface="Verdana"/>
              </a:rPr>
              <a:t>"</a:t>
            </a:r>
            <a:r>
              <a:rPr sz="2000" dirty="0" err="1">
                <a:solidFill>
                  <a:srgbClr val="333333"/>
                </a:solidFill>
                <a:latin typeface="Calibri Light"/>
                <a:ea typeface="Verdana"/>
                <a:cs typeface="Verdana"/>
                <a:sym typeface="Verdana"/>
              </a:rPr>
              <a:t>saine</a:t>
            </a:r>
            <a:r>
              <a:rPr lang="fr-CH" sz="2000" dirty="0">
                <a:solidFill>
                  <a:srgbClr val="333333"/>
                </a:solidFill>
                <a:latin typeface="Calibri Light"/>
                <a:ea typeface="Verdana"/>
                <a:cs typeface="Verdana"/>
                <a:sym typeface="Verdana"/>
              </a:rPr>
              <a:t>"</a:t>
            </a:r>
            <a:r>
              <a:rPr sz="2000" dirty="0">
                <a:solidFill>
                  <a:srgbClr val="333333"/>
                </a:solidFill>
                <a:latin typeface="Calibri Light"/>
                <a:ea typeface="Verdana"/>
                <a:cs typeface="Verdana"/>
                <a:sym typeface="Verdana"/>
              </a:rPr>
              <a:t>!</a:t>
            </a:r>
          </a:p>
          <a:p>
            <a:pPr marL="342900" lvl="0" indent="-342900">
              <a:spcBef>
                <a:spcPts val="400"/>
              </a:spcBef>
              <a:buClr>
                <a:srgbClr val="333333"/>
              </a:buClr>
              <a:buFont typeface="WingDings"/>
              <a:buChar char=""/>
              <a:tabLst>
                <a:tab pos="76200" algn="l"/>
              </a:tabLst>
              <a:defRPr sz="1800"/>
            </a:pPr>
            <a:r>
              <a:rPr sz="2000" dirty="0">
                <a:solidFill>
                  <a:srgbClr val="333333"/>
                </a:solidFill>
                <a:latin typeface="Calibri Light"/>
                <a:ea typeface="Verdana"/>
                <a:cs typeface="Verdana"/>
                <a:sym typeface="Verdana"/>
              </a:rPr>
              <a:t>Ce sentiment ne </a:t>
            </a:r>
            <a:r>
              <a:rPr sz="2000" dirty="0" err="1">
                <a:solidFill>
                  <a:srgbClr val="333333"/>
                </a:solidFill>
                <a:latin typeface="Calibri Light"/>
                <a:ea typeface="Verdana"/>
                <a:cs typeface="Verdana"/>
                <a:sym typeface="Verdana"/>
              </a:rPr>
              <a:t>durera</a:t>
            </a:r>
            <a:r>
              <a:rPr sz="2000" dirty="0">
                <a:solidFill>
                  <a:srgbClr val="333333"/>
                </a:solidFill>
                <a:latin typeface="Calibri Light"/>
                <a:ea typeface="Verdana"/>
                <a:cs typeface="Verdana"/>
                <a:sym typeface="Verdana"/>
              </a:rPr>
              <a:t> pas </a:t>
            </a:r>
            <a:r>
              <a:rPr sz="2000" dirty="0" err="1">
                <a:solidFill>
                  <a:srgbClr val="333333"/>
                </a:solidFill>
                <a:latin typeface="Calibri Light"/>
                <a:ea typeface="Verdana"/>
                <a:cs typeface="Verdana"/>
                <a:sym typeface="Verdana"/>
              </a:rPr>
              <a:t>longtemps</a:t>
            </a:r>
            <a:endParaRPr sz="2000" dirty="0">
              <a:solidFill>
                <a:srgbClr val="333333"/>
              </a:solidFill>
              <a:latin typeface="Calibri Light"/>
              <a:ea typeface="Verdana"/>
              <a:cs typeface="Verdana"/>
              <a:sym typeface="Verdana"/>
            </a:endParaRPr>
          </a:p>
          <a:p>
            <a:pPr marL="342900" lvl="0" indent="-342900">
              <a:spcBef>
                <a:spcPts val="400"/>
              </a:spcBef>
              <a:buClr>
                <a:srgbClr val="333333"/>
              </a:buClr>
              <a:buFont typeface="WingDings"/>
              <a:buChar char=""/>
              <a:tabLst>
                <a:tab pos="76200" algn="l"/>
              </a:tabLst>
              <a:defRPr sz="1800"/>
            </a:pPr>
            <a:r>
              <a:rPr sz="2000" dirty="0">
                <a:solidFill>
                  <a:srgbClr val="333333"/>
                </a:solidFill>
                <a:latin typeface="Calibri Light"/>
                <a:ea typeface="Verdana"/>
                <a:cs typeface="Verdana"/>
                <a:sym typeface="Verdana"/>
              </a:rPr>
              <a:t>…</a:t>
            </a:r>
            <a:r>
              <a:rPr lang="de-DE" sz="2000" dirty="0">
                <a:solidFill>
                  <a:srgbClr val="333333"/>
                </a:solidFill>
                <a:latin typeface="Calibri Light"/>
                <a:ea typeface="Verdana"/>
                <a:cs typeface="Verdana"/>
                <a:sym typeface="Verdana"/>
              </a:rPr>
              <a:t> </a:t>
            </a:r>
            <a:r>
              <a:rPr sz="2000" dirty="0">
                <a:solidFill>
                  <a:srgbClr val="333333"/>
                </a:solidFill>
                <a:latin typeface="Calibri Light"/>
                <a:ea typeface="Verdana"/>
                <a:cs typeface="Verdana"/>
                <a:sym typeface="Verdana"/>
              </a:rPr>
              <a:t>et </a:t>
            </a:r>
            <a:r>
              <a:rPr sz="2000" dirty="0" err="1">
                <a:solidFill>
                  <a:srgbClr val="333333"/>
                </a:solidFill>
                <a:latin typeface="Calibri Light"/>
                <a:ea typeface="Verdana"/>
                <a:cs typeface="Verdana"/>
                <a:sym typeface="Verdana"/>
              </a:rPr>
              <a:t>il</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n’est</a:t>
            </a:r>
            <a:r>
              <a:rPr sz="2000" dirty="0">
                <a:solidFill>
                  <a:srgbClr val="333333"/>
                </a:solidFill>
                <a:latin typeface="Calibri Light"/>
                <a:ea typeface="Verdana"/>
                <a:cs typeface="Verdana"/>
                <a:sym typeface="Verdana"/>
              </a:rPr>
              <a:t> pas </a:t>
            </a:r>
            <a:r>
              <a:rPr sz="2000" dirty="0" err="1">
                <a:solidFill>
                  <a:srgbClr val="333333"/>
                </a:solidFill>
                <a:latin typeface="Calibri Light"/>
                <a:ea typeface="Verdana"/>
                <a:cs typeface="Verdana"/>
                <a:sym typeface="Verdana"/>
              </a:rPr>
              <a:t>basé</a:t>
            </a:r>
            <a:r>
              <a:rPr sz="2000" dirty="0">
                <a:solidFill>
                  <a:srgbClr val="333333"/>
                </a:solidFill>
                <a:latin typeface="Calibri Light"/>
                <a:ea typeface="Verdana"/>
                <a:cs typeface="Verdana"/>
                <a:sym typeface="Verdana"/>
              </a:rPr>
              <a:t> sur les forces </a:t>
            </a:r>
            <a:r>
              <a:rPr sz="2000" dirty="0" err="1">
                <a:solidFill>
                  <a:srgbClr val="333333"/>
                </a:solidFill>
                <a:latin typeface="Calibri Light"/>
                <a:ea typeface="Verdana"/>
                <a:cs typeface="Verdana"/>
                <a:sym typeface="Verdana"/>
              </a:rPr>
              <a:t>personnelles</a:t>
            </a:r>
            <a:r>
              <a:rPr sz="20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7</a:t>
            </a:fld>
            <a:endParaRPr lang="en-US"/>
          </a:p>
        </p:txBody>
      </p:sp>
      <p:pic>
        <p:nvPicPr>
          <p:cNvPr id="8" name="Grafik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91575" y="3460498"/>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Shape 86"/>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Mais…</a:t>
            </a:r>
            <a:endParaRPr sz="3600" dirty="0">
              <a:latin typeface="Calibri Light"/>
            </a:endParaRPr>
          </a:p>
        </p:txBody>
      </p:sp>
      <p:sp>
        <p:nvSpPr>
          <p:cNvPr id="87" name="Shape 87"/>
          <p:cNvSpPr>
            <a:spLocks noGrp="1"/>
          </p:cNvSpPr>
          <p:nvPr>
            <p:ph idx="1"/>
          </p:nvPr>
        </p:nvSpPr>
        <p:spPr>
          <a:prstGeom prst="rect">
            <a:avLst/>
          </a:prstGeom>
        </p:spPr>
        <p:txBody>
          <a:bodyPr lIns="0" tIns="0" rIns="0" bIns="0">
            <a:normAutofit/>
          </a:bodyPr>
          <a:lstStyle/>
          <a:p>
            <a:pPr marL="342900" lvl="0" indent="-342900">
              <a:buClr>
                <a:srgbClr val="333333"/>
              </a:buClr>
              <a:buFont typeface="WingDings"/>
              <a:buChar char=""/>
              <a:tabLst>
                <a:tab pos="76200" algn="l"/>
              </a:tabLst>
              <a:defRPr sz="1800"/>
            </a:pPr>
            <a:r>
              <a:rPr sz="2400" dirty="0">
                <a:solidFill>
                  <a:srgbClr val="333333"/>
                </a:solidFill>
                <a:latin typeface="Calibri Light"/>
                <a:ea typeface="Verdana"/>
                <a:cs typeface="Verdana"/>
                <a:sym typeface="Verdana"/>
              </a:rPr>
              <a:t>Tout le monde </a:t>
            </a:r>
            <a:r>
              <a:rPr sz="2400" dirty="0" err="1">
                <a:solidFill>
                  <a:srgbClr val="333333"/>
                </a:solidFill>
                <a:latin typeface="Calibri Light"/>
                <a:ea typeface="Verdana"/>
                <a:cs typeface="Verdana"/>
                <a:sym typeface="Verdana"/>
              </a:rPr>
              <a:t>possède</a:t>
            </a:r>
            <a:r>
              <a:rPr sz="2400" dirty="0">
                <a:solidFill>
                  <a:srgbClr val="333333"/>
                </a:solidFill>
                <a:latin typeface="Calibri Light"/>
                <a:ea typeface="Verdana"/>
                <a:cs typeface="Verdana"/>
                <a:sym typeface="Verdana"/>
              </a:rPr>
              <a:t> des forces </a:t>
            </a:r>
            <a:r>
              <a:rPr sz="2400" dirty="0" err="1">
                <a:solidFill>
                  <a:srgbClr val="333333"/>
                </a:solidFill>
                <a:latin typeface="Calibri Light"/>
                <a:ea typeface="Verdana"/>
                <a:cs typeface="Verdana"/>
                <a:sym typeface="Verdana"/>
              </a:rPr>
              <a:t>personnelles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n’attendant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souvent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que</a:t>
            </a:r>
            <a:r>
              <a:rPr sz="2400" dirty="0">
                <a:solidFill>
                  <a:srgbClr val="333333"/>
                </a:solidFill>
                <a:latin typeface="Calibri Light"/>
                <a:ea typeface="Verdana"/>
                <a:cs typeface="Verdana"/>
                <a:sym typeface="Verdana"/>
              </a:rPr>
              <a:t> d’être </a:t>
            </a:r>
            <a:r>
              <a:rPr sz="2400" dirty="0" err="1">
                <a:solidFill>
                  <a:srgbClr val="333333"/>
                </a:solidFill>
                <a:latin typeface="Calibri Light"/>
                <a:ea typeface="Verdana"/>
                <a:cs typeface="Verdana"/>
                <a:sym typeface="Verdana"/>
              </a:rPr>
              <a:t>découvertes</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pouvez</a:t>
            </a:r>
            <a:r>
              <a:rPr sz="2400" dirty="0">
                <a:solidFill>
                  <a:srgbClr val="333333"/>
                </a:solidFill>
                <a:latin typeface="Calibri Light"/>
                <a:ea typeface="Verdana"/>
                <a:cs typeface="Verdana"/>
                <a:sym typeface="Verdana"/>
              </a:rPr>
              <a:t> et </a:t>
            </a:r>
            <a:r>
              <a:rPr sz="2400" dirty="0" err="1">
                <a:solidFill>
                  <a:srgbClr val="333333"/>
                </a:solidFill>
                <a:latin typeface="Calibri Light"/>
                <a:ea typeface="Verdana"/>
                <a:cs typeface="Verdana"/>
                <a:sym typeface="Verdana"/>
              </a:rPr>
              <a:t>devriez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être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fier</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ces</a:t>
            </a:r>
            <a:r>
              <a:rPr sz="2400" dirty="0">
                <a:solidFill>
                  <a:srgbClr val="333333"/>
                </a:solidFill>
                <a:latin typeface="Calibri Light"/>
                <a:ea typeface="Verdana"/>
                <a:cs typeface="Verdana"/>
                <a:sym typeface="Verdana"/>
              </a:rPr>
              <a:t> forces!</a:t>
            </a:r>
          </a:p>
          <a:p>
            <a:pPr marL="342900" lvl="0" indent="-342900">
              <a:buClr>
                <a:srgbClr val="333333"/>
              </a:buClr>
              <a:buFont typeface="WingDings"/>
              <a:buChar char=""/>
              <a:tabLst>
                <a:tab pos="76200" algn="l"/>
              </a:tabLst>
              <a:defRPr sz="1800"/>
            </a:pPr>
            <a:r>
              <a:rPr sz="2400" dirty="0">
                <a:solidFill>
                  <a:srgbClr val="333333"/>
                </a:solidFill>
                <a:latin typeface="Calibri Light"/>
                <a:ea typeface="Verdana"/>
                <a:cs typeface="Verdana"/>
                <a:sym typeface="Verdana"/>
              </a:rPr>
              <a:t>La conscience de </a:t>
            </a:r>
            <a:r>
              <a:rPr sz="2400" dirty="0" err="1">
                <a:solidFill>
                  <a:srgbClr val="333333"/>
                </a:solidFill>
                <a:latin typeface="Calibri Light"/>
                <a:ea typeface="Verdana"/>
                <a:cs typeface="Verdana"/>
                <a:sym typeface="Verdana"/>
              </a:rPr>
              <a:t>vos</a:t>
            </a:r>
            <a:r>
              <a:rPr sz="2400" dirty="0">
                <a:solidFill>
                  <a:srgbClr val="333333"/>
                </a:solidFill>
                <a:latin typeface="Calibri Light"/>
                <a:ea typeface="Verdana"/>
                <a:cs typeface="Verdana"/>
                <a:sym typeface="Verdana"/>
              </a:rPr>
              <a:t> forces </a:t>
            </a:r>
            <a:r>
              <a:rPr sz="2400" dirty="0" err="1">
                <a:solidFill>
                  <a:srgbClr val="333333"/>
                </a:solidFill>
                <a:latin typeface="Calibri Light"/>
                <a:ea typeface="Verdana"/>
                <a:cs typeface="Verdana"/>
                <a:sym typeface="Verdana"/>
              </a:rPr>
              <a:t>constitue</a:t>
            </a:r>
            <a:r>
              <a:rPr sz="2400" dirty="0">
                <a:solidFill>
                  <a:srgbClr val="333333"/>
                </a:solidFill>
                <a:latin typeface="Calibri Light"/>
                <a:ea typeface="Verdana"/>
                <a:cs typeface="Verdana"/>
                <a:sym typeface="Verdana"/>
              </a:rPr>
              <a:t> la base de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estime</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soi</a:t>
            </a:r>
            <a:r>
              <a:rPr sz="24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Pourquoi faisons nous celà?</a:t>
            </a:r>
            <a:endParaRPr lang="fr-CH" altLang="de-DE" sz="3600" dirty="0">
              <a:latin typeface="Calibri Light"/>
            </a:endParaRPr>
          </a:p>
        </p:txBody>
      </p:sp>
      <p:sp>
        <p:nvSpPr>
          <p:cNvPr id="3" name="Textplatzhalter 2"/>
          <p:cNvSpPr>
            <a:spLocks noGrp="1"/>
          </p:cNvSpPr>
          <p:nvPr>
            <p:ph idx="1"/>
          </p:nvPr>
        </p:nvSpPr>
        <p:spPr/>
        <p:txBody>
          <a:bodyPr/>
          <a:lstStyle/>
          <a:p>
            <a:pPr>
              <a:buClr>
                <a:srgbClr val="333333"/>
              </a:buClr>
            </a:pPr>
            <a:r>
              <a:rPr lang="fr-FR" sz="2400" dirty="0">
                <a:solidFill>
                  <a:srgbClr val="333333"/>
                </a:solidFill>
                <a:latin typeface="Calibri Light"/>
              </a:rPr>
              <a:t>De nombreuse personnes atteintes de psychose (mais pas toutes!) ont une faible estime de soi, souvent en raison d'expériences interpersonnelles négatives. L'amélioration de l'estime de soi et d'autres symptômes dépressifs améliore la stabilité sur le plan psychique. Cela peut également aider à réduire les symptômes psychotiques.</a:t>
            </a:r>
            <a:endParaRPr 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5" name="Slide Number Placeholder 4"/>
          <p:cNvSpPr>
            <a:spLocks noGrp="1"/>
          </p:cNvSpPr>
          <p:nvPr>
            <p:ph type="sldNum" sz="quarter" idx="12"/>
          </p:nvPr>
        </p:nvSpPr>
        <p:spPr/>
        <p:txBody>
          <a:bodyPr/>
          <a:lstStyle/>
          <a:p>
            <a:fld id="{86CB4B4D-7CA3-9044-876B-883B54F8677D}" type="slidenum">
              <a:rPr lang="en-US" smtClean="0"/>
              <a:pPr/>
              <a:t>9</a:t>
            </a:fld>
            <a:endParaRPr lang="en-US"/>
          </a:p>
        </p:txBody>
      </p:sp>
    </p:spTree>
    <p:extLst>
      <p:ext uri="{BB962C8B-B14F-4D97-AF65-F5344CB8AC3E}">
        <p14:creationId xmlns:p14="http://schemas.microsoft.com/office/powerpoint/2010/main" val="4222784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98" name="Shape 98"/>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Sources d’estime de soi</a:t>
            </a:r>
            <a:endParaRPr sz="3600">
              <a:latin typeface="Calibri Light"/>
            </a:endParaRPr>
          </a:p>
        </p:txBody>
      </p:sp>
      <p:sp>
        <p:nvSpPr>
          <p:cNvPr id="99" name="Shape 99"/>
          <p:cNvSpPr>
            <a:spLocks noGrp="1"/>
          </p:cNvSpPr>
          <p:nvPr>
            <p:ph idx="1"/>
          </p:nvPr>
        </p:nvSpPr>
        <p:spPr>
          <a:xfrm>
            <a:off x="408955" y="2204864"/>
            <a:ext cx="6858000" cy="4248000"/>
          </a:xfrm>
          <a:prstGeom prst="rect">
            <a:avLst/>
          </a:prstGeom>
        </p:spPr>
        <p:txBody>
          <a:bodyPr lIns="0" tIns="0" rIns="0" bIns="0">
            <a:normAutofit/>
          </a:bodyPr>
          <a:lstStyle/>
          <a:p>
            <a:pPr marL="342900" lvl="0" indent="-342900" defTabSz="813816">
              <a:buClr>
                <a:srgbClr val="333333"/>
              </a:buClr>
              <a:buFont typeface="WingDings"/>
              <a:buChar char=""/>
              <a:tabLst>
                <a:tab pos="63500" algn="l"/>
              </a:tabLst>
              <a:defRPr sz="1800"/>
            </a:pPr>
            <a:r>
              <a:rPr sz="2400" dirty="0" err="1">
                <a:solidFill>
                  <a:srgbClr val="333333"/>
                </a:solidFill>
                <a:latin typeface="Calibri Light"/>
                <a:ea typeface="Verdana"/>
                <a:cs typeface="Verdana"/>
                <a:sym typeface="Verdana"/>
              </a:rPr>
              <a:t>L’estime</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soi</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n’est</a:t>
            </a:r>
            <a:r>
              <a:rPr sz="2400" dirty="0">
                <a:solidFill>
                  <a:srgbClr val="333333"/>
                </a:solidFill>
                <a:latin typeface="Calibri Light"/>
                <a:ea typeface="Verdana"/>
                <a:cs typeface="Verdana"/>
                <a:sym typeface="Verdana"/>
              </a:rPr>
              <a:t> pas </a:t>
            </a:r>
            <a:r>
              <a:rPr sz="2400" dirty="0" err="1">
                <a:solidFill>
                  <a:srgbClr val="333333"/>
                </a:solidFill>
                <a:latin typeface="Calibri Light"/>
                <a:ea typeface="Verdana"/>
                <a:cs typeface="Verdana"/>
                <a:sym typeface="Verdana"/>
              </a:rPr>
              <a:t>une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constante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mais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peut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apparaître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dans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différents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domaines</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vie et sous </a:t>
            </a:r>
            <a:r>
              <a:rPr sz="2400" dirty="0" err="1">
                <a:solidFill>
                  <a:srgbClr val="333333"/>
                </a:solidFill>
                <a:latin typeface="Calibri Light"/>
                <a:ea typeface="Verdana"/>
                <a:cs typeface="Verdana"/>
                <a:sym typeface="Verdana"/>
              </a:rPr>
              <a:t>différentes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formes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symbolisées</a:t>
            </a:r>
            <a:r>
              <a:rPr sz="2400" dirty="0">
                <a:solidFill>
                  <a:srgbClr val="333333"/>
                </a:solidFill>
                <a:latin typeface="Calibri Light"/>
                <a:ea typeface="Verdana"/>
                <a:cs typeface="Verdana"/>
                <a:sym typeface="Verdana"/>
              </a:rPr>
              <a:t> sous </a:t>
            </a:r>
            <a:r>
              <a:rPr sz="2400" dirty="0" err="1">
                <a:solidFill>
                  <a:srgbClr val="333333"/>
                </a:solidFill>
                <a:latin typeface="Calibri Light"/>
                <a:ea typeface="Verdana"/>
                <a:cs typeface="Verdana"/>
                <a:sym typeface="Verdana"/>
              </a:rPr>
              <a:t>forme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d’une</a:t>
            </a:r>
            <a:r>
              <a:rPr sz="2400" dirty="0">
                <a:solidFill>
                  <a:srgbClr val="333333"/>
                </a:solidFill>
                <a:latin typeface="Calibri Light"/>
                <a:ea typeface="Verdana"/>
                <a:cs typeface="Verdana"/>
                <a:sym typeface="Verdana"/>
              </a:rPr>
              <a:t> étagère à </a:t>
            </a:r>
            <a:r>
              <a:rPr sz="2400" dirty="0" err="1">
                <a:solidFill>
                  <a:srgbClr val="333333"/>
                </a:solidFill>
                <a:latin typeface="Calibri Light"/>
                <a:ea typeface="Verdana"/>
                <a:cs typeface="Verdana"/>
                <a:sym typeface="Verdana"/>
              </a:rPr>
              <a:t>droite</a:t>
            </a:r>
            <a:r>
              <a:rPr sz="24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10</a:t>
            </a:fld>
            <a:endParaRPr lang="en-US"/>
          </a:p>
        </p:txBody>
      </p:sp>
      <p:sp>
        <p:nvSpPr>
          <p:cNvPr id="18" name="Textfeld 1"/>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Relations</a:t>
            </a:r>
            <a:endParaRPr lang="de-DE" dirty="0">
              <a:solidFill>
                <a:srgbClr val="333333"/>
              </a:solidFill>
              <a:latin typeface="Calibri Light"/>
              <a:cs typeface="Verdana"/>
            </a:endParaRPr>
          </a:p>
        </p:txBody>
      </p:sp>
      <p:sp>
        <p:nvSpPr>
          <p:cNvPr id="19"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Travail</a:t>
            </a:r>
          </a:p>
        </p:txBody>
      </p:sp>
      <p:sp>
        <p:nvSpPr>
          <p:cNvPr id="20" name="Textfeld 7"/>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Apparences</a:t>
            </a:r>
            <a:endParaRPr lang="de-DE" dirty="0">
              <a:solidFill>
                <a:srgbClr val="333333"/>
              </a:solidFill>
              <a:latin typeface="Calibri Light"/>
              <a:cs typeface="Verdana"/>
            </a:endParaRPr>
          </a:p>
        </p:txBody>
      </p:sp>
      <p:sp>
        <p:nvSpPr>
          <p:cNvPr id="21" name="Textfeld 25"/>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Sports</a:t>
            </a:r>
            <a:endParaRPr lang="de-DE" dirty="0">
              <a:solidFill>
                <a:srgbClr val="333333"/>
              </a:solidFill>
              <a:latin typeface="Calibri Light"/>
              <a:cs typeface="Verdana"/>
            </a:endParaRPr>
          </a:p>
        </p:txBody>
      </p:sp>
      <p:sp>
        <p:nvSpPr>
          <p:cNvPr id="22"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Loisirs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98" name="Shape 98"/>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Sources d’estime de soi</a:t>
            </a:r>
            <a:endParaRPr sz="3600">
              <a:latin typeface="Calibri Light"/>
            </a:endParaRPr>
          </a:p>
        </p:txBody>
      </p:sp>
      <p:sp>
        <p:nvSpPr>
          <p:cNvPr id="99" name="Shape 99"/>
          <p:cNvSpPr>
            <a:spLocks noGrp="1"/>
          </p:cNvSpPr>
          <p:nvPr>
            <p:ph idx="1"/>
          </p:nvPr>
        </p:nvSpPr>
        <p:spPr>
          <a:xfrm>
            <a:off x="408955" y="2204864"/>
            <a:ext cx="6858000" cy="4248000"/>
          </a:xfrm>
          <a:prstGeom prst="rect">
            <a:avLst/>
          </a:prstGeom>
        </p:spPr>
        <p:txBody>
          <a:bodyPr lIns="0" tIns="0" rIns="0" bIns="0">
            <a:normAutofit/>
          </a:bodyPr>
          <a:lstStyle/>
          <a:p>
            <a:pPr marL="342900" lvl="0" indent="-342900" defTabSz="813816">
              <a:buClr>
                <a:srgbClr val="333333"/>
              </a:buClr>
              <a:buFont typeface="WingDings"/>
              <a:buChar char=""/>
              <a:tabLst>
                <a:tab pos="63500" algn="l"/>
              </a:tabLst>
              <a:defRPr sz="1800"/>
            </a:pPr>
            <a:r>
              <a:rPr sz="2400" dirty="0" err="1">
                <a:solidFill>
                  <a:srgbClr val="333333"/>
                </a:solidFill>
                <a:latin typeface="Calibri Light"/>
                <a:ea typeface="Verdana"/>
                <a:cs typeface="Verdana"/>
                <a:sym typeface="Verdana"/>
              </a:rPr>
              <a:t>L’estime</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soi</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n’est</a:t>
            </a:r>
            <a:r>
              <a:rPr sz="2400" dirty="0">
                <a:solidFill>
                  <a:srgbClr val="333333"/>
                </a:solidFill>
                <a:latin typeface="Calibri Light"/>
                <a:ea typeface="Verdana"/>
                <a:cs typeface="Verdana"/>
                <a:sym typeface="Verdana"/>
              </a:rPr>
              <a:t> pas </a:t>
            </a:r>
            <a:r>
              <a:rPr sz="2400" dirty="0" err="1">
                <a:solidFill>
                  <a:srgbClr val="333333"/>
                </a:solidFill>
                <a:latin typeface="Calibri Light"/>
                <a:ea typeface="Verdana"/>
                <a:cs typeface="Verdana"/>
                <a:sym typeface="Verdana"/>
              </a:rPr>
              <a:t>une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constante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mais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peut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apparaître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dans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différents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domaines</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vie et sous </a:t>
            </a:r>
            <a:r>
              <a:rPr sz="2400" dirty="0" err="1">
                <a:solidFill>
                  <a:srgbClr val="333333"/>
                </a:solidFill>
                <a:latin typeface="Calibri Light"/>
                <a:ea typeface="Verdana"/>
                <a:cs typeface="Verdana"/>
                <a:sym typeface="Verdana"/>
              </a:rPr>
              <a:t>différentes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formes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symbolisées</a:t>
            </a:r>
            <a:r>
              <a:rPr sz="2400" dirty="0">
                <a:solidFill>
                  <a:srgbClr val="333333"/>
                </a:solidFill>
                <a:latin typeface="Calibri Light"/>
                <a:ea typeface="Verdana"/>
                <a:cs typeface="Verdana"/>
                <a:sym typeface="Verdana"/>
              </a:rPr>
              <a:t> sous </a:t>
            </a:r>
            <a:r>
              <a:rPr sz="2400" dirty="0" err="1">
                <a:solidFill>
                  <a:srgbClr val="333333"/>
                </a:solidFill>
                <a:latin typeface="Calibri Light"/>
                <a:ea typeface="Verdana"/>
                <a:cs typeface="Verdana"/>
                <a:sym typeface="Verdana"/>
              </a:rPr>
              <a:t>forme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d’une</a:t>
            </a:r>
            <a:r>
              <a:rPr sz="2400" dirty="0">
                <a:solidFill>
                  <a:srgbClr val="333333"/>
                </a:solidFill>
                <a:latin typeface="Calibri Light"/>
                <a:ea typeface="Verdana"/>
                <a:cs typeface="Verdana"/>
                <a:sym typeface="Verdana"/>
              </a:rPr>
              <a:t> étagère à </a:t>
            </a:r>
            <a:r>
              <a:rPr sz="2400" dirty="0" err="1">
                <a:solidFill>
                  <a:srgbClr val="333333"/>
                </a:solidFill>
                <a:latin typeface="Calibri Light"/>
                <a:ea typeface="Verdana"/>
                <a:cs typeface="Verdana"/>
                <a:sym typeface="Verdana"/>
              </a:rPr>
              <a:t>droite</a:t>
            </a:r>
            <a:r>
              <a:rPr sz="2400" dirty="0">
                <a:solidFill>
                  <a:srgbClr val="333333"/>
                </a:solidFill>
                <a:latin typeface="Calibri Light"/>
                <a:ea typeface="Verdana"/>
                <a:cs typeface="Verdana"/>
                <a:sym typeface="Verdana"/>
              </a:rPr>
              <a:t>).</a:t>
            </a:r>
          </a:p>
          <a:p>
            <a:pPr marL="342900" lvl="0" indent="-342900" defTabSz="813816">
              <a:buClr>
                <a:srgbClr val="333333"/>
              </a:buClr>
              <a:buFont typeface="WingDings"/>
              <a:buChar char=""/>
              <a:tabLst>
                <a:tab pos="63500" algn="l"/>
              </a:tabLst>
              <a:defRPr sz="1800"/>
            </a:pPr>
            <a:r>
              <a:rPr sz="2400" dirty="0">
                <a:solidFill>
                  <a:srgbClr val="333333"/>
                </a:solidFill>
                <a:latin typeface="Calibri Light"/>
                <a:ea typeface="Verdana"/>
                <a:cs typeface="Verdana"/>
                <a:sym typeface="Verdana"/>
              </a:rPr>
              <a:t>Ce qui </a:t>
            </a:r>
            <a:r>
              <a:rPr sz="2400" dirty="0" err="1">
                <a:solidFill>
                  <a:srgbClr val="333333"/>
                </a:solidFill>
                <a:latin typeface="Calibri Light"/>
                <a:ea typeface="Verdana"/>
                <a:cs typeface="Verdana"/>
                <a:sym typeface="Verdana"/>
              </a:rPr>
              <a:t>importe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c’est</a:t>
            </a:r>
            <a:r>
              <a:rPr sz="2400" dirty="0">
                <a:solidFill>
                  <a:srgbClr val="333333"/>
                </a:solidFill>
                <a:latin typeface="Calibri Light"/>
                <a:ea typeface="Verdana"/>
                <a:cs typeface="Verdana"/>
                <a:sym typeface="Verdana"/>
              </a:rPr>
              <a:t> de savoir </a:t>
            </a:r>
            <a:r>
              <a:rPr sz="2400" dirty="0" err="1">
                <a:solidFill>
                  <a:srgbClr val="333333"/>
                </a:solidFill>
                <a:latin typeface="Calibri Light"/>
                <a:ea typeface="Verdana"/>
                <a:cs typeface="Verdana"/>
                <a:sym typeface="Verdana"/>
              </a:rPr>
              <a:t>si</a:t>
            </a:r>
            <a:r>
              <a:rPr sz="2400" dirty="0">
                <a:solidFill>
                  <a:srgbClr val="333333"/>
                </a:solidFill>
                <a:latin typeface="Calibri Light"/>
                <a:ea typeface="Verdana"/>
                <a:cs typeface="Verdana"/>
                <a:sym typeface="Verdana"/>
              </a:rPr>
              <a:t> on se </a:t>
            </a:r>
            <a:r>
              <a:rPr sz="2400" dirty="0" err="1">
                <a:solidFill>
                  <a:srgbClr val="333333"/>
                </a:solidFill>
                <a:latin typeface="Calibri Light"/>
                <a:ea typeface="Verdana"/>
                <a:cs typeface="Verdana"/>
                <a:sym typeface="Verdana"/>
              </a:rPr>
              <a:t>concentre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seulement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sur</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faiblesses</a:t>
            </a:r>
            <a:r>
              <a:rPr sz="2400" dirty="0">
                <a:solidFill>
                  <a:srgbClr val="333333"/>
                </a:solidFill>
                <a:latin typeface="Calibri Light"/>
                <a:ea typeface="Verdana"/>
                <a:cs typeface="Verdana"/>
                <a:sym typeface="Verdana"/>
              </a:rPr>
              <a:t> (les </a:t>
            </a:r>
            <a:r>
              <a:rPr sz="2400" dirty="0" err="1">
                <a:solidFill>
                  <a:srgbClr val="333333"/>
                </a:solidFill>
                <a:latin typeface="Calibri Light"/>
                <a:ea typeface="Verdana"/>
                <a:cs typeface="Verdana"/>
                <a:sym typeface="Verdana"/>
              </a:rPr>
              <a:t>rayons</a:t>
            </a:r>
            <a:r>
              <a:rPr sz="2400" dirty="0">
                <a:solidFill>
                  <a:srgbClr val="333333"/>
                </a:solidFill>
                <a:latin typeface="Calibri Light"/>
                <a:ea typeface="Verdana"/>
                <a:cs typeface="Verdana"/>
                <a:sym typeface="Verdana"/>
              </a:rPr>
              <a:t> vides de </a:t>
            </a:r>
            <a:r>
              <a:rPr sz="2400" dirty="0" err="1">
                <a:solidFill>
                  <a:srgbClr val="333333"/>
                </a:solidFill>
                <a:latin typeface="Calibri Light"/>
                <a:ea typeface="Verdana"/>
                <a:cs typeface="Verdana"/>
                <a:sym typeface="Verdana"/>
              </a:rPr>
              <a:t>l’étagère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ou</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si</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l’on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considère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aussi</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ses</a:t>
            </a:r>
            <a:r>
              <a:rPr sz="2400" dirty="0">
                <a:solidFill>
                  <a:srgbClr val="333333"/>
                </a:solidFill>
                <a:latin typeface="Calibri Light"/>
                <a:ea typeface="Verdana"/>
                <a:cs typeface="Verdana"/>
                <a:sym typeface="Verdana"/>
              </a:rPr>
              <a:t> forces et </a:t>
            </a:r>
            <a:r>
              <a:rPr sz="2400" dirty="0" err="1">
                <a:solidFill>
                  <a:srgbClr val="333333"/>
                </a:solidFill>
                <a:latin typeface="Calibri Light"/>
                <a:ea typeface="Verdana"/>
                <a:cs typeface="Verdana"/>
                <a:sym typeface="Verdana"/>
              </a:rPr>
              <a:t>ses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capacités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rayons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pleins</a:t>
            </a:r>
            <a:r>
              <a:rPr sz="24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11</a:t>
            </a:fld>
            <a:endParaRPr lang="en-US"/>
          </a:p>
        </p:txBody>
      </p:sp>
      <p:sp>
        <p:nvSpPr>
          <p:cNvPr id="18" name="Textfeld 1"/>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Relations</a:t>
            </a:r>
            <a:endParaRPr lang="de-DE" dirty="0">
              <a:solidFill>
                <a:srgbClr val="333333"/>
              </a:solidFill>
              <a:latin typeface="Calibri Light"/>
              <a:cs typeface="Verdana"/>
            </a:endParaRPr>
          </a:p>
        </p:txBody>
      </p:sp>
      <p:sp>
        <p:nvSpPr>
          <p:cNvPr id="19"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Travail</a:t>
            </a:r>
          </a:p>
        </p:txBody>
      </p:sp>
      <p:sp>
        <p:nvSpPr>
          <p:cNvPr id="20" name="Textfeld 7"/>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Apparences</a:t>
            </a:r>
            <a:endParaRPr lang="de-DE" dirty="0">
              <a:solidFill>
                <a:srgbClr val="333333"/>
              </a:solidFill>
              <a:latin typeface="Calibri Light"/>
              <a:cs typeface="Verdana"/>
            </a:endParaRPr>
          </a:p>
        </p:txBody>
      </p:sp>
      <p:sp>
        <p:nvSpPr>
          <p:cNvPr id="21" name="Textfeld 25"/>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Sports</a:t>
            </a:r>
            <a:endParaRPr lang="de-DE" dirty="0">
              <a:solidFill>
                <a:srgbClr val="333333"/>
              </a:solidFill>
              <a:latin typeface="Calibri Light"/>
              <a:cs typeface="Verdana"/>
            </a:endParaRPr>
          </a:p>
        </p:txBody>
      </p:sp>
      <p:sp>
        <p:nvSpPr>
          <p:cNvPr id="22"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Loisirs</a:t>
            </a:r>
          </a:p>
        </p:txBody>
      </p:sp>
    </p:spTree>
    <p:extLst>
      <p:ext uri="{BB962C8B-B14F-4D97-AF65-F5344CB8AC3E}">
        <p14:creationId xmlns:p14="http://schemas.microsoft.com/office/powerpoint/2010/main" val="217372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r-FR" sz="3600" dirty="0">
                <a:latin typeface="Calibri Light"/>
              </a:rPr>
              <a:t>Les personnes avec une faible</a:t>
            </a:r>
            <a:br>
              <a:rPr lang="fr-FR" sz="3600" dirty="0">
                <a:latin typeface="Calibri Light"/>
              </a:rPr>
            </a:br>
            <a:r>
              <a:rPr lang="fr-FR" sz="3600" dirty="0">
                <a:latin typeface="Calibri Light"/>
              </a:rPr>
              <a:t>estime de soi…</a:t>
            </a:r>
            <a:endParaRPr sz="3600" dirty="0">
              <a:latin typeface="Calibri Light"/>
            </a:endParaRPr>
          </a:p>
        </p:txBody>
      </p:sp>
      <p:sp>
        <p:nvSpPr>
          <p:cNvPr id="126" name="Shape 126"/>
          <p:cNvSpPr>
            <a:spLocks noGrp="1"/>
          </p:cNvSpPr>
          <p:nvPr>
            <p:ph idx="1"/>
          </p:nvPr>
        </p:nvSpPr>
        <p:spPr>
          <a:xfrm>
            <a:off x="408955" y="2204864"/>
            <a:ext cx="6858000" cy="4248000"/>
          </a:xfrm>
          <a:prstGeom prst="rect">
            <a:avLst/>
          </a:prstGeom>
        </p:spPr>
        <p:txBody>
          <a:bodyPr lIns="0" tIns="0" rIns="0" bIns="0">
            <a:normAutofit/>
          </a:bodyPr>
          <a:lstStyle/>
          <a:p>
            <a:pPr marL="342900" lvl="0" indent="-342900" defTabSz="813816">
              <a:buClr>
                <a:srgbClr val="333333"/>
              </a:buClr>
              <a:buFont typeface="WingDings"/>
              <a:buChar char=""/>
              <a:tabLst>
                <a:tab pos="63500" algn="l"/>
              </a:tabLst>
              <a:defRPr sz="1800"/>
            </a:pPr>
            <a:r>
              <a:rPr sz="2400" dirty="0">
                <a:solidFill>
                  <a:srgbClr val="333333"/>
                </a:solidFill>
                <a:latin typeface="Calibri Light"/>
                <a:ea typeface="Verdana"/>
                <a:cs typeface="Verdana"/>
                <a:sym typeface="Verdana"/>
              </a:rPr>
              <a:t>…</a:t>
            </a:r>
            <a:r>
              <a:rPr lang="de-DE"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tendent</a:t>
            </a:r>
            <a:r>
              <a:rPr sz="2400" dirty="0">
                <a:solidFill>
                  <a:srgbClr val="333333"/>
                </a:solidFill>
                <a:latin typeface="Calibri Light"/>
                <a:ea typeface="Verdana"/>
                <a:cs typeface="Verdana"/>
                <a:sym typeface="Verdana"/>
              </a:rPr>
              <a:t> à se </a:t>
            </a:r>
            <a:r>
              <a:rPr sz="2400" dirty="0" err="1">
                <a:solidFill>
                  <a:srgbClr val="333333"/>
                </a:solidFill>
                <a:latin typeface="Calibri Light"/>
                <a:ea typeface="Verdana"/>
                <a:cs typeface="Verdana"/>
                <a:sym typeface="Verdana"/>
              </a:rPr>
              <a:t>concentrer</a:t>
            </a:r>
            <a:r>
              <a:rPr sz="2400" dirty="0">
                <a:solidFill>
                  <a:srgbClr val="333333"/>
                </a:solidFill>
                <a:latin typeface="Calibri Light"/>
                <a:ea typeface="Verdana"/>
                <a:cs typeface="Verdana"/>
                <a:sym typeface="Verdana"/>
              </a:rPr>
              <a:t> sur </a:t>
            </a:r>
            <a:r>
              <a:rPr sz="2400" dirty="0" err="1">
                <a:solidFill>
                  <a:srgbClr val="333333"/>
                </a:solidFill>
                <a:latin typeface="Calibri Light"/>
                <a:ea typeface="Verdana"/>
                <a:cs typeface="Verdana"/>
                <a:sym typeface="Verdana"/>
              </a:rPr>
              <a:t>leurs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rayons</a:t>
            </a:r>
            <a:r>
              <a:rPr sz="2400" dirty="0">
                <a:solidFill>
                  <a:srgbClr val="333333"/>
                </a:solidFill>
                <a:latin typeface="Calibri Light"/>
                <a:ea typeface="Verdana"/>
                <a:cs typeface="Verdana"/>
                <a:sym typeface="Verdana"/>
              </a:rPr>
              <a:t> vides, et sur les </a:t>
            </a:r>
            <a:r>
              <a:rPr sz="2400" dirty="0" err="1">
                <a:solidFill>
                  <a:srgbClr val="333333"/>
                </a:solidFill>
                <a:latin typeface="Calibri Light"/>
                <a:ea typeface="Verdana"/>
                <a:cs typeface="Verdana"/>
                <a:sym typeface="Verdana"/>
              </a:rPr>
              <a:t>rayons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pleins</a:t>
            </a:r>
            <a:r>
              <a:rPr sz="2400" dirty="0">
                <a:solidFill>
                  <a:srgbClr val="333333"/>
                </a:solidFill>
                <a:latin typeface="Calibri Light"/>
                <a:ea typeface="Verdana"/>
                <a:cs typeface="Verdana"/>
                <a:sym typeface="Verdana"/>
              </a:rPr>
              <a:t> des </a:t>
            </a:r>
            <a:r>
              <a:rPr sz="2400" dirty="0" err="1">
                <a:solidFill>
                  <a:srgbClr val="333333"/>
                </a:solidFill>
                <a:latin typeface="Calibri Light"/>
                <a:ea typeface="Verdana"/>
                <a:cs typeface="Verdana"/>
                <a:sym typeface="Verdana"/>
              </a:rPr>
              <a:t>autres</a:t>
            </a:r>
            <a:r>
              <a:rPr sz="24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12</a:t>
            </a:fld>
            <a:endParaRPr lang="en-US"/>
          </a:p>
        </p:txBody>
      </p:sp>
      <p:pic>
        <p:nvPicPr>
          <p:cNvPr id="18" name="Grafik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9" name="Textfeld 1"/>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Relations</a:t>
            </a:r>
            <a:endParaRPr lang="de-DE" dirty="0">
              <a:solidFill>
                <a:srgbClr val="333333"/>
              </a:solidFill>
              <a:latin typeface="Calibri Light"/>
              <a:cs typeface="Verdana"/>
            </a:endParaRPr>
          </a:p>
        </p:txBody>
      </p:sp>
      <p:sp>
        <p:nvSpPr>
          <p:cNvPr id="20"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Travail</a:t>
            </a:r>
          </a:p>
        </p:txBody>
      </p:sp>
      <p:sp>
        <p:nvSpPr>
          <p:cNvPr id="21" name="Textfeld 7"/>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Apparences</a:t>
            </a:r>
            <a:endParaRPr lang="de-DE" dirty="0">
              <a:solidFill>
                <a:srgbClr val="333333"/>
              </a:solidFill>
              <a:latin typeface="Calibri Light"/>
              <a:cs typeface="Verdana"/>
            </a:endParaRPr>
          </a:p>
        </p:txBody>
      </p:sp>
      <p:sp>
        <p:nvSpPr>
          <p:cNvPr id="22" name="Textfeld 25"/>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Sports</a:t>
            </a:r>
            <a:endParaRPr lang="de-DE" dirty="0">
              <a:solidFill>
                <a:srgbClr val="333333"/>
              </a:solidFill>
              <a:latin typeface="Calibri Light"/>
              <a:cs typeface="Verdana"/>
            </a:endParaRPr>
          </a:p>
        </p:txBody>
      </p:sp>
      <p:sp>
        <p:nvSpPr>
          <p:cNvPr id="23"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Loisirs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r-FR" sz="3600" dirty="0">
                <a:latin typeface="Calibri Light"/>
              </a:rPr>
              <a:t>Les personnes avec une faible</a:t>
            </a:r>
            <a:br>
              <a:rPr lang="fr-FR" sz="3600" dirty="0">
                <a:latin typeface="Calibri Light"/>
              </a:rPr>
            </a:br>
            <a:r>
              <a:rPr lang="fr-FR" sz="3600" dirty="0">
                <a:latin typeface="Calibri Light"/>
              </a:rPr>
              <a:t>estime de soi…</a:t>
            </a:r>
            <a:endParaRPr sz="3600" dirty="0">
              <a:latin typeface="Calibri Light"/>
            </a:endParaRPr>
          </a:p>
        </p:txBody>
      </p:sp>
      <p:sp>
        <p:nvSpPr>
          <p:cNvPr id="126" name="Shape 126"/>
          <p:cNvSpPr>
            <a:spLocks noGrp="1"/>
          </p:cNvSpPr>
          <p:nvPr>
            <p:ph idx="1"/>
          </p:nvPr>
        </p:nvSpPr>
        <p:spPr>
          <a:xfrm>
            <a:off x="408955" y="2204864"/>
            <a:ext cx="6858000" cy="4248000"/>
          </a:xfrm>
          <a:prstGeom prst="rect">
            <a:avLst/>
          </a:prstGeom>
        </p:spPr>
        <p:txBody>
          <a:bodyPr lIns="0" tIns="0" rIns="0" bIns="0">
            <a:normAutofit/>
          </a:bodyPr>
          <a:lstStyle/>
          <a:p>
            <a:pPr marL="342900" lvl="0" indent="-342900" defTabSz="813816">
              <a:buClr>
                <a:srgbClr val="333333"/>
              </a:buClr>
              <a:buFont typeface="WingDings"/>
              <a:buChar char=""/>
              <a:tabLst>
                <a:tab pos="63500" algn="l"/>
              </a:tabLst>
              <a:defRPr sz="1800"/>
            </a:pPr>
            <a:r>
              <a:rPr sz="2400" dirty="0">
                <a:solidFill>
                  <a:srgbClr val="333333"/>
                </a:solidFill>
                <a:latin typeface="Calibri Light"/>
                <a:ea typeface="Verdana"/>
                <a:cs typeface="Verdana"/>
                <a:sym typeface="Verdana"/>
              </a:rPr>
              <a:t>…</a:t>
            </a:r>
            <a:r>
              <a:rPr lang="de-DE"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tendent</a:t>
            </a:r>
            <a:r>
              <a:rPr sz="2400" dirty="0">
                <a:solidFill>
                  <a:srgbClr val="333333"/>
                </a:solidFill>
                <a:latin typeface="Calibri Light"/>
                <a:ea typeface="Verdana"/>
                <a:cs typeface="Verdana"/>
                <a:sym typeface="Verdana"/>
              </a:rPr>
              <a:t> à se </a:t>
            </a:r>
            <a:r>
              <a:rPr sz="2400" dirty="0" err="1">
                <a:solidFill>
                  <a:srgbClr val="333333"/>
                </a:solidFill>
                <a:latin typeface="Calibri Light"/>
                <a:ea typeface="Verdana"/>
                <a:cs typeface="Verdana"/>
                <a:sym typeface="Verdana"/>
              </a:rPr>
              <a:t>concentrer</a:t>
            </a:r>
            <a:r>
              <a:rPr sz="2400" dirty="0">
                <a:solidFill>
                  <a:srgbClr val="333333"/>
                </a:solidFill>
                <a:latin typeface="Calibri Light"/>
                <a:ea typeface="Verdana"/>
                <a:cs typeface="Verdana"/>
                <a:sym typeface="Verdana"/>
              </a:rPr>
              <a:t> sur </a:t>
            </a:r>
            <a:r>
              <a:rPr sz="2400" dirty="0" err="1">
                <a:solidFill>
                  <a:srgbClr val="333333"/>
                </a:solidFill>
                <a:latin typeface="Calibri Light"/>
                <a:ea typeface="Verdana"/>
                <a:cs typeface="Verdana"/>
                <a:sym typeface="Verdana"/>
              </a:rPr>
              <a:t>leurs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rayons</a:t>
            </a:r>
            <a:r>
              <a:rPr sz="2400" dirty="0">
                <a:solidFill>
                  <a:srgbClr val="333333"/>
                </a:solidFill>
                <a:latin typeface="Calibri Light"/>
                <a:ea typeface="Verdana"/>
                <a:cs typeface="Verdana"/>
                <a:sym typeface="Verdana"/>
              </a:rPr>
              <a:t> vides, et sur les </a:t>
            </a:r>
            <a:r>
              <a:rPr sz="2400" dirty="0" err="1">
                <a:solidFill>
                  <a:srgbClr val="333333"/>
                </a:solidFill>
                <a:latin typeface="Calibri Light"/>
                <a:ea typeface="Verdana"/>
                <a:cs typeface="Verdana"/>
                <a:sym typeface="Verdana"/>
              </a:rPr>
              <a:t>rayons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pleins</a:t>
            </a:r>
            <a:r>
              <a:rPr sz="2400" dirty="0">
                <a:solidFill>
                  <a:srgbClr val="333333"/>
                </a:solidFill>
                <a:latin typeface="Calibri Light"/>
                <a:ea typeface="Verdana"/>
                <a:cs typeface="Verdana"/>
                <a:sym typeface="Verdana"/>
              </a:rPr>
              <a:t> des </a:t>
            </a:r>
            <a:r>
              <a:rPr sz="2400" dirty="0" err="1">
                <a:solidFill>
                  <a:srgbClr val="333333"/>
                </a:solidFill>
                <a:latin typeface="Calibri Light"/>
                <a:ea typeface="Verdana"/>
                <a:cs typeface="Verdana"/>
                <a:sym typeface="Verdana"/>
              </a:rPr>
              <a:t>autres</a:t>
            </a:r>
            <a:r>
              <a:rPr sz="2400" dirty="0">
                <a:solidFill>
                  <a:srgbClr val="333333"/>
                </a:solidFill>
                <a:latin typeface="Calibri Light"/>
                <a:ea typeface="Verdana"/>
                <a:cs typeface="Verdana"/>
                <a:sym typeface="Verdana"/>
              </a:rPr>
              <a:t>.</a:t>
            </a:r>
          </a:p>
          <a:p>
            <a:pPr marL="342900" lvl="0" indent="-342900" defTabSz="813816">
              <a:buClr>
                <a:srgbClr val="333333"/>
              </a:buClr>
              <a:buFont typeface="WingDings"/>
              <a:buChar char=""/>
              <a:tabLst>
                <a:tab pos="63500" algn="l"/>
              </a:tabLst>
              <a:defRPr sz="1800"/>
            </a:pPr>
            <a:r>
              <a:rPr sz="2400" dirty="0">
                <a:solidFill>
                  <a:srgbClr val="333333"/>
                </a:solidFill>
                <a:latin typeface="Calibri Light"/>
                <a:ea typeface="Verdana"/>
                <a:cs typeface="Verdana"/>
                <a:sym typeface="Verdana"/>
              </a:rPr>
              <a:t>…</a:t>
            </a:r>
            <a:r>
              <a:rPr lang="de-DE"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tendent</a:t>
            </a:r>
            <a:r>
              <a:rPr sz="2400" dirty="0">
                <a:solidFill>
                  <a:srgbClr val="333333"/>
                </a:solidFill>
                <a:latin typeface="Calibri Light"/>
                <a:ea typeface="Verdana"/>
                <a:cs typeface="Verdana"/>
                <a:sym typeface="Verdana"/>
              </a:rPr>
              <a:t> à faire des </a:t>
            </a:r>
            <a:r>
              <a:rPr sz="2400" dirty="0" err="1">
                <a:solidFill>
                  <a:srgbClr val="333333"/>
                </a:solidFill>
                <a:latin typeface="Calibri Light"/>
                <a:ea typeface="Verdana"/>
                <a:cs typeface="Verdana"/>
                <a:sym typeface="Verdana"/>
              </a:rPr>
              <a:t>généralisations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négatives</a:t>
            </a:r>
            <a:r>
              <a:rPr sz="2400" dirty="0">
                <a:solidFill>
                  <a:srgbClr val="333333"/>
                </a:solidFill>
                <a:latin typeface="Calibri Light"/>
                <a:ea typeface="Verdana"/>
                <a:cs typeface="Verdana"/>
                <a:sym typeface="Verdana"/>
              </a:rPr>
              <a:t> sur </a:t>
            </a:r>
            <a:r>
              <a:rPr sz="2400" dirty="0" err="1">
                <a:solidFill>
                  <a:srgbClr val="333333"/>
                </a:solidFill>
                <a:latin typeface="Calibri Light"/>
                <a:ea typeface="Verdana"/>
                <a:cs typeface="Verdana"/>
                <a:sym typeface="Verdana"/>
              </a:rPr>
              <a:t>elles-mêmes</a:t>
            </a:r>
            <a:r>
              <a:rPr sz="2400" dirty="0">
                <a:solidFill>
                  <a:srgbClr val="333333"/>
                </a:solidFill>
                <a:latin typeface="Calibri Light"/>
                <a:ea typeface="Verdana"/>
                <a:cs typeface="Verdana"/>
                <a:sym typeface="Verdana"/>
              </a:rPr>
              <a:t> (ex. </a:t>
            </a:r>
            <a:r>
              <a:rPr lang="fr-CH" sz="2400" dirty="0">
                <a:solidFill>
                  <a:srgbClr val="333333"/>
                </a:solidFill>
                <a:latin typeface="Calibri Light"/>
                <a:ea typeface="Verdana"/>
                <a:cs typeface="Verdana"/>
                <a:sym typeface="Verdana"/>
              </a:rPr>
              <a:t>"</a:t>
            </a:r>
            <a:r>
              <a:rPr sz="2400" dirty="0">
                <a:solidFill>
                  <a:srgbClr val="333333"/>
                </a:solidFill>
                <a:latin typeface="Calibri Light"/>
                <a:ea typeface="Verdana"/>
                <a:cs typeface="Verdana"/>
                <a:sym typeface="Verdana"/>
              </a:rPr>
              <a:t>Je ne </a:t>
            </a:r>
            <a:r>
              <a:rPr sz="2400" dirty="0" err="1">
                <a:solidFill>
                  <a:srgbClr val="333333"/>
                </a:solidFill>
                <a:latin typeface="Calibri Light"/>
                <a:ea typeface="Verdana"/>
                <a:cs typeface="Verdana"/>
                <a:sym typeface="Verdana"/>
              </a:rPr>
              <a:t>vaux</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rien</a:t>
            </a:r>
            <a:r>
              <a:rPr lang="fr-CH" sz="2400" dirty="0">
                <a:solidFill>
                  <a:srgbClr val="333333"/>
                </a:solidFill>
                <a:latin typeface="Calibri Light"/>
                <a:ea typeface="Verdana"/>
                <a:cs typeface="Verdana"/>
                <a:sym typeface="Verdana"/>
              </a:rPr>
              <a:t>"</a:t>
            </a:r>
            <a:r>
              <a:rPr sz="24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13</a:t>
            </a:fld>
            <a:endParaRPr lang="en-US"/>
          </a:p>
        </p:txBody>
      </p:sp>
      <p:pic>
        <p:nvPicPr>
          <p:cNvPr id="18" name="Grafik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9" name="Textfeld 1"/>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Relations</a:t>
            </a:r>
            <a:endParaRPr lang="de-DE" dirty="0">
              <a:solidFill>
                <a:srgbClr val="333333"/>
              </a:solidFill>
              <a:latin typeface="Calibri Light"/>
              <a:cs typeface="Verdana"/>
            </a:endParaRPr>
          </a:p>
        </p:txBody>
      </p:sp>
      <p:sp>
        <p:nvSpPr>
          <p:cNvPr id="20"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Travail</a:t>
            </a:r>
          </a:p>
        </p:txBody>
      </p:sp>
      <p:sp>
        <p:nvSpPr>
          <p:cNvPr id="21" name="Textfeld 7"/>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Apparences</a:t>
            </a:r>
            <a:endParaRPr lang="de-DE" dirty="0">
              <a:solidFill>
                <a:srgbClr val="333333"/>
              </a:solidFill>
              <a:latin typeface="Calibri Light"/>
              <a:cs typeface="Verdana"/>
            </a:endParaRPr>
          </a:p>
        </p:txBody>
      </p:sp>
      <p:sp>
        <p:nvSpPr>
          <p:cNvPr id="22" name="Textfeld 25"/>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Sports</a:t>
            </a:r>
            <a:endParaRPr lang="de-DE" dirty="0">
              <a:solidFill>
                <a:srgbClr val="333333"/>
              </a:solidFill>
              <a:latin typeface="Calibri Light"/>
              <a:cs typeface="Verdana"/>
            </a:endParaRPr>
          </a:p>
        </p:txBody>
      </p:sp>
      <p:sp>
        <p:nvSpPr>
          <p:cNvPr id="23"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Loisirs</a:t>
            </a:r>
          </a:p>
        </p:txBody>
      </p:sp>
    </p:spTree>
    <p:extLst>
      <p:ext uri="{BB962C8B-B14F-4D97-AF65-F5344CB8AC3E}">
        <p14:creationId xmlns:p14="http://schemas.microsoft.com/office/powerpoint/2010/main" val="1634536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r-FR" sz="3600" dirty="0">
                <a:latin typeface="Calibri Light"/>
              </a:rPr>
              <a:t>Les personnes avec une faible</a:t>
            </a:r>
            <a:br>
              <a:rPr lang="fr-FR" sz="3600" dirty="0">
                <a:latin typeface="Calibri Light"/>
              </a:rPr>
            </a:br>
            <a:r>
              <a:rPr lang="fr-FR" sz="3600" dirty="0">
                <a:latin typeface="Calibri Light"/>
              </a:rPr>
              <a:t>estime de soi…</a:t>
            </a:r>
            <a:endParaRPr sz="3600" dirty="0">
              <a:latin typeface="Calibri Light"/>
            </a:endParaRPr>
          </a:p>
        </p:txBody>
      </p:sp>
      <p:sp>
        <p:nvSpPr>
          <p:cNvPr id="126" name="Shape 126"/>
          <p:cNvSpPr>
            <a:spLocks noGrp="1"/>
          </p:cNvSpPr>
          <p:nvPr>
            <p:ph idx="1"/>
          </p:nvPr>
        </p:nvSpPr>
        <p:spPr>
          <a:xfrm>
            <a:off x="408955" y="2204864"/>
            <a:ext cx="6858000" cy="4248000"/>
          </a:xfrm>
          <a:prstGeom prst="rect">
            <a:avLst/>
          </a:prstGeom>
        </p:spPr>
        <p:txBody>
          <a:bodyPr lIns="0" tIns="0" rIns="0" bIns="0">
            <a:normAutofit/>
          </a:bodyPr>
          <a:lstStyle/>
          <a:p>
            <a:pPr marL="342900" lvl="0" indent="-342900" defTabSz="813816">
              <a:buClr>
                <a:srgbClr val="333333"/>
              </a:buClr>
              <a:buFont typeface="WingDings"/>
              <a:buChar char=""/>
              <a:tabLst>
                <a:tab pos="63500" algn="l"/>
              </a:tabLst>
              <a:defRPr sz="1800"/>
            </a:pPr>
            <a:r>
              <a:rPr sz="2400" dirty="0">
                <a:solidFill>
                  <a:srgbClr val="333333"/>
                </a:solidFill>
                <a:latin typeface="Calibri Light"/>
                <a:ea typeface="Verdana"/>
                <a:cs typeface="Verdana"/>
                <a:sym typeface="Verdana"/>
              </a:rPr>
              <a:t>…</a:t>
            </a:r>
            <a:r>
              <a:rPr lang="de-DE"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tendent</a:t>
            </a:r>
            <a:r>
              <a:rPr sz="2400" dirty="0">
                <a:solidFill>
                  <a:srgbClr val="333333"/>
                </a:solidFill>
                <a:latin typeface="Calibri Light"/>
                <a:ea typeface="Verdana"/>
                <a:cs typeface="Verdana"/>
                <a:sym typeface="Verdana"/>
              </a:rPr>
              <a:t> à se </a:t>
            </a:r>
            <a:r>
              <a:rPr sz="2400" dirty="0" err="1">
                <a:solidFill>
                  <a:srgbClr val="333333"/>
                </a:solidFill>
                <a:latin typeface="Calibri Light"/>
                <a:ea typeface="Verdana"/>
                <a:cs typeface="Verdana"/>
                <a:sym typeface="Verdana"/>
              </a:rPr>
              <a:t>concentrer</a:t>
            </a:r>
            <a:r>
              <a:rPr sz="2400" dirty="0">
                <a:solidFill>
                  <a:srgbClr val="333333"/>
                </a:solidFill>
                <a:latin typeface="Calibri Light"/>
                <a:ea typeface="Verdana"/>
                <a:cs typeface="Verdana"/>
                <a:sym typeface="Verdana"/>
              </a:rPr>
              <a:t> sur </a:t>
            </a:r>
            <a:r>
              <a:rPr sz="2400" dirty="0" err="1">
                <a:solidFill>
                  <a:srgbClr val="333333"/>
                </a:solidFill>
                <a:latin typeface="Calibri Light"/>
                <a:ea typeface="Verdana"/>
                <a:cs typeface="Verdana"/>
                <a:sym typeface="Verdana"/>
              </a:rPr>
              <a:t>leurs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rayons</a:t>
            </a:r>
            <a:r>
              <a:rPr sz="2400" dirty="0">
                <a:solidFill>
                  <a:srgbClr val="333333"/>
                </a:solidFill>
                <a:latin typeface="Calibri Light"/>
                <a:ea typeface="Verdana"/>
                <a:cs typeface="Verdana"/>
                <a:sym typeface="Verdana"/>
              </a:rPr>
              <a:t> vides, et sur les </a:t>
            </a:r>
            <a:r>
              <a:rPr sz="2400" dirty="0" err="1">
                <a:solidFill>
                  <a:srgbClr val="333333"/>
                </a:solidFill>
                <a:latin typeface="Calibri Light"/>
                <a:ea typeface="Verdana"/>
                <a:cs typeface="Verdana"/>
                <a:sym typeface="Verdana"/>
              </a:rPr>
              <a:t>rayons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pleins</a:t>
            </a:r>
            <a:r>
              <a:rPr sz="2400" dirty="0">
                <a:solidFill>
                  <a:srgbClr val="333333"/>
                </a:solidFill>
                <a:latin typeface="Calibri Light"/>
                <a:ea typeface="Verdana"/>
                <a:cs typeface="Verdana"/>
                <a:sym typeface="Verdana"/>
              </a:rPr>
              <a:t> des </a:t>
            </a:r>
            <a:r>
              <a:rPr sz="2400" dirty="0" err="1">
                <a:solidFill>
                  <a:srgbClr val="333333"/>
                </a:solidFill>
                <a:latin typeface="Calibri Light"/>
                <a:ea typeface="Verdana"/>
                <a:cs typeface="Verdana"/>
                <a:sym typeface="Verdana"/>
              </a:rPr>
              <a:t>autres</a:t>
            </a:r>
            <a:r>
              <a:rPr sz="2400" dirty="0">
                <a:solidFill>
                  <a:srgbClr val="333333"/>
                </a:solidFill>
                <a:latin typeface="Calibri Light"/>
                <a:ea typeface="Verdana"/>
                <a:cs typeface="Verdana"/>
                <a:sym typeface="Verdana"/>
              </a:rPr>
              <a:t>.</a:t>
            </a:r>
          </a:p>
          <a:p>
            <a:pPr marL="342900" lvl="0" indent="-342900" defTabSz="813816">
              <a:buClr>
                <a:srgbClr val="333333"/>
              </a:buClr>
              <a:buFont typeface="WingDings"/>
              <a:buChar char=""/>
              <a:tabLst>
                <a:tab pos="63500" algn="l"/>
              </a:tabLst>
              <a:defRPr sz="1800"/>
            </a:pPr>
            <a:r>
              <a:rPr sz="2400" dirty="0">
                <a:solidFill>
                  <a:srgbClr val="333333"/>
                </a:solidFill>
                <a:latin typeface="Calibri Light"/>
                <a:ea typeface="Verdana"/>
                <a:cs typeface="Verdana"/>
                <a:sym typeface="Verdana"/>
              </a:rPr>
              <a:t>…</a:t>
            </a:r>
            <a:r>
              <a:rPr lang="de-DE"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tendent</a:t>
            </a:r>
            <a:r>
              <a:rPr sz="2400" dirty="0">
                <a:solidFill>
                  <a:srgbClr val="333333"/>
                </a:solidFill>
                <a:latin typeface="Calibri Light"/>
                <a:ea typeface="Verdana"/>
                <a:cs typeface="Verdana"/>
                <a:sym typeface="Verdana"/>
              </a:rPr>
              <a:t> à faire des </a:t>
            </a:r>
            <a:r>
              <a:rPr sz="2400" dirty="0" err="1">
                <a:solidFill>
                  <a:srgbClr val="333333"/>
                </a:solidFill>
                <a:latin typeface="Calibri Light"/>
                <a:ea typeface="Verdana"/>
                <a:cs typeface="Verdana"/>
                <a:sym typeface="Verdana"/>
              </a:rPr>
              <a:t>généralisations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négatives</a:t>
            </a:r>
            <a:r>
              <a:rPr sz="2400" dirty="0">
                <a:solidFill>
                  <a:srgbClr val="333333"/>
                </a:solidFill>
                <a:latin typeface="Calibri Light"/>
                <a:ea typeface="Verdana"/>
                <a:cs typeface="Verdana"/>
                <a:sym typeface="Verdana"/>
              </a:rPr>
              <a:t> sur </a:t>
            </a:r>
            <a:r>
              <a:rPr sz="2400" dirty="0" err="1">
                <a:solidFill>
                  <a:srgbClr val="333333"/>
                </a:solidFill>
                <a:latin typeface="Calibri Light"/>
                <a:ea typeface="Verdana"/>
                <a:cs typeface="Verdana"/>
                <a:sym typeface="Verdana"/>
              </a:rPr>
              <a:t>elles-mêmes</a:t>
            </a:r>
            <a:r>
              <a:rPr sz="2400" dirty="0">
                <a:solidFill>
                  <a:srgbClr val="333333"/>
                </a:solidFill>
                <a:latin typeface="Calibri Light"/>
                <a:ea typeface="Verdana"/>
                <a:cs typeface="Verdana"/>
                <a:sym typeface="Verdana"/>
              </a:rPr>
              <a:t> (ex. </a:t>
            </a:r>
            <a:r>
              <a:rPr lang="fr-CH" sz="2400" dirty="0">
                <a:solidFill>
                  <a:srgbClr val="333333"/>
                </a:solidFill>
                <a:latin typeface="Calibri Light"/>
                <a:ea typeface="Verdana"/>
                <a:cs typeface="Verdana"/>
                <a:sym typeface="Verdana"/>
              </a:rPr>
              <a:t>"</a:t>
            </a:r>
            <a:r>
              <a:rPr sz="2400" dirty="0">
                <a:solidFill>
                  <a:srgbClr val="333333"/>
                </a:solidFill>
                <a:latin typeface="Calibri Light"/>
                <a:ea typeface="Verdana"/>
                <a:cs typeface="Verdana"/>
                <a:sym typeface="Verdana"/>
              </a:rPr>
              <a:t>Je ne </a:t>
            </a:r>
            <a:r>
              <a:rPr sz="2400" dirty="0" err="1">
                <a:solidFill>
                  <a:srgbClr val="333333"/>
                </a:solidFill>
                <a:latin typeface="Calibri Light"/>
                <a:ea typeface="Verdana"/>
                <a:cs typeface="Verdana"/>
                <a:sym typeface="Verdana"/>
              </a:rPr>
              <a:t>vaux</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rien</a:t>
            </a:r>
            <a:r>
              <a:rPr lang="fr-CH" sz="2400" dirty="0">
                <a:solidFill>
                  <a:srgbClr val="333333"/>
                </a:solidFill>
                <a:latin typeface="Calibri Light"/>
                <a:ea typeface="Verdana"/>
                <a:cs typeface="Verdana"/>
                <a:sym typeface="Verdana"/>
              </a:rPr>
              <a:t>"</a:t>
            </a:r>
            <a:r>
              <a:rPr sz="2400" dirty="0">
                <a:solidFill>
                  <a:srgbClr val="333333"/>
                </a:solidFill>
                <a:latin typeface="Calibri Light"/>
                <a:ea typeface="Verdana"/>
                <a:cs typeface="Verdana"/>
                <a:sym typeface="Verdana"/>
              </a:rPr>
              <a:t>).</a:t>
            </a:r>
          </a:p>
          <a:p>
            <a:pPr marL="342900" lvl="0" indent="-342900" defTabSz="813816">
              <a:buClr>
                <a:srgbClr val="333333"/>
              </a:buClr>
              <a:buFont typeface="WingDings"/>
              <a:buChar char=""/>
              <a:tabLst>
                <a:tab pos="63500" algn="l"/>
              </a:tabLst>
              <a:defRPr sz="1800"/>
            </a:pPr>
            <a:r>
              <a:rPr sz="2400" dirty="0">
                <a:solidFill>
                  <a:srgbClr val="333333"/>
                </a:solidFill>
                <a:latin typeface="Calibri Light"/>
                <a:ea typeface="Verdana"/>
                <a:cs typeface="Verdana"/>
                <a:sym typeface="Verdana"/>
              </a:rPr>
              <a:t>…</a:t>
            </a:r>
            <a:r>
              <a:rPr lang="de-DE" sz="2400" dirty="0">
                <a:solidFill>
                  <a:srgbClr val="333333"/>
                </a:solidFill>
                <a:latin typeface="Calibri Light"/>
                <a:ea typeface="Verdana"/>
                <a:cs typeface="Verdana"/>
                <a:sym typeface="Verdana"/>
              </a:rPr>
              <a:t> </a:t>
            </a:r>
            <a:r>
              <a:rPr sz="2400" dirty="0">
                <a:solidFill>
                  <a:srgbClr val="333333"/>
                </a:solidFill>
                <a:latin typeface="Calibri Light"/>
                <a:ea typeface="Verdana"/>
                <a:cs typeface="Verdana"/>
                <a:sym typeface="Verdana"/>
              </a:rPr>
              <a:t>ne </a:t>
            </a:r>
            <a:r>
              <a:rPr sz="2400" dirty="0" err="1">
                <a:solidFill>
                  <a:srgbClr val="333333"/>
                </a:solidFill>
                <a:latin typeface="Calibri Light"/>
                <a:ea typeface="Verdana"/>
                <a:cs typeface="Verdana"/>
                <a:sym typeface="Verdana"/>
              </a:rPr>
              <a:t>différen</a:t>
            </a:r>
            <a:r>
              <a:rPr lang="fr-CH" sz="2400" dirty="0">
                <a:solidFill>
                  <a:srgbClr val="333333"/>
                </a:solidFill>
                <a:latin typeface="Calibri Light"/>
                <a:ea typeface="Verdana"/>
                <a:cs typeface="Verdana"/>
                <a:sym typeface="Verdana"/>
              </a:rPr>
              <a:t>c</a:t>
            </a:r>
            <a:r>
              <a:rPr sz="2400" dirty="0" err="1">
                <a:solidFill>
                  <a:srgbClr val="333333"/>
                </a:solidFill>
                <a:latin typeface="Calibri Light"/>
                <a:ea typeface="Verdana"/>
                <a:cs typeface="Verdana"/>
                <a:sym typeface="Verdana"/>
              </a:rPr>
              <a:t>ient</a:t>
            </a:r>
            <a:r>
              <a:rPr sz="2400" dirty="0">
                <a:solidFill>
                  <a:srgbClr val="333333"/>
                </a:solidFill>
                <a:latin typeface="Calibri Light"/>
                <a:ea typeface="Verdana"/>
                <a:cs typeface="Verdana"/>
                <a:sym typeface="Verdana"/>
              </a:rPr>
              <a:t> pas la </a:t>
            </a:r>
            <a:r>
              <a:rPr sz="2400" dirty="0" err="1">
                <a:solidFill>
                  <a:srgbClr val="333333"/>
                </a:solidFill>
                <a:latin typeface="Calibri Light"/>
                <a:ea typeface="Verdana"/>
                <a:cs typeface="Verdana"/>
                <a:sym typeface="Verdana"/>
              </a:rPr>
              <a:t>personne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dans</a:t>
            </a:r>
            <a:r>
              <a:rPr sz="2400" dirty="0">
                <a:solidFill>
                  <a:srgbClr val="333333"/>
                </a:solidFill>
                <a:latin typeface="Calibri Light"/>
                <a:ea typeface="Verdana"/>
                <a:cs typeface="Verdana"/>
                <a:sym typeface="Verdana"/>
              </a:rPr>
              <a:t> </a:t>
            </a:r>
            <a:r>
              <a:rPr lang="fr-CH" sz="2400" dirty="0">
                <a:solidFill>
                  <a:srgbClr val="333333"/>
                </a:solidFill>
                <a:latin typeface="Calibri Light"/>
                <a:ea typeface="Verdana"/>
                <a:cs typeface="Verdana"/>
                <a:sym typeface="Verdana"/>
              </a:rPr>
              <a:t>l’</a:t>
            </a:r>
            <a:r>
              <a:rPr sz="2400" dirty="0">
                <a:solidFill>
                  <a:srgbClr val="333333"/>
                </a:solidFill>
                <a:latin typeface="Calibri Light"/>
                <a:ea typeface="Verdana"/>
                <a:cs typeface="Verdana"/>
                <a:sym typeface="Verdana"/>
              </a:rPr>
              <a:t>ensemble de son </a:t>
            </a:r>
            <a:r>
              <a:rPr sz="2400" dirty="0" err="1">
                <a:solidFill>
                  <a:srgbClr val="333333"/>
                </a:solidFill>
                <a:latin typeface="Calibri Light"/>
                <a:ea typeface="Verdana"/>
                <a:cs typeface="Verdana"/>
                <a:sym typeface="Verdana"/>
              </a:rPr>
              <a:t>comportement</a:t>
            </a:r>
            <a:r>
              <a:rPr sz="2400" dirty="0">
                <a:solidFill>
                  <a:srgbClr val="333333"/>
                </a:solidFill>
                <a:latin typeface="Calibri Light"/>
                <a:ea typeface="Verdana"/>
                <a:cs typeface="Verdana"/>
                <a:sym typeface="Verdana"/>
              </a:rPr>
              <a:t> (ex. </a:t>
            </a:r>
            <a:r>
              <a:rPr lang="fr-CH" sz="2400" dirty="0">
                <a:solidFill>
                  <a:srgbClr val="333333"/>
                </a:solidFill>
                <a:latin typeface="Calibri Light"/>
                <a:ea typeface="Verdana"/>
                <a:cs typeface="Verdana"/>
                <a:sym typeface="Verdana"/>
              </a:rPr>
              <a:t>"</a:t>
            </a:r>
            <a:r>
              <a:rPr sz="2400" dirty="0">
                <a:solidFill>
                  <a:srgbClr val="333333"/>
                </a:solidFill>
                <a:latin typeface="Calibri Light"/>
                <a:ea typeface="Verdana"/>
                <a:cs typeface="Verdana"/>
                <a:sym typeface="Verdana"/>
              </a:rPr>
              <a:t>Si je ne </a:t>
            </a:r>
            <a:r>
              <a:rPr sz="2400" dirty="0" err="1">
                <a:solidFill>
                  <a:srgbClr val="333333"/>
                </a:solidFill>
                <a:latin typeface="Calibri Light"/>
                <a:ea typeface="Verdana"/>
                <a:cs typeface="Verdana"/>
                <a:sym typeface="Verdana"/>
              </a:rPr>
              <a:t>réussis</a:t>
            </a:r>
            <a:r>
              <a:rPr sz="2400" dirty="0">
                <a:solidFill>
                  <a:srgbClr val="333333"/>
                </a:solidFill>
                <a:latin typeface="Calibri Light"/>
                <a:ea typeface="Verdana"/>
                <a:cs typeface="Verdana"/>
                <a:sym typeface="Verdana"/>
              </a:rPr>
              <a:t> pas </a:t>
            </a:r>
            <a:r>
              <a:rPr sz="2400" dirty="0" err="1">
                <a:solidFill>
                  <a:srgbClr val="333333"/>
                </a:solidFill>
                <a:latin typeface="Calibri Light"/>
                <a:ea typeface="Verdana"/>
                <a:cs typeface="Verdana"/>
                <a:sym typeface="Verdana"/>
              </a:rPr>
              <a:t>dans</a:t>
            </a:r>
            <a:r>
              <a:rPr sz="2400" dirty="0">
                <a:solidFill>
                  <a:srgbClr val="333333"/>
                </a:solidFill>
                <a:latin typeface="Calibri Light"/>
                <a:ea typeface="Verdana"/>
                <a:cs typeface="Verdana"/>
                <a:sym typeface="Verdana"/>
              </a:rPr>
              <a:t> un </a:t>
            </a:r>
            <a:r>
              <a:rPr sz="2400" dirty="0" err="1">
                <a:solidFill>
                  <a:srgbClr val="333333"/>
                </a:solidFill>
                <a:latin typeface="Calibri Light"/>
                <a:ea typeface="Verdana"/>
                <a:cs typeface="Verdana"/>
                <a:sym typeface="Verdana"/>
              </a:rPr>
              <a:t>domaine</a:t>
            </a:r>
            <a:r>
              <a:rPr sz="2400" dirty="0">
                <a:solidFill>
                  <a:srgbClr val="333333"/>
                </a:solidFill>
                <a:latin typeface="Calibri Light"/>
                <a:ea typeface="Verdana"/>
                <a:cs typeface="Verdana"/>
                <a:sym typeface="Verdana"/>
              </a:rPr>
              <a:t>, </a:t>
            </a:r>
            <a:r>
              <a:rPr lang="fr-CH" sz="2400" dirty="0">
                <a:solidFill>
                  <a:srgbClr val="333333"/>
                </a:solidFill>
                <a:latin typeface="Calibri Light"/>
                <a:ea typeface="Verdana"/>
                <a:cs typeface="Verdana"/>
                <a:sym typeface="Verdana"/>
              </a:rPr>
              <a:t>cela</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signifie</a:t>
            </a:r>
            <a:r>
              <a:rPr sz="2400" dirty="0">
                <a:solidFill>
                  <a:srgbClr val="333333"/>
                </a:solidFill>
                <a:latin typeface="Calibri Light"/>
                <a:ea typeface="Verdana"/>
                <a:cs typeface="Verdana"/>
                <a:sym typeface="Verdana"/>
              </a:rPr>
              <a:t> que je </a:t>
            </a:r>
            <a:r>
              <a:rPr sz="2400" dirty="0" err="1">
                <a:solidFill>
                  <a:srgbClr val="333333"/>
                </a:solidFill>
                <a:latin typeface="Calibri Light"/>
                <a:ea typeface="Verdana"/>
                <a:cs typeface="Verdana"/>
                <a:sym typeface="Verdana"/>
              </a:rPr>
              <a:t>suis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nul</a:t>
            </a:r>
            <a:r>
              <a:rPr lang="fr-CH" sz="2400" dirty="0">
                <a:solidFill>
                  <a:srgbClr val="333333"/>
                </a:solidFill>
                <a:latin typeface="Calibri Light"/>
                <a:ea typeface="Verdana"/>
                <a:cs typeface="Verdana"/>
                <a:sym typeface="Verdana"/>
              </a:rPr>
              <a:t>(e)"</a:t>
            </a:r>
            <a:r>
              <a:rPr sz="24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14</a:t>
            </a:fld>
            <a:endParaRPr lang="en-US"/>
          </a:p>
        </p:txBody>
      </p:sp>
      <p:pic>
        <p:nvPicPr>
          <p:cNvPr id="18" name="Grafik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9" name="Textfeld 1"/>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Relations</a:t>
            </a:r>
            <a:endParaRPr lang="de-DE" dirty="0">
              <a:solidFill>
                <a:srgbClr val="333333"/>
              </a:solidFill>
              <a:latin typeface="Calibri Light"/>
              <a:cs typeface="Verdana"/>
            </a:endParaRPr>
          </a:p>
        </p:txBody>
      </p:sp>
      <p:sp>
        <p:nvSpPr>
          <p:cNvPr id="20"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Travail</a:t>
            </a:r>
          </a:p>
        </p:txBody>
      </p:sp>
      <p:sp>
        <p:nvSpPr>
          <p:cNvPr id="21" name="Textfeld 7"/>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Apparences</a:t>
            </a:r>
            <a:endParaRPr lang="de-DE" dirty="0">
              <a:solidFill>
                <a:srgbClr val="333333"/>
              </a:solidFill>
              <a:latin typeface="Calibri Light"/>
              <a:cs typeface="Verdana"/>
            </a:endParaRPr>
          </a:p>
        </p:txBody>
      </p:sp>
      <p:sp>
        <p:nvSpPr>
          <p:cNvPr id="22" name="Textfeld 25"/>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Sports</a:t>
            </a:r>
            <a:endParaRPr lang="de-DE" dirty="0">
              <a:solidFill>
                <a:srgbClr val="333333"/>
              </a:solidFill>
              <a:latin typeface="Calibri Light"/>
              <a:cs typeface="Verdana"/>
            </a:endParaRPr>
          </a:p>
        </p:txBody>
      </p:sp>
      <p:sp>
        <p:nvSpPr>
          <p:cNvPr id="23"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Loisirs</a:t>
            </a:r>
          </a:p>
        </p:txBody>
      </p:sp>
    </p:spTree>
    <p:extLst>
      <p:ext uri="{BB962C8B-B14F-4D97-AF65-F5344CB8AC3E}">
        <p14:creationId xmlns:p14="http://schemas.microsoft.com/office/powerpoint/2010/main" val="3895988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Grafik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24" name="AutoShape 6"/>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fr-FR" i="1">
                <a:solidFill>
                  <a:srgbClr val="333333"/>
                </a:solidFill>
                <a:latin typeface="Calibri Light"/>
                <a:ea typeface="ＭＳ Ｐゴシック" charset="0"/>
              </a:rPr>
              <a:t>J’étais choisi en dernier pour le sport à l’école ; je suis mauvais pour lancer une balle, mais je danse bien…</a:t>
            </a:r>
            <a:endParaRPr lang="de-DE" i="1" dirty="0">
              <a:solidFill>
                <a:srgbClr val="333333"/>
              </a:solidFill>
              <a:latin typeface="Calibri Light"/>
              <a:ea typeface="ＭＳ Ｐゴシック" charset="0"/>
            </a:endParaRPr>
          </a:p>
        </p:txBody>
      </p:sp>
      <p:sp>
        <p:nvSpPr>
          <p:cNvPr id="27" name="AutoShape 7"/>
          <p:cNvSpPr>
            <a:spLocks noChangeArrowheads="1"/>
          </p:cNvSpPr>
          <p:nvPr/>
        </p:nvSpPr>
        <p:spPr bwMode="auto">
          <a:xfrm>
            <a:off x="8259099" y="3440459"/>
            <a:ext cx="3539611" cy="1333375"/>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fr-FR" i="1" dirty="0">
                <a:solidFill>
                  <a:srgbClr val="333333"/>
                </a:solidFill>
                <a:latin typeface="Calibri Light"/>
                <a:ea typeface="ＭＳ Ｐゴシック" charset="0"/>
              </a:rPr>
              <a:t>J’aime cuisiner, je connais bien la musique et la politique.</a:t>
            </a:r>
            <a:br>
              <a:rPr lang="fr-FR" i="1" dirty="0">
                <a:solidFill>
                  <a:srgbClr val="333333"/>
                </a:solidFill>
                <a:latin typeface="Calibri Light"/>
                <a:ea typeface="ＭＳ Ｐゴシック" charset="0"/>
              </a:rPr>
            </a:br>
            <a:r>
              <a:rPr lang="fr-FR" i="1" dirty="0">
                <a:solidFill>
                  <a:srgbClr val="333333"/>
                </a:solidFill>
                <a:latin typeface="Calibri Light"/>
                <a:ea typeface="ＭＳ Ｐゴシック" charset="0"/>
              </a:rPr>
              <a:t>La littérature et les films m’intéressent…</a:t>
            </a:r>
            <a:endParaRPr lang="de-DE" i="1" dirty="0">
              <a:solidFill>
                <a:srgbClr val="333333"/>
              </a:solidFill>
              <a:latin typeface="Calibri Light"/>
              <a:ea typeface="ＭＳ Ｐゴシック" charset="0"/>
            </a:endParaRPr>
          </a:p>
        </p:txBody>
      </p:sp>
      <p:sp>
        <p:nvSpPr>
          <p:cNvPr id="26" name="AutoShape 10"/>
          <p:cNvSpPr>
            <a:spLocks noChangeArrowheads="1"/>
          </p:cNvSpPr>
          <p:nvPr/>
        </p:nvSpPr>
        <p:spPr bwMode="auto">
          <a:xfrm>
            <a:off x="408953" y="4384452"/>
            <a:ext cx="3351885" cy="1330547"/>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fr-FR" i="1" dirty="0">
                <a:solidFill>
                  <a:srgbClr val="333333"/>
                </a:solidFill>
                <a:latin typeface="Calibri Light"/>
                <a:ea typeface="ＭＳ Ｐゴシック" charset="0"/>
              </a:rPr>
              <a:t>Je suis satisfait par mes cheveux et j’aime mes yeux, mais j’aimerais être plus grand...</a:t>
            </a:r>
            <a:endParaRPr lang="de-DE" i="1" dirty="0">
              <a:solidFill>
                <a:srgbClr val="333333"/>
              </a:solidFill>
              <a:latin typeface="Calibri Light"/>
              <a:ea typeface="ＭＳ Ｐゴシック" charset="0"/>
            </a:endParaRPr>
          </a:p>
        </p:txBody>
      </p:sp>
      <p:sp>
        <p:nvSpPr>
          <p:cNvPr id="25" name="AutoShape 9"/>
          <p:cNvSpPr>
            <a:spLocks noChangeArrowheads="1"/>
          </p:cNvSpPr>
          <p:nvPr/>
        </p:nvSpPr>
        <p:spPr bwMode="auto">
          <a:xfrm>
            <a:off x="408954" y="3181127"/>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fr-FR" i="1" dirty="0">
                <a:solidFill>
                  <a:srgbClr val="333333"/>
                </a:solidFill>
                <a:latin typeface="Calibri Light"/>
                <a:ea typeface="ＭＳ Ｐゴシック" charset="0"/>
              </a:rPr>
              <a:t>Je suis au chômage pour le moment ; j’ai échoué au dernier examen.</a:t>
            </a:r>
            <a:endParaRPr lang="de-DE" i="1" dirty="0">
              <a:solidFill>
                <a:srgbClr val="333333"/>
              </a:solidFill>
              <a:latin typeface="Calibri Light"/>
              <a:ea typeface="ＭＳ Ｐゴシック" charset="0"/>
            </a:endParaRPr>
          </a:p>
        </p:txBody>
      </p:sp>
      <p:sp>
        <p:nvSpPr>
          <p:cNvPr id="159" name="Shape 159"/>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err="1">
                <a:latin typeface="Calibri Light"/>
              </a:rPr>
              <a:t>N’oubliez</a:t>
            </a:r>
            <a:r>
              <a:rPr lang="en-US" sz="3600" dirty="0">
                <a:latin typeface="Calibri Light"/>
              </a:rPr>
              <a:t> pas…</a:t>
            </a:r>
            <a:endParaRPr sz="3600" dirty="0">
              <a:latin typeface="Calibri Light"/>
            </a:endParaRP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15</a:t>
            </a:fld>
            <a:endParaRPr lang="en-US"/>
          </a:p>
        </p:txBody>
      </p:sp>
      <p:sp>
        <p:nvSpPr>
          <p:cNvPr id="28" name="AutoShape 8"/>
          <p:cNvSpPr>
            <a:spLocks noChangeArrowheads="1"/>
          </p:cNvSpPr>
          <p:nvPr/>
        </p:nvSpPr>
        <p:spPr bwMode="auto">
          <a:xfrm>
            <a:off x="408955" y="1813842"/>
            <a:ext cx="3351884" cy="1158611"/>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fr-FR" i="1" dirty="0">
                <a:solidFill>
                  <a:srgbClr val="333333"/>
                </a:solidFill>
                <a:latin typeface="Calibri Light"/>
                <a:ea typeface="ＭＳ Ｐゴシック" charset="0"/>
              </a:rPr>
              <a:t>Je sais écouter, je suis fiable, capable de maintenir mes amitiés et faire rire les autres…</a:t>
            </a:r>
            <a:endParaRPr lang="de-DE" dirty="0">
              <a:solidFill>
                <a:srgbClr val="333333"/>
              </a:solidFill>
              <a:latin typeface="Calibri Light"/>
              <a:ea typeface="ＭＳ Ｐゴシック" charset="0"/>
            </a:endParaRPr>
          </a:p>
        </p:txBody>
      </p:sp>
      <p:sp>
        <p:nvSpPr>
          <p:cNvPr id="30" name="Textfeld 1"/>
          <p:cNvSpPr txBox="1">
            <a:spLocks noChangeArrowheads="1"/>
          </p:cNvSpPr>
          <p:nvPr/>
        </p:nvSpPr>
        <p:spPr bwMode="auto">
          <a:xfrm>
            <a:off x="4479607"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Relations</a:t>
            </a:r>
            <a:endParaRPr lang="de-DE" dirty="0">
              <a:solidFill>
                <a:srgbClr val="333333"/>
              </a:solidFill>
              <a:latin typeface="Calibri Light"/>
              <a:cs typeface="Verdana"/>
            </a:endParaRPr>
          </a:p>
        </p:txBody>
      </p:sp>
      <p:sp>
        <p:nvSpPr>
          <p:cNvPr id="31" name="Textfeld 23"/>
          <p:cNvSpPr txBox="1">
            <a:spLocks noChangeArrowheads="1"/>
          </p:cNvSpPr>
          <p:nvPr/>
        </p:nvSpPr>
        <p:spPr bwMode="auto">
          <a:xfrm>
            <a:off x="4670286" y="343066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Travail</a:t>
            </a:r>
            <a:endParaRPr lang="de-DE" dirty="0">
              <a:solidFill>
                <a:srgbClr val="333333"/>
              </a:solidFill>
              <a:latin typeface="Calibri Light"/>
              <a:cs typeface="Verdana"/>
            </a:endParaRPr>
          </a:p>
        </p:txBody>
      </p:sp>
      <p:sp>
        <p:nvSpPr>
          <p:cNvPr id="32" name="Textfeld 7"/>
          <p:cNvSpPr txBox="1">
            <a:spLocks noChangeArrowheads="1"/>
          </p:cNvSpPr>
          <p:nvPr/>
        </p:nvSpPr>
        <p:spPr bwMode="auto">
          <a:xfrm>
            <a:off x="4480150"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Apparences</a:t>
            </a:r>
            <a:endParaRPr lang="de-DE" dirty="0">
              <a:solidFill>
                <a:srgbClr val="333333"/>
              </a:solidFill>
              <a:latin typeface="Calibri Light"/>
              <a:cs typeface="Verdana"/>
            </a:endParaRPr>
          </a:p>
        </p:txBody>
      </p:sp>
      <p:sp>
        <p:nvSpPr>
          <p:cNvPr id="33" name="Textfeld 25"/>
          <p:cNvSpPr txBox="1">
            <a:spLocks noChangeArrowheads="1"/>
          </p:cNvSpPr>
          <p:nvPr/>
        </p:nvSpPr>
        <p:spPr bwMode="auto">
          <a:xfrm>
            <a:off x="6715760" y="2972453"/>
            <a:ext cx="109728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Sports</a:t>
            </a:r>
            <a:endParaRPr lang="de-DE" dirty="0">
              <a:solidFill>
                <a:srgbClr val="333333"/>
              </a:solidFill>
              <a:latin typeface="Calibri Light"/>
              <a:cs typeface="Verdana"/>
            </a:endParaRPr>
          </a:p>
        </p:txBody>
      </p:sp>
      <p:sp>
        <p:nvSpPr>
          <p:cNvPr id="34" name="Textfeld 10"/>
          <p:cNvSpPr txBox="1">
            <a:spLocks noChangeArrowheads="1"/>
          </p:cNvSpPr>
          <p:nvPr/>
        </p:nvSpPr>
        <p:spPr bwMode="auto">
          <a:xfrm>
            <a:off x="633554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Loisirs</a:t>
            </a:r>
            <a:endParaRPr lang="de-DE" dirty="0">
              <a:solidFill>
                <a:srgbClr val="333333"/>
              </a:solidFill>
              <a:latin typeface="Calibri Light"/>
              <a:cs typeface="Verdan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Grafik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24" name="AutoShape 6"/>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fr-FR" i="1">
                <a:solidFill>
                  <a:srgbClr val="333333"/>
                </a:solidFill>
                <a:latin typeface="Calibri Light"/>
                <a:ea typeface="ＭＳ Ｐゴシック" charset="0"/>
              </a:rPr>
              <a:t>J’étais choisi en dernier pour le sport à l’école ; je suis mauvais pour lancer une balle, mais je danse bien…</a:t>
            </a:r>
            <a:endParaRPr lang="de-DE" i="1" dirty="0">
              <a:solidFill>
                <a:srgbClr val="333333"/>
              </a:solidFill>
              <a:latin typeface="Calibri Light"/>
              <a:ea typeface="ＭＳ Ｐゴシック" charset="0"/>
            </a:endParaRPr>
          </a:p>
        </p:txBody>
      </p:sp>
      <p:sp>
        <p:nvSpPr>
          <p:cNvPr id="27" name="AutoShape 7"/>
          <p:cNvSpPr>
            <a:spLocks noChangeArrowheads="1"/>
          </p:cNvSpPr>
          <p:nvPr/>
        </p:nvSpPr>
        <p:spPr bwMode="auto">
          <a:xfrm>
            <a:off x="8259099" y="3440459"/>
            <a:ext cx="3539611" cy="1333375"/>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fr-FR" i="1" dirty="0">
                <a:solidFill>
                  <a:srgbClr val="333333"/>
                </a:solidFill>
                <a:latin typeface="Calibri Light"/>
                <a:ea typeface="ＭＳ Ｐゴシック" charset="0"/>
              </a:rPr>
              <a:t>J’aime cuisiner, je connais bien la musique et la politique.</a:t>
            </a:r>
            <a:br>
              <a:rPr lang="fr-FR" i="1" dirty="0">
                <a:solidFill>
                  <a:srgbClr val="333333"/>
                </a:solidFill>
                <a:latin typeface="Calibri Light"/>
                <a:ea typeface="ＭＳ Ｐゴシック" charset="0"/>
              </a:rPr>
            </a:br>
            <a:r>
              <a:rPr lang="fr-FR" i="1" dirty="0">
                <a:solidFill>
                  <a:srgbClr val="333333"/>
                </a:solidFill>
                <a:latin typeface="Calibri Light"/>
                <a:ea typeface="ＭＳ Ｐゴシック" charset="0"/>
              </a:rPr>
              <a:t>La littérature et les films m’intéressent…</a:t>
            </a:r>
            <a:endParaRPr lang="de-DE" i="1" dirty="0">
              <a:solidFill>
                <a:srgbClr val="333333"/>
              </a:solidFill>
              <a:latin typeface="Calibri Light"/>
              <a:ea typeface="ＭＳ Ｐゴシック" charset="0"/>
            </a:endParaRPr>
          </a:p>
        </p:txBody>
      </p:sp>
      <p:sp>
        <p:nvSpPr>
          <p:cNvPr id="26" name="AutoShape 10"/>
          <p:cNvSpPr>
            <a:spLocks noChangeArrowheads="1"/>
          </p:cNvSpPr>
          <p:nvPr/>
        </p:nvSpPr>
        <p:spPr bwMode="auto">
          <a:xfrm>
            <a:off x="408953" y="4384452"/>
            <a:ext cx="3351885" cy="1330547"/>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fr-FR" i="1" dirty="0">
                <a:solidFill>
                  <a:srgbClr val="333333"/>
                </a:solidFill>
                <a:latin typeface="Calibri Light"/>
                <a:ea typeface="ＭＳ Ｐゴシック" charset="0"/>
              </a:rPr>
              <a:t>Je suis satisfait par mes cheveux et j’aime mes yeux, mais j’aimerais être plus grand...</a:t>
            </a:r>
            <a:endParaRPr lang="de-DE" i="1" dirty="0">
              <a:solidFill>
                <a:srgbClr val="333333"/>
              </a:solidFill>
              <a:latin typeface="Calibri Light"/>
              <a:ea typeface="ＭＳ Ｐゴシック" charset="0"/>
            </a:endParaRPr>
          </a:p>
        </p:txBody>
      </p:sp>
      <p:sp>
        <p:nvSpPr>
          <p:cNvPr id="25" name="AutoShape 9"/>
          <p:cNvSpPr>
            <a:spLocks noChangeArrowheads="1"/>
          </p:cNvSpPr>
          <p:nvPr/>
        </p:nvSpPr>
        <p:spPr bwMode="auto">
          <a:xfrm>
            <a:off x="408954" y="3181127"/>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fr-FR" i="1" dirty="0">
                <a:solidFill>
                  <a:srgbClr val="333333"/>
                </a:solidFill>
                <a:latin typeface="Calibri Light"/>
                <a:ea typeface="ＭＳ Ｐゴシック" charset="0"/>
              </a:rPr>
              <a:t>Je suis au chômage pour le moment ; j’ai échoué au dernier examen.</a:t>
            </a:r>
            <a:endParaRPr lang="de-DE" i="1" dirty="0">
              <a:solidFill>
                <a:srgbClr val="333333"/>
              </a:solidFill>
              <a:latin typeface="Calibri Light"/>
              <a:ea typeface="ＭＳ Ｐゴシック" charset="0"/>
            </a:endParaRPr>
          </a:p>
        </p:txBody>
      </p:sp>
      <p:sp>
        <p:nvSpPr>
          <p:cNvPr id="159" name="Shape 159"/>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err="1">
                <a:latin typeface="Calibri Light"/>
              </a:rPr>
              <a:t>N’oubliez</a:t>
            </a:r>
            <a:r>
              <a:rPr lang="en-US" sz="3600" dirty="0">
                <a:latin typeface="Calibri Light"/>
              </a:rPr>
              <a:t> pas…</a:t>
            </a:r>
            <a:endParaRPr sz="3600" dirty="0">
              <a:latin typeface="Calibri Light"/>
            </a:endParaRP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16</a:t>
            </a:fld>
            <a:endParaRPr lang="en-US"/>
          </a:p>
        </p:txBody>
      </p:sp>
      <p:sp>
        <p:nvSpPr>
          <p:cNvPr id="28" name="AutoShape 8"/>
          <p:cNvSpPr>
            <a:spLocks noChangeArrowheads="1"/>
          </p:cNvSpPr>
          <p:nvPr/>
        </p:nvSpPr>
        <p:spPr bwMode="auto">
          <a:xfrm>
            <a:off x="408955" y="1813842"/>
            <a:ext cx="3351884" cy="1158611"/>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fr-FR" i="1" dirty="0">
                <a:solidFill>
                  <a:srgbClr val="333333"/>
                </a:solidFill>
                <a:latin typeface="Calibri Light"/>
                <a:ea typeface="ＭＳ Ｐゴシック" charset="0"/>
              </a:rPr>
              <a:t>Je sais écouter, je suis fiable, capable de maintenir mes amitiés et faire rire les autres…</a:t>
            </a:r>
            <a:endParaRPr lang="de-DE" dirty="0">
              <a:solidFill>
                <a:srgbClr val="333333"/>
              </a:solidFill>
              <a:latin typeface="Calibri Light"/>
              <a:ea typeface="ＭＳ Ｐゴシック" charset="0"/>
            </a:endParaRPr>
          </a:p>
        </p:txBody>
      </p:sp>
      <p:sp>
        <p:nvSpPr>
          <p:cNvPr id="29" name="Rechteck 2"/>
          <p:cNvSpPr>
            <a:spLocks noChangeArrowheads="1"/>
          </p:cNvSpPr>
          <p:nvPr/>
        </p:nvSpPr>
        <p:spPr bwMode="auto">
          <a:xfrm>
            <a:off x="408955" y="6463614"/>
            <a:ext cx="11376000" cy="400110"/>
          </a:xfrm>
          <a:prstGeom prst="rect">
            <a:avLst/>
          </a:prstGeom>
          <a:noFill/>
          <a:ln w="9525">
            <a:noFill/>
            <a:miter lim="800000"/>
            <a:headEnd/>
            <a:tailEnd/>
          </a:ln>
        </p:spPr>
        <p:txBody>
          <a:bodyPr wrap="square">
            <a:spAutoFit/>
          </a:bodyPr>
          <a:lstStyle/>
          <a:p>
            <a:pPr algn="ctr"/>
            <a:r>
              <a:rPr lang="fr-FR" sz="2000" dirty="0">
                <a:solidFill>
                  <a:srgbClr val="004992"/>
                </a:solidFill>
                <a:latin typeface="Calibri Light"/>
                <a:cs typeface="Verdana"/>
              </a:rPr>
              <a:t>Dans quel rayon n’avez-vous pas regardé depuis longtemps? Quels trésors cachés pourraient s’y trouver?</a:t>
            </a:r>
          </a:p>
        </p:txBody>
      </p:sp>
      <p:sp>
        <p:nvSpPr>
          <p:cNvPr id="30" name="Textfeld 1"/>
          <p:cNvSpPr txBox="1">
            <a:spLocks noChangeArrowheads="1"/>
          </p:cNvSpPr>
          <p:nvPr/>
        </p:nvSpPr>
        <p:spPr bwMode="auto">
          <a:xfrm>
            <a:off x="4479607"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Relations</a:t>
            </a:r>
            <a:endParaRPr lang="de-DE" dirty="0">
              <a:solidFill>
                <a:srgbClr val="333333"/>
              </a:solidFill>
              <a:latin typeface="Calibri Light"/>
              <a:cs typeface="Verdana"/>
            </a:endParaRPr>
          </a:p>
        </p:txBody>
      </p:sp>
      <p:sp>
        <p:nvSpPr>
          <p:cNvPr id="31" name="Textfeld 23"/>
          <p:cNvSpPr txBox="1">
            <a:spLocks noChangeArrowheads="1"/>
          </p:cNvSpPr>
          <p:nvPr/>
        </p:nvSpPr>
        <p:spPr bwMode="auto">
          <a:xfrm>
            <a:off x="4670286" y="343066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Travail</a:t>
            </a:r>
            <a:endParaRPr lang="de-DE" dirty="0">
              <a:solidFill>
                <a:srgbClr val="333333"/>
              </a:solidFill>
              <a:latin typeface="Calibri Light"/>
              <a:cs typeface="Verdana"/>
            </a:endParaRPr>
          </a:p>
        </p:txBody>
      </p:sp>
      <p:sp>
        <p:nvSpPr>
          <p:cNvPr id="32" name="Textfeld 7"/>
          <p:cNvSpPr txBox="1">
            <a:spLocks noChangeArrowheads="1"/>
          </p:cNvSpPr>
          <p:nvPr/>
        </p:nvSpPr>
        <p:spPr bwMode="auto">
          <a:xfrm>
            <a:off x="4480150"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Apparences</a:t>
            </a:r>
            <a:endParaRPr lang="de-DE" dirty="0">
              <a:solidFill>
                <a:srgbClr val="333333"/>
              </a:solidFill>
              <a:latin typeface="Calibri Light"/>
              <a:cs typeface="Verdana"/>
            </a:endParaRPr>
          </a:p>
        </p:txBody>
      </p:sp>
      <p:sp>
        <p:nvSpPr>
          <p:cNvPr id="33" name="Textfeld 25"/>
          <p:cNvSpPr txBox="1">
            <a:spLocks noChangeArrowheads="1"/>
          </p:cNvSpPr>
          <p:nvPr/>
        </p:nvSpPr>
        <p:spPr bwMode="auto">
          <a:xfrm>
            <a:off x="6715760" y="2972453"/>
            <a:ext cx="109728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Sports</a:t>
            </a:r>
            <a:endParaRPr lang="de-DE" dirty="0">
              <a:solidFill>
                <a:srgbClr val="333333"/>
              </a:solidFill>
              <a:latin typeface="Calibri Light"/>
              <a:cs typeface="Verdana"/>
            </a:endParaRPr>
          </a:p>
        </p:txBody>
      </p:sp>
      <p:sp>
        <p:nvSpPr>
          <p:cNvPr id="34" name="Textfeld 10"/>
          <p:cNvSpPr txBox="1">
            <a:spLocks noChangeArrowheads="1"/>
          </p:cNvSpPr>
          <p:nvPr/>
        </p:nvSpPr>
        <p:spPr bwMode="auto">
          <a:xfrm>
            <a:off x="633554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Loisirs</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139319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Shape 187"/>
          <p:cNvSpPr>
            <a:spLocks noGrp="1"/>
          </p:cNvSpPr>
          <p:nvPr>
            <p:ph type="title"/>
          </p:nvPr>
        </p:nvSpPr>
        <p:spPr>
          <a:xfrm>
            <a:off x="408955" y="1124744"/>
            <a:ext cx="11376000" cy="720000"/>
          </a:xfrm>
          <a:prstGeom prst="rect">
            <a:avLst/>
          </a:prstGeom>
        </p:spPr>
        <p:txBody>
          <a:bodyPr vert="horz" lIns="0" tIns="0" rIns="0" bIns="0" rtlCol="0" anchor="t">
            <a:spAutoFit/>
          </a:bodyPr>
          <a:lstStyle/>
          <a:p>
            <a:pPr defTabSz="914377">
              <a:spcBef>
                <a:spcPts val="0"/>
              </a:spcBef>
            </a:pPr>
            <a:r>
              <a:rPr lang="fr-FR" sz="3600">
                <a:latin typeface="Calibri Light"/>
              </a:rPr>
              <a:t>Qu’est-ce qui caractérise les personnes avec une haute estime de soi?</a:t>
            </a:r>
            <a:endParaRPr sz="3600">
              <a:latin typeface="Calibri Light"/>
            </a:endParaRPr>
          </a:p>
        </p:txBody>
      </p:sp>
      <p:sp>
        <p:nvSpPr>
          <p:cNvPr id="189" name="Shape 189"/>
          <p:cNvSpPr>
            <a:spLocks noGrp="1"/>
          </p:cNvSpPr>
          <p:nvPr>
            <p:ph idx="1"/>
          </p:nvPr>
        </p:nvSpPr>
        <p:spPr>
          <a:xfrm>
            <a:off x="408955" y="2204864"/>
            <a:ext cx="6400800" cy="4248000"/>
          </a:xfrm>
          <a:prstGeom prst="rect">
            <a:avLst/>
          </a:prstGeom>
        </p:spPr>
        <p:txBody>
          <a:bodyPr lIns="0" tIns="0" rIns="0" bIns="0">
            <a:normAutofit/>
          </a:bodyPr>
          <a:lstStyle/>
          <a:p>
            <a:pPr marL="342900" lvl="0" indent="-342900">
              <a:buClr>
                <a:srgbClr val="000000"/>
              </a:buClr>
              <a:buFont typeface="WingDings"/>
              <a:buChar char=""/>
              <a:tabLst>
                <a:tab pos="76200" algn="l"/>
              </a:tabLst>
              <a:defRPr sz="1800"/>
            </a:pPr>
            <a:r>
              <a:rPr sz="2400" dirty="0">
                <a:solidFill>
                  <a:srgbClr val="333333"/>
                </a:solidFill>
                <a:latin typeface="Calibri Light"/>
                <a:ea typeface="Verdana"/>
                <a:cs typeface="Verdana"/>
                <a:sym typeface="Verdana"/>
              </a:rPr>
              <a:t>La </a:t>
            </a:r>
            <a:r>
              <a:rPr sz="2400" dirty="0" err="1">
                <a:solidFill>
                  <a:srgbClr val="333333"/>
                </a:solidFill>
                <a:latin typeface="Calibri Light"/>
                <a:ea typeface="Verdana"/>
                <a:cs typeface="Verdana"/>
                <a:sym typeface="Verdana"/>
              </a:rPr>
              <a:t>voix</a:t>
            </a:r>
            <a:r>
              <a:rPr sz="2400" dirty="0">
                <a:solidFill>
                  <a:srgbClr val="333333"/>
                </a:solidFill>
                <a:latin typeface="Calibri Light"/>
                <a:ea typeface="Verdana"/>
                <a:cs typeface="Verdana"/>
                <a:sym typeface="Verdana"/>
              </a:rPr>
              <a:t>:</a:t>
            </a:r>
            <a:r>
              <a:rPr lang="en-US" sz="2400" dirty="0">
                <a:solidFill>
                  <a:srgbClr val="004992"/>
                </a:solidFill>
                <a:latin typeface="Calibri Light"/>
                <a:ea typeface="Verdana"/>
                <a:cs typeface="Verdana"/>
                <a:sym typeface="Verdana"/>
              </a:rPr>
              <a:t> ??? </a:t>
            </a:r>
            <a:r>
              <a:rPr sz="2400" dirty="0" err="1">
                <a:solidFill>
                  <a:srgbClr val="FFFFFF"/>
                </a:solidFill>
                <a:latin typeface="Calibri Light"/>
                <a:ea typeface="Verdana"/>
                <a:cs typeface="Verdana"/>
                <a:sym typeface="Verdana"/>
              </a:rPr>
              <a:t>claire</a:t>
            </a:r>
            <a:r>
              <a:rPr sz="2400" dirty="0">
                <a:solidFill>
                  <a:srgbClr val="FFFFFF"/>
                </a:solidFill>
                <a:latin typeface="Calibri Light"/>
                <a:ea typeface="Verdana"/>
                <a:cs typeface="Verdana"/>
                <a:sym typeface="Verdana"/>
              </a:rPr>
              <a:t>, </a:t>
            </a:r>
            <a:r>
              <a:rPr sz="2400" dirty="0" err="1">
                <a:solidFill>
                  <a:srgbClr val="FFFFFF"/>
                </a:solidFill>
                <a:latin typeface="Calibri Light"/>
                <a:ea typeface="Verdana"/>
                <a:cs typeface="Verdana"/>
                <a:sym typeface="Verdana"/>
              </a:rPr>
              <a:t>bien</a:t>
            </a:r>
            <a:r>
              <a:rPr sz="2400" dirty="0">
                <a:solidFill>
                  <a:srgbClr val="FFFFFF"/>
                </a:solidFill>
                <a:latin typeface="Calibri Light"/>
                <a:ea typeface="Verdana"/>
                <a:cs typeface="Verdana"/>
                <a:sym typeface="Verdana"/>
              </a:rPr>
              <a:t> </a:t>
            </a:r>
            <a:r>
              <a:rPr sz="2400" dirty="0" err="1">
                <a:solidFill>
                  <a:srgbClr val="FFFFFF"/>
                </a:solidFill>
                <a:latin typeface="Calibri Light"/>
                <a:ea typeface="Verdana"/>
                <a:cs typeface="Verdana"/>
                <a:sym typeface="Verdana"/>
              </a:rPr>
              <a:t>articulée</a:t>
            </a:r>
            <a:r>
              <a:rPr sz="2400" dirty="0">
                <a:solidFill>
                  <a:srgbClr val="FFFFFF"/>
                </a:solidFill>
                <a:latin typeface="Calibri Light"/>
                <a:ea typeface="Verdana"/>
                <a:cs typeface="Verdana"/>
                <a:sym typeface="Verdana"/>
              </a:rPr>
              <a:t> et </a:t>
            </a:r>
            <a:r>
              <a:rPr lang="fr-CH" sz="2400" dirty="0">
                <a:solidFill>
                  <a:srgbClr val="FFFFFF"/>
                </a:solidFill>
                <a:latin typeface="Calibri Light"/>
                <a:ea typeface="Verdana"/>
                <a:cs typeface="Verdana"/>
                <a:sym typeface="Verdana"/>
              </a:rPr>
              <a:t>avec un</a:t>
            </a:r>
            <a:r>
              <a:rPr sz="2400" dirty="0">
                <a:solidFill>
                  <a:srgbClr val="FFFFFF"/>
                </a:solidFill>
                <a:latin typeface="Calibri Light"/>
                <a:ea typeface="Verdana"/>
                <a:cs typeface="Verdana"/>
                <a:sym typeface="Verdana"/>
              </a:rPr>
              <a:t> un volume </a:t>
            </a:r>
            <a:r>
              <a:rPr sz="2400" dirty="0" err="1">
                <a:solidFill>
                  <a:srgbClr val="FFFFFF"/>
                </a:solidFill>
                <a:latin typeface="Calibri Light"/>
                <a:ea typeface="Verdana"/>
                <a:cs typeface="Verdana"/>
                <a:sym typeface="Verdana"/>
              </a:rPr>
              <a:t>approprié</a:t>
            </a:r>
            <a:r>
              <a:rPr sz="2400" dirty="0">
                <a:solidFill>
                  <a:srgbClr val="FFFFFF"/>
                </a:solidFill>
                <a:latin typeface="Calibri Light"/>
                <a:ea typeface="Verdana"/>
                <a:cs typeface="Verdana"/>
                <a:sym typeface="Verdana"/>
              </a:rPr>
              <a:t>.</a:t>
            </a:r>
          </a:p>
          <a:p>
            <a:pPr marL="342900" lvl="0" indent="-342900">
              <a:buClr>
                <a:srgbClr val="000000"/>
              </a:buClr>
              <a:buFont typeface="WingDings"/>
              <a:buChar char=""/>
              <a:tabLst>
                <a:tab pos="76200" algn="l"/>
              </a:tabLst>
              <a:defRPr sz="1800"/>
            </a:pPr>
            <a:r>
              <a:rPr sz="2400" dirty="0" err="1">
                <a:solidFill>
                  <a:srgbClr val="333333"/>
                </a:solidFill>
                <a:latin typeface="Calibri Light"/>
                <a:ea typeface="Verdana"/>
                <a:cs typeface="Verdana"/>
                <a:sym typeface="Verdana"/>
              </a:rPr>
              <a:t>L’expression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faciale</a:t>
            </a:r>
            <a:r>
              <a:rPr sz="2400" dirty="0">
                <a:solidFill>
                  <a:srgbClr val="333333"/>
                </a:solidFill>
                <a:latin typeface="Calibri Light"/>
                <a:ea typeface="Verdana"/>
                <a:cs typeface="Verdana"/>
                <a:sym typeface="Verdana"/>
              </a:rPr>
              <a:t> et la </a:t>
            </a:r>
            <a:r>
              <a:rPr sz="2400" dirty="0" err="1">
                <a:solidFill>
                  <a:srgbClr val="333333"/>
                </a:solidFill>
                <a:latin typeface="Calibri Light"/>
                <a:ea typeface="Verdana"/>
                <a:cs typeface="Verdana"/>
                <a:sym typeface="Verdana"/>
              </a:rPr>
              <a:t>gestuelle</a:t>
            </a:r>
            <a:r>
              <a:rPr sz="2400" dirty="0">
                <a:solidFill>
                  <a:srgbClr val="333333"/>
                </a:solidFill>
                <a:latin typeface="Calibri Light"/>
                <a:ea typeface="Verdana"/>
                <a:cs typeface="Verdana"/>
                <a:sym typeface="Verdana"/>
              </a:rPr>
              <a:t>: </a:t>
            </a:r>
            <a:r>
              <a:rPr lang="en-US" sz="2400" dirty="0">
                <a:solidFill>
                  <a:srgbClr val="004992"/>
                </a:solidFill>
                <a:latin typeface="Calibri Light"/>
                <a:ea typeface="Verdana"/>
                <a:cs typeface="Verdana"/>
                <a:sym typeface="Verdana"/>
              </a:rPr>
              <a:t>??? </a:t>
            </a:r>
            <a:r>
              <a:rPr sz="2400" dirty="0">
                <a:solidFill>
                  <a:srgbClr val="FFFFFF"/>
                </a:solidFill>
                <a:latin typeface="Calibri Light"/>
                <a:ea typeface="Verdana"/>
                <a:cs typeface="Verdana"/>
                <a:sym typeface="Verdana"/>
              </a:rPr>
              <a:t>regard direct et assurance </a:t>
            </a:r>
            <a:r>
              <a:rPr sz="2400" dirty="0" err="1">
                <a:solidFill>
                  <a:srgbClr val="FFFFFF"/>
                </a:solidFill>
                <a:latin typeface="Calibri Light"/>
                <a:ea typeface="Verdana"/>
                <a:cs typeface="Verdana"/>
                <a:sym typeface="Verdana"/>
              </a:rPr>
              <a:t>apparente</a:t>
            </a:r>
            <a:r>
              <a:rPr sz="2400" dirty="0">
                <a:solidFill>
                  <a:srgbClr val="FFFFFF"/>
                </a:solidFill>
                <a:latin typeface="Calibri Light"/>
                <a:ea typeface="Verdana"/>
                <a:cs typeface="Verdana"/>
                <a:sym typeface="Verdana"/>
              </a:rPr>
              <a:t>.</a:t>
            </a:r>
          </a:p>
          <a:p>
            <a:pPr marL="342900" lvl="0" indent="-342900">
              <a:buClr>
                <a:srgbClr val="000000"/>
              </a:buClr>
              <a:buFont typeface="WingDings"/>
              <a:buChar char=""/>
              <a:tabLst>
                <a:tab pos="76200" algn="l"/>
              </a:tabLst>
              <a:defRPr sz="1800"/>
            </a:pPr>
            <a:r>
              <a:rPr sz="2400" dirty="0">
                <a:solidFill>
                  <a:srgbClr val="333333"/>
                </a:solidFill>
                <a:latin typeface="Calibri Light"/>
                <a:ea typeface="Verdana"/>
                <a:cs typeface="Verdana"/>
                <a:sym typeface="Verdana"/>
              </a:rPr>
              <a:t>La posture:</a:t>
            </a:r>
            <a:r>
              <a:rPr sz="2400" dirty="0">
                <a:solidFill>
                  <a:srgbClr val="004992"/>
                </a:solidFill>
                <a:latin typeface="Calibri Light"/>
                <a:ea typeface="Verdana"/>
                <a:cs typeface="Verdana"/>
                <a:sym typeface="Verdana"/>
              </a:rPr>
              <a:t> </a:t>
            </a:r>
            <a:r>
              <a:rPr lang="en-US" sz="2400" dirty="0">
                <a:solidFill>
                  <a:srgbClr val="004992"/>
                </a:solidFill>
                <a:latin typeface="Calibri Light"/>
                <a:ea typeface="Verdana"/>
                <a:cs typeface="Verdana"/>
                <a:sym typeface="Verdana"/>
              </a:rPr>
              <a:t>??? </a:t>
            </a:r>
            <a:r>
              <a:rPr sz="2400" dirty="0" err="1">
                <a:solidFill>
                  <a:srgbClr val="FFFFFF"/>
                </a:solidFill>
                <a:latin typeface="Calibri Light"/>
                <a:ea typeface="Verdana"/>
                <a:cs typeface="Verdana"/>
                <a:sym typeface="Verdana"/>
              </a:rPr>
              <a:t>bien</a:t>
            </a:r>
            <a:r>
              <a:rPr sz="2400" dirty="0">
                <a:solidFill>
                  <a:srgbClr val="FFFFFF"/>
                </a:solidFill>
                <a:latin typeface="Calibri Light"/>
                <a:ea typeface="Verdana"/>
                <a:cs typeface="Verdana"/>
                <a:sym typeface="Verdana"/>
              </a:rPr>
              <a:t> </a:t>
            </a:r>
            <a:r>
              <a:rPr sz="2400" dirty="0" err="1">
                <a:solidFill>
                  <a:srgbClr val="FFFFFF"/>
                </a:solidFill>
                <a:latin typeface="Calibri Light"/>
                <a:ea typeface="Verdana"/>
                <a:cs typeface="Verdana"/>
                <a:sym typeface="Verdana"/>
              </a:rPr>
              <a:t>droite</a:t>
            </a:r>
            <a:r>
              <a:rPr sz="2400" dirty="0">
                <a:solidFill>
                  <a:srgbClr val="FFFFFF"/>
                </a:solidFill>
                <a:latin typeface="Calibri Light"/>
                <a:ea typeface="Verdana"/>
                <a:cs typeface="Verdana"/>
                <a:sym typeface="Verdana"/>
              </a:rPr>
              <a:t>.</a:t>
            </a:r>
            <a:endParaRPr lang="en-US" sz="2400" dirty="0">
              <a:solidFill>
                <a:srgbClr val="FFFFFF"/>
              </a:solidFill>
              <a:latin typeface="Calibri Light"/>
              <a:ea typeface="Verdana"/>
              <a:cs typeface="Verdana"/>
              <a:sym typeface="Verdana"/>
            </a:endParaRP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17</a:t>
            </a:fld>
            <a:endParaRPr lang="en-US"/>
          </a:p>
        </p:txBody>
      </p:sp>
      <p:pic>
        <p:nvPicPr>
          <p:cNvPr id="9" name="Grafik4"/>
          <p:cNvPicPr>
            <a:picLocks noChangeAspect="1"/>
          </p:cNvPicPr>
          <p:nvPr/>
        </p:nvPicPr>
        <p:blipFill>
          <a:blip r:embed="rId2">
            <a:lum/>
            <a:alphaModFix/>
          </a:blip>
          <a:srcRect/>
          <a:stretch>
            <a:fillRect/>
          </a:stretch>
        </p:blipFill>
        <p:spPr>
          <a:xfrm>
            <a:off x="8211712" y="2203704"/>
            <a:ext cx="3573243" cy="42519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Shape 187"/>
          <p:cNvSpPr>
            <a:spLocks noGrp="1"/>
          </p:cNvSpPr>
          <p:nvPr>
            <p:ph type="title"/>
          </p:nvPr>
        </p:nvSpPr>
        <p:spPr>
          <a:xfrm>
            <a:off x="408955" y="1124744"/>
            <a:ext cx="11376000" cy="720000"/>
          </a:xfrm>
          <a:prstGeom prst="rect">
            <a:avLst/>
          </a:prstGeom>
        </p:spPr>
        <p:txBody>
          <a:bodyPr vert="horz" lIns="0" tIns="0" rIns="0" bIns="0" rtlCol="0" anchor="t">
            <a:spAutoFit/>
          </a:bodyPr>
          <a:lstStyle/>
          <a:p>
            <a:pPr defTabSz="914377">
              <a:spcBef>
                <a:spcPts val="0"/>
              </a:spcBef>
            </a:pPr>
            <a:r>
              <a:rPr lang="fr-FR" sz="3600" dirty="0">
                <a:latin typeface="Calibri Light"/>
              </a:rPr>
              <a:t>Qu’est-ce qui caractérise les personnes avec une haute estime de soi?</a:t>
            </a:r>
            <a:endParaRPr sz="3600" dirty="0">
              <a:latin typeface="Calibri Light"/>
            </a:endParaRPr>
          </a:p>
        </p:txBody>
      </p:sp>
      <p:sp>
        <p:nvSpPr>
          <p:cNvPr id="189" name="Shape 189"/>
          <p:cNvSpPr>
            <a:spLocks noGrp="1"/>
          </p:cNvSpPr>
          <p:nvPr>
            <p:ph idx="1"/>
          </p:nvPr>
        </p:nvSpPr>
        <p:spPr>
          <a:xfrm>
            <a:off x="408955" y="2204864"/>
            <a:ext cx="6858000" cy="4248000"/>
          </a:xfrm>
          <a:prstGeom prst="rect">
            <a:avLst/>
          </a:prstGeom>
        </p:spPr>
        <p:txBody>
          <a:bodyPr lIns="0" tIns="0" rIns="0" bIns="0">
            <a:normAutofit/>
          </a:bodyPr>
          <a:lstStyle/>
          <a:p>
            <a:pPr marL="342900" lvl="0" indent="-342900">
              <a:buClr>
                <a:srgbClr val="000000"/>
              </a:buClr>
              <a:buFont typeface="WingDings"/>
              <a:buChar char=""/>
              <a:tabLst>
                <a:tab pos="76200" algn="l"/>
              </a:tabLst>
              <a:defRPr sz="1800"/>
            </a:pPr>
            <a:r>
              <a:rPr sz="2400" dirty="0">
                <a:solidFill>
                  <a:srgbClr val="333333"/>
                </a:solidFill>
                <a:latin typeface="Calibri Light"/>
                <a:ea typeface="Verdana"/>
                <a:cs typeface="Verdana"/>
                <a:sym typeface="Verdana"/>
              </a:rPr>
              <a:t>La </a:t>
            </a:r>
            <a:r>
              <a:rPr sz="2400" dirty="0" err="1">
                <a:solidFill>
                  <a:srgbClr val="333333"/>
                </a:solidFill>
                <a:latin typeface="Calibri Light"/>
                <a:ea typeface="Verdana"/>
                <a:cs typeface="Verdana"/>
                <a:sym typeface="Verdana"/>
              </a:rPr>
              <a:t>voix</a:t>
            </a:r>
            <a:r>
              <a:rPr sz="2400" dirty="0">
                <a:solidFill>
                  <a:srgbClr val="333333"/>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claire</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bien</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articulée</a:t>
            </a:r>
            <a:r>
              <a:rPr sz="2400" dirty="0">
                <a:solidFill>
                  <a:srgbClr val="004992"/>
                </a:solidFill>
                <a:latin typeface="Calibri Light"/>
                <a:ea typeface="Verdana"/>
                <a:cs typeface="Verdana"/>
                <a:sym typeface="Verdana"/>
              </a:rPr>
              <a:t> et </a:t>
            </a:r>
            <a:r>
              <a:rPr lang="fr-CH" sz="2400" dirty="0">
                <a:solidFill>
                  <a:srgbClr val="004992"/>
                </a:solidFill>
                <a:latin typeface="Calibri Light"/>
                <a:ea typeface="Verdana"/>
                <a:cs typeface="Verdana"/>
                <a:sym typeface="Verdana"/>
              </a:rPr>
              <a:t>avec un</a:t>
            </a:r>
            <a:r>
              <a:rPr sz="2400" dirty="0">
                <a:solidFill>
                  <a:srgbClr val="004992"/>
                </a:solidFill>
                <a:latin typeface="Calibri Light"/>
                <a:ea typeface="Verdana"/>
                <a:cs typeface="Verdana"/>
                <a:sym typeface="Verdana"/>
              </a:rPr>
              <a:t> un volume </a:t>
            </a:r>
            <a:r>
              <a:rPr sz="2400" dirty="0" err="1">
                <a:solidFill>
                  <a:srgbClr val="004992"/>
                </a:solidFill>
                <a:latin typeface="Calibri Light"/>
                <a:ea typeface="Verdana"/>
                <a:cs typeface="Verdana"/>
                <a:sym typeface="Verdana"/>
              </a:rPr>
              <a:t>approprié</a:t>
            </a:r>
            <a:r>
              <a:rPr sz="2400" dirty="0">
                <a:solidFill>
                  <a:srgbClr val="004992"/>
                </a:solidFill>
                <a:latin typeface="Calibri Light"/>
                <a:ea typeface="Verdana"/>
                <a:cs typeface="Verdana"/>
                <a:sym typeface="Verdana"/>
              </a:rPr>
              <a:t>.</a:t>
            </a:r>
          </a:p>
          <a:p>
            <a:pPr marL="342900" lvl="0" indent="-342900">
              <a:buClr>
                <a:srgbClr val="000000"/>
              </a:buClr>
              <a:buFont typeface="WingDings"/>
              <a:buChar char=""/>
              <a:tabLst>
                <a:tab pos="76200" algn="l"/>
              </a:tabLst>
              <a:defRPr sz="1800"/>
            </a:pPr>
            <a:r>
              <a:rPr sz="2400" dirty="0" err="1">
                <a:solidFill>
                  <a:srgbClr val="333333"/>
                </a:solidFill>
                <a:latin typeface="Calibri Light"/>
                <a:ea typeface="Verdana"/>
                <a:cs typeface="Verdana"/>
                <a:sym typeface="Verdana"/>
              </a:rPr>
              <a:t>L’expression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faciale</a:t>
            </a:r>
            <a:r>
              <a:rPr sz="2400" dirty="0">
                <a:solidFill>
                  <a:srgbClr val="333333"/>
                </a:solidFill>
                <a:latin typeface="Calibri Light"/>
                <a:ea typeface="Verdana"/>
                <a:cs typeface="Verdana"/>
                <a:sym typeface="Verdana"/>
              </a:rPr>
              <a:t> et la </a:t>
            </a:r>
            <a:r>
              <a:rPr sz="2400" dirty="0" err="1">
                <a:solidFill>
                  <a:srgbClr val="333333"/>
                </a:solidFill>
                <a:latin typeface="Calibri Light"/>
                <a:ea typeface="Verdana"/>
                <a:cs typeface="Verdana"/>
                <a:sym typeface="Verdana"/>
              </a:rPr>
              <a:t>gestuelle</a:t>
            </a:r>
            <a:r>
              <a:rPr sz="2400" dirty="0">
                <a:solidFill>
                  <a:srgbClr val="333333"/>
                </a:solidFill>
                <a:latin typeface="Calibri Light"/>
                <a:ea typeface="Verdana"/>
                <a:cs typeface="Verdana"/>
                <a:sym typeface="Verdana"/>
              </a:rPr>
              <a:t>: </a:t>
            </a:r>
            <a:r>
              <a:rPr sz="2400" dirty="0">
                <a:solidFill>
                  <a:srgbClr val="004992"/>
                </a:solidFill>
                <a:latin typeface="Calibri Light"/>
                <a:ea typeface="Verdana"/>
                <a:cs typeface="Verdana"/>
                <a:sym typeface="Verdana"/>
              </a:rPr>
              <a:t>regard direct et assurance </a:t>
            </a:r>
            <a:r>
              <a:rPr sz="2400" dirty="0" err="1">
                <a:solidFill>
                  <a:srgbClr val="004992"/>
                </a:solidFill>
                <a:latin typeface="Calibri Light"/>
                <a:ea typeface="Verdana"/>
                <a:cs typeface="Verdana"/>
                <a:sym typeface="Verdana"/>
              </a:rPr>
              <a:t>apparente</a:t>
            </a:r>
            <a:r>
              <a:rPr sz="2400" dirty="0">
                <a:solidFill>
                  <a:srgbClr val="004992"/>
                </a:solidFill>
                <a:latin typeface="Calibri Light"/>
                <a:ea typeface="Verdana"/>
                <a:cs typeface="Verdana"/>
                <a:sym typeface="Verdana"/>
              </a:rPr>
              <a:t>.</a:t>
            </a:r>
          </a:p>
          <a:p>
            <a:pPr marL="342900" lvl="0" indent="-342900">
              <a:buClr>
                <a:srgbClr val="000000"/>
              </a:buClr>
              <a:buFont typeface="WingDings"/>
              <a:buChar char=""/>
              <a:tabLst>
                <a:tab pos="76200" algn="l"/>
              </a:tabLst>
              <a:defRPr sz="1800"/>
            </a:pPr>
            <a:r>
              <a:rPr sz="2400" dirty="0">
                <a:solidFill>
                  <a:srgbClr val="333333"/>
                </a:solidFill>
                <a:latin typeface="Calibri Light"/>
                <a:ea typeface="Verdana"/>
                <a:cs typeface="Verdana"/>
                <a:sym typeface="Verdana"/>
              </a:rPr>
              <a:t>La posture: </a:t>
            </a:r>
            <a:r>
              <a:rPr sz="2400" dirty="0" err="1">
                <a:solidFill>
                  <a:srgbClr val="004992"/>
                </a:solidFill>
                <a:latin typeface="Calibri Light"/>
                <a:ea typeface="Verdana"/>
                <a:cs typeface="Verdana"/>
                <a:sym typeface="Verdana"/>
              </a:rPr>
              <a:t>bien</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droite</a:t>
            </a:r>
            <a:r>
              <a:rPr sz="2400" dirty="0">
                <a:solidFill>
                  <a:srgbClr val="004992"/>
                </a:solidFill>
                <a:latin typeface="Calibri Light"/>
                <a:ea typeface="Verdana"/>
                <a:cs typeface="Verdana"/>
                <a:sym typeface="Verdana"/>
              </a:rPr>
              <a:t>.</a:t>
            </a:r>
            <a:endParaRPr lang="en-US" sz="2400" dirty="0">
              <a:solidFill>
                <a:srgbClr val="004992"/>
              </a:solidFill>
              <a:latin typeface="Calibri Light"/>
              <a:ea typeface="Verdana"/>
              <a:cs typeface="Verdana"/>
              <a:sym typeface="Verdana"/>
            </a:endParaRPr>
          </a:p>
          <a:p>
            <a:pPr lvl="0" defTabSz="914400">
              <a:defRPr sz="1800">
                <a:solidFill>
                  <a:srgbClr val="000000"/>
                </a:solidFill>
              </a:defRPr>
            </a:pPr>
            <a:r>
              <a:rPr lang="fr-FR" sz="2400" kern="0" dirty="0">
                <a:solidFill>
                  <a:srgbClr val="004992"/>
                </a:solidFill>
                <a:latin typeface="Calibri Light"/>
                <a:cs typeface="Arial"/>
                <a:sym typeface="Arial"/>
              </a:rPr>
              <a:t>Comme pour toute chose, n’exagérez pas (ex. regarder fixement les gens, les interrompre constamment, ou les mener à la baguette).</a:t>
            </a:r>
            <a:endParaRPr sz="2400" dirty="0">
              <a:solidFill>
                <a:srgbClr val="004992"/>
              </a:solidFill>
              <a:latin typeface="Calibri Light"/>
              <a:ea typeface="Verdana"/>
              <a:cs typeface="Verdana"/>
              <a:sym typeface="Verdana"/>
            </a:endParaRP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18</a:t>
            </a:fld>
            <a:endParaRPr lang="en-US"/>
          </a:p>
        </p:txBody>
      </p:sp>
      <p:pic>
        <p:nvPicPr>
          <p:cNvPr id="9" name="Grafik4"/>
          <p:cNvPicPr>
            <a:picLocks noChangeAspect="1"/>
          </p:cNvPicPr>
          <p:nvPr/>
        </p:nvPicPr>
        <p:blipFill>
          <a:blip r:embed="rId2">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3138501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Shape 197"/>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Caractéristiques d’une haute estime de soi qui ne sont pas directement observables</a:t>
            </a:r>
            <a:endParaRPr sz="3600">
              <a:latin typeface="Calibri Light"/>
            </a:endParaRPr>
          </a:p>
        </p:txBody>
      </p:sp>
      <p:sp>
        <p:nvSpPr>
          <p:cNvPr id="196" name="Shape 196"/>
          <p:cNvSpPr>
            <a:spLocks noGrp="1"/>
          </p:cNvSpPr>
          <p:nvPr>
            <p:ph idx="1"/>
          </p:nvPr>
        </p:nvSpPr>
        <p:spPr>
          <a:xfrm>
            <a:off x="408955" y="2204864"/>
            <a:ext cx="5688632" cy="4248000"/>
          </a:xfrm>
          <a:prstGeom prst="rect">
            <a:avLst/>
          </a:prstGeom>
        </p:spPr>
        <p:txBody>
          <a:bodyPr lIns="0" tIns="0" rIns="0" bIns="0">
            <a:normAutofit/>
          </a:bodyPr>
          <a:lstStyle/>
          <a:p>
            <a:pPr lvl="0">
              <a:buClr>
                <a:srgbClr val="333333"/>
              </a:buClr>
              <a:tabLst>
                <a:tab pos="76200" algn="l"/>
              </a:tabLst>
              <a:defRPr sz="1800"/>
            </a:pPr>
            <a:r>
              <a:rPr lang="en-US" sz="2400" dirty="0">
                <a:solidFill>
                  <a:srgbClr val="333333"/>
                </a:solidFill>
                <a:latin typeface="Calibri Light"/>
              </a:rPr>
              <a:t>???</a:t>
            </a:r>
            <a:endParaRPr sz="2400" dirty="0">
              <a:solidFill>
                <a:srgbClr val="333333"/>
              </a:solidFill>
              <a:latin typeface="Calibri Light"/>
              <a:ea typeface="Verdana"/>
              <a:cs typeface="Verdana"/>
              <a:sym typeface="Verdana"/>
            </a:endParaRP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19</a:t>
            </a:fld>
            <a:endParaRPr lang="en-US"/>
          </a:p>
        </p:txBody>
      </p:sp>
      <p:pic>
        <p:nvPicPr>
          <p:cNvPr id="8"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Shape 197"/>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Caractéristiques d’une haute estime de soi qui ne sont pas directement observables</a:t>
            </a:r>
            <a:endParaRPr sz="3600">
              <a:latin typeface="Calibri Light"/>
            </a:endParaRPr>
          </a:p>
        </p:txBody>
      </p:sp>
      <p:sp>
        <p:nvSpPr>
          <p:cNvPr id="196" name="Shape 196"/>
          <p:cNvSpPr>
            <a:spLocks noGrp="1"/>
          </p:cNvSpPr>
          <p:nvPr>
            <p:ph idx="1"/>
          </p:nvPr>
        </p:nvSpPr>
        <p:spPr>
          <a:xfrm>
            <a:off x="408955" y="2204864"/>
            <a:ext cx="5616624" cy="4248000"/>
          </a:xfrm>
          <a:prstGeom prst="rect">
            <a:avLst/>
          </a:prstGeom>
        </p:spPr>
        <p:txBody>
          <a:bodyPr lIns="0" tIns="0" rIns="0" bIns="0">
            <a:normAutofit/>
          </a:bodyPr>
          <a:lstStyle/>
          <a:p>
            <a:pPr marL="342900" lvl="0" indent="-342900">
              <a:buClr>
                <a:srgbClr val="333333"/>
              </a:buClr>
              <a:buFont typeface="WingDings"/>
              <a:buChar char=""/>
              <a:tabLst>
                <a:tab pos="76200" algn="l"/>
              </a:tabLst>
              <a:defRPr sz="1800"/>
            </a:pPr>
            <a:r>
              <a:rPr sz="2400" dirty="0" err="1">
                <a:solidFill>
                  <a:srgbClr val="333333"/>
                </a:solidFill>
                <a:latin typeface="Calibri Light"/>
              </a:rPr>
              <a:t>Avoir</a:t>
            </a:r>
            <a:r>
              <a:rPr sz="2400" dirty="0">
                <a:solidFill>
                  <a:srgbClr val="333333"/>
                </a:solidFill>
                <a:latin typeface="Calibri Light"/>
              </a:rPr>
              <a:t> </a:t>
            </a:r>
            <a:r>
              <a:rPr sz="2400" dirty="0" err="1">
                <a:solidFill>
                  <a:srgbClr val="333333"/>
                </a:solidFill>
                <a:latin typeface="Calibri Light"/>
              </a:rPr>
              <a:t>c</a:t>
            </a:r>
            <a:r>
              <a:rPr sz="2400" dirty="0" err="1">
                <a:solidFill>
                  <a:srgbClr val="333333"/>
                </a:solidFill>
                <a:latin typeface="Calibri Light"/>
                <a:ea typeface="Verdana"/>
                <a:cs typeface="Verdana"/>
                <a:sym typeface="Verdana"/>
              </a:rPr>
              <a:t>onfiance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propres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capacités</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a:solidFill>
                  <a:srgbClr val="333333"/>
                </a:solidFill>
                <a:latin typeface="Calibri Light"/>
                <a:ea typeface="Verdana"/>
                <a:cs typeface="Verdana"/>
                <a:sym typeface="Verdana"/>
              </a:rPr>
              <a:t>Accepter </a:t>
            </a:r>
            <a:r>
              <a:rPr sz="2400" dirty="0" err="1">
                <a:solidFill>
                  <a:srgbClr val="333333"/>
                </a:solidFill>
                <a:latin typeface="Calibri Light"/>
                <a:ea typeface="Verdana"/>
                <a:cs typeface="Verdana"/>
                <a:sym typeface="Verdana"/>
              </a:rPr>
              <a:t>ses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erreurs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ou</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échecs</a:t>
            </a:r>
            <a:r>
              <a:rPr sz="2400" dirty="0">
                <a:solidFill>
                  <a:srgbClr val="333333"/>
                </a:solidFill>
                <a:latin typeface="Calibri Light"/>
                <a:ea typeface="Verdana"/>
                <a:cs typeface="Verdana"/>
                <a:sym typeface="Verdana"/>
              </a:rPr>
              <a:t> (sans se </a:t>
            </a:r>
            <a:r>
              <a:rPr sz="2400" dirty="0" err="1">
                <a:solidFill>
                  <a:srgbClr val="333333"/>
                </a:solidFill>
                <a:latin typeface="Calibri Light"/>
                <a:ea typeface="Verdana"/>
                <a:cs typeface="Verdana"/>
                <a:sym typeface="Verdana"/>
              </a:rPr>
              <a:t>dévaluer</a:t>
            </a:r>
            <a:r>
              <a:rPr sz="2400" dirty="0">
                <a:solidFill>
                  <a:srgbClr val="333333"/>
                </a:solidFill>
                <a:latin typeface="Calibri Light"/>
                <a:ea typeface="Verdana"/>
                <a:cs typeface="Verdana"/>
                <a:sym typeface="Verdana"/>
              </a:rPr>
              <a:t>).</a:t>
            </a:r>
            <a:endParaRPr lang="en-US" sz="2400" dirty="0">
              <a:solidFill>
                <a:srgbClr val="333333"/>
              </a:solidFill>
              <a:latin typeface="Calibri Light"/>
              <a:ea typeface="Verdana"/>
              <a:cs typeface="Verdana"/>
              <a:sym typeface="Verdana"/>
            </a:endParaRP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Être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introspectif</a:t>
            </a:r>
            <a:r>
              <a:rPr sz="2400" dirty="0">
                <a:solidFill>
                  <a:srgbClr val="333333"/>
                </a:solidFill>
                <a:latin typeface="Calibri Light"/>
                <a:ea typeface="Verdana"/>
                <a:cs typeface="Verdana"/>
                <a:sym typeface="Verdana"/>
              </a:rPr>
              <a:t> et prêt à </a:t>
            </a:r>
            <a:r>
              <a:rPr sz="2400" dirty="0" err="1">
                <a:solidFill>
                  <a:srgbClr val="333333"/>
                </a:solidFill>
                <a:latin typeface="Calibri Light"/>
                <a:ea typeface="Verdana"/>
                <a:cs typeface="Verdana"/>
                <a:sym typeface="Verdana"/>
              </a:rPr>
              <a:t>apprendre</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ses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propres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erreurs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ou</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échecs</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Avoir</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une</a:t>
            </a:r>
            <a:r>
              <a:rPr sz="2400" dirty="0">
                <a:solidFill>
                  <a:srgbClr val="333333"/>
                </a:solidFill>
                <a:latin typeface="Calibri Light"/>
                <a:ea typeface="Verdana"/>
                <a:cs typeface="Verdana"/>
                <a:sym typeface="Verdana"/>
              </a:rPr>
              <a:t> attitude positive </a:t>
            </a:r>
            <a:r>
              <a:rPr sz="2400" dirty="0" err="1">
                <a:solidFill>
                  <a:srgbClr val="333333"/>
                </a:solidFill>
                <a:latin typeface="Calibri Light"/>
                <a:ea typeface="Verdana"/>
                <a:cs typeface="Verdana"/>
                <a:sym typeface="Verdana"/>
              </a:rPr>
              <a:t>envers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soi-même</a:t>
            </a:r>
            <a:r>
              <a:rPr sz="2400" dirty="0">
                <a:solidFill>
                  <a:srgbClr val="333333"/>
                </a:solidFill>
                <a:latin typeface="Calibri Light"/>
                <a:ea typeface="Verdana"/>
                <a:cs typeface="Verdana"/>
                <a:sym typeface="Verdana"/>
              </a:rPr>
              <a:t>, par </a:t>
            </a:r>
            <a:r>
              <a:rPr sz="2400" dirty="0" err="1">
                <a:solidFill>
                  <a:srgbClr val="333333"/>
                </a:solidFill>
                <a:latin typeface="Calibri Light"/>
                <a:ea typeface="Verdana"/>
                <a:cs typeface="Verdana"/>
                <a:sym typeface="Verdana"/>
              </a:rPr>
              <a:t>exemple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en</a:t>
            </a:r>
            <a:r>
              <a:rPr sz="2400" dirty="0">
                <a:solidFill>
                  <a:srgbClr val="333333"/>
                </a:solidFill>
                <a:latin typeface="Calibri Light"/>
                <a:ea typeface="Verdana"/>
                <a:cs typeface="Verdana"/>
                <a:sym typeface="Verdana"/>
              </a:rPr>
              <a:t> se </a:t>
            </a:r>
            <a:r>
              <a:rPr sz="2400" dirty="0" err="1">
                <a:solidFill>
                  <a:srgbClr val="333333"/>
                </a:solidFill>
                <a:latin typeface="Calibri Light"/>
                <a:ea typeface="Verdana"/>
                <a:cs typeface="Verdana"/>
                <a:sym typeface="Verdana"/>
              </a:rPr>
              <a:t>félicitant</a:t>
            </a:r>
            <a:r>
              <a:rPr sz="2400" dirty="0">
                <a:solidFill>
                  <a:srgbClr val="333333"/>
                </a:solidFill>
                <a:latin typeface="Calibri Light"/>
                <a:ea typeface="Verdana"/>
                <a:cs typeface="Verdana"/>
                <a:sym typeface="Verdana"/>
              </a:rPr>
              <a:t> pour son </a:t>
            </a:r>
            <a:r>
              <a:rPr sz="2400" dirty="0" err="1">
                <a:solidFill>
                  <a:srgbClr val="333333"/>
                </a:solidFill>
                <a:latin typeface="Calibri Light"/>
                <a:ea typeface="Verdana"/>
                <a:cs typeface="Verdana"/>
                <a:sym typeface="Verdana"/>
              </a:rPr>
              <a:t>succès</a:t>
            </a:r>
            <a:r>
              <a:rPr sz="24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20</a:t>
            </a:fld>
            <a:endParaRPr lang="en-US"/>
          </a:p>
        </p:txBody>
      </p:sp>
      <p:pic>
        <p:nvPicPr>
          <p:cNvPr id="8"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4177774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Shape 200"/>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Connaître ses forces</a:t>
            </a:r>
            <a:endParaRPr sz="3600" dirty="0">
              <a:latin typeface="Calibri Light"/>
            </a:endParaRPr>
          </a:p>
        </p:txBody>
      </p:sp>
      <p:sp>
        <p:nvSpPr>
          <p:cNvPr id="201" name="Shape 201"/>
          <p:cNvSpPr>
            <a:spLocks noGrp="1"/>
          </p:cNvSpPr>
          <p:nvPr>
            <p:ph idx="1"/>
          </p:nvPr>
        </p:nvSpPr>
        <p:spPr>
          <a:prstGeom prst="rect">
            <a:avLst/>
          </a:prstGeom>
        </p:spPr>
        <p:txBody>
          <a:bodyPr lIns="0" tIns="0" rIns="0" bIns="0">
            <a:normAutofit/>
          </a:bodyPr>
          <a:lstStyle/>
          <a:p>
            <a:pPr lvl="0">
              <a:buSzTx/>
              <a:tabLst>
                <a:tab pos="76200" algn="l"/>
              </a:tabLst>
              <a:defRPr sz="1800"/>
            </a:pPr>
            <a:r>
              <a:rPr sz="2400" dirty="0" err="1">
                <a:solidFill>
                  <a:srgbClr val="004992"/>
                </a:solidFill>
                <a:latin typeface="Calibri Light"/>
                <a:ea typeface="Verdana"/>
                <a:cs typeface="Verdana"/>
                <a:sym typeface="Verdana"/>
              </a:rPr>
              <a:t>Pourquoi</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est-ce</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parfois</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si</a:t>
            </a:r>
            <a:r>
              <a:rPr sz="2400" dirty="0">
                <a:solidFill>
                  <a:srgbClr val="004992"/>
                </a:solidFill>
                <a:latin typeface="Calibri Light"/>
                <a:ea typeface="Verdana"/>
                <a:cs typeface="Verdana"/>
                <a:sym typeface="Verdana"/>
              </a:rPr>
              <a:t> difficile </a:t>
            </a:r>
            <a:r>
              <a:rPr sz="2400" dirty="0" err="1">
                <a:solidFill>
                  <a:srgbClr val="004992"/>
                </a:solidFill>
                <a:latin typeface="Calibri Light"/>
                <a:ea typeface="Verdana"/>
                <a:cs typeface="Verdana"/>
                <a:sym typeface="Verdana"/>
              </a:rPr>
              <a:t>d’identifier</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ses</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propres</a:t>
            </a:r>
            <a:r>
              <a:rPr sz="2400" dirty="0">
                <a:solidFill>
                  <a:srgbClr val="004992"/>
                </a:solidFill>
                <a:latin typeface="Calibri Light"/>
                <a:ea typeface="Verdana"/>
                <a:cs typeface="Verdana"/>
                <a:sym typeface="Verdana"/>
              </a:rPr>
              <a:t> forces?</a:t>
            </a:r>
          </a:p>
          <a:p>
            <a:pPr marL="342900" lvl="1" indent="-342900">
              <a:spcBef>
                <a:spcPts val="1999"/>
              </a:spcBef>
              <a:spcAft>
                <a:spcPts val="0"/>
              </a:spcAft>
              <a:buClr>
                <a:srgbClr val="333333"/>
              </a:buClr>
              <a:buFont typeface="WingDings"/>
              <a:buChar char=""/>
              <a:tabLst>
                <a:tab pos="76200" algn="l"/>
                <a:tab pos="800100" algn="l"/>
                <a:tab pos="889000" algn="l"/>
              </a:tabLst>
              <a:defRPr sz="1800"/>
            </a:pPr>
            <a:r>
              <a:rPr sz="2400" dirty="0" err="1">
                <a:solidFill>
                  <a:srgbClr val="333333"/>
                </a:solidFill>
                <a:latin typeface="Calibri Light"/>
                <a:ea typeface="Verdana"/>
                <a:cs typeface="Verdana"/>
                <a:sym typeface="Verdana"/>
              </a:rPr>
              <a:t>Hypothèse</a:t>
            </a:r>
            <a:r>
              <a:rPr sz="2400" dirty="0">
                <a:solidFill>
                  <a:srgbClr val="333333"/>
                </a:solidFill>
                <a:latin typeface="Calibri Light"/>
                <a:ea typeface="Verdana"/>
                <a:cs typeface="Verdana"/>
                <a:sym typeface="Verdana"/>
              </a:rPr>
              <a:t> courante: </a:t>
            </a:r>
            <a:r>
              <a:rPr lang="fr-CH" sz="2400" dirty="0">
                <a:solidFill>
                  <a:srgbClr val="333333"/>
                </a:solidFill>
                <a:latin typeface="Calibri Light"/>
                <a:ea typeface="Verdana"/>
                <a:cs typeface="Verdana"/>
                <a:sym typeface="Verdana"/>
              </a:rPr>
              <a:t>«</a:t>
            </a:r>
            <a:r>
              <a:rPr sz="2400" dirty="0">
                <a:solidFill>
                  <a:srgbClr val="333333"/>
                </a:solidFill>
                <a:latin typeface="Calibri Light"/>
                <a:ea typeface="Verdana"/>
                <a:cs typeface="Verdana"/>
                <a:sym typeface="Verdana"/>
              </a:rPr>
              <a:t>Si je me </a:t>
            </a:r>
            <a:r>
              <a:rPr sz="2400" dirty="0" err="1">
                <a:solidFill>
                  <a:srgbClr val="333333"/>
                </a:solidFill>
                <a:latin typeface="Calibri Light"/>
                <a:ea typeface="Verdana"/>
                <a:cs typeface="Verdana"/>
                <a:sym typeface="Verdana"/>
              </a:rPr>
              <a:t>félicite</a:t>
            </a:r>
            <a:r>
              <a:rPr sz="2400" dirty="0">
                <a:solidFill>
                  <a:srgbClr val="333333"/>
                </a:solidFill>
                <a:latin typeface="Calibri Light"/>
                <a:ea typeface="Verdana"/>
                <a:cs typeface="Verdana"/>
                <a:sym typeface="Verdana"/>
              </a:rPr>
              <a:t>, je </a:t>
            </a:r>
            <a:r>
              <a:rPr sz="2400" dirty="0" err="1">
                <a:solidFill>
                  <a:srgbClr val="333333"/>
                </a:solidFill>
                <a:latin typeface="Calibri Light"/>
                <a:ea typeface="Verdana"/>
                <a:cs typeface="Verdana"/>
                <a:sym typeface="Verdana"/>
              </a:rPr>
              <a:t>vais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devenir</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vaniteux</a:t>
            </a:r>
            <a:r>
              <a:rPr lang="fr-FR" sz="2400" dirty="0">
                <a:solidFill>
                  <a:srgbClr val="333333"/>
                </a:solidFill>
                <a:latin typeface="Calibri Light"/>
              </a:rPr>
              <a:t>»</a:t>
            </a:r>
            <a:endParaRPr lang="fr-CH" sz="2400" dirty="0">
              <a:solidFill>
                <a:srgbClr val="333333"/>
              </a:solidFill>
              <a:latin typeface="Calibri Light"/>
              <a:ea typeface="Verdana"/>
              <a:cs typeface="Verdana"/>
              <a:sym typeface="Verdana"/>
            </a:endParaRPr>
          </a:p>
          <a:p>
            <a:pPr marL="342900" lvl="1" indent="-342900">
              <a:spcBef>
                <a:spcPts val="1999"/>
              </a:spcBef>
              <a:spcAft>
                <a:spcPts val="0"/>
              </a:spcAft>
              <a:buClr>
                <a:srgbClr val="333333"/>
              </a:buClr>
              <a:buFont typeface="WingDings"/>
              <a:buChar char=""/>
              <a:tabLst>
                <a:tab pos="76200" algn="l"/>
                <a:tab pos="800100" algn="l"/>
                <a:tab pos="889000" algn="l"/>
              </a:tabLst>
              <a:defRPr sz="1800"/>
            </a:pPr>
            <a:r>
              <a:rPr sz="2400" dirty="0">
                <a:solidFill>
                  <a:srgbClr val="333333"/>
                </a:solidFill>
                <a:latin typeface="Calibri Light"/>
                <a:ea typeface="Verdana"/>
                <a:cs typeface="Verdana"/>
                <a:sym typeface="Verdana"/>
              </a:rPr>
              <a:t>Durant les phases </a:t>
            </a:r>
            <a:r>
              <a:rPr sz="2400" dirty="0" err="1">
                <a:solidFill>
                  <a:srgbClr val="333333"/>
                </a:solidFill>
                <a:latin typeface="Calibri Light"/>
                <a:ea typeface="Verdana"/>
                <a:cs typeface="Verdana"/>
                <a:sym typeface="Verdana"/>
              </a:rPr>
              <a:t>aiguës</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maladie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il</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peut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être</a:t>
            </a:r>
            <a:r>
              <a:rPr sz="2400" dirty="0">
                <a:solidFill>
                  <a:srgbClr val="333333"/>
                </a:solidFill>
                <a:latin typeface="Calibri Light"/>
                <a:ea typeface="Verdana"/>
                <a:cs typeface="Verdana"/>
                <a:sym typeface="Verdana"/>
              </a:rPr>
              <a:t> plus difficile de </a:t>
            </a:r>
            <a:r>
              <a:rPr sz="2400" dirty="0" err="1">
                <a:solidFill>
                  <a:srgbClr val="333333"/>
                </a:solidFill>
                <a:latin typeface="Calibri Light"/>
                <a:ea typeface="Verdana"/>
                <a:cs typeface="Verdana"/>
                <a:sym typeface="Verdana"/>
              </a:rPr>
              <a:t>voir</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ou</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montrer</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ses</a:t>
            </a:r>
            <a:r>
              <a:rPr sz="2400" dirty="0">
                <a:solidFill>
                  <a:srgbClr val="333333"/>
                </a:solidFill>
                <a:latin typeface="Calibri Light"/>
                <a:ea typeface="Verdana"/>
                <a:cs typeface="Verdana"/>
                <a:sym typeface="Verdana"/>
              </a:rPr>
              <a:t> forces.</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Shape 203"/>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Connaître ses forces</a:t>
            </a:r>
            <a:endParaRPr sz="3600">
              <a:latin typeface="Calibri Light"/>
            </a:endParaRPr>
          </a:p>
        </p:txBody>
      </p:sp>
      <p:sp>
        <p:nvSpPr>
          <p:cNvPr id="204" name="Shape 204"/>
          <p:cNvSpPr>
            <a:spLocks noGrp="1"/>
          </p:cNvSpPr>
          <p:nvPr>
            <p:ph idx="1"/>
          </p:nvPr>
        </p:nvSpPr>
        <p:spPr>
          <a:xfrm>
            <a:off x="408955" y="2204864"/>
            <a:ext cx="11340000" cy="4248000"/>
          </a:xfrm>
          <a:prstGeom prst="rect">
            <a:avLst/>
          </a:prstGeom>
        </p:spPr>
        <p:txBody>
          <a:bodyPr lIns="0" tIns="0" rIns="0" bIns="0">
            <a:normAutofit/>
          </a:bodyPr>
          <a:lstStyle/>
          <a:p>
            <a:pPr lvl="0">
              <a:buClr>
                <a:srgbClr val="004992"/>
              </a:buClr>
              <a:buSzTx/>
              <a:tabLst>
                <a:tab pos="76200" algn="l"/>
              </a:tabLst>
              <a:defRPr sz="1800"/>
            </a:pPr>
            <a:r>
              <a:rPr sz="2400" dirty="0" err="1">
                <a:solidFill>
                  <a:srgbClr val="004992"/>
                </a:solidFill>
                <a:latin typeface="Calibri Light"/>
                <a:ea typeface="Verdana"/>
                <a:cs typeface="Verdana"/>
                <a:sym typeface="Verdana"/>
              </a:rPr>
              <a:t>Retrouver</a:t>
            </a:r>
            <a:r>
              <a:rPr sz="2400" dirty="0">
                <a:solidFill>
                  <a:srgbClr val="004992"/>
                </a:solidFill>
                <a:latin typeface="Calibri Light"/>
                <a:ea typeface="Verdana"/>
                <a:cs typeface="Verdana"/>
                <a:sym typeface="Verdana"/>
              </a:rPr>
              <a:t> des </a:t>
            </a:r>
            <a:r>
              <a:rPr lang="fr-CH" sz="2400" dirty="0">
                <a:solidFill>
                  <a:srgbClr val="004992"/>
                </a:solidFill>
                <a:latin typeface="Calibri Light"/>
                <a:ea typeface="Verdana"/>
                <a:cs typeface="Verdana"/>
                <a:sym typeface="Verdana"/>
              </a:rPr>
              <a:t>«</a:t>
            </a:r>
            <a:r>
              <a:rPr sz="2400" dirty="0" err="1">
                <a:solidFill>
                  <a:srgbClr val="004992"/>
                </a:solidFill>
                <a:latin typeface="Calibri Light"/>
                <a:ea typeface="Verdana"/>
                <a:cs typeface="Verdana"/>
                <a:sym typeface="Verdana"/>
              </a:rPr>
              <a:t>trésors</a:t>
            </a:r>
            <a:r>
              <a:rPr sz="2400" dirty="0">
                <a:solidFill>
                  <a:srgbClr val="004992"/>
                </a:solidFill>
                <a:latin typeface="Calibri Light"/>
                <a:ea typeface="Verdana"/>
                <a:cs typeface="Verdana"/>
                <a:sym typeface="Verdana"/>
              </a:rPr>
              <a:t> perdus</a:t>
            </a:r>
            <a:r>
              <a:rPr lang="fr-FR" sz="2400" dirty="0">
                <a:solidFill>
                  <a:srgbClr val="004992"/>
                </a:solidFill>
                <a:latin typeface="Calibri Light"/>
              </a:rPr>
              <a:t>»</a:t>
            </a:r>
            <a:r>
              <a:rPr sz="2400" dirty="0">
                <a:solidFill>
                  <a:srgbClr val="004992"/>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Demandez</a:t>
            </a:r>
            <a:r>
              <a:rPr sz="2400" dirty="0">
                <a:solidFill>
                  <a:srgbClr val="333333"/>
                </a:solidFill>
                <a:latin typeface="Calibri Light"/>
                <a:ea typeface="Verdana"/>
                <a:cs typeface="Verdana"/>
                <a:sym typeface="Verdana"/>
              </a:rPr>
              <a:t> à </a:t>
            </a:r>
            <a:r>
              <a:rPr sz="2400" dirty="0" err="1">
                <a:solidFill>
                  <a:srgbClr val="333333"/>
                </a:solidFill>
                <a:latin typeface="Calibri Light"/>
                <a:ea typeface="Verdana"/>
                <a:cs typeface="Verdana"/>
                <a:sym typeface="Verdana"/>
              </a:rPr>
              <a:t>vos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amis</a:t>
            </a:r>
            <a:r>
              <a:rPr sz="2400" dirty="0">
                <a:solidFill>
                  <a:srgbClr val="333333"/>
                </a:solidFill>
                <a:latin typeface="Calibri Light"/>
                <a:ea typeface="Verdana"/>
                <a:cs typeface="Verdana"/>
                <a:sym typeface="Verdana"/>
              </a:rPr>
              <a:t> et à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famille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quelles</a:t>
            </a:r>
            <a:r>
              <a:rPr sz="2400" dirty="0">
                <a:solidFill>
                  <a:srgbClr val="333333"/>
                </a:solidFill>
                <a:latin typeface="Calibri Light"/>
                <a:ea typeface="Verdana"/>
                <a:cs typeface="Verdana"/>
                <a:sym typeface="Verdana"/>
              </a:rPr>
              <a:t> forces </a:t>
            </a: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avez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selon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eux</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Pensez</a:t>
            </a:r>
            <a:r>
              <a:rPr sz="2400" dirty="0">
                <a:solidFill>
                  <a:srgbClr val="333333"/>
                </a:solidFill>
                <a:latin typeface="Calibri Light"/>
                <a:ea typeface="Verdana"/>
                <a:cs typeface="Verdana"/>
                <a:sym typeface="Verdana"/>
              </a:rPr>
              <a:t> à des situations </a:t>
            </a:r>
            <a:r>
              <a:rPr sz="2400" u="sng" dirty="0" err="1">
                <a:solidFill>
                  <a:srgbClr val="333333"/>
                </a:solidFill>
                <a:latin typeface="Calibri Light"/>
                <a:ea typeface="Verdana"/>
                <a:cs typeface="Verdana"/>
                <a:sym typeface="Verdana"/>
              </a:rPr>
              <a:t>concrètes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où</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avez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bien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géré</a:t>
            </a:r>
            <a:r>
              <a:rPr sz="2400" dirty="0">
                <a:solidFill>
                  <a:srgbClr val="333333"/>
                </a:solidFill>
                <a:latin typeface="Calibri Light"/>
                <a:ea typeface="Verdana"/>
                <a:cs typeface="Verdana"/>
                <a:sym typeface="Verdana"/>
              </a:rPr>
              <a:t> la chose et </a:t>
            </a:r>
            <a:r>
              <a:rPr sz="2400" dirty="0" err="1">
                <a:solidFill>
                  <a:srgbClr val="333333"/>
                </a:solidFill>
                <a:latin typeface="Calibri Light"/>
                <a:ea typeface="Verdana"/>
                <a:cs typeface="Verdana"/>
                <a:sym typeface="Verdana"/>
              </a:rPr>
              <a:t>avez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peut-être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même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été</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complimenté</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même</a:t>
            </a:r>
            <a:r>
              <a:rPr sz="2400" dirty="0">
                <a:solidFill>
                  <a:srgbClr val="333333"/>
                </a:solidFill>
                <a:latin typeface="Calibri Light"/>
                <a:ea typeface="Verdana"/>
                <a:cs typeface="Verdana"/>
                <a:sym typeface="Verdana"/>
              </a:rPr>
              <a:t> les petites choses </a:t>
            </a:r>
            <a:r>
              <a:rPr sz="2400" dirty="0" err="1">
                <a:solidFill>
                  <a:srgbClr val="333333"/>
                </a:solidFill>
                <a:latin typeface="Calibri Light"/>
                <a:ea typeface="Verdana"/>
                <a:cs typeface="Verdana"/>
                <a:sym typeface="Verdana"/>
              </a:rPr>
              <a:t>comptent</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a:solidFill>
                  <a:srgbClr val="333333"/>
                </a:solidFill>
                <a:latin typeface="Calibri Light"/>
                <a:ea typeface="Verdana"/>
                <a:cs typeface="Verdana"/>
                <a:sym typeface="Verdana"/>
              </a:rPr>
              <a:t>…</a:t>
            </a:r>
            <a:r>
              <a:rPr lang="de-DE" sz="2400" dirty="0">
                <a:solidFill>
                  <a:srgbClr val="333333"/>
                </a:solidFill>
                <a:latin typeface="Calibri Light"/>
                <a:ea typeface="Verdana"/>
                <a:cs typeface="Verdana"/>
                <a:sym typeface="Verdana"/>
              </a:rPr>
              <a:t> </a:t>
            </a:r>
            <a:r>
              <a:rPr sz="2400" dirty="0">
                <a:solidFill>
                  <a:srgbClr val="333333"/>
                </a:solidFill>
                <a:latin typeface="Calibri Light"/>
                <a:ea typeface="Verdana"/>
                <a:cs typeface="Verdana"/>
                <a:sym typeface="Verdana"/>
              </a:rPr>
              <a:t>et </a:t>
            </a:r>
            <a:r>
              <a:rPr sz="2400" dirty="0" err="1">
                <a:solidFill>
                  <a:srgbClr val="333333"/>
                </a:solidFill>
                <a:latin typeface="Calibri Light"/>
                <a:ea typeface="Verdana"/>
                <a:cs typeface="Verdana"/>
                <a:sym typeface="Verdana"/>
              </a:rPr>
              <a:t>écrivez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expériences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dans</a:t>
            </a:r>
            <a:r>
              <a:rPr sz="2400" dirty="0">
                <a:solidFill>
                  <a:srgbClr val="333333"/>
                </a:solidFill>
                <a:latin typeface="Calibri Light"/>
                <a:ea typeface="Verdana"/>
                <a:cs typeface="Verdana"/>
                <a:sym typeface="Verdana"/>
              </a:rPr>
              <a:t> un </a:t>
            </a:r>
            <a:r>
              <a:rPr lang="fr-CH" sz="2400" dirty="0">
                <a:solidFill>
                  <a:srgbClr val="333333"/>
                </a:solidFill>
                <a:latin typeface="Calibri Light"/>
                <a:ea typeface="Verdana"/>
                <a:cs typeface="Verdana"/>
                <a:sym typeface="Verdana"/>
              </a:rPr>
              <a:t>«</a:t>
            </a:r>
            <a:r>
              <a:rPr sz="2400" dirty="0">
                <a:solidFill>
                  <a:srgbClr val="333333"/>
                </a:solidFill>
                <a:latin typeface="Calibri Light"/>
                <a:ea typeface="Verdana"/>
                <a:cs typeface="Verdana"/>
                <a:sym typeface="Verdana"/>
              </a:rPr>
              <a:t>journal des </a:t>
            </a:r>
            <a:r>
              <a:rPr sz="2400" dirty="0" err="1">
                <a:solidFill>
                  <a:srgbClr val="333333"/>
                </a:solidFill>
                <a:latin typeface="Calibri Light"/>
                <a:ea typeface="Verdana"/>
                <a:cs typeface="Verdana"/>
                <a:sym typeface="Verdana"/>
              </a:rPr>
              <a:t>succè</a:t>
            </a:r>
            <a:r>
              <a:rPr lang="fr-CH" sz="2400" dirty="0">
                <a:solidFill>
                  <a:srgbClr val="333333"/>
                </a:solidFill>
                <a:latin typeface="Calibri Light"/>
                <a:ea typeface="Verdana"/>
                <a:cs typeface="Verdana"/>
                <a:sym typeface="Verdana"/>
              </a:rPr>
              <a:t>s</a:t>
            </a:r>
            <a:r>
              <a:rPr lang="fr-FR" sz="2400" dirty="0">
                <a:solidFill>
                  <a:srgbClr val="333333"/>
                </a:solidFill>
                <a:latin typeface="Calibri Light"/>
              </a:rPr>
              <a: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afin</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en</a:t>
            </a:r>
            <a:r>
              <a:rPr sz="2400" dirty="0">
                <a:solidFill>
                  <a:srgbClr val="333333"/>
                </a:solidFill>
                <a:latin typeface="Calibri Light"/>
                <a:ea typeface="Verdana"/>
                <a:cs typeface="Verdana"/>
                <a:sym typeface="Verdana"/>
              </a:rPr>
              <a:t> souvenir </a:t>
            </a:r>
            <a:r>
              <a:rPr sz="2400" dirty="0" err="1">
                <a:solidFill>
                  <a:srgbClr val="333333"/>
                </a:solidFill>
                <a:latin typeface="Calibri Light"/>
                <a:ea typeface="Verdana"/>
                <a:cs typeface="Verdana"/>
                <a:sym typeface="Verdana"/>
              </a:rPr>
              <a:t>durant</a:t>
            </a:r>
            <a:r>
              <a:rPr sz="2400" dirty="0">
                <a:solidFill>
                  <a:srgbClr val="333333"/>
                </a:solidFill>
                <a:latin typeface="Calibri Light"/>
                <a:ea typeface="Verdana"/>
                <a:cs typeface="Verdana"/>
                <a:sym typeface="Verdana"/>
              </a:rPr>
              <a:t> les </a:t>
            </a:r>
            <a:r>
              <a:rPr sz="2400" dirty="0" err="1">
                <a:solidFill>
                  <a:srgbClr val="333333"/>
                </a:solidFill>
                <a:latin typeface="Calibri Light"/>
                <a:ea typeface="Verdana"/>
                <a:cs typeface="Verdana"/>
                <a:sym typeface="Verdana"/>
              </a:rPr>
              <a:t>mauvais</a:t>
            </a:r>
            <a:r>
              <a:rPr sz="2400" dirty="0">
                <a:solidFill>
                  <a:srgbClr val="333333"/>
                </a:solidFill>
                <a:latin typeface="Calibri Light"/>
                <a:ea typeface="Verdana"/>
                <a:cs typeface="Verdana"/>
                <a:sym typeface="Verdana"/>
              </a:rPr>
              <a:t> moments.</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22</a:t>
            </a:fld>
            <a:endParaRPr lang="en-US"/>
          </a:p>
        </p:txBody>
      </p:sp>
      <p:sp>
        <p:nvSpPr>
          <p:cNvPr id="206" name="Shape 206"/>
          <p:cNvSpPr/>
          <p:nvPr/>
        </p:nvSpPr>
        <p:spPr>
          <a:xfrm>
            <a:off x="408955" y="6145523"/>
            <a:ext cx="11376000" cy="3073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lvl="0" algn="l"/>
            <a:r>
              <a:rPr sz="1400" dirty="0">
                <a:latin typeface="Calibri Light"/>
                <a:ea typeface="Verdana"/>
                <a:cs typeface="Verdana"/>
                <a:sym typeface="Verdana"/>
              </a:rPr>
              <a:t>* </a:t>
            </a:r>
            <a:r>
              <a:rPr sz="1400" dirty="0" err="1">
                <a:latin typeface="Calibri Light"/>
                <a:ea typeface="Verdana"/>
                <a:cs typeface="Verdana"/>
                <a:sym typeface="Verdana"/>
              </a:rPr>
              <a:t>Dans</a:t>
            </a:r>
            <a:r>
              <a:rPr sz="1400" dirty="0">
                <a:latin typeface="Calibri Light"/>
                <a:ea typeface="Verdana"/>
                <a:cs typeface="Verdana"/>
                <a:sym typeface="Verdana"/>
              </a:rPr>
              <a:t> </a:t>
            </a:r>
            <a:r>
              <a:rPr sz="1400" dirty="0" err="1">
                <a:latin typeface="Calibri Light"/>
                <a:ea typeface="Verdana"/>
                <a:cs typeface="Verdana"/>
                <a:sym typeface="Verdana"/>
              </a:rPr>
              <a:t>votre</a:t>
            </a:r>
            <a:r>
              <a:rPr sz="1400" dirty="0">
                <a:latin typeface="Calibri Light"/>
                <a:ea typeface="Verdana"/>
                <a:cs typeface="Verdana"/>
                <a:sym typeface="Verdana"/>
              </a:rPr>
              <a:t> </a:t>
            </a:r>
            <a:r>
              <a:rPr lang="fr-CH" sz="1400" dirty="0">
                <a:latin typeface="Calibri Light"/>
                <a:ea typeface="Verdana"/>
                <a:cs typeface="Verdana"/>
                <a:sym typeface="Verdana"/>
              </a:rPr>
              <a:t>"</a:t>
            </a:r>
            <a:r>
              <a:rPr sz="1400" dirty="0">
                <a:latin typeface="Calibri Light"/>
                <a:ea typeface="Verdana"/>
                <a:cs typeface="Verdana"/>
                <a:sym typeface="Verdana"/>
              </a:rPr>
              <a:t>journal des </a:t>
            </a:r>
            <a:r>
              <a:rPr sz="1400" dirty="0" err="1">
                <a:latin typeface="Calibri Light"/>
                <a:ea typeface="Verdana"/>
                <a:cs typeface="Verdana"/>
                <a:sym typeface="Verdana"/>
              </a:rPr>
              <a:t>succès</a:t>
            </a:r>
            <a:r>
              <a:rPr lang="fr-CH" sz="1400" dirty="0">
                <a:latin typeface="Calibri Light"/>
                <a:ea typeface="Verdana"/>
                <a:cs typeface="Verdana"/>
                <a:sym typeface="Verdana"/>
              </a:rPr>
              <a:t>"</a:t>
            </a:r>
            <a:r>
              <a:rPr sz="1400" dirty="0">
                <a:latin typeface="Calibri Light"/>
                <a:ea typeface="Verdana"/>
                <a:cs typeface="Verdana"/>
                <a:sym typeface="Verdana"/>
              </a:rPr>
              <a:t>, </a:t>
            </a:r>
            <a:r>
              <a:rPr sz="1400" dirty="0" err="1">
                <a:latin typeface="Calibri Light"/>
                <a:ea typeface="Verdana"/>
                <a:cs typeface="Verdana"/>
                <a:sym typeface="Verdana"/>
              </a:rPr>
              <a:t>vous</a:t>
            </a:r>
            <a:r>
              <a:rPr sz="1400" dirty="0">
                <a:latin typeface="Calibri Light"/>
                <a:ea typeface="Verdana"/>
                <a:cs typeface="Verdana"/>
                <a:sym typeface="Verdana"/>
              </a:rPr>
              <a:t> ne </a:t>
            </a:r>
            <a:r>
              <a:rPr sz="1400" dirty="0" err="1">
                <a:latin typeface="Calibri Light"/>
                <a:ea typeface="Verdana"/>
                <a:cs typeface="Verdana"/>
                <a:sym typeface="Verdana"/>
              </a:rPr>
              <a:t>devriez</a:t>
            </a:r>
            <a:r>
              <a:rPr sz="1400" dirty="0">
                <a:latin typeface="Calibri Light"/>
                <a:ea typeface="Verdana"/>
                <a:cs typeface="Verdana"/>
                <a:sym typeface="Verdana"/>
              </a:rPr>
              <a:t> </a:t>
            </a:r>
            <a:r>
              <a:rPr sz="1400" dirty="0" err="1">
                <a:latin typeface="Calibri Light"/>
                <a:ea typeface="Verdana"/>
                <a:cs typeface="Verdana"/>
                <a:sym typeface="Verdana"/>
              </a:rPr>
              <a:t>écrire</a:t>
            </a:r>
            <a:r>
              <a:rPr sz="1400" dirty="0">
                <a:latin typeface="Calibri Light"/>
                <a:ea typeface="Verdana"/>
                <a:cs typeface="Verdana"/>
                <a:sym typeface="Verdana"/>
              </a:rPr>
              <a:t> </a:t>
            </a:r>
            <a:r>
              <a:rPr sz="1400" dirty="0" err="1">
                <a:latin typeface="Calibri Light"/>
                <a:ea typeface="Verdana"/>
                <a:cs typeface="Verdana"/>
                <a:sym typeface="Verdana"/>
              </a:rPr>
              <a:t>que</a:t>
            </a:r>
            <a:r>
              <a:rPr sz="1400" dirty="0">
                <a:latin typeface="Calibri Light"/>
                <a:ea typeface="Verdana"/>
                <a:cs typeface="Verdana"/>
                <a:sym typeface="Verdana"/>
              </a:rPr>
              <a:t> les aspects </a:t>
            </a:r>
            <a:r>
              <a:rPr sz="1400" dirty="0" err="1">
                <a:latin typeface="Calibri Light"/>
                <a:ea typeface="Verdana"/>
                <a:cs typeface="Verdana"/>
                <a:sym typeface="Verdana"/>
              </a:rPr>
              <a:t>positifs</a:t>
            </a:r>
            <a:r>
              <a:rPr sz="1400" dirty="0">
                <a:latin typeface="Calibri Light"/>
                <a:ea typeface="Verdana"/>
                <a:cs typeface="Verdana"/>
                <a:sym typeface="Verdana"/>
              </a:rPr>
              <a:t> de la </a:t>
            </a:r>
            <a:r>
              <a:rPr sz="1400" dirty="0" err="1">
                <a:latin typeface="Calibri Light"/>
                <a:ea typeface="Verdana"/>
                <a:cs typeface="Verdana"/>
                <a:sym typeface="Verdana"/>
              </a:rPr>
              <a:t>journée</a:t>
            </a:r>
            <a:r>
              <a:rPr sz="1400" dirty="0">
                <a:latin typeface="Calibri Light"/>
                <a:ea typeface="Verdana"/>
                <a:cs typeface="Verdana"/>
                <a:sym typeface="Verdana"/>
              </a:rPr>
              <a:t>.</a:t>
            </a:r>
          </a:p>
        </p:txBody>
      </p:sp>
      <p:pic>
        <p:nvPicPr>
          <p:cNvPr id="9" name="Grafik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Shape 208"/>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Exercice 1</a:t>
            </a:r>
            <a:endParaRPr sz="3600">
              <a:latin typeface="Calibri Light"/>
            </a:endParaRPr>
          </a:p>
        </p:txBody>
      </p:sp>
      <p:sp>
        <p:nvSpPr>
          <p:cNvPr id="209" name="Shape 209"/>
          <p:cNvSpPr>
            <a:spLocks noGrp="1"/>
          </p:cNvSpPr>
          <p:nvPr>
            <p:ph idx="1"/>
          </p:nvPr>
        </p:nvSpPr>
        <p:spPr>
          <a:prstGeom prst="rect">
            <a:avLst/>
          </a:prstGeom>
        </p:spPr>
        <p:txBody>
          <a:bodyPr lIns="0" tIns="0" rIns="0" bIns="0">
            <a:normAutofit/>
          </a:bodyPr>
          <a:lstStyle/>
          <a:p>
            <a:pPr lvl="0" algn="ctr">
              <a:buSzTx/>
              <a:tabLst>
                <a:tab pos="76200" algn="l"/>
              </a:tabLst>
              <a:defRPr sz="1800"/>
            </a:pPr>
            <a:r>
              <a:rPr sz="2400" dirty="0" err="1">
                <a:solidFill>
                  <a:srgbClr val="004992"/>
                </a:solidFill>
                <a:latin typeface="Calibri Light"/>
                <a:ea typeface="Verdana"/>
                <a:cs typeface="Verdana"/>
                <a:sym typeface="Verdana"/>
              </a:rPr>
              <a:t>Qu’appréciez-vous</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en</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vous</a:t>
            </a:r>
            <a:r>
              <a:rPr sz="2400" dirty="0">
                <a:solidFill>
                  <a:srgbClr val="004992"/>
                </a:solidFill>
                <a:latin typeface="Calibri Light"/>
                <a:ea typeface="Verdana"/>
                <a:cs typeface="Verdana"/>
                <a:sym typeface="Verdana"/>
              </a:rPr>
              <a:t>?</a:t>
            </a:r>
          </a:p>
          <a:p>
            <a:pPr lvl="0" algn="ctr">
              <a:buSzTx/>
              <a:tabLst>
                <a:tab pos="76200" algn="l"/>
              </a:tabLst>
              <a:defRPr sz="1800"/>
            </a:pPr>
            <a:r>
              <a:rPr sz="2400" dirty="0" err="1">
                <a:solidFill>
                  <a:srgbClr val="004992"/>
                </a:solidFill>
                <a:latin typeface="Calibri Light"/>
                <a:ea typeface="Verdana"/>
                <a:cs typeface="Verdana"/>
                <a:sym typeface="Verdana"/>
              </a:rPr>
              <a:t>En</a:t>
            </a:r>
            <a:r>
              <a:rPr sz="2400" dirty="0">
                <a:solidFill>
                  <a:srgbClr val="004992"/>
                </a:solidFill>
                <a:latin typeface="Calibri Light"/>
                <a:ea typeface="Verdana"/>
                <a:cs typeface="Verdana"/>
                <a:sym typeface="Verdana"/>
              </a:rPr>
              <a:t> quoi </a:t>
            </a:r>
            <a:r>
              <a:rPr sz="2400" dirty="0" err="1">
                <a:solidFill>
                  <a:srgbClr val="004992"/>
                </a:solidFill>
                <a:latin typeface="Calibri Light"/>
                <a:ea typeface="Verdana"/>
                <a:cs typeface="Verdana"/>
                <a:sym typeface="Verdana"/>
              </a:rPr>
              <a:t>êtes-vous</a:t>
            </a:r>
            <a:r>
              <a:rPr sz="2400" dirty="0">
                <a:solidFill>
                  <a:srgbClr val="004992"/>
                </a:solidFill>
                <a:latin typeface="Calibri Light"/>
                <a:ea typeface="Verdana"/>
                <a:cs typeface="Verdana"/>
                <a:sym typeface="Verdana"/>
              </a:rPr>
              <a:t> bon?</a:t>
            </a:r>
          </a:p>
          <a:p>
            <a:pPr lvl="0" algn="ctr">
              <a:buSzTx/>
              <a:tabLst>
                <a:tab pos="76200" algn="l"/>
              </a:tabLst>
              <a:defRPr sz="1800"/>
            </a:pPr>
            <a:r>
              <a:rPr sz="2400" dirty="0" err="1">
                <a:solidFill>
                  <a:srgbClr val="333333"/>
                </a:solidFill>
                <a:latin typeface="Calibri Light"/>
                <a:ea typeface="Verdana"/>
                <a:cs typeface="Verdana"/>
                <a:sym typeface="Verdana"/>
              </a:rPr>
              <a:t>Pensez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chacun</a:t>
            </a:r>
            <a:r>
              <a:rPr sz="2400" dirty="0">
                <a:solidFill>
                  <a:srgbClr val="333333"/>
                </a:solidFill>
                <a:latin typeface="Calibri Light"/>
                <a:ea typeface="Verdana"/>
                <a:cs typeface="Verdana"/>
                <a:sym typeface="Verdana"/>
              </a:rPr>
              <a:t> à </a:t>
            </a:r>
            <a:r>
              <a:rPr sz="2400" dirty="0" err="1">
                <a:solidFill>
                  <a:srgbClr val="333333"/>
                </a:solidFill>
                <a:latin typeface="Calibri Light"/>
                <a:ea typeface="Verdana"/>
                <a:cs typeface="Verdana"/>
                <a:sym typeface="Verdana"/>
              </a:rPr>
              <a:t>une</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vos</a:t>
            </a:r>
            <a:r>
              <a:rPr sz="2400" dirty="0">
                <a:solidFill>
                  <a:srgbClr val="333333"/>
                </a:solidFill>
                <a:latin typeface="Calibri Light"/>
                <a:ea typeface="Verdana"/>
                <a:cs typeface="Verdana"/>
                <a:sym typeface="Verdana"/>
              </a:rPr>
              <a:t> forces!</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Shape 217"/>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Exercice 2</a:t>
            </a:r>
            <a:endParaRPr sz="3600">
              <a:latin typeface="Calibri Light"/>
            </a:endParaRPr>
          </a:p>
        </p:txBody>
      </p:sp>
      <p:sp>
        <p:nvSpPr>
          <p:cNvPr id="218" name="Shape 218"/>
          <p:cNvSpPr>
            <a:spLocks noGrp="1"/>
          </p:cNvSpPr>
          <p:nvPr>
            <p:ph idx="1"/>
          </p:nvPr>
        </p:nvSpPr>
        <p:spPr>
          <a:prstGeom prst="rect">
            <a:avLst/>
          </a:prstGeom>
        </p:spPr>
        <p:txBody>
          <a:bodyPr lIns="0" tIns="0" rIns="0" bIns="0">
            <a:normAutofit/>
          </a:bodyPr>
          <a:lstStyle/>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Levez-vous</a:t>
            </a:r>
            <a:r>
              <a:rPr sz="2400" dirty="0">
                <a:solidFill>
                  <a:srgbClr val="333333"/>
                </a:solidFill>
                <a:latin typeface="Calibri Light"/>
                <a:ea typeface="Verdana"/>
                <a:cs typeface="Verdana"/>
                <a:sym typeface="Verdana"/>
              </a:rPr>
              <a:t> et laissez </a:t>
            </a:r>
            <a:r>
              <a:rPr sz="2400" dirty="0" err="1">
                <a:solidFill>
                  <a:srgbClr val="333333"/>
                </a:solidFill>
                <a:latin typeface="Calibri Light"/>
                <a:ea typeface="Verdana"/>
                <a:cs typeface="Verdana"/>
                <a:sym typeface="Verdana"/>
              </a:rPr>
              <a:t>tomber</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tête </a:t>
            </a:r>
            <a:r>
              <a:rPr sz="2400" dirty="0" err="1">
                <a:solidFill>
                  <a:srgbClr val="333333"/>
                </a:solidFill>
                <a:latin typeface="Calibri Light"/>
                <a:ea typeface="Verdana"/>
                <a:cs typeface="Verdana"/>
                <a:sym typeface="Verdana"/>
              </a:rPr>
              <a:t>en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avant</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Regardez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en</a:t>
            </a:r>
            <a:r>
              <a:rPr sz="2400" dirty="0">
                <a:solidFill>
                  <a:srgbClr val="333333"/>
                </a:solidFill>
                <a:latin typeface="Calibri Light"/>
                <a:ea typeface="Verdana"/>
                <a:cs typeface="Verdana"/>
                <a:sym typeface="Verdana"/>
              </a:rPr>
              <a:t> bas, laissez </a:t>
            </a:r>
            <a:r>
              <a:rPr sz="2400" dirty="0" err="1">
                <a:solidFill>
                  <a:srgbClr val="333333"/>
                </a:solidFill>
                <a:latin typeface="Calibri Light"/>
                <a:ea typeface="Verdana"/>
                <a:cs typeface="Verdana"/>
                <a:sym typeface="Verdana"/>
              </a:rPr>
              <a:t>vos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épaules</a:t>
            </a:r>
            <a:r>
              <a:rPr sz="2400" dirty="0">
                <a:solidFill>
                  <a:srgbClr val="333333"/>
                </a:solidFill>
                <a:latin typeface="Calibri Light"/>
                <a:ea typeface="Verdana"/>
                <a:cs typeface="Verdana"/>
                <a:sym typeface="Verdana"/>
              </a:rPr>
              <a:t> et </a:t>
            </a:r>
            <a:r>
              <a:rPr sz="2400" dirty="0" err="1">
                <a:solidFill>
                  <a:srgbClr val="333333"/>
                </a:solidFill>
                <a:latin typeface="Calibri Light"/>
                <a:ea typeface="Verdana"/>
                <a:cs typeface="Verdana"/>
                <a:sym typeface="Verdana"/>
              </a:rPr>
              <a:t>vos</a:t>
            </a:r>
            <a:r>
              <a:rPr sz="2400" dirty="0">
                <a:solidFill>
                  <a:srgbClr val="333333"/>
                </a:solidFill>
                <a:latin typeface="Calibri Light"/>
                <a:ea typeface="Verdana"/>
                <a:cs typeface="Verdana"/>
                <a:sym typeface="Verdana"/>
              </a:rPr>
              <a:t> bras </a:t>
            </a:r>
            <a:r>
              <a:rPr sz="2400" dirty="0" err="1">
                <a:solidFill>
                  <a:srgbClr val="333333"/>
                </a:solidFill>
                <a:latin typeface="Calibri Light"/>
                <a:ea typeface="Verdana"/>
                <a:cs typeface="Verdana"/>
                <a:sym typeface="Verdana"/>
              </a:rPr>
              <a:t>pendre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courbez</a:t>
            </a:r>
            <a:r>
              <a:rPr sz="2400" dirty="0">
                <a:solidFill>
                  <a:srgbClr val="333333"/>
                </a:solidFill>
                <a:latin typeface="Calibri Light"/>
                <a:ea typeface="Verdana"/>
                <a:cs typeface="Verdana"/>
                <a:sym typeface="Verdana"/>
              </a:rPr>
              <a:t> un </a:t>
            </a:r>
            <a:r>
              <a:rPr sz="2400" dirty="0" err="1">
                <a:solidFill>
                  <a:srgbClr val="333333"/>
                </a:solidFill>
                <a:latin typeface="Calibri Light"/>
                <a:ea typeface="Verdana"/>
                <a:cs typeface="Verdana"/>
                <a:sym typeface="Verdana"/>
              </a:rPr>
              <a:t>peu</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dos </a:t>
            </a:r>
            <a:r>
              <a:rPr sz="2400" dirty="0" err="1">
                <a:solidFill>
                  <a:srgbClr val="333333"/>
                </a:solidFill>
                <a:latin typeface="Calibri Light"/>
                <a:ea typeface="Verdana"/>
                <a:cs typeface="Verdana"/>
                <a:sym typeface="Verdana"/>
              </a:rPr>
              <a:t>en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avant</a:t>
            </a:r>
            <a:r>
              <a:rPr sz="24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Shape 217"/>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Exercice 2</a:t>
            </a:r>
            <a:endParaRPr sz="3600">
              <a:latin typeface="Calibri Light"/>
            </a:endParaRPr>
          </a:p>
        </p:txBody>
      </p:sp>
      <p:sp>
        <p:nvSpPr>
          <p:cNvPr id="218" name="Shape 218"/>
          <p:cNvSpPr>
            <a:spLocks noGrp="1"/>
          </p:cNvSpPr>
          <p:nvPr>
            <p:ph idx="1"/>
          </p:nvPr>
        </p:nvSpPr>
        <p:spPr>
          <a:prstGeom prst="rect">
            <a:avLst/>
          </a:prstGeom>
        </p:spPr>
        <p:txBody>
          <a:bodyPr lIns="0" tIns="0" rIns="0" bIns="0">
            <a:normAutofit/>
          </a:bodyPr>
          <a:lstStyle/>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Levez-vous</a:t>
            </a:r>
            <a:r>
              <a:rPr sz="2400" dirty="0">
                <a:solidFill>
                  <a:srgbClr val="333333"/>
                </a:solidFill>
                <a:latin typeface="Calibri Light"/>
                <a:ea typeface="Verdana"/>
                <a:cs typeface="Verdana"/>
                <a:sym typeface="Verdana"/>
              </a:rPr>
              <a:t> et laissez </a:t>
            </a:r>
            <a:r>
              <a:rPr sz="2400" dirty="0" err="1">
                <a:solidFill>
                  <a:srgbClr val="333333"/>
                </a:solidFill>
                <a:latin typeface="Calibri Light"/>
                <a:ea typeface="Verdana"/>
                <a:cs typeface="Verdana"/>
                <a:sym typeface="Verdana"/>
              </a:rPr>
              <a:t>tomber</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tête </a:t>
            </a:r>
            <a:r>
              <a:rPr sz="2400" dirty="0" err="1">
                <a:solidFill>
                  <a:srgbClr val="333333"/>
                </a:solidFill>
                <a:latin typeface="Calibri Light"/>
                <a:ea typeface="Verdana"/>
                <a:cs typeface="Verdana"/>
                <a:sym typeface="Verdana"/>
              </a:rPr>
              <a:t>en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avant</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Regardez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en</a:t>
            </a:r>
            <a:r>
              <a:rPr sz="2400" dirty="0">
                <a:solidFill>
                  <a:srgbClr val="333333"/>
                </a:solidFill>
                <a:latin typeface="Calibri Light"/>
                <a:ea typeface="Verdana"/>
                <a:cs typeface="Verdana"/>
                <a:sym typeface="Verdana"/>
              </a:rPr>
              <a:t> bas, laissez </a:t>
            </a:r>
            <a:r>
              <a:rPr sz="2400" dirty="0" err="1">
                <a:solidFill>
                  <a:srgbClr val="333333"/>
                </a:solidFill>
                <a:latin typeface="Calibri Light"/>
                <a:ea typeface="Verdana"/>
                <a:cs typeface="Verdana"/>
                <a:sym typeface="Verdana"/>
              </a:rPr>
              <a:t>vos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épaules</a:t>
            </a:r>
            <a:r>
              <a:rPr sz="2400" dirty="0">
                <a:solidFill>
                  <a:srgbClr val="333333"/>
                </a:solidFill>
                <a:latin typeface="Calibri Light"/>
                <a:ea typeface="Verdana"/>
                <a:cs typeface="Verdana"/>
                <a:sym typeface="Verdana"/>
              </a:rPr>
              <a:t> et </a:t>
            </a:r>
            <a:r>
              <a:rPr sz="2400" dirty="0" err="1">
                <a:solidFill>
                  <a:srgbClr val="333333"/>
                </a:solidFill>
                <a:latin typeface="Calibri Light"/>
                <a:ea typeface="Verdana"/>
                <a:cs typeface="Verdana"/>
                <a:sym typeface="Verdana"/>
              </a:rPr>
              <a:t>vos</a:t>
            </a:r>
            <a:r>
              <a:rPr sz="2400" dirty="0">
                <a:solidFill>
                  <a:srgbClr val="333333"/>
                </a:solidFill>
                <a:latin typeface="Calibri Light"/>
                <a:ea typeface="Verdana"/>
                <a:cs typeface="Verdana"/>
                <a:sym typeface="Verdana"/>
              </a:rPr>
              <a:t> bras </a:t>
            </a:r>
            <a:r>
              <a:rPr sz="2400" dirty="0" err="1">
                <a:solidFill>
                  <a:srgbClr val="333333"/>
                </a:solidFill>
                <a:latin typeface="Calibri Light"/>
                <a:ea typeface="Verdana"/>
                <a:cs typeface="Verdana"/>
                <a:sym typeface="Verdana"/>
              </a:rPr>
              <a:t>pendre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courbez</a:t>
            </a:r>
            <a:r>
              <a:rPr sz="2400" dirty="0">
                <a:solidFill>
                  <a:srgbClr val="333333"/>
                </a:solidFill>
                <a:latin typeface="Calibri Light"/>
                <a:ea typeface="Verdana"/>
                <a:cs typeface="Verdana"/>
                <a:sym typeface="Verdana"/>
              </a:rPr>
              <a:t> un </a:t>
            </a:r>
            <a:r>
              <a:rPr sz="2400" dirty="0" err="1">
                <a:solidFill>
                  <a:srgbClr val="333333"/>
                </a:solidFill>
                <a:latin typeface="Calibri Light"/>
                <a:ea typeface="Verdana"/>
                <a:cs typeface="Verdana"/>
                <a:sym typeface="Verdana"/>
              </a:rPr>
              <a:t>peu</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dos </a:t>
            </a:r>
            <a:r>
              <a:rPr sz="2400" dirty="0" err="1">
                <a:solidFill>
                  <a:srgbClr val="333333"/>
                </a:solidFill>
                <a:latin typeface="Calibri Light"/>
                <a:ea typeface="Verdana"/>
                <a:cs typeface="Verdana"/>
                <a:sym typeface="Verdana"/>
              </a:rPr>
              <a:t>en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avant</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Marchez</a:t>
            </a:r>
            <a:r>
              <a:rPr sz="2400" dirty="0">
                <a:solidFill>
                  <a:srgbClr val="333333"/>
                </a:solidFill>
                <a:latin typeface="Calibri Light"/>
                <a:ea typeface="Verdana"/>
                <a:cs typeface="Verdana"/>
                <a:sym typeface="Verdana"/>
              </a:rPr>
              <a:t> à travers la pièce </a:t>
            </a:r>
            <a:r>
              <a:rPr sz="2400" dirty="0" err="1">
                <a:solidFill>
                  <a:srgbClr val="333333"/>
                </a:solidFill>
                <a:latin typeface="Calibri Light"/>
                <a:ea typeface="Verdana"/>
                <a:cs typeface="Verdana"/>
                <a:sym typeface="Verdana"/>
              </a:rPr>
              <a:t>dans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cette</a:t>
            </a:r>
            <a:r>
              <a:rPr sz="2400" dirty="0">
                <a:solidFill>
                  <a:srgbClr val="333333"/>
                </a:solidFill>
                <a:latin typeface="Calibri Light"/>
                <a:ea typeface="Verdana"/>
                <a:cs typeface="Verdana"/>
                <a:sym typeface="Verdana"/>
              </a:rPr>
              <a:t> position!</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25</a:t>
            </a:fld>
            <a:endParaRPr lang="en-US"/>
          </a:p>
        </p:txBody>
      </p:sp>
    </p:spTree>
    <p:extLst>
      <p:ext uri="{BB962C8B-B14F-4D97-AF65-F5344CB8AC3E}">
        <p14:creationId xmlns:p14="http://schemas.microsoft.com/office/powerpoint/2010/main" val="4080130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Shape 217"/>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Exercice 2</a:t>
            </a:r>
            <a:endParaRPr sz="3600">
              <a:latin typeface="Calibri Light"/>
            </a:endParaRPr>
          </a:p>
        </p:txBody>
      </p:sp>
      <p:sp>
        <p:nvSpPr>
          <p:cNvPr id="218" name="Shape 218"/>
          <p:cNvSpPr>
            <a:spLocks noGrp="1"/>
          </p:cNvSpPr>
          <p:nvPr>
            <p:ph idx="1"/>
          </p:nvPr>
        </p:nvSpPr>
        <p:spPr>
          <a:prstGeom prst="rect">
            <a:avLst/>
          </a:prstGeom>
        </p:spPr>
        <p:txBody>
          <a:bodyPr lIns="0" tIns="0" rIns="0" bIns="0">
            <a:normAutofit/>
          </a:bodyPr>
          <a:lstStyle/>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Levez-vous</a:t>
            </a:r>
            <a:r>
              <a:rPr sz="2400" dirty="0">
                <a:solidFill>
                  <a:srgbClr val="333333"/>
                </a:solidFill>
                <a:latin typeface="Calibri Light"/>
                <a:ea typeface="Verdana"/>
                <a:cs typeface="Verdana"/>
                <a:sym typeface="Verdana"/>
              </a:rPr>
              <a:t> et laissez </a:t>
            </a:r>
            <a:r>
              <a:rPr sz="2400" dirty="0" err="1">
                <a:solidFill>
                  <a:srgbClr val="333333"/>
                </a:solidFill>
                <a:latin typeface="Calibri Light"/>
                <a:ea typeface="Verdana"/>
                <a:cs typeface="Verdana"/>
                <a:sym typeface="Verdana"/>
              </a:rPr>
              <a:t>tomber</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tête </a:t>
            </a:r>
            <a:r>
              <a:rPr sz="2400" dirty="0" err="1">
                <a:solidFill>
                  <a:srgbClr val="333333"/>
                </a:solidFill>
                <a:latin typeface="Calibri Light"/>
                <a:ea typeface="Verdana"/>
                <a:cs typeface="Verdana"/>
                <a:sym typeface="Verdana"/>
              </a:rPr>
              <a:t>en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avant</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Regardez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en</a:t>
            </a:r>
            <a:r>
              <a:rPr sz="2400" dirty="0">
                <a:solidFill>
                  <a:srgbClr val="333333"/>
                </a:solidFill>
                <a:latin typeface="Calibri Light"/>
                <a:ea typeface="Verdana"/>
                <a:cs typeface="Verdana"/>
                <a:sym typeface="Verdana"/>
              </a:rPr>
              <a:t> bas, laissez </a:t>
            </a:r>
            <a:r>
              <a:rPr sz="2400" dirty="0" err="1">
                <a:solidFill>
                  <a:srgbClr val="333333"/>
                </a:solidFill>
                <a:latin typeface="Calibri Light"/>
                <a:ea typeface="Verdana"/>
                <a:cs typeface="Verdana"/>
                <a:sym typeface="Verdana"/>
              </a:rPr>
              <a:t>vos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épaules</a:t>
            </a:r>
            <a:r>
              <a:rPr sz="2400" dirty="0">
                <a:solidFill>
                  <a:srgbClr val="333333"/>
                </a:solidFill>
                <a:latin typeface="Calibri Light"/>
                <a:ea typeface="Verdana"/>
                <a:cs typeface="Verdana"/>
                <a:sym typeface="Verdana"/>
              </a:rPr>
              <a:t> et </a:t>
            </a:r>
            <a:r>
              <a:rPr sz="2400" dirty="0" err="1">
                <a:solidFill>
                  <a:srgbClr val="333333"/>
                </a:solidFill>
                <a:latin typeface="Calibri Light"/>
                <a:ea typeface="Verdana"/>
                <a:cs typeface="Verdana"/>
                <a:sym typeface="Verdana"/>
              </a:rPr>
              <a:t>vos</a:t>
            </a:r>
            <a:r>
              <a:rPr sz="2400" dirty="0">
                <a:solidFill>
                  <a:srgbClr val="333333"/>
                </a:solidFill>
                <a:latin typeface="Calibri Light"/>
                <a:ea typeface="Verdana"/>
                <a:cs typeface="Verdana"/>
                <a:sym typeface="Verdana"/>
              </a:rPr>
              <a:t> bras </a:t>
            </a:r>
            <a:r>
              <a:rPr sz="2400" dirty="0" err="1">
                <a:solidFill>
                  <a:srgbClr val="333333"/>
                </a:solidFill>
                <a:latin typeface="Calibri Light"/>
                <a:ea typeface="Verdana"/>
                <a:cs typeface="Verdana"/>
                <a:sym typeface="Verdana"/>
              </a:rPr>
              <a:t>pendre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courbez</a:t>
            </a:r>
            <a:r>
              <a:rPr sz="2400" dirty="0">
                <a:solidFill>
                  <a:srgbClr val="333333"/>
                </a:solidFill>
                <a:latin typeface="Calibri Light"/>
                <a:ea typeface="Verdana"/>
                <a:cs typeface="Verdana"/>
                <a:sym typeface="Verdana"/>
              </a:rPr>
              <a:t> un </a:t>
            </a:r>
            <a:r>
              <a:rPr sz="2400" dirty="0" err="1">
                <a:solidFill>
                  <a:srgbClr val="333333"/>
                </a:solidFill>
                <a:latin typeface="Calibri Light"/>
                <a:ea typeface="Verdana"/>
                <a:cs typeface="Verdana"/>
                <a:sym typeface="Verdana"/>
              </a:rPr>
              <a:t>peu</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dos </a:t>
            </a:r>
            <a:r>
              <a:rPr sz="2400" dirty="0" err="1">
                <a:solidFill>
                  <a:srgbClr val="333333"/>
                </a:solidFill>
                <a:latin typeface="Calibri Light"/>
                <a:ea typeface="Verdana"/>
                <a:cs typeface="Verdana"/>
                <a:sym typeface="Verdana"/>
              </a:rPr>
              <a:t>en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avant</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Marchez</a:t>
            </a:r>
            <a:r>
              <a:rPr sz="2400" dirty="0">
                <a:solidFill>
                  <a:srgbClr val="333333"/>
                </a:solidFill>
                <a:latin typeface="Calibri Light"/>
                <a:ea typeface="Verdana"/>
                <a:cs typeface="Verdana"/>
                <a:sym typeface="Verdana"/>
              </a:rPr>
              <a:t> à travers la pièce </a:t>
            </a:r>
            <a:r>
              <a:rPr sz="2400" dirty="0" err="1">
                <a:solidFill>
                  <a:srgbClr val="333333"/>
                </a:solidFill>
                <a:latin typeface="Calibri Light"/>
                <a:ea typeface="Verdana"/>
                <a:cs typeface="Verdana"/>
                <a:sym typeface="Verdana"/>
              </a:rPr>
              <a:t>dans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cette</a:t>
            </a:r>
            <a:r>
              <a:rPr sz="2400" dirty="0">
                <a:solidFill>
                  <a:srgbClr val="333333"/>
                </a:solidFill>
                <a:latin typeface="Calibri Light"/>
                <a:ea typeface="Verdana"/>
                <a:cs typeface="Verdana"/>
                <a:sym typeface="Verdana"/>
              </a:rPr>
              <a:t> position!</a:t>
            </a:r>
          </a:p>
          <a:p>
            <a:pPr lvl="0" algn="ctr">
              <a:buClr>
                <a:srgbClr val="333333"/>
              </a:buClr>
              <a:buSzTx/>
              <a:tabLst>
                <a:tab pos="76200" algn="l"/>
              </a:tabLst>
              <a:defRPr sz="1800"/>
            </a:pPr>
            <a:r>
              <a:rPr sz="2400" dirty="0">
                <a:solidFill>
                  <a:srgbClr val="004992"/>
                </a:solidFill>
                <a:latin typeface="Calibri Light"/>
                <a:ea typeface="Verdana"/>
                <a:cs typeface="Verdana"/>
                <a:sym typeface="Verdana"/>
              </a:rPr>
              <a:t>Comment </a:t>
            </a:r>
            <a:r>
              <a:rPr sz="2400" dirty="0" err="1">
                <a:solidFill>
                  <a:srgbClr val="004992"/>
                </a:solidFill>
                <a:latin typeface="Calibri Light"/>
                <a:ea typeface="Verdana"/>
                <a:cs typeface="Verdana"/>
                <a:sym typeface="Verdana"/>
              </a:rPr>
              <a:t>vous</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sentez-vous</a:t>
            </a:r>
            <a:r>
              <a:rPr sz="2400" dirty="0">
                <a:solidFill>
                  <a:srgbClr val="004992"/>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26</a:t>
            </a:fld>
            <a:endParaRPr lang="en-US"/>
          </a:p>
        </p:txBody>
      </p:sp>
    </p:spTree>
    <p:extLst>
      <p:ext uri="{BB962C8B-B14F-4D97-AF65-F5344CB8AC3E}">
        <p14:creationId xmlns:p14="http://schemas.microsoft.com/office/powerpoint/2010/main" val="12484044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Shape 226"/>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Exercice 2</a:t>
            </a:r>
            <a:endParaRPr sz="3600">
              <a:latin typeface="Calibri Light"/>
            </a:endParaRPr>
          </a:p>
        </p:txBody>
      </p:sp>
      <p:sp>
        <p:nvSpPr>
          <p:cNvPr id="227" name="Shape 227"/>
          <p:cNvSpPr>
            <a:spLocks noGrp="1"/>
          </p:cNvSpPr>
          <p:nvPr>
            <p:ph idx="1"/>
          </p:nvPr>
        </p:nvSpPr>
        <p:spPr>
          <a:prstGeom prst="rect">
            <a:avLst/>
          </a:prstGeom>
        </p:spPr>
        <p:txBody>
          <a:bodyPr lIns="0" tIns="0" rIns="0" bIns="0">
            <a:normAutofit/>
          </a:bodyPr>
          <a:lstStyle/>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Maintenant</a:t>
            </a:r>
            <a:r>
              <a:rPr sz="2400" dirty="0">
                <a:solidFill>
                  <a:srgbClr val="333333"/>
                </a:solidFill>
                <a:latin typeface="Calibri Light"/>
                <a:ea typeface="Verdana"/>
                <a:cs typeface="Verdana"/>
                <a:sym typeface="Verdana"/>
              </a:rPr>
              <a:t>, laissez </a:t>
            </a:r>
            <a:r>
              <a:rPr sz="2400" dirty="0" err="1">
                <a:solidFill>
                  <a:srgbClr val="333333"/>
                </a:solidFill>
                <a:latin typeface="Calibri Light"/>
                <a:ea typeface="Verdana"/>
                <a:cs typeface="Verdana"/>
                <a:sym typeface="Verdana"/>
              </a:rPr>
              <a:t>pendre</a:t>
            </a:r>
            <a:r>
              <a:rPr sz="2400" dirty="0">
                <a:solidFill>
                  <a:srgbClr val="333333"/>
                </a:solidFill>
                <a:latin typeface="Calibri Light"/>
                <a:ea typeface="Verdana"/>
                <a:cs typeface="Verdana"/>
                <a:sym typeface="Verdana"/>
              </a:rPr>
              <a:t> la </a:t>
            </a:r>
            <a:r>
              <a:rPr sz="2400" dirty="0" err="1">
                <a:solidFill>
                  <a:srgbClr val="333333"/>
                </a:solidFill>
                <a:latin typeface="Calibri Light"/>
                <a:ea typeface="Verdana"/>
                <a:cs typeface="Verdana"/>
                <a:sym typeface="Verdana"/>
              </a:rPr>
              <a:t>partie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supérieure</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corps de </a:t>
            </a:r>
            <a:r>
              <a:rPr sz="2400" dirty="0" err="1">
                <a:solidFill>
                  <a:srgbClr val="333333"/>
                </a:solidFill>
                <a:latin typeface="Calibri Light"/>
                <a:ea typeface="Verdana"/>
                <a:cs typeface="Verdana"/>
                <a:sym typeface="Verdana"/>
              </a:rPr>
              <a:t>façon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relaxée</a:t>
            </a:r>
            <a:r>
              <a:rPr sz="2400" dirty="0">
                <a:solidFill>
                  <a:srgbClr val="333333"/>
                </a:solidFill>
                <a:latin typeface="Calibri Light"/>
                <a:ea typeface="Verdana"/>
                <a:cs typeface="Verdana"/>
                <a:sym typeface="Verdana"/>
              </a:rPr>
              <a:t> et </a:t>
            </a:r>
            <a:r>
              <a:rPr sz="2400" dirty="0" err="1">
                <a:solidFill>
                  <a:srgbClr val="333333"/>
                </a:solidFill>
                <a:latin typeface="Calibri Light"/>
                <a:ea typeface="Verdana"/>
                <a:cs typeface="Verdana"/>
                <a:sym typeface="Verdana"/>
              </a:rPr>
              <a:t>puis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lentement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redressez-vous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vertèbre</a:t>
            </a:r>
            <a:r>
              <a:rPr sz="2400" dirty="0">
                <a:solidFill>
                  <a:srgbClr val="333333"/>
                </a:solidFill>
                <a:latin typeface="Calibri Light"/>
                <a:ea typeface="Verdana"/>
                <a:cs typeface="Verdana"/>
                <a:sym typeface="Verdana"/>
              </a:rPr>
              <a:t> par </a:t>
            </a:r>
            <a:r>
              <a:rPr sz="2400" dirty="0" err="1">
                <a:solidFill>
                  <a:srgbClr val="333333"/>
                </a:solidFill>
                <a:latin typeface="Calibri Light"/>
                <a:ea typeface="Verdana"/>
                <a:cs typeface="Verdana"/>
                <a:sym typeface="Verdana"/>
              </a:rPr>
              <a:t>vertèbre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Imaginez</a:t>
            </a:r>
            <a:r>
              <a:rPr sz="2400" dirty="0">
                <a:solidFill>
                  <a:srgbClr val="333333"/>
                </a:solidFill>
                <a:latin typeface="Calibri Light"/>
                <a:ea typeface="Verdana"/>
                <a:cs typeface="Verdana"/>
                <a:sym typeface="Verdana"/>
              </a:rPr>
              <a:t> que </a:t>
            </a:r>
            <a:r>
              <a:rPr sz="2400" dirty="0" err="1">
                <a:solidFill>
                  <a:srgbClr val="333333"/>
                </a:solidFill>
                <a:latin typeface="Calibri Light"/>
                <a:ea typeface="Verdana"/>
                <a:cs typeface="Verdana"/>
                <a:sym typeface="Verdana"/>
              </a:rPr>
              <a:t>quelqu’un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hisse</a:t>
            </a:r>
            <a:r>
              <a:rPr sz="2400" dirty="0">
                <a:solidFill>
                  <a:srgbClr val="333333"/>
                </a:solidFill>
                <a:latin typeface="Calibri Light"/>
                <a:ea typeface="Verdana"/>
                <a:cs typeface="Verdana"/>
                <a:sym typeface="Verdana"/>
              </a:rPr>
              <a:t> par le bout des </a:t>
            </a:r>
            <a:r>
              <a:rPr sz="2400" dirty="0" err="1">
                <a:solidFill>
                  <a:srgbClr val="333333"/>
                </a:solidFill>
                <a:latin typeface="Calibri Light"/>
                <a:ea typeface="Verdana"/>
                <a:cs typeface="Verdana"/>
                <a:sym typeface="Verdana"/>
              </a:rPr>
              <a:t>cheveux</a:t>
            </a:r>
            <a:r>
              <a:rPr sz="24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Shape 226"/>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Exercice 2</a:t>
            </a:r>
            <a:endParaRPr sz="3600">
              <a:latin typeface="Calibri Light"/>
            </a:endParaRPr>
          </a:p>
        </p:txBody>
      </p:sp>
      <p:sp>
        <p:nvSpPr>
          <p:cNvPr id="227" name="Shape 227"/>
          <p:cNvSpPr>
            <a:spLocks noGrp="1"/>
          </p:cNvSpPr>
          <p:nvPr>
            <p:ph idx="1"/>
          </p:nvPr>
        </p:nvSpPr>
        <p:spPr>
          <a:prstGeom prst="rect">
            <a:avLst/>
          </a:prstGeom>
        </p:spPr>
        <p:txBody>
          <a:bodyPr lIns="0" tIns="0" rIns="0" bIns="0">
            <a:normAutofit/>
          </a:bodyPr>
          <a:lstStyle/>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Maintenant</a:t>
            </a:r>
            <a:r>
              <a:rPr sz="2400" dirty="0">
                <a:solidFill>
                  <a:srgbClr val="333333"/>
                </a:solidFill>
                <a:latin typeface="Calibri Light"/>
                <a:ea typeface="Verdana"/>
                <a:cs typeface="Verdana"/>
                <a:sym typeface="Verdana"/>
              </a:rPr>
              <a:t>, laissez </a:t>
            </a:r>
            <a:r>
              <a:rPr sz="2400" dirty="0" err="1">
                <a:solidFill>
                  <a:srgbClr val="333333"/>
                </a:solidFill>
                <a:latin typeface="Calibri Light"/>
                <a:ea typeface="Verdana"/>
                <a:cs typeface="Verdana"/>
                <a:sym typeface="Verdana"/>
              </a:rPr>
              <a:t>pendre</a:t>
            </a:r>
            <a:r>
              <a:rPr sz="2400" dirty="0">
                <a:solidFill>
                  <a:srgbClr val="333333"/>
                </a:solidFill>
                <a:latin typeface="Calibri Light"/>
                <a:ea typeface="Verdana"/>
                <a:cs typeface="Verdana"/>
                <a:sym typeface="Verdana"/>
              </a:rPr>
              <a:t> la </a:t>
            </a:r>
            <a:r>
              <a:rPr sz="2400" dirty="0" err="1">
                <a:solidFill>
                  <a:srgbClr val="333333"/>
                </a:solidFill>
                <a:latin typeface="Calibri Light"/>
                <a:ea typeface="Verdana"/>
                <a:cs typeface="Verdana"/>
                <a:sym typeface="Verdana"/>
              </a:rPr>
              <a:t>partie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supérieure</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corps de </a:t>
            </a:r>
            <a:r>
              <a:rPr sz="2400" dirty="0" err="1">
                <a:solidFill>
                  <a:srgbClr val="333333"/>
                </a:solidFill>
                <a:latin typeface="Calibri Light"/>
                <a:ea typeface="Verdana"/>
                <a:cs typeface="Verdana"/>
                <a:sym typeface="Verdana"/>
              </a:rPr>
              <a:t>façon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relaxée</a:t>
            </a:r>
            <a:r>
              <a:rPr sz="2400" dirty="0">
                <a:solidFill>
                  <a:srgbClr val="333333"/>
                </a:solidFill>
                <a:latin typeface="Calibri Light"/>
                <a:ea typeface="Verdana"/>
                <a:cs typeface="Verdana"/>
                <a:sym typeface="Verdana"/>
              </a:rPr>
              <a:t> et </a:t>
            </a:r>
            <a:r>
              <a:rPr sz="2400" dirty="0" err="1">
                <a:solidFill>
                  <a:srgbClr val="333333"/>
                </a:solidFill>
                <a:latin typeface="Calibri Light"/>
                <a:ea typeface="Verdana"/>
                <a:cs typeface="Verdana"/>
                <a:sym typeface="Verdana"/>
              </a:rPr>
              <a:t>puis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lentement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redressez-vous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vertèbre</a:t>
            </a:r>
            <a:r>
              <a:rPr sz="2400" dirty="0">
                <a:solidFill>
                  <a:srgbClr val="333333"/>
                </a:solidFill>
                <a:latin typeface="Calibri Light"/>
                <a:ea typeface="Verdana"/>
                <a:cs typeface="Verdana"/>
                <a:sym typeface="Verdana"/>
              </a:rPr>
              <a:t> par </a:t>
            </a:r>
            <a:r>
              <a:rPr sz="2400" dirty="0" err="1">
                <a:solidFill>
                  <a:srgbClr val="333333"/>
                </a:solidFill>
                <a:latin typeface="Calibri Light"/>
                <a:ea typeface="Verdana"/>
                <a:cs typeface="Verdana"/>
                <a:sym typeface="Verdana"/>
              </a:rPr>
              <a:t>vertèbre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Imaginez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que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quelqu’un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hisse</a:t>
            </a:r>
            <a:r>
              <a:rPr sz="2400" dirty="0">
                <a:solidFill>
                  <a:srgbClr val="333333"/>
                </a:solidFill>
                <a:latin typeface="Calibri Light"/>
                <a:ea typeface="Verdana"/>
                <a:cs typeface="Verdana"/>
                <a:sym typeface="Verdana"/>
              </a:rPr>
              <a:t> par le bout des </a:t>
            </a:r>
            <a:r>
              <a:rPr sz="2400" dirty="0" err="1">
                <a:solidFill>
                  <a:srgbClr val="333333"/>
                </a:solidFill>
                <a:latin typeface="Calibri Light"/>
                <a:ea typeface="Verdana"/>
                <a:cs typeface="Verdana"/>
                <a:sym typeface="Verdana"/>
              </a:rPr>
              <a:t>cheveux</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Marchez</a:t>
            </a:r>
            <a:r>
              <a:rPr sz="2400" dirty="0">
                <a:solidFill>
                  <a:srgbClr val="333333"/>
                </a:solidFill>
                <a:latin typeface="Calibri Light"/>
                <a:ea typeface="Verdana"/>
                <a:cs typeface="Verdana"/>
                <a:sym typeface="Verdana"/>
              </a:rPr>
              <a:t> à travers la pièce </a:t>
            </a:r>
            <a:r>
              <a:rPr sz="2400" dirty="0" err="1">
                <a:solidFill>
                  <a:srgbClr val="333333"/>
                </a:solidFill>
                <a:latin typeface="Calibri Light"/>
                <a:ea typeface="Verdana"/>
                <a:cs typeface="Verdana"/>
                <a:sym typeface="Verdana"/>
              </a:rPr>
              <a:t>dans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cette</a:t>
            </a:r>
            <a:r>
              <a:rPr sz="2400" dirty="0">
                <a:solidFill>
                  <a:srgbClr val="333333"/>
                </a:solidFill>
                <a:latin typeface="Calibri Light"/>
                <a:ea typeface="Verdana"/>
                <a:cs typeface="Verdana"/>
                <a:sym typeface="Verdana"/>
              </a:rPr>
              <a:t> position!</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28</a:t>
            </a:fld>
            <a:endParaRPr lang="en-US"/>
          </a:p>
        </p:txBody>
      </p:sp>
    </p:spTree>
    <p:extLst>
      <p:ext uri="{BB962C8B-B14F-4D97-AF65-F5344CB8AC3E}">
        <p14:creationId xmlns:p14="http://schemas.microsoft.com/office/powerpoint/2010/main" val="9797419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Shape 226"/>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Exercice 2</a:t>
            </a:r>
            <a:endParaRPr sz="3600">
              <a:latin typeface="Calibri Light"/>
            </a:endParaRPr>
          </a:p>
        </p:txBody>
      </p:sp>
      <p:sp>
        <p:nvSpPr>
          <p:cNvPr id="227" name="Shape 227"/>
          <p:cNvSpPr>
            <a:spLocks noGrp="1"/>
          </p:cNvSpPr>
          <p:nvPr>
            <p:ph idx="1"/>
          </p:nvPr>
        </p:nvSpPr>
        <p:spPr>
          <a:prstGeom prst="rect">
            <a:avLst/>
          </a:prstGeom>
        </p:spPr>
        <p:txBody>
          <a:bodyPr lIns="0" tIns="0" rIns="0" bIns="0">
            <a:normAutofit/>
          </a:bodyPr>
          <a:lstStyle/>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Maintenant</a:t>
            </a:r>
            <a:r>
              <a:rPr sz="2400" dirty="0">
                <a:solidFill>
                  <a:srgbClr val="333333"/>
                </a:solidFill>
                <a:latin typeface="Calibri Light"/>
                <a:ea typeface="Verdana"/>
                <a:cs typeface="Verdana"/>
                <a:sym typeface="Verdana"/>
              </a:rPr>
              <a:t>, laissez </a:t>
            </a:r>
            <a:r>
              <a:rPr sz="2400" dirty="0" err="1">
                <a:solidFill>
                  <a:srgbClr val="333333"/>
                </a:solidFill>
                <a:latin typeface="Calibri Light"/>
                <a:ea typeface="Verdana"/>
                <a:cs typeface="Verdana"/>
                <a:sym typeface="Verdana"/>
              </a:rPr>
              <a:t>pendre</a:t>
            </a:r>
            <a:r>
              <a:rPr sz="2400" dirty="0">
                <a:solidFill>
                  <a:srgbClr val="333333"/>
                </a:solidFill>
                <a:latin typeface="Calibri Light"/>
                <a:ea typeface="Verdana"/>
                <a:cs typeface="Verdana"/>
                <a:sym typeface="Verdana"/>
              </a:rPr>
              <a:t> la </a:t>
            </a:r>
            <a:r>
              <a:rPr sz="2400" dirty="0" err="1">
                <a:solidFill>
                  <a:srgbClr val="333333"/>
                </a:solidFill>
                <a:latin typeface="Calibri Light"/>
                <a:ea typeface="Verdana"/>
                <a:cs typeface="Verdana"/>
                <a:sym typeface="Verdana"/>
              </a:rPr>
              <a:t>partie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supérieure</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corps de </a:t>
            </a:r>
            <a:r>
              <a:rPr sz="2400" dirty="0" err="1">
                <a:solidFill>
                  <a:srgbClr val="333333"/>
                </a:solidFill>
                <a:latin typeface="Calibri Light"/>
                <a:ea typeface="Verdana"/>
                <a:cs typeface="Verdana"/>
                <a:sym typeface="Verdana"/>
              </a:rPr>
              <a:t>façon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relaxée</a:t>
            </a:r>
            <a:r>
              <a:rPr sz="2400" dirty="0">
                <a:solidFill>
                  <a:srgbClr val="333333"/>
                </a:solidFill>
                <a:latin typeface="Calibri Light"/>
                <a:ea typeface="Verdana"/>
                <a:cs typeface="Verdana"/>
                <a:sym typeface="Verdana"/>
              </a:rPr>
              <a:t> et </a:t>
            </a:r>
            <a:r>
              <a:rPr sz="2400" dirty="0" err="1">
                <a:solidFill>
                  <a:srgbClr val="333333"/>
                </a:solidFill>
                <a:latin typeface="Calibri Light"/>
                <a:ea typeface="Verdana"/>
                <a:cs typeface="Verdana"/>
                <a:sym typeface="Verdana"/>
              </a:rPr>
              <a:t>puis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lentement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redressez-vous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vertèbre</a:t>
            </a:r>
            <a:r>
              <a:rPr sz="2400" dirty="0">
                <a:solidFill>
                  <a:srgbClr val="333333"/>
                </a:solidFill>
                <a:latin typeface="Calibri Light"/>
                <a:ea typeface="Verdana"/>
                <a:cs typeface="Verdana"/>
                <a:sym typeface="Verdana"/>
              </a:rPr>
              <a:t> par </a:t>
            </a:r>
            <a:r>
              <a:rPr sz="2400" dirty="0" err="1">
                <a:solidFill>
                  <a:srgbClr val="333333"/>
                </a:solidFill>
                <a:latin typeface="Calibri Light"/>
                <a:ea typeface="Verdana"/>
                <a:cs typeface="Verdana"/>
                <a:sym typeface="Verdana"/>
              </a:rPr>
              <a:t>vertèbre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Imaginez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que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quelqu’un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hisse</a:t>
            </a:r>
            <a:r>
              <a:rPr sz="2400" dirty="0">
                <a:solidFill>
                  <a:srgbClr val="333333"/>
                </a:solidFill>
                <a:latin typeface="Calibri Light"/>
                <a:ea typeface="Verdana"/>
                <a:cs typeface="Verdana"/>
                <a:sym typeface="Verdana"/>
              </a:rPr>
              <a:t> par le bout des </a:t>
            </a:r>
            <a:r>
              <a:rPr sz="2400" dirty="0" err="1">
                <a:solidFill>
                  <a:srgbClr val="333333"/>
                </a:solidFill>
                <a:latin typeface="Calibri Light"/>
                <a:ea typeface="Verdana"/>
                <a:cs typeface="Verdana"/>
                <a:sym typeface="Verdana"/>
              </a:rPr>
              <a:t>cheveux</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Marchez</a:t>
            </a:r>
            <a:r>
              <a:rPr sz="2400" dirty="0">
                <a:solidFill>
                  <a:srgbClr val="333333"/>
                </a:solidFill>
                <a:latin typeface="Calibri Light"/>
                <a:ea typeface="Verdana"/>
                <a:cs typeface="Verdana"/>
                <a:sym typeface="Verdana"/>
              </a:rPr>
              <a:t> à travers la pièce </a:t>
            </a:r>
            <a:r>
              <a:rPr sz="2400" dirty="0" err="1">
                <a:solidFill>
                  <a:srgbClr val="333333"/>
                </a:solidFill>
                <a:latin typeface="Calibri Light"/>
                <a:ea typeface="Verdana"/>
                <a:cs typeface="Verdana"/>
                <a:sym typeface="Verdana"/>
              </a:rPr>
              <a:t>dans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cette</a:t>
            </a:r>
            <a:r>
              <a:rPr sz="2400" dirty="0">
                <a:solidFill>
                  <a:srgbClr val="333333"/>
                </a:solidFill>
                <a:latin typeface="Calibri Light"/>
                <a:ea typeface="Verdana"/>
                <a:cs typeface="Verdana"/>
                <a:sym typeface="Verdana"/>
              </a:rPr>
              <a:t> position!</a:t>
            </a:r>
          </a:p>
          <a:p>
            <a:pPr lvl="0" algn="ctr">
              <a:buSzTx/>
              <a:tabLst>
                <a:tab pos="76200" algn="l"/>
              </a:tabLst>
              <a:defRPr sz="1800"/>
            </a:pPr>
            <a:r>
              <a:rPr sz="2400" dirty="0">
                <a:solidFill>
                  <a:srgbClr val="004992"/>
                </a:solidFill>
                <a:latin typeface="Calibri Light"/>
                <a:ea typeface="Verdana"/>
                <a:cs typeface="Verdana"/>
                <a:sym typeface="Verdana"/>
              </a:rPr>
              <a:t>Comment </a:t>
            </a:r>
            <a:r>
              <a:rPr sz="2400" dirty="0" err="1">
                <a:solidFill>
                  <a:srgbClr val="004992"/>
                </a:solidFill>
                <a:latin typeface="Calibri Light"/>
                <a:ea typeface="Verdana"/>
                <a:cs typeface="Verdana"/>
                <a:sym typeface="Verdana"/>
              </a:rPr>
              <a:t>vous</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sentez-vous</a:t>
            </a:r>
            <a:r>
              <a:rPr sz="2400" dirty="0">
                <a:solidFill>
                  <a:srgbClr val="004992"/>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29</a:t>
            </a:fld>
            <a:endParaRPr lang="en-US"/>
          </a:p>
        </p:txBody>
      </p:sp>
    </p:spTree>
    <p:extLst>
      <p:ext uri="{BB962C8B-B14F-4D97-AF65-F5344CB8AC3E}">
        <p14:creationId xmlns:p14="http://schemas.microsoft.com/office/powerpoint/2010/main" val="3893753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Shape 229"/>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Exercice 2</a:t>
            </a:r>
            <a:endParaRPr sz="3600">
              <a:latin typeface="Calibri Light"/>
            </a:endParaRPr>
          </a:p>
        </p:txBody>
      </p:sp>
      <p:sp>
        <p:nvSpPr>
          <p:cNvPr id="230" name="Shape 230"/>
          <p:cNvSpPr>
            <a:spLocks noGrp="1"/>
          </p:cNvSpPr>
          <p:nvPr>
            <p:ph idx="1"/>
          </p:nvPr>
        </p:nvSpPr>
        <p:spPr>
          <a:prstGeom prst="rect">
            <a:avLst/>
          </a:prstGeom>
        </p:spPr>
        <p:txBody>
          <a:bodyPr lIns="0" tIns="0" rIns="0" bIns="0">
            <a:normAutofit/>
          </a:bodyPr>
          <a:lstStyle/>
          <a:p>
            <a:pPr marL="342900" lvl="0" indent="-342900" defTabSz="886968">
              <a:buClr>
                <a:srgbClr val="333333"/>
              </a:buClr>
              <a:buFont typeface="WingDings"/>
              <a:buChar char=""/>
              <a:tabLst>
                <a:tab pos="63500" algn="l"/>
              </a:tabLst>
              <a:defRPr sz="1800"/>
            </a:pP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avez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peut-être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remarqué</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que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étiez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bien</a:t>
            </a:r>
            <a:r>
              <a:rPr sz="2400" dirty="0">
                <a:solidFill>
                  <a:srgbClr val="333333"/>
                </a:solidFill>
                <a:latin typeface="Calibri Light"/>
                <a:ea typeface="Verdana"/>
                <a:cs typeface="Verdana"/>
                <a:sym typeface="Verdana"/>
              </a:rPr>
              <a:t> plus droit et </a:t>
            </a:r>
            <a:r>
              <a:rPr sz="2400" dirty="0" err="1">
                <a:solidFill>
                  <a:srgbClr val="333333"/>
                </a:solidFill>
                <a:latin typeface="Calibri Light"/>
                <a:ea typeface="Verdana"/>
                <a:cs typeface="Verdana"/>
                <a:sym typeface="Verdana"/>
              </a:rPr>
              <a:t>sécurisé</a:t>
            </a:r>
            <a:r>
              <a:rPr sz="2400" dirty="0">
                <a:solidFill>
                  <a:srgbClr val="333333"/>
                </a:solidFill>
                <a:latin typeface="Calibri Light"/>
                <a:ea typeface="Verdana"/>
                <a:cs typeface="Verdana"/>
                <a:sym typeface="Verdana"/>
              </a:rPr>
              <a:t>.</a:t>
            </a:r>
          </a:p>
          <a:p>
            <a:pPr marL="342900" lvl="0" indent="-342900" defTabSz="886968">
              <a:buClr>
                <a:srgbClr val="333333"/>
              </a:buClr>
              <a:buFont typeface="WingDings"/>
              <a:buChar char=""/>
              <a:tabLst>
                <a:tab pos="63500" algn="l"/>
              </a:tabLst>
              <a:defRPr sz="1800"/>
            </a:pPr>
            <a:r>
              <a:rPr sz="2400" dirty="0" err="1">
                <a:solidFill>
                  <a:srgbClr val="333333"/>
                </a:solidFill>
                <a:latin typeface="Calibri Light"/>
                <a:ea typeface="Verdana"/>
                <a:cs typeface="Verdana"/>
                <a:sym typeface="Verdana"/>
              </a:rPr>
              <a:t>Une</a:t>
            </a:r>
            <a:r>
              <a:rPr sz="2400" dirty="0">
                <a:solidFill>
                  <a:srgbClr val="333333"/>
                </a:solidFill>
                <a:latin typeface="Calibri Light"/>
                <a:ea typeface="Verdana"/>
                <a:cs typeface="Verdana"/>
                <a:sym typeface="Verdana"/>
              </a:rPr>
              <a:t> position </a:t>
            </a:r>
            <a:r>
              <a:rPr sz="2400" dirty="0" err="1">
                <a:solidFill>
                  <a:srgbClr val="333333"/>
                </a:solidFill>
                <a:latin typeface="Calibri Light"/>
                <a:ea typeface="Verdana"/>
                <a:cs typeface="Verdana"/>
                <a:sym typeface="Verdana"/>
              </a:rPr>
              <a:t>ferme</a:t>
            </a:r>
            <a:r>
              <a:rPr sz="2400" dirty="0">
                <a:solidFill>
                  <a:srgbClr val="333333"/>
                </a:solidFill>
                <a:latin typeface="Calibri Light"/>
                <a:ea typeface="Verdana"/>
                <a:cs typeface="Verdana"/>
                <a:sym typeface="Verdana"/>
              </a:rPr>
              <a:t> et </a:t>
            </a:r>
            <a:r>
              <a:rPr sz="2400" dirty="0" err="1">
                <a:solidFill>
                  <a:srgbClr val="333333"/>
                </a:solidFill>
                <a:latin typeface="Calibri Light"/>
                <a:ea typeface="Verdana"/>
                <a:cs typeface="Verdana"/>
                <a:sym typeface="Verdana"/>
              </a:rPr>
              <a:t>une</a:t>
            </a:r>
            <a:r>
              <a:rPr sz="2400" dirty="0">
                <a:solidFill>
                  <a:srgbClr val="333333"/>
                </a:solidFill>
                <a:latin typeface="Calibri Light"/>
                <a:ea typeface="Verdana"/>
                <a:cs typeface="Verdana"/>
                <a:sym typeface="Verdana"/>
              </a:rPr>
              <a:t> posture </a:t>
            </a:r>
            <a:r>
              <a:rPr sz="2400" dirty="0" err="1">
                <a:solidFill>
                  <a:srgbClr val="333333"/>
                </a:solidFill>
                <a:latin typeface="Calibri Light"/>
                <a:ea typeface="Verdana"/>
                <a:cs typeface="Verdana"/>
                <a:sym typeface="Verdana"/>
              </a:rPr>
              <a:t>droite</a:t>
            </a:r>
            <a:r>
              <a:rPr sz="2400" dirty="0">
                <a:solidFill>
                  <a:srgbClr val="333333"/>
                </a:solidFill>
                <a:latin typeface="Calibri Light"/>
                <a:ea typeface="Verdana"/>
                <a:cs typeface="Verdana"/>
                <a:sym typeface="Verdana"/>
              </a:rPr>
              <a:t> ne </a:t>
            </a:r>
            <a:r>
              <a:rPr sz="2400" dirty="0" err="1">
                <a:solidFill>
                  <a:srgbClr val="333333"/>
                </a:solidFill>
                <a:latin typeface="Calibri Light"/>
                <a:ea typeface="Verdana"/>
                <a:cs typeface="Verdana"/>
                <a:sym typeface="Verdana"/>
              </a:rPr>
              <a:t>donnent</a:t>
            </a:r>
            <a:r>
              <a:rPr sz="2400" dirty="0">
                <a:solidFill>
                  <a:srgbClr val="333333"/>
                </a:solidFill>
                <a:latin typeface="Calibri Light"/>
                <a:ea typeface="Verdana"/>
                <a:cs typeface="Verdana"/>
                <a:sym typeface="Verdana"/>
              </a:rPr>
              <a:t> pas </a:t>
            </a:r>
            <a:r>
              <a:rPr sz="2400" dirty="0" err="1">
                <a:solidFill>
                  <a:srgbClr val="333333"/>
                </a:solidFill>
                <a:latin typeface="Calibri Light"/>
                <a:ea typeface="Verdana"/>
                <a:cs typeface="Verdana"/>
                <a:sym typeface="Verdana"/>
              </a:rPr>
              <a:t>seulement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une</a:t>
            </a:r>
            <a:r>
              <a:rPr sz="2400" dirty="0">
                <a:solidFill>
                  <a:srgbClr val="333333"/>
                </a:solidFill>
                <a:latin typeface="Calibri Light"/>
                <a:ea typeface="Verdana"/>
                <a:cs typeface="Verdana"/>
                <a:sym typeface="Verdana"/>
              </a:rPr>
              <a:t> impression </a:t>
            </a:r>
            <a:r>
              <a:rPr sz="2400" dirty="0" err="1">
                <a:solidFill>
                  <a:srgbClr val="333333"/>
                </a:solidFill>
                <a:latin typeface="Calibri Light"/>
                <a:ea typeface="Verdana"/>
                <a:cs typeface="Verdana"/>
                <a:sym typeface="Verdana"/>
              </a:rPr>
              <a:t>d’assurance</a:t>
            </a:r>
            <a:r>
              <a:rPr sz="2400" dirty="0">
                <a:solidFill>
                  <a:srgbClr val="333333"/>
                </a:solidFill>
                <a:latin typeface="Calibri Light"/>
                <a:ea typeface="Verdana"/>
                <a:cs typeface="Verdana"/>
                <a:sym typeface="Verdana"/>
              </a:rPr>
              <a:t> aux </a:t>
            </a:r>
            <a:r>
              <a:rPr sz="2400" dirty="0" err="1">
                <a:solidFill>
                  <a:srgbClr val="333333"/>
                </a:solidFill>
                <a:latin typeface="Calibri Light"/>
                <a:ea typeface="Verdana"/>
                <a:cs typeface="Verdana"/>
                <a:sym typeface="Verdana"/>
              </a:rPr>
              <a:t>autres</a:t>
            </a:r>
            <a:r>
              <a:rPr sz="2400" dirty="0">
                <a:solidFill>
                  <a:srgbClr val="333333"/>
                </a:solidFill>
                <a:latin typeface="Calibri Light"/>
                <a:ea typeface="Verdana"/>
                <a:cs typeface="Verdana"/>
                <a:sym typeface="Verdana"/>
              </a:rPr>
              <a:t>, </a:t>
            </a:r>
            <a:r>
              <a:rPr lang="fr-CH" sz="2400" dirty="0">
                <a:solidFill>
                  <a:srgbClr val="333333"/>
                </a:solidFill>
                <a:latin typeface="Calibri Light"/>
                <a:ea typeface="Verdana"/>
                <a:cs typeface="Verdana"/>
                <a:sym typeface="Verdana"/>
              </a:rPr>
              <a:t>cela</a:t>
            </a:r>
            <a:r>
              <a:rPr sz="2400" dirty="0">
                <a:solidFill>
                  <a:srgbClr val="333333"/>
                </a:solidFill>
                <a:latin typeface="Calibri Light"/>
                <a:ea typeface="Verdana"/>
                <a:cs typeface="Verdana"/>
                <a:sym typeface="Verdana"/>
              </a:rPr>
              <a:t> a </a:t>
            </a:r>
            <a:r>
              <a:rPr sz="2400" dirty="0" err="1">
                <a:solidFill>
                  <a:srgbClr val="333333"/>
                </a:solidFill>
                <a:latin typeface="Calibri Light"/>
                <a:ea typeface="Verdana"/>
                <a:cs typeface="Verdana"/>
                <a:sym typeface="Verdana"/>
              </a:rPr>
              <a:t>aussi</a:t>
            </a:r>
            <a:r>
              <a:rPr sz="2400" dirty="0">
                <a:solidFill>
                  <a:srgbClr val="333333"/>
                </a:solidFill>
                <a:latin typeface="Calibri Light"/>
                <a:ea typeface="Verdana"/>
                <a:cs typeface="Verdana"/>
                <a:sym typeface="Verdana"/>
              </a:rPr>
              <a:t> un impact </a:t>
            </a:r>
            <a:r>
              <a:rPr sz="2400" dirty="0" err="1">
                <a:solidFill>
                  <a:srgbClr val="333333"/>
                </a:solidFill>
                <a:latin typeface="Calibri Light"/>
                <a:ea typeface="Verdana"/>
                <a:cs typeface="Verdana"/>
                <a:sym typeface="Verdana"/>
              </a:rPr>
              <a:t>positif</a:t>
            </a:r>
            <a:r>
              <a:rPr sz="2400" dirty="0">
                <a:solidFill>
                  <a:srgbClr val="333333"/>
                </a:solidFill>
                <a:latin typeface="Calibri Light"/>
                <a:ea typeface="Verdana"/>
                <a:cs typeface="Verdana"/>
                <a:sym typeface="Verdana"/>
              </a:rPr>
              <a:t> sur </a:t>
            </a:r>
            <a:r>
              <a:rPr sz="2400" dirty="0" err="1">
                <a:solidFill>
                  <a:srgbClr val="333333"/>
                </a:solidFill>
                <a:latin typeface="Calibri Light"/>
                <a:ea typeface="Verdana"/>
                <a:cs typeface="Verdana"/>
                <a:sym typeface="Verdana"/>
              </a:rPr>
              <a:t>l’estime</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soi</a:t>
            </a:r>
            <a:r>
              <a:rPr sz="2400" dirty="0">
                <a:solidFill>
                  <a:srgbClr val="333333"/>
                </a:solidFill>
                <a:latin typeface="Calibri Light"/>
                <a:ea typeface="Verdana"/>
                <a:cs typeface="Verdana"/>
                <a:sym typeface="Verdana"/>
              </a:rPr>
              <a:t>.</a:t>
            </a:r>
          </a:p>
          <a:p>
            <a:pPr marL="342900" lvl="0" indent="-342900" defTabSz="886968">
              <a:buClr>
                <a:srgbClr val="333333"/>
              </a:buClr>
              <a:buFont typeface="WingDings"/>
              <a:buChar char=""/>
              <a:tabLst>
                <a:tab pos="63500" algn="l"/>
              </a:tabLst>
              <a:defRPr sz="1800"/>
            </a:pPr>
            <a:r>
              <a:rPr sz="2400" dirty="0" err="1">
                <a:solidFill>
                  <a:srgbClr val="333333"/>
                </a:solidFill>
                <a:latin typeface="Calibri Light"/>
                <a:ea typeface="Verdana"/>
                <a:cs typeface="Verdana"/>
                <a:sym typeface="Verdana"/>
              </a:rPr>
              <a:t>Développez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une</a:t>
            </a:r>
            <a:r>
              <a:rPr sz="2400" dirty="0">
                <a:solidFill>
                  <a:srgbClr val="333333"/>
                </a:solidFill>
                <a:latin typeface="Calibri Light"/>
                <a:ea typeface="Verdana"/>
                <a:cs typeface="Verdana"/>
                <a:sym typeface="Verdana"/>
              </a:rPr>
              <a:t> nouvelle attitude interne avec la bonne posture physique: Un </a:t>
            </a:r>
            <a:r>
              <a:rPr sz="2400" dirty="0" err="1">
                <a:solidFill>
                  <a:srgbClr val="333333"/>
                </a:solidFill>
                <a:latin typeface="Calibri Light"/>
                <a:ea typeface="Verdana"/>
                <a:cs typeface="Verdana"/>
                <a:sym typeface="Verdana"/>
              </a:rPr>
              <a:t>langage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corporel</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disant</a:t>
            </a:r>
            <a:r>
              <a:rPr sz="2400" dirty="0">
                <a:solidFill>
                  <a:srgbClr val="333333"/>
                </a:solidFill>
                <a:latin typeface="Calibri Light"/>
                <a:ea typeface="Verdana"/>
                <a:cs typeface="Verdana"/>
                <a:sym typeface="Verdana"/>
              </a:rPr>
              <a:t> </a:t>
            </a:r>
            <a:r>
              <a:rPr lang="fr-CH" sz="2400" dirty="0">
                <a:solidFill>
                  <a:srgbClr val="333333"/>
                </a:solidFill>
                <a:latin typeface="Calibri Light"/>
                <a:ea typeface="Verdana"/>
                <a:cs typeface="Verdana"/>
                <a:sym typeface="Verdana"/>
              </a:rPr>
              <a:t>«</a:t>
            </a:r>
            <a:r>
              <a:rPr sz="2400" dirty="0">
                <a:solidFill>
                  <a:srgbClr val="333333"/>
                </a:solidFill>
                <a:latin typeface="Calibri Light"/>
                <a:ea typeface="Verdana"/>
                <a:cs typeface="Verdana"/>
                <a:sym typeface="Verdana"/>
              </a:rPr>
              <a:t>Je </a:t>
            </a:r>
            <a:r>
              <a:rPr sz="2400" dirty="0" err="1">
                <a:solidFill>
                  <a:srgbClr val="333333"/>
                </a:solidFill>
                <a:latin typeface="Calibri Light"/>
                <a:ea typeface="Verdana"/>
                <a:cs typeface="Verdana"/>
                <a:sym typeface="Verdana"/>
              </a:rPr>
              <a:t>suis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confiant</a:t>
            </a:r>
            <a:r>
              <a:rPr lang="fr-FR" sz="2400" dirty="0">
                <a:solidFill>
                  <a:srgbClr val="333333"/>
                </a:solidFill>
                <a:latin typeface="Calibri Light"/>
              </a:rPr>
              <a:t>»</a:t>
            </a:r>
            <a:r>
              <a:rPr sz="2400" dirty="0">
                <a:solidFill>
                  <a:srgbClr val="333333"/>
                </a:solidFill>
                <a:latin typeface="Calibri Light"/>
                <a:ea typeface="Verdana"/>
                <a:cs typeface="Verdana"/>
                <a:sym typeface="Verdana"/>
              </a:rPr>
              <a:t> (posture </a:t>
            </a:r>
            <a:r>
              <a:rPr sz="2400" dirty="0" err="1">
                <a:solidFill>
                  <a:srgbClr val="333333"/>
                </a:solidFill>
                <a:latin typeface="Calibri Light"/>
                <a:ea typeface="Verdana"/>
                <a:cs typeface="Verdana"/>
                <a:sym typeface="Verdana"/>
              </a:rPr>
              <a:t>droite</a:t>
            </a:r>
            <a:r>
              <a:rPr sz="2400" dirty="0">
                <a:solidFill>
                  <a:srgbClr val="333333"/>
                </a:solidFill>
                <a:latin typeface="Calibri Light"/>
                <a:ea typeface="Verdana"/>
                <a:cs typeface="Verdana"/>
                <a:sym typeface="Verdana"/>
              </a:rPr>
              <a:t>, regard direct, </a:t>
            </a:r>
            <a:r>
              <a:rPr sz="2400" dirty="0" err="1">
                <a:solidFill>
                  <a:srgbClr val="333333"/>
                </a:solidFill>
                <a:latin typeface="Calibri Light"/>
                <a:ea typeface="Verdana"/>
                <a:cs typeface="Verdana"/>
                <a:sym typeface="Verdana"/>
              </a:rPr>
              <a:t>voix</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claire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engendre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une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réelle</a:t>
            </a:r>
            <a:r>
              <a:rPr sz="2400" dirty="0">
                <a:solidFill>
                  <a:srgbClr val="333333"/>
                </a:solidFill>
                <a:latin typeface="Calibri Light"/>
                <a:ea typeface="Verdana"/>
                <a:cs typeface="Verdana"/>
                <a:sym typeface="Verdana"/>
              </a:rPr>
              <a:t> force et </a:t>
            </a:r>
            <a:r>
              <a:rPr sz="2400" dirty="0" err="1">
                <a:solidFill>
                  <a:srgbClr val="333333"/>
                </a:solidFill>
                <a:latin typeface="Calibri Light"/>
                <a:ea typeface="Verdana"/>
                <a:cs typeface="Verdana"/>
                <a:sym typeface="Verdana"/>
              </a:rPr>
              <a:t>une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réelle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confiance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soi</a:t>
            </a:r>
            <a:r>
              <a:rPr sz="2400" dirty="0">
                <a:solidFill>
                  <a:srgbClr val="333333"/>
                </a:solidFill>
                <a:latin typeface="Calibri Light"/>
                <a:ea typeface="Verdana"/>
                <a:cs typeface="Verdana"/>
                <a:sym typeface="Verdana"/>
              </a:rPr>
              <a:t>.</a:t>
            </a:r>
            <a:endParaRPr lang="en-US" sz="2400" dirty="0">
              <a:solidFill>
                <a:srgbClr val="333333"/>
              </a:solidFill>
              <a:latin typeface="Calibri Light"/>
              <a:ea typeface="Verdana"/>
              <a:cs typeface="Verdana"/>
              <a:sym typeface="Verdana"/>
            </a:endParaRPr>
          </a:p>
          <a:p>
            <a:pPr lvl="0" algn="ctr" defTabSz="886968">
              <a:buClr>
                <a:srgbClr val="333333"/>
              </a:buClr>
              <a:buSzTx/>
              <a:tabLst>
                <a:tab pos="254000" algn="l"/>
              </a:tabLst>
              <a:defRPr sz="1800"/>
            </a:pPr>
            <a:r>
              <a:rPr sz="2400" dirty="0">
                <a:solidFill>
                  <a:srgbClr val="004992"/>
                </a:solidFill>
                <a:latin typeface="Calibri Light"/>
                <a:ea typeface="Verdana"/>
                <a:cs typeface="Verdana"/>
                <a:sym typeface="Verdana"/>
              </a:rPr>
              <a:t>Ce qui commence par de la </a:t>
            </a:r>
            <a:r>
              <a:rPr lang="fr-CH" sz="2400" dirty="0">
                <a:solidFill>
                  <a:srgbClr val="004992"/>
                </a:solidFill>
                <a:latin typeface="Calibri Light"/>
                <a:ea typeface="Verdana"/>
                <a:cs typeface="Verdana"/>
                <a:sym typeface="Verdana"/>
              </a:rPr>
              <a:t>«</a:t>
            </a:r>
            <a:r>
              <a:rPr sz="2400" dirty="0">
                <a:solidFill>
                  <a:srgbClr val="004992"/>
                </a:solidFill>
                <a:latin typeface="Calibri Light"/>
                <a:ea typeface="Verdana"/>
                <a:cs typeface="Verdana"/>
                <a:sym typeface="Verdana"/>
              </a:rPr>
              <a:t>posture</a:t>
            </a:r>
            <a:r>
              <a:rPr lang="en-US" sz="2400" dirty="0">
                <a:solidFill>
                  <a:srgbClr val="004992"/>
                </a:solidFill>
                <a:latin typeface="Calibri Light"/>
                <a:ea typeface="Verdana"/>
                <a:cs typeface="Verdana"/>
                <a:sym typeface="Verdana"/>
              </a:rPr>
              <a:t>»</a:t>
            </a:r>
            <a:r>
              <a:rPr lang="fr-CH"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finit</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en</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réelle</a:t>
            </a:r>
            <a:r>
              <a:rPr sz="2400" dirty="0">
                <a:solidFill>
                  <a:srgbClr val="004992"/>
                </a:solidFill>
                <a:latin typeface="Calibri Light"/>
                <a:ea typeface="Verdana"/>
                <a:cs typeface="Verdana"/>
                <a:sym typeface="Verdana"/>
              </a:rPr>
              <a:t> attitude.</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hape 233"/>
          <p:cNvSpPr>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fr-FR" sz="3600" dirty="0">
                <a:latin typeface="Calibri Light"/>
              </a:rPr>
              <a:t>Ruminer: Tourner en rond, sans avancer</a:t>
            </a:r>
            <a:endParaRPr sz="3600" dirty="0">
              <a:latin typeface="Calibri Light"/>
            </a:endParaRPr>
          </a:p>
        </p:txBody>
      </p:sp>
      <p:sp>
        <p:nvSpPr>
          <p:cNvPr id="232" name="Shape 232"/>
          <p:cNvSpPr>
            <a:spLocks noGrp="1"/>
          </p:cNvSpPr>
          <p:nvPr>
            <p:ph idx="1"/>
          </p:nvPr>
        </p:nvSpPr>
        <p:spPr>
          <a:xfrm>
            <a:off x="408955" y="2204864"/>
            <a:ext cx="8531728" cy="4248000"/>
          </a:xfrm>
          <a:prstGeom prst="rect">
            <a:avLst/>
          </a:prstGeom>
        </p:spPr>
        <p:txBody>
          <a:bodyPr lIns="0" tIns="0" rIns="0" bIns="0">
            <a:normAutofit/>
          </a:bodyPr>
          <a:lstStyle/>
          <a:p>
            <a:pPr marL="342900" lvl="0" indent="-342900">
              <a:buClr>
                <a:srgbClr val="000000"/>
              </a:buClr>
              <a:buFont typeface="WingDings"/>
              <a:buChar char=""/>
              <a:tabLst>
                <a:tab pos="76200" algn="l"/>
              </a:tabLst>
              <a:defRPr sz="1800"/>
            </a:pPr>
            <a:r>
              <a:rPr sz="2400" dirty="0">
                <a:solidFill>
                  <a:srgbClr val="004992"/>
                </a:solidFill>
                <a:latin typeface="Calibri Light"/>
                <a:ea typeface="Verdana"/>
                <a:cs typeface="Verdana"/>
                <a:sym typeface="Verdana"/>
              </a:rPr>
              <a:t>De </a:t>
            </a:r>
            <a:r>
              <a:rPr sz="2400" dirty="0" err="1">
                <a:solidFill>
                  <a:srgbClr val="004992"/>
                </a:solidFill>
                <a:latin typeface="Calibri Light"/>
                <a:ea typeface="Verdana"/>
                <a:cs typeface="Verdana"/>
                <a:sym typeface="Verdana"/>
              </a:rPr>
              <a:t>nombreuses</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personnes</a:t>
            </a:r>
            <a:r>
              <a:rPr sz="2400" dirty="0">
                <a:solidFill>
                  <a:srgbClr val="004992"/>
                </a:solidFill>
                <a:latin typeface="Calibri Light"/>
                <a:ea typeface="Verdana"/>
                <a:cs typeface="Verdana"/>
                <a:sym typeface="Verdana"/>
              </a:rPr>
              <a:t> avec des </a:t>
            </a:r>
            <a:r>
              <a:rPr sz="2400" dirty="0" err="1">
                <a:solidFill>
                  <a:srgbClr val="004992"/>
                </a:solidFill>
                <a:latin typeface="Calibri Light"/>
                <a:ea typeface="Verdana"/>
                <a:cs typeface="Verdana"/>
                <a:sym typeface="Verdana"/>
              </a:rPr>
              <a:t>symptômes</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psychologiques</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souffrent</a:t>
            </a:r>
            <a:r>
              <a:rPr sz="2400" dirty="0">
                <a:solidFill>
                  <a:srgbClr val="004992"/>
                </a:solidFill>
                <a:latin typeface="Calibri Light"/>
                <a:ea typeface="Verdana"/>
                <a:cs typeface="Verdana"/>
                <a:sym typeface="Verdana"/>
              </a:rPr>
              <a:t> de ruminations sans fin.</a:t>
            </a:r>
            <a:endParaRPr lang="en-US" sz="2400" dirty="0">
              <a:solidFill>
                <a:srgbClr val="004992"/>
              </a:solidFill>
              <a:latin typeface="Calibri Light"/>
              <a:ea typeface="Verdana"/>
              <a:cs typeface="Verdana"/>
              <a:sym typeface="Verdana"/>
            </a:endParaRPr>
          </a:p>
          <a:p>
            <a:pPr marL="342900" lvl="0" indent="-342900">
              <a:buClr>
                <a:srgbClr val="000000"/>
              </a:buClr>
              <a:buFont typeface="WingDings"/>
              <a:buChar char=""/>
              <a:tabLst>
                <a:tab pos="76200" algn="l"/>
              </a:tabLst>
              <a:defRPr sz="1800"/>
            </a:pPr>
            <a:r>
              <a:rPr sz="2400" dirty="0" err="1">
                <a:solidFill>
                  <a:srgbClr val="333333"/>
                </a:solidFill>
                <a:latin typeface="Calibri Light"/>
                <a:ea typeface="Verdana"/>
                <a:cs typeface="Verdana"/>
                <a:sym typeface="Verdana"/>
              </a:rPr>
              <a:t>Avez-vous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remarqué</a:t>
            </a:r>
            <a:r>
              <a:rPr sz="2400" dirty="0">
                <a:solidFill>
                  <a:srgbClr val="333333"/>
                </a:solidFill>
                <a:latin typeface="Calibri Light"/>
                <a:ea typeface="Verdana"/>
                <a:cs typeface="Verdana"/>
                <a:sym typeface="Verdana"/>
              </a:rPr>
              <a:t> que </a:t>
            </a: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ruminiez</a:t>
            </a:r>
            <a:r>
              <a:rPr sz="24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31</a:t>
            </a:fld>
            <a:endParaRPr lang="en-US"/>
          </a:p>
        </p:txBody>
      </p:sp>
      <p:pic>
        <p:nvPicPr>
          <p:cNvPr id="8"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Shape 237"/>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Problèmes</a:t>
            </a:r>
            <a:endParaRPr sz="3600">
              <a:latin typeface="Calibri Light"/>
            </a:endParaRPr>
          </a:p>
        </p:txBody>
      </p:sp>
      <p:sp>
        <p:nvSpPr>
          <p:cNvPr id="236" name="Shape 236"/>
          <p:cNvSpPr>
            <a:spLocks noGrp="1"/>
          </p:cNvSpPr>
          <p:nvPr>
            <p:ph idx="1"/>
          </p:nvPr>
        </p:nvSpPr>
        <p:spPr>
          <a:xfrm>
            <a:off x="408955" y="2204864"/>
            <a:ext cx="8531728" cy="4248000"/>
          </a:xfrm>
          <a:prstGeom prst="rect">
            <a:avLst/>
          </a:prstGeom>
        </p:spPr>
        <p:txBody>
          <a:bodyPr lIns="0" tIns="0" rIns="0" bIns="0">
            <a:normAutofit/>
          </a:bodyPr>
          <a:lstStyle/>
          <a:p>
            <a:pPr lvl="0">
              <a:buClr>
                <a:srgbClr val="004992"/>
              </a:buClr>
              <a:buSzTx/>
              <a:tabLst>
                <a:tab pos="76200" algn="l"/>
              </a:tabLst>
              <a:defRPr sz="1800"/>
            </a:pPr>
            <a:r>
              <a:rPr sz="2400" dirty="0">
                <a:solidFill>
                  <a:srgbClr val="004992"/>
                </a:solidFill>
                <a:latin typeface="Calibri Light"/>
                <a:ea typeface="Verdana"/>
                <a:cs typeface="Verdana"/>
                <a:sym typeface="Verdana"/>
              </a:rPr>
              <a:t>Les ruminations </a:t>
            </a:r>
            <a:r>
              <a:rPr sz="2400" dirty="0" err="1">
                <a:solidFill>
                  <a:srgbClr val="004992"/>
                </a:solidFill>
                <a:latin typeface="Calibri Light"/>
                <a:ea typeface="Verdana"/>
                <a:cs typeface="Verdana"/>
                <a:sym typeface="Verdana"/>
              </a:rPr>
              <a:t>sont</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problématiques</a:t>
            </a:r>
            <a:r>
              <a:rPr sz="2400" dirty="0">
                <a:solidFill>
                  <a:srgbClr val="004992"/>
                </a:solidFill>
                <a:latin typeface="Calibri Light"/>
                <a:ea typeface="Verdana"/>
                <a:cs typeface="Verdana"/>
                <a:sym typeface="Verdana"/>
              </a:rPr>
              <a:t> pour </a:t>
            </a:r>
            <a:r>
              <a:rPr sz="2400" dirty="0" err="1">
                <a:solidFill>
                  <a:srgbClr val="004992"/>
                </a:solidFill>
                <a:latin typeface="Calibri Light"/>
                <a:ea typeface="Verdana"/>
                <a:cs typeface="Verdana"/>
                <a:sym typeface="Verdana"/>
              </a:rPr>
              <a:t>plusieurs</a:t>
            </a:r>
            <a:r>
              <a:rPr sz="2400" dirty="0">
                <a:solidFill>
                  <a:srgbClr val="004992"/>
                </a:solidFill>
                <a:latin typeface="Calibri Light"/>
                <a:ea typeface="Verdana"/>
                <a:cs typeface="Verdana"/>
                <a:sym typeface="Verdana"/>
              </a:rPr>
              <a:t> raisons:</a:t>
            </a:r>
            <a:endParaRPr lang="en-US" sz="2400" dirty="0">
              <a:solidFill>
                <a:srgbClr val="004992"/>
              </a:solidFill>
              <a:latin typeface="Calibri Light"/>
              <a:ea typeface="Verdana"/>
              <a:cs typeface="Verdana"/>
              <a:sym typeface="Verdana"/>
            </a:endParaRPr>
          </a:p>
          <a:p>
            <a:pPr marL="342900" lvl="0" indent="-342900">
              <a:buClr>
                <a:srgbClr val="333333"/>
              </a:buClr>
              <a:buFont typeface="WingDings"/>
              <a:buChar char=""/>
              <a:tabLst>
                <a:tab pos="76200" algn="l"/>
              </a:tabLst>
              <a:defRPr sz="1800"/>
            </a:pPr>
            <a:r>
              <a:rPr sz="2400" dirty="0">
                <a:solidFill>
                  <a:srgbClr val="333333"/>
                </a:solidFill>
                <a:latin typeface="Calibri Light"/>
                <a:ea typeface="Verdana"/>
                <a:cs typeface="Verdana"/>
                <a:sym typeface="Verdana"/>
              </a:rPr>
              <a:t>Les </a:t>
            </a:r>
            <a:r>
              <a:rPr sz="2400" dirty="0" err="1">
                <a:solidFill>
                  <a:srgbClr val="333333"/>
                </a:solidFill>
                <a:latin typeface="Calibri Light"/>
                <a:ea typeface="Verdana"/>
                <a:cs typeface="Verdana"/>
                <a:sym typeface="Verdana"/>
              </a:rPr>
              <a:t>pensées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tournent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rond</a:t>
            </a:r>
            <a:r>
              <a:rPr sz="2400" dirty="0">
                <a:solidFill>
                  <a:srgbClr val="333333"/>
                </a:solidFill>
                <a:latin typeface="Calibri Light"/>
                <a:ea typeface="Verdana"/>
                <a:cs typeface="Verdana"/>
                <a:sym typeface="Verdana"/>
              </a:rPr>
              <a:t>: les </a:t>
            </a:r>
            <a:r>
              <a:rPr sz="2400" dirty="0" err="1">
                <a:solidFill>
                  <a:srgbClr val="333333"/>
                </a:solidFill>
                <a:latin typeface="Calibri Light"/>
                <a:ea typeface="Verdana"/>
                <a:cs typeface="Verdana"/>
                <a:sym typeface="Verdana"/>
              </a:rPr>
              <a:t>problèmes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sont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présents</a:t>
            </a:r>
            <a:r>
              <a:rPr sz="2400" dirty="0">
                <a:solidFill>
                  <a:srgbClr val="333333"/>
                </a:solidFill>
                <a:latin typeface="Calibri Light"/>
                <a:ea typeface="Verdana"/>
                <a:cs typeface="Verdana"/>
                <a:sym typeface="Verdana"/>
              </a:rPr>
              <a:t> sans </a:t>
            </a:r>
            <a:r>
              <a:rPr sz="2400" dirty="0" err="1">
                <a:solidFill>
                  <a:srgbClr val="333333"/>
                </a:solidFill>
                <a:latin typeface="Calibri Light"/>
                <a:ea typeface="Verdana"/>
                <a:cs typeface="Verdana"/>
                <a:sym typeface="Verdana"/>
              </a:rPr>
              <a:t>être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résolus</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L’estime</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soi</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est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davantage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sapée</a:t>
            </a:r>
            <a:r>
              <a:rPr sz="2400" dirty="0">
                <a:solidFill>
                  <a:srgbClr val="333333"/>
                </a:solidFill>
                <a:latin typeface="Calibri Light"/>
                <a:ea typeface="Verdana"/>
                <a:cs typeface="Verdana"/>
                <a:sym typeface="Verdana"/>
              </a:rPr>
              <a:t> car on ne fait pas attention aux </a:t>
            </a:r>
            <a:r>
              <a:rPr sz="2400" dirty="0" err="1">
                <a:solidFill>
                  <a:srgbClr val="333333"/>
                </a:solidFill>
                <a:latin typeface="Calibri Light"/>
                <a:ea typeface="Verdana"/>
                <a:cs typeface="Verdana"/>
                <a:sym typeface="Verdana"/>
              </a:rPr>
              <a:t>pensées</a:t>
            </a:r>
            <a:r>
              <a:rPr sz="2400" dirty="0">
                <a:solidFill>
                  <a:srgbClr val="333333"/>
                </a:solidFill>
                <a:latin typeface="Calibri Light"/>
                <a:ea typeface="Verdana"/>
                <a:cs typeface="Verdana"/>
                <a:sym typeface="Verdana"/>
              </a:rPr>
              <a:t> et actions </a:t>
            </a:r>
            <a:r>
              <a:rPr sz="2400" dirty="0" err="1">
                <a:solidFill>
                  <a:srgbClr val="333333"/>
                </a:solidFill>
                <a:latin typeface="Calibri Light"/>
                <a:ea typeface="Verdana"/>
                <a:cs typeface="Verdana"/>
                <a:sym typeface="Verdana"/>
              </a:rPr>
              <a:t>utiles</a:t>
            </a:r>
            <a:r>
              <a:rPr sz="2400" dirty="0">
                <a:solidFill>
                  <a:srgbClr val="333333"/>
                </a:solidFill>
                <a:latin typeface="Calibri Light"/>
                <a:ea typeface="Verdana"/>
                <a:cs typeface="Verdana"/>
                <a:sym typeface="Verdana"/>
              </a:rPr>
              <a:t> et positives.</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Contrairement</a:t>
            </a:r>
            <a:r>
              <a:rPr sz="2400" dirty="0">
                <a:solidFill>
                  <a:srgbClr val="333333"/>
                </a:solidFill>
                <a:latin typeface="Calibri Light"/>
                <a:ea typeface="Verdana"/>
                <a:cs typeface="Verdana"/>
                <a:sym typeface="Verdana"/>
              </a:rPr>
              <a:t> aux </a:t>
            </a:r>
            <a:r>
              <a:rPr sz="2400" dirty="0" err="1">
                <a:solidFill>
                  <a:srgbClr val="333333"/>
                </a:solidFill>
                <a:latin typeface="Calibri Light"/>
                <a:ea typeface="Verdana"/>
                <a:cs typeface="Verdana"/>
                <a:sym typeface="Verdana"/>
              </a:rPr>
              <a:t>pensées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dirigées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vers</a:t>
            </a:r>
            <a:r>
              <a:rPr sz="2400" dirty="0">
                <a:solidFill>
                  <a:srgbClr val="333333"/>
                </a:solidFill>
                <a:latin typeface="Calibri Light"/>
                <a:ea typeface="Verdana"/>
                <a:cs typeface="Verdana"/>
                <a:sym typeface="Verdana"/>
              </a:rPr>
              <a:t> un but, les ruminations </a:t>
            </a:r>
            <a:r>
              <a:rPr sz="2400" dirty="0" err="1">
                <a:solidFill>
                  <a:srgbClr val="333333"/>
                </a:solidFill>
                <a:latin typeface="Calibri Light"/>
                <a:ea typeface="Verdana"/>
                <a:cs typeface="Verdana"/>
                <a:sym typeface="Verdana"/>
              </a:rPr>
              <a:t>sont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caractérisées</a:t>
            </a:r>
            <a:r>
              <a:rPr sz="2400" dirty="0">
                <a:solidFill>
                  <a:srgbClr val="333333"/>
                </a:solidFill>
                <a:latin typeface="Calibri Light"/>
                <a:ea typeface="Verdana"/>
                <a:cs typeface="Verdana"/>
                <a:sym typeface="Verdana"/>
              </a:rPr>
              <a:t> par la </a:t>
            </a:r>
            <a:r>
              <a:rPr sz="2400" dirty="0" err="1">
                <a:solidFill>
                  <a:srgbClr val="333333"/>
                </a:solidFill>
                <a:latin typeface="Calibri Light"/>
                <a:ea typeface="Verdana"/>
                <a:cs typeface="Verdana"/>
                <a:sym typeface="Verdana"/>
              </a:rPr>
              <a:t>répétition</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pensées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infructueuses</a:t>
            </a:r>
            <a:r>
              <a:rPr sz="2400" dirty="0">
                <a:solidFill>
                  <a:srgbClr val="333333"/>
                </a:solidFill>
                <a:latin typeface="Calibri Light"/>
                <a:ea typeface="Verdana"/>
                <a:cs typeface="Verdana"/>
                <a:sym typeface="Verdana"/>
              </a:rPr>
              <a:t> et </a:t>
            </a:r>
            <a:r>
              <a:rPr sz="2400" dirty="0" err="1">
                <a:solidFill>
                  <a:srgbClr val="333333"/>
                </a:solidFill>
                <a:latin typeface="Calibri Light"/>
                <a:ea typeface="Verdana"/>
                <a:cs typeface="Verdana"/>
                <a:sym typeface="Verdana"/>
              </a:rPr>
              <a:t>d’auto</a:t>
            </a:r>
            <a:r>
              <a:rPr sz="2400" dirty="0">
                <a:solidFill>
                  <a:srgbClr val="333333"/>
                </a:solidFill>
                <a:latin typeface="Calibri Light"/>
                <a:ea typeface="Verdana"/>
                <a:cs typeface="Verdana"/>
                <a:sym typeface="Verdana"/>
              </a:rPr>
              <a:t>-accusations.</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32</a:t>
            </a:fld>
            <a:endParaRPr lang="en-US"/>
          </a:p>
        </p:txBody>
      </p:sp>
      <p:pic>
        <p:nvPicPr>
          <p:cNvPr id="8"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Shape 240"/>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Que faire?</a:t>
            </a:r>
            <a:endParaRPr sz="3600">
              <a:latin typeface="Calibri Light"/>
            </a:endParaRPr>
          </a:p>
        </p:txBody>
      </p:sp>
      <p:sp>
        <p:nvSpPr>
          <p:cNvPr id="2" name="Content Placeholder 1"/>
          <p:cNvSpPr>
            <a:spLocks noGrp="1"/>
          </p:cNvSpPr>
          <p:nvPr>
            <p:ph idx="1"/>
          </p:nvPr>
        </p:nvSpPr>
        <p:spPr/>
        <p:txBody>
          <a:bodyPr/>
          <a:lstStyle/>
          <a:p>
            <a:pPr lvl="0" defTabSz="914400">
              <a:tabLst>
                <a:tab pos="76200" algn="l"/>
              </a:tabLst>
              <a:defRPr sz="1800"/>
            </a:pPr>
            <a:r>
              <a:rPr lang="fr-FR" sz="2400" kern="0" dirty="0">
                <a:solidFill>
                  <a:sysClr val="windowText" lastClr="000000"/>
                </a:solidFill>
                <a:latin typeface="Calibri Light"/>
                <a:ea typeface="Verdana"/>
                <a:cs typeface="Verdana"/>
                <a:sym typeface="Verdana"/>
              </a:rPr>
              <a:t>La première étape et la plus importante est de reconnaître que les ruminations sont un problème et non une stratégie aidante. Les ruminations mènent clairement à créer davantage de problèmes plutôt qu’à les résoudre.</a:t>
            </a:r>
          </a:p>
          <a:p>
            <a:pPr marL="342900" lvl="0" indent="-342900" defTabSz="914400">
              <a:buClr>
                <a:srgbClr val="000000"/>
              </a:buClr>
              <a:buFont typeface="WingDings"/>
              <a:buChar char=""/>
              <a:tabLst>
                <a:tab pos="76200" algn="l"/>
              </a:tabLst>
              <a:defRPr sz="1800"/>
            </a:pPr>
            <a:r>
              <a:rPr lang="fr-FR" sz="2400" kern="0" dirty="0">
                <a:solidFill>
                  <a:srgbClr val="004992"/>
                </a:solidFill>
                <a:latin typeface="Calibri Light"/>
                <a:ea typeface="Verdana"/>
                <a:cs typeface="Verdana"/>
                <a:sym typeface="Verdana"/>
              </a:rPr>
              <a:t>Les pensées de rumination ne sont que des pensées... </a:t>
            </a:r>
            <a:r>
              <a:rPr lang="fr-FR" sz="2400" kern="0" dirty="0">
                <a:solidFill>
                  <a:sysClr val="windowText" lastClr="000000"/>
                </a:solidFill>
                <a:latin typeface="Calibri Light"/>
                <a:ea typeface="Verdana"/>
                <a:cs typeface="Verdana"/>
                <a:sym typeface="Verdana"/>
              </a:rPr>
              <a:t>elles ne sont pas la réalité!</a:t>
            </a:r>
          </a:p>
          <a:p>
            <a:pPr marL="342900" lvl="0" indent="-342900" defTabSz="914400">
              <a:buClr>
                <a:srgbClr val="000000"/>
              </a:buClr>
              <a:buFont typeface="WingDings"/>
              <a:buChar char=""/>
              <a:tabLst>
                <a:tab pos="76200" algn="l"/>
              </a:tabLst>
              <a:defRPr sz="1800"/>
            </a:pPr>
            <a:r>
              <a:rPr lang="fr-FR" sz="2400" kern="0" dirty="0">
                <a:solidFill>
                  <a:sysClr val="windowText" lastClr="000000"/>
                </a:solidFill>
                <a:latin typeface="Calibri Light"/>
                <a:ea typeface="Verdana"/>
                <a:cs typeface="Verdana"/>
                <a:sym typeface="Verdana"/>
              </a:rPr>
              <a:t>Essayez de les remarquer, mais n’accordez pas trop de valeur à ces pensées.</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9 – Estime de soi</a:t>
            </a:r>
            <a:endParaRPr lang="de-DE" dirty="0"/>
          </a:p>
        </p:txBody>
      </p:sp>
      <p:sp>
        <p:nvSpPr>
          <p:cNvPr id="5" name="Slide Number Placeholder 4"/>
          <p:cNvSpPr>
            <a:spLocks noGrp="1"/>
          </p:cNvSpPr>
          <p:nvPr>
            <p:ph type="sldNum" sz="quarter" idx="12"/>
          </p:nvPr>
        </p:nvSpPr>
        <p:spPr/>
        <p:txBody>
          <a:bodyPr/>
          <a:lstStyle/>
          <a:p>
            <a:fld id="{86CB4B4D-7CA3-9044-876B-883B54F8677D}" type="slidenum">
              <a:rPr lang="en-US" smtClean="0"/>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Shape 245"/>
          <p:cNvSpPr>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fr-FR" sz="3600" dirty="0">
                <a:latin typeface="Calibri Light"/>
                <a:sym typeface="Verdana"/>
              </a:rPr>
              <a:t>Exercice anti-rumination 1: Rechercher une distance intérieure...</a:t>
            </a:r>
            <a:endParaRPr sz="3600" dirty="0">
              <a:latin typeface="Calibri Light"/>
              <a:sym typeface="Verdana"/>
            </a:endParaRPr>
          </a:p>
        </p:txBody>
      </p:sp>
      <p:sp>
        <p:nvSpPr>
          <p:cNvPr id="4" name="Content Placeholder 3"/>
          <p:cNvSpPr>
            <a:spLocks noGrp="1"/>
          </p:cNvSpPr>
          <p:nvPr>
            <p:ph idx="1"/>
          </p:nvPr>
        </p:nvSpPr>
        <p:spPr>
          <a:xfrm>
            <a:off x="408955" y="2204864"/>
            <a:ext cx="5854685" cy="4248000"/>
          </a:xfrm>
        </p:spPr>
        <p:txBody>
          <a:bodyPr/>
          <a:lstStyle/>
          <a:p>
            <a:pPr marL="342900" lvl="0" indent="-342900" defTabSz="914400">
              <a:buClr>
                <a:srgbClr val="000000"/>
              </a:buClr>
              <a:buFont typeface="WingDings"/>
              <a:buChar char=""/>
              <a:tabLst>
                <a:tab pos="76200" algn="l"/>
              </a:tabLst>
              <a:defRPr sz="1800"/>
            </a:pPr>
            <a:r>
              <a:rPr lang="fr-FR" sz="2000" kern="0" dirty="0">
                <a:solidFill>
                  <a:sysClr val="windowText" lastClr="000000"/>
                </a:solidFill>
                <a:latin typeface="Calibri Light"/>
                <a:ea typeface="Verdana"/>
                <a:cs typeface="Verdana"/>
                <a:sym typeface="Verdana"/>
              </a:rPr>
              <a:t>Considérez ce qui se produit en vous sans interférer ni vous dévaluer. ("Je suis un idiot, je n’arrive pas à cesser de ruminer!"; "Pourquoi est-ce que j’ai ce problème?")</a:t>
            </a:r>
          </a:p>
          <a:p>
            <a:pPr marL="342900" lvl="0" indent="-342900" defTabSz="914400">
              <a:buClr>
                <a:srgbClr val="000000"/>
              </a:buClr>
              <a:buFont typeface="WingDings"/>
              <a:buChar char=""/>
              <a:tabLst>
                <a:tab pos="76200" algn="l"/>
              </a:tabLst>
              <a:defRPr sz="1800"/>
            </a:pPr>
            <a:r>
              <a:rPr lang="fr-FR" sz="2000" kern="0" dirty="0">
                <a:solidFill>
                  <a:sysClr val="windowText" lastClr="000000"/>
                </a:solidFill>
                <a:latin typeface="Calibri Light"/>
                <a:ea typeface="Verdana"/>
                <a:cs typeface="Verdana"/>
                <a:sym typeface="Verdana"/>
              </a:rPr>
              <a:t>Observez vos pensées comme des trains en partance d’une gare, des nuages dérivant dans le ciel ou des feuilles portées par le vent.</a:t>
            </a:r>
          </a:p>
          <a:p>
            <a:pPr lvl="0" defTabSz="914400">
              <a:tabLst>
                <a:tab pos="76200" algn="l"/>
              </a:tabLst>
            </a:pPr>
            <a:r>
              <a:rPr lang="fr-FR" sz="2000" kern="0" dirty="0">
                <a:solidFill>
                  <a:srgbClr val="004992"/>
                </a:solidFill>
                <a:latin typeface="Calibri Light"/>
                <a:ea typeface="Verdana"/>
                <a:cs typeface="Verdana"/>
                <a:sym typeface="Verdana"/>
              </a:rPr>
              <a:t>Ces pensées problématiques persistent non pas parce qu’elles sont vraies, mais parce qu’elles vous effraient. C’est pourquoi vous n’arrêtez pas d’y penser.</a:t>
            </a:r>
            <a:endParaRPr lang="en-US" sz="20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34</a:t>
            </a:fld>
            <a:endParaRPr lang="en-US"/>
          </a:p>
        </p:txBody>
      </p:sp>
      <p:pic>
        <p:nvPicPr>
          <p:cNvPr id="9"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Shape 252"/>
          <p:cNvSpPr>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fr-FR" sz="3600" dirty="0">
                <a:latin typeface="Calibri Light"/>
              </a:rPr>
              <a:t>Exercice anti-rumination 2: Distraction physique</a:t>
            </a:r>
            <a:endParaRPr sz="3600" dirty="0">
              <a:latin typeface="Calibri Light"/>
            </a:endParaRPr>
          </a:p>
        </p:txBody>
      </p:sp>
      <p:sp>
        <p:nvSpPr>
          <p:cNvPr id="251" name="Shape 251"/>
          <p:cNvSpPr>
            <a:spLocks noGrp="1"/>
          </p:cNvSpPr>
          <p:nvPr>
            <p:ph idx="1"/>
          </p:nvPr>
        </p:nvSpPr>
        <p:spPr>
          <a:prstGeom prst="rect">
            <a:avLst/>
          </a:prstGeom>
        </p:spPr>
        <p:txBody>
          <a:bodyPr lIns="0" tIns="0" rIns="0" bIns="0">
            <a:normAutofit/>
          </a:bodyPr>
          <a:lstStyle/>
          <a:p>
            <a:pPr lvl="0">
              <a:lnSpc>
                <a:spcPct val="100000"/>
              </a:lnSpc>
              <a:spcBef>
                <a:spcPts val="1200"/>
              </a:spcBef>
              <a:buSzTx/>
              <a:tabLst>
                <a:tab pos="76200" algn="l"/>
              </a:tabLst>
              <a:defRPr sz="1800"/>
            </a:pPr>
            <a:r>
              <a:rPr sz="2400" dirty="0" err="1">
                <a:solidFill>
                  <a:srgbClr val="333333"/>
                </a:solidFill>
                <a:latin typeface="Calibri Light"/>
                <a:ea typeface="Verdana"/>
                <a:cs typeface="Verdana"/>
                <a:sym typeface="Verdana"/>
              </a:rPr>
              <a:t>Exercice</a:t>
            </a:r>
            <a:r>
              <a:rPr sz="2400" dirty="0">
                <a:solidFill>
                  <a:srgbClr val="333333"/>
                </a:solidFill>
                <a:latin typeface="Calibri Light"/>
                <a:ea typeface="Verdana"/>
                <a:cs typeface="Verdana"/>
                <a:sym typeface="Verdana"/>
              </a:rPr>
              <a:t> physique</a:t>
            </a:r>
          </a:p>
          <a:p>
            <a:pPr marL="457200" lvl="0" indent="-457200">
              <a:lnSpc>
                <a:spcPct val="100000"/>
              </a:lnSpc>
              <a:spcBef>
                <a:spcPts val="1200"/>
              </a:spcBef>
              <a:buClr>
                <a:srgbClr val="333333"/>
              </a:buClr>
              <a:buFont typeface="+mj-lt"/>
              <a:buAutoNum type="arabicPeriod"/>
              <a:tabLst>
                <a:tab pos="76200" algn="l"/>
              </a:tabLst>
              <a:defRPr sz="1800"/>
            </a:pPr>
            <a:r>
              <a:rPr sz="2400" dirty="0" err="1">
                <a:solidFill>
                  <a:srgbClr val="333333"/>
                </a:solidFill>
                <a:latin typeface="Calibri Light"/>
                <a:ea typeface="Verdana"/>
                <a:cs typeface="Verdana"/>
                <a:sym typeface="Verdana"/>
              </a:rPr>
              <a:t>Levez-vous</a:t>
            </a:r>
            <a:r>
              <a:rPr sz="2400" dirty="0">
                <a:solidFill>
                  <a:srgbClr val="333333"/>
                </a:solidFill>
                <a:latin typeface="Calibri Light"/>
                <a:ea typeface="Verdana"/>
                <a:cs typeface="Verdana"/>
                <a:sym typeface="Verdana"/>
              </a:rPr>
              <a:t>!</a:t>
            </a:r>
          </a:p>
          <a:p>
            <a:pPr marL="457200" lvl="0" indent="-457200">
              <a:lnSpc>
                <a:spcPct val="100000"/>
              </a:lnSpc>
              <a:spcBef>
                <a:spcPts val="1200"/>
              </a:spcBef>
              <a:buClr>
                <a:srgbClr val="333333"/>
              </a:buClr>
              <a:buFont typeface="+mj-lt"/>
              <a:buAutoNum type="arabicPeriod"/>
              <a:tabLst>
                <a:tab pos="76200" algn="l"/>
              </a:tabLst>
              <a:defRPr sz="1800"/>
            </a:pPr>
            <a:r>
              <a:rPr sz="2400" dirty="0" err="1">
                <a:solidFill>
                  <a:srgbClr val="333333"/>
                </a:solidFill>
                <a:latin typeface="Calibri Light"/>
                <a:ea typeface="Verdana"/>
                <a:cs typeface="Verdana"/>
                <a:sym typeface="Verdana"/>
              </a:rPr>
              <a:t>Mettez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main gauche sur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épaule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droite</a:t>
            </a:r>
            <a:endParaRPr sz="2400" dirty="0">
              <a:solidFill>
                <a:srgbClr val="333333"/>
              </a:solidFill>
              <a:latin typeface="Calibri Light"/>
              <a:ea typeface="Verdana"/>
              <a:cs typeface="Verdana"/>
              <a:sym typeface="Verdana"/>
            </a:endParaRPr>
          </a:p>
          <a:p>
            <a:pPr marL="457200" lvl="0" indent="-457200">
              <a:lnSpc>
                <a:spcPct val="100000"/>
              </a:lnSpc>
              <a:spcBef>
                <a:spcPts val="1200"/>
              </a:spcBef>
              <a:buClr>
                <a:srgbClr val="333333"/>
              </a:buClr>
              <a:buFont typeface="+mj-lt"/>
              <a:buAutoNum type="arabicPeriod"/>
              <a:tabLst>
                <a:tab pos="76200" algn="l"/>
              </a:tabLst>
              <a:defRPr sz="1800"/>
            </a:pPr>
            <a:r>
              <a:rPr sz="2400" dirty="0" err="1">
                <a:solidFill>
                  <a:srgbClr val="333333"/>
                </a:solidFill>
                <a:latin typeface="Calibri Light"/>
                <a:ea typeface="Verdana"/>
                <a:cs typeface="Verdana"/>
                <a:sym typeface="Verdana"/>
              </a:rPr>
              <a:t>Mettez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main </a:t>
            </a:r>
            <a:r>
              <a:rPr sz="2400" dirty="0" err="1">
                <a:solidFill>
                  <a:srgbClr val="333333"/>
                </a:solidFill>
                <a:latin typeface="Calibri Light"/>
                <a:ea typeface="Verdana"/>
                <a:cs typeface="Verdana"/>
                <a:sym typeface="Verdana"/>
              </a:rPr>
              <a:t>droite</a:t>
            </a:r>
            <a:r>
              <a:rPr sz="2400" dirty="0">
                <a:solidFill>
                  <a:srgbClr val="333333"/>
                </a:solidFill>
                <a:latin typeface="Calibri Light"/>
                <a:ea typeface="Verdana"/>
                <a:cs typeface="Verdana"/>
                <a:sym typeface="Verdana"/>
              </a:rPr>
              <a:t> sur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épaule</a:t>
            </a:r>
            <a:r>
              <a:rPr sz="2400" dirty="0">
                <a:solidFill>
                  <a:srgbClr val="333333"/>
                </a:solidFill>
                <a:latin typeface="Calibri Light"/>
                <a:ea typeface="Verdana"/>
                <a:cs typeface="Verdana"/>
                <a:sym typeface="Verdana"/>
              </a:rPr>
              <a:t> gauche</a:t>
            </a:r>
          </a:p>
          <a:p>
            <a:pPr marL="457200" lvl="0" indent="-457200">
              <a:lnSpc>
                <a:spcPct val="100000"/>
              </a:lnSpc>
              <a:spcBef>
                <a:spcPts val="1200"/>
              </a:spcBef>
              <a:buClr>
                <a:srgbClr val="333333"/>
              </a:buClr>
              <a:buFont typeface="+mj-lt"/>
              <a:buAutoNum type="arabicPeriod"/>
              <a:tabLst>
                <a:tab pos="76200" algn="l"/>
              </a:tabLst>
              <a:defRPr sz="1800"/>
            </a:pPr>
            <a:r>
              <a:rPr sz="2400" dirty="0" err="1">
                <a:solidFill>
                  <a:srgbClr val="333333"/>
                </a:solidFill>
                <a:latin typeface="Calibri Light"/>
                <a:ea typeface="Verdana"/>
                <a:cs typeface="Verdana"/>
                <a:sym typeface="Verdana"/>
              </a:rPr>
              <a:t>Levez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une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jambe</a:t>
            </a:r>
            <a:r>
              <a:rPr sz="2400" dirty="0">
                <a:solidFill>
                  <a:srgbClr val="333333"/>
                </a:solidFill>
                <a:latin typeface="Calibri Light"/>
                <a:ea typeface="Verdana"/>
                <a:cs typeface="Verdana"/>
                <a:sym typeface="Verdana"/>
              </a:rPr>
              <a:t>...</a:t>
            </a:r>
          </a:p>
          <a:p>
            <a:pPr marL="457200" lvl="0" indent="-457200">
              <a:lnSpc>
                <a:spcPct val="100000"/>
              </a:lnSpc>
              <a:spcBef>
                <a:spcPts val="1200"/>
              </a:spcBef>
              <a:buClr>
                <a:srgbClr val="333333"/>
              </a:buClr>
              <a:buFont typeface="+mj-lt"/>
              <a:buAutoNum type="arabicPeriod"/>
              <a:tabLst>
                <a:tab pos="76200" algn="l"/>
              </a:tabLst>
              <a:defRPr sz="1800"/>
            </a:pPr>
            <a:r>
              <a:rPr sz="2400" dirty="0">
                <a:solidFill>
                  <a:srgbClr val="333333"/>
                </a:solidFill>
                <a:latin typeface="Calibri Light"/>
                <a:ea typeface="Verdana"/>
                <a:cs typeface="Verdana"/>
                <a:sym typeface="Verdana"/>
              </a:rPr>
              <a:t>…</a:t>
            </a:r>
            <a:r>
              <a:rPr lang="de-DE" sz="2400" dirty="0">
                <a:solidFill>
                  <a:srgbClr val="333333"/>
                </a:solidFill>
                <a:latin typeface="Calibri Light"/>
                <a:ea typeface="Verdana"/>
                <a:cs typeface="Verdana"/>
                <a:sym typeface="Verdana"/>
              </a:rPr>
              <a:t> </a:t>
            </a:r>
            <a:r>
              <a:rPr sz="2400" dirty="0">
                <a:solidFill>
                  <a:srgbClr val="333333"/>
                </a:solidFill>
                <a:latin typeface="Calibri Light"/>
                <a:ea typeface="Verdana"/>
                <a:cs typeface="Verdana"/>
                <a:sym typeface="Verdana"/>
              </a:rPr>
              <a:t>et </a:t>
            </a:r>
            <a:r>
              <a:rPr sz="2400" dirty="0" err="1">
                <a:solidFill>
                  <a:srgbClr val="333333"/>
                </a:solidFill>
                <a:latin typeface="Calibri Light"/>
                <a:ea typeface="Verdana"/>
                <a:cs typeface="Verdana"/>
                <a:sym typeface="Verdana"/>
              </a:rPr>
              <a:t>pivotez</a:t>
            </a:r>
            <a:r>
              <a:rPr sz="2400" dirty="0">
                <a:solidFill>
                  <a:srgbClr val="333333"/>
                </a:solidFill>
                <a:latin typeface="Calibri Light"/>
                <a:ea typeface="Verdana"/>
                <a:cs typeface="Verdana"/>
                <a:sym typeface="Verdana"/>
              </a:rPr>
              <a:t>-la.</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Shape 252"/>
          <p:cNvSpPr>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fr-FR" sz="3600" dirty="0">
                <a:latin typeface="Calibri Light"/>
              </a:rPr>
              <a:t>Exercice anti-rumination 2: Distraction physique</a:t>
            </a:r>
            <a:endParaRPr sz="3600" dirty="0">
              <a:latin typeface="Calibri Light"/>
            </a:endParaRPr>
          </a:p>
        </p:txBody>
      </p:sp>
      <p:sp>
        <p:nvSpPr>
          <p:cNvPr id="251" name="Shape 251"/>
          <p:cNvSpPr>
            <a:spLocks noGrp="1"/>
          </p:cNvSpPr>
          <p:nvPr>
            <p:ph idx="1"/>
          </p:nvPr>
        </p:nvSpPr>
        <p:spPr>
          <a:prstGeom prst="rect">
            <a:avLst/>
          </a:prstGeom>
        </p:spPr>
        <p:txBody>
          <a:bodyPr lIns="0" tIns="0" rIns="0" bIns="0">
            <a:normAutofit/>
          </a:bodyPr>
          <a:lstStyle/>
          <a:p>
            <a:pPr lvl="0">
              <a:lnSpc>
                <a:spcPct val="100000"/>
              </a:lnSpc>
              <a:spcBef>
                <a:spcPts val="1200"/>
              </a:spcBef>
              <a:buSzTx/>
              <a:tabLst>
                <a:tab pos="76200" algn="l"/>
              </a:tabLst>
              <a:defRPr sz="1800"/>
            </a:pPr>
            <a:r>
              <a:rPr sz="2400" dirty="0" err="1">
                <a:solidFill>
                  <a:srgbClr val="333333"/>
                </a:solidFill>
                <a:latin typeface="Calibri Light"/>
                <a:ea typeface="Verdana"/>
                <a:cs typeface="Verdana"/>
                <a:sym typeface="Verdana"/>
              </a:rPr>
              <a:t>Exercice</a:t>
            </a:r>
            <a:r>
              <a:rPr sz="2400" dirty="0">
                <a:solidFill>
                  <a:srgbClr val="333333"/>
                </a:solidFill>
                <a:latin typeface="Calibri Light"/>
                <a:ea typeface="Verdana"/>
                <a:cs typeface="Verdana"/>
                <a:sym typeface="Verdana"/>
              </a:rPr>
              <a:t> physique</a:t>
            </a:r>
          </a:p>
          <a:p>
            <a:pPr marL="457200" lvl="0" indent="-457200">
              <a:lnSpc>
                <a:spcPct val="100000"/>
              </a:lnSpc>
              <a:spcBef>
                <a:spcPts val="1200"/>
              </a:spcBef>
              <a:buClr>
                <a:srgbClr val="333333"/>
              </a:buClr>
              <a:buFont typeface="+mj-lt"/>
              <a:buAutoNum type="arabicPeriod"/>
              <a:tabLst>
                <a:tab pos="76200" algn="l"/>
              </a:tabLst>
              <a:defRPr sz="1800"/>
            </a:pPr>
            <a:r>
              <a:rPr sz="2400" dirty="0" err="1">
                <a:solidFill>
                  <a:srgbClr val="333333"/>
                </a:solidFill>
                <a:latin typeface="Calibri Light"/>
                <a:ea typeface="Verdana"/>
                <a:cs typeface="Verdana"/>
                <a:sym typeface="Verdana"/>
              </a:rPr>
              <a:t>Levez-vous</a:t>
            </a:r>
            <a:r>
              <a:rPr sz="2400" dirty="0">
                <a:solidFill>
                  <a:srgbClr val="333333"/>
                </a:solidFill>
                <a:latin typeface="Calibri Light"/>
                <a:ea typeface="Verdana"/>
                <a:cs typeface="Verdana"/>
                <a:sym typeface="Verdana"/>
              </a:rPr>
              <a:t>!</a:t>
            </a:r>
          </a:p>
          <a:p>
            <a:pPr marL="457200" lvl="0" indent="-457200">
              <a:lnSpc>
                <a:spcPct val="100000"/>
              </a:lnSpc>
              <a:spcBef>
                <a:spcPts val="1200"/>
              </a:spcBef>
              <a:buClr>
                <a:srgbClr val="333333"/>
              </a:buClr>
              <a:buFont typeface="+mj-lt"/>
              <a:buAutoNum type="arabicPeriod"/>
              <a:tabLst>
                <a:tab pos="76200" algn="l"/>
              </a:tabLst>
              <a:defRPr sz="1800"/>
            </a:pPr>
            <a:r>
              <a:rPr sz="2400" dirty="0" err="1">
                <a:solidFill>
                  <a:srgbClr val="333333"/>
                </a:solidFill>
                <a:latin typeface="Calibri Light"/>
                <a:ea typeface="Verdana"/>
                <a:cs typeface="Verdana"/>
                <a:sym typeface="Verdana"/>
              </a:rPr>
              <a:t>Mettez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main gauche sur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épaule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droite</a:t>
            </a:r>
            <a:endParaRPr sz="2400" dirty="0">
              <a:solidFill>
                <a:srgbClr val="333333"/>
              </a:solidFill>
              <a:latin typeface="Calibri Light"/>
              <a:ea typeface="Verdana"/>
              <a:cs typeface="Verdana"/>
              <a:sym typeface="Verdana"/>
            </a:endParaRPr>
          </a:p>
          <a:p>
            <a:pPr marL="457200" lvl="0" indent="-457200">
              <a:lnSpc>
                <a:spcPct val="100000"/>
              </a:lnSpc>
              <a:spcBef>
                <a:spcPts val="1200"/>
              </a:spcBef>
              <a:buClr>
                <a:srgbClr val="333333"/>
              </a:buClr>
              <a:buFont typeface="+mj-lt"/>
              <a:buAutoNum type="arabicPeriod"/>
              <a:tabLst>
                <a:tab pos="76200" algn="l"/>
              </a:tabLst>
              <a:defRPr sz="1800"/>
            </a:pPr>
            <a:r>
              <a:rPr sz="2400" dirty="0" err="1">
                <a:solidFill>
                  <a:srgbClr val="333333"/>
                </a:solidFill>
                <a:latin typeface="Calibri Light"/>
                <a:ea typeface="Verdana"/>
                <a:cs typeface="Verdana"/>
                <a:sym typeface="Verdana"/>
              </a:rPr>
              <a:t>Mettez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main </a:t>
            </a:r>
            <a:r>
              <a:rPr sz="2400" dirty="0" err="1">
                <a:solidFill>
                  <a:srgbClr val="333333"/>
                </a:solidFill>
                <a:latin typeface="Calibri Light"/>
                <a:ea typeface="Verdana"/>
                <a:cs typeface="Verdana"/>
                <a:sym typeface="Verdana"/>
              </a:rPr>
              <a:t>droite</a:t>
            </a:r>
            <a:r>
              <a:rPr sz="2400" dirty="0">
                <a:solidFill>
                  <a:srgbClr val="333333"/>
                </a:solidFill>
                <a:latin typeface="Calibri Light"/>
                <a:ea typeface="Verdana"/>
                <a:cs typeface="Verdana"/>
                <a:sym typeface="Verdana"/>
              </a:rPr>
              <a:t> sur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épaule</a:t>
            </a:r>
            <a:r>
              <a:rPr sz="2400" dirty="0">
                <a:solidFill>
                  <a:srgbClr val="333333"/>
                </a:solidFill>
                <a:latin typeface="Calibri Light"/>
                <a:ea typeface="Verdana"/>
                <a:cs typeface="Verdana"/>
                <a:sym typeface="Verdana"/>
              </a:rPr>
              <a:t> gauche</a:t>
            </a:r>
          </a:p>
          <a:p>
            <a:pPr marL="457200" lvl="0" indent="-457200">
              <a:lnSpc>
                <a:spcPct val="100000"/>
              </a:lnSpc>
              <a:spcBef>
                <a:spcPts val="1200"/>
              </a:spcBef>
              <a:buClr>
                <a:srgbClr val="333333"/>
              </a:buClr>
              <a:buFont typeface="+mj-lt"/>
              <a:buAutoNum type="arabicPeriod"/>
              <a:tabLst>
                <a:tab pos="76200" algn="l"/>
              </a:tabLst>
              <a:defRPr sz="1800"/>
            </a:pPr>
            <a:r>
              <a:rPr sz="2400" dirty="0" err="1">
                <a:solidFill>
                  <a:srgbClr val="333333"/>
                </a:solidFill>
                <a:latin typeface="Calibri Light"/>
                <a:ea typeface="Verdana"/>
                <a:cs typeface="Verdana"/>
                <a:sym typeface="Verdana"/>
              </a:rPr>
              <a:t>Levez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une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jambe</a:t>
            </a:r>
            <a:r>
              <a:rPr sz="2400" dirty="0">
                <a:solidFill>
                  <a:srgbClr val="333333"/>
                </a:solidFill>
                <a:latin typeface="Calibri Light"/>
                <a:ea typeface="Verdana"/>
                <a:cs typeface="Verdana"/>
                <a:sym typeface="Verdana"/>
              </a:rPr>
              <a:t>...</a:t>
            </a:r>
          </a:p>
          <a:p>
            <a:pPr marL="457200" lvl="0" indent="-457200">
              <a:lnSpc>
                <a:spcPct val="100000"/>
              </a:lnSpc>
              <a:spcBef>
                <a:spcPts val="1200"/>
              </a:spcBef>
              <a:buClr>
                <a:srgbClr val="333333"/>
              </a:buClr>
              <a:buFont typeface="+mj-lt"/>
              <a:buAutoNum type="arabicPeriod"/>
              <a:tabLst>
                <a:tab pos="76200" algn="l"/>
              </a:tabLst>
              <a:defRPr sz="1800"/>
            </a:pPr>
            <a:r>
              <a:rPr sz="2400" dirty="0">
                <a:solidFill>
                  <a:srgbClr val="333333"/>
                </a:solidFill>
                <a:latin typeface="Calibri Light"/>
                <a:ea typeface="Verdana"/>
                <a:cs typeface="Verdana"/>
                <a:sym typeface="Verdana"/>
              </a:rPr>
              <a:t>…</a:t>
            </a:r>
            <a:r>
              <a:rPr lang="de-DE" sz="2400" dirty="0">
                <a:solidFill>
                  <a:srgbClr val="333333"/>
                </a:solidFill>
                <a:latin typeface="Calibri Light"/>
                <a:ea typeface="Verdana"/>
                <a:cs typeface="Verdana"/>
                <a:sym typeface="Verdana"/>
              </a:rPr>
              <a:t> </a:t>
            </a:r>
            <a:r>
              <a:rPr sz="2400" dirty="0">
                <a:solidFill>
                  <a:srgbClr val="333333"/>
                </a:solidFill>
                <a:latin typeface="Calibri Light"/>
                <a:ea typeface="Verdana"/>
                <a:cs typeface="Verdana"/>
                <a:sym typeface="Verdana"/>
              </a:rPr>
              <a:t>et </a:t>
            </a:r>
            <a:r>
              <a:rPr sz="2400" dirty="0" err="1">
                <a:solidFill>
                  <a:srgbClr val="333333"/>
                </a:solidFill>
                <a:latin typeface="Calibri Light"/>
                <a:ea typeface="Verdana"/>
                <a:cs typeface="Verdana"/>
                <a:sym typeface="Verdana"/>
              </a:rPr>
              <a:t>pivotez</a:t>
            </a:r>
            <a:r>
              <a:rPr sz="2400" dirty="0">
                <a:solidFill>
                  <a:srgbClr val="333333"/>
                </a:solidFill>
                <a:latin typeface="Calibri Light"/>
                <a:ea typeface="Verdana"/>
                <a:cs typeface="Verdana"/>
                <a:sym typeface="Verdana"/>
              </a:rPr>
              <a:t>-la.</a:t>
            </a:r>
            <a:br>
              <a:rPr lang="en-US" sz="2400" dirty="0">
                <a:solidFill>
                  <a:srgbClr val="333333"/>
                </a:solidFill>
                <a:latin typeface="Calibri Light"/>
                <a:ea typeface="Verdana"/>
                <a:cs typeface="Verdana"/>
                <a:sym typeface="Verdana"/>
              </a:rPr>
            </a:br>
            <a:endParaRPr sz="2400" dirty="0">
              <a:solidFill>
                <a:srgbClr val="333333"/>
              </a:solidFill>
              <a:latin typeface="Calibri Light"/>
              <a:ea typeface="Verdana"/>
              <a:cs typeface="Verdana"/>
              <a:sym typeface="Verdana"/>
            </a:endParaRPr>
          </a:p>
          <a:p>
            <a:pPr lvl="0" algn="ctr">
              <a:lnSpc>
                <a:spcPct val="100000"/>
              </a:lnSpc>
              <a:spcBef>
                <a:spcPts val="1200"/>
              </a:spcBef>
              <a:buSzTx/>
              <a:tabLst>
                <a:tab pos="76200" algn="l"/>
              </a:tabLst>
              <a:defRPr sz="1800"/>
            </a:pPr>
            <a:r>
              <a:rPr sz="2400" dirty="0">
                <a:solidFill>
                  <a:srgbClr val="004992"/>
                </a:solidFill>
                <a:latin typeface="Calibri Light"/>
                <a:ea typeface="Verdana"/>
                <a:cs typeface="Verdana"/>
                <a:sym typeface="Verdana"/>
              </a:rPr>
              <a:t>À quoi </a:t>
            </a:r>
            <a:r>
              <a:rPr sz="2400" dirty="0" err="1">
                <a:solidFill>
                  <a:srgbClr val="004992"/>
                </a:solidFill>
                <a:latin typeface="Calibri Light"/>
                <a:ea typeface="Verdana"/>
                <a:cs typeface="Verdana"/>
                <a:sym typeface="Verdana"/>
              </a:rPr>
              <a:t>pensez-vous</a:t>
            </a:r>
            <a:r>
              <a:rPr sz="2400" dirty="0">
                <a:solidFill>
                  <a:srgbClr val="004992"/>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36</a:t>
            </a:fld>
            <a:endParaRPr lang="en-US"/>
          </a:p>
        </p:txBody>
      </p:sp>
    </p:spTree>
    <p:extLst>
      <p:ext uri="{BB962C8B-B14F-4D97-AF65-F5344CB8AC3E}">
        <p14:creationId xmlns:p14="http://schemas.microsoft.com/office/powerpoint/2010/main" val="2100530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Shape 255"/>
          <p:cNvSpPr>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fr-FR" sz="3600" dirty="0">
                <a:latin typeface="Calibri Light"/>
              </a:rPr>
              <a:t>Exercice anti-rumination 2: Distraction physique</a:t>
            </a:r>
            <a:endParaRPr sz="3600" dirty="0">
              <a:latin typeface="Calibri Light"/>
            </a:endParaRPr>
          </a:p>
        </p:txBody>
      </p:sp>
      <p:sp>
        <p:nvSpPr>
          <p:cNvPr id="254" name="Shape 254"/>
          <p:cNvSpPr>
            <a:spLocks noGrp="1"/>
          </p:cNvSpPr>
          <p:nvPr>
            <p:ph idx="1"/>
          </p:nvPr>
        </p:nvSpPr>
        <p:spPr>
          <a:prstGeom prst="rect">
            <a:avLst/>
          </a:prstGeom>
        </p:spPr>
        <p:txBody>
          <a:bodyPr lIns="0" tIns="0" rIns="0" bIns="0">
            <a:noAutofit/>
          </a:bodyPr>
          <a:lstStyle/>
          <a:p>
            <a:pPr lvl="0">
              <a:lnSpc>
                <a:spcPct val="100000"/>
              </a:lnSpc>
              <a:spcBef>
                <a:spcPts val="1200"/>
              </a:spcBef>
              <a:buSzTx/>
              <a:tabLst>
                <a:tab pos="76200" algn="l"/>
              </a:tabLst>
              <a:defRPr sz="1800"/>
            </a:pPr>
            <a:r>
              <a:rPr sz="2400" dirty="0" err="1">
                <a:solidFill>
                  <a:srgbClr val="333333"/>
                </a:solidFill>
                <a:latin typeface="Calibri Light"/>
                <a:ea typeface="Verdana"/>
                <a:cs typeface="Verdana"/>
                <a:sym typeface="Verdana"/>
              </a:rPr>
              <a:t>Exercice</a:t>
            </a:r>
            <a:r>
              <a:rPr sz="2400" dirty="0">
                <a:solidFill>
                  <a:srgbClr val="333333"/>
                </a:solidFill>
                <a:latin typeface="Calibri Light"/>
                <a:ea typeface="Verdana"/>
                <a:cs typeface="Verdana"/>
                <a:sym typeface="Verdana"/>
              </a:rPr>
              <a:t> physique</a:t>
            </a:r>
          </a:p>
          <a:p>
            <a:pPr marL="457200" lvl="0" indent="-457200">
              <a:lnSpc>
                <a:spcPct val="100000"/>
              </a:lnSpc>
              <a:spcBef>
                <a:spcPts val="1200"/>
              </a:spcBef>
              <a:buClr>
                <a:srgbClr val="333333"/>
              </a:buClr>
              <a:buFont typeface="+mj-lt"/>
              <a:buAutoNum type="arabicPeriod"/>
              <a:tabLst>
                <a:tab pos="76200" algn="l"/>
              </a:tabLst>
              <a:defRPr sz="1800"/>
            </a:pPr>
            <a:r>
              <a:rPr sz="2400" dirty="0" err="1">
                <a:solidFill>
                  <a:srgbClr val="333333"/>
                </a:solidFill>
                <a:latin typeface="Calibri Light"/>
                <a:ea typeface="Verdana"/>
                <a:cs typeface="Verdana"/>
                <a:sym typeface="Verdana"/>
              </a:rPr>
              <a:t>Levez-vous</a:t>
            </a:r>
            <a:r>
              <a:rPr sz="2400" dirty="0">
                <a:solidFill>
                  <a:srgbClr val="333333"/>
                </a:solidFill>
                <a:latin typeface="Calibri Light"/>
                <a:ea typeface="Verdana"/>
                <a:cs typeface="Verdana"/>
                <a:sym typeface="Verdana"/>
              </a:rPr>
              <a:t>!</a:t>
            </a:r>
          </a:p>
          <a:p>
            <a:pPr marL="457200" lvl="0" indent="-457200">
              <a:lnSpc>
                <a:spcPct val="100000"/>
              </a:lnSpc>
              <a:spcBef>
                <a:spcPts val="1200"/>
              </a:spcBef>
              <a:buClr>
                <a:srgbClr val="333333"/>
              </a:buClr>
              <a:buFont typeface="+mj-lt"/>
              <a:buAutoNum type="arabicPeriod"/>
              <a:tabLst>
                <a:tab pos="76200" algn="l"/>
              </a:tabLst>
              <a:defRPr sz="1800"/>
            </a:pPr>
            <a:r>
              <a:rPr sz="2400" dirty="0" err="1">
                <a:solidFill>
                  <a:srgbClr val="333333"/>
                </a:solidFill>
                <a:latin typeface="Calibri Light"/>
                <a:ea typeface="Verdana"/>
                <a:cs typeface="Verdana"/>
                <a:sym typeface="Verdana"/>
              </a:rPr>
              <a:t>Mettez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main gauche sur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épaule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droite</a:t>
            </a:r>
            <a:endParaRPr sz="2400" dirty="0">
              <a:solidFill>
                <a:srgbClr val="333333"/>
              </a:solidFill>
              <a:latin typeface="Calibri Light"/>
              <a:ea typeface="Verdana"/>
              <a:cs typeface="Verdana"/>
              <a:sym typeface="Verdana"/>
            </a:endParaRPr>
          </a:p>
          <a:p>
            <a:pPr marL="457200" lvl="0" indent="-457200">
              <a:lnSpc>
                <a:spcPct val="100000"/>
              </a:lnSpc>
              <a:spcBef>
                <a:spcPts val="1200"/>
              </a:spcBef>
              <a:buClr>
                <a:srgbClr val="333333"/>
              </a:buClr>
              <a:buFont typeface="+mj-lt"/>
              <a:buAutoNum type="arabicPeriod"/>
              <a:tabLst>
                <a:tab pos="76200" algn="l"/>
              </a:tabLst>
              <a:defRPr sz="1800"/>
            </a:pPr>
            <a:r>
              <a:rPr sz="2400" dirty="0" err="1">
                <a:solidFill>
                  <a:srgbClr val="333333"/>
                </a:solidFill>
                <a:latin typeface="Calibri Light"/>
                <a:ea typeface="Verdana"/>
                <a:cs typeface="Verdana"/>
                <a:sym typeface="Verdana"/>
              </a:rPr>
              <a:t>Mettez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main </a:t>
            </a:r>
            <a:r>
              <a:rPr sz="2400" dirty="0" err="1">
                <a:solidFill>
                  <a:srgbClr val="333333"/>
                </a:solidFill>
                <a:latin typeface="Calibri Light"/>
                <a:ea typeface="Verdana"/>
                <a:cs typeface="Verdana"/>
                <a:sym typeface="Verdana"/>
              </a:rPr>
              <a:t>droite</a:t>
            </a:r>
            <a:r>
              <a:rPr sz="2400" dirty="0">
                <a:solidFill>
                  <a:srgbClr val="333333"/>
                </a:solidFill>
                <a:latin typeface="Calibri Light"/>
                <a:ea typeface="Verdana"/>
                <a:cs typeface="Verdana"/>
                <a:sym typeface="Verdana"/>
              </a:rPr>
              <a:t> sur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épaule</a:t>
            </a:r>
            <a:r>
              <a:rPr sz="2400" dirty="0">
                <a:solidFill>
                  <a:srgbClr val="333333"/>
                </a:solidFill>
                <a:latin typeface="Calibri Light"/>
                <a:ea typeface="Verdana"/>
                <a:cs typeface="Verdana"/>
                <a:sym typeface="Verdana"/>
              </a:rPr>
              <a:t> gauche</a:t>
            </a:r>
          </a:p>
          <a:p>
            <a:pPr marL="457200" lvl="0" indent="-457200">
              <a:lnSpc>
                <a:spcPct val="100000"/>
              </a:lnSpc>
              <a:spcBef>
                <a:spcPts val="1200"/>
              </a:spcBef>
              <a:buClr>
                <a:srgbClr val="333333"/>
              </a:buClr>
              <a:buFont typeface="+mj-lt"/>
              <a:buAutoNum type="arabicPeriod"/>
              <a:tabLst>
                <a:tab pos="76200" algn="l"/>
              </a:tabLst>
              <a:defRPr sz="1800"/>
            </a:pPr>
            <a:r>
              <a:rPr sz="2400" dirty="0" err="1">
                <a:solidFill>
                  <a:srgbClr val="333333"/>
                </a:solidFill>
                <a:latin typeface="Calibri Light"/>
                <a:ea typeface="Verdana"/>
                <a:cs typeface="Verdana"/>
                <a:sym typeface="Verdana"/>
              </a:rPr>
              <a:t>Levez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une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jambe</a:t>
            </a:r>
            <a:r>
              <a:rPr sz="2400" dirty="0">
                <a:solidFill>
                  <a:srgbClr val="333333"/>
                </a:solidFill>
                <a:latin typeface="Calibri Light"/>
                <a:ea typeface="Verdana"/>
                <a:cs typeface="Verdana"/>
                <a:sym typeface="Verdana"/>
              </a:rPr>
              <a:t>...</a:t>
            </a:r>
          </a:p>
          <a:p>
            <a:pPr marL="457200" lvl="0" indent="-457200">
              <a:lnSpc>
                <a:spcPct val="100000"/>
              </a:lnSpc>
              <a:spcBef>
                <a:spcPts val="1200"/>
              </a:spcBef>
              <a:buClr>
                <a:srgbClr val="333333"/>
              </a:buClr>
              <a:buFont typeface="+mj-lt"/>
              <a:buAutoNum type="arabicPeriod"/>
              <a:tabLst>
                <a:tab pos="76200" algn="l"/>
              </a:tabLst>
              <a:defRPr sz="1800"/>
            </a:pPr>
            <a:r>
              <a:rPr sz="2400" dirty="0">
                <a:solidFill>
                  <a:srgbClr val="333333"/>
                </a:solidFill>
                <a:latin typeface="Calibri Light"/>
                <a:ea typeface="Verdana"/>
                <a:cs typeface="Verdana"/>
                <a:sym typeface="Verdana"/>
              </a:rPr>
              <a:t>…</a:t>
            </a:r>
            <a:r>
              <a:rPr lang="de-DE" sz="2400" dirty="0">
                <a:solidFill>
                  <a:srgbClr val="333333"/>
                </a:solidFill>
                <a:latin typeface="Calibri Light"/>
                <a:ea typeface="Verdana"/>
                <a:cs typeface="Verdana"/>
                <a:sym typeface="Verdana"/>
              </a:rPr>
              <a:t> </a:t>
            </a:r>
            <a:r>
              <a:rPr sz="2400" dirty="0">
                <a:solidFill>
                  <a:srgbClr val="333333"/>
                </a:solidFill>
                <a:latin typeface="Calibri Light"/>
                <a:ea typeface="Verdana"/>
                <a:cs typeface="Verdana"/>
                <a:sym typeface="Verdana"/>
              </a:rPr>
              <a:t>et </a:t>
            </a:r>
            <a:r>
              <a:rPr sz="2400" dirty="0" err="1">
                <a:solidFill>
                  <a:srgbClr val="333333"/>
                </a:solidFill>
                <a:latin typeface="Calibri Light"/>
                <a:ea typeface="Verdana"/>
                <a:cs typeface="Verdana"/>
                <a:sym typeface="Verdana"/>
              </a:rPr>
              <a:t>pivotez</a:t>
            </a:r>
            <a:r>
              <a:rPr sz="2400" dirty="0">
                <a:solidFill>
                  <a:srgbClr val="333333"/>
                </a:solidFill>
                <a:latin typeface="Calibri Light"/>
                <a:ea typeface="Verdana"/>
                <a:cs typeface="Verdana"/>
                <a:sym typeface="Verdana"/>
              </a:rPr>
              <a:t>-la.</a:t>
            </a:r>
            <a:br>
              <a:rPr lang="en-US" sz="2400" dirty="0">
                <a:solidFill>
                  <a:srgbClr val="333333"/>
                </a:solidFill>
                <a:latin typeface="Calibri Light"/>
                <a:ea typeface="Verdana"/>
                <a:cs typeface="Verdana"/>
                <a:sym typeface="Verdana"/>
              </a:rPr>
            </a:br>
            <a:endParaRPr sz="2400" dirty="0">
              <a:solidFill>
                <a:srgbClr val="333333"/>
              </a:solidFill>
              <a:latin typeface="Calibri Light"/>
              <a:ea typeface="Verdana"/>
              <a:cs typeface="Verdana"/>
              <a:sym typeface="Verdana"/>
            </a:endParaRPr>
          </a:p>
          <a:p>
            <a:pPr lvl="0" algn="ctr">
              <a:lnSpc>
                <a:spcPct val="100000"/>
              </a:lnSpc>
              <a:spcBef>
                <a:spcPts val="1200"/>
              </a:spcBef>
              <a:buSzTx/>
              <a:tabLst>
                <a:tab pos="76200" algn="l"/>
              </a:tabLst>
              <a:defRPr sz="1800"/>
            </a:pPr>
            <a:r>
              <a:rPr sz="2400" dirty="0">
                <a:solidFill>
                  <a:srgbClr val="004992"/>
                </a:solidFill>
                <a:latin typeface="Calibri Light"/>
                <a:ea typeface="Verdana"/>
                <a:cs typeface="Verdana"/>
                <a:sym typeface="Verdana"/>
              </a:rPr>
              <a:t>Le fait de devoir </a:t>
            </a:r>
            <a:r>
              <a:rPr sz="2400" dirty="0" err="1">
                <a:solidFill>
                  <a:srgbClr val="004992"/>
                </a:solidFill>
                <a:latin typeface="Calibri Light"/>
                <a:ea typeface="Verdana"/>
                <a:cs typeface="Verdana"/>
                <a:sym typeface="Verdana"/>
              </a:rPr>
              <a:t>vous</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concentrer</a:t>
            </a:r>
            <a:r>
              <a:rPr sz="2400" dirty="0">
                <a:solidFill>
                  <a:srgbClr val="004992"/>
                </a:solidFill>
                <a:latin typeface="Calibri Light"/>
                <a:ea typeface="Verdana"/>
                <a:cs typeface="Verdana"/>
                <a:sym typeface="Verdana"/>
              </a:rPr>
              <a:t> sur </a:t>
            </a:r>
            <a:r>
              <a:rPr sz="2400" dirty="0" err="1">
                <a:solidFill>
                  <a:srgbClr val="004992"/>
                </a:solidFill>
                <a:latin typeface="Calibri Light"/>
                <a:ea typeface="Verdana"/>
                <a:cs typeface="Verdana"/>
                <a:sym typeface="Verdana"/>
              </a:rPr>
              <a:t>cet</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exercice</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vous</a:t>
            </a:r>
            <a:r>
              <a:rPr sz="2400" dirty="0">
                <a:solidFill>
                  <a:srgbClr val="004992"/>
                </a:solidFill>
                <a:latin typeface="Calibri Light"/>
                <a:ea typeface="Verdana"/>
                <a:cs typeface="Verdana"/>
                <a:sym typeface="Verdana"/>
              </a:rPr>
              <a:t> a </a:t>
            </a:r>
            <a:r>
              <a:rPr sz="2400" dirty="0" err="1">
                <a:solidFill>
                  <a:srgbClr val="004992"/>
                </a:solidFill>
                <a:latin typeface="Calibri Light"/>
                <a:ea typeface="Verdana"/>
                <a:cs typeface="Verdana"/>
                <a:sym typeface="Verdana"/>
              </a:rPr>
              <a:t>aidé</a:t>
            </a:r>
            <a:r>
              <a:rPr sz="2400" dirty="0">
                <a:solidFill>
                  <a:srgbClr val="004992"/>
                </a:solidFill>
                <a:latin typeface="Calibri Light"/>
                <a:ea typeface="Verdana"/>
                <a:cs typeface="Verdana"/>
                <a:sym typeface="Verdana"/>
              </a:rPr>
              <a:t> à </a:t>
            </a:r>
            <a:r>
              <a:rPr sz="2400" dirty="0" err="1">
                <a:solidFill>
                  <a:srgbClr val="004992"/>
                </a:solidFill>
                <a:latin typeface="Calibri Light"/>
                <a:ea typeface="Verdana"/>
                <a:cs typeface="Verdana"/>
                <a:sym typeface="Verdana"/>
              </a:rPr>
              <a:t>interrompre</a:t>
            </a:r>
            <a:r>
              <a:rPr sz="2400" dirty="0">
                <a:solidFill>
                  <a:srgbClr val="004992"/>
                </a:solidFill>
                <a:latin typeface="Calibri Light"/>
                <a:ea typeface="Verdana"/>
                <a:cs typeface="Verdana"/>
                <a:sym typeface="Verdana"/>
              </a:rPr>
              <a:t> </a:t>
            </a:r>
            <a:r>
              <a:rPr sz="2400" dirty="0" err="1">
                <a:solidFill>
                  <a:srgbClr val="004992"/>
                </a:solidFill>
                <a:latin typeface="Calibri Light"/>
                <a:ea typeface="Verdana"/>
                <a:cs typeface="Verdana"/>
                <a:sym typeface="Verdana"/>
              </a:rPr>
              <a:t>vos</a:t>
            </a:r>
            <a:r>
              <a:rPr sz="2400" dirty="0">
                <a:solidFill>
                  <a:srgbClr val="004992"/>
                </a:solidFill>
                <a:latin typeface="Calibri Light"/>
                <a:ea typeface="Verdana"/>
                <a:cs typeface="Verdana"/>
                <a:sym typeface="Verdana"/>
              </a:rPr>
              <a:t> ruminations sans fin.</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Shape 266"/>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Astuces pour augmenter son estime de soi</a:t>
            </a:r>
            <a:endParaRPr sz="3600">
              <a:latin typeface="Calibri Light"/>
            </a:endParaRPr>
          </a:p>
        </p:txBody>
      </p:sp>
      <p:sp>
        <p:nvSpPr>
          <p:cNvPr id="267" name="Shape 267"/>
          <p:cNvSpPr>
            <a:spLocks noGrp="1"/>
          </p:cNvSpPr>
          <p:nvPr>
            <p:ph idx="1"/>
          </p:nvPr>
        </p:nvSpPr>
        <p:spPr>
          <a:prstGeom prst="rect">
            <a:avLst/>
          </a:prstGeom>
        </p:spPr>
        <p:txBody>
          <a:bodyPr lIns="0" tIns="0" rIns="0" bIns="0">
            <a:normAutofit/>
          </a:bodyPr>
          <a:lstStyle/>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Exprimez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ce</a:t>
            </a:r>
            <a:r>
              <a:rPr sz="2400" dirty="0">
                <a:solidFill>
                  <a:srgbClr val="333333"/>
                </a:solidFill>
                <a:latin typeface="Calibri Light"/>
                <a:ea typeface="Verdana"/>
                <a:cs typeface="Verdana"/>
                <a:sym typeface="Verdana"/>
              </a:rPr>
              <a:t> que </a:t>
            </a: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souhaitez</a:t>
            </a:r>
            <a:r>
              <a:rPr sz="24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Shape 266"/>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Astuces pour augmenter son estime de soi</a:t>
            </a:r>
            <a:endParaRPr sz="3600">
              <a:latin typeface="Calibri Light"/>
            </a:endParaRPr>
          </a:p>
        </p:txBody>
      </p:sp>
      <p:sp>
        <p:nvSpPr>
          <p:cNvPr id="267" name="Shape 267"/>
          <p:cNvSpPr>
            <a:spLocks noGrp="1"/>
          </p:cNvSpPr>
          <p:nvPr>
            <p:ph idx="1"/>
          </p:nvPr>
        </p:nvSpPr>
        <p:spPr>
          <a:prstGeom prst="rect">
            <a:avLst/>
          </a:prstGeom>
        </p:spPr>
        <p:txBody>
          <a:bodyPr lIns="0" tIns="0" rIns="0" bIns="0">
            <a:normAutofit/>
          </a:bodyPr>
          <a:lstStyle/>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Exprimez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que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souhaitez</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Essayez</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parler</a:t>
            </a:r>
            <a:r>
              <a:rPr sz="2400" dirty="0">
                <a:solidFill>
                  <a:srgbClr val="333333"/>
                </a:solidFill>
                <a:latin typeface="Calibri Light"/>
                <a:ea typeface="Verdana"/>
                <a:cs typeface="Verdana"/>
                <a:sym typeface="Verdana"/>
              </a:rPr>
              <a:t> haut et fort.</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39</a:t>
            </a:fld>
            <a:endParaRPr lang="en-US"/>
          </a:p>
        </p:txBody>
      </p:sp>
    </p:spTree>
    <p:extLst>
      <p:ext uri="{BB962C8B-B14F-4D97-AF65-F5344CB8AC3E}">
        <p14:creationId xmlns:p14="http://schemas.microsoft.com/office/powerpoint/2010/main" val="15651724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Shape 266"/>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Astuces pour augmenter son estime de soi</a:t>
            </a:r>
            <a:endParaRPr sz="3600">
              <a:latin typeface="Calibri Light"/>
            </a:endParaRPr>
          </a:p>
        </p:txBody>
      </p:sp>
      <p:sp>
        <p:nvSpPr>
          <p:cNvPr id="267" name="Shape 267"/>
          <p:cNvSpPr>
            <a:spLocks noGrp="1"/>
          </p:cNvSpPr>
          <p:nvPr>
            <p:ph idx="1"/>
          </p:nvPr>
        </p:nvSpPr>
        <p:spPr>
          <a:prstGeom prst="rect">
            <a:avLst/>
          </a:prstGeom>
        </p:spPr>
        <p:txBody>
          <a:bodyPr lIns="0" tIns="0" rIns="0" bIns="0">
            <a:normAutofit/>
          </a:bodyPr>
          <a:lstStyle/>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Exprimez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que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souhaitez</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Essayez</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parler</a:t>
            </a:r>
            <a:r>
              <a:rPr sz="2400" dirty="0">
                <a:solidFill>
                  <a:srgbClr val="333333"/>
                </a:solidFill>
                <a:latin typeface="Calibri Light"/>
                <a:ea typeface="Verdana"/>
                <a:cs typeface="Verdana"/>
                <a:sym typeface="Verdana"/>
              </a:rPr>
              <a:t> haut et fort.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Regardez</a:t>
            </a:r>
            <a:r>
              <a:rPr sz="2400" dirty="0">
                <a:solidFill>
                  <a:srgbClr val="333333"/>
                </a:solidFill>
                <a:latin typeface="Calibri Light"/>
                <a:ea typeface="Verdana"/>
                <a:cs typeface="Verdana"/>
                <a:sym typeface="Verdana"/>
              </a:rPr>
              <a:t> les gens </a:t>
            </a:r>
            <a:r>
              <a:rPr sz="2400" dirty="0" err="1">
                <a:solidFill>
                  <a:srgbClr val="333333"/>
                </a:solidFill>
                <a:latin typeface="Calibri Light"/>
                <a:ea typeface="Verdana"/>
                <a:cs typeface="Verdana"/>
                <a:sym typeface="Verdana"/>
              </a:rPr>
              <a:t>dans</a:t>
            </a:r>
            <a:r>
              <a:rPr sz="2400" dirty="0">
                <a:solidFill>
                  <a:srgbClr val="333333"/>
                </a:solidFill>
                <a:latin typeface="Calibri Light"/>
                <a:ea typeface="Verdana"/>
                <a:cs typeface="Verdana"/>
                <a:sym typeface="Verdana"/>
              </a:rPr>
              <a:t> les </a:t>
            </a:r>
            <a:r>
              <a:rPr sz="2400" dirty="0" err="1">
                <a:solidFill>
                  <a:srgbClr val="333333"/>
                </a:solidFill>
                <a:latin typeface="Calibri Light"/>
                <a:ea typeface="Verdana"/>
                <a:cs typeface="Verdana"/>
                <a:sym typeface="Verdana"/>
              </a:rPr>
              <a:t>yeux</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essayez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d’abord</a:t>
            </a:r>
            <a:r>
              <a:rPr sz="2400" dirty="0">
                <a:solidFill>
                  <a:srgbClr val="333333"/>
                </a:solidFill>
                <a:latin typeface="Calibri Light"/>
                <a:ea typeface="Verdana"/>
                <a:cs typeface="Verdana"/>
                <a:sym typeface="Verdana"/>
              </a:rPr>
              <a:t> avec des </a:t>
            </a:r>
            <a:r>
              <a:rPr sz="2400" dirty="0" err="1">
                <a:solidFill>
                  <a:srgbClr val="333333"/>
                </a:solidFill>
                <a:latin typeface="Calibri Light"/>
                <a:ea typeface="Verdana"/>
                <a:cs typeface="Verdana"/>
                <a:sym typeface="Verdana"/>
              </a:rPr>
              <a:t>personnes</a:t>
            </a:r>
            <a:r>
              <a:rPr sz="2400" dirty="0">
                <a:solidFill>
                  <a:srgbClr val="333333"/>
                </a:solidFill>
                <a:latin typeface="Calibri Light"/>
                <a:ea typeface="Verdana"/>
                <a:cs typeface="Verdana"/>
                <a:sym typeface="Verdana"/>
              </a:rPr>
              <a:t> que </a:t>
            </a: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connaissez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puis</a:t>
            </a:r>
            <a:r>
              <a:rPr sz="2400" dirty="0">
                <a:solidFill>
                  <a:srgbClr val="333333"/>
                </a:solidFill>
                <a:latin typeface="Calibri Light"/>
                <a:ea typeface="Verdana"/>
                <a:cs typeface="Verdana"/>
                <a:sym typeface="Verdana"/>
              </a:rPr>
              <a:t> avec des </a:t>
            </a:r>
            <a:r>
              <a:rPr sz="2400" dirty="0" err="1">
                <a:solidFill>
                  <a:srgbClr val="333333"/>
                </a:solidFill>
                <a:latin typeface="Calibri Light"/>
                <a:ea typeface="Verdana"/>
                <a:cs typeface="Verdana"/>
                <a:sym typeface="Verdana"/>
              </a:rPr>
              <a:t>inconnus</a:t>
            </a:r>
            <a:r>
              <a:rPr sz="24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40</a:t>
            </a:fld>
            <a:endParaRPr lang="en-US"/>
          </a:p>
        </p:txBody>
      </p:sp>
    </p:spTree>
    <p:extLst>
      <p:ext uri="{BB962C8B-B14F-4D97-AF65-F5344CB8AC3E}">
        <p14:creationId xmlns:p14="http://schemas.microsoft.com/office/powerpoint/2010/main" val="38411890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Shape 266"/>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fr-FR" sz="3600">
                <a:latin typeface="Calibri Light"/>
              </a:rPr>
              <a:t>Astuces pour augmenter son estime de soi</a:t>
            </a:r>
            <a:endParaRPr sz="3600">
              <a:latin typeface="Calibri Light"/>
            </a:endParaRPr>
          </a:p>
        </p:txBody>
      </p:sp>
      <p:sp>
        <p:nvSpPr>
          <p:cNvPr id="267" name="Shape 267"/>
          <p:cNvSpPr>
            <a:spLocks noGrp="1"/>
          </p:cNvSpPr>
          <p:nvPr>
            <p:ph idx="1"/>
          </p:nvPr>
        </p:nvSpPr>
        <p:spPr>
          <a:prstGeom prst="rect">
            <a:avLst/>
          </a:prstGeom>
        </p:spPr>
        <p:txBody>
          <a:bodyPr lIns="0" tIns="0" rIns="0" bIns="0">
            <a:normAutofit/>
          </a:bodyPr>
          <a:lstStyle/>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Exprimez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que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souhaitez</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Essayez</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parler</a:t>
            </a:r>
            <a:r>
              <a:rPr sz="2400" dirty="0">
                <a:solidFill>
                  <a:srgbClr val="333333"/>
                </a:solidFill>
                <a:latin typeface="Calibri Light"/>
                <a:ea typeface="Verdana"/>
                <a:cs typeface="Verdana"/>
                <a:sym typeface="Verdana"/>
              </a:rPr>
              <a:t> haut et fort.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Regardez</a:t>
            </a:r>
            <a:r>
              <a:rPr sz="2400" dirty="0">
                <a:solidFill>
                  <a:srgbClr val="333333"/>
                </a:solidFill>
                <a:latin typeface="Calibri Light"/>
                <a:ea typeface="Verdana"/>
                <a:cs typeface="Verdana"/>
                <a:sym typeface="Verdana"/>
              </a:rPr>
              <a:t> les gens </a:t>
            </a:r>
            <a:r>
              <a:rPr sz="2400" dirty="0" err="1">
                <a:solidFill>
                  <a:srgbClr val="333333"/>
                </a:solidFill>
                <a:latin typeface="Calibri Light"/>
                <a:ea typeface="Verdana"/>
                <a:cs typeface="Verdana"/>
                <a:sym typeface="Verdana"/>
              </a:rPr>
              <a:t>dans</a:t>
            </a:r>
            <a:r>
              <a:rPr sz="2400" dirty="0">
                <a:solidFill>
                  <a:srgbClr val="333333"/>
                </a:solidFill>
                <a:latin typeface="Calibri Light"/>
                <a:ea typeface="Verdana"/>
                <a:cs typeface="Verdana"/>
                <a:sym typeface="Verdana"/>
              </a:rPr>
              <a:t> les </a:t>
            </a:r>
            <a:r>
              <a:rPr sz="2400" dirty="0" err="1">
                <a:solidFill>
                  <a:srgbClr val="333333"/>
                </a:solidFill>
                <a:latin typeface="Calibri Light"/>
                <a:ea typeface="Verdana"/>
                <a:cs typeface="Verdana"/>
                <a:sym typeface="Verdana"/>
              </a:rPr>
              <a:t>yeux</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essayez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d’abord</a:t>
            </a:r>
            <a:r>
              <a:rPr sz="2400" dirty="0">
                <a:solidFill>
                  <a:srgbClr val="333333"/>
                </a:solidFill>
                <a:latin typeface="Calibri Light"/>
                <a:ea typeface="Verdana"/>
                <a:cs typeface="Verdana"/>
                <a:sym typeface="Verdana"/>
              </a:rPr>
              <a:t> avec des </a:t>
            </a:r>
            <a:r>
              <a:rPr sz="2400" dirty="0" err="1">
                <a:solidFill>
                  <a:srgbClr val="333333"/>
                </a:solidFill>
                <a:latin typeface="Calibri Light"/>
                <a:ea typeface="Verdana"/>
                <a:cs typeface="Verdana"/>
                <a:sym typeface="Verdana"/>
              </a:rPr>
              <a:t>personnes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que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connaissez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puis</a:t>
            </a:r>
            <a:r>
              <a:rPr sz="2400" dirty="0">
                <a:solidFill>
                  <a:srgbClr val="333333"/>
                </a:solidFill>
                <a:latin typeface="Calibri Light"/>
                <a:ea typeface="Verdana"/>
                <a:cs typeface="Verdana"/>
                <a:sym typeface="Verdana"/>
              </a:rPr>
              <a:t> avec des </a:t>
            </a:r>
            <a:r>
              <a:rPr sz="2400" dirty="0" err="1">
                <a:solidFill>
                  <a:srgbClr val="333333"/>
                </a:solidFill>
                <a:latin typeface="Calibri Light"/>
                <a:ea typeface="Verdana"/>
                <a:cs typeface="Verdana"/>
                <a:sym typeface="Verdana"/>
              </a:rPr>
              <a:t>inconnus</a:t>
            </a:r>
            <a:r>
              <a:rPr sz="2400" dirty="0">
                <a:solidFill>
                  <a:srgbClr val="333333"/>
                </a:solidFill>
                <a:latin typeface="Calibri Light"/>
                <a:ea typeface="Verdana"/>
                <a:cs typeface="Verdana"/>
                <a:sym typeface="Verdana"/>
              </a:rPr>
              <a:t>).</a:t>
            </a:r>
          </a:p>
          <a:p>
            <a:pPr marL="342900" lvl="0" indent="-342900">
              <a:buClr>
                <a:srgbClr val="333333"/>
              </a:buClr>
              <a:buFont typeface="WingDings"/>
              <a:buChar char=""/>
              <a:tabLst>
                <a:tab pos="76200" algn="l"/>
              </a:tabLst>
              <a:defRPr sz="1800"/>
            </a:pPr>
            <a:r>
              <a:rPr sz="2400" dirty="0" err="1">
                <a:solidFill>
                  <a:srgbClr val="333333"/>
                </a:solidFill>
                <a:latin typeface="Calibri Light"/>
                <a:ea typeface="Verdana"/>
                <a:cs typeface="Verdana"/>
                <a:sym typeface="Verdana"/>
              </a:rPr>
              <a:t>Tenez-vous</a:t>
            </a:r>
            <a:r>
              <a:rPr sz="2400" dirty="0">
                <a:solidFill>
                  <a:srgbClr val="333333"/>
                </a:solidFill>
                <a:latin typeface="Calibri Light"/>
                <a:ea typeface="Verdana"/>
                <a:cs typeface="Verdana"/>
                <a:sym typeface="Verdana"/>
              </a:rPr>
              <a:t> droit: </a:t>
            </a:r>
            <a:r>
              <a:rPr sz="2400" dirty="0" err="1">
                <a:solidFill>
                  <a:srgbClr val="333333"/>
                </a:solidFill>
                <a:latin typeface="Calibri Light"/>
                <a:ea typeface="Verdana"/>
                <a:cs typeface="Verdana"/>
                <a:sym typeface="Verdana"/>
              </a:rPr>
              <a:t>rappelez-vous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l’impact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d’une</a:t>
            </a:r>
            <a:r>
              <a:rPr sz="2400" dirty="0">
                <a:solidFill>
                  <a:srgbClr val="333333"/>
                </a:solidFill>
                <a:latin typeface="Calibri Light"/>
                <a:ea typeface="Verdana"/>
                <a:cs typeface="Verdana"/>
                <a:sym typeface="Verdana"/>
              </a:rPr>
              <a:t> posture </a:t>
            </a:r>
            <a:r>
              <a:rPr sz="2400" dirty="0" err="1">
                <a:solidFill>
                  <a:srgbClr val="333333"/>
                </a:solidFill>
                <a:latin typeface="Calibri Light"/>
                <a:ea typeface="Verdana"/>
                <a:cs typeface="Verdana"/>
                <a:sym typeface="Verdana"/>
              </a:rPr>
              <a:t>droite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sur</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estime</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soi</a:t>
            </a:r>
            <a:r>
              <a:rPr sz="2400" dirty="0">
                <a:solidFill>
                  <a:srgbClr val="333333"/>
                </a:solidFill>
                <a:latin typeface="Calibri Light"/>
                <a:ea typeface="Verdana"/>
                <a:cs typeface="Verdana"/>
                <a:sym typeface="Verdana"/>
              </a:rPr>
              <a:t> et </a:t>
            </a:r>
            <a:r>
              <a:rPr sz="2400" dirty="0" err="1">
                <a:solidFill>
                  <a:srgbClr val="333333"/>
                </a:solidFill>
                <a:latin typeface="Calibri Light"/>
                <a:ea typeface="Verdana"/>
                <a:cs typeface="Verdana"/>
                <a:sym typeface="Verdana"/>
              </a:rPr>
              <a:t>sur</a:t>
            </a:r>
            <a:r>
              <a:rPr sz="2400" dirty="0">
                <a:solidFill>
                  <a:srgbClr val="333333"/>
                </a:solidFill>
                <a:latin typeface="Calibri Light"/>
                <a:ea typeface="Verdana"/>
                <a:cs typeface="Verdana"/>
                <a:sym typeface="Verdana"/>
              </a:rPr>
              <a:t> les gens </a:t>
            </a:r>
            <a:r>
              <a:rPr sz="2400" dirty="0" err="1">
                <a:solidFill>
                  <a:srgbClr val="333333"/>
                </a:solidFill>
                <a:latin typeface="Calibri Light"/>
                <a:ea typeface="Verdana"/>
                <a:cs typeface="Verdana"/>
                <a:sym typeface="Verdana"/>
              </a:rPr>
              <a:t>autour</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vous</a:t>
            </a:r>
            <a:r>
              <a:rPr sz="24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41</a:t>
            </a:fld>
            <a:endParaRPr lang="en-US"/>
          </a:p>
        </p:txBody>
      </p:sp>
    </p:spTree>
    <p:extLst>
      <p:ext uri="{BB962C8B-B14F-4D97-AF65-F5344CB8AC3E}">
        <p14:creationId xmlns:p14="http://schemas.microsoft.com/office/powerpoint/2010/main" val="30253001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Shape 272"/>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Devoirs</a:t>
            </a:r>
            <a:endParaRPr sz="3600">
              <a:latin typeface="Calibri Light"/>
            </a:endParaRPr>
          </a:p>
        </p:txBody>
      </p:sp>
      <p:sp>
        <p:nvSpPr>
          <p:cNvPr id="273" name="Shape 273"/>
          <p:cNvSpPr>
            <a:spLocks noGrp="1"/>
          </p:cNvSpPr>
          <p:nvPr>
            <p:ph idx="1"/>
          </p:nvPr>
        </p:nvSpPr>
        <p:spPr>
          <a:prstGeom prst="rect">
            <a:avLst/>
          </a:prstGeom>
        </p:spPr>
        <p:txBody>
          <a:bodyPr lIns="0" tIns="0" rIns="0" bIns="0">
            <a:noAutofit/>
          </a:bodyPr>
          <a:lstStyle/>
          <a:p>
            <a:pPr lvl="0" defTabSz="905255">
              <a:buSzTx/>
              <a:tabLst>
                <a:tab pos="63500" algn="l"/>
              </a:tabLst>
              <a:defRPr sz="1800"/>
            </a:pPr>
            <a:r>
              <a:rPr sz="2000" dirty="0" err="1">
                <a:solidFill>
                  <a:srgbClr val="004992"/>
                </a:solidFill>
                <a:latin typeface="Calibri Light"/>
                <a:ea typeface="Verdana"/>
                <a:cs typeface="Verdana"/>
                <a:sym typeface="Verdana"/>
              </a:rPr>
              <a:t>Astuces</a:t>
            </a:r>
            <a:r>
              <a:rPr sz="2000" dirty="0">
                <a:solidFill>
                  <a:srgbClr val="004992"/>
                </a:solidFill>
                <a:latin typeface="Calibri Light"/>
                <a:ea typeface="Verdana"/>
                <a:cs typeface="Verdana"/>
                <a:sym typeface="Verdana"/>
              </a:rPr>
              <a:t> pour </a:t>
            </a:r>
            <a:r>
              <a:rPr sz="2000" dirty="0" err="1">
                <a:solidFill>
                  <a:srgbClr val="004992"/>
                </a:solidFill>
                <a:latin typeface="Calibri Light"/>
                <a:ea typeface="Verdana"/>
                <a:cs typeface="Verdana"/>
                <a:sym typeface="Verdana"/>
              </a:rPr>
              <a:t>apprécier</a:t>
            </a:r>
            <a:r>
              <a:rPr sz="2000" dirty="0">
                <a:solidFill>
                  <a:srgbClr val="004992"/>
                </a:solidFill>
                <a:latin typeface="Calibri Light"/>
                <a:ea typeface="Verdana"/>
                <a:cs typeface="Verdana"/>
                <a:sym typeface="Verdana"/>
              </a:rPr>
              <a:t> les choses positives se </a:t>
            </a:r>
            <a:r>
              <a:rPr sz="2000" dirty="0" err="1">
                <a:solidFill>
                  <a:srgbClr val="004992"/>
                </a:solidFill>
                <a:latin typeface="Calibri Light"/>
                <a:ea typeface="Verdana"/>
                <a:cs typeface="Verdana"/>
                <a:sym typeface="Verdana"/>
              </a:rPr>
              <a:t>produisant</a:t>
            </a:r>
            <a:r>
              <a:rPr sz="2000" dirty="0">
                <a:solidFill>
                  <a:srgbClr val="004992"/>
                </a:solidFill>
                <a:latin typeface="Calibri Light"/>
                <a:ea typeface="Verdana"/>
                <a:cs typeface="Verdana"/>
                <a:sym typeface="Verdana"/>
              </a:rPr>
              <a:t> </a:t>
            </a:r>
            <a:r>
              <a:rPr sz="2000" dirty="0" err="1">
                <a:solidFill>
                  <a:srgbClr val="004992"/>
                </a:solidFill>
                <a:latin typeface="Calibri Light"/>
                <a:ea typeface="Verdana"/>
                <a:cs typeface="Verdana"/>
                <a:sym typeface="Verdana"/>
              </a:rPr>
              <a:t>durant</a:t>
            </a:r>
            <a:r>
              <a:rPr sz="2000" dirty="0">
                <a:solidFill>
                  <a:srgbClr val="004992"/>
                </a:solidFill>
                <a:latin typeface="Calibri Light"/>
                <a:ea typeface="Verdana"/>
                <a:cs typeface="Verdana"/>
                <a:sym typeface="Verdana"/>
              </a:rPr>
              <a:t> </a:t>
            </a:r>
            <a:r>
              <a:rPr sz="2000" dirty="0" err="1">
                <a:solidFill>
                  <a:srgbClr val="004992"/>
                </a:solidFill>
                <a:latin typeface="Calibri Light"/>
                <a:ea typeface="Verdana"/>
                <a:cs typeface="Verdana"/>
                <a:sym typeface="Verdana"/>
              </a:rPr>
              <a:t>votre</a:t>
            </a:r>
            <a:r>
              <a:rPr sz="2000" dirty="0">
                <a:solidFill>
                  <a:srgbClr val="004992"/>
                </a:solidFill>
                <a:latin typeface="Calibri Light"/>
                <a:ea typeface="Verdana"/>
                <a:cs typeface="Verdana"/>
                <a:sym typeface="Verdana"/>
              </a:rPr>
              <a:t> </a:t>
            </a:r>
            <a:r>
              <a:rPr sz="2000" dirty="0" err="1">
                <a:solidFill>
                  <a:srgbClr val="004992"/>
                </a:solidFill>
                <a:latin typeface="Calibri Light"/>
                <a:ea typeface="Verdana"/>
                <a:cs typeface="Verdana"/>
                <a:sym typeface="Verdana"/>
              </a:rPr>
              <a:t>journée</a:t>
            </a:r>
            <a:r>
              <a:rPr sz="2000" dirty="0">
                <a:solidFill>
                  <a:srgbClr val="004992"/>
                </a:solidFill>
                <a:latin typeface="Calibri Light"/>
                <a:ea typeface="Verdana"/>
                <a:cs typeface="Verdana"/>
                <a:sym typeface="Verdana"/>
              </a:rPr>
              <a:t>:</a:t>
            </a:r>
          </a:p>
          <a:p>
            <a:pPr marL="342900" lvl="0" indent="-342900" defTabSz="905255">
              <a:buClr>
                <a:srgbClr val="333333"/>
              </a:buClr>
              <a:buFont typeface="WingDings"/>
              <a:buChar char=""/>
              <a:tabLst>
                <a:tab pos="63500" algn="l"/>
              </a:tabLst>
              <a:defRPr sz="1800"/>
            </a:pPr>
            <a:r>
              <a:rPr sz="2000" dirty="0">
                <a:solidFill>
                  <a:srgbClr val="333333"/>
                </a:solidFill>
                <a:latin typeface="Calibri Light"/>
                <a:ea typeface="Verdana"/>
                <a:cs typeface="Verdana"/>
                <a:sym typeface="Verdana"/>
              </a:rPr>
              <a:t>Le </a:t>
            </a:r>
            <a:r>
              <a:rPr sz="2000" dirty="0" err="1">
                <a:solidFill>
                  <a:srgbClr val="333333"/>
                </a:solidFill>
                <a:latin typeface="Calibri Light"/>
                <a:ea typeface="Verdana"/>
                <a:cs typeface="Verdana"/>
                <a:sym typeface="Verdana"/>
              </a:rPr>
              <a:t>matin</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prenez</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une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poignée</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petits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objets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billes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pois</a:t>
            </a:r>
            <a:r>
              <a:rPr sz="2000" dirty="0">
                <a:solidFill>
                  <a:srgbClr val="333333"/>
                </a:solidFill>
                <a:latin typeface="Calibri Light"/>
                <a:ea typeface="Verdana"/>
                <a:cs typeface="Verdana"/>
                <a:sym typeface="Verdana"/>
              </a:rPr>
              <a:t>, etc.) </a:t>
            </a:r>
            <a:r>
              <a:rPr sz="2000" dirty="0" err="1">
                <a:solidFill>
                  <a:srgbClr val="333333"/>
                </a:solidFill>
                <a:latin typeface="Calibri Light"/>
                <a:ea typeface="Verdana"/>
                <a:cs typeface="Verdana"/>
                <a:sym typeface="Verdana"/>
              </a:rPr>
              <a:t>dans</a:t>
            </a:r>
            <a:r>
              <a:rPr sz="2000" dirty="0">
                <a:solidFill>
                  <a:srgbClr val="333333"/>
                </a:solidFill>
                <a:latin typeface="Calibri Light"/>
                <a:ea typeface="Verdana"/>
                <a:cs typeface="Verdana"/>
                <a:sym typeface="Verdana"/>
              </a:rPr>
              <a:t> la </a:t>
            </a:r>
            <a:r>
              <a:rPr sz="2000" dirty="0" err="1">
                <a:solidFill>
                  <a:srgbClr val="333333"/>
                </a:solidFill>
                <a:latin typeface="Calibri Light"/>
                <a:ea typeface="Verdana"/>
                <a:cs typeface="Verdana"/>
                <a:sym typeface="Verdana"/>
              </a:rPr>
              <a:t>poche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droite</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votre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pantalon</a:t>
            </a:r>
            <a:r>
              <a:rPr sz="2000" dirty="0">
                <a:solidFill>
                  <a:srgbClr val="333333"/>
                </a:solidFill>
                <a:latin typeface="Calibri Light"/>
                <a:ea typeface="Verdana"/>
                <a:cs typeface="Verdana"/>
                <a:sym typeface="Verdana"/>
              </a:rPr>
              <a:t>.</a:t>
            </a:r>
          </a:p>
          <a:p>
            <a:pPr marL="342900" lvl="0" indent="-342900" defTabSz="905255">
              <a:buClr>
                <a:srgbClr val="333333"/>
              </a:buClr>
              <a:buFont typeface="WingDings"/>
              <a:buChar char=""/>
              <a:tabLst>
                <a:tab pos="63500" algn="l"/>
              </a:tabLst>
              <a:defRPr sz="1800"/>
            </a:pPr>
            <a:r>
              <a:rPr sz="2000" dirty="0">
                <a:solidFill>
                  <a:srgbClr val="333333"/>
                </a:solidFill>
                <a:latin typeface="Calibri Light"/>
                <a:ea typeface="Verdana"/>
                <a:cs typeface="Verdana"/>
                <a:sym typeface="Verdana"/>
              </a:rPr>
              <a:t>À </a:t>
            </a:r>
            <a:r>
              <a:rPr sz="2000" dirty="0" err="1">
                <a:solidFill>
                  <a:srgbClr val="333333"/>
                </a:solidFill>
                <a:latin typeface="Calibri Light"/>
                <a:ea typeface="Verdana"/>
                <a:cs typeface="Verdana"/>
                <a:sym typeface="Verdana"/>
              </a:rPr>
              <a:t>chaque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fois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que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quelque</a:t>
            </a:r>
            <a:r>
              <a:rPr sz="2000" dirty="0">
                <a:solidFill>
                  <a:srgbClr val="333333"/>
                </a:solidFill>
                <a:latin typeface="Calibri Light"/>
                <a:ea typeface="Verdana"/>
                <a:cs typeface="Verdana"/>
                <a:sym typeface="Verdana"/>
              </a:rPr>
              <a:t> chose de </a:t>
            </a:r>
            <a:r>
              <a:rPr sz="2000" dirty="0" err="1">
                <a:solidFill>
                  <a:srgbClr val="333333"/>
                </a:solidFill>
                <a:latin typeface="Calibri Light"/>
                <a:ea typeface="Verdana"/>
                <a:cs typeface="Verdana"/>
                <a:sym typeface="Verdana"/>
              </a:rPr>
              <a:t>positif</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vous</a:t>
            </a:r>
            <a:r>
              <a:rPr sz="2000" dirty="0">
                <a:solidFill>
                  <a:srgbClr val="333333"/>
                </a:solidFill>
                <a:latin typeface="Calibri Light"/>
                <a:ea typeface="Verdana"/>
                <a:cs typeface="Verdana"/>
                <a:sym typeface="Verdana"/>
              </a:rPr>
              <a:t> arrive (ex. un </a:t>
            </a:r>
            <a:r>
              <a:rPr sz="2000" dirty="0" err="1">
                <a:solidFill>
                  <a:srgbClr val="333333"/>
                </a:solidFill>
                <a:latin typeface="Calibri Light"/>
                <a:ea typeface="Verdana"/>
                <a:cs typeface="Verdana"/>
                <a:sym typeface="Verdana"/>
              </a:rPr>
              <a:t>sourire</a:t>
            </a:r>
            <a:r>
              <a:rPr sz="2000" dirty="0">
                <a:solidFill>
                  <a:srgbClr val="333333"/>
                </a:solidFill>
                <a:latin typeface="Calibri Light"/>
                <a:ea typeface="Verdana"/>
                <a:cs typeface="Verdana"/>
                <a:sym typeface="Verdana"/>
              </a:rPr>
              <a:t> d’un </a:t>
            </a:r>
            <a:r>
              <a:rPr sz="2000" dirty="0" err="1">
                <a:solidFill>
                  <a:srgbClr val="333333"/>
                </a:solidFill>
                <a:latin typeface="Calibri Light"/>
                <a:ea typeface="Verdana"/>
                <a:cs typeface="Verdana"/>
                <a:sym typeface="Verdana"/>
              </a:rPr>
              <a:t>ami</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une</a:t>
            </a:r>
            <a:r>
              <a:rPr sz="2000" dirty="0">
                <a:solidFill>
                  <a:srgbClr val="333333"/>
                </a:solidFill>
                <a:latin typeface="Calibri Light"/>
                <a:ea typeface="Verdana"/>
                <a:cs typeface="Verdana"/>
                <a:sym typeface="Verdana"/>
              </a:rPr>
              <a:t> discussion </a:t>
            </a:r>
            <a:r>
              <a:rPr sz="2000" dirty="0" err="1">
                <a:solidFill>
                  <a:srgbClr val="333333"/>
                </a:solidFill>
                <a:latin typeface="Calibri Light"/>
                <a:ea typeface="Verdana"/>
                <a:cs typeface="Verdana"/>
                <a:sym typeface="Verdana"/>
              </a:rPr>
              <a:t>agréable</a:t>
            </a:r>
            <a:r>
              <a:rPr sz="2000" dirty="0">
                <a:solidFill>
                  <a:srgbClr val="333333"/>
                </a:solidFill>
                <a:latin typeface="Calibri Light"/>
                <a:ea typeface="Verdana"/>
                <a:cs typeface="Verdana"/>
                <a:sym typeface="Verdana"/>
              </a:rPr>
              <a:t>, un </a:t>
            </a:r>
            <a:r>
              <a:rPr sz="2000" dirty="0" err="1">
                <a:solidFill>
                  <a:srgbClr val="333333"/>
                </a:solidFill>
                <a:latin typeface="Calibri Light"/>
                <a:ea typeface="Verdana"/>
                <a:cs typeface="Verdana"/>
                <a:sym typeface="Verdana"/>
              </a:rPr>
              <a:t>repas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délicieux</a:t>
            </a:r>
            <a:r>
              <a:rPr sz="2000" dirty="0">
                <a:solidFill>
                  <a:srgbClr val="333333"/>
                </a:solidFill>
                <a:latin typeface="Calibri Light"/>
                <a:ea typeface="Verdana"/>
                <a:cs typeface="Verdana"/>
                <a:sym typeface="Verdana"/>
              </a:rPr>
              <a:t>, etc.), </a:t>
            </a:r>
            <a:r>
              <a:rPr sz="2000" dirty="0" err="1">
                <a:solidFill>
                  <a:srgbClr val="333333"/>
                </a:solidFill>
                <a:latin typeface="Calibri Light"/>
                <a:ea typeface="Verdana"/>
                <a:cs typeface="Verdana"/>
                <a:sym typeface="Verdana"/>
              </a:rPr>
              <a:t>déplacez</a:t>
            </a:r>
            <a:r>
              <a:rPr sz="2000" dirty="0">
                <a:solidFill>
                  <a:srgbClr val="333333"/>
                </a:solidFill>
                <a:latin typeface="Calibri Light"/>
                <a:ea typeface="Verdana"/>
                <a:cs typeface="Verdana"/>
                <a:sym typeface="Verdana"/>
              </a:rPr>
              <a:t> un objet de </a:t>
            </a:r>
            <a:r>
              <a:rPr sz="2000" dirty="0" err="1">
                <a:solidFill>
                  <a:srgbClr val="333333"/>
                </a:solidFill>
                <a:latin typeface="Calibri Light"/>
                <a:ea typeface="Verdana"/>
                <a:cs typeface="Verdana"/>
                <a:sym typeface="Verdana"/>
              </a:rPr>
              <a:t>votre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poche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droite</a:t>
            </a:r>
            <a:r>
              <a:rPr sz="2000" dirty="0">
                <a:solidFill>
                  <a:srgbClr val="333333"/>
                </a:solidFill>
                <a:latin typeface="Calibri Light"/>
                <a:ea typeface="Verdana"/>
                <a:cs typeface="Verdana"/>
                <a:sym typeface="Verdana"/>
              </a:rPr>
              <a:t> à la gauche.</a:t>
            </a:r>
          </a:p>
          <a:p>
            <a:pPr marL="342900" lvl="0" indent="-342900" defTabSz="905255">
              <a:buClr>
                <a:srgbClr val="333333"/>
              </a:buClr>
              <a:buFont typeface="WingDings"/>
              <a:buChar char=""/>
              <a:tabLst>
                <a:tab pos="63500" algn="l"/>
              </a:tabLst>
              <a:defRPr sz="1800"/>
            </a:pPr>
            <a:r>
              <a:rPr sz="2000" dirty="0">
                <a:solidFill>
                  <a:srgbClr val="333333"/>
                </a:solidFill>
                <a:latin typeface="Calibri Light"/>
                <a:ea typeface="Verdana"/>
                <a:cs typeface="Verdana"/>
                <a:sym typeface="Verdana"/>
              </a:rPr>
              <a:t>Le </a:t>
            </a:r>
            <a:r>
              <a:rPr sz="2000" dirty="0" err="1">
                <a:solidFill>
                  <a:srgbClr val="333333"/>
                </a:solidFill>
                <a:latin typeface="Calibri Light"/>
                <a:ea typeface="Verdana"/>
                <a:cs typeface="Verdana"/>
                <a:sym typeface="Verdana"/>
              </a:rPr>
              <a:t>soir</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prenez</a:t>
            </a:r>
            <a:r>
              <a:rPr sz="2000" dirty="0">
                <a:solidFill>
                  <a:srgbClr val="333333"/>
                </a:solidFill>
                <a:latin typeface="Calibri Light"/>
                <a:ea typeface="Verdana"/>
                <a:cs typeface="Verdana"/>
                <a:sym typeface="Verdana"/>
              </a:rPr>
              <a:t> les </a:t>
            </a:r>
            <a:r>
              <a:rPr sz="2000" dirty="0" err="1">
                <a:solidFill>
                  <a:srgbClr val="333333"/>
                </a:solidFill>
                <a:latin typeface="Calibri Light"/>
                <a:ea typeface="Verdana"/>
                <a:cs typeface="Verdana"/>
                <a:sym typeface="Verdana"/>
              </a:rPr>
              <a:t>objets</a:t>
            </a:r>
            <a:r>
              <a:rPr sz="2000" dirty="0">
                <a:solidFill>
                  <a:srgbClr val="333333"/>
                </a:solidFill>
                <a:latin typeface="Calibri Light"/>
                <a:ea typeface="Verdana"/>
                <a:cs typeface="Verdana"/>
                <a:sym typeface="Verdana"/>
              </a:rPr>
              <a:t> de la </a:t>
            </a:r>
            <a:r>
              <a:rPr sz="2000" dirty="0" err="1">
                <a:solidFill>
                  <a:srgbClr val="333333"/>
                </a:solidFill>
                <a:latin typeface="Calibri Light"/>
                <a:ea typeface="Verdana"/>
                <a:cs typeface="Verdana"/>
                <a:sym typeface="Verdana"/>
              </a:rPr>
              <a:t>poche</a:t>
            </a:r>
            <a:r>
              <a:rPr sz="2000" dirty="0">
                <a:solidFill>
                  <a:srgbClr val="333333"/>
                </a:solidFill>
                <a:latin typeface="Calibri Light"/>
                <a:ea typeface="Verdana"/>
                <a:cs typeface="Verdana"/>
                <a:sym typeface="Verdana"/>
              </a:rPr>
              <a:t> gauche et </a:t>
            </a:r>
            <a:r>
              <a:rPr sz="2000" dirty="0" err="1">
                <a:solidFill>
                  <a:srgbClr val="333333"/>
                </a:solidFill>
                <a:latin typeface="Calibri Light"/>
                <a:ea typeface="Verdana"/>
                <a:cs typeface="Verdana"/>
                <a:sym typeface="Verdana"/>
              </a:rPr>
              <a:t>rappelez-vous</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toutes</a:t>
            </a:r>
            <a:r>
              <a:rPr sz="2000" dirty="0">
                <a:solidFill>
                  <a:srgbClr val="333333"/>
                </a:solidFill>
                <a:latin typeface="Calibri Light"/>
                <a:ea typeface="Verdana"/>
                <a:cs typeface="Verdana"/>
                <a:sym typeface="Verdana"/>
              </a:rPr>
              <a:t> les belles choses </a:t>
            </a:r>
            <a:r>
              <a:rPr sz="2000" dirty="0" err="1">
                <a:solidFill>
                  <a:srgbClr val="333333"/>
                </a:solidFill>
                <a:latin typeface="Calibri Light"/>
                <a:ea typeface="Verdana"/>
                <a:cs typeface="Verdana"/>
                <a:sym typeface="Verdana"/>
              </a:rPr>
              <a:t>que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vous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avez</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vécues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durant</a:t>
            </a:r>
            <a:r>
              <a:rPr sz="2000" dirty="0">
                <a:solidFill>
                  <a:srgbClr val="333333"/>
                </a:solidFill>
                <a:latin typeface="Calibri Light"/>
                <a:ea typeface="Verdana"/>
                <a:cs typeface="Verdana"/>
                <a:sym typeface="Verdana"/>
              </a:rPr>
              <a:t> la </a:t>
            </a:r>
            <a:r>
              <a:rPr sz="2000" dirty="0" err="1">
                <a:solidFill>
                  <a:srgbClr val="333333"/>
                </a:solidFill>
                <a:latin typeface="Calibri Light"/>
                <a:ea typeface="Verdana"/>
                <a:cs typeface="Verdana"/>
                <a:sym typeface="Verdana"/>
              </a:rPr>
              <a:t>journée</a:t>
            </a:r>
            <a:r>
              <a:rPr sz="2000" dirty="0">
                <a:solidFill>
                  <a:srgbClr val="333333"/>
                </a:solidFill>
                <a:latin typeface="Calibri Light"/>
                <a:ea typeface="Verdana"/>
                <a:cs typeface="Verdana"/>
                <a:sym typeface="Verdana"/>
              </a:rPr>
              <a:t>.</a:t>
            </a:r>
          </a:p>
          <a:p>
            <a:pPr marL="342900" lvl="0" indent="-342900" defTabSz="905255">
              <a:buClr>
                <a:srgbClr val="333333"/>
              </a:buClr>
              <a:buFont typeface="WingDings"/>
              <a:buChar char=""/>
              <a:tabLst>
                <a:tab pos="63500" algn="l"/>
              </a:tabLst>
              <a:defRPr sz="1800"/>
            </a:pPr>
            <a:r>
              <a:rPr sz="2000" dirty="0" err="1">
                <a:solidFill>
                  <a:srgbClr val="333333"/>
                </a:solidFill>
                <a:latin typeface="Calibri Light"/>
                <a:ea typeface="Verdana"/>
                <a:cs typeface="Verdana"/>
                <a:sym typeface="Verdana"/>
              </a:rPr>
              <a:t>En</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faisant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ainsi</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vous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gardez</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une</a:t>
            </a:r>
            <a:r>
              <a:rPr sz="2000" dirty="0">
                <a:solidFill>
                  <a:srgbClr val="333333"/>
                </a:solidFill>
                <a:latin typeface="Calibri Light"/>
                <a:ea typeface="Verdana"/>
                <a:cs typeface="Verdana"/>
                <a:sym typeface="Verdana"/>
              </a:rPr>
              <a:t> trace de </a:t>
            </a:r>
            <a:r>
              <a:rPr sz="2000" dirty="0" err="1">
                <a:solidFill>
                  <a:srgbClr val="333333"/>
                </a:solidFill>
                <a:latin typeface="Calibri Light"/>
                <a:ea typeface="Verdana"/>
                <a:cs typeface="Verdana"/>
                <a:sym typeface="Verdana"/>
              </a:rPr>
              <a:t>tous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ces</a:t>
            </a:r>
            <a:r>
              <a:rPr sz="2000" dirty="0">
                <a:solidFill>
                  <a:srgbClr val="333333"/>
                </a:solidFill>
                <a:latin typeface="Calibri Light"/>
                <a:ea typeface="Verdana"/>
                <a:cs typeface="Verdana"/>
                <a:sym typeface="Verdana"/>
              </a:rPr>
              <a:t> souvenirs </a:t>
            </a:r>
            <a:r>
              <a:rPr sz="2000" dirty="0" err="1">
                <a:solidFill>
                  <a:srgbClr val="333333"/>
                </a:solidFill>
                <a:latin typeface="Calibri Light"/>
                <a:ea typeface="Verdana"/>
                <a:cs typeface="Verdana"/>
                <a:sym typeface="Verdana"/>
              </a:rPr>
              <a:t>positifs</a:t>
            </a:r>
            <a:r>
              <a:rPr sz="2000" dirty="0">
                <a:solidFill>
                  <a:srgbClr val="333333"/>
                </a:solidFill>
                <a:latin typeface="Calibri Light"/>
                <a:ea typeface="Verdana"/>
                <a:cs typeface="Verdana"/>
                <a:sym typeface="Verdana"/>
              </a:rPr>
              <a:t> et </a:t>
            </a:r>
            <a:r>
              <a:rPr sz="2000" dirty="0" err="1">
                <a:solidFill>
                  <a:srgbClr val="333333"/>
                </a:solidFill>
                <a:latin typeface="Calibri Light"/>
                <a:ea typeface="Verdana"/>
                <a:cs typeface="Verdana"/>
                <a:sym typeface="Verdana"/>
              </a:rPr>
              <a:t>vous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appréciez</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ces</a:t>
            </a:r>
            <a:r>
              <a:rPr sz="2000" dirty="0">
                <a:solidFill>
                  <a:srgbClr val="333333"/>
                </a:solidFill>
                <a:latin typeface="Calibri Light"/>
                <a:ea typeface="Verdana"/>
                <a:cs typeface="Verdana"/>
                <a:sym typeface="Verdana"/>
              </a:rPr>
              <a:t> moments.</a:t>
            </a:r>
            <a:endParaRPr sz="20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42</a:t>
            </a:fld>
            <a:endParaRPr lang="en-US"/>
          </a:p>
        </p:txBody>
      </p:sp>
    </p:spTree>
    <p:extLst>
      <p:ext uri="{BB962C8B-B14F-4D97-AF65-F5344CB8AC3E}">
        <p14:creationId xmlns:p14="http://schemas.microsoft.com/office/powerpoint/2010/main" val="28726892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Shape 272"/>
          <p:cNvSpPr>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Devoirs</a:t>
            </a:r>
            <a:endParaRPr sz="3600">
              <a:latin typeface="Calibri Light"/>
            </a:endParaRPr>
          </a:p>
        </p:txBody>
      </p:sp>
      <p:sp>
        <p:nvSpPr>
          <p:cNvPr id="273" name="Shape 273"/>
          <p:cNvSpPr>
            <a:spLocks noGrp="1"/>
          </p:cNvSpPr>
          <p:nvPr>
            <p:ph idx="1"/>
          </p:nvPr>
        </p:nvSpPr>
        <p:spPr>
          <a:prstGeom prst="rect">
            <a:avLst/>
          </a:prstGeom>
        </p:spPr>
        <p:txBody>
          <a:bodyPr lIns="0" tIns="0" rIns="0" bIns="0">
            <a:noAutofit/>
          </a:bodyPr>
          <a:lstStyle/>
          <a:p>
            <a:pPr lvl="0" defTabSz="905255">
              <a:buSzTx/>
              <a:tabLst>
                <a:tab pos="63500" algn="l"/>
              </a:tabLst>
              <a:defRPr sz="1800"/>
            </a:pPr>
            <a:r>
              <a:rPr sz="2000" dirty="0" err="1">
                <a:solidFill>
                  <a:srgbClr val="004992"/>
                </a:solidFill>
                <a:latin typeface="Calibri Light"/>
                <a:ea typeface="Verdana"/>
                <a:cs typeface="Verdana"/>
                <a:sym typeface="Verdana"/>
              </a:rPr>
              <a:t>Astuces</a:t>
            </a:r>
            <a:r>
              <a:rPr sz="2000" dirty="0">
                <a:solidFill>
                  <a:srgbClr val="004992"/>
                </a:solidFill>
                <a:latin typeface="Calibri Light"/>
                <a:ea typeface="Verdana"/>
                <a:cs typeface="Verdana"/>
                <a:sym typeface="Verdana"/>
              </a:rPr>
              <a:t> pour </a:t>
            </a:r>
            <a:r>
              <a:rPr sz="2000" dirty="0" err="1">
                <a:solidFill>
                  <a:srgbClr val="004992"/>
                </a:solidFill>
                <a:latin typeface="Calibri Light"/>
                <a:ea typeface="Verdana"/>
                <a:cs typeface="Verdana"/>
                <a:sym typeface="Verdana"/>
              </a:rPr>
              <a:t>apprécier</a:t>
            </a:r>
            <a:r>
              <a:rPr sz="2000" dirty="0">
                <a:solidFill>
                  <a:srgbClr val="004992"/>
                </a:solidFill>
                <a:latin typeface="Calibri Light"/>
                <a:ea typeface="Verdana"/>
                <a:cs typeface="Verdana"/>
                <a:sym typeface="Verdana"/>
              </a:rPr>
              <a:t> les choses positives se </a:t>
            </a:r>
            <a:r>
              <a:rPr sz="2000" dirty="0" err="1">
                <a:solidFill>
                  <a:srgbClr val="004992"/>
                </a:solidFill>
                <a:latin typeface="Calibri Light"/>
                <a:ea typeface="Verdana"/>
                <a:cs typeface="Verdana"/>
                <a:sym typeface="Verdana"/>
              </a:rPr>
              <a:t>produisant</a:t>
            </a:r>
            <a:r>
              <a:rPr sz="2000" dirty="0">
                <a:solidFill>
                  <a:srgbClr val="004992"/>
                </a:solidFill>
                <a:latin typeface="Calibri Light"/>
                <a:ea typeface="Verdana"/>
                <a:cs typeface="Verdana"/>
                <a:sym typeface="Verdana"/>
              </a:rPr>
              <a:t> </a:t>
            </a:r>
            <a:r>
              <a:rPr sz="2000" dirty="0" err="1">
                <a:solidFill>
                  <a:srgbClr val="004992"/>
                </a:solidFill>
                <a:latin typeface="Calibri Light"/>
                <a:ea typeface="Verdana"/>
                <a:cs typeface="Verdana"/>
                <a:sym typeface="Verdana"/>
              </a:rPr>
              <a:t>durant</a:t>
            </a:r>
            <a:r>
              <a:rPr sz="2000" dirty="0">
                <a:solidFill>
                  <a:srgbClr val="004992"/>
                </a:solidFill>
                <a:latin typeface="Calibri Light"/>
                <a:ea typeface="Verdana"/>
                <a:cs typeface="Verdana"/>
                <a:sym typeface="Verdana"/>
              </a:rPr>
              <a:t> </a:t>
            </a:r>
            <a:r>
              <a:rPr sz="2000" dirty="0" err="1">
                <a:solidFill>
                  <a:srgbClr val="004992"/>
                </a:solidFill>
                <a:latin typeface="Calibri Light"/>
                <a:ea typeface="Verdana"/>
                <a:cs typeface="Verdana"/>
                <a:sym typeface="Verdana"/>
              </a:rPr>
              <a:t>votre</a:t>
            </a:r>
            <a:r>
              <a:rPr sz="2000" dirty="0">
                <a:solidFill>
                  <a:srgbClr val="004992"/>
                </a:solidFill>
                <a:latin typeface="Calibri Light"/>
                <a:ea typeface="Verdana"/>
                <a:cs typeface="Verdana"/>
                <a:sym typeface="Verdana"/>
              </a:rPr>
              <a:t> </a:t>
            </a:r>
            <a:r>
              <a:rPr sz="2000" dirty="0" err="1">
                <a:solidFill>
                  <a:srgbClr val="004992"/>
                </a:solidFill>
                <a:latin typeface="Calibri Light"/>
                <a:ea typeface="Verdana"/>
                <a:cs typeface="Verdana"/>
                <a:sym typeface="Verdana"/>
              </a:rPr>
              <a:t>journée</a:t>
            </a:r>
            <a:r>
              <a:rPr sz="2000" dirty="0">
                <a:solidFill>
                  <a:srgbClr val="004992"/>
                </a:solidFill>
                <a:latin typeface="Calibri Light"/>
                <a:ea typeface="Verdana"/>
                <a:cs typeface="Verdana"/>
                <a:sym typeface="Verdana"/>
              </a:rPr>
              <a:t>:</a:t>
            </a:r>
          </a:p>
          <a:p>
            <a:pPr marL="342900" lvl="0" indent="-342900" defTabSz="905255">
              <a:buClr>
                <a:srgbClr val="333333"/>
              </a:buClr>
              <a:buFont typeface="WingDings"/>
              <a:buChar char=""/>
              <a:tabLst>
                <a:tab pos="63500" algn="l"/>
              </a:tabLst>
              <a:defRPr sz="1800"/>
            </a:pPr>
            <a:r>
              <a:rPr sz="2000" dirty="0">
                <a:solidFill>
                  <a:srgbClr val="333333"/>
                </a:solidFill>
                <a:latin typeface="Calibri Light"/>
                <a:ea typeface="Verdana"/>
                <a:cs typeface="Verdana"/>
                <a:sym typeface="Verdana"/>
              </a:rPr>
              <a:t>Le </a:t>
            </a:r>
            <a:r>
              <a:rPr sz="2000" dirty="0" err="1">
                <a:solidFill>
                  <a:srgbClr val="333333"/>
                </a:solidFill>
                <a:latin typeface="Calibri Light"/>
                <a:ea typeface="Verdana"/>
                <a:cs typeface="Verdana"/>
                <a:sym typeface="Verdana"/>
              </a:rPr>
              <a:t>matin</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prenez</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une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poignée</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petits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objets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billes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pois</a:t>
            </a:r>
            <a:r>
              <a:rPr sz="2000" dirty="0">
                <a:solidFill>
                  <a:srgbClr val="333333"/>
                </a:solidFill>
                <a:latin typeface="Calibri Light"/>
                <a:ea typeface="Verdana"/>
                <a:cs typeface="Verdana"/>
                <a:sym typeface="Verdana"/>
              </a:rPr>
              <a:t>, etc.) </a:t>
            </a:r>
            <a:r>
              <a:rPr sz="2000" dirty="0" err="1">
                <a:solidFill>
                  <a:srgbClr val="333333"/>
                </a:solidFill>
                <a:latin typeface="Calibri Light"/>
                <a:ea typeface="Verdana"/>
                <a:cs typeface="Verdana"/>
                <a:sym typeface="Verdana"/>
              </a:rPr>
              <a:t>dans</a:t>
            </a:r>
            <a:r>
              <a:rPr sz="2000" dirty="0">
                <a:solidFill>
                  <a:srgbClr val="333333"/>
                </a:solidFill>
                <a:latin typeface="Calibri Light"/>
                <a:ea typeface="Verdana"/>
                <a:cs typeface="Verdana"/>
                <a:sym typeface="Verdana"/>
              </a:rPr>
              <a:t> la </a:t>
            </a:r>
            <a:r>
              <a:rPr sz="2000" dirty="0" err="1">
                <a:solidFill>
                  <a:srgbClr val="333333"/>
                </a:solidFill>
                <a:latin typeface="Calibri Light"/>
                <a:ea typeface="Verdana"/>
                <a:cs typeface="Verdana"/>
                <a:sym typeface="Verdana"/>
              </a:rPr>
              <a:t>poche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droite</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votre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pantalon</a:t>
            </a:r>
            <a:r>
              <a:rPr sz="2000" dirty="0">
                <a:solidFill>
                  <a:srgbClr val="333333"/>
                </a:solidFill>
                <a:latin typeface="Calibri Light"/>
                <a:ea typeface="Verdana"/>
                <a:cs typeface="Verdana"/>
                <a:sym typeface="Verdana"/>
              </a:rPr>
              <a:t>.</a:t>
            </a:r>
          </a:p>
          <a:p>
            <a:pPr marL="342900" lvl="0" indent="-342900" defTabSz="905255">
              <a:buClr>
                <a:srgbClr val="333333"/>
              </a:buClr>
              <a:buFont typeface="WingDings"/>
              <a:buChar char=""/>
              <a:tabLst>
                <a:tab pos="63500" algn="l"/>
              </a:tabLst>
              <a:defRPr sz="1800"/>
            </a:pPr>
            <a:r>
              <a:rPr sz="2000" dirty="0">
                <a:solidFill>
                  <a:srgbClr val="333333"/>
                </a:solidFill>
                <a:latin typeface="Calibri Light"/>
                <a:ea typeface="Verdana"/>
                <a:cs typeface="Verdana"/>
                <a:sym typeface="Verdana"/>
              </a:rPr>
              <a:t>À </a:t>
            </a:r>
            <a:r>
              <a:rPr sz="2000" dirty="0" err="1">
                <a:solidFill>
                  <a:srgbClr val="333333"/>
                </a:solidFill>
                <a:latin typeface="Calibri Light"/>
                <a:ea typeface="Verdana"/>
                <a:cs typeface="Verdana"/>
                <a:sym typeface="Verdana"/>
              </a:rPr>
              <a:t>chaque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fois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que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quelque</a:t>
            </a:r>
            <a:r>
              <a:rPr sz="2000" dirty="0">
                <a:solidFill>
                  <a:srgbClr val="333333"/>
                </a:solidFill>
                <a:latin typeface="Calibri Light"/>
                <a:ea typeface="Verdana"/>
                <a:cs typeface="Verdana"/>
                <a:sym typeface="Verdana"/>
              </a:rPr>
              <a:t> chose de </a:t>
            </a:r>
            <a:r>
              <a:rPr sz="2000" dirty="0" err="1">
                <a:solidFill>
                  <a:srgbClr val="333333"/>
                </a:solidFill>
                <a:latin typeface="Calibri Light"/>
                <a:ea typeface="Verdana"/>
                <a:cs typeface="Verdana"/>
                <a:sym typeface="Verdana"/>
              </a:rPr>
              <a:t>positif</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vous</a:t>
            </a:r>
            <a:r>
              <a:rPr sz="2000" dirty="0">
                <a:solidFill>
                  <a:srgbClr val="333333"/>
                </a:solidFill>
                <a:latin typeface="Calibri Light"/>
                <a:ea typeface="Verdana"/>
                <a:cs typeface="Verdana"/>
                <a:sym typeface="Verdana"/>
              </a:rPr>
              <a:t> arrive (ex. un </a:t>
            </a:r>
            <a:r>
              <a:rPr sz="2000" dirty="0" err="1">
                <a:solidFill>
                  <a:srgbClr val="333333"/>
                </a:solidFill>
                <a:latin typeface="Calibri Light"/>
                <a:ea typeface="Verdana"/>
                <a:cs typeface="Verdana"/>
                <a:sym typeface="Verdana"/>
              </a:rPr>
              <a:t>sourire</a:t>
            </a:r>
            <a:r>
              <a:rPr sz="2000" dirty="0">
                <a:solidFill>
                  <a:srgbClr val="333333"/>
                </a:solidFill>
                <a:latin typeface="Calibri Light"/>
                <a:ea typeface="Verdana"/>
                <a:cs typeface="Verdana"/>
                <a:sym typeface="Verdana"/>
              </a:rPr>
              <a:t> d’un </a:t>
            </a:r>
            <a:r>
              <a:rPr sz="2000" dirty="0" err="1">
                <a:solidFill>
                  <a:srgbClr val="333333"/>
                </a:solidFill>
                <a:latin typeface="Calibri Light"/>
                <a:ea typeface="Verdana"/>
                <a:cs typeface="Verdana"/>
                <a:sym typeface="Verdana"/>
              </a:rPr>
              <a:t>ami</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une</a:t>
            </a:r>
            <a:r>
              <a:rPr sz="2000" dirty="0">
                <a:solidFill>
                  <a:srgbClr val="333333"/>
                </a:solidFill>
                <a:latin typeface="Calibri Light"/>
                <a:ea typeface="Verdana"/>
                <a:cs typeface="Verdana"/>
                <a:sym typeface="Verdana"/>
              </a:rPr>
              <a:t> discussion </a:t>
            </a:r>
            <a:r>
              <a:rPr sz="2000" dirty="0" err="1">
                <a:solidFill>
                  <a:srgbClr val="333333"/>
                </a:solidFill>
                <a:latin typeface="Calibri Light"/>
                <a:ea typeface="Verdana"/>
                <a:cs typeface="Verdana"/>
                <a:sym typeface="Verdana"/>
              </a:rPr>
              <a:t>agréable</a:t>
            </a:r>
            <a:r>
              <a:rPr sz="2000" dirty="0">
                <a:solidFill>
                  <a:srgbClr val="333333"/>
                </a:solidFill>
                <a:latin typeface="Calibri Light"/>
                <a:ea typeface="Verdana"/>
                <a:cs typeface="Verdana"/>
                <a:sym typeface="Verdana"/>
              </a:rPr>
              <a:t>, un </a:t>
            </a:r>
            <a:r>
              <a:rPr sz="2000" dirty="0" err="1">
                <a:solidFill>
                  <a:srgbClr val="333333"/>
                </a:solidFill>
                <a:latin typeface="Calibri Light"/>
                <a:ea typeface="Verdana"/>
                <a:cs typeface="Verdana"/>
                <a:sym typeface="Verdana"/>
              </a:rPr>
              <a:t>repas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délicieux</a:t>
            </a:r>
            <a:r>
              <a:rPr sz="2000" dirty="0">
                <a:solidFill>
                  <a:srgbClr val="333333"/>
                </a:solidFill>
                <a:latin typeface="Calibri Light"/>
                <a:ea typeface="Verdana"/>
                <a:cs typeface="Verdana"/>
                <a:sym typeface="Verdana"/>
              </a:rPr>
              <a:t>, etc.), </a:t>
            </a:r>
            <a:r>
              <a:rPr sz="2000" dirty="0" err="1">
                <a:solidFill>
                  <a:srgbClr val="333333"/>
                </a:solidFill>
                <a:latin typeface="Calibri Light"/>
                <a:ea typeface="Verdana"/>
                <a:cs typeface="Verdana"/>
                <a:sym typeface="Verdana"/>
              </a:rPr>
              <a:t>déplacez</a:t>
            </a:r>
            <a:r>
              <a:rPr sz="2000" dirty="0">
                <a:solidFill>
                  <a:srgbClr val="333333"/>
                </a:solidFill>
                <a:latin typeface="Calibri Light"/>
                <a:ea typeface="Verdana"/>
                <a:cs typeface="Verdana"/>
                <a:sym typeface="Verdana"/>
              </a:rPr>
              <a:t> un objet de </a:t>
            </a:r>
            <a:r>
              <a:rPr sz="2000" dirty="0" err="1">
                <a:solidFill>
                  <a:srgbClr val="333333"/>
                </a:solidFill>
                <a:latin typeface="Calibri Light"/>
                <a:ea typeface="Verdana"/>
                <a:cs typeface="Verdana"/>
                <a:sym typeface="Verdana"/>
              </a:rPr>
              <a:t>votre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poche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droite</a:t>
            </a:r>
            <a:r>
              <a:rPr sz="2000" dirty="0">
                <a:solidFill>
                  <a:srgbClr val="333333"/>
                </a:solidFill>
                <a:latin typeface="Calibri Light"/>
                <a:ea typeface="Verdana"/>
                <a:cs typeface="Verdana"/>
                <a:sym typeface="Verdana"/>
              </a:rPr>
              <a:t> à la gauche.</a:t>
            </a:r>
          </a:p>
          <a:p>
            <a:pPr marL="342900" lvl="0" indent="-342900" defTabSz="905255">
              <a:buClr>
                <a:srgbClr val="333333"/>
              </a:buClr>
              <a:buFont typeface="WingDings"/>
              <a:buChar char=""/>
              <a:tabLst>
                <a:tab pos="63500" algn="l"/>
              </a:tabLst>
              <a:defRPr sz="1800"/>
            </a:pPr>
            <a:r>
              <a:rPr sz="2000" dirty="0">
                <a:solidFill>
                  <a:srgbClr val="333333"/>
                </a:solidFill>
                <a:latin typeface="Calibri Light"/>
                <a:ea typeface="Verdana"/>
                <a:cs typeface="Verdana"/>
                <a:sym typeface="Verdana"/>
              </a:rPr>
              <a:t>Le </a:t>
            </a:r>
            <a:r>
              <a:rPr sz="2000" dirty="0" err="1">
                <a:solidFill>
                  <a:srgbClr val="333333"/>
                </a:solidFill>
                <a:latin typeface="Calibri Light"/>
                <a:ea typeface="Verdana"/>
                <a:cs typeface="Verdana"/>
                <a:sym typeface="Verdana"/>
              </a:rPr>
              <a:t>soir</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prenez</a:t>
            </a:r>
            <a:r>
              <a:rPr sz="2000" dirty="0">
                <a:solidFill>
                  <a:srgbClr val="333333"/>
                </a:solidFill>
                <a:latin typeface="Calibri Light"/>
                <a:ea typeface="Verdana"/>
                <a:cs typeface="Verdana"/>
                <a:sym typeface="Verdana"/>
              </a:rPr>
              <a:t> les </a:t>
            </a:r>
            <a:r>
              <a:rPr sz="2000" dirty="0" err="1">
                <a:solidFill>
                  <a:srgbClr val="333333"/>
                </a:solidFill>
                <a:latin typeface="Calibri Light"/>
                <a:ea typeface="Verdana"/>
                <a:cs typeface="Verdana"/>
                <a:sym typeface="Verdana"/>
              </a:rPr>
              <a:t>objets</a:t>
            </a:r>
            <a:r>
              <a:rPr sz="2000" dirty="0">
                <a:solidFill>
                  <a:srgbClr val="333333"/>
                </a:solidFill>
                <a:latin typeface="Calibri Light"/>
                <a:ea typeface="Verdana"/>
                <a:cs typeface="Verdana"/>
                <a:sym typeface="Verdana"/>
              </a:rPr>
              <a:t> de la </a:t>
            </a:r>
            <a:r>
              <a:rPr sz="2000" dirty="0" err="1">
                <a:solidFill>
                  <a:srgbClr val="333333"/>
                </a:solidFill>
                <a:latin typeface="Calibri Light"/>
                <a:ea typeface="Verdana"/>
                <a:cs typeface="Verdana"/>
                <a:sym typeface="Verdana"/>
              </a:rPr>
              <a:t>poche</a:t>
            </a:r>
            <a:r>
              <a:rPr sz="2000" dirty="0">
                <a:solidFill>
                  <a:srgbClr val="333333"/>
                </a:solidFill>
                <a:latin typeface="Calibri Light"/>
                <a:ea typeface="Verdana"/>
                <a:cs typeface="Verdana"/>
                <a:sym typeface="Verdana"/>
              </a:rPr>
              <a:t> gauche et </a:t>
            </a:r>
            <a:r>
              <a:rPr sz="2000" dirty="0" err="1">
                <a:solidFill>
                  <a:srgbClr val="333333"/>
                </a:solidFill>
                <a:latin typeface="Calibri Light"/>
                <a:ea typeface="Verdana"/>
                <a:cs typeface="Verdana"/>
                <a:sym typeface="Verdana"/>
              </a:rPr>
              <a:t>rappelez-vous</a:t>
            </a:r>
            <a:r>
              <a:rPr sz="2000" dirty="0">
                <a:solidFill>
                  <a:srgbClr val="333333"/>
                </a:solidFill>
                <a:latin typeface="Calibri Light"/>
                <a:ea typeface="Verdana"/>
                <a:cs typeface="Verdana"/>
                <a:sym typeface="Verdana"/>
              </a:rPr>
              <a:t> de </a:t>
            </a:r>
            <a:r>
              <a:rPr sz="2000" dirty="0" err="1">
                <a:solidFill>
                  <a:srgbClr val="333333"/>
                </a:solidFill>
                <a:latin typeface="Calibri Light"/>
                <a:ea typeface="Verdana"/>
                <a:cs typeface="Verdana"/>
                <a:sym typeface="Verdana"/>
              </a:rPr>
              <a:t>toutes</a:t>
            </a:r>
            <a:r>
              <a:rPr sz="2000" dirty="0">
                <a:solidFill>
                  <a:srgbClr val="333333"/>
                </a:solidFill>
                <a:latin typeface="Calibri Light"/>
                <a:ea typeface="Verdana"/>
                <a:cs typeface="Verdana"/>
                <a:sym typeface="Verdana"/>
              </a:rPr>
              <a:t> les belles choses </a:t>
            </a:r>
            <a:r>
              <a:rPr sz="2000" dirty="0" err="1">
                <a:solidFill>
                  <a:srgbClr val="333333"/>
                </a:solidFill>
                <a:latin typeface="Calibri Light"/>
                <a:ea typeface="Verdana"/>
                <a:cs typeface="Verdana"/>
                <a:sym typeface="Verdana"/>
              </a:rPr>
              <a:t>que</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vous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avez</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vécues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durant</a:t>
            </a:r>
            <a:r>
              <a:rPr sz="2000" dirty="0">
                <a:solidFill>
                  <a:srgbClr val="333333"/>
                </a:solidFill>
                <a:latin typeface="Calibri Light"/>
                <a:ea typeface="Verdana"/>
                <a:cs typeface="Verdana"/>
                <a:sym typeface="Verdana"/>
              </a:rPr>
              <a:t> la </a:t>
            </a:r>
            <a:r>
              <a:rPr sz="2000" dirty="0" err="1">
                <a:solidFill>
                  <a:srgbClr val="333333"/>
                </a:solidFill>
                <a:latin typeface="Calibri Light"/>
                <a:ea typeface="Verdana"/>
                <a:cs typeface="Verdana"/>
                <a:sym typeface="Verdana"/>
              </a:rPr>
              <a:t>journée</a:t>
            </a:r>
            <a:r>
              <a:rPr sz="2000" dirty="0">
                <a:solidFill>
                  <a:srgbClr val="333333"/>
                </a:solidFill>
                <a:latin typeface="Calibri Light"/>
                <a:ea typeface="Verdana"/>
                <a:cs typeface="Verdana"/>
                <a:sym typeface="Verdana"/>
              </a:rPr>
              <a:t>.</a:t>
            </a:r>
          </a:p>
          <a:p>
            <a:pPr marL="342900" lvl="0" indent="-342900" defTabSz="905255">
              <a:buClr>
                <a:srgbClr val="333333"/>
              </a:buClr>
              <a:buFont typeface="WingDings"/>
              <a:buChar char=""/>
              <a:tabLst>
                <a:tab pos="63500" algn="l"/>
              </a:tabLst>
              <a:defRPr sz="1800"/>
            </a:pPr>
            <a:r>
              <a:rPr sz="2000" dirty="0" err="1">
                <a:solidFill>
                  <a:srgbClr val="333333"/>
                </a:solidFill>
                <a:latin typeface="Calibri Light"/>
                <a:ea typeface="Verdana"/>
                <a:cs typeface="Verdana"/>
                <a:sym typeface="Verdana"/>
              </a:rPr>
              <a:t>En</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faisant</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ainsi</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vous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gardez</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une</a:t>
            </a:r>
            <a:r>
              <a:rPr sz="2000" dirty="0">
                <a:solidFill>
                  <a:srgbClr val="333333"/>
                </a:solidFill>
                <a:latin typeface="Calibri Light"/>
                <a:ea typeface="Verdana"/>
                <a:cs typeface="Verdana"/>
                <a:sym typeface="Verdana"/>
              </a:rPr>
              <a:t> trace de </a:t>
            </a:r>
            <a:r>
              <a:rPr sz="2000" dirty="0" err="1">
                <a:solidFill>
                  <a:srgbClr val="333333"/>
                </a:solidFill>
                <a:latin typeface="Calibri Light"/>
                <a:ea typeface="Verdana"/>
                <a:cs typeface="Verdana"/>
                <a:sym typeface="Verdana"/>
              </a:rPr>
              <a:t>tous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ces</a:t>
            </a:r>
            <a:r>
              <a:rPr sz="2000" dirty="0">
                <a:solidFill>
                  <a:srgbClr val="333333"/>
                </a:solidFill>
                <a:latin typeface="Calibri Light"/>
                <a:ea typeface="Verdana"/>
                <a:cs typeface="Verdana"/>
                <a:sym typeface="Verdana"/>
              </a:rPr>
              <a:t> souvenirs </a:t>
            </a:r>
            <a:r>
              <a:rPr sz="2000" dirty="0" err="1">
                <a:solidFill>
                  <a:srgbClr val="333333"/>
                </a:solidFill>
                <a:latin typeface="Calibri Light"/>
                <a:ea typeface="Verdana"/>
                <a:cs typeface="Verdana"/>
                <a:sym typeface="Verdana"/>
              </a:rPr>
              <a:t>positifs</a:t>
            </a:r>
            <a:r>
              <a:rPr sz="2000" dirty="0">
                <a:solidFill>
                  <a:srgbClr val="333333"/>
                </a:solidFill>
                <a:latin typeface="Calibri Light"/>
                <a:ea typeface="Verdana"/>
                <a:cs typeface="Verdana"/>
                <a:sym typeface="Verdana"/>
              </a:rPr>
              <a:t> et </a:t>
            </a:r>
            <a:r>
              <a:rPr sz="2000" dirty="0" err="1">
                <a:solidFill>
                  <a:srgbClr val="333333"/>
                </a:solidFill>
                <a:latin typeface="Calibri Light"/>
                <a:ea typeface="Verdana"/>
                <a:cs typeface="Verdana"/>
                <a:sym typeface="Verdana"/>
              </a:rPr>
              <a:t>vous</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appréciez</a:t>
            </a:r>
            <a:r>
              <a:rPr sz="2000" dirty="0">
                <a:solidFill>
                  <a:srgbClr val="333333"/>
                </a:solidFill>
                <a:latin typeface="Calibri Light"/>
                <a:ea typeface="Verdana"/>
                <a:cs typeface="Verdana"/>
                <a:sym typeface="Verdana"/>
              </a:rPr>
              <a:t> </a:t>
            </a:r>
            <a:r>
              <a:rPr sz="2000" dirty="0" err="1">
                <a:solidFill>
                  <a:srgbClr val="333333"/>
                </a:solidFill>
                <a:latin typeface="Calibri Light"/>
                <a:ea typeface="Verdana"/>
                <a:cs typeface="Verdana"/>
                <a:sym typeface="Verdana"/>
              </a:rPr>
              <a:t>ces</a:t>
            </a:r>
            <a:r>
              <a:rPr sz="2000" dirty="0">
                <a:solidFill>
                  <a:srgbClr val="333333"/>
                </a:solidFill>
                <a:latin typeface="Calibri Light"/>
                <a:ea typeface="Verdana"/>
                <a:cs typeface="Verdana"/>
                <a:sym typeface="Verdana"/>
              </a:rPr>
              <a:t> moments.</a:t>
            </a:r>
            <a:endParaRPr sz="2000" dirty="0">
              <a:solidFill>
                <a:srgbClr val="333333"/>
              </a:solidFill>
              <a:latin typeface="Calibri Light"/>
            </a:endParaRPr>
          </a:p>
          <a:p>
            <a:pPr lvl="0" defTabSz="905255">
              <a:buSzTx/>
              <a:tabLst>
                <a:tab pos="63500" algn="l"/>
              </a:tabLst>
              <a:defRPr sz="1800"/>
            </a:pPr>
            <a:r>
              <a:rPr sz="2000" dirty="0" err="1">
                <a:solidFill>
                  <a:srgbClr val="004992"/>
                </a:solidFill>
                <a:latin typeface="Calibri Light"/>
                <a:ea typeface="Verdana"/>
                <a:cs typeface="Verdana"/>
                <a:sym typeface="Verdana"/>
              </a:rPr>
              <a:t>Connaissez-vous</a:t>
            </a:r>
            <a:r>
              <a:rPr sz="2000" dirty="0">
                <a:solidFill>
                  <a:srgbClr val="004992"/>
                </a:solidFill>
                <a:latin typeface="Calibri Light"/>
                <a:ea typeface="Verdana"/>
                <a:cs typeface="Verdana"/>
                <a:sym typeface="Verdana"/>
              </a:rPr>
              <a:t> </a:t>
            </a:r>
            <a:r>
              <a:rPr sz="2000" dirty="0" err="1">
                <a:solidFill>
                  <a:srgbClr val="004992"/>
                </a:solidFill>
                <a:latin typeface="Calibri Light"/>
                <a:ea typeface="Verdana"/>
                <a:cs typeface="Verdana"/>
                <a:sym typeface="Verdana"/>
              </a:rPr>
              <a:t>d’autres</a:t>
            </a:r>
            <a:r>
              <a:rPr sz="2000" dirty="0">
                <a:solidFill>
                  <a:srgbClr val="004992"/>
                </a:solidFill>
                <a:latin typeface="Calibri Light"/>
                <a:ea typeface="Verdana"/>
                <a:cs typeface="Verdana"/>
                <a:sym typeface="Verdana"/>
              </a:rPr>
              <a:t> </a:t>
            </a:r>
            <a:r>
              <a:rPr sz="2000" dirty="0" err="1">
                <a:solidFill>
                  <a:srgbClr val="004992"/>
                </a:solidFill>
                <a:latin typeface="Calibri Light"/>
                <a:ea typeface="Verdana"/>
                <a:cs typeface="Verdana"/>
                <a:sym typeface="Verdana"/>
              </a:rPr>
              <a:t>moyens</a:t>
            </a:r>
            <a:r>
              <a:rPr sz="2000" dirty="0">
                <a:solidFill>
                  <a:srgbClr val="004992"/>
                </a:solidFill>
                <a:latin typeface="Calibri Light"/>
                <a:ea typeface="Verdana"/>
                <a:cs typeface="Verdana"/>
                <a:sym typeface="Verdana"/>
              </a:rPr>
              <a:t> </a:t>
            </a:r>
            <a:r>
              <a:rPr sz="2000" dirty="0" err="1">
                <a:solidFill>
                  <a:srgbClr val="004992"/>
                </a:solidFill>
                <a:latin typeface="Calibri Light"/>
                <a:ea typeface="Verdana"/>
                <a:cs typeface="Verdana"/>
                <a:sym typeface="Verdana"/>
              </a:rPr>
              <a:t>d’apprécier</a:t>
            </a:r>
            <a:r>
              <a:rPr sz="2000" dirty="0">
                <a:solidFill>
                  <a:srgbClr val="004992"/>
                </a:solidFill>
                <a:latin typeface="Calibri Light"/>
                <a:ea typeface="Verdana"/>
                <a:cs typeface="Verdana"/>
                <a:sym typeface="Verdana"/>
              </a:rPr>
              <a:t> et de se souvenir des choses </a:t>
            </a:r>
            <a:r>
              <a:rPr sz="2000" dirty="0" err="1">
                <a:solidFill>
                  <a:srgbClr val="004992"/>
                </a:solidFill>
                <a:latin typeface="Calibri Light"/>
                <a:ea typeface="Verdana"/>
                <a:cs typeface="Verdana"/>
                <a:sym typeface="Verdana"/>
              </a:rPr>
              <a:t>agréables</a:t>
            </a:r>
            <a:r>
              <a:rPr sz="2000" dirty="0">
                <a:solidFill>
                  <a:srgbClr val="004992"/>
                </a:solidFill>
                <a:latin typeface="Calibri Light"/>
                <a:ea typeface="Verdana"/>
                <a:cs typeface="Verdana"/>
                <a:sym typeface="Verdana"/>
              </a:rPr>
              <a:t> </a:t>
            </a:r>
            <a:r>
              <a:rPr sz="2000" dirty="0" err="1">
                <a:solidFill>
                  <a:srgbClr val="004992"/>
                </a:solidFill>
                <a:latin typeface="Calibri Light"/>
                <a:ea typeface="Verdana"/>
                <a:cs typeface="Verdana"/>
                <a:sym typeface="Verdana"/>
              </a:rPr>
              <a:t>durant</a:t>
            </a:r>
            <a:r>
              <a:rPr sz="2000" dirty="0">
                <a:solidFill>
                  <a:srgbClr val="004992"/>
                </a:solidFill>
                <a:latin typeface="Calibri Light"/>
                <a:ea typeface="Verdana"/>
                <a:cs typeface="Verdana"/>
                <a:sym typeface="Verdana"/>
              </a:rPr>
              <a:t> la </a:t>
            </a:r>
            <a:r>
              <a:rPr sz="2000" dirty="0" err="1">
                <a:solidFill>
                  <a:srgbClr val="004992"/>
                </a:solidFill>
                <a:latin typeface="Calibri Light"/>
                <a:ea typeface="Verdana"/>
                <a:cs typeface="Verdana"/>
                <a:sym typeface="Verdana"/>
              </a:rPr>
              <a:t>journée</a:t>
            </a:r>
            <a:r>
              <a:rPr sz="2000" dirty="0">
                <a:solidFill>
                  <a:srgbClr val="004992"/>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Shape 275"/>
          <p:cNvSpPr>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fr-FR" sz="3600" dirty="0">
                <a:latin typeface="Calibri Light"/>
              </a:rPr>
              <a:t>Transfert à la vie quotidienne</a:t>
            </a:r>
            <a:endParaRPr sz="3600" dirty="0">
              <a:latin typeface="Calibri Light"/>
            </a:endParaRPr>
          </a:p>
        </p:txBody>
      </p:sp>
      <p:sp>
        <p:nvSpPr>
          <p:cNvPr id="276" name="Shape 276"/>
          <p:cNvSpPr>
            <a:spLocks noGrp="1"/>
          </p:cNvSpPr>
          <p:nvPr>
            <p:ph idx="1"/>
          </p:nvPr>
        </p:nvSpPr>
        <p:spPr>
          <a:prstGeom prst="rect">
            <a:avLst/>
          </a:prstGeom>
        </p:spPr>
        <p:txBody>
          <a:bodyPr lIns="0" tIns="0" rIns="0" bIns="0">
            <a:normAutofit/>
          </a:bodyPr>
          <a:lstStyle/>
          <a:p>
            <a:pPr lvl="0" defTabSz="804672">
              <a:buSzTx/>
              <a:tabLst>
                <a:tab pos="63500" algn="l"/>
              </a:tabLst>
              <a:defRPr sz="1800"/>
            </a:pPr>
            <a:r>
              <a:rPr sz="2400" b="1" dirty="0" err="1">
                <a:solidFill>
                  <a:srgbClr val="333333"/>
                </a:solidFill>
                <a:latin typeface="Calibri Light"/>
                <a:ea typeface="Verdana"/>
                <a:cs typeface="Verdana"/>
                <a:sym typeface="Verdana"/>
              </a:rPr>
              <a:t>Objectifs</a:t>
            </a:r>
            <a:r>
              <a:rPr sz="2400" b="1" dirty="0">
                <a:solidFill>
                  <a:srgbClr val="333333"/>
                </a:solidFill>
                <a:latin typeface="Calibri Light"/>
                <a:ea typeface="Verdana"/>
                <a:cs typeface="Verdana"/>
                <a:sym typeface="Verdana"/>
              </a:rPr>
              <a:t> </a:t>
            </a:r>
            <a:r>
              <a:rPr sz="2400" b="1" dirty="0" err="1">
                <a:solidFill>
                  <a:srgbClr val="333333"/>
                </a:solidFill>
                <a:latin typeface="Calibri Light"/>
                <a:ea typeface="Verdana"/>
                <a:cs typeface="Verdana"/>
                <a:sym typeface="Verdana"/>
              </a:rPr>
              <a:t>d’apprentissage</a:t>
            </a:r>
            <a:r>
              <a:rPr lang="en-US" sz="2400" b="1" dirty="0">
                <a:solidFill>
                  <a:srgbClr val="333333"/>
                </a:solidFill>
                <a:latin typeface="Calibri Light"/>
                <a:ea typeface="Verdana"/>
                <a:cs typeface="Verdana"/>
                <a:sym typeface="Verdana"/>
              </a:rPr>
              <a:t>:</a:t>
            </a:r>
            <a:endParaRPr sz="2400" b="1" dirty="0">
              <a:solidFill>
                <a:srgbClr val="333333"/>
              </a:solidFill>
              <a:latin typeface="Calibri Light"/>
              <a:ea typeface="Verdana"/>
              <a:cs typeface="Verdana"/>
              <a:sym typeface="Verdana"/>
            </a:endParaRPr>
          </a:p>
          <a:p>
            <a:pPr marL="342900" lvl="0" indent="-342900" defTabSz="804672">
              <a:buClr>
                <a:srgbClr val="333333"/>
              </a:buClr>
              <a:buFont typeface="WingDings"/>
              <a:buChar char=""/>
              <a:tabLst>
                <a:tab pos="63500" algn="l"/>
              </a:tabLst>
              <a:defRPr sz="1800"/>
            </a:pPr>
            <a:r>
              <a:rPr sz="2400" dirty="0" err="1">
                <a:solidFill>
                  <a:srgbClr val="333333"/>
                </a:solidFill>
                <a:latin typeface="Calibri Light"/>
                <a:ea typeface="Verdana"/>
                <a:cs typeface="Verdana"/>
                <a:sym typeface="Verdana"/>
              </a:rPr>
              <a:t>L’estime</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soi</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est</a:t>
            </a:r>
            <a:r>
              <a:rPr sz="2400" dirty="0">
                <a:solidFill>
                  <a:srgbClr val="333333"/>
                </a:solidFill>
                <a:latin typeface="Calibri Light"/>
                <a:ea typeface="Verdana"/>
                <a:cs typeface="Verdana"/>
                <a:sym typeface="Verdana"/>
              </a:rPr>
              <a:t> la </a:t>
            </a:r>
            <a:r>
              <a:rPr sz="2400" dirty="0" err="1">
                <a:solidFill>
                  <a:srgbClr val="333333"/>
                </a:solidFill>
                <a:latin typeface="Calibri Light"/>
                <a:ea typeface="Verdana"/>
                <a:cs typeface="Verdana"/>
                <a:sym typeface="Verdana"/>
              </a:rPr>
              <a:t>valeur</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qu’une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personne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accorde</a:t>
            </a:r>
            <a:r>
              <a:rPr sz="2400" dirty="0">
                <a:solidFill>
                  <a:srgbClr val="333333"/>
                </a:solidFill>
                <a:latin typeface="Calibri Light"/>
                <a:ea typeface="Verdana"/>
                <a:cs typeface="Verdana"/>
                <a:sym typeface="Verdana"/>
              </a:rPr>
              <a:t> à </a:t>
            </a:r>
            <a:r>
              <a:rPr sz="2400" dirty="0" err="1">
                <a:solidFill>
                  <a:srgbClr val="333333"/>
                </a:solidFill>
                <a:latin typeface="Calibri Light"/>
                <a:ea typeface="Verdana"/>
                <a:cs typeface="Verdana"/>
                <a:sym typeface="Verdana"/>
              </a:rPr>
              <a:t>elle-même</a:t>
            </a:r>
            <a:r>
              <a:rPr sz="2400" dirty="0">
                <a:solidFill>
                  <a:srgbClr val="333333"/>
                </a:solidFill>
                <a:latin typeface="Calibri Light"/>
                <a:ea typeface="Verdana"/>
                <a:cs typeface="Verdana"/>
                <a:sym typeface="Verdana"/>
              </a:rPr>
              <a:t>.</a:t>
            </a:r>
          </a:p>
          <a:p>
            <a:pPr marL="342900" lvl="0" indent="-342900" defTabSz="804672">
              <a:buClr>
                <a:srgbClr val="333333"/>
              </a:buClr>
              <a:buFont typeface="WingDings"/>
              <a:buChar char=""/>
              <a:tabLst>
                <a:tab pos="63500" algn="l"/>
              </a:tabLst>
              <a:defRPr sz="1800"/>
            </a:pPr>
            <a:r>
              <a:rPr sz="2400" dirty="0" err="1">
                <a:solidFill>
                  <a:srgbClr val="333333"/>
                </a:solidFill>
                <a:latin typeface="Calibri Light"/>
                <a:ea typeface="Verdana"/>
                <a:cs typeface="Verdana"/>
                <a:sym typeface="Verdana"/>
              </a:rPr>
              <a:t>Devenez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conscient</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vos</a:t>
            </a:r>
            <a:r>
              <a:rPr sz="2400" dirty="0">
                <a:solidFill>
                  <a:srgbClr val="333333"/>
                </a:solidFill>
                <a:latin typeface="Calibri Light"/>
                <a:ea typeface="Verdana"/>
                <a:cs typeface="Verdana"/>
                <a:sym typeface="Verdana"/>
              </a:rPr>
              <a:t> forces </a:t>
            </a:r>
            <a:r>
              <a:rPr sz="2400" dirty="0" err="1">
                <a:solidFill>
                  <a:srgbClr val="333333"/>
                </a:solidFill>
                <a:latin typeface="Calibri Light"/>
                <a:ea typeface="Verdana"/>
                <a:cs typeface="Verdana"/>
                <a:sym typeface="Verdana"/>
              </a:rPr>
              <a:t>dans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différents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domaines</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vie et </a:t>
            </a:r>
            <a:r>
              <a:rPr sz="2400" dirty="0" err="1">
                <a:solidFill>
                  <a:srgbClr val="333333"/>
                </a:solidFill>
                <a:latin typeface="Calibri Light"/>
                <a:ea typeface="Verdana"/>
                <a:cs typeface="Verdana"/>
                <a:sym typeface="Verdana"/>
              </a:rPr>
              <a:t>essayez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d’améliorer</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estime</a:t>
            </a:r>
            <a:r>
              <a:rPr sz="2400" dirty="0">
                <a:solidFill>
                  <a:srgbClr val="333333"/>
                </a:solidFill>
                <a:latin typeface="Calibri Light"/>
                <a:ea typeface="Verdana"/>
                <a:cs typeface="Verdana"/>
                <a:sym typeface="Verdana"/>
              </a:rPr>
              <a:t> de </a:t>
            </a:r>
            <a:r>
              <a:rPr sz="2400" dirty="0" err="1">
                <a:solidFill>
                  <a:srgbClr val="333333"/>
                </a:solidFill>
                <a:latin typeface="Calibri Light"/>
                <a:ea typeface="Verdana"/>
                <a:cs typeface="Verdana"/>
                <a:sym typeface="Verdana"/>
              </a:rPr>
              <a:t>soi</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utilisant</a:t>
            </a:r>
            <a:r>
              <a:rPr sz="2400" dirty="0">
                <a:solidFill>
                  <a:srgbClr val="333333"/>
                </a:solidFill>
                <a:latin typeface="Calibri Light"/>
                <a:ea typeface="Verdana"/>
                <a:cs typeface="Verdana"/>
                <a:sym typeface="Verdana"/>
              </a:rPr>
              <a:t> les </a:t>
            </a:r>
            <a:r>
              <a:rPr sz="2400" dirty="0" err="1">
                <a:solidFill>
                  <a:srgbClr val="333333"/>
                </a:solidFill>
                <a:latin typeface="Calibri Light"/>
                <a:ea typeface="Verdana"/>
                <a:cs typeface="Verdana"/>
                <a:sym typeface="Verdana"/>
              </a:rPr>
              <a:t>stratégies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discutées</a:t>
            </a:r>
            <a:r>
              <a:rPr sz="2400" dirty="0">
                <a:solidFill>
                  <a:srgbClr val="333333"/>
                </a:solidFill>
                <a:latin typeface="Calibri Light"/>
                <a:ea typeface="Verdana"/>
                <a:cs typeface="Verdana"/>
                <a:sym typeface="Verdana"/>
              </a:rPr>
              <a:t>. </a:t>
            </a:r>
          </a:p>
          <a:p>
            <a:pPr marL="342900" lvl="0" indent="-342900" defTabSz="804672">
              <a:buClr>
                <a:srgbClr val="333333"/>
              </a:buClr>
              <a:buFont typeface="WingDings"/>
              <a:buChar char=""/>
              <a:tabLst>
                <a:tab pos="63500" algn="l"/>
              </a:tabLst>
              <a:defRPr sz="1800"/>
            </a:pPr>
            <a:r>
              <a:rPr sz="2400" dirty="0" err="1">
                <a:solidFill>
                  <a:srgbClr val="333333"/>
                </a:solidFill>
                <a:latin typeface="Calibri Light"/>
                <a:ea typeface="Verdana"/>
                <a:cs typeface="Verdana"/>
                <a:sym typeface="Verdana"/>
              </a:rPr>
              <a:t>Recherchez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vos</a:t>
            </a:r>
            <a:r>
              <a:rPr sz="2400" dirty="0">
                <a:solidFill>
                  <a:srgbClr val="333333"/>
                </a:solidFill>
                <a:latin typeface="Calibri Light"/>
                <a:ea typeface="Verdana"/>
                <a:cs typeface="Verdana"/>
                <a:sym typeface="Verdana"/>
              </a:rPr>
              <a:t> forces </a:t>
            </a:r>
            <a:r>
              <a:rPr sz="2400" dirty="0" err="1">
                <a:solidFill>
                  <a:srgbClr val="333333"/>
                </a:solidFill>
                <a:latin typeface="Calibri Light"/>
                <a:ea typeface="Verdana"/>
                <a:cs typeface="Verdana"/>
                <a:sym typeface="Verdana"/>
              </a:rPr>
              <a:t>oubliées</a:t>
            </a:r>
            <a:r>
              <a:rPr sz="2400" dirty="0">
                <a:solidFill>
                  <a:srgbClr val="333333"/>
                </a:solidFill>
                <a:latin typeface="Calibri Light"/>
                <a:ea typeface="Verdana"/>
                <a:cs typeface="Verdana"/>
                <a:sym typeface="Verdana"/>
              </a:rPr>
              <a:t> (</a:t>
            </a:r>
            <a:r>
              <a:rPr lang="fr-CH" sz="2400" dirty="0">
                <a:solidFill>
                  <a:srgbClr val="333333"/>
                </a:solidFill>
                <a:latin typeface="Calibri Light"/>
                <a:ea typeface="Verdana"/>
                <a:cs typeface="Verdana"/>
                <a:sym typeface="Verdana"/>
              </a:rPr>
              <a:t>"</a:t>
            </a:r>
            <a:r>
              <a:rPr sz="2400" dirty="0">
                <a:solidFill>
                  <a:srgbClr val="333333"/>
                </a:solidFill>
                <a:latin typeface="Calibri Light"/>
                <a:ea typeface="Verdana"/>
                <a:cs typeface="Verdana"/>
                <a:sym typeface="Verdana"/>
              </a:rPr>
              <a:t>les </a:t>
            </a:r>
            <a:r>
              <a:rPr sz="2400" dirty="0" err="1">
                <a:solidFill>
                  <a:srgbClr val="333333"/>
                </a:solidFill>
                <a:latin typeface="Calibri Light"/>
                <a:ea typeface="Verdana"/>
                <a:cs typeface="Verdana"/>
                <a:sym typeface="Verdana"/>
              </a:rPr>
              <a:t>trésors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cachés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demandant</a:t>
            </a:r>
            <a:r>
              <a:rPr sz="2400" dirty="0">
                <a:solidFill>
                  <a:srgbClr val="333333"/>
                </a:solidFill>
                <a:latin typeface="Calibri Light"/>
                <a:ea typeface="Verdana"/>
                <a:cs typeface="Verdana"/>
                <a:sym typeface="Verdana"/>
              </a:rPr>
              <a:t> à </a:t>
            </a:r>
            <a:r>
              <a:rPr sz="2400" dirty="0" err="1">
                <a:solidFill>
                  <a:srgbClr val="333333"/>
                </a:solidFill>
                <a:latin typeface="Calibri Light"/>
                <a:ea typeface="Verdana"/>
                <a:cs typeface="Verdana"/>
                <a:sym typeface="Verdana"/>
              </a:rPr>
              <a:t>vos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amis</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ou</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en</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utilisant</a:t>
            </a:r>
            <a:r>
              <a:rPr sz="2400" dirty="0">
                <a:solidFill>
                  <a:srgbClr val="333333"/>
                </a:solidFill>
                <a:latin typeface="Calibri Light"/>
                <a:ea typeface="Verdana"/>
                <a:cs typeface="Verdana"/>
                <a:sym typeface="Verdana"/>
              </a:rPr>
              <a:t> un </a:t>
            </a:r>
            <a:r>
              <a:rPr lang="fr-CH" sz="2400" dirty="0">
                <a:solidFill>
                  <a:srgbClr val="333333"/>
                </a:solidFill>
                <a:latin typeface="Calibri Light"/>
                <a:ea typeface="Verdana"/>
                <a:cs typeface="Verdana"/>
                <a:sym typeface="Verdana"/>
              </a:rPr>
              <a:t>"</a:t>
            </a:r>
            <a:r>
              <a:rPr sz="2400" dirty="0">
                <a:solidFill>
                  <a:srgbClr val="333333"/>
                </a:solidFill>
                <a:latin typeface="Calibri Light"/>
                <a:ea typeface="Verdana"/>
                <a:cs typeface="Verdana"/>
                <a:sym typeface="Verdana"/>
              </a:rPr>
              <a:t>journal des </a:t>
            </a:r>
            <a:r>
              <a:rPr sz="2400" dirty="0" err="1">
                <a:solidFill>
                  <a:srgbClr val="333333"/>
                </a:solidFill>
                <a:latin typeface="Calibri Light"/>
                <a:ea typeface="Verdana"/>
                <a:cs typeface="Verdana"/>
                <a:sym typeface="Verdana"/>
              </a:rPr>
              <a:t>succès</a:t>
            </a:r>
            <a:r>
              <a:rPr lang="fr-CH" sz="2400" dirty="0">
                <a:solidFill>
                  <a:srgbClr val="333333"/>
                </a:solidFill>
                <a:latin typeface="Calibri Light"/>
                <a:ea typeface="Verdana"/>
                <a:cs typeface="Verdana"/>
                <a:sym typeface="Verdana"/>
              </a:rPr>
              <a:t>"</a:t>
            </a:r>
            <a:r>
              <a:rPr sz="2400" dirty="0">
                <a:solidFill>
                  <a:srgbClr val="333333"/>
                </a:solidFill>
                <a:latin typeface="Calibri Light"/>
                <a:ea typeface="Verdana"/>
                <a:cs typeface="Verdana"/>
                <a:sym typeface="Verdana"/>
              </a:rPr>
              <a:t>.</a:t>
            </a:r>
          </a:p>
          <a:p>
            <a:pPr marL="342900" lvl="0" indent="-342900" defTabSz="804672">
              <a:buClr>
                <a:srgbClr val="333333"/>
              </a:buClr>
              <a:buFont typeface="WingDings"/>
              <a:buChar char=""/>
              <a:tabLst>
                <a:tab pos="63500" algn="l"/>
              </a:tabLst>
              <a:defRPr sz="1800"/>
            </a:pPr>
            <a:r>
              <a:rPr sz="2400" dirty="0" err="1">
                <a:solidFill>
                  <a:srgbClr val="333333"/>
                </a:solidFill>
                <a:latin typeface="Calibri Light"/>
                <a:ea typeface="Verdana"/>
                <a:cs typeface="Verdana"/>
                <a:sym typeface="Verdana"/>
              </a:rPr>
              <a:t>Soyez</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conscient</a:t>
            </a:r>
            <a:r>
              <a:rPr sz="2400" dirty="0">
                <a:solidFill>
                  <a:srgbClr val="333333"/>
                </a:solidFill>
                <a:latin typeface="Calibri Light"/>
                <a:ea typeface="Verdana"/>
                <a:cs typeface="Verdana"/>
                <a:sym typeface="Verdana"/>
              </a:rPr>
              <a:t> des moments </a:t>
            </a:r>
            <a:r>
              <a:rPr sz="2400" dirty="0" err="1">
                <a:solidFill>
                  <a:srgbClr val="333333"/>
                </a:solidFill>
                <a:latin typeface="Calibri Light"/>
                <a:ea typeface="Verdana"/>
                <a:cs typeface="Verdana"/>
                <a:sym typeface="Verdana"/>
              </a:rPr>
              <a:t>positifs</a:t>
            </a:r>
            <a:r>
              <a:rPr sz="2400" dirty="0">
                <a:solidFill>
                  <a:srgbClr val="333333"/>
                </a:solidFill>
                <a:latin typeface="Calibri Light"/>
                <a:ea typeface="Verdana"/>
                <a:cs typeface="Verdana"/>
                <a:sym typeface="Verdana"/>
              </a:rPr>
              <a:t> qui se </a:t>
            </a:r>
            <a:r>
              <a:rPr sz="2400" dirty="0" err="1">
                <a:solidFill>
                  <a:srgbClr val="333333"/>
                </a:solidFill>
                <a:latin typeface="Calibri Light"/>
                <a:ea typeface="Verdana"/>
                <a:cs typeface="Verdana"/>
                <a:sym typeface="Verdana"/>
              </a:rPr>
              <a:t>produisent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durant</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votre</a:t>
            </a:r>
            <a:r>
              <a:rPr sz="2400" dirty="0">
                <a:solidFill>
                  <a:srgbClr val="333333"/>
                </a:solidFill>
                <a:latin typeface="Calibri Light"/>
                <a:ea typeface="Verdana"/>
                <a:cs typeface="Verdana"/>
                <a:sym typeface="Verdana"/>
              </a:rPr>
              <a:t> </a:t>
            </a:r>
            <a:r>
              <a:rPr sz="2400" dirty="0" err="1">
                <a:solidFill>
                  <a:srgbClr val="333333"/>
                </a:solidFill>
                <a:latin typeface="Calibri Light"/>
                <a:ea typeface="Verdana"/>
                <a:cs typeface="Verdana"/>
                <a:sym typeface="Verdana"/>
              </a:rPr>
              <a:t>journée</a:t>
            </a:r>
            <a:r>
              <a:rPr sz="2400" dirty="0">
                <a:solidFill>
                  <a:srgbClr val="333333"/>
                </a:solidFill>
                <a:latin typeface="Calibri Light"/>
                <a:ea typeface="Verdana"/>
                <a:cs typeface="Verdana"/>
                <a:sym typeface="Verdana"/>
              </a:rPr>
              <a:t>!</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3" name="Slide Number Placeholder 2"/>
          <p:cNvSpPr>
            <a:spLocks noGrp="1"/>
          </p:cNvSpPr>
          <p:nvPr>
            <p:ph type="sldNum" sz="quarter" idx="12"/>
          </p:nvPr>
        </p:nvSpPr>
        <p:spPr/>
        <p:txBody>
          <a:bodyPr/>
          <a:lstStyle/>
          <a:p>
            <a:fld id="{86CB4B4D-7CA3-9044-876B-883B54F8677D}" type="slidenum">
              <a:rPr lang="en-US" smtClean="0"/>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279"/>
          <p:cNvSpPr>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fr-FR" sz="3600" dirty="0">
                <a:latin typeface="Calibri Light"/>
              </a:rPr>
              <a:t>Quel est le rapport avec la psychose?</a:t>
            </a:r>
            <a:endParaRPr sz="3600" dirty="0">
              <a:latin typeface="Calibri Light"/>
            </a:endParaRPr>
          </a:p>
        </p:txBody>
      </p:sp>
      <p:sp>
        <p:nvSpPr>
          <p:cNvPr id="3" name="Textplatzhalter 2"/>
          <p:cNvSpPr>
            <a:spLocks noGrp="1"/>
          </p:cNvSpPr>
          <p:nvPr>
            <p:ph idx="1"/>
          </p:nvPr>
        </p:nvSpPr>
        <p:spPr/>
        <p:txBody>
          <a:bodyPr/>
          <a:lstStyle/>
          <a:p>
            <a:pPr defTabSz="832104">
              <a:lnSpc>
                <a:spcPct val="100000"/>
              </a:lnSpc>
              <a:spcBef>
                <a:spcPts val="1200"/>
              </a:spcBef>
              <a:buSzTx/>
              <a:tabLst>
                <a:tab pos="63500" algn="l"/>
              </a:tabLst>
              <a:defRPr sz="1800"/>
            </a:pPr>
            <a:r>
              <a:rPr lang="fr-FR" sz="2000" dirty="0">
                <a:solidFill>
                  <a:srgbClr val="333333"/>
                </a:solidFill>
                <a:latin typeface="Calibri Light"/>
                <a:ea typeface="Verdana" panose="020B0604030504040204" pitchFamily="34" charset="0"/>
              </a:rPr>
              <a:t>De nombreuse personnes atteintes de psychose (mais pas toutes!)</a:t>
            </a:r>
            <a:r>
              <a:rPr lang="fr-CH" sz="2000" dirty="0">
                <a:solidFill>
                  <a:srgbClr val="333333"/>
                </a:solidFill>
                <a:latin typeface="Calibri Light"/>
                <a:ea typeface="Verdana" panose="020B0604030504040204" pitchFamily="34" charset="0"/>
              </a:rPr>
              <a:t>ont une faible estime de soi et ont des schémas négatifs de pensée (par exemple, une tendance à ruminer), ce qui peut diminuer davantage leur estime de soi.</a:t>
            </a: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5" name="Slide Number Placeholder 4"/>
          <p:cNvSpPr>
            <a:spLocks noGrp="1"/>
          </p:cNvSpPr>
          <p:nvPr>
            <p:ph type="sldNum" sz="quarter" idx="12"/>
          </p:nvPr>
        </p:nvSpPr>
        <p:spPr/>
        <p:txBody>
          <a:bodyPr/>
          <a:lstStyle/>
          <a:p>
            <a:fld id="{86CB4B4D-7CA3-9044-876B-883B54F8677D}" type="slidenum">
              <a:rPr lang="en-US" smtClean="0"/>
              <a:pPr/>
              <a:t>45</a:t>
            </a:fld>
            <a:endParaRPr lang="en-US"/>
          </a:p>
        </p:txBody>
      </p:sp>
    </p:spTree>
    <p:extLst>
      <p:ext uri="{BB962C8B-B14F-4D97-AF65-F5344CB8AC3E}">
        <p14:creationId xmlns:p14="http://schemas.microsoft.com/office/powerpoint/2010/main" val="10765059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279"/>
          <p:cNvSpPr>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fr-FR" sz="3600" dirty="0">
                <a:latin typeface="Calibri Light"/>
              </a:rPr>
              <a:t>Quel est le rapport avec la psychose?</a:t>
            </a:r>
            <a:endParaRPr sz="3600" dirty="0">
              <a:latin typeface="Calibri Light"/>
            </a:endParaRPr>
          </a:p>
        </p:txBody>
      </p:sp>
      <p:sp>
        <p:nvSpPr>
          <p:cNvPr id="3" name="Textplatzhalter 2"/>
          <p:cNvSpPr>
            <a:spLocks noGrp="1"/>
          </p:cNvSpPr>
          <p:nvPr>
            <p:ph idx="1"/>
          </p:nvPr>
        </p:nvSpPr>
        <p:spPr/>
        <p:txBody>
          <a:bodyPr/>
          <a:lstStyle/>
          <a:p>
            <a:pPr defTabSz="832104">
              <a:lnSpc>
                <a:spcPct val="100000"/>
              </a:lnSpc>
              <a:spcBef>
                <a:spcPts val="1200"/>
              </a:spcBef>
              <a:buSzTx/>
              <a:tabLst>
                <a:tab pos="63500" algn="l"/>
              </a:tabLst>
              <a:defRPr sz="1800"/>
            </a:pPr>
            <a:r>
              <a:rPr lang="fr-FR" sz="2000" dirty="0">
                <a:solidFill>
                  <a:srgbClr val="333333"/>
                </a:solidFill>
                <a:latin typeface="Calibri Light"/>
                <a:ea typeface="Verdana" panose="020B0604030504040204" pitchFamily="34" charset="0"/>
              </a:rPr>
              <a:t>De nombreuse personnes atteintes de psychose (mais pas toutes!)</a:t>
            </a:r>
            <a:r>
              <a:rPr lang="fr-CH" sz="2000" dirty="0">
                <a:solidFill>
                  <a:srgbClr val="333333"/>
                </a:solidFill>
                <a:latin typeface="Calibri Light"/>
                <a:ea typeface="Verdana" panose="020B0604030504040204" pitchFamily="34" charset="0"/>
              </a:rPr>
              <a:t>ont une faible estime de soi et ont des schémas négatifs de pensée (par exemple, une tendance à ruminer), ce qui peut diminuer davantage leur estime de soi.</a:t>
            </a:r>
          </a:p>
          <a:p>
            <a:pPr defTabSz="832104">
              <a:lnSpc>
                <a:spcPct val="100000"/>
              </a:lnSpc>
              <a:spcBef>
                <a:spcPts val="1200"/>
              </a:spcBef>
              <a:buSzTx/>
              <a:tabLst>
                <a:tab pos="63500" algn="l"/>
              </a:tabLst>
              <a:defRPr sz="1800"/>
            </a:pPr>
            <a:r>
              <a:rPr lang="fr-FR" sz="2000" dirty="0">
                <a:solidFill>
                  <a:srgbClr val="004992"/>
                </a:solidFill>
                <a:latin typeface="Calibri Light"/>
                <a:ea typeface="Verdana" panose="020B0604030504040204" pitchFamily="34" charset="0"/>
              </a:rPr>
              <a:t>Exemple: </a:t>
            </a:r>
            <a:r>
              <a:rPr lang="fr-FR" sz="2000" dirty="0">
                <a:solidFill>
                  <a:srgbClr val="333333"/>
                </a:solidFill>
                <a:latin typeface="Calibri Light"/>
                <a:ea typeface="Verdana" panose="020B0604030504040204" pitchFamily="34" charset="0"/>
              </a:rPr>
              <a:t>Harry reçoit une mauvaise évaluation lors d'un examen final à la fin de sa formation.</a:t>
            </a:r>
          </a:p>
          <a:p>
            <a:pPr defTabSz="832104">
              <a:lnSpc>
                <a:spcPct val="100000"/>
              </a:lnSpc>
              <a:spcBef>
                <a:spcPts val="1200"/>
              </a:spcBef>
              <a:buSzTx/>
              <a:tabLst>
                <a:tab pos="63500" algn="l"/>
              </a:tabLst>
              <a:defRPr sz="1800"/>
            </a:pPr>
            <a:r>
              <a:rPr lang="fr-FR" sz="2000" dirty="0">
                <a:solidFill>
                  <a:srgbClr val="004992"/>
                </a:solidFill>
                <a:latin typeface="Calibri Light"/>
                <a:ea typeface="Verdana" panose="020B0604030504040204" pitchFamily="34" charset="0"/>
              </a:rPr>
              <a:t>Bilan: </a:t>
            </a:r>
            <a:r>
              <a:rPr lang="fr-FR" sz="2000" dirty="0">
                <a:solidFill>
                  <a:srgbClr val="333333"/>
                </a:solidFill>
                <a:latin typeface="Calibri Light"/>
                <a:ea typeface="Verdana" panose="020B0604030504040204" pitchFamily="34" charset="0"/>
              </a:rPr>
              <a:t>Dans un premier temps, il s'interroge sur ses compétences professionnelles, mais il se dévalue de plus en plus en tant que personne. Il se sent déprimé et doute de lui-même.</a:t>
            </a:r>
          </a:p>
          <a:p>
            <a:pPr defTabSz="832104">
              <a:lnSpc>
                <a:spcPct val="100000"/>
              </a:lnSpc>
              <a:spcBef>
                <a:spcPts val="1200"/>
              </a:spcBef>
              <a:buSzTx/>
              <a:tabLst>
                <a:tab pos="63500" algn="l"/>
              </a:tabLst>
              <a:defRPr sz="1800"/>
            </a:pPr>
            <a:r>
              <a:rPr lang="fr-FR" sz="2000" dirty="0">
                <a:solidFill>
                  <a:srgbClr val="004992"/>
                </a:solidFill>
                <a:latin typeface="Calibri Light"/>
                <a:ea typeface="Verdana" panose="020B0604030504040204" pitchFamily="34" charset="0"/>
              </a:rPr>
              <a:t>Mais: </a:t>
            </a:r>
            <a:r>
              <a:rPr lang="fr-FR" sz="2000" dirty="0">
                <a:solidFill>
                  <a:srgbClr val="333333"/>
                </a:solidFill>
                <a:latin typeface="Calibri Light"/>
                <a:ea typeface="Verdana" panose="020B0604030504040204" pitchFamily="34" charset="0"/>
              </a:rPr>
              <a:t>Des amis aident Harry dans les jours suivants en lui expliquant clairement que le test ne l'évalue pas en tant que personne mais qu'il est un instantané de ses performances dans un seul des nombreux domaines de sa vie. Il ne doit pas prendre les résultats à la légère, mais il est également important de garder à l'esprit ses points forts (au travail comme dans d'autres domaines) et de ne pas être trop dur avec lui-même.</a:t>
            </a:r>
          </a:p>
          <a:p>
            <a:pPr defTabSz="832104">
              <a:lnSpc>
                <a:spcPct val="100000"/>
              </a:lnSpc>
              <a:spcBef>
                <a:spcPts val="1200"/>
              </a:spcBef>
              <a:buSzTx/>
              <a:tabLst>
                <a:tab pos="63500" algn="l"/>
              </a:tabLst>
              <a:defRPr sz="1800"/>
            </a:pPr>
            <a:r>
              <a:rPr lang="fr-FR" sz="2000" dirty="0">
                <a:solidFill>
                  <a:srgbClr val="004992"/>
                </a:solidFill>
                <a:latin typeface="Calibri Light"/>
                <a:ea typeface="Verdana" panose="020B0604030504040204" pitchFamily="34" charset="0"/>
              </a:rPr>
              <a:t>Important: </a:t>
            </a:r>
            <a:r>
              <a:rPr lang="fr-FR" sz="2000" dirty="0">
                <a:solidFill>
                  <a:srgbClr val="333333"/>
                </a:solidFill>
                <a:latin typeface="Calibri Light"/>
                <a:ea typeface="Verdana" panose="020B0604030504040204" pitchFamily="34" charset="0"/>
              </a:rPr>
              <a:t>Même si vous rencontrez un échec, vous ne devez jamais ignorer les choses qui se passent bien dans votre vie.</a:t>
            </a:r>
            <a:endParaRPr lang="de-DE" sz="20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5" name="Slide Number Placeholder 4"/>
          <p:cNvSpPr>
            <a:spLocks noGrp="1"/>
          </p:cNvSpPr>
          <p:nvPr>
            <p:ph type="sldNum" sz="quarter" idx="12"/>
          </p:nvPr>
        </p:nvSpPr>
        <p:spPr/>
        <p:txBody>
          <a:bodyPr/>
          <a:lstStyle/>
          <a:p>
            <a:fld id="{86CB4B4D-7CA3-9044-876B-883B54F8677D}" type="slidenum">
              <a:rPr lang="en-US" smtClean="0"/>
              <a:pPr/>
              <a:t>46</a:t>
            </a:fld>
            <a:endParaRPr lang="en-US"/>
          </a:p>
        </p:txBody>
      </p:sp>
    </p:spTree>
    <p:extLst>
      <p:ext uri="{BB962C8B-B14F-4D97-AF65-F5344CB8AC3E}">
        <p14:creationId xmlns:p14="http://schemas.microsoft.com/office/powerpoint/2010/main" val="25343321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Merci de </a:t>
            </a:r>
            <a:r>
              <a:rPr lang="en-US" sz="3600" dirty="0" err="1"/>
              <a:t>votre</a:t>
            </a:r>
            <a:r>
              <a:rPr lang="en-US" sz="3600" dirty="0"/>
              <a:t> attention!</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nl-NL" i="1" dirty="0">
                <a:solidFill>
                  <a:srgbClr val="004992"/>
                </a:solidFill>
                <a:latin typeface="Calibri Light"/>
                <a:cs typeface="Verdana"/>
              </a:rPr>
              <a:t>Pour les animateurs:</a:t>
            </a:r>
          </a:p>
          <a:p>
            <a:pPr marL="114935" marR="333375" lvl="0" defTabSz="914400">
              <a:lnSpc>
                <a:spcPct val="100000"/>
              </a:lnSpc>
              <a:spcBef>
                <a:spcPts val="800"/>
              </a:spcBef>
            </a:pPr>
            <a:r>
              <a:rPr lang="fr-FR" dirty="0">
                <a:solidFill>
                  <a:srgbClr val="004992"/>
                </a:solidFill>
                <a:latin typeface="Calibri Light"/>
                <a:cs typeface="Verdana"/>
              </a:rPr>
              <a:t>Distribuez les feuilles de travail. Présentez notre application COGITO (à télécharger gratuitement).</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r>
              <a:rPr lang="fr-FR"/>
              <a:t>Entraînement métacognitifs 9 – Estime de soi</a:t>
            </a:r>
            <a:endParaRPr lang="de-DE" dirty="0"/>
          </a:p>
        </p:txBody>
      </p:sp>
      <p:sp>
        <p:nvSpPr>
          <p:cNvPr id="4" name="Slide Number Placeholder 3"/>
          <p:cNvSpPr>
            <a:spLocks noGrp="1"/>
          </p:cNvSpPr>
          <p:nvPr>
            <p:ph type="sldNum" sz="quarter" idx="12"/>
          </p:nvPr>
        </p:nvSpPr>
        <p:spPr/>
        <p:txBody>
          <a:bodyPr/>
          <a:lstStyle/>
          <a:p>
            <a:fld id="{86CB4B4D-7CA3-9044-876B-883B54F8677D}" type="slidenum">
              <a:rPr lang="en-US" smtClean="0"/>
              <a:pPr/>
              <a:t>47</a:t>
            </a:fld>
            <a:endParaRPr lang="en-US"/>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8689966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fr-FR"/>
              <a:t>Entraînement métacognitifs 9 – Estime de soi</a:t>
            </a:r>
            <a:endParaRPr lang="de-DE" dirty="0"/>
          </a:p>
        </p:txBody>
      </p:sp>
      <p:sp>
        <p:nvSpPr>
          <p:cNvPr id="4" name="Slide Number Placeholder 3"/>
          <p:cNvSpPr>
            <a:spLocks noGrp="1"/>
          </p:cNvSpPr>
          <p:nvPr>
            <p:ph type="sldNum" sz="quarter" idx="12"/>
          </p:nvPr>
        </p:nvSpPr>
        <p:spPr/>
        <p:txBody>
          <a:bodyPr/>
          <a:lstStyle/>
          <a:p>
            <a:fld id="{86CB4B4D-7CA3-9044-876B-883B54F8677D}" type="slidenum">
              <a:rPr lang="en-US" smtClean="0"/>
              <a:pPr/>
              <a:t>48</a:t>
            </a:fld>
            <a:endParaRPr lang="en-US"/>
          </a:p>
        </p:txBody>
      </p:sp>
      <p:graphicFrame>
        <p:nvGraphicFramePr>
          <p:cNvPr id="6" name="Group 2"/>
          <p:cNvGraphicFramePr>
            <a:graphicFrameLocks noGrp="1"/>
          </p:cNvGraphicFramePr>
          <p:nvPr>
            <p:extLst>
              <p:ext uri="{D42A27DB-BD31-4B8C-83A1-F6EECF244321}">
                <p14:modId xmlns:p14="http://schemas.microsoft.com/office/powerpoint/2010/main" val="3678966922"/>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Calibri Light"/>
                          <a:ea typeface="Verdana" panose="020B0604030504040204" pitchFamily="34" charset="0"/>
                          <a:cs typeface="Verdana" panose="020B0604030504040204" pitchFamily="34" charset="0"/>
                        </a:rPr>
                        <a:t>Money from around the world</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banknotes/Geldscheine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stop sign/Stoppschild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Calibri Light"/>
                          <a:ea typeface="Verdana" panose="020B0604030504040204" pitchFamily="34" charset="0"/>
                          <a:cs typeface="Verdana" panose="020B0604030504040204" pitchFamily="34" charset="0"/>
                        </a:rPr>
                        <a:t>Michael 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Calibri Light"/>
                          <a:ea typeface="Verdana" panose="020B0604030504040204" pitchFamily="34" charset="0"/>
                          <a:cs typeface="Verdana" panose="020B0604030504040204" pitchFamily="34" charset="0"/>
                        </a:rPr>
                        <a:t>Neues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bookshelf/Bücherregal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kern="120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a:solidFill>
                            <a:srgbClr val="333333"/>
                          </a:solidFill>
                          <a:effectLst/>
                          <a:latin typeface="Calibri Light"/>
                          <a:ea typeface="Verdana" panose="020B0604030504040204" pitchFamily="34" charset="0"/>
                          <a:cs typeface="Verdana" panose="020B0604030504040204" pitchFamily="34" charset="0"/>
                        </a:rPr>
                        <a:t>businesswoman/Geschäftsfrau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Calibri Light"/>
                        </a:rPr>
                        <a:t>Steve Wilson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a:solidFill>
                            <a:srgbClr val="333333"/>
                          </a:solidFill>
                          <a:effectLst/>
                          <a:latin typeface="Calibri Light"/>
                          <a:ea typeface="Verdana" panose="020B0604030504040204" pitchFamily="34" charset="0"/>
                          <a:cs typeface="Verdana" panose="020B0604030504040204" pitchFamily="34" charset="0"/>
                        </a:rPr>
                        <a:t>Smiling businessman</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portrait of a smiling man/Portrait eines lächelnden Mannes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a:solidFill>
                            <a:srgbClr val="333333"/>
                          </a:solidFill>
                          <a:effectLst/>
                          <a:latin typeface="Calibri Light"/>
                          <a:ea typeface="Verdana" panose="020B0604030504040204" pitchFamily="34" charset="0"/>
                          <a:cs typeface="Verdana" panose="020B0604030504040204" pitchFamily="34" charset="0"/>
                        </a:rPr>
                        <a:t>Old Jewelry Box</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a:solidFill>
                            <a:srgbClr val="333333"/>
                          </a:solidFill>
                          <a:effectLst/>
                          <a:latin typeface="Calibri Light"/>
                          <a:ea typeface="Verdana" panose="020B0604030504040204" pitchFamily="34" charset="0"/>
                          <a:cs typeface="Verdana" panose="020B0604030504040204" pitchFamily="34" charset="0"/>
                        </a:rPr>
                        <a:t>old jewelry box/Alter 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a:solidFill>
                            <a:srgbClr val="333333"/>
                          </a:solidFill>
                          <a:effectLst/>
                          <a:latin typeface="Calibri Light"/>
                          <a:ea typeface="Verdana" panose="020B0604030504040204" pitchFamily="34" charset="0"/>
                          <a:cs typeface="Verdana" panose="020B0604030504040204" pitchFamily="34" charset="0"/>
                        </a:rPr>
                        <a:t>Beatrice Murch</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a:solidFill>
                            <a:srgbClr val="333333"/>
                          </a:solidFill>
                          <a:effectLst/>
                          <a:latin typeface="Calibri Light"/>
                          <a:ea typeface="Verdana" panose="020B0604030504040204" pitchFamily="34" charset="0"/>
                          <a:cs typeface="Verdana" panose="020B0604030504040204" pitchFamily="34" charset="0"/>
                        </a:rPr>
                        <a:t>El pensador</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the thinker/Der 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a:solidFill>
                            <a:srgbClr val="333333"/>
                          </a:solidFill>
                          <a:effectLst/>
                          <a:latin typeface="Calibri Light"/>
                          <a:ea typeface="Verdana" panose="020B0604030504040204" pitchFamily="34" charset="0"/>
                          <a:cs typeface="Verdana" panose="020B0604030504040204" pitchFamily="34" charset="0"/>
                        </a:rPr>
                        <a:t>gianni del buffalo</a:t>
                      </a:r>
                      <a:endParaRPr kumimoji="0" lang="de-DE" sz="1000" b="1"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kern="1200">
                          <a:solidFill>
                            <a:srgbClr val="333333"/>
                          </a:solidFill>
                          <a:effectLst/>
                          <a:latin typeface="Calibri Light"/>
                          <a:ea typeface="Verdana" panose="020B0604030504040204" pitchFamily="34" charset="0"/>
                          <a:cs typeface="Verdana" panose="020B0604030504040204" pitchFamily="34" charset="0"/>
                        </a:rPr>
                        <a:t>Ancona, Marche, Italy - Clouds 4</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clouded sky/Wolkenhimmel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4078383133"/>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8F8F8F"/>
      </a:accent1>
      <a:accent2>
        <a:srgbClr val="8DC6FF"/>
      </a:accent2>
      <a:accent3>
        <a:srgbClr val="ECFAF7"/>
      </a:accent3>
      <a:accent4>
        <a:srgbClr val="707070"/>
      </a:accent4>
      <a:accent5>
        <a:srgbClr val="6E6E6E"/>
      </a:accent5>
      <a:accent6>
        <a:srgbClr val="7FB3E7"/>
      </a:accent6>
      <a:hlink>
        <a:srgbClr val="0000FF"/>
      </a:hlink>
      <a:folHlink>
        <a:srgbClr val="FF00FF"/>
      </a:folHlink>
    </a:clrScheme>
    <a:fontScheme name="Default">
      <a:majorFont>
        <a:latin typeface="Helvetica"/>
        <a:ea typeface="Helvetica"/>
        <a:cs typeface="Helvetica"/>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EF6F1"/>
        </a:solidFill>
        <a:ln w="25400" cap="flat">
          <a:solidFill>
            <a:srgbClr val="FFFFFF"/>
          </a:solidFill>
          <a:prstDash val="solid"/>
          <a:bevel/>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3408</Words>
  <Application>Microsoft Office PowerPoint</Application>
  <PresentationFormat>Benutzerdefiniert</PresentationFormat>
  <Paragraphs>383</Paragraphs>
  <Slides>48</Slides>
  <Notes>3</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48</vt:i4>
      </vt:variant>
    </vt:vector>
  </HeadingPairs>
  <TitlesOfParts>
    <vt:vector size="56" baseType="lpstr">
      <vt:lpstr>Arial</vt:lpstr>
      <vt:lpstr>Calibri</vt:lpstr>
      <vt:lpstr>Calibri Light</vt:lpstr>
      <vt:lpstr>Helvetica</vt:lpstr>
      <vt:lpstr>Symbol</vt:lpstr>
      <vt:lpstr>Times New Roman</vt:lpstr>
      <vt:lpstr>WingDings</vt:lpstr>
      <vt:lpstr>UKE_PPT-Vorlage_16zu9</vt:lpstr>
      <vt:lpstr>MCT 9 I – Estime de soi</vt:lpstr>
      <vt:lpstr>Estime de soi: Qu’est-ce que c’est?</vt:lpstr>
      <vt:lpstr>Estime de soi: Qu’est-ce que c’est?</vt:lpstr>
      <vt:lpstr>Estime de soi: Qu’est-ce que c’est?</vt:lpstr>
      <vt:lpstr>Estime de soi: Qu’est-ce que c’est?</vt:lpstr>
      <vt:lpstr>Une faible estime de soi peut affecter notre santé mentale</vt:lpstr>
      <vt:lpstr>Différence entre une estime de soi exacerbée et une estime de soi saine</vt:lpstr>
      <vt:lpstr>Mais…</vt:lpstr>
      <vt:lpstr>Pourquoi faisons nous celà?</vt:lpstr>
      <vt:lpstr>Sources d’estime de soi</vt:lpstr>
      <vt:lpstr>Sources d’estime de soi</vt:lpstr>
      <vt:lpstr>Les personnes avec une faible estime de soi…</vt:lpstr>
      <vt:lpstr>Les personnes avec une faible estime de soi…</vt:lpstr>
      <vt:lpstr>Les personnes avec une faible estime de soi…</vt:lpstr>
      <vt:lpstr>N’oubliez pas…</vt:lpstr>
      <vt:lpstr>N’oubliez pas…</vt:lpstr>
      <vt:lpstr>Qu’est-ce qui caractérise les personnes avec une haute estime de soi?</vt:lpstr>
      <vt:lpstr>Qu’est-ce qui caractérise les personnes avec une haute estime de soi?</vt:lpstr>
      <vt:lpstr>Caractéristiques d’une haute estime de soi qui ne sont pas directement observables</vt:lpstr>
      <vt:lpstr>Caractéristiques d’une haute estime de soi qui ne sont pas directement observables</vt:lpstr>
      <vt:lpstr>Connaître ses forces</vt:lpstr>
      <vt:lpstr>Connaître ses forces</vt:lpstr>
      <vt:lpstr>Exercice 1</vt:lpstr>
      <vt:lpstr>Exercice 2</vt:lpstr>
      <vt:lpstr>Exercice 2</vt:lpstr>
      <vt:lpstr>Exercice 2</vt:lpstr>
      <vt:lpstr>Exercice 2</vt:lpstr>
      <vt:lpstr>Exercice 2</vt:lpstr>
      <vt:lpstr>Exercice 2</vt:lpstr>
      <vt:lpstr>Exercice 2</vt:lpstr>
      <vt:lpstr>Ruminer: Tourner en rond, sans avancer</vt:lpstr>
      <vt:lpstr>Problèmes</vt:lpstr>
      <vt:lpstr>Que faire?</vt:lpstr>
      <vt:lpstr>Exercice anti-rumination 1: Rechercher une distance intérieure...</vt:lpstr>
      <vt:lpstr>Exercice anti-rumination 2: Distraction physique</vt:lpstr>
      <vt:lpstr>Exercice anti-rumination 2: Distraction physique</vt:lpstr>
      <vt:lpstr>Exercice anti-rumination 2: Distraction physique</vt:lpstr>
      <vt:lpstr>Astuces pour augmenter son estime de soi</vt:lpstr>
      <vt:lpstr>Astuces pour augmenter son estime de soi</vt:lpstr>
      <vt:lpstr>Astuces pour augmenter son estime de soi</vt:lpstr>
      <vt:lpstr>Astuces pour augmenter son estime de soi</vt:lpstr>
      <vt:lpstr>Devoirs</vt:lpstr>
      <vt:lpstr>Devoirs</vt:lpstr>
      <vt:lpstr>Transfert à la vie quotidienne</vt:lpstr>
      <vt:lpstr>Quel est le rapport avec la psychose?</vt:lpstr>
      <vt:lpstr>Quel est le rapport avec la psychose?</vt:lpstr>
      <vt:lpstr>Merci de votre attention!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Bienvenue au</dc:title>
  <dc:creator>Hiwis</dc:creator>
  <cp:lastModifiedBy>Britt ...</cp:lastModifiedBy>
  <cp:revision>43</cp:revision>
  <dcterms:modified xsi:type="dcterms:W3CDTF">2021-09-14T08:17:10Z</dcterms:modified>
</cp:coreProperties>
</file>