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58"/>
  </p:notesMasterIdLst>
  <p:handoutMasterIdLst>
    <p:handoutMasterId r:id="rId59"/>
  </p:handoutMasterIdLst>
  <p:sldIdLst>
    <p:sldId id="462" r:id="rId2"/>
    <p:sldId id="313" r:id="rId3"/>
    <p:sldId id="300" r:id="rId4"/>
    <p:sldId id="381" r:id="rId5"/>
    <p:sldId id="435" r:id="rId6"/>
    <p:sldId id="436" r:id="rId7"/>
    <p:sldId id="437" r:id="rId8"/>
    <p:sldId id="322" r:id="rId9"/>
    <p:sldId id="426" r:id="rId10"/>
    <p:sldId id="419" r:id="rId11"/>
    <p:sldId id="438" r:id="rId12"/>
    <p:sldId id="354" r:id="rId13"/>
    <p:sldId id="439" r:id="rId14"/>
    <p:sldId id="358" r:id="rId15"/>
    <p:sldId id="440" r:id="rId16"/>
    <p:sldId id="441" r:id="rId17"/>
    <p:sldId id="377" r:id="rId18"/>
    <p:sldId id="429" r:id="rId19"/>
    <p:sldId id="443" r:id="rId20"/>
    <p:sldId id="444" r:id="rId21"/>
    <p:sldId id="442" r:id="rId22"/>
    <p:sldId id="445" r:id="rId23"/>
    <p:sldId id="331" r:id="rId24"/>
    <p:sldId id="446" r:id="rId25"/>
    <p:sldId id="447" r:id="rId26"/>
    <p:sldId id="307" r:id="rId27"/>
    <p:sldId id="448" r:id="rId28"/>
    <p:sldId id="415" r:id="rId29"/>
    <p:sldId id="424" r:id="rId30"/>
    <p:sldId id="416" r:id="rId31"/>
    <p:sldId id="417" r:id="rId32"/>
    <p:sldId id="418" r:id="rId33"/>
    <p:sldId id="428" r:id="rId34"/>
    <p:sldId id="449" r:id="rId35"/>
    <p:sldId id="432" r:id="rId36"/>
    <p:sldId id="362" r:id="rId37"/>
    <p:sldId id="451" r:id="rId38"/>
    <p:sldId id="463" r:id="rId39"/>
    <p:sldId id="464" r:id="rId40"/>
    <p:sldId id="399" r:id="rId41"/>
    <p:sldId id="452" r:id="rId42"/>
    <p:sldId id="453" r:id="rId43"/>
    <p:sldId id="400" r:id="rId44"/>
    <p:sldId id="454" r:id="rId45"/>
    <p:sldId id="455" r:id="rId46"/>
    <p:sldId id="456" r:id="rId47"/>
    <p:sldId id="372" r:id="rId48"/>
    <p:sldId id="457" r:id="rId49"/>
    <p:sldId id="458" r:id="rId50"/>
    <p:sldId id="459" r:id="rId51"/>
    <p:sldId id="403" r:id="rId52"/>
    <p:sldId id="460" r:id="rId53"/>
    <p:sldId id="461" r:id="rId54"/>
    <p:sldId id="433" r:id="rId55"/>
    <p:sldId id="422" r:id="rId56"/>
    <p:sldId id="423" r:id="rId57"/>
  </p:sldIdLst>
  <p:sldSz cx="12195175" cy="6858000"/>
  <p:notesSz cx="7099300" cy="10234613"/>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657">
          <p15:clr>
            <a:srgbClr val="A4A3A4"/>
          </p15:clr>
        </p15:guide>
        <p15:guide id="2" pos="748">
          <p15:clr>
            <a:srgbClr val="A4A3A4"/>
          </p15:clr>
        </p15:guide>
        <p15:guide id="3" pos="99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006699"/>
    <a:srgbClr val="0066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20" autoAdjust="0"/>
    <p:restoredTop sz="94660"/>
  </p:normalViewPr>
  <p:slideViewPr>
    <p:cSldViewPr>
      <p:cViewPr varScale="1">
        <p:scale>
          <a:sx n="62" d="100"/>
          <a:sy n="62" d="100"/>
        </p:scale>
        <p:origin x="776" y="76"/>
      </p:cViewPr>
      <p:guideLst>
        <p:guide orient="horz" pos="3657"/>
        <p:guide pos="748"/>
        <p:guide pos="99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252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B6EFBD5F-DFFC-4BE7-B0E3-408DB5E673EA}" type="slidenum">
              <a:rPr lang="en-GB" altLang="de-DE"/>
              <a:pPr>
                <a:defRPr/>
              </a:pPr>
              <a:t>‹Nr.›</a:t>
            </a:fld>
            <a:endParaRPr lang="en-GB" altLang="de-DE"/>
          </a:p>
        </p:txBody>
      </p:sp>
    </p:spTree>
    <p:extLst>
      <p:ext uri="{BB962C8B-B14F-4D97-AF65-F5344CB8AC3E}">
        <p14:creationId xmlns:p14="http://schemas.microsoft.com/office/powerpoint/2010/main" val="29700344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de-DE"/>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50374B30-8F38-40A7-A785-2528A116D276}" type="slidenum">
              <a:rPr lang="de-DE" altLang="de-DE"/>
              <a:pPr>
                <a:defRPr/>
              </a:pPr>
              <a:t>‹Nr.›</a:t>
            </a:fld>
            <a:endParaRPr lang="de-DE" altLang="de-DE"/>
          </a:p>
        </p:txBody>
      </p:sp>
    </p:spTree>
    <p:extLst>
      <p:ext uri="{BB962C8B-B14F-4D97-AF65-F5344CB8AC3E}">
        <p14:creationId xmlns:p14="http://schemas.microsoft.com/office/powerpoint/2010/main" val="35461577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073BE1-7C6B-4AD0-8788-872A1DD8797E}" type="slidenum">
              <a:rPr lang="de-DE" altLang="de-DE" sz="1300"/>
              <a:pPr>
                <a:spcBef>
                  <a:spcPct val="0"/>
                </a:spcBef>
              </a:pPr>
              <a:t>2</a:t>
            </a:fld>
            <a:endParaRPr lang="de-DE" altLang="de-DE" sz="1300"/>
          </a:p>
        </p:txBody>
      </p:sp>
      <p:sp>
        <p:nvSpPr>
          <p:cNvPr id="8195" name="Rectangle 1026"/>
          <p:cNvSpPr>
            <a:spLocks noGrp="1" noRot="1" noChangeAspect="1" noChangeArrowheads="1" noTextEdit="1"/>
          </p:cNvSpPr>
          <p:nvPr>
            <p:ph type="sldImg"/>
          </p:nvPr>
        </p:nvSpPr>
        <p:spPr>
          <a:xfrm>
            <a:off x="138113" y="768350"/>
            <a:ext cx="6823075" cy="3836988"/>
          </a:xfrm>
          <a:ln/>
        </p:spPr>
      </p:sp>
      <p:sp>
        <p:nvSpPr>
          <p:cNvPr id="819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5690847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267355-1091-492C-B06B-E4FF3367882D}" type="slidenum">
              <a:rPr lang="de-DE" altLang="de-DE" sz="1300"/>
              <a:pPr>
                <a:spcBef>
                  <a:spcPct val="0"/>
                </a:spcBef>
              </a:pPr>
              <a:t>3</a:t>
            </a:fld>
            <a:endParaRPr lang="de-DE"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507599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BB0268-4B6E-4AD6-8846-0637FF075FE7}" type="slidenum">
              <a:rPr lang="de-DE" altLang="de-DE" sz="1300"/>
              <a:pPr>
                <a:spcBef>
                  <a:spcPct val="0"/>
                </a:spcBef>
              </a:pPr>
              <a:t>4</a:t>
            </a:fld>
            <a:endParaRPr lang="de-DE" altLang="de-DE" sz="1300"/>
          </a:p>
        </p:txBody>
      </p:sp>
      <p:sp>
        <p:nvSpPr>
          <p:cNvPr id="18435" name="Rectangle 2"/>
          <p:cNvSpPr>
            <a:spLocks noGrp="1" noRot="1" noChangeAspect="1" noChangeArrowheads="1" noTextEdit="1"/>
          </p:cNvSpPr>
          <p:nvPr>
            <p:ph type="sldImg"/>
          </p:nvPr>
        </p:nvSpPr>
        <p:spPr>
          <a:xfrm>
            <a:off x="141288" y="769938"/>
            <a:ext cx="6816725" cy="3833812"/>
          </a:xfrm>
          <a:ln w="12700" cap="flat"/>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425" tIns="49213" rIns="98425" bIns="49213"/>
          <a:lstStyle/>
          <a:p>
            <a:pPr eaLnBrk="1" hangingPunct="1"/>
            <a:endParaRPr lang="en-US" altLang="de-DE"/>
          </a:p>
        </p:txBody>
      </p:sp>
    </p:spTree>
    <p:extLst>
      <p:ext uri="{BB962C8B-B14F-4D97-AF65-F5344CB8AC3E}">
        <p14:creationId xmlns:p14="http://schemas.microsoft.com/office/powerpoint/2010/main" val="380141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BB0268-4B6E-4AD6-8846-0637FF075FE7}" type="slidenum">
              <a:rPr lang="de-DE" altLang="de-DE" sz="1300"/>
              <a:pPr>
                <a:spcBef>
                  <a:spcPct val="0"/>
                </a:spcBef>
              </a:pPr>
              <a:t>5</a:t>
            </a:fld>
            <a:endParaRPr lang="de-DE" altLang="de-DE" sz="1300"/>
          </a:p>
        </p:txBody>
      </p:sp>
      <p:sp>
        <p:nvSpPr>
          <p:cNvPr id="18435" name="Rectangle 2"/>
          <p:cNvSpPr>
            <a:spLocks noGrp="1" noRot="1" noChangeAspect="1" noChangeArrowheads="1" noTextEdit="1"/>
          </p:cNvSpPr>
          <p:nvPr>
            <p:ph type="sldImg"/>
          </p:nvPr>
        </p:nvSpPr>
        <p:spPr>
          <a:xfrm>
            <a:off x="141288" y="769938"/>
            <a:ext cx="6816725" cy="3833812"/>
          </a:xfrm>
          <a:ln w="12700" cap="flat"/>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425" tIns="49213" rIns="98425" bIns="49213"/>
          <a:lstStyle/>
          <a:p>
            <a:pPr eaLnBrk="1" hangingPunct="1"/>
            <a:endParaRPr lang="en-US" altLang="de-DE"/>
          </a:p>
        </p:txBody>
      </p:sp>
    </p:spTree>
    <p:extLst>
      <p:ext uri="{BB962C8B-B14F-4D97-AF65-F5344CB8AC3E}">
        <p14:creationId xmlns:p14="http://schemas.microsoft.com/office/powerpoint/2010/main" val="380141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BB0268-4B6E-4AD6-8846-0637FF075FE7}" type="slidenum">
              <a:rPr lang="de-DE" altLang="de-DE" sz="1300"/>
              <a:pPr>
                <a:spcBef>
                  <a:spcPct val="0"/>
                </a:spcBef>
              </a:pPr>
              <a:t>6</a:t>
            </a:fld>
            <a:endParaRPr lang="de-DE" altLang="de-DE" sz="1300"/>
          </a:p>
        </p:txBody>
      </p:sp>
      <p:sp>
        <p:nvSpPr>
          <p:cNvPr id="18435" name="Rectangle 2"/>
          <p:cNvSpPr>
            <a:spLocks noGrp="1" noRot="1" noChangeAspect="1" noChangeArrowheads="1" noTextEdit="1"/>
          </p:cNvSpPr>
          <p:nvPr>
            <p:ph type="sldImg"/>
          </p:nvPr>
        </p:nvSpPr>
        <p:spPr>
          <a:xfrm>
            <a:off x="141288" y="769938"/>
            <a:ext cx="6816725" cy="3833812"/>
          </a:xfrm>
          <a:ln w="12700" cap="flat"/>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425" tIns="49213" rIns="98425" bIns="49213"/>
          <a:lstStyle/>
          <a:p>
            <a:pPr eaLnBrk="1" hangingPunct="1"/>
            <a:endParaRPr lang="en-US" altLang="de-DE"/>
          </a:p>
        </p:txBody>
      </p:sp>
    </p:spTree>
    <p:extLst>
      <p:ext uri="{BB962C8B-B14F-4D97-AF65-F5344CB8AC3E}">
        <p14:creationId xmlns:p14="http://schemas.microsoft.com/office/powerpoint/2010/main" val="380141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BB0268-4B6E-4AD6-8846-0637FF075FE7}" type="slidenum">
              <a:rPr lang="de-DE" altLang="de-DE" sz="1300"/>
              <a:pPr>
                <a:spcBef>
                  <a:spcPct val="0"/>
                </a:spcBef>
              </a:pPr>
              <a:t>7</a:t>
            </a:fld>
            <a:endParaRPr lang="de-DE" altLang="de-DE" sz="1300"/>
          </a:p>
        </p:txBody>
      </p:sp>
      <p:sp>
        <p:nvSpPr>
          <p:cNvPr id="18435" name="Rectangle 2"/>
          <p:cNvSpPr>
            <a:spLocks noGrp="1" noRot="1" noChangeAspect="1" noChangeArrowheads="1" noTextEdit="1"/>
          </p:cNvSpPr>
          <p:nvPr>
            <p:ph type="sldImg"/>
          </p:nvPr>
        </p:nvSpPr>
        <p:spPr>
          <a:xfrm>
            <a:off x="141288" y="769938"/>
            <a:ext cx="6816725" cy="3833812"/>
          </a:xfrm>
          <a:ln w="12700" cap="flat"/>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425" tIns="49213" rIns="98425" bIns="49213"/>
          <a:lstStyle/>
          <a:p>
            <a:pPr eaLnBrk="1" hangingPunct="1"/>
            <a:endParaRPr lang="en-US" altLang="de-DE"/>
          </a:p>
        </p:txBody>
      </p:sp>
    </p:spTree>
    <p:extLst>
      <p:ext uri="{BB962C8B-B14F-4D97-AF65-F5344CB8AC3E}">
        <p14:creationId xmlns:p14="http://schemas.microsoft.com/office/powerpoint/2010/main" val="380141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D83459-042A-4D79-8F9A-03E2435CE876}" type="slidenum">
              <a:rPr lang="de-DE" altLang="de-DE" sz="1300"/>
              <a:pPr>
                <a:spcBef>
                  <a:spcPct val="0"/>
                </a:spcBef>
              </a:pPr>
              <a:t>8</a:t>
            </a:fld>
            <a:endParaRPr lang="de-DE"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41993373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6E8D44B-E661-43E1-AC72-30B5069A108D}" type="slidenum">
              <a:rPr lang="de-DE" altLang="de-DE" sz="1300"/>
              <a:pPr algn="r" eaLnBrk="1" hangingPunct="1">
                <a:spcBef>
                  <a:spcPct val="0"/>
                </a:spcBef>
              </a:pPr>
              <a:t>9</a:t>
            </a:fld>
            <a:endParaRPr lang="de-DE"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915649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855D144-3C77-4031-9337-F4FB634AF30D}" type="slidenum">
              <a:rPr lang="de-DE" altLang="de-DE" sz="1300"/>
              <a:pPr algn="r" eaLnBrk="1" hangingPunct="1">
                <a:spcBef>
                  <a:spcPct val="0"/>
                </a:spcBef>
              </a:pPr>
              <a:t>10</a:t>
            </a:fld>
            <a:endParaRPr lang="de-DE"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41939746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855D144-3C77-4031-9337-F4FB634AF30D}" type="slidenum">
              <a:rPr lang="de-DE" altLang="de-DE" sz="1300"/>
              <a:pPr algn="r" eaLnBrk="1" hangingPunct="1">
                <a:spcBef>
                  <a:spcPct val="0"/>
                </a:spcBef>
              </a:pPr>
              <a:t>11</a:t>
            </a:fld>
            <a:endParaRPr lang="de-DE"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41939746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A3E607-93B3-4C8A-8498-9743193D1370}" type="slidenum">
              <a:rPr lang="de-DE" altLang="de-DE" sz="1300"/>
              <a:pPr>
                <a:spcBef>
                  <a:spcPct val="0"/>
                </a:spcBef>
              </a:pPr>
              <a:t>12</a:t>
            </a:fld>
            <a:endParaRPr lang="de-DE"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6174468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DBCB1A-E5BF-4C82-B0AD-F0DF7EF9F078}" type="slidenum">
              <a:rPr lang="de-DE" altLang="de-DE" sz="1300"/>
              <a:pPr>
                <a:spcBef>
                  <a:spcPct val="0"/>
                </a:spcBef>
              </a:pPr>
              <a:t>14</a:t>
            </a:fld>
            <a:endParaRPr lang="de-DE"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3452680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DBCB1A-E5BF-4C82-B0AD-F0DF7EF9F078}" type="slidenum">
              <a:rPr lang="de-DE" altLang="de-DE" sz="1300"/>
              <a:pPr>
                <a:spcBef>
                  <a:spcPct val="0"/>
                </a:spcBef>
              </a:pPr>
              <a:t>15</a:t>
            </a:fld>
            <a:endParaRPr lang="de-DE"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3452680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DBCB1A-E5BF-4C82-B0AD-F0DF7EF9F078}" type="slidenum">
              <a:rPr lang="de-DE" altLang="de-DE" sz="1300"/>
              <a:pPr>
                <a:spcBef>
                  <a:spcPct val="0"/>
                </a:spcBef>
              </a:pPr>
              <a:t>16</a:t>
            </a:fld>
            <a:endParaRPr lang="de-DE"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3452680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F72B31-778D-4541-8CB5-F4EA566D3A67}" type="slidenum">
              <a:rPr lang="de-DE" altLang="de-DE" sz="1300"/>
              <a:pPr>
                <a:spcBef>
                  <a:spcPct val="0"/>
                </a:spcBef>
              </a:pPr>
              <a:t>17</a:t>
            </a:fld>
            <a:endParaRPr lang="de-DE"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5627273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D01771D-BB26-402C-9BD9-3F9A41701FE4}" type="slidenum">
              <a:rPr lang="de-DE" altLang="de-DE" sz="1300"/>
              <a:pPr algn="r" eaLnBrk="1" hangingPunct="1">
                <a:spcBef>
                  <a:spcPct val="0"/>
                </a:spcBef>
              </a:pPr>
              <a:t>18</a:t>
            </a:fld>
            <a:endParaRPr lang="de-DE"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7858057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D01771D-BB26-402C-9BD9-3F9A41701FE4}" type="slidenum">
              <a:rPr lang="de-DE" altLang="de-DE" sz="1300"/>
              <a:pPr algn="r" eaLnBrk="1" hangingPunct="1">
                <a:spcBef>
                  <a:spcPct val="0"/>
                </a:spcBef>
              </a:pPr>
              <a:t>19</a:t>
            </a:fld>
            <a:endParaRPr lang="de-DE"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7858057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D01771D-BB26-402C-9BD9-3F9A41701FE4}" type="slidenum">
              <a:rPr lang="de-DE" altLang="de-DE" sz="1300"/>
              <a:pPr algn="r" eaLnBrk="1" hangingPunct="1">
                <a:spcBef>
                  <a:spcPct val="0"/>
                </a:spcBef>
              </a:pPr>
              <a:t>20</a:t>
            </a:fld>
            <a:endParaRPr lang="de-DE"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7858057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D01771D-BB26-402C-9BD9-3F9A41701FE4}" type="slidenum">
              <a:rPr lang="de-DE" altLang="de-DE" sz="1300"/>
              <a:pPr algn="r" eaLnBrk="1" hangingPunct="1">
                <a:spcBef>
                  <a:spcPct val="0"/>
                </a:spcBef>
              </a:pPr>
              <a:t>21</a:t>
            </a:fld>
            <a:endParaRPr lang="de-DE"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7858057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FDB3A7-A201-4222-9C7F-0948523225B2}" type="slidenum">
              <a:rPr lang="de-DE" altLang="de-DE" sz="1300"/>
              <a:pPr>
                <a:spcBef>
                  <a:spcPct val="0"/>
                </a:spcBef>
              </a:pPr>
              <a:t>22</a:t>
            </a:fld>
            <a:endParaRPr lang="de-DE"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5275374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7B7D10-274B-40C5-9D47-7EE4DB5D0785}" type="slidenum">
              <a:rPr lang="de-DE" altLang="de-DE" sz="1300"/>
              <a:pPr>
                <a:spcBef>
                  <a:spcPct val="0"/>
                </a:spcBef>
              </a:pPr>
              <a:t>23</a:t>
            </a:fld>
            <a:endParaRPr lang="de-DE"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9681749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7B7D10-274B-40C5-9D47-7EE4DB5D0785}" type="slidenum">
              <a:rPr lang="de-DE" altLang="de-DE" sz="1300"/>
              <a:pPr>
                <a:spcBef>
                  <a:spcPct val="0"/>
                </a:spcBef>
              </a:pPr>
              <a:t>24</a:t>
            </a:fld>
            <a:endParaRPr lang="de-DE"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9681749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7B7D10-274B-40C5-9D47-7EE4DB5D0785}" type="slidenum">
              <a:rPr lang="de-DE" altLang="de-DE" sz="1300"/>
              <a:pPr>
                <a:spcBef>
                  <a:spcPct val="0"/>
                </a:spcBef>
              </a:pPr>
              <a:t>25</a:t>
            </a:fld>
            <a:endParaRPr lang="de-DE"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9681749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095B21-18AE-4D32-BB10-74CD1AD5ECBD}" type="slidenum">
              <a:rPr lang="de-DE" altLang="de-DE" sz="1300"/>
              <a:pPr>
                <a:spcBef>
                  <a:spcPct val="0"/>
                </a:spcBef>
              </a:pPr>
              <a:t>26</a:t>
            </a:fld>
            <a:endParaRPr lang="de-DE"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5924819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095B21-18AE-4D32-BB10-74CD1AD5ECBD}" type="slidenum">
              <a:rPr lang="de-DE" altLang="de-DE" sz="1300"/>
              <a:pPr>
                <a:spcBef>
                  <a:spcPct val="0"/>
                </a:spcBef>
              </a:pPr>
              <a:t>27</a:t>
            </a:fld>
            <a:endParaRPr lang="de-DE"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5924819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13C96FA-B970-4B24-B84A-A497A8AFA3A6}" type="slidenum">
              <a:rPr lang="en-US" altLang="de-DE" sz="1300"/>
              <a:pPr algn="r" eaLnBrk="1" hangingPunct="1">
                <a:spcBef>
                  <a:spcPct val="0"/>
                </a:spcBef>
              </a:pPr>
              <a:t>28</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9394503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2EB82E2-1442-4861-976F-446A2D5988AB}" type="slidenum">
              <a:rPr lang="en-US" altLang="de-DE" sz="1300"/>
              <a:pPr algn="r" eaLnBrk="1" hangingPunct="1">
                <a:spcBef>
                  <a:spcPct val="0"/>
                </a:spcBef>
              </a:pPr>
              <a:t>29</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6004017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54D3AAA-ED95-4D94-9CCF-683C88D1B940}" type="slidenum">
              <a:rPr lang="en-US" altLang="de-DE" sz="1300"/>
              <a:pPr algn="r" eaLnBrk="1" hangingPunct="1">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40155598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4601887-FCF7-4DD2-946C-313D458B5232}" type="slidenum">
              <a:rPr lang="en-US" altLang="de-DE" sz="1300"/>
              <a:pPr algn="r" eaLnBrk="1" hangingPunct="1">
                <a:spcBef>
                  <a:spcPct val="0"/>
                </a:spcBef>
              </a:pPr>
              <a:t>31</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8094441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1D1E245-268E-4047-A39F-DD855F581281}" type="slidenum">
              <a:rPr lang="en-US" altLang="de-DE" sz="1300"/>
              <a:pPr algn="r" eaLnBrk="1" hangingPunct="1">
                <a:spcBef>
                  <a:spcPct val="0"/>
                </a:spcBef>
              </a:pPr>
              <a:t>32</a:t>
            </a:fld>
            <a:endParaRPr lang="en-US" altLang="de-DE" sz="1300"/>
          </a:p>
        </p:txBody>
      </p:sp>
      <p:sp>
        <p:nvSpPr>
          <p:cNvPr id="69635" name="Rectangle 1026"/>
          <p:cNvSpPr>
            <a:spLocks noGrp="1" noRot="1" noChangeAspect="1" noChangeArrowheads="1" noTextEdit="1"/>
          </p:cNvSpPr>
          <p:nvPr>
            <p:ph type="sldImg"/>
          </p:nvPr>
        </p:nvSpPr>
        <p:spPr>
          <a:xfrm>
            <a:off x="138113" y="768350"/>
            <a:ext cx="6823075" cy="3836988"/>
          </a:xfrm>
          <a:ln/>
        </p:spPr>
      </p:sp>
      <p:sp>
        <p:nvSpPr>
          <p:cNvPr id="696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de-DE"/>
          </a:p>
        </p:txBody>
      </p:sp>
    </p:spTree>
    <p:extLst>
      <p:ext uri="{BB962C8B-B14F-4D97-AF65-F5344CB8AC3E}">
        <p14:creationId xmlns:p14="http://schemas.microsoft.com/office/powerpoint/2010/main" val="18883882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0BFCD20-9EAD-4A89-95E6-974C191B4205}" type="slidenum">
              <a:rPr lang="de-DE" altLang="de-DE" sz="1300"/>
              <a:pPr algn="r" eaLnBrk="1" hangingPunct="1">
                <a:spcBef>
                  <a:spcPct val="0"/>
                </a:spcBef>
              </a:pPr>
              <a:t>33</a:t>
            </a:fld>
            <a:endParaRPr lang="de-DE"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0792009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0BFCD20-9EAD-4A89-95E6-974C191B4205}" type="slidenum">
              <a:rPr lang="de-DE" altLang="de-DE" sz="1300"/>
              <a:pPr algn="r" eaLnBrk="1" hangingPunct="1">
                <a:spcBef>
                  <a:spcPct val="0"/>
                </a:spcBef>
              </a:pPr>
              <a:t>34</a:t>
            </a:fld>
            <a:endParaRPr lang="de-DE"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0792009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0BC408-4A25-4CD2-B8AD-95F6F0A406E1}" type="slidenum">
              <a:rPr lang="de-DE" altLang="de-DE" sz="1300"/>
              <a:pPr>
                <a:spcBef>
                  <a:spcPct val="0"/>
                </a:spcBef>
              </a:pPr>
              <a:t>36</a:t>
            </a:fld>
            <a:endParaRPr lang="de-DE"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42231968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7FD470-7E8F-437F-8CFA-5E1D460A76D1}" type="slidenum">
              <a:rPr lang="de-DE" altLang="de-DE" sz="1300"/>
              <a:pPr>
                <a:spcBef>
                  <a:spcPct val="0"/>
                </a:spcBef>
              </a:pPr>
              <a:t>37</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1263264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7FD470-7E8F-437F-8CFA-5E1D460A76D1}" type="slidenum">
              <a:rPr lang="de-DE" altLang="de-DE" sz="1300"/>
              <a:pPr>
                <a:spcBef>
                  <a:spcPct val="0"/>
                </a:spcBef>
              </a:pPr>
              <a:t>38</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1263264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7FD470-7E8F-437F-8CFA-5E1D460A76D1}" type="slidenum">
              <a:rPr lang="de-DE" altLang="de-DE" sz="1300"/>
              <a:pPr>
                <a:spcBef>
                  <a:spcPct val="0"/>
                </a:spcBef>
              </a:pPr>
              <a:t>39</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1263264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DC6D1E-5EDB-4417-97B4-4368ACBA7EBD}" type="slidenum">
              <a:rPr lang="de-DE" altLang="de-DE" sz="1300"/>
              <a:pPr>
                <a:spcBef>
                  <a:spcPct val="0"/>
                </a:spcBef>
              </a:pPr>
              <a:t>40</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8280505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DC6D1E-5EDB-4417-97B4-4368ACBA7EBD}" type="slidenum">
              <a:rPr lang="de-DE" altLang="de-DE" sz="1300"/>
              <a:pPr>
                <a:spcBef>
                  <a:spcPct val="0"/>
                </a:spcBef>
              </a:pPr>
              <a:t>41</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8280505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DC6D1E-5EDB-4417-97B4-4368ACBA7EBD}" type="slidenum">
              <a:rPr lang="de-DE" altLang="de-DE" sz="1300"/>
              <a:pPr>
                <a:spcBef>
                  <a:spcPct val="0"/>
                </a:spcBef>
              </a:pPr>
              <a:t>42</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8280505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A6DEE0-F9ED-45AA-B21E-0E50A00F0F14}" type="slidenum">
              <a:rPr lang="de-DE" altLang="de-DE" sz="1300"/>
              <a:pPr>
                <a:spcBef>
                  <a:spcPct val="0"/>
                </a:spcBef>
              </a:pPr>
              <a:t>43</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0465452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A6DEE0-F9ED-45AA-B21E-0E50A00F0F14}" type="slidenum">
              <a:rPr lang="de-DE" altLang="de-DE" sz="1300"/>
              <a:pPr>
                <a:spcBef>
                  <a:spcPct val="0"/>
                </a:spcBef>
              </a:pPr>
              <a:t>44</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0465452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A6DEE0-F9ED-45AA-B21E-0E50A00F0F14}" type="slidenum">
              <a:rPr lang="de-DE" altLang="de-DE" sz="1300"/>
              <a:pPr>
                <a:spcBef>
                  <a:spcPct val="0"/>
                </a:spcBef>
              </a:pPr>
              <a:t>45</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0465452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A6DEE0-F9ED-45AA-B21E-0E50A00F0F14}" type="slidenum">
              <a:rPr lang="de-DE" altLang="de-DE" sz="1300"/>
              <a:pPr>
                <a:spcBef>
                  <a:spcPct val="0"/>
                </a:spcBef>
              </a:pPr>
              <a:t>46</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0465452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0A93A6-0AD8-481C-B871-8A8A3C35FC05}" type="slidenum">
              <a:rPr lang="de-DE" altLang="de-DE" sz="1300"/>
              <a:pPr>
                <a:spcBef>
                  <a:spcPct val="0"/>
                </a:spcBef>
              </a:pPr>
              <a:t>47</a:t>
            </a:fld>
            <a:endParaRPr lang="de-DE"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5415345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0A93A6-0AD8-481C-B871-8A8A3C35FC05}" type="slidenum">
              <a:rPr lang="de-DE" altLang="de-DE" sz="1300"/>
              <a:pPr>
                <a:spcBef>
                  <a:spcPct val="0"/>
                </a:spcBef>
              </a:pPr>
              <a:t>48</a:t>
            </a:fld>
            <a:endParaRPr lang="de-DE"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5415345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0A93A6-0AD8-481C-B871-8A8A3C35FC05}" type="slidenum">
              <a:rPr lang="de-DE" altLang="de-DE" sz="1300"/>
              <a:pPr>
                <a:spcBef>
                  <a:spcPct val="0"/>
                </a:spcBef>
              </a:pPr>
              <a:t>49</a:t>
            </a:fld>
            <a:endParaRPr lang="de-DE"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5415345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0A93A6-0AD8-481C-B871-8A8A3C35FC05}" type="slidenum">
              <a:rPr lang="de-DE" altLang="de-DE" sz="1300"/>
              <a:pPr>
                <a:spcBef>
                  <a:spcPct val="0"/>
                </a:spcBef>
              </a:pPr>
              <a:t>50</a:t>
            </a:fld>
            <a:endParaRPr lang="de-DE"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54153453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E6B32F-FE60-4FA2-811F-EBDD47B6E993}" type="slidenum">
              <a:rPr lang="de-DE" altLang="de-DE" sz="1300"/>
              <a:pPr>
                <a:spcBef>
                  <a:spcPct val="0"/>
                </a:spcBef>
              </a:pPr>
              <a:t>51</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2234873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E6B32F-FE60-4FA2-811F-EBDD47B6E993}" type="slidenum">
              <a:rPr lang="de-DE" altLang="de-DE" sz="1300"/>
              <a:pPr>
                <a:spcBef>
                  <a:spcPct val="0"/>
                </a:spcBef>
              </a:pPr>
              <a:t>52</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2234873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E6B32F-FE60-4FA2-811F-EBDD47B6E993}" type="slidenum">
              <a:rPr lang="de-DE" altLang="de-DE" sz="1300"/>
              <a:pPr>
                <a:spcBef>
                  <a:spcPct val="0"/>
                </a:spcBef>
              </a:pPr>
              <a:t>53</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22348731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xfrm>
            <a:off x="138113" y="768350"/>
            <a:ext cx="6823075" cy="3836988"/>
          </a:xfrm>
          <a:ln/>
        </p:spPr>
      </p:sp>
      <p:sp>
        <p:nvSpPr>
          <p:cNvPr id="1157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59823761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xfrm>
            <a:off x="138113" y="768350"/>
            <a:ext cx="6823075" cy="3836988"/>
          </a:xfrm>
          <a:ln/>
        </p:spPr>
      </p:sp>
      <p:sp>
        <p:nvSpPr>
          <p:cNvPr id="1177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2012958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Entraînement métacognitifs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r-FR" altLang="de-DE" sz="1000" b="0" dirty="0">
                <a:latin typeface="+mj-lt"/>
              </a:rPr>
              <a:t>Les différentes illustrations ont été utilisées avec l'accord de leurs auteurs respectifs. Pour de plus amples détails (titre, auteur), veuillez consulter la fin de cette présentation.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r-FR"/>
              <a:t>Entraînement métacognitifs 8 – Estime de soi et humeur</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6EB9D194-9B5E-4D4C-B7B4-1524943D8987}"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fr-FR"/>
              <a:t>Entraînement métacognitifs 8 – Estime de soi et humeur</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fr-FR"/>
              <a:t>Entraînement métacognitifs 8 – Estime de soi et humeur</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8 – Estime de soi et humeur</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6EB9D194-9B5E-4D4C-B7B4-1524943D8987}"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8 – Estime de soi et humeur</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6EB9D194-9B5E-4D4C-B7B4-1524943D8987}"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fr-FR"/>
              <a:t>Entraînement métacognitifs 8 – Estime de soi et humeur</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fr-FR"/>
              <a:t>Entraînement métacognitifs 8 – Estime de soi et humeur</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6EB9D194-9B5E-4D4C-B7B4-1524943D8987}"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4.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8 A – </a:t>
            </a:r>
            <a:r>
              <a:rPr lang="fr-FR" dirty="0"/>
              <a:t>Estime de soi et humeur</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Favrod</a:t>
            </a:r>
            <a:r>
              <a:rPr lang="nl-NL" sz="1600" dirty="0">
                <a:solidFill>
                  <a:srgbClr val="004992"/>
                </a:solidFill>
                <a:latin typeface="+mj-lt"/>
              </a:rPr>
              <a:t> (4|21)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1347408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Symptômes</a:t>
            </a:r>
            <a:r>
              <a:rPr lang="en-US" sz="3600" dirty="0">
                <a:solidFill>
                  <a:srgbClr val="004992"/>
                </a:solidFill>
                <a:latin typeface="Calibri Light"/>
              </a:rPr>
              <a:t> de la </a:t>
            </a:r>
            <a:r>
              <a:rPr lang="en-US" sz="3600" dirty="0" err="1">
                <a:solidFill>
                  <a:srgbClr val="004992"/>
                </a:solidFill>
                <a:latin typeface="Calibri Light"/>
              </a:rPr>
              <a:t>dépression</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dirty="0"/>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a:t>
            </a:fld>
            <a:endParaRPr lang="de-DE" dirty="0"/>
          </a:p>
        </p:txBody>
      </p:sp>
      <p:pic>
        <p:nvPicPr>
          <p:cNvPr id="12"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latin typeface="Calibri Light"/>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Symptômes de la dépression</a:t>
            </a:r>
          </a:p>
        </p:txBody>
      </p:sp>
      <p:sp>
        <p:nvSpPr>
          <p:cNvPr id="6" name="Content Placeholder 5"/>
          <p:cNvSpPr>
            <a:spLocks noGrp="1"/>
          </p:cNvSpPr>
          <p:nvPr>
            <p:ph idx="1"/>
          </p:nvPr>
        </p:nvSpPr>
        <p:spPr/>
        <p:txBody>
          <a:bodyPr/>
          <a:lstStyle/>
          <a:p>
            <a:pPr marL="457200" lvl="0" indent="-457200" defTabSz="914400" fontAlgn="base">
              <a:buClr>
                <a:srgbClr val="333333"/>
              </a:buClr>
              <a:buFont typeface="+mj-lt"/>
              <a:buAutoNum type="arabicPeriod"/>
            </a:pPr>
            <a:r>
              <a:rPr lang="fr-CH" altLang="de-DE" sz="2400" dirty="0">
                <a:solidFill>
                  <a:srgbClr val="333333"/>
                </a:solidFill>
                <a:latin typeface="Calibri Light"/>
              </a:rPr>
              <a:t>tristesse, humeur dépressive</a:t>
            </a:r>
          </a:p>
          <a:p>
            <a:pPr marL="457200" lvl="0" indent="-457200" defTabSz="914400" fontAlgn="base">
              <a:buClr>
                <a:srgbClr val="333333"/>
              </a:buClr>
              <a:buFont typeface="+mj-lt"/>
              <a:buAutoNum type="arabicPeriod"/>
            </a:pPr>
            <a:r>
              <a:rPr lang="fr-CH" altLang="de-DE" sz="2400" dirty="0">
                <a:solidFill>
                  <a:srgbClr val="333333"/>
                </a:solidFill>
                <a:latin typeface="Calibri Light"/>
              </a:rPr>
              <a:t>baisse d'énergie</a:t>
            </a:r>
          </a:p>
          <a:p>
            <a:pPr marL="457200" lvl="0" indent="-457200" defTabSz="914400" fontAlgn="base">
              <a:buClr>
                <a:srgbClr val="333333"/>
              </a:buClr>
              <a:buFont typeface="+mj-lt"/>
              <a:buAutoNum type="arabicPeriod"/>
            </a:pPr>
            <a:r>
              <a:rPr lang="fr-CH" altLang="de-DE" sz="2400" dirty="0">
                <a:solidFill>
                  <a:srgbClr val="333333"/>
                </a:solidFill>
                <a:latin typeface="Calibri Light"/>
              </a:rPr>
              <a:t>faible estime de soi, peur d'être rejeté</a:t>
            </a:r>
          </a:p>
          <a:p>
            <a:pPr marL="457200" lvl="0" indent="-457200" defTabSz="914400" fontAlgn="base">
              <a:buClr>
                <a:srgbClr val="333333"/>
              </a:buClr>
              <a:buFont typeface="+mj-lt"/>
              <a:buAutoNum type="arabicPeriod"/>
            </a:pPr>
            <a:r>
              <a:rPr lang="fr-CH" altLang="de-DE" sz="2400" dirty="0">
                <a:solidFill>
                  <a:srgbClr val="333333"/>
                </a:solidFill>
                <a:latin typeface="Calibri Light"/>
              </a:rPr>
              <a:t>peurs (par exemple concernant le futur)</a:t>
            </a:r>
          </a:p>
          <a:p>
            <a:pPr marL="457200" lvl="0" indent="-457200" defTabSz="914400" fontAlgn="base">
              <a:buClr>
                <a:srgbClr val="333333"/>
              </a:buClr>
              <a:buFont typeface="+mj-lt"/>
              <a:buAutoNum type="arabicPeriod"/>
            </a:pPr>
            <a:r>
              <a:rPr lang="fr-CH" altLang="de-DE" sz="2400" dirty="0">
                <a:solidFill>
                  <a:srgbClr val="333333"/>
                </a:solidFill>
                <a:latin typeface="Calibri Light"/>
              </a:rPr>
              <a:t>problèmes de sommeil, douleurs</a:t>
            </a:r>
          </a:p>
          <a:p>
            <a:pPr marL="457200" lvl="0" indent="-457200" defTabSz="914400" fontAlgn="base">
              <a:buClr>
                <a:srgbClr val="333333"/>
              </a:buClr>
              <a:buFont typeface="+mj-lt"/>
              <a:buAutoNum type="arabicPeriod"/>
            </a:pPr>
            <a:r>
              <a:rPr lang="fr-CH" altLang="de-DE" sz="2400" dirty="0">
                <a:solidFill>
                  <a:srgbClr val="333333"/>
                </a:solidFill>
                <a:latin typeface="Calibri Light"/>
              </a:rPr>
              <a:t>problèmes cognitifs (faible concentration et mémoire)</a:t>
            </a:r>
          </a:p>
          <a:p>
            <a:pPr lvl="0" defTabSz="914400" fontAlgn="base">
              <a:buClr>
                <a:srgbClr val="333333"/>
              </a:buClr>
            </a:pPr>
            <a:r>
              <a:rPr lang="fr-CH" altLang="de-DE" sz="2400" dirty="0">
                <a:solidFill>
                  <a:srgbClr val="333333"/>
                </a:solidFill>
                <a:latin typeface="Calibri Light"/>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a:t>
            </a:fld>
            <a:endParaRPr lang="de-DE"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dirty="0">
                <a:latin typeface="Calibri Light"/>
              </a:rPr>
              <a:t>Suis-je né(e) comme ça? Suis-je devenu(e) comme ça?</a:t>
            </a:r>
            <a:endParaRPr lang="en-US" sz="3600" dirty="0">
              <a:latin typeface="Calibri Light"/>
            </a:endParaRPr>
          </a:p>
        </p:txBody>
      </p:sp>
      <p:sp>
        <p:nvSpPr>
          <p:cNvPr id="17410" name="Rectangle 1027"/>
          <p:cNvSpPr>
            <a:spLocks noGrp="1" noChangeArrowheads="1"/>
          </p:cNvSpPr>
          <p:nvPr>
            <p:ph idx="1"/>
          </p:nvPr>
        </p:nvSpPr>
        <p:spPr>
          <a:noFill/>
        </p:spPr>
        <p:txBody>
          <a:bodyPr lIns="92075" tIns="46038" rIns="92075" bIns="46038"/>
          <a:lstStyle/>
          <a:p>
            <a:pPr eaLnBrk="1" hangingPunct="1"/>
            <a:r>
              <a:rPr lang="fr-CH" altLang="de-DE" sz="2400" dirty="0">
                <a:solidFill>
                  <a:srgbClr val="333333"/>
                </a:solidFill>
                <a:latin typeface="Calibri Light"/>
              </a:rPr>
              <a:t>Avons-nous un impact sur notre humeur ou sommes-nous destinés à être tristes?</a:t>
            </a: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a:t>
            </a:fld>
            <a:endParaRPr lang="de-DE" dirty="0"/>
          </a:p>
        </p:txBody>
      </p:sp>
      <p:pic>
        <p:nvPicPr>
          <p:cNvPr id="12"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dirty="0">
                <a:latin typeface="Calibri Light"/>
              </a:rPr>
              <a:t>Suis-je né(e) comme ça? Suis-je devenu(e) comme ça?</a:t>
            </a:r>
            <a:endParaRPr lang="en-US" sz="3600" dirty="0">
              <a:latin typeface="Calibri Light"/>
            </a:endParaRPr>
          </a:p>
        </p:txBody>
      </p:sp>
      <p:sp>
        <p:nvSpPr>
          <p:cNvPr id="17410" name="Rectangle 1027"/>
          <p:cNvSpPr>
            <a:spLocks noGrp="1" noChangeArrowheads="1"/>
          </p:cNvSpPr>
          <p:nvPr>
            <p:ph idx="1"/>
          </p:nvPr>
        </p:nvSpPr>
        <p:spPr>
          <a:noFill/>
        </p:spPr>
        <p:txBody>
          <a:bodyPr lIns="92075" tIns="46038" rIns="92075" bIns="46038"/>
          <a:lstStyle/>
          <a:p>
            <a:pPr eaLnBrk="1" hangingPunct="1"/>
            <a:r>
              <a:rPr lang="fr-CH" altLang="de-DE" sz="2400" dirty="0">
                <a:solidFill>
                  <a:srgbClr val="333333"/>
                </a:solidFill>
                <a:latin typeface="Calibri Light"/>
              </a:rPr>
              <a:t>Avons-nous un impact sur notre humeur ou sommes-nous destinés à être tristes?</a:t>
            </a:r>
          </a:p>
          <a:p>
            <a:pPr marL="342900" indent="-342900" eaLnBrk="1" hangingPunct="1">
              <a:buClr>
                <a:srgbClr val="000000"/>
              </a:buClr>
              <a:buFont typeface="WingDings"/>
              <a:buChar char=""/>
            </a:pPr>
            <a:r>
              <a:rPr lang="fr-CH" altLang="de-DE" sz="2400" dirty="0">
                <a:solidFill>
                  <a:srgbClr val="004992"/>
                </a:solidFill>
                <a:latin typeface="Calibri Light"/>
              </a:rPr>
              <a:t>«Nature»: </a:t>
            </a:r>
            <a:r>
              <a:rPr lang="fr-CH" altLang="de-DE" sz="2400" dirty="0">
                <a:solidFill>
                  <a:srgbClr val="333333"/>
                </a:solidFill>
                <a:latin typeface="Calibri Light"/>
              </a:rPr>
              <a:t>il y a des preuves d'une implication génétique dans les</a:t>
            </a:r>
            <a:br>
              <a:rPr lang="fr-CH" altLang="de-DE" sz="2400" dirty="0">
                <a:solidFill>
                  <a:srgbClr val="333333"/>
                </a:solidFill>
                <a:latin typeface="Calibri Light"/>
              </a:rPr>
            </a:br>
            <a:r>
              <a:rPr lang="fr-CH" altLang="de-DE" sz="2400" dirty="0">
                <a:solidFill>
                  <a:srgbClr val="333333"/>
                </a:solidFill>
                <a:latin typeface="Calibri Light"/>
              </a:rPr>
              <a:t>pensées dépressives et la faible estime de soi.</a:t>
            </a: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a:t>
            </a:fld>
            <a:endParaRPr lang="de-DE" dirty="0"/>
          </a:p>
        </p:txBody>
      </p:sp>
      <p:pic>
        <p:nvPicPr>
          <p:cNvPr id="12"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7901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dirty="0">
                <a:latin typeface="Calibri Light"/>
              </a:rPr>
              <a:t>Suis-je né(e) comme ça? Suis-je devenu(e) comme ça?</a:t>
            </a:r>
            <a:endParaRPr lang="en-US" sz="3600" dirty="0">
              <a:latin typeface="Calibri Light"/>
            </a:endParaRPr>
          </a:p>
        </p:txBody>
      </p:sp>
      <p:sp>
        <p:nvSpPr>
          <p:cNvPr id="17410" name="Rectangle 1027"/>
          <p:cNvSpPr>
            <a:spLocks noGrp="1" noChangeArrowheads="1"/>
          </p:cNvSpPr>
          <p:nvPr>
            <p:ph idx="1"/>
          </p:nvPr>
        </p:nvSpPr>
        <p:spPr>
          <a:noFill/>
        </p:spPr>
        <p:txBody>
          <a:bodyPr lIns="92075" tIns="46038" rIns="92075" bIns="46038"/>
          <a:lstStyle/>
          <a:p>
            <a:pPr eaLnBrk="1" hangingPunct="1"/>
            <a:r>
              <a:rPr lang="fr-CH" altLang="de-DE" sz="2400" dirty="0">
                <a:solidFill>
                  <a:srgbClr val="333333"/>
                </a:solidFill>
                <a:latin typeface="Calibri Light"/>
              </a:rPr>
              <a:t>Avons-nous un impact sur notre humeur ou sommes-nous destinés à être tristes?</a:t>
            </a:r>
          </a:p>
          <a:p>
            <a:pPr marL="342900" indent="-342900" eaLnBrk="1" hangingPunct="1">
              <a:buClr>
                <a:srgbClr val="000000"/>
              </a:buClr>
              <a:buFont typeface="WingDings"/>
              <a:buChar char=""/>
            </a:pPr>
            <a:r>
              <a:rPr lang="fr-CH" altLang="de-DE" sz="2400" dirty="0">
                <a:solidFill>
                  <a:srgbClr val="004992"/>
                </a:solidFill>
                <a:latin typeface="Calibri Light"/>
              </a:rPr>
              <a:t>«Nature»: </a:t>
            </a:r>
            <a:r>
              <a:rPr lang="fr-CH" altLang="de-DE" sz="2400" dirty="0">
                <a:solidFill>
                  <a:srgbClr val="333333"/>
                </a:solidFill>
                <a:latin typeface="Calibri Light"/>
              </a:rPr>
              <a:t>il y a des preuves d'une implication génétique dans les</a:t>
            </a:r>
            <a:br>
              <a:rPr lang="fr-CH" altLang="de-DE" sz="2400" dirty="0">
                <a:solidFill>
                  <a:srgbClr val="333333"/>
                </a:solidFill>
                <a:latin typeface="Calibri Light"/>
              </a:rPr>
            </a:br>
            <a:r>
              <a:rPr lang="fr-CH" altLang="de-DE" sz="2400" dirty="0">
                <a:solidFill>
                  <a:srgbClr val="333333"/>
                </a:solidFill>
                <a:latin typeface="Calibri Light"/>
              </a:rPr>
              <a:t>pensées dépressives et la faible estime de soi.</a:t>
            </a:r>
          </a:p>
          <a:p>
            <a:pPr marL="342900" indent="-342900" eaLnBrk="1" hangingPunct="1">
              <a:buClr>
                <a:srgbClr val="000000"/>
              </a:buClr>
              <a:buFont typeface="WingDings"/>
              <a:buChar char=""/>
            </a:pPr>
            <a:r>
              <a:rPr lang="fr-CH" altLang="de-DE" sz="2400" dirty="0">
                <a:solidFill>
                  <a:srgbClr val="004992"/>
                </a:solidFill>
                <a:latin typeface="Calibri Light"/>
              </a:rPr>
              <a:t>«Education»: </a:t>
            </a:r>
            <a:r>
              <a:rPr lang="fr-CH" altLang="de-DE" sz="2400" dirty="0">
                <a:solidFill>
                  <a:srgbClr val="333333"/>
                </a:solidFill>
                <a:latin typeface="Calibri Light"/>
              </a:rPr>
              <a:t>les parents stricts ou négligents aussi bien que les</a:t>
            </a:r>
            <a:br>
              <a:rPr lang="fr-CH" altLang="de-DE" sz="2400" dirty="0">
                <a:solidFill>
                  <a:srgbClr val="333333"/>
                </a:solidFill>
                <a:latin typeface="Calibri Light"/>
              </a:rPr>
            </a:br>
            <a:r>
              <a:rPr lang="fr-CH" altLang="de-DE" sz="2400" dirty="0">
                <a:solidFill>
                  <a:srgbClr val="333333"/>
                </a:solidFill>
                <a:latin typeface="Calibri Light"/>
              </a:rPr>
              <a:t>événements traumatiques contribuent à une image négative de soi.</a:t>
            </a: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6</a:t>
            </a:fld>
            <a:endParaRPr lang="de-DE" dirty="0"/>
          </a:p>
        </p:txBody>
      </p:sp>
      <p:pic>
        <p:nvPicPr>
          <p:cNvPr id="12"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8882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dirty="0">
                <a:latin typeface="Calibri Light"/>
              </a:rPr>
              <a:t>Suis-je né(e) comme ça? Suis-je devenu(e) comme ça?</a:t>
            </a:r>
            <a:endParaRPr lang="en-US" sz="3600" dirty="0">
              <a:latin typeface="Calibri Light"/>
            </a:endParaRPr>
          </a:p>
        </p:txBody>
      </p:sp>
      <p:sp>
        <p:nvSpPr>
          <p:cNvPr id="17410" name="Rectangle 1027"/>
          <p:cNvSpPr>
            <a:spLocks noGrp="1" noChangeArrowheads="1"/>
          </p:cNvSpPr>
          <p:nvPr>
            <p:ph idx="1"/>
          </p:nvPr>
        </p:nvSpPr>
        <p:spPr>
          <a:noFill/>
        </p:spPr>
        <p:txBody>
          <a:bodyPr lIns="92075" tIns="46038" rIns="92075" bIns="46038"/>
          <a:lstStyle/>
          <a:p>
            <a:pPr eaLnBrk="1" hangingPunct="1"/>
            <a:r>
              <a:rPr lang="fr-CH" altLang="de-DE" sz="2400" dirty="0">
                <a:solidFill>
                  <a:srgbClr val="333333"/>
                </a:solidFill>
                <a:latin typeface="Calibri Light"/>
              </a:rPr>
              <a:t>Avons-nous un impact sur notre humeur ou sommes-nous destinés à être tristes?</a:t>
            </a:r>
          </a:p>
          <a:p>
            <a:pPr marL="342900" indent="-342900" eaLnBrk="1" hangingPunct="1">
              <a:buClr>
                <a:srgbClr val="000000"/>
              </a:buClr>
              <a:buFont typeface="WingDings"/>
              <a:buChar char=""/>
            </a:pPr>
            <a:r>
              <a:rPr lang="fr-CH" altLang="de-DE" sz="2400" dirty="0">
                <a:solidFill>
                  <a:srgbClr val="004992"/>
                </a:solidFill>
                <a:latin typeface="Calibri Light"/>
              </a:rPr>
              <a:t>«Nature»: </a:t>
            </a:r>
            <a:r>
              <a:rPr lang="fr-CH" altLang="de-DE" sz="2400" dirty="0">
                <a:solidFill>
                  <a:srgbClr val="333333"/>
                </a:solidFill>
                <a:latin typeface="Calibri Light"/>
              </a:rPr>
              <a:t>il y a des preuves d'une implication génétique dans les</a:t>
            </a:r>
            <a:br>
              <a:rPr lang="fr-CH" altLang="de-DE" sz="2400" dirty="0">
                <a:solidFill>
                  <a:srgbClr val="333333"/>
                </a:solidFill>
                <a:latin typeface="Calibri Light"/>
              </a:rPr>
            </a:br>
            <a:r>
              <a:rPr lang="fr-CH" altLang="de-DE" sz="2400" dirty="0">
                <a:solidFill>
                  <a:srgbClr val="333333"/>
                </a:solidFill>
                <a:latin typeface="Calibri Light"/>
              </a:rPr>
              <a:t>pensées dépressives et la faible estime de soi.</a:t>
            </a:r>
          </a:p>
          <a:p>
            <a:pPr marL="342900" indent="-342900" eaLnBrk="1" hangingPunct="1">
              <a:buClr>
                <a:srgbClr val="000000"/>
              </a:buClr>
              <a:buFont typeface="WingDings"/>
              <a:buChar char=""/>
            </a:pPr>
            <a:r>
              <a:rPr lang="fr-CH" altLang="de-DE" sz="2400" dirty="0">
                <a:solidFill>
                  <a:srgbClr val="004992"/>
                </a:solidFill>
                <a:latin typeface="Calibri Light"/>
              </a:rPr>
              <a:t>«Education»: </a:t>
            </a:r>
            <a:r>
              <a:rPr lang="fr-CH" altLang="de-DE" sz="2400" dirty="0">
                <a:solidFill>
                  <a:srgbClr val="333333"/>
                </a:solidFill>
                <a:latin typeface="Calibri Light"/>
              </a:rPr>
              <a:t>les parents stricts ou négligents aussi bien que les</a:t>
            </a:r>
            <a:br>
              <a:rPr lang="fr-CH" altLang="de-DE" sz="2400" dirty="0">
                <a:solidFill>
                  <a:srgbClr val="333333"/>
                </a:solidFill>
                <a:latin typeface="Calibri Light"/>
              </a:rPr>
            </a:br>
            <a:r>
              <a:rPr lang="fr-CH" altLang="de-DE" sz="2400" dirty="0">
                <a:solidFill>
                  <a:srgbClr val="333333"/>
                </a:solidFill>
                <a:latin typeface="Calibri Light"/>
              </a:rPr>
              <a:t>événements traumatiques contribuent à une image négative de soi.</a:t>
            </a:r>
          </a:p>
          <a:p>
            <a:pPr marL="342900" indent="-342900" eaLnBrk="1" hangingPunct="1">
              <a:buClr>
                <a:srgbClr val="000000"/>
              </a:buClr>
              <a:buFont typeface="WingDings"/>
              <a:buChar char=""/>
            </a:pPr>
            <a:r>
              <a:rPr lang="fr-CH" altLang="de-DE" sz="2400" dirty="0">
                <a:solidFill>
                  <a:srgbClr val="004992"/>
                </a:solidFill>
                <a:latin typeface="Calibri Light"/>
              </a:rPr>
              <a:t>Mais: </a:t>
            </a:r>
            <a:r>
              <a:rPr lang="fr-CH" altLang="de-DE" sz="2400" dirty="0">
                <a:solidFill>
                  <a:srgbClr val="333333"/>
                </a:solidFill>
                <a:latin typeface="Calibri Light"/>
              </a:rPr>
              <a:t>la manière dont nous pensons contribue à la dépression et</a:t>
            </a:r>
            <a:br>
              <a:rPr lang="fr-CH" altLang="de-DE" sz="2400" dirty="0">
                <a:solidFill>
                  <a:srgbClr val="333333"/>
                </a:solidFill>
                <a:latin typeface="Calibri Light"/>
              </a:rPr>
            </a:br>
            <a:r>
              <a:rPr lang="fr-CH" altLang="de-DE" sz="2400" dirty="0">
                <a:solidFill>
                  <a:srgbClr val="333333"/>
                </a:solidFill>
                <a:latin typeface="Calibri Light"/>
              </a:rPr>
              <a:t>peut changer les choses. La dépression n'est pas irréversible!</a:t>
            </a: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7</a:t>
            </a:fld>
            <a:endParaRPr lang="de-DE" dirty="0"/>
          </a:p>
        </p:txBody>
      </p:sp>
      <p:pic>
        <p:nvPicPr>
          <p:cNvPr id="12"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64601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Pourquoi faisons-nous cela?</a:t>
            </a:r>
          </a:p>
        </p:txBody>
      </p:sp>
      <p:sp>
        <p:nvSpPr>
          <p:cNvPr id="5" name="Content Placeholder 4"/>
          <p:cNvSpPr>
            <a:spLocks noGrp="1"/>
          </p:cNvSpPr>
          <p:nvPr>
            <p:ph idx="1"/>
          </p:nvPr>
        </p:nvSpPr>
        <p:spPr/>
        <p:txBody>
          <a:bodyPr/>
          <a:lstStyle/>
          <a:p>
            <a:pPr lvl="0" defTabSz="914400" fontAlgn="base"/>
            <a:r>
              <a:rPr lang="fr-FR" altLang="de-DE" sz="2400" dirty="0">
                <a:solidFill>
                  <a:srgbClr val="333333"/>
                </a:solidFill>
                <a:latin typeface="Calibri Light"/>
                <a:cs typeface="Times New Roman" panose="02020603050405020304" pitchFamily="18" charset="0"/>
              </a:rPr>
              <a:t>Beaucoup de gens atteints de problèmes psychiatriques présentent des distorsions dans leurs pensées, qui peuvent </a:t>
            </a:r>
            <a:r>
              <a:rPr lang="fr-FR" altLang="de-DE" sz="2400" dirty="0">
                <a:solidFill>
                  <a:srgbClr val="004992"/>
                </a:solidFill>
                <a:latin typeface="Calibri Light"/>
                <a:cs typeface="Times New Roman" panose="02020603050405020304" pitchFamily="18" charset="0"/>
              </a:rPr>
              <a:t>engendrer une dépression</a:t>
            </a:r>
            <a:r>
              <a:rPr lang="fr-FR" altLang="de-DE" sz="2400" dirty="0">
                <a:solidFill>
                  <a:srgbClr val="333333"/>
                </a:solidFill>
                <a:latin typeface="Calibri Light"/>
                <a:cs typeface="Times New Roman" panose="02020603050405020304" pitchFamily="18" charset="0"/>
              </a:rPr>
              <a:t>.</a:t>
            </a:r>
          </a:p>
          <a:p>
            <a:pPr lvl="0" defTabSz="914400" fontAlgn="base"/>
            <a:r>
              <a:rPr lang="fr-FR" altLang="de-DE" sz="2400" dirty="0">
                <a:solidFill>
                  <a:srgbClr val="333333"/>
                </a:solidFill>
                <a:latin typeface="Calibri Light"/>
                <a:cs typeface="Times New Roman" panose="02020603050405020304" pitchFamily="18" charset="0"/>
              </a:rPr>
              <a:t>On peut modifier ces distorsions de pensées au moyen d’un entraînement intense et continu.</a:t>
            </a:r>
            <a:endParaRPr lang="en-US" sz="2400" dirty="0">
              <a:latin typeface="Calibri Light"/>
            </a:endParaRPr>
          </a:p>
        </p:txBody>
      </p:sp>
      <p:sp>
        <p:nvSpPr>
          <p:cNvPr id="2" name="Footer Placeholder 1"/>
          <p:cNvSpPr>
            <a:spLocks noGrp="1"/>
          </p:cNvSpPr>
          <p:nvPr>
            <p:ph type="ftr" sz="quarter" idx="11"/>
          </p:nvPr>
        </p:nvSpPr>
        <p:spPr/>
        <p:txBody>
          <a:bodyPr/>
          <a:lstStyle/>
          <a:p>
            <a:r>
              <a:rPr lang="fr-FR"/>
              <a:t>Entraînement métacognitifs 8 – Estime de soi et humeur</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8</a:t>
            </a:fld>
            <a:endParaRPr lang="de-D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Psychose et Dépression</a:t>
            </a:r>
            <a:br>
              <a:rPr lang="fr-FR" sz="3600">
                <a:solidFill>
                  <a:srgbClr val="004992"/>
                </a:solidFill>
                <a:latin typeface="Calibri Light"/>
              </a:rPr>
            </a:br>
            <a:r>
              <a:rPr lang="fr-FR">
                <a:solidFill>
                  <a:srgbClr val="004992"/>
                </a:solidFill>
                <a:latin typeface="Calibri Light"/>
              </a:rPr>
              <a:t>Effets des délires sur l'estime de soi et l‘humeur</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9</a:t>
            </a:fld>
            <a:endParaRPr lang="de-DE" dirty="0"/>
          </a:p>
        </p:txBody>
      </p:sp>
      <p:graphicFrame>
        <p:nvGraphicFramePr>
          <p:cNvPr id="25"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521514658"/>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0000"/>
                          </a:solidFill>
                          <a:effectLst/>
                          <a:latin typeface="Calibri Light"/>
                        </a:rPr>
                        <a:t>Effets négatifs des délires sur l'humeur</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0000"/>
                          </a:solidFill>
                          <a:effectLst/>
                          <a:latin typeface="Calibri Light"/>
                        </a:rPr>
                        <a:t>Effets positifs </a:t>
                      </a:r>
                      <a:r>
                        <a:rPr kumimoji="0" lang="fr-FR" sz="2000" b="0" i="1" u="sng" strike="noStrike" cap="none" normalizeH="0" baseline="0" dirty="0">
                          <a:ln>
                            <a:noFill/>
                          </a:ln>
                          <a:solidFill>
                            <a:srgbClr val="000000"/>
                          </a:solidFill>
                          <a:effectLst/>
                          <a:latin typeface="Calibri Light"/>
                        </a:rPr>
                        <a:t>à court terme </a:t>
                      </a:r>
                      <a:r>
                        <a:rPr kumimoji="0" lang="fr-FR" sz="2000" b="0" i="0" u="none" strike="noStrike" cap="none" normalizeH="0" baseline="0" dirty="0">
                          <a:ln>
                            <a:noFill/>
                          </a:ln>
                          <a:solidFill>
                            <a:srgbClr val="000000"/>
                          </a:solidFill>
                          <a:effectLst/>
                          <a:latin typeface="Calibri Light"/>
                        </a:rPr>
                        <a:t>des délires sur l'humeur</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26"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Psychose et Dépression</a:t>
            </a:r>
            <a:br>
              <a:rPr lang="fr-FR" sz="3600">
                <a:solidFill>
                  <a:srgbClr val="004992"/>
                </a:solidFill>
                <a:latin typeface="Calibri Light"/>
              </a:rPr>
            </a:br>
            <a:r>
              <a:rPr lang="fr-FR">
                <a:solidFill>
                  <a:srgbClr val="004992"/>
                </a:solidFill>
                <a:latin typeface="Calibri Light"/>
              </a:rPr>
              <a:t>Effets des délires sur l'estime de soi et l‘humeur</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10</a:t>
            </a:fld>
            <a:endParaRPr lang="de-DE" dirty="0"/>
          </a:p>
        </p:txBody>
      </p:sp>
      <p:graphicFrame>
        <p:nvGraphicFramePr>
          <p:cNvPr id="25"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579918381"/>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0000"/>
                          </a:solidFill>
                          <a:effectLst/>
                          <a:latin typeface="Calibri Light"/>
                        </a:rPr>
                        <a:t>Effets négatifs des délires sur l'humeur</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0000"/>
                          </a:solidFill>
                          <a:effectLst/>
                          <a:latin typeface="Calibri Light"/>
                        </a:rPr>
                        <a:t>Effets positifs </a:t>
                      </a:r>
                      <a:r>
                        <a:rPr kumimoji="0" lang="fr-FR" sz="2000" b="0" i="1" u="sng" strike="noStrike" cap="none" normalizeH="0" baseline="0" dirty="0">
                          <a:ln>
                            <a:noFill/>
                          </a:ln>
                          <a:solidFill>
                            <a:srgbClr val="000000"/>
                          </a:solidFill>
                          <a:effectLst/>
                          <a:latin typeface="Calibri Light"/>
                        </a:rPr>
                        <a:t>à court terme </a:t>
                      </a:r>
                      <a:r>
                        <a:rPr kumimoji="0" lang="fr-FR" sz="2000" b="0" i="0" u="none" strike="noStrike" cap="none" normalizeH="0" baseline="0" dirty="0">
                          <a:ln>
                            <a:noFill/>
                          </a:ln>
                          <a:solidFill>
                            <a:srgbClr val="000000"/>
                          </a:solidFill>
                          <a:effectLst/>
                          <a:latin typeface="Calibri Light"/>
                        </a:rPr>
                        <a:t>des délires sur l'humeur</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Durant la psychose: vivre  constamment sous la menace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Durant la psychose: entendre des voix insultantes et harcelantes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Après la psychose: sentiment de honte, le futur semble ruiné</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26"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Psychose et Dépression</a:t>
            </a:r>
            <a:br>
              <a:rPr lang="fr-FR" sz="3600">
                <a:solidFill>
                  <a:srgbClr val="004992"/>
                </a:solidFill>
                <a:latin typeface="Calibri Light"/>
              </a:rPr>
            </a:br>
            <a:r>
              <a:rPr lang="fr-FR">
                <a:solidFill>
                  <a:srgbClr val="004992"/>
                </a:solidFill>
                <a:latin typeface="Calibri Light"/>
              </a:rPr>
              <a:t>Effets des délires sur l'estime de soi et l‘humeur</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11</a:t>
            </a:fld>
            <a:endParaRPr lang="de-DE" dirty="0"/>
          </a:p>
        </p:txBody>
      </p:sp>
      <p:graphicFrame>
        <p:nvGraphicFramePr>
          <p:cNvPr id="25"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573179228"/>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0000"/>
                          </a:solidFill>
                          <a:effectLst/>
                          <a:latin typeface="Calibri Light"/>
                        </a:rPr>
                        <a:t>Effets négatifs des délires sur l'humeur</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0000"/>
                          </a:solidFill>
                          <a:effectLst/>
                          <a:latin typeface="Calibri Light"/>
                        </a:rPr>
                        <a:t>Effets positifs </a:t>
                      </a:r>
                      <a:r>
                        <a:rPr kumimoji="0" lang="fr-FR" sz="2000" b="0" i="1" u="sng" strike="noStrike" cap="none" normalizeH="0" baseline="0" dirty="0">
                          <a:ln>
                            <a:noFill/>
                          </a:ln>
                          <a:solidFill>
                            <a:srgbClr val="000000"/>
                          </a:solidFill>
                          <a:effectLst/>
                          <a:latin typeface="Calibri Light"/>
                        </a:rPr>
                        <a:t>à court terme </a:t>
                      </a:r>
                      <a:r>
                        <a:rPr kumimoji="0" lang="fr-FR" sz="2000" b="0" i="0" u="none" strike="noStrike" cap="none" normalizeH="0" baseline="0" dirty="0">
                          <a:ln>
                            <a:noFill/>
                          </a:ln>
                          <a:solidFill>
                            <a:srgbClr val="000000"/>
                          </a:solidFill>
                          <a:effectLst/>
                          <a:latin typeface="Calibri Light"/>
                        </a:rPr>
                        <a:t>des délires sur l'humeur</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Durant la psychose: vivre  constamment sous la menace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Durant la psychose: excitation, «finalement quelque chose arrive»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Durant la psychose: entendre des voix insultantes et harcelantes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Durant la psychose: certaines voix sont flatteuses à votre égard</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Après la psychose: sentiment de honte, le futur semble ruiné</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Durant les délires (de grandeur): sentiment de pouvoir, talent, importance (ennemis puissants) et destinée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26"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77076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Psychose et Dépression</a:t>
            </a:r>
            <a:br>
              <a:rPr lang="fr-FR" sz="3600">
                <a:latin typeface="Calibri Light"/>
              </a:rPr>
            </a:br>
            <a:r>
              <a:rPr lang="fr-FR" sz="3600">
                <a:latin typeface="Calibri Light"/>
              </a:rPr>
              <a:t>Effets des délires sur l'estime de soi et l‘humeur</a:t>
            </a:r>
            <a:endParaRPr lang="en-US" sz="3600">
              <a:latin typeface="Calibri Light"/>
            </a:endParaRPr>
          </a:p>
        </p:txBody>
      </p:sp>
      <p:sp>
        <p:nvSpPr>
          <p:cNvPr id="6" name="Content Placeholder 5"/>
          <p:cNvSpPr>
            <a:spLocks noGrp="1"/>
          </p:cNvSpPr>
          <p:nvPr>
            <p:ph idx="1"/>
          </p:nvPr>
        </p:nvSpPr>
        <p:spPr>
          <a:xfrm>
            <a:off x="408955" y="2204864"/>
            <a:ext cx="8961120" cy="4248000"/>
          </a:xfrm>
        </p:spPr>
        <p:txBody>
          <a:bodyPr/>
          <a:lstStyle/>
          <a:p>
            <a:pPr lvl="0" defTabSz="914400" fontAlgn="base">
              <a:defRPr/>
            </a:pPr>
            <a:r>
              <a:rPr lang="fr-FR" altLang="de-DE" sz="2000" dirty="0">
                <a:solidFill>
                  <a:srgbClr val="333333"/>
                </a:solidFill>
                <a:latin typeface="Calibri Light"/>
                <a:cs typeface="Times New Roman" panose="02020603050405020304" pitchFamily="18" charset="0"/>
              </a:rPr>
              <a:t>Les </a:t>
            </a:r>
            <a:r>
              <a:rPr lang="fr-FR" altLang="de-DE" sz="2000" b="1" i="1" dirty="0">
                <a:solidFill>
                  <a:srgbClr val="333333"/>
                </a:solidFill>
                <a:latin typeface="Calibri Light"/>
                <a:cs typeface="Times New Roman" panose="02020603050405020304" pitchFamily="18" charset="0"/>
              </a:rPr>
              <a:t>effets positifs à court terme</a:t>
            </a:r>
            <a:r>
              <a:rPr lang="fr-FR" altLang="de-DE" sz="2000" dirty="0">
                <a:solidFill>
                  <a:srgbClr val="333333"/>
                </a:solidFill>
                <a:latin typeface="Calibri Light"/>
                <a:cs typeface="Times New Roman" panose="02020603050405020304" pitchFamily="18" charset="0"/>
              </a:rPr>
              <a:t> de la psychose sur l</a:t>
            </a:r>
            <a:r>
              <a:rPr lang="en-US" altLang="de-DE" sz="2000" dirty="0">
                <a:solidFill>
                  <a:srgbClr val="333333"/>
                </a:solidFill>
                <a:latin typeface="Calibri Light"/>
                <a:cs typeface="Times New Roman" panose="02020603050405020304" pitchFamily="18" charset="0"/>
              </a:rPr>
              <a:t>'</a:t>
            </a:r>
            <a:r>
              <a:rPr lang="fr-FR" altLang="de-DE" sz="2000" dirty="0">
                <a:solidFill>
                  <a:srgbClr val="333333"/>
                </a:solidFill>
                <a:latin typeface="Calibri Light"/>
                <a:cs typeface="Times New Roman" panose="02020603050405020304" pitchFamily="18" charset="0"/>
              </a:rPr>
              <a:t>estime de soi sont généralement effacés par </a:t>
            </a:r>
            <a:r>
              <a:rPr lang="fr-CH" altLang="de-DE" sz="2000" dirty="0">
                <a:solidFill>
                  <a:srgbClr val="333333"/>
                </a:solidFill>
                <a:latin typeface="Calibri Light"/>
                <a:cs typeface="Times New Roman" panose="02020603050405020304" pitchFamily="18" charset="0"/>
              </a:rPr>
              <a:t>s</a:t>
            </a:r>
            <a:r>
              <a:rPr lang="fr-FR" altLang="de-DE" sz="2000" dirty="0">
                <a:solidFill>
                  <a:srgbClr val="333333"/>
                </a:solidFill>
                <a:latin typeface="Calibri Light"/>
                <a:cs typeface="Times New Roman" panose="02020603050405020304" pitchFamily="18" charset="0"/>
              </a:rPr>
              <a:t>es </a:t>
            </a:r>
            <a:r>
              <a:rPr lang="fr-FR" altLang="de-DE" sz="2000" b="1" i="1" dirty="0">
                <a:solidFill>
                  <a:srgbClr val="333333"/>
                </a:solidFill>
                <a:latin typeface="Calibri Light"/>
                <a:cs typeface="Times New Roman" panose="02020603050405020304" pitchFamily="18" charset="0"/>
              </a:rPr>
              <a:t>effets négatifs à long terme</a:t>
            </a:r>
            <a:r>
              <a:rPr lang="fr-FR" altLang="de-DE" sz="2000"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defRPr/>
            </a:pPr>
            <a:r>
              <a:rPr lang="fr-FR" altLang="de-DE" sz="2000" dirty="0">
                <a:solidFill>
                  <a:srgbClr val="333333"/>
                </a:solidFill>
                <a:latin typeface="Calibri Light"/>
                <a:cs typeface="Times New Roman" panose="02020603050405020304" pitchFamily="18" charset="0"/>
              </a:rPr>
              <a:t>dettes: quand le patient croit faussement qu‘il est riche et célèbre</a:t>
            </a:r>
          </a:p>
          <a:p>
            <a:pPr marL="342900" lvl="0" indent="-342900" defTabSz="914400" fontAlgn="base">
              <a:buClr>
                <a:srgbClr val="333333"/>
              </a:buClr>
              <a:buFont typeface="WingDings"/>
              <a:buChar char=""/>
              <a:defRPr/>
            </a:pPr>
            <a:r>
              <a:rPr lang="fr-FR" altLang="de-DE" sz="2000" dirty="0">
                <a:solidFill>
                  <a:srgbClr val="333333"/>
                </a:solidFill>
                <a:latin typeface="Calibri Light"/>
                <a:cs typeface="Times New Roman" panose="02020603050405020304" pitchFamily="18" charset="0"/>
              </a:rPr>
              <a:t>solitude: des amis peuvent s‘être détournés du patient;</a:t>
            </a:r>
          </a:p>
          <a:p>
            <a:pPr marL="342900" lvl="0" indent="-342900" defTabSz="914400" fontAlgn="base">
              <a:buClr>
                <a:srgbClr val="333333"/>
              </a:buClr>
              <a:buFont typeface="WingDings"/>
              <a:buChar char=""/>
              <a:defRPr/>
            </a:pPr>
            <a:r>
              <a:rPr lang="fr-FR" altLang="de-DE" sz="2000" dirty="0">
                <a:solidFill>
                  <a:srgbClr val="333333"/>
                </a:solidFill>
                <a:latin typeface="Calibri Light"/>
                <a:cs typeface="Times New Roman" panose="02020603050405020304" pitchFamily="18" charset="0"/>
              </a:rPr>
              <a:t>situation professionnelle: perte du travail à cause de comportements inappropriés au bureau.</a:t>
            </a:r>
          </a:p>
          <a:p>
            <a:pPr lvl="0" defTabSz="914400" fontAlgn="base">
              <a:defRPr/>
            </a:pPr>
            <a:r>
              <a:rPr lang="fr-FR" altLang="de-DE" sz="2000" dirty="0">
                <a:solidFill>
                  <a:srgbClr val="333333"/>
                </a:solidFill>
                <a:latin typeface="Calibri Light"/>
                <a:cs typeface="Times New Roman" panose="02020603050405020304" pitchFamily="18" charset="0"/>
              </a:rPr>
              <a:t>Il est très dangereux d</a:t>
            </a:r>
            <a:r>
              <a:rPr lang="en-US" altLang="de-DE" sz="2000" dirty="0">
                <a:solidFill>
                  <a:srgbClr val="333333"/>
                </a:solidFill>
                <a:latin typeface="Calibri Light"/>
                <a:cs typeface="Times New Roman" panose="02020603050405020304" pitchFamily="18" charset="0"/>
              </a:rPr>
              <a:t>'</a:t>
            </a:r>
            <a:r>
              <a:rPr lang="fr-FR" altLang="de-DE" sz="2000" dirty="0">
                <a:solidFill>
                  <a:srgbClr val="333333"/>
                </a:solidFill>
                <a:latin typeface="Calibri Light"/>
                <a:cs typeface="Times New Roman" panose="02020603050405020304" pitchFamily="18" charset="0"/>
              </a:rPr>
              <a:t>arrêter de prendre ses médicaments sans un avis médical, dans le but de revisiter le monde effrayant mais excitant de la psychose, particulièrement parce que la peur est l</a:t>
            </a:r>
            <a:r>
              <a:rPr lang="en-US" altLang="de-DE" sz="2000" dirty="0">
                <a:solidFill>
                  <a:srgbClr val="333333"/>
                </a:solidFill>
                <a:latin typeface="Calibri Light"/>
                <a:cs typeface="Times New Roman" panose="02020603050405020304" pitchFamily="18" charset="0"/>
              </a:rPr>
              <a:t>'</a:t>
            </a:r>
            <a:r>
              <a:rPr lang="fr-FR" altLang="de-DE" sz="2000" dirty="0">
                <a:solidFill>
                  <a:srgbClr val="333333"/>
                </a:solidFill>
                <a:latin typeface="Calibri Light"/>
                <a:cs typeface="Times New Roman" panose="02020603050405020304" pitchFamily="18" charset="0"/>
              </a:rPr>
              <a:t>aspect prédominant durant la psychose.</a:t>
            </a:r>
            <a:endParaRPr lang="en-US" sz="2000" dirty="0">
              <a:latin typeface="Calibri Light"/>
            </a:endParaRP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12</a:t>
            </a:fld>
            <a:endParaRPr lang="de-DE" dirty="0"/>
          </a:p>
        </p:txBody>
      </p:sp>
      <p:pic>
        <p:nvPicPr>
          <p:cNvPr id="13"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ußzeilenplatzhalter 6"/>
          <p:cNvSpPr>
            <a:spLocks noGrp="1"/>
          </p:cNvSpPr>
          <p:nvPr>
            <p:ph type="ftr" sz="quarter" idx="11"/>
          </p:nvPr>
        </p:nvSpPr>
        <p:spPr bwMode="gray"/>
        <p:txBody>
          <a:bodyPr/>
          <a:lstStyle/>
          <a:p>
            <a:r>
              <a:rPr lang="de-DE"/>
              <a:t>Entrenamiento Metacognitivo 8 – Stimmung</a:t>
            </a:r>
            <a:endParaRPr lang="de-DE" dirty="0"/>
          </a:p>
        </p:txBody>
      </p:sp>
      <p:sp>
        <p:nvSpPr>
          <p:cNvPr id="8" name="Foliennummernplatzhalter 7"/>
          <p:cNvSpPr>
            <a:spLocks noGrp="1"/>
          </p:cNvSpPr>
          <p:nvPr>
            <p:ph type="sldNum" sz="quarter" idx="12"/>
          </p:nvPr>
        </p:nvSpPr>
        <p:spPr bwMode="gray"/>
        <p:txBody>
          <a:bodyPr/>
          <a:lstStyle/>
          <a:p>
            <a:fld id="{9B00EF49-7894-4F53-A8DD-F7DB3BFC5032}" type="slidenum">
              <a:rPr lang="de-DE" smtClean="0"/>
              <a:pPr/>
              <a:t>13</a:t>
            </a:fld>
            <a:endParaRPr lang="de-DE" dirty="0"/>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a:p>
            <a:pPr algn="ct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8054" y="906432"/>
            <a:ext cx="8177765" cy="5951568"/>
          </a:xfrm>
          <a:prstGeom prst="rect">
            <a:avLst/>
          </a:prstGeom>
          <a:noFill/>
        </p:spPr>
        <p:txBody>
          <a:bodyPr wrap="square" lIns="0" tIns="0" rIns="0" bIns="0" rtlCol="0" anchor="ctr">
            <a:noAutofit/>
          </a:bodyPr>
          <a:lstStyle/>
          <a:p>
            <a:pPr marL="190500" lvl="0" algn="ctr" defTabSz="914377">
              <a:lnSpc>
                <a:spcPct val="90000"/>
              </a:lnSpc>
              <a:defRPr/>
            </a:pPr>
            <a:r>
              <a:rPr lang="fr-FR" sz="3600" b="0" dirty="0">
                <a:solidFill>
                  <a:srgbClr val="333333"/>
                </a:solidFill>
                <a:latin typeface="Calibri Light"/>
              </a:rPr>
              <a:t>Quelles sont les pensées et manières de penser caractéristiques des personnes </a:t>
            </a:r>
            <a:r>
              <a:rPr lang="fr-FR" sz="3600" b="0" dirty="0">
                <a:solidFill>
                  <a:srgbClr val="004992"/>
                </a:solidFill>
                <a:latin typeface="Calibri Light"/>
              </a:rPr>
              <a:t>dépressives</a:t>
            </a:r>
            <a:r>
              <a:rPr lang="fr-FR" sz="3600" b="0" dirty="0">
                <a:solidFill>
                  <a:srgbClr val="333333"/>
                </a:solidFill>
                <a:latin typeface="Calibri Light"/>
              </a:rPr>
              <a:t> ou/et ayant une </a:t>
            </a:r>
            <a:r>
              <a:rPr lang="fr-FR" sz="3600" b="0" dirty="0">
                <a:solidFill>
                  <a:srgbClr val="004992"/>
                </a:solidFill>
                <a:latin typeface="Calibri Light"/>
              </a:rPr>
              <a:t>faible estime de soi</a:t>
            </a:r>
            <a:r>
              <a:rPr lang="fr-FR" sz="3600" b="0" dirty="0">
                <a:solidFill>
                  <a:srgbClr val="333333"/>
                </a:solidFill>
                <a:latin typeface="Calibri Light"/>
              </a:rPr>
              <a:t>?</a:t>
            </a:r>
            <a:endParaRPr lang="de-DE" sz="3600" b="0" dirty="0">
              <a:solidFill>
                <a:srgbClr val="333333"/>
              </a:solidFill>
              <a:latin typeface="Calibri Light"/>
            </a:endParaRPr>
          </a:p>
        </p:txBody>
      </p:sp>
    </p:spTree>
    <p:extLst>
      <p:ext uri="{BB962C8B-B14F-4D97-AF65-F5344CB8AC3E}">
        <p14:creationId xmlns:p14="http://schemas.microsoft.com/office/powerpoint/2010/main" val="461105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1. Généralisation exagérée</a:t>
            </a:r>
            <a:br>
              <a:rPr lang="fr-FR" sz="3600" dirty="0">
                <a:solidFill>
                  <a:srgbClr val="004992"/>
                </a:solidFill>
                <a:latin typeface="Calibri Light"/>
              </a:rPr>
            </a:br>
            <a:r>
              <a:rPr lang="fr-FR" dirty="0">
                <a:solidFill>
                  <a:srgbClr val="004992"/>
                </a:solidFill>
                <a:latin typeface="Calibri Light"/>
              </a:rPr>
              <a:t>Quelle évaluation plus réaliste et plus utile peut-on faire?</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14</a:t>
            </a:fld>
            <a:endParaRPr lang="de-DE" dirty="0"/>
          </a:p>
        </p:txBody>
      </p:sp>
      <p:graphicFrame>
        <p:nvGraphicFramePr>
          <p:cNvPr id="9"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078363521"/>
              </p:ext>
            </p:extLst>
          </p:nvPr>
        </p:nvGraphicFramePr>
        <p:xfrm>
          <a:off x="408955" y="2204864"/>
          <a:ext cx="11376000" cy="3486922"/>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Evénement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rPr>
                        <a:t>Fausses généralisations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Evaluation plus positive ou plus constructive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2412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a:ln>
                            <a:noFill/>
                          </a:ln>
                          <a:solidFill>
                            <a:srgbClr val="333333"/>
                          </a:solidFill>
                          <a:effectLst/>
                          <a:latin typeface="Calibri Light"/>
                        </a:rPr>
                        <a:t>On utilise mal un mot étranger, on ne comprend pas un livre.</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1" i="1" u="none" strike="noStrike" cap="none" normalizeH="0" baseline="0" dirty="0">
                          <a:ln>
                            <a:noFill/>
                          </a:ln>
                          <a:solidFill>
                            <a:srgbClr val="333333"/>
                          </a:solidFill>
                          <a:effectLst/>
                          <a:latin typeface="Calibri Light"/>
                        </a:rPr>
                        <a:t>«Je suis stupide!»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Echec à un examen.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1" i="1" u="none" strike="noStrike" cap="none" normalizeH="0" baseline="0" dirty="0">
                          <a:ln>
                            <a:noFill/>
                          </a:ln>
                          <a:solidFill>
                            <a:srgbClr val="333333"/>
                          </a:solidFill>
                          <a:effectLst/>
                          <a:latin typeface="Calibri Light"/>
                        </a:rPr>
                        <a:t>«Je suis un raté!»</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969264">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dirty="0">
                          <a:ln>
                            <a:noFill/>
                          </a:ln>
                          <a:solidFill>
                            <a:srgbClr val="333333"/>
                          </a:solidFill>
                          <a:effectLst/>
                          <a:latin typeface="Calibri Light"/>
                        </a:rPr>
                        <a:t>On vous critique dans une discussion.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1" i="1" u="none" strike="noStrike" cap="none" normalizeH="0" baseline="0" dirty="0">
                          <a:ln>
                            <a:noFill/>
                          </a:ln>
                          <a:solidFill>
                            <a:srgbClr val="333333"/>
                          </a:solidFill>
                          <a:effectLst/>
                          <a:latin typeface="Calibri Light"/>
                        </a:rPr>
                        <a:t>«Je suis un moins que rien!»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1. Généralisation exagérée</a:t>
            </a:r>
            <a:br>
              <a:rPr lang="fr-FR" sz="3600" dirty="0">
                <a:solidFill>
                  <a:srgbClr val="004992"/>
                </a:solidFill>
                <a:latin typeface="Calibri Light"/>
              </a:rPr>
            </a:br>
            <a:r>
              <a:rPr lang="fr-FR" dirty="0">
                <a:solidFill>
                  <a:srgbClr val="004992"/>
                </a:solidFill>
                <a:latin typeface="Calibri Light"/>
              </a:rPr>
              <a:t>Quelle évaluation plus réaliste et plus utile peut-on faire?</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15</a:t>
            </a:fld>
            <a:endParaRPr lang="de-DE" dirty="0"/>
          </a:p>
        </p:txBody>
      </p:sp>
      <p:graphicFrame>
        <p:nvGraphicFramePr>
          <p:cNvPr id="9"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1462379239"/>
              </p:ext>
            </p:extLst>
          </p:nvPr>
        </p:nvGraphicFramePr>
        <p:xfrm>
          <a:off x="408955" y="2204864"/>
          <a:ext cx="11376000" cy="3486942"/>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Evénement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rPr>
                        <a:t>Fausses généralisations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Evaluation plus positive ou plus constructive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2412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a:ln>
                            <a:noFill/>
                          </a:ln>
                          <a:solidFill>
                            <a:srgbClr val="333333"/>
                          </a:solidFill>
                          <a:effectLst/>
                          <a:latin typeface="Calibri Light"/>
                        </a:rPr>
                        <a:t>On utilise mal un mot étranger, on ne comprend pas un livre.</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1" i="1" u="none" strike="noStrike" cap="none" normalizeH="0" baseline="0" dirty="0">
                          <a:ln>
                            <a:noFill/>
                          </a:ln>
                          <a:solidFill>
                            <a:srgbClr val="333333"/>
                          </a:solidFill>
                          <a:effectLst/>
                          <a:latin typeface="Calibri Light"/>
                        </a:rPr>
                        <a:t>«Je suis stupide!»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dirty="0">
                          <a:ln>
                            <a:noFill/>
                          </a:ln>
                          <a:solidFill>
                            <a:srgbClr val="333333"/>
                          </a:solidFill>
                          <a:effectLst/>
                          <a:latin typeface="Calibri Light"/>
                        </a:rPr>
                        <a:t>«Les autres font aussi ce type d’erreurs»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dirty="0">
                          <a:ln>
                            <a:noFill/>
                          </a:ln>
                          <a:solidFill>
                            <a:srgbClr val="333333"/>
                          </a:solidFill>
                          <a:effectLst/>
                          <a:latin typeface="Calibri Light"/>
                        </a:rPr>
                        <a:t>«Ce livre m’intéresse-t-il vraiment?»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Echec à un examen.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1" i="1" u="none" strike="noStrike" cap="none" normalizeH="0" baseline="0" dirty="0">
                          <a:ln>
                            <a:noFill/>
                          </a:ln>
                          <a:solidFill>
                            <a:srgbClr val="333333"/>
                          </a:solidFill>
                          <a:effectLst/>
                          <a:latin typeface="Calibri Light"/>
                        </a:rPr>
                        <a:t>«Je suis un raté!»</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dirty="0">
                          <a:ln>
                            <a:noFill/>
                          </a:ln>
                          <a:solidFill>
                            <a:srgbClr val="333333"/>
                          </a:solidFill>
                          <a:effectLst/>
                          <a:latin typeface="Calibri Light"/>
                        </a:rPr>
                        <a:t>«Je me préparerai davantage la prochaine fois»</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969264">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dirty="0">
                          <a:ln>
                            <a:noFill/>
                          </a:ln>
                          <a:solidFill>
                            <a:srgbClr val="333333"/>
                          </a:solidFill>
                          <a:effectLst/>
                          <a:latin typeface="Calibri Light"/>
                        </a:rPr>
                        <a:t>On vous critique dans une discussion.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1" i="1" u="none" strike="noStrike" cap="none" normalizeH="0" baseline="0" dirty="0">
                          <a:ln>
                            <a:noFill/>
                          </a:ln>
                          <a:solidFill>
                            <a:srgbClr val="333333"/>
                          </a:solidFill>
                          <a:effectLst/>
                          <a:latin typeface="Calibri Light"/>
                        </a:rPr>
                        <a:t>«Je suis un moins que rien!»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dirty="0">
                          <a:ln>
                            <a:noFill/>
                          </a:ln>
                          <a:solidFill>
                            <a:srgbClr val="333333"/>
                          </a:solidFill>
                          <a:effectLst/>
                          <a:latin typeface="Calibri Light"/>
                        </a:rPr>
                        <a:t>«L’autre a peut-être raison, je peux peut-être même apprendre quelque chose?»</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1610401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1. Généralisation exagérée</a:t>
            </a:r>
            <a:br>
              <a:rPr lang="fr-FR" sz="3600" dirty="0">
                <a:solidFill>
                  <a:srgbClr val="004992"/>
                </a:solidFill>
                <a:latin typeface="Calibri Light"/>
              </a:rPr>
            </a:br>
            <a:r>
              <a:rPr lang="fr-FR" dirty="0">
                <a:solidFill>
                  <a:srgbClr val="004992"/>
                </a:solidFill>
                <a:latin typeface="Calibri Light"/>
              </a:rPr>
              <a:t>Quelle évaluation plus réaliste et plus utile peut-on faire?</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16</a:t>
            </a:fld>
            <a:endParaRPr lang="de-DE" dirty="0"/>
          </a:p>
        </p:txBody>
      </p:sp>
      <p:sp>
        <p:nvSpPr>
          <p:cNvPr id="35861" name="Rectangle 21"/>
          <p:cNvSpPr>
            <a:spLocks noChangeArrowheads="1"/>
          </p:cNvSpPr>
          <p:nvPr/>
        </p:nvSpPr>
        <p:spPr bwMode="auto">
          <a:xfrm>
            <a:off x="408955" y="5877272"/>
            <a:ext cx="1137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0"/>
              </a:spcBef>
              <a:buClrTx/>
              <a:buFontTx/>
              <a:buNone/>
            </a:pPr>
            <a:r>
              <a:rPr lang="fr-CH" altLang="de-DE" sz="1800" b="0" dirty="0">
                <a:solidFill>
                  <a:srgbClr val="004992"/>
                </a:solidFill>
                <a:latin typeface="Calibri Light"/>
              </a:rPr>
              <a:t>L'erreur est humaine: </a:t>
            </a:r>
            <a:r>
              <a:rPr lang="fr-CH" altLang="de-DE" sz="1800" b="0" dirty="0">
                <a:latin typeface="Calibri Light"/>
              </a:rPr>
              <a:t>Tout le monde fait des erreurs une fois ou l'autre! Si vous cafouillez une fois, cela ne veut pas dire que vous ne savez pas vous exprimer; si vous faites une erreur, vous n'êtes de loin pas brouillon ou désordre. </a:t>
            </a:r>
          </a:p>
        </p:txBody>
      </p:sp>
      <p:graphicFrame>
        <p:nvGraphicFramePr>
          <p:cNvPr id="9"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943714885"/>
              </p:ext>
            </p:extLst>
          </p:nvPr>
        </p:nvGraphicFramePr>
        <p:xfrm>
          <a:off x="408955" y="2204864"/>
          <a:ext cx="11376000" cy="3486942"/>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Evénement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rPr>
                        <a:t>Fausses généralisations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Evaluation plus positive ou plus constructive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2412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a:ln>
                            <a:noFill/>
                          </a:ln>
                          <a:solidFill>
                            <a:srgbClr val="333333"/>
                          </a:solidFill>
                          <a:effectLst/>
                          <a:latin typeface="Calibri Light"/>
                        </a:rPr>
                        <a:t>On utilise mal un mot étranger, on ne comprend pas un livre.</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1" i="1" u="none" strike="noStrike" cap="none" normalizeH="0" baseline="0" dirty="0">
                          <a:ln>
                            <a:noFill/>
                          </a:ln>
                          <a:solidFill>
                            <a:srgbClr val="333333"/>
                          </a:solidFill>
                          <a:effectLst/>
                          <a:latin typeface="Calibri Light"/>
                        </a:rPr>
                        <a:t>«Je suis stupide!»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dirty="0">
                          <a:ln>
                            <a:noFill/>
                          </a:ln>
                          <a:solidFill>
                            <a:srgbClr val="333333"/>
                          </a:solidFill>
                          <a:effectLst/>
                          <a:latin typeface="Calibri Light"/>
                        </a:rPr>
                        <a:t>«Les autres font aussi ce type d’erreurs»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dirty="0">
                          <a:ln>
                            <a:noFill/>
                          </a:ln>
                          <a:solidFill>
                            <a:srgbClr val="333333"/>
                          </a:solidFill>
                          <a:effectLst/>
                          <a:latin typeface="Calibri Light"/>
                        </a:rPr>
                        <a:t>«Ce livre m’intéresse-t-il vraiment?»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Echec à un examen.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1" i="1" u="none" strike="noStrike" cap="none" normalizeH="0" baseline="0" dirty="0">
                          <a:ln>
                            <a:noFill/>
                          </a:ln>
                          <a:solidFill>
                            <a:srgbClr val="333333"/>
                          </a:solidFill>
                          <a:effectLst/>
                          <a:latin typeface="Calibri Light"/>
                        </a:rPr>
                        <a:t>«Je suis un raté!»</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dirty="0">
                          <a:ln>
                            <a:noFill/>
                          </a:ln>
                          <a:solidFill>
                            <a:srgbClr val="333333"/>
                          </a:solidFill>
                          <a:effectLst/>
                          <a:latin typeface="Calibri Light"/>
                        </a:rPr>
                        <a:t>«Je me préparerai davantage la prochaine fois»</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969264">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dirty="0">
                          <a:ln>
                            <a:noFill/>
                          </a:ln>
                          <a:solidFill>
                            <a:srgbClr val="333333"/>
                          </a:solidFill>
                          <a:effectLst/>
                          <a:latin typeface="Calibri Light"/>
                        </a:rPr>
                        <a:t>On vous critique dans une discussion.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1" i="1" u="none" strike="noStrike" cap="none" normalizeH="0" baseline="0" dirty="0">
                          <a:ln>
                            <a:noFill/>
                          </a:ln>
                          <a:solidFill>
                            <a:srgbClr val="333333"/>
                          </a:solidFill>
                          <a:effectLst/>
                          <a:latin typeface="Calibri Light"/>
                        </a:rPr>
                        <a:t>«Je suis un moins que rien!»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1800" b="0" i="0" u="none" strike="noStrike" cap="none" normalizeH="0" baseline="0" dirty="0">
                          <a:ln>
                            <a:noFill/>
                          </a:ln>
                          <a:solidFill>
                            <a:srgbClr val="333333"/>
                          </a:solidFill>
                          <a:effectLst/>
                          <a:latin typeface="Calibri Light"/>
                        </a:rPr>
                        <a:t>«L’autre a peut-être raison, je peux peut-être même apprendre quelque chose?»</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263229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fr-FR" sz="3600" dirty="0">
                <a:solidFill>
                  <a:srgbClr val="004992"/>
                </a:solidFill>
                <a:latin typeface="Calibri Light"/>
              </a:rPr>
              <a:t>Au contraire: Ne généralisez pas une imperfection à toutes choses!</a:t>
            </a:r>
            <a:endParaRPr lang="en-US" sz="3600" dirty="0">
              <a:solidFill>
                <a:srgbClr val="004992"/>
              </a:solidFill>
              <a:latin typeface="Calibri Light"/>
            </a:endParaRPr>
          </a:p>
        </p:txBody>
      </p:sp>
      <p:sp>
        <p:nvSpPr>
          <p:cNvPr id="6" name="Content Placeholder 5"/>
          <p:cNvSpPr>
            <a:spLocks noGrp="1"/>
          </p:cNvSpPr>
          <p:nvPr>
            <p:ph idx="1"/>
          </p:nvPr>
        </p:nvSpPr>
        <p:spPr/>
        <p:txBody>
          <a:bodyPr/>
          <a:lstStyle/>
          <a:p>
            <a:pPr lvl="0" defTabSz="914400" fontAlgn="base"/>
            <a:r>
              <a:rPr lang="fr-CH" altLang="de-DE" sz="2400" dirty="0">
                <a:solidFill>
                  <a:srgbClr val="333333"/>
                </a:solidFill>
                <a:latin typeface="Calibri Light"/>
                <a:cs typeface="Times New Roman" panose="02020603050405020304" pitchFamily="18" charset="0"/>
              </a:rPr>
              <a:t>Chaque être humain est complexe, comme une mosaïque: nous sommes composés de nombreux éléments, bons et mauvais.</a:t>
            </a:r>
            <a:endParaRPr lang="fr-FR" altLang="de-DE" sz="2400" dirty="0">
              <a:solidFill>
                <a:srgbClr val="333333"/>
              </a:solidFill>
              <a:latin typeface="Calibri Light"/>
            </a:endParaRPr>
          </a:p>
          <a:p>
            <a:pPr lvl="0" defTabSz="914400" fontAlgn="base"/>
            <a:r>
              <a:rPr lang="fr-CH" altLang="de-DE" sz="2400" dirty="0">
                <a:solidFill>
                  <a:srgbClr val="333333"/>
                </a:solidFill>
                <a:latin typeface="Calibri Light"/>
                <a:cs typeface="Times New Roman" panose="02020603050405020304" pitchFamily="18" charset="0"/>
              </a:rPr>
              <a:t>Toutefois, il y a différentes façons de définir les caractéristiques humaines.</a:t>
            </a:r>
            <a:endParaRPr lang="en-US" altLang="de-DE" sz="2400" dirty="0">
              <a:solidFill>
                <a:srgbClr val="333333"/>
              </a:solidFill>
              <a:latin typeface="Calibri Light"/>
            </a:endParaRPr>
          </a:p>
          <a:p>
            <a:pPr lvl="0" defTabSz="914400" fontAlgn="base"/>
            <a:r>
              <a:rPr lang="fr-CH" altLang="de-DE" sz="2400" dirty="0">
                <a:solidFill>
                  <a:srgbClr val="004992"/>
                </a:solidFill>
                <a:latin typeface="Calibri Light"/>
                <a:cs typeface="Times New Roman" panose="02020603050405020304" pitchFamily="18" charset="0"/>
              </a:rPr>
              <a:t>Qu’est-ce que </a:t>
            </a:r>
            <a:r>
              <a:rPr lang="fr-FR" altLang="de-DE" sz="2400" dirty="0">
                <a:solidFill>
                  <a:srgbClr val="004992"/>
                </a:solidFill>
                <a:latin typeface="Calibri Light"/>
              </a:rPr>
              <a:t>l’attractivité?</a:t>
            </a:r>
            <a:r>
              <a:rPr lang="fr-CH" altLang="de-DE" sz="2400" dirty="0">
                <a:solidFill>
                  <a:srgbClr val="004992"/>
                </a:solidFill>
                <a:latin typeface="Calibri Light"/>
                <a:cs typeface="Times New Roman" panose="02020603050405020304" pitchFamily="18" charset="0"/>
              </a:rPr>
              <a:t> </a:t>
            </a:r>
            <a:r>
              <a:rPr lang="fr-CH" altLang="de-DE" sz="2400" dirty="0">
                <a:solidFill>
                  <a:srgbClr val="333333"/>
                </a:solidFill>
                <a:latin typeface="Calibri Light"/>
                <a:cs typeface="Times New Roman" panose="02020603050405020304" pitchFamily="18" charset="0"/>
              </a:rPr>
              <a:t>La beauté interne ou externe, un corps parfait?</a:t>
            </a:r>
            <a:endParaRPr lang="fr-CH" altLang="de-DE" sz="2400" dirty="0">
              <a:solidFill>
                <a:srgbClr val="333333"/>
              </a:solidFill>
              <a:latin typeface="Calibri Light"/>
            </a:endParaRPr>
          </a:p>
          <a:p>
            <a:pPr lvl="0" defTabSz="914400" fontAlgn="base"/>
            <a:r>
              <a:rPr lang="fr-CH" altLang="de-DE" sz="2400" dirty="0">
                <a:solidFill>
                  <a:srgbClr val="004992"/>
                </a:solidFill>
                <a:latin typeface="Calibri Light"/>
                <a:cs typeface="Times New Roman" panose="02020603050405020304" pitchFamily="18" charset="0"/>
              </a:rPr>
              <a:t>Qu’est-ce que le succès? </a:t>
            </a:r>
            <a:r>
              <a:rPr lang="fr-CH" altLang="de-DE" sz="2400" dirty="0">
                <a:solidFill>
                  <a:srgbClr val="333333"/>
                </a:solidFill>
                <a:latin typeface="Calibri Light"/>
                <a:cs typeface="Times New Roman" panose="02020603050405020304" pitchFamily="18" charset="0"/>
              </a:rPr>
              <a:t>La carrière, beaucoup d’amis, être content de soi et de sa vie?</a:t>
            </a:r>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17</a:t>
            </a:fld>
            <a:endParaRPr lang="de-DE" dirty="0"/>
          </a:p>
        </p:txBody>
      </p:sp>
      <p:pic>
        <p:nvPicPr>
          <p:cNvPr id="13"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sz="3600" dirty="0">
                <a:solidFill>
                  <a:srgbClr val="004992"/>
                </a:solidFill>
                <a:latin typeface="Calibri Light"/>
              </a:rPr>
              <a:t>2. Perception sélective (Un cheveu sur la soupe)</a:t>
            </a:r>
            <a:br>
              <a:rPr lang="fr-FR" sz="3600" dirty="0">
                <a:solidFill>
                  <a:srgbClr val="004992"/>
                </a:solidFill>
                <a:latin typeface="Calibri Light"/>
              </a:rPr>
            </a:br>
            <a:r>
              <a:rPr lang="fr-FR" dirty="0">
                <a:solidFill>
                  <a:srgbClr val="004992"/>
                </a:solidFill>
                <a:latin typeface="Calibri Light"/>
              </a:rPr>
              <a:t>Quelle évaluation plus réaliste et plus utile peut-on faire?</a:t>
            </a:r>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8 – Estime de soi et humeur</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18</a:t>
            </a:fld>
            <a:endParaRPr lang="de-DE" dirty="0"/>
          </a:p>
        </p:txBody>
      </p:sp>
      <p:graphicFrame>
        <p:nvGraphicFramePr>
          <p:cNvPr id="14"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349908078"/>
              </p:ext>
            </p:extLst>
          </p:nvPr>
        </p:nvGraphicFramePr>
        <p:xfrm>
          <a:off x="408955" y="2834640"/>
          <a:ext cx="11376000" cy="256032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Evénement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Evaluation sélective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Evaluation globale</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Un bon ami ne vient pas à</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votre fête d'anniversaire.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déception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Des gens en groupe rient. Vous croisez l’un de leurs regards.</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«Ils se moquent de moi»</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5"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sz="3600" dirty="0">
                <a:solidFill>
                  <a:srgbClr val="004992"/>
                </a:solidFill>
                <a:latin typeface="Calibri Light"/>
              </a:rPr>
              <a:t>2. Perception sélective (Un cheveu sur la soupe)</a:t>
            </a:r>
            <a:br>
              <a:rPr lang="fr-FR" sz="3600" dirty="0">
                <a:solidFill>
                  <a:srgbClr val="004992"/>
                </a:solidFill>
                <a:latin typeface="Calibri Light"/>
              </a:rPr>
            </a:br>
            <a:r>
              <a:rPr lang="fr-FR" dirty="0">
                <a:solidFill>
                  <a:srgbClr val="004992"/>
                </a:solidFill>
                <a:latin typeface="Calibri Light"/>
              </a:rPr>
              <a:t>Quelle évaluation plus réaliste et plus utile peut-on faire?</a:t>
            </a:r>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8 – Estime de soi et humeur</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19</a:t>
            </a:fld>
            <a:endParaRPr lang="de-DE" dirty="0"/>
          </a:p>
        </p:txBody>
      </p:sp>
      <p:graphicFrame>
        <p:nvGraphicFramePr>
          <p:cNvPr id="14"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1482229644"/>
              </p:ext>
            </p:extLst>
          </p:nvPr>
        </p:nvGraphicFramePr>
        <p:xfrm>
          <a:off x="408955" y="2834640"/>
          <a:ext cx="11376000" cy="256032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Evénement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Evaluation sélective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Evaluation globale</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Un bon ami ne vient pas à</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votre fête d'anniversaire.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déception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Ce fut une fête sympa, d'autres amis sont venus, et la fête leur a plu.</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Des gens en groupe rient. Vous croisez l’un de leurs regards.</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«Ils se moquent de moi»</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5"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92070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sz="3600" dirty="0">
                <a:solidFill>
                  <a:srgbClr val="004992"/>
                </a:solidFill>
                <a:latin typeface="Calibri Light"/>
              </a:rPr>
              <a:t>2. Perception sélective (Un cheveu sur la soupe)</a:t>
            </a:r>
            <a:br>
              <a:rPr lang="fr-FR" sz="3600" dirty="0">
                <a:solidFill>
                  <a:srgbClr val="004992"/>
                </a:solidFill>
                <a:latin typeface="Calibri Light"/>
              </a:rPr>
            </a:br>
            <a:r>
              <a:rPr lang="fr-FR" dirty="0">
                <a:solidFill>
                  <a:srgbClr val="004992"/>
                </a:solidFill>
                <a:latin typeface="Calibri Light"/>
              </a:rPr>
              <a:t>Quelle évaluation plus réaliste et plus utile peut-on faire?</a:t>
            </a:r>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8 – Estime de soi et humeur</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20</a:t>
            </a:fld>
            <a:endParaRPr lang="de-DE" dirty="0"/>
          </a:p>
        </p:txBody>
      </p:sp>
      <p:graphicFrame>
        <p:nvGraphicFramePr>
          <p:cNvPr id="14"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3501037888"/>
              </p:ext>
            </p:extLst>
          </p:nvPr>
        </p:nvGraphicFramePr>
        <p:xfrm>
          <a:off x="408955" y="2834640"/>
          <a:ext cx="11376000" cy="256032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Evénement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Evaluation sélective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Evaluation globale</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Un bon ami ne vient pas à</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votre fête d'anniversaire.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déception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Ce fut une fête sympa, d'autres amis sont venus, et la fête leur a plu.</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Des gens en groupe rient. Vous croisez l’un de leurs regards.</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«Ils se moquent de moi»</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Les gens me regardent par hasard ou me confondent avec quelqu'un d'autre.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5"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54008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02" name="Rectangle 23"/>
          <p:cNvSpPr>
            <a:spLocks noChangeArrowheads="1"/>
          </p:cNvSpPr>
          <p:nvPr/>
        </p:nvSpPr>
        <p:spPr bwMode="auto">
          <a:xfrm>
            <a:off x="408954" y="5601434"/>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buFont typeface="Wingdings" panose="05000000000000000000" pitchFamily="2" charset="2"/>
              <a:buNone/>
            </a:pPr>
            <a:r>
              <a:rPr lang="fr-CH" altLang="de-DE" sz="2000" b="0" dirty="0">
                <a:solidFill>
                  <a:srgbClr val="004992"/>
                </a:solidFill>
                <a:latin typeface="Calibri Light"/>
              </a:rPr>
              <a:t>«</a:t>
            </a:r>
            <a:r>
              <a:rPr lang="de-DE" altLang="de-DE" sz="2000" b="0" dirty="0">
                <a:solidFill>
                  <a:srgbClr val="004992"/>
                </a:solidFill>
                <a:latin typeface="Calibri Light"/>
              </a:rPr>
              <a:t>Lire dans la pensée des autres</a:t>
            </a:r>
            <a:r>
              <a:rPr lang="fr-CH" altLang="de-DE" sz="2000" b="0" dirty="0">
                <a:solidFill>
                  <a:srgbClr val="004992"/>
                </a:solidFill>
                <a:latin typeface="Calibri Light"/>
              </a:rPr>
              <a:t>»: </a:t>
            </a:r>
            <a:r>
              <a:rPr lang="de-DE" altLang="de-DE" sz="2000" b="0" dirty="0">
                <a:latin typeface="Calibri Light"/>
              </a:rPr>
              <a:t>Evitez de sur-interpréter les comportements des autres! Il peut y avoir beaucoup d'explications à une situation. </a:t>
            </a:r>
            <a:endParaRPr lang="fr-CH" altLang="de-DE" sz="2000" b="0" dirty="0">
              <a:latin typeface="Calibri Light"/>
            </a:endParaRPr>
          </a:p>
        </p:txBody>
      </p:sp>
      <p:sp>
        <p:nvSpPr>
          <p:cNvPr id="8" name="Title 7"/>
          <p:cNvSpPr>
            <a:spLocks noGrp="1"/>
          </p:cNvSpPr>
          <p:nvPr>
            <p:ph type="title"/>
          </p:nvPr>
        </p:nvSpPr>
        <p:spPr/>
        <p:txBody>
          <a:bodyPr/>
          <a:lstStyle/>
          <a:p>
            <a:r>
              <a:rPr lang="fr-FR" sz="3600" dirty="0">
                <a:solidFill>
                  <a:srgbClr val="004992"/>
                </a:solidFill>
                <a:latin typeface="Calibri Light"/>
              </a:rPr>
              <a:t>2. Perception sélective (Un cheveu sur la soupe)</a:t>
            </a:r>
            <a:br>
              <a:rPr lang="fr-FR" sz="3600" dirty="0">
                <a:solidFill>
                  <a:srgbClr val="004992"/>
                </a:solidFill>
                <a:latin typeface="Calibri Light"/>
              </a:rPr>
            </a:br>
            <a:r>
              <a:rPr lang="fr-FR" dirty="0">
                <a:solidFill>
                  <a:srgbClr val="004992"/>
                </a:solidFill>
                <a:latin typeface="Calibri Light"/>
              </a:rPr>
              <a:t>Quelle évaluation plus réaliste et plus utile peut-on faire?</a:t>
            </a:r>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8 – Estime de soi et humeur</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21</a:t>
            </a:fld>
            <a:endParaRPr lang="de-DE" dirty="0"/>
          </a:p>
        </p:txBody>
      </p:sp>
      <p:graphicFrame>
        <p:nvGraphicFramePr>
          <p:cNvPr id="14"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91778845"/>
              </p:ext>
            </p:extLst>
          </p:nvPr>
        </p:nvGraphicFramePr>
        <p:xfrm>
          <a:off x="408955" y="2834640"/>
          <a:ext cx="11376000" cy="256032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Evénement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Evaluation sélective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Evaluation globale</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Un bon ami ne vient pas à</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votre fête d'anniversaire.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déception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Ce fut une fête sympa, d'autres amis sont venus, et la fête leur a plu.</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Des gens en groupe rient. Vous croisez l’un de leurs regards.</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«Ils se moquent de moi»</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Les gens me regardent par hasard ou me confondent avec quelqu'un d'autre.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5"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06273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a:solidFill>
                  <a:srgbClr val="004992"/>
                </a:solidFill>
                <a:latin typeface="Calibri Light"/>
              </a:rPr>
              <a:t>3. Appliquer ses propres standards comme mesure ultime</a:t>
            </a:r>
            <a:endParaRPr lang="fr-CH" altLang="de-DE" sz="3600">
              <a:solidFill>
                <a:srgbClr val="004992"/>
              </a:solidFill>
              <a:latin typeface="Calibri Light"/>
            </a:endParaRPr>
          </a:p>
        </p:txBody>
      </p:sp>
      <p:sp>
        <p:nvSpPr>
          <p:cNvPr id="48131" name="Rectangle 1027"/>
          <p:cNvSpPr>
            <a:spLocks noGrp="1" noChangeArrowheads="1"/>
          </p:cNvSpPr>
          <p:nvPr>
            <p:ph idx="1"/>
          </p:nvPr>
        </p:nvSpPr>
        <p:spPr/>
        <p:txBody>
          <a:bodyPr/>
          <a:lstStyle/>
          <a:p>
            <a:pPr eaLnBrk="1" hangingPunct="1"/>
            <a:r>
              <a:rPr lang="fr-CH" altLang="de-DE" sz="2400" dirty="0">
                <a:solidFill>
                  <a:srgbClr val="004992"/>
                </a:solidFill>
                <a:latin typeface="Calibri Light"/>
              </a:rPr>
              <a:t>Il y a une différence entre la façon dont je me juge et celle dont les autres me jugent!</a:t>
            </a:r>
          </a:p>
          <a:p>
            <a:pPr marL="342900" lvl="1" indent="-342900" eaLnBrk="1" hangingPunct="1">
              <a:spcBef>
                <a:spcPts val="1999"/>
              </a:spcBef>
              <a:spcAft>
                <a:spcPts val="0"/>
              </a:spcAft>
              <a:buClr>
                <a:srgbClr val="333333"/>
              </a:buClr>
              <a:buFont typeface="WingDings"/>
              <a:buChar char=""/>
            </a:pPr>
            <a:r>
              <a:rPr lang="fr-CH" altLang="de-DE" sz="2400" dirty="0">
                <a:latin typeface="Calibri Light"/>
              </a:rPr>
              <a:t>Si je me considère comme bonne à rien, moche, etc., les autres n'ont pas forcément ce point de vue.</a:t>
            </a:r>
          </a:p>
          <a:p>
            <a:pPr marL="342900" lvl="1" indent="-342900" eaLnBrk="1" hangingPunct="1">
              <a:spcBef>
                <a:spcPts val="1999"/>
              </a:spcBef>
              <a:spcAft>
                <a:spcPts val="0"/>
              </a:spcAft>
              <a:buClr>
                <a:srgbClr val="333333"/>
              </a:buClr>
              <a:buFont typeface="WingDings"/>
              <a:buChar char=""/>
            </a:pPr>
            <a:r>
              <a:rPr lang="fr-CH" altLang="de-DE" sz="2400" dirty="0">
                <a:latin typeface="Calibri Light"/>
              </a:rPr>
              <a:t>Pour beaucoup d'évaluations, il y a de multiples opinions, jugements et/ou préférences. Les autres peuvent ne pas être d'accord avec ma définition de l'intelligence ou de l’apparence.</a:t>
            </a:r>
          </a:p>
        </p:txBody>
      </p:sp>
      <p:sp>
        <p:nvSpPr>
          <p:cNvPr id="2" name="Footer Placeholder 1"/>
          <p:cNvSpPr>
            <a:spLocks noGrp="1"/>
          </p:cNvSpPr>
          <p:nvPr>
            <p:ph type="ftr" sz="quarter" idx="11"/>
          </p:nvPr>
        </p:nvSpPr>
        <p:spPr/>
        <p:txBody>
          <a:bodyPr/>
          <a:lstStyle/>
          <a:p>
            <a:r>
              <a:rPr lang="fr-FR"/>
              <a:t>Entraînement métacognitifs 8 – Estime de soi et humeur</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22</a:t>
            </a:fld>
            <a:endParaRPr lang="de-DE" dirty="0"/>
          </a:p>
        </p:txBody>
      </p:sp>
    </p:spTree>
    <p:extLst>
      <p:ext uri="{BB962C8B-B14F-4D97-AF65-F5344CB8AC3E}">
        <p14:creationId xmlns:p14="http://schemas.microsoft.com/office/powerpoint/2010/main" val="15752761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r-FR" sz="3600" dirty="0">
                <a:solidFill>
                  <a:srgbClr val="004992"/>
                </a:solidFill>
                <a:latin typeface="Calibri Light"/>
              </a:rPr>
              <a:t>4. Déni du feedback positif, mais acceptation non critiquée du feedback négatif!</a:t>
            </a:r>
            <a:br>
              <a:rPr lang="fr-FR" sz="3600" dirty="0">
                <a:solidFill>
                  <a:srgbClr val="004992"/>
                </a:solidFill>
                <a:latin typeface="Calibri Light"/>
              </a:rPr>
            </a:br>
            <a:r>
              <a:rPr lang="fr-FR" dirty="0">
                <a:solidFill>
                  <a:srgbClr val="004992"/>
                </a:solidFill>
                <a:latin typeface="Calibri Light"/>
              </a:rPr>
              <a:t>Quelle évaluation plus réaliste et plus utile peut-on faire?</a:t>
            </a:r>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8 – Estime de soi et humeur</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23</a:t>
            </a:fld>
            <a:endParaRPr lang="de-DE" dirty="0"/>
          </a:p>
        </p:txBody>
      </p:sp>
      <p:pic>
        <p:nvPicPr>
          <p:cNvPr id="20"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711818907"/>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80808"/>
                          </a:solidFill>
                          <a:effectLst/>
                          <a:latin typeface="Calibri Light"/>
                        </a:rPr>
                        <a:t>Evénement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Calibri Light"/>
                        </a:rPr>
                        <a:t>Fausses</a:t>
                      </a:r>
                      <a:r>
                        <a:rPr kumimoji="0" lang="es-ES" sz="2000" b="1" i="1" u="none" strike="noStrike" cap="none" normalizeH="0" baseline="0" dirty="0">
                          <a:ln>
                            <a:noFill/>
                          </a:ln>
                          <a:solidFill>
                            <a:srgbClr val="000000"/>
                          </a:solidFill>
                          <a:effectLst/>
                          <a:latin typeface="Calibri Light"/>
                        </a:rPr>
                        <a:t> </a:t>
                      </a:r>
                      <a:r>
                        <a:rPr kumimoji="0" lang="es-ES" sz="2000" b="1" i="1" u="none" strike="noStrike" cap="none" normalizeH="0" baseline="0" dirty="0" err="1">
                          <a:ln>
                            <a:noFill/>
                          </a:ln>
                          <a:solidFill>
                            <a:srgbClr val="000000"/>
                          </a:solidFill>
                          <a:effectLst/>
                          <a:latin typeface="Calibri Light"/>
                        </a:rPr>
                        <a:t>généralisations</a:t>
                      </a:r>
                      <a:endParaRPr kumimoji="0" lang="es-ES" sz="20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Calibri Light"/>
                        </a:rPr>
                        <a:t>Evaluation</a:t>
                      </a:r>
                      <a:r>
                        <a:rPr kumimoji="0" lang="es-ES" sz="2000" b="0" i="0" u="none" strike="noStrike" cap="none" normalizeH="0" baseline="0" dirty="0">
                          <a:ln>
                            <a:noFill/>
                          </a:ln>
                          <a:solidFill>
                            <a:srgbClr val="000000"/>
                          </a:solidFill>
                          <a:effectLst/>
                          <a:latin typeface="Calibri Light"/>
                        </a:rPr>
                        <a:t> positive/</a:t>
                      </a:r>
                      <a:r>
                        <a:rPr kumimoji="0" lang="es-ES" sz="2000" b="0" i="0" u="none" strike="noStrike" cap="none" normalizeH="0" baseline="0" dirty="0" err="1">
                          <a:ln>
                            <a:noFill/>
                          </a:ln>
                          <a:solidFill>
                            <a:srgbClr val="000000"/>
                          </a:solidFill>
                          <a:effectLst/>
                          <a:latin typeface="Calibri Light"/>
                        </a:rPr>
                        <a:t>constructive</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On vous fait des compliments!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rPr>
                        <a:t>«L’autre essaie de me rouler, il n’est pas sincère»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On vous critique!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rPr>
                        <a:t>«La personne a lu en moi, je ne vaux rien…»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r-FR" sz="3600" dirty="0">
                <a:solidFill>
                  <a:srgbClr val="004992"/>
                </a:solidFill>
                <a:latin typeface="Calibri Light"/>
              </a:rPr>
              <a:t>4. Déni du feedback positif, mais acceptation non critiquée du feedback négatif!</a:t>
            </a:r>
            <a:br>
              <a:rPr lang="fr-FR" sz="3600" dirty="0">
                <a:solidFill>
                  <a:srgbClr val="004992"/>
                </a:solidFill>
                <a:latin typeface="Calibri Light"/>
              </a:rPr>
            </a:br>
            <a:r>
              <a:rPr lang="fr-FR" dirty="0">
                <a:solidFill>
                  <a:srgbClr val="004992"/>
                </a:solidFill>
                <a:latin typeface="Calibri Light"/>
              </a:rPr>
              <a:t>Quelle évaluation plus réaliste et plus utile peut-on faire?</a:t>
            </a:r>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8 – Estime de soi et humeur</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24</a:t>
            </a:fld>
            <a:endParaRPr lang="de-DE" dirty="0"/>
          </a:p>
        </p:txBody>
      </p:sp>
      <p:pic>
        <p:nvPicPr>
          <p:cNvPr id="20"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689824786"/>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80808"/>
                          </a:solidFill>
                          <a:effectLst/>
                          <a:latin typeface="Calibri Light"/>
                        </a:rPr>
                        <a:t>Evénement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Calibri Light"/>
                        </a:rPr>
                        <a:t>Fausses</a:t>
                      </a:r>
                      <a:r>
                        <a:rPr kumimoji="0" lang="es-ES" sz="2000" b="1" i="1" u="none" strike="noStrike" cap="none" normalizeH="0" baseline="0" dirty="0">
                          <a:ln>
                            <a:noFill/>
                          </a:ln>
                          <a:solidFill>
                            <a:srgbClr val="000000"/>
                          </a:solidFill>
                          <a:effectLst/>
                          <a:latin typeface="Calibri Light"/>
                        </a:rPr>
                        <a:t> </a:t>
                      </a:r>
                      <a:r>
                        <a:rPr kumimoji="0" lang="es-ES" sz="2000" b="1" i="1" u="none" strike="noStrike" cap="none" normalizeH="0" baseline="0" dirty="0" err="1">
                          <a:ln>
                            <a:noFill/>
                          </a:ln>
                          <a:solidFill>
                            <a:srgbClr val="000000"/>
                          </a:solidFill>
                          <a:effectLst/>
                          <a:latin typeface="Calibri Light"/>
                        </a:rPr>
                        <a:t>généralisations</a:t>
                      </a:r>
                      <a:endParaRPr kumimoji="0" lang="es-ES" sz="20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Calibri Light"/>
                        </a:rPr>
                        <a:t>Evaluation</a:t>
                      </a:r>
                      <a:r>
                        <a:rPr kumimoji="0" lang="es-ES" sz="2000" b="0" i="0" u="none" strike="noStrike" cap="none" normalizeH="0" baseline="0" dirty="0">
                          <a:ln>
                            <a:noFill/>
                          </a:ln>
                          <a:solidFill>
                            <a:srgbClr val="000000"/>
                          </a:solidFill>
                          <a:effectLst/>
                          <a:latin typeface="Calibri Light"/>
                        </a:rPr>
                        <a:t> positive/</a:t>
                      </a:r>
                      <a:r>
                        <a:rPr kumimoji="0" lang="es-ES" sz="2000" b="0" i="0" u="none" strike="noStrike" cap="none" normalizeH="0" baseline="0" dirty="0" err="1">
                          <a:ln>
                            <a:noFill/>
                          </a:ln>
                          <a:solidFill>
                            <a:srgbClr val="000000"/>
                          </a:solidFill>
                          <a:effectLst/>
                          <a:latin typeface="Calibri Light"/>
                        </a:rPr>
                        <a:t>constructive</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On vous fait des compliments!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rPr>
                        <a:t>«L’autre essaie de me rouler, il n’est pas sincère»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«Il est agréable que quelqu’un m’estime à ma juste valeur!»</a:t>
                      </a:r>
                      <a:endParaRPr kumimoji="0" lang="de-DE" sz="2000" b="0" i="0" u="none" strike="noStrike" cap="none" normalizeH="0" baseline="0" dirty="0">
                        <a:ln>
                          <a:noFill/>
                        </a:ln>
                        <a:solidFill>
                          <a:srgbClr val="FFFFFF"/>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On vous critique!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rPr>
                        <a:t>«La personne a lu en moi, je ne vaux rien…»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829018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r-FR" sz="3600" dirty="0">
                <a:solidFill>
                  <a:srgbClr val="004992"/>
                </a:solidFill>
                <a:latin typeface="Calibri Light"/>
              </a:rPr>
              <a:t>4. Déni du feedback positif, mais acceptation non critiquée du feedback négatif!</a:t>
            </a:r>
            <a:br>
              <a:rPr lang="fr-FR" sz="3600" dirty="0">
                <a:solidFill>
                  <a:srgbClr val="004992"/>
                </a:solidFill>
                <a:latin typeface="Calibri Light"/>
              </a:rPr>
            </a:br>
            <a:r>
              <a:rPr lang="fr-FR" dirty="0">
                <a:solidFill>
                  <a:srgbClr val="004992"/>
                </a:solidFill>
                <a:latin typeface="Calibri Light"/>
              </a:rPr>
              <a:t>Quelle évaluation plus réaliste et plus utile peut-on faire?</a:t>
            </a:r>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8 – Estime de soi et humeur</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25</a:t>
            </a:fld>
            <a:endParaRPr lang="de-DE" dirty="0"/>
          </a:p>
        </p:txBody>
      </p:sp>
      <p:pic>
        <p:nvPicPr>
          <p:cNvPr id="20"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778506180"/>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80808"/>
                          </a:solidFill>
                          <a:effectLst/>
                          <a:latin typeface="Calibri Light"/>
                        </a:rPr>
                        <a:t>Evénement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Calibri Light"/>
                        </a:rPr>
                        <a:t>Fausses</a:t>
                      </a:r>
                      <a:r>
                        <a:rPr kumimoji="0" lang="es-ES" sz="2000" b="1" i="1" u="none" strike="noStrike" cap="none" normalizeH="0" baseline="0" dirty="0">
                          <a:ln>
                            <a:noFill/>
                          </a:ln>
                          <a:solidFill>
                            <a:srgbClr val="000000"/>
                          </a:solidFill>
                          <a:effectLst/>
                          <a:latin typeface="Calibri Light"/>
                        </a:rPr>
                        <a:t> </a:t>
                      </a:r>
                      <a:r>
                        <a:rPr kumimoji="0" lang="es-ES" sz="2000" b="1" i="1" u="none" strike="noStrike" cap="none" normalizeH="0" baseline="0" dirty="0" err="1">
                          <a:ln>
                            <a:noFill/>
                          </a:ln>
                          <a:solidFill>
                            <a:srgbClr val="000000"/>
                          </a:solidFill>
                          <a:effectLst/>
                          <a:latin typeface="Calibri Light"/>
                        </a:rPr>
                        <a:t>généralisations</a:t>
                      </a:r>
                      <a:endParaRPr kumimoji="0" lang="es-ES" sz="20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Calibri Light"/>
                        </a:rPr>
                        <a:t>Evaluation</a:t>
                      </a:r>
                      <a:r>
                        <a:rPr kumimoji="0" lang="es-ES" sz="2000" b="0" i="0" u="none" strike="noStrike" cap="none" normalizeH="0" baseline="0" dirty="0">
                          <a:ln>
                            <a:noFill/>
                          </a:ln>
                          <a:solidFill>
                            <a:srgbClr val="000000"/>
                          </a:solidFill>
                          <a:effectLst/>
                          <a:latin typeface="Calibri Light"/>
                        </a:rPr>
                        <a:t> positive/</a:t>
                      </a:r>
                      <a:r>
                        <a:rPr kumimoji="0" lang="es-ES" sz="2000" b="0" i="0" u="none" strike="noStrike" cap="none" normalizeH="0" baseline="0" dirty="0" err="1">
                          <a:ln>
                            <a:noFill/>
                          </a:ln>
                          <a:solidFill>
                            <a:srgbClr val="000000"/>
                          </a:solidFill>
                          <a:effectLst/>
                          <a:latin typeface="Calibri Light"/>
                        </a:rPr>
                        <a:t>constructive</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On vous fait des compliments!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rPr>
                        <a:t>«L’autre essaie de me rouler, il n’est pas sincère»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«Il est agréable que quelqu’un m’estime à ma juste valeur!»</a:t>
                      </a:r>
                      <a:endParaRPr kumimoji="0" lang="de-DE" sz="2000" b="0" i="0" u="none" strike="noStrike" cap="none" normalizeH="0" baseline="0" dirty="0">
                        <a:ln>
                          <a:noFill/>
                        </a:ln>
                        <a:solidFill>
                          <a:srgbClr val="FFFFFF"/>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On vous critique!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rPr>
                        <a:t>«La personne a lu en moi, je ne vaux rien…»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«L'autre a peut être un mauvais jour»; «Je peux peut-être tirer quelque chose de cette critique?»</a:t>
                      </a:r>
                      <a:endParaRPr kumimoji="0" lang="de-DE" sz="2000" b="0" i="0" u="none" strike="noStrike" cap="none" normalizeH="0" baseline="0" dirty="0">
                        <a:ln>
                          <a:noFill/>
                        </a:ln>
                        <a:solidFill>
                          <a:srgbClr val="E3EFF8"/>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7622484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r-FR" sz="3600" dirty="0">
                <a:solidFill>
                  <a:srgbClr val="004992"/>
                </a:solidFill>
                <a:latin typeface="Calibri Light"/>
              </a:rPr>
              <a:t>5. Pensées en «tout ou rien»/ pensées catastrophiques</a:t>
            </a:r>
            <a:br>
              <a:rPr lang="fr-FR" sz="3600" dirty="0">
                <a:solidFill>
                  <a:srgbClr val="004992"/>
                </a:solidFill>
                <a:latin typeface="Calibri Light"/>
              </a:rPr>
            </a:br>
            <a:r>
              <a:rPr lang="fr-FR" dirty="0">
                <a:solidFill>
                  <a:srgbClr val="004992"/>
                </a:solidFill>
                <a:latin typeface="Calibri Light"/>
              </a:rPr>
              <a:t>Quelle évaluation plus réaliste et plus utile peut-on faire?</a:t>
            </a:r>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8 – Estime de soi et humeur</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26</a:t>
            </a:fld>
            <a:endParaRPr lang="de-DE" dirty="0"/>
          </a:p>
        </p:txBody>
      </p:sp>
      <p:graphicFrame>
        <p:nvGraphicFramePr>
          <p:cNvPr id="14"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292544391"/>
              </p:ext>
            </p:extLst>
          </p:nvPr>
        </p:nvGraphicFramePr>
        <p:xfrm>
          <a:off x="408955" y="263347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Evénement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Calibri Light"/>
                        </a:rPr>
                        <a:t>Pensée</a:t>
                      </a:r>
                      <a:r>
                        <a:rPr kumimoji="0" lang="es-ES" sz="2000" b="1" i="1" u="none" strike="noStrike" cap="none" normalizeH="0" baseline="0" dirty="0">
                          <a:ln>
                            <a:noFill/>
                          </a:ln>
                          <a:solidFill>
                            <a:srgbClr val="000000"/>
                          </a:solidFill>
                          <a:effectLst/>
                          <a:latin typeface="Calibri Light"/>
                        </a:rPr>
                        <a:t> </a:t>
                      </a:r>
                      <a:r>
                        <a:rPr kumimoji="0" lang="es-ES" sz="2000" b="1" i="1" u="none" strike="noStrike" cap="none" normalizeH="0" baseline="0" dirty="0" err="1">
                          <a:ln>
                            <a:noFill/>
                          </a:ln>
                          <a:solidFill>
                            <a:srgbClr val="000000"/>
                          </a:solidFill>
                          <a:effectLst/>
                          <a:latin typeface="Calibri Light"/>
                        </a:rPr>
                        <a:t>catastrophique</a:t>
                      </a:r>
                      <a:endParaRPr kumimoji="0" lang="es-ES" sz="20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Calibri Light"/>
                        </a:rPr>
                        <a:t>Evaluation</a:t>
                      </a:r>
                      <a:r>
                        <a:rPr kumimoji="0" lang="es-ES" sz="2000" b="0" i="0" u="none" strike="noStrike" cap="none" normalizeH="0" baseline="0" dirty="0">
                          <a:ln>
                            <a:noFill/>
                          </a:ln>
                          <a:solidFill>
                            <a:srgbClr val="000000"/>
                          </a:solidFill>
                          <a:effectLst/>
                          <a:latin typeface="Calibri Light"/>
                        </a:rPr>
                        <a:t> positive/</a:t>
                      </a:r>
                      <a:r>
                        <a:rPr kumimoji="0" lang="es-ES" sz="2000" b="0" i="0" u="none" strike="noStrike" cap="none" normalizeH="0" baseline="0" dirty="0" err="1">
                          <a:ln>
                            <a:noFill/>
                          </a:ln>
                          <a:solidFill>
                            <a:srgbClr val="000000"/>
                          </a:solidFill>
                          <a:effectLst/>
                          <a:latin typeface="Calibri Light"/>
                        </a:rPr>
                        <a:t>constructive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Vous remarquez tout particulièrement une zone de votre peau.</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rPr>
                        <a:t>«J’ai le cancer! Je vais mourir»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14">
            <a:extLst>
              <a:ext uri="{FF2B5EF4-FFF2-40B4-BE49-F238E27FC236}">
                <a16:creationId xmlns:a16="http://schemas.microsoft.com/office/drawing/2014/main" id="{C84FFBAD-5DEE-4C4C-8ACB-4EE4FA1EA0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0913" y="4663440"/>
            <a:ext cx="329426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r-FR" sz="3600" dirty="0">
                <a:solidFill>
                  <a:srgbClr val="004992"/>
                </a:solidFill>
                <a:latin typeface="Calibri Light"/>
              </a:rPr>
              <a:t>5. Pensées en «tout ou rien»/ pensées catastrophiques</a:t>
            </a:r>
            <a:br>
              <a:rPr lang="fr-FR" sz="3600" dirty="0">
                <a:solidFill>
                  <a:srgbClr val="004992"/>
                </a:solidFill>
                <a:latin typeface="Calibri Light"/>
              </a:rPr>
            </a:br>
            <a:r>
              <a:rPr lang="fr-FR" dirty="0">
                <a:solidFill>
                  <a:srgbClr val="004992"/>
                </a:solidFill>
                <a:latin typeface="Calibri Light"/>
              </a:rPr>
              <a:t>Quelle évaluation plus réaliste et plus utile peut-on faire?</a:t>
            </a:r>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8 – Estime de soi et humeur</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27</a:t>
            </a:fld>
            <a:endParaRPr lang="de-DE" dirty="0"/>
          </a:p>
        </p:txBody>
      </p:sp>
      <p:graphicFrame>
        <p:nvGraphicFramePr>
          <p:cNvPr id="14"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526444330"/>
              </p:ext>
            </p:extLst>
          </p:nvPr>
        </p:nvGraphicFramePr>
        <p:xfrm>
          <a:off x="408955" y="263347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Evénement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Calibri Light"/>
                        </a:rPr>
                        <a:t>Pensée</a:t>
                      </a:r>
                      <a:r>
                        <a:rPr kumimoji="0" lang="es-ES" sz="2000" b="1" i="1" u="none" strike="noStrike" cap="none" normalizeH="0" baseline="0" dirty="0">
                          <a:ln>
                            <a:noFill/>
                          </a:ln>
                          <a:solidFill>
                            <a:srgbClr val="000000"/>
                          </a:solidFill>
                          <a:effectLst/>
                          <a:latin typeface="Calibri Light"/>
                        </a:rPr>
                        <a:t> </a:t>
                      </a:r>
                      <a:r>
                        <a:rPr kumimoji="0" lang="es-ES" sz="2000" b="1" i="1" u="none" strike="noStrike" cap="none" normalizeH="0" baseline="0" dirty="0" err="1">
                          <a:ln>
                            <a:noFill/>
                          </a:ln>
                          <a:solidFill>
                            <a:srgbClr val="000000"/>
                          </a:solidFill>
                          <a:effectLst/>
                          <a:latin typeface="Calibri Light"/>
                        </a:rPr>
                        <a:t>catastrophique</a:t>
                      </a:r>
                      <a:endParaRPr kumimoji="0" lang="es-ES" sz="20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Calibri Light"/>
                        </a:rPr>
                        <a:t>Evaluation</a:t>
                      </a:r>
                      <a:r>
                        <a:rPr kumimoji="0" lang="es-ES" sz="2000" b="0" i="0" u="none" strike="noStrike" cap="none" normalizeH="0" baseline="0" dirty="0">
                          <a:ln>
                            <a:noFill/>
                          </a:ln>
                          <a:solidFill>
                            <a:srgbClr val="000000"/>
                          </a:solidFill>
                          <a:effectLst/>
                          <a:latin typeface="Calibri Light"/>
                        </a:rPr>
                        <a:t> positive/</a:t>
                      </a:r>
                      <a:r>
                        <a:rPr kumimoji="0" lang="es-ES" sz="2000" b="0" i="0" u="none" strike="noStrike" cap="none" normalizeH="0" baseline="0" dirty="0" err="1">
                          <a:ln>
                            <a:noFill/>
                          </a:ln>
                          <a:solidFill>
                            <a:srgbClr val="000000"/>
                          </a:solidFill>
                          <a:effectLst/>
                          <a:latin typeface="Calibri Light"/>
                        </a:rPr>
                        <a:t>constructive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Vous remarquez tout particulièrement une zone de votre peau.</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rPr>
                        <a:t>«J’ai le cancer! Je vais mourir»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Demandez un avis à quelqu'un d'autre ou à un médecin avant de s'affoler.</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14">
            <a:extLst>
              <a:ext uri="{FF2B5EF4-FFF2-40B4-BE49-F238E27FC236}">
                <a16:creationId xmlns:a16="http://schemas.microsoft.com/office/drawing/2014/main" id="{C84FFBAD-5DEE-4C4C-8ACB-4EE4FA1EA0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0913" y="4663440"/>
            <a:ext cx="329426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20439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6. Suppression de pensées négatives</a:t>
            </a:r>
            <a:br>
              <a:rPr lang="fr-FR" sz="3600" dirty="0">
                <a:solidFill>
                  <a:srgbClr val="004992"/>
                </a:solidFill>
                <a:latin typeface="Calibri Light"/>
              </a:rPr>
            </a:br>
            <a:r>
              <a:rPr lang="fr-FR" dirty="0">
                <a:solidFill>
                  <a:srgbClr val="004992"/>
                </a:solidFill>
                <a:latin typeface="Calibri Light"/>
              </a:rPr>
              <a:t>Qu’est-ce qui représenterait une évaluation plus réaliste?</a:t>
            </a:r>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8 – Estime de soi et humeur</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28</a:t>
            </a:fld>
            <a:endParaRPr lang="de-DE" dirty="0"/>
          </a:p>
        </p:txBody>
      </p:sp>
      <p:graphicFrame>
        <p:nvGraphicFramePr>
          <p:cNvPr id="14"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473385231"/>
              </p:ext>
            </p:extLst>
          </p:nvPr>
        </p:nvGraphicFramePr>
        <p:xfrm>
          <a:off x="408955" y="263691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Evénement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Evaluation problématique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Evaluation positive/constructive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Vous avez des pensées négatives récurrentes (par exemples «vous êtes sans valeur», «un perdant», «Eh bien, vous êtes stupide»).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rPr>
                        <a:t>«Je ne devrais pas avoir ses pensées négatives» …mais cela ne marche pas (</a:t>
                      </a:r>
                      <a:r>
                        <a:rPr kumimoji="0" lang="fr-FR" sz="2000" b="1" i="1" u="none" strike="noStrike" cap="none" normalizeH="0" baseline="0" dirty="0">
                          <a:ln>
                            <a:noFill/>
                          </a:ln>
                          <a:solidFill>
                            <a:srgbClr val="333333"/>
                          </a:solidFill>
                          <a:effectLst/>
                          <a:latin typeface="Times New Roman"/>
                          <a:sym typeface="Wingdings" panose="05000000000000000000" pitchFamily="2" charset="2"/>
                        </a:rPr>
                        <a:t>→</a:t>
                      </a:r>
                      <a:r>
                        <a:rPr kumimoji="0" lang="fr-FR" sz="2000" b="1" i="1" u="none" strike="noStrike" cap="none" normalizeH="0" baseline="0" dirty="0">
                          <a:ln>
                            <a:noFill/>
                          </a:ln>
                          <a:solidFill>
                            <a:srgbClr val="333333"/>
                          </a:solidFill>
                          <a:effectLst/>
                          <a:latin typeface="Calibri Light"/>
                        </a:rPr>
                        <a:t> regardez l’exercice suivant).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a:solidFill>
                  <a:srgbClr val="004992"/>
                </a:solidFill>
                <a:latin typeface="Calibri Light"/>
              </a:rPr>
              <a:t>6. Suppression de pensées négatives</a:t>
            </a:r>
            <a:br>
              <a:rPr lang="fr-FR" sz="3600">
                <a:solidFill>
                  <a:srgbClr val="004992"/>
                </a:solidFill>
                <a:latin typeface="Calibri Light"/>
              </a:rPr>
            </a:br>
            <a:r>
              <a:rPr lang="fr-FR">
                <a:solidFill>
                  <a:srgbClr val="004992"/>
                </a:solidFill>
                <a:latin typeface="Calibri Light"/>
              </a:rPr>
              <a:t>Qu’est-ce qui représenterait une évaluation plus réaliste?</a:t>
            </a:r>
            <a:endParaRPr lang="en-US">
              <a:solidFill>
                <a:srgbClr val="004992"/>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8 – Estime de soi et humeur</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29</a:t>
            </a:fld>
            <a:endParaRPr lang="de-DE" dirty="0"/>
          </a:p>
        </p:txBody>
      </p:sp>
      <p:graphicFrame>
        <p:nvGraphicFramePr>
          <p:cNvPr id="9"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43615698"/>
              </p:ext>
            </p:extLst>
          </p:nvPr>
        </p:nvGraphicFramePr>
        <p:xfrm>
          <a:off x="408955" y="2636912"/>
          <a:ext cx="11376000" cy="259080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Evénement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Evaluation problématique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Evaluation positive/constructive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Vous avez des pensées négatives récurrentes (par exemples «vous êtes sans valeur», «un perdant», «Eh bien, vous êtes stupide»).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rPr>
                        <a:t>«Je ne devrais pas avoir ses pensées négatives» …mais cela ne marche pas (</a:t>
                      </a:r>
                      <a:r>
                        <a:rPr kumimoji="0" lang="fr-FR" sz="2000" b="1" i="1" u="none" strike="noStrike" cap="none" normalizeH="0" baseline="0" dirty="0">
                          <a:ln>
                            <a:noFill/>
                          </a:ln>
                          <a:solidFill>
                            <a:srgbClr val="333333"/>
                          </a:solidFill>
                          <a:effectLst/>
                          <a:latin typeface="Times New Roman"/>
                          <a:sym typeface="Wingdings" panose="05000000000000000000" pitchFamily="2" charset="2"/>
                        </a:rPr>
                        <a:t>→</a:t>
                      </a:r>
                      <a:r>
                        <a:rPr kumimoji="0" lang="fr-FR" sz="2000" b="1" i="1" u="none" strike="noStrike" cap="none" normalizeH="0" baseline="0" dirty="0">
                          <a:ln>
                            <a:noFill/>
                          </a:ln>
                          <a:solidFill>
                            <a:srgbClr val="333333"/>
                          </a:solidFill>
                          <a:effectLst/>
                          <a:latin typeface="Calibri Light"/>
                        </a:rPr>
                        <a:t> regardez l’exercice suivant).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Posez-vous la question si ces pensées sont justifiées.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Qu’est-ce qui contredit ces pensées?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Distrayez-vous en poursuivant des activités plaisantes.</a:t>
                      </a: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fr-FR" sz="3600">
                <a:solidFill>
                  <a:srgbClr val="004992"/>
                </a:solidFill>
                <a:latin typeface="Calibri Light"/>
              </a:rPr>
              <a:t>6. Suppression de pensées négatives</a:t>
            </a:r>
            <a:br>
              <a:rPr lang="fr-FR" sz="3600">
                <a:solidFill>
                  <a:srgbClr val="004992"/>
                </a:solidFill>
                <a:latin typeface="Calibri Light"/>
              </a:rPr>
            </a:br>
            <a:r>
              <a:rPr lang="fr-FR">
                <a:solidFill>
                  <a:srgbClr val="004992"/>
                </a:solidFill>
                <a:latin typeface="Calibri Light"/>
              </a:rPr>
              <a:t>Exercice</a:t>
            </a:r>
            <a:endParaRPr lang="en-US" dirty="0">
              <a:solidFill>
                <a:srgbClr val="004992"/>
              </a:solidFill>
              <a:latin typeface="Calibri Light"/>
            </a:endParaRPr>
          </a:p>
        </p:txBody>
      </p:sp>
      <p:sp>
        <p:nvSpPr>
          <p:cNvPr id="6" name="Content Placeholder 5"/>
          <p:cNvSpPr>
            <a:spLocks noGrp="1"/>
          </p:cNvSpPr>
          <p:nvPr>
            <p:ph idx="1"/>
          </p:nvPr>
        </p:nvSpPr>
        <p:spPr/>
        <p:txBody>
          <a:bodyPr/>
          <a:lstStyle/>
          <a:p>
            <a:r>
              <a:rPr lang="fr-FR" sz="2400" dirty="0">
                <a:solidFill>
                  <a:srgbClr val="333333"/>
                </a:solidFill>
                <a:latin typeface="Calibri Light"/>
              </a:rPr>
              <a:t>Il est impossible de supprimer de façon délibérée des pensées obsédantes. Essayer de ne pas penser à quelque chose conduit à une augmentation de ces pensées.</a:t>
            </a:r>
          </a:p>
          <a:p>
            <a:r>
              <a:rPr lang="fr-FR" sz="2400" dirty="0">
                <a:solidFill>
                  <a:srgbClr val="333333"/>
                </a:solidFill>
                <a:latin typeface="Calibri Light"/>
              </a:rPr>
              <a:t>Essayez!</a:t>
            </a:r>
            <a:br>
              <a:rPr lang="fr-FR" sz="2400" dirty="0">
                <a:solidFill>
                  <a:srgbClr val="333333"/>
                </a:solidFill>
                <a:latin typeface="Calibri Light"/>
              </a:rPr>
            </a:br>
            <a:r>
              <a:rPr lang="fr-FR" sz="2400" dirty="0">
                <a:solidFill>
                  <a:srgbClr val="004992"/>
                </a:solidFill>
                <a:latin typeface="Calibri Light"/>
              </a:rPr>
              <a:t>Ne pensez pas à un éléphant durant les prochaines minutes!</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8 – Estime de soi et humeur</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30</a:t>
            </a:fld>
            <a:endParaRPr lang="de-DE"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sz="3600">
                <a:solidFill>
                  <a:srgbClr val="004992"/>
                </a:solidFill>
                <a:latin typeface="Calibri Light"/>
              </a:rPr>
              <a:t>6. Suppression de pensées négatives</a:t>
            </a:r>
            <a:br>
              <a:rPr lang="fr-FR" sz="3600">
                <a:solidFill>
                  <a:srgbClr val="004992"/>
                </a:solidFill>
                <a:latin typeface="Calibri Light"/>
              </a:rPr>
            </a:br>
            <a:r>
              <a:rPr lang="fr-FR">
                <a:solidFill>
                  <a:srgbClr val="004992"/>
                </a:solidFill>
                <a:latin typeface="Calibri Light"/>
              </a:rPr>
              <a:t>Est-ce que ça marche? Non!</a:t>
            </a:r>
            <a:endParaRPr lang="en-US">
              <a:solidFill>
                <a:srgbClr val="004992"/>
              </a:solidFill>
              <a:latin typeface="Calibri Light"/>
            </a:endParaRPr>
          </a:p>
        </p:txBody>
      </p:sp>
      <p:sp>
        <p:nvSpPr>
          <p:cNvPr id="6" name="Content Placeholder 5"/>
          <p:cNvSpPr>
            <a:spLocks noGrp="1"/>
          </p:cNvSpPr>
          <p:nvPr>
            <p:ph idx="1"/>
          </p:nvPr>
        </p:nvSpPr>
        <p:spPr/>
        <p:txBody>
          <a:bodyPr/>
          <a:lstStyle/>
          <a:p>
            <a:pPr lvl="0"/>
            <a:r>
              <a:rPr lang="fr-FR" altLang="de-DE" sz="2400" dirty="0">
                <a:solidFill>
                  <a:srgbClr val="333333"/>
                </a:solidFill>
                <a:latin typeface="Calibri Light"/>
                <a:ea typeface="+mj-ea"/>
                <a:cs typeface="+mj-cs"/>
              </a:rPr>
              <a:t>La plupart d’entre vous avez probablement pensé à un éléphant et/ou à quelque chose qui est en rapport avec un éléphant (exemple, un safari, l’Afrique etc.)</a:t>
            </a:r>
          </a:p>
          <a:p>
            <a:pPr lvl="0"/>
            <a:r>
              <a:rPr lang="fr-FR" altLang="de-DE" sz="2400" dirty="0">
                <a:solidFill>
                  <a:srgbClr val="333333"/>
                </a:solidFill>
                <a:latin typeface="Calibri Light"/>
                <a:ea typeface="+mj-ea"/>
                <a:cs typeface="+mj-cs"/>
              </a:rPr>
              <a:t>Cet effet s’accroît même de manière plus forte si quelqu’un essaie de supprimer de façon délibérer des pensées obsédantes («Je suis nul» etc.). Ces pensées peuvent devenir si fortes qu’elles semblent étranges ou hors de contrôle!</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8 – Estime de soi et humeur</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31</a:t>
            </a:fld>
            <a:endParaRPr lang="de-DE" dirty="0"/>
          </a:p>
        </p:txBody>
      </p:sp>
      <p:pic>
        <p:nvPicPr>
          <p:cNvPr id="14"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fr-FR" altLang="de-DE" sz="3600">
                <a:solidFill>
                  <a:srgbClr val="004992"/>
                </a:solidFill>
                <a:latin typeface="Calibri Light"/>
              </a:rPr>
              <a:t>A la place:</a:t>
            </a:r>
            <a:endParaRPr lang="de-DE" altLang="de-DE" sz="3600">
              <a:solidFill>
                <a:srgbClr val="004992"/>
              </a:solidFill>
              <a:latin typeface="Calibri Light"/>
            </a:endParaRPr>
          </a:p>
        </p:txBody>
      </p:sp>
      <p:sp>
        <p:nvSpPr>
          <p:cNvPr id="68611" name="Rectangle 3"/>
          <p:cNvSpPr>
            <a:spLocks noGrp="1" noChangeArrowheads="1"/>
          </p:cNvSpPr>
          <p:nvPr>
            <p:ph idx="1"/>
          </p:nvPr>
        </p:nvSpPr>
        <p:spPr/>
        <p:txBody>
          <a:bodyPr/>
          <a:lstStyle/>
          <a:p>
            <a:r>
              <a:rPr lang="fr-FR" altLang="de-DE" sz="2400" dirty="0">
                <a:solidFill>
                  <a:srgbClr val="333333"/>
                </a:solidFill>
                <a:latin typeface="Calibri Light"/>
              </a:rPr>
              <a:t>Si vous êtes dérangé par de fortes pensées négatives, n’essayez pas de les supprimer activement (cela fait l’effet de les augmenter), mais observez les événements internes sans intervenir – comme un visiteur dans un zoo qui observe un animal dangereux avec une distance de sécurité.</a:t>
            </a:r>
          </a:p>
          <a:p>
            <a:r>
              <a:rPr lang="fr-FR" altLang="de-DE" sz="2400" dirty="0">
                <a:solidFill>
                  <a:srgbClr val="004992"/>
                </a:solidFill>
                <a:latin typeface="Calibri Light"/>
              </a:rPr>
              <a:t>Les pensées vont presque automatiquement se calmer.</a:t>
            </a:r>
            <a:endParaRPr lang="fr-FR" altLang="de-DE" sz="8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8 – Estime de soi et humeur</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32</a:t>
            </a:fld>
            <a:endParaRPr lang="de-DE" dirty="0"/>
          </a:p>
        </p:txBody>
      </p:sp>
      <p:pic>
        <p:nvPicPr>
          <p:cNvPr id="11"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7. Autres aspects de la pensée</a:t>
            </a:r>
            <a:endParaRPr lang="en-US" sz="3600">
              <a:latin typeface="Calibri Light"/>
            </a:endParaRPr>
          </a:p>
        </p:txBody>
      </p:sp>
      <p:sp>
        <p:nvSpPr>
          <p:cNvPr id="11" name="Content Placeholder 10"/>
          <p:cNvSpPr>
            <a:spLocks noGrp="1"/>
          </p:cNvSpPr>
          <p:nvPr>
            <p:ph idx="1"/>
          </p:nvPr>
        </p:nvSpPr>
        <p:spPr/>
        <p:txBody>
          <a:bodyPr/>
          <a:lstStyle/>
          <a:p>
            <a:pPr lvl="0" defTabSz="914400" eaLnBrk="0" hangingPunct="0">
              <a:lnSpc>
                <a:spcPct val="100000"/>
              </a:lnSpc>
              <a:spcBef>
                <a:spcPts val="1200"/>
              </a:spcBef>
            </a:pPr>
            <a:r>
              <a:rPr lang="fr-CH" altLang="de-DE" sz="2000" b="1" dirty="0">
                <a:solidFill>
                  <a:srgbClr val="004992"/>
                </a:solidFill>
                <a:latin typeface="Calibri Light"/>
              </a:rPr>
              <a:t>Comparaison avec les autres:</a:t>
            </a:r>
          </a:p>
          <a:p>
            <a:pPr marL="342900" lvl="1" indent="-342900" defTabSz="914400" eaLnBrk="0" hangingPunct="0">
              <a:lnSpc>
                <a:spcPct val="100000"/>
              </a:lnSpc>
              <a:spcBef>
                <a:spcPts val="1200"/>
              </a:spcBef>
              <a:spcAft>
                <a:spcPts val="0"/>
              </a:spcAft>
              <a:buClr>
                <a:srgbClr val="333333"/>
              </a:buClr>
              <a:buFont typeface="WingDings"/>
              <a:buChar char=""/>
            </a:pPr>
            <a:r>
              <a:rPr lang="fr-CH" altLang="de-DE" sz="2000" dirty="0">
                <a:solidFill>
                  <a:srgbClr val="333333"/>
                </a:solidFill>
                <a:latin typeface="Calibri Light"/>
              </a:rPr>
              <a:t>Ne vous comparez pas trop avec les autres!</a:t>
            </a:r>
          </a:p>
          <a:p>
            <a:pPr marL="342900" lvl="1" indent="-342900" defTabSz="914400" eaLnBrk="0" hangingPunct="0">
              <a:lnSpc>
                <a:spcPct val="100000"/>
              </a:lnSpc>
              <a:spcBef>
                <a:spcPts val="1200"/>
              </a:spcBef>
              <a:spcAft>
                <a:spcPts val="0"/>
              </a:spcAft>
              <a:buClr>
                <a:srgbClr val="333333"/>
              </a:buClr>
              <a:buFont typeface="WingDings"/>
              <a:buChar char=""/>
            </a:pPr>
            <a:r>
              <a:rPr lang="fr-CH" altLang="de-DE" sz="2000" dirty="0">
                <a:solidFill>
                  <a:srgbClr val="333333"/>
                </a:solidFill>
                <a:latin typeface="Calibri Light"/>
              </a:rPr>
              <a:t>Il y aura toujours quelqu'un qui aura meilleure façon que vous, qui sera plus apprécié. Mais ces personnes chanceuses ont également des faiblesses</a:t>
            </a: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33</a:t>
            </a:fld>
            <a:endParaRPr lang="de-DE"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7. Autres aspects de la pensée</a:t>
            </a:r>
            <a:endParaRPr lang="en-US" sz="3600">
              <a:latin typeface="Calibri Light"/>
            </a:endParaRPr>
          </a:p>
        </p:txBody>
      </p:sp>
      <p:sp>
        <p:nvSpPr>
          <p:cNvPr id="11" name="Content Placeholder 10"/>
          <p:cNvSpPr>
            <a:spLocks noGrp="1"/>
          </p:cNvSpPr>
          <p:nvPr>
            <p:ph idx="1"/>
          </p:nvPr>
        </p:nvSpPr>
        <p:spPr/>
        <p:txBody>
          <a:bodyPr/>
          <a:lstStyle/>
          <a:p>
            <a:pPr lvl="0" defTabSz="914400" eaLnBrk="0" hangingPunct="0">
              <a:lnSpc>
                <a:spcPct val="100000"/>
              </a:lnSpc>
              <a:spcBef>
                <a:spcPts val="1200"/>
              </a:spcBef>
            </a:pPr>
            <a:r>
              <a:rPr lang="fr-CH" altLang="de-DE" sz="2000" b="1" dirty="0">
                <a:solidFill>
                  <a:srgbClr val="004992"/>
                </a:solidFill>
                <a:latin typeface="Calibri Light"/>
              </a:rPr>
              <a:t>Comparaison avec les autres:</a:t>
            </a:r>
          </a:p>
          <a:p>
            <a:pPr marL="342900" lvl="1" indent="-342900" defTabSz="914400" eaLnBrk="0" hangingPunct="0">
              <a:lnSpc>
                <a:spcPct val="100000"/>
              </a:lnSpc>
              <a:spcBef>
                <a:spcPts val="1200"/>
              </a:spcBef>
              <a:spcAft>
                <a:spcPts val="0"/>
              </a:spcAft>
              <a:buClr>
                <a:srgbClr val="333333"/>
              </a:buClr>
              <a:buFont typeface="WingDings"/>
              <a:buChar char=""/>
            </a:pPr>
            <a:r>
              <a:rPr lang="fr-CH" altLang="de-DE" sz="2000" dirty="0">
                <a:solidFill>
                  <a:srgbClr val="333333"/>
                </a:solidFill>
                <a:latin typeface="Calibri Light"/>
              </a:rPr>
              <a:t>Ne vous comparez pas trop avec les autres!</a:t>
            </a:r>
          </a:p>
          <a:p>
            <a:pPr marL="342900" lvl="1" indent="-342900" defTabSz="914400" eaLnBrk="0" hangingPunct="0">
              <a:lnSpc>
                <a:spcPct val="100000"/>
              </a:lnSpc>
              <a:spcBef>
                <a:spcPts val="1200"/>
              </a:spcBef>
              <a:spcAft>
                <a:spcPts val="0"/>
              </a:spcAft>
              <a:buClr>
                <a:srgbClr val="333333"/>
              </a:buClr>
              <a:buFont typeface="WingDings"/>
              <a:buChar char=""/>
            </a:pPr>
            <a:r>
              <a:rPr lang="fr-CH" altLang="de-DE" sz="2000" dirty="0">
                <a:solidFill>
                  <a:srgbClr val="333333"/>
                </a:solidFill>
                <a:latin typeface="Calibri Light"/>
              </a:rPr>
              <a:t>Il y aura toujours quelqu'un qui aura meilleure façon que vous, qui sera plus apprécié. Mais ces personnes chanceuses ont également des faiblesses</a:t>
            </a:r>
          </a:p>
          <a:p>
            <a:pPr lvl="0" defTabSz="914400" eaLnBrk="0" hangingPunct="0">
              <a:lnSpc>
                <a:spcPct val="100000"/>
              </a:lnSpc>
              <a:spcBef>
                <a:spcPts val="1200"/>
              </a:spcBef>
            </a:pPr>
            <a:r>
              <a:rPr lang="fr-CH" altLang="de-DE" sz="2000" b="1" dirty="0">
                <a:solidFill>
                  <a:srgbClr val="004992"/>
                </a:solidFill>
                <a:latin typeface="Calibri Light"/>
              </a:rPr>
              <a:t>Revendications absolues:</a:t>
            </a:r>
          </a:p>
          <a:p>
            <a:pPr marL="342900" lvl="1" indent="-342900" defTabSz="914400" eaLnBrk="0" hangingPunct="0">
              <a:lnSpc>
                <a:spcPct val="100000"/>
              </a:lnSpc>
              <a:spcBef>
                <a:spcPts val="1200"/>
              </a:spcBef>
              <a:spcAft>
                <a:spcPts val="0"/>
              </a:spcAft>
              <a:buClr>
                <a:srgbClr val="333333"/>
              </a:buClr>
              <a:buFont typeface="WingDings"/>
              <a:buChar char=""/>
            </a:pPr>
            <a:r>
              <a:rPr lang="fr-CH" altLang="de-DE" sz="2000" dirty="0">
                <a:solidFill>
                  <a:srgbClr val="333333"/>
                </a:solidFill>
                <a:latin typeface="Calibri Light"/>
              </a:rPr>
              <a:t>Ne faites pas de revendications absolues comme:</a:t>
            </a:r>
          </a:p>
          <a:p>
            <a:pPr marL="342900" lvl="3" indent="-342900" defTabSz="914400" eaLnBrk="0" hangingPunct="0">
              <a:lnSpc>
                <a:spcPct val="100000"/>
              </a:lnSpc>
              <a:spcBef>
                <a:spcPts val="1200"/>
              </a:spcBef>
              <a:buClr>
                <a:schemeClr val="bg1"/>
              </a:buClr>
              <a:buFont typeface="WingDings"/>
              <a:buChar char=""/>
            </a:pPr>
            <a:r>
              <a:rPr lang="fr-CH" altLang="de-DE" sz="2000" dirty="0">
                <a:solidFill>
                  <a:srgbClr val="333333"/>
                </a:solidFill>
                <a:latin typeface="Calibri Light"/>
              </a:rPr>
              <a:t>«Je dois toujours avoir l’air parfaite».</a:t>
            </a:r>
          </a:p>
          <a:p>
            <a:pPr marL="342900" lvl="3" indent="-342900" defTabSz="914400" eaLnBrk="0" hangingPunct="0">
              <a:lnSpc>
                <a:spcPct val="100000"/>
              </a:lnSpc>
              <a:spcBef>
                <a:spcPts val="1200"/>
              </a:spcBef>
              <a:buClr>
                <a:schemeClr val="bg1"/>
              </a:buClr>
              <a:buFont typeface="WingDings"/>
              <a:buChar char=""/>
            </a:pPr>
            <a:r>
              <a:rPr lang="fr-CH" altLang="de-DE" sz="2000" dirty="0">
                <a:solidFill>
                  <a:srgbClr val="333333"/>
                </a:solidFill>
                <a:latin typeface="Calibri Light"/>
              </a:rPr>
              <a:t>«Je dois toujours paraître intelligente».</a:t>
            </a:r>
          </a:p>
          <a:p>
            <a:pPr marL="342900" lvl="3" indent="-342900" defTabSz="914400" eaLnBrk="0" hangingPunct="0">
              <a:lnSpc>
                <a:spcPct val="100000"/>
              </a:lnSpc>
              <a:spcBef>
                <a:spcPts val="1200"/>
              </a:spcBef>
              <a:buClr>
                <a:schemeClr val="bg1"/>
              </a:buClr>
              <a:buFont typeface="WingDings"/>
              <a:buChar char=""/>
            </a:pPr>
            <a:r>
              <a:rPr lang="fr-CH" altLang="de-DE" sz="2000" dirty="0">
                <a:solidFill>
                  <a:srgbClr val="333333"/>
                </a:solidFill>
                <a:latin typeface="Calibri Light"/>
              </a:rPr>
              <a:t>«Je dois toujours dire quelque chose de sensationnel».</a:t>
            </a:r>
          </a:p>
          <a:p>
            <a:pPr marL="342900" lvl="3" indent="-342900" defTabSz="914400" eaLnBrk="0" hangingPunct="0">
              <a:lnSpc>
                <a:spcPct val="100000"/>
              </a:lnSpc>
              <a:spcBef>
                <a:spcPts val="1200"/>
              </a:spcBef>
              <a:buClr>
                <a:schemeClr val="bg1"/>
              </a:buClr>
              <a:buFont typeface="WingDings"/>
              <a:buChar char=""/>
            </a:pPr>
            <a:r>
              <a:rPr lang="fr-CH" altLang="de-DE" sz="2000" dirty="0">
                <a:solidFill>
                  <a:srgbClr val="333333"/>
                </a:solidFill>
                <a:latin typeface="Calibri Light"/>
              </a:rPr>
              <a:t>«Je dois toujours faire parfaitement mon travail».</a:t>
            </a:r>
            <a:endParaRPr lang="en-US" sz="2000" dirty="0">
              <a:latin typeface="Calibri Light"/>
            </a:endParaRP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34</a:t>
            </a:fld>
            <a:endParaRPr lang="de-DE" dirty="0"/>
          </a:p>
        </p:txBody>
      </p:sp>
      <p:pic>
        <p:nvPicPr>
          <p:cNvPr id="12"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19658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err="1"/>
              <a:t>Facultatif</a:t>
            </a:r>
            <a:r>
              <a:rPr lang="de-DE" sz="3600" spc="-5" dirty="0"/>
              <a:t>: Clip vidéo</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fr-FR" sz="2400" dirty="0">
                <a:solidFill>
                  <a:srgbClr val="004992"/>
                </a:solidFill>
                <a:latin typeface="Calibri Light"/>
                <a:ea typeface="ＭＳ Ｐゴシック" panose="020B0600070205080204" pitchFamily="34" charset="-128"/>
              </a:rPr>
              <a:t>Facultatif: des présentations en clip vidéo qui aborde le sujet du module son disponible à l’adresse vidéo ci-dessous:</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fr-FR" sz="2400" dirty="0">
                <a:solidFill>
                  <a:srgbClr val="333333"/>
                </a:solidFill>
                <a:latin typeface="Calibri Light"/>
                <a:ea typeface="ＭＳ Ｐゴシック" panose="020B0600070205080204" pitchFamily="34" charset="-128"/>
              </a:rPr>
              <a:t>Après l’extrait vidéo, vous pouvez discuter de comment il est lié au thème du jour.</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35</a:t>
            </a:fld>
            <a:endParaRPr lang="de-DE" dirty="0"/>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[pour les </a:t>
            </a:r>
            <a:r>
              <a:rPr lang="en-US" b="0" i="1" spc="-5" dirty="0" err="1">
                <a:solidFill>
                  <a:srgbClr val="333333"/>
                </a:solidFill>
                <a:latin typeface="Calibri Light"/>
                <a:ea typeface="ＭＳ Ｐゴシック" panose="020B0600070205080204" pitchFamily="34" charset="-128"/>
                <a:cs typeface="Verdana"/>
              </a:rPr>
              <a:t>animateur</a:t>
            </a:r>
            <a:r>
              <a:rPr lang="en-US" b="0" i="1" spc="-5" dirty="0">
                <a:solidFill>
                  <a:srgbClr val="333333"/>
                </a:solidFill>
                <a:latin typeface="Calibri Light"/>
                <a:ea typeface="ＭＳ Ｐゴシック" panose="020B0600070205080204" pitchFamily="34" charset="-128"/>
                <a:cs typeface="Verdana"/>
              </a:rPr>
              <a:t>:</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fr-FR" b="0" dirty="0">
                <a:solidFill>
                  <a:srgbClr val="333333"/>
                </a:solidFill>
                <a:latin typeface="Calibri Light"/>
                <a:ea typeface="ＭＳ Ｐゴシック" panose="020B0600070205080204" pitchFamily="34" charset="-128"/>
              </a:rPr>
              <a:t>Certains extraits de film utilise un langage qui peut ne pas être approprié pour toutes les audiences ou cultures. Veuillez visionner les vidéos avant de les montrer</a:t>
            </a:r>
            <a:r>
              <a:rPr lang="de-DE" b="0"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7217775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Soyez conscient de vos ressources!</a:t>
            </a:r>
            <a:endParaRPr lang="fr-CH" altLang="de-DE" sz="3600" dirty="0">
              <a:latin typeface="Calibri Light"/>
            </a:endParaRPr>
          </a:p>
        </p:txBody>
      </p:sp>
      <p:sp>
        <p:nvSpPr>
          <p:cNvPr id="38915" name="Rectangle 3"/>
          <p:cNvSpPr>
            <a:spLocks noGrp="1" noChangeArrowheads="1"/>
          </p:cNvSpPr>
          <p:nvPr>
            <p:ph idx="1"/>
          </p:nvPr>
        </p:nvSpPr>
        <p:spPr/>
        <p:txBody>
          <a:bodyPr/>
          <a:lstStyle/>
          <a:p>
            <a:pPr marL="342900" indent="-342900" eaLnBrk="1" hangingPunct="1">
              <a:buClr>
                <a:srgbClr val="333333"/>
              </a:buClr>
              <a:buFont typeface="WingDings"/>
              <a:buChar char=""/>
              <a:defRPr/>
            </a:pPr>
            <a:r>
              <a:rPr lang="fr-CH" altLang="de-DE" sz="2400" dirty="0">
                <a:solidFill>
                  <a:srgbClr val="333333"/>
                </a:solidFill>
                <a:latin typeface="Calibri Light"/>
              </a:rPr>
              <a:t>Au lieu de vous focaliser sur vos faiblesses, faites valoir vos</a:t>
            </a:r>
            <a:br>
              <a:rPr lang="fr-CH" altLang="de-DE" sz="2400" dirty="0">
                <a:solidFill>
                  <a:srgbClr val="333333"/>
                </a:solidFill>
                <a:latin typeface="Calibri Light"/>
              </a:rPr>
            </a:br>
            <a:r>
              <a:rPr lang="fr-CH" altLang="de-DE" sz="2400" dirty="0">
                <a:solidFill>
                  <a:srgbClr val="333333"/>
                </a:solidFill>
                <a:latin typeface="Calibri Light"/>
              </a:rPr>
              <a:t>ressources!</a:t>
            </a:r>
          </a:p>
          <a:p>
            <a:pPr marL="342900" indent="-342900" eaLnBrk="1" hangingPunct="1">
              <a:buClr>
                <a:srgbClr val="333333"/>
              </a:buClr>
              <a:buFont typeface="WingDings"/>
              <a:buChar char=""/>
              <a:defRPr/>
            </a:pPr>
            <a:r>
              <a:rPr lang="fr-CH" altLang="de-DE" sz="2400" dirty="0">
                <a:solidFill>
                  <a:srgbClr val="333333"/>
                </a:solidFill>
                <a:latin typeface="Calibri Light"/>
              </a:rPr>
              <a:t>Chaque humain a des ressources dont il ou elle peut être fier et que tout le monde n’a pas…</a:t>
            </a:r>
            <a:br>
              <a:rPr lang="fr-CH" altLang="de-DE" sz="2400" dirty="0">
                <a:solidFill>
                  <a:srgbClr val="333333"/>
                </a:solidFill>
                <a:latin typeface="Calibri Light"/>
              </a:rPr>
            </a:br>
            <a:r>
              <a:rPr lang="fr-CH" altLang="de-DE" sz="2400" i="1" dirty="0">
                <a:solidFill>
                  <a:srgbClr val="004992"/>
                </a:solidFill>
                <a:latin typeface="Calibri Light"/>
              </a:rPr>
              <a:t>Cela n’a rien a voir avec le livre des records ou des inventions célèbres!</a:t>
            </a:r>
            <a:endParaRPr lang="fr-CH"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8 – Estime de soi et humeur</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36</a:t>
            </a:fld>
            <a:endParaRPr lang="de-DE" dirty="0"/>
          </a:p>
        </p:txBody>
      </p:sp>
      <p:pic>
        <p:nvPicPr>
          <p:cNvPr id="12"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dirty="0">
                <a:latin typeface="Calibri Light"/>
              </a:rPr>
              <a:t>Soyez conscient de vos ressources: procédure</a:t>
            </a:r>
            <a:endParaRPr lang="en-US" sz="3600" dirty="0">
              <a:latin typeface="Calibri Light"/>
            </a:endParaRPr>
          </a:p>
        </p:txBody>
      </p:sp>
      <p:sp>
        <p:nvSpPr>
          <p:cNvPr id="81922" name="Rectangle 2"/>
          <p:cNvSpPr>
            <a:spLocks noGrp="1" noChangeArrowheads="1"/>
          </p:cNvSpPr>
          <p:nvPr>
            <p:ph idx="1"/>
          </p:nvPr>
        </p:nvSpPr>
        <p:spPr/>
        <p:txBody>
          <a:bodyPr/>
          <a:lstStyle/>
          <a:p>
            <a:pPr marL="609600" indent="-609600" eaLnBrk="1" hangingPunct="1">
              <a:lnSpc>
                <a:spcPct val="100000"/>
              </a:lnSpc>
              <a:spcBef>
                <a:spcPts val="1200"/>
              </a:spcBef>
              <a:buClr>
                <a:srgbClr val="004992"/>
              </a:buClr>
              <a:buFont typeface="Wingdings" panose="05000000000000000000" pitchFamily="2" charset="2"/>
              <a:buAutoNum type="arabicPeriod"/>
            </a:pPr>
            <a:r>
              <a:rPr lang="fr-CH" altLang="de-DE" sz="2400" dirty="0">
                <a:solidFill>
                  <a:srgbClr val="004992"/>
                </a:solidFill>
                <a:latin typeface="Calibri Light"/>
              </a:rPr>
              <a:t>Pensez à vos propres ressources!</a:t>
            </a:r>
            <a:br>
              <a:rPr lang="fr-CH" altLang="de-DE" sz="2400" dirty="0">
                <a:solidFill>
                  <a:srgbClr val="333333"/>
                </a:solidFill>
                <a:latin typeface="Calibri Light"/>
              </a:rPr>
            </a:br>
            <a:r>
              <a:rPr lang="fr-CH" altLang="de-DE" sz="2400" i="1" dirty="0">
                <a:solidFill>
                  <a:srgbClr val="333333"/>
                </a:solidFill>
                <a:latin typeface="Calibri Light"/>
              </a:rPr>
              <a:t>Quelles habiletés ai-je? Pour quelles raisons ai-je reçu des</a:t>
            </a:r>
            <a:br>
              <a:rPr lang="fr-CH" altLang="de-DE" sz="2400" i="1" dirty="0">
                <a:solidFill>
                  <a:srgbClr val="333333"/>
                </a:solidFill>
                <a:latin typeface="Calibri Light"/>
              </a:rPr>
            </a:br>
            <a:r>
              <a:rPr lang="fr-CH" altLang="de-DE" sz="2400" i="1" dirty="0">
                <a:solidFill>
                  <a:srgbClr val="333333"/>
                </a:solidFill>
                <a:latin typeface="Calibri Light"/>
              </a:rPr>
              <a:t>compliments par le passé?</a:t>
            </a:r>
            <a:br>
              <a:rPr lang="fr-CH" altLang="de-DE" sz="2400" i="1" dirty="0">
                <a:solidFill>
                  <a:srgbClr val="333333"/>
                </a:solidFill>
                <a:latin typeface="Calibri Light"/>
              </a:rPr>
            </a:br>
            <a:r>
              <a:rPr lang="fr-CH" altLang="de-DE" sz="1600" i="1" dirty="0">
                <a:solidFill>
                  <a:srgbClr val="333333"/>
                </a:solidFill>
                <a:latin typeface="Calibri Light"/>
              </a:rPr>
              <a:t>Par exemple je suis manuel</a:t>
            </a:r>
            <a:r>
              <a:rPr lang="fr-CH" altLang="de-DE" sz="1600" dirty="0">
                <a:solidFill>
                  <a:srgbClr val="333333"/>
                </a:solidFill>
                <a:latin typeface="Calibri Light"/>
              </a:rPr>
              <a:t>.</a:t>
            </a:r>
            <a:endParaRPr lang="fr-CH" altLang="de-DE" sz="1600" i="1" dirty="0">
              <a:solidFill>
                <a:srgbClr val="333333"/>
              </a:solidFill>
              <a:latin typeface="Calibri Light"/>
            </a:endParaRPr>
          </a:p>
          <a:p>
            <a:pPr marL="609600" indent="-609600" eaLnBrk="1" hangingPunct="1">
              <a:lnSpc>
                <a:spcPct val="100000"/>
              </a:lnSpc>
              <a:spcBef>
                <a:spcPts val="1200"/>
              </a:spcBef>
              <a:buFont typeface="Wingdings" panose="05000000000000000000" pitchFamily="2" charset="2"/>
              <a:buNone/>
            </a:pPr>
            <a:endParaRPr lang="fr-CH"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37</a:t>
            </a:fld>
            <a:endParaRPr lang="de-DE" dirty="0"/>
          </a:p>
        </p:txBody>
      </p:sp>
      <p:pic>
        <p:nvPicPr>
          <p:cNvPr id="11"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06042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dirty="0">
                <a:latin typeface="Calibri Light"/>
              </a:rPr>
              <a:t>Soyez conscient de vos ressources: procédure</a:t>
            </a:r>
            <a:endParaRPr lang="en-US" sz="3600" dirty="0">
              <a:latin typeface="Calibri Light"/>
            </a:endParaRPr>
          </a:p>
        </p:txBody>
      </p:sp>
      <p:sp>
        <p:nvSpPr>
          <p:cNvPr id="81922" name="Rectangle 2"/>
          <p:cNvSpPr>
            <a:spLocks noGrp="1" noChangeArrowheads="1"/>
          </p:cNvSpPr>
          <p:nvPr>
            <p:ph idx="1"/>
          </p:nvPr>
        </p:nvSpPr>
        <p:spPr/>
        <p:txBody>
          <a:bodyPr/>
          <a:lstStyle/>
          <a:p>
            <a:pPr marL="609600" indent="-609600" eaLnBrk="1" hangingPunct="1">
              <a:lnSpc>
                <a:spcPct val="100000"/>
              </a:lnSpc>
              <a:spcBef>
                <a:spcPts val="1200"/>
              </a:spcBef>
              <a:buClr>
                <a:srgbClr val="004992"/>
              </a:buClr>
              <a:buFont typeface="Wingdings" panose="05000000000000000000" pitchFamily="2" charset="2"/>
              <a:buAutoNum type="arabicPeriod"/>
            </a:pPr>
            <a:r>
              <a:rPr lang="fr-CH" altLang="de-DE" sz="2400" dirty="0">
                <a:solidFill>
                  <a:srgbClr val="004992"/>
                </a:solidFill>
                <a:latin typeface="Calibri Light"/>
              </a:rPr>
              <a:t>Pensez à vos propres ressources!</a:t>
            </a:r>
            <a:br>
              <a:rPr lang="fr-CH" altLang="de-DE" sz="2400" dirty="0">
                <a:solidFill>
                  <a:srgbClr val="333333"/>
                </a:solidFill>
                <a:latin typeface="Calibri Light"/>
              </a:rPr>
            </a:br>
            <a:r>
              <a:rPr lang="fr-CH" altLang="de-DE" sz="2400" i="1" dirty="0">
                <a:solidFill>
                  <a:srgbClr val="333333"/>
                </a:solidFill>
                <a:latin typeface="Calibri Light"/>
              </a:rPr>
              <a:t>Quelles habiletés ai-je? Pour quelles raisons ai-je reçu des</a:t>
            </a:r>
            <a:br>
              <a:rPr lang="fr-CH" altLang="de-DE" sz="2400" i="1" dirty="0">
                <a:solidFill>
                  <a:srgbClr val="333333"/>
                </a:solidFill>
                <a:latin typeface="Calibri Light"/>
              </a:rPr>
            </a:br>
            <a:r>
              <a:rPr lang="fr-CH" altLang="de-DE" sz="2400" i="1" dirty="0">
                <a:solidFill>
                  <a:srgbClr val="333333"/>
                </a:solidFill>
                <a:latin typeface="Calibri Light"/>
              </a:rPr>
              <a:t>compliments par le passé?</a:t>
            </a:r>
            <a:br>
              <a:rPr lang="fr-CH" altLang="de-DE" sz="2400" i="1" dirty="0">
                <a:solidFill>
                  <a:srgbClr val="333333"/>
                </a:solidFill>
                <a:latin typeface="Calibri Light"/>
              </a:rPr>
            </a:br>
            <a:r>
              <a:rPr lang="fr-CH" altLang="de-DE" sz="1600" i="1" dirty="0">
                <a:solidFill>
                  <a:srgbClr val="333333"/>
                </a:solidFill>
                <a:latin typeface="Calibri Light"/>
              </a:rPr>
              <a:t>Par exemple je suis manuel</a:t>
            </a:r>
            <a:r>
              <a:rPr lang="fr-CH" altLang="de-DE" sz="1600" dirty="0">
                <a:solidFill>
                  <a:srgbClr val="333333"/>
                </a:solidFill>
                <a:latin typeface="Calibri Light"/>
              </a:rPr>
              <a:t>.</a:t>
            </a:r>
            <a:endParaRPr lang="fr-CH" altLang="de-DE" sz="2400" i="1" dirty="0">
              <a:solidFill>
                <a:srgbClr val="333333"/>
              </a:solidFill>
              <a:latin typeface="Calibri Light"/>
            </a:endParaRPr>
          </a:p>
          <a:p>
            <a:pPr marL="609600" indent="-609600" eaLnBrk="1" hangingPunct="1">
              <a:buClr>
                <a:srgbClr val="004992"/>
              </a:buClr>
              <a:buFont typeface="Wingdings" panose="05000000000000000000" pitchFamily="2" charset="2"/>
              <a:buAutoNum type="arabicPeriod" startAt="2"/>
            </a:pPr>
            <a:r>
              <a:rPr lang="fr-CH" altLang="de-DE" sz="2400" dirty="0">
                <a:solidFill>
                  <a:srgbClr val="004992"/>
                </a:solidFill>
                <a:latin typeface="Calibri Light"/>
              </a:rPr>
              <a:t>Imaginez des situations concrètes!</a:t>
            </a:r>
            <a:br>
              <a:rPr lang="fr-CH" altLang="de-DE" sz="2400" dirty="0">
                <a:solidFill>
                  <a:srgbClr val="333333"/>
                </a:solidFill>
                <a:latin typeface="Calibri Light"/>
              </a:rPr>
            </a:br>
            <a:r>
              <a:rPr lang="fr-CH" altLang="de-DE" sz="2400" i="1" dirty="0">
                <a:solidFill>
                  <a:srgbClr val="333333"/>
                </a:solidFill>
                <a:latin typeface="Calibri Light"/>
              </a:rPr>
              <a:t>Où et quand? Qu’ai-je fait et qui m’a donné ce feed-back?</a:t>
            </a:r>
            <a:r>
              <a:rPr lang="fr-CH" altLang="de-DE" sz="1600" i="1" dirty="0">
                <a:solidFill>
                  <a:srgbClr val="333333"/>
                </a:solidFill>
                <a:latin typeface="Calibri Light"/>
              </a:rPr>
              <a:t> </a:t>
            </a:r>
            <a:br>
              <a:rPr lang="fr-CH" altLang="de-DE" sz="1600" i="1" dirty="0">
                <a:solidFill>
                  <a:srgbClr val="333333"/>
                </a:solidFill>
                <a:latin typeface="Calibri Light"/>
              </a:rPr>
            </a:br>
            <a:r>
              <a:rPr lang="fr-CH" altLang="de-DE" sz="1600" i="1" dirty="0">
                <a:solidFill>
                  <a:srgbClr val="333333"/>
                </a:solidFill>
                <a:latin typeface="Calibri Light"/>
              </a:rPr>
              <a:t>Par exemple la semaine dernière, j’ai aidé une amie à déménager; elle m’est reconnaissante de l’avoir fait.</a:t>
            </a:r>
          </a:p>
          <a:p>
            <a:pPr marL="609600" indent="-609600" eaLnBrk="1" hangingPunct="1">
              <a:lnSpc>
                <a:spcPct val="100000"/>
              </a:lnSpc>
              <a:spcBef>
                <a:spcPts val="1200"/>
              </a:spcBef>
              <a:buFont typeface="Wingdings" panose="05000000000000000000" pitchFamily="2" charset="2"/>
              <a:buNone/>
            </a:pPr>
            <a:endParaRPr lang="fr-CH"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38</a:t>
            </a:fld>
            <a:endParaRPr lang="de-DE" dirty="0"/>
          </a:p>
        </p:txBody>
      </p:sp>
      <p:pic>
        <p:nvPicPr>
          <p:cNvPr id="11"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06803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dirty="0">
                <a:latin typeface="Calibri Light"/>
              </a:rPr>
              <a:t>Soyez conscient de vos ressources: procédure</a:t>
            </a:r>
            <a:endParaRPr lang="en-US" sz="3600" dirty="0">
              <a:latin typeface="Calibri Light"/>
            </a:endParaRPr>
          </a:p>
        </p:txBody>
      </p:sp>
      <p:sp>
        <p:nvSpPr>
          <p:cNvPr id="81922" name="Rectangle 2"/>
          <p:cNvSpPr>
            <a:spLocks noGrp="1" noChangeArrowheads="1"/>
          </p:cNvSpPr>
          <p:nvPr>
            <p:ph idx="1"/>
          </p:nvPr>
        </p:nvSpPr>
        <p:spPr/>
        <p:txBody>
          <a:bodyPr/>
          <a:lstStyle/>
          <a:p>
            <a:pPr marL="609600" indent="-609600" eaLnBrk="1" hangingPunct="1">
              <a:lnSpc>
                <a:spcPct val="100000"/>
              </a:lnSpc>
              <a:spcBef>
                <a:spcPts val="1200"/>
              </a:spcBef>
              <a:buClr>
                <a:srgbClr val="004992"/>
              </a:buClr>
              <a:buFont typeface="Wingdings" panose="05000000000000000000" pitchFamily="2" charset="2"/>
              <a:buAutoNum type="arabicPeriod"/>
            </a:pPr>
            <a:r>
              <a:rPr lang="fr-CH" altLang="de-DE" sz="2400" dirty="0">
                <a:solidFill>
                  <a:srgbClr val="004992"/>
                </a:solidFill>
                <a:latin typeface="Calibri Light"/>
              </a:rPr>
              <a:t>Pensez à vos propres ressources!</a:t>
            </a:r>
            <a:br>
              <a:rPr lang="fr-CH" altLang="de-DE" sz="2400" dirty="0">
                <a:solidFill>
                  <a:srgbClr val="333333"/>
                </a:solidFill>
                <a:latin typeface="Calibri Light"/>
              </a:rPr>
            </a:br>
            <a:r>
              <a:rPr lang="fr-CH" altLang="de-DE" sz="2400" i="1" dirty="0">
                <a:solidFill>
                  <a:srgbClr val="333333"/>
                </a:solidFill>
                <a:latin typeface="Calibri Light"/>
              </a:rPr>
              <a:t>Quelles habiletés ai-je? Pour quelles raisons ai-je reçu des</a:t>
            </a:r>
            <a:br>
              <a:rPr lang="fr-CH" altLang="de-DE" sz="2400" i="1" dirty="0">
                <a:solidFill>
                  <a:srgbClr val="333333"/>
                </a:solidFill>
                <a:latin typeface="Calibri Light"/>
              </a:rPr>
            </a:br>
            <a:r>
              <a:rPr lang="fr-CH" altLang="de-DE" sz="2400" i="1" dirty="0">
                <a:solidFill>
                  <a:srgbClr val="333333"/>
                </a:solidFill>
                <a:latin typeface="Calibri Light"/>
              </a:rPr>
              <a:t>compliments par le passé?</a:t>
            </a:r>
            <a:br>
              <a:rPr lang="fr-CH" altLang="de-DE" sz="2400" i="1" dirty="0">
                <a:solidFill>
                  <a:srgbClr val="333333"/>
                </a:solidFill>
                <a:latin typeface="Calibri Light"/>
              </a:rPr>
            </a:br>
            <a:r>
              <a:rPr lang="fr-CH" altLang="de-DE" sz="1600" i="1" dirty="0">
                <a:solidFill>
                  <a:srgbClr val="333333"/>
                </a:solidFill>
                <a:latin typeface="Calibri Light"/>
              </a:rPr>
              <a:t>Par exemple je suis manuel</a:t>
            </a:r>
            <a:r>
              <a:rPr lang="fr-CH" altLang="de-DE" sz="1600" dirty="0">
                <a:solidFill>
                  <a:srgbClr val="333333"/>
                </a:solidFill>
                <a:latin typeface="Calibri Light"/>
              </a:rPr>
              <a:t>.</a:t>
            </a:r>
            <a:endParaRPr lang="fr-CH" altLang="de-DE" sz="2400" i="1" dirty="0">
              <a:solidFill>
                <a:srgbClr val="333333"/>
              </a:solidFill>
              <a:latin typeface="Calibri Light"/>
            </a:endParaRPr>
          </a:p>
          <a:p>
            <a:pPr marL="609600" indent="-609600" eaLnBrk="1" hangingPunct="1">
              <a:buClr>
                <a:srgbClr val="004992"/>
              </a:buClr>
              <a:buFont typeface="Wingdings" panose="05000000000000000000" pitchFamily="2" charset="2"/>
              <a:buAutoNum type="arabicPeriod" startAt="2"/>
            </a:pPr>
            <a:r>
              <a:rPr lang="fr-CH" altLang="de-DE" sz="2400" dirty="0">
                <a:solidFill>
                  <a:srgbClr val="004992"/>
                </a:solidFill>
                <a:latin typeface="Calibri Light"/>
              </a:rPr>
              <a:t>Imaginez des situations concrètes!</a:t>
            </a:r>
            <a:br>
              <a:rPr lang="fr-CH" altLang="de-DE" sz="2400" dirty="0">
                <a:solidFill>
                  <a:srgbClr val="333333"/>
                </a:solidFill>
                <a:latin typeface="Calibri Light"/>
              </a:rPr>
            </a:br>
            <a:r>
              <a:rPr lang="fr-CH" altLang="de-DE" sz="2400" i="1" dirty="0">
                <a:solidFill>
                  <a:srgbClr val="333333"/>
                </a:solidFill>
                <a:latin typeface="Calibri Light"/>
              </a:rPr>
              <a:t>Où et quand? Qu’ai-je fait et qui m’a donné ce feed-back?</a:t>
            </a:r>
            <a:r>
              <a:rPr lang="fr-CH" altLang="de-DE" sz="1600" i="1" dirty="0">
                <a:solidFill>
                  <a:srgbClr val="333333"/>
                </a:solidFill>
                <a:latin typeface="Calibri Light"/>
              </a:rPr>
              <a:t> </a:t>
            </a:r>
            <a:br>
              <a:rPr lang="fr-CH" altLang="de-DE" sz="1600" i="1" dirty="0">
                <a:solidFill>
                  <a:srgbClr val="333333"/>
                </a:solidFill>
                <a:latin typeface="Calibri Light"/>
              </a:rPr>
            </a:br>
            <a:r>
              <a:rPr lang="fr-CH" altLang="de-DE" sz="1600" i="1" dirty="0">
                <a:solidFill>
                  <a:srgbClr val="333333"/>
                </a:solidFill>
                <a:latin typeface="Calibri Light"/>
              </a:rPr>
              <a:t>Par exemple la semaine dernière, j’ai aidé une amie à déménager; elle m’est reconnaissante de l’avoir fait.</a:t>
            </a:r>
            <a:endParaRPr lang="fr-CH" altLang="de-DE" sz="2400" i="1" dirty="0">
              <a:solidFill>
                <a:srgbClr val="333333"/>
              </a:solidFill>
              <a:latin typeface="Calibri Light"/>
            </a:endParaRPr>
          </a:p>
          <a:p>
            <a:pPr marL="609600" indent="-609600" eaLnBrk="1" hangingPunct="1">
              <a:buClr>
                <a:srgbClr val="004992"/>
              </a:buClr>
              <a:buFont typeface="Wingdings" panose="05000000000000000000" pitchFamily="2" charset="2"/>
              <a:buAutoNum type="arabicPeriod" startAt="3"/>
            </a:pPr>
            <a:r>
              <a:rPr lang="fr-CH" altLang="de-DE" sz="2400" dirty="0">
                <a:solidFill>
                  <a:srgbClr val="004992"/>
                </a:solidFill>
                <a:latin typeface="Calibri Light"/>
              </a:rPr>
              <a:t>Ecrivez-les!</a:t>
            </a:r>
            <a:br>
              <a:rPr lang="fr-CH" altLang="de-DE" sz="2400" dirty="0">
                <a:solidFill>
                  <a:srgbClr val="333333"/>
                </a:solidFill>
                <a:latin typeface="Calibri Light"/>
              </a:rPr>
            </a:br>
            <a:r>
              <a:rPr lang="fr-CH" altLang="de-DE" sz="2400" i="1" dirty="0">
                <a:solidFill>
                  <a:srgbClr val="333333"/>
                </a:solidFill>
                <a:latin typeface="Calibri Light"/>
              </a:rPr>
              <a:t>Relisez-les régulièrement et développez! En cas de crise, revoyez-les (exemple, quand vous pensez que vous n’êtes bonne à rien).</a:t>
            </a:r>
            <a:br>
              <a:rPr lang="fr-CH" altLang="de-DE" sz="2400" i="1" dirty="0">
                <a:solidFill>
                  <a:srgbClr val="333333"/>
                </a:solidFill>
                <a:latin typeface="Calibri Light"/>
              </a:rPr>
            </a:br>
            <a:r>
              <a:rPr lang="fr-CH" altLang="de-DE" sz="1600" i="1" dirty="0">
                <a:solidFill>
                  <a:srgbClr val="333333"/>
                </a:solidFill>
                <a:latin typeface="Calibri Light"/>
              </a:rPr>
              <a:t>Par exemple, notez les choses qui se sont bien passées ou les compliments qu’on vous a faits.</a:t>
            </a:r>
          </a:p>
          <a:p>
            <a:pPr marL="609600" indent="-609600" eaLnBrk="1" hangingPunct="1">
              <a:lnSpc>
                <a:spcPct val="100000"/>
              </a:lnSpc>
              <a:spcBef>
                <a:spcPts val="1200"/>
              </a:spcBef>
              <a:buClr>
                <a:srgbClr val="333333"/>
              </a:buClr>
              <a:buFont typeface="Wingdings" panose="05000000000000000000" pitchFamily="2" charset="2"/>
              <a:buNone/>
            </a:pPr>
            <a:endParaRPr lang="fr-CH" altLang="de-DE" sz="1600" i="1" dirty="0">
              <a:solidFill>
                <a:srgbClr val="333333"/>
              </a:solidFill>
              <a:latin typeface="Calibri Light"/>
            </a:endParaRPr>
          </a:p>
          <a:p>
            <a:pPr marL="609600" indent="-609600" eaLnBrk="1" hangingPunct="1">
              <a:lnSpc>
                <a:spcPct val="100000"/>
              </a:lnSpc>
              <a:spcBef>
                <a:spcPts val="1200"/>
              </a:spcBef>
              <a:buFont typeface="Wingdings" panose="05000000000000000000" pitchFamily="2" charset="2"/>
              <a:buNone/>
            </a:pPr>
            <a:endParaRPr lang="fr-CH"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39</a:t>
            </a:fld>
            <a:endParaRPr lang="de-DE" dirty="0"/>
          </a:p>
        </p:txBody>
      </p:sp>
      <p:pic>
        <p:nvPicPr>
          <p:cNvPr id="11"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63224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Calibri Light"/>
              </a:rPr>
              <a:t>Conseils pour améliorer une humeur dépressive et/ou</a:t>
            </a:r>
            <a:br>
              <a:rPr lang="fr-FR" sz="3600" dirty="0">
                <a:latin typeface="Calibri Light"/>
              </a:rPr>
            </a:br>
            <a:r>
              <a:rPr lang="fr-FR" sz="3600" dirty="0">
                <a:latin typeface="Calibri Light"/>
              </a:rPr>
              <a:t>une faible estime de soi I</a:t>
            </a:r>
            <a:endParaRPr lang="en-US" sz="3600" dirty="0">
              <a:latin typeface="Calibri Light"/>
            </a:endParaRPr>
          </a:p>
        </p:txBody>
      </p:sp>
      <p:sp>
        <p:nvSpPr>
          <p:cNvPr id="6" name="Content Placeholder 5"/>
          <p:cNvSpPr>
            <a:spLocks noGrp="1"/>
          </p:cNvSpPr>
          <p:nvPr>
            <p:ph idx="1"/>
          </p:nvPr>
        </p:nvSpPr>
        <p:spPr/>
        <p:txBody>
          <a:bodyPr/>
          <a:lstStyle/>
          <a:p>
            <a:pPr marL="342900" lvl="0" indent="-342900" defTabSz="914400" fontAlgn="base">
              <a:buClr>
                <a:srgbClr val="000000"/>
              </a:buClr>
              <a:buFont typeface="WingDings"/>
              <a:buChar char=""/>
            </a:pPr>
            <a:r>
              <a:rPr lang="fr-CH" altLang="de-DE" sz="2400" dirty="0">
                <a:solidFill>
                  <a:srgbClr val="333333"/>
                </a:solidFill>
                <a:latin typeface="Calibri Light"/>
              </a:rPr>
              <a:t>Chaque soir, écrivez quelques éléments (</a:t>
            </a:r>
            <a:r>
              <a:rPr lang="fr-CH" altLang="de-DE" sz="2400" dirty="0" err="1">
                <a:solidFill>
                  <a:srgbClr val="333333"/>
                </a:solidFill>
                <a:latin typeface="Calibri Light"/>
              </a:rPr>
              <a:t>approx</a:t>
            </a:r>
            <a:r>
              <a:rPr lang="fr-CH" altLang="de-DE" sz="2400" dirty="0">
                <a:solidFill>
                  <a:srgbClr val="333333"/>
                </a:solidFill>
                <a:latin typeface="Calibri Light"/>
              </a:rPr>
              <a:t>. 5) positifs de la journée. Ainsi, vous garderez ces choses à l’esprit.</a:t>
            </a: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40</a:t>
            </a:fld>
            <a:endParaRPr lang="de-DE" dirty="0"/>
          </a:p>
        </p:txBody>
      </p:sp>
      <p:pic>
        <p:nvPicPr>
          <p:cNvPr id="13"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Calibri Light"/>
              </a:rPr>
              <a:t>Conseils pour améliorer une humeur dépressive et/ou</a:t>
            </a:r>
            <a:br>
              <a:rPr lang="fr-FR" sz="3600" dirty="0">
                <a:latin typeface="Calibri Light"/>
              </a:rPr>
            </a:br>
            <a:r>
              <a:rPr lang="fr-FR" sz="3600" dirty="0">
                <a:latin typeface="Calibri Light"/>
              </a:rPr>
              <a:t>une faible estime de soi I</a:t>
            </a:r>
            <a:endParaRPr lang="en-US" sz="3600" dirty="0">
              <a:latin typeface="Calibri Light"/>
            </a:endParaRPr>
          </a:p>
        </p:txBody>
      </p:sp>
      <p:sp>
        <p:nvSpPr>
          <p:cNvPr id="6" name="Content Placeholder 5"/>
          <p:cNvSpPr>
            <a:spLocks noGrp="1"/>
          </p:cNvSpPr>
          <p:nvPr>
            <p:ph idx="1"/>
          </p:nvPr>
        </p:nvSpPr>
        <p:spPr/>
        <p:txBody>
          <a:bodyPr/>
          <a:lstStyle/>
          <a:p>
            <a:pPr marL="342900" lvl="0" indent="-342900" defTabSz="914400" fontAlgn="base">
              <a:buClr>
                <a:srgbClr val="000000"/>
              </a:buClr>
              <a:buFont typeface="WingDings"/>
              <a:buChar char=""/>
            </a:pPr>
            <a:r>
              <a:rPr lang="fr-CH" altLang="de-DE" sz="2400" dirty="0">
                <a:solidFill>
                  <a:srgbClr val="333333"/>
                </a:solidFill>
                <a:latin typeface="Calibri Light"/>
              </a:rPr>
              <a:t>Chaque soir, écrivez quelques éléments (</a:t>
            </a:r>
            <a:r>
              <a:rPr lang="fr-CH" altLang="de-DE" sz="2400" dirty="0" err="1">
                <a:solidFill>
                  <a:srgbClr val="333333"/>
                </a:solidFill>
                <a:latin typeface="Calibri Light"/>
              </a:rPr>
              <a:t>approx</a:t>
            </a:r>
            <a:r>
              <a:rPr lang="fr-CH" altLang="de-DE" sz="2400" dirty="0">
                <a:solidFill>
                  <a:srgbClr val="333333"/>
                </a:solidFill>
                <a:latin typeface="Calibri Light"/>
              </a:rPr>
              <a:t>. 5) positifs de la journée. Ainsi, vous garderez ces choses à l’esprit.</a:t>
            </a:r>
          </a:p>
          <a:p>
            <a:pPr marL="342900" lvl="0" indent="-342900" defTabSz="914400" fontAlgn="base">
              <a:buClr>
                <a:srgbClr val="000000"/>
              </a:buClr>
              <a:buFont typeface="WingDings"/>
              <a:buChar char=""/>
            </a:pPr>
            <a:r>
              <a:rPr lang="fr-CH" altLang="de-DE" sz="2400" dirty="0">
                <a:solidFill>
                  <a:srgbClr val="333333"/>
                </a:solidFill>
                <a:latin typeface="Calibri Light"/>
              </a:rPr>
              <a:t>Devant un miroir, dites-vous à vous-même: </a:t>
            </a:r>
            <a:r>
              <a:rPr lang="en-US" altLang="de-DE" sz="2400" dirty="0">
                <a:solidFill>
                  <a:srgbClr val="333333"/>
                </a:solidFill>
                <a:latin typeface="Calibri Light"/>
              </a:rPr>
              <a:t>«</a:t>
            </a:r>
            <a:r>
              <a:rPr lang="fr-CH" altLang="de-DE" sz="2400" dirty="0">
                <a:solidFill>
                  <a:srgbClr val="333333"/>
                </a:solidFill>
                <a:latin typeface="Calibri Light"/>
              </a:rPr>
              <a:t>Je m’aime</a:t>
            </a:r>
            <a:r>
              <a:rPr lang="en-US" altLang="de-DE" sz="2400" dirty="0">
                <a:solidFill>
                  <a:srgbClr val="333333"/>
                </a:solidFill>
                <a:latin typeface="Calibri Light"/>
              </a:rPr>
              <a:t>» </a:t>
            </a:r>
            <a:r>
              <a:rPr lang="fr-CH" altLang="de-DE" sz="2400" dirty="0">
                <a:solidFill>
                  <a:srgbClr val="333333"/>
                </a:solidFill>
                <a:latin typeface="Calibri Light"/>
              </a:rPr>
              <a:t>ou </a:t>
            </a:r>
            <a:r>
              <a:rPr lang="en-US" altLang="de-DE" sz="2400" dirty="0">
                <a:solidFill>
                  <a:srgbClr val="333333"/>
                </a:solidFill>
                <a:latin typeface="Calibri Light"/>
              </a:rPr>
              <a:t>«</a:t>
            </a:r>
            <a:r>
              <a:rPr lang="fr-CH" altLang="de-DE" sz="2400" dirty="0">
                <a:solidFill>
                  <a:srgbClr val="333333"/>
                </a:solidFill>
                <a:latin typeface="Calibri Light"/>
              </a:rPr>
              <a:t>Je t’aime</a:t>
            </a:r>
            <a:r>
              <a:rPr lang="en-US" altLang="de-DE" sz="2400" dirty="0">
                <a:solidFill>
                  <a:srgbClr val="333333"/>
                </a:solidFill>
                <a:latin typeface="Calibri Light"/>
              </a:rPr>
              <a:t>»</a:t>
            </a:r>
            <a:r>
              <a:rPr lang="fr-CH" altLang="de-DE" sz="2400" dirty="0">
                <a:solidFill>
                  <a:srgbClr val="333333"/>
                </a:solidFill>
                <a:latin typeface="Calibri Light"/>
              </a:rPr>
              <a:t>! (note: au début, vous allez vous sentir un peu ridicule en faisant cela!).</a:t>
            </a: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41</a:t>
            </a:fld>
            <a:endParaRPr lang="de-DE" dirty="0"/>
          </a:p>
        </p:txBody>
      </p:sp>
      <p:pic>
        <p:nvPicPr>
          <p:cNvPr id="13"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88943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Calibri Light"/>
              </a:rPr>
              <a:t>Conseils pour améliorer une humeur dépressive et/ou</a:t>
            </a:r>
            <a:br>
              <a:rPr lang="fr-FR" sz="3600" dirty="0">
                <a:latin typeface="Calibri Light"/>
              </a:rPr>
            </a:br>
            <a:r>
              <a:rPr lang="fr-FR" sz="3600" dirty="0">
                <a:latin typeface="Calibri Light"/>
              </a:rPr>
              <a:t>une faible estime de soi I</a:t>
            </a:r>
            <a:endParaRPr lang="en-US" sz="3600" dirty="0">
              <a:latin typeface="Calibri Light"/>
            </a:endParaRPr>
          </a:p>
        </p:txBody>
      </p:sp>
      <p:sp>
        <p:nvSpPr>
          <p:cNvPr id="6" name="Content Placeholder 5"/>
          <p:cNvSpPr>
            <a:spLocks noGrp="1"/>
          </p:cNvSpPr>
          <p:nvPr>
            <p:ph idx="1"/>
          </p:nvPr>
        </p:nvSpPr>
        <p:spPr/>
        <p:txBody>
          <a:bodyPr/>
          <a:lstStyle/>
          <a:p>
            <a:pPr marL="342900" lvl="0" indent="-342900" defTabSz="914400" fontAlgn="base">
              <a:buClr>
                <a:srgbClr val="000000"/>
              </a:buClr>
              <a:buFont typeface="WingDings"/>
              <a:buChar char=""/>
            </a:pPr>
            <a:r>
              <a:rPr lang="fr-CH" altLang="de-DE" sz="2400">
                <a:solidFill>
                  <a:srgbClr val="333333"/>
                </a:solidFill>
                <a:latin typeface="Calibri Light"/>
              </a:rPr>
              <a:t>Chaque soir, écrivez quelques éléments (</a:t>
            </a:r>
            <a:r>
              <a:rPr lang="fr-CH" altLang="de-DE" sz="2400" dirty="0" err="1">
                <a:solidFill>
                  <a:srgbClr val="333333"/>
                </a:solidFill>
                <a:latin typeface="Calibri Light"/>
              </a:rPr>
              <a:t>approx</a:t>
            </a:r>
            <a:r>
              <a:rPr lang="fr-CH" altLang="de-DE" sz="2400" dirty="0">
                <a:solidFill>
                  <a:srgbClr val="333333"/>
                </a:solidFill>
                <a:latin typeface="Calibri Light"/>
              </a:rPr>
              <a:t>. 5) positifs de la journée. Ainsi, vous garderez ces choses à l’esprit.</a:t>
            </a:r>
          </a:p>
          <a:p>
            <a:pPr marL="342900" lvl="0" indent="-342900" defTabSz="914400" fontAlgn="base">
              <a:buClr>
                <a:srgbClr val="000000"/>
              </a:buClr>
              <a:buFont typeface="WingDings"/>
              <a:buChar char=""/>
            </a:pPr>
            <a:r>
              <a:rPr lang="fr-CH" altLang="de-DE" sz="2400" dirty="0">
                <a:solidFill>
                  <a:srgbClr val="333333"/>
                </a:solidFill>
                <a:latin typeface="Calibri Light"/>
              </a:rPr>
              <a:t>Devant un miroir, dites-vous à vous-même: </a:t>
            </a:r>
            <a:r>
              <a:rPr lang="en-US" altLang="de-DE" sz="2400" dirty="0">
                <a:solidFill>
                  <a:srgbClr val="333333"/>
                </a:solidFill>
                <a:latin typeface="Calibri Light"/>
              </a:rPr>
              <a:t>«</a:t>
            </a:r>
            <a:r>
              <a:rPr lang="fr-CH" altLang="de-DE" sz="2400" dirty="0">
                <a:solidFill>
                  <a:srgbClr val="333333"/>
                </a:solidFill>
                <a:latin typeface="Calibri Light"/>
              </a:rPr>
              <a:t>Je m’aime</a:t>
            </a:r>
            <a:r>
              <a:rPr lang="en-US" altLang="de-DE" sz="2400" dirty="0">
                <a:solidFill>
                  <a:srgbClr val="333333"/>
                </a:solidFill>
                <a:latin typeface="Calibri Light"/>
              </a:rPr>
              <a:t>» </a:t>
            </a:r>
            <a:r>
              <a:rPr lang="fr-CH" altLang="de-DE" sz="2400" dirty="0">
                <a:solidFill>
                  <a:srgbClr val="333333"/>
                </a:solidFill>
                <a:latin typeface="Calibri Light"/>
              </a:rPr>
              <a:t>ou </a:t>
            </a:r>
            <a:r>
              <a:rPr lang="en-US" altLang="de-DE" sz="2400" dirty="0">
                <a:solidFill>
                  <a:srgbClr val="333333"/>
                </a:solidFill>
                <a:latin typeface="Calibri Light"/>
              </a:rPr>
              <a:t>«</a:t>
            </a:r>
            <a:r>
              <a:rPr lang="fr-CH" altLang="de-DE" sz="2400" dirty="0">
                <a:solidFill>
                  <a:srgbClr val="333333"/>
                </a:solidFill>
                <a:latin typeface="Calibri Light"/>
              </a:rPr>
              <a:t>Je t’aime</a:t>
            </a:r>
            <a:r>
              <a:rPr lang="en-US" altLang="de-DE" sz="2400" dirty="0">
                <a:solidFill>
                  <a:srgbClr val="333333"/>
                </a:solidFill>
                <a:latin typeface="Calibri Light"/>
              </a:rPr>
              <a:t>»</a:t>
            </a:r>
            <a:r>
              <a:rPr lang="fr-CH" altLang="de-DE" sz="2400" dirty="0">
                <a:solidFill>
                  <a:srgbClr val="333333"/>
                </a:solidFill>
                <a:latin typeface="Calibri Light"/>
              </a:rPr>
              <a:t>! (note: au début, vous allez vous sentir un peu ridicule en faisant cela!).</a:t>
            </a:r>
          </a:p>
          <a:p>
            <a:pPr marL="342900" lvl="0" indent="-342900" defTabSz="914400" fontAlgn="base">
              <a:buClr>
                <a:srgbClr val="000000"/>
              </a:buClr>
              <a:buFont typeface="WingDings"/>
              <a:buChar char=""/>
            </a:pPr>
            <a:r>
              <a:rPr lang="fr-CH" altLang="de-DE" sz="2400" dirty="0">
                <a:solidFill>
                  <a:srgbClr val="333333"/>
                </a:solidFill>
                <a:latin typeface="Calibri Light"/>
              </a:rPr>
              <a:t>Acceptez les compliments et écrivez-les, pour les réutiliser quand cela ira plus mal!</a:t>
            </a:r>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42</a:t>
            </a:fld>
            <a:endParaRPr lang="de-DE" dirty="0"/>
          </a:p>
        </p:txBody>
      </p:sp>
      <p:pic>
        <p:nvPicPr>
          <p:cNvPr id="13"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1242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Calibri Light"/>
              </a:rPr>
              <a:t>Conseils pour améliorer une humeur dépressive et/ou</a:t>
            </a:r>
            <a:br>
              <a:rPr lang="fr-FR" sz="3600" dirty="0">
                <a:latin typeface="Calibri Light"/>
              </a:rPr>
            </a:br>
            <a:r>
              <a:rPr lang="fr-FR" sz="3600" dirty="0">
                <a:latin typeface="Calibri Light"/>
              </a:rPr>
              <a:t>une faible estime de soi II</a:t>
            </a:r>
            <a:endParaRPr lang="en-US" sz="3600" dirty="0">
              <a:latin typeface="Calibri Light"/>
            </a:endParaRPr>
          </a:p>
        </p:txBody>
      </p:sp>
      <p:sp>
        <p:nvSpPr>
          <p:cNvPr id="6" name="Content Placeholder 5"/>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333333"/>
                </a:solidFill>
                <a:latin typeface="Calibri Light"/>
              </a:rPr>
              <a:t>Essayez de vous rappeler les situations durant lesquelles vous vous êtes senti bien; essayez de vous les rappeler avec tous vos sens (vision, toucher, odorat...), peut-être à l’aide d’un album photo.</a:t>
            </a: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43</a:t>
            </a:fld>
            <a:endParaRPr lang="de-DE" dirty="0"/>
          </a:p>
        </p:txBody>
      </p:sp>
      <p:pic>
        <p:nvPicPr>
          <p:cNvPr id="14"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Calibri Light"/>
              </a:rPr>
              <a:t>Conseils pour améliorer une humeur dépressive et/ou</a:t>
            </a:r>
            <a:br>
              <a:rPr lang="fr-FR" sz="3600" dirty="0">
                <a:latin typeface="Calibri Light"/>
              </a:rPr>
            </a:br>
            <a:r>
              <a:rPr lang="fr-FR" sz="3600" dirty="0">
                <a:latin typeface="Calibri Light"/>
              </a:rPr>
              <a:t>une faible estime de soi II</a:t>
            </a:r>
            <a:endParaRPr lang="en-US" sz="3600" dirty="0">
              <a:latin typeface="Calibri Light"/>
            </a:endParaRPr>
          </a:p>
        </p:txBody>
      </p:sp>
      <p:sp>
        <p:nvSpPr>
          <p:cNvPr id="6" name="Content Placeholder 5"/>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333333"/>
                </a:solidFill>
                <a:latin typeface="Calibri Light"/>
              </a:rPr>
              <a:t>Essayez de vous rappeler les situations durant lesquelles vous vous êtes senti bien; essayez de vous les rappeler avec tous vos sens (vision, toucher, odorat...), peut-être à l’aide d’un album photo.</a:t>
            </a:r>
          </a:p>
          <a:p>
            <a:pPr marL="342900" lvl="0" indent="-342900" defTabSz="914400" fontAlgn="base">
              <a:buClr>
                <a:srgbClr val="000000"/>
              </a:buClr>
              <a:buFont typeface="WingDings"/>
              <a:buChar char=""/>
            </a:pPr>
            <a:r>
              <a:rPr lang="fr-FR" altLang="de-DE" sz="2400" dirty="0">
                <a:solidFill>
                  <a:srgbClr val="333333"/>
                </a:solidFill>
                <a:latin typeface="Calibri Light"/>
              </a:rPr>
              <a:t>Faites des choses que vous aimez vraiment, idéalement avec d’autres personnes (aller au cinéma, boire un café).</a:t>
            </a: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44</a:t>
            </a:fld>
            <a:endParaRPr lang="de-DE" dirty="0"/>
          </a:p>
        </p:txBody>
      </p:sp>
      <p:pic>
        <p:nvPicPr>
          <p:cNvPr id="14"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61928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Calibri Light"/>
              </a:rPr>
              <a:t>Conseils pour améliorer une humeur dépressive et/ou</a:t>
            </a:r>
            <a:br>
              <a:rPr lang="fr-FR" sz="3600" dirty="0">
                <a:latin typeface="Calibri Light"/>
              </a:rPr>
            </a:br>
            <a:r>
              <a:rPr lang="fr-FR" sz="3600" dirty="0">
                <a:latin typeface="Calibri Light"/>
              </a:rPr>
              <a:t>une faible estime de soi II</a:t>
            </a:r>
            <a:endParaRPr lang="en-US" sz="3600" dirty="0">
              <a:latin typeface="Calibri Light"/>
            </a:endParaRPr>
          </a:p>
        </p:txBody>
      </p:sp>
      <p:sp>
        <p:nvSpPr>
          <p:cNvPr id="6" name="Content Placeholder 5"/>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333333"/>
                </a:solidFill>
                <a:latin typeface="Calibri Light"/>
              </a:rPr>
              <a:t>Essayez de vous rappeler les situations durant lesquelles vous vous êtes senti bien; essayez de vous les rappeler avec tous vos sens (vision, toucher, odorat...), peut-être à l’aide d’un album photo.</a:t>
            </a:r>
          </a:p>
          <a:p>
            <a:pPr marL="342900" lvl="0" indent="-342900" defTabSz="914400" fontAlgn="base">
              <a:buClr>
                <a:srgbClr val="000000"/>
              </a:buClr>
              <a:buFont typeface="WingDings"/>
              <a:buChar char=""/>
            </a:pPr>
            <a:r>
              <a:rPr lang="fr-FR" altLang="de-DE" sz="2400" dirty="0">
                <a:solidFill>
                  <a:srgbClr val="333333"/>
                </a:solidFill>
                <a:latin typeface="Calibri Light"/>
              </a:rPr>
              <a:t>Faites des choses que vous aimez vraiment, idéalement avec d’autres personnes (aller au cinéma, boire un café).</a:t>
            </a:r>
          </a:p>
          <a:p>
            <a:pPr marL="342900" lvl="0" indent="-342900" defTabSz="914400" fontAlgn="base">
              <a:buClr>
                <a:srgbClr val="000000"/>
              </a:buClr>
              <a:buFont typeface="WingDings"/>
              <a:buChar char=""/>
            </a:pPr>
            <a:r>
              <a:rPr lang="fr-CH" altLang="de-DE" sz="2400" dirty="0">
                <a:solidFill>
                  <a:srgbClr val="333333"/>
                </a:solidFill>
                <a:latin typeface="Calibri Light"/>
              </a:rPr>
              <a:t>Ayez des activités physiques</a:t>
            </a:r>
            <a:r>
              <a:rPr lang="fr-FR" altLang="de-DE" sz="2400" dirty="0">
                <a:solidFill>
                  <a:srgbClr val="333333"/>
                </a:solidFill>
                <a:latin typeface="Calibri Light"/>
              </a:rPr>
              <a:t> (au moins 20 minutes mais sans forcer); faites un </a:t>
            </a:r>
            <a:r>
              <a:rPr lang="fr-CH" altLang="de-DE" sz="2400" dirty="0">
                <a:solidFill>
                  <a:srgbClr val="333333"/>
                </a:solidFill>
                <a:latin typeface="Calibri Light"/>
              </a:rPr>
              <a:t>entraînement</a:t>
            </a:r>
            <a:r>
              <a:rPr lang="fr-FR" altLang="de-DE" sz="2400" dirty="0">
                <a:solidFill>
                  <a:srgbClr val="333333"/>
                </a:solidFill>
                <a:latin typeface="Calibri Light"/>
              </a:rPr>
              <a:t> d’endurance, par exemple du footing ou une longue marche.</a:t>
            </a: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45</a:t>
            </a:fld>
            <a:endParaRPr lang="de-DE" dirty="0"/>
          </a:p>
        </p:txBody>
      </p:sp>
      <p:pic>
        <p:nvPicPr>
          <p:cNvPr id="14"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15294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Calibri Light"/>
              </a:rPr>
              <a:t>Conseils pour améliorer une humeur dépressive et/ou</a:t>
            </a:r>
            <a:br>
              <a:rPr lang="fr-FR" sz="3600" dirty="0">
                <a:latin typeface="Calibri Light"/>
              </a:rPr>
            </a:br>
            <a:r>
              <a:rPr lang="fr-FR" sz="3600" dirty="0">
                <a:latin typeface="Calibri Light"/>
              </a:rPr>
              <a:t>une faible estime de soi II</a:t>
            </a:r>
            <a:endParaRPr lang="en-US" sz="3600" dirty="0">
              <a:latin typeface="Calibri Light"/>
            </a:endParaRPr>
          </a:p>
        </p:txBody>
      </p:sp>
      <p:sp>
        <p:nvSpPr>
          <p:cNvPr id="6" name="Content Placeholder 5"/>
          <p:cNvSpPr>
            <a:spLocks noGrp="1"/>
          </p:cNvSpPr>
          <p:nvPr>
            <p:ph idx="1"/>
          </p:nvPr>
        </p:nvSpPr>
        <p:spPr/>
        <p:txBody>
          <a:bodyPr/>
          <a:lstStyle/>
          <a:p>
            <a:pPr marL="342900" lvl="0" indent="-342900" defTabSz="914400" fontAlgn="base">
              <a:buClr>
                <a:srgbClr val="000000"/>
              </a:buClr>
              <a:buFont typeface="WingDings"/>
              <a:buChar char=""/>
            </a:pPr>
            <a:r>
              <a:rPr lang="fr-FR" altLang="de-DE" sz="2400">
                <a:solidFill>
                  <a:srgbClr val="333333"/>
                </a:solidFill>
                <a:latin typeface="Calibri Light"/>
              </a:rPr>
              <a:t>Essayez de vous rappeler les situations durant lesquelles vous vous êtes senti bien; essayez de vous les rappeler avec tous vos sens (vision, toucher, odorat...), peut-être à l’aide d’un album photo.</a:t>
            </a:r>
          </a:p>
          <a:p>
            <a:pPr marL="342900" lvl="0" indent="-342900" defTabSz="914400" fontAlgn="base">
              <a:buClr>
                <a:srgbClr val="000000"/>
              </a:buClr>
              <a:buFont typeface="WingDings"/>
              <a:buChar char=""/>
            </a:pPr>
            <a:r>
              <a:rPr lang="fr-FR" altLang="de-DE" sz="2400" dirty="0">
                <a:solidFill>
                  <a:srgbClr val="333333"/>
                </a:solidFill>
                <a:latin typeface="Calibri Light"/>
              </a:rPr>
              <a:t>Faites des choses que vous aimez vraiment, idéalement avec d’autres personnes (aller au cinéma, boire un café).</a:t>
            </a:r>
          </a:p>
          <a:p>
            <a:pPr marL="342900" lvl="0" indent="-342900" defTabSz="914400" fontAlgn="base">
              <a:buClr>
                <a:srgbClr val="000000"/>
              </a:buClr>
              <a:buFont typeface="WingDings"/>
              <a:buChar char=""/>
            </a:pPr>
            <a:r>
              <a:rPr lang="fr-CH" altLang="de-DE" sz="2400" dirty="0">
                <a:solidFill>
                  <a:srgbClr val="333333"/>
                </a:solidFill>
                <a:latin typeface="Calibri Light"/>
              </a:rPr>
              <a:t>Ayez des activités physiques</a:t>
            </a:r>
            <a:r>
              <a:rPr lang="fr-FR" altLang="de-DE" sz="2400" dirty="0">
                <a:solidFill>
                  <a:srgbClr val="333333"/>
                </a:solidFill>
                <a:latin typeface="Calibri Light"/>
              </a:rPr>
              <a:t> (au moins 20 minutes mais sans forcer); faites un </a:t>
            </a:r>
            <a:r>
              <a:rPr lang="fr-CH" altLang="de-DE" sz="2400" dirty="0">
                <a:solidFill>
                  <a:srgbClr val="333333"/>
                </a:solidFill>
                <a:latin typeface="Calibri Light"/>
              </a:rPr>
              <a:t>entraînement</a:t>
            </a:r>
            <a:r>
              <a:rPr lang="fr-FR" altLang="de-DE" sz="2400" dirty="0">
                <a:solidFill>
                  <a:srgbClr val="333333"/>
                </a:solidFill>
                <a:latin typeface="Calibri Light"/>
              </a:rPr>
              <a:t> d’endurance, par exemple du footing ou une longue marche.</a:t>
            </a:r>
          </a:p>
          <a:p>
            <a:pPr marL="342900" lvl="0" indent="-342900" defTabSz="914400" fontAlgn="base">
              <a:buClr>
                <a:srgbClr val="000000"/>
              </a:buClr>
              <a:buFont typeface="WingDings"/>
              <a:buChar char=""/>
            </a:pPr>
            <a:r>
              <a:rPr lang="fr-FR" altLang="de-DE" sz="2400" dirty="0">
                <a:solidFill>
                  <a:srgbClr val="333333"/>
                </a:solidFill>
                <a:latin typeface="Calibri Light"/>
              </a:rPr>
              <a:t>Ecoutez votre musique préférée!</a:t>
            </a:r>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46</a:t>
            </a:fld>
            <a:endParaRPr lang="de-DE" dirty="0"/>
          </a:p>
        </p:txBody>
      </p:sp>
      <p:pic>
        <p:nvPicPr>
          <p:cNvPr id="14"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41497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Transfert à la vie quotidienne</a:t>
            </a:r>
            <a:endParaRPr lang="en-US" sz="3600" dirty="0">
              <a:latin typeface="Calibri Light"/>
            </a:endParaRPr>
          </a:p>
        </p:txBody>
      </p:sp>
      <p:sp>
        <p:nvSpPr>
          <p:cNvPr id="6" name="Content Placeholder 5"/>
          <p:cNvSpPr>
            <a:spLocks noGrp="1"/>
          </p:cNvSpPr>
          <p:nvPr>
            <p:ph idx="1"/>
          </p:nvPr>
        </p:nvSpPr>
        <p:spPr/>
        <p:txBody>
          <a:bodyPr/>
          <a:lstStyle/>
          <a:p>
            <a:pPr lvl="0" defTabSz="914400" fontAlgn="base"/>
            <a:r>
              <a:rPr lang="fr-CH" altLang="de-DE" sz="2400" b="1" dirty="0">
                <a:solidFill>
                  <a:srgbClr val="333333"/>
                </a:solidFill>
                <a:latin typeface="Calibri Light"/>
              </a:rPr>
              <a:t>Buts de l'apprentissage:</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La dépression n’est pas un fait inévitable.</a:t>
            </a: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47</a:t>
            </a:fld>
            <a:endParaRPr lang="de-DE"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Transfert à la vie quotidienne</a:t>
            </a:r>
            <a:endParaRPr lang="en-US" sz="3600" dirty="0">
              <a:latin typeface="Calibri Light"/>
            </a:endParaRPr>
          </a:p>
        </p:txBody>
      </p:sp>
      <p:sp>
        <p:nvSpPr>
          <p:cNvPr id="6" name="Content Placeholder 5"/>
          <p:cNvSpPr>
            <a:spLocks noGrp="1"/>
          </p:cNvSpPr>
          <p:nvPr>
            <p:ph idx="1"/>
          </p:nvPr>
        </p:nvSpPr>
        <p:spPr/>
        <p:txBody>
          <a:bodyPr/>
          <a:lstStyle/>
          <a:p>
            <a:pPr lvl="0" defTabSz="914400" fontAlgn="base"/>
            <a:r>
              <a:rPr lang="fr-CH" altLang="de-DE" sz="2400" b="1" dirty="0">
                <a:solidFill>
                  <a:srgbClr val="333333"/>
                </a:solidFill>
                <a:latin typeface="Calibri Light"/>
              </a:rPr>
              <a:t>Buts de l'apprentissage:</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La dépression n’est pas un fait inévitable.</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Etre attentif aux distorsions typiques de la dépression qu’on vient de voir et essayer de les modifier (voir la notice).</a:t>
            </a: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48</a:t>
            </a:fld>
            <a:endParaRPr lang="de-DE" dirty="0"/>
          </a:p>
        </p:txBody>
      </p:sp>
    </p:spTree>
    <p:extLst>
      <p:ext uri="{BB962C8B-B14F-4D97-AF65-F5344CB8AC3E}">
        <p14:creationId xmlns:p14="http://schemas.microsoft.com/office/powerpoint/2010/main" val="39026994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Transfert à la vie quotidienne</a:t>
            </a:r>
            <a:endParaRPr lang="en-US" sz="3600" dirty="0">
              <a:latin typeface="Calibri Light"/>
            </a:endParaRPr>
          </a:p>
        </p:txBody>
      </p:sp>
      <p:sp>
        <p:nvSpPr>
          <p:cNvPr id="6" name="Content Placeholder 5"/>
          <p:cNvSpPr>
            <a:spLocks noGrp="1"/>
          </p:cNvSpPr>
          <p:nvPr>
            <p:ph idx="1"/>
          </p:nvPr>
        </p:nvSpPr>
        <p:spPr/>
        <p:txBody>
          <a:bodyPr/>
          <a:lstStyle/>
          <a:p>
            <a:pPr lvl="0" defTabSz="914400" fontAlgn="base"/>
            <a:r>
              <a:rPr lang="fr-CH" altLang="de-DE" sz="2400" b="1" dirty="0">
                <a:solidFill>
                  <a:srgbClr val="333333"/>
                </a:solidFill>
                <a:latin typeface="Calibri Light"/>
              </a:rPr>
              <a:t>Buts de l'apprentissage:</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La dépression n’est pas un fait inévitable.</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Etre attentif aux distorsions typiques de la dépression qu’on vient de voir et essayer de les modifier (voir la notice).</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Utilisez continuellement les conseils donnés plus tôt pour améliorer l'humeur et l'estime de soi.</a:t>
            </a: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49</a:t>
            </a:fld>
            <a:endParaRPr lang="de-DE" dirty="0"/>
          </a:p>
        </p:txBody>
      </p:sp>
    </p:spTree>
    <p:extLst>
      <p:ext uri="{BB962C8B-B14F-4D97-AF65-F5344CB8AC3E}">
        <p14:creationId xmlns:p14="http://schemas.microsoft.com/office/powerpoint/2010/main" val="3147717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Transfert à la vie quotidienne</a:t>
            </a:r>
            <a:endParaRPr lang="en-US" sz="3600" dirty="0">
              <a:latin typeface="Calibri Light"/>
            </a:endParaRPr>
          </a:p>
        </p:txBody>
      </p:sp>
      <p:sp>
        <p:nvSpPr>
          <p:cNvPr id="6" name="Content Placeholder 5"/>
          <p:cNvSpPr>
            <a:spLocks noGrp="1"/>
          </p:cNvSpPr>
          <p:nvPr>
            <p:ph idx="1"/>
          </p:nvPr>
        </p:nvSpPr>
        <p:spPr/>
        <p:txBody>
          <a:bodyPr/>
          <a:lstStyle/>
          <a:p>
            <a:pPr lvl="0" defTabSz="914400" fontAlgn="base"/>
            <a:r>
              <a:rPr lang="fr-CH" altLang="de-DE" sz="2400" b="1" dirty="0">
                <a:solidFill>
                  <a:srgbClr val="333333"/>
                </a:solidFill>
                <a:latin typeface="Calibri Light"/>
              </a:rPr>
              <a:t>Buts de l'apprentissage:</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La dépression n’est pas un fait inévitable.</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Etre attentif aux distorsions typiques de la dépression qu’on vient de voir et essayer de les modifier (voir la notice).</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Utilisez continuellement les conseils donnés plus tôt pour améliorer l'humeur et l'estime de soi.</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En cas de symptômes dépressifs sévères, contactez un psychologue ou un psychiatre.</a:t>
            </a:r>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50</a:t>
            </a:fld>
            <a:endParaRPr lang="de-DE" dirty="0"/>
          </a:p>
        </p:txBody>
      </p:sp>
    </p:spTree>
    <p:extLst>
      <p:ext uri="{BB962C8B-B14F-4D97-AF65-F5344CB8AC3E}">
        <p14:creationId xmlns:p14="http://schemas.microsoft.com/office/powerpoint/2010/main" val="10168422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Quel rapport avec la psychose?</a:t>
            </a:r>
            <a:endParaRPr lang="en-US" sz="3600" dirty="0">
              <a:latin typeface="Calibri Light"/>
            </a:endParaRPr>
          </a:p>
        </p:txBody>
      </p:sp>
      <p:sp>
        <p:nvSpPr>
          <p:cNvPr id="6" name="Content Placeholder 5"/>
          <p:cNvSpPr>
            <a:spLocks noGrp="1"/>
          </p:cNvSpPr>
          <p:nvPr>
            <p:ph idx="1"/>
          </p:nvPr>
        </p:nvSpPr>
        <p:spPr/>
        <p:txBody>
          <a:bodyPr/>
          <a:lstStyle/>
          <a:p>
            <a:pPr lvl="0" defTabSz="914400" fontAlgn="base">
              <a:lnSpc>
                <a:spcPct val="100000"/>
              </a:lnSpc>
              <a:spcBef>
                <a:spcPts val="1200"/>
              </a:spcBef>
              <a:buClr>
                <a:srgbClr val="000000"/>
              </a:buClr>
            </a:pPr>
            <a:r>
              <a:rPr lang="fr-CH" altLang="de-DE" dirty="0">
                <a:solidFill>
                  <a:srgbClr val="333333"/>
                </a:solidFill>
                <a:latin typeface="Calibri Light"/>
                <a:cs typeface="Times New Roman" panose="02020603050405020304" pitchFamily="18" charset="0"/>
              </a:rPr>
              <a:t>Beaucoup de personnes souffrant d’une psychose </a:t>
            </a:r>
            <a:r>
              <a:rPr lang="fr-CH" altLang="de-DE" dirty="0">
                <a:solidFill>
                  <a:srgbClr val="333333"/>
                </a:solidFill>
                <a:latin typeface="Calibri Light"/>
                <a:ea typeface="Verdana" panose="020B0604030504040204" pitchFamily="34" charset="0"/>
                <a:cs typeface="Verdana" panose="020B0604030504040204" pitchFamily="34" charset="0"/>
              </a:rPr>
              <a:t>[mais pas toutes!] </a:t>
            </a:r>
            <a:r>
              <a:rPr lang="fr-CH" altLang="de-DE" dirty="0">
                <a:solidFill>
                  <a:srgbClr val="333333"/>
                </a:solidFill>
                <a:latin typeface="Calibri Light"/>
                <a:cs typeface="Times New Roman" panose="02020603050405020304" pitchFamily="18" charset="0"/>
              </a:rPr>
              <a:t>ont une faible estime d’elles-mêmes, particulièrement après un épisode psychotique (sentiment de honte, peur que leurs amis s’en aillent). Durant, la psychose certains rapportent de la peur, mais aussi d’autres émotions:</a:t>
            </a:r>
            <a:endParaRPr lang="fr-CH" altLang="de-DE" dirty="0">
              <a:solidFill>
                <a:srgbClr val="336699"/>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51</a:t>
            </a:fld>
            <a:endParaRPr lang="de-DE"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Quel rapport avec la psychose?</a:t>
            </a:r>
            <a:endParaRPr lang="en-US" sz="3600" dirty="0">
              <a:latin typeface="Calibri Light"/>
            </a:endParaRPr>
          </a:p>
        </p:txBody>
      </p:sp>
      <p:sp>
        <p:nvSpPr>
          <p:cNvPr id="6" name="Content Placeholder 5"/>
          <p:cNvSpPr>
            <a:spLocks noGrp="1"/>
          </p:cNvSpPr>
          <p:nvPr>
            <p:ph idx="1"/>
          </p:nvPr>
        </p:nvSpPr>
        <p:spPr/>
        <p:txBody>
          <a:bodyPr/>
          <a:lstStyle/>
          <a:p>
            <a:pPr lvl="0" defTabSz="914400" fontAlgn="base">
              <a:lnSpc>
                <a:spcPct val="100000"/>
              </a:lnSpc>
              <a:spcBef>
                <a:spcPts val="1200"/>
              </a:spcBef>
              <a:buClr>
                <a:srgbClr val="000000"/>
              </a:buClr>
            </a:pPr>
            <a:r>
              <a:rPr lang="fr-CH" altLang="de-DE" dirty="0">
                <a:solidFill>
                  <a:srgbClr val="333333"/>
                </a:solidFill>
                <a:latin typeface="Calibri Light"/>
                <a:cs typeface="Times New Roman" panose="02020603050405020304" pitchFamily="18" charset="0"/>
              </a:rPr>
              <a:t>Beaucoup de personnes souffrant d’une psychose </a:t>
            </a:r>
            <a:r>
              <a:rPr lang="fr-CH" altLang="de-DE" dirty="0">
                <a:solidFill>
                  <a:srgbClr val="333333"/>
                </a:solidFill>
                <a:latin typeface="Calibri Light"/>
                <a:ea typeface="Verdana" panose="020B0604030504040204" pitchFamily="34" charset="0"/>
                <a:cs typeface="Verdana" panose="020B0604030504040204" pitchFamily="34" charset="0"/>
              </a:rPr>
              <a:t>[mais pas toutes!] </a:t>
            </a:r>
            <a:r>
              <a:rPr lang="fr-CH" altLang="de-DE" dirty="0">
                <a:solidFill>
                  <a:srgbClr val="333333"/>
                </a:solidFill>
                <a:latin typeface="Calibri Light"/>
                <a:cs typeface="Times New Roman" panose="02020603050405020304" pitchFamily="18" charset="0"/>
              </a:rPr>
              <a:t>ont une faible estime d’elles-mêmes, particulièrement après un épisode psychotique (sentiment de honte, peur que leurs amis s’en aillent). Durant, la psychose certains rapportent de la peur, mais aussi d’autres émotions:</a:t>
            </a:r>
            <a:endParaRPr lang="fr-CH" altLang="de-DE" dirty="0">
              <a:solidFill>
                <a:srgbClr val="336699"/>
              </a:solidFill>
              <a:latin typeface="Calibri Light"/>
              <a:cs typeface="Times New Roman" panose="02020603050405020304" pitchFamily="18" charset="0"/>
            </a:endParaRPr>
          </a:p>
          <a:p>
            <a:pPr marL="285750" lvl="0" indent="-285750" defTabSz="914400" fontAlgn="base">
              <a:lnSpc>
                <a:spcPct val="100000"/>
              </a:lnSpc>
              <a:spcBef>
                <a:spcPts val="1200"/>
              </a:spcBef>
              <a:buClr>
                <a:srgbClr val="000000"/>
              </a:buClr>
              <a:buFont typeface="WingDings"/>
              <a:buChar char=""/>
            </a:pPr>
            <a:r>
              <a:rPr lang="fr-CH" altLang="de-DE" dirty="0">
                <a:solidFill>
                  <a:srgbClr val="004992"/>
                </a:solidFill>
                <a:latin typeface="Calibri Light"/>
                <a:cs typeface="Times New Roman" panose="02020603050405020304" pitchFamily="18" charset="0"/>
              </a:rPr>
              <a:t>excitation (</a:t>
            </a:r>
            <a:r>
              <a:rPr lang="en-US" altLang="de-DE" dirty="0">
                <a:solidFill>
                  <a:srgbClr val="004992"/>
                </a:solidFill>
                <a:latin typeface="Calibri Light"/>
                <a:cs typeface="Times New Roman" panose="02020603050405020304" pitchFamily="18" charset="0"/>
              </a:rPr>
              <a:t>«</a:t>
            </a:r>
            <a:r>
              <a:rPr lang="fr-CH" altLang="de-DE" dirty="0">
                <a:solidFill>
                  <a:srgbClr val="004992"/>
                </a:solidFill>
                <a:latin typeface="Calibri Light"/>
                <a:cs typeface="Times New Roman" panose="02020603050405020304" pitchFamily="18" charset="0"/>
              </a:rPr>
              <a:t>finalement quelque chose arrive</a:t>
            </a:r>
            <a:r>
              <a:rPr lang="en-US" altLang="de-DE" dirty="0">
                <a:solidFill>
                  <a:srgbClr val="004992"/>
                </a:solidFill>
                <a:latin typeface="Calibri Light"/>
                <a:cs typeface="Times New Roman" panose="02020603050405020304" pitchFamily="18" charset="0"/>
              </a:rPr>
              <a:t>»</a:t>
            </a:r>
            <a:r>
              <a:rPr lang="fr-CH" altLang="de-DE" dirty="0">
                <a:solidFill>
                  <a:srgbClr val="004992"/>
                </a:solidFill>
                <a:latin typeface="Calibri Light"/>
                <a:cs typeface="Times New Roman" panose="02020603050405020304" pitchFamily="18" charset="0"/>
              </a:rPr>
              <a:t>);</a:t>
            </a:r>
          </a:p>
          <a:p>
            <a:pPr marL="285750" lvl="0" indent="-285750" defTabSz="914400" fontAlgn="base">
              <a:lnSpc>
                <a:spcPct val="100000"/>
              </a:lnSpc>
              <a:spcBef>
                <a:spcPts val="1200"/>
              </a:spcBef>
              <a:buClr>
                <a:srgbClr val="000000"/>
              </a:buClr>
              <a:buFont typeface="WingDings"/>
              <a:buChar char=""/>
            </a:pPr>
            <a:r>
              <a:rPr lang="fr-CH" altLang="de-DE" dirty="0">
                <a:solidFill>
                  <a:srgbClr val="004992"/>
                </a:solidFill>
                <a:latin typeface="Calibri Light"/>
                <a:cs typeface="Times New Roman" panose="02020603050405020304" pitchFamily="18" charset="0"/>
              </a:rPr>
              <a:t>sentiment d’un destin (être investi d’une mission, être important).</a:t>
            </a: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52</a:t>
            </a:fld>
            <a:endParaRPr lang="de-DE" dirty="0"/>
          </a:p>
        </p:txBody>
      </p:sp>
    </p:spTree>
    <p:extLst>
      <p:ext uri="{BB962C8B-B14F-4D97-AF65-F5344CB8AC3E}">
        <p14:creationId xmlns:p14="http://schemas.microsoft.com/office/powerpoint/2010/main" val="22697218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Quel rapport avec la psychose?</a:t>
            </a:r>
            <a:endParaRPr lang="en-US" sz="3600" dirty="0">
              <a:latin typeface="Calibri Light"/>
            </a:endParaRPr>
          </a:p>
        </p:txBody>
      </p:sp>
      <p:sp>
        <p:nvSpPr>
          <p:cNvPr id="6" name="Content Placeholder 5"/>
          <p:cNvSpPr>
            <a:spLocks noGrp="1"/>
          </p:cNvSpPr>
          <p:nvPr>
            <p:ph idx="1"/>
          </p:nvPr>
        </p:nvSpPr>
        <p:spPr/>
        <p:txBody>
          <a:bodyPr/>
          <a:lstStyle/>
          <a:p>
            <a:pPr lvl="0" defTabSz="914400" fontAlgn="base">
              <a:lnSpc>
                <a:spcPct val="100000"/>
              </a:lnSpc>
              <a:spcBef>
                <a:spcPts val="1200"/>
              </a:spcBef>
              <a:buClr>
                <a:srgbClr val="000000"/>
              </a:buClr>
            </a:pPr>
            <a:r>
              <a:rPr lang="fr-CH" altLang="de-DE" dirty="0">
                <a:solidFill>
                  <a:srgbClr val="333333"/>
                </a:solidFill>
                <a:latin typeface="Calibri Light"/>
                <a:cs typeface="Times New Roman" panose="02020603050405020304" pitchFamily="18" charset="0"/>
              </a:rPr>
              <a:t>Beaucoup de personnes souffrant d’une psychose </a:t>
            </a:r>
            <a:r>
              <a:rPr lang="fr-CH" altLang="de-DE" dirty="0">
                <a:solidFill>
                  <a:srgbClr val="333333"/>
                </a:solidFill>
                <a:latin typeface="Calibri Light"/>
                <a:ea typeface="Verdana" panose="020B0604030504040204" pitchFamily="34" charset="0"/>
                <a:cs typeface="Verdana" panose="020B0604030504040204" pitchFamily="34" charset="0"/>
              </a:rPr>
              <a:t>[mais pas toutes!] </a:t>
            </a:r>
            <a:r>
              <a:rPr lang="fr-CH" altLang="de-DE" dirty="0">
                <a:solidFill>
                  <a:srgbClr val="333333"/>
                </a:solidFill>
                <a:latin typeface="Calibri Light"/>
                <a:cs typeface="Times New Roman" panose="02020603050405020304" pitchFamily="18" charset="0"/>
              </a:rPr>
              <a:t>ont une faible estime d’elles-mêmes, particulièrement après un épisode psychotique (sentiment de honte, peur que leurs amis s’en aillent). Durant, la psychose certains rapportent de la peur, mais aussi d’autres émotions:</a:t>
            </a:r>
            <a:endParaRPr lang="fr-CH" altLang="de-DE" dirty="0">
              <a:solidFill>
                <a:srgbClr val="336699"/>
              </a:solidFill>
              <a:latin typeface="Calibri Light"/>
              <a:cs typeface="Times New Roman" panose="02020603050405020304" pitchFamily="18" charset="0"/>
            </a:endParaRPr>
          </a:p>
          <a:p>
            <a:pPr marL="285750" lvl="0" indent="-285750" defTabSz="914400" fontAlgn="base">
              <a:lnSpc>
                <a:spcPct val="100000"/>
              </a:lnSpc>
              <a:spcBef>
                <a:spcPts val="1200"/>
              </a:spcBef>
              <a:buClr>
                <a:srgbClr val="000000"/>
              </a:buClr>
              <a:buFont typeface="WingDings"/>
              <a:buChar char=""/>
            </a:pPr>
            <a:r>
              <a:rPr lang="fr-CH" altLang="de-DE" dirty="0">
                <a:solidFill>
                  <a:srgbClr val="004992"/>
                </a:solidFill>
                <a:latin typeface="Calibri Light"/>
                <a:cs typeface="Times New Roman" panose="02020603050405020304" pitchFamily="18" charset="0"/>
              </a:rPr>
              <a:t>excitation (</a:t>
            </a:r>
            <a:r>
              <a:rPr lang="en-US" altLang="de-DE" dirty="0">
                <a:solidFill>
                  <a:srgbClr val="004992"/>
                </a:solidFill>
                <a:latin typeface="Calibri Light"/>
                <a:cs typeface="Times New Roman" panose="02020603050405020304" pitchFamily="18" charset="0"/>
              </a:rPr>
              <a:t>«</a:t>
            </a:r>
            <a:r>
              <a:rPr lang="fr-CH" altLang="de-DE" dirty="0">
                <a:solidFill>
                  <a:srgbClr val="004992"/>
                </a:solidFill>
                <a:latin typeface="Calibri Light"/>
                <a:cs typeface="Times New Roman" panose="02020603050405020304" pitchFamily="18" charset="0"/>
              </a:rPr>
              <a:t>finalement quelque chose arrive</a:t>
            </a:r>
            <a:r>
              <a:rPr lang="en-US" altLang="de-DE" dirty="0">
                <a:solidFill>
                  <a:srgbClr val="004992"/>
                </a:solidFill>
                <a:latin typeface="Calibri Light"/>
                <a:cs typeface="Times New Roman" panose="02020603050405020304" pitchFamily="18" charset="0"/>
              </a:rPr>
              <a:t>»</a:t>
            </a:r>
            <a:r>
              <a:rPr lang="fr-CH" altLang="de-DE" dirty="0">
                <a:solidFill>
                  <a:srgbClr val="004992"/>
                </a:solidFill>
                <a:latin typeface="Calibri Light"/>
                <a:cs typeface="Times New Roman" panose="02020603050405020304" pitchFamily="18" charset="0"/>
              </a:rPr>
              <a:t>);</a:t>
            </a:r>
          </a:p>
          <a:p>
            <a:pPr marL="285750" lvl="0" indent="-285750" defTabSz="914400" fontAlgn="base">
              <a:lnSpc>
                <a:spcPct val="100000"/>
              </a:lnSpc>
              <a:spcBef>
                <a:spcPts val="1200"/>
              </a:spcBef>
              <a:buClr>
                <a:srgbClr val="000000"/>
              </a:buClr>
              <a:buFont typeface="WingDings"/>
              <a:buChar char=""/>
            </a:pPr>
            <a:r>
              <a:rPr lang="fr-CH" altLang="de-DE" dirty="0">
                <a:solidFill>
                  <a:srgbClr val="004992"/>
                </a:solidFill>
                <a:latin typeface="Calibri Light"/>
                <a:cs typeface="Times New Roman" panose="02020603050405020304" pitchFamily="18" charset="0"/>
              </a:rPr>
              <a:t>sentiment d’un destin (être investi d’une mission, être important).</a:t>
            </a:r>
          </a:p>
          <a:p>
            <a:pPr lvl="0" defTabSz="914400" fontAlgn="base">
              <a:lnSpc>
                <a:spcPct val="100000"/>
              </a:lnSpc>
              <a:spcBef>
                <a:spcPts val="1200"/>
              </a:spcBef>
              <a:buClr>
                <a:srgbClr val="000000"/>
              </a:buClr>
            </a:pPr>
            <a:r>
              <a:rPr lang="fr-CH" altLang="de-DE" dirty="0">
                <a:solidFill>
                  <a:srgbClr val="004992"/>
                </a:solidFill>
                <a:latin typeface="Calibri Light"/>
                <a:cs typeface="Times New Roman" panose="02020603050405020304" pitchFamily="18" charset="0"/>
              </a:rPr>
              <a:t>Exemple: </a:t>
            </a:r>
            <a:r>
              <a:rPr lang="fr-CH" altLang="de-DE" dirty="0">
                <a:solidFill>
                  <a:srgbClr val="333333"/>
                </a:solidFill>
                <a:latin typeface="Calibri Light"/>
                <a:cs typeface="Times New Roman" panose="02020603050405020304" pitchFamily="18" charset="0"/>
              </a:rPr>
              <a:t>Bill se sent persécuté par un service secret. Sur le trajet du travail, le même homme est entré dans son compartiment trois jours de suite.</a:t>
            </a:r>
          </a:p>
          <a:p>
            <a:pPr lvl="0" defTabSz="914400" fontAlgn="base">
              <a:lnSpc>
                <a:spcPct val="100000"/>
              </a:lnSpc>
              <a:spcBef>
                <a:spcPts val="1200"/>
              </a:spcBef>
              <a:buClr>
                <a:srgbClr val="000000"/>
              </a:buClr>
            </a:pPr>
            <a:r>
              <a:rPr lang="fr-CH" altLang="de-DE" dirty="0">
                <a:solidFill>
                  <a:srgbClr val="004992"/>
                </a:solidFill>
                <a:latin typeface="Calibri Light"/>
                <a:cs typeface="Times New Roman" panose="02020603050405020304" pitchFamily="18" charset="0"/>
              </a:rPr>
              <a:t>Sentiments: </a:t>
            </a:r>
            <a:r>
              <a:rPr lang="fr-CH" altLang="de-DE" dirty="0">
                <a:solidFill>
                  <a:srgbClr val="333333"/>
                </a:solidFill>
                <a:latin typeface="Calibri Light"/>
                <a:cs typeface="Times New Roman" panose="02020603050405020304" pitchFamily="18" charset="0"/>
              </a:rPr>
              <a:t>peur et menace. Mais aussi: </a:t>
            </a:r>
            <a:r>
              <a:rPr lang="en-US" altLang="de-DE" dirty="0">
                <a:solidFill>
                  <a:srgbClr val="333333"/>
                </a:solidFill>
                <a:latin typeface="Calibri Light"/>
                <a:cs typeface="Times New Roman" panose="02020603050405020304" pitchFamily="18" charset="0"/>
              </a:rPr>
              <a:t>«</a:t>
            </a:r>
            <a:r>
              <a:rPr lang="fr-CH" altLang="de-DE" dirty="0">
                <a:solidFill>
                  <a:srgbClr val="333333"/>
                </a:solidFill>
                <a:latin typeface="Calibri Light"/>
                <a:cs typeface="Times New Roman" panose="02020603050405020304" pitchFamily="18" charset="0"/>
              </a:rPr>
              <a:t>S’ils se donnent tant de peine c’est que je suis sans doute quelqu’un comme James Bond, et ils veulent probablement me recruter</a:t>
            </a:r>
            <a:r>
              <a:rPr lang="en-US" altLang="de-DE" dirty="0">
                <a:solidFill>
                  <a:srgbClr val="333333"/>
                </a:solidFill>
                <a:latin typeface="Calibri Light"/>
                <a:cs typeface="Times New Roman" panose="02020603050405020304" pitchFamily="18" charset="0"/>
              </a:rPr>
              <a:t>»</a:t>
            </a:r>
            <a:r>
              <a:rPr lang="fr-CH" altLang="de-DE" dirty="0">
                <a:solidFill>
                  <a:srgbClr val="333333"/>
                </a:solidFill>
                <a:latin typeface="Calibri Light"/>
                <a:cs typeface="Times New Roman" panose="02020603050405020304" pitchFamily="18" charset="0"/>
              </a:rPr>
              <a:t>.</a:t>
            </a:r>
          </a:p>
          <a:p>
            <a:pPr lvl="0" defTabSz="914400" fontAlgn="base">
              <a:lnSpc>
                <a:spcPct val="100000"/>
              </a:lnSpc>
              <a:spcBef>
                <a:spcPts val="1200"/>
              </a:spcBef>
              <a:buClr>
                <a:srgbClr val="000000"/>
              </a:buClr>
            </a:pPr>
            <a:r>
              <a:rPr lang="fr-CH" altLang="de-DE" dirty="0">
                <a:solidFill>
                  <a:srgbClr val="004992"/>
                </a:solidFill>
                <a:latin typeface="Calibri Light"/>
                <a:cs typeface="Times New Roman" panose="02020603050405020304" pitchFamily="18" charset="0"/>
              </a:rPr>
              <a:t>Mais: </a:t>
            </a:r>
            <a:r>
              <a:rPr lang="fr-CH" altLang="de-DE" dirty="0">
                <a:solidFill>
                  <a:srgbClr val="333333"/>
                </a:solidFill>
                <a:latin typeface="Calibri Light"/>
                <a:cs typeface="Times New Roman" panose="02020603050405020304" pitchFamily="18" charset="0"/>
              </a:rPr>
              <a:t>ce n’est qu’une coïncidence! Bill et cet homme ont probablement l’habitude d’entrer dans le même compartiment du train tous les jours pour se rendre à leur travail.</a:t>
            </a:r>
          </a:p>
        </p:txBody>
      </p:sp>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53</a:t>
            </a:fld>
            <a:endParaRPr lang="de-DE" dirty="0"/>
          </a:p>
        </p:txBody>
      </p:sp>
    </p:spTree>
    <p:extLst>
      <p:ext uri="{BB962C8B-B14F-4D97-AF65-F5344CB8AC3E}">
        <p14:creationId xmlns:p14="http://schemas.microsoft.com/office/powerpoint/2010/main" val="5972598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Merci de </a:t>
            </a:r>
            <a:r>
              <a:rPr lang="en-US" sz="3600" dirty="0" err="1"/>
              <a:t>votre</a:t>
            </a:r>
            <a:r>
              <a:rPr lang="en-US" sz="3600" dirty="0"/>
              <a:t> attention!</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nl-NL" i="1" dirty="0">
                <a:solidFill>
                  <a:srgbClr val="004992"/>
                </a:solidFill>
                <a:latin typeface="Calibri Light"/>
                <a:cs typeface="Verdana"/>
              </a:rPr>
              <a:t>Pour les animateurs:</a:t>
            </a:r>
          </a:p>
          <a:p>
            <a:pPr marL="114935" marR="333375" lvl="0" defTabSz="914400">
              <a:lnSpc>
                <a:spcPct val="100000"/>
              </a:lnSpc>
              <a:spcBef>
                <a:spcPts val="800"/>
              </a:spcBef>
            </a:pPr>
            <a:r>
              <a:rPr lang="fr-FR" dirty="0">
                <a:solidFill>
                  <a:srgbClr val="004992"/>
                </a:solidFill>
                <a:latin typeface="Calibri Light"/>
                <a:cs typeface="Verdana"/>
              </a:rPr>
              <a:t>Distribuez les feuilles de travail. Présentez notre application COGITO (à télécharger gratuitement).</a:t>
            </a:r>
            <a:endParaRPr lang="en-US"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54</a:t>
            </a:fld>
            <a:endParaRPr lang="de-DE" dirty="0"/>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21"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319812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55</a:t>
            </a:fld>
            <a:endParaRPr lang="de-DE" dirty="0"/>
          </a:p>
        </p:txBody>
      </p:sp>
      <p:graphicFrame>
        <p:nvGraphicFramePr>
          <p:cNvPr id="7" name="Group 2"/>
          <p:cNvGraphicFramePr>
            <a:graphicFrameLocks noGrp="1"/>
          </p:cNvGraphicFramePr>
          <p:nvPr>
            <p:extLst>
              <p:ext uri="{D42A27DB-BD31-4B8C-83A1-F6EECF244321}">
                <p14:modId xmlns:p14="http://schemas.microsoft.com/office/powerpoint/2010/main" val="4188435146"/>
              </p:ext>
            </p:extLst>
          </p:nvPr>
        </p:nvGraphicFramePr>
        <p:xfrm>
          <a:off x="408954" y="2011680"/>
          <a:ext cx="11375999" cy="44500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lonesome:cycler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It rained for weeks</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Dark clouds/dunkle Wolken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rPr>
                        <a:t>Littledan77</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rPr>
                        <a:t>Dispair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/Ich bin halt so geboren....</a:t>
                      </a:r>
                      <a:endParaRPr kumimoji="0" lang="de-DE" altLang="de-DE" sz="1000" b="0" i="0" u="none" strike="noStrike" cap="none" normalizeH="0" baseline="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http://viciarg.deviantart.com/</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bare</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PP (only for use in MCT/ausschließlich für die Verwendung im MKT)</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Psychosis &amp; Depression/Psychose &amp; Depression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rPr>
                        <a:t>C♥rm3n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rPr>
                        <a:t>yourewonderingandthinking</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Brooding/Grübeln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Lady-bug</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Kaleidoscope Mosaic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Mosaik</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Bold&amp;Blond</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Ride on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Tunnel/Tunnel</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Felipe Morin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The Prison •.</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Person in the eye/Person im Auge</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Oldmaison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Big thumbs Up</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Thumbs up/Daumen hoch</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Oldmaison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chemeClr val="tx1"/>
                          </a:solidFill>
                          <a:effectLst/>
                          <a:latin typeface="Calibri Light"/>
                          <a:ea typeface="MS PGothic" pitchFamily="34" charset="-128"/>
                        </a:rPr>
                        <a:t>Complaints thumbs down-784494</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Thumbs down/Daumen runter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fr-FR"/>
              <a:t>Entraînement métacognitifs 8 – Estime de soi et humeur</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56</a:t>
            </a:fld>
            <a:endParaRPr lang="de-DE" dirty="0"/>
          </a:p>
        </p:txBody>
      </p:sp>
      <p:graphicFrame>
        <p:nvGraphicFramePr>
          <p:cNvPr id="7" name="Group 2"/>
          <p:cNvGraphicFramePr>
            <a:graphicFrameLocks noGrp="1"/>
          </p:cNvGraphicFramePr>
          <p:nvPr>
            <p:extLst>
              <p:ext uri="{D42A27DB-BD31-4B8C-83A1-F6EECF244321}">
                <p14:modId xmlns:p14="http://schemas.microsoft.com/office/powerpoint/2010/main" val="337260701"/>
              </p:ext>
            </p:extLst>
          </p:nvPr>
        </p:nvGraphicFramePr>
        <p:xfrm>
          <a:off x="408954" y="2011680"/>
          <a:ext cx="11375999" cy="35052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LunaDiRimmel</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Panic room.</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Panic/Panik</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Tarnishedrose</a:t>
                      </a:r>
                      <a:endParaRPr kumimoji="0" lang="en-GB"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 Coulrophobia VII ::</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rPr>
                        <a:t>Fear of clowns/Angst vor Clown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exfordy</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Park</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Elephant/Elefant</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furryscaly</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Fierce</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Leopard behind fence/ Leopard hinter Zaun</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Oldmaison</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Barbie@2</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Barbie/Barbie</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c.a.muller</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JUMPING</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Jumping/Springen</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GreyArea</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Smiley Face</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Smiley</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5081</Words>
  <Application>Microsoft Office PowerPoint</Application>
  <PresentationFormat>Benutzerdefiniert</PresentationFormat>
  <Paragraphs>586</Paragraphs>
  <Slides>56</Slides>
  <Notes>56</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56</vt:i4>
      </vt:variant>
    </vt:vector>
  </HeadingPairs>
  <TitlesOfParts>
    <vt:vector size="65" baseType="lpstr">
      <vt:lpstr>Arial</vt:lpstr>
      <vt:lpstr>Calibri</vt:lpstr>
      <vt:lpstr>Calibri Light</vt:lpstr>
      <vt:lpstr>Symbol</vt:lpstr>
      <vt:lpstr>Times New Roman</vt:lpstr>
      <vt:lpstr>Verdana</vt:lpstr>
      <vt:lpstr>Wingdings</vt:lpstr>
      <vt:lpstr>Wingdings</vt:lpstr>
      <vt:lpstr>UKE_PPT-Vorlage_16zu9</vt:lpstr>
      <vt:lpstr>MCT 8 A – Estime de soi et humeur</vt:lpstr>
      <vt:lpstr>Symptômes de la dépression</vt:lpstr>
      <vt:lpstr>Symptômes de la dépression</vt:lpstr>
      <vt:lpstr>Suis-je né(e) comme ça? Suis-je devenu(e) comme ça?</vt:lpstr>
      <vt:lpstr>Suis-je né(e) comme ça? Suis-je devenu(e) comme ça?</vt:lpstr>
      <vt:lpstr>Suis-je né(e) comme ça? Suis-je devenu(e) comme ça?</vt:lpstr>
      <vt:lpstr>Suis-je né(e) comme ça? Suis-je devenu(e) comme ça?</vt:lpstr>
      <vt:lpstr>Pourquoi faisons-nous cela?</vt:lpstr>
      <vt:lpstr>Psychose et Dépression Effets des délires sur l'estime de soi et l‘humeur</vt:lpstr>
      <vt:lpstr>Psychose et Dépression Effets des délires sur l'estime de soi et l‘humeur</vt:lpstr>
      <vt:lpstr>Psychose et Dépression Effets des délires sur l'estime de soi et l‘humeur</vt:lpstr>
      <vt:lpstr>Psychose et Dépression Effets des délires sur l'estime de soi et l‘humeur</vt:lpstr>
      <vt:lpstr>PowerPoint-Präsentation</vt:lpstr>
      <vt:lpstr>1. Généralisation exagérée Quelle évaluation plus réaliste et plus utile peut-on faire?</vt:lpstr>
      <vt:lpstr>1. Généralisation exagérée Quelle évaluation plus réaliste et plus utile peut-on faire?</vt:lpstr>
      <vt:lpstr>1. Généralisation exagérée Quelle évaluation plus réaliste et plus utile peut-on faire?</vt:lpstr>
      <vt:lpstr>Au contraire: Ne généralisez pas une imperfection à toutes choses!</vt:lpstr>
      <vt:lpstr>2. Perception sélective (Un cheveu sur la soupe) Quelle évaluation plus réaliste et plus utile peut-on faire?</vt:lpstr>
      <vt:lpstr>2. Perception sélective (Un cheveu sur la soupe) Quelle évaluation plus réaliste et plus utile peut-on faire?</vt:lpstr>
      <vt:lpstr>2. Perception sélective (Un cheveu sur la soupe) Quelle évaluation plus réaliste et plus utile peut-on faire?</vt:lpstr>
      <vt:lpstr>2. Perception sélective (Un cheveu sur la soupe) Quelle évaluation plus réaliste et plus utile peut-on faire?</vt:lpstr>
      <vt:lpstr>3. Appliquer ses propres standards comme mesure ultime</vt:lpstr>
      <vt:lpstr>4. Déni du feedback positif, mais acceptation non critiquée du feedback négatif! Quelle évaluation plus réaliste et plus utile peut-on faire?</vt:lpstr>
      <vt:lpstr>4. Déni du feedback positif, mais acceptation non critiquée du feedback négatif! Quelle évaluation plus réaliste et plus utile peut-on faire?</vt:lpstr>
      <vt:lpstr>4. Déni du feedback positif, mais acceptation non critiquée du feedback négatif! Quelle évaluation plus réaliste et plus utile peut-on faire?</vt:lpstr>
      <vt:lpstr>5. Pensées en «tout ou rien»/ pensées catastrophiques Quelle évaluation plus réaliste et plus utile peut-on faire?</vt:lpstr>
      <vt:lpstr>5. Pensées en «tout ou rien»/ pensées catastrophiques Quelle évaluation plus réaliste et plus utile peut-on faire?</vt:lpstr>
      <vt:lpstr>6. Suppression de pensées négatives Qu’est-ce qui représenterait une évaluation plus réaliste?</vt:lpstr>
      <vt:lpstr>6. Suppression de pensées négatives Qu’est-ce qui représenterait une évaluation plus réaliste?</vt:lpstr>
      <vt:lpstr>6. Suppression de pensées négatives Exercice</vt:lpstr>
      <vt:lpstr>6. Suppression de pensées négatives Est-ce que ça marche? Non!</vt:lpstr>
      <vt:lpstr>A la place:</vt:lpstr>
      <vt:lpstr>7. Autres aspects de la pensée</vt:lpstr>
      <vt:lpstr>7. Autres aspects de la pensée</vt:lpstr>
      <vt:lpstr>Facultatif: Clip vidéo</vt:lpstr>
      <vt:lpstr>Soyez conscient de vos ressources!</vt:lpstr>
      <vt:lpstr>Soyez conscient de vos ressources: procédure</vt:lpstr>
      <vt:lpstr>Soyez conscient de vos ressources: procédure</vt:lpstr>
      <vt:lpstr>Soyez conscient de vos ressources: procédure</vt:lpstr>
      <vt:lpstr>Conseils pour améliorer une humeur dépressive et/ou une faible estime de soi I</vt:lpstr>
      <vt:lpstr>Conseils pour améliorer une humeur dépressive et/ou une faible estime de soi I</vt:lpstr>
      <vt:lpstr>Conseils pour améliorer une humeur dépressive et/ou une faible estime de soi I</vt:lpstr>
      <vt:lpstr>Conseils pour améliorer une humeur dépressive et/ou une faible estime de soi II</vt:lpstr>
      <vt:lpstr>Conseils pour améliorer une humeur dépressive et/ou une faible estime de soi II</vt:lpstr>
      <vt:lpstr>Conseils pour améliorer une humeur dépressive et/ou une faible estime de soi II</vt:lpstr>
      <vt:lpstr>Conseils pour améliorer une humeur dépressive et/ou une faible estime de soi II</vt:lpstr>
      <vt:lpstr>Transfert à la vie quotidienne</vt:lpstr>
      <vt:lpstr>Transfert à la vie quotidienne</vt:lpstr>
      <vt:lpstr>Transfert à la vie quotidienne</vt:lpstr>
      <vt:lpstr>Transfert à la vie quotidienne</vt:lpstr>
      <vt:lpstr>Quel rapport avec la psychose?</vt:lpstr>
      <vt:lpstr>Quel rapport avec la psychose?</vt:lpstr>
      <vt:lpstr>Quel rapport avec la psychose?</vt:lpstr>
      <vt:lpstr>Merci de votre attention!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245</cp:revision>
  <dcterms:created xsi:type="dcterms:W3CDTF">2004-06-30T16:15:23Z</dcterms:created>
  <dcterms:modified xsi:type="dcterms:W3CDTF">2021-09-14T08:10:20Z</dcterms:modified>
</cp:coreProperties>
</file>