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75"/>
  </p:notesMasterIdLst>
  <p:sldIdLst>
    <p:sldId id="348" r:id="rId2"/>
    <p:sldId id="260" r:id="rId3"/>
    <p:sldId id="332" r:id="rId4"/>
    <p:sldId id="333" r:id="rId5"/>
    <p:sldId id="334" r:id="rId6"/>
    <p:sldId id="261" r:id="rId7"/>
    <p:sldId id="262" r:id="rId8"/>
    <p:sldId id="266" r:id="rId9"/>
    <p:sldId id="335" r:id="rId10"/>
    <p:sldId id="336" r:id="rId11"/>
    <p:sldId id="337" r:id="rId12"/>
    <p:sldId id="267" r:id="rId13"/>
    <p:sldId id="268" r:id="rId14"/>
    <p:sldId id="269" r:id="rId15"/>
    <p:sldId id="270" r:id="rId16"/>
    <p:sldId id="274" r:id="rId17"/>
    <p:sldId id="338" r:id="rId18"/>
    <p:sldId id="339" r:id="rId19"/>
    <p:sldId id="340" r:id="rId20"/>
    <p:sldId id="275" r:id="rId21"/>
    <p:sldId id="276" r:id="rId22"/>
    <p:sldId id="277" r:id="rId23"/>
    <p:sldId id="278" r:id="rId24"/>
    <p:sldId id="279" r:id="rId25"/>
    <p:sldId id="280" r:id="rId26"/>
    <p:sldId id="281" r:id="rId27"/>
    <p:sldId id="282" r:id="rId28"/>
    <p:sldId id="283" r:id="rId29"/>
    <p:sldId id="284" r:id="rId30"/>
    <p:sldId id="285" r:id="rId31"/>
    <p:sldId id="341" r:id="rId32"/>
    <p:sldId id="286" r:id="rId33"/>
    <p:sldId id="288" r:id="rId34"/>
    <p:sldId id="289" r:id="rId35"/>
    <p:sldId id="290" r:id="rId36"/>
    <p:sldId id="342" r:id="rId37"/>
    <p:sldId id="292" r:id="rId38"/>
    <p:sldId id="293" r:id="rId39"/>
    <p:sldId id="294" r:id="rId40"/>
    <p:sldId id="295" r:id="rId41"/>
    <p:sldId id="330"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43" r:id="rId58"/>
    <p:sldId id="313" r:id="rId59"/>
    <p:sldId id="314" r:id="rId60"/>
    <p:sldId id="315" r:id="rId61"/>
    <p:sldId id="316" r:id="rId62"/>
    <p:sldId id="317" r:id="rId63"/>
    <p:sldId id="318" r:id="rId64"/>
    <p:sldId id="319" r:id="rId65"/>
    <p:sldId id="320" r:id="rId66"/>
    <p:sldId id="323" r:id="rId67"/>
    <p:sldId id="344" r:id="rId68"/>
    <p:sldId id="345" r:id="rId69"/>
    <p:sldId id="326" r:id="rId70"/>
    <p:sldId id="346" r:id="rId71"/>
    <p:sldId id="347" r:id="rId72"/>
    <p:sldId id="349" r:id="rId73"/>
    <p:sldId id="328" r:id="rId74"/>
  </p:sldIdLst>
  <p:sldSz cx="12195175"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76"/>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8D14A421-762D-499E-A616-26065FACFF82}" type="datetimeFigureOut">
              <a:rPr lang="en-US" smtClean="0"/>
              <a:t>9/17/2021</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D7204E2A-B837-4022-9412-E87DB03DEE2C}" type="slidenum">
              <a:rPr lang="en-US" smtClean="0"/>
              <a:t>‹Nr.›</a:t>
            </a:fld>
            <a:endParaRPr lang="en-US"/>
          </a:p>
        </p:txBody>
      </p:sp>
    </p:spTree>
    <p:extLst>
      <p:ext uri="{BB962C8B-B14F-4D97-AF65-F5344CB8AC3E}">
        <p14:creationId xmlns:p14="http://schemas.microsoft.com/office/powerpoint/2010/main" val="3733764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2</a:t>
            </a:fld>
            <a:endParaRPr lang="en-US"/>
          </a:p>
        </p:txBody>
      </p:sp>
    </p:spTree>
    <p:extLst>
      <p:ext uri="{BB962C8B-B14F-4D97-AF65-F5344CB8AC3E}">
        <p14:creationId xmlns:p14="http://schemas.microsoft.com/office/powerpoint/2010/main" val="335848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3</a:t>
            </a:fld>
            <a:endParaRPr lang="en-US"/>
          </a:p>
        </p:txBody>
      </p:sp>
    </p:spTree>
    <p:extLst>
      <p:ext uri="{BB962C8B-B14F-4D97-AF65-F5344CB8AC3E}">
        <p14:creationId xmlns:p14="http://schemas.microsoft.com/office/powerpoint/2010/main" val="946538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4</a:t>
            </a:fld>
            <a:endParaRPr lang="en-US"/>
          </a:p>
        </p:txBody>
      </p:sp>
    </p:spTree>
    <p:extLst>
      <p:ext uri="{BB962C8B-B14F-4D97-AF65-F5344CB8AC3E}">
        <p14:creationId xmlns:p14="http://schemas.microsoft.com/office/powerpoint/2010/main" val="1502662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5</a:t>
            </a:fld>
            <a:endParaRPr lang="en-US"/>
          </a:p>
        </p:txBody>
      </p:sp>
    </p:spTree>
    <p:extLst>
      <p:ext uri="{BB962C8B-B14F-4D97-AF65-F5344CB8AC3E}">
        <p14:creationId xmlns:p14="http://schemas.microsoft.com/office/powerpoint/2010/main" val="3794091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6</a:t>
            </a:fld>
            <a:endParaRPr lang="en-US"/>
          </a:p>
        </p:txBody>
      </p:sp>
    </p:spTree>
    <p:extLst>
      <p:ext uri="{BB962C8B-B14F-4D97-AF65-F5344CB8AC3E}">
        <p14:creationId xmlns:p14="http://schemas.microsoft.com/office/powerpoint/2010/main" val="1641108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7</a:t>
            </a:fld>
            <a:endParaRPr lang="en-US"/>
          </a:p>
        </p:txBody>
      </p:sp>
    </p:spTree>
    <p:extLst>
      <p:ext uri="{BB962C8B-B14F-4D97-AF65-F5344CB8AC3E}">
        <p14:creationId xmlns:p14="http://schemas.microsoft.com/office/powerpoint/2010/main" val="298161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8</a:t>
            </a:fld>
            <a:endParaRPr lang="en-US"/>
          </a:p>
        </p:txBody>
      </p:sp>
    </p:spTree>
    <p:extLst>
      <p:ext uri="{BB962C8B-B14F-4D97-AF65-F5344CB8AC3E}">
        <p14:creationId xmlns:p14="http://schemas.microsoft.com/office/powerpoint/2010/main" val="4293223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9</a:t>
            </a:fld>
            <a:endParaRPr lang="en-US"/>
          </a:p>
        </p:txBody>
      </p:sp>
    </p:spTree>
    <p:extLst>
      <p:ext uri="{BB962C8B-B14F-4D97-AF65-F5344CB8AC3E}">
        <p14:creationId xmlns:p14="http://schemas.microsoft.com/office/powerpoint/2010/main" val="4223615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10</a:t>
            </a:fld>
            <a:endParaRPr lang="en-US"/>
          </a:p>
        </p:txBody>
      </p:sp>
    </p:spTree>
    <p:extLst>
      <p:ext uri="{BB962C8B-B14F-4D97-AF65-F5344CB8AC3E}">
        <p14:creationId xmlns:p14="http://schemas.microsoft.com/office/powerpoint/2010/main" val="579135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11</a:t>
            </a:fld>
            <a:endParaRPr lang="en-US"/>
          </a:p>
        </p:txBody>
      </p:sp>
    </p:spTree>
    <p:extLst>
      <p:ext uri="{BB962C8B-B14F-4D97-AF65-F5344CB8AC3E}">
        <p14:creationId xmlns:p14="http://schemas.microsoft.com/office/powerpoint/2010/main" val="2794196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12</a:t>
            </a:fld>
            <a:endParaRPr lang="en-US"/>
          </a:p>
        </p:txBody>
      </p:sp>
    </p:spTree>
    <p:extLst>
      <p:ext uri="{BB962C8B-B14F-4D97-AF65-F5344CB8AC3E}">
        <p14:creationId xmlns:p14="http://schemas.microsoft.com/office/powerpoint/2010/main" val="2363712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13</a:t>
            </a:fld>
            <a:endParaRPr lang="en-US"/>
          </a:p>
        </p:txBody>
      </p:sp>
    </p:spTree>
    <p:extLst>
      <p:ext uri="{BB962C8B-B14F-4D97-AF65-F5344CB8AC3E}">
        <p14:creationId xmlns:p14="http://schemas.microsoft.com/office/powerpoint/2010/main" val="909307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14</a:t>
            </a:fld>
            <a:endParaRPr lang="en-US"/>
          </a:p>
        </p:txBody>
      </p:sp>
    </p:spTree>
    <p:extLst>
      <p:ext uri="{BB962C8B-B14F-4D97-AF65-F5344CB8AC3E}">
        <p14:creationId xmlns:p14="http://schemas.microsoft.com/office/powerpoint/2010/main" val="3171128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15</a:t>
            </a:fld>
            <a:endParaRPr lang="en-US"/>
          </a:p>
        </p:txBody>
      </p:sp>
    </p:spTree>
    <p:extLst>
      <p:ext uri="{BB962C8B-B14F-4D97-AF65-F5344CB8AC3E}">
        <p14:creationId xmlns:p14="http://schemas.microsoft.com/office/powerpoint/2010/main" val="1082019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16</a:t>
            </a:fld>
            <a:endParaRPr lang="en-US"/>
          </a:p>
        </p:txBody>
      </p:sp>
    </p:spTree>
    <p:extLst>
      <p:ext uri="{BB962C8B-B14F-4D97-AF65-F5344CB8AC3E}">
        <p14:creationId xmlns:p14="http://schemas.microsoft.com/office/powerpoint/2010/main" val="1725393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17</a:t>
            </a:fld>
            <a:endParaRPr lang="en-US"/>
          </a:p>
        </p:txBody>
      </p:sp>
    </p:spTree>
    <p:extLst>
      <p:ext uri="{BB962C8B-B14F-4D97-AF65-F5344CB8AC3E}">
        <p14:creationId xmlns:p14="http://schemas.microsoft.com/office/powerpoint/2010/main" val="29234346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18</a:t>
            </a:fld>
            <a:endParaRPr lang="en-US"/>
          </a:p>
        </p:txBody>
      </p:sp>
    </p:spTree>
    <p:extLst>
      <p:ext uri="{BB962C8B-B14F-4D97-AF65-F5344CB8AC3E}">
        <p14:creationId xmlns:p14="http://schemas.microsoft.com/office/powerpoint/2010/main" val="1488653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19</a:t>
            </a:fld>
            <a:endParaRPr lang="en-US"/>
          </a:p>
        </p:txBody>
      </p:sp>
    </p:spTree>
    <p:extLst>
      <p:ext uri="{BB962C8B-B14F-4D97-AF65-F5344CB8AC3E}">
        <p14:creationId xmlns:p14="http://schemas.microsoft.com/office/powerpoint/2010/main" val="37507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20</a:t>
            </a:fld>
            <a:endParaRPr lang="en-US"/>
          </a:p>
        </p:txBody>
      </p:sp>
    </p:spTree>
    <p:extLst>
      <p:ext uri="{BB962C8B-B14F-4D97-AF65-F5344CB8AC3E}">
        <p14:creationId xmlns:p14="http://schemas.microsoft.com/office/powerpoint/2010/main" val="674889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21</a:t>
            </a:fld>
            <a:endParaRPr lang="en-US"/>
          </a:p>
        </p:txBody>
      </p:sp>
    </p:spTree>
    <p:extLst>
      <p:ext uri="{BB962C8B-B14F-4D97-AF65-F5344CB8AC3E}">
        <p14:creationId xmlns:p14="http://schemas.microsoft.com/office/powerpoint/2010/main" val="2592764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22</a:t>
            </a:fld>
            <a:endParaRPr lang="en-US"/>
          </a:p>
        </p:txBody>
      </p:sp>
    </p:spTree>
    <p:extLst>
      <p:ext uri="{BB962C8B-B14F-4D97-AF65-F5344CB8AC3E}">
        <p14:creationId xmlns:p14="http://schemas.microsoft.com/office/powerpoint/2010/main" val="2181578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23</a:t>
            </a:fld>
            <a:endParaRPr lang="en-US"/>
          </a:p>
        </p:txBody>
      </p:sp>
    </p:spTree>
    <p:extLst>
      <p:ext uri="{BB962C8B-B14F-4D97-AF65-F5344CB8AC3E}">
        <p14:creationId xmlns:p14="http://schemas.microsoft.com/office/powerpoint/2010/main" val="3543395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24</a:t>
            </a:fld>
            <a:endParaRPr lang="en-US"/>
          </a:p>
        </p:txBody>
      </p:sp>
    </p:spTree>
    <p:extLst>
      <p:ext uri="{BB962C8B-B14F-4D97-AF65-F5344CB8AC3E}">
        <p14:creationId xmlns:p14="http://schemas.microsoft.com/office/powerpoint/2010/main" val="10789219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25</a:t>
            </a:fld>
            <a:endParaRPr lang="en-US"/>
          </a:p>
        </p:txBody>
      </p:sp>
    </p:spTree>
    <p:extLst>
      <p:ext uri="{BB962C8B-B14F-4D97-AF65-F5344CB8AC3E}">
        <p14:creationId xmlns:p14="http://schemas.microsoft.com/office/powerpoint/2010/main" val="1242537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26</a:t>
            </a:fld>
            <a:endParaRPr lang="en-US"/>
          </a:p>
        </p:txBody>
      </p:sp>
    </p:spTree>
    <p:extLst>
      <p:ext uri="{BB962C8B-B14F-4D97-AF65-F5344CB8AC3E}">
        <p14:creationId xmlns:p14="http://schemas.microsoft.com/office/powerpoint/2010/main" val="1749882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27</a:t>
            </a:fld>
            <a:endParaRPr lang="en-US"/>
          </a:p>
        </p:txBody>
      </p:sp>
    </p:spTree>
    <p:extLst>
      <p:ext uri="{BB962C8B-B14F-4D97-AF65-F5344CB8AC3E}">
        <p14:creationId xmlns:p14="http://schemas.microsoft.com/office/powerpoint/2010/main" val="2649081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28</a:t>
            </a:fld>
            <a:endParaRPr lang="en-US"/>
          </a:p>
        </p:txBody>
      </p:sp>
    </p:spTree>
    <p:extLst>
      <p:ext uri="{BB962C8B-B14F-4D97-AF65-F5344CB8AC3E}">
        <p14:creationId xmlns:p14="http://schemas.microsoft.com/office/powerpoint/2010/main" val="3400762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29</a:t>
            </a:fld>
            <a:endParaRPr lang="en-US"/>
          </a:p>
        </p:txBody>
      </p:sp>
    </p:spTree>
    <p:extLst>
      <p:ext uri="{BB962C8B-B14F-4D97-AF65-F5344CB8AC3E}">
        <p14:creationId xmlns:p14="http://schemas.microsoft.com/office/powerpoint/2010/main" val="29106944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30</a:t>
            </a:fld>
            <a:endParaRPr lang="en-US"/>
          </a:p>
        </p:txBody>
      </p:sp>
    </p:spTree>
    <p:extLst>
      <p:ext uri="{BB962C8B-B14F-4D97-AF65-F5344CB8AC3E}">
        <p14:creationId xmlns:p14="http://schemas.microsoft.com/office/powerpoint/2010/main" val="36905833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31</a:t>
            </a:fld>
            <a:endParaRPr lang="en-US"/>
          </a:p>
        </p:txBody>
      </p:sp>
    </p:spTree>
    <p:extLst>
      <p:ext uri="{BB962C8B-B14F-4D97-AF65-F5344CB8AC3E}">
        <p14:creationId xmlns:p14="http://schemas.microsoft.com/office/powerpoint/2010/main" val="18164330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32</a:t>
            </a:fld>
            <a:endParaRPr lang="en-US"/>
          </a:p>
        </p:txBody>
      </p:sp>
    </p:spTree>
    <p:extLst>
      <p:ext uri="{BB962C8B-B14F-4D97-AF65-F5344CB8AC3E}">
        <p14:creationId xmlns:p14="http://schemas.microsoft.com/office/powerpoint/2010/main" val="5067275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33</a:t>
            </a:fld>
            <a:endParaRPr lang="en-US"/>
          </a:p>
        </p:txBody>
      </p:sp>
    </p:spTree>
    <p:extLst>
      <p:ext uri="{BB962C8B-B14F-4D97-AF65-F5344CB8AC3E}">
        <p14:creationId xmlns:p14="http://schemas.microsoft.com/office/powerpoint/2010/main" val="34668330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34</a:t>
            </a:fld>
            <a:endParaRPr lang="en-US"/>
          </a:p>
        </p:txBody>
      </p:sp>
    </p:spTree>
    <p:extLst>
      <p:ext uri="{BB962C8B-B14F-4D97-AF65-F5344CB8AC3E}">
        <p14:creationId xmlns:p14="http://schemas.microsoft.com/office/powerpoint/2010/main" val="39904001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35</a:t>
            </a:fld>
            <a:endParaRPr lang="en-US"/>
          </a:p>
        </p:txBody>
      </p:sp>
    </p:spTree>
    <p:extLst>
      <p:ext uri="{BB962C8B-B14F-4D97-AF65-F5344CB8AC3E}">
        <p14:creationId xmlns:p14="http://schemas.microsoft.com/office/powerpoint/2010/main" val="31621318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36</a:t>
            </a:fld>
            <a:endParaRPr lang="en-US"/>
          </a:p>
        </p:txBody>
      </p:sp>
    </p:spTree>
    <p:extLst>
      <p:ext uri="{BB962C8B-B14F-4D97-AF65-F5344CB8AC3E}">
        <p14:creationId xmlns:p14="http://schemas.microsoft.com/office/powerpoint/2010/main" val="13706393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37</a:t>
            </a:fld>
            <a:endParaRPr lang="en-US"/>
          </a:p>
        </p:txBody>
      </p:sp>
    </p:spTree>
    <p:extLst>
      <p:ext uri="{BB962C8B-B14F-4D97-AF65-F5344CB8AC3E}">
        <p14:creationId xmlns:p14="http://schemas.microsoft.com/office/powerpoint/2010/main" val="22802070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38</a:t>
            </a:fld>
            <a:endParaRPr lang="en-US"/>
          </a:p>
        </p:txBody>
      </p:sp>
    </p:spTree>
    <p:extLst>
      <p:ext uri="{BB962C8B-B14F-4D97-AF65-F5344CB8AC3E}">
        <p14:creationId xmlns:p14="http://schemas.microsoft.com/office/powerpoint/2010/main" val="42716217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39</a:t>
            </a:fld>
            <a:endParaRPr lang="en-US"/>
          </a:p>
        </p:txBody>
      </p:sp>
    </p:spTree>
    <p:extLst>
      <p:ext uri="{BB962C8B-B14F-4D97-AF65-F5344CB8AC3E}">
        <p14:creationId xmlns:p14="http://schemas.microsoft.com/office/powerpoint/2010/main" val="6879491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40</a:t>
            </a:fld>
            <a:endParaRPr lang="en-US"/>
          </a:p>
        </p:txBody>
      </p:sp>
    </p:spTree>
    <p:extLst>
      <p:ext uri="{BB962C8B-B14F-4D97-AF65-F5344CB8AC3E}">
        <p14:creationId xmlns:p14="http://schemas.microsoft.com/office/powerpoint/2010/main" val="33089555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42</a:t>
            </a:fld>
            <a:endParaRPr lang="en-US"/>
          </a:p>
        </p:txBody>
      </p:sp>
    </p:spTree>
    <p:extLst>
      <p:ext uri="{BB962C8B-B14F-4D97-AF65-F5344CB8AC3E}">
        <p14:creationId xmlns:p14="http://schemas.microsoft.com/office/powerpoint/2010/main" val="32639188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43</a:t>
            </a:fld>
            <a:endParaRPr lang="en-US"/>
          </a:p>
        </p:txBody>
      </p:sp>
    </p:spTree>
    <p:extLst>
      <p:ext uri="{BB962C8B-B14F-4D97-AF65-F5344CB8AC3E}">
        <p14:creationId xmlns:p14="http://schemas.microsoft.com/office/powerpoint/2010/main" val="15694750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44</a:t>
            </a:fld>
            <a:endParaRPr lang="en-US"/>
          </a:p>
        </p:txBody>
      </p:sp>
    </p:spTree>
    <p:extLst>
      <p:ext uri="{BB962C8B-B14F-4D97-AF65-F5344CB8AC3E}">
        <p14:creationId xmlns:p14="http://schemas.microsoft.com/office/powerpoint/2010/main" val="30735232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45</a:t>
            </a:fld>
            <a:endParaRPr lang="en-US"/>
          </a:p>
        </p:txBody>
      </p:sp>
    </p:spTree>
    <p:extLst>
      <p:ext uri="{BB962C8B-B14F-4D97-AF65-F5344CB8AC3E}">
        <p14:creationId xmlns:p14="http://schemas.microsoft.com/office/powerpoint/2010/main" val="21734191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46</a:t>
            </a:fld>
            <a:endParaRPr lang="en-US"/>
          </a:p>
        </p:txBody>
      </p:sp>
    </p:spTree>
    <p:extLst>
      <p:ext uri="{BB962C8B-B14F-4D97-AF65-F5344CB8AC3E}">
        <p14:creationId xmlns:p14="http://schemas.microsoft.com/office/powerpoint/2010/main" val="18771295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47</a:t>
            </a:fld>
            <a:endParaRPr lang="en-US"/>
          </a:p>
        </p:txBody>
      </p:sp>
    </p:spTree>
    <p:extLst>
      <p:ext uri="{BB962C8B-B14F-4D97-AF65-F5344CB8AC3E}">
        <p14:creationId xmlns:p14="http://schemas.microsoft.com/office/powerpoint/2010/main" val="4830160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48</a:t>
            </a:fld>
            <a:endParaRPr lang="en-US"/>
          </a:p>
        </p:txBody>
      </p:sp>
    </p:spTree>
    <p:extLst>
      <p:ext uri="{BB962C8B-B14F-4D97-AF65-F5344CB8AC3E}">
        <p14:creationId xmlns:p14="http://schemas.microsoft.com/office/powerpoint/2010/main" val="26907420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49</a:t>
            </a:fld>
            <a:endParaRPr lang="en-US"/>
          </a:p>
        </p:txBody>
      </p:sp>
    </p:spTree>
    <p:extLst>
      <p:ext uri="{BB962C8B-B14F-4D97-AF65-F5344CB8AC3E}">
        <p14:creationId xmlns:p14="http://schemas.microsoft.com/office/powerpoint/2010/main" val="1720201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50</a:t>
            </a:fld>
            <a:endParaRPr lang="en-US"/>
          </a:p>
        </p:txBody>
      </p:sp>
    </p:spTree>
    <p:extLst>
      <p:ext uri="{BB962C8B-B14F-4D97-AF65-F5344CB8AC3E}">
        <p14:creationId xmlns:p14="http://schemas.microsoft.com/office/powerpoint/2010/main" val="11507864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51</a:t>
            </a:fld>
            <a:endParaRPr lang="en-US"/>
          </a:p>
        </p:txBody>
      </p:sp>
    </p:spTree>
    <p:extLst>
      <p:ext uri="{BB962C8B-B14F-4D97-AF65-F5344CB8AC3E}">
        <p14:creationId xmlns:p14="http://schemas.microsoft.com/office/powerpoint/2010/main" val="20052107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52</a:t>
            </a:fld>
            <a:endParaRPr lang="en-US"/>
          </a:p>
        </p:txBody>
      </p:sp>
    </p:spTree>
    <p:extLst>
      <p:ext uri="{BB962C8B-B14F-4D97-AF65-F5344CB8AC3E}">
        <p14:creationId xmlns:p14="http://schemas.microsoft.com/office/powerpoint/2010/main" val="8007581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53</a:t>
            </a:fld>
            <a:endParaRPr lang="en-US"/>
          </a:p>
        </p:txBody>
      </p:sp>
    </p:spTree>
    <p:extLst>
      <p:ext uri="{BB962C8B-B14F-4D97-AF65-F5344CB8AC3E}">
        <p14:creationId xmlns:p14="http://schemas.microsoft.com/office/powerpoint/2010/main" val="10156242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54</a:t>
            </a:fld>
            <a:endParaRPr lang="en-US"/>
          </a:p>
        </p:txBody>
      </p:sp>
    </p:spTree>
    <p:extLst>
      <p:ext uri="{BB962C8B-B14F-4D97-AF65-F5344CB8AC3E}">
        <p14:creationId xmlns:p14="http://schemas.microsoft.com/office/powerpoint/2010/main" val="15184650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55</a:t>
            </a:fld>
            <a:endParaRPr lang="en-US"/>
          </a:p>
        </p:txBody>
      </p:sp>
    </p:spTree>
    <p:extLst>
      <p:ext uri="{BB962C8B-B14F-4D97-AF65-F5344CB8AC3E}">
        <p14:creationId xmlns:p14="http://schemas.microsoft.com/office/powerpoint/2010/main" val="19007629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56</a:t>
            </a:fld>
            <a:endParaRPr lang="en-US"/>
          </a:p>
        </p:txBody>
      </p:sp>
    </p:spTree>
    <p:extLst>
      <p:ext uri="{BB962C8B-B14F-4D97-AF65-F5344CB8AC3E}">
        <p14:creationId xmlns:p14="http://schemas.microsoft.com/office/powerpoint/2010/main" val="37412119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57</a:t>
            </a:fld>
            <a:endParaRPr lang="en-US"/>
          </a:p>
        </p:txBody>
      </p:sp>
    </p:spTree>
    <p:extLst>
      <p:ext uri="{BB962C8B-B14F-4D97-AF65-F5344CB8AC3E}">
        <p14:creationId xmlns:p14="http://schemas.microsoft.com/office/powerpoint/2010/main" val="29095031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58</a:t>
            </a:fld>
            <a:endParaRPr lang="en-US"/>
          </a:p>
        </p:txBody>
      </p:sp>
    </p:spTree>
    <p:extLst>
      <p:ext uri="{BB962C8B-B14F-4D97-AF65-F5344CB8AC3E}">
        <p14:creationId xmlns:p14="http://schemas.microsoft.com/office/powerpoint/2010/main" val="35237968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59</a:t>
            </a:fld>
            <a:endParaRPr lang="en-US"/>
          </a:p>
        </p:txBody>
      </p:sp>
    </p:spTree>
    <p:extLst>
      <p:ext uri="{BB962C8B-B14F-4D97-AF65-F5344CB8AC3E}">
        <p14:creationId xmlns:p14="http://schemas.microsoft.com/office/powerpoint/2010/main" val="14323960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60</a:t>
            </a:fld>
            <a:endParaRPr lang="en-US"/>
          </a:p>
        </p:txBody>
      </p:sp>
    </p:spTree>
    <p:extLst>
      <p:ext uri="{BB962C8B-B14F-4D97-AF65-F5344CB8AC3E}">
        <p14:creationId xmlns:p14="http://schemas.microsoft.com/office/powerpoint/2010/main" val="28150933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61</a:t>
            </a:fld>
            <a:endParaRPr lang="en-US"/>
          </a:p>
        </p:txBody>
      </p:sp>
    </p:spTree>
    <p:extLst>
      <p:ext uri="{BB962C8B-B14F-4D97-AF65-F5344CB8AC3E}">
        <p14:creationId xmlns:p14="http://schemas.microsoft.com/office/powerpoint/2010/main" val="7170527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62</a:t>
            </a:fld>
            <a:endParaRPr lang="en-US"/>
          </a:p>
        </p:txBody>
      </p:sp>
    </p:spTree>
    <p:extLst>
      <p:ext uri="{BB962C8B-B14F-4D97-AF65-F5344CB8AC3E}">
        <p14:creationId xmlns:p14="http://schemas.microsoft.com/office/powerpoint/2010/main" val="19509742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63</a:t>
            </a:fld>
            <a:endParaRPr lang="en-US"/>
          </a:p>
        </p:txBody>
      </p:sp>
    </p:spTree>
    <p:extLst>
      <p:ext uri="{BB962C8B-B14F-4D97-AF65-F5344CB8AC3E}">
        <p14:creationId xmlns:p14="http://schemas.microsoft.com/office/powerpoint/2010/main" val="25599141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64</a:t>
            </a:fld>
            <a:endParaRPr lang="en-US"/>
          </a:p>
        </p:txBody>
      </p:sp>
    </p:spTree>
    <p:extLst>
      <p:ext uri="{BB962C8B-B14F-4D97-AF65-F5344CB8AC3E}">
        <p14:creationId xmlns:p14="http://schemas.microsoft.com/office/powerpoint/2010/main" val="665287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65</a:t>
            </a:fld>
            <a:endParaRPr lang="en-US"/>
          </a:p>
        </p:txBody>
      </p:sp>
    </p:spTree>
    <p:extLst>
      <p:ext uri="{BB962C8B-B14F-4D97-AF65-F5344CB8AC3E}">
        <p14:creationId xmlns:p14="http://schemas.microsoft.com/office/powerpoint/2010/main" val="825582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66</a:t>
            </a:fld>
            <a:endParaRPr lang="en-US"/>
          </a:p>
        </p:txBody>
      </p:sp>
    </p:spTree>
    <p:extLst>
      <p:ext uri="{BB962C8B-B14F-4D97-AF65-F5344CB8AC3E}">
        <p14:creationId xmlns:p14="http://schemas.microsoft.com/office/powerpoint/2010/main" val="26034766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67</a:t>
            </a:fld>
            <a:endParaRPr lang="en-US"/>
          </a:p>
        </p:txBody>
      </p:sp>
    </p:spTree>
    <p:extLst>
      <p:ext uri="{BB962C8B-B14F-4D97-AF65-F5344CB8AC3E}">
        <p14:creationId xmlns:p14="http://schemas.microsoft.com/office/powerpoint/2010/main" val="25670821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68</a:t>
            </a:fld>
            <a:endParaRPr lang="en-US"/>
          </a:p>
        </p:txBody>
      </p:sp>
    </p:spTree>
    <p:extLst>
      <p:ext uri="{BB962C8B-B14F-4D97-AF65-F5344CB8AC3E}">
        <p14:creationId xmlns:p14="http://schemas.microsoft.com/office/powerpoint/2010/main" val="28990974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69</a:t>
            </a:fld>
            <a:endParaRPr lang="en-US"/>
          </a:p>
        </p:txBody>
      </p:sp>
    </p:spTree>
    <p:extLst>
      <p:ext uri="{BB962C8B-B14F-4D97-AF65-F5344CB8AC3E}">
        <p14:creationId xmlns:p14="http://schemas.microsoft.com/office/powerpoint/2010/main" val="41898702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70</a:t>
            </a:fld>
            <a:endParaRPr lang="en-US"/>
          </a:p>
        </p:txBody>
      </p:sp>
    </p:spTree>
    <p:extLst>
      <p:ext uri="{BB962C8B-B14F-4D97-AF65-F5344CB8AC3E}">
        <p14:creationId xmlns:p14="http://schemas.microsoft.com/office/powerpoint/2010/main" val="36992727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71</a:t>
            </a:fld>
            <a:endParaRPr lang="en-US"/>
          </a:p>
        </p:txBody>
      </p:sp>
    </p:spTree>
    <p:extLst>
      <p:ext uri="{BB962C8B-B14F-4D97-AF65-F5344CB8AC3E}">
        <p14:creationId xmlns:p14="http://schemas.microsoft.com/office/powerpoint/2010/main" val="35477771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04E2A-B837-4022-9412-E87DB03DEE2C}" type="slidenum">
              <a:rPr lang="en-US" smtClean="0"/>
              <a:t>73</a:t>
            </a:fld>
            <a:endParaRPr lang="en-US"/>
          </a:p>
        </p:txBody>
      </p:sp>
    </p:spTree>
    <p:extLst>
      <p:ext uri="{BB962C8B-B14F-4D97-AF65-F5344CB8AC3E}">
        <p14:creationId xmlns:p14="http://schemas.microsoft.com/office/powerpoint/2010/main" val="3305791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3 – Capacité à tenir compte des preuves infirmantes</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bwMode="gray"/>
        <p:txBody>
          <a:bodyPr>
            <a:noAutofit/>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r-FR"/>
              <a:t>Entraînement métacognitifs 3 – Capacité à tenir compte des preuves infirmantes</a:t>
            </a:r>
            <a:endParaRPr lang="en-US"/>
          </a:p>
        </p:txBody>
      </p:sp>
      <p:sp>
        <p:nvSpPr>
          <p:cNvPr id="5" name="Slide Number Placeholder 4"/>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3 – Capacité à tenir compte des preuves infirmantes</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6F15528-21DE-4FAA-801E-634DDDAF4B2B}" type="slidenum">
              <a:rPr lang="en-US" smtClean="0"/>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7.pn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2.jpeg"/></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4.jpeg"/><Relationship Id="rId4" Type="http://schemas.openxmlformats.org/officeDocument/2006/relationships/image" Target="../media/image35.jpe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36.jpeg"/></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5.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41.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1.pn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43.jpeg"/><Relationship Id="rId4" Type="http://schemas.openxmlformats.org/officeDocument/2006/relationships/image" Target="../media/image42.jpeg"/></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5.jpeg"/></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48.jpeg"/></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48.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1.xml"/><Relationship Id="rId1" Type="http://schemas.openxmlformats.org/officeDocument/2006/relationships/slideLayout" Target="../slideLayouts/slideLayout11.xml"/><Relationship Id="rId5" Type="http://schemas.openxmlformats.org/officeDocument/2006/relationships/image" Target="../media/image48.jpeg"/><Relationship Id="rId4" Type="http://schemas.openxmlformats.org/officeDocument/2006/relationships/image" Target="../media/image49.jpeg"/></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3.xml"/><Relationship Id="rId1" Type="http://schemas.openxmlformats.org/officeDocument/2006/relationships/slideLayout" Target="../slideLayouts/slideLayout10.xml"/><Relationship Id="rId4" Type="http://schemas.openxmlformats.org/officeDocument/2006/relationships/image" Target="../media/image51.png"/></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4.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5.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2.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3.xml.rels><?xml version="1.0" encoding="UTF-8" standalone="yes"?>
<Relationships xmlns="http://schemas.openxmlformats.org/package/2006/relationships"><Relationship Id="rId3" Type="http://schemas.openxmlformats.org/officeDocument/2006/relationships/hyperlink" Target="http://www.uke.de/mkt" TargetMode="External"/><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MCT 3 A – </a:t>
            </a:r>
            <a:r>
              <a:rPr lang="fr-FR"/>
              <a:t>Capacité à tenir compte des preuves infirmantes</a:t>
            </a:r>
            <a:endParaRPr lang="fr-FR" dirty="0"/>
          </a:p>
        </p:txBody>
      </p:sp>
      <p:sp>
        <p:nvSpPr>
          <p:cNvPr id="4" name="Text Placeholder 3"/>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a:t>
            </a:r>
            <a:r>
              <a:rPr lang="nl-NL" sz="1600">
                <a:solidFill>
                  <a:srgbClr val="004992"/>
                </a:solidFill>
                <a:latin typeface="+mj-lt"/>
              </a:rPr>
              <a:t>(4|21</a:t>
            </a:r>
            <a:r>
              <a:rPr lang="nl-NL" sz="1600" dirty="0">
                <a:solidFill>
                  <a:srgbClr val="004992"/>
                </a:solidFill>
                <a:latin typeface="+mj-lt"/>
              </a:rPr>
              <a:t>)</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001243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Modification de son propre point de vue</a:t>
            </a:r>
            <a:endParaRPr sz="3600" dirty="0"/>
          </a:p>
        </p:txBody>
      </p:sp>
      <p:sp>
        <p:nvSpPr>
          <p:cNvPr id="2" name="Content Placeholder 1"/>
          <p:cNvSpPr>
            <a:spLocks noGrp="1"/>
          </p:cNvSpPr>
          <p:nvPr>
            <p:ph idx="1"/>
          </p:nvPr>
        </p:nvSpPr>
        <p:spPr>
          <a:xfrm>
            <a:off x="408955" y="2204864"/>
            <a:ext cx="11340000" cy="4248000"/>
          </a:xfrm>
        </p:spPr>
        <p:txBody>
          <a:bodyPr/>
          <a:lstStyle/>
          <a:p>
            <a:pPr marL="342900" marR="5080" lvl="0" indent="-342900" defTabSz="914400">
              <a:buClr>
                <a:srgbClr val="333333"/>
              </a:buClr>
              <a:buFont typeface="WingDings"/>
              <a:buChar char=""/>
              <a:tabLst>
                <a:tab pos="387350" algn="l"/>
                <a:tab pos="387985" algn="l"/>
              </a:tabLst>
            </a:pPr>
            <a:r>
              <a:rPr lang="fr-FR" sz="2400" spc="-35" dirty="0">
                <a:solidFill>
                  <a:srgbClr val="333333"/>
                </a:solidFill>
                <a:latin typeface="Calibri Light"/>
                <a:cs typeface="Verdana"/>
              </a:rPr>
              <a:t>Tendance </a:t>
            </a:r>
            <a:r>
              <a:rPr lang="fr-FR" sz="2400" spc="-5" dirty="0">
                <a:solidFill>
                  <a:srgbClr val="333333"/>
                </a:solidFill>
                <a:latin typeface="Calibri Light"/>
                <a:cs typeface="Verdana"/>
              </a:rPr>
              <a:t>de l’être </a:t>
            </a:r>
            <a:r>
              <a:rPr lang="fr-FR" sz="2400" dirty="0">
                <a:solidFill>
                  <a:srgbClr val="333333"/>
                </a:solidFill>
                <a:latin typeface="Calibri Light"/>
                <a:cs typeface="Verdana"/>
              </a:rPr>
              <a:t>humain à </a:t>
            </a:r>
            <a:r>
              <a:rPr lang="fr-FR" sz="2400" spc="-5" dirty="0">
                <a:solidFill>
                  <a:srgbClr val="333333"/>
                </a:solidFill>
                <a:latin typeface="Calibri Light"/>
                <a:cs typeface="Verdana"/>
              </a:rPr>
              <a:t>maintenir </a:t>
            </a:r>
            <a:r>
              <a:rPr lang="fr-FR" sz="2400" dirty="0">
                <a:solidFill>
                  <a:srgbClr val="333333"/>
                </a:solidFill>
                <a:latin typeface="Calibri Light"/>
                <a:cs typeface="Verdana"/>
              </a:rPr>
              <a:t>ses </a:t>
            </a:r>
            <a:r>
              <a:rPr lang="fr-FR" sz="2400" spc="-5" dirty="0">
                <a:solidFill>
                  <a:srgbClr val="333333"/>
                </a:solidFill>
                <a:latin typeface="Calibri Light"/>
                <a:cs typeface="Verdana"/>
              </a:rPr>
              <a:t>premiers (ères) jugements/opinions (ex: préjudice, </a:t>
            </a:r>
            <a:r>
              <a:rPr lang="fr-FR" sz="2400" dirty="0">
                <a:solidFill>
                  <a:srgbClr val="333333"/>
                </a:solidFill>
                <a:latin typeface="Calibri Light"/>
                <a:cs typeface="Verdana"/>
              </a:rPr>
              <a:t>attitude: «la </a:t>
            </a:r>
            <a:r>
              <a:rPr lang="fr-FR" sz="2400" spc="-5" dirty="0">
                <a:solidFill>
                  <a:srgbClr val="333333"/>
                </a:solidFill>
                <a:latin typeface="Calibri Light"/>
                <a:cs typeface="Verdana"/>
              </a:rPr>
              <a:t>première </a:t>
            </a:r>
            <a:r>
              <a:rPr lang="fr-FR" sz="2400" spc="-15" dirty="0">
                <a:solidFill>
                  <a:srgbClr val="333333"/>
                </a:solidFill>
                <a:latin typeface="Calibri Light"/>
                <a:cs typeface="Verdana"/>
              </a:rPr>
              <a:t>impression </a:t>
            </a:r>
            <a:r>
              <a:rPr lang="fr-FR" sz="2400" dirty="0">
                <a:solidFill>
                  <a:srgbClr val="333333"/>
                </a:solidFill>
                <a:latin typeface="Calibri Light"/>
                <a:cs typeface="Verdana"/>
              </a:rPr>
              <a:t>est </a:t>
            </a:r>
            <a:r>
              <a:rPr lang="fr-FR" sz="2400" spc="-15" dirty="0">
                <a:solidFill>
                  <a:srgbClr val="333333"/>
                </a:solidFill>
                <a:latin typeface="Calibri Light"/>
                <a:cs typeface="Verdana"/>
              </a:rPr>
              <a:t>la </a:t>
            </a:r>
            <a:r>
              <a:rPr lang="fr-FR" sz="2400" spc="-5" dirty="0">
                <a:solidFill>
                  <a:srgbClr val="333333"/>
                </a:solidFill>
                <a:latin typeface="Calibri Light"/>
                <a:cs typeface="Verdana"/>
              </a:rPr>
              <a:t>meilleure»).</a:t>
            </a:r>
            <a:endParaRPr lang="fr-FR" sz="24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r>
              <a:rPr lang="fr-FR" dirty="0"/>
              <a:t>Entraînement métacognitifs 3 – Capacité à tenir compte des preuves </a:t>
            </a:r>
            <a:r>
              <a:rPr lang="fr-FR" dirty="0" err="1"/>
              <a:t>infirmantes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Modification de son propre point de vue</a:t>
            </a:r>
            <a:endParaRPr sz="3600" dirty="0"/>
          </a:p>
        </p:txBody>
      </p:sp>
      <p:sp>
        <p:nvSpPr>
          <p:cNvPr id="2" name="Content Placeholder 1"/>
          <p:cNvSpPr>
            <a:spLocks noGrp="1"/>
          </p:cNvSpPr>
          <p:nvPr>
            <p:ph idx="1"/>
          </p:nvPr>
        </p:nvSpPr>
        <p:spPr>
          <a:xfrm>
            <a:off x="408955" y="2204864"/>
            <a:ext cx="11340000" cy="4248000"/>
          </a:xfrm>
        </p:spPr>
        <p:txBody>
          <a:bodyPr/>
          <a:lstStyle/>
          <a:p>
            <a:pPr marL="342900" marR="5080" lvl="0" indent="-342900" defTabSz="914400">
              <a:buClr>
                <a:srgbClr val="000000"/>
              </a:buClr>
              <a:buFont typeface="WingDings"/>
              <a:buChar char=""/>
              <a:tabLst>
                <a:tab pos="387350" algn="l"/>
                <a:tab pos="387985" algn="l"/>
              </a:tabLst>
            </a:pPr>
            <a:r>
              <a:rPr lang="fr-FR" sz="2400" spc="-35" dirty="0">
                <a:solidFill>
                  <a:srgbClr val="333333"/>
                </a:solidFill>
                <a:latin typeface="Calibri Light"/>
                <a:cs typeface="Verdana"/>
              </a:rPr>
              <a:t>Tendance </a:t>
            </a:r>
            <a:r>
              <a:rPr lang="fr-FR" sz="2400" spc="-5" dirty="0">
                <a:solidFill>
                  <a:srgbClr val="333333"/>
                </a:solidFill>
                <a:latin typeface="Calibri Light"/>
                <a:cs typeface="Verdana"/>
              </a:rPr>
              <a:t>de l’être </a:t>
            </a:r>
            <a:r>
              <a:rPr lang="fr-FR" sz="2400" dirty="0">
                <a:solidFill>
                  <a:srgbClr val="333333"/>
                </a:solidFill>
                <a:latin typeface="Calibri Light"/>
                <a:cs typeface="Verdana"/>
              </a:rPr>
              <a:t>humain à </a:t>
            </a:r>
            <a:r>
              <a:rPr lang="fr-FR" sz="2400" spc="-5" dirty="0">
                <a:solidFill>
                  <a:srgbClr val="333333"/>
                </a:solidFill>
                <a:latin typeface="Calibri Light"/>
                <a:cs typeface="Verdana"/>
              </a:rPr>
              <a:t>maintenir </a:t>
            </a:r>
            <a:r>
              <a:rPr lang="fr-FR" sz="2400" dirty="0">
                <a:solidFill>
                  <a:srgbClr val="333333"/>
                </a:solidFill>
                <a:latin typeface="Calibri Light"/>
                <a:cs typeface="Verdana"/>
              </a:rPr>
              <a:t>ses </a:t>
            </a:r>
            <a:r>
              <a:rPr lang="fr-FR" sz="2400" spc="-5" dirty="0">
                <a:solidFill>
                  <a:srgbClr val="333333"/>
                </a:solidFill>
                <a:latin typeface="Calibri Light"/>
                <a:cs typeface="Verdana"/>
              </a:rPr>
              <a:t>premiers (ères) jugements/opinions (ex: préjudice, </a:t>
            </a:r>
            <a:r>
              <a:rPr lang="fr-FR" sz="2400" dirty="0">
                <a:solidFill>
                  <a:srgbClr val="333333"/>
                </a:solidFill>
                <a:latin typeface="Calibri Light"/>
                <a:cs typeface="Verdana"/>
              </a:rPr>
              <a:t>attitude: «la </a:t>
            </a:r>
            <a:r>
              <a:rPr lang="fr-FR" sz="2400" spc="-5" dirty="0">
                <a:solidFill>
                  <a:srgbClr val="333333"/>
                </a:solidFill>
                <a:latin typeface="Calibri Light"/>
                <a:cs typeface="Verdana"/>
              </a:rPr>
              <a:t>première </a:t>
            </a:r>
            <a:r>
              <a:rPr lang="fr-FR" sz="2400" spc="-15" dirty="0">
                <a:solidFill>
                  <a:srgbClr val="333333"/>
                </a:solidFill>
                <a:latin typeface="Calibri Light"/>
                <a:cs typeface="Verdana"/>
              </a:rPr>
              <a:t>impression </a:t>
            </a:r>
            <a:r>
              <a:rPr lang="fr-FR" sz="2400" dirty="0">
                <a:solidFill>
                  <a:srgbClr val="333333"/>
                </a:solidFill>
                <a:latin typeface="Calibri Light"/>
                <a:cs typeface="Verdana"/>
              </a:rPr>
              <a:t>est </a:t>
            </a:r>
            <a:r>
              <a:rPr lang="fr-FR" sz="2400" spc="-15" dirty="0">
                <a:solidFill>
                  <a:srgbClr val="333333"/>
                </a:solidFill>
                <a:latin typeface="Calibri Light"/>
                <a:cs typeface="Verdana"/>
              </a:rPr>
              <a:t>la </a:t>
            </a:r>
            <a:r>
              <a:rPr lang="fr-FR" sz="2400" spc="-5" dirty="0">
                <a:solidFill>
                  <a:srgbClr val="333333"/>
                </a:solidFill>
                <a:latin typeface="Calibri Light"/>
                <a:cs typeface="Verdana"/>
              </a:rPr>
              <a:t>meilleure»).</a:t>
            </a:r>
            <a:endParaRPr lang="fr-FR" sz="2400" dirty="0">
              <a:solidFill>
                <a:srgbClr val="333333"/>
              </a:solidFill>
              <a:latin typeface="Calibri Light"/>
              <a:cs typeface="Verdana"/>
            </a:endParaRPr>
          </a:p>
          <a:p>
            <a:pPr marL="342900" marR="162560" lvl="0" indent="-342900" defTabSz="914400">
              <a:buClr>
                <a:srgbClr val="000000"/>
              </a:buClr>
              <a:buFont typeface="WingDings"/>
              <a:buChar char=""/>
              <a:tabLst>
                <a:tab pos="387350" algn="l"/>
                <a:tab pos="387985" algn="l"/>
              </a:tabLst>
            </a:pPr>
            <a:r>
              <a:rPr lang="fr-FR" sz="2400" spc="-10" dirty="0">
                <a:solidFill>
                  <a:srgbClr val="004992"/>
                </a:solidFill>
                <a:latin typeface="Calibri Light"/>
                <a:cs typeface="Verdana"/>
              </a:rPr>
              <a:t>Raisons: ???</a:t>
            </a:r>
            <a:endParaRPr lang="fr-FR" sz="24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2524288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Modification de son propre point de vue</a:t>
            </a:r>
            <a:endParaRPr sz="3600" dirty="0"/>
          </a:p>
        </p:txBody>
      </p:sp>
      <p:sp>
        <p:nvSpPr>
          <p:cNvPr id="2" name="Content Placeholder 1"/>
          <p:cNvSpPr>
            <a:spLocks noGrp="1"/>
          </p:cNvSpPr>
          <p:nvPr>
            <p:ph idx="1"/>
          </p:nvPr>
        </p:nvSpPr>
        <p:spPr>
          <a:xfrm>
            <a:off x="408955" y="2204864"/>
            <a:ext cx="11340000" cy="4248000"/>
          </a:xfrm>
        </p:spPr>
        <p:txBody>
          <a:bodyPr/>
          <a:lstStyle/>
          <a:p>
            <a:pPr marL="342900" marR="5080" lvl="0" indent="-342900" defTabSz="914400">
              <a:buClr>
                <a:srgbClr val="000000"/>
              </a:buClr>
              <a:buFont typeface="WingDings"/>
              <a:buChar char=""/>
              <a:tabLst>
                <a:tab pos="387350" algn="l"/>
                <a:tab pos="387985" algn="l"/>
              </a:tabLst>
            </a:pPr>
            <a:r>
              <a:rPr lang="fr-FR" sz="2400" spc="-35" dirty="0">
                <a:solidFill>
                  <a:srgbClr val="333333"/>
                </a:solidFill>
                <a:latin typeface="Calibri Light"/>
                <a:cs typeface="Verdana"/>
              </a:rPr>
              <a:t>Tendance </a:t>
            </a:r>
            <a:r>
              <a:rPr lang="fr-FR" sz="2400" spc="-5" dirty="0">
                <a:solidFill>
                  <a:srgbClr val="333333"/>
                </a:solidFill>
                <a:latin typeface="Calibri Light"/>
                <a:cs typeface="Verdana"/>
              </a:rPr>
              <a:t>de l’être </a:t>
            </a:r>
            <a:r>
              <a:rPr lang="fr-FR" sz="2400" dirty="0">
                <a:solidFill>
                  <a:srgbClr val="333333"/>
                </a:solidFill>
                <a:latin typeface="Calibri Light"/>
                <a:cs typeface="Verdana"/>
              </a:rPr>
              <a:t>humain à </a:t>
            </a:r>
            <a:r>
              <a:rPr lang="fr-FR" sz="2400" spc="-5" dirty="0">
                <a:solidFill>
                  <a:srgbClr val="333333"/>
                </a:solidFill>
                <a:latin typeface="Calibri Light"/>
                <a:cs typeface="Verdana"/>
              </a:rPr>
              <a:t>maintenir </a:t>
            </a:r>
            <a:r>
              <a:rPr lang="fr-FR" sz="2400" dirty="0">
                <a:solidFill>
                  <a:srgbClr val="333333"/>
                </a:solidFill>
                <a:latin typeface="Calibri Light"/>
                <a:cs typeface="Verdana"/>
              </a:rPr>
              <a:t>ses </a:t>
            </a:r>
            <a:r>
              <a:rPr lang="fr-FR" sz="2400" spc="-5" dirty="0">
                <a:solidFill>
                  <a:srgbClr val="333333"/>
                </a:solidFill>
                <a:latin typeface="Calibri Light"/>
                <a:cs typeface="Verdana"/>
              </a:rPr>
              <a:t>premiers (ères) jugements/opinions (ex: préjudice, </a:t>
            </a:r>
            <a:r>
              <a:rPr lang="fr-FR" sz="2400" dirty="0">
                <a:solidFill>
                  <a:srgbClr val="333333"/>
                </a:solidFill>
                <a:latin typeface="Calibri Light"/>
                <a:cs typeface="Verdana"/>
              </a:rPr>
              <a:t>attitude: «la </a:t>
            </a:r>
            <a:r>
              <a:rPr lang="fr-FR" sz="2400" spc="-5" dirty="0">
                <a:solidFill>
                  <a:srgbClr val="333333"/>
                </a:solidFill>
                <a:latin typeface="Calibri Light"/>
                <a:cs typeface="Verdana"/>
              </a:rPr>
              <a:t>première </a:t>
            </a:r>
            <a:r>
              <a:rPr lang="fr-FR" sz="2400" spc="-15" dirty="0">
                <a:solidFill>
                  <a:srgbClr val="333333"/>
                </a:solidFill>
                <a:latin typeface="Calibri Light"/>
                <a:cs typeface="Verdana"/>
              </a:rPr>
              <a:t>impression </a:t>
            </a:r>
            <a:r>
              <a:rPr lang="fr-FR" sz="2400" dirty="0">
                <a:solidFill>
                  <a:srgbClr val="333333"/>
                </a:solidFill>
                <a:latin typeface="Calibri Light"/>
                <a:cs typeface="Verdana"/>
              </a:rPr>
              <a:t>est </a:t>
            </a:r>
            <a:r>
              <a:rPr lang="fr-FR" sz="2400" spc="-15" dirty="0">
                <a:solidFill>
                  <a:srgbClr val="333333"/>
                </a:solidFill>
                <a:latin typeface="Calibri Light"/>
                <a:cs typeface="Verdana"/>
              </a:rPr>
              <a:t>la </a:t>
            </a:r>
            <a:r>
              <a:rPr lang="fr-FR" sz="2400" spc="-5" dirty="0">
                <a:solidFill>
                  <a:srgbClr val="333333"/>
                </a:solidFill>
                <a:latin typeface="Calibri Light"/>
                <a:cs typeface="Verdana"/>
              </a:rPr>
              <a:t>meilleure»).</a:t>
            </a:r>
            <a:endParaRPr lang="fr-FR" sz="2400" dirty="0">
              <a:solidFill>
                <a:srgbClr val="333333"/>
              </a:solidFill>
              <a:latin typeface="Calibri Light"/>
              <a:cs typeface="Verdana"/>
            </a:endParaRPr>
          </a:p>
          <a:p>
            <a:pPr marL="342900" marR="162560" lvl="0" indent="-342900" defTabSz="914400">
              <a:buClr>
                <a:srgbClr val="000000"/>
              </a:buClr>
              <a:buFont typeface="WingDings"/>
              <a:buChar char=""/>
              <a:tabLst>
                <a:tab pos="387350" algn="l"/>
                <a:tab pos="387985" algn="l"/>
              </a:tabLst>
            </a:pPr>
            <a:r>
              <a:rPr lang="fr-FR" sz="2400" spc="-10" dirty="0">
                <a:solidFill>
                  <a:srgbClr val="004992"/>
                </a:solidFill>
                <a:latin typeface="Calibri Light"/>
                <a:cs typeface="Verdana"/>
              </a:rPr>
              <a:t>Raisons: </a:t>
            </a:r>
            <a:r>
              <a:rPr lang="fr-FR" sz="2400" spc="-5" dirty="0">
                <a:solidFill>
                  <a:srgbClr val="333333"/>
                </a:solidFill>
                <a:latin typeface="Calibri Light"/>
                <a:cs typeface="Verdana"/>
              </a:rPr>
              <a:t>la paresse, </a:t>
            </a:r>
            <a:r>
              <a:rPr lang="fr-FR" sz="2400" spc="-10" dirty="0">
                <a:solidFill>
                  <a:srgbClr val="333333"/>
                </a:solidFill>
                <a:latin typeface="Calibri Light"/>
                <a:cs typeface="Verdana"/>
              </a:rPr>
              <a:t>le </a:t>
            </a:r>
            <a:r>
              <a:rPr lang="fr-FR" sz="2400" spc="-5" dirty="0">
                <a:solidFill>
                  <a:srgbClr val="333333"/>
                </a:solidFill>
                <a:latin typeface="Calibri Light"/>
                <a:cs typeface="Verdana"/>
              </a:rPr>
              <a:t>«biais de confirmation»*, l’étourderie; </a:t>
            </a:r>
            <a:r>
              <a:rPr lang="fr-FR" sz="2400" dirty="0">
                <a:solidFill>
                  <a:srgbClr val="333333"/>
                </a:solidFill>
                <a:latin typeface="Calibri Light"/>
                <a:cs typeface="Verdana"/>
              </a:rPr>
              <a:t>cette </a:t>
            </a:r>
            <a:r>
              <a:rPr lang="fr-FR" sz="2400" spc="-5" dirty="0">
                <a:solidFill>
                  <a:srgbClr val="333333"/>
                </a:solidFill>
                <a:latin typeface="Calibri Light"/>
                <a:cs typeface="Verdana"/>
              </a:rPr>
              <a:t>tendance simplifie l’orientation dans </a:t>
            </a:r>
            <a:r>
              <a:rPr lang="fr-FR" sz="2400" dirty="0">
                <a:solidFill>
                  <a:srgbClr val="333333"/>
                </a:solidFill>
                <a:latin typeface="Calibri Light"/>
                <a:cs typeface="Verdana"/>
              </a:rPr>
              <a:t>un monde qui </a:t>
            </a:r>
            <a:r>
              <a:rPr lang="fr-FR" sz="2400" spc="-5" dirty="0">
                <a:solidFill>
                  <a:srgbClr val="333333"/>
                </a:solidFill>
                <a:latin typeface="Calibri Light"/>
                <a:cs typeface="Verdana"/>
              </a:rPr>
              <a:t>s’avère</a:t>
            </a:r>
            <a:r>
              <a:rPr lang="fr-FR" sz="2400" spc="15" dirty="0">
                <a:solidFill>
                  <a:srgbClr val="333333"/>
                </a:solidFill>
                <a:latin typeface="Calibri Light"/>
                <a:cs typeface="Verdana"/>
              </a:rPr>
              <a:t> </a:t>
            </a:r>
            <a:r>
              <a:rPr lang="fr-FR" sz="2400" spc="-5" dirty="0">
                <a:solidFill>
                  <a:srgbClr val="333333"/>
                </a:solidFill>
                <a:latin typeface="Calibri Light"/>
                <a:cs typeface="Verdana"/>
              </a:rPr>
              <a:t>complexe.</a:t>
            </a:r>
          </a:p>
          <a:p>
            <a:pPr marL="342900" marR="249554" lvl="0" indent="-342900" defTabSz="914400">
              <a:buClr>
                <a:srgbClr val="000000"/>
              </a:buClr>
              <a:buFont typeface="WingDings"/>
              <a:buChar char=""/>
              <a:tabLst>
                <a:tab pos="387350" algn="l"/>
                <a:tab pos="387985" algn="l"/>
              </a:tabLst>
            </a:pPr>
            <a:r>
              <a:rPr lang="fr-FR" sz="2400" spc="-5" dirty="0">
                <a:solidFill>
                  <a:srgbClr val="004992"/>
                </a:solidFill>
                <a:latin typeface="Calibri Light"/>
                <a:cs typeface="Verdana"/>
              </a:rPr>
              <a:t>Problèmes: ???</a:t>
            </a:r>
            <a:endParaRPr lang="fr-FR" sz="2400" dirty="0">
              <a:solidFill>
                <a:srgbClr val="333333"/>
              </a:solidFill>
              <a:latin typeface="Calibri Light"/>
              <a:cs typeface="Verdana"/>
            </a:endParaRPr>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sp>
        <p:nvSpPr>
          <p:cNvPr id="7" name="object 5"/>
          <p:cNvSpPr txBox="1"/>
          <p:nvPr/>
        </p:nvSpPr>
        <p:spPr>
          <a:xfrm>
            <a:off x="408955" y="6194460"/>
            <a:ext cx="11376000" cy="258404"/>
          </a:xfrm>
          <a:prstGeom prst="rect">
            <a:avLst/>
          </a:prstGeom>
        </p:spPr>
        <p:txBody>
          <a:bodyPr vert="horz" wrap="square" lIns="0" tIns="12065" rIns="0" bIns="0" rtlCol="0">
            <a:spAutoFit/>
          </a:bodyPr>
          <a:lstStyle/>
          <a:p>
            <a:pPr marL="12700">
              <a:lnSpc>
                <a:spcPct val="100000"/>
              </a:lnSpc>
              <a:spcBef>
                <a:spcPts val="95"/>
              </a:spcBef>
            </a:pPr>
            <a:r>
              <a:rPr sz="1600" spc="-5" dirty="0">
                <a:latin typeface="Calibri Light"/>
                <a:cs typeface="Verdana"/>
              </a:rPr>
              <a:t>* </a:t>
            </a:r>
            <a:r>
              <a:rPr sz="1600" spc="-10" dirty="0">
                <a:latin typeface="Calibri Light"/>
                <a:cs typeface="Verdana"/>
              </a:rPr>
              <a:t>On </a:t>
            </a:r>
            <a:r>
              <a:rPr sz="1600" spc="-5" dirty="0">
                <a:latin typeface="Calibri Light"/>
                <a:cs typeface="Verdana"/>
              </a:rPr>
              <a:t>ne voit </a:t>
            </a:r>
            <a:r>
              <a:rPr sz="1600" spc="-10" dirty="0">
                <a:latin typeface="Calibri Light"/>
                <a:cs typeface="Verdana"/>
              </a:rPr>
              <a:t>que </a:t>
            </a:r>
            <a:r>
              <a:rPr sz="1600" spc="-5" dirty="0">
                <a:latin typeface="Calibri Light"/>
                <a:cs typeface="Verdana"/>
              </a:rPr>
              <a:t>ce </a:t>
            </a:r>
            <a:r>
              <a:rPr sz="1600" spc="-10" dirty="0">
                <a:latin typeface="Calibri Light"/>
                <a:cs typeface="Verdana"/>
              </a:rPr>
              <a:t>que l'on veut</a:t>
            </a:r>
            <a:r>
              <a:rPr sz="1600" spc="25" dirty="0">
                <a:latin typeface="Calibri Light"/>
                <a:cs typeface="Verdana"/>
              </a:rPr>
              <a:t> </a:t>
            </a:r>
            <a:r>
              <a:rPr sz="1600" spc="-5" dirty="0">
                <a:latin typeface="Calibri Light"/>
                <a:cs typeface="Verdana"/>
              </a:rPr>
              <a:t>voir</a:t>
            </a:r>
            <a:endParaRPr sz="1600" dirty="0">
              <a:latin typeface="Calibri Light"/>
              <a:cs typeface="Verdana"/>
            </a:endParaRPr>
          </a:p>
        </p:txBody>
      </p:sp>
    </p:spTree>
    <p:extLst>
      <p:ext uri="{BB962C8B-B14F-4D97-AF65-F5344CB8AC3E}">
        <p14:creationId xmlns:p14="http://schemas.microsoft.com/office/powerpoint/2010/main" val="2634179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Modification de son propre point de vue</a:t>
            </a:r>
            <a:endParaRPr sz="3600" dirty="0"/>
          </a:p>
        </p:txBody>
      </p:sp>
      <p:sp>
        <p:nvSpPr>
          <p:cNvPr id="2" name="Content Placeholder 1"/>
          <p:cNvSpPr>
            <a:spLocks noGrp="1"/>
          </p:cNvSpPr>
          <p:nvPr>
            <p:ph idx="1"/>
          </p:nvPr>
        </p:nvSpPr>
        <p:spPr>
          <a:xfrm>
            <a:off x="408955" y="2204864"/>
            <a:ext cx="11340000" cy="4248000"/>
          </a:xfrm>
        </p:spPr>
        <p:txBody>
          <a:bodyPr/>
          <a:lstStyle/>
          <a:p>
            <a:pPr marL="342900" marR="5080" lvl="0" indent="-342900" defTabSz="914400">
              <a:buClr>
                <a:srgbClr val="000000"/>
              </a:buClr>
              <a:buFont typeface="WingDings"/>
              <a:buChar char=""/>
              <a:tabLst>
                <a:tab pos="387350" algn="l"/>
                <a:tab pos="387985" algn="l"/>
              </a:tabLst>
            </a:pPr>
            <a:r>
              <a:rPr lang="fr-FR" sz="2400" spc="-35" dirty="0">
                <a:solidFill>
                  <a:srgbClr val="333333"/>
                </a:solidFill>
                <a:latin typeface="Calibri Light"/>
                <a:cs typeface="Verdana"/>
              </a:rPr>
              <a:t>Tendance </a:t>
            </a:r>
            <a:r>
              <a:rPr lang="fr-FR" sz="2400" spc="-5" dirty="0">
                <a:solidFill>
                  <a:srgbClr val="333333"/>
                </a:solidFill>
                <a:latin typeface="Calibri Light"/>
                <a:cs typeface="Verdana"/>
              </a:rPr>
              <a:t>de l’être </a:t>
            </a:r>
            <a:r>
              <a:rPr lang="fr-FR" sz="2400" dirty="0">
                <a:solidFill>
                  <a:srgbClr val="333333"/>
                </a:solidFill>
                <a:latin typeface="Calibri Light"/>
                <a:cs typeface="Verdana"/>
              </a:rPr>
              <a:t>humain à </a:t>
            </a:r>
            <a:r>
              <a:rPr lang="fr-FR" sz="2400" spc="-5" dirty="0">
                <a:solidFill>
                  <a:srgbClr val="333333"/>
                </a:solidFill>
                <a:latin typeface="Calibri Light"/>
                <a:cs typeface="Verdana"/>
              </a:rPr>
              <a:t>maintenir </a:t>
            </a:r>
            <a:r>
              <a:rPr lang="fr-FR" sz="2400" dirty="0">
                <a:solidFill>
                  <a:srgbClr val="333333"/>
                </a:solidFill>
                <a:latin typeface="Calibri Light"/>
                <a:cs typeface="Verdana"/>
              </a:rPr>
              <a:t>ses </a:t>
            </a:r>
            <a:r>
              <a:rPr lang="fr-FR" sz="2400" spc="-5" dirty="0">
                <a:solidFill>
                  <a:srgbClr val="333333"/>
                </a:solidFill>
                <a:latin typeface="Calibri Light"/>
                <a:cs typeface="Verdana"/>
              </a:rPr>
              <a:t>premiers (ères) jugements/opinions (ex: préjudice, </a:t>
            </a:r>
            <a:r>
              <a:rPr lang="fr-FR" sz="2400" dirty="0">
                <a:solidFill>
                  <a:srgbClr val="333333"/>
                </a:solidFill>
                <a:latin typeface="Calibri Light"/>
                <a:cs typeface="Verdana"/>
              </a:rPr>
              <a:t>attitude: «la </a:t>
            </a:r>
            <a:r>
              <a:rPr lang="fr-FR" sz="2400" spc="-5" dirty="0">
                <a:solidFill>
                  <a:srgbClr val="333333"/>
                </a:solidFill>
                <a:latin typeface="Calibri Light"/>
                <a:cs typeface="Verdana"/>
              </a:rPr>
              <a:t>première </a:t>
            </a:r>
            <a:r>
              <a:rPr lang="fr-FR" sz="2400" spc="-15" dirty="0">
                <a:solidFill>
                  <a:srgbClr val="333333"/>
                </a:solidFill>
                <a:latin typeface="Calibri Light"/>
                <a:cs typeface="Verdana"/>
              </a:rPr>
              <a:t>impression </a:t>
            </a:r>
            <a:r>
              <a:rPr lang="fr-FR" sz="2400" dirty="0">
                <a:solidFill>
                  <a:srgbClr val="333333"/>
                </a:solidFill>
                <a:latin typeface="Calibri Light"/>
                <a:cs typeface="Verdana"/>
              </a:rPr>
              <a:t>est </a:t>
            </a:r>
            <a:r>
              <a:rPr lang="fr-FR" sz="2400" spc="-15" dirty="0">
                <a:solidFill>
                  <a:srgbClr val="333333"/>
                </a:solidFill>
                <a:latin typeface="Calibri Light"/>
                <a:cs typeface="Verdana"/>
              </a:rPr>
              <a:t>la </a:t>
            </a:r>
            <a:r>
              <a:rPr lang="fr-FR" sz="2400" spc="-5" dirty="0">
                <a:solidFill>
                  <a:srgbClr val="333333"/>
                </a:solidFill>
                <a:latin typeface="Calibri Light"/>
                <a:cs typeface="Verdana"/>
              </a:rPr>
              <a:t>meilleure»).</a:t>
            </a:r>
            <a:endParaRPr lang="fr-FR" sz="2400" dirty="0">
              <a:solidFill>
                <a:srgbClr val="333333"/>
              </a:solidFill>
              <a:latin typeface="Calibri Light"/>
              <a:cs typeface="Verdana"/>
            </a:endParaRPr>
          </a:p>
          <a:p>
            <a:pPr marL="342900" marR="162560" lvl="0" indent="-342900" defTabSz="914400">
              <a:buClr>
                <a:srgbClr val="000000"/>
              </a:buClr>
              <a:buFont typeface="WingDings"/>
              <a:buChar char=""/>
              <a:tabLst>
                <a:tab pos="387350" algn="l"/>
                <a:tab pos="387985" algn="l"/>
              </a:tabLst>
            </a:pPr>
            <a:r>
              <a:rPr lang="fr-FR" sz="2400" spc="-10" dirty="0">
                <a:solidFill>
                  <a:srgbClr val="004992"/>
                </a:solidFill>
                <a:latin typeface="Calibri Light"/>
                <a:cs typeface="Verdana"/>
              </a:rPr>
              <a:t>Raisons: </a:t>
            </a:r>
            <a:r>
              <a:rPr lang="fr-FR" sz="2400" spc="-5" dirty="0">
                <a:solidFill>
                  <a:srgbClr val="333333"/>
                </a:solidFill>
                <a:latin typeface="Calibri Light"/>
                <a:cs typeface="Verdana"/>
              </a:rPr>
              <a:t>la paresse, </a:t>
            </a:r>
            <a:r>
              <a:rPr lang="fr-FR" sz="2400" spc="-10" dirty="0">
                <a:solidFill>
                  <a:srgbClr val="333333"/>
                </a:solidFill>
                <a:latin typeface="Calibri Light"/>
                <a:cs typeface="Verdana"/>
              </a:rPr>
              <a:t>le </a:t>
            </a:r>
            <a:r>
              <a:rPr lang="fr-FR" sz="2400" spc="-5" dirty="0">
                <a:solidFill>
                  <a:srgbClr val="333333"/>
                </a:solidFill>
                <a:latin typeface="Calibri Light"/>
                <a:cs typeface="Verdana"/>
              </a:rPr>
              <a:t>«biais de confirmation»*, l’étourderie; </a:t>
            </a:r>
            <a:r>
              <a:rPr lang="fr-FR" sz="2400" dirty="0">
                <a:solidFill>
                  <a:srgbClr val="333333"/>
                </a:solidFill>
                <a:latin typeface="Calibri Light"/>
                <a:cs typeface="Verdana"/>
              </a:rPr>
              <a:t>cette </a:t>
            </a:r>
            <a:r>
              <a:rPr lang="fr-FR" sz="2400" spc="-5" dirty="0">
                <a:solidFill>
                  <a:srgbClr val="333333"/>
                </a:solidFill>
                <a:latin typeface="Calibri Light"/>
                <a:cs typeface="Verdana"/>
              </a:rPr>
              <a:t>tendance simplifie l’orientation dans </a:t>
            </a:r>
            <a:r>
              <a:rPr lang="fr-FR" sz="2400" dirty="0">
                <a:solidFill>
                  <a:srgbClr val="333333"/>
                </a:solidFill>
                <a:latin typeface="Calibri Light"/>
                <a:cs typeface="Verdana"/>
              </a:rPr>
              <a:t>un monde qui </a:t>
            </a:r>
            <a:r>
              <a:rPr lang="fr-FR" sz="2400" spc="-5" dirty="0">
                <a:solidFill>
                  <a:srgbClr val="333333"/>
                </a:solidFill>
                <a:latin typeface="Calibri Light"/>
                <a:cs typeface="Verdana"/>
              </a:rPr>
              <a:t>s’avère</a:t>
            </a:r>
            <a:r>
              <a:rPr lang="fr-FR" sz="2400" spc="15" dirty="0">
                <a:solidFill>
                  <a:srgbClr val="333333"/>
                </a:solidFill>
                <a:latin typeface="Calibri Light"/>
                <a:cs typeface="Verdana"/>
              </a:rPr>
              <a:t> </a:t>
            </a:r>
            <a:r>
              <a:rPr lang="fr-FR" sz="2400" spc="-5" dirty="0">
                <a:solidFill>
                  <a:srgbClr val="333333"/>
                </a:solidFill>
                <a:latin typeface="Calibri Light"/>
                <a:cs typeface="Verdana"/>
              </a:rPr>
              <a:t>complexe.</a:t>
            </a:r>
            <a:endParaRPr lang="fr-FR" sz="2400" dirty="0">
              <a:solidFill>
                <a:srgbClr val="333333"/>
              </a:solidFill>
              <a:latin typeface="Calibri Light"/>
              <a:cs typeface="Verdana"/>
            </a:endParaRPr>
          </a:p>
          <a:p>
            <a:pPr marL="342900" marR="249554" lvl="0" indent="-342900" defTabSz="914400">
              <a:buClr>
                <a:srgbClr val="000000"/>
              </a:buClr>
              <a:buFont typeface="WingDings"/>
              <a:buChar char=""/>
              <a:tabLst>
                <a:tab pos="387350" algn="l"/>
                <a:tab pos="387985" algn="l"/>
              </a:tabLst>
            </a:pPr>
            <a:r>
              <a:rPr lang="fr-FR" sz="2400" spc="-5" dirty="0">
                <a:solidFill>
                  <a:srgbClr val="004992"/>
                </a:solidFill>
                <a:latin typeface="Calibri Light"/>
                <a:cs typeface="Verdana"/>
              </a:rPr>
              <a:t>Problèmes: </a:t>
            </a:r>
            <a:r>
              <a:rPr lang="fr-FR" sz="2400" spc="-10" dirty="0">
                <a:solidFill>
                  <a:srgbClr val="333333"/>
                </a:solidFill>
                <a:latin typeface="Calibri Light"/>
                <a:cs typeface="Verdana"/>
              </a:rPr>
              <a:t>les </a:t>
            </a:r>
            <a:r>
              <a:rPr lang="fr-FR" sz="2400" dirty="0">
                <a:solidFill>
                  <a:srgbClr val="333333"/>
                </a:solidFill>
                <a:latin typeface="Calibri Light"/>
                <a:cs typeface="Verdana"/>
              </a:rPr>
              <a:t>faux </a:t>
            </a:r>
            <a:r>
              <a:rPr lang="fr-FR" sz="2400" spc="-5" dirty="0">
                <a:solidFill>
                  <a:srgbClr val="333333"/>
                </a:solidFill>
                <a:latin typeface="Calibri Light"/>
                <a:cs typeface="Verdana"/>
              </a:rPr>
              <a:t>jugements (ex: les préjugés </a:t>
            </a:r>
            <a:r>
              <a:rPr lang="fr-FR" sz="2400" spc="-10" dirty="0">
                <a:solidFill>
                  <a:srgbClr val="333333"/>
                </a:solidFill>
                <a:latin typeface="Calibri Light"/>
                <a:cs typeface="Verdana"/>
              </a:rPr>
              <a:t>raciaux) </a:t>
            </a:r>
            <a:r>
              <a:rPr lang="fr-FR" sz="2400" spc="-5" dirty="0">
                <a:solidFill>
                  <a:srgbClr val="333333"/>
                </a:solidFill>
                <a:latin typeface="Calibri Light"/>
                <a:cs typeface="Verdana"/>
              </a:rPr>
              <a:t>sont </a:t>
            </a:r>
            <a:r>
              <a:rPr lang="fr-FR" sz="2400" dirty="0">
                <a:solidFill>
                  <a:srgbClr val="333333"/>
                </a:solidFill>
                <a:latin typeface="Calibri Light"/>
                <a:cs typeface="Verdana"/>
              </a:rPr>
              <a:t>maintenus; </a:t>
            </a:r>
            <a:r>
              <a:rPr lang="fr-FR" sz="2400" spc="-10" dirty="0">
                <a:solidFill>
                  <a:srgbClr val="333333"/>
                </a:solidFill>
                <a:latin typeface="Calibri Light"/>
                <a:cs typeface="Verdana"/>
              </a:rPr>
              <a:t>les </a:t>
            </a:r>
            <a:r>
              <a:rPr lang="fr-FR" sz="2400" spc="-5" dirty="0">
                <a:solidFill>
                  <a:srgbClr val="333333"/>
                </a:solidFill>
                <a:latin typeface="Calibri Light"/>
                <a:cs typeface="Verdana"/>
              </a:rPr>
              <a:t>fausses </a:t>
            </a:r>
            <a:r>
              <a:rPr lang="fr-FR" sz="2400" spc="-10" dirty="0">
                <a:solidFill>
                  <a:srgbClr val="333333"/>
                </a:solidFill>
                <a:latin typeface="Calibri Light"/>
                <a:cs typeface="Verdana"/>
              </a:rPr>
              <a:t>sur- généralisations </a:t>
            </a:r>
            <a:r>
              <a:rPr lang="fr-FR" sz="2400" spc="-5" dirty="0">
                <a:solidFill>
                  <a:srgbClr val="333333"/>
                </a:solidFill>
                <a:latin typeface="Calibri Light"/>
                <a:cs typeface="Verdana"/>
              </a:rPr>
              <a:t>(j’en </a:t>
            </a:r>
            <a:r>
              <a:rPr lang="fr-FR" sz="2400" dirty="0">
                <a:solidFill>
                  <a:srgbClr val="333333"/>
                </a:solidFill>
                <a:latin typeface="Calibri Light"/>
                <a:cs typeface="Verdana"/>
              </a:rPr>
              <a:t>ai vu un-je </a:t>
            </a:r>
            <a:r>
              <a:rPr lang="fr-FR" sz="2400" spc="-10" dirty="0">
                <a:solidFill>
                  <a:srgbClr val="333333"/>
                </a:solidFill>
                <a:latin typeface="Calibri Light"/>
                <a:cs typeface="Verdana"/>
              </a:rPr>
              <a:t>les </a:t>
            </a:r>
            <a:r>
              <a:rPr lang="fr-FR" sz="2400" dirty="0">
                <a:solidFill>
                  <a:srgbClr val="333333"/>
                </a:solidFill>
                <a:latin typeface="Calibri Light"/>
                <a:cs typeface="Verdana"/>
              </a:rPr>
              <a:t>ai </a:t>
            </a:r>
            <a:r>
              <a:rPr lang="fr-FR" sz="2400" spc="-5" dirty="0">
                <a:solidFill>
                  <a:srgbClr val="333333"/>
                </a:solidFill>
                <a:latin typeface="Calibri Light"/>
                <a:cs typeface="Verdana"/>
              </a:rPr>
              <a:t>tous </a:t>
            </a:r>
            <a:r>
              <a:rPr lang="fr-FR" sz="2400" dirty="0">
                <a:solidFill>
                  <a:srgbClr val="333333"/>
                </a:solidFill>
                <a:latin typeface="Calibri Light"/>
                <a:cs typeface="Verdana"/>
              </a:rPr>
              <a:t>vus); </a:t>
            </a:r>
            <a:r>
              <a:rPr lang="fr-FR" sz="2400" spc="-5" dirty="0">
                <a:solidFill>
                  <a:srgbClr val="333333"/>
                </a:solidFill>
                <a:latin typeface="Calibri Light"/>
                <a:cs typeface="Verdana"/>
              </a:rPr>
              <a:t>le fait que quelqu’un qui </a:t>
            </a:r>
            <a:r>
              <a:rPr lang="fr-FR" sz="2400" spc="-10" dirty="0">
                <a:solidFill>
                  <a:srgbClr val="333333"/>
                </a:solidFill>
                <a:latin typeface="Calibri Light"/>
                <a:cs typeface="Verdana"/>
              </a:rPr>
              <a:t>aurait </a:t>
            </a:r>
            <a:r>
              <a:rPr lang="fr-FR" sz="2400" spc="-5" dirty="0">
                <a:solidFill>
                  <a:srgbClr val="333333"/>
                </a:solidFill>
                <a:latin typeface="Calibri Light"/>
                <a:cs typeface="Verdana"/>
              </a:rPr>
              <a:t>mérité </a:t>
            </a:r>
            <a:r>
              <a:rPr lang="fr-FR" sz="2400" dirty="0">
                <a:solidFill>
                  <a:srgbClr val="333333"/>
                </a:solidFill>
                <a:latin typeface="Calibri Light"/>
                <a:cs typeface="Verdana"/>
              </a:rPr>
              <a:t>une </a:t>
            </a:r>
            <a:r>
              <a:rPr lang="fr-FR" sz="2400" spc="-5" dirty="0">
                <a:solidFill>
                  <a:srgbClr val="333333"/>
                </a:solidFill>
                <a:latin typeface="Calibri Light"/>
                <a:cs typeface="Verdana"/>
              </a:rPr>
              <a:t>seconde </a:t>
            </a:r>
            <a:r>
              <a:rPr lang="fr-FR" sz="2400" dirty="0">
                <a:solidFill>
                  <a:srgbClr val="333333"/>
                </a:solidFill>
                <a:latin typeface="Calibri Light"/>
                <a:cs typeface="Verdana"/>
              </a:rPr>
              <a:t>chance n’en a pas</a:t>
            </a:r>
            <a:r>
              <a:rPr lang="fr-FR" sz="2400" spc="10" dirty="0">
                <a:solidFill>
                  <a:srgbClr val="333333"/>
                </a:solidFill>
                <a:latin typeface="Calibri Light"/>
                <a:cs typeface="Verdana"/>
              </a:rPr>
              <a:t> </a:t>
            </a:r>
            <a:r>
              <a:rPr lang="fr-FR" sz="2400" dirty="0">
                <a:solidFill>
                  <a:srgbClr val="333333"/>
                </a:solidFill>
                <a:latin typeface="Calibri Light"/>
                <a:cs typeface="Verdana"/>
              </a:rPr>
              <a:t>eu.</a:t>
            </a:r>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5</a:t>
            </a:fld>
            <a:endParaRPr lang="en-US"/>
          </a:p>
        </p:txBody>
      </p:sp>
      <p:sp>
        <p:nvSpPr>
          <p:cNvPr id="7" name="object 5"/>
          <p:cNvSpPr txBox="1"/>
          <p:nvPr/>
        </p:nvSpPr>
        <p:spPr>
          <a:xfrm>
            <a:off x="408955" y="6194460"/>
            <a:ext cx="11376000" cy="258404"/>
          </a:xfrm>
          <a:prstGeom prst="rect">
            <a:avLst/>
          </a:prstGeom>
        </p:spPr>
        <p:txBody>
          <a:bodyPr vert="horz" wrap="square" lIns="0" tIns="12065" rIns="0" bIns="0" rtlCol="0">
            <a:spAutoFit/>
          </a:bodyPr>
          <a:lstStyle/>
          <a:p>
            <a:pPr marL="12700">
              <a:lnSpc>
                <a:spcPct val="100000"/>
              </a:lnSpc>
              <a:spcBef>
                <a:spcPts val="95"/>
              </a:spcBef>
            </a:pPr>
            <a:r>
              <a:rPr sz="1600" spc="-5" dirty="0">
                <a:latin typeface="Calibri Light"/>
                <a:cs typeface="Verdana"/>
              </a:rPr>
              <a:t>* </a:t>
            </a:r>
            <a:r>
              <a:rPr sz="1600" spc="-10" dirty="0">
                <a:latin typeface="Calibri Light"/>
                <a:cs typeface="Verdana"/>
              </a:rPr>
              <a:t>On </a:t>
            </a:r>
            <a:r>
              <a:rPr sz="1600" spc="-5" dirty="0">
                <a:latin typeface="Calibri Light"/>
                <a:cs typeface="Verdana"/>
              </a:rPr>
              <a:t>ne voit </a:t>
            </a:r>
            <a:r>
              <a:rPr sz="1600" spc="-10" dirty="0">
                <a:latin typeface="Calibri Light"/>
                <a:cs typeface="Verdana"/>
              </a:rPr>
              <a:t>que </a:t>
            </a:r>
            <a:r>
              <a:rPr sz="1600" spc="-5" dirty="0">
                <a:latin typeface="Calibri Light"/>
                <a:cs typeface="Verdana"/>
              </a:rPr>
              <a:t>ce </a:t>
            </a:r>
            <a:r>
              <a:rPr sz="1600" spc="-10" dirty="0">
                <a:latin typeface="Calibri Light"/>
                <a:cs typeface="Verdana"/>
              </a:rPr>
              <a:t>que l'on veut</a:t>
            </a:r>
            <a:r>
              <a:rPr sz="1600" spc="25" dirty="0">
                <a:latin typeface="Calibri Light"/>
                <a:cs typeface="Verdana"/>
              </a:rPr>
              <a:t> </a:t>
            </a:r>
            <a:r>
              <a:rPr sz="1600" spc="-5" dirty="0">
                <a:latin typeface="Calibri Light"/>
                <a:cs typeface="Verdana"/>
              </a:rPr>
              <a:t>voir</a:t>
            </a:r>
            <a:endParaRPr sz="1600" dirty="0">
              <a:latin typeface="Calibri Light"/>
              <a:cs typeface="Verdana"/>
            </a:endParaRPr>
          </a:p>
        </p:txBody>
      </p:sp>
    </p:spTree>
    <p:extLst>
      <p:ext uri="{BB962C8B-B14F-4D97-AF65-F5344CB8AC3E}">
        <p14:creationId xmlns:p14="http://schemas.microsoft.com/office/powerpoint/2010/main" val="2310163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Quand les prédictions ne se réalisent pas</a:t>
            </a:r>
            <a:endParaRPr sz="3600" dirty="0"/>
          </a:p>
        </p:txBody>
      </p:sp>
      <p:sp>
        <p:nvSpPr>
          <p:cNvPr id="2" name="Content Placeholder 1"/>
          <p:cNvSpPr>
            <a:spLocks noGrp="1"/>
          </p:cNvSpPr>
          <p:nvPr>
            <p:ph idx="1"/>
          </p:nvPr>
        </p:nvSpPr>
        <p:spPr/>
        <p:txBody>
          <a:bodyPr/>
          <a:lstStyle/>
          <a:p>
            <a:pPr marR="5080" lvl="0" defTabSz="914400"/>
            <a:r>
              <a:rPr lang="fr-FR" sz="2000" dirty="0">
                <a:solidFill>
                  <a:srgbClr val="333333"/>
                </a:solidFill>
                <a:latin typeface="Calibri Light"/>
                <a:cs typeface="Verdana"/>
              </a:rPr>
              <a:t>Marion </a:t>
            </a:r>
            <a:r>
              <a:rPr lang="fr-FR" sz="2000" dirty="0" err="1">
                <a:solidFill>
                  <a:srgbClr val="333333"/>
                </a:solidFill>
                <a:latin typeface="Calibri Light"/>
                <a:cs typeface="Verdana"/>
              </a:rPr>
              <a:t>Keech</a:t>
            </a:r>
            <a:r>
              <a:rPr lang="fr-FR" sz="2000" dirty="0">
                <a:solidFill>
                  <a:srgbClr val="333333"/>
                </a:solidFill>
                <a:latin typeface="Calibri Light"/>
                <a:cs typeface="Verdana"/>
              </a:rPr>
              <a:t>, </a:t>
            </a:r>
            <a:r>
              <a:rPr lang="fr-FR" sz="2000" spc="-5" dirty="0">
                <a:solidFill>
                  <a:srgbClr val="333333"/>
                </a:solidFill>
                <a:latin typeface="Calibri Light"/>
                <a:cs typeface="Verdana"/>
              </a:rPr>
              <a:t>leader d’une </a:t>
            </a:r>
            <a:r>
              <a:rPr lang="fr-FR" sz="2000" dirty="0">
                <a:solidFill>
                  <a:srgbClr val="333333"/>
                </a:solidFill>
                <a:latin typeface="Calibri Light"/>
                <a:cs typeface="Verdana"/>
              </a:rPr>
              <a:t>secte à </a:t>
            </a:r>
            <a:r>
              <a:rPr lang="fr-FR" sz="2000" spc="-5" dirty="0">
                <a:solidFill>
                  <a:srgbClr val="333333"/>
                </a:solidFill>
                <a:latin typeface="Calibri Light"/>
                <a:cs typeface="Verdana"/>
              </a:rPr>
              <a:t>Salt </a:t>
            </a:r>
            <a:r>
              <a:rPr lang="fr-FR" sz="2000" dirty="0">
                <a:solidFill>
                  <a:srgbClr val="333333"/>
                </a:solidFill>
                <a:latin typeface="Calibri Light"/>
                <a:cs typeface="Verdana"/>
              </a:rPr>
              <a:t>Lake </a:t>
            </a:r>
            <a:r>
              <a:rPr lang="fr-FR" sz="2000" spc="-5" dirty="0">
                <a:solidFill>
                  <a:srgbClr val="333333"/>
                </a:solidFill>
                <a:latin typeface="Calibri Light"/>
                <a:cs typeface="Verdana"/>
              </a:rPr>
              <a:t>City (USA), clamait qu’elle recevait des messages extraterrestres. </a:t>
            </a:r>
            <a:r>
              <a:rPr lang="fr-FR" sz="2000" dirty="0">
                <a:solidFill>
                  <a:srgbClr val="333333"/>
                </a:solidFill>
                <a:latin typeface="Calibri Light"/>
                <a:cs typeface="Verdana"/>
              </a:rPr>
              <a:t>Il </a:t>
            </a:r>
            <a:r>
              <a:rPr lang="fr-FR" sz="2000" spc="-5" dirty="0">
                <a:solidFill>
                  <a:srgbClr val="333333"/>
                </a:solidFill>
                <a:latin typeface="Calibri Light"/>
                <a:cs typeface="Verdana"/>
              </a:rPr>
              <a:t>lui avait été révélé que le </a:t>
            </a:r>
            <a:r>
              <a:rPr lang="fr-FR" sz="2000" dirty="0">
                <a:solidFill>
                  <a:srgbClr val="333333"/>
                </a:solidFill>
                <a:latin typeface="Calibri Light"/>
                <a:cs typeface="Verdana"/>
              </a:rPr>
              <a:t>monde </a:t>
            </a:r>
            <a:r>
              <a:rPr lang="fr-FR" sz="2000" spc="-10" dirty="0">
                <a:solidFill>
                  <a:srgbClr val="333333"/>
                </a:solidFill>
                <a:latin typeface="Calibri Light"/>
                <a:cs typeface="Verdana"/>
              </a:rPr>
              <a:t>allait </a:t>
            </a:r>
            <a:r>
              <a:rPr lang="fr-FR" sz="2000" spc="-5" dirty="0">
                <a:solidFill>
                  <a:srgbClr val="333333"/>
                </a:solidFill>
                <a:latin typeface="Calibri Light"/>
                <a:cs typeface="Verdana"/>
              </a:rPr>
              <a:t>s’éteindre dans </a:t>
            </a:r>
            <a:r>
              <a:rPr lang="fr-FR" sz="2000" dirty="0">
                <a:solidFill>
                  <a:srgbClr val="333333"/>
                </a:solidFill>
                <a:latin typeface="Calibri Light"/>
                <a:cs typeface="Verdana"/>
              </a:rPr>
              <a:t>une gigantesque </a:t>
            </a:r>
            <a:r>
              <a:rPr lang="fr-FR" sz="2000" spc="-5" dirty="0">
                <a:solidFill>
                  <a:srgbClr val="333333"/>
                </a:solidFill>
                <a:latin typeface="Calibri Light"/>
                <a:cs typeface="Verdana"/>
              </a:rPr>
              <a:t>inondation </a:t>
            </a:r>
            <a:r>
              <a:rPr lang="fr-FR" sz="2000" dirty="0">
                <a:solidFill>
                  <a:srgbClr val="333333"/>
                </a:solidFill>
                <a:latin typeface="Calibri Light"/>
                <a:cs typeface="Verdana"/>
              </a:rPr>
              <a:t>avant </a:t>
            </a:r>
            <a:r>
              <a:rPr lang="fr-FR" sz="2000" spc="-5" dirty="0">
                <a:solidFill>
                  <a:srgbClr val="333333"/>
                </a:solidFill>
                <a:latin typeface="Calibri Light"/>
                <a:cs typeface="Verdana"/>
              </a:rPr>
              <a:t>l’aube, le </a:t>
            </a:r>
            <a:r>
              <a:rPr lang="fr-FR" sz="2000" dirty="0">
                <a:solidFill>
                  <a:srgbClr val="333333"/>
                </a:solidFill>
                <a:latin typeface="Calibri Light"/>
                <a:cs typeface="Verdana"/>
              </a:rPr>
              <a:t>21 </a:t>
            </a:r>
            <a:r>
              <a:rPr lang="fr-FR" sz="2000" spc="-5" dirty="0">
                <a:solidFill>
                  <a:srgbClr val="333333"/>
                </a:solidFill>
                <a:latin typeface="Calibri Light"/>
                <a:cs typeface="Verdana"/>
              </a:rPr>
              <a:t>décembre</a:t>
            </a:r>
            <a:r>
              <a:rPr lang="fr-FR" sz="2000" spc="-75" dirty="0">
                <a:solidFill>
                  <a:srgbClr val="333333"/>
                </a:solidFill>
                <a:latin typeface="Calibri Light"/>
                <a:cs typeface="Verdana"/>
              </a:rPr>
              <a:t> </a:t>
            </a:r>
            <a:r>
              <a:rPr lang="fr-FR" sz="2000" dirty="0">
                <a:solidFill>
                  <a:srgbClr val="333333"/>
                </a:solidFill>
                <a:latin typeface="Calibri Light"/>
                <a:cs typeface="Verdana"/>
              </a:rPr>
              <a:t>1954.</a:t>
            </a:r>
          </a:p>
          <a:p>
            <a:pPr lvl="0" defTabSz="914400"/>
            <a:r>
              <a:rPr lang="fr-FR" sz="2000" dirty="0">
                <a:solidFill>
                  <a:srgbClr val="333333"/>
                </a:solidFill>
                <a:latin typeface="Calibri Light"/>
                <a:cs typeface="Verdana"/>
              </a:rPr>
              <a:t>Cependant, </a:t>
            </a:r>
            <a:r>
              <a:rPr lang="fr-FR" sz="2000" spc="-10" dirty="0">
                <a:solidFill>
                  <a:srgbClr val="333333"/>
                </a:solidFill>
                <a:latin typeface="Calibri Light"/>
                <a:cs typeface="Verdana"/>
              </a:rPr>
              <a:t>elles </a:t>
            </a:r>
            <a:r>
              <a:rPr lang="fr-FR" sz="2000" spc="-5" dirty="0">
                <a:solidFill>
                  <a:srgbClr val="333333"/>
                </a:solidFill>
                <a:latin typeface="Calibri Light"/>
                <a:cs typeface="Verdana"/>
              </a:rPr>
              <a:t>et ses disciples seraient épargnés</a:t>
            </a:r>
            <a:r>
              <a:rPr lang="fr-FR" sz="2000" spc="-70" dirty="0">
                <a:solidFill>
                  <a:srgbClr val="333333"/>
                </a:solidFill>
                <a:latin typeface="Calibri Light"/>
                <a:cs typeface="Verdana"/>
              </a:rPr>
              <a:t> </a:t>
            </a:r>
            <a:r>
              <a:rPr lang="fr-FR" sz="2000" spc="-5" dirty="0">
                <a:solidFill>
                  <a:srgbClr val="333333"/>
                </a:solidFill>
                <a:latin typeface="Calibri Light"/>
                <a:cs typeface="Verdana"/>
              </a:rPr>
              <a:t>et </a:t>
            </a:r>
            <a:r>
              <a:rPr lang="fr-FR" sz="2000" dirty="0">
                <a:solidFill>
                  <a:srgbClr val="333333"/>
                </a:solidFill>
                <a:latin typeface="Calibri Light"/>
                <a:cs typeface="Verdana"/>
              </a:rPr>
              <a:t>secourus </a:t>
            </a:r>
            <a:r>
              <a:rPr lang="fr-FR" sz="2000" spc="-5" dirty="0">
                <a:solidFill>
                  <a:srgbClr val="333333"/>
                </a:solidFill>
                <a:latin typeface="Calibri Light"/>
                <a:cs typeface="Verdana"/>
              </a:rPr>
              <a:t>par </a:t>
            </a:r>
            <a:r>
              <a:rPr lang="fr-FR" sz="2000" dirty="0">
                <a:solidFill>
                  <a:srgbClr val="333333"/>
                </a:solidFill>
                <a:latin typeface="Calibri Light"/>
                <a:cs typeface="Verdana"/>
              </a:rPr>
              <a:t>un </a:t>
            </a:r>
            <a:r>
              <a:rPr lang="fr-FR" sz="2000" spc="-5" dirty="0">
                <a:solidFill>
                  <a:srgbClr val="333333"/>
                </a:solidFill>
                <a:latin typeface="Calibri Light"/>
                <a:cs typeface="Verdana"/>
              </a:rPr>
              <a:t>vaisseau</a:t>
            </a:r>
            <a:r>
              <a:rPr lang="fr-FR" sz="2000" spc="-105" dirty="0">
                <a:solidFill>
                  <a:srgbClr val="333333"/>
                </a:solidFill>
                <a:latin typeface="Calibri Light"/>
                <a:cs typeface="Verdana"/>
              </a:rPr>
              <a:t> </a:t>
            </a:r>
            <a:r>
              <a:rPr lang="fr-FR" sz="2000" spc="-5" dirty="0">
                <a:solidFill>
                  <a:srgbClr val="333333"/>
                </a:solidFill>
                <a:latin typeface="Calibri Light"/>
                <a:cs typeface="Verdana"/>
              </a:rPr>
              <a:t>spatial.</a:t>
            </a:r>
            <a:endParaRPr lang="fr-FR" sz="2000" dirty="0">
              <a:solidFill>
                <a:srgbClr val="333333"/>
              </a:solidFill>
              <a:latin typeface="Calibri Light"/>
              <a:cs typeface="Verdana"/>
            </a:endParaRPr>
          </a:p>
          <a:p>
            <a:pPr marR="179070" lvl="0" defTabSz="914400"/>
            <a:r>
              <a:rPr lang="fr-FR" sz="2000" dirty="0">
                <a:solidFill>
                  <a:srgbClr val="333333"/>
                </a:solidFill>
                <a:latin typeface="Calibri Light"/>
                <a:cs typeface="Verdana"/>
              </a:rPr>
              <a:t>A </a:t>
            </a:r>
            <a:r>
              <a:rPr lang="fr-FR" sz="2000" spc="-5" dirty="0">
                <a:solidFill>
                  <a:srgbClr val="333333"/>
                </a:solidFill>
                <a:latin typeface="Calibri Light"/>
                <a:cs typeface="Verdana"/>
              </a:rPr>
              <a:t>la veille </a:t>
            </a:r>
            <a:r>
              <a:rPr lang="fr-FR" sz="2000" dirty="0">
                <a:solidFill>
                  <a:srgbClr val="333333"/>
                </a:solidFill>
                <a:latin typeface="Calibri Light"/>
                <a:cs typeface="Verdana"/>
              </a:rPr>
              <a:t>du </a:t>
            </a:r>
            <a:r>
              <a:rPr lang="fr-FR" sz="2000" spc="-5" dirty="0">
                <a:solidFill>
                  <a:srgbClr val="333333"/>
                </a:solidFill>
                <a:latin typeface="Calibri Light"/>
                <a:cs typeface="Verdana"/>
              </a:rPr>
              <a:t>jour le groupe </a:t>
            </a:r>
            <a:r>
              <a:rPr lang="fr-FR" sz="2000" dirty="0">
                <a:solidFill>
                  <a:srgbClr val="333333"/>
                </a:solidFill>
                <a:latin typeface="Calibri Light"/>
                <a:cs typeface="Verdana"/>
              </a:rPr>
              <a:t>se </a:t>
            </a:r>
            <a:r>
              <a:rPr lang="fr-FR" sz="2000" spc="-5" dirty="0">
                <a:solidFill>
                  <a:srgbClr val="333333"/>
                </a:solidFill>
                <a:latin typeface="Calibri Light"/>
                <a:cs typeface="Verdana"/>
              </a:rPr>
              <a:t>rassembla dans le salon de </a:t>
            </a:r>
            <a:r>
              <a:rPr lang="fr-FR" sz="2000" dirty="0" err="1">
                <a:solidFill>
                  <a:srgbClr val="333333"/>
                </a:solidFill>
                <a:latin typeface="Calibri Light"/>
                <a:cs typeface="Verdana"/>
              </a:rPr>
              <a:t>Keech</a:t>
            </a:r>
            <a:r>
              <a:rPr lang="fr-FR" sz="2000" dirty="0">
                <a:solidFill>
                  <a:srgbClr val="333333"/>
                </a:solidFill>
                <a:latin typeface="Calibri Light"/>
                <a:cs typeface="Verdana"/>
              </a:rPr>
              <a:t> </a:t>
            </a:r>
            <a:r>
              <a:rPr lang="fr-FR" sz="2000" spc="-5" dirty="0">
                <a:solidFill>
                  <a:srgbClr val="333333"/>
                </a:solidFill>
                <a:latin typeface="Calibri Light"/>
                <a:cs typeface="Verdana"/>
              </a:rPr>
              <a:t>et </a:t>
            </a:r>
            <a:r>
              <a:rPr lang="fr-FR" sz="2000" dirty="0">
                <a:solidFill>
                  <a:srgbClr val="333333"/>
                </a:solidFill>
                <a:latin typeface="Calibri Light"/>
                <a:cs typeface="Verdana"/>
              </a:rPr>
              <a:t>attendit </a:t>
            </a:r>
            <a:r>
              <a:rPr lang="fr-FR" sz="2000" spc="-5" dirty="0">
                <a:solidFill>
                  <a:srgbClr val="333333"/>
                </a:solidFill>
                <a:latin typeface="Calibri Light"/>
                <a:cs typeface="Verdana"/>
              </a:rPr>
              <a:t>que la prophétie </a:t>
            </a:r>
            <a:r>
              <a:rPr lang="fr-FR" sz="2000" dirty="0">
                <a:solidFill>
                  <a:srgbClr val="333333"/>
                </a:solidFill>
                <a:latin typeface="Calibri Light"/>
                <a:cs typeface="Verdana"/>
              </a:rPr>
              <a:t>se</a:t>
            </a:r>
            <a:r>
              <a:rPr lang="fr-FR" sz="2000" spc="-95" dirty="0">
                <a:solidFill>
                  <a:srgbClr val="333333"/>
                </a:solidFill>
                <a:latin typeface="Calibri Light"/>
                <a:cs typeface="Verdana"/>
              </a:rPr>
              <a:t> </a:t>
            </a:r>
            <a:r>
              <a:rPr lang="fr-FR" sz="2000" spc="-5" dirty="0">
                <a:solidFill>
                  <a:srgbClr val="333333"/>
                </a:solidFill>
                <a:latin typeface="Calibri Light"/>
                <a:cs typeface="Verdana"/>
              </a:rPr>
              <a:t>réalise. </a:t>
            </a:r>
            <a:r>
              <a:rPr lang="fr-FR" sz="2000" dirty="0">
                <a:solidFill>
                  <a:srgbClr val="333333"/>
                </a:solidFill>
                <a:latin typeface="Calibri Light"/>
                <a:cs typeface="Verdana"/>
              </a:rPr>
              <a:t>Minuit passa </a:t>
            </a:r>
            <a:r>
              <a:rPr lang="fr-FR" sz="2000" spc="-5" dirty="0">
                <a:solidFill>
                  <a:srgbClr val="333333"/>
                </a:solidFill>
                <a:latin typeface="Calibri Light"/>
                <a:cs typeface="Verdana"/>
              </a:rPr>
              <a:t>et… rien </a:t>
            </a:r>
            <a:r>
              <a:rPr lang="fr-FR" sz="2000" dirty="0">
                <a:solidFill>
                  <a:srgbClr val="333333"/>
                </a:solidFill>
                <a:latin typeface="Calibri Light"/>
                <a:cs typeface="Verdana"/>
              </a:rPr>
              <a:t>ne se</a:t>
            </a:r>
            <a:r>
              <a:rPr lang="fr-FR" sz="2000" spc="-105" dirty="0">
                <a:solidFill>
                  <a:srgbClr val="333333"/>
                </a:solidFill>
                <a:latin typeface="Calibri Light"/>
                <a:cs typeface="Verdana"/>
              </a:rPr>
              <a:t> </a:t>
            </a:r>
            <a:r>
              <a:rPr lang="fr-FR" sz="2000" dirty="0">
                <a:solidFill>
                  <a:srgbClr val="333333"/>
                </a:solidFill>
                <a:latin typeface="Calibri Light"/>
                <a:cs typeface="Verdana"/>
              </a:rPr>
              <a:t>produit. </a:t>
            </a:r>
            <a:r>
              <a:rPr lang="fr-FR" sz="2000" spc="-5" dirty="0">
                <a:solidFill>
                  <a:srgbClr val="333333"/>
                </a:solidFill>
                <a:latin typeface="Calibri Light"/>
                <a:cs typeface="Verdana"/>
              </a:rPr>
              <a:t>Pas d’inondation, pas de vaisseau spatial, rien du</a:t>
            </a:r>
            <a:r>
              <a:rPr lang="fr-FR" sz="2000" spc="-15" dirty="0">
                <a:solidFill>
                  <a:srgbClr val="333333"/>
                </a:solidFill>
                <a:latin typeface="Calibri Light"/>
                <a:cs typeface="Verdana"/>
              </a:rPr>
              <a:t> </a:t>
            </a:r>
            <a:r>
              <a:rPr lang="fr-FR" sz="2000" spc="-5" dirty="0">
                <a:solidFill>
                  <a:srgbClr val="333333"/>
                </a:solidFill>
                <a:latin typeface="Calibri Light"/>
                <a:cs typeface="Verdana"/>
              </a:rPr>
              <a:t>tout.</a:t>
            </a:r>
            <a:endParaRPr lang="fr-FR" sz="2000" dirty="0">
              <a:solidFill>
                <a:srgbClr val="333333"/>
              </a:solidFill>
              <a:latin typeface="Calibri Light"/>
              <a:cs typeface="Verdana"/>
            </a:endParaRPr>
          </a:p>
          <a:p>
            <a:pPr marR="688975" lvl="0" algn="ctr" defTabSz="914400"/>
            <a:r>
              <a:rPr lang="fr-FR" sz="2000" spc="-5" dirty="0">
                <a:solidFill>
                  <a:srgbClr val="004992"/>
                </a:solidFill>
                <a:latin typeface="Calibri Light"/>
                <a:cs typeface="Verdana"/>
              </a:rPr>
              <a:t>Comment la secte a-t-elle expliqué </a:t>
            </a:r>
            <a:r>
              <a:rPr lang="fr-FR" sz="2000" dirty="0">
                <a:solidFill>
                  <a:srgbClr val="004992"/>
                </a:solidFill>
                <a:latin typeface="Calibri Light"/>
                <a:cs typeface="Verdana"/>
              </a:rPr>
              <a:t>cette </a:t>
            </a:r>
            <a:r>
              <a:rPr lang="fr-FR" sz="2000" spc="-5" dirty="0">
                <a:solidFill>
                  <a:srgbClr val="004992"/>
                </a:solidFill>
                <a:latin typeface="Calibri Light"/>
                <a:cs typeface="Verdana"/>
              </a:rPr>
              <a:t>situation? A-t-elle renoncé </a:t>
            </a:r>
            <a:r>
              <a:rPr lang="fr-FR" sz="2000" dirty="0">
                <a:solidFill>
                  <a:srgbClr val="004992"/>
                </a:solidFill>
                <a:latin typeface="Calibri Light"/>
                <a:cs typeface="Verdana"/>
              </a:rPr>
              <a:t>à </a:t>
            </a:r>
            <a:r>
              <a:rPr lang="fr-FR" sz="2000" spc="-5" dirty="0">
                <a:solidFill>
                  <a:srgbClr val="004992"/>
                </a:solidFill>
                <a:latin typeface="Calibri Light"/>
                <a:cs typeface="Verdana"/>
              </a:rPr>
              <a:t>sa conviction?</a:t>
            </a:r>
            <a:br>
              <a:rPr lang="fr-FR" sz="2000" spc="-5" dirty="0">
                <a:solidFill>
                  <a:srgbClr val="004992"/>
                </a:solidFill>
                <a:latin typeface="Calibri Light"/>
                <a:cs typeface="Verdana"/>
              </a:rPr>
            </a:br>
            <a:r>
              <a:rPr lang="fr-FR" sz="2000" spc="-5" dirty="0">
                <a:solidFill>
                  <a:srgbClr val="004992"/>
                </a:solidFill>
                <a:latin typeface="Calibri Light"/>
                <a:cs typeface="Verdana"/>
              </a:rPr>
              <a:t>Que </a:t>
            </a:r>
            <a:r>
              <a:rPr lang="fr-FR" sz="2000" dirty="0">
                <a:solidFill>
                  <a:srgbClr val="004992"/>
                </a:solidFill>
                <a:latin typeface="Calibri Light"/>
                <a:cs typeface="Verdana"/>
              </a:rPr>
              <a:t>pensez-vous</a:t>
            </a:r>
            <a:r>
              <a:rPr lang="fr-FR" sz="2000" spc="-5" dirty="0">
                <a:solidFill>
                  <a:srgbClr val="004992"/>
                </a:solidFill>
                <a:latin typeface="Calibri Light"/>
                <a:cs typeface="Verdana"/>
              </a:rPr>
              <a:t>?</a:t>
            </a:r>
            <a:endParaRPr lang="en-US" sz="20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6</a:t>
            </a:fld>
            <a:endParaRPr lang="en-US"/>
          </a:p>
        </p:txBody>
      </p:sp>
      <p:pic>
        <p:nvPicPr>
          <p:cNvPr id="10"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08955" y="6255374"/>
            <a:ext cx="5660594" cy="197490"/>
          </a:xfrm>
          <a:prstGeom prst="rect">
            <a:avLst/>
          </a:prstGeom>
        </p:spPr>
        <p:txBody>
          <a:bodyPr vert="horz" wrap="square" lIns="0" tIns="12700" rIns="0" bIns="0" rtlCol="0">
            <a:spAutoFit/>
          </a:bodyPr>
          <a:lstStyle/>
          <a:p>
            <a:pPr marL="12700">
              <a:lnSpc>
                <a:spcPct val="100000"/>
              </a:lnSpc>
              <a:spcBef>
                <a:spcPts val="100"/>
              </a:spcBef>
            </a:pPr>
            <a:r>
              <a:rPr sz="1200" dirty="0">
                <a:latin typeface="Calibri Light"/>
                <a:cs typeface="Verdana"/>
              </a:rPr>
              <a:t>* </a:t>
            </a:r>
            <a:r>
              <a:rPr sz="1200" spc="-5" dirty="0">
                <a:latin typeface="Calibri Light"/>
                <a:cs typeface="Verdana"/>
              </a:rPr>
              <a:t>Source: </a:t>
            </a:r>
            <a:r>
              <a:rPr sz="1200" spc="-10" dirty="0">
                <a:latin typeface="Calibri Light"/>
                <a:cs typeface="Verdana"/>
              </a:rPr>
              <a:t>Festinger </a:t>
            </a:r>
            <a:r>
              <a:rPr sz="1200" dirty="0">
                <a:latin typeface="Calibri Light"/>
                <a:cs typeface="Verdana"/>
              </a:rPr>
              <a:t>et </a:t>
            </a:r>
            <a:r>
              <a:rPr sz="1200" spc="-25" dirty="0">
                <a:latin typeface="Calibri Light"/>
                <a:cs typeface="Verdana"/>
              </a:rPr>
              <a:t>al., </a:t>
            </a:r>
            <a:r>
              <a:rPr sz="1200" spc="-5" dirty="0">
                <a:latin typeface="Calibri Light"/>
                <a:cs typeface="Verdana"/>
              </a:rPr>
              <a:t>(1956) </a:t>
            </a:r>
            <a:r>
              <a:rPr sz="1200" i="1" spc="-5" dirty="0">
                <a:latin typeface="Calibri Light"/>
                <a:cs typeface="Verdana"/>
              </a:rPr>
              <a:t>When Prophecy</a:t>
            </a:r>
            <a:r>
              <a:rPr sz="1200" i="1" spc="105" dirty="0">
                <a:latin typeface="Calibri Light"/>
                <a:cs typeface="Verdana"/>
              </a:rPr>
              <a:t> </a:t>
            </a:r>
            <a:r>
              <a:rPr sz="1200" i="1" spc="-10" dirty="0">
                <a:latin typeface="Calibri Light"/>
                <a:cs typeface="Verdana"/>
              </a:rPr>
              <a:t>Fails</a:t>
            </a:r>
            <a:endParaRPr sz="1200" dirty="0">
              <a:latin typeface="Calibri Light"/>
              <a:cs typeface="Verdana"/>
            </a:endParaRPr>
          </a:p>
        </p:txBody>
      </p:sp>
      <p:sp>
        <p:nvSpPr>
          <p:cNvPr id="6" name="object 6"/>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Quand les prédictions ne se réalisent pas</a:t>
            </a:r>
            <a:endParaRPr sz="3600" dirty="0"/>
          </a:p>
        </p:txBody>
      </p:sp>
      <p:sp>
        <p:nvSpPr>
          <p:cNvPr id="2" name="Content Placeholder 1"/>
          <p:cNvSpPr>
            <a:spLocks noGrp="1"/>
          </p:cNvSpPr>
          <p:nvPr>
            <p:ph idx="1"/>
          </p:nvPr>
        </p:nvSpPr>
        <p:spPr>
          <a:xfrm>
            <a:off x="408955" y="2204864"/>
            <a:ext cx="11340000" cy="4248000"/>
          </a:xfrm>
        </p:spPr>
        <p:txBody>
          <a:bodyPr/>
          <a:lstStyle/>
          <a:p>
            <a:pPr marR="383540" lvl="0" defTabSz="914400"/>
            <a:r>
              <a:rPr lang="fr-FR" sz="2000" spc="-5" dirty="0">
                <a:solidFill>
                  <a:srgbClr val="333333"/>
                </a:solidFill>
                <a:latin typeface="Calibri Light"/>
                <a:cs typeface="Verdana"/>
              </a:rPr>
              <a:t>S’il était claire que la prophétie avait </a:t>
            </a:r>
            <a:r>
              <a:rPr lang="fr-FR" sz="2000" dirty="0">
                <a:solidFill>
                  <a:srgbClr val="333333"/>
                </a:solidFill>
                <a:latin typeface="Calibri Light"/>
                <a:cs typeface="Verdana"/>
              </a:rPr>
              <a:t>échoué, </a:t>
            </a:r>
            <a:r>
              <a:rPr lang="fr-FR" sz="2000" dirty="0" err="1">
                <a:solidFill>
                  <a:srgbClr val="333333"/>
                </a:solidFill>
                <a:latin typeface="Calibri Light"/>
                <a:cs typeface="Verdana"/>
              </a:rPr>
              <a:t>Keech</a:t>
            </a:r>
            <a:r>
              <a:rPr lang="fr-FR" sz="2000" dirty="0">
                <a:solidFill>
                  <a:srgbClr val="333333"/>
                </a:solidFill>
                <a:latin typeface="Calibri Light"/>
                <a:cs typeface="Verdana"/>
              </a:rPr>
              <a:t>, </a:t>
            </a:r>
            <a:r>
              <a:rPr lang="fr-FR" sz="2000" spc="-5" dirty="0">
                <a:solidFill>
                  <a:srgbClr val="333333"/>
                </a:solidFill>
                <a:latin typeface="Calibri Light"/>
                <a:cs typeface="Verdana"/>
              </a:rPr>
              <a:t>la leader de la </a:t>
            </a:r>
            <a:r>
              <a:rPr lang="fr-FR" sz="2000" dirty="0">
                <a:solidFill>
                  <a:srgbClr val="333333"/>
                </a:solidFill>
                <a:latin typeface="Calibri Light"/>
                <a:cs typeface="Verdana"/>
              </a:rPr>
              <a:t>secte, </a:t>
            </a:r>
            <a:r>
              <a:rPr lang="fr-FR" sz="2000" spc="-5" dirty="0">
                <a:solidFill>
                  <a:srgbClr val="333333"/>
                </a:solidFill>
                <a:latin typeface="Calibri Light"/>
                <a:cs typeface="Verdana"/>
              </a:rPr>
              <a:t>était d’abord dans </a:t>
            </a:r>
            <a:r>
              <a:rPr lang="fr-FR" sz="2000" dirty="0">
                <a:solidFill>
                  <a:srgbClr val="333333"/>
                </a:solidFill>
                <a:latin typeface="Calibri Light"/>
                <a:cs typeface="Verdana"/>
              </a:rPr>
              <a:t>un </a:t>
            </a:r>
            <a:r>
              <a:rPr lang="fr-FR" sz="2000" spc="-5" dirty="0">
                <a:solidFill>
                  <a:srgbClr val="333333"/>
                </a:solidFill>
                <a:latin typeface="Calibri Light"/>
                <a:cs typeface="Verdana"/>
              </a:rPr>
              <a:t>très grand désarrois et</a:t>
            </a:r>
            <a:r>
              <a:rPr lang="fr-FR" sz="2000" spc="-30" dirty="0">
                <a:solidFill>
                  <a:srgbClr val="333333"/>
                </a:solidFill>
                <a:latin typeface="Calibri Light"/>
                <a:cs typeface="Verdana"/>
              </a:rPr>
              <a:t> </a:t>
            </a:r>
            <a:r>
              <a:rPr lang="fr-FR" sz="2000" spc="-5" dirty="0">
                <a:solidFill>
                  <a:srgbClr val="333333"/>
                </a:solidFill>
                <a:latin typeface="Calibri Light"/>
                <a:cs typeface="Verdana"/>
              </a:rPr>
              <a:t>pleura.</a:t>
            </a:r>
            <a:endParaRPr lang="fr-FR" sz="2000" dirty="0">
              <a:solidFill>
                <a:srgbClr val="333333"/>
              </a:solidFill>
              <a:latin typeface="Calibri Light"/>
              <a:cs typeface="Verdana"/>
            </a:endParaRPr>
          </a:p>
          <a:p>
            <a:pPr marR="71120" lvl="0" defTabSz="914400"/>
            <a:r>
              <a:rPr lang="fr-FR" sz="2000" dirty="0">
                <a:solidFill>
                  <a:srgbClr val="333333"/>
                </a:solidFill>
                <a:latin typeface="Calibri Light"/>
                <a:cs typeface="Verdana"/>
              </a:rPr>
              <a:t>Le jour suivant, le </a:t>
            </a:r>
            <a:r>
              <a:rPr lang="fr-FR" sz="2000" spc="-5" dirty="0">
                <a:solidFill>
                  <a:srgbClr val="333333"/>
                </a:solidFill>
                <a:latin typeface="Calibri Light"/>
                <a:cs typeface="Verdana"/>
              </a:rPr>
              <a:t>groupe </a:t>
            </a:r>
            <a:r>
              <a:rPr lang="fr-FR" sz="2000" dirty="0">
                <a:solidFill>
                  <a:srgbClr val="333333"/>
                </a:solidFill>
                <a:latin typeface="Calibri Light"/>
                <a:cs typeface="Verdana"/>
              </a:rPr>
              <a:t>annonça que </a:t>
            </a:r>
            <a:r>
              <a:rPr lang="fr-FR" sz="2000" spc="-5" dirty="0">
                <a:solidFill>
                  <a:srgbClr val="333333"/>
                </a:solidFill>
                <a:latin typeface="Calibri Light"/>
                <a:cs typeface="Verdana"/>
              </a:rPr>
              <a:t>Dieu avait </a:t>
            </a:r>
            <a:r>
              <a:rPr lang="fr-FR" sz="2000" spc="-10" dirty="0">
                <a:solidFill>
                  <a:srgbClr val="333333"/>
                </a:solidFill>
                <a:latin typeface="Calibri Light"/>
                <a:cs typeface="Verdana"/>
              </a:rPr>
              <a:t>tellement </a:t>
            </a:r>
            <a:r>
              <a:rPr lang="fr-FR" sz="2000" spc="-5" dirty="0">
                <a:solidFill>
                  <a:srgbClr val="333333"/>
                </a:solidFill>
                <a:latin typeface="Calibri Light"/>
                <a:cs typeface="Verdana"/>
              </a:rPr>
              <a:t>été impressionné par le petit groupe, qu’il avait </a:t>
            </a:r>
            <a:r>
              <a:rPr lang="fr-FR" sz="2000" dirty="0">
                <a:solidFill>
                  <a:srgbClr val="333333"/>
                </a:solidFill>
                <a:latin typeface="Calibri Light"/>
                <a:cs typeface="Verdana"/>
              </a:rPr>
              <a:t>stoppé </a:t>
            </a:r>
            <a:r>
              <a:rPr lang="fr-FR" sz="2000" spc="-5" dirty="0">
                <a:solidFill>
                  <a:srgbClr val="333333"/>
                </a:solidFill>
                <a:latin typeface="Calibri Light"/>
                <a:cs typeface="Verdana"/>
              </a:rPr>
              <a:t>l’inondation </a:t>
            </a:r>
            <a:r>
              <a:rPr lang="fr-FR" sz="2000" spc="-10" dirty="0">
                <a:solidFill>
                  <a:srgbClr val="333333"/>
                </a:solidFill>
                <a:latin typeface="Calibri Light"/>
                <a:cs typeface="Verdana"/>
              </a:rPr>
              <a:t>et </a:t>
            </a:r>
            <a:r>
              <a:rPr lang="fr-FR" sz="2000" spc="-5" dirty="0">
                <a:solidFill>
                  <a:srgbClr val="333333"/>
                </a:solidFill>
                <a:latin typeface="Calibri Light"/>
                <a:cs typeface="Verdana"/>
              </a:rPr>
              <a:t>épargné le</a:t>
            </a:r>
            <a:r>
              <a:rPr lang="fr-FR" sz="2000" spc="-40" dirty="0">
                <a:solidFill>
                  <a:srgbClr val="333333"/>
                </a:solidFill>
                <a:latin typeface="Calibri Light"/>
                <a:cs typeface="Verdana"/>
              </a:rPr>
              <a:t> </a:t>
            </a:r>
            <a:r>
              <a:rPr lang="fr-FR" sz="2000" dirty="0">
                <a:solidFill>
                  <a:srgbClr val="333333"/>
                </a:solidFill>
                <a:latin typeface="Calibri Light"/>
                <a:cs typeface="Verdana"/>
              </a:rPr>
              <a:t>monde.</a:t>
            </a:r>
          </a:p>
          <a:p>
            <a:pPr marR="91440" lvl="0" algn="ctr" defTabSz="914400"/>
            <a:r>
              <a:rPr lang="fr-FR" sz="2000" spc="-5" dirty="0">
                <a:solidFill>
                  <a:srgbClr val="004992"/>
                </a:solidFill>
                <a:latin typeface="Calibri Light"/>
                <a:cs typeface="Verdana"/>
              </a:rPr>
              <a:t>Cette explication </a:t>
            </a:r>
            <a:r>
              <a:rPr lang="fr-FR" sz="2000" dirty="0">
                <a:solidFill>
                  <a:srgbClr val="004992"/>
                </a:solidFill>
                <a:latin typeface="Calibri Light"/>
                <a:cs typeface="Verdana"/>
              </a:rPr>
              <a:t>est un </a:t>
            </a:r>
            <a:r>
              <a:rPr lang="fr-FR" sz="2000" spc="-5" dirty="0">
                <a:solidFill>
                  <a:srgbClr val="004992"/>
                </a:solidFill>
                <a:latin typeface="Calibri Light"/>
                <a:cs typeface="Verdana"/>
              </a:rPr>
              <a:t>exemple de comment certaines personnes s’arrangent avec </a:t>
            </a:r>
            <a:r>
              <a:rPr lang="fr-FR" sz="2000" dirty="0">
                <a:solidFill>
                  <a:srgbClr val="004992"/>
                </a:solidFill>
                <a:latin typeface="Calibri Light"/>
                <a:cs typeface="Verdana"/>
              </a:rPr>
              <a:t>des </a:t>
            </a:r>
            <a:r>
              <a:rPr lang="fr-FR" sz="2000" spc="-5" dirty="0">
                <a:solidFill>
                  <a:srgbClr val="004992"/>
                </a:solidFill>
                <a:latin typeface="Calibri Light"/>
                <a:cs typeface="Verdana"/>
              </a:rPr>
              <a:t>prédictions qui </a:t>
            </a:r>
            <a:r>
              <a:rPr lang="fr-FR" sz="2000" dirty="0">
                <a:solidFill>
                  <a:srgbClr val="004992"/>
                </a:solidFill>
                <a:latin typeface="Calibri Light"/>
                <a:cs typeface="Verdana"/>
              </a:rPr>
              <a:t>ne </a:t>
            </a:r>
            <a:r>
              <a:rPr lang="fr-FR" sz="2000" spc="-5" dirty="0">
                <a:solidFill>
                  <a:srgbClr val="004992"/>
                </a:solidFill>
                <a:latin typeface="Calibri Light"/>
                <a:cs typeface="Verdana"/>
              </a:rPr>
              <a:t>deviennent pas</a:t>
            </a:r>
            <a:r>
              <a:rPr lang="fr-FR" sz="2000" spc="75" dirty="0">
                <a:solidFill>
                  <a:srgbClr val="004992"/>
                </a:solidFill>
                <a:latin typeface="Calibri Light"/>
                <a:cs typeface="Verdana"/>
              </a:rPr>
              <a:t> </a:t>
            </a:r>
            <a:r>
              <a:rPr lang="fr-FR" sz="2000" spc="-10" dirty="0">
                <a:solidFill>
                  <a:srgbClr val="004992"/>
                </a:solidFill>
                <a:latin typeface="Calibri Light"/>
                <a:cs typeface="Verdana"/>
              </a:rPr>
              <a:t>réalité: </a:t>
            </a:r>
            <a:r>
              <a:rPr lang="fr-FR" sz="2000" dirty="0">
                <a:solidFill>
                  <a:srgbClr val="004992"/>
                </a:solidFill>
                <a:latin typeface="Calibri Light"/>
                <a:cs typeface="Verdana"/>
              </a:rPr>
              <a:t>'Si ça ne </a:t>
            </a:r>
            <a:r>
              <a:rPr lang="fr-FR" sz="2000" spc="-5" dirty="0">
                <a:solidFill>
                  <a:srgbClr val="004992"/>
                </a:solidFill>
                <a:latin typeface="Calibri Light"/>
                <a:cs typeface="Verdana"/>
              </a:rPr>
              <a:t>correspond pas </a:t>
            </a:r>
            <a:r>
              <a:rPr lang="fr-FR" sz="2000" dirty="0">
                <a:solidFill>
                  <a:srgbClr val="004992"/>
                </a:solidFill>
                <a:latin typeface="Calibri Light"/>
                <a:cs typeface="Verdana"/>
              </a:rPr>
              <a:t>– </a:t>
            </a:r>
            <a:r>
              <a:rPr lang="fr-FR" sz="2000" spc="-10" dirty="0">
                <a:solidFill>
                  <a:srgbClr val="004992"/>
                </a:solidFill>
                <a:latin typeface="Calibri Light"/>
                <a:cs typeface="Verdana"/>
              </a:rPr>
              <a:t>utilisez </a:t>
            </a:r>
            <a:r>
              <a:rPr lang="fr-FR" sz="2000" dirty="0">
                <a:solidFill>
                  <a:srgbClr val="004992"/>
                </a:solidFill>
                <a:latin typeface="Calibri Light"/>
                <a:cs typeface="Verdana"/>
              </a:rPr>
              <a:t>un </a:t>
            </a:r>
            <a:r>
              <a:rPr lang="fr-FR" sz="2000" spc="-10" dirty="0">
                <a:solidFill>
                  <a:srgbClr val="004992"/>
                </a:solidFill>
                <a:latin typeface="Calibri Light"/>
                <a:cs typeface="Verdana"/>
              </a:rPr>
              <a:t>plus </a:t>
            </a:r>
            <a:r>
              <a:rPr lang="fr-FR" sz="2000" spc="-5" dirty="0">
                <a:solidFill>
                  <a:srgbClr val="004992"/>
                </a:solidFill>
                <a:latin typeface="Calibri Light"/>
                <a:cs typeface="Verdana"/>
              </a:rPr>
              <a:t>gros </a:t>
            </a:r>
            <a:r>
              <a:rPr lang="fr-FR" sz="2000" dirty="0">
                <a:solidFill>
                  <a:srgbClr val="004992"/>
                </a:solidFill>
                <a:latin typeface="Calibri Light"/>
                <a:cs typeface="Verdana"/>
              </a:rPr>
              <a:t>marteau!'</a:t>
            </a:r>
            <a:endParaRPr lang="en-US" sz="2000" dirty="0">
              <a:solidFill>
                <a:srgbClr val="004992"/>
              </a:solidFill>
              <a:latin typeface="Calibri Light"/>
            </a:endParaRPr>
          </a:p>
        </p:txBody>
      </p:sp>
      <p:sp>
        <p:nvSpPr>
          <p:cNvPr id="7" name="Footer Placeholder 6"/>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7</a:t>
            </a:fld>
            <a:endParaRPr lang="en-US"/>
          </a:p>
        </p:txBody>
      </p:sp>
      <p:pic>
        <p:nvPicPr>
          <p:cNvPr id="11"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1495794"/>
          </a:xfrm>
          <a:prstGeom prst="rect">
            <a:avLst/>
          </a:prstGeom>
        </p:spPr>
        <p:txBody>
          <a:bodyPr vert="horz" lIns="0" tIns="0" rIns="0" bIns="0" rtlCol="0" anchor="t">
            <a:noAutofit/>
          </a:bodyPr>
          <a:lstStyle/>
          <a:p>
            <a:pPr defTabSz="914377">
              <a:spcBef>
                <a:spcPts val="0"/>
              </a:spcBef>
            </a:pPr>
            <a:r>
              <a:rPr lang="fr-FR" sz="3600" dirty="0"/>
              <a:t>Exemples pour diminuer la capacité à tenir compte des preuves </a:t>
            </a:r>
            <a:r>
              <a:rPr lang="fr-FR" sz="3600" dirty="0" err="1"/>
              <a:t>infirmantes</a:t>
            </a:r>
            <a:br>
              <a:rPr lang="fr-FR" sz="3600" dirty="0"/>
            </a:br>
            <a:r>
              <a:rPr lang="fr-FR" sz="3600" dirty="0"/>
              <a:t>(la politique de l’autruche)</a:t>
            </a:r>
            <a:endParaRPr sz="3600" dirty="0"/>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8</a:t>
            </a:fld>
            <a:endParaRPr lang="en-US"/>
          </a:p>
        </p:txBody>
      </p:sp>
      <p:graphicFrame>
        <p:nvGraphicFramePr>
          <p:cNvPr id="8" name="Group 22"/>
          <p:cNvGraphicFramePr>
            <a:graphicFrameLocks noGrp="1"/>
          </p:cNvGraphicFramePr>
          <p:nvPr>
            <p:extLst>
              <p:ext uri="{D42A27DB-BD31-4B8C-83A1-F6EECF244321}">
                <p14:modId xmlns:p14="http://schemas.microsoft.com/office/powerpoint/2010/main" val="2272981871"/>
              </p:ext>
            </p:extLst>
          </p:nvPr>
        </p:nvGraphicFramePr>
        <p:xfrm>
          <a:off x="408955" y="2666999"/>
          <a:ext cx="11338560" cy="3975735"/>
        </p:xfrm>
        <a:graphic>
          <a:graphicData uri="http://schemas.openxmlformats.org/drawingml/2006/table">
            <a:tbl>
              <a:tblPr>
                <a:tableStyleId>{21E4AEA4-8DFA-4A89-87EB-49C32662AFE0}</a:tableStyleId>
              </a:tblPr>
              <a:tblGrid>
                <a:gridCol w="2442909">
                  <a:extLst>
                    <a:ext uri="{9D8B030D-6E8A-4147-A177-3AD203B41FA5}">
                      <a16:colId xmlns:a16="http://schemas.microsoft.com/office/drawing/2014/main" val="20000"/>
                    </a:ext>
                  </a:extLst>
                </a:gridCol>
                <a:gridCol w="8895651">
                  <a:extLst>
                    <a:ext uri="{9D8B030D-6E8A-4147-A177-3AD203B41FA5}">
                      <a16:colId xmlns:a16="http://schemas.microsoft.com/office/drawing/2014/main" val="20001"/>
                    </a:ext>
                  </a:extLst>
                </a:gridCol>
              </a:tblGrid>
              <a:tr h="409575">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Exemples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Géographie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altLang="ja-JP" sz="18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Société</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altLang="ja-JP" sz="18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Catastrophes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altLang="ja-JP" sz="18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1495794"/>
          </a:xfrm>
          <a:prstGeom prst="rect">
            <a:avLst/>
          </a:prstGeom>
        </p:spPr>
        <p:txBody>
          <a:bodyPr vert="horz" lIns="0" tIns="0" rIns="0" bIns="0" rtlCol="0" anchor="t">
            <a:noAutofit/>
          </a:bodyPr>
          <a:lstStyle/>
          <a:p>
            <a:pPr defTabSz="914377">
              <a:spcBef>
                <a:spcPts val="0"/>
              </a:spcBef>
            </a:pPr>
            <a:r>
              <a:rPr lang="fr-FR" sz="3600" dirty="0"/>
              <a:t>Exemples pour diminuer la capacité à tenir compte des preuves </a:t>
            </a:r>
            <a:r>
              <a:rPr lang="fr-FR" sz="3600" dirty="0" err="1"/>
              <a:t>infirmantes</a:t>
            </a:r>
            <a:br>
              <a:rPr lang="fr-FR" sz="3600" dirty="0"/>
            </a:br>
            <a:r>
              <a:rPr lang="fr-FR" sz="3600" dirty="0"/>
              <a:t>(la politique de l’autruche)</a:t>
            </a:r>
            <a:endParaRPr sz="3600" dirty="0"/>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9</a:t>
            </a:fld>
            <a:endParaRPr lang="en-US"/>
          </a:p>
        </p:txBody>
      </p:sp>
      <p:graphicFrame>
        <p:nvGraphicFramePr>
          <p:cNvPr id="8" name="Group 22"/>
          <p:cNvGraphicFramePr>
            <a:graphicFrameLocks noGrp="1"/>
          </p:cNvGraphicFramePr>
          <p:nvPr>
            <p:extLst>
              <p:ext uri="{D42A27DB-BD31-4B8C-83A1-F6EECF244321}">
                <p14:modId xmlns:p14="http://schemas.microsoft.com/office/powerpoint/2010/main" val="99175640"/>
              </p:ext>
            </p:extLst>
          </p:nvPr>
        </p:nvGraphicFramePr>
        <p:xfrm>
          <a:off x="408955" y="2666999"/>
          <a:ext cx="11338560" cy="3975735"/>
        </p:xfrm>
        <a:graphic>
          <a:graphicData uri="http://schemas.openxmlformats.org/drawingml/2006/table">
            <a:tbl>
              <a:tblPr>
                <a:tableStyleId>{21E4AEA4-8DFA-4A89-87EB-49C32662AFE0}</a:tableStyleId>
              </a:tblPr>
              <a:tblGrid>
                <a:gridCol w="2442909">
                  <a:extLst>
                    <a:ext uri="{9D8B030D-6E8A-4147-A177-3AD203B41FA5}">
                      <a16:colId xmlns:a16="http://schemas.microsoft.com/office/drawing/2014/main" val="20000"/>
                    </a:ext>
                  </a:extLst>
                </a:gridCol>
                <a:gridCol w="8895651">
                  <a:extLst>
                    <a:ext uri="{9D8B030D-6E8A-4147-A177-3AD203B41FA5}">
                      <a16:colId xmlns:a16="http://schemas.microsoft.com/office/drawing/2014/main" val="20001"/>
                    </a:ext>
                  </a:extLst>
                </a:gridCol>
              </a:tblGrid>
              <a:tr h="409575">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Exemples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Géographie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Le triangle représente l’œil qui voit tout de Dieu dans la religion chrétienne (l’image montre un détail d’un vitrail).</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Société</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altLang="ja-JP" sz="18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Catastrophes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altLang="ja-JP" sz="18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03719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1495794"/>
          </a:xfrm>
          <a:prstGeom prst="rect">
            <a:avLst/>
          </a:prstGeom>
        </p:spPr>
        <p:txBody>
          <a:bodyPr vert="horz" lIns="0" tIns="0" rIns="0" bIns="0" rtlCol="0" anchor="t">
            <a:noAutofit/>
          </a:bodyPr>
          <a:lstStyle/>
          <a:p>
            <a:pPr defTabSz="914377">
              <a:spcBef>
                <a:spcPts val="0"/>
              </a:spcBef>
            </a:pPr>
            <a:r>
              <a:rPr lang="fr-FR" sz="3600" dirty="0"/>
              <a:t>Exemples pour diminuer la capacité à tenir compte des preuves </a:t>
            </a:r>
            <a:r>
              <a:rPr lang="fr-FR" sz="3600" dirty="0" err="1"/>
              <a:t>infirmantes</a:t>
            </a:r>
            <a:br>
              <a:rPr lang="fr-FR" sz="3600" dirty="0"/>
            </a:br>
            <a:r>
              <a:rPr lang="fr-FR" sz="3600" dirty="0"/>
              <a:t>(la politique de l’autruche)</a:t>
            </a:r>
            <a:endParaRPr sz="3600" dirty="0"/>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10</a:t>
            </a:fld>
            <a:endParaRPr lang="en-US"/>
          </a:p>
        </p:txBody>
      </p:sp>
      <p:graphicFrame>
        <p:nvGraphicFramePr>
          <p:cNvPr id="8" name="Group 22"/>
          <p:cNvGraphicFramePr>
            <a:graphicFrameLocks noGrp="1"/>
          </p:cNvGraphicFramePr>
          <p:nvPr>
            <p:extLst>
              <p:ext uri="{D42A27DB-BD31-4B8C-83A1-F6EECF244321}">
                <p14:modId xmlns:p14="http://schemas.microsoft.com/office/powerpoint/2010/main" val="2972737890"/>
              </p:ext>
            </p:extLst>
          </p:nvPr>
        </p:nvGraphicFramePr>
        <p:xfrm>
          <a:off x="408955" y="2666999"/>
          <a:ext cx="11338560" cy="3975735"/>
        </p:xfrm>
        <a:graphic>
          <a:graphicData uri="http://schemas.openxmlformats.org/drawingml/2006/table">
            <a:tbl>
              <a:tblPr>
                <a:tableStyleId>{21E4AEA4-8DFA-4A89-87EB-49C32662AFE0}</a:tableStyleId>
              </a:tblPr>
              <a:tblGrid>
                <a:gridCol w="2442909">
                  <a:extLst>
                    <a:ext uri="{9D8B030D-6E8A-4147-A177-3AD203B41FA5}">
                      <a16:colId xmlns:a16="http://schemas.microsoft.com/office/drawing/2014/main" val="20000"/>
                    </a:ext>
                  </a:extLst>
                </a:gridCol>
                <a:gridCol w="8895651">
                  <a:extLst>
                    <a:ext uri="{9D8B030D-6E8A-4147-A177-3AD203B41FA5}">
                      <a16:colId xmlns:a16="http://schemas.microsoft.com/office/drawing/2014/main" val="20001"/>
                    </a:ext>
                  </a:extLst>
                </a:gridCol>
              </a:tblGrid>
              <a:tr h="409575">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Exemples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Géographie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Le triangle représente l’œil qui voit tout de Dieu dans la religion chrétienne (l’image montre un détail d’un vitrail).</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Société</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La glorification depuis toujours / incorrigible d'un régime malgré ses échecs et sa brutalité (le régime national- socialiste, le stalinisme).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Catastrophes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altLang="ja-JP" sz="18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2717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1495794"/>
          </a:xfrm>
          <a:prstGeom prst="rect">
            <a:avLst/>
          </a:prstGeom>
        </p:spPr>
        <p:txBody>
          <a:bodyPr vert="horz" lIns="0" tIns="0" rIns="0" bIns="0" rtlCol="0" anchor="t">
            <a:noAutofit/>
          </a:bodyPr>
          <a:lstStyle/>
          <a:p>
            <a:pPr defTabSz="914377">
              <a:spcBef>
                <a:spcPts val="0"/>
              </a:spcBef>
            </a:pPr>
            <a:r>
              <a:rPr lang="fr-FR" sz="3600" dirty="0"/>
              <a:t>Exemples pour diminuer la capacité à tenir compte des preuves </a:t>
            </a:r>
            <a:r>
              <a:rPr lang="fr-FR" sz="3600" dirty="0" err="1"/>
              <a:t>infirmantes</a:t>
            </a:r>
            <a:br>
              <a:rPr lang="fr-FR" sz="3600" dirty="0"/>
            </a:br>
            <a:r>
              <a:rPr lang="fr-FR" sz="3600" dirty="0"/>
              <a:t>(la politique de l’autruche)</a:t>
            </a:r>
            <a:endParaRPr sz="3600" dirty="0"/>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11</a:t>
            </a:fld>
            <a:endParaRPr lang="en-US"/>
          </a:p>
        </p:txBody>
      </p:sp>
      <p:graphicFrame>
        <p:nvGraphicFramePr>
          <p:cNvPr id="8" name="Group 22"/>
          <p:cNvGraphicFramePr>
            <a:graphicFrameLocks noGrp="1"/>
          </p:cNvGraphicFramePr>
          <p:nvPr>
            <p:extLst>
              <p:ext uri="{D42A27DB-BD31-4B8C-83A1-F6EECF244321}">
                <p14:modId xmlns:p14="http://schemas.microsoft.com/office/powerpoint/2010/main" val="808735284"/>
              </p:ext>
            </p:extLst>
          </p:nvPr>
        </p:nvGraphicFramePr>
        <p:xfrm>
          <a:off x="408955" y="2666999"/>
          <a:ext cx="11338560" cy="3975735"/>
        </p:xfrm>
        <a:graphic>
          <a:graphicData uri="http://schemas.openxmlformats.org/drawingml/2006/table">
            <a:tbl>
              <a:tblPr>
                <a:tableStyleId>{21E4AEA4-8DFA-4A89-87EB-49C32662AFE0}</a:tableStyleId>
              </a:tblPr>
              <a:tblGrid>
                <a:gridCol w="2442909">
                  <a:extLst>
                    <a:ext uri="{9D8B030D-6E8A-4147-A177-3AD203B41FA5}">
                      <a16:colId xmlns:a16="http://schemas.microsoft.com/office/drawing/2014/main" val="20000"/>
                    </a:ext>
                  </a:extLst>
                </a:gridCol>
                <a:gridCol w="8895651">
                  <a:extLst>
                    <a:ext uri="{9D8B030D-6E8A-4147-A177-3AD203B41FA5}">
                      <a16:colId xmlns:a16="http://schemas.microsoft.com/office/drawing/2014/main" val="20001"/>
                    </a:ext>
                  </a:extLst>
                </a:gridCol>
              </a:tblGrid>
              <a:tr h="409575">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Exemples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Géographie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Le triangle représente l’œil qui voit tout de Dieu dans la religion chrétienne (l’image montre un détail d’un vitrail).</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Société</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La glorification depuis toujours / incorrigible d'un régime malgré ses échecs et sa brutalité (le régime national- socialiste, le stalinisme).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Catastrophes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Le fait d’ignorer les signaux d’avertissement est souvent la cause d’accidents que l’on aurait pu éviter (dans les avalanches; les victimes avaient souvent été prévenues précédemment des dangers).</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La catastrophe du Titanic peut être imputé à la réputation d’insubmersibilité du navire, on a pas sérieusement tenu compte des avertissements.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53552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en-US" sz="3600"/>
              <a:t>Pourquoi faisons-nous cela?</a:t>
            </a:r>
            <a:endParaRPr sz="3600"/>
          </a:p>
        </p:txBody>
      </p:sp>
      <p:sp>
        <p:nvSpPr>
          <p:cNvPr id="2" name="Content Placeholder 1"/>
          <p:cNvSpPr>
            <a:spLocks noGrp="1"/>
          </p:cNvSpPr>
          <p:nvPr>
            <p:ph idx="1"/>
          </p:nvPr>
        </p:nvSpPr>
        <p:spPr/>
        <p:txBody>
          <a:bodyPr/>
          <a:lstStyle/>
          <a:p>
            <a:pPr marR="5080" lvl="0" defTabSz="914400"/>
            <a:r>
              <a:rPr lang="fr-FR" sz="2400" dirty="0">
                <a:solidFill>
                  <a:srgbClr val="333333"/>
                </a:solidFill>
                <a:latin typeface="Calibri Light"/>
                <a:cs typeface="Verdana"/>
              </a:rPr>
              <a:t>Des études ont montré </a:t>
            </a:r>
            <a:r>
              <a:rPr lang="fr-FR" sz="2400" spc="-5" dirty="0">
                <a:solidFill>
                  <a:srgbClr val="333333"/>
                </a:solidFill>
                <a:latin typeface="Calibri Light"/>
                <a:cs typeface="Verdana"/>
              </a:rPr>
              <a:t>qu’un </a:t>
            </a:r>
            <a:r>
              <a:rPr lang="fr-FR" sz="2400" spc="-10" dirty="0">
                <a:solidFill>
                  <a:srgbClr val="333333"/>
                </a:solidFill>
                <a:latin typeface="Calibri Light"/>
                <a:cs typeface="Verdana"/>
              </a:rPr>
              <a:t>grand </a:t>
            </a:r>
            <a:r>
              <a:rPr lang="fr-FR" sz="2400" dirty="0">
                <a:solidFill>
                  <a:srgbClr val="333333"/>
                </a:solidFill>
                <a:latin typeface="Calibri Light"/>
                <a:cs typeface="Verdana"/>
              </a:rPr>
              <a:t>nombre </a:t>
            </a:r>
            <a:r>
              <a:rPr lang="fr-FR" sz="2400" spc="-5" dirty="0">
                <a:solidFill>
                  <a:srgbClr val="333333"/>
                </a:solidFill>
                <a:latin typeface="Calibri Light"/>
                <a:cs typeface="Verdana"/>
              </a:rPr>
              <a:t>de personnes (mais pas toutes!) </a:t>
            </a:r>
            <a:r>
              <a:rPr lang="fr-FR" sz="2400" spc="-10" dirty="0">
                <a:solidFill>
                  <a:srgbClr val="333333"/>
                </a:solidFill>
                <a:latin typeface="Calibri Light"/>
                <a:cs typeface="Verdana"/>
              </a:rPr>
              <a:t>souffrant </a:t>
            </a:r>
            <a:r>
              <a:rPr lang="fr-FR" sz="2400" spc="-5" dirty="0">
                <a:solidFill>
                  <a:srgbClr val="333333"/>
                </a:solidFill>
                <a:latin typeface="Calibri Light"/>
                <a:cs typeface="Verdana"/>
              </a:rPr>
              <a:t>de </a:t>
            </a:r>
            <a:r>
              <a:rPr lang="fr-FR" sz="2400" spc="-10" dirty="0">
                <a:solidFill>
                  <a:srgbClr val="333333"/>
                </a:solidFill>
                <a:latin typeface="Calibri Light"/>
                <a:cs typeface="Verdana"/>
              </a:rPr>
              <a:t>troubles </a:t>
            </a:r>
            <a:r>
              <a:rPr lang="fr-FR" sz="2400" spc="-5" dirty="0">
                <a:solidFill>
                  <a:srgbClr val="333333"/>
                </a:solidFill>
                <a:latin typeface="Calibri Light"/>
                <a:cs typeface="Verdana"/>
              </a:rPr>
              <a:t>psychotiques </a:t>
            </a:r>
            <a:r>
              <a:rPr lang="fr-FR" sz="2400" dirty="0">
                <a:solidFill>
                  <a:srgbClr val="333333"/>
                </a:solidFill>
                <a:latin typeface="Calibri Light"/>
                <a:cs typeface="Verdana"/>
              </a:rPr>
              <a:t>continuent à </a:t>
            </a:r>
            <a:r>
              <a:rPr lang="fr-FR" sz="2400" spc="-5" dirty="0">
                <a:solidFill>
                  <a:srgbClr val="333333"/>
                </a:solidFill>
                <a:latin typeface="Calibri Light"/>
                <a:cs typeface="Verdana"/>
              </a:rPr>
              <a:t>tenir </a:t>
            </a:r>
            <a:r>
              <a:rPr lang="fr-FR" sz="2400" spc="-15" dirty="0">
                <a:solidFill>
                  <a:srgbClr val="333333"/>
                </a:solidFill>
                <a:latin typeface="Calibri Light"/>
                <a:cs typeface="Verdana"/>
              </a:rPr>
              <a:t>leurs </a:t>
            </a:r>
            <a:r>
              <a:rPr lang="fr-FR" sz="2400" spc="-5" dirty="0">
                <a:solidFill>
                  <a:srgbClr val="333333"/>
                </a:solidFill>
                <a:latin typeface="Calibri Light"/>
                <a:cs typeface="Verdana"/>
              </a:rPr>
              <a:t>positions </a:t>
            </a:r>
            <a:r>
              <a:rPr lang="fr-FR" sz="2400" dirty="0">
                <a:solidFill>
                  <a:srgbClr val="333333"/>
                </a:solidFill>
                <a:latin typeface="Calibri Light"/>
                <a:cs typeface="Verdana"/>
              </a:rPr>
              <a:t>ou </a:t>
            </a:r>
            <a:r>
              <a:rPr lang="fr-FR" sz="2400" spc="-10" dirty="0">
                <a:solidFill>
                  <a:srgbClr val="333333"/>
                </a:solidFill>
                <a:latin typeface="Calibri Light"/>
                <a:cs typeface="Verdana"/>
              </a:rPr>
              <a:t>croyances </a:t>
            </a:r>
            <a:r>
              <a:rPr lang="fr-FR" sz="2400" dirty="0">
                <a:solidFill>
                  <a:srgbClr val="333333"/>
                </a:solidFill>
                <a:latin typeface="Calibri Light"/>
                <a:cs typeface="Verdana"/>
              </a:rPr>
              <a:t>à </a:t>
            </a:r>
            <a:r>
              <a:rPr lang="fr-FR" sz="2400" spc="-5" dirty="0">
                <a:solidFill>
                  <a:srgbClr val="333333"/>
                </a:solidFill>
                <a:latin typeface="Calibri Light"/>
                <a:cs typeface="Verdana"/>
              </a:rPr>
              <a:t>propos d’un événement, </a:t>
            </a:r>
            <a:r>
              <a:rPr lang="fr-FR" sz="2400" dirty="0">
                <a:solidFill>
                  <a:srgbClr val="333333"/>
                </a:solidFill>
                <a:latin typeface="Calibri Light"/>
                <a:cs typeface="Verdana"/>
              </a:rPr>
              <a:t>même </a:t>
            </a:r>
            <a:r>
              <a:rPr lang="fr-FR" sz="2400" spc="-5" dirty="0">
                <a:solidFill>
                  <a:srgbClr val="333333"/>
                </a:solidFill>
                <a:latin typeface="Calibri Light"/>
                <a:cs typeface="Verdana"/>
              </a:rPr>
              <a:t>si </a:t>
            </a:r>
            <a:r>
              <a:rPr lang="fr-FR" sz="2400" spc="-10" dirty="0">
                <a:solidFill>
                  <a:srgbClr val="333333"/>
                </a:solidFill>
                <a:latin typeface="Calibri Light"/>
                <a:cs typeface="Verdana"/>
              </a:rPr>
              <a:t>elles </a:t>
            </a:r>
            <a:r>
              <a:rPr lang="fr-FR" sz="2400" spc="-5" dirty="0">
                <a:solidFill>
                  <a:srgbClr val="333333"/>
                </a:solidFill>
                <a:latin typeface="Calibri Light"/>
                <a:cs typeface="Verdana"/>
              </a:rPr>
              <a:t>sont confrontées </a:t>
            </a:r>
            <a:r>
              <a:rPr lang="fr-FR" sz="2400" dirty="0">
                <a:solidFill>
                  <a:srgbClr val="333333"/>
                </a:solidFill>
                <a:latin typeface="Calibri Light"/>
                <a:cs typeface="Verdana"/>
              </a:rPr>
              <a:t>à des </a:t>
            </a:r>
            <a:r>
              <a:rPr lang="fr-FR" sz="2400" spc="-5" dirty="0">
                <a:solidFill>
                  <a:srgbClr val="333333"/>
                </a:solidFill>
                <a:latin typeface="Calibri Light"/>
                <a:cs typeface="Verdana"/>
              </a:rPr>
              <a:t>évidences </a:t>
            </a:r>
            <a:r>
              <a:rPr lang="fr-FR" sz="2400" spc="-10" dirty="0">
                <a:solidFill>
                  <a:srgbClr val="333333"/>
                </a:solidFill>
                <a:latin typeface="Calibri Light"/>
                <a:cs typeface="Verdana"/>
              </a:rPr>
              <a:t>contraires </a:t>
            </a:r>
            <a:r>
              <a:rPr lang="fr-FR" sz="2400" dirty="0">
                <a:solidFill>
                  <a:srgbClr val="333333"/>
                </a:solidFill>
                <a:latin typeface="Calibri Light"/>
                <a:cs typeface="Verdana"/>
              </a:rPr>
              <a:t>ou à des </a:t>
            </a:r>
            <a:r>
              <a:rPr lang="fr-FR" sz="2400" spc="-5" dirty="0">
                <a:solidFill>
                  <a:srgbClr val="333333"/>
                </a:solidFill>
                <a:latin typeface="Calibri Light"/>
                <a:cs typeface="Verdana"/>
              </a:rPr>
              <a:t>contre-arguments</a:t>
            </a:r>
            <a:r>
              <a:rPr lang="fr-FR" sz="2400" spc="5" dirty="0">
                <a:solidFill>
                  <a:srgbClr val="333333"/>
                </a:solidFill>
                <a:latin typeface="Calibri Light"/>
                <a:cs typeface="Verdana"/>
              </a:rPr>
              <a:t> </a:t>
            </a:r>
            <a:r>
              <a:rPr lang="fr-FR" sz="2400" spc="-10" dirty="0">
                <a:solidFill>
                  <a:srgbClr val="333333"/>
                </a:solidFill>
                <a:latin typeface="Calibri Light"/>
                <a:cs typeface="Verdana"/>
              </a:rPr>
              <a:t>convaincants.</a:t>
            </a:r>
            <a:endParaRPr lang="fr-FR" sz="2400" dirty="0">
              <a:solidFill>
                <a:srgbClr val="333333"/>
              </a:solidFill>
              <a:latin typeface="Calibri Light"/>
              <a:cs typeface="Verdana"/>
            </a:endParaRPr>
          </a:p>
          <a:p>
            <a:pPr marR="1106170" lvl="0" defTabSz="914400"/>
            <a:r>
              <a:rPr lang="fr-FR" sz="2400" spc="-5" dirty="0">
                <a:solidFill>
                  <a:srgbClr val="004992"/>
                </a:solidFill>
                <a:latin typeface="Calibri Light"/>
                <a:cs typeface="Verdana"/>
              </a:rPr>
              <a:t>Cela </a:t>
            </a:r>
            <a:r>
              <a:rPr lang="fr-FR" sz="2400" spc="-10" dirty="0">
                <a:solidFill>
                  <a:srgbClr val="004992"/>
                </a:solidFill>
                <a:latin typeface="Calibri Light"/>
                <a:cs typeface="Verdana"/>
              </a:rPr>
              <a:t>pourrait provoquer </a:t>
            </a:r>
            <a:r>
              <a:rPr lang="fr-FR" sz="2400" spc="-5" dirty="0">
                <a:solidFill>
                  <a:srgbClr val="004992"/>
                </a:solidFill>
                <a:latin typeface="Calibri Light"/>
                <a:cs typeface="Verdana"/>
              </a:rPr>
              <a:t>des problèmes </a:t>
            </a:r>
            <a:r>
              <a:rPr lang="fr-FR" sz="2400" spc="-10" dirty="0">
                <a:solidFill>
                  <a:srgbClr val="004992"/>
                </a:solidFill>
                <a:latin typeface="Calibri Light"/>
                <a:cs typeface="Verdana"/>
              </a:rPr>
              <a:t>interpersonnels </a:t>
            </a:r>
            <a:r>
              <a:rPr lang="fr-FR" sz="2400" dirty="0">
                <a:solidFill>
                  <a:srgbClr val="004992"/>
                </a:solidFill>
                <a:latin typeface="Calibri Light"/>
                <a:cs typeface="Verdana"/>
              </a:rPr>
              <a:t>et empêcher une vue </a:t>
            </a:r>
            <a:r>
              <a:rPr lang="fr-FR" sz="2400" spc="-5" dirty="0">
                <a:solidFill>
                  <a:srgbClr val="004992"/>
                </a:solidFill>
                <a:latin typeface="Calibri Light"/>
                <a:cs typeface="Verdana"/>
              </a:rPr>
              <a:t>saine </a:t>
            </a:r>
            <a:r>
              <a:rPr lang="fr-FR" sz="2400" dirty="0">
                <a:solidFill>
                  <a:srgbClr val="004992"/>
                </a:solidFill>
                <a:latin typeface="Calibri Light"/>
                <a:cs typeface="Verdana"/>
              </a:rPr>
              <a:t>et </a:t>
            </a:r>
            <a:r>
              <a:rPr lang="fr-FR" sz="2400" spc="-10" dirty="0">
                <a:solidFill>
                  <a:srgbClr val="004992"/>
                </a:solidFill>
                <a:latin typeface="Calibri Light"/>
                <a:cs typeface="Verdana"/>
              </a:rPr>
              <a:t>réaliste </a:t>
            </a:r>
            <a:r>
              <a:rPr lang="fr-FR" sz="2400" spc="-5" dirty="0">
                <a:solidFill>
                  <a:srgbClr val="004992"/>
                </a:solidFill>
                <a:latin typeface="Calibri Light"/>
                <a:cs typeface="Verdana"/>
              </a:rPr>
              <a:t>de</a:t>
            </a:r>
            <a:r>
              <a:rPr lang="fr-FR" sz="2400" spc="30" dirty="0">
                <a:solidFill>
                  <a:srgbClr val="004992"/>
                </a:solidFill>
                <a:latin typeface="Calibri Light"/>
                <a:cs typeface="Verdana"/>
              </a:rPr>
              <a:t> </a:t>
            </a:r>
            <a:r>
              <a:rPr lang="fr-FR" sz="2400" spc="-5" dirty="0">
                <a:solidFill>
                  <a:srgbClr val="004992"/>
                </a:solidFill>
                <a:latin typeface="Calibri Light"/>
                <a:cs typeface="Verdana"/>
              </a:rPr>
              <a:t>l’environnement.</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fr-FR" sz="3600" dirty="0"/>
              <a:t>Comment un changement insuffisant de croyances promeut de mauvaises interprétations durant la psychose - exemples</a:t>
            </a:r>
            <a:endParaRPr lang="en-US" sz="3600" dirty="0"/>
          </a:p>
        </p:txBody>
      </p:sp>
      <p:sp>
        <p:nvSpPr>
          <p:cNvPr id="8" name="Content Placeholder 7"/>
          <p:cNvSpPr>
            <a:spLocks noGrp="1"/>
          </p:cNvSpPr>
          <p:nvPr>
            <p:ph idx="1"/>
          </p:nvPr>
        </p:nvSpPr>
        <p:spPr/>
        <p:txBody>
          <a:bodyPr/>
          <a:lstStyle/>
          <a:p>
            <a:pPr marL="342900" indent="-342900">
              <a:buClr>
                <a:srgbClr val="333333"/>
              </a:buClr>
              <a:buFont typeface="WingDings"/>
              <a:buChar char=""/>
            </a:pPr>
            <a:r>
              <a:rPr lang="fr-FR" sz="2400" dirty="0">
                <a:solidFill>
                  <a:srgbClr val="333333"/>
                </a:solidFill>
                <a:latin typeface="Calibri Light"/>
              </a:rPr>
              <a:t>Vous n’échangez pas d’idées avec les autres, parce que vous vous attendez ou craignez des conflits ou n’avez pas confiance dans les autres quoi qu’il arrive.</a:t>
            </a:r>
          </a:p>
          <a:p>
            <a:pPr marL="342900" indent="-342900">
              <a:buClr>
                <a:srgbClr val="333333"/>
              </a:buClr>
              <a:buFont typeface="WingDings"/>
              <a:buChar char=""/>
            </a:pPr>
            <a:r>
              <a:rPr lang="fr-FR" sz="2400" dirty="0">
                <a:solidFill>
                  <a:srgbClr val="333333"/>
                </a:solidFill>
                <a:latin typeface="Calibri Light"/>
              </a:rPr>
              <a:t>Les avis contraires ou le questionnement sont perçus comme un défi hostile.</a:t>
            </a:r>
          </a:p>
          <a:p>
            <a:pPr marL="342900" indent="-342900">
              <a:buClr>
                <a:srgbClr val="333333"/>
              </a:buClr>
              <a:buFont typeface="WingDings"/>
              <a:buChar char=""/>
            </a:pPr>
            <a:r>
              <a:rPr lang="fr-FR" sz="2400" dirty="0">
                <a:solidFill>
                  <a:srgbClr val="333333"/>
                </a:solidFill>
                <a:latin typeface="Calibri Light"/>
              </a:rPr>
              <a:t>L’information provient d’une source unique (comme les forums Internet sur les théories de conspiration). Les autres médias sérieux (agences de presse) ne sont pas considérés.</a:t>
            </a:r>
          </a:p>
          <a:p>
            <a:pPr algn="ctr">
              <a:buClr>
                <a:srgbClr val="333333"/>
              </a:buClr>
            </a:pPr>
            <a:r>
              <a:rPr lang="fr-FR" sz="2400" dirty="0">
                <a:solidFill>
                  <a:srgbClr val="004992"/>
                </a:solidFill>
                <a:latin typeface="Calibri Light"/>
              </a:rPr>
              <a:t>Est-ce que quelqu’un pourrait raconter brièvement une expérience personnelle ?</a:t>
            </a:r>
            <a:endParaRPr lang="en-US"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997196"/>
          </a:xfrm>
          <a:prstGeom prst="rect">
            <a:avLst/>
          </a:prstGeom>
        </p:spPr>
        <p:txBody>
          <a:bodyPr vert="horz" lIns="0" tIns="0" rIns="0" bIns="0" rtlCol="0" anchor="t">
            <a:noAutofit/>
          </a:bodyPr>
          <a:lstStyle/>
          <a:p>
            <a:pPr defTabSz="914377">
              <a:spcBef>
                <a:spcPts val="0"/>
              </a:spcBef>
            </a:pPr>
            <a:r>
              <a:rPr lang="fr-FR" sz="3600"/>
              <a:t>Les trois images ci-dessous appartiennent à une certaine catégorie. De quelle catégorie s’agit-il??</a:t>
            </a:r>
            <a:endParaRPr sz="3600" dirty="0"/>
          </a:p>
        </p:txBody>
      </p:sp>
      <p:sp>
        <p:nvSpPr>
          <p:cNvPr id="2" name="Content Placeholder 1"/>
          <p:cNvSpPr>
            <a:spLocks noGrp="1"/>
          </p:cNvSpPr>
          <p:nvPr>
            <p:ph idx="1"/>
          </p:nvPr>
        </p:nvSpPr>
        <p:spPr/>
        <p:txBody>
          <a:bodyPr/>
          <a:lstStyle/>
          <a:p>
            <a:pPr lvl="0" algn="ctr" defTabSz="914400"/>
            <a:endParaRPr lang="fr-FR" sz="2000" dirty="0">
              <a:solidFill>
                <a:srgbClr val="333333"/>
              </a:solidFill>
              <a:latin typeface="Calibri Light"/>
              <a:cs typeface="Verdana"/>
            </a:endParaRPr>
          </a:p>
          <a:p>
            <a:pPr lvl="0" algn="ctr" defTabSz="914400"/>
            <a:endParaRPr lang="fr-FR" sz="2000" dirty="0">
              <a:solidFill>
                <a:srgbClr val="333333"/>
              </a:solidFill>
              <a:latin typeface="Calibri Light"/>
              <a:cs typeface="Verdana"/>
            </a:endParaRPr>
          </a:p>
          <a:p>
            <a:pPr lvl="0" algn="ctr" defTabSz="914400"/>
            <a:endParaRPr lang="fr-FR" sz="2000" dirty="0">
              <a:solidFill>
                <a:srgbClr val="333333"/>
              </a:solidFill>
              <a:latin typeface="Calibri Light"/>
              <a:cs typeface="Verdana"/>
            </a:endParaRPr>
          </a:p>
          <a:p>
            <a:pPr lvl="0" algn="ctr" defTabSz="914400"/>
            <a:endParaRPr lang="fr-FR" sz="2000" dirty="0">
              <a:solidFill>
                <a:srgbClr val="333333"/>
              </a:solidFill>
              <a:latin typeface="Calibri Light"/>
              <a:cs typeface="Verdana"/>
            </a:endParaRPr>
          </a:p>
          <a:p>
            <a:pPr lvl="0" algn="ctr" defTabSz="914400"/>
            <a:r>
              <a:rPr lang="fr-FR" sz="2000" dirty="0">
                <a:solidFill>
                  <a:srgbClr val="333333"/>
                </a:solidFill>
                <a:latin typeface="Calibri Light"/>
                <a:cs typeface="Verdana"/>
              </a:rPr>
              <a:t>Si </a:t>
            </a:r>
            <a:r>
              <a:rPr lang="fr-FR" sz="2000" spc="-5" dirty="0">
                <a:solidFill>
                  <a:srgbClr val="333333"/>
                </a:solidFill>
                <a:latin typeface="Calibri Light"/>
                <a:cs typeface="Verdana"/>
              </a:rPr>
              <a:t>vous êtes sure de </a:t>
            </a:r>
            <a:r>
              <a:rPr lang="fr-FR" sz="2000" dirty="0">
                <a:solidFill>
                  <a:srgbClr val="333333"/>
                </a:solidFill>
                <a:latin typeface="Calibri Light"/>
                <a:cs typeface="Verdana"/>
              </a:rPr>
              <a:t>la </a:t>
            </a:r>
            <a:r>
              <a:rPr lang="fr-FR" sz="2000" spc="-5" dirty="0">
                <a:solidFill>
                  <a:srgbClr val="333333"/>
                </a:solidFill>
                <a:latin typeface="Calibri Light"/>
                <a:cs typeface="Verdana"/>
              </a:rPr>
              <a:t>catégorie sous-jacente, donnez votre</a:t>
            </a:r>
            <a:r>
              <a:rPr lang="fr-FR" sz="2000" spc="100" dirty="0">
                <a:solidFill>
                  <a:srgbClr val="333333"/>
                </a:solidFill>
                <a:latin typeface="Calibri Light"/>
                <a:cs typeface="Verdana"/>
              </a:rPr>
              <a:t> </a:t>
            </a:r>
            <a:r>
              <a:rPr lang="fr-FR" sz="2000" spc="-5" dirty="0">
                <a:solidFill>
                  <a:srgbClr val="333333"/>
                </a:solidFill>
                <a:latin typeface="Calibri Light"/>
                <a:cs typeface="Verdana"/>
              </a:rPr>
              <a:t>réponse.</a:t>
            </a:r>
            <a:endParaRPr lang="fr-FR" sz="2000" dirty="0">
              <a:solidFill>
                <a:srgbClr val="333333"/>
              </a:solidFill>
              <a:latin typeface="Calibri Light"/>
              <a:cs typeface="Verdana"/>
            </a:endParaRPr>
          </a:p>
          <a:p>
            <a:pPr lvl="0" algn="ctr" defTabSz="914400"/>
            <a:r>
              <a:rPr lang="fr-FR" sz="2000" dirty="0">
                <a:solidFill>
                  <a:srgbClr val="333333"/>
                </a:solidFill>
                <a:latin typeface="Calibri Light"/>
                <a:cs typeface="Verdana"/>
              </a:rPr>
              <a:t>Vous </a:t>
            </a:r>
            <a:r>
              <a:rPr lang="fr-FR" sz="2000" spc="-5" dirty="0">
                <a:solidFill>
                  <a:srgbClr val="333333"/>
                </a:solidFill>
                <a:latin typeface="Calibri Light"/>
                <a:cs typeface="Verdana"/>
              </a:rPr>
              <a:t>allez recevoir un </a:t>
            </a:r>
            <a:r>
              <a:rPr lang="fr-FR" sz="2000" spc="-5">
                <a:solidFill>
                  <a:srgbClr val="333333"/>
                </a:solidFill>
                <a:latin typeface="Calibri Light"/>
                <a:cs typeface="Verdana"/>
              </a:rPr>
              <a:t>retour (“oui” </a:t>
            </a:r>
            <a:r>
              <a:rPr lang="fr-FR" sz="2000">
                <a:solidFill>
                  <a:srgbClr val="333333"/>
                </a:solidFill>
                <a:latin typeface="Calibri Light"/>
                <a:cs typeface="Verdana"/>
              </a:rPr>
              <a:t>ou </a:t>
            </a:r>
            <a:r>
              <a:rPr lang="fr-FR" sz="2000" spc="-5">
                <a:solidFill>
                  <a:srgbClr val="333333"/>
                </a:solidFill>
                <a:latin typeface="Calibri Light"/>
                <a:cs typeface="Verdana"/>
              </a:rPr>
              <a:t>“non”</a:t>
            </a:r>
            <a:r>
              <a:rPr lang="fr-FR" sz="2000" spc="40">
                <a:solidFill>
                  <a:srgbClr val="333333"/>
                </a:solidFill>
                <a:latin typeface="Calibri Light"/>
                <a:cs typeface="Verdana"/>
              </a:rPr>
              <a:t> </a:t>
            </a:r>
            <a:r>
              <a:rPr lang="fr-FR" sz="2000" dirty="0">
                <a:solidFill>
                  <a:srgbClr val="333333"/>
                </a:solidFill>
                <a:latin typeface="Calibri Light"/>
                <a:cs typeface="Verdana"/>
              </a:rPr>
              <a:t>).</a:t>
            </a:r>
          </a:p>
          <a:p>
            <a:pPr lvl="0" algn="ctr" defTabSz="914400"/>
            <a:r>
              <a:rPr lang="fr-FR" sz="2000" spc="-5" dirty="0">
                <a:solidFill>
                  <a:srgbClr val="333333"/>
                </a:solidFill>
                <a:latin typeface="Calibri Light"/>
                <a:cs typeface="Verdana"/>
              </a:rPr>
              <a:t>S’il vous plaît suggérez d’autres items pour tester votre</a:t>
            </a:r>
            <a:r>
              <a:rPr lang="fr-FR" sz="2000" spc="110" dirty="0">
                <a:solidFill>
                  <a:srgbClr val="333333"/>
                </a:solidFill>
                <a:latin typeface="Calibri Light"/>
                <a:cs typeface="Verdana"/>
              </a:rPr>
              <a:t> </a:t>
            </a:r>
            <a:r>
              <a:rPr lang="fr-FR" sz="2000" spc="-5" dirty="0">
                <a:solidFill>
                  <a:srgbClr val="333333"/>
                </a:solidFill>
                <a:latin typeface="Calibri Light"/>
                <a:cs typeface="Verdana"/>
              </a:rPr>
              <a:t>présomption.</a:t>
            </a:r>
            <a:endParaRPr lang="en-US" sz="2000" dirty="0">
              <a:latin typeface="Calibri Light"/>
            </a:endParaRPr>
          </a:p>
        </p:txBody>
      </p:sp>
      <p:sp>
        <p:nvSpPr>
          <p:cNvPr id="8" name="Footer Placeholder 7"/>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14</a:t>
            </a:fld>
            <a:endParaRPr lang="en-US"/>
          </a:p>
        </p:txBody>
      </p:sp>
      <p:pic>
        <p:nvPicPr>
          <p:cNvPr id="16"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Mumbai Flowers-Swami Stream-flickr-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en-US" sz="3600" dirty="0" err="1"/>
              <a:t>Catégorie</a:t>
            </a:r>
            <a:r>
              <a:rPr lang="en-US" sz="3600" dirty="0"/>
              <a:t>: </a:t>
            </a:r>
            <a:r>
              <a:rPr lang="en-US" sz="3600" dirty="0" err="1"/>
              <a:t>êtres</a:t>
            </a:r>
            <a:r>
              <a:rPr lang="en-US" sz="3600" dirty="0"/>
              <a:t> </a:t>
            </a:r>
            <a:r>
              <a:rPr lang="en-US" sz="3600" dirty="0" err="1"/>
              <a:t>vivants</a:t>
            </a:r>
            <a:r>
              <a:rPr lang="en-US" sz="3600" dirty="0"/>
              <a:t>!</a:t>
            </a:r>
            <a:endParaRPr sz="3600" dirty="0"/>
          </a:p>
        </p:txBody>
      </p:sp>
      <p:sp>
        <p:nvSpPr>
          <p:cNvPr id="2" name="Content Placeholder 1"/>
          <p:cNvSpPr>
            <a:spLocks noGrp="1"/>
          </p:cNvSpPr>
          <p:nvPr>
            <p:ph idx="1"/>
          </p:nvPr>
        </p:nvSpPr>
        <p:spPr/>
        <p:txBody>
          <a:bodyPr/>
          <a:lstStyle/>
          <a:p>
            <a:pPr marR="5080" lvl="0" defTabSz="914400">
              <a:lnSpc>
                <a:spcPct val="100000"/>
              </a:lnSpc>
              <a:spcBef>
                <a:spcPts val="1200"/>
              </a:spcBef>
              <a:tabLst>
                <a:tab pos="2586990" algn="l"/>
              </a:tabLst>
            </a:pPr>
            <a:endParaRPr lang="fr-FR" b="1" spc="-5" dirty="0">
              <a:solidFill>
                <a:srgbClr val="333333"/>
              </a:solidFill>
              <a:latin typeface="Calibri Light"/>
              <a:cs typeface="Verdana"/>
            </a:endParaRPr>
          </a:p>
          <a:p>
            <a:pPr marR="5080" lvl="0" defTabSz="914400">
              <a:lnSpc>
                <a:spcPct val="100000"/>
              </a:lnSpc>
              <a:spcBef>
                <a:spcPts val="1200"/>
              </a:spcBef>
              <a:tabLst>
                <a:tab pos="2586990" algn="l"/>
              </a:tabLst>
            </a:pPr>
            <a:endParaRPr lang="fr-FR" b="1" spc="-5" dirty="0">
              <a:solidFill>
                <a:srgbClr val="333333"/>
              </a:solidFill>
              <a:latin typeface="Calibri Light"/>
              <a:cs typeface="Verdana"/>
            </a:endParaRPr>
          </a:p>
          <a:p>
            <a:pPr marR="5080" lvl="0" defTabSz="914400">
              <a:lnSpc>
                <a:spcPct val="100000"/>
              </a:lnSpc>
              <a:spcBef>
                <a:spcPts val="1200"/>
              </a:spcBef>
              <a:tabLst>
                <a:tab pos="2586990" algn="l"/>
              </a:tabLst>
            </a:pPr>
            <a:endParaRPr lang="fr-FR" b="1" spc="-5" dirty="0">
              <a:solidFill>
                <a:srgbClr val="333333"/>
              </a:solidFill>
              <a:latin typeface="Calibri Light"/>
              <a:cs typeface="Verdana"/>
            </a:endParaRPr>
          </a:p>
          <a:p>
            <a:pPr marR="5080" lvl="0" defTabSz="914400">
              <a:lnSpc>
                <a:spcPct val="100000"/>
              </a:lnSpc>
              <a:spcBef>
                <a:spcPts val="1200"/>
              </a:spcBef>
              <a:tabLst>
                <a:tab pos="2586990" algn="l"/>
              </a:tabLst>
            </a:pPr>
            <a:endParaRPr lang="fr-FR" b="1" spc="-5" dirty="0">
              <a:solidFill>
                <a:srgbClr val="333333"/>
              </a:solidFill>
              <a:latin typeface="Calibri Light"/>
              <a:cs typeface="Verdana"/>
            </a:endParaRPr>
          </a:p>
          <a:p>
            <a:pPr marR="5080" lvl="0" defTabSz="914400">
              <a:lnSpc>
                <a:spcPct val="100000"/>
              </a:lnSpc>
              <a:spcBef>
                <a:spcPts val="1200"/>
              </a:spcBef>
              <a:tabLst>
                <a:tab pos="2586990" algn="l"/>
              </a:tabLst>
            </a:pPr>
            <a:r>
              <a:rPr lang="fr-FR" b="1" spc="-5" dirty="0">
                <a:solidFill>
                  <a:srgbClr val="333333"/>
                </a:solidFill>
                <a:latin typeface="Calibri Light"/>
                <a:cs typeface="Verdana"/>
              </a:rPr>
              <a:t>Erreurs</a:t>
            </a:r>
            <a:r>
              <a:rPr lang="fr-FR" b="1" spc="15" dirty="0">
                <a:solidFill>
                  <a:srgbClr val="333333"/>
                </a:solidFill>
                <a:latin typeface="Calibri Light"/>
                <a:cs typeface="Verdana"/>
              </a:rPr>
              <a:t> </a:t>
            </a:r>
            <a:r>
              <a:rPr lang="fr-FR" b="1" spc="-5" dirty="0">
                <a:solidFill>
                  <a:srgbClr val="333333"/>
                </a:solidFill>
                <a:latin typeface="Calibri Light"/>
                <a:cs typeface="Verdana"/>
              </a:rPr>
              <a:t>courantes: </a:t>
            </a:r>
            <a:r>
              <a:rPr lang="fr-FR" dirty="0">
                <a:solidFill>
                  <a:srgbClr val="333333"/>
                </a:solidFill>
                <a:latin typeface="Calibri Light"/>
                <a:cs typeface="Verdana"/>
              </a:rPr>
              <a:t>La </a:t>
            </a:r>
            <a:r>
              <a:rPr lang="fr-FR" spc="-5" dirty="0">
                <a:solidFill>
                  <a:srgbClr val="333333"/>
                </a:solidFill>
                <a:latin typeface="Calibri Light"/>
                <a:cs typeface="Verdana"/>
              </a:rPr>
              <a:t>plupart des gens recherchent seulement </a:t>
            </a:r>
            <a:r>
              <a:rPr lang="fr-FR" dirty="0">
                <a:solidFill>
                  <a:srgbClr val="333333"/>
                </a:solidFill>
                <a:latin typeface="Calibri Light"/>
                <a:cs typeface="Verdana"/>
              </a:rPr>
              <a:t>l’ information en faveur </a:t>
            </a:r>
            <a:r>
              <a:rPr lang="fr-FR" spc="-5" dirty="0">
                <a:solidFill>
                  <a:srgbClr val="333333"/>
                </a:solidFill>
                <a:latin typeface="Calibri Light"/>
                <a:cs typeface="Verdana"/>
              </a:rPr>
              <a:t>de </a:t>
            </a:r>
            <a:r>
              <a:rPr lang="fr-FR" dirty="0">
                <a:solidFill>
                  <a:srgbClr val="333333"/>
                </a:solidFill>
                <a:latin typeface="Calibri Light"/>
                <a:cs typeface="Verdana"/>
              </a:rPr>
              <a:t>leur </a:t>
            </a:r>
            <a:r>
              <a:rPr lang="fr-FR" spc="-5" dirty="0">
                <a:solidFill>
                  <a:srgbClr val="333333"/>
                </a:solidFill>
                <a:latin typeface="Calibri Light"/>
                <a:cs typeface="Verdana"/>
              </a:rPr>
              <a:t>présomption, </a:t>
            </a:r>
            <a:r>
              <a:rPr lang="fr-FR" dirty="0">
                <a:solidFill>
                  <a:srgbClr val="333333"/>
                </a:solidFill>
                <a:latin typeface="Calibri Light"/>
                <a:cs typeface="Verdana"/>
              </a:rPr>
              <a:t>mais </a:t>
            </a:r>
            <a:r>
              <a:rPr lang="fr-FR" spc="-5" dirty="0">
                <a:solidFill>
                  <a:srgbClr val="333333"/>
                </a:solidFill>
                <a:latin typeface="Calibri Light"/>
                <a:cs typeface="Verdana"/>
              </a:rPr>
              <a:t>pas de </a:t>
            </a:r>
            <a:r>
              <a:rPr lang="fr-FR" dirty="0">
                <a:solidFill>
                  <a:srgbClr val="333333"/>
                </a:solidFill>
                <a:latin typeface="Calibri Light"/>
                <a:cs typeface="Verdana"/>
              </a:rPr>
              <a:t>l’information </a:t>
            </a:r>
            <a:r>
              <a:rPr lang="fr-FR" spc="-5" dirty="0">
                <a:solidFill>
                  <a:srgbClr val="333333"/>
                </a:solidFill>
                <a:latin typeface="Calibri Light"/>
                <a:cs typeface="Verdana"/>
              </a:rPr>
              <a:t>contradictoire (biais de confirmation). </a:t>
            </a:r>
            <a:r>
              <a:rPr lang="fr-FR" dirty="0">
                <a:solidFill>
                  <a:srgbClr val="333333"/>
                </a:solidFill>
                <a:latin typeface="Calibri Light"/>
                <a:cs typeface="Verdana"/>
              </a:rPr>
              <a:t>Dans </a:t>
            </a:r>
            <a:r>
              <a:rPr lang="fr-FR" spc="-5" dirty="0">
                <a:solidFill>
                  <a:srgbClr val="333333"/>
                </a:solidFill>
                <a:latin typeface="Calibri Light"/>
                <a:cs typeface="Verdana"/>
              </a:rPr>
              <a:t>ce cas: </a:t>
            </a:r>
            <a:r>
              <a:rPr lang="fr-FR" dirty="0">
                <a:solidFill>
                  <a:srgbClr val="333333"/>
                </a:solidFill>
                <a:latin typeface="Calibri Light"/>
                <a:cs typeface="Verdana"/>
              </a:rPr>
              <a:t>la </a:t>
            </a:r>
            <a:r>
              <a:rPr lang="fr-FR" spc="-5" dirty="0">
                <a:solidFill>
                  <a:srgbClr val="333333"/>
                </a:solidFill>
                <a:latin typeface="Calibri Light"/>
                <a:cs typeface="Verdana"/>
              </a:rPr>
              <a:t>catégorie qui semble correcte </a:t>
            </a:r>
            <a:r>
              <a:rPr lang="fr-FR" dirty="0">
                <a:solidFill>
                  <a:srgbClr val="333333"/>
                </a:solidFill>
                <a:latin typeface="Calibri Light"/>
                <a:cs typeface="Verdana"/>
              </a:rPr>
              <a:t>= les </a:t>
            </a:r>
            <a:r>
              <a:rPr lang="fr-FR" spc="-5" dirty="0">
                <a:solidFill>
                  <a:srgbClr val="333333"/>
                </a:solidFill>
                <a:latin typeface="Calibri Light"/>
                <a:cs typeface="Verdana"/>
              </a:rPr>
              <a:t>plantes. Souvent, </a:t>
            </a:r>
            <a:r>
              <a:rPr lang="fr-FR" dirty="0">
                <a:solidFill>
                  <a:srgbClr val="333333"/>
                </a:solidFill>
                <a:latin typeface="Calibri Light"/>
                <a:cs typeface="Verdana"/>
              </a:rPr>
              <a:t>aucune </a:t>
            </a:r>
            <a:r>
              <a:rPr lang="fr-FR" spc="-5" dirty="0">
                <a:solidFill>
                  <a:srgbClr val="333333"/>
                </a:solidFill>
                <a:latin typeface="Calibri Light"/>
                <a:cs typeface="Verdana"/>
              </a:rPr>
              <a:t>autres considérations/pensées </a:t>
            </a:r>
            <a:r>
              <a:rPr lang="fr-FR" dirty="0">
                <a:solidFill>
                  <a:srgbClr val="333333"/>
                </a:solidFill>
                <a:latin typeface="Calibri Light"/>
                <a:cs typeface="Verdana"/>
              </a:rPr>
              <a:t>ne sont </a:t>
            </a:r>
            <a:r>
              <a:rPr lang="fr-FR" spc="-5" dirty="0">
                <a:solidFill>
                  <a:srgbClr val="333333"/>
                </a:solidFill>
                <a:latin typeface="Calibri Light"/>
                <a:cs typeface="Verdana"/>
              </a:rPr>
              <a:t>prises </a:t>
            </a:r>
            <a:r>
              <a:rPr lang="fr-FR" dirty="0">
                <a:solidFill>
                  <a:srgbClr val="333333"/>
                </a:solidFill>
                <a:latin typeface="Calibri Light"/>
                <a:cs typeface="Verdana"/>
              </a:rPr>
              <a:t>en</a:t>
            </a:r>
            <a:r>
              <a:rPr lang="fr-FR" spc="5" dirty="0">
                <a:solidFill>
                  <a:srgbClr val="333333"/>
                </a:solidFill>
                <a:latin typeface="Calibri Light"/>
                <a:cs typeface="Verdana"/>
              </a:rPr>
              <a:t> </a:t>
            </a:r>
            <a:r>
              <a:rPr lang="fr-FR" spc="-5" dirty="0">
                <a:solidFill>
                  <a:srgbClr val="333333"/>
                </a:solidFill>
                <a:latin typeface="Calibri Light"/>
                <a:cs typeface="Verdana"/>
              </a:rPr>
              <a:t>compte.</a:t>
            </a:r>
            <a:endParaRPr lang="fr-FR" dirty="0">
              <a:solidFill>
                <a:srgbClr val="333333"/>
              </a:solidFill>
              <a:latin typeface="Calibri Light"/>
              <a:cs typeface="Verdana"/>
            </a:endParaRPr>
          </a:p>
          <a:p>
            <a:pPr lvl="0" defTabSz="914400">
              <a:lnSpc>
                <a:spcPct val="100000"/>
              </a:lnSpc>
              <a:spcBef>
                <a:spcPts val="1200"/>
              </a:spcBef>
            </a:pPr>
            <a:r>
              <a:rPr lang="fr-FR" dirty="0">
                <a:solidFill>
                  <a:srgbClr val="333333"/>
                </a:solidFill>
                <a:latin typeface="Calibri Light"/>
                <a:cs typeface="Verdana"/>
              </a:rPr>
              <a:t>Vie</a:t>
            </a:r>
            <a:r>
              <a:rPr lang="fr-FR" spc="-20" dirty="0">
                <a:solidFill>
                  <a:srgbClr val="333333"/>
                </a:solidFill>
                <a:latin typeface="Calibri Light"/>
                <a:cs typeface="Verdana"/>
              </a:rPr>
              <a:t> </a:t>
            </a:r>
            <a:r>
              <a:rPr lang="fr-FR" spc="-5" dirty="0">
                <a:solidFill>
                  <a:srgbClr val="333333"/>
                </a:solidFill>
                <a:latin typeface="Calibri Light"/>
                <a:cs typeface="Verdana"/>
              </a:rPr>
              <a:t>quotidienne:</a:t>
            </a:r>
            <a:endParaRPr lang="fr-FR" dirty="0">
              <a:solidFill>
                <a:srgbClr val="333333"/>
              </a:solidFill>
              <a:latin typeface="Calibri Light"/>
              <a:cs typeface="Verdana"/>
            </a:endParaRPr>
          </a:p>
          <a:p>
            <a:pPr marL="285750" lvl="0" indent="-285750" defTabSz="914400">
              <a:lnSpc>
                <a:spcPct val="100000"/>
              </a:lnSpc>
              <a:spcBef>
                <a:spcPts val="0"/>
              </a:spcBef>
              <a:buClr>
                <a:srgbClr val="333333"/>
              </a:buClr>
              <a:buFont typeface="WingDings"/>
              <a:buChar char=""/>
              <a:tabLst>
                <a:tab pos="317500" algn="l"/>
              </a:tabLst>
            </a:pPr>
            <a:r>
              <a:rPr lang="fr-FR" dirty="0">
                <a:solidFill>
                  <a:srgbClr val="333333"/>
                </a:solidFill>
                <a:latin typeface="Calibri Light"/>
                <a:cs typeface="Verdana"/>
              </a:rPr>
              <a:t>Les </a:t>
            </a:r>
            <a:r>
              <a:rPr lang="fr-FR" spc="-5" dirty="0">
                <a:solidFill>
                  <a:srgbClr val="333333"/>
                </a:solidFill>
                <a:latin typeface="Calibri Light"/>
                <a:cs typeface="Verdana"/>
              </a:rPr>
              <a:t>gens lisent seulement les journaux en accords avec leur</a:t>
            </a:r>
            <a:r>
              <a:rPr lang="fr-FR" spc="130" dirty="0">
                <a:solidFill>
                  <a:srgbClr val="333333"/>
                </a:solidFill>
                <a:latin typeface="Calibri Light"/>
                <a:cs typeface="Verdana"/>
              </a:rPr>
              <a:t> </a:t>
            </a:r>
            <a:r>
              <a:rPr lang="fr-FR" spc="-5" dirty="0">
                <a:solidFill>
                  <a:srgbClr val="333333"/>
                </a:solidFill>
                <a:latin typeface="Calibri Light"/>
                <a:cs typeface="Verdana"/>
              </a:rPr>
              <a:t>opinion.</a:t>
            </a:r>
            <a:endParaRPr lang="fr-FR" dirty="0">
              <a:solidFill>
                <a:srgbClr val="333333"/>
              </a:solidFill>
              <a:latin typeface="Calibri Light"/>
              <a:cs typeface="Verdana"/>
            </a:endParaRPr>
          </a:p>
          <a:p>
            <a:pPr marL="285750" marR="264795" lvl="0" indent="-285750" defTabSz="914400">
              <a:lnSpc>
                <a:spcPct val="100000"/>
              </a:lnSpc>
              <a:spcBef>
                <a:spcPts val="1200"/>
              </a:spcBef>
              <a:buClr>
                <a:srgbClr val="333333"/>
              </a:buClr>
              <a:buFont typeface="WingDings"/>
              <a:buChar char=""/>
              <a:tabLst>
                <a:tab pos="317500" algn="l"/>
              </a:tabLst>
            </a:pPr>
            <a:r>
              <a:rPr lang="fr-FR" dirty="0">
                <a:solidFill>
                  <a:srgbClr val="333333"/>
                </a:solidFill>
                <a:latin typeface="Calibri Light"/>
                <a:cs typeface="Verdana"/>
              </a:rPr>
              <a:t>Les </a:t>
            </a:r>
            <a:r>
              <a:rPr lang="fr-FR" spc="-5" dirty="0">
                <a:solidFill>
                  <a:srgbClr val="333333"/>
                </a:solidFill>
                <a:latin typeface="Calibri Light"/>
                <a:cs typeface="Verdana"/>
              </a:rPr>
              <a:t>gens évitent </a:t>
            </a:r>
            <a:r>
              <a:rPr lang="fr-FR" dirty="0">
                <a:solidFill>
                  <a:srgbClr val="333333"/>
                </a:solidFill>
                <a:latin typeface="Calibri Light"/>
                <a:cs typeface="Verdana"/>
              </a:rPr>
              <a:t>les </a:t>
            </a:r>
            <a:r>
              <a:rPr lang="fr-FR" spc="-5" dirty="0">
                <a:solidFill>
                  <a:srgbClr val="333333"/>
                </a:solidFill>
                <a:latin typeface="Calibri Light"/>
                <a:cs typeface="Verdana"/>
              </a:rPr>
              <a:t>contacts </a:t>
            </a:r>
            <a:r>
              <a:rPr lang="fr-FR" dirty="0">
                <a:solidFill>
                  <a:srgbClr val="333333"/>
                </a:solidFill>
                <a:latin typeface="Calibri Light"/>
                <a:cs typeface="Verdana"/>
              </a:rPr>
              <a:t>avec </a:t>
            </a:r>
            <a:r>
              <a:rPr lang="fr-FR" spc="-5" dirty="0">
                <a:solidFill>
                  <a:srgbClr val="333333"/>
                </a:solidFill>
                <a:latin typeface="Calibri Light"/>
                <a:cs typeface="Verdana"/>
              </a:rPr>
              <a:t>des gens qui pensent différemment plutôt que de discuter </a:t>
            </a:r>
            <a:r>
              <a:rPr lang="fr-FR" dirty="0">
                <a:solidFill>
                  <a:srgbClr val="333333"/>
                </a:solidFill>
                <a:latin typeface="Calibri Light"/>
                <a:cs typeface="Verdana"/>
              </a:rPr>
              <a:t>les </a:t>
            </a:r>
            <a:r>
              <a:rPr lang="fr-FR" spc="-5" dirty="0">
                <a:solidFill>
                  <a:srgbClr val="333333"/>
                </a:solidFill>
                <a:latin typeface="Calibri Light"/>
                <a:cs typeface="Verdana"/>
              </a:rPr>
              <a:t>points de </a:t>
            </a:r>
            <a:r>
              <a:rPr lang="fr-FR" dirty="0">
                <a:solidFill>
                  <a:srgbClr val="333333"/>
                </a:solidFill>
                <a:latin typeface="Calibri Light"/>
                <a:cs typeface="Verdana"/>
              </a:rPr>
              <a:t>vue</a:t>
            </a:r>
            <a:r>
              <a:rPr lang="fr-FR" spc="80" dirty="0">
                <a:solidFill>
                  <a:srgbClr val="333333"/>
                </a:solidFill>
                <a:latin typeface="Calibri Light"/>
                <a:cs typeface="Verdana"/>
              </a:rPr>
              <a:t> </a:t>
            </a:r>
            <a:r>
              <a:rPr lang="fr-FR" spc="-5" dirty="0">
                <a:solidFill>
                  <a:srgbClr val="333333"/>
                </a:solidFill>
                <a:latin typeface="Calibri Light"/>
                <a:cs typeface="Verdana"/>
              </a:rPr>
              <a:t>opposés.</a:t>
            </a:r>
            <a:endParaRPr lang="fr-FR" dirty="0">
              <a:solidFill>
                <a:srgbClr val="333333"/>
              </a:solidFill>
              <a:latin typeface="Calibri Light"/>
              <a:cs typeface="Verdana"/>
            </a:endParaRPr>
          </a:p>
          <a:p>
            <a:pPr lvl="0" defTabSz="914400">
              <a:lnSpc>
                <a:spcPct val="100000"/>
              </a:lnSpc>
              <a:spcBef>
                <a:spcPts val="1200"/>
              </a:spcBef>
            </a:pPr>
            <a:r>
              <a:rPr lang="fr-FR" spc="-5" dirty="0">
                <a:solidFill>
                  <a:srgbClr val="004992"/>
                </a:solidFill>
                <a:latin typeface="Calibri Light"/>
                <a:cs typeface="Verdana"/>
              </a:rPr>
              <a:t>Cela pourrait mener </a:t>
            </a:r>
            <a:r>
              <a:rPr lang="fr-FR" dirty="0">
                <a:solidFill>
                  <a:srgbClr val="004992"/>
                </a:solidFill>
                <a:latin typeface="Calibri Light"/>
                <a:cs typeface="Verdana"/>
              </a:rPr>
              <a:t>à </a:t>
            </a:r>
            <a:r>
              <a:rPr lang="fr-FR" spc="-5" dirty="0">
                <a:solidFill>
                  <a:srgbClr val="004992"/>
                </a:solidFill>
                <a:latin typeface="Calibri Light"/>
                <a:cs typeface="Verdana"/>
              </a:rPr>
              <a:t>des attitudes partiales </a:t>
            </a:r>
            <a:r>
              <a:rPr lang="fr-FR" dirty="0">
                <a:solidFill>
                  <a:srgbClr val="004992"/>
                </a:solidFill>
                <a:latin typeface="Calibri Light"/>
                <a:cs typeface="Verdana"/>
              </a:rPr>
              <a:t>et même </a:t>
            </a:r>
            <a:r>
              <a:rPr lang="fr-FR" spc="-5" dirty="0">
                <a:solidFill>
                  <a:srgbClr val="004992"/>
                </a:solidFill>
                <a:latin typeface="Calibri Light"/>
                <a:cs typeface="Verdana"/>
              </a:rPr>
              <a:t>encourager</a:t>
            </a:r>
            <a:r>
              <a:rPr lang="fr-FR" spc="90" dirty="0">
                <a:solidFill>
                  <a:srgbClr val="004992"/>
                </a:solidFill>
                <a:latin typeface="Calibri Light"/>
                <a:cs typeface="Verdana"/>
              </a:rPr>
              <a:t> </a:t>
            </a:r>
            <a:r>
              <a:rPr lang="fr-FR" spc="-5" dirty="0">
                <a:solidFill>
                  <a:srgbClr val="004992"/>
                </a:solidFill>
                <a:latin typeface="Calibri Light"/>
                <a:cs typeface="Verdana"/>
              </a:rPr>
              <a:t>des jugements</a:t>
            </a:r>
            <a:r>
              <a:rPr lang="fr-FR" spc="10" dirty="0">
                <a:solidFill>
                  <a:srgbClr val="004992"/>
                </a:solidFill>
                <a:latin typeface="Calibri Light"/>
                <a:cs typeface="Verdana"/>
              </a:rPr>
              <a:t> </a:t>
            </a:r>
            <a:r>
              <a:rPr lang="fr-FR" spc="-5" dirty="0">
                <a:solidFill>
                  <a:srgbClr val="004992"/>
                </a:solidFill>
                <a:latin typeface="Calibri Light"/>
                <a:cs typeface="Verdana"/>
              </a:rPr>
              <a:t>incorrects.</a:t>
            </a:r>
            <a:endParaRPr lang="en-US" dirty="0">
              <a:solidFill>
                <a:srgbClr val="004992"/>
              </a:solidFill>
              <a:latin typeface="Calibri Light"/>
            </a:endParaRPr>
          </a:p>
        </p:txBody>
      </p:sp>
      <p:sp>
        <p:nvSpPr>
          <p:cNvPr id="13" name="Footer Placeholder 12"/>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4" name="Slide Number Placeholder 13"/>
          <p:cNvSpPr>
            <a:spLocks noGrp="1"/>
          </p:cNvSpPr>
          <p:nvPr>
            <p:ph type="sldNum" sz="quarter" idx="12"/>
          </p:nvPr>
        </p:nvSpPr>
        <p:spPr/>
        <p:txBody>
          <a:bodyPr/>
          <a:lstStyle/>
          <a:p>
            <a:fld id="{B6F15528-21DE-4FAA-801E-634DDDAF4B2B}" type="slidenum">
              <a:rPr lang="en-US" smtClean="0"/>
              <a:pPr/>
              <a:t>15</a:t>
            </a:fld>
            <a:endParaRPr lang="en-US"/>
          </a:p>
        </p:txBody>
      </p:sp>
      <p:pic>
        <p:nvPicPr>
          <p:cNvPr id="27" name="Picture 17" descr="I wanna be your dog- e3000-flickr-cc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5" descr="Pentas Flowers-aussiegall-flickr-c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4" descr="Mumbai Flowers-Swami Stream-flickr-cc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9"/>
          <p:cNvSpPr>
            <a:spLocks noChangeArrowheads="1"/>
          </p:cNvSpPr>
          <p:nvPr/>
        </p:nvSpPr>
        <p:spPr bwMode="auto">
          <a:xfrm>
            <a:off x="408955" y="1772816"/>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spcBef>
                <a:spcPts val="0"/>
              </a:spcBef>
              <a:buNone/>
            </a:pPr>
            <a:r>
              <a:rPr lang="de-DE" altLang="de-DE" sz="1800" b="0" dirty="0">
                <a:solidFill>
                  <a:srgbClr val="333333"/>
                </a:solidFill>
                <a:latin typeface="Calibri Light"/>
              </a:rPr>
              <a:t>						</a:t>
            </a:r>
            <a:r>
              <a:rPr lang="de-DE" altLang="de-DE" sz="1800" dirty="0">
                <a:solidFill>
                  <a:srgbClr val="333333"/>
                </a:solidFill>
                <a:latin typeface="Calibri Light"/>
              </a:rPr>
              <a:t>Autres options:</a:t>
            </a:r>
            <a:r>
              <a:rPr lang="de-DE" altLang="de-DE" sz="2400" b="0" dirty="0">
                <a:solidFill>
                  <a:srgbClr val="333333"/>
                </a:solidFill>
                <a:latin typeface="Calibri Light"/>
              </a:rPr>
              <a:t> </a:t>
            </a:r>
          </a:p>
        </p:txBody>
      </p:sp>
      <p:sp>
        <p:nvSpPr>
          <p:cNvPr id="34"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en-US" sz="3600"/>
              <a:t>Exercice</a:t>
            </a:r>
            <a:endParaRPr sz="3600"/>
          </a:p>
        </p:txBody>
      </p:sp>
      <p:sp>
        <p:nvSpPr>
          <p:cNvPr id="2" name="Content Placeholder 1"/>
          <p:cNvSpPr>
            <a:spLocks noGrp="1"/>
          </p:cNvSpPr>
          <p:nvPr>
            <p:ph idx="1"/>
          </p:nvPr>
        </p:nvSpPr>
        <p:spPr/>
        <p:txBody>
          <a:bodyPr/>
          <a:lstStyle/>
          <a:p>
            <a:pPr marL="342900" indent="-342900">
              <a:buClr>
                <a:srgbClr val="333333"/>
              </a:buClr>
              <a:buFont typeface="WingDings"/>
              <a:buChar char=""/>
            </a:pPr>
            <a:r>
              <a:rPr lang="fr-FR" sz="2400" dirty="0">
                <a:solidFill>
                  <a:srgbClr val="333333"/>
                </a:solidFill>
                <a:latin typeface="Calibri Light"/>
              </a:rPr>
              <a:t>Trois images dépeignant un scénario avec différentes interprétations vont vous être montrées.</a:t>
            </a:r>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en-US" sz="3600"/>
              <a:t>Exercice</a:t>
            </a:r>
            <a:endParaRPr sz="3600"/>
          </a:p>
        </p:txBody>
      </p:sp>
      <p:sp>
        <p:nvSpPr>
          <p:cNvPr id="2" name="Content Placeholder 1"/>
          <p:cNvSpPr>
            <a:spLocks noGrp="1"/>
          </p:cNvSpPr>
          <p:nvPr>
            <p:ph idx="1"/>
          </p:nvPr>
        </p:nvSpPr>
        <p:spPr/>
        <p:txBody>
          <a:bodyPr/>
          <a:lstStyle/>
          <a:p>
            <a:pPr marL="342900" indent="-342900">
              <a:buClr>
                <a:srgbClr val="333333"/>
              </a:buClr>
              <a:buFont typeface="WingDings"/>
              <a:buChar char=""/>
            </a:pPr>
            <a:r>
              <a:rPr lang="fr-FR" sz="2400" dirty="0">
                <a:solidFill>
                  <a:srgbClr val="333333"/>
                </a:solidFill>
                <a:latin typeface="Calibri Light"/>
              </a:rPr>
              <a:t>Trois images dépeignant un scénario avec différentes interprétations vont vous être montrées.</a:t>
            </a:r>
          </a:p>
          <a:p>
            <a:pPr marL="342900" indent="-342900">
              <a:buClr>
                <a:srgbClr val="333333"/>
              </a:buClr>
              <a:buFont typeface="WingDings"/>
              <a:buChar char=""/>
            </a:pPr>
            <a:r>
              <a:rPr lang="fr-FR" sz="2400" dirty="0">
                <a:solidFill>
                  <a:srgbClr val="333333"/>
                </a:solidFill>
                <a:latin typeface="Calibri Light"/>
              </a:rPr>
              <a:t>Les images remontent le temps, et l’événement final est présenté en premier.</a:t>
            </a:r>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1729927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en-US" sz="3600"/>
              <a:t>Exercice</a:t>
            </a:r>
            <a:endParaRPr sz="3600"/>
          </a:p>
        </p:txBody>
      </p:sp>
      <p:sp>
        <p:nvSpPr>
          <p:cNvPr id="2" name="Content Placeholder 1"/>
          <p:cNvSpPr>
            <a:spLocks noGrp="1"/>
          </p:cNvSpPr>
          <p:nvPr>
            <p:ph idx="1"/>
          </p:nvPr>
        </p:nvSpPr>
        <p:spPr/>
        <p:txBody>
          <a:bodyPr/>
          <a:lstStyle/>
          <a:p>
            <a:pPr marL="342900" indent="-342900">
              <a:buClr>
                <a:srgbClr val="333333"/>
              </a:buClr>
              <a:buFont typeface="WingDings"/>
              <a:buChar char=""/>
            </a:pPr>
            <a:r>
              <a:rPr lang="fr-FR" sz="2400" dirty="0">
                <a:solidFill>
                  <a:srgbClr val="333333"/>
                </a:solidFill>
                <a:latin typeface="Calibri Light"/>
              </a:rPr>
              <a:t>Trois images dépeignant un scénario avec différentes interprétations vont vous être montrées.</a:t>
            </a:r>
          </a:p>
          <a:p>
            <a:pPr marL="342900" indent="-342900">
              <a:buClr>
                <a:srgbClr val="333333"/>
              </a:buClr>
              <a:buFont typeface="WingDings"/>
              <a:buChar char=""/>
            </a:pPr>
            <a:r>
              <a:rPr lang="fr-FR" sz="2400" dirty="0">
                <a:solidFill>
                  <a:srgbClr val="333333"/>
                </a:solidFill>
                <a:latin typeface="Calibri Light"/>
              </a:rPr>
              <a:t>Les images remontent le temps, et l’événement final est présenté en premier.</a:t>
            </a:r>
          </a:p>
          <a:p>
            <a:pPr marL="342900" indent="-342900">
              <a:buClr>
                <a:srgbClr val="333333"/>
              </a:buClr>
              <a:buFont typeface="WingDings"/>
              <a:buChar char=""/>
            </a:pPr>
            <a:r>
              <a:rPr lang="fr-FR" sz="2400" dirty="0">
                <a:solidFill>
                  <a:srgbClr val="333333"/>
                </a:solidFill>
                <a:latin typeface="Calibri Light"/>
              </a:rPr>
              <a:t>Après qu’une image a été montrée, on va vous demander d’évaluer la pertinence ou la vraisemblance pour chaque interprétation fournie. Celles-ci doivent être rediscutées chaque fois qu’une nouvelle image du scénario est révélée.</a:t>
            </a:r>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2156726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en-US" sz="3600"/>
              <a:t>Exercice</a:t>
            </a:r>
            <a:endParaRPr sz="3600"/>
          </a:p>
        </p:txBody>
      </p:sp>
      <p:sp>
        <p:nvSpPr>
          <p:cNvPr id="2" name="Content Placeholder 1"/>
          <p:cNvSpPr>
            <a:spLocks noGrp="1"/>
          </p:cNvSpPr>
          <p:nvPr>
            <p:ph idx="1"/>
          </p:nvPr>
        </p:nvSpPr>
        <p:spPr/>
        <p:txBody>
          <a:bodyPr/>
          <a:lstStyle/>
          <a:p>
            <a:pPr marL="342900" indent="-342900">
              <a:buClr>
                <a:srgbClr val="333333"/>
              </a:buClr>
              <a:buFont typeface="WingDings"/>
              <a:buChar char=""/>
            </a:pPr>
            <a:r>
              <a:rPr lang="fr-FR" sz="2400" dirty="0">
                <a:solidFill>
                  <a:srgbClr val="333333"/>
                </a:solidFill>
                <a:latin typeface="Calibri Light"/>
              </a:rPr>
              <a:t>Trois images dépeignant un scénario avec différentes interprétations vont vous être montrées.</a:t>
            </a:r>
          </a:p>
          <a:p>
            <a:pPr marL="342900" indent="-342900">
              <a:buClr>
                <a:srgbClr val="333333"/>
              </a:buClr>
              <a:buFont typeface="WingDings"/>
              <a:buChar char=""/>
            </a:pPr>
            <a:r>
              <a:rPr lang="fr-FR" sz="2400" dirty="0">
                <a:solidFill>
                  <a:srgbClr val="333333"/>
                </a:solidFill>
                <a:latin typeface="Calibri Light"/>
              </a:rPr>
              <a:t>Les images remontent le temps, et l’événement final est présenté en premier.</a:t>
            </a:r>
          </a:p>
          <a:p>
            <a:pPr marL="342900" indent="-342900">
              <a:buClr>
                <a:srgbClr val="333333"/>
              </a:buClr>
              <a:buFont typeface="WingDings"/>
              <a:buChar char=""/>
            </a:pPr>
            <a:r>
              <a:rPr lang="fr-FR" sz="2400" dirty="0">
                <a:solidFill>
                  <a:srgbClr val="333333"/>
                </a:solidFill>
                <a:latin typeface="Calibri Light"/>
              </a:rPr>
              <a:t>Après qu’une image a été montrée, on va vous demander d’évaluer la pertinence ou la vraisemblance pour chaque interprétation fournie. Celles-ci doivent être rediscutées chaque fois qu’une nouvelle image du scénario est révélée.</a:t>
            </a:r>
          </a:p>
          <a:p>
            <a:pPr marL="342900" indent="-342900">
              <a:buClr>
                <a:srgbClr val="333333"/>
              </a:buClr>
              <a:buFont typeface="WingDings"/>
              <a:buChar char=""/>
            </a:pPr>
            <a:r>
              <a:rPr lang="fr-FR" sz="2400" dirty="0">
                <a:solidFill>
                  <a:srgbClr val="333333"/>
                </a:solidFill>
                <a:latin typeface="Calibri Light"/>
              </a:rPr>
              <a:t>S’il-vous-plait, discuter avec le groupe de votre degré de certitude dans votre décision.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1134695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Qu'est-ce qui pourrait s'être produit?</a:t>
            </a:r>
            <a:endParaRPr sz="3600" dirty="0"/>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20</a:t>
            </a:fld>
            <a:endParaRPr lang="en-US"/>
          </a:p>
        </p:txBody>
      </p:sp>
      <p:pic>
        <p:nvPicPr>
          <p:cNvPr id="9"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73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dirty="0">
                <a:solidFill>
                  <a:srgbClr val="000000"/>
                </a:solidFill>
                <a:latin typeface="Calibri Light"/>
              </a:rPr>
              <a:t>3</a:t>
            </a:r>
          </a:p>
        </p:txBody>
      </p:sp>
      <p:sp>
        <p:nvSpPr>
          <p:cNvPr id="2"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Quelle est la probabilité de chaque option?</a:t>
            </a:r>
            <a:endParaRPr sz="3600" dirty="0"/>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21</a:t>
            </a:fld>
            <a:endParaRPr lang="en-US"/>
          </a:p>
        </p:txBody>
      </p:sp>
      <p:sp>
        <p:nvSpPr>
          <p:cNvPr id="4" name="object 4"/>
          <p:cNvSpPr txBox="1"/>
          <p:nvPr/>
        </p:nvSpPr>
        <p:spPr>
          <a:xfrm>
            <a:off x="408955" y="4846320"/>
            <a:ext cx="11376000" cy="2003754"/>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 </a:t>
            </a:r>
            <a:r>
              <a:rPr spc="-5" dirty="0">
                <a:solidFill>
                  <a:srgbClr val="333333"/>
                </a:solidFill>
                <a:latin typeface="Calibri Light"/>
                <a:cs typeface="Verdana"/>
              </a:rPr>
              <a:t>garçon est </a:t>
            </a:r>
            <a:r>
              <a:rPr dirty="0">
                <a:solidFill>
                  <a:srgbClr val="333333"/>
                </a:solidFill>
                <a:latin typeface="Calibri Light"/>
                <a:cs typeface="Verdana"/>
              </a:rPr>
              <a:t>heureux </a:t>
            </a:r>
            <a:r>
              <a:rPr spc="-5" dirty="0">
                <a:solidFill>
                  <a:srgbClr val="333333"/>
                </a:solidFill>
                <a:latin typeface="Calibri Light"/>
                <a:cs typeface="Verdana"/>
              </a:rPr>
              <a:t>parce qu’il </a:t>
            </a:r>
            <a:r>
              <a:rPr dirty="0">
                <a:solidFill>
                  <a:srgbClr val="333333"/>
                </a:solidFill>
                <a:latin typeface="Calibri Light"/>
                <a:cs typeface="Verdana"/>
              </a:rPr>
              <a:t>a </a:t>
            </a:r>
            <a:r>
              <a:rPr spc="-5" dirty="0">
                <a:solidFill>
                  <a:srgbClr val="333333"/>
                </a:solidFill>
                <a:latin typeface="Calibri Light"/>
                <a:cs typeface="Verdana"/>
              </a:rPr>
              <a:t>finalement été</a:t>
            </a:r>
            <a:r>
              <a:rPr spc="-75" dirty="0">
                <a:solidFill>
                  <a:srgbClr val="333333"/>
                </a:solidFill>
                <a:latin typeface="Calibri Light"/>
                <a:cs typeface="Verdana"/>
              </a:rPr>
              <a:t> </a:t>
            </a:r>
            <a:r>
              <a:rPr spc="-5" dirty="0">
                <a:solidFill>
                  <a:srgbClr val="333333"/>
                </a:solidFill>
                <a:latin typeface="Calibri Light"/>
                <a:cs typeface="Verdana"/>
              </a:rPr>
              <a:t>adopté.</a:t>
            </a:r>
            <a:endParaRPr dirty="0">
              <a:solidFill>
                <a:srgbClr val="333333"/>
              </a:solidFill>
              <a:latin typeface="Calibri Light"/>
              <a:cs typeface="Verdana"/>
            </a:endParaRPr>
          </a:p>
          <a:p>
            <a:pPr marL="285750" marR="5080" indent="-285750">
              <a:spcBef>
                <a:spcPts val="1200"/>
              </a:spcBef>
              <a:buClr>
                <a:srgbClr val="333333"/>
              </a:buClr>
              <a:buFont typeface="WingDings"/>
              <a:buAutoNum type="arabicPeriod"/>
              <a:tabLst>
                <a:tab pos="490220" algn="l"/>
              </a:tabLst>
            </a:pPr>
            <a:r>
              <a:rPr spc="-5" dirty="0">
                <a:solidFill>
                  <a:srgbClr val="333333"/>
                </a:solidFill>
                <a:latin typeface="Calibri Light"/>
                <a:cs typeface="Verdana"/>
              </a:rPr>
              <a:t>Les parents applaudissent leur </a:t>
            </a:r>
            <a:r>
              <a:rPr dirty="0">
                <a:solidFill>
                  <a:srgbClr val="333333"/>
                </a:solidFill>
                <a:latin typeface="Calibri Light"/>
                <a:cs typeface="Verdana"/>
              </a:rPr>
              <a:t>fils, </a:t>
            </a:r>
            <a:r>
              <a:rPr spc="-5" dirty="0">
                <a:solidFill>
                  <a:srgbClr val="333333"/>
                </a:solidFill>
                <a:latin typeface="Calibri Light"/>
                <a:cs typeface="Verdana"/>
              </a:rPr>
              <a:t>parce qu’il </a:t>
            </a:r>
            <a:r>
              <a:rPr dirty="0">
                <a:solidFill>
                  <a:srgbClr val="333333"/>
                </a:solidFill>
                <a:latin typeface="Calibri Light"/>
                <a:cs typeface="Verdana"/>
              </a:rPr>
              <a:t>a </a:t>
            </a:r>
            <a:r>
              <a:rPr spc="-5" dirty="0" err="1">
                <a:solidFill>
                  <a:srgbClr val="333333"/>
                </a:solidFill>
                <a:latin typeface="Calibri Light"/>
                <a:cs typeface="Verdana"/>
              </a:rPr>
              <a:t>rapporté</a:t>
            </a:r>
            <a:r>
              <a:rPr spc="-5" dirty="0">
                <a:solidFill>
                  <a:srgbClr val="333333"/>
                </a:solidFill>
                <a:latin typeface="Calibri Light"/>
                <a:cs typeface="Verdana"/>
              </a:rPr>
              <a:t> </a:t>
            </a:r>
            <a:r>
              <a:rPr spc="-5" dirty="0" err="1">
                <a:solidFill>
                  <a:srgbClr val="333333"/>
                </a:solidFill>
                <a:latin typeface="Calibri Light"/>
                <a:cs typeface="Verdana"/>
              </a:rPr>
              <a:t>qu’il</a:t>
            </a:r>
            <a:r>
              <a:rPr lang="en-US" spc="-5" dirty="0">
                <a:solidFill>
                  <a:srgbClr val="333333"/>
                </a:solidFill>
                <a:latin typeface="Calibri Light"/>
                <a:cs typeface="Verdana"/>
              </a:rPr>
              <a:t> </a:t>
            </a:r>
            <a:r>
              <a:rPr dirty="0">
                <a:solidFill>
                  <a:srgbClr val="333333"/>
                </a:solidFill>
                <a:latin typeface="Calibri Light"/>
                <a:cs typeface="Verdana"/>
              </a:rPr>
              <a:t>y </a:t>
            </a:r>
            <a:r>
              <a:rPr spc="-15" dirty="0">
                <a:solidFill>
                  <a:srgbClr val="333333"/>
                </a:solidFill>
                <a:latin typeface="Calibri Light"/>
                <a:cs typeface="Verdana"/>
              </a:rPr>
              <a:t>avait </a:t>
            </a:r>
            <a:r>
              <a:rPr dirty="0">
                <a:solidFill>
                  <a:srgbClr val="333333"/>
                </a:solidFill>
                <a:latin typeface="Calibri Light"/>
                <a:cs typeface="Verdana"/>
              </a:rPr>
              <a:t>le feu </a:t>
            </a:r>
            <a:r>
              <a:rPr spc="-5" dirty="0">
                <a:solidFill>
                  <a:srgbClr val="333333"/>
                </a:solidFill>
                <a:latin typeface="Calibri Light"/>
                <a:cs typeface="Verdana"/>
              </a:rPr>
              <a:t>quelque part </a:t>
            </a:r>
            <a:r>
              <a:rPr dirty="0">
                <a:solidFill>
                  <a:srgbClr val="333333"/>
                </a:solidFill>
                <a:latin typeface="Calibri Light"/>
                <a:cs typeface="Verdana"/>
              </a:rPr>
              <a:t>de </a:t>
            </a:r>
            <a:r>
              <a:rPr spc="-5" dirty="0">
                <a:solidFill>
                  <a:srgbClr val="333333"/>
                </a:solidFill>
                <a:latin typeface="Calibri Light"/>
                <a:cs typeface="Verdana"/>
              </a:rPr>
              <a:t>telle sorte qu’on </a:t>
            </a:r>
            <a:r>
              <a:rPr dirty="0">
                <a:solidFill>
                  <a:srgbClr val="333333"/>
                </a:solidFill>
                <a:latin typeface="Calibri Light"/>
                <a:cs typeface="Verdana"/>
              </a:rPr>
              <a:t>a </a:t>
            </a:r>
            <a:r>
              <a:rPr spc="-5" dirty="0" err="1">
                <a:solidFill>
                  <a:srgbClr val="333333"/>
                </a:solidFill>
                <a:latin typeface="Calibri Light"/>
                <a:cs typeface="Verdana"/>
              </a:rPr>
              <a:t>pu</a:t>
            </a:r>
            <a:r>
              <a:rPr spc="-5" dirty="0">
                <a:solidFill>
                  <a:srgbClr val="333333"/>
                </a:solidFill>
                <a:latin typeface="Calibri Light"/>
                <a:cs typeface="Verdana"/>
              </a:rPr>
              <a:t> </a:t>
            </a:r>
            <a:r>
              <a:rPr spc="-5" dirty="0" err="1">
                <a:solidFill>
                  <a:srgbClr val="333333"/>
                </a:solidFill>
                <a:latin typeface="Calibri Light"/>
                <a:cs typeface="Verdana"/>
              </a:rPr>
              <a:t>l’éteindre</a:t>
            </a:r>
            <a:r>
              <a:rPr lang="en-US" spc="-5" dirty="0">
                <a:solidFill>
                  <a:srgbClr val="333333"/>
                </a:solidFill>
                <a:latin typeface="Calibri Light"/>
                <a:cs typeface="Verdana"/>
              </a:rPr>
              <a:t> </a:t>
            </a:r>
            <a:r>
              <a:rPr dirty="0">
                <a:solidFill>
                  <a:srgbClr val="333333"/>
                </a:solidFill>
                <a:latin typeface="Calibri Light"/>
                <a:cs typeface="Verdana"/>
              </a:rPr>
              <a:t>à</a:t>
            </a:r>
            <a:r>
              <a:rPr spc="-20" dirty="0">
                <a:solidFill>
                  <a:srgbClr val="333333"/>
                </a:solidFill>
                <a:latin typeface="Calibri Light"/>
                <a:cs typeface="Verdana"/>
              </a:rPr>
              <a:t> </a:t>
            </a:r>
            <a:r>
              <a:rPr spc="-5" dirty="0">
                <a:solidFill>
                  <a:srgbClr val="333333"/>
                </a:solidFill>
                <a:latin typeface="Calibri Light"/>
                <a:cs typeface="Verdana"/>
              </a:rPr>
              <a:t>temps.</a:t>
            </a:r>
            <a:endParaRPr dirty="0">
              <a:solidFill>
                <a:srgbClr val="333333"/>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 </a:t>
            </a:r>
            <a:r>
              <a:rPr spc="-5" dirty="0">
                <a:solidFill>
                  <a:srgbClr val="333333"/>
                </a:solidFill>
                <a:latin typeface="Calibri Light"/>
                <a:cs typeface="Verdana"/>
              </a:rPr>
              <a:t>garçon </a:t>
            </a:r>
            <a:r>
              <a:rPr dirty="0">
                <a:solidFill>
                  <a:srgbClr val="333333"/>
                </a:solidFill>
                <a:latin typeface="Calibri Light"/>
                <a:cs typeface="Verdana"/>
              </a:rPr>
              <a:t>a </a:t>
            </a:r>
            <a:r>
              <a:rPr spc="-5" dirty="0">
                <a:solidFill>
                  <a:srgbClr val="333333"/>
                </a:solidFill>
                <a:latin typeface="Calibri Light"/>
                <a:cs typeface="Verdana"/>
              </a:rPr>
              <a:t>fait </a:t>
            </a:r>
            <a:r>
              <a:rPr dirty="0">
                <a:solidFill>
                  <a:srgbClr val="333333"/>
                </a:solidFill>
                <a:latin typeface="Calibri Light"/>
                <a:cs typeface="Verdana"/>
              </a:rPr>
              <a:t>une </a:t>
            </a:r>
            <a:r>
              <a:rPr spc="-5" dirty="0">
                <a:solidFill>
                  <a:srgbClr val="333333"/>
                </a:solidFill>
                <a:latin typeface="Calibri Light"/>
                <a:cs typeface="Verdana"/>
              </a:rPr>
              <a:t>bonne </a:t>
            </a:r>
            <a:r>
              <a:rPr dirty="0">
                <a:solidFill>
                  <a:srgbClr val="333333"/>
                </a:solidFill>
                <a:latin typeface="Calibri Light"/>
                <a:cs typeface="Verdana"/>
              </a:rPr>
              <a:t>note à</a:t>
            </a:r>
            <a:r>
              <a:rPr spc="-125" dirty="0">
                <a:solidFill>
                  <a:srgbClr val="333333"/>
                </a:solidFill>
                <a:latin typeface="Calibri Light"/>
                <a:cs typeface="Verdana"/>
              </a:rPr>
              <a:t> </a:t>
            </a:r>
            <a:r>
              <a:rPr spc="-5" dirty="0">
                <a:solidFill>
                  <a:srgbClr val="333333"/>
                </a:solidFill>
                <a:latin typeface="Calibri Light"/>
                <a:cs typeface="Verdana"/>
              </a:rPr>
              <a:t>l’école.</a:t>
            </a:r>
            <a:endParaRPr dirty="0">
              <a:solidFill>
                <a:srgbClr val="333333"/>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 </a:t>
            </a:r>
            <a:r>
              <a:rPr spc="-5" dirty="0">
                <a:solidFill>
                  <a:srgbClr val="333333"/>
                </a:solidFill>
                <a:latin typeface="Calibri Light"/>
                <a:cs typeface="Verdana"/>
              </a:rPr>
              <a:t>garçon </a:t>
            </a:r>
            <a:r>
              <a:rPr dirty="0">
                <a:solidFill>
                  <a:srgbClr val="333333"/>
                </a:solidFill>
                <a:latin typeface="Calibri Light"/>
                <a:cs typeface="Verdana"/>
              </a:rPr>
              <a:t>a </a:t>
            </a:r>
            <a:r>
              <a:rPr spc="-5" dirty="0">
                <a:solidFill>
                  <a:srgbClr val="333333"/>
                </a:solidFill>
                <a:latin typeface="Calibri Light"/>
                <a:cs typeface="Verdana"/>
              </a:rPr>
              <a:t>déclenché </a:t>
            </a:r>
            <a:r>
              <a:rPr dirty="0">
                <a:solidFill>
                  <a:srgbClr val="333333"/>
                </a:solidFill>
                <a:latin typeface="Calibri Light"/>
                <a:cs typeface="Verdana"/>
              </a:rPr>
              <a:t>un feu sans se faire</a:t>
            </a:r>
            <a:r>
              <a:rPr spc="-175" dirty="0">
                <a:solidFill>
                  <a:srgbClr val="333333"/>
                </a:solidFill>
                <a:latin typeface="Calibri Light"/>
                <a:cs typeface="Verdana"/>
              </a:rPr>
              <a:t> </a:t>
            </a:r>
            <a:r>
              <a:rPr spc="-40" dirty="0">
                <a:solidFill>
                  <a:srgbClr val="333333"/>
                </a:solidFill>
                <a:latin typeface="Calibri Light"/>
                <a:cs typeface="Verdana"/>
              </a:rPr>
              <a:t>attraper.</a:t>
            </a:r>
            <a:endParaRPr dirty="0">
              <a:solidFill>
                <a:srgbClr val="333333"/>
              </a:solidFill>
              <a:latin typeface="Calibri Light"/>
              <a:cs typeface="Verdana"/>
            </a:endParaRPr>
          </a:p>
        </p:txBody>
      </p:sp>
      <p:pic>
        <p:nvPicPr>
          <p:cNvPr id="9"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9404"/>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dirty="0">
                <a:solidFill>
                  <a:srgbClr val="000000"/>
                </a:solidFill>
                <a:latin typeface="Calibri Light"/>
              </a:rPr>
              <a:t>3</a:t>
            </a:r>
          </a:p>
        </p:txBody>
      </p:sp>
      <p:sp>
        <p:nvSpPr>
          <p:cNvPr id="20"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Est-ce que votre jugement a change avec la nouvelle image?</a:t>
            </a:r>
            <a:endParaRPr sz="3600" dirty="0"/>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22</a:t>
            </a:fld>
            <a:endParaRPr lang="en-US"/>
          </a:p>
        </p:txBody>
      </p:sp>
      <p:pic>
        <p:nvPicPr>
          <p:cNvPr id="12"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6145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23" name="Caption_61454"/>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dirty="0">
                <a:solidFill>
                  <a:srgbClr val="000000"/>
                </a:solidFill>
                <a:latin typeface="Calibri Light"/>
              </a:rPr>
              <a:t>3</a:t>
            </a:r>
          </a:p>
        </p:txBody>
      </p:sp>
      <p:sp>
        <p:nvSpPr>
          <p:cNvPr id="24" name="object 4"/>
          <p:cNvSpPr txBox="1"/>
          <p:nvPr/>
        </p:nvSpPr>
        <p:spPr>
          <a:xfrm>
            <a:off x="411480" y="4846320"/>
            <a:ext cx="11338560" cy="2003754"/>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 </a:t>
            </a:r>
            <a:r>
              <a:rPr spc="-5" dirty="0">
                <a:solidFill>
                  <a:srgbClr val="333333"/>
                </a:solidFill>
                <a:latin typeface="Calibri Light"/>
                <a:cs typeface="Verdana"/>
              </a:rPr>
              <a:t>garçon est </a:t>
            </a:r>
            <a:r>
              <a:rPr dirty="0">
                <a:solidFill>
                  <a:srgbClr val="333333"/>
                </a:solidFill>
                <a:latin typeface="Calibri Light"/>
                <a:cs typeface="Verdana"/>
              </a:rPr>
              <a:t>heureux </a:t>
            </a:r>
            <a:r>
              <a:rPr spc="-5" dirty="0">
                <a:solidFill>
                  <a:srgbClr val="333333"/>
                </a:solidFill>
                <a:latin typeface="Calibri Light"/>
                <a:cs typeface="Verdana"/>
              </a:rPr>
              <a:t>parce qu’il </a:t>
            </a:r>
            <a:r>
              <a:rPr dirty="0">
                <a:solidFill>
                  <a:srgbClr val="333333"/>
                </a:solidFill>
                <a:latin typeface="Calibri Light"/>
                <a:cs typeface="Verdana"/>
              </a:rPr>
              <a:t>a </a:t>
            </a:r>
            <a:r>
              <a:rPr spc="-5" dirty="0">
                <a:solidFill>
                  <a:srgbClr val="333333"/>
                </a:solidFill>
                <a:latin typeface="Calibri Light"/>
                <a:cs typeface="Verdana"/>
              </a:rPr>
              <a:t>finalement été</a:t>
            </a:r>
            <a:r>
              <a:rPr spc="-75" dirty="0">
                <a:solidFill>
                  <a:srgbClr val="333333"/>
                </a:solidFill>
                <a:latin typeface="Calibri Light"/>
                <a:cs typeface="Verdana"/>
              </a:rPr>
              <a:t> </a:t>
            </a:r>
            <a:r>
              <a:rPr spc="-5" dirty="0">
                <a:solidFill>
                  <a:srgbClr val="333333"/>
                </a:solidFill>
                <a:latin typeface="Calibri Light"/>
                <a:cs typeface="Verdana"/>
              </a:rPr>
              <a:t>adopté.</a:t>
            </a:r>
            <a:endParaRPr dirty="0">
              <a:solidFill>
                <a:srgbClr val="333333"/>
              </a:solidFill>
              <a:latin typeface="Calibri Light"/>
              <a:cs typeface="Verdana"/>
            </a:endParaRPr>
          </a:p>
          <a:p>
            <a:pPr marL="285750" marR="5080" indent="-285750">
              <a:spcBef>
                <a:spcPts val="1200"/>
              </a:spcBef>
              <a:buClr>
                <a:srgbClr val="333333"/>
              </a:buClr>
              <a:buFont typeface="WingDings"/>
              <a:buAutoNum type="arabicPeriod"/>
              <a:tabLst>
                <a:tab pos="490220" algn="l"/>
              </a:tabLst>
            </a:pPr>
            <a:r>
              <a:rPr spc="-5" dirty="0">
                <a:solidFill>
                  <a:srgbClr val="333333"/>
                </a:solidFill>
                <a:latin typeface="Calibri Light"/>
                <a:cs typeface="Verdana"/>
              </a:rPr>
              <a:t>Les parents applaudissent leur </a:t>
            </a:r>
            <a:r>
              <a:rPr dirty="0">
                <a:solidFill>
                  <a:srgbClr val="333333"/>
                </a:solidFill>
                <a:latin typeface="Calibri Light"/>
                <a:cs typeface="Verdana"/>
              </a:rPr>
              <a:t>fils, </a:t>
            </a:r>
            <a:r>
              <a:rPr spc="-5" dirty="0">
                <a:solidFill>
                  <a:srgbClr val="333333"/>
                </a:solidFill>
                <a:latin typeface="Calibri Light"/>
                <a:cs typeface="Verdana"/>
              </a:rPr>
              <a:t>parce qu’il </a:t>
            </a:r>
            <a:r>
              <a:rPr dirty="0">
                <a:solidFill>
                  <a:srgbClr val="333333"/>
                </a:solidFill>
                <a:latin typeface="Calibri Light"/>
                <a:cs typeface="Verdana"/>
              </a:rPr>
              <a:t>a </a:t>
            </a:r>
            <a:r>
              <a:rPr spc="-5" dirty="0" err="1">
                <a:solidFill>
                  <a:srgbClr val="333333"/>
                </a:solidFill>
                <a:latin typeface="Calibri Light"/>
                <a:cs typeface="Verdana"/>
              </a:rPr>
              <a:t>rapporté</a:t>
            </a:r>
            <a:r>
              <a:rPr spc="-5" dirty="0">
                <a:solidFill>
                  <a:srgbClr val="333333"/>
                </a:solidFill>
                <a:latin typeface="Calibri Light"/>
                <a:cs typeface="Verdana"/>
              </a:rPr>
              <a:t> </a:t>
            </a:r>
            <a:r>
              <a:rPr spc="-5" dirty="0" err="1">
                <a:solidFill>
                  <a:srgbClr val="333333"/>
                </a:solidFill>
                <a:latin typeface="Calibri Light"/>
                <a:cs typeface="Verdana"/>
              </a:rPr>
              <a:t>qu’il</a:t>
            </a:r>
            <a:r>
              <a:rPr lang="en-US" spc="-5" dirty="0">
                <a:solidFill>
                  <a:srgbClr val="333333"/>
                </a:solidFill>
                <a:latin typeface="Calibri Light"/>
                <a:cs typeface="Verdana"/>
              </a:rPr>
              <a:t> </a:t>
            </a:r>
            <a:r>
              <a:rPr dirty="0">
                <a:solidFill>
                  <a:srgbClr val="333333"/>
                </a:solidFill>
                <a:latin typeface="Calibri Light"/>
                <a:cs typeface="Verdana"/>
              </a:rPr>
              <a:t>y </a:t>
            </a:r>
            <a:r>
              <a:rPr spc="-15" dirty="0">
                <a:solidFill>
                  <a:srgbClr val="333333"/>
                </a:solidFill>
                <a:latin typeface="Calibri Light"/>
                <a:cs typeface="Verdana"/>
              </a:rPr>
              <a:t>avait </a:t>
            </a:r>
            <a:r>
              <a:rPr dirty="0">
                <a:solidFill>
                  <a:srgbClr val="333333"/>
                </a:solidFill>
                <a:latin typeface="Calibri Light"/>
                <a:cs typeface="Verdana"/>
              </a:rPr>
              <a:t>le feu </a:t>
            </a:r>
            <a:r>
              <a:rPr spc="-5" dirty="0">
                <a:solidFill>
                  <a:srgbClr val="333333"/>
                </a:solidFill>
                <a:latin typeface="Calibri Light"/>
                <a:cs typeface="Verdana"/>
              </a:rPr>
              <a:t>quelque part </a:t>
            </a:r>
            <a:r>
              <a:rPr dirty="0">
                <a:solidFill>
                  <a:srgbClr val="333333"/>
                </a:solidFill>
                <a:latin typeface="Calibri Light"/>
                <a:cs typeface="Verdana"/>
              </a:rPr>
              <a:t>de </a:t>
            </a:r>
            <a:r>
              <a:rPr spc="-5" dirty="0">
                <a:solidFill>
                  <a:srgbClr val="333333"/>
                </a:solidFill>
                <a:latin typeface="Calibri Light"/>
                <a:cs typeface="Verdana"/>
              </a:rPr>
              <a:t>telle sorte qu’on </a:t>
            </a:r>
            <a:r>
              <a:rPr dirty="0">
                <a:solidFill>
                  <a:srgbClr val="333333"/>
                </a:solidFill>
                <a:latin typeface="Calibri Light"/>
                <a:cs typeface="Verdana"/>
              </a:rPr>
              <a:t>a </a:t>
            </a:r>
            <a:r>
              <a:rPr spc="-5" dirty="0" err="1">
                <a:solidFill>
                  <a:srgbClr val="333333"/>
                </a:solidFill>
                <a:latin typeface="Calibri Light"/>
                <a:cs typeface="Verdana"/>
              </a:rPr>
              <a:t>pu</a:t>
            </a:r>
            <a:r>
              <a:rPr spc="-5" dirty="0">
                <a:solidFill>
                  <a:srgbClr val="333333"/>
                </a:solidFill>
                <a:latin typeface="Calibri Light"/>
                <a:cs typeface="Verdana"/>
              </a:rPr>
              <a:t> </a:t>
            </a:r>
            <a:r>
              <a:rPr spc="-5" dirty="0" err="1">
                <a:solidFill>
                  <a:srgbClr val="333333"/>
                </a:solidFill>
                <a:latin typeface="Calibri Light"/>
                <a:cs typeface="Verdana"/>
              </a:rPr>
              <a:t>l’éteindre</a:t>
            </a:r>
            <a:r>
              <a:rPr lang="en-US" spc="-5" dirty="0">
                <a:solidFill>
                  <a:srgbClr val="333333"/>
                </a:solidFill>
                <a:latin typeface="Calibri Light"/>
                <a:cs typeface="Verdana"/>
              </a:rPr>
              <a:t> </a:t>
            </a:r>
            <a:r>
              <a:rPr dirty="0">
                <a:solidFill>
                  <a:srgbClr val="333333"/>
                </a:solidFill>
                <a:latin typeface="Calibri Light"/>
                <a:cs typeface="Verdana"/>
              </a:rPr>
              <a:t>à</a:t>
            </a:r>
            <a:r>
              <a:rPr spc="-20" dirty="0">
                <a:solidFill>
                  <a:srgbClr val="333333"/>
                </a:solidFill>
                <a:latin typeface="Calibri Light"/>
                <a:cs typeface="Verdana"/>
              </a:rPr>
              <a:t> </a:t>
            </a:r>
            <a:r>
              <a:rPr spc="-5" dirty="0">
                <a:solidFill>
                  <a:srgbClr val="333333"/>
                </a:solidFill>
                <a:latin typeface="Calibri Light"/>
                <a:cs typeface="Verdana"/>
              </a:rPr>
              <a:t>temps.</a:t>
            </a:r>
            <a:endParaRPr dirty="0">
              <a:solidFill>
                <a:srgbClr val="333333"/>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 </a:t>
            </a:r>
            <a:r>
              <a:rPr spc="-5" dirty="0">
                <a:solidFill>
                  <a:srgbClr val="333333"/>
                </a:solidFill>
                <a:latin typeface="Calibri Light"/>
                <a:cs typeface="Verdana"/>
              </a:rPr>
              <a:t>garçon </a:t>
            </a:r>
            <a:r>
              <a:rPr dirty="0">
                <a:solidFill>
                  <a:srgbClr val="333333"/>
                </a:solidFill>
                <a:latin typeface="Calibri Light"/>
                <a:cs typeface="Verdana"/>
              </a:rPr>
              <a:t>a </a:t>
            </a:r>
            <a:r>
              <a:rPr spc="-5" dirty="0">
                <a:solidFill>
                  <a:srgbClr val="333333"/>
                </a:solidFill>
                <a:latin typeface="Calibri Light"/>
                <a:cs typeface="Verdana"/>
              </a:rPr>
              <a:t>fait </a:t>
            </a:r>
            <a:r>
              <a:rPr dirty="0">
                <a:solidFill>
                  <a:srgbClr val="333333"/>
                </a:solidFill>
                <a:latin typeface="Calibri Light"/>
                <a:cs typeface="Verdana"/>
              </a:rPr>
              <a:t>une </a:t>
            </a:r>
            <a:r>
              <a:rPr spc="-5" dirty="0">
                <a:solidFill>
                  <a:srgbClr val="333333"/>
                </a:solidFill>
                <a:latin typeface="Calibri Light"/>
                <a:cs typeface="Verdana"/>
              </a:rPr>
              <a:t>bonne </a:t>
            </a:r>
            <a:r>
              <a:rPr dirty="0">
                <a:solidFill>
                  <a:srgbClr val="333333"/>
                </a:solidFill>
                <a:latin typeface="Calibri Light"/>
                <a:cs typeface="Verdana"/>
              </a:rPr>
              <a:t>note à</a:t>
            </a:r>
            <a:r>
              <a:rPr spc="-125" dirty="0">
                <a:solidFill>
                  <a:srgbClr val="333333"/>
                </a:solidFill>
                <a:latin typeface="Calibri Light"/>
                <a:cs typeface="Verdana"/>
              </a:rPr>
              <a:t> </a:t>
            </a:r>
            <a:r>
              <a:rPr spc="-5" dirty="0">
                <a:solidFill>
                  <a:srgbClr val="333333"/>
                </a:solidFill>
                <a:latin typeface="Calibri Light"/>
                <a:cs typeface="Verdana"/>
              </a:rPr>
              <a:t>l’école.</a:t>
            </a:r>
            <a:endParaRPr dirty="0">
              <a:solidFill>
                <a:srgbClr val="333333"/>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 </a:t>
            </a:r>
            <a:r>
              <a:rPr spc="-5" dirty="0">
                <a:solidFill>
                  <a:srgbClr val="333333"/>
                </a:solidFill>
                <a:latin typeface="Calibri Light"/>
                <a:cs typeface="Verdana"/>
              </a:rPr>
              <a:t>garçon </a:t>
            </a:r>
            <a:r>
              <a:rPr dirty="0">
                <a:solidFill>
                  <a:srgbClr val="333333"/>
                </a:solidFill>
                <a:latin typeface="Calibri Light"/>
                <a:cs typeface="Verdana"/>
              </a:rPr>
              <a:t>a </a:t>
            </a:r>
            <a:r>
              <a:rPr spc="-5" dirty="0">
                <a:solidFill>
                  <a:srgbClr val="333333"/>
                </a:solidFill>
                <a:latin typeface="Calibri Light"/>
                <a:cs typeface="Verdana"/>
              </a:rPr>
              <a:t>déclenché </a:t>
            </a:r>
            <a:r>
              <a:rPr dirty="0">
                <a:solidFill>
                  <a:srgbClr val="333333"/>
                </a:solidFill>
                <a:latin typeface="Calibri Light"/>
                <a:cs typeface="Verdana"/>
              </a:rPr>
              <a:t>un feu sans se faire</a:t>
            </a:r>
            <a:r>
              <a:rPr spc="-175" dirty="0">
                <a:solidFill>
                  <a:srgbClr val="333333"/>
                </a:solidFill>
                <a:latin typeface="Calibri Light"/>
                <a:cs typeface="Verdana"/>
              </a:rPr>
              <a:t> </a:t>
            </a:r>
            <a:r>
              <a:rPr spc="-40" dirty="0">
                <a:solidFill>
                  <a:srgbClr val="333333"/>
                </a:solidFill>
                <a:latin typeface="Calibri Light"/>
                <a:cs typeface="Verdana"/>
              </a:rPr>
              <a:t>attraper.</a:t>
            </a:r>
            <a:endParaRPr dirty="0">
              <a:solidFill>
                <a:srgbClr val="333333"/>
              </a:solidFill>
              <a:latin typeface="Calibri Light"/>
              <a:cs typeface="Verdana"/>
            </a:endParaRPr>
          </a:p>
        </p:txBody>
      </p:sp>
      <p:sp>
        <p:nvSpPr>
          <p:cNvPr id="41"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dirty="0"/>
              <a:t>S’il-vous plait, veuillez ré-estimer la probabilité</a:t>
            </a:r>
            <a:endParaRPr sz="3600" dirty="0"/>
          </a:p>
        </p:txBody>
      </p:sp>
      <p:sp>
        <p:nvSpPr>
          <p:cNvPr id="7" name="Footer Placeholder 6"/>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23</a:t>
            </a:fld>
            <a:endParaRPr lang="en-US"/>
          </a:p>
        </p:txBody>
      </p:sp>
      <p:pic>
        <p:nvPicPr>
          <p:cNvPr id="15"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63504"/>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31" name="Caption_63502"/>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32" name="Caption_63503"/>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dirty="0">
                <a:solidFill>
                  <a:srgbClr val="000000"/>
                </a:solidFill>
                <a:latin typeface="Calibri Light"/>
              </a:rPr>
              <a:t>3</a:t>
            </a:r>
          </a:p>
        </p:txBody>
      </p:sp>
      <p:sp>
        <p:nvSpPr>
          <p:cNvPr id="33" name="object 4"/>
          <p:cNvSpPr txBox="1"/>
          <p:nvPr/>
        </p:nvSpPr>
        <p:spPr>
          <a:xfrm>
            <a:off x="408955" y="4846320"/>
            <a:ext cx="11376000" cy="2003754"/>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 </a:t>
            </a:r>
            <a:r>
              <a:rPr spc="-5" dirty="0">
                <a:solidFill>
                  <a:srgbClr val="333333"/>
                </a:solidFill>
                <a:latin typeface="Calibri Light"/>
                <a:cs typeface="Verdana"/>
              </a:rPr>
              <a:t>garçon est </a:t>
            </a:r>
            <a:r>
              <a:rPr dirty="0">
                <a:solidFill>
                  <a:srgbClr val="333333"/>
                </a:solidFill>
                <a:latin typeface="Calibri Light"/>
                <a:cs typeface="Verdana"/>
              </a:rPr>
              <a:t>heureux </a:t>
            </a:r>
            <a:r>
              <a:rPr spc="-5" dirty="0">
                <a:solidFill>
                  <a:srgbClr val="333333"/>
                </a:solidFill>
                <a:latin typeface="Calibri Light"/>
                <a:cs typeface="Verdana"/>
              </a:rPr>
              <a:t>parce qu’il </a:t>
            </a:r>
            <a:r>
              <a:rPr dirty="0">
                <a:solidFill>
                  <a:srgbClr val="333333"/>
                </a:solidFill>
                <a:latin typeface="Calibri Light"/>
                <a:cs typeface="Verdana"/>
              </a:rPr>
              <a:t>a </a:t>
            </a:r>
            <a:r>
              <a:rPr spc="-5" dirty="0">
                <a:solidFill>
                  <a:srgbClr val="333333"/>
                </a:solidFill>
                <a:latin typeface="Calibri Light"/>
                <a:cs typeface="Verdana"/>
              </a:rPr>
              <a:t>finalement été</a:t>
            </a:r>
            <a:r>
              <a:rPr spc="-75" dirty="0">
                <a:solidFill>
                  <a:srgbClr val="333333"/>
                </a:solidFill>
                <a:latin typeface="Calibri Light"/>
                <a:cs typeface="Verdana"/>
              </a:rPr>
              <a:t> </a:t>
            </a:r>
            <a:r>
              <a:rPr spc="-5" dirty="0">
                <a:solidFill>
                  <a:srgbClr val="333333"/>
                </a:solidFill>
                <a:latin typeface="Calibri Light"/>
                <a:cs typeface="Verdana"/>
              </a:rPr>
              <a:t>adopté.</a:t>
            </a:r>
            <a:endParaRPr dirty="0">
              <a:solidFill>
                <a:srgbClr val="333333"/>
              </a:solidFill>
              <a:latin typeface="Calibri Light"/>
              <a:cs typeface="Verdana"/>
            </a:endParaRPr>
          </a:p>
          <a:p>
            <a:pPr marL="285750" marR="5080" indent="-285750">
              <a:spcBef>
                <a:spcPts val="1200"/>
              </a:spcBef>
              <a:buClr>
                <a:srgbClr val="333333"/>
              </a:buClr>
              <a:buFont typeface="WingDings"/>
              <a:buAutoNum type="arabicPeriod"/>
              <a:tabLst>
                <a:tab pos="490220" algn="l"/>
              </a:tabLst>
            </a:pPr>
            <a:r>
              <a:rPr spc="-5" dirty="0">
                <a:solidFill>
                  <a:srgbClr val="333333"/>
                </a:solidFill>
                <a:latin typeface="Calibri Light"/>
                <a:cs typeface="Verdana"/>
              </a:rPr>
              <a:t>Les parents applaudissent leur </a:t>
            </a:r>
            <a:r>
              <a:rPr dirty="0">
                <a:solidFill>
                  <a:srgbClr val="333333"/>
                </a:solidFill>
                <a:latin typeface="Calibri Light"/>
                <a:cs typeface="Verdana"/>
              </a:rPr>
              <a:t>fils, </a:t>
            </a:r>
            <a:r>
              <a:rPr spc="-5" dirty="0">
                <a:solidFill>
                  <a:srgbClr val="333333"/>
                </a:solidFill>
                <a:latin typeface="Calibri Light"/>
                <a:cs typeface="Verdana"/>
              </a:rPr>
              <a:t>parce qu’il </a:t>
            </a:r>
            <a:r>
              <a:rPr dirty="0">
                <a:solidFill>
                  <a:srgbClr val="333333"/>
                </a:solidFill>
                <a:latin typeface="Calibri Light"/>
                <a:cs typeface="Verdana"/>
              </a:rPr>
              <a:t>a </a:t>
            </a:r>
            <a:r>
              <a:rPr spc="-5" dirty="0" err="1">
                <a:solidFill>
                  <a:srgbClr val="333333"/>
                </a:solidFill>
                <a:latin typeface="Calibri Light"/>
                <a:cs typeface="Verdana"/>
              </a:rPr>
              <a:t>rapporté</a:t>
            </a:r>
            <a:r>
              <a:rPr spc="-5" dirty="0">
                <a:solidFill>
                  <a:srgbClr val="333333"/>
                </a:solidFill>
                <a:latin typeface="Calibri Light"/>
                <a:cs typeface="Verdana"/>
              </a:rPr>
              <a:t> </a:t>
            </a:r>
            <a:r>
              <a:rPr spc="-5" dirty="0" err="1">
                <a:solidFill>
                  <a:srgbClr val="333333"/>
                </a:solidFill>
                <a:latin typeface="Calibri Light"/>
                <a:cs typeface="Verdana"/>
              </a:rPr>
              <a:t>qu’il</a:t>
            </a:r>
            <a:r>
              <a:rPr lang="en-US" spc="-5" dirty="0">
                <a:solidFill>
                  <a:srgbClr val="333333"/>
                </a:solidFill>
                <a:latin typeface="Calibri Light"/>
                <a:cs typeface="Verdana"/>
              </a:rPr>
              <a:t> </a:t>
            </a:r>
            <a:r>
              <a:rPr dirty="0">
                <a:solidFill>
                  <a:srgbClr val="333333"/>
                </a:solidFill>
                <a:latin typeface="Calibri Light"/>
                <a:cs typeface="Verdana"/>
              </a:rPr>
              <a:t>y </a:t>
            </a:r>
            <a:r>
              <a:rPr spc="-15" dirty="0">
                <a:solidFill>
                  <a:srgbClr val="333333"/>
                </a:solidFill>
                <a:latin typeface="Calibri Light"/>
                <a:cs typeface="Verdana"/>
              </a:rPr>
              <a:t>avait </a:t>
            </a:r>
            <a:r>
              <a:rPr dirty="0">
                <a:solidFill>
                  <a:srgbClr val="333333"/>
                </a:solidFill>
                <a:latin typeface="Calibri Light"/>
                <a:cs typeface="Verdana"/>
              </a:rPr>
              <a:t>le feu </a:t>
            </a:r>
            <a:r>
              <a:rPr spc="-5" dirty="0">
                <a:solidFill>
                  <a:srgbClr val="333333"/>
                </a:solidFill>
                <a:latin typeface="Calibri Light"/>
                <a:cs typeface="Verdana"/>
              </a:rPr>
              <a:t>quelque part </a:t>
            </a:r>
            <a:r>
              <a:rPr dirty="0">
                <a:solidFill>
                  <a:srgbClr val="333333"/>
                </a:solidFill>
                <a:latin typeface="Calibri Light"/>
                <a:cs typeface="Verdana"/>
              </a:rPr>
              <a:t>de </a:t>
            </a:r>
            <a:r>
              <a:rPr spc="-5" dirty="0">
                <a:solidFill>
                  <a:srgbClr val="333333"/>
                </a:solidFill>
                <a:latin typeface="Calibri Light"/>
                <a:cs typeface="Verdana"/>
              </a:rPr>
              <a:t>telle sorte qu’on </a:t>
            </a:r>
            <a:r>
              <a:rPr dirty="0">
                <a:solidFill>
                  <a:srgbClr val="333333"/>
                </a:solidFill>
                <a:latin typeface="Calibri Light"/>
                <a:cs typeface="Verdana"/>
              </a:rPr>
              <a:t>a </a:t>
            </a:r>
            <a:r>
              <a:rPr spc="-5" dirty="0" err="1">
                <a:solidFill>
                  <a:srgbClr val="333333"/>
                </a:solidFill>
                <a:latin typeface="Calibri Light"/>
                <a:cs typeface="Verdana"/>
              </a:rPr>
              <a:t>pu</a:t>
            </a:r>
            <a:r>
              <a:rPr spc="-5" dirty="0">
                <a:solidFill>
                  <a:srgbClr val="333333"/>
                </a:solidFill>
                <a:latin typeface="Calibri Light"/>
                <a:cs typeface="Verdana"/>
              </a:rPr>
              <a:t> </a:t>
            </a:r>
            <a:r>
              <a:rPr spc="-5" dirty="0" err="1">
                <a:solidFill>
                  <a:srgbClr val="333333"/>
                </a:solidFill>
                <a:latin typeface="Calibri Light"/>
                <a:cs typeface="Verdana"/>
              </a:rPr>
              <a:t>l’éteindre</a:t>
            </a:r>
            <a:r>
              <a:rPr lang="en-US" spc="-5" dirty="0">
                <a:solidFill>
                  <a:srgbClr val="333333"/>
                </a:solidFill>
                <a:latin typeface="Calibri Light"/>
                <a:cs typeface="Verdana"/>
              </a:rPr>
              <a:t> </a:t>
            </a:r>
            <a:r>
              <a:rPr dirty="0">
                <a:solidFill>
                  <a:srgbClr val="333333"/>
                </a:solidFill>
                <a:latin typeface="Calibri Light"/>
                <a:cs typeface="Verdana"/>
              </a:rPr>
              <a:t>à</a:t>
            </a:r>
            <a:r>
              <a:rPr spc="-20" dirty="0">
                <a:solidFill>
                  <a:srgbClr val="333333"/>
                </a:solidFill>
                <a:latin typeface="Calibri Light"/>
                <a:cs typeface="Verdana"/>
              </a:rPr>
              <a:t> </a:t>
            </a:r>
            <a:r>
              <a:rPr spc="-5" dirty="0">
                <a:solidFill>
                  <a:srgbClr val="333333"/>
                </a:solidFill>
                <a:latin typeface="Calibri Light"/>
                <a:cs typeface="Verdana"/>
              </a:rPr>
              <a:t>temps.</a:t>
            </a:r>
            <a:endParaRPr dirty="0">
              <a:solidFill>
                <a:srgbClr val="333333"/>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 </a:t>
            </a:r>
            <a:r>
              <a:rPr spc="-5" dirty="0">
                <a:solidFill>
                  <a:srgbClr val="333333"/>
                </a:solidFill>
                <a:latin typeface="Calibri Light"/>
                <a:cs typeface="Verdana"/>
              </a:rPr>
              <a:t>garçon </a:t>
            </a:r>
            <a:r>
              <a:rPr dirty="0">
                <a:solidFill>
                  <a:srgbClr val="333333"/>
                </a:solidFill>
                <a:latin typeface="Calibri Light"/>
                <a:cs typeface="Verdana"/>
              </a:rPr>
              <a:t>a </a:t>
            </a:r>
            <a:r>
              <a:rPr spc="-5" dirty="0">
                <a:solidFill>
                  <a:srgbClr val="333333"/>
                </a:solidFill>
                <a:latin typeface="Calibri Light"/>
                <a:cs typeface="Verdana"/>
              </a:rPr>
              <a:t>fait </a:t>
            </a:r>
            <a:r>
              <a:rPr dirty="0">
                <a:solidFill>
                  <a:srgbClr val="333333"/>
                </a:solidFill>
                <a:latin typeface="Calibri Light"/>
                <a:cs typeface="Verdana"/>
              </a:rPr>
              <a:t>une </a:t>
            </a:r>
            <a:r>
              <a:rPr spc="-5" dirty="0">
                <a:solidFill>
                  <a:srgbClr val="333333"/>
                </a:solidFill>
                <a:latin typeface="Calibri Light"/>
                <a:cs typeface="Verdana"/>
              </a:rPr>
              <a:t>bonne </a:t>
            </a:r>
            <a:r>
              <a:rPr dirty="0">
                <a:solidFill>
                  <a:srgbClr val="333333"/>
                </a:solidFill>
                <a:latin typeface="Calibri Light"/>
                <a:cs typeface="Verdana"/>
              </a:rPr>
              <a:t>note à</a:t>
            </a:r>
            <a:r>
              <a:rPr spc="-125" dirty="0">
                <a:solidFill>
                  <a:srgbClr val="333333"/>
                </a:solidFill>
                <a:latin typeface="Calibri Light"/>
                <a:cs typeface="Verdana"/>
              </a:rPr>
              <a:t> </a:t>
            </a:r>
            <a:r>
              <a:rPr spc="-5" dirty="0">
                <a:solidFill>
                  <a:srgbClr val="333333"/>
                </a:solidFill>
                <a:latin typeface="Calibri Light"/>
                <a:cs typeface="Verdana"/>
              </a:rPr>
              <a:t>l’école.</a:t>
            </a:r>
            <a:endParaRPr dirty="0">
              <a:solidFill>
                <a:srgbClr val="333333"/>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 </a:t>
            </a:r>
            <a:r>
              <a:rPr spc="-5" dirty="0">
                <a:solidFill>
                  <a:srgbClr val="333333"/>
                </a:solidFill>
                <a:latin typeface="Calibri Light"/>
                <a:cs typeface="Verdana"/>
              </a:rPr>
              <a:t>garçon </a:t>
            </a:r>
            <a:r>
              <a:rPr dirty="0">
                <a:solidFill>
                  <a:srgbClr val="333333"/>
                </a:solidFill>
                <a:latin typeface="Calibri Light"/>
                <a:cs typeface="Verdana"/>
              </a:rPr>
              <a:t>a </a:t>
            </a:r>
            <a:r>
              <a:rPr spc="-5" dirty="0">
                <a:solidFill>
                  <a:srgbClr val="333333"/>
                </a:solidFill>
                <a:latin typeface="Calibri Light"/>
                <a:cs typeface="Verdana"/>
              </a:rPr>
              <a:t>déclenché </a:t>
            </a:r>
            <a:r>
              <a:rPr dirty="0">
                <a:solidFill>
                  <a:srgbClr val="333333"/>
                </a:solidFill>
                <a:latin typeface="Calibri Light"/>
                <a:cs typeface="Verdana"/>
              </a:rPr>
              <a:t>un feu sans se faire</a:t>
            </a:r>
            <a:r>
              <a:rPr spc="-175" dirty="0">
                <a:solidFill>
                  <a:srgbClr val="333333"/>
                </a:solidFill>
                <a:latin typeface="Calibri Light"/>
                <a:cs typeface="Verdana"/>
              </a:rPr>
              <a:t> </a:t>
            </a:r>
            <a:r>
              <a:rPr spc="-40" dirty="0">
                <a:solidFill>
                  <a:srgbClr val="333333"/>
                </a:solidFill>
                <a:latin typeface="Calibri Light"/>
                <a:cs typeface="Verdana"/>
              </a:rPr>
              <a:t>attraper.</a:t>
            </a:r>
            <a:endParaRPr dirty="0">
              <a:solidFill>
                <a:srgbClr val="333333"/>
              </a:solidFill>
              <a:latin typeface="Calibri Light"/>
              <a:cs typeface="Verdana"/>
            </a:endParaRPr>
          </a:p>
        </p:txBody>
      </p:sp>
      <p:sp>
        <p:nvSpPr>
          <p:cNvPr id="46"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8"/>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24</a:t>
            </a:fld>
            <a:endParaRPr lang="en-US"/>
          </a:p>
        </p:txBody>
      </p:sp>
      <p:pic>
        <p:nvPicPr>
          <p:cNvPr id="17"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Caption_63504"/>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33" name="Caption_63502"/>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34" name="Caption_63503"/>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dirty="0">
                <a:solidFill>
                  <a:srgbClr val="000000"/>
                </a:solidFill>
                <a:latin typeface="Calibri Light"/>
              </a:rPr>
              <a:t>3</a:t>
            </a:r>
          </a:p>
        </p:txBody>
      </p:sp>
      <p:sp>
        <p:nvSpPr>
          <p:cNvPr id="35" name="object 4"/>
          <p:cNvSpPr txBox="1"/>
          <p:nvPr/>
        </p:nvSpPr>
        <p:spPr>
          <a:xfrm>
            <a:off x="408955" y="4846320"/>
            <a:ext cx="11376000" cy="1846659"/>
          </a:xfrm>
          <a:prstGeom prst="rect">
            <a:avLst/>
          </a:prstGeom>
        </p:spPr>
        <p:txBody>
          <a:bodyPr vert="horz" wrap="square" lIns="0" tIns="0" rIns="0" bIns="0" rtlCol="0">
            <a:noAutofit/>
          </a:bodyPr>
          <a:lstStyle/>
          <a:p>
            <a:pPr marL="285750" indent="-285750">
              <a:spcBef>
                <a:spcPts val="1200"/>
              </a:spcBef>
              <a:buClr>
                <a:srgbClr val="000000"/>
              </a:buClr>
              <a:buFont typeface="WingDings"/>
              <a:buAutoNum type="arabicPeriod"/>
              <a:tabLst>
                <a:tab pos="489584" algn="l"/>
                <a:tab pos="490220" algn="l"/>
              </a:tabLst>
            </a:pPr>
            <a:r>
              <a:rPr dirty="0">
                <a:solidFill>
                  <a:srgbClr val="333333"/>
                </a:solidFill>
                <a:latin typeface="Calibri Light"/>
                <a:cs typeface="Verdana"/>
              </a:rPr>
              <a:t>Le </a:t>
            </a:r>
            <a:r>
              <a:rPr spc="-5" dirty="0">
                <a:solidFill>
                  <a:srgbClr val="333333"/>
                </a:solidFill>
                <a:latin typeface="Calibri Light"/>
                <a:cs typeface="Verdana"/>
              </a:rPr>
              <a:t>garçon est </a:t>
            </a:r>
            <a:r>
              <a:rPr dirty="0">
                <a:solidFill>
                  <a:srgbClr val="333333"/>
                </a:solidFill>
                <a:latin typeface="Calibri Light"/>
                <a:cs typeface="Verdana"/>
              </a:rPr>
              <a:t>heureux </a:t>
            </a:r>
            <a:r>
              <a:rPr spc="-5" dirty="0">
                <a:solidFill>
                  <a:srgbClr val="333333"/>
                </a:solidFill>
                <a:latin typeface="Calibri Light"/>
                <a:cs typeface="Verdana"/>
              </a:rPr>
              <a:t>parce qu’il </a:t>
            </a:r>
            <a:r>
              <a:rPr dirty="0">
                <a:solidFill>
                  <a:srgbClr val="333333"/>
                </a:solidFill>
                <a:latin typeface="Calibri Light"/>
                <a:cs typeface="Verdana"/>
              </a:rPr>
              <a:t>a </a:t>
            </a:r>
            <a:r>
              <a:rPr spc="-5" dirty="0">
                <a:solidFill>
                  <a:srgbClr val="333333"/>
                </a:solidFill>
                <a:latin typeface="Calibri Light"/>
                <a:cs typeface="Verdana"/>
              </a:rPr>
              <a:t>finalement été</a:t>
            </a:r>
            <a:r>
              <a:rPr spc="-75" dirty="0">
                <a:solidFill>
                  <a:srgbClr val="333333"/>
                </a:solidFill>
                <a:latin typeface="Calibri Light"/>
                <a:cs typeface="Verdana"/>
              </a:rPr>
              <a:t> </a:t>
            </a:r>
            <a:r>
              <a:rPr spc="-5" dirty="0">
                <a:solidFill>
                  <a:srgbClr val="333333"/>
                </a:solidFill>
                <a:latin typeface="Calibri Light"/>
                <a:cs typeface="Verdana"/>
              </a:rPr>
              <a:t>adopté.</a:t>
            </a:r>
            <a:endParaRPr dirty="0">
              <a:solidFill>
                <a:srgbClr val="333333"/>
              </a:solidFill>
              <a:latin typeface="Calibri Light"/>
              <a:cs typeface="Verdana"/>
            </a:endParaRPr>
          </a:p>
          <a:p>
            <a:pPr marL="285750" marR="5080" indent="-285750">
              <a:spcBef>
                <a:spcPts val="1200"/>
              </a:spcBef>
              <a:buClr>
                <a:srgbClr val="004992"/>
              </a:buClr>
              <a:buFont typeface="WingDings"/>
              <a:buAutoNum type="arabicPeriod"/>
              <a:tabLst>
                <a:tab pos="490220" algn="l"/>
              </a:tabLst>
            </a:pPr>
            <a:r>
              <a:rPr spc="-5" dirty="0">
                <a:solidFill>
                  <a:srgbClr val="004992"/>
                </a:solidFill>
                <a:latin typeface="Calibri Light"/>
                <a:cs typeface="Verdana"/>
              </a:rPr>
              <a:t>Les parents applaudissent leur </a:t>
            </a:r>
            <a:r>
              <a:rPr dirty="0">
                <a:solidFill>
                  <a:srgbClr val="004992"/>
                </a:solidFill>
                <a:latin typeface="Calibri Light"/>
                <a:cs typeface="Verdana"/>
              </a:rPr>
              <a:t>fils, </a:t>
            </a:r>
            <a:r>
              <a:rPr spc="-5" dirty="0">
                <a:solidFill>
                  <a:srgbClr val="004992"/>
                </a:solidFill>
                <a:latin typeface="Calibri Light"/>
                <a:cs typeface="Verdana"/>
              </a:rPr>
              <a:t>parce qu’il </a:t>
            </a:r>
            <a:r>
              <a:rPr dirty="0">
                <a:solidFill>
                  <a:srgbClr val="004992"/>
                </a:solidFill>
                <a:latin typeface="Calibri Light"/>
                <a:cs typeface="Verdana"/>
              </a:rPr>
              <a:t>a </a:t>
            </a:r>
            <a:r>
              <a:rPr spc="-5" dirty="0" err="1">
                <a:solidFill>
                  <a:srgbClr val="004992"/>
                </a:solidFill>
                <a:latin typeface="Calibri Light"/>
                <a:cs typeface="Verdana"/>
              </a:rPr>
              <a:t>rapporté</a:t>
            </a:r>
            <a:r>
              <a:rPr spc="-5" dirty="0">
                <a:solidFill>
                  <a:srgbClr val="004992"/>
                </a:solidFill>
                <a:latin typeface="Calibri Light"/>
                <a:cs typeface="Verdana"/>
              </a:rPr>
              <a:t> </a:t>
            </a:r>
            <a:r>
              <a:rPr spc="-5" dirty="0" err="1">
                <a:solidFill>
                  <a:srgbClr val="004992"/>
                </a:solidFill>
                <a:latin typeface="Calibri Light"/>
                <a:cs typeface="Verdana"/>
              </a:rPr>
              <a:t>qu’il</a:t>
            </a:r>
            <a:r>
              <a:rPr lang="en-US" spc="-5" dirty="0">
                <a:solidFill>
                  <a:srgbClr val="004992"/>
                </a:solidFill>
                <a:latin typeface="Calibri Light"/>
                <a:cs typeface="Verdana"/>
              </a:rPr>
              <a:t> </a:t>
            </a:r>
            <a:r>
              <a:rPr dirty="0">
                <a:solidFill>
                  <a:srgbClr val="004992"/>
                </a:solidFill>
                <a:latin typeface="Calibri Light"/>
                <a:cs typeface="Verdana"/>
              </a:rPr>
              <a:t>y </a:t>
            </a:r>
            <a:r>
              <a:rPr spc="-15" dirty="0">
                <a:solidFill>
                  <a:srgbClr val="004992"/>
                </a:solidFill>
                <a:latin typeface="Calibri Light"/>
                <a:cs typeface="Verdana"/>
              </a:rPr>
              <a:t>avait </a:t>
            </a:r>
            <a:r>
              <a:rPr dirty="0">
                <a:solidFill>
                  <a:srgbClr val="004992"/>
                </a:solidFill>
                <a:latin typeface="Calibri Light"/>
                <a:cs typeface="Verdana"/>
              </a:rPr>
              <a:t>le feu </a:t>
            </a:r>
            <a:r>
              <a:rPr spc="-5" dirty="0">
                <a:solidFill>
                  <a:srgbClr val="004992"/>
                </a:solidFill>
                <a:latin typeface="Calibri Light"/>
                <a:cs typeface="Verdana"/>
              </a:rPr>
              <a:t>quelque part </a:t>
            </a:r>
            <a:r>
              <a:rPr dirty="0">
                <a:solidFill>
                  <a:srgbClr val="004992"/>
                </a:solidFill>
                <a:latin typeface="Calibri Light"/>
                <a:cs typeface="Verdana"/>
              </a:rPr>
              <a:t>de </a:t>
            </a:r>
            <a:r>
              <a:rPr spc="-5" dirty="0">
                <a:solidFill>
                  <a:srgbClr val="004992"/>
                </a:solidFill>
                <a:latin typeface="Calibri Light"/>
                <a:cs typeface="Verdana"/>
              </a:rPr>
              <a:t>telle sorte qu’on </a:t>
            </a:r>
            <a:r>
              <a:rPr dirty="0">
                <a:solidFill>
                  <a:srgbClr val="004992"/>
                </a:solidFill>
                <a:latin typeface="Calibri Light"/>
                <a:cs typeface="Verdana"/>
              </a:rPr>
              <a:t>a </a:t>
            </a:r>
            <a:r>
              <a:rPr spc="-5" dirty="0" err="1">
                <a:solidFill>
                  <a:srgbClr val="004992"/>
                </a:solidFill>
                <a:latin typeface="Calibri Light"/>
                <a:cs typeface="Verdana"/>
              </a:rPr>
              <a:t>pu</a:t>
            </a:r>
            <a:r>
              <a:rPr spc="-5" dirty="0">
                <a:solidFill>
                  <a:srgbClr val="004992"/>
                </a:solidFill>
                <a:latin typeface="Calibri Light"/>
                <a:cs typeface="Verdana"/>
              </a:rPr>
              <a:t> </a:t>
            </a:r>
            <a:r>
              <a:rPr spc="-5" dirty="0" err="1">
                <a:solidFill>
                  <a:srgbClr val="004992"/>
                </a:solidFill>
                <a:latin typeface="Calibri Light"/>
                <a:cs typeface="Verdana"/>
              </a:rPr>
              <a:t>l’éteindre</a:t>
            </a:r>
            <a:r>
              <a:rPr lang="en-US" spc="-5" dirty="0">
                <a:solidFill>
                  <a:srgbClr val="004992"/>
                </a:solidFill>
                <a:latin typeface="Calibri Light"/>
                <a:cs typeface="Verdana"/>
              </a:rPr>
              <a:t> </a:t>
            </a:r>
            <a:r>
              <a:rPr dirty="0">
                <a:solidFill>
                  <a:srgbClr val="004992"/>
                </a:solidFill>
                <a:latin typeface="Calibri Light"/>
                <a:cs typeface="Verdana"/>
              </a:rPr>
              <a:t>à</a:t>
            </a:r>
            <a:r>
              <a:rPr spc="-20" dirty="0">
                <a:solidFill>
                  <a:srgbClr val="004992"/>
                </a:solidFill>
                <a:latin typeface="Calibri Light"/>
                <a:cs typeface="Verdana"/>
              </a:rPr>
              <a:t> </a:t>
            </a:r>
            <a:r>
              <a:rPr spc="-5" dirty="0">
                <a:solidFill>
                  <a:srgbClr val="004992"/>
                </a:solidFill>
                <a:latin typeface="Calibri Light"/>
                <a:cs typeface="Verdana"/>
              </a:rPr>
              <a:t>temps.</a:t>
            </a:r>
            <a:endParaRPr dirty="0">
              <a:solidFill>
                <a:srgbClr val="004992"/>
              </a:solidFill>
              <a:latin typeface="Calibri Light"/>
              <a:cs typeface="Verdana"/>
            </a:endParaRPr>
          </a:p>
          <a:p>
            <a:pPr marL="285750" indent="-285750">
              <a:spcBef>
                <a:spcPts val="1200"/>
              </a:spcBef>
              <a:buClr>
                <a:srgbClr val="000000"/>
              </a:buClr>
              <a:buFont typeface="WingDings"/>
              <a:buAutoNum type="arabicPeriod"/>
              <a:tabLst>
                <a:tab pos="489584" algn="l"/>
                <a:tab pos="490220" algn="l"/>
              </a:tabLst>
            </a:pPr>
            <a:r>
              <a:rPr dirty="0">
                <a:solidFill>
                  <a:srgbClr val="333333"/>
                </a:solidFill>
                <a:latin typeface="Calibri Light"/>
                <a:cs typeface="Verdana"/>
              </a:rPr>
              <a:t>Le </a:t>
            </a:r>
            <a:r>
              <a:rPr spc="-5" dirty="0">
                <a:solidFill>
                  <a:srgbClr val="333333"/>
                </a:solidFill>
                <a:latin typeface="Calibri Light"/>
                <a:cs typeface="Verdana"/>
              </a:rPr>
              <a:t>garçon </a:t>
            </a:r>
            <a:r>
              <a:rPr dirty="0">
                <a:solidFill>
                  <a:srgbClr val="333333"/>
                </a:solidFill>
                <a:latin typeface="Calibri Light"/>
                <a:cs typeface="Verdana"/>
              </a:rPr>
              <a:t>a </a:t>
            </a:r>
            <a:r>
              <a:rPr spc="-5" dirty="0">
                <a:solidFill>
                  <a:srgbClr val="333333"/>
                </a:solidFill>
                <a:latin typeface="Calibri Light"/>
                <a:cs typeface="Verdana"/>
              </a:rPr>
              <a:t>fait </a:t>
            </a:r>
            <a:r>
              <a:rPr dirty="0">
                <a:solidFill>
                  <a:srgbClr val="333333"/>
                </a:solidFill>
                <a:latin typeface="Calibri Light"/>
                <a:cs typeface="Verdana"/>
              </a:rPr>
              <a:t>une </a:t>
            </a:r>
            <a:r>
              <a:rPr spc="-5" dirty="0">
                <a:solidFill>
                  <a:srgbClr val="333333"/>
                </a:solidFill>
                <a:latin typeface="Calibri Light"/>
                <a:cs typeface="Verdana"/>
              </a:rPr>
              <a:t>bonne </a:t>
            </a:r>
            <a:r>
              <a:rPr dirty="0">
                <a:solidFill>
                  <a:srgbClr val="333333"/>
                </a:solidFill>
                <a:latin typeface="Calibri Light"/>
                <a:cs typeface="Verdana"/>
              </a:rPr>
              <a:t>note à</a:t>
            </a:r>
            <a:r>
              <a:rPr spc="-125" dirty="0">
                <a:solidFill>
                  <a:srgbClr val="333333"/>
                </a:solidFill>
                <a:latin typeface="Calibri Light"/>
                <a:cs typeface="Verdana"/>
              </a:rPr>
              <a:t> </a:t>
            </a:r>
            <a:r>
              <a:rPr spc="-5" dirty="0">
                <a:solidFill>
                  <a:srgbClr val="333333"/>
                </a:solidFill>
                <a:latin typeface="Calibri Light"/>
                <a:cs typeface="Verdana"/>
              </a:rPr>
              <a:t>l’école.</a:t>
            </a:r>
            <a:endParaRPr dirty="0">
              <a:solidFill>
                <a:srgbClr val="333333"/>
              </a:solidFill>
              <a:latin typeface="Calibri Light"/>
              <a:cs typeface="Verdana"/>
            </a:endParaRPr>
          </a:p>
          <a:p>
            <a:pPr marL="285750" indent="-285750">
              <a:spcBef>
                <a:spcPts val="1200"/>
              </a:spcBef>
              <a:buClr>
                <a:srgbClr val="000000"/>
              </a:buClr>
              <a:buFont typeface="WingDings"/>
              <a:buAutoNum type="arabicPeriod"/>
              <a:tabLst>
                <a:tab pos="489584" algn="l"/>
                <a:tab pos="490220" algn="l"/>
              </a:tabLst>
            </a:pPr>
            <a:r>
              <a:rPr dirty="0">
                <a:solidFill>
                  <a:srgbClr val="333333"/>
                </a:solidFill>
                <a:latin typeface="Calibri Light"/>
                <a:cs typeface="Verdana"/>
              </a:rPr>
              <a:t>Le </a:t>
            </a:r>
            <a:r>
              <a:rPr spc="-5" dirty="0">
                <a:solidFill>
                  <a:srgbClr val="333333"/>
                </a:solidFill>
                <a:latin typeface="Calibri Light"/>
                <a:cs typeface="Verdana"/>
              </a:rPr>
              <a:t>garçon </a:t>
            </a:r>
            <a:r>
              <a:rPr dirty="0">
                <a:solidFill>
                  <a:srgbClr val="333333"/>
                </a:solidFill>
                <a:latin typeface="Calibri Light"/>
                <a:cs typeface="Verdana"/>
              </a:rPr>
              <a:t>a </a:t>
            </a:r>
            <a:r>
              <a:rPr spc="-5" dirty="0">
                <a:solidFill>
                  <a:srgbClr val="333333"/>
                </a:solidFill>
                <a:latin typeface="Calibri Light"/>
                <a:cs typeface="Verdana"/>
              </a:rPr>
              <a:t>déclenché </a:t>
            </a:r>
            <a:r>
              <a:rPr dirty="0">
                <a:solidFill>
                  <a:srgbClr val="333333"/>
                </a:solidFill>
                <a:latin typeface="Calibri Light"/>
                <a:cs typeface="Verdana"/>
              </a:rPr>
              <a:t>un feu sans se faire</a:t>
            </a:r>
            <a:r>
              <a:rPr spc="-175" dirty="0">
                <a:solidFill>
                  <a:srgbClr val="333333"/>
                </a:solidFill>
                <a:latin typeface="Calibri Light"/>
                <a:cs typeface="Verdana"/>
              </a:rPr>
              <a:t> </a:t>
            </a:r>
            <a:r>
              <a:rPr spc="-40" dirty="0">
                <a:solidFill>
                  <a:srgbClr val="333333"/>
                </a:solidFill>
                <a:latin typeface="Calibri Light"/>
                <a:cs typeface="Verdana"/>
              </a:rPr>
              <a:t>attraper.</a:t>
            </a:r>
            <a:endParaRPr dirty="0">
              <a:solidFill>
                <a:srgbClr val="333333"/>
              </a:solidFill>
              <a:latin typeface="Calibri Light"/>
              <a:cs typeface="Verdana"/>
            </a:endParaRPr>
          </a:p>
        </p:txBody>
      </p:sp>
      <p:sp>
        <p:nvSpPr>
          <p:cNvPr id="57"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Quelle est la probabilité de chaque option?</a:t>
            </a:r>
            <a:endParaRPr sz="3600" dirty="0"/>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25</a:t>
            </a:fld>
            <a:endParaRPr lang="en-US"/>
          </a:p>
        </p:txBody>
      </p:sp>
      <p:sp>
        <p:nvSpPr>
          <p:cNvPr id="4" name="object 4"/>
          <p:cNvSpPr txBox="1"/>
          <p:nvPr/>
        </p:nvSpPr>
        <p:spPr>
          <a:xfrm>
            <a:off x="408955" y="4846320"/>
            <a:ext cx="11376000" cy="156966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Les hommes se </a:t>
            </a:r>
            <a:r>
              <a:rPr spc="-5" dirty="0">
                <a:solidFill>
                  <a:srgbClr val="333333"/>
                </a:solidFill>
                <a:latin typeface="Calibri Light"/>
                <a:cs typeface="Verdana"/>
              </a:rPr>
              <a:t>disputent la place de parking </a:t>
            </a:r>
            <a:r>
              <a:rPr dirty="0">
                <a:solidFill>
                  <a:srgbClr val="333333"/>
                </a:solidFill>
                <a:latin typeface="Calibri Light"/>
                <a:cs typeface="Verdana"/>
              </a:rPr>
              <a:t>à</a:t>
            </a:r>
            <a:r>
              <a:rPr spc="-50" dirty="0">
                <a:solidFill>
                  <a:srgbClr val="333333"/>
                </a:solidFill>
                <a:latin typeface="Calibri Light"/>
                <a:cs typeface="Verdana"/>
              </a:rPr>
              <a:t> </a:t>
            </a:r>
            <a:r>
              <a:rPr spc="-5" dirty="0">
                <a:solidFill>
                  <a:srgbClr val="333333"/>
                </a:solidFill>
                <a:latin typeface="Calibri Light"/>
                <a:cs typeface="Verdana"/>
              </a:rPr>
              <a:t>l’ombre.</a:t>
            </a:r>
            <a:endParaRPr dirty="0">
              <a:solidFill>
                <a:srgbClr val="333333"/>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solidFill>
                  <a:srgbClr val="333333"/>
                </a:solidFill>
                <a:latin typeface="Calibri Light"/>
                <a:cs typeface="Verdana"/>
              </a:rPr>
              <a:t>L’homme </a:t>
            </a:r>
            <a:r>
              <a:rPr spc="-5" dirty="0">
                <a:solidFill>
                  <a:srgbClr val="333333"/>
                </a:solidFill>
                <a:latin typeface="Calibri Light"/>
                <a:cs typeface="Verdana"/>
              </a:rPr>
              <a:t>réprimande </a:t>
            </a:r>
            <a:r>
              <a:rPr dirty="0">
                <a:solidFill>
                  <a:srgbClr val="333333"/>
                </a:solidFill>
                <a:latin typeface="Calibri Light"/>
                <a:cs typeface="Verdana"/>
              </a:rPr>
              <a:t>de façon </a:t>
            </a:r>
            <a:r>
              <a:rPr spc="-5" dirty="0">
                <a:solidFill>
                  <a:srgbClr val="333333"/>
                </a:solidFill>
                <a:latin typeface="Calibri Light"/>
                <a:cs typeface="Verdana"/>
              </a:rPr>
              <a:t>justifiée </a:t>
            </a:r>
            <a:r>
              <a:rPr spc="-5" dirty="0" err="1">
                <a:solidFill>
                  <a:srgbClr val="333333"/>
                </a:solidFill>
                <a:latin typeface="Calibri Light"/>
                <a:cs typeface="Verdana"/>
              </a:rPr>
              <a:t>l’autre</a:t>
            </a:r>
            <a:r>
              <a:rPr spc="-45" dirty="0">
                <a:solidFill>
                  <a:srgbClr val="333333"/>
                </a:solidFill>
                <a:latin typeface="Calibri Light"/>
                <a:cs typeface="Verdana"/>
              </a:rPr>
              <a:t> </a:t>
            </a:r>
            <a:r>
              <a:rPr spc="-5" dirty="0" err="1">
                <a:solidFill>
                  <a:srgbClr val="333333"/>
                </a:solidFill>
                <a:latin typeface="Calibri Light"/>
                <a:cs typeface="Verdana"/>
              </a:rPr>
              <a:t>personne</a:t>
            </a:r>
            <a:r>
              <a:rPr spc="-5" dirty="0">
                <a:solidFill>
                  <a:srgbClr val="333333"/>
                </a:solidFill>
                <a:latin typeface="Calibri Light"/>
                <a:cs typeface="Verdana"/>
              </a:rPr>
              <a:t>,</a:t>
            </a:r>
            <a:r>
              <a:rPr lang="en-US" spc="-5" dirty="0">
                <a:solidFill>
                  <a:srgbClr val="333333"/>
                </a:solidFill>
                <a:latin typeface="Calibri Light"/>
                <a:cs typeface="Verdana"/>
              </a:rPr>
              <a:t> </a:t>
            </a:r>
            <a:r>
              <a:rPr spc="-5" dirty="0" err="1">
                <a:solidFill>
                  <a:srgbClr val="333333"/>
                </a:solidFill>
                <a:latin typeface="Calibri Light"/>
                <a:cs typeface="Verdana"/>
              </a:rPr>
              <a:t>parce</a:t>
            </a:r>
            <a:r>
              <a:rPr spc="-5" dirty="0">
                <a:solidFill>
                  <a:srgbClr val="333333"/>
                </a:solidFill>
                <a:latin typeface="Calibri Light"/>
                <a:cs typeface="Verdana"/>
              </a:rPr>
              <a:t> qu’elle </a:t>
            </a:r>
            <a:r>
              <a:rPr dirty="0">
                <a:solidFill>
                  <a:srgbClr val="333333"/>
                </a:solidFill>
                <a:latin typeface="Calibri Light"/>
                <a:cs typeface="Verdana"/>
              </a:rPr>
              <a:t>occupe </a:t>
            </a:r>
            <a:r>
              <a:rPr spc="-5" dirty="0">
                <a:solidFill>
                  <a:srgbClr val="333333"/>
                </a:solidFill>
                <a:latin typeface="Calibri Light"/>
                <a:cs typeface="Verdana"/>
              </a:rPr>
              <a:t>deux places de</a:t>
            </a:r>
            <a:r>
              <a:rPr spc="-50" dirty="0">
                <a:solidFill>
                  <a:srgbClr val="333333"/>
                </a:solidFill>
                <a:latin typeface="Calibri Light"/>
                <a:cs typeface="Verdana"/>
              </a:rPr>
              <a:t> </a:t>
            </a:r>
            <a:r>
              <a:rPr spc="-5" dirty="0">
                <a:solidFill>
                  <a:srgbClr val="333333"/>
                </a:solidFill>
                <a:latin typeface="Calibri Light"/>
                <a:cs typeface="Verdana"/>
              </a:rPr>
              <a:t>parking.</a:t>
            </a:r>
            <a:endParaRPr dirty="0">
              <a:solidFill>
                <a:srgbClr val="333333"/>
              </a:solidFill>
              <a:latin typeface="Calibri Light"/>
              <a:cs typeface="Verdana"/>
            </a:endParaRPr>
          </a:p>
          <a:p>
            <a:pPr marL="285750" marR="25400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 conducteur </a:t>
            </a:r>
            <a:r>
              <a:rPr spc="-5" dirty="0">
                <a:solidFill>
                  <a:srgbClr val="333333"/>
                </a:solidFill>
                <a:latin typeface="Calibri Light"/>
                <a:cs typeface="Verdana"/>
              </a:rPr>
              <a:t>de la voiture grise </a:t>
            </a:r>
            <a:r>
              <a:rPr dirty="0">
                <a:solidFill>
                  <a:srgbClr val="333333"/>
                </a:solidFill>
                <a:latin typeface="Calibri Light"/>
                <a:cs typeface="Verdana"/>
              </a:rPr>
              <a:t>est </a:t>
            </a:r>
            <a:r>
              <a:rPr spc="-5" dirty="0">
                <a:solidFill>
                  <a:srgbClr val="333333"/>
                </a:solidFill>
                <a:latin typeface="Calibri Light"/>
                <a:cs typeface="Verdana"/>
              </a:rPr>
              <a:t>critiqué de </a:t>
            </a:r>
            <a:r>
              <a:rPr spc="-5" dirty="0" err="1">
                <a:solidFill>
                  <a:srgbClr val="333333"/>
                </a:solidFill>
                <a:latin typeface="Calibri Light"/>
                <a:cs typeface="Verdana"/>
              </a:rPr>
              <a:t>manière</a:t>
            </a:r>
            <a:r>
              <a:rPr lang="en-US" spc="-5" dirty="0">
                <a:solidFill>
                  <a:srgbClr val="333333"/>
                </a:solidFill>
                <a:latin typeface="Calibri Light"/>
                <a:cs typeface="Verdana"/>
              </a:rPr>
              <a:t> </a:t>
            </a:r>
            <a:r>
              <a:rPr spc="-5" dirty="0" err="1">
                <a:solidFill>
                  <a:srgbClr val="333333"/>
                </a:solidFill>
                <a:latin typeface="Calibri Light"/>
                <a:cs typeface="Verdana"/>
              </a:rPr>
              <a:t>injuste</a:t>
            </a:r>
            <a:r>
              <a:rPr spc="-5" dirty="0">
                <a:solidFill>
                  <a:srgbClr val="333333"/>
                </a:solidFill>
                <a:latin typeface="Calibri Light"/>
                <a:cs typeface="Verdana"/>
              </a:rPr>
              <a:t>.</a:t>
            </a:r>
            <a:endParaRPr dirty="0">
              <a:solidFill>
                <a:srgbClr val="333333"/>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5" dirty="0">
                <a:solidFill>
                  <a:srgbClr val="333333"/>
                </a:solidFill>
                <a:latin typeface="Calibri Light"/>
                <a:cs typeface="Verdana"/>
              </a:rPr>
              <a:t>Les hommes </a:t>
            </a:r>
            <a:r>
              <a:rPr dirty="0">
                <a:solidFill>
                  <a:srgbClr val="333333"/>
                </a:solidFill>
                <a:latin typeface="Calibri Light"/>
                <a:cs typeface="Verdana"/>
              </a:rPr>
              <a:t>ne sont </a:t>
            </a:r>
            <a:r>
              <a:rPr spc="-5" dirty="0">
                <a:solidFill>
                  <a:srgbClr val="333333"/>
                </a:solidFill>
                <a:latin typeface="Calibri Light"/>
                <a:cs typeface="Verdana"/>
              </a:rPr>
              <a:t>pas d’accord </a:t>
            </a:r>
            <a:r>
              <a:rPr dirty="0">
                <a:solidFill>
                  <a:srgbClr val="333333"/>
                </a:solidFill>
                <a:latin typeface="Calibri Light"/>
                <a:cs typeface="Verdana"/>
              </a:rPr>
              <a:t>sur </a:t>
            </a:r>
            <a:r>
              <a:rPr spc="-5" dirty="0">
                <a:solidFill>
                  <a:srgbClr val="333333"/>
                </a:solidFill>
                <a:latin typeface="Calibri Light"/>
                <a:cs typeface="Verdana"/>
              </a:rPr>
              <a:t>le prix de la</a:t>
            </a:r>
            <a:r>
              <a:rPr spc="-80" dirty="0">
                <a:solidFill>
                  <a:srgbClr val="333333"/>
                </a:solidFill>
                <a:latin typeface="Calibri Light"/>
                <a:cs typeface="Verdana"/>
              </a:rPr>
              <a:t> </a:t>
            </a:r>
            <a:r>
              <a:rPr spc="-5" dirty="0">
                <a:solidFill>
                  <a:srgbClr val="333333"/>
                </a:solidFill>
                <a:latin typeface="Calibri Light"/>
                <a:cs typeface="Verdana"/>
              </a:rPr>
              <a:t>voiture.</a:t>
            </a:r>
            <a:endParaRPr dirty="0">
              <a:solidFill>
                <a:srgbClr val="333333"/>
              </a:solidFill>
              <a:latin typeface="Calibri Light"/>
              <a:cs typeface="Verdana"/>
            </a:endParaRPr>
          </a:p>
        </p:txBody>
      </p:sp>
      <p:sp>
        <p:nvSpPr>
          <p:cNvPr id="14" name="Caption_67589"/>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5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Est-ce que votre jugement a change avec la nouvelle image?</a:t>
            </a:r>
            <a:endParaRPr sz="3600" dirty="0"/>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26</a:t>
            </a:fld>
            <a:endParaRPr lang="en-US"/>
          </a:p>
        </p:txBody>
      </p:sp>
      <p:pic>
        <p:nvPicPr>
          <p:cNvPr id="12" name="Picture 19"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8"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6963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23" name="Caption_69639"/>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4" name="object 4"/>
          <p:cNvSpPr txBox="1"/>
          <p:nvPr/>
        </p:nvSpPr>
        <p:spPr>
          <a:xfrm>
            <a:off x="411480" y="4846320"/>
            <a:ext cx="11338560" cy="1705595"/>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Les hommes se </a:t>
            </a:r>
            <a:r>
              <a:rPr spc="-5" dirty="0">
                <a:solidFill>
                  <a:srgbClr val="333333"/>
                </a:solidFill>
                <a:latin typeface="Calibri Light"/>
                <a:cs typeface="Verdana"/>
              </a:rPr>
              <a:t>disputent la place de parking </a:t>
            </a:r>
            <a:r>
              <a:rPr dirty="0">
                <a:solidFill>
                  <a:srgbClr val="333333"/>
                </a:solidFill>
                <a:latin typeface="Calibri Light"/>
                <a:cs typeface="Verdana"/>
              </a:rPr>
              <a:t>à</a:t>
            </a:r>
            <a:r>
              <a:rPr spc="-50" dirty="0">
                <a:solidFill>
                  <a:srgbClr val="333333"/>
                </a:solidFill>
                <a:latin typeface="Calibri Light"/>
                <a:cs typeface="Verdana"/>
              </a:rPr>
              <a:t> </a:t>
            </a:r>
            <a:r>
              <a:rPr spc="-5" dirty="0">
                <a:solidFill>
                  <a:srgbClr val="333333"/>
                </a:solidFill>
                <a:latin typeface="Calibri Light"/>
                <a:cs typeface="Verdana"/>
              </a:rPr>
              <a:t>l’ombre.</a:t>
            </a:r>
            <a:endParaRPr dirty="0">
              <a:solidFill>
                <a:srgbClr val="333333"/>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solidFill>
                  <a:srgbClr val="333333"/>
                </a:solidFill>
                <a:latin typeface="Calibri Light"/>
                <a:cs typeface="Verdana"/>
              </a:rPr>
              <a:t>L’homme </a:t>
            </a:r>
            <a:r>
              <a:rPr spc="-5" dirty="0">
                <a:solidFill>
                  <a:srgbClr val="333333"/>
                </a:solidFill>
                <a:latin typeface="Calibri Light"/>
                <a:cs typeface="Verdana"/>
              </a:rPr>
              <a:t>réprimande </a:t>
            </a:r>
            <a:r>
              <a:rPr dirty="0">
                <a:solidFill>
                  <a:srgbClr val="333333"/>
                </a:solidFill>
                <a:latin typeface="Calibri Light"/>
                <a:cs typeface="Verdana"/>
              </a:rPr>
              <a:t>de façon </a:t>
            </a:r>
            <a:r>
              <a:rPr spc="-5" dirty="0">
                <a:solidFill>
                  <a:srgbClr val="333333"/>
                </a:solidFill>
                <a:latin typeface="Calibri Light"/>
                <a:cs typeface="Verdana"/>
              </a:rPr>
              <a:t>justifiée </a:t>
            </a:r>
            <a:r>
              <a:rPr spc="-5" dirty="0" err="1">
                <a:solidFill>
                  <a:srgbClr val="333333"/>
                </a:solidFill>
                <a:latin typeface="Calibri Light"/>
                <a:cs typeface="Verdana"/>
              </a:rPr>
              <a:t>l’autre</a:t>
            </a:r>
            <a:r>
              <a:rPr spc="-45" dirty="0">
                <a:solidFill>
                  <a:srgbClr val="333333"/>
                </a:solidFill>
                <a:latin typeface="Calibri Light"/>
                <a:cs typeface="Verdana"/>
              </a:rPr>
              <a:t> </a:t>
            </a:r>
            <a:r>
              <a:rPr spc="-5" dirty="0" err="1">
                <a:solidFill>
                  <a:srgbClr val="333333"/>
                </a:solidFill>
                <a:latin typeface="Calibri Light"/>
                <a:cs typeface="Verdana"/>
              </a:rPr>
              <a:t>personne</a:t>
            </a:r>
            <a:r>
              <a:rPr spc="-5" dirty="0">
                <a:solidFill>
                  <a:srgbClr val="333333"/>
                </a:solidFill>
                <a:latin typeface="Calibri Light"/>
                <a:cs typeface="Verdana"/>
              </a:rPr>
              <a:t>,</a:t>
            </a:r>
            <a:r>
              <a:rPr lang="en-US" spc="-5" dirty="0">
                <a:solidFill>
                  <a:srgbClr val="333333"/>
                </a:solidFill>
                <a:latin typeface="Calibri Light"/>
                <a:cs typeface="Verdana"/>
              </a:rPr>
              <a:t> </a:t>
            </a:r>
            <a:r>
              <a:rPr spc="-5" dirty="0" err="1">
                <a:solidFill>
                  <a:srgbClr val="333333"/>
                </a:solidFill>
                <a:latin typeface="Calibri Light"/>
                <a:cs typeface="Verdana"/>
              </a:rPr>
              <a:t>parce</a:t>
            </a:r>
            <a:r>
              <a:rPr spc="-5" dirty="0">
                <a:solidFill>
                  <a:srgbClr val="333333"/>
                </a:solidFill>
                <a:latin typeface="Calibri Light"/>
                <a:cs typeface="Verdana"/>
              </a:rPr>
              <a:t> qu’elle </a:t>
            </a:r>
            <a:r>
              <a:rPr dirty="0">
                <a:solidFill>
                  <a:srgbClr val="333333"/>
                </a:solidFill>
                <a:latin typeface="Calibri Light"/>
                <a:cs typeface="Verdana"/>
              </a:rPr>
              <a:t>occupe </a:t>
            </a:r>
            <a:r>
              <a:rPr spc="-5" dirty="0">
                <a:solidFill>
                  <a:srgbClr val="333333"/>
                </a:solidFill>
                <a:latin typeface="Calibri Light"/>
                <a:cs typeface="Verdana"/>
              </a:rPr>
              <a:t>deux places de</a:t>
            </a:r>
            <a:r>
              <a:rPr spc="-50" dirty="0">
                <a:solidFill>
                  <a:srgbClr val="333333"/>
                </a:solidFill>
                <a:latin typeface="Calibri Light"/>
                <a:cs typeface="Verdana"/>
              </a:rPr>
              <a:t> </a:t>
            </a:r>
            <a:r>
              <a:rPr spc="-5" dirty="0">
                <a:solidFill>
                  <a:srgbClr val="333333"/>
                </a:solidFill>
                <a:latin typeface="Calibri Light"/>
                <a:cs typeface="Verdana"/>
              </a:rPr>
              <a:t>parking.</a:t>
            </a:r>
            <a:endParaRPr dirty="0">
              <a:solidFill>
                <a:srgbClr val="333333"/>
              </a:solidFill>
              <a:latin typeface="Calibri Light"/>
              <a:cs typeface="Verdana"/>
            </a:endParaRPr>
          </a:p>
          <a:p>
            <a:pPr marL="285750" marR="25400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 conducteur </a:t>
            </a:r>
            <a:r>
              <a:rPr spc="-5" dirty="0">
                <a:solidFill>
                  <a:srgbClr val="333333"/>
                </a:solidFill>
                <a:latin typeface="Calibri Light"/>
                <a:cs typeface="Verdana"/>
              </a:rPr>
              <a:t>de la voiture grise </a:t>
            </a:r>
            <a:r>
              <a:rPr dirty="0">
                <a:solidFill>
                  <a:srgbClr val="333333"/>
                </a:solidFill>
                <a:latin typeface="Calibri Light"/>
                <a:cs typeface="Verdana"/>
              </a:rPr>
              <a:t>est </a:t>
            </a:r>
            <a:r>
              <a:rPr spc="-5" dirty="0">
                <a:solidFill>
                  <a:srgbClr val="333333"/>
                </a:solidFill>
                <a:latin typeface="Calibri Light"/>
                <a:cs typeface="Verdana"/>
              </a:rPr>
              <a:t>critiqué de </a:t>
            </a:r>
            <a:r>
              <a:rPr spc="-5" dirty="0" err="1">
                <a:solidFill>
                  <a:srgbClr val="333333"/>
                </a:solidFill>
                <a:latin typeface="Calibri Light"/>
                <a:cs typeface="Verdana"/>
              </a:rPr>
              <a:t>manière</a:t>
            </a:r>
            <a:r>
              <a:rPr lang="en-US" spc="-5" dirty="0">
                <a:solidFill>
                  <a:srgbClr val="333333"/>
                </a:solidFill>
                <a:latin typeface="Calibri Light"/>
                <a:cs typeface="Verdana"/>
              </a:rPr>
              <a:t> </a:t>
            </a:r>
            <a:r>
              <a:rPr spc="-5" dirty="0" err="1">
                <a:solidFill>
                  <a:srgbClr val="333333"/>
                </a:solidFill>
                <a:latin typeface="Calibri Light"/>
                <a:cs typeface="Verdana"/>
              </a:rPr>
              <a:t>injuste</a:t>
            </a:r>
            <a:r>
              <a:rPr spc="-5" dirty="0">
                <a:solidFill>
                  <a:srgbClr val="333333"/>
                </a:solidFill>
                <a:latin typeface="Calibri Light"/>
                <a:cs typeface="Verdana"/>
              </a:rPr>
              <a:t>.</a:t>
            </a:r>
            <a:endParaRPr dirty="0">
              <a:solidFill>
                <a:srgbClr val="333333"/>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5" dirty="0">
                <a:solidFill>
                  <a:srgbClr val="333333"/>
                </a:solidFill>
                <a:latin typeface="Calibri Light"/>
                <a:cs typeface="Verdana"/>
              </a:rPr>
              <a:t>Les hommes </a:t>
            </a:r>
            <a:r>
              <a:rPr dirty="0">
                <a:solidFill>
                  <a:srgbClr val="333333"/>
                </a:solidFill>
                <a:latin typeface="Calibri Light"/>
                <a:cs typeface="Verdana"/>
              </a:rPr>
              <a:t>ne sont </a:t>
            </a:r>
            <a:r>
              <a:rPr spc="-5" dirty="0">
                <a:solidFill>
                  <a:srgbClr val="333333"/>
                </a:solidFill>
                <a:latin typeface="Calibri Light"/>
                <a:cs typeface="Verdana"/>
              </a:rPr>
              <a:t>pas d’accord </a:t>
            </a:r>
            <a:r>
              <a:rPr dirty="0">
                <a:solidFill>
                  <a:srgbClr val="333333"/>
                </a:solidFill>
                <a:latin typeface="Calibri Light"/>
                <a:cs typeface="Verdana"/>
              </a:rPr>
              <a:t>sur </a:t>
            </a:r>
            <a:r>
              <a:rPr spc="-5" dirty="0">
                <a:solidFill>
                  <a:srgbClr val="333333"/>
                </a:solidFill>
                <a:latin typeface="Calibri Light"/>
                <a:cs typeface="Verdana"/>
              </a:rPr>
              <a:t>le prix de la</a:t>
            </a:r>
            <a:r>
              <a:rPr spc="-80" dirty="0">
                <a:solidFill>
                  <a:srgbClr val="333333"/>
                </a:solidFill>
                <a:latin typeface="Calibri Light"/>
                <a:cs typeface="Verdana"/>
              </a:rPr>
              <a:t> </a:t>
            </a:r>
            <a:r>
              <a:rPr spc="-5" dirty="0">
                <a:solidFill>
                  <a:srgbClr val="333333"/>
                </a:solidFill>
                <a:latin typeface="Calibri Light"/>
                <a:cs typeface="Verdana"/>
              </a:rPr>
              <a:t>voiture.</a:t>
            </a:r>
            <a:endParaRPr dirty="0">
              <a:solidFill>
                <a:srgbClr val="333333"/>
              </a:solidFill>
              <a:latin typeface="Calibri Light"/>
              <a:cs typeface="Verdana"/>
            </a:endParaRPr>
          </a:p>
        </p:txBody>
      </p:sp>
      <p:sp>
        <p:nvSpPr>
          <p:cNvPr id="4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dirty="0"/>
              <a:t>S’il-vous plait, veuillez ré-estimer la probabilité</a:t>
            </a:r>
            <a:endParaRPr sz="3600" dirty="0"/>
          </a:p>
        </p:txBody>
      </p:sp>
      <p:sp>
        <p:nvSpPr>
          <p:cNvPr id="8" name="Footer Placeholder 7"/>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27</a:t>
            </a:fld>
            <a:endParaRPr lang="en-US"/>
          </a:p>
        </p:txBody>
      </p:sp>
      <p:pic>
        <p:nvPicPr>
          <p:cNvPr id="16" name="Picture 16"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autos1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71689"/>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2" name="Caption_7168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3" name="Caption_71688"/>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4" name="object 4"/>
          <p:cNvSpPr txBox="1"/>
          <p:nvPr/>
        </p:nvSpPr>
        <p:spPr>
          <a:xfrm>
            <a:off x="408955" y="4846320"/>
            <a:ext cx="11376000" cy="1705595"/>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a:solidFill>
                  <a:srgbClr val="333333"/>
                </a:solidFill>
                <a:latin typeface="Calibri Light"/>
                <a:cs typeface="Verdana"/>
              </a:rPr>
              <a:t>Les </a:t>
            </a:r>
            <a:r>
              <a:rPr dirty="0">
                <a:solidFill>
                  <a:srgbClr val="333333"/>
                </a:solidFill>
                <a:latin typeface="Calibri Light"/>
                <a:cs typeface="Verdana"/>
              </a:rPr>
              <a:t>hommes se </a:t>
            </a:r>
            <a:r>
              <a:rPr spc="-5" dirty="0">
                <a:solidFill>
                  <a:srgbClr val="333333"/>
                </a:solidFill>
                <a:latin typeface="Calibri Light"/>
                <a:cs typeface="Verdana"/>
              </a:rPr>
              <a:t>disputent la place de parking </a:t>
            </a:r>
            <a:r>
              <a:rPr dirty="0">
                <a:solidFill>
                  <a:srgbClr val="333333"/>
                </a:solidFill>
                <a:latin typeface="Calibri Light"/>
                <a:cs typeface="Verdana"/>
              </a:rPr>
              <a:t>à</a:t>
            </a:r>
            <a:r>
              <a:rPr spc="-50" dirty="0">
                <a:solidFill>
                  <a:srgbClr val="333333"/>
                </a:solidFill>
                <a:latin typeface="Calibri Light"/>
                <a:cs typeface="Verdana"/>
              </a:rPr>
              <a:t> </a:t>
            </a:r>
            <a:r>
              <a:rPr spc="-5" dirty="0">
                <a:solidFill>
                  <a:srgbClr val="333333"/>
                </a:solidFill>
                <a:latin typeface="Calibri Light"/>
                <a:cs typeface="Verdana"/>
              </a:rPr>
              <a:t>l’ombre.</a:t>
            </a:r>
            <a:endParaRPr dirty="0">
              <a:solidFill>
                <a:srgbClr val="333333"/>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solidFill>
                  <a:srgbClr val="333333"/>
                </a:solidFill>
                <a:latin typeface="Calibri Light"/>
                <a:cs typeface="Verdana"/>
              </a:rPr>
              <a:t>L’homme </a:t>
            </a:r>
            <a:r>
              <a:rPr spc="-5" dirty="0">
                <a:solidFill>
                  <a:srgbClr val="333333"/>
                </a:solidFill>
                <a:latin typeface="Calibri Light"/>
                <a:cs typeface="Verdana"/>
              </a:rPr>
              <a:t>réprimande </a:t>
            </a:r>
            <a:r>
              <a:rPr dirty="0">
                <a:solidFill>
                  <a:srgbClr val="333333"/>
                </a:solidFill>
                <a:latin typeface="Calibri Light"/>
                <a:cs typeface="Verdana"/>
              </a:rPr>
              <a:t>de façon </a:t>
            </a:r>
            <a:r>
              <a:rPr spc="-5" dirty="0">
                <a:solidFill>
                  <a:srgbClr val="333333"/>
                </a:solidFill>
                <a:latin typeface="Calibri Light"/>
                <a:cs typeface="Verdana"/>
              </a:rPr>
              <a:t>justifiée </a:t>
            </a:r>
            <a:r>
              <a:rPr spc="-5" dirty="0" err="1">
                <a:solidFill>
                  <a:srgbClr val="333333"/>
                </a:solidFill>
                <a:latin typeface="Calibri Light"/>
                <a:cs typeface="Verdana"/>
              </a:rPr>
              <a:t>l’autre</a:t>
            </a:r>
            <a:r>
              <a:rPr spc="-45" dirty="0">
                <a:solidFill>
                  <a:srgbClr val="333333"/>
                </a:solidFill>
                <a:latin typeface="Calibri Light"/>
                <a:cs typeface="Verdana"/>
              </a:rPr>
              <a:t> </a:t>
            </a:r>
            <a:r>
              <a:rPr spc="-5" dirty="0" err="1">
                <a:solidFill>
                  <a:srgbClr val="333333"/>
                </a:solidFill>
                <a:latin typeface="Calibri Light"/>
                <a:cs typeface="Verdana"/>
              </a:rPr>
              <a:t>personne</a:t>
            </a:r>
            <a:r>
              <a:rPr spc="-5" dirty="0">
                <a:solidFill>
                  <a:srgbClr val="333333"/>
                </a:solidFill>
                <a:latin typeface="Calibri Light"/>
                <a:cs typeface="Verdana"/>
              </a:rPr>
              <a:t>,</a:t>
            </a:r>
            <a:r>
              <a:rPr lang="en-US" spc="-5" dirty="0">
                <a:solidFill>
                  <a:srgbClr val="333333"/>
                </a:solidFill>
                <a:latin typeface="Calibri Light"/>
                <a:cs typeface="Verdana"/>
              </a:rPr>
              <a:t> </a:t>
            </a:r>
            <a:r>
              <a:rPr spc="-5" dirty="0" err="1">
                <a:solidFill>
                  <a:srgbClr val="333333"/>
                </a:solidFill>
                <a:latin typeface="Calibri Light"/>
                <a:cs typeface="Verdana"/>
              </a:rPr>
              <a:t>parce</a:t>
            </a:r>
            <a:r>
              <a:rPr spc="-5" dirty="0">
                <a:solidFill>
                  <a:srgbClr val="333333"/>
                </a:solidFill>
                <a:latin typeface="Calibri Light"/>
                <a:cs typeface="Verdana"/>
              </a:rPr>
              <a:t> qu’elle </a:t>
            </a:r>
            <a:r>
              <a:rPr dirty="0">
                <a:solidFill>
                  <a:srgbClr val="333333"/>
                </a:solidFill>
                <a:latin typeface="Calibri Light"/>
                <a:cs typeface="Verdana"/>
              </a:rPr>
              <a:t>occupe </a:t>
            </a:r>
            <a:r>
              <a:rPr spc="-5" dirty="0">
                <a:solidFill>
                  <a:srgbClr val="333333"/>
                </a:solidFill>
                <a:latin typeface="Calibri Light"/>
                <a:cs typeface="Verdana"/>
              </a:rPr>
              <a:t>deux places de</a:t>
            </a:r>
            <a:r>
              <a:rPr spc="-50" dirty="0">
                <a:solidFill>
                  <a:srgbClr val="333333"/>
                </a:solidFill>
                <a:latin typeface="Calibri Light"/>
                <a:cs typeface="Verdana"/>
              </a:rPr>
              <a:t> </a:t>
            </a:r>
            <a:r>
              <a:rPr spc="-5" dirty="0">
                <a:solidFill>
                  <a:srgbClr val="333333"/>
                </a:solidFill>
                <a:latin typeface="Calibri Light"/>
                <a:cs typeface="Verdana"/>
              </a:rPr>
              <a:t>parking.</a:t>
            </a:r>
            <a:endParaRPr dirty="0">
              <a:solidFill>
                <a:srgbClr val="333333"/>
              </a:solidFill>
              <a:latin typeface="Calibri Light"/>
              <a:cs typeface="Verdana"/>
            </a:endParaRPr>
          </a:p>
          <a:p>
            <a:pPr marL="285750" marR="254000" indent="-285750">
              <a:spcBef>
                <a:spcPts val="1200"/>
              </a:spcBef>
              <a:buClr>
                <a:srgbClr val="333333"/>
              </a:buClr>
              <a:buFont typeface="WingDings"/>
              <a:buAutoNum type="arabicPeriod"/>
              <a:tabLst>
                <a:tab pos="489584" algn="l"/>
                <a:tab pos="490220" algn="l"/>
              </a:tabLst>
            </a:pPr>
            <a:r>
              <a:rPr dirty="0">
                <a:solidFill>
                  <a:srgbClr val="333333"/>
                </a:solidFill>
                <a:latin typeface="Calibri Light"/>
                <a:cs typeface="Verdana"/>
              </a:rPr>
              <a:t>Le conducteur </a:t>
            </a:r>
            <a:r>
              <a:rPr spc="-5" dirty="0">
                <a:solidFill>
                  <a:srgbClr val="333333"/>
                </a:solidFill>
                <a:latin typeface="Calibri Light"/>
                <a:cs typeface="Verdana"/>
              </a:rPr>
              <a:t>de la voiture grise </a:t>
            </a:r>
            <a:r>
              <a:rPr dirty="0">
                <a:solidFill>
                  <a:srgbClr val="333333"/>
                </a:solidFill>
                <a:latin typeface="Calibri Light"/>
                <a:cs typeface="Verdana"/>
              </a:rPr>
              <a:t>est </a:t>
            </a:r>
            <a:r>
              <a:rPr spc="-5" dirty="0">
                <a:solidFill>
                  <a:srgbClr val="333333"/>
                </a:solidFill>
                <a:latin typeface="Calibri Light"/>
                <a:cs typeface="Verdana"/>
              </a:rPr>
              <a:t>critiqué </a:t>
            </a:r>
            <a:r>
              <a:rPr spc="-5">
                <a:solidFill>
                  <a:srgbClr val="333333"/>
                </a:solidFill>
                <a:latin typeface="Calibri Light"/>
                <a:cs typeface="Verdana"/>
              </a:rPr>
              <a:t>de manière</a:t>
            </a:r>
            <a:r>
              <a:rPr lang="en-US" spc="-5">
                <a:solidFill>
                  <a:srgbClr val="333333"/>
                </a:solidFill>
                <a:latin typeface="Calibri Light"/>
                <a:cs typeface="Verdana"/>
              </a:rPr>
              <a:t> </a:t>
            </a:r>
            <a:r>
              <a:rPr spc="-5">
                <a:solidFill>
                  <a:srgbClr val="333333"/>
                </a:solidFill>
                <a:latin typeface="Calibri Light"/>
                <a:cs typeface="Verdana"/>
              </a:rPr>
              <a:t>injuste</a:t>
            </a:r>
            <a:r>
              <a:rPr spc="-5" dirty="0">
                <a:solidFill>
                  <a:srgbClr val="333333"/>
                </a:solidFill>
                <a:latin typeface="Calibri Light"/>
                <a:cs typeface="Verdana"/>
              </a:rPr>
              <a:t>.</a:t>
            </a:r>
            <a:endParaRPr dirty="0">
              <a:solidFill>
                <a:srgbClr val="333333"/>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5" dirty="0">
                <a:solidFill>
                  <a:srgbClr val="333333"/>
                </a:solidFill>
                <a:latin typeface="Calibri Light"/>
                <a:cs typeface="Verdana"/>
              </a:rPr>
              <a:t>Les hommes </a:t>
            </a:r>
            <a:r>
              <a:rPr dirty="0">
                <a:solidFill>
                  <a:srgbClr val="333333"/>
                </a:solidFill>
                <a:latin typeface="Calibri Light"/>
                <a:cs typeface="Verdana"/>
              </a:rPr>
              <a:t>ne sont </a:t>
            </a:r>
            <a:r>
              <a:rPr spc="-5" dirty="0">
                <a:solidFill>
                  <a:srgbClr val="333333"/>
                </a:solidFill>
                <a:latin typeface="Calibri Light"/>
                <a:cs typeface="Verdana"/>
              </a:rPr>
              <a:t>pas d’accord </a:t>
            </a:r>
            <a:r>
              <a:rPr dirty="0">
                <a:solidFill>
                  <a:srgbClr val="333333"/>
                </a:solidFill>
                <a:latin typeface="Calibri Light"/>
                <a:cs typeface="Verdana"/>
              </a:rPr>
              <a:t>sur </a:t>
            </a:r>
            <a:r>
              <a:rPr spc="-5" dirty="0">
                <a:solidFill>
                  <a:srgbClr val="333333"/>
                </a:solidFill>
                <a:latin typeface="Calibri Light"/>
                <a:cs typeface="Verdana"/>
              </a:rPr>
              <a:t>le prix de la</a:t>
            </a:r>
            <a:r>
              <a:rPr spc="-80" dirty="0">
                <a:solidFill>
                  <a:srgbClr val="333333"/>
                </a:solidFill>
                <a:latin typeface="Calibri Light"/>
                <a:cs typeface="Verdana"/>
              </a:rPr>
              <a:t> </a:t>
            </a:r>
            <a:r>
              <a:rPr spc="-5" dirty="0">
                <a:solidFill>
                  <a:srgbClr val="333333"/>
                </a:solidFill>
                <a:latin typeface="Calibri Light"/>
                <a:cs typeface="Verdana"/>
              </a:rPr>
              <a:t>voiture.</a:t>
            </a:r>
            <a:endParaRPr dirty="0">
              <a:solidFill>
                <a:srgbClr val="333333"/>
              </a:solidFill>
              <a:latin typeface="Calibri Light"/>
              <a:cs typeface="Verdana"/>
            </a:endParaRPr>
          </a:p>
        </p:txBody>
      </p:sp>
      <p:sp>
        <p:nvSpPr>
          <p:cNvPr id="47"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28</a:t>
            </a:fld>
            <a:endParaRPr lang="en-US"/>
          </a:p>
        </p:txBody>
      </p:sp>
      <p:pic>
        <p:nvPicPr>
          <p:cNvPr id="16" name="Picture 10"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1" descr="autos1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7373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2" name="Caption_73735"/>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3" name="Caption_7373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4" name="object 4"/>
          <p:cNvSpPr txBox="1"/>
          <p:nvPr/>
        </p:nvSpPr>
        <p:spPr>
          <a:xfrm>
            <a:off x="408955" y="4846320"/>
            <a:ext cx="11376000" cy="1705595"/>
          </a:xfrm>
          <a:prstGeom prst="rect">
            <a:avLst/>
          </a:prstGeom>
        </p:spPr>
        <p:txBody>
          <a:bodyPr vert="horz" wrap="square" lIns="0" tIns="0" rIns="0" bIns="0" rtlCol="0">
            <a:noAutofit/>
          </a:bodyPr>
          <a:lstStyle/>
          <a:p>
            <a:pPr marL="285750" indent="-285750">
              <a:spcBef>
                <a:spcPts val="1200"/>
              </a:spcBef>
              <a:buClr>
                <a:srgbClr val="000000"/>
              </a:buClr>
              <a:buFont typeface="WingDings"/>
              <a:buAutoNum type="arabicPeriod"/>
              <a:tabLst>
                <a:tab pos="489584" algn="l"/>
                <a:tab pos="490220" algn="l"/>
              </a:tabLst>
            </a:pPr>
            <a:r>
              <a:rPr dirty="0">
                <a:solidFill>
                  <a:srgbClr val="333333"/>
                </a:solidFill>
                <a:latin typeface="Calibri Light"/>
                <a:cs typeface="Verdana"/>
              </a:rPr>
              <a:t>Les hommes se </a:t>
            </a:r>
            <a:r>
              <a:rPr spc="-5" dirty="0">
                <a:solidFill>
                  <a:srgbClr val="333333"/>
                </a:solidFill>
                <a:latin typeface="Calibri Light"/>
                <a:cs typeface="Verdana"/>
              </a:rPr>
              <a:t>disputent la place de parking </a:t>
            </a:r>
            <a:r>
              <a:rPr dirty="0">
                <a:solidFill>
                  <a:srgbClr val="333333"/>
                </a:solidFill>
                <a:latin typeface="Calibri Light"/>
                <a:cs typeface="Verdana"/>
              </a:rPr>
              <a:t>à</a:t>
            </a:r>
            <a:r>
              <a:rPr spc="-50" dirty="0">
                <a:solidFill>
                  <a:srgbClr val="333333"/>
                </a:solidFill>
                <a:latin typeface="Calibri Light"/>
                <a:cs typeface="Verdana"/>
              </a:rPr>
              <a:t> </a:t>
            </a:r>
            <a:r>
              <a:rPr spc="-5" dirty="0">
                <a:solidFill>
                  <a:srgbClr val="333333"/>
                </a:solidFill>
                <a:latin typeface="Calibri Light"/>
                <a:cs typeface="Verdana"/>
              </a:rPr>
              <a:t>l’ombre.</a:t>
            </a:r>
            <a:endParaRPr dirty="0">
              <a:solidFill>
                <a:srgbClr val="333333"/>
              </a:solidFill>
              <a:latin typeface="Calibri Light"/>
              <a:cs typeface="Verdana"/>
            </a:endParaRPr>
          </a:p>
          <a:p>
            <a:pPr marL="285750" indent="-285750">
              <a:spcBef>
                <a:spcPts val="1200"/>
              </a:spcBef>
              <a:buClr>
                <a:srgbClr val="000000"/>
              </a:buClr>
              <a:buFont typeface="WingDings"/>
              <a:buAutoNum type="arabicPeriod"/>
              <a:tabLst>
                <a:tab pos="489584" algn="l"/>
                <a:tab pos="490220" algn="l"/>
              </a:tabLst>
            </a:pPr>
            <a:r>
              <a:rPr spc="-25" dirty="0">
                <a:solidFill>
                  <a:srgbClr val="333333"/>
                </a:solidFill>
                <a:latin typeface="Calibri Light"/>
                <a:cs typeface="Verdana"/>
              </a:rPr>
              <a:t>L’homme </a:t>
            </a:r>
            <a:r>
              <a:rPr spc="-5" dirty="0">
                <a:solidFill>
                  <a:srgbClr val="333333"/>
                </a:solidFill>
                <a:latin typeface="Calibri Light"/>
                <a:cs typeface="Verdana"/>
              </a:rPr>
              <a:t>réprimande </a:t>
            </a:r>
            <a:r>
              <a:rPr dirty="0">
                <a:solidFill>
                  <a:srgbClr val="333333"/>
                </a:solidFill>
                <a:latin typeface="Calibri Light"/>
                <a:cs typeface="Verdana"/>
              </a:rPr>
              <a:t>de façon </a:t>
            </a:r>
            <a:r>
              <a:rPr spc="-5" dirty="0">
                <a:solidFill>
                  <a:srgbClr val="333333"/>
                </a:solidFill>
                <a:latin typeface="Calibri Light"/>
                <a:cs typeface="Verdana"/>
              </a:rPr>
              <a:t>justifiée </a:t>
            </a:r>
            <a:r>
              <a:rPr spc="-5" dirty="0" err="1">
                <a:solidFill>
                  <a:srgbClr val="333333"/>
                </a:solidFill>
                <a:latin typeface="Calibri Light"/>
                <a:cs typeface="Verdana"/>
              </a:rPr>
              <a:t>l’autre</a:t>
            </a:r>
            <a:r>
              <a:rPr spc="-45" dirty="0">
                <a:solidFill>
                  <a:srgbClr val="333333"/>
                </a:solidFill>
                <a:latin typeface="Calibri Light"/>
                <a:cs typeface="Verdana"/>
              </a:rPr>
              <a:t> </a:t>
            </a:r>
            <a:r>
              <a:rPr spc="-5" dirty="0" err="1">
                <a:solidFill>
                  <a:srgbClr val="333333"/>
                </a:solidFill>
                <a:latin typeface="Calibri Light"/>
                <a:cs typeface="Verdana"/>
              </a:rPr>
              <a:t>personne</a:t>
            </a:r>
            <a:r>
              <a:rPr spc="-5" dirty="0">
                <a:solidFill>
                  <a:srgbClr val="333333"/>
                </a:solidFill>
                <a:latin typeface="Calibri Light"/>
                <a:cs typeface="Verdana"/>
              </a:rPr>
              <a:t>,</a:t>
            </a:r>
            <a:r>
              <a:rPr lang="en-US" spc="-5" dirty="0">
                <a:solidFill>
                  <a:srgbClr val="333333"/>
                </a:solidFill>
                <a:latin typeface="Calibri Light"/>
                <a:cs typeface="Verdana"/>
              </a:rPr>
              <a:t> </a:t>
            </a:r>
            <a:r>
              <a:rPr spc="-5" dirty="0" err="1">
                <a:solidFill>
                  <a:srgbClr val="333333"/>
                </a:solidFill>
                <a:latin typeface="Calibri Light"/>
                <a:cs typeface="Verdana"/>
              </a:rPr>
              <a:t>parce</a:t>
            </a:r>
            <a:r>
              <a:rPr spc="-5" dirty="0">
                <a:solidFill>
                  <a:srgbClr val="333333"/>
                </a:solidFill>
                <a:latin typeface="Calibri Light"/>
                <a:cs typeface="Verdana"/>
              </a:rPr>
              <a:t> qu’elle </a:t>
            </a:r>
            <a:r>
              <a:rPr dirty="0">
                <a:solidFill>
                  <a:srgbClr val="333333"/>
                </a:solidFill>
                <a:latin typeface="Calibri Light"/>
                <a:cs typeface="Verdana"/>
              </a:rPr>
              <a:t>occupe </a:t>
            </a:r>
            <a:r>
              <a:rPr spc="-5" dirty="0">
                <a:solidFill>
                  <a:srgbClr val="333333"/>
                </a:solidFill>
                <a:latin typeface="Calibri Light"/>
                <a:cs typeface="Verdana"/>
              </a:rPr>
              <a:t>deux places de</a:t>
            </a:r>
            <a:r>
              <a:rPr spc="-50" dirty="0">
                <a:solidFill>
                  <a:srgbClr val="333333"/>
                </a:solidFill>
                <a:latin typeface="Calibri Light"/>
                <a:cs typeface="Verdana"/>
              </a:rPr>
              <a:t> </a:t>
            </a:r>
            <a:r>
              <a:rPr spc="-5" dirty="0">
                <a:solidFill>
                  <a:srgbClr val="333333"/>
                </a:solidFill>
                <a:latin typeface="Calibri Light"/>
                <a:cs typeface="Verdana"/>
              </a:rPr>
              <a:t>parking.</a:t>
            </a:r>
            <a:endParaRPr dirty="0">
              <a:solidFill>
                <a:srgbClr val="333333"/>
              </a:solidFill>
              <a:latin typeface="Calibri Light"/>
              <a:cs typeface="Verdana"/>
            </a:endParaRPr>
          </a:p>
          <a:p>
            <a:pPr marL="285750" marR="254000" indent="-285750">
              <a:spcBef>
                <a:spcPts val="1200"/>
              </a:spcBef>
              <a:buClr>
                <a:srgbClr val="004992"/>
              </a:buClr>
              <a:buFont typeface="WingDings"/>
              <a:buAutoNum type="arabicPeriod"/>
              <a:tabLst>
                <a:tab pos="489584" algn="l"/>
                <a:tab pos="490220" algn="l"/>
              </a:tabLst>
            </a:pPr>
            <a:r>
              <a:rPr dirty="0">
                <a:solidFill>
                  <a:srgbClr val="004992"/>
                </a:solidFill>
                <a:latin typeface="Calibri Light"/>
                <a:cs typeface="Verdana"/>
              </a:rPr>
              <a:t>Le conducteur </a:t>
            </a:r>
            <a:r>
              <a:rPr spc="-5" dirty="0">
                <a:solidFill>
                  <a:srgbClr val="004992"/>
                </a:solidFill>
                <a:latin typeface="Calibri Light"/>
                <a:cs typeface="Verdana"/>
              </a:rPr>
              <a:t>de la voiture grise </a:t>
            </a:r>
            <a:r>
              <a:rPr dirty="0">
                <a:solidFill>
                  <a:srgbClr val="004992"/>
                </a:solidFill>
                <a:latin typeface="Calibri Light"/>
                <a:cs typeface="Verdana"/>
              </a:rPr>
              <a:t>est </a:t>
            </a:r>
            <a:r>
              <a:rPr spc="-5" dirty="0">
                <a:solidFill>
                  <a:srgbClr val="004992"/>
                </a:solidFill>
                <a:latin typeface="Calibri Light"/>
                <a:cs typeface="Verdana"/>
              </a:rPr>
              <a:t>critiqué de </a:t>
            </a:r>
            <a:r>
              <a:rPr spc="-5" dirty="0" err="1">
                <a:solidFill>
                  <a:srgbClr val="004992"/>
                </a:solidFill>
                <a:latin typeface="Calibri Light"/>
                <a:cs typeface="Verdana"/>
              </a:rPr>
              <a:t>manière</a:t>
            </a:r>
            <a:r>
              <a:rPr lang="en-US" spc="-5" dirty="0">
                <a:solidFill>
                  <a:srgbClr val="004992"/>
                </a:solidFill>
                <a:latin typeface="Calibri Light"/>
                <a:cs typeface="Verdana"/>
              </a:rPr>
              <a:t> </a:t>
            </a:r>
            <a:r>
              <a:rPr spc="-5" dirty="0" err="1">
                <a:solidFill>
                  <a:srgbClr val="004992"/>
                </a:solidFill>
                <a:latin typeface="Calibri Light"/>
                <a:cs typeface="Verdana"/>
              </a:rPr>
              <a:t>injuste</a:t>
            </a:r>
            <a:r>
              <a:rPr spc="-5" dirty="0">
                <a:solidFill>
                  <a:srgbClr val="004992"/>
                </a:solidFill>
                <a:latin typeface="Calibri Light"/>
                <a:cs typeface="Verdana"/>
              </a:rPr>
              <a:t>.</a:t>
            </a:r>
            <a:endParaRPr dirty="0">
              <a:solidFill>
                <a:srgbClr val="004992"/>
              </a:solidFill>
              <a:latin typeface="Calibri Light"/>
              <a:cs typeface="Verdana"/>
            </a:endParaRPr>
          </a:p>
          <a:p>
            <a:pPr marL="285750" indent="-285750">
              <a:spcBef>
                <a:spcPts val="1200"/>
              </a:spcBef>
              <a:buClr>
                <a:srgbClr val="000000"/>
              </a:buClr>
              <a:buFont typeface="WingDings"/>
              <a:buAutoNum type="arabicPeriod"/>
              <a:tabLst>
                <a:tab pos="489584" algn="l"/>
                <a:tab pos="490220" algn="l"/>
              </a:tabLst>
            </a:pPr>
            <a:r>
              <a:rPr spc="-5" dirty="0">
                <a:solidFill>
                  <a:srgbClr val="333333"/>
                </a:solidFill>
                <a:latin typeface="Calibri Light"/>
                <a:cs typeface="Verdana"/>
              </a:rPr>
              <a:t>Les hommes </a:t>
            </a:r>
            <a:r>
              <a:rPr dirty="0">
                <a:solidFill>
                  <a:srgbClr val="333333"/>
                </a:solidFill>
                <a:latin typeface="Calibri Light"/>
                <a:cs typeface="Verdana"/>
              </a:rPr>
              <a:t>ne sont </a:t>
            </a:r>
            <a:r>
              <a:rPr spc="-5" dirty="0">
                <a:solidFill>
                  <a:srgbClr val="333333"/>
                </a:solidFill>
                <a:latin typeface="Calibri Light"/>
                <a:cs typeface="Verdana"/>
              </a:rPr>
              <a:t>pas d’accord </a:t>
            </a:r>
            <a:r>
              <a:rPr dirty="0">
                <a:solidFill>
                  <a:srgbClr val="333333"/>
                </a:solidFill>
                <a:latin typeface="Calibri Light"/>
                <a:cs typeface="Verdana"/>
              </a:rPr>
              <a:t>sur </a:t>
            </a:r>
            <a:r>
              <a:rPr spc="-5" dirty="0">
                <a:solidFill>
                  <a:srgbClr val="333333"/>
                </a:solidFill>
                <a:latin typeface="Calibri Light"/>
                <a:cs typeface="Verdana"/>
              </a:rPr>
              <a:t>le prix de la</a:t>
            </a:r>
            <a:r>
              <a:rPr spc="-80" dirty="0">
                <a:solidFill>
                  <a:srgbClr val="333333"/>
                </a:solidFill>
                <a:latin typeface="Calibri Light"/>
                <a:cs typeface="Verdana"/>
              </a:rPr>
              <a:t> </a:t>
            </a:r>
            <a:r>
              <a:rPr spc="-5" dirty="0">
                <a:solidFill>
                  <a:srgbClr val="333333"/>
                </a:solidFill>
                <a:latin typeface="Calibri Light"/>
                <a:cs typeface="Verdana"/>
              </a:rPr>
              <a:t>voiture.</a:t>
            </a:r>
            <a:endParaRPr dirty="0">
              <a:solidFill>
                <a:srgbClr val="333333"/>
              </a:solidFill>
              <a:latin typeface="Calibri Light"/>
              <a:cs typeface="Verdana"/>
            </a:endParaRPr>
          </a:p>
        </p:txBody>
      </p:sp>
      <p:sp>
        <p:nvSpPr>
          <p:cNvPr id="51"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4417702" y="1827307"/>
            <a:ext cx="0" cy="1369060"/>
          </a:xfrm>
          <a:custGeom>
            <a:avLst/>
            <a:gdLst/>
            <a:ahLst/>
            <a:cxnLst/>
            <a:rect l="l" t="t" r="r" b="b"/>
            <a:pathLst>
              <a:path h="1369060">
                <a:moveTo>
                  <a:pt x="0" y="0"/>
                </a:moveTo>
                <a:lnTo>
                  <a:pt x="0" y="1368552"/>
                </a:lnTo>
              </a:path>
            </a:pathLst>
          </a:custGeom>
          <a:ln w="71627">
            <a:solidFill>
              <a:srgbClr val="FFFFFF"/>
            </a:solidFill>
          </a:ln>
        </p:spPr>
        <p:txBody>
          <a:bodyPr wrap="square" lIns="0" tIns="0" rIns="0" bIns="0" rtlCol="0"/>
          <a:lstStyle/>
          <a:p>
            <a:endParaRPr>
              <a:latin typeface="Calibri Light"/>
            </a:endParaRPr>
          </a:p>
        </p:txBody>
      </p:sp>
      <p:sp>
        <p:nvSpPr>
          <p:cNvPr id="6" name="object 6"/>
          <p:cNvSpPr/>
          <p:nvPr/>
        </p:nvSpPr>
        <p:spPr>
          <a:xfrm>
            <a:off x="4560994" y="3998214"/>
            <a:ext cx="575883" cy="0"/>
          </a:xfrm>
          <a:custGeom>
            <a:avLst/>
            <a:gdLst/>
            <a:ahLst/>
            <a:cxnLst/>
            <a:rect l="l" t="t" r="r" b="b"/>
            <a:pathLst>
              <a:path w="431800">
                <a:moveTo>
                  <a:pt x="0" y="0"/>
                </a:moveTo>
                <a:lnTo>
                  <a:pt x="431291" y="0"/>
                </a:lnTo>
              </a:path>
            </a:pathLst>
          </a:custGeom>
          <a:ln w="71627">
            <a:solidFill>
              <a:srgbClr val="FFFFFF"/>
            </a:solidFill>
          </a:ln>
        </p:spPr>
        <p:txBody>
          <a:bodyPr wrap="square" lIns="0" tIns="0" rIns="0" bIns="0" rtlCol="0"/>
          <a:lstStyle/>
          <a:p>
            <a:endParaRPr>
              <a:latin typeface="Calibri Light"/>
            </a:endParaRPr>
          </a:p>
        </p:txBody>
      </p:sp>
      <p:sp>
        <p:nvSpPr>
          <p:cNvPr id="8" name="object 8"/>
          <p:cNvSpPr/>
          <p:nvPr/>
        </p:nvSpPr>
        <p:spPr>
          <a:xfrm>
            <a:off x="4447172" y="3105911"/>
            <a:ext cx="0" cy="539750"/>
          </a:xfrm>
          <a:custGeom>
            <a:avLst/>
            <a:gdLst/>
            <a:ahLst/>
            <a:cxnLst/>
            <a:rect l="l" t="t" r="r" b="b"/>
            <a:pathLst>
              <a:path h="539750">
                <a:moveTo>
                  <a:pt x="0" y="0"/>
                </a:moveTo>
                <a:lnTo>
                  <a:pt x="0" y="539495"/>
                </a:lnTo>
              </a:path>
            </a:pathLst>
          </a:custGeom>
          <a:ln w="45720">
            <a:solidFill>
              <a:srgbClr val="FFFFFF"/>
            </a:solidFill>
          </a:ln>
        </p:spPr>
        <p:txBody>
          <a:bodyPr wrap="square" lIns="0" tIns="0" rIns="0" bIns="0" rtlCol="0"/>
          <a:lstStyle/>
          <a:p>
            <a:endParaRPr>
              <a:latin typeface="Calibri Light"/>
            </a:endParaRPr>
          </a:p>
        </p:txBody>
      </p:sp>
      <p:sp>
        <p:nvSpPr>
          <p:cNvPr id="9" name="object 9"/>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Quelle est la probabilité de chaque option?</a:t>
            </a:r>
            <a:endParaRPr sz="3600" dirty="0"/>
          </a:p>
        </p:txBody>
      </p:sp>
      <p:sp>
        <p:nvSpPr>
          <p:cNvPr id="11" name="Footer Placeholder 10"/>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2" name="Slide Number Placeholder 11"/>
          <p:cNvSpPr>
            <a:spLocks noGrp="1"/>
          </p:cNvSpPr>
          <p:nvPr>
            <p:ph type="sldNum" sz="quarter" idx="12"/>
          </p:nvPr>
        </p:nvSpPr>
        <p:spPr/>
        <p:txBody>
          <a:bodyPr/>
          <a:lstStyle/>
          <a:p>
            <a:fld id="{B6F15528-21DE-4FAA-801E-634DDDAF4B2B}" type="slidenum">
              <a:rPr lang="en-US" smtClean="0"/>
              <a:pPr/>
              <a:t>29</a:t>
            </a:fld>
            <a:endParaRPr lang="en-US"/>
          </a:p>
        </p:txBody>
      </p:sp>
      <p:sp>
        <p:nvSpPr>
          <p:cNvPr id="10" name="object 10"/>
          <p:cNvSpPr txBox="1"/>
          <p:nvPr/>
        </p:nvSpPr>
        <p:spPr>
          <a:xfrm>
            <a:off x="408955" y="4846320"/>
            <a:ext cx="11376000" cy="187452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spc="-20" dirty="0" err="1">
                <a:latin typeface="Calibri Light"/>
                <a:cs typeface="Verdana"/>
              </a:rPr>
              <a:t>L’homme</a:t>
            </a:r>
            <a:r>
              <a:rPr spc="-20" dirty="0">
                <a:latin typeface="Calibri Light"/>
                <a:cs typeface="Verdana"/>
              </a:rPr>
              <a:t> </a:t>
            </a:r>
            <a:r>
              <a:rPr dirty="0">
                <a:latin typeface="Calibri Light"/>
                <a:cs typeface="Verdana"/>
              </a:rPr>
              <a:t>a été </a:t>
            </a:r>
            <a:r>
              <a:rPr spc="-10" dirty="0">
                <a:latin typeface="Calibri Light"/>
                <a:cs typeface="Verdana"/>
              </a:rPr>
              <a:t>distrait </a:t>
            </a:r>
            <a:r>
              <a:rPr spc="-5" dirty="0">
                <a:latin typeface="Calibri Light"/>
                <a:cs typeface="Verdana"/>
              </a:rPr>
              <a:t>par </a:t>
            </a:r>
            <a:r>
              <a:rPr dirty="0">
                <a:latin typeface="Calibri Light"/>
                <a:cs typeface="Verdana"/>
              </a:rPr>
              <a:t>le </a:t>
            </a:r>
            <a:r>
              <a:rPr spc="-5" dirty="0">
                <a:latin typeface="Calibri Light"/>
                <a:cs typeface="Verdana"/>
              </a:rPr>
              <a:t>téléphone, </a:t>
            </a:r>
            <a:r>
              <a:rPr dirty="0">
                <a:latin typeface="Calibri Light"/>
                <a:cs typeface="Verdana"/>
              </a:rPr>
              <a:t>et la </a:t>
            </a:r>
            <a:r>
              <a:rPr spc="-5" dirty="0">
                <a:latin typeface="Calibri Light"/>
                <a:cs typeface="Verdana"/>
              </a:rPr>
              <a:t>pizza qu’il venait de</a:t>
            </a:r>
            <a:r>
              <a:rPr spc="150" dirty="0">
                <a:latin typeface="Calibri Light"/>
                <a:cs typeface="Verdana"/>
              </a:rPr>
              <a:t> </a:t>
            </a:r>
            <a:r>
              <a:rPr spc="-5" dirty="0">
                <a:latin typeface="Calibri Light"/>
                <a:cs typeface="Verdana"/>
              </a:rPr>
              <a:t>lancer</a:t>
            </a:r>
            <a:r>
              <a:rPr lang="en-US" spc="-5" dirty="0">
                <a:latin typeface="Calibri Light"/>
                <a:cs typeface="Verdana"/>
              </a:rPr>
              <a:t> </a:t>
            </a:r>
            <a:r>
              <a:rPr spc="-5" dirty="0" err="1">
                <a:latin typeface="Calibri Light"/>
                <a:cs typeface="Verdana"/>
              </a:rPr>
              <a:t>atterrit</a:t>
            </a:r>
            <a:r>
              <a:rPr spc="-5" dirty="0">
                <a:latin typeface="Calibri Light"/>
                <a:cs typeface="Verdana"/>
              </a:rPr>
              <a:t> </a:t>
            </a:r>
            <a:r>
              <a:rPr dirty="0">
                <a:latin typeface="Calibri Light"/>
                <a:cs typeface="Verdana"/>
              </a:rPr>
              <a:t>sur sa </a:t>
            </a:r>
            <a:r>
              <a:rPr spc="-10" dirty="0">
                <a:latin typeface="Calibri Light"/>
                <a:cs typeface="Verdana"/>
              </a:rPr>
              <a:t>tête.</a:t>
            </a:r>
            <a:endParaRPr dirty="0">
              <a:latin typeface="Calibri Light"/>
              <a:cs typeface="Verdana"/>
            </a:endParaRPr>
          </a:p>
          <a:p>
            <a:pPr marL="285750" marR="1184910" indent="-285750">
              <a:spcBef>
                <a:spcPts val="1200"/>
              </a:spcBef>
              <a:buClr>
                <a:srgbClr val="333333"/>
              </a:buClr>
              <a:buFont typeface="WingDings"/>
              <a:buAutoNum type="arabicPeriod"/>
              <a:tabLst>
                <a:tab pos="489584" algn="l"/>
                <a:tab pos="490220" algn="l"/>
              </a:tabLst>
            </a:pPr>
            <a:r>
              <a:rPr spc="-20" dirty="0">
                <a:latin typeface="Calibri Light"/>
                <a:cs typeface="Verdana"/>
              </a:rPr>
              <a:t>L’homme </a:t>
            </a:r>
            <a:r>
              <a:rPr dirty="0">
                <a:latin typeface="Calibri Light"/>
                <a:cs typeface="Verdana"/>
              </a:rPr>
              <a:t>est en </a:t>
            </a:r>
            <a:r>
              <a:rPr spc="-10" dirty="0">
                <a:latin typeface="Calibri Light"/>
                <a:cs typeface="Verdana"/>
              </a:rPr>
              <a:t>train </a:t>
            </a:r>
            <a:r>
              <a:rPr spc="-5" dirty="0">
                <a:latin typeface="Calibri Light"/>
                <a:cs typeface="Verdana"/>
              </a:rPr>
              <a:t>d’appeler </a:t>
            </a:r>
            <a:r>
              <a:rPr dirty="0">
                <a:latin typeface="Calibri Light"/>
                <a:cs typeface="Verdana"/>
              </a:rPr>
              <a:t>à </a:t>
            </a:r>
            <a:r>
              <a:rPr spc="-5" dirty="0">
                <a:latin typeface="Calibri Light"/>
                <a:cs typeface="Verdana"/>
              </a:rPr>
              <a:t>l’aide, parce </a:t>
            </a:r>
            <a:r>
              <a:rPr spc="-5" dirty="0" err="1">
                <a:latin typeface="Calibri Light"/>
                <a:cs typeface="Verdana"/>
              </a:rPr>
              <a:t>qu’une</a:t>
            </a:r>
            <a:r>
              <a:rPr spc="-5" dirty="0">
                <a:latin typeface="Calibri Light"/>
                <a:cs typeface="Verdana"/>
              </a:rPr>
              <a:t> </a:t>
            </a:r>
            <a:r>
              <a:rPr spc="-5" dirty="0" err="1">
                <a:latin typeface="Calibri Light"/>
                <a:cs typeface="Verdana"/>
              </a:rPr>
              <a:t>créature</a:t>
            </a:r>
            <a:r>
              <a:rPr lang="en-US" spc="-5" dirty="0">
                <a:latin typeface="Calibri Light"/>
                <a:cs typeface="Verdana"/>
              </a:rPr>
              <a:t> </a:t>
            </a:r>
            <a:r>
              <a:rPr spc="-5" dirty="0" err="1">
                <a:latin typeface="Calibri Light"/>
                <a:cs typeface="Verdana"/>
              </a:rPr>
              <a:t>extraterrestre</a:t>
            </a:r>
            <a:r>
              <a:rPr spc="-5" dirty="0">
                <a:latin typeface="Calibri Light"/>
                <a:cs typeface="Verdana"/>
              </a:rPr>
              <a:t> </a:t>
            </a:r>
            <a:r>
              <a:rPr dirty="0">
                <a:latin typeface="Calibri Light"/>
                <a:cs typeface="Verdana"/>
              </a:rPr>
              <a:t>a </a:t>
            </a:r>
            <a:r>
              <a:rPr spc="-5" dirty="0">
                <a:latin typeface="Calibri Light"/>
                <a:cs typeface="Verdana"/>
              </a:rPr>
              <a:t>atterri </a:t>
            </a:r>
            <a:r>
              <a:rPr dirty="0">
                <a:latin typeface="Calibri Light"/>
                <a:cs typeface="Verdana"/>
              </a:rPr>
              <a:t>sur sa</a:t>
            </a:r>
            <a:r>
              <a:rPr spc="0" dirty="0">
                <a:latin typeface="Calibri Light"/>
                <a:cs typeface="Verdana"/>
              </a:rPr>
              <a:t> </a:t>
            </a:r>
            <a:r>
              <a:rPr spc="-10" dirty="0">
                <a:latin typeface="Calibri Light"/>
                <a:cs typeface="Verdana"/>
              </a:rPr>
              <a:t>tête.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est en </a:t>
            </a:r>
            <a:r>
              <a:rPr spc="-10" dirty="0">
                <a:latin typeface="Calibri Light"/>
                <a:cs typeface="Verdana"/>
              </a:rPr>
              <a:t>train d’essayer </a:t>
            </a:r>
            <a:r>
              <a:rPr spc="-5" dirty="0">
                <a:latin typeface="Calibri Light"/>
                <a:cs typeface="Verdana"/>
              </a:rPr>
              <a:t>de </a:t>
            </a:r>
            <a:r>
              <a:rPr dirty="0">
                <a:latin typeface="Calibri Light"/>
                <a:cs typeface="Verdana"/>
              </a:rPr>
              <a:t>faire rire une fille en </a:t>
            </a:r>
            <a:r>
              <a:rPr spc="-5" dirty="0" err="1">
                <a:latin typeface="Calibri Light"/>
                <a:cs typeface="Verdana"/>
              </a:rPr>
              <a:t>portant</a:t>
            </a:r>
            <a:r>
              <a:rPr spc="100" dirty="0">
                <a:latin typeface="Calibri Light"/>
                <a:cs typeface="Verdana"/>
              </a:rPr>
              <a:t> </a:t>
            </a:r>
            <a:r>
              <a:rPr dirty="0">
                <a:latin typeface="Calibri Light"/>
                <a:cs typeface="Verdana"/>
              </a:rPr>
              <a:t>un</a:t>
            </a:r>
            <a:r>
              <a:rPr lang="en-US" dirty="0">
                <a:latin typeface="Calibri Light"/>
                <a:cs typeface="Verdana"/>
              </a:rPr>
              <a:t> </a:t>
            </a:r>
            <a:r>
              <a:rPr spc="-5" dirty="0">
                <a:latin typeface="Calibri Light"/>
                <a:cs typeface="Verdana"/>
              </a:rPr>
              <a:t>chapeau </a:t>
            </a:r>
            <a:r>
              <a:rPr dirty="0">
                <a:latin typeface="Calibri Light"/>
                <a:cs typeface="Verdana"/>
              </a:rPr>
              <a:t>ridicule.</a:t>
            </a:r>
          </a:p>
          <a:p>
            <a:pPr marL="285750" marR="207010" indent="-285750">
              <a:spcBef>
                <a:spcPts val="1200"/>
              </a:spcBef>
              <a:buClr>
                <a:srgbClr val="333333"/>
              </a:buClr>
              <a:buFont typeface="WingDings"/>
              <a:buAutoNum type="arabicPeriod"/>
              <a:tabLst>
                <a:tab pos="489584" algn="l"/>
                <a:tab pos="490220" algn="l"/>
              </a:tabLst>
            </a:pPr>
            <a:r>
              <a:rPr spc="-20" dirty="0">
                <a:latin typeface="Calibri Light"/>
                <a:cs typeface="Verdana"/>
              </a:rPr>
              <a:t>L’homme </a:t>
            </a:r>
            <a:r>
              <a:rPr dirty="0">
                <a:latin typeface="Calibri Light"/>
                <a:cs typeface="Verdana"/>
              </a:rPr>
              <a:t>a oublié </a:t>
            </a:r>
            <a:r>
              <a:rPr spc="-5" dirty="0">
                <a:latin typeface="Calibri Light"/>
                <a:cs typeface="Verdana"/>
              </a:rPr>
              <a:t>comment </a:t>
            </a:r>
            <a:r>
              <a:rPr dirty="0">
                <a:latin typeface="Calibri Light"/>
                <a:cs typeface="Verdana"/>
              </a:rPr>
              <a:t>faire un </a:t>
            </a:r>
            <a:r>
              <a:rPr spc="-5" dirty="0">
                <a:latin typeface="Calibri Light"/>
                <a:cs typeface="Verdana"/>
              </a:rPr>
              <a:t>gâteau, </a:t>
            </a:r>
            <a:r>
              <a:rPr dirty="0">
                <a:latin typeface="Calibri Light"/>
                <a:cs typeface="Verdana"/>
              </a:rPr>
              <a:t>et il </a:t>
            </a:r>
            <a:r>
              <a:rPr spc="-5" dirty="0">
                <a:latin typeface="Calibri Light"/>
                <a:cs typeface="Verdana"/>
              </a:rPr>
              <a:t>est </a:t>
            </a:r>
            <a:r>
              <a:rPr dirty="0">
                <a:latin typeface="Calibri Light"/>
                <a:cs typeface="Verdana"/>
              </a:rPr>
              <a:t>en </a:t>
            </a:r>
            <a:r>
              <a:rPr spc="-10" dirty="0">
                <a:latin typeface="Calibri Light"/>
                <a:cs typeface="Verdana"/>
              </a:rPr>
              <a:t>train </a:t>
            </a:r>
            <a:r>
              <a:rPr spc="-5" dirty="0" err="1">
                <a:latin typeface="Calibri Light"/>
                <a:cs typeface="Verdana"/>
              </a:rPr>
              <a:t>d’appeler</a:t>
            </a:r>
            <a:r>
              <a:rPr lang="en-US" spc="-5" dirty="0">
                <a:latin typeface="Calibri Light"/>
                <a:cs typeface="Verdana"/>
              </a:rPr>
              <a:t> </a:t>
            </a:r>
            <a:r>
              <a:rPr dirty="0" err="1">
                <a:latin typeface="Calibri Light"/>
                <a:cs typeface="Verdana"/>
              </a:rPr>
              <a:t>sa</a:t>
            </a:r>
            <a:r>
              <a:rPr dirty="0">
                <a:latin typeface="Calibri Light"/>
                <a:cs typeface="Verdana"/>
              </a:rPr>
              <a:t> </a:t>
            </a:r>
            <a:r>
              <a:rPr spc="-5" dirty="0">
                <a:latin typeface="Calibri Light"/>
                <a:cs typeface="Verdana"/>
              </a:rPr>
              <a:t>mère pour </a:t>
            </a:r>
            <a:r>
              <a:rPr dirty="0">
                <a:latin typeface="Calibri Light"/>
                <a:cs typeface="Verdana"/>
              </a:rPr>
              <a:t>lui </a:t>
            </a:r>
            <a:r>
              <a:rPr spc="-5" dirty="0">
                <a:latin typeface="Calibri Light"/>
                <a:cs typeface="Verdana"/>
              </a:rPr>
              <a:t>demander comment</a:t>
            </a:r>
            <a:r>
              <a:rPr spc="15" dirty="0">
                <a:latin typeface="Calibri Light"/>
                <a:cs typeface="Verdana"/>
              </a:rPr>
              <a:t> </a:t>
            </a:r>
            <a:r>
              <a:rPr dirty="0">
                <a:latin typeface="Calibri Light"/>
                <a:cs typeface="Verdana"/>
              </a:rPr>
              <a:t>faire.</a:t>
            </a:r>
          </a:p>
        </p:txBody>
      </p:sp>
      <p:pic>
        <p:nvPicPr>
          <p:cNvPr id="15"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74756"/>
          <p:cNvSpPr txBox="1">
            <a:spLocks noChangeArrowheads="1"/>
          </p:cNvSpPr>
          <p:nvPr/>
        </p:nvSpPr>
        <p:spPr bwMode="auto">
          <a:xfrm>
            <a:off x="68240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4"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7202267" y="1813842"/>
            <a:ext cx="0" cy="1369060"/>
          </a:xfrm>
          <a:custGeom>
            <a:avLst/>
            <a:gdLst/>
            <a:ahLst/>
            <a:cxnLst/>
            <a:rect l="l" t="t" r="r" b="b"/>
            <a:pathLst>
              <a:path h="1369060">
                <a:moveTo>
                  <a:pt x="0" y="0"/>
                </a:moveTo>
                <a:lnTo>
                  <a:pt x="0" y="1368552"/>
                </a:lnTo>
              </a:path>
            </a:pathLst>
          </a:custGeom>
          <a:ln w="71627">
            <a:solidFill>
              <a:srgbClr val="FFFFFF"/>
            </a:solidFill>
          </a:ln>
        </p:spPr>
        <p:txBody>
          <a:bodyPr wrap="square" lIns="0" tIns="0" rIns="0" bIns="0" rtlCol="0"/>
          <a:lstStyle/>
          <a:p>
            <a:endParaRPr>
              <a:latin typeface="Calibri Light"/>
            </a:endParaRPr>
          </a:p>
        </p:txBody>
      </p:sp>
      <p:sp>
        <p:nvSpPr>
          <p:cNvPr id="7" name="object 7"/>
          <p:cNvSpPr/>
          <p:nvPr/>
        </p:nvSpPr>
        <p:spPr>
          <a:xfrm>
            <a:off x="8672801" y="3140965"/>
            <a:ext cx="0" cy="504825"/>
          </a:xfrm>
          <a:custGeom>
            <a:avLst/>
            <a:gdLst/>
            <a:ahLst/>
            <a:cxnLst/>
            <a:rect l="l" t="t" r="r" b="b"/>
            <a:pathLst>
              <a:path h="504825">
                <a:moveTo>
                  <a:pt x="0" y="0"/>
                </a:moveTo>
                <a:lnTo>
                  <a:pt x="0" y="504444"/>
                </a:lnTo>
              </a:path>
            </a:pathLst>
          </a:custGeom>
          <a:ln w="45720">
            <a:solidFill>
              <a:srgbClr val="FFFFFF"/>
            </a:solidFill>
          </a:ln>
        </p:spPr>
        <p:txBody>
          <a:bodyPr wrap="square" lIns="0" tIns="0" rIns="0" bIns="0" rtlCol="0"/>
          <a:lstStyle/>
          <a:p>
            <a:endParaRPr>
              <a:latin typeface="Calibri Light"/>
            </a:endParaRPr>
          </a:p>
        </p:txBody>
      </p:sp>
      <p:sp>
        <p:nvSpPr>
          <p:cNvPr id="8" name="object 8"/>
          <p:cNvSpPr/>
          <p:nvPr/>
        </p:nvSpPr>
        <p:spPr>
          <a:xfrm>
            <a:off x="7347592" y="3998214"/>
            <a:ext cx="575883" cy="0"/>
          </a:xfrm>
          <a:custGeom>
            <a:avLst/>
            <a:gdLst/>
            <a:ahLst/>
            <a:cxnLst/>
            <a:rect l="l" t="t" r="r" b="b"/>
            <a:pathLst>
              <a:path w="431800">
                <a:moveTo>
                  <a:pt x="0" y="0"/>
                </a:moveTo>
                <a:lnTo>
                  <a:pt x="431291" y="0"/>
                </a:lnTo>
              </a:path>
            </a:pathLst>
          </a:custGeom>
          <a:ln w="71627">
            <a:solidFill>
              <a:srgbClr val="FFFFFF"/>
            </a:solidFill>
          </a:ln>
        </p:spPr>
        <p:txBody>
          <a:bodyPr wrap="square" lIns="0" tIns="0" rIns="0" bIns="0" rtlCol="0"/>
          <a:lstStyle/>
          <a:p>
            <a:endParaRPr>
              <a:latin typeface="Calibri Light"/>
            </a:endParaRPr>
          </a:p>
        </p:txBody>
      </p:sp>
      <p:sp>
        <p:nvSpPr>
          <p:cNvPr id="10" name="object 10"/>
          <p:cNvSpPr/>
          <p:nvPr/>
        </p:nvSpPr>
        <p:spPr>
          <a:xfrm>
            <a:off x="7232754" y="3105911"/>
            <a:ext cx="0" cy="539750"/>
          </a:xfrm>
          <a:custGeom>
            <a:avLst/>
            <a:gdLst/>
            <a:ahLst/>
            <a:cxnLst/>
            <a:rect l="l" t="t" r="r" b="b"/>
            <a:pathLst>
              <a:path h="539750">
                <a:moveTo>
                  <a:pt x="0" y="0"/>
                </a:moveTo>
                <a:lnTo>
                  <a:pt x="0" y="539495"/>
                </a:lnTo>
              </a:path>
            </a:pathLst>
          </a:custGeom>
          <a:ln w="44196">
            <a:solidFill>
              <a:srgbClr val="FFFFFF"/>
            </a:solidFill>
          </a:ln>
        </p:spPr>
        <p:txBody>
          <a:bodyPr wrap="square" lIns="0" tIns="0" rIns="0" bIns="0" rtlCol="0"/>
          <a:lstStyle/>
          <a:p>
            <a:endParaRPr>
              <a:latin typeface="Calibri Light"/>
            </a:endParaRPr>
          </a:p>
        </p:txBody>
      </p:sp>
      <p:sp>
        <p:nvSpPr>
          <p:cNvPr id="11" name="object 11"/>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Est-ce que votre jugement a change avec la nouvelle image?</a:t>
            </a:r>
            <a:endParaRPr sz="3600" dirty="0"/>
          </a:p>
        </p:txBody>
      </p:sp>
      <p:sp>
        <p:nvSpPr>
          <p:cNvPr id="13" name="Footer Placeholder 12"/>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4" name="Slide Number Placeholder 13"/>
          <p:cNvSpPr>
            <a:spLocks noGrp="1"/>
          </p:cNvSpPr>
          <p:nvPr>
            <p:ph type="sldNum" sz="quarter" idx="12"/>
          </p:nvPr>
        </p:nvSpPr>
        <p:spPr/>
        <p:txBody>
          <a:bodyPr/>
          <a:lstStyle/>
          <a:p>
            <a:fld id="{B6F15528-21DE-4FAA-801E-634DDDAF4B2B}" type="slidenum">
              <a:rPr lang="en-US" smtClean="0"/>
              <a:pPr/>
              <a:t>30</a:t>
            </a:fld>
            <a:endParaRPr lang="en-US"/>
          </a:p>
        </p:txBody>
      </p:sp>
      <p:sp>
        <p:nvSpPr>
          <p:cNvPr id="12" name="object 12"/>
          <p:cNvSpPr txBox="1"/>
          <p:nvPr/>
        </p:nvSpPr>
        <p:spPr>
          <a:xfrm>
            <a:off x="408955" y="4846320"/>
            <a:ext cx="11376000" cy="179832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spc="-20" dirty="0" err="1">
                <a:latin typeface="Calibri Light"/>
                <a:cs typeface="Verdana"/>
              </a:rPr>
              <a:t>L’homme</a:t>
            </a:r>
            <a:r>
              <a:rPr spc="-20" dirty="0">
                <a:latin typeface="Calibri Light"/>
                <a:cs typeface="Verdana"/>
              </a:rPr>
              <a:t> </a:t>
            </a:r>
            <a:r>
              <a:rPr dirty="0">
                <a:latin typeface="Calibri Light"/>
                <a:cs typeface="Verdana"/>
              </a:rPr>
              <a:t>a été </a:t>
            </a:r>
            <a:r>
              <a:rPr spc="-10" dirty="0">
                <a:latin typeface="Calibri Light"/>
                <a:cs typeface="Verdana"/>
              </a:rPr>
              <a:t>distrait </a:t>
            </a:r>
            <a:r>
              <a:rPr spc="-5" dirty="0">
                <a:latin typeface="Calibri Light"/>
                <a:cs typeface="Verdana"/>
              </a:rPr>
              <a:t>par </a:t>
            </a:r>
            <a:r>
              <a:rPr dirty="0">
                <a:latin typeface="Calibri Light"/>
                <a:cs typeface="Verdana"/>
              </a:rPr>
              <a:t>le </a:t>
            </a:r>
            <a:r>
              <a:rPr spc="-5" dirty="0">
                <a:latin typeface="Calibri Light"/>
                <a:cs typeface="Verdana"/>
              </a:rPr>
              <a:t>téléphone, </a:t>
            </a:r>
            <a:r>
              <a:rPr dirty="0">
                <a:latin typeface="Calibri Light"/>
                <a:cs typeface="Verdana"/>
              </a:rPr>
              <a:t>et la </a:t>
            </a:r>
            <a:r>
              <a:rPr spc="-5" dirty="0">
                <a:latin typeface="Calibri Light"/>
                <a:cs typeface="Verdana"/>
              </a:rPr>
              <a:t>pizza qu’il venait de</a:t>
            </a:r>
            <a:r>
              <a:rPr spc="150" dirty="0">
                <a:latin typeface="Calibri Light"/>
                <a:cs typeface="Verdana"/>
              </a:rPr>
              <a:t> </a:t>
            </a:r>
            <a:r>
              <a:rPr spc="-5" dirty="0">
                <a:latin typeface="Calibri Light"/>
                <a:cs typeface="Verdana"/>
              </a:rPr>
              <a:t>lancer</a:t>
            </a:r>
            <a:r>
              <a:rPr lang="en-US" spc="-5" dirty="0">
                <a:latin typeface="Calibri Light"/>
                <a:cs typeface="Verdana"/>
              </a:rPr>
              <a:t> </a:t>
            </a:r>
            <a:r>
              <a:rPr spc="-5" dirty="0" err="1">
                <a:latin typeface="Calibri Light"/>
                <a:cs typeface="Verdana"/>
              </a:rPr>
              <a:t>atterrit</a:t>
            </a:r>
            <a:r>
              <a:rPr spc="-5" dirty="0">
                <a:latin typeface="Calibri Light"/>
                <a:cs typeface="Verdana"/>
              </a:rPr>
              <a:t> </a:t>
            </a:r>
            <a:r>
              <a:rPr dirty="0">
                <a:latin typeface="Calibri Light"/>
                <a:cs typeface="Verdana"/>
              </a:rPr>
              <a:t>sur sa </a:t>
            </a:r>
            <a:r>
              <a:rPr spc="-10" dirty="0">
                <a:latin typeface="Calibri Light"/>
                <a:cs typeface="Verdana"/>
              </a:rPr>
              <a:t>tête.</a:t>
            </a:r>
            <a:endParaRPr dirty="0">
              <a:latin typeface="Calibri Light"/>
              <a:cs typeface="Verdana"/>
            </a:endParaRPr>
          </a:p>
          <a:p>
            <a:pPr marL="285750" marR="1184910" indent="-285750">
              <a:spcBef>
                <a:spcPts val="1200"/>
              </a:spcBef>
              <a:buClr>
                <a:srgbClr val="333333"/>
              </a:buClr>
              <a:buFont typeface="WingDings"/>
              <a:buAutoNum type="arabicPeriod"/>
              <a:tabLst>
                <a:tab pos="489584" algn="l"/>
                <a:tab pos="490220" algn="l"/>
              </a:tabLst>
            </a:pPr>
            <a:r>
              <a:rPr spc="-20" dirty="0">
                <a:latin typeface="Calibri Light"/>
                <a:cs typeface="Verdana"/>
              </a:rPr>
              <a:t>L’homme </a:t>
            </a:r>
            <a:r>
              <a:rPr dirty="0">
                <a:latin typeface="Calibri Light"/>
                <a:cs typeface="Verdana"/>
              </a:rPr>
              <a:t>est en </a:t>
            </a:r>
            <a:r>
              <a:rPr spc="-10" dirty="0">
                <a:latin typeface="Calibri Light"/>
                <a:cs typeface="Verdana"/>
              </a:rPr>
              <a:t>train </a:t>
            </a:r>
            <a:r>
              <a:rPr spc="-5" dirty="0">
                <a:latin typeface="Calibri Light"/>
                <a:cs typeface="Verdana"/>
              </a:rPr>
              <a:t>d’appeler </a:t>
            </a:r>
            <a:r>
              <a:rPr dirty="0">
                <a:latin typeface="Calibri Light"/>
                <a:cs typeface="Verdana"/>
              </a:rPr>
              <a:t>à </a:t>
            </a:r>
            <a:r>
              <a:rPr spc="-5" dirty="0">
                <a:latin typeface="Calibri Light"/>
                <a:cs typeface="Verdana"/>
              </a:rPr>
              <a:t>l’aide, parce </a:t>
            </a:r>
            <a:r>
              <a:rPr spc="-5" dirty="0" err="1">
                <a:latin typeface="Calibri Light"/>
                <a:cs typeface="Verdana"/>
              </a:rPr>
              <a:t>qu’une</a:t>
            </a:r>
            <a:r>
              <a:rPr spc="-5" dirty="0">
                <a:latin typeface="Calibri Light"/>
                <a:cs typeface="Verdana"/>
              </a:rPr>
              <a:t> </a:t>
            </a:r>
            <a:r>
              <a:rPr spc="-5" dirty="0" err="1">
                <a:latin typeface="Calibri Light"/>
                <a:cs typeface="Verdana"/>
              </a:rPr>
              <a:t>créature</a:t>
            </a:r>
            <a:r>
              <a:rPr lang="en-US" spc="-5" dirty="0">
                <a:latin typeface="Calibri Light"/>
                <a:cs typeface="Verdana"/>
              </a:rPr>
              <a:t> </a:t>
            </a:r>
            <a:r>
              <a:rPr spc="-5" dirty="0" err="1">
                <a:latin typeface="Calibri Light"/>
                <a:cs typeface="Verdana"/>
              </a:rPr>
              <a:t>extraterrestre</a:t>
            </a:r>
            <a:r>
              <a:rPr spc="-5" dirty="0">
                <a:latin typeface="Calibri Light"/>
                <a:cs typeface="Verdana"/>
              </a:rPr>
              <a:t> </a:t>
            </a:r>
            <a:r>
              <a:rPr dirty="0">
                <a:latin typeface="Calibri Light"/>
                <a:cs typeface="Verdana"/>
              </a:rPr>
              <a:t>a </a:t>
            </a:r>
            <a:r>
              <a:rPr spc="-5" dirty="0">
                <a:latin typeface="Calibri Light"/>
                <a:cs typeface="Verdana"/>
              </a:rPr>
              <a:t>atterri </a:t>
            </a:r>
            <a:r>
              <a:rPr dirty="0">
                <a:latin typeface="Calibri Light"/>
                <a:cs typeface="Verdana"/>
              </a:rPr>
              <a:t>sur sa</a:t>
            </a:r>
            <a:r>
              <a:rPr spc="0" dirty="0">
                <a:latin typeface="Calibri Light"/>
                <a:cs typeface="Verdana"/>
              </a:rPr>
              <a:t> </a:t>
            </a:r>
            <a:r>
              <a:rPr spc="-10" dirty="0">
                <a:latin typeface="Calibri Light"/>
                <a:cs typeface="Verdana"/>
              </a:rPr>
              <a:t>tête.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est en </a:t>
            </a:r>
            <a:r>
              <a:rPr spc="-10" dirty="0">
                <a:latin typeface="Calibri Light"/>
                <a:cs typeface="Verdana"/>
              </a:rPr>
              <a:t>train d’essayer </a:t>
            </a:r>
            <a:r>
              <a:rPr spc="-5" dirty="0">
                <a:latin typeface="Calibri Light"/>
                <a:cs typeface="Verdana"/>
              </a:rPr>
              <a:t>de </a:t>
            </a:r>
            <a:r>
              <a:rPr dirty="0">
                <a:latin typeface="Calibri Light"/>
                <a:cs typeface="Verdana"/>
              </a:rPr>
              <a:t>faire rire une fille en </a:t>
            </a:r>
            <a:r>
              <a:rPr spc="-5" dirty="0" err="1">
                <a:latin typeface="Calibri Light"/>
                <a:cs typeface="Verdana"/>
              </a:rPr>
              <a:t>portant</a:t>
            </a:r>
            <a:r>
              <a:rPr spc="100" dirty="0">
                <a:latin typeface="Calibri Light"/>
                <a:cs typeface="Verdana"/>
              </a:rPr>
              <a:t> </a:t>
            </a:r>
            <a:r>
              <a:rPr dirty="0">
                <a:latin typeface="Calibri Light"/>
                <a:cs typeface="Verdana"/>
              </a:rPr>
              <a:t>un</a:t>
            </a:r>
            <a:r>
              <a:rPr lang="en-US" dirty="0">
                <a:latin typeface="Calibri Light"/>
                <a:cs typeface="Verdana"/>
              </a:rPr>
              <a:t> </a:t>
            </a:r>
            <a:r>
              <a:rPr spc="-5" dirty="0">
                <a:latin typeface="Calibri Light"/>
                <a:cs typeface="Verdana"/>
              </a:rPr>
              <a:t>chapeau </a:t>
            </a:r>
            <a:r>
              <a:rPr dirty="0">
                <a:latin typeface="Calibri Light"/>
                <a:cs typeface="Verdana"/>
              </a:rPr>
              <a:t>ridicule.</a:t>
            </a:r>
          </a:p>
          <a:p>
            <a:pPr marL="285750" marR="207010" indent="-285750">
              <a:spcBef>
                <a:spcPts val="1200"/>
              </a:spcBef>
              <a:buClr>
                <a:srgbClr val="333333"/>
              </a:buClr>
              <a:buFont typeface="WingDings"/>
              <a:buAutoNum type="arabicPeriod"/>
              <a:tabLst>
                <a:tab pos="489584" algn="l"/>
                <a:tab pos="490220" algn="l"/>
              </a:tabLst>
            </a:pPr>
            <a:r>
              <a:rPr spc="-20" dirty="0">
                <a:latin typeface="Calibri Light"/>
                <a:cs typeface="Verdana"/>
              </a:rPr>
              <a:t>L’homme </a:t>
            </a:r>
            <a:r>
              <a:rPr dirty="0">
                <a:latin typeface="Calibri Light"/>
                <a:cs typeface="Verdana"/>
              </a:rPr>
              <a:t>a oublié </a:t>
            </a:r>
            <a:r>
              <a:rPr spc="-5" dirty="0">
                <a:latin typeface="Calibri Light"/>
                <a:cs typeface="Verdana"/>
              </a:rPr>
              <a:t>comment </a:t>
            </a:r>
            <a:r>
              <a:rPr dirty="0">
                <a:latin typeface="Calibri Light"/>
                <a:cs typeface="Verdana"/>
              </a:rPr>
              <a:t>faire un </a:t>
            </a:r>
            <a:r>
              <a:rPr spc="-5" dirty="0">
                <a:latin typeface="Calibri Light"/>
                <a:cs typeface="Verdana"/>
              </a:rPr>
              <a:t>gâteau, </a:t>
            </a:r>
            <a:r>
              <a:rPr dirty="0">
                <a:latin typeface="Calibri Light"/>
                <a:cs typeface="Verdana"/>
              </a:rPr>
              <a:t>et il </a:t>
            </a:r>
            <a:r>
              <a:rPr spc="-5" dirty="0">
                <a:latin typeface="Calibri Light"/>
                <a:cs typeface="Verdana"/>
              </a:rPr>
              <a:t>est </a:t>
            </a:r>
            <a:r>
              <a:rPr dirty="0">
                <a:latin typeface="Calibri Light"/>
                <a:cs typeface="Verdana"/>
              </a:rPr>
              <a:t>en </a:t>
            </a:r>
            <a:r>
              <a:rPr spc="-10" dirty="0">
                <a:latin typeface="Calibri Light"/>
                <a:cs typeface="Verdana"/>
              </a:rPr>
              <a:t>train </a:t>
            </a:r>
            <a:r>
              <a:rPr spc="-5" dirty="0" err="1">
                <a:latin typeface="Calibri Light"/>
                <a:cs typeface="Verdana"/>
              </a:rPr>
              <a:t>d’appeler</a:t>
            </a:r>
            <a:r>
              <a:rPr lang="en-US" spc="-5" dirty="0">
                <a:latin typeface="Calibri Light"/>
                <a:cs typeface="Verdana"/>
              </a:rPr>
              <a:t> </a:t>
            </a:r>
            <a:r>
              <a:rPr dirty="0" err="1">
                <a:latin typeface="Calibri Light"/>
                <a:cs typeface="Verdana"/>
              </a:rPr>
              <a:t>sa</a:t>
            </a:r>
            <a:r>
              <a:rPr dirty="0">
                <a:latin typeface="Calibri Light"/>
                <a:cs typeface="Verdana"/>
              </a:rPr>
              <a:t> </a:t>
            </a:r>
            <a:r>
              <a:rPr spc="-5" dirty="0">
                <a:latin typeface="Calibri Light"/>
                <a:cs typeface="Verdana"/>
              </a:rPr>
              <a:t>mère pour </a:t>
            </a:r>
            <a:r>
              <a:rPr dirty="0">
                <a:latin typeface="Calibri Light"/>
                <a:cs typeface="Verdana"/>
              </a:rPr>
              <a:t>lui </a:t>
            </a:r>
            <a:r>
              <a:rPr spc="-5" dirty="0">
                <a:latin typeface="Calibri Light"/>
                <a:cs typeface="Verdana"/>
              </a:rPr>
              <a:t>demander comment</a:t>
            </a:r>
            <a:r>
              <a:rPr spc="15" dirty="0">
                <a:latin typeface="Calibri Light"/>
                <a:cs typeface="Verdana"/>
              </a:rPr>
              <a:t> </a:t>
            </a:r>
            <a:r>
              <a:rPr dirty="0">
                <a:latin typeface="Calibri Light"/>
                <a:cs typeface="Verdana"/>
              </a:rPr>
              <a:t>faire.</a:t>
            </a:r>
          </a:p>
        </p:txBody>
      </p:sp>
      <p:pic>
        <p:nvPicPr>
          <p:cNvPr id="17" name="Picture 4"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7680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7" name="Caption_76804"/>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pic>
        <p:nvPicPr>
          <p:cNvPr id="2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8642313" y="2325264"/>
            <a:ext cx="0" cy="1369060"/>
          </a:xfrm>
          <a:custGeom>
            <a:avLst/>
            <a:gdLst/>
            <a:ahLst/>
            <a:cxnLst/>
            <a:rect l="l" t="t" r="r" b="b"/>
            <a:pathLst>
              <a:path h="1369060">
                <a:moveTo>
                  <a:pt x="0" y="0"/>
                </a:moveTo>
                <a:lnTo>
                  <a:pt x="0" y="1368552"/>
                </a:lnTo>
              </a:path>
            </a:pathLst>
          </a:custGeom>
          <a:ln w="73151">
            <a:solidFill>
              <a:srgbClr val="FFFFFF"/>
            </a:solidFill>
          </a:ln>
        </p:spPr>
        <p:txBody>
          <a:bodyPr wrap="square" lIns="0" tIns="0" rIns="0" bIns="0" rtlCol="0"/>
          <a:lstStyle/>
          <a:p>
            <a:endParaRPr>
              <a:latin typeface="Calibri Light"/>
            </a:endParaRPr>
          </a:p>
        </p:txBody>
      </p:sp>
      <p:sp>
        <p:nvSpPr>
          <p:cNvPr id="9" name="object 9"/>
          <p:cNvSpPr/>
          <p:nvPr/>
        </p:nvSpPr>
        <p:spPr>
          <a:xfrm>
            <a:off x="8672801" y="3140965"/>
            <a:ext cx="0" cy="504825"/>
          </a:xfrm>
          <a:custGeom>
            <a:avLst/>
            <a:gdLst/>
            <a:ahLst/>
            <a:cxnLst/>
            <a:rect l="l" t="t" r="r" b="b"/>
            <a:pathLst>
              <a:path h="504825">
                <a:moveTo>
                  <a:pt x="0" y="0"/>
                </a:moveTo>
                <a:lnTo>
                  <a:pt x="0" y="504444"/>
                </a:lnTo>
              </a:path>
            </a:pathLst>
          </a:custGeom>
          <a:ln w="45720">
            <a:solidFill>
              <a:srgbClr val="FFFFFF"/>
            </a:solidFill>
          </a:ln>
        </p:spPr>
        <p:txBody>
          <a:bodyPr wrap="square" lIns="0" tIns="0" rIns="0" bIns="0" rtlCol="0"/>
          <a:lstStyle/>
          <a:p>
            <a:endParaRPr>
              <a:latin typeface="Calibri Light"/>
            </a:endParaRPr>
          </a:p>
        </p:txBody>
      </p:sp>
      <p:sp>
        <p:nvSpPr>
          <p:cNvPr id="10" name="object 10"/>
          <p:cNvSpPr/>
          <p:nvPr/>
        </p:nvSpPr>
        <p:spPr>
          <a:xfrm>
            <a:off x="8786624" y="3998214"/>
            <a:ext cx="575883" cy="0"/>
          </a:xfrm>
          <a:custGeom>
            <a:avLst/>
            <a:gdLst/>
            <a:ahLst/>
            <a:cxnLst/>
            <a:rect l="l" t="t" r="r" b="b"/>
            <a:pathLst>
              <a:path w="431800">
                <a:moveTo>
                  <a:pt x="0" y="0"/>
                </a:moveTo>
                <a:lnTo>
                  <a:pt x="431292" y="0"/>
                </a:lnTo>
              </a:path>
            </a:pathLst>
          </a:custGeom>
          <a:ln w="71627">
            <a:solidFill>
              <a:srgbClr val="FFFFFF"/>
            </a:solidFill>
          </a:ln>
        </p:spPr>
        <p:txBody>
          <a:bodyPr wrap="square" lIns="0" tIns="0" rIns="0" bIns="0" rtlCol="0"/>
          <a:lstStyle/>
          <a:p>
            <a:endParaRPr>
              <a:latin typeface="Calibri Light"/>
            </a:endParaRPr>
          </a:p>
        </p:txBody>
      </p:sp>
      <p:sp>
        <p:nvSpPr>
          <p:cNvPr id="12" name="object 12"/>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dirty="0"/>
              <a:t>S’il-vous plait, veuillez ré-estimer la probabilité</a:t>
            </a:r>
            <a:endParaRPr sz="3600" dirty="0"/>
          </a:p>
        </p:txBody>
      </p:sp>
      <p:sp>
        <p:nvSpPr>
          <p:cNvPr id="14" name="Footer Placeholder 13"/>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5" name="Slide Number Placeholder 14"/>
          <p:cNvSpPr>
            <a:spLocks noGrp="1"/>
          </p:cNvSpPr>
          <p:nvPr>
            <p:ph type="sldNum" sz="quarter" idx="12"/>
          </p:nvPr>
        </p:nvSpPr>
        <p:spPr/>
        <p:txBody>
          <a:bodyPr/>
          <a:lstStyle/>
          <a:p>
            <a:fld id="{B6F15528-21DE-4FAA-801E-634DDDAF4B2B}" type="slidenum">
              <a:rPr lang="en-US" smtClean="0"/>
              <a:pPr/>
              <a:t>31</a:t>
            </a:fld>
            <a:endParaRPr lang="en-US"/>
          </a:p>
        </p:txBody>
      </p:sp>
      <p:sp>
        <p:nvSpPr>
          <p:cNvPr id="13" name="object 13"/>
          <p:cNvSpPr txBox="1"/>
          <p:nvPr/>
        </p:nvSpPr>
        <p:spPr>
          <a:xfrm>
            <a:off x="408955" y="4846320"/>
            <a:ext cx="11376000" cy="185928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spc="-20" dirty="0" err="1">
                <a:latin typeface="Calibri Light"/>
                <a:cs typeface="Verdana"/>
              </a:rPr>
              <a:t>L’homme</a:t>
            </a:r>
            <a:r>
              <a:rPr spc="-20" dirty="0">
                <a:latin typeface="Calibri Light"/>
                <a:cs typeface="Verdana"/>
              </a:rPr>
              <a:t> </a:t>
            </a:r>
            <a:r>
              <a:rPr dirty="0">
                <a:latin typeface="Calibri Light"/>
                <a:cs typeface="Verdana"/>
              </a:rPr>
              <a:t>a été </a:t>
            </a:r>
            <a:r>
              <a:rPr spc="-10" dirty="0">
                <a:latin typeface="Calibri Light"/>
                <a:cs typeface="Verdana"/>
              </a:rPr>
              <a:t>distrait </a:t>
            </a:r>
            <a:r>
              <a:rPr spc="-5" dirty="0">
                <a:latin typeface="Calibri Light"/>
                <a:cs typeface="Verdana"/>
              </a:rPr>
              <a:t>par </a:t>
            </a:r>
            <a:r>
              <a:rPr dirty="0">
                <a:latin typeface="Calibri Light"/>
                <a:cs typeface="Verdana"/>
              </a:rPr>
              <a:t>le </a:t>
            </a:r>
            <a:r>
              <a:rPr spc="-5" dirty="0">
                <a:latin typeface="Calibri Light"/>
                <a:cs typeface="Verdana"/>
              </a:rPr>
              <a:t>téléphone, </a:t>
            </a:r>
            <a:r>
              <a:rPr dirty="0">
                <a:latin typeface="Calibri Light"/>
                <a:cs typeface="Verdana"/>
              </a:rPr>
              <a:t>et la </a:t>
            </a:r>
            <a:r>
              <a:rPr spc="-5" dirty="0">
                <a:latin typeface="Calibri Light"/>
                <a:cs typeface="Verdana"/>
              </a:rPr>
              <a:t>pizza qu’il venait de</a:t>
            </a:r>
            <a:r>
              <a:rPr spc="150" dirty="0">
                <a:latin typeface="Calibri Light"/>
                <a:cs typeface="Verdana"/>
              </a:rPr>
              <a:t> </a:t>
            </a:r>
            <a:r>
              <a:rPr spc="-5" dirty="0">
                <a:latin typeface="Calibri Light"/>
                <a:cs typeface="Verdana"/>
              </a:rPr>
              <a:t>lancer</a:t>
            </a:r>
            <a:r>
              <a:rPr lang="en-US" spc="-5" dirty="0">
                <a:latin typeface="Calibri Light"/>
                <a:cs typeface="Verdana"/>
              </a:rPr>
              <a:t> </a:t>
            </a:r>
            <a:r>
              <a:rPr spc="-5" dirty="0" err="1">
                <a:latin typeface="Calibri Light"/>
                <a:cs typeface="Verdana"/>
              </a:rPr>
              <a:t>atterrit</a:t>
            </a:r>
            <a:r>
              <a:rPr spc="-5" dirty="0">
                <a:latin typeface="Calibri Light"/>
                <a:cs typeface="Verdana"/>
              </a:rPr>
              <a:t> </a:t>
            </a:r>
            <a:r>
              <a:rPr dirty="0">
                <a:latin typeface="Calibri Light"/>
                <a:cs typeface="Verdana"/>
              </a:rPr>
              <a:t>sur sa </a:t>
            </a:r>
            <a:r>
              <a:rPr spc="-10" dirty="0">
                <a:latin typeface="Calibri Light"/>
                <a:cs typeface="Verdana"/>
              </a:rPr>
              <a:t>tête.</a:t>
            </a:r>
            <a:endParaRPr dirty="0">
              <a:latin typeface="Calibri Light"/>
              <a:cs typeface="Verdana"/>
            </a:endParaRPr>
          </a:p>
          <a:p>
            <a:pPr marL="285750" marR="1184910" indent="-285750">
              <a:spcBef>
                <a:spcPts val="1200"/>
              </a:spcBef>
              <a:buClr>
                <a:srgbClr val="333333"/>
              </a:buClr>
              <a:buFont typeface="WingDings"/>
              <a:buAutoNum type="arabicPeriod"/>
              <a:tabLst>
                <a:tab pos="489584" algn="l"/>
                <a:tab pos="490220" algn="l"/>
              </a:tabLst>
            </a:pPr>
            <a:r>
              <a:rPr spc="-20" dirty="0">
                <a:latin typeface="Calibri Light"/>
                <a:cs typeface="Verdana"/>
              </a:rPr>
              <a:t>L’homme </a:t>
            </a:r>
            <a:r>
              <a:rPr dirty="0">
                <a:latin typeface="Calibri Light"/>
                <a:cs typeface="Verdana"/>
              </a:rPr>
              <a:t>est en </a:t>
            </a:r>
            <a:r>
              <a:rPr spc="-10" dirty="0">
                <a:latin typeface="Calibri Light"/>
                <a:cs typeface="Verdana"/>
              </a:rPr>
              <a:t>train </a:t>
            </a:r>
            <a:r>
              <a:rPr spc="-5" dirty="0">
                <a:latin typeface="Calibri Light"/>
                <a:cs typeface="Verdana"/>
              </a:rPr>
              <a:t>d’appeler </a:t>
            </a:r>
            <a:r>
              <a:rPr dirty="0">
                <a:latin typeface="Calibri Light"/>
                <a:cs typeface="Verdana"/>
              </a:rPr>
              <a:t>à </a:t>
            </a:r>
            <a:r>
              <a:rPr spc="-5" dirty="0">
                <a:latin typeface="Calibri Light"/>
                <a:cs typeface="Verdana"/>
              </a:rPr>
              <a:t>l’aide, parce </a:t>
            </a:r>
            <a:r>
              <a:rPr spc="-5" dirty="0" err="1">
                <a:latin typeface="Calibri Light"/>
                <a:cs typeface="Verdana"/>
              </a:rPr>
              <a:t>qu’une</a:t>
            </a:r>
            <a:r>
              <a:rPr spc="-5" dirty="0">
                <a:latin typeface="Calibri Light"/>
                <a:cs typeface="Verdana"/>
              </a:rPr>
              <a:t> </a:t>
            </a:r>
            <a:r>
              <a:rPr spc="-5" dirty="0" err="1">
                <a:latin typeface="Calibri Light"/>
                <a:cs typeface="Verdana"/>
              </a:rPr>
              <a:t>créature</a:t>
            </a:r>
            <a:r>
              <a:rPr lang="en-US" spc="-5" dirty="0">
                <a:latin typeface="Calibri Light"/>
                <a:cs typeface="Verdana"/>
              </a:rPr>
              <a:t> </a:t>
            </a:r>
            <a:r>
              <a:rPr spc="-5" dirty="0" err="1">
                <a:latin typeface="Calibri Light"/>
                <a:cs typeface="Verdana"/>
              </a:rPr>
              <a:t>extraterrestre</a:t>
            </a:r>
            <a:r>
              <a:rPr spc="-5" dirty="0">
                <a:latin typeface="Calibri Light"/>
                <a:cs typeface="Verdana"/>
              </a:rPr>
              <a:t> </a:t>
            </a:r>
            <a:r>
              <a:rPr dirty="0">
                <a:latin typeface="Calibri Light"/>
                <a:cs typeface="Verdana"/>
              </a:rPr>
              <a:t>a </a:t>
            </a:r>
            <a:r>
              <a:rPr spc="-5" dirty="0">
                <a:latin typeface="Calibri Light"/>
                <a:cs typeface="Verdana"/>
              </a:rPr>
              <a:t>atterri </a:t>
            </a:r>
            <a:r>
              <a:rPr dirty="0">
                <a:latin typeface="Calibri Light"/>
                <a:cs typeface="Verdana"/>
              </a:rPr>
              <a:t>sur sa</a:t>
            </a:r>
            <a:r>
              <a:rPr spc="0" dirty="0">
                <a:latin typeface="Calibri Light"/>
                <a:cs typeface="Verdana"/>
              </a:rPr>
              <a:t> </a:t>
            </a:r>
            <a:r>
              <a:rPr spc="-10" dirty="0">
                <a:latin typeface="Calibri Light"/>
                <a:cs typeface="Verdana"/>
              </a:rPr>
              <a:t>tête.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est en </a:t>
            </a:r>
            <a:r>
              <a:rPr spc="-10" dirty="0">
                <a:latin typeface="Calibri Light"/>
                <a:cs typeface="Verdana"/>
              </a:rPr>
              <a:t>train d’essayer </a:t>
            </a:r>
            <a:r>
              <a:rPr spc="-5" dirty="0">
                <a:latin typeface="Calibri Light"/>
                <a:cs typeface="Verdana"/>
              </a:rPr>
              <a:t>de </a:t>
            </a:r>
            <a:r>
              <a:rPr dirty="0">
                <a:latin typeface="Calibri Light"/>
                <a:cs typeface="Verdana"/>
              </a:rPr>
              <a:t>faire rire une fille en </a:t>
            </a:r>
            <a:r>
              <a:rPr spc="-5" dirty="0" err="1">
                <a:latin typeface="Calibri Light"/>
                <a:cs typeface="Verdana"/>
              </a:rPr>
              <a:t>portant</a:t>
            </a:r>
            <a:r>
              <a:rPr spc="100" dirty="0">
                <a:latin typeface="Calibri Light"/>
                <a:cs typeface="Verdana"/>
              </a:rPr>
              <a:t> </a:t>
            </a:r>
            <a:r>
              <a:rPr dirty="0">
                <a:latin typeface="Calibri Light"/>
                <a:cs typeface="Verdana"/>
              </a:rPr>
              <a:t>un</a:t>
            </a:r>
            <a:r>
              <a:rPr lang="en-US" dirty="0">
                <a:latin typeface="Calibri Light"/>
                <a:cs typeface="Verdana"/>
              </a:rPr>
              <a:t> </a:t>
            </a:r>
            <a:r>
              <a:rPr spc="-5" dirty="0">
                <a:latin typeface="Calibri Light"/>
                <a:cs typeface="Verdana"/>
              </a:rPr>
              <a:t>chapeau </a:t>
            </a:r>
            <a:r>
              <a:rPr dirty="0">
                <a:latin typeface="Calibri Light"/>
                <a:cs typeface="Verdana"/>
              </a:rPr>
              <a:t>ridicule.</a:t>
            </a:r>
          </a:p>
          <a:p>
            <a:pPr marL="285750" marR="207010" indent="-285750">
              <a:spcBef>
                <a:spcPts val="1200"/>
              </a:spcBef>
              <a:buClr>
                <a:srgbClr val="333333"/>
              </a:buClr>
              <a:buFont typeface="WingDings"/>
              <a:buAutoNum type="arabicPeriod"/>
              <a:tabLst>
                <a:tab pos="489584" algn="l"/>
                <a:tab pos="490220" algn="l"/>
              </a:tabLst>
            </a:pPr>
            <a:r>
              <a:rPr spc="-20" dirty="0">
                <a:latin typeface="Calibri Light"/>
                <a:cs typeface="Verdana"/>
              </a:rPr>
              <a:t>L’homme </a:t>
            </a:r>
            <a:r>
              <a:rPr dirty="0">
                <a:latin typeface="Calibri Light"/>
                <a:cs typeface="Verdana"/>
              </a:rPr>
              <a:t>a oublié </a:t>
            </a:r>
            <a:r>
              <a:rPr spc="-5" dirty="0">
                <a:latin typeface="Calibri Light"/>
                <a:cs typeface="Verdana"/>
              </a:rPr>
              <a:t>comment </a:t>
            </a:r>
            <a:r>
              <a:rPr dirty="0">
                <a:latin typeface="Calibri Light"/>
                <a:cs typeface="Verdana"/>
              </a:rPr>
              <a:t>faire un </a:t>
            </a:r>
            <a:r>
              <a:rPr spc="-5" dirty="0">
                <a:latin typeface="Calibri Light"/>
                <a:cs typeface="Verdana"/>
              </a:rPr>
              <a:t>gâteau, </a:t>
            </a:r>
            <a:r>
              <a:rPr dirty="0">
                <a:latin typeface="Calibri Light"/>
                <a:cs typeface="Verdana"/>
              </a:rPr>
              <a:t>et il </a:t>
            </a:r>
            <a:r>
              <a:rPr spc="-5" dirty="0">
                <a:latin typeface="Calibri Light"/>
                <a:cs typeface="Verdana"/>
              </a:rPr>
              <a:t>est </a:t>
            </a:r>
            <a:r>
              <a:rPr dirty="0">
                <a:latin typeface="Calibri Light"/>
                <a:cs typeface="Verdana"/>
              </a:rPr>
              <a:t>en </a:t>
            </a:r>
            <a:r>
              <a:rPr spc="-10" dirty="0">
                <a:latin typeface="Calibri Light"/>
                <a:cs typeface="Verdana"/>
              </a:rPr>
              <a:t>train </a:t>
            </a:r>
            <a:r>
              <a:rPr spc="-5" dirty="0" err="1">
                <a:latin typeface="Calibri Light"/>
                <a:cs typeface="Verdana"/>
              </a:rPr>
              <a:t>d’appeler</a:t>
            </a:r>
            <a:r>
              <a:rPr lang="en-US" spc="-5" dirty="0">
                <a:latin typeface="Calibri Light"/>
                <a:cs typeface="Verdana"/>
              </a:rPr>
              <a:t> </a:t>
            </a:r>
            <a:r>
              <a:rPr dirty="0" err="1">
                <a:latin typeface="Calibri Light"/>
                <a:cs typeface="Verdana"/>
              </a:rPr>
              <a:t>sa</a:t>
            </a:r>
            <a:r>
              <a:rPr dirty="0">
                <a:latin typeface="Calibri Light"/>
                <a:cs typeface="Verdana"/>
              </a:rPr>
              <a:t> </a:t>
            </a:r>
            <a:r>
              <a:rPr spc="-5" dirty="0">
                <a:latin typeface="Calibri Light"/>
                <a:cs typeface="Verdana"/>
              </a:rPr>
              <a:t>mère pour </a:t>
            </a:r>
            <a:r>
              <a:rPr dirty="0">
                <a:latin typeface="Calibri Light"/>
                <a:cs typeface="Verdana"/>
              </a:rPr>
              <a:t>lui </a:t>
            </a:r>
            <a:r>
              <a:rPr spc="-5" dirty="0">
                <a:latin typeface="Calibri Light"/>
                <a:cs typeface="Verdana"/>
              </a:rPr>
              <a:t>demander comment</a:t>
            </a:r>
            <a:r>
              <a:rPr spc="15" dirty="0">
                <a:latin typeface="Calibri Light"/>
                <a:cs typeface="Verdana"/>
              </a:rPr>
              <a:t> </a:t>
            </a:r>
            <a:r>
              <a:rPr dirty="0">
                <a:latin typeface="Calibri Light"/>
                <a:cs typeface="Verdana"/>
              </a:rPr>
              <a:t>faire.</a:t>
            </a:r>
          </a:p>
        </p:txBody>
      </p:sp>
      <p:pic>
        <p:nvPicPr>
          <p:cNvPr id="18" name="Picture 4"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78856"/>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2" name="Caption_78853"/>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3" name="Caption_78852"/>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pic>
        <p:nvPicPr>
          <p:cNvPr id="3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8482839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13"/>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5" name="Slide Number Placeholder 14"/>
          <p:cNvSpPr>
            <a:spLocks noGrp="1"/>
          </p:cNvSpPr>
          <p:nvPr>
            <p:ph type="sldNum" sz="quarter" idx="12"/>
          </p:nvPr>
        </p:nvSpPr>
        <p:spPr/>
        <p:txBody>
          <a:bodyPr/>
          <a:lstStyle/>
          <a:p>
            <a:fld id="{B6F15528-21DE-4FAA-801E-634DDDAF4B2B}" type="slidenum">
              <a:rPr lang="en-US" smtClean="0"/>
              <a:pPr/>
              <a:t>32</a:t>
            </a:fld>
            <a:endParaRPr lang="en-US"/>
          </a:p>
        </p:txBody>
      </p:sp>
      <p:sp>
        <p:nvSpPr>
          <p:cNvPr id="13" name="object 13"/>
          <p:cNvSpPr txBox="1"/>
          <p:nvPr/>
        </p:nvSpPr>
        <p:spPr>
          <a:xfrm>
            <a:off x="408955" y="4846320"/>
            <a:ext cx="11376000" cy="1859280"/>
          </a:xfrm>
          <a:prstGeom prst="rect">
            <a:avLst/>
          </a:prstGeom>
        </p:spPr>
        <p:txBody>
          <a:bodyPr vert="horz" wrap="square" lIns="0" tIns="0" rIns="0" bIns="0" rtlCol="0">
            <a:noAutofit/>
          </a:bodyPr>
          <a:lstStyle/>
          <a:p>
            <a:pPr marL="285750" indent="-285750">
              <a:spcBef>
                <a:spcPts val="1200"/>
              </a:spcBef>
              <a:buClr>
                <a:srgbClr val="004992"/>
              </a:buClr>
              <a:buFont typeface="WingDings"/>
              <a:buAutoNum type="arabicPeriod"/>
              <a:tabLst>
                <a:tab pos="489584" algn="l"/>
                <a:tab pos="490220" algn="l"/>
              </a:tabLst>
            </a:pPr>
            <a:r>
              <a:rPr spc="-20" dirty="0" err="1">
                <a:solidFill>
                  <a:srgbClr val="004992"/>
                </a:solidFill>
                <a:latin typeface="Calibri Light"/>
                <a:cs typeface="Verdana"/>
              </a:rPr>
              <a:t>L’homme</a:t>
            </a:r>
            <a:r>
              <a:rPr spc="-20" dirty="0">
                <a:solidFill>
                  <a:srgbClr val="004992"/>
                </a:solidFill>
                <a:latin typeface="Calibri Light"/>
                <a:cs typeface="Verdana"/>
              </a:rPr>
              <a:t> </a:t>
            </a:r>
            <a:r>
              <a:rPr dirty="0">
                <a:solidFill>
                  <a:srgbClr val="004992"/>
                </a:solidFill>
                <a:latin typeface="Calibri Light"/>
                <a:cs typeface="Verdana"/>
              </a:rPr>
              <a:t>a été </a:t>
            </a:r>
            <a:r>
              <a:rPr spc="-10" dirty="0">
                <a:solidFill>
                  <a:srgbClr val="004992"/>
                </a:solidFill>
                <a:latin typeface="Calibri Light"/>
                <a:cs typeface="Verdana"/>
              </a:rPr>
              <a:t>distrait </a:t>
            </a:r>
            <a:r>
              <a:rPr spc="-5" dirty="0">
                <a:solidFill>
                  <a:srgbClr val="004992"/>
                </a:solidFill>
                <a:latin typeface="Calibri Light"/>
                <a:cs typeface="Verdana"/>
              </a:rPr>
              <a:t>par </a:t>
            </a:r>
            <a:r>
              <a:rPr dirty="0">
                <a:solidFill>
                  <a:srgbClr val="004992"/>
                </a:solidFill>
                <a:latin typeface="Calibri Light"/>
                <a:cs typeface="Verdana"/>
              </a:rPr>
              <a:t>le </a:t>
            </a:r>
            <a:r>
              <a:rPr spc="-5" dirty="0">
                <a:solidFill>
                  <a:srgbClr val="004992"/>
                </a:solidFill>
                <a:latin typeface="Calibri Light"/>
                <a:cs typeface="Verdana"/>
              </a:rPr>
              <a:t>téléphone, </a:t>
            </a:r>
            <a:r>
              <a:rPr dirty="0">
                <a:solidFill>
                  <a:srgbClr val="004992"/>
                </a:solidFill>
                <a:latin typeface="Calibri Light"/>
                <a:cs typeface="Verdana"/>
              </a:rPr>
              <a:t>et la </a:t>
            </a:r>
            <a:r>
              <a:rPr spc="-5" dirty="0">
                <a:solidFill>
                  <a:srgbClr val="004992"/>
                </a:solidFill>
                <a:latin typeface="Calibri Light"/>
                <a:cs typeface="Verdana"/>
              </a:rPr>
              <a:t>pizza qu’il venait de</a:t>
            </a:r>
            <a:r>
              <a:rPr spc="150" dirty="0">
                <a:solidFill>
                  <a:srgbClr val="004992"/>
                </a:solidFill>
                <a:latin typeface="Calibri Light"/>
                <a:cs typeface="Verdana"/>
              </a:rPr>
              <a:t> </a:t>
            </a:r>
            <a:r>
              <a:rPr spc="-5" dirty="0">
                <a:solidFill>
                  <a:srgbClr val="004992"/>
                </a:solidFill>
                <a:latin typeface="Calibri Light"/>
                <a:cs typeface="Verdana"/>
              </a:rPr>
              <a:t>lancer</a:t>
            </a:r>
            <a:r>
              <a:rPr lang="en-US" spc="-5" dirty="0">
                <a:solidFill>
                  <a:srgbClr val="004992"/>
                </a:solidFill>
                <a:latin typeface="Calibri Light"/>
                <a:cs typeface="Verdana"/>
              </a:rPr>
              <a:t> </a:t>
            </a:r>
            <a:r>
              <a:rPr spc="-5" dirty="0" err="1">
                <a:solidFill>
                  <a:srgbClr val="004992"/>
                </a:solidFill>
                <a:latin typeface="Calibri Light"/>
                <a:cs typeface="Verdana"/>
              </a:rPr>
              <a:t>atterrit</a:t>
            </a:r>
            <a:r>
              <a:rPr spc="-5" dirty="0">
                <a:solidFill>
                  <a:srgbClr val="004992"/>
                </a:solidFill>
                <a:latin typeface="Calibri Light"/>
                <a:cs typeface="Verdana"/>
              </a:rPr>
              <a:t> </a:t>
            </a:r>
            <a:r>
              <a:rPr dirty="0">
                <a:solidFill>
                  <a:srgbClr val="004992"/>
                </a:solidFill>
                <a:latin typeface="Calibri Light"/>
                <a:cs typeface="Verdana"/>
              </a:rPr>
              <a:t>sur sa </a:t>
            </a:r>
            <a:r>
              <a:rPr spc="-10" dirty="0">
                <a:solidFill>
                  <a:srgbClr val="004992"/>
                </a:solidFill>
                <a:latin typeface="Calibri Light"/>
                <a:cs typeface="Verdana"/>
              </a:rPr>
              <a:t>tête.</a:t>
            </a:r>
            <a:endParaRPr dirty="0">
              <a:solidFill>
                <a:srgbClr val="004992"/>
              </a:solidFill>
              <a:latin typeface="Calibri Light"/>
              <a:cs typeface="Verdana"/>
            </a:endParaRPr>
          </a:p>
          <a:p>
            <a:pPr marL="285750" marR="1184910" indent="-285750">
              <a:spcBef>
                <a:spcPts val="1200"/>
              </a:spcBef>
              <a:buClr>
                <a:srgbClr val="333333"/>
              </a:buClr>
              <a:buFont typeface="WingDings"/>
              <a:buAutoNum type="arabicPeriod"/>
              <a:tabLst>
                <a:tab pos="489584" algn="l"/>
                <a:tab pos="490220" algn="l"/>
              </a:tabLst>
            </a:pPr>
            <a:r>
              <a:rPr spc="-20" dirty="0">
                <a:latin typeface="Calibri Light"/>
                <a:cs typeface="Verdana"/>
              </a:rPr>
              <a:t>L’homme </a:t>
            </a:r>
            <a:r>
              <a:rPr dirty="0">
                <a:latin typeface="Calibri Light"/>
                <a:cs typeface="Verdana"/>
              </a:rPr>
              <a:t>est en </a:t>
            </a:r>
            <a:r>
              <a:rPr spc="-10" dirty="0">
                <a:latin typeface="Calibri Light"/>
                <a:cs typeface="Verdana"/>
              </a:rPr>
              <a:t>train </a:t>
            </a:r>
            <a:r>
              <a:rPr spc="-5" dirty="0">
                <a:latin typeface="Calibri Light"/>
                <a:cs typeface="Verdana"/>
              </a:rPr>
              <a:t>d’appeler </a:t>
            </a:r>
            <a:r>
              <a:rPr dirty="0">
                <a:latin typeface="Calibri Light"/>
                <a:cs typeface="Verdana"/>
              </a:rPr>
              <a:t>à </a:t>
            </a:r>
            <a:r>
              <a:rPr spc="-5" dirty="0">
                <a:latin typeface="Calibri Light"/>
                <a:cs typeface="Verdana"/>
              </a:rPr>
              <a:t>l’aide, parce </a:t>
            </a:r>
            <a:r>
              <a:rPr spc="-5" dirty="0" err="1">
                <a:latin typeface="Calibri Light"/>
                <a:cs typeface="Verdana"/>
              </a:rPr>
              <a:t>qu’une</a:t>
            </a:r>
            <a:r>
              <a:rPr spc="-5" dirty="0">
                <a:latin typeface="Calibri Light"/>
                <a:cs typeface="Verdana"/>
              </a:rPr>
              <a:t> </a:t>
            </a:r>
            <a:r>
              <a:rPr spc="-5" dirty="0" err="1">
                <a:latin typeface="Calibri Light"/>
                <a:cs typeface="Verdana"/>
              </a:rPr>
              <a:t>créature</a:t>
            </a:r>
            <a:r>
              <a:rPr lang="en-US" spc="-5" dirty="0">
                <a:latin typeface="Calibri Light"/>
                <a:cs typeface="Verdana"/>
              </a:rPr>
              <a:t> </a:t>
            </a:r>
            <a:r>
              <a:rPr spc="-5" dirty="0" err="1">
                <a:latin typeface="Calibri Light"/>
                <a:cs typeface="Verdana"/>
              </a:rPr>
              <a:t>extraterrestre</a:t>
            </a:r>
            <a:r>
              <a:rPr spc="-5" dirty="0">
                <a:latin typeface="Calibri Light"/>
                <a:cs typeface="Verdana"/>
              </a:rPr>
              <a:t> </a:t>
            </a:r>
            <a:r>
              <a:rPr dirty="0">
                <a:latin typeface="Calibri Light"/>
                <a:cs typeface="Verdana"/>
              </a:rPr>
              <a:t>a </a:t>
            </a:r>
            <a:r>
              <a:rPr spc="-5" dirty="0">
                <a:latin typeface="Calibri Light"/>
                <a:cs typeface="Verdana"/>
              </a:rPr>
              <a:t>atterri </a:t>
            </a:r>
            <a:r>
              <a:rPr dirty="0">
                <a:latin typeface="Calibri Light"/>
                <a:cs typeface="Verdana"/>
              </a:rPr>
              <a:t>sur sa</a:t>
            </a:r>
            <a:r>
              <a:rPr spc="0" dirty="0">
                <a:latin typeface="Calibri Light"/>
                <a:cs typeface="Verdana"/>
              </a:rPr>
              <a:t> </a:t>
            </a:r>
            <a:r>
              <a:rPr spc="-10" dirty="0">
                <a:latin typeface="Calibri Light"/>
                <a:cs typeface="Verdana"/>
              </a:rPr>
              <a:t>tête.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est en </a:t>
            </a:r>
            <a:r>
              <a:rPr spc="-10" dirty="0">
                <a:latin typeface="Calibri Light"/>
                <a:cs typeface="Verdana"/>
              </a:rPr>
              <a:t>train d’essayer </a:t>
            </a:r>
            <a:r>
              <a:rPr spc="-5" dirty="0">
                <a:latin typeface="Calibri Light"/>
                <a:cs typeface="Verdana"/>
              </a:rPr>
              <a:t>de </a:t>
            </a:r>
            <a:r>
              <a:rPr dirty="0">
                <a:latin typeface="Calibri Light"/>
                <a:cs typeface="Verdana"/>
              </a:rPr>
              <a:t>faire rire une fille en </a:t>
            </a:r>
            <a:r>
              <a:rPr spc="-5" dirty="0" err="1">
                <a:latin typeface="Calibri Light"/>
                <a:cs typeface="Verdana"/>
              </a:rPr>
              <a:t>portant</a:t>
            </a:r>
            <a:r>
              <a:rPr spc="100" dirty="0">
                <a:latin typeface="Calibri Light"/>
                <a:cs typeface="Verdana"/>
              </a:rPr>
              <a:t> </a:t>
            </a:r>
            <a:r>
              <a:rPr dirty="0">
                <a:latin typeface="Calibri Light"/>
                <a:cs typeface="Verdana"/>
              </a:rPr>
              <a:t>un</a:t>
            </a:r>
            <a:r>
              <a:rPr lang="en-US" dirty="0">
                <a:latin typeface="Calibri Light"/>
                <a:cs typeface="Verdana"/>
              </a:rPr>
              <a:t> </a:t>
            </a:r>
            <a:r>
              <a:rPr spc="-5" dirty="0">
                <a:latin typeface="Calibri Light"/>
                <a:cs typeface="Verdana"/>
              </a:rPr>
              <a:t>chapeau </a:t>
            </a:r>
            <a:r>
              <a:rPr dirty="0">
                <a:latin typeface="Calibri Light"/>
                <a:cs typeface="Verdana"/>
              </a:rPr>
              <a:t>ridicule.</a:t>
            </a:r>
          </a:p>
          <a:p>
            <a:pPr marL="285750" marR="207010" indent="-285750">
              <a:spcBef>
                <a:spcPts val="1200"/>
              </a:spcBef>
              <a:buClr>
                <a:srgbClr val="333333"/>
              </a:buClr>
              <a:buFont typeface="WingDings"/>
              <a:buAutoNum type="arabicPeriod"/>
              <a:tabLst>
                <a:tab pos="489584" algn="l"/>
                <a:tab pos="490220" algn="l"/>
              </a:tabLst>
            </a:pPr>
            <a:r>
              <a:rPr spc="-20" dirty="0">
                <a:latin typeface="Calibri Light"/>
                <a:cs typeface="Verdana"/>
              </a:rPr>
              <a:t>L’homme </a:t>
            </a:r>
            <a:r>
              <a:rPr dirty="0">
                <a:latin typeface="Calibri Light"/>
                <a:cs typeface="Verdana"/>
              </a:rPr>
              <a:t>a oublié </a:t>
            </a:r>
            <a:r>
              <a:rPr spc="-5" dirty="0">
                <a:latin typeface="Calibri Light"/>
                <a:cs typeface="Verdana"/>
              </a:rPr>
              <a:t>comment </a:t>
            </a:r>
            <a:r>
              <a:rPr dirty="0">
                <a:latin typeface="Calibri Light"/>
                <a:cs typeface="Verdana"/>
              </a:rPr>
              <a:t>faire un </a:t>
            </a:r>
            <a:r>
              <a:rPr spc="-5" dirty="0">
                <a:latin typeface="Calibri Light"/>
                <a:cs typeface="Verdana"/>
              </a:rPr>
              <a:t>gâteau, </a:t>
            </a:r>
            <a:r>
              <a:rPr dirty="0">
                <a:latin typeface="Calibri Light"/>
                <a:cs typeface="Verdana"/>
              </a:rPr>
              <a:t>et il </a:t>
            </a:r>
            <a:r>
              <a:rPr spc="-5" dirty="0">
                <a:latin typeface="Calibri Light"/>
                <a:cs typeface="Verdana"/>
              </a:rPr>
              <a:t>est </a:t>
            </a:r>
            <a:r>
              <a:rPr dirty="0">
                <a:latin typeface="Calibri Light"/>
                <a:cs typeface="Verdana"/>
              </a:rPr>
              <a:t>en </a:t>
            </a:r>
            <a:r>
              <a:rPr spc="-10" dirty="0">
                <a:latin typeface="Calibri Light"/>
                <a:cs typeface="Verdana"/>
              </a:rPr>
              <a:t>train </a:t>
            </a:r>
            <a:r>
              <a:rPr spc="-5" dirty="0" err="1">
                <a:latin typeface="Calibri Light"/>
                <a:cs typeface="Verdana"/>
              </a:rPr>
              <a:t>d’appeler</a:t>
            </a:r>
            <a:r>
              <a:rPr lang="en-US" spc="-5" dirty="0">
                <a:latin typeface="Calibri Light"/>
                <a:cs typeface="Verdana"/>
              </a:rPr>
              <a:t> </a:t>
            </a:r>
            <a:r>
              <a:rPr dirty="0" err="1">
                <a:latin typeface="Calibri Light"/>
                <a:cs typeface="Verdana"/>
              </a:rPr>
              <a:t>sa</a:t>
            </a:r>
            <a:r>
              <a:rPr dirty="0">
                <a:latin typeface="Calibri Light"/>
                <a:cs typeface="Verdana"/>
              </a:rPr>
              <a:t> </a:t>
            </a:r>
            <a:r>
              <a:rPr spc="-5" dirty="0">
                <a:latin typeface="Calibri Light"/>
                <a:cs typeface="Verdana"/>
              </a:rPr>
              <a:t>mère pour </a:t>
            </a:r>
            <a:r>
              <a:rPr dirty="0">
                <a:latin typeface="Calibri Light"/>
                <a:cs typeface="Verdana"/>
              </a:rPr>
              <a:t>lui </a:t>
            </a:r>
            <a:r>
              <a:rPr spc="-5" dirty="0">
                <a:latin typeface="Calibri Light"/>
                <a:cs typeface="Verdana"/>
              </a:rPr>
              <a:t>demander comment</a:t>
            </a:r>
            <a:r>
              <a:rPr spc="15" dirty="0">
                <a:latin typeface="Calibri Light"/>
                <a:cs typeface="Verdana"/>
              </a:rPr>
              <a:t> </a:t>
            </a:r>
            <a:r>
              <a:rPr dirty="0">
                <a:latin typeface="Calibri Light"/>
                <a:cs typeface="Verdana"/>
              </a:rPr>
              <a:t>faire.</a:t>
            </a:r>
          </a:p>
        </p:txBody>
      </p:sp>
      <p:pic>
        <p:nvPicPr>
          <p:cNvPr id="18" name="Picture 4"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78856"/>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2" name="Caption_78853"/>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3" name="Caption_78852"/>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pic>
        <p:nvPicPr>
          <p:cNvPr id="3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Quelle est la probabilité de chaque option?</a:t>
            </a:r>
            <a:endParaRPr sz="3600" dirty="0"/>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33</a:t>
            </a:fld>
            <a:endParaRPr lang="en-US"/>
          </a:p>
        </p:txBody>
      </p:sp>
      <p:sp>
        <p:nvSpPr>
          <p:cNvPr id="4" name="object 4"/>
          <p:cNvSpPr txBox="1"/>
          <p:nvPr/>
        </p:nvSpPr>
        <p:spPr>
          <a:xfrm>
            <a:off x="408955" y="4846320"/>
            <a:ext cx="11376000" cy="178308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a:latin typeface="Calibri Light"/>
                <a:cs typeface="Verdana"/>
              </a:rPr>
              <a:t>Le </a:t>
            </a:r>
            <a:r>
              <a:rPr spc="-5" dirty="0">
                <a:latin typeface="Calibri Light"/>
                <a:cs typeface="Verdana"/>
              </a:rPr>
              <a:t>politicien </a:t>
            </a:r>
            <a:r>
              <a:rPr dirty="0">
                <a:latin typeface="Calibri Light"/>
                <a:cs typeface="Verdana"/>
              </a:rPr>
              <a:t>s'intéresse aux </a:t>
            </a:r>
            <a:r>
              <a:rPr spc="-5" dirty="0">
                <a:latin typeface="Calibri Light"/>
                <a:cs typeface="Verdana"/>
              </a:rPr>
              <a:t>personnes</a:t>
            </a:r>
            <a:r>
              <a:rPr spc="-100" dirty="0">
                <a:latin typeface="Calibri Light"/>
                <a:cs typeface="Verdana"/>
              </a:rPr>
              <a:t> </a:t>
            </a:r>
            <a:r>
              <a:rPr spc="-5" dirty="0">
                <a:latin typeface="Calibri Light"/>
                <a:cs typeface="Verdana"/>
              </a:rPr>
              <a:t>défavorisées.</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10" dirty="0">
                <a:latin typeface="Calibri Light"/>
                <a:cs typeface="Verdana"/>
              </a:rPr>
              <a:t>politicien </a:t>
            </a:r>
            <a:r>
              <a:rPr dirty="0">
                <a:latin typeface="Calibri Light"/>
                <a:cs typeface="Verdana"/>
              </a:rPr>
              <a:t>communiste </a:t>
            </a:r>
            <a:r>
              <a:rPr spc="-5" dirty="0">
                <a:latin typeface="Calibri Light"/>
                <a:cs typeface="Verdana"/>
              </a:rPr>
              <a:t>invite </a:t>
            </a:r>
            <a:r>
              <a:rPr spc="-10" dirty="0">
                <a:latin typeface="Calibri Light"/>
                <a:cs typeface="Verdana"/>
              </a:rPr>
              <a:t>les </a:t>
            </a:r>
            <a:r>
              <a:rPr spc="-5" dirty="0">
                <a:latin typeface="Calibri Light"/>
                <a:cs typeface="Verdana"/>
              </a:rPr>
              <a:t>ouvriers </a:t>
            </a:r>
            <a:r>
              <a:rPr dirty="0">
                <a:latin typeface="Calibri Light"/>
                <a:cs typeface="Verdana"/>
              </a:rPr>
              <a:t>à un</a:t>
            </a:r>
            <a:r>
              <a:rPr spc="-15" dirty="0">
                <a:latin typeface="Calibri Light"/>
                <a:cs typeface="Verdana"/>
              </a:rPr>
              <a:t> </a:t>
            </a:r>
            <a:r>
              <a:rPr spc="-5" dirty="0">
                <a:latin typeface="Calibri Light"/>
                <a:cs typeface="Verdana"/>
              </a:rPr>
              <a:t>engagement</a:t>
            </a:r>
            <a:r>
              <a:rPr lang="en-US" spc="-5" dirty="0">
                <a:latin typeface="Calibri Light"/>
                <a:cs typeface="Verdana"/>
              </a:rPr>
              <a:t> </a:t>
            </a:r>
            <a:r>
              <a:rPr spc="-5" dirty="0">
                <a:latin typeface="Calibri Light"/>
                <a:cs typeface="Verdana"/>
              </a:rPr>
              <a:t>plus important dans le</a:t>
            </a:r>
            <a:r>
              <a:rPr spc="-30" dirty="0">
                <a:latin typeface="Calibri Light"/>
                <a:cs typeface="Verdana"/>
              </a:rPr>
              <a:t> </a:t>
            </a:r>
            <a:r>
              <a:rPr spc="-15" dirty="0">
                <a:latin typeface="Calibri Light"/>
                <a:cs typeface="Verdana"/>
              </a:rPr>
              <a:t>travail.</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prédicateur </a:t>
            </a:r>
            <a:r>
              <a:rPr dirty="0">
                <a:latin typeface="Calibri Light"/>
                <a:cs typeface="Verdana"/>
              </a:rPr>
              <a:t>annonce </a:t>
            </a:r>
            <a:r>
              <a:rPr spc="-5" dirty="0">
                <a:latin typeface="Calibri Light"/>
                <a:cs typeface="Verdana"/>
              </a:rPr>
              <a:t>l'approche de la </a:t>
            </a:r>
            <a:r>
              <a:rPr dirty="0">
                <a:latin typeface="Calibri Light"/>
                <a:cs typeface="Verdana"/>
              </a:rPr>
              <a:t>fin </a:t>
            </a:r>
            <a:r>
              <a:rPr spc="-5" dirty="0">
                <a:latin typeface="Calibri Light"/>
                <a:cs typeface="Verdana"/>
              </a:rPr>
              <a:t>du</a:t>
            </a:r>
            <a:r>
              <a:rPr spc="-100" dirty="0">
                <a:latin typeface="Calibri Light"/>
                <a:cs typeface="Verdana"/>
              </a:rPr>
              <a:t> </a:t>
            </a:r>
            <a:r>
              <a:rPr spc="-5" dirty="0">
                <a:latin typeface="Calibri Light"/>
                <a:cs typeface="Verdana"/>
              </a:rPr>
              <a:t>monde.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10" dirty="0">
                <a:latin typeface="Calibri Light"/>
                <a:cs typeface="Verdana"/>
              </a:rPr>
              <a:t>politicien </a:t>
            </a:r>
            <a:r>
              <a:rPr spc="-5" dirty="0">
                <a:latin typeface="Calibri Light"/>
                <a:cs typeface="Verdana"/>
              </a:rPr>
              <a:t>appelle </a:t>
            </a:r>
            <a:r>
              <a:rPr spc="-10" dirty="0">
                <a:latin typeface="Calibri Light"/>
                <a:cs typeface="Verdana"/>
              </a:rPr>
              <a:t>les </a:t>
            </a:r>
            <a:r>
              <a:rPr spc="-5" dirty="0">
                <a:latin typeface="Calibri Light"/>
                <a:cs typeface="Verdana"/>
              </a:rPr>
              <a:t>ouvriers </a:t>
            </a:r>
            <a:r>
              <a:rPr dirty="0">
                <a:latin typeface="Calibri Light"/>
                <a:cs typeface="Verdana"/>
              </a:rPr>
              <a:t>à </a:t>
            </a:r>
            <a:r>
              <a:rPr spc="-5" dirty="0">
                <a:latin typeface="Calibri Light"/>
                <a:cs typeface="Verdana"/>
              </a:rPr>
              <a:t>renoncer </a:t>
            </a:r>
            <a:r>
              <a:rPr dirty="0">
                <a:latin typeface="Calibri Light"/>
                <a:cs typeface="Verdana"/>
              </a:rPr>
              <a:t>à </a:t>
            </a:r>
            <a:r>
              <a:rPr spc="-5" dirty="0">
                <a:latin typeface="Calibri Light"/>
                <a:cs typeface="Verdana"/>
              </a:rPr>
              <a:t>leur </a:t>
            </a:r>
            <a:r>
              <a:rPr spc="-10" dirty="0">
                <a:latin typeface="Calibri Light"/>
                <a:cs typeface="Verdana"/>
              </a:rPr>
              <a:t>salaire;</a:t>
            </a:r>
            <a:r>
              <a:rPr spc="55" dirty="0">
                <a:latin typeface="Calibri Light"/>
                <a:cs typeface="Verdana"/>
              </a:rPr>
              <a:t> </a:t>
            </a:r>
            <a:r>
              <a:rPr spc="-5" dirty="0">
                <a:latin typeface="Calibri Light"/>
                <a:cs typeface="Verdana"/>
              </a:rPr>
              <a:t>quant</a:t>
            </a:r>
            <a:r>
              <a:rPr lang="en-US" spc="-5" dirty="0">
                <a:latin typeface="Calibri Light"/>
                <a:cs typeface="Verdana"/>
              </a:rPr>
              <a:t> </a:t>
            </a:r>
            <a:r>
              <a:rPr dirty="0">
                <a:latin typeface="Calibri Light"/>
                <a:cs typeface="Verdana"/>
              </a:rPr>
              <a:t>à </a:t>
            </a:r>
            <a:r>
              <a:rPr spc="-5" dirty="0">
                <a:latin typeface="Calibri Light"/>
                <a:cs typeface="Verdana"/>
              </a:rPr>
              <a:t>lui, il </a:t>
            </a:r>
            <a:r>
              <a:rPr dirty="0">
                <a:latin typeface="Calibri Light"/>
                <a:cs typeface="Verdana"/>
              </a:rPr>
              <a:t>vit </a:t>
            </a:r>
            <a:r>
              <a:rPr spc="-5" dirty="0">
                <a:latin typeface="Calibri Light"/>
                <a:cs typeface="Verdana"/>
              </a:rPr>
              <a:t>dans le</a:t>
            </a:r>
            <a:r>
              <a:rPr spc="-40" dirty="0">
                <a:latin typeface="Calibri Light"/>
                <a:cs typeface="Verdana"/>
              </a:rPr>
              <a:t> </a:t>
            </a:r>
            <a:r>
              <a:rPr spc="-10" dirty="0">
                <a:latin typeface="Calibri Light"/>
                <a:cs typeface="Verdana"/>
              </a:rPr>
              <a:t>luxe.</a:t>
            </a:r>
            <a:endParaRPr dirty="0">
              <a:latin typeface="Calibri Light"/>
              <a:cs typeface="Verdana"/>
            </a:endParaRPr>
          </a:p>
        </p:txBody>
      </p:sp>
      <p:pic>
        <p:nvPicPr>
          <p:cNvPr id="9"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08955" y="4846320"/>
            <a:ext cx="11376000" cy="1859280"/>
          </a:xfrm>
          <a:prstGeom prst="rect">
            <a:avLst/>
          </a:prstGeom>
        </p:spPr>
        <p:txBody>
          <a:bodyPr vert="horz" wrap="square" lIns="0" tIns="0" rIns="0" bIns="0" rtlCol="0">
            <a:noAutofit/>
          </a:bodyPr>
          <a:lstStyle/>
          <a:p>
            <a:pPr marL="285750" indent="-285750">
              <a:spcBef>
                <a:spcPts val="1200"/>
              </a:spcBef>
              <a:buClr>
                <a:srgbClr val="000000"/>
              </a:buClr>
              <a:buFont typeface="WingDings"/>
              <a:buAutoNum type="arabicPeriod"/>
              <a:tabLst>
                <a:tab pos="489584" algn="l"/>
              </a:tabLst>
            </a:pPr>
            <a:r>
              <a:rPr>
                <a:latin typeface="Calibri Light"/>
                <a:cs typeface="Verdana"/>
              </a:rPr>
              <a:t>Le </a:t>
            </a:r>
            <a:r>
              <a:rPr spc="-5" dirty="0">
                <a:latin typeface="Calibri Light"/>
                <a:cs typeface="Verdana"/>
              </a:rPr>
              <a:t>politicien </a:t>
            </a:r>
            <a:r>
              <a:rPr dirty="0">
                <a:latin typeface="Calibri Light"/>
                <a:cs typeface="Verdana"/>
              </a:rPr>
              <a:t>s'intéresse aux </a:t>
            </a:r>
            <a:r>
              <a:rPr spc="-5" dirty="0" err="1">
                <a:latin typeface="Calibri Light"/>
                <a:cs typeface="Verdana"/>
              </a:rPr>
              <a:t>personnes</a:t>
            </a:r>
            <a:r>
              <a:rPr spc="-135" dirty="0">
                <a:latin typeface="Calibri Light"/>
                <a:cs typeface="Verdana"/>
              </a:rPr>
              <a:t> </a:t>
            </a:r>
            <a:r>
              <a:rPr spc="-5" dirty="0" err="1">
                <a:latin typeface="Calibri Light"/>
                <a:cs typeface="Verdana"/>
              </a:rPr>
              <a:t>défavorisées</a:t>
            </a:r>
            <a:r>
              <a:rPr spc="-5" dirty="0">
                <a:latin typeface="Calibri Light"/>
                <a:cs typeface="Verdana"/>
              </a:rPr>
              <a:t>.</a:t>
            </a:r>
            <a:endParaRPr lang="en-US" spc="-5" dirty="0">
              <a:latin typeface="Calibri Light"/>
              <a:cs typeface="Verdana"/>
            </a:endParaRPr>
          </a:p>
          <a:p>
            <a:pPr marL="285750" indent="-285750">
              <a:spcBef>
                <a:spcPts val="1200"/>
              </a:spcBef>
              <a:buClr>
                <a:srgbClr val="000000"/>
              </a:buClr>
              <a:buFont typeface="WingDings"/>
              <a:buAutoNum type="arabicPeriod"/>
            </a:pPr>
            <a:r>
              <a:rPr lang="fr-FR" dirty="0">
                <a:solidFill>
                  <a:srgbClr val="333333"/>
                </a:solidFill>
                <a:latin typeface="Calibri Light"/>
                <a:cs typeface="Verdana"/>
              </a:rPr>
              <a:t>Le </a:t>
            </a:r>
            <a:r>
              <a:rPr lang="fr-FR" spc="-10" dirty="0">
                <a:solidFill>
                  <a:srgbClr val="333333"/>
                </a:solidFill>
                <a:latin typeface="Calibri Light"/>
                <a:cs typeface="Verdana"/>
              </a:rPr>
              <a:t>politicien </a:t>
            </a:r>
            <a:r>
              <a:rPr lang="fr-FR" dirty="0">
                <a:solidFill>
                  <a:srgbClr val="333333"/>
                </a:solidFill>
                <a:latin typeface="Calibri Light"/>
                <a:cs typeface="Verdana"/>
              </a:rPr>
              <a:t>communiste </a:t>
            </a:r>
            <a:r>
              <a:rPr lang="fr-FR" spc="-5" dirty="0">
                <a:solidFill>
                  <a:srgbClr val="333333"/>
                </a:solidFill>
                <a:latin typeface="Calibri Light"/>
                <a:cs typeface="Verdana"/>
              </a:rPr>
              <a:t>invite </a:t>
            </a:r>
            <a:r>
              <a:rPr lang="fr-FR" spc="-10" dirty="0">
                <a:solidFill>
                  <a:srgbClr val="333333"/>
                </a:solidFill>
                <a:latin typeface="Calibri Light"/>
                <a:cs typeface="Verdana"/>
              </a:rPr>
              <a:t>les </a:t>
            </a:r>
            <a:r>
              <a:rPr lang="fr-FR" spc="-5" dirty="0">
                <a:solidFill>
                  <a:srgbClr val="333333"/>
                </a:solidFill>
                <a:latin typeface="Calibri Light"/>
                <a:cs typeface="Verdana"/>
              </a:rPr>
              <a:t>ouvriers </a:t>
            </a:r>
            <a:r>
              <a:rPr lang="fr-FR" dirty="0">
                <a:solidFill>
                  <a:srgbClr val="333333"/>
                </a:solidFill>
                <a:latin typeface="Calibri Light"/>
                <a:cs typeface="Verdana"/>
              </a:rPr>
              <a:t>à un</a:t>
            </a:r>
            <a:r>
              <a:rPr lang="fr-FR" spc="-15" dirty="0">
                <a:solidFill>
                  <a:srgbClr val="333333"/>
                </a:solidFill>
                <a:latin typeface="Calibri Light"/>
                <a:cs typeface="Verdana"/>
              </a:rPr>
              <a:t> </a:t>
            </a:r>
            <a:r>
              <a:rPr lang="fr-FR" spc="-5" dirty="0">
                <a:solidFill>
                  <a:srgbClr val="333333"/>
                </a:solidFill>
                <a:latin typeface="Calibri Light"/>
                <a:cs typeface="Verdana"/>
              </a:rPr>
              <a:t>engagement plus important dans le</a:t>
            </a:r>
            <a:r>
              <a:rPr lang="fr-FR" spc="-30" dirty="0">
                <a:solidFill>
                  <a:srgbClr val="333333"/>
                </a:solidFill>
                <a:latin typeface="Calibri Light"/>
                <a:cs typeface="Verdana"/>
              </a:rPr>
              <a:t> </a:t>
            </a:r>
            <a:r>
              <a:rPr lang="fr-FR" spc="-15" dirty="0">
                <a:solidFill>
                  <a:srgbClr val="333333"/>
                </a:solidFill>
                <a:latin typeface="Calibri Light"/>
                <a:cs typeface="Verdana"/>
              </a:rPr>
              <a:t>travail.</a:t>
            </a:r>
            <a:endParaRPr lang="fr-FR" dirty="0">
              <a:solidFill>
                <a:srgbClr val="333333"/>
              </a:solidFill>
              <a:latin typeface="Calibri Light"/>
              <a:cs typeface="Verdana"/>
            </a:endParaRPr>
          </a:p>
          <a:p>
            <a:pPr marL="285750" indent="-285750">
              <a:spcBef>
                <a:spcPts val="1200"/>
              </a:spcBef>
              <a:buClr>
                <a:srgbClr val="000000"/>
              </a:buClr>
              <a:buFont typeface="WingDings"/>
              <a:buAutoNum type="arabicPeriod"/>
              <a:tabLst>
                <a:tab pos="489584" algn="l"/>
                <a:tab pos="490220" algn="l"/>
              </a:tabLst>
            </a:pPr>
            <a:r>
              <a:rPr lang="fr-FR" dirty="0">
                <a:solidFill>
                  <a:srgbClr val="333333"/>
                </a:solidFill>
                <a:latin typeface="Calibri Light"/>
                <a:cs typeface="Verdana"/>
              </a:rPr>
              <a:t>Le </a:t>
            </a:r>
            <a:r>
              <a:rPr lang="fr-FR" spc="-5" dirty="0">
                <a:solidFill>
                  <a:srgbClr val="333333"/>
                </a:solidFill>
                <a:latin typeface="Calibri Light"/>
                <a:cs typeface="Verdana"/>
              </a:rPr>
              <a:t>prédicateur </a:t>
            </a:r>
            <a:r>
              <a:rPr lang="fr-FR" dirty="0">
                <a:solidFill>
                  <a:srgbClr val="333333"/>
                </a:solidFill>
                <a:latin typeface="Calibri Light"/>
                <a:cs typeface="Verdana"/>
              </a:rPr>
              <a:t>annonce </a:t>
            </a:r>
            <a:r>
              <a:rPr lang="fr-FR" spc="-5" dirty="0">
                <a:solidFill>
                  <a:srgbClr val="333333"/>
                </a:solidFill>
                <a:latin typeface="Calibri Light"/>
                <a:cs typeface="Verdana"/>
              </a:rPr>
              <a:t>l'approche de la </a:t>
            </a:r>
            <a:r>
              <a:rPr lang="fr-FR" dirty="0">
                <a:solidFill>
                  <a:srgbClr val="333333"/>
                </a:solidFill>
                <a:latin typeface="Calibri Light"/>
                <a:cs typeface="Verdana"/>
              </a:rPr>
              <a:t>fin </a:t>
            </a:r>
            <a:r>
              <a:rPr lang="fr-FR" spc="-5" dirty="0">
                <a:solidFill>
                  <a:srgbClr val="333333"/>
                </a:solidFill>
                <a:latin typeface="Calibri Light"/>
                <a:cs typeface="Verdana"/>
              </a:rPr>
              <a:t>du</a:t>
            </a:r>
            <a:r>
              <a:rPr lang="fr-FR" spc="-100" dirty="0">
                <a:solidFill>
                  <a:srgbClr val="333333"/>
                </a:solidFill>
                <a:latin typeface="Calibri Light"/>
                <a:cs typeface="Verdana"/>
              </a:rPr>
              <a:t> </a:t>
            </a:r>
            <a:r>
              <a:rPr lang="fr-FR" spc="-5" dirty="0">
                <a:solidFill>
                  <a:srgbClr val="333333"/>
                </a:solidFill>
                <a:latin typeface="Calibri Light"/>
                <a:cs typeface="Verdana"/>
              </a:rPr>
              <a:t>monde.</a:t>
            </a:r>
            <a:endParaRPr lang="fr-FR" dirty="0">
              <a:solidFill>
                <a:srgbClr val="333333"/>
              </a:solidFill>
              <a:latin typeface="Calibri Light"/>
              <a:cs typeface="Verdana"/>
            </a:endParaRPr>
          </a:p>
          <a:p>
            <a:pPr marL="285750" indent="-285750">
              <a:spcBef>
                <a:spcPts val="1200"/>
              </a:spcBef>
              <a:buClr>
                <a:srgbClr val="000000"/>
              </a:buClr>
              <a:buFont typeface="WingDings"/>
              <a:buAutoNum type="arabicPeriod"/>
              <a:tabLst>
                <a:tab pos="489584" algn="l"/>
                <a:tab pos="490220" algn="l"/>
              </a:tabLst>
            </a:pPr>
            <a:r>
              <a:rPr lang="fr-FR" dirty="0">
                <a:solidFill>
                  <a:srgbClr val="333333"/>
                </a:solidFill>
                <a:latin typeface="Calibri Light"/>
                <a:cs typeface="Verdana"/>
              </a:rPr>
              <a:t>Le </a:t>
            </a:r>
            <a:r>
              <a:rPr lang="fr-FR" spc="-10" dirty="0">
                <a:solidFill>
                  <a:srgbClr val="333333"/>
                </a:solidFill>
                <a:latin typeface="Calibri Light"/>
                <a:cs typeface="Verdana"/>
              </a:rPr>
              <a:t>politicien </a:t>
            </a:r>
            <a:r>
              <a:rPr lang="fr-FR" spc="-5" dirty="0">
                <a:solidFill>
                  <a:srgbClr val="333333"/>
                </a:solidFill>
                <a:latin typeface="Calibri Light"/>
                <a:cs typeface="Verdana"/>
              </a:rPr>
              <a:t>appelle </a:t>
            </a:r>
            <a:r>
              <a:rPr lang="fr-FR" spc="-10" dirty="0">
                <a:solidFill>
                  <a:srgbClr val="333333"/>
                </a:solidFill>
                <a:latin typeface="Calibri Light"/>
                <a:cs typeface="Verdana"/>
              </a:rPr>
              <a:t>les </a:t>
            </a:r>
            <a:r>
              <a:rPr lang="fr-FR" spc="-5" dirty="0">
                <a:solidFill>
                  <a:srgbClr val="333333"/>
                </a:solidFill>
                <a:latin typeface="Calibri Light"/>
                <a:cs typeface="Verdana"/>
              </a:rPr>
              <a:t>ouvriers </a:t>
            </a:r>
            <a:r>
              <a:rPr lang="fr-FR" dirty="0">
                <a:solidFill>
                  <a:srgbClr val="333333"/>
                </a:solidFill>
                <a:latin typeface="Calibri Light"/>
                <a:cs typeface="Verdana"/>
              </a:rPr>
              <a:t>à </a:t>
            </a:r>
            <a:r>
              <a:rPr lang="fr-FR" spc="-5" dirty="0">
                <a:solidFill>
                  <a:srgbClr val="333333"/>
                </a:solidFill>
                <a:latin typeface="Calibri Light"/>
                <a:cs typeface="Verdana"/>
              </a:rPr>
              <a:t>renoncer </a:t>
            </a:r>
            <a:r>
              <a:rPr lang="fr-FR" dirty="0">
                <a:solidFill>
                  <a:srgbClr val="333333"/>
                </a:solidFill>
                <a:latin typeface="Calibri Light"/>
                <a:cs typeface="Verdana"/>
              </a:rPr>
              <a:t>à </a:t>
            </a:r>
            <a:r>
              <a:rPr lang="fr-FR" spc="-5" dirty="0">
                <a:solidFill>
                  <a:srgbClr val="333333"/>
                </a:solidFill>
                <a:latin typeface="Calibri Light"/>
                <a:cs typeface="Verdana"/>
              </a:rPr>
              <a:t>leur </a:t>
            </a:r>
            <a:r>
              <a:rPr lang="fr-FR" spc="-10" dirty="0">
                <a:solidFill>
                  <a:srgbClr val="333333"/>
                </a:solidFill>
                <a:latin typeface="Calibri Light"/>
                <a:cs typeface="Verdana"/>
              </a:rPr>
              <a:t>salaire;</a:t>
            </a:r>
            <a:r>
              <a:rPr lang="fr-FR" spc="55" dirty="0">
                <a:solidFill>
                  <a:srgbClr val="333333"/>
                </a:solidFill>
                <a:latin typeface="Calibri Light"/>
                <a:cs typeface="Verdana"/>
              </a:rPr>
              <a:t> </a:t>
            </a:r>
            <a:r>
              <a:rPr lang="fr-FR" spc="-5" dirty="0">
                <a:solidFill>
                  <a:srgbClr val="333333"/>
                </a:solidFill>
                <a:latin typeface="Calibri Light"/>
                <a:cs typeface="Verdana"/>
              </a:rPr>
              <a:t>quant </a:t>
            </a:r>
            <a:r>
              <a:rPr lang="fr-FR" dirty="0">
                <a:solidFill>
                  <a:srgbClr val="333333"/>
                </a:solidFill>
                <a:latin typeface="Calibri Light"/>
                <a:cs typeface="Verdana"/>
              </a:rPr>
              <a:t>à </a:t>
            </a:r>
            <a:r>
              <a:rPr lang="fr-FR" spc="-5" dirty="0">
                <a:solidFill>
                  <a:srgbClr val="333333"/>
                </a:solidFill>
                <a:latin typeface="Calibri Light"/>
                <a:cs typeface="Verdana"/>
              </a:rPr>
              <a:t>lui, il </a:t>
            </a:r>
            <a:r>
              <a:rPr lang="fr-FR" dirty="0">
                <a:solidFill>
                  <a:srgbClr val="333333"/>
                </a:solidFill>
                <a:latin typeface="Calibri Light"/>
                <a:cs typeface="Verdana"/>
              </a:rPr>
              <a:t>vit </a:t>
            </a:r>
            <a:r>
              <a:rPr lang="fr-FR" spc="-5" dirty="0">
                <a:solidFill>
                  <a:srgbClr val="333333"/>
                </a:solidFill>
                <a:latin typeface="Calibri Light"/>
                <a:cs typeface="Verdana"/>
              </a:rPr>
              <a:t>dans le</a:t>
            </a:r>
            <a:r>
              <a:rPr lang="fr-FR" spc="-40" dirty="0">
                <a:solidFill>
                  <a:srgbClr val="333333"/>
                </a:solidFill>
                <a:latin typeface="Calibri Light"/>
                <a:cs typeface="Verdana"/>
              </a:rPr>
              <a:t> </a:t>
            </a:r>
            <a:r>
              <a:rPr lang="fr-FR" spc="-10" dirty="0">
                <a:solidFill>
                  <a:srgbClr val="333333"/>
                </a:solidFill>
                <a:latin typeface="Calibri Light"/>
                <a:cs typeface="Verdana"/>
              </a:rPr>
              <a:t>luxe.</a:t>
            </a:r>
            <a:endParaRPr dirty="0">
              <a:latin typeface="Calibri Light"/>
              <a:cs typeface="Verdana"/>
            </a:endParaRPr>
          </a:p>
        </p:txBody>
      </p:sp>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Estimez à nouveau la vraisemblance.</a:t>
            </a:r>
            <a:endParaRPr sz="3600" dirty="0"/>
          </a:p>
        </p:txBody>
      </p:sp>
      <p:sp>
        <p:nvSpPr>
          <p:cNvPr id="10" name="Footer Placeholder 9"/>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1" name="Slide Number Placeholder 10"/>
          <p:cNvSpPr>
            <a:spLocks noGrp="1"/>
          </p:cNvSpPr>
          <p:nvPr>
            <p:ph type="sldNum" sz="quarter" idx="12"/>
          </p:nvPr>
        </p:nvSpPr>
        <p:spPr/>
        <p:txBody>
          <a:bodyPr/>
          <a:lstStyle/>
          <a:p>
            <a:fld id="{B6F15528-21DE-4FAA-801E-634DDDAF4B2B}" type="slidenum">
              <a:rPr lang="en-US" smtClean="0"/>
              <a:pPr/>
              <a:t>34</a:t>
            </a:fld>
            <a:endParaRPr lang="en-US"/>
          </a:p>
        </p:txBody>
      </p:sp>
      <p:pic>
        <p:nvPicPr>
          <p:cNvPr id="16"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1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2"/>
          <p:cNvSpPr txBox="1">
            <a:spLocks noChangeArrowheads="1"/>
          </p:cNvSpPr>
          <p:nvPr/>
        </p:nvSpPr>
        <p:spPr bwMode="auto">
          <a:xfrm>
            <a:off x="9301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8499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9"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Rechteck 7"/>
          <p:cNvSpPr>
            <a:spLocks noChangeArrowheads="1"/>
          </p:cNvSpPr>
          <p:nvPr/>
        </p:nvSpPr>
        <p:spPr bwMode="auto">
          <a:xfrm>
            <a:off x="2949324" y="2133600"/>
            <a:ext cx="557463" cy="279400"/>
          </a:xfrm>
          <a:prstGeom prst="rect">
            <a:avLst/>
          </a:prstGeom>
          <a:solidFill>
            <a:schemeClr val="bg1"/>
          </a:solidFill>
          <a:ln w="9525" algn="ctr">
            <a:solidFill>
              <a:schemeClr val="tx1"/>
            </a:solidFill>
            <a:round/>
            <a:headEnd/>
            <a:tailEnd/>
          </a:ln>
          <a:effectLst/>
        </p:spPr>
        <p:txBody>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dirty="0">
                <a:latin typeface="Calibri Light"/>
              </a:rPr>
              <a:t>GALA</a:t>
            </a:r>
          </a:p>
        </p:txBody>
      </p:sp>
      <p:sp>
        <p:nvSpPr>
          <p:cNvPr id="28"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16"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ject 5"/>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politicien </a:t>
            </a:r>
            <a:r>
              <a:rPr dirty="0">
                <a:latin typeface="Calibri Light"/>
                <a:cs typeface="Verdana"/>
              </a:rPr>
              <a:t>s'intéresse aux </a:t>
            </a:r>
            <a:r>
              <a:rPr spc="-5" dirty="0">
                <a:latin typeface="Calibri Light"/>
                <a:cs typeface="Verdana"/>
              </a:rPr>
              <a:t>personnes</a:t>
            </a:r>
            <a:r>
              <a:rPr spc="-100" dirty="0">
                <a:latin typeface="Calibri Light"/>
                <a:cs typeface="Verdana"/>
              </a:rPr>
              <a:t> </a:t>
            </a:r>
            <a:r>
              <a:rPr spc="-5" dirty="0">
                <a:latin typeface="Calibri Light"/>
                <a:cs typeface="Verdana"/>
              </a:rPr>
              <a:t>défavorisées.</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10" dirty="0">
                <a:latin typeface="Calibri Light"/>
                <a:cs typeface="Verdana"/>
              </a:rPr>
              <a:t>politicien </a:t>
            </a:r>
            <a:r>
              <a:rPr dirty="0">
                <a:latin typeface="Calibri Light"/>
                <a:cs typeface="Verdana"/>
              </a:rPr>
              <a:t>communiste </a:t>
            </a:r>
            <a:r>
              <a:rPr spc="-5" dirty="0">
                <a:latin typeface="Calibri Light"/>
                <a:cs typeface="Verdana"/>
              </a:rPr>
              <a:t>invite </a:t>
            </a:r>
            <a:r>
              <a:rPr spc="-10" dirty="0">
                <a:latin typeface="Calibri Light"/>
                <a:cs typeface="Verdana"/>
              </a:rPr>
              <a:t>les </a:t>
            </a:r>
            <a:r>
              <a:rPr spc="-5" dirty="0">
                <a:latin typeface="Calibri Light"/>
                <a:cs typeface="Verdana"/>
              </a:rPr>
              <a:t>ouvriers </a:t>
            </a:r>
            <a:r>
              <a:rPr dirty="0">
                <a:latin typeface="Calibri Light"/>
                <a:cs typeface="Verdana"/>
              </a:rPr>
              <a:t>à un</a:t>
            </a:r>
            <a:r>
              <a:rPr spc="-20" dirty="0">
                <a:latin typeface="Calibri Light"/>
                <a:cs typeface="Verdana"/>
              </a:rPr>
              <a:t> </a:t>
            </a:r>
            <a:r>
              <a:rPr spc="-5" dirty="0">
                <a:latin typeface="Calibri Light"/>
                <a:cs typeface="Verdana"/>
              </a:rPr>
              <a:t>engagement</a:t>
            </a:r>
            <a:r>
              <a:rPr lang="en-US" spc="-5" dirty="0">
                <a:latin typeface="Calibri Light"/>
                <a:cs typeface="Verdana"/>
              </a:rPr>
              <a:t> </a:t>
            </a:r>
            <a:r>
              <a:rPr spc="-5" dirty="0">
                <a:latin typeface="Calibri Light"/>
                <a:cs typeface="Verdana"/>
              </a:rPr>
              <a:t>plus important dans le</a:t>
            </a:r>
            <a:r>
              <a:rPr spc="-30" dirty="0">
                <a:latin typeface="Calibri Light"/>
                <a:cs typeface="Verdana"/>
              </a:rPr>
              <a:t> </a:t>
            </a:r>
            <a:r>
              <a:rPr spc="-15" dirty="0">
                <a:latin typeface="Calibri Light"/>
                <a:cs typeface="Verdana"/>
              </a:rPr>
              <a:t>travail.</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prédicateur </a:t>
            </a:r>
            <a:r>
              <a:rPr dirty="0">
                <a:latin typeface="Calibri Light"/>
                <a:cs typeface="Verdana"/>
              </a:rPr>
              <a:t>annonce </a:t>
            </a:r>
            <a:r>
              <a:rPr spc="-5" dirty="0">
                <a:latin typeface="Calibri Light"/>
                <a:cs typeface="Verdana"/>
              </a:rPr>
              <a:t>l'approche de la </a:t>
            </a:r>
            <a:r>
              <a:rPr dirty="0">
                <a:latin typeface="Calibri Light"/>
                <a:cs typeface="Verdana"/>
              </a:rPr>
              <a:t>fin </a:t>
            </a:r>
            <a:r>
              <a:rPr spc="-5" dirty="0">
                <a:latin typeface="Calibri Light"/>
                <a:cs typeface="Verdana"/>
              </a:rPr>
              <a:t>du</a:t>
            </a:r>
            <a:r>
              <a:rPr spc="-100" dirty="0">
                <a:latin typeface="Calibri Light"/>
                <a:cs typeface="Verdana"/>
              </a:rPr>
              <a:t> </a:t>
            </a:r>
            <a:r>
              <a:rPr spc="-5" dirty="0">
                <a:latin typeface="Calibri Light"/>
                <a:cs typeface="Verdana"/>
              </a:rPr>
              <a:t>monde.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10" dirty="0">
                <a:latin typeface="Calibri Light"/>
                <a:cs typeface="Verdana"/>
              </a:rPr>
              <a:t>politicien </a:t>
            </a:r>
            <a:r>
              <a:rPr spc="-5" dirty="0">
                <a:latin typeface="Calibri Light"/>
                <a:cs typeface="Verdana"/>
              </a:rPr>
              <a:t>appelle </a:t>
            </a:r>
            <a:r>
              <a:rPr spc="-10" dirty="0">
                <a:latin typeface="Calibri Light"/>
                <a:cs typeface="Verdana"/>
              </a:rPr>
              <a:t>les </a:t>
            </a:r>
            <a:r>
              <a:rPr spc="-5" dirty="0">
                <a:latin typeface="Calibri Light"/>
                <a:cs typeface="Verdana"/>
              </a:rPr>
              <a:t>ouvriers </a:t>
            </a:r>
            <a:r>
              <a:rPr dirty="0">
                <a:latin typeface="Calibri Light"/>
                <a:cs typeface="Verdana"/>
              </a:rPr>
              <a:t>à </a:t>
            </a:r>
            <a:r>
              <a:rPr spc="-5" dirty="0">
                <a:latin typeface="Calibri Light"/>
                <a:cs typeface="Verdana"/>
              </a:rPr>
              <a:t>renoncer </a:t>
            </a:r>
            <a:r>
              <a:rPr dirty="0">
                <a:latin typeface="Calibri Light"/>
                <a:cs typeface="Verdana"/>
              </a:rPr>
              <a:t>à </a:t>
            </a:r>
            <a:r>
              <a:rPr spc="-5" dirty="0">
                <a:latin typeface="Calibri Light"/>
                <a:cs typeface="Verdana"/>
              </a:rPr>
              <a:t>leur </a:t>
            </a:r>
            <a:r>
              <a:rPr spc="-10" dirty="0">
                <a:latin typeface="Calibri Light"/>
                <a:cs typeface="Verdana"/>
              </a:rPr>
              <a:t>salaire;</a:t>
            </a:r>
            <a:r>
              <a:rPr spc="50" dirty="0">
                <a:latin typeface="Calibri Light"/>
                <a:cs typeface="Verdana"/>
              </a:rPr>
              <a:t> </a:t>
            </a:r>
            <a:r>
              <a:rPr spc="-5" dirty="0">
                <a:latin typeface="Calibri Light"/>
                <a:cs typeface="Verdana"/>
              </a:rPr>
              <a:t>quant</a:t>
            </a:r>
            <a:r>
              <a:rPr lang="en-US" spc="-5" dirty="0">
                <a:latin typeface="Calibri Light"/>
                <a:cs typeface="Verdana"/>
              </a:rPr>
              <a:t> </a:t>
            </a:r>
            <a:r>
              <a:rPr dirty="0">
                <a:latin typeface="Calibri Light"/>
                <a:cs typeface="Verdana"/>
              </a:rPr>
              <a:t>à </a:t>
            </a:r>
            <a:r>
              <a:rPr spc="-5" dirty="0">
                <a:latin typeface="Calibri Light"/>
                <a:cs typeface="Verdana"/>
              </a:rPr>
              <a:t>lui, il </a:t>
            </a:r>
            <a:r>
              <a:rPr dirty="0">
                <a:latin typeface="Calibri Light"/>
                <a:cs typeface="Verdana"/>
              </a:rPr>
              <a:t>vit </a:t>
            </a:r>
            <a:r>
              <a:rPr spc="-5" dirty="0">
                <a:latin typeface="Calibri Light"/>
                <a:cs typeface="Verdana"/>
              </a:rPr>
              <a:t>dans le</a:t>
            </a:r>
            <a:r>
              <a:rPr spc="-40" dirty="0">
                <a:latin typeface="Calibri Light"/>
                <a:cs typeface="Verdana"/>
              </a:rPr>
              <a:t> </a:t>
            </a:r>
            <a:r>
              <a:rPr spc="-10" dirty="0">
                <a:latin typeface="Calibri Light"/>
                <a:cs typeface="Verdana"/>
              </a:rPr>
              <a:t>luxe.</a:t>
            </a:r>
            <a:endParaRPr dirty="0">
              <a:latin typeface="Calibri Light"/>
              <a:cs typeface="Verdana"/>
            </a:endParaRPr>
          </a:p>
        </p:txBody>
      </p:sp>
      <p:sp>
        <p:nvSpPr>
          <p:cNvPr id="9" name="object 9"/>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Estimez à nouveau la vraisemblance.</a:t>
            </a:r>
            <a:endParaRPr sz="3600" dirty="0"/>
          </a:p>
        </p:txBody>
      </p:sp>
      <p:sp>
        <p:nvSpPr>
          <p:cNvPr id="13" name="Footer Placeholder 12"/>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4" name="Slide Number Placeholder 13"/>
          <p:cNvSpPr>
            <a:spLocks noGrp="1"/>
          </p:cNvSpPr>
          <p:nvPr>
            <p:ph type="sldNum" sz="quarter" idx="12"/>
          </p:nvPr>
        </p:nvSpPr>
        <p:spPr/>
        <p:txBody>
          <a:bodyPr/>
          <a:lstStyle/>
          <a:p>
            <a:fld id="{B6F15528-21DE-4FAA-801E-634DDDAF4B2B}" type="slidenum">
              <a:rPr lang="en-US" smtClean="0"/>
              <a:pPr/>
              <a:t>35</a:t>
            </a:fld>
            <a:endParaRPr lang="en-US"/>
          </a:p>
        </p:txBody>
      </p:sp>
      <p:pic>
        <p:nvPicPr>
          <p:cNvPr id="21" name="Picture 2" descr="1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Gala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87046"/>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5" name="Caption_87044"/>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6" name="Caption_13"/>
          <p:cNvSpPr txBox="1">
            <a:spLocks noChangeArrowheads="1"/>
          </p:cNvSpPr>
          <p:nvPr/>
        </p:nvSpPr>
        <p:spPr bwMode="auto">
          <a:xfrm>
            <a:off x="11129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9"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Rechteck 13"/>
          <p:cNvSpPr>
            <a:spLocks noChangeArrowheads="1"/>
          </p:cNvSpPr>
          <p:nvPr/>
        </p:nvSpPr>
        <p:spPr bwMode="auto">
          <a:xfrm>
            <a:off x="1057027" y="2103120"/>
            <a:ext cx="1280160" cy="283464"/>
          </a:xfrm>
          <a:prstGeom prst="rect">
            <a:avLst/>
          </a:prstGeom>
          <a:solidFill>
            <a:schemeClr val="bg1"/>
          </a:solidFill>
          <a:ln w="9525" algn="ctr">
            <a:solidFill>
              <a:schemeClr val="tx1"/>
            </a:solidFill>
            <a:round/>
            <a:headEnd/>
            <a:tailEnd/>
          </a:ln>
          <a:effectLst/>
        </p:spPr>
        <p:txBody>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dirty="0">
                <a:latin typeface="Calibri Light"/>
              </a:rPr>
              <a:t>CHARITE - GALA</a:t>
            </a:r>
          </a:p>
        </p:txBody>
      </p:sp>
      <p:sp>
        <p:nvSpPr>
          <p:cNvPr id="38"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Rechteck 7"/>
          <p:cNvSpPr>
            <a:spLocks noChangeArrowheads="1"/>
          </p:cNvSpPr>
          <p:nvPr/>
        </p:nvSpPr>
        <p:spPr bwMode="auto">
          <a:xfrm>
            <a:off x="4754880" y="2146105"/>
            <a:ext cx="640080" cy="279400"/>
          </a:xfrm>
          <a:prstGeom prst="rect">
            <a:avLst/>
          </a:prstGeom>
          <a:solidFill>
            <a:schemeClr val="bg1"/>
          </a:solidFill>
          <a:ln w="9525" algn="ctr">
            <a:solidFill>
              <a:schemeClr val="tx1"/>
            </a:solidFill>
            <a:round/>
            <a:headEnd/>
            <a:tailEnd/>
          </a:ln>
          <a:effectLst/>
        </p:spPr>
        <p:txBody>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dirty="0">
                <a:latin typeface="Calibri Light"/>
              </a:rPr>
              <a:t>GALA</a:t>
            </a:r>
          </a:p>
        </p:txBody>
      </p:sp>
      <p:sp>
        <p:nvSpPr>
          <p:cNvPr id="42"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16"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ject 5"/>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004992"/>
              </a:buClr>
              <a:buFont typeface="WingDings"/>
              <a:buAutoNum type="arabicPeriod"/>
              <a:tabLst>
                <a:tab pos="489584" algn="l"/>
                <a:tab pos="490220" algn="l"/>
              </a:tabLst>
            </a:pPr>
            <a:r>
              <a:rPr dirty="0">
                <a:solidFill>
                  <a:srgbClr val="004992"/>
                </a:solidFill>
                <a:latin typeface="Calibri Light"/>
                <a:cs typeface="Verdana"/>
              </a:rPr>
              <a:t>Le </a:t>
            </a:r>
            <a:r>
              <a:rPr spc="-5" dirty="0">
                <a:solidFill>
                  <a:srgbClr val="004992"/>
                </a:solidFill>
                <a:latin typeface="Calibri Light"/>
                <a:cs typeface="Verdana"/>
              </a:rPr>
              <a:t>politicien </a:t>
            </a:r>
            <a:r>
              <a:rPr dirty="0">
                <a:solidFill>
                  <a:srgbClr val="004992"/>
                </a:solidFill>
                <a:latin typeface="Calibri Light"/>
                <a:cs typeface="Verdana"/>
              </a:rPr>
              <a:t>s'intéresse aux </a:t>
            </a:r>
            <a:r>
              <a:rPr spc="-5" dirty="0">
                <a:solidFill>
                  <a:srgbClr val="004992"/>
                </a:solidFill>
                <a:latin typeface="Calibri Light"/>
                <a:cs typeface="Verdana"/>
              </a:rPr>
              <a:t>personnes</a:t>
            </a:r>
            <a:r>
              <a:rPr spc="-100" dirty="0">
                <a:solidFill>
                  <a:srgbClr val="004992"/>
                </a:solidFill>
                <a:latin typeface="Calibri Light"/>
                <a:cs typeface="Verdana"/>
              </a:rPr>
              <a:t> </a:t>
            </a:r>
            <a:r>
              <a:rPr spc="-5" dirty="0">
                <a:solidFill>
                  <a:srgbClr val="004992"/>
                </a:solidFill>
                <a:latin typeface="Calibri Light"/>
                <a:cs typeface="Verdana"/>
              </a:rPr>
              <a:t>défavorisées.</a:t>
            </a:r>
            <a:endParaRPr dirty="0">
              <a:solidFill>
                <a:srgbClr val="004992"/>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10" dirty="0">
                <a:latin typeface="Calibri Light"/>
                <a:cs typeface="Verdana"/>
              </a:rPr>
              <a:t>politicien </a:t>
            </a:r>
            <a:r>
              <a:rPr dirty="0">
                <a:latin typeface="Calibri Light"/>
                <a:cs typeface="Verdana"/>
              </a:rPr>
              <a:t>communiste </a:t>
            </a:r>
            <a:r>
              <a:rPr spc="-5" dirty="0">
                <a:latin typeface="Calibri Light"/>
                <a:cs typeface="Verdana"/>
              </a:rPr>
              <a:t>invite </a:t>
            </a:r>
            <a:r>
              <a:rPr spc="-10" dirty="0">
                <a:latin typeface="Calibri Light"/>
                <a:cs typeface="Verdana"/>
              </a:rPr>
              <a:t>les </a:t>
            </a:r>
            <a:r>
              <a:rPr spc="-5" dirty="0">
                <a:latin typeface="Calibri Light"/>
                <a:cs typeface="Verdana"/>
              </a:rPr>
              <a:t>ouvriers </a:t>
            </a:r>
            <a:r>
              <a:rPr dirty="0">
                <a:latin typeface="Calibri Light"/>
                <a:cs typeface="Verdana"/>
              </a:rPr>
              <a:t>à un</a:t>
            </a:r>
            <a:r>
              <a:rPr spc="-20" dirty="0">
                <a:latin typeface="Calibri Light"/>
                <a:cs typeface="Verdana"/>
              </a:rPr>
              <a:t> </a:t>
            </a:r>
            <a:r>
              <a:rPr spc="-5" dirty="0">
                <a:latin typeface="Calibri Light"/>
                <a:cs typeface="Verdana"/>
              </a:rPr>
              <a:t>engagement</a:t>
            </a:r>
            <a:r>
              <a:rPr lang="en-US" spc="-5" dirty="0">
                <a:latin typeface="Calibri Light"/>
                <a:cs typeface="Verdana"/>
              </a:rPr>
              <a:t> </a:t>
            </a:r>
            <a:r>
              <a:rPr spc="-5" dirty="0">
                <a:latin typeface="Calibri Light"/>
                <a:cs typeface="Verdana"/>
              </a:rPr>
              <a:t>plus important dans le</a:t>
            </a:r>
            <a:r>
              <a:rPr spc="-30" dirty="0">
                <a:latin typeface="Calibri Light"/>
                <a:cs typeface="Verdana"/>
              </a:rPr>
              <a:t> </a:t>
            </a:r>
            <a:r>
              <a:rPr spc="-15" dirty="0">
                <a:latin typeface="Calibri Light"/>
                <a:cs typeface="Verdana"/>
              </a:rPr>
              <a:t>travail.</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prédicateur </a:t>
            </a:r>
            <a:r>
              <a:rPr dirty="0">
                <a:latin typeface="Calibri Light"/>
                <a:cs typeface="Verdana"/>
              </a:rPr>
              <a:t>annonce </a:t>
            </a:r>
            <a:r>
              <a:rPr spc="-5" dirty="0">
                <a:latin typeface="Calibri Light"/>
                <a:cs typeface="Verdana"/>
              </a:rPr>
              <a:t>l'approche de la </a:t>
            </a:r>
            <a:r>
              <a:rPr dirty="0">
                <a:latin typeface="Calibri Light"/>
                <a:cs typeface="Verdana"/>
              </a:rPr>
              <a:t>fin </a:t>
            </a:r>
            <a:r>
              <a:rPr spc="-5" dirty="0">
                <a:latin typeface="Calibri Light"/>
                <a:cs typeface="Verdana"/>
              </a:rPr>
              <a:t>du</a:t>
            </a:r>
            <a:r>
              <a:rPr spc="-100" dirty="0">
                <a:latin typeface="Calibri Light"/>
                <a:cs typeface="Verdana"/>
              </a:rPr>
              <a:t> </a:t>
            </a:r>
            <a:r>
              <a:rPr spc="-5" dirty="0">
                <a:latin typeface="Calibri Light"/>
                <a:cs typeface="Verdana"/>
              </a:rPr>
              <a:t>monde.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10" dirty="0">
                <a:latin typeface="Calibri Light"/>
                <a:cs typeface="Verdana"/>
              </a:rPr>
              <a:t>politicien </a:t>
            </a:r>
            <a:r>
              <a:rPr spc="-5" dirty="0">
                <a:latin typeface="Calibri Light"/>
                <a:cs typeface="Verdana"/>
              </a:rPr>
              <a:t>appelle </a:t>
            </a:r>
            <a:r>
              <a:rPr spc="-10" dirty="0">
                <a:latin typeface="Calibri Light"/>
                <a:cs typeface="Verdana"/>
              </a:rPr>
              <a:t>les </a:t>
            </a:r>
            <a:r>
              <a:rPr spc="-5" dirty="0">
                <a:latin typeface="Calibri Light"/>
                <a:cs typeface="Verdana"/>
              </a:rPr>
              <a:t>ouvriers </a:t>
            </a:r>
            <a:r>
              <a:rPr dirty="0">
                <a:latin typeface="Calibri Light"/>
                <a:cs typeface="Verdana"/>
              </a:rPr>
              <a:t>à </a:t>
            </a:r>
            <a:r>
              <a:rPr spc="-5" dirty="0">
                <a:latin typeface="Calibri Light"/>
                <a:cs typeface="Verdana"/>
              </a:rPr>
              <a:t>renoncer </a:t>
            </a:r>
            <a:r>
              <a:rPr dirty="0">
                <a:latin typeface="Calibri Light"/>
                <a:cs typeface="Verdana"/>
              </a:rPr>
              <a:t>à </a:t>
            </a:r>
            <a:r>
              <a:rPr spc="-5" dirty="0">
                <a:latin typeface="Calibri Light"/>
                <a:cs typeface="Verdana"/>
              </a:rPr>
              <a:t>leur </a:t>
            </a:r>
            <a:r>
              <a:rPr spc="-10" dirty="0">
                <a:latin typeface="Calibri Light"/>
                <a:cs typeface="Verdana"/>
              </a:rPr>
              <a:t>salaire;</a:t>
            </a:r>
            <a:r>
              <a:rPr spc="50" dirty="0">
                <a:latin typeface="Calibri Light"/>
                <a:cs typeface="Verdana"/>
              </a:rPr>
              <a:t> </a:t>
            </a:r>
            <a:r>
              <a:rPr spc="-5" dirty="0">
                <a:latin typeface="Calibri Light"/>
                <a:cs typeface="Verdana"/>
              </a:rPr>
              <a:t>quant</a:t>
            </a:r>
            <a:r>
              <a:rPr lang="en-US" spc="-5" dirty="0">
                <a:latin typeface="Calibri Light"/>
                <a:cs typeface="Verdana"/>
              </a:rPr>
              <a:t> </a:t>
            </a:r>
            <a:r>
              <a:rPr dirty="0">
                <a:latin typeface="Calibri Light"/>
                <a:cs typeface="Verdana"/>
              </a:rPr>
              <a:t>à </a:t>
            </a:r>
            <a:r>
              <a:rPr spc="-5" dirty="0">
                <a:latin typeface="Calibri Light"/>
                <a:cs typeface="Verdana"/>
              </a:rPr>
              <a:t>lui, il </a:t>
            </a:r>
            <a:r>
              <a:rPr dirty="0">
                <a:latin typeface="Calibri Light"/>
                <a:cs typeface="Verdana"/>
              </a:rPr>
              <a:t>vit </a:t>
            </a:r>
            <a:r>
              <a:rPr spc="-5" dirty="0">
                <a:latin typeface="Calibri Light"/>
                <a:cs typeface="Verdana"/>
              </a:rPr>
              <a:t>dans le</a:t>
            </a:r>
            <a:r>
              <a:rPr spc="-40" dirty="0">
                <a:latin typeface="Calibri Light"/>
                <a:cs typeface="Verdana"/>
              </a:rPr>
              <a:t> </a:t>
            </a:r>
            <a:r>
              <a:rPr spc="-10" dirty="0">
                <a:latin typeface="Calibri Light"/>
                <a:cs typeface="Verdana"/>
              </a:rPr>
              <a:t>luxe.</a:t>
            </a:r>
            <a:endParaRPr dirty="0">
              <a:latin typeface="Calibri Light"/>
              <a:cs typeface="Verdana"/>
            </a:endParaRPr>
          </a:p>
        </p:txBody>
      </p:sp>
      <p:sp>
        <p:nvSpPr>
          <p:cNvPr id="13" name="Footer Placeholder 12"/>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4" name="Slide Number Placeholder 13"/>
          <p:cNvSpPr>
            <a:spLocks noGrp="1"/>
          </p:cNvSpPr>
          <p:nvPr>
            <p:ph type="sldNum" sz="quarter" idx="12"/>
          </p:nvPr>
        </p:nvSpPr>
        <p:spPr/>
        <p:txBody>
          <a:bodyPr/>
          <a:lstStyle/>
          <a:p>
            <a:fld id="{B6F15528-21DE-4FAA-801E-634DDDAF4B2B}" type="slidenum">
              <a:rPr lang="en-US" smtClean="0"/>
              <a:pPr/>
              <a:t>36</a:t>
            </a:fld>
            <a:endParaRPr lang="en-US"/>
          </a:p>
        </p:txBody>
      </p:sp>
      <p:pic>
        <p:nvPicPr>
          <p:cNvPr id="21" name="Picture 2" descr="1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Gala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87046"/>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5" name="Caption_87044"/>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6" name="Caption_13"/>
          <p:cNvSpPr txBox="1">
            <a:spLocks noChangeArrowheads="1"/>
          </p:cNvSpPr>
          <p:nvPr/>
        </p:nvSpPr>
        <p:spPr bwMode="auto">
          <a:xfrm>
            <a:off x="11129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Rechteck 13"/>
          <p:cNvSpPr>
            <a:spLocks noChangeArrowheads="1"/>
          </p:cNvSpPr>
          <p:nvPr/>
        </p:nvSpPr>
        <p:spPr bwMode="auto">
          <a:xfrm>
            <a:off x="1057027" y="2103120"/>
            <a:ext cx="1280160" cy="283464"/>
          </a:xfrm>
          <a:prstGeom prst="rect">
            <a:avLst/>
          </a:prstGeom>
          <a:solidFill>
            <a:schemeClr val="bg1"/>
          </a:solidFill>
          <a:ln w="9525" algn="ctr">
            <a:solidFill>
              <a:schemeClr val="tx1"/>
            </a:solidFill>
            <a:round/>
            <a:headEnd/>
            <a:tailEnd/>
          </a:ln>
          <a:effectLst/>
        </p:spPr>
        <p:txBody>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dirty="0">
                <a:latin typeface="Calibri Light"/>
              </a:rPr>
              <a:t>CHARITE - GALA</a:t>
            </a:r>
          </a:p>
        </p:txBody>
      </p:sp>
      <p:sp>
        <p:nvSpPr>
          <p:cNvPr id="2"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Rechteck 7"/>
          <p:cNvSpPr>
            <a:spLocks noChangeArrowheads="1"/>
          </p:cNvSpPr>
          <p:nvPr/>
        </p:nvSpPr>
        <p:spPr bwMode="auto">
          <a:xfrm>
            <a:off x="4754880" y="2146105"/>
            <a:ext cx="640080" cy="279400"/>
          </a:xfrm>
          <a:prstGeom prst="rect">
            <a:avLst/>
          </a:prstGeom>
          <a:solidFill>
            <a:schemeClr val="bg1"/>
          </a:solidFill>
          <a:ln w="9525" algn="ctr">
            <a:solidFill>
              <a:schemeClr val="tx1"/>
            </a:solidFill>
            <a:round/>
            <a:headEnd/>
            <a:tailEnd/>
          </a:ln>
          <a:effectLst/>
        </p:spPr>
        <p:txBody>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dirty="0">
                <a:latin typeface="Calibri Light"/>
              </a:rPr>
              <a:t>GALA</a:t>
            </a:r>
          </a:p>
        </p:txBody>
      </p:sp>
      <p:sp>
        <p:nvSpPr>
          <p:cNvPr id="8"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3241777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7421779" y="1827307"/>
            <a:ext cx="0" cy="2087880"/>
          </a:xfrm>
          <a:custGeom>
            <a:avLst/>
            <a:gdLst/>
            <a:ahLst/>
            <a:cxnLst/>
            <a:rect l="l" t="t" r="r" b="b"/>
            <a:pathLst>
              <a:path h="2087879">
                <a:moveTo>
                  <a:pt x="0" y="0"/>
                </a:moveTo>
                <a:lnTo>
                  <a:pt x="0" y="2087880"/>
                </a:lnTo>
              </a:path>
            </a:pathLst>
          </a:custGeom>
          <a:ln w="47244">
            <a:solidFill>
              <a:srgbClr val="FFFFFF"/>
            </a:solidFill>
          </a:ln>
        </p:spPr>
        <p:txBody>
          <a:bodyPr wrap="square" lIns="0" tIns="0" rIns="0" bIns="0" rtlCol="0"/>
          <a:lstStyle/>
          <a:p>
            <a:endParaRPr>
              <a:latin typeface="Calibri Light"/>
            </a:endParaRPr>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Quelle est la probabilité de chaque option?</a:t>
            </a:r>
            <a:endParaRPr sz="3600" dirty="0"/>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37</a:t>
            </a:fld>
            <a:endParaRPr lang="en-US"/>
          </a:p>
        </p:txBody>
      </p:sp>
      <p:sp>
        <p:nvSpPr>
          <p:cNvPr id="5" name="object 5"/>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spc="-25">
                <a:latin typeface="Calibri Light"/>
                <a:cs typeface="Verdana"/>
              </a:rPr>
              <a:t>L’homme </a:t>
            </a:r>
            <a:r>
              <a:rPr spc="-5" dirty="0">
                <a:latin typeface="Calibri Light"/>
                <a:cs typeface="Verdana"/>
              </a:rPr>
              <a:t>essaie de </a:t>
            </a:r>
            <a:r>
              <a:rPr dirty="0">
                <a:latin typeface="Calibri Light"/>
                <a:cs typeface="Verdana"/>
              </a:rPr>
              <a:t>se </a:t>
            </a:r>
            <a:r>
              <a:rPr spc="-45" dirty="0">
                <a:latin typeface="Calibri Light"/>
                <a:cs typeface="Verdana"/>
              </a:rPr>
              <a:t>cacher, </a:t>
            </a:r>
            <a:r>
              <a:rPr dirty="0">
                <a:latin typeface="Calibri Light"/>
                <a:cs typeface="Verdana"/>
              </a:rPr>
              <a:t>car </a:t>
            </a:r>
            <a:r>
              <a:rPr spc="-5" dirty="0">
                <a:latin typeface="Calibri Light"/>
                <a:cs typeface="Verdana"/>
              </a:rPr>
              <a:t>la police le</a:t>
            </a:r>
            <a:r>
              <a:rPr spc="-45" dirty="0">
                <a:latin typeface="Calibri Light"/>
                <a:cs typeface="Verdana"/>
              </a:rPr>
              <a:t> </a:t>
            </a:r>
            <a:r>
              <a:rPr spc="-5" dirty="0">
                <a:latin typeface="Calibri Light"/>
                <a:cs typeface="Verdana"/>
              </a:rPr>
              <a:t>poursuit.</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porte le </a:t>
            </a:r>
            <a:r>
              <a:rPr spc="-10" dirty="0">
                <a:latin typeface="Calibri Light"/>
                <a:cs typeface="Verdana"/>
              </a:rPr>
              <a:t>maillot </a:t>
            </a:r>
            <a:r>
              <a:rPr spc="-5" dirty="0">
                <a:latin typeface="Calibri Light"/>
                <a:cs typeface="Verdana"/>
              </a:rPr>
              <a:t>de bain de la </a:t>
            </a:r>
            <a:r>
              <a:rPr dirty="0">
                <a:latin typeface="Calibri Light"/>
                <a:cs typeface="Verdana"/>
              </a:rPr>
              <a:t>femme </a:t>
            </a:r>
            <a:r>
              <a:rPr spc="-5" dirty="0">
                <a:latin typeface="Calibri Light"/>
                <a:cs typeface="Verdana"/>
              </a:rPr>
              <a:t>pour</a:t>
            </a:r>
            <a:r>
              <a:rPr spc="0" dirty="0">
                <a:latin typeface="Calibri Light"/>
                <a:cs typeface="Verdana"/>
              </a:rPr>
              <a:t> </a:t>
            </a:r>
            <a:r>
              <a:rPr spc="-5" dirty="0">
                <a:latin typeface="Calibri Light"/>
                <a:cs typeface="Verdana"/>
              </a:rPr>
              <a:t>rire.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est </a:t>
            </a:r>
            <a:r>
              <a:rPr dirty="0">
                <a:latin typeface="Calibri Light"/>
                <a:cs typeface="Verdana"/>
              </a:rPr>
              <a:t>le </a:t>
            </a:r>
            <a:r>
              <a:rPr spc="-5" dirty="0">
                <a:latin typeface="Calibri Light"/>
                <a:cs typeface="Verdana"/>
              </a:rPr>
              <a:t>garde </a:t>
            </a:r>
            <a:r>
              <a:rPr dirty="0">
                <a:latin typeface="Calibri Light"/>
                <a:cs typeface="Verdana"/>
              </a:rPr>
              <a:t>du </a:t>
            </a:r>
            <a:r>
              <a:rPr spc="-5" dirty="0">
                <a:latin typeface="Calibri Light"/>
                <a:cs typeface="Verdana"/>
              </a:rPr>
              <a:t>corps </a:t>
            </a:r>
            <a:r>
              <a:rPr dirty="0">
                <a:latin typeface="Calibri Light"/>
                <a:cs typeface="Verdana"/>
              </a:rPr>
              <a:t>de la</a:t>
            </a:r>
            <a:r>
              <a:rPr spc="-80" dirty="0">
                <a:latin typeface="Calibri Light"/>
                <a:cs typeface="Verdana"/>
              </a:rPr>
              <a:t> </a:t>
            </a:r>
            <a:r>
              <a:rPr spc="-5" dirty="0">
                <a:latin typeface="Calibri Light"/>
                <a:cs typeface="Verdana"/>
              </a:rPr>
              <a:t>femme.</a:t>
            </a:r>
            <a:endParaRPr dirty="0">
              <a:latin typeface="Calibri Light"/>
              <a:cs typeface="Verdana"/>
            </a:endParaRPr>
          </a:p>
          <a:p>
            <a:pPr marL="285750" marR="508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vole les habits de la femme, parce que </a:t>
            </a:r>
            <a:r>
              <a:rPr spc="-10" dirty="0">
                <a:latin typeface="Calibri Light"/>
                <a:cs typeface="Verdana"/>
              </a:rPr>
              <a:t>les </a:t>
            </a:r>
            <a:r>
              <a:rPr spc="-5">
                <a:latin typeface="Calibri Light"/>
                <a:cs typeface="Verdana"/>
              </a:rPr>
              <a:t>siens </a:t>
            </a:r>
            <a:r>
              <a:rPr>
                <a:latin typeface="Calibri Light"/>
                <a:cs typeface="Verdana"/>
              </a:rPr>
              <a:t>sont</a:t>
            </a:r>
            <a:r>
              <a:rPr lang="en-US">
                <a:latin typeface="Calibri Light"/>
                <a:cs typeface="Verdana"/>
              </a:rPr>
              <a:t> </a:t>
            </a:r>
            <a:r>
              <a:rPr spc="-5">
                <a:latin typeface="Calibri Light"/>
                <a:cs typeface="Verdana"/>
              </a:rPr>
              <a:t>mouillés</a:t>
            </a:r>
            <a:r>
              <a:rPr spc="-5" dirty="0">
                <a:latin typeface="Calibri Light"/>
                <a:cs typeface="Verdana"/>
              </a:rPr>
              <a:t>.</a:t>
            </a:r>
            <a:endParaRPr dirty="0">
              <a:latin typeface="Calibri Light"/>
              <a:cs typeface="Verdana"/>
            </a:endParaRPr>
          </a:p>
        </p:txBody>
      </p:sp>
      <p:sp>
        <p:nvSpPr>
          <p:cNvPr id="12" name="Caption_91139"/>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pic>
        <p:nvPicPr>
          <p:cNvPr id="13"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26"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9813049" y="1813842"/>
            <a:ext cx="0" cy="2087880"/>
          </a:xfrm>
          <a:custGeom>
            <a:avLst/>
            <a:gdLst/>
            <a:ahLst/>
            <a:cxnLst/>
            <a:rect l="l" t="t" r="r" b="b"/>
            <a:pathLst>
              <a:path h="2087879">
                <a:moveTo>
                  <a:pt x="0" y="0"/>
                </a:moveTo>
                <a:lnTo>
                  <a:pt x="0" y="2087880"/>
                </a:lnTo>
              </a:path>
            </a:pathLst>
          </a:custGeom>
          <a:ln w="45720">
            <a:solidFill>
              <a:srgbClr val="FFFFFF"/>
            </a:solidFill>
          </a:ln>
        </p:spPr>
        <p:txBody>
          <a:bodyPr wrap="square" lIns="0" tIns="0" rIns="0" bIns="0" rtlCol="0"/>
          <a:lstStyle/>
          <a:p>
            <a:endParaRPr>
              <a:latin typeface="Calibri Light"/>
            </a:endParaRPr>
          </a:p>
        </p:txBody>
      </p:sp>
      <p:sp>
        <p:nvSpPr>
          <p:cNvPr id="5" name="object 5"/>
          <p:cNvSpPr/>
          <p:nvPr/>
        </p:nvSpPr>
        <p:spPr>
          <a:xfrm>
            <a:off x="5665675" y="2133601"/>
            <a:ext cx="0" cy="1818639"/>
          </a:xfrm>
          <a:custGeom>
            <a:avLst/>
            <a:gdLst/>
            <a:ahLst/>
            <a:cxnLst/>
            <a:rect l="l" t="t" r="r" b="b"/>
            <a:pathLst>
              <a:path h="1818639">
                <a:moveTo>
                  <a:pt x="0" y="0"/>
                </a:moveTo>
                <a:lnTo>
                  <a:pt x="0" y="1818132"/>
                </a:lnTo>
              </a:path>
            </a:pathLst>
          </a:custGeom>
          <a:ln w="71627">
            <a:solidFill>
              <a:srgbClr val="FFFFFF"/>
            </a:solidFill>
          </a:ln>
        </p:spPr>
        <p:txBody>
          <a:bodyPr wrap="square" lIns="0" tIns="0" rIns="0" bIns="0" rtlCol="0"/>
          <a:lstStyle/>
          <a:p>
            <a:endParaRPr>
              <a:latin typeface="Calibri Light"/>
            </a:endParaRPr>
          </a:p>
        </p:txBody>
      </p:sp>
      <p:sp>
        <p:nvSpPr>
          <p:cNvPr id="6" name="object 6"/>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Est-ce que votre jugement a change avec la nouvelle image?</a:t>
            </a:r>
            <a:endParaRPr sz="3600" dirty="0"/>
          </a:p>
        </p:txBody>
      </p:sp>
      <p:sp>
        <p:nvSpPr>
          <p:cNvPr id="8" name="Footer Placeholder 7"/>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38</a:t>
            </a:fld>
            <a:endParaRPr lang="en-US"/>
          </a:p>
        </p:txBody>
      </p:sp>
      <p:sp>
        <p:nvSpPr>
          <p:cNvPr id="7" name="object 7"/>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spc="-25">
                <a:latin typeface="Calibri Light"/>
                <a:cs typeface="Verdana"/>
              </a:rPr>
              <a:t>L’homme </a:t>
            </a:r>
            <a:r>
              <a:rPr spc="-5" dirty="0">
                <a:latin typeface="Calibri Light"/>
                <a:cs typeface="Verdana"/>
              </a:rPr>
              <a:t>essaie de </a:t>
            </a:r>
            <a:r>
              <a:rPr dirty="0">
                <a:latin typeface="Calibri Light"/>
                <a:cs typeface="Verdana"/>
              </a:rPr>
              <a:t>se </a:t>
            </a:r>
            <a:r>
              <a:rPr spc="-45" dirty="0">
                <a:latin typeface="Calibri Light"/>
                <a:cs typeface="Verdana"/>
              </a:rPr>
              <a:t>cacher, </a:t>
            </a:r>
            <a:r>
              <a:rPr dirty="0">
                <a:latin typeface="Calibri Light"/>
                <a:cs typeface="Verdana"/>
              </a:rPr>
              <a:t>car </a:t>
            </a:r>
            <a:r>
              <a:rPr spc="-5" dirty="0">
                <a:latin typeface="Calibri Light"/>
                <a:cs typeface="Verdana"/>
              </a:rPr>
              <a:t>la police le</a:t>
            </a:r>
            <a:r>
              <a:rPr spc="-45" dirty="0">
                <a:latin typeface="Calibri Light"/>
                <a:cs typeface="Verdana"/>
              </a:rPr>
              <a:t> </a:t>
            </a:r>
            <a:r>
              <a:rPr spc="-5" dirty="0">
                <a:latin typeface="Calibri Light"/>
                <a:cs typeface="Verdana"/>
              </a:rPr>
              <a:t>poursuit.</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porte le </a:t>
            </a:r>
            <a:r>
              <a:rPr spc="-10" dirty="0">
                <a:latin typeface="Calibri Light"/>
                <a:cs typeface="Verdana"/>
              </a:rPr>
              <a:t>maillot </a:t>
            </a:r>
            <a:r>
              <a:rPr spc="-5" dirty="0">
                <a:latin typeface="Calibri Light"/>
                <a:cs typeface="Verdana"/>
              </a:rPr>
              <a:t>de bain de la </a:t>
            </a:r>
            <a:r>
              <a:rPr dirty="0">
                <a:latin typeface="Calibri Light"/>
                <a:cs typeface="Verdana"/>
              </a:rPr>
              <a:t>femme </a:t>
            </a:r>
            <a:r>
              <a:rPr spc="-5" dirty="0">
                <a:latin typeface="Calibri Light"/>
                <a:cs typeface="Verdana"/>
              </a:rPr>
              <a:t>pour</a:t>
            </a:r>
            <a:r>
              <a:rPr spc="0" dirty="0">
                <a:latin typeface="Calibri Light"/>
                <a:cs typeface="Verdana"/>
              </a:rPr>
              <a:t> </a:t>
            </a:r>
            <a:r>
              <a:rPr spc="-5" dirty="0">
                <a:latin typeface="Calibri Light"/>
                <a:cs typeface="Verdana"/>
              </a:rPr>
              <a:t>rire.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est </a:t>
            </a:r>
            <a:r>
              <a:rPr dirty="0">
                <a:latin typeface="Calibri Light"/>
                <a:cs typeface="Verdana"/>
              </a:rPr>
              <a:t>le </a:t>
            </a:r>
            <a:r>
              <a:rPr spc="-5" dirty="0">
                <a:latin typeface="Calibri Light"/>
                <a:cs typeface="Verdana"/>
              </a:rPr>
              <a:t>garde </a:t>
            </a:r>
            <a:r>
              <a:rPr dirty="0">
                <a:latin typeface="Calibri Light"/>
                <a:cs typeface="Verdana"/>
              </a:rPr>
              <a:t>du </a:t>
            </a:r>
            <a:r>
              <a:rPr spc="-5" dirty="0">
                <a:latin typeface="Calibri Light"/>
                <a:cs typeface="Verdana"/>
              </a:rPr>
              <a:t>corps </a:t>
            </a:r>
            <a:r>
              <a:rPr dirty="0">
                <a:latin typeface="Calibri Light"/>
                <a:cs typeface="Verdana"/>
              </a:rPr>
              <a:t>de la</a:t>
            </a:r>
            <a:r>
              <a:rPr spc="-80" dirty="0">
                <a:latin typeface="Calibri Light"/>
                <a:cs typeface="Verdana"/>
              </a:rPr>
              <a:t> </a:t>
            </a:r>
            <a:r>
              <a:rPr spc="-5" dirty="0">
                <a:latin typeface="Calibri Light"/>
                <a:cs typeface="Verdana"/>
              </a:rPr>
              <a:t>femme.</a:t>
            </a:r>
            <a:endParaRPr dirty="0">
              <a:latin typeface="Calibri Light"/>
              <a:cs typeface="Verdana"/>
            </a:endParaRPr>
          </a:p>
          <a:p>
            <a:pPr marL="285750" marR="508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vole les habits de la femme, parce que </a:t>
            </a:r>
            <a:r>
              <a:rPr spc="-10" dirty="0">
                <a:latin typeface="Calibri Light"/>
                <a:cs typeface="Verdana"/>
              </a:rPr>
              <a:t>les </a:t>
            </a:r>
            <a:r>
              <a:rPr spc="-5">
                <a:latin typeface="Calibri Light"/>
                <a:cs typeface="Verdana"/>
              </a:rPr>
              <a:t>siens </a:t>
            </a:r>
            <a:r>
              <a:rPr>
                <a:latin typeface="Calibri Light"/>
                <a:cs typeface="Verdana"/>
              </a:rPr>
              <a:t>sont</a:t>
            </a:r>
            <a:r>
              <a:rPr lang="en-US">
                <a:latin typeface="Calibri Light"/>
                <a:cs typeface="Verdana"/>
              </a:rPr>
              <a:t> </a:t>
            </a:r>
            <a:r>
              <a:rPr spc="-5">
                <a:latin typeface="Calibri Light"/>
                <a:cs typeface="Verdana"/>
              </a:rPr>
              <a:t>mouillés</a:t>
            </a:r>
            <a:r>
              <a:rPr spc="-5" dirty="0">
                <a:latin typeface="Calibri Light"/>
                <a:cs typeface="Verdana"/>
              </a:rPr>
              <a:t>.</a:t>
            </a:r>
            <a:endParaRPr dirty="0">
              <a:latin typeface="Calibri Light"/>
              <a:cs typeface="Verdana"/>
            </a:endParaRPr>
          </a:p>
        </p:txBody>
      </p:sp>
      <p:sp>
        <p:nvSpPr>
          <p:cNvPr id="21" name="Caption_93188"/>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2" name="Caption_93187"/>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pic>
        <p:nvPicPr>
          <p:cNvPr id="23"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pic>
        <p:nvPicPr>
          <p:cNvPr id="24" name="Picture 6" descr="Kleidertau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dirty="0"/>
              <a:t>S’il-vous plait, veuillez ré-estimer la probabilité</a:t>
            </a:r>
            <a:endParaRPr sz="3600" dirty="0"/>
          </a:p>
        </p:txBody>
      </p:sp>
      <p:sp>
        <p:nvSpPr>
          <p:cNvPr id="9" name="Footer Placeholder 8"/>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39</a:t>
            </a:fld>
            <a:endParaRPr lang="en-US"/>
          </a:p>
        </p:txBody>
      </p:sp>
      <p:sp>
        <p:nvSpPr>
          <p:cNvPr id="8" name="object 8"/>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spc="-25" dirty="0" err="1">
                <a:latin typeface="Calibri Light"/>
                <a:cs typeface="Verdana"/>
              </a:rPr>
              <a:t>L’homme</a:t>
            </a:r>
            <a:r>
              <a:rPr spc="-25" dirty="0">
                <a:latin typeface="Calibri Light"/>
                <a:cs typeface="Verdana"/>
              </a:rPr>
              <a:t> </a:t>
            </a:r>
            <a:r>
              <a:rPr spc="-5" dirty="0">
                <a:latin typeface="Calibri Light"/>
                <a:cs typeface="Verdana"/>
              </a:rPr>
              <a:t>essaie de </a:t>
            </a:r>
            <a:r>
              <a:rPr dirty="0">
                <a:latin typeface="Calibri Light"/>
                <a:cs typeface="Verdana"/>
              </a:rPr>
              <a:t>se </a:t>
            </a:r>
            <a:r>
              <a:rPr spc="-45" dirty="0">
                <a:latin typeface="Calibri Light"/>
                <a:cs typeface="Verdana"/>
              </a:rPr>
              <a:t>cacher, </a:t>
            </a:r>
            <a:r>
              <a:rPr dirty="0">
                <a:latin typeface="Calibri Light"/>
                <a:cs typeface="Verdana"/>
              </a:rPr>
              <a:t>car </a:t>
            </a:r>
            <a:r>
              <a:rPr spc="-5" dirty="0">
                <a:latin typeface="Calibri Light"/>
                <a:cs typeface="Verdana"/>
              </a:rPr>
              <a:t>la police le</a:t>
            </a:r>
            <a:r>
              <a:rPr spc="-45" dirty="0">
                <a:latin typeface="Calibri Light"/>
                <a:cs typeface="Verdana"/>
              </a:rPr>
              <a:t> </a:t>
            </a:r>
            <a:r>
              <a:rPr spc="-5" dirty="0">
                <a:latin typeface="Calibri Light"/>
                <a:cs typeface="Verdana"/>
              </a:rPr>
              <a:t>poursuit.</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porte le </a:t>
            </a:r>
            <a:r>
              <a:rPr spc="-10" dirty="0">
                <a:latin typeface="Calibri Light"/>
                <a:cs typeface="Verdana"/>
              </a:rPr>
              <a:t>maillot </a:t>
            </a:r>
            <a:r>
              <a:rPr spc="-5" dirty="0">
                <a:latin typeface="Calibri Light"/>
                <a:cs typeface="Verdana"/>
              </a:rPr>
              <a:t>de bain de la </a:t>
            </a:r>
            <a:r>
              <a:rPr dirty="0">
                <a:latin typeface="Calibri Light"/>
                <a:cs typeface="Verdana"/>
              </a:rPr>
              <a:t>femme </a:t>
            </a:r>
            <a:r>
              <a:rPr spc="-5" dirty="0">
                <a:latin typeface="Calibri Light"/>
                <a:cs typeface="Verdana"/>
              </a:rPr>
              <a:t>pour</a:t>
            </a:r>
            <a:r>
              <a:rPr spc="0" dirty="0">
                <a:latin typeface="Calibri Light"/>
                <a:cs typeface="Verdana"/>
              </a:rPr>
              <a:t> </a:t>
            </a:r>
            <a:r>
              <a:rPr spc="-5" dirty="0">
                <a:latin typeface="Calibri Light"/>
                <a:cs typeface="Verdana"/>
              </a:rPr>
              <a:t>rire.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est </a:t>
            </a:r>
            <a:r>
              <a:rPr dirty="0">
                <a:latin typeface="Calibri Light"/>
                <a:cs typeface="Verdana"/>
              </a:rPr>
              <a:t>le </a:t>
            </a:r>
            <a:r>
              <a:rPr spc="-5" dirty="0">
                <a:latin typeface="Calibri Light"/>
                <a:cs typeface="Verdana"/>
              </a:rPr>
              <a:t>garde </a:t>
            </a:r>
            <a:r>
              <a:rPr dirty="0">
                <a:latin typeface="Calibri Light"/>
                <a:cs typeface="Verdana"/>
              </a:rPr>
              <a:t>du </a:t>
            </a:r>
            <a:r>
              <a:rPr spc="-5" dirty="0">
                <a:latin typeface="Calibri Light"/>
                <a:cs typeface="Verdana"/>
              </a:rPr>
              <a:t>corps </a:t>
            </a:r>
            <a:r>
              <a:rPr dirty="0">
                <a:latin typeface="Calibri Light"/>
                <a:cs typeface="Verdana"/>
              </a:rPr>
              <a:t>de la</a:t>
            </a:r>
            <a:r>
              <a:rPr spc="-80" dirty="0">
                <a:latin typeface="Calibri Light"/>
                <a:cs typeface="Verdana"/>
              </a:rPr>
              <a:t> </a:t>
            </a:r>
            <a:r>
              <a:rPr spc="-5" dirty="0">
                <a:latin typeface="Calibri Light"/>
                <a:cs typeface="Verdana"/>
              </a:rPr>
              <a:t>femme.</a:t>
            </a:r>
            <a:endParaRPr dirty="0">
              <a:latin typeface="Calibri Light"/>
              <a:cs typeface="Verdana"/>
            </a:endParaRPr>
          </a:p>
          <a:p>
            <a:pPr marL="285750" marR="508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vole les habits de la femme, parce que </a:t>
            </a:r>
            <a:r>
              <a:rPr spc="-10" dirty="0">
                <a:latin typeface="Calibri Light"/>
                <a:cs typeface="Verdana"/>
              </a:rPr>
              <a:t>les </a:t>
            </a:r>
            <a:r>
              <a:rPr spc="-5" dirty="0" err="1">
                <a:latin typeface="Calibri Light"/>
                <a:cs typeface="Verdana"/>
              </a:rPr>
              <a:t>siens</a:t>
            </a:r>
            <a:r>
              <a:rPr spc="-5" dirty="0">
                <a:latin typeface="Calibri Light"/>
                <a:cs typeface="Verdana"/>
              </a:rPr>
              <a:t> </a:t>
            </a:r>
            <a:r>
              <a:rPr dirty="0" err="1">
                <a:latin typeface="Calibri Light"/>
                <a:cs typeface="Verdana"/>
              </a:rPr>
              <a:t>sont</a:t>
            </a:r>
            <a:r>
              <a:rPr lang="en-US" dirty="0">
                <a:latin typeface="Calibri Light"/>
                <a:cs typeface="Verdana"/>
              </a:rPr>
              <a:t> </a:t>
            </a:r>
            <a:r>
              <a:rPr spc="-5" dirty="0" err="1">
                <a:latin typeface="Calibri Light"/>
                <a:cs typeface="Verdana"/>
              </a:rPr>
              <a:t>mouillés</a:t>
            </a:r>
            <a:r>
              <a:rPr spc="-5" dirty="0">
                <a:latin typeface="Calibri Light"/>
                <a:cs typeface="Verdana"/>
              </a:rPr>
              <a:t>.</a:t>
            </a:r>
            <a:endParaRPr dirty="0">
              <a:latin typeface="Calibri Light"/>
              <a:cs typeface="Verdana"/>
            </a:endParaRPr>
          </a:p>
        </p:txBody>
      </p:sp>
      <p:pic>
        <p:nvPicPr>
          <p:cNvPr id="15" name="Picture 7"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95242"/>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0" name="Caption_9523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1" name="Caption_95237"/>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pic>
        <p:nvPicPr>
          <p:cNvPr id="32" name="Picture 4" descr="Kleidertausch_1"/>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sp>
        <p:nvSpPr>
          <p:cNvPr id="6"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10"/>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2" name="Slide Number Placeholder 11"/>
          <p:cNvSpPr>
            <a:spLocks noGrp="1"/>
          </p:cNvSpPr>
          <p:nvPr>
            <p:ph type="sldNum" sz="quarter" idx="12"/>
          </p:nvPr>
        </p:nvSpPr>
        <p:spPr/>
        <p:txBody>
          <a:bodyPr/>
          <a:lstStyle/>
          <a:p>
            <a:fld id="{B6F15528-21DE-4FAA-801E-634DDDAF4B2B}" type="slidenum">
              <a:rPr lang="en-US" smtClean="0"/>
              <a:pPr/>
              <a:t>40</a:t>
            </a:fld>
            <a:endParaRPr lang="en-US"/>
          </a:p>
        </p:txBody>
      </p:sp>
      <p:pic>
        <p:nvPicPr>
          <p:cNvPr id="19" name="Picture 7"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21" name="Picture 9" descr="Kleidertausch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aption_15"/>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5" name="Caption_17"/>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6" name="Caption_16"/>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7"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object 8"/>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004992"/>
              </a:buClr>
              <a:buFont typeface="WingDings"/>
              <a:buAutoNum type="arabicPeriod"/>
              <a:tabLst>
                <a:tab pos="489584" algn="l"/>
                <a:tab pos="490220" algn="l"/>
              </a:tabLst>
            </a:pPr>
            <a:r>
              <a:rPr spc="-25" dirty="0" err="1">
                <a:solidFill>
                  <a:srgbClr val="004992"/>
                </a:solidFill>
                <a:latin typeface="Calibri Light"/>
                <a:cs typeface="Verdana"/>
              </a:rPr>
              <a:t>L’homme</a:t>
            </a:r>
            <a:r>
              <a:rPr spc="-25" dirty="0">
                <a:solidFill>
                  <a:srgbClr val="004992"/>
                </a:solidFill>
                <a:latin typeface="Calibri Light"/>
                <a:cs typeface="Verdana"/>
              </a:rPr>
              <a:t> </a:t>
            </a:r>
            <a:r>
              <a:rPr spc="-5" dirty="0">
                <a:solidFill>
                  <a:srgbClr val="004992"/>
                </a:solidFill>
                <a:latin typeface="Calibri Light"/>
                <a:cs typeface="Verdana"/>
              </a:rPr>
              <a:t>essaie de </a:t>
            </a:r>
            <a:r>
              <a:rPr dirty="0">
                <a:solidFill>
                  <a:srgbClr val="004992"/>
                </a:solidFill>
                <a:latin typeface="Calibri Light"/>
                <a:cs typeface="Verdana"/>
              </a:rPr>
              <a:t>se </a:t>
            </a:r>
            <a:r>
              <a:rPr spc="-45" dirty="0">
                <a:solidFill>
                  <a:srgbClr val="004992"/>
                </a:solidFill>
                <a:latin typeface="Calibri Light"/>
                <a:cs typeface="Verdana"/>
              </a:rPr>
              <a:t>cacher, </a:t>
            </a:r>
            <a:r>
              <a:rPr dirty="0">
                <a:solidFill>
                  <a:srgbClr val="004992"/>
                </a:solidFill>
                <a:latin typeface="Calibri Light"/>
                <a:cs typeface="Verdana"/>
              </a:rPr>
              <a:t>car </a:t>
            </a:r>
            <a:r>
              <a:rPr spc="-5" dirty="0">
                <a:solidFill>
                  <a:srgbClr val="004992"/>
                </a:solidFill>
                <a:latin typeface="Calibri Light"/>
                <a:cs typeface="Verdana"/>
              </a:rPr>
              <a:t>la police le</a:t>
            </a:r>
            <a:r>
              <a:rPr spc="-45" dirty="0">
                <a:solidFill>
                  <a:srgbClr val="004992"/>
                </a:solidFill>
                <a:latin typeface="Calibri Light"/>
                <a:cs typeface="Verdana"/>
              </a:rPr>
              <a:t> </a:t>
            </a:r>
            <a:r>
              <a:rPr spc="-5" dirty="0">
                <a:solidFill>
                  <a:srgbClr val="004992"/>
                </a:solidFill>
                <a:latin typeface="Calibri Light"/>
                <a:cs typeface="Verdana"/>
              </a:rPr>
              <a:t>poursuit.</a:t>
            </a:r>
            <a:endParaRPr dirty="0">
              <a:solidFill>
                <a:srgbClr val="004992"/>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porte le </a:t>
            </a:r>
            <a:r>
              <a:rPr spc="-10" dirty="0">
                <a:latin typeface="Calibri Light"/>
                <a:cs typeface="Verdana"/>
              </a:rPr>
              <a:t>maillot </a:t>
            </a:r>
            <a:r>
              <a:rPr spc="-5" dirty="0">
                <a:latin typeface="Calibri Light"/>
                <a:cs typeface="Verdana"/>
              </a:rPr>
              <a:t>de bain de la </a:t>
            </a:r>
            <a:r>
              <a:rPr dirty="0">
                <a:latin typeface="Calibri Light"/>
                <a:cs typeface="Verdana"/>
              </a:rPr>
              <a:t>femme </a:t>
            </a:r>
            <a:r>
              <a:rPr spc="-5" dirty="0">
                <a:latin typeface="Calibri Light"/>
                <a:cs typeface="Verdana"/>
              </a:rPr>
              <a:t>pour</a:t>
            </a:r>
            <a:r>
              <a:rPr spc="0" dirty="0">
                <a:latin typeface="Calibri Light"/>
                <a:cs typeface="Verdana"/>
              </a:rPr>
              <a:t> </a:t>
            </a:r>
            <a:r>
              <a:rPr spc="-5" dirty="0">
                <a:latin typeface="Calibri Light"/>
                <a:cs typeface="Verdana"/>
              </a:rPr>
              <a:t>rire.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est </a:t>
            </a:r>
            <a:r>
              <a:rPr dirty="0">
                <a:latin typeface="Calibri Light"/>
                <a:cs typeface="Verdana"/>
              </a:rPr>
              <a:t>le </a:t>
            </a:r>
            <a:r>
              <a:rPr spc="-5" dirty="0">
                <a:latin typeface="Calibri Light"/>
                <a:cs typeface="Verdana"/>
              </a:rPr>
              <a:t>garde </a:t>
            </a:r>
            <a:r>
              <a:rPr dirty="0">
                <a:latin typeface="Calibri Light"/>
                <a:cs typeface="Verdana"/>
              </a:rPr>
              <a:t>du </a:t>
            </a:r>
            <a:r>
              <a:rPr spc="-5" dirty="0">
                <a:latin typeface="Calibri Light"/>
                <a:cs typeface="Verdana"/>
              </a:rPr>
              <a:t>corps </a:t>
            </a:r>
            <a:r>
              <a:rPr dirty="0">
                <a:latin typeface="Calibri Light"/>
                <a:cs typeface="Verdana"/>
              </a:rPr>
              <a:t>de la</a:t>
            </a:r>
            <a:r>
              <a:rPr spc="-80" dirty="0">
                <a:latin typeface="Calibri Light"/>
                <a:cs typeface="Verdana"/>
              </a:rPr>
              <a:t> </a:t>
            </a:r>
            <a:r>
              <a:rPr spc="-5" dirty="0">
                <a:latin typeface="Calibri Light"/>
                <a:cs typeface="Verdana"/>
              </a:rPr>
              <a:t>femme.</a:t>
            </a:r>
            <a:endParaRPr dirty="0">
              <a:latin typeface="Calibri Light"/>
              <a:cs typeface="Verdana"/>
            </a:endParaRPr>
          </a:p>
          <a:p>
            <a:pPr marL="285750" marR="508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vole les habits de la femme, parce que </a:t>
            </a:r>
            <a:r>
              <a:rPr spc="-10" dirty="0">
                <a:latin typeface="Calibri Light"/>
                <a:cs typeface="Verdana"/>
              </a:rPr>
              <a:t>les </a:t>
            </a:r>
            <a:r>
              <a:rPr spc="-5" dirty="0" err="1">
                <a:latin typeface="Calibri Light"/>
                <a:cs typeface="Verdana"/>
              </a:rPr>
              <a:t>siens</a:t>
            </a:r>
            <a:r>
              <a:rPr spc="-5" dirty="0">
                <a:latin typeface="Calibri Light"/>
                <a:cs typeface="Verdana"/>
              </a:rPr>
              <a:t> </a:t>
            </a:r>
            <a:r>
              <a:rPr dirty="0" err="1">
                <a:latin typeface="Calibri Light"/>
                <a:cs typeface="Verdana"/>
              </a:rPr>
              <a:t>sont</a:t>
            </a:r>
            <a:r>
              <a:rPr lang="en-US" dirty="0">
                <a:latin typeface="Calibri Light"/>
                <a:cs typeface="Verdana"/>
              </a:rPr>
              <a:t> </a:t>
            </a:r>
            <a:r>
              <a:rPr spc="-5" dirty="0" err="1">
                <a:latin typeface="Calibri Light"/>
                <a:cs typeface="Verdana"/>
              </a:rPr>
              <a:t>mouillés</a:t>
            </a:r>
            <a:r>
              <a:rPr spc="-5" dirty="0">
                <a:latin typeface="Calibri Light"/>
                <a:cs typeface="Verdana"/>
              </a:rPr>
              <a:t>.</a:t>
            </a:r>
            <a:endParaRPr dirty="0">
              <a:latin typeface="Calibri Light"/>
              <a:cs typeface="Verdan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a:xfrm>
            <a:off x="408955" y="1124744"/>
            <a:ext cx="11376000" cy="720000"/>
          </a:xfrm>
        </p:spPr>
        <p:txBody>
          <a:bodyPr vert="horz" lIns="0" tIns="0" rIns="0" bIns="0" rtlCol="0" anchor="t">
            <a:noAutofit/>
          </a:bodyPr>
          <a:lstStyle/>
          <a:p>
            <a:pPr defTabSz="914377">
              <a:spcBef>
                <a:spcPts val="0"/>
              </a:spcBef>
            </a:pPr>
            <a:r>
              <a:rPr lang="de-DE" sz="3600" dirty="0" err="1"/>
              <a:t>Facultatif</a:t>
            </a:r>
            <a:r>
              <a:rPr lang="de-DE" sz="3600" dirty="0"/>
              <a:t>: Clip vidéo</a:t>
            </a:r>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[pour les </a:t>
            </a:r>
            <a:r>
              <a:rPr lang="en-US" i="1" spc="-5" dirty="0" err="1">
                <a:solidFill>
                  <a:srgbClr val="333333"/>
                </a:solidFill>
                <a:latin typeface="Calibri Light"/>
                <a:ea typeface="ＭＳ Ｐゴシック" panose="020B0600070205080204" pitchFamily="34" charset="-128"/>
                <a:cs typeface="Verdana"/>
              </a:rPr>
              <a:t>animateur</a:t>
            </a:r>
            <a:r>
              <a:rPr lang="en-US" i="1" spc="-5" dirty="0">
                <a:solidFill>
                  <a:srgbClr val="333333"/>
                </a:solidFill>
                <a:latin typeface="Calibri Light"/>
                <a:ea typeface="ＭＳ Ｐゴシック" panose="020B0600070205080204" pitchFamily="34" charset="-128"/>
                <a:cs typeface="Verdana"/>
              </a:rPr>
              <a:t>:</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0183077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408955" y="1827307"/>
            <a:ext cx="11376000" cy="152400"/>
          </a:xfrm>
          <a:custGeom>
            <a:avLst/>
            <a:gdLst/>
            <a:ahLst/>
            <a:cxnLst/>
            <a:rect l="l" t="t" r="r" b="b"/>
            <a:pathLst>
              <a:path w="8915400" h="152400">
                <a:moveTo>
                  <a:pt x="0" y="152400"/>
                </a:moveTo>
                <a:lnTo>
                  <a:pt x="8915400" y="152400"/>
                </a:lnTo>
                <a:lnTo>
                  <a:pt x="8915400" y="0"/>
                </a:lnTo>
                <a:lnTo>
                  <a:pt x="0" y="0"/>
                </a:lnTo>
                <a:lnTo>
                  <a:pt x="0" y="152400"/>
                </a:lnTo>
                <a:close/>
              </a:path>
            </a:pathLst>
          </a:custGeom>
          <a:ln w="9144">
            <a:solidFill>
              <a:srgbClr val="FFFFFF"/>
            </a:solidFill>
          </a:ln>
        </p:spPr>
        <p:txBody>
          <a:bodyPr wrap="square" lIns="0" tIns="0" rIns="0" bIns="0" rtlCol="0"/>
          <a:lstStyle/>
          <a:p>
            <a:endParaRPr>
              <a:latin typeface="Calibri Light"/>
            </a:endParaRPr>
          </a:p>
        </p:txBody>
      </p:sp>
      <p:sp>
        <p:nvSpPr>
          <p:cNvPr id="6" name="object 6"/>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Quelle est la probabilité de chaque option?</a:t>
            </a:r>
            <a:endParaRPr sz="3600" dirty="0"/>
          </a:p>
        </p:txBody>
      </p:sp>
      <p:sp>
        <p:nvSpPr>
          <p:cNvPr id="8" name="Footer Placeholder 7"/>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42</a:t>
            </a:fld>
            <a:endParaRPr lang="en-US"/>
          </a:p>
        </p:txBody>
      </p:sp>
      <p:sp>
        <p:nvSpPr>
          <p:cNvPr id="7" name="object 7"/>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profite </a:t>
            </a:r>
            <a:r>
              <a:rPr dirty="0">
                <a:latin typeface="Calibri Light"/>
                <a:cs typeface="Verdana"/>
              </a:rPr>
              <a:t>du </a:t>
            </a:r>
            <a:r>
              <a:rPr spc="-5" dirty="0">
                <a:latin typeface="Calibri Light"/>
                <a:cs typeface="Verdana"/>
              </a:rPr>
              <a:t>beau</a:t>
            </a:r>
            <a:r>
              <a:rPr spc="-60" dirty="0">
                <a:latin typeface="Calibri Light"/>
                <a:cs typeface="Verdana"/>
              </a:rPr>
              <a:t> </a:t>
            </a:r>
            <a:r>
              <a:rPr spc="-5" dirty="0">
                <a:latin typeface="Calibri Light"/>
                <a:cs typeface="Verdana"/>
              </a:rPr>
              <a:t>temps.</a:t>
            </a:r>
            <a:endParaRPr dirty="0">
              <a:latin typeface="Calibri Light"/>
              <a:cs typeface="Verdana"/>
            </a:endParaRPr>
          </a:p>
          <a:p>
            <a:pPr marL="285750" marR="605155"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laisse tomber ses </a:t>
            </a:r>
            <a:r>
              <a:rPr spc="-15" dirty="0">
                <a:latin typeface="Calibri Light"/>
                <a:cs typeface="Verdana"/>
              </a:rPr>
              <a:t>travaux </a:t>
            </a:r>
            <a:r>
              <a:rPr spc="-5" dirty="0">
                <a:latin typeface="Calibri Light"/>
                <a:cs typeface="Verdana"/>
              </a:rPr>
              <a:t>de jardinage </a:t>
            </a:r>
            <a:r>
              <a:rPr spc="-5">
                <a:latin typeface="Calibri Light"/>
                <a:cs typeface="Verdana"/>
              </a:rPr>
              <a:t>pour </a:t>
            </a:r>
            <a:r>
              <a:rPr spc="-10">
                <a:latin typeface="Calibri Light"/>
                <a:cs typeface="Verdana"/>
              </a:rPr>
              <a:t>aller</a:t>
            </a:r>
            <a:r>
              <a:rPr lang="en-US" spc="-10">
                <a:latin typeface="Calibri Light"/>
                <a:cs typeface="Verdana"/>
              </a:rPr>
              <a:t> </a:t>
            </a:r>
            <a:r>
              <a:rPr spc="-45">
                <a:latin typeface="Calibri Light"/>
                <a:cs typeface="Verdana"/>
              </a:rPr>
              <a:t>pêcher</a:t>
            </a:r>
            <a:r>
              <a:rPr spc="-45" dirty="0">
                <a:latin typeface="Calibri Light"/>
                <a:cs typeface="Verdana"/>
              </a:rPr>
              <a:t>.</a:t>
            </a:r>
            <a:endParaRPr dirty="0">
              <a:latin typeface="Calibri Light"/>
              <a:cs typeface="Verdana"/>
            </a:endParaRPr>
          </a:p>
          <a:p>
            <a:pPr marL="285750" marR="5080"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veut faire </a:t>
            </a:r>
            <a:r>
              <a:rPr spc="-10" dirty="0">
                <a:latin typeface="Calibri Light"/>
                <a:cs typeface="Verdana"/>
              </a:rPr>
              <a:t>plaisir </a:t>
            </a:r>
            <a:r>
              <a:rPr dirty="0">
                <a:latin typeface="Calibri Light"/>
                <a:cs typeface="Verdana"/>
              </a:rPr>
              <a:t>à sa </a:t>
            </a:r>
            <a:r>
              <a:rPr spc="-5" dirty="0">
                <a:latin typeface="Calibri Light"/>
                <a:cs typeface="Verdana"/>
              </a:rPr>
              <a:t>maman en attrapant </a:t>
            </a:r>
            <a:r>
              <a:rPr>
                <a:latin typeface="Calibri Light"/>
                <a:cs typeface="Verdana"/>
              </a:rPr>
              <a:t>un </a:t>
            </a:r>
            <a:r>
              <a:rPr spc="-5">
                <a:latin typeface="Calibri Light"/>
                <a:cs typeface="Verdana"/>
              </a:rPr>
              <a:t>poisson</a:t>
            </a:r>
            <a:r>
              <a:rPr lang="en-US" spc="-5">
                <a:latin typeface="Calibri Light"/>
                <a:cs typeface="Verdana"/>
              </a:rPr>
              <a:t> </a:t>
            </a:r>
            <a:r>
              <a:rPr spc="-5">
                <a:latin typeface="Calibri Light"/>
                <a:cs typeface="Verdana"/>
              </a:rPr>
              <a:t>pour</a:t>
            </a:r>
            <a:r>
              <a:rPr spc="-20">
                <a:latin typeface="Calibri Light"/>
                <a:cs typeface="Verdana"/>
              </a:rPr>
              <a:t> </a:t>
            </a:r>
            <a:r>
              <a:rPr spc="-10" dirty="0">
                <a:latin typeface="Calibri Light"/>
                <a:cs typeface="Verdana"/>
              </a:rPr>
              <a:t>elle.</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a:t>
            </a:r>
            <a:r>
              <a:rPr dirty="0">
                <a:latin typeface="Calibri Light"/>
                <a:cs typeface="Verdana"/>
              </a:rPr>
              <a:t>a </a:t>
            </a:r>
            <a:r>
              <a:rPr spc="-5" dirty="0">
                <a:latin typeface="Calibri Light"/>
                <a:cs typeface="Verdana"/>
              </a:rPr>
              <a:t>volé des vers de terre pour </a:t>
            </a:r>
            <a:r>
              <a:rPr spc="-10" dirty="0">
                <a:latin typeface="Calibri Light"/>
                <a:cs typeface="Verdana"/>
              </a:rPr>
              <a:t>aller</a:t>
            </a:r>
            <a:r>
              <a:rPr spc="-100" dirty="0">
                <a:latin typeface="Calibri Light"/>
                <a:cs typeface="Verdana"/>
              </a:rPr>
              <a:t> </a:t>
            </a:r>
            <a:r>
              <a:rPr spc="-45" dirty="0">
                <a:latin typeface="Calibri Light"/>
                <a:cs typeface="Verdana"/>
              </a:rPr>
              <a:t>pêcher.</a:t>
            </a:r>
            <a:endParaRPr dirty="0">
              <a:latin typeface="Calibri Light"/>
              <a:cs typeface="Verdana"/>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01379"/>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408955" y="1813842"/>
            <a:ext cx="11376000" cy="152400"/>
          </a:xfrm>
          <a:custGeom>
            <a:avLst/>
            <a:gdLst/>
            <a:ahLst/>
            <a:cxnLst/>
            <a:rect l="l" t="t" r="r" b="b"/>
            <a:pathLst>
              <a:path w="8915400" h="152400">
                <a:moveTo>
                  <a:pt x="0" y="152400"/>
                </a:moveTo>
                <a:lnTo>
                  <a:pt x="8915400" y="152400"/>
                </a:lnTo>
                <a:lnTo>
                  <a:pt x="8915400" y="0"/>
                </a:lnTo>
                <a:lnTo>
                  <a:pt x="0" y="0"/>
                </a:lnTo>
                <a:lnTo>
                  <a:pt x="0" y="152400"/>
                </a:lnTo>
                <a:close/>
              </a:path>
            </a:pathLst>
          </a:custGeom>
          <a:ln w="9144">
            <a:solidFill>
              <a:srgbClr val="FFFFFF"/>
            </a:solidFill>
          </a:ln>
        </p:spPr>
        <p:txBody>
          <a:bodyPr wrap="square" lIns="0" tIns="0" rIns="0" bIns="0" rtlCol="0"/>
          <a:lstStyle/>
          <a:p>
            <a:endParaRPr>
              <a:latin typeface="Calibri Light"/>
            </a:endParaRPr>
          </a:p>
        </p:txBody>
      </p:sp>
      <p:sp>
        <p:nvSpPr>
          <p:cNvPr id="8" name="object 8"/>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Est-ce que votre jugement a change avec la nouvelle image?</a:t>
            </a:r>
            <a:endParaRPr sz="3600" dirty="0"/>
          </a:p>
        </p:txBody>
      </p:sp>
      <p:sp>
        <p:nvSpPr>
          <p:cNvPr id="11" name="Footer Placeholder 10"/>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2" name="Slide Number Placeholder 11"/>
          <p:cNvSpPr>
            <a:spLocks noGrp="1"/>
          </p:cNvSpPr>
          <p:nvPr>
            <p:ph type="sldNum" sz="quarter" idx="12"/>
          </p:nvPr>
        </p:nvSpPr>
        <p:spPr/>
        <p:txBody>
          <a:bodyPr/>
          <a:lstStyle/>
          <a:p>
            <a:fld id="{B6F15528-21DE-4FAA-801E-634DDDAF4B2B}" type="slidenum">
              <a:rPr lang="en-US" smtClean="0"/>
              <a:pPr/>
              <a:t>43</a:t>
            </a:fld>
            <a:endParaRPr lang="en-US"/>
          </a:p>
        </p:txBody>
      </p:sp>
      <p:pic>
        <p:nvPicPr>
          <p:cNvPr id="17" name="Picture 9" descr="angel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angeln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10343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8" name="Caption_103428"/>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9" name="object 7"/>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profite </a:t>
            </a:r>
            <a:r>
              <a:rPr dirty="0">
                <a:latin typeface="Calibri Light"/>
                <a:cs typeface="Verdana"/>
              </a:rPr>
              <a:t>du </a:t>
            </a:r>
            <a:r>
              <a:rPr spc="-5" dirty="0">
                <a:latin typeface="Calibri Light"/>
                <a:cs typeface="Verdana"/>
              </a:rPr>
              <a:t>beau</a:t>
            </a:r>
            <a:r>
              <a:rPr spc="-60" dirty="0">
                <a:latin typeface="Calibri Light"/>
                <a:cs typeface="Verdana"/>
              </a:rPr>
              <a:t> </a:t>
            </a:r>
            <a:r>
              <a:rPr spc="-5" dirty="0">
                <a:latin typeface="Calibri Light"/>
                <a:cs typeface="Verdana"/>
              </a:rPr>
              <a:t>temps.</a:t>
            </a:r>
            <a:endParaRPr dirty="0">
              <a:latin typeface="Calibri Light"/>
              <a:cs typeface="Verdana"/>
            </a:endParaRPr>
          </a:p>
          <a:p>
            <a:pPr marL="285750" marR="605155"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laisse tomber ses </a:t>
            </a:r>
            <a:r>
              <a:rPr spc="-15" dirty="0">
                <a:latin typeface="Calibri Light"/>
                <a:cs typeface="Verdana"/>
              </a:rPr>
              <a:t>travaux </a:t>
            </a:r>
            <a:r>
              <a:rPr spc="-5" dirty="0">
                <a:latin typeface="Calibri Light"/>
                <a:cs typeface="Verdana"/>
              </a:rPr>
              <a:t>de jardinage </a:t>
            </a:r>
            <a:r>
              <a:rPr spc="-5">
                <a:latin typeface="Calibri Light"/>
                <a:cs typeface="Verdana"/>
              </a:rPr>
              <a:t>pour </a:t>
            </a:r>
            <a:r>
              <a:rPr spc="-10">
                <a:latin typeface="Calibri Light"/>
                <a:cs typeface="Verdana"/>
              </a:rPr>
              <a:t>aller</a:t>
            </a:r>
            <a:r>
              <a:rPr lang="en-US" spc="-10">
                <a:latin typeface="Calibri Light"/>
                <a:cs typeface="Verdana"/>
              </a:rPr>
              <a:t> </a:t>
            </a:r>
            <a:r>
              <a:rPr spc="-45">
                <a:latin typeface="Calibri Light"/>
                <a:cs typeface="Verdana"/>
              </a:rPr>
              <a:t>pêcher</a:t>
            </a:r>
            <a:r>
              <a:rPr spc="-45" dirty="0">
                <a:latin typeface="Calibri Light"/>
                <a:cs typeface="Verdana"/>
              </a:rPr>
              <a:t>.</a:t>
            </a:r>
            <a:endParaRPr dirty="0">
              <a:latin typeface="Calibri Light"/>
              <a:cs typeface="Verdana"/>
            </a:endParaRPr>
          </a:p>
          <a:p>
            <a:pPr marL="285750" marR="5080"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veut faire </a:t>
            </a:r>
            <a:r>
              <a:rPr spc="-10" dirty="0">
                <a:latin typeface="Calibri Light"/>
                <a:cs typeface="Verdana"/>
              </a:rPr>
              <a:t>plaisir </a:t>
            </a:r>
            <a:r>
              <a:rPr dirty="0">
                <a:latin typeface="Calibri Light"/>
                <a:cs typeface="Verdana"/>
              </a:rPr>
              <a:t>à sa </a:t>
            </a:r>
            <a:r>
              <a:rPr spc="-5" dirty="0">
                <a:latin typeface="Calibri Light"/>
                <a:cs typeface="Verdana"/>
              </a:rPr>
              <a:t>maman en attrapant </a:t>
            </a:r>
            <a:r>
              <a:rPr>
                <a:latin typeface="Calibri Light"/>
                <a:cs typeface="Verdana"/>
              </a:rPr>
              <a:t>un </a:t>
            </a:r>
            <a:r>
              <a:rPr spc="-5">
                <a:latin typeface="Calibri Light"/>
                <a:cs typeface="Verdana"/>
              </a:rPr>
              <a:t>poisson</a:t>
            </a:r>
            <a:r>
              <a:rPr lang="en-US" spc="-5">
                <a:latin typeface="Calibri Light"/>
                <a:cs typeface="Verdana"/>
              </a:rPr>
              <a:t> </a:t>
            </a:r>
            <a:r>
              <a:rPr spc="-5">
                <a:latin typeface="Calibri Light"/>
                <a:cs typeface="Verdana"/>
              </a:rPr>
              <a:t>pour</a:t>
            </a:r>
            <a:r>
              <a:rPr spc="-20">
                <a:latin typeface="Calibri Light"/>
                <a:cs typeface="Verdana"/>
              </a:rPr>
              <a:t> </a:t>
            </a:r>
            <a:r>
              <a:rPr spc="-10" dirty="0">
                <a:latin typeface="Calibri Light"/>
                <a:cs typeface="Verdana"/>
              </a:rPr>
              <a:t>elle.</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a:t>
            </a:r>
            <a:r>
              <a:rPr dirty="0">
                <a:latin typeface="Calibri Light"/>
                <a:cs typeface="Verdana"/>
              </a:rPr>
              <a:t>a </a:t>
            </a:r>
            <a:r>
              <a:rPr spc="-5" dirty="0">
                <a:latin typeface="Calibri Light"/>
                <a:cs typeface="Verdana"/>
              </a:rPr>
              <a:t>volé des vers de terre pour </a:t>
            </a:r>
            <a:r>
              <a:rPr spc="-10" dirty="0">
                <a:latin typeface="Calibri Light"/>
                <a:cs typeface="Verdana"/>
              </a:rPr>
              <a:t>aller</a:t>
            </a:r>
            <a:r>
              <a:rPr spc="-100" dirty="0">
                <a:latin typeface="Calibri Light"/>
                <a:cs typeface="Verdana"/>
              </a:rPr>
              <a:t> </a:t>
            </a:r>
            <a:r>
              <a:rPr spc="-45" dirty="0">
                <a:latin typeface="Calibri Light"/>
                <a:cs typeface="Verdana"/>
              </a:rPr>
              <a:t>pêcher.</a:t>
            </a:r>
            <a:endParaRPr dirty="0">
              <a:latin typeface="Calibri Light"/>
              <a:cs typeface="Verdana"/>
            </a:endParaRPr>
          </a:p>
        </p:txBody>
      </p:sp>
      <p:sp>
        <p:nvSpPr>
          <p:cNvPr id="5"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408955" y="2325264"/>
            <a:ext cx="11376000" cy="152400"/>
          </a:xfrm>
          <a:custGeom>
            <a:avLst/>
            <a:gdLst/>
            <a:ahLst/>
            <a:cxnLst/>
            <a:rect l="l" t="t" r="r" b="b"/>
            <a:pathLst>
              <a:path w="8915400" h="152400">
                <a:moveTo>
                  <a:pt x="0" y="152400"/>
                </a:moveTo>
                <a:lnTo>
                  <a:pt x="8915400" y="152400"/>
                </a:lnTo>
                <a:lnTo>
                  <a:pt x="8915400" y="0"/>
                </a:lnTo>
                <a:lnTo>
                  <a:pt x="0" y="0"/>
                </a:lnTo>
                <a:lnTo>
                  <a:pt x="0" y="152400"/>
                </a:lnTo>
                <a:close/>
              </a:path>
            </a:pathLst>
          </a:custGeom>
          <a:ln w="9144">
            <a:solidFill>
              <a:srgbClr val="FFFFFF"/>
            </a:solidFill>
          </a:ln>
        </p:spPr>
        <p:txBody>
          <a:bodyPr wrap="square" lIns="0" tIns="0" rIns="0" bIns="0" rtlCol="0"/>
          <a:lstStyle/>
          <a:p>
            <a:endParaRPr>
              <a:latin typeface="Calibri Light"/>
            </a:endParaRPr>
          </a:p>
        </p:txBody>
      </p:sp>
      <p:sp>
        <p:nvSpPr>
          <p:cNvPr id="13" name="object 1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dirty="0"/>
              <a:t>S’il-vous plait, veuillez ré-estimer la probabilité</a:t>
            </a:r>
            <a:endParaRPr sz="3600" dirty="0"/>
          </a:p>
        </p:txBody>
      </p:sp>
      <p:sp>
        <p:nvSpPr>
          <p:cNvPr id="16" name="Footer Placeholder 1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7" name="Slide Number Placeholder 16"/>
          <p:cNvSpPr>
            <a:spLocks noGrp="1"/>
          </p:cNvSpPr>
          <p:nvPr>
            <p:ph type="sldNum" sz="quarter" idx="12"/>
          </p:nvPr>
        </p:nvSpPr>
        <p:spPr/>
        <p:txBody>
          <a:bodyPr/>
          <a:lstStyle/>
          <a:p>
            <a:fld id="{B6F15528-21DE-4FAA-801E-634DDDAF4B2B}" type="slidenum">
              <a:rPr lang="en-US" smtClean="0"/>
              <a:pPr/>
              <a:t>44</a:t>
            </a:fld>
            <a:endParaRPr lang="en-US"/>
          </a:p>
        </p:txBody>
      </p:sp>
      <p:pic>
        <p:nvPicPr>
          <p:cNvPr id="22" name="Picture 11" descr="angel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 descr="angeln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Caption_105478"/>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8" name="Caption_105477"/>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9" name="Caption_105475"/>
          <p:cNvSpPr txBox="1">
            <a:spLocks noChangeArrowheads="1"/>
          </p:cNvSpPr>
          <p:nvPr/>
        </p:nvSpPr>
        <p:spPr bwMode="auto">
          <a:xfrm>
            <a:off x="10266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40" name="object 7"/>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profite </a:t>
            </a:r>
            <a:r>
              <a:rPr dirty="0">
                <a:latin typeface="Calibri Light"/>
                <a:cs typeface="Verdana"/>
              </a:rPr>
              <a:t>du </a:t>
            </a:r>
            <a:r>
              <a:rPr spc="-5" dirty="0">
                <a:latin typeface="Calibri Light"/>
                <a:cs typeface="Verdana"/>
              </a:rPr>
              <a:t>beau</a:t>
            </a:r>
            <a:r>
              <a:rPr spc="-60" dirty="0">
                <a:latin typeface="Calibri Light"/>
                <a:cs typeface="Verdana"/>
              </a:rPr>
              <a:t> </a:t>
            </a:r>
            <a:r>
              <a:rPr spc="-5" dirty="0">
                <a:latin typeface="Calibri Light"/>
                <a:cs typeface="Verdana"/>
              </a:rPr>
              <a:t>temps.</a:t>
            </a:r>
            <a:endParaRPr dirty="0">
              <a:latin typeface="Calibri Light"/>
              <a:cs typeface="Verdana"/>
            </a:endParaRPr>
          </a:p>
          <a:p>
            <a:pPr marL="285750" marR="605155"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laisse tomber ses </a:t>
            </a:r>
            <a:r>
              <a:rPr spc="-15" dirty="0">
                <a:latin typeface="Calibri Light"/>
                <a:cs typeface="Verdana"/>
              </a:rPr>
              <a:t>travaux </a:t>
            </a:r>
            <a:r>
              <a:rPr spc="-5" dirty="0">
                <a:latin typeface="Calibri Light"/>
                <a:cs typeface="Verdana"/>
              </a:rPr>
              <a:t>de jardinage </a:t>
            </a:r>
            <a:r>
              <a:rPr spc="-5">
                <a:latin typeface="Calibri Light"/>
                <a:cs typeface="Verdana"/>
              </a:rPr>
              <a:t>pour </a:t>
            </a:r>
            <a:r>
              <a:rPr spc="-10">
                <a:latin typeface="Calibri Light"/>
                <a:cs typeface="Verdana"/>
              </a:rPr>
              <a:t>aller</a:t>
            </a:r>
            <a:r>
              <a:rPr lang="en-US" spc="-10">
                <a:latin typeface="Calibri Light"/>
                <a:cs typeface="Verdana"/>
              </a:rPr>
              <a:t> </a:t>
            </a:r>
            <a:r>
              <a:rPr spc="-45">
                <a:latin typeface="Calibri Light"/>
                <a:cs typeface="Verdana"/>
              </a:rPr>
              <a:t>pêcher</a:t>
            </a:r>
            <a:r>
              <a:rPr spc="-45" dirty="0">
                <a:latin typeface="Calibri Light"/>
                <a:cs typeface="Verdana"/>
              </a:rPr>
              <a:t>.</a:t>
            </a:r>
            <a:endParaRPr dirty="0">
              <a:latin typeface="Calibri Light"/>
              <a:cs typeface="Verdana"/>
            </a:endParaRPr>
          </a:p>
          <a:p>
            <a:pPr marL="285750" marR="5080"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veut faire </a:t>
            </a:r>
            <a:r>
              <a:rPr spc="-10" dirty="0">
                <a:latin typeface="Calibri Light"/>
                <a:cs typeface="Verdana"/>
              </a:rPr>
              <a:t>plaisir </a:t>
            </a:r>
            <a:r>
              <a:rPr dirty="0">
                <a:latin typeface="Calibri Light"/>
                <a:cs typeface="Verdana"/>
              </a:rPr>
              <a:t>à sa </a:t>
            </a:r>
            <a:r>
              <a:rPr spc="-5" dirty="0">
                <a:latin typeface="Calibri Light"/>
                <a:cs typeface="Verdana"/>
              </a:rPr>
              <a:t>maman en attrapant </a:t>
            </a:r>
            <a:r>
              <a:rPr>
                <a:latin typeface="Calibri Light"/>
                <a:cs typeface="Verdana"/>
              </a:rPr>
              <a:t>un </a:t>
            </a:r>
            <a:r>
              <a:rPr spc="-5">
                <a:latin typeface="Calibri Light"/>
                <a:cs typeface="Verdana"/>
              </a:rPr>
              <a:t>poisson</a:t>
            </a:r>
            <a:r>
              <a:rPr lang="en-US" spc="-5">
                <a:latin typeface="Calibri Light"/>
                <a:cs typeface="Verdana"/>
              </a:rPr>
              <a:t> </a:t>
            </a:r>
            <a:r>
              <a:rPr spc="-5">
                <a:latin typeface="Calibri Light"/>
                <a:cs typeface="Verdana"/>
              </a:rPr>
              <a:t>pour</a:t>
            </a:r>
            <a:r>
              <a:rPr spc="-20">
                <a:latin typeface="Calibri Light"/>
                <a:cs typeface="Verdana"/>
              </a:rPr>
              <a:t> </a:t>
            </a:r>
            <a:r>
              <a:rPr spc="-10" dirty="0">
                <a:latin typeface="Calibri Light"/>
                <a:cs typeface="Verdana"/>
              </a:rPr>
              <a:t>elle.</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a:t>
            </a:r>
            <a:r>
              <a:rPr dirty="0">
                <a:latin typeface="Calibri Light"/>
                <a:cs typeface="Verdana"/>
              </a:rPr>
              <a:t>a </a:t>
            </a:r>
            <a:r>
              <a:rPr spc="-5" dirty="0">
                <a:latin typeface="Calibri Light"/>
                <a:cs typeface="Verdana"/>
              </a:rPr>
              <a:t>volé des vers de terre pour </a:t>
            </a:r>
            <a:r>
              <a:rPr spc="-10" dirty="0">
                <a:latin typeface="Calibri Light"/>
                <a:cs typeface="Verdana"/>
              </a:rPr>
              <a:t>aller</a:t>
            </a:r>
            <a:r>
              <a:rPr spc="-100" dirty="0">
                <a:latin typeface="Calibri Light"/>
                <a:cs typeface="Verdana"/>
              </a:rPr>
              <a:t> </a:t>
            </a:r>
            <a:r>
              <a:rPr spc="-45" dirty="0">
                <a:latin typeface="Calibri Light"/>
                <a:cs typeface="Verdana"/>
              </a:rPr>
              <a:t>pêcher.</a:t>
            </a:r>
            <a:endParaRPr dirty="0">
              <a:latin typeface="Calibri Light"/>
              <a:cs typeface="Verdana"/>
            </a:endParaRPr>
          </a:p>
        </p:txBody>
      </p:sp>
      <p:sp>
        <p:nvSpPr>
          <p:cNvPr id="5"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1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7" name="Slide Number Placeholder 16"/>
          <p:cNvSpPr>
            <a:spLocks noGrp="1"/>
          </p:cNvSpPr>
          <p:nvPr>
            <p:ph type="sldNum" sz="quarter" idx="12"/>
          </p:nvPr>
        </p:nvSpPr>
        <p:spPr/>
        <p:txBody>
          <a:bodyPr/>
          <a:lstStyle/>
          <a:p>
            <a:fld id="{B6F15528-21DE-4FAA-801E-634DDDAF4B2B}" type="slidenum">
              <a:rPr lang="en-US" smtClean="0"/>
              <a:pPr/>
              <a:t>45</a:t>
            </a:fld>
            <a:endParaRPr lang="en-US"/>
          </a:p>
        </p:txBody>
      </p:sp>
      <p:pic>
        <p:nvPicPr>
          <p:cNvPr id="20" name="Picture 11" descr="angel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descr="angeln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aption_1075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6" name="Caption_10752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7" name="Caption_107523"/>
          <p:cNvSpPr txBox="1">
            <a:spLocks noChangeArrowheads="1"/>
          </p:cNvSpPr>
          <p:nvPr/>
        </p:nvSpPr>
        <p:spPr bwMode="auto">
          <a:xfrm>
            <a:off x="10266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8" name="object 7"/>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profite </a:t>
            </a:r>
            <a:r>
              <a:rPr dirty="0">
                <a:latin typeface="Calibri Light"/>
                <a:cs typeface="Verdana"/>
              </a:rPr>
              <a:t>du </a:t>
            </a:r>
            <a:r>
              <a:rPr spc="-5" dirty="0">
                <a:latin typeface="Calibri Light"/>
                <a:cs typeface="Verdana"/>
              </a:rPr>
              <a:t>beau</a:t>
            </a:r>
            <a:r>
              <a:rPr spc="-60" dirty="0">
                <a:latin typeface="Calibri Light"/>
                <a:cs typeface="Verdana"/>
              </a:rPr>
              <a:t> </a:t>
            </a:r>
            <a:r>
              <a:rPr spc="-5" dirty="0">
                <a:latin typeface="Calibri Light"/>
                <a:cs typeface="Verdana"/>
              </a:rPr>
              <a:t>temps.</a:t>
            </a:r>
            <a:endParaRPr dirty="0">
              <a:latin typeface="Calibri Light"/>
              <a:cs typeface="Verdana"/>
            </a:endParaRPr>
          </a:p>
          <a:p>
            <a:pPr marL="285750" marR="605155" indent="-285750">
              <a:spcBef>
                <a:spcPts val="1200"/>
              </a:spcBef>
              <a:buClr>
                <a:srgbClr val="004992"/>
              </a:buClr>
              <a:buFont typeface="WingDings"/>
              <a:buAutoNum type="arabicPeriod"/>
              <a:tabLst>
                <a:tab pos="355600" algn="l"/>
              </a:tabLst>
            </a:pPr>
            <a:r>
              <a:rPr dirty="0">
                <a:solidFill>
                  <a:srgbClr val="004992"/>
                </a:solidFill>
                <a:latin typeface="Calibri Light"/>
                <a:cs typeface="Verdana"/>
              </a:rPr>
              <a:t>Le </a:t>
            </a:r>
            <a:r>
              <a:rPr spc="-5" dirty="0">
                <a:solidFill>
                  <a:srgbClr val="004992"/>
                </a:solidFill>
                <a:latin typeface="Calibri Light"/>
                <a:cs typeface="Verdana"/>
              </a:rPr>
              <a:t>garçon laisse tomber ses </a:t>
            </a:r>
            <a:r>
              <a:rPr spc="-15" dirty="0">
                <a:solidFill>
                  <a:srgbClr val="004992"/>
                </a:solidFill>
                <a:latin typeface="Calibri Light"/>
                <a:cs typeface="Verdana"/>
              </a:rPr>
              <a:t>travaux </a:t>
            </a:r>
            <a:r>
              <a:rPr spc="-5" dirty="0">
                <a:solidFill>
                  <a:srgbClr val="004992"/>
                </a:solidFill>
                <a:latin typeface="Calibri Light"/>
                <a:cs typeface="Verdana"/>
              </a:rPr>
              <a:t>de jardinage pour </a:t>
            </a:r>
            <a:r>
              <a:rPr spc="-10" dirty="0" err="1">
                <a:solidFill>
                  <a:srgbClr val="004992"/>
                </a:solidFill>
                <a:latin typeface="Calibri Light"/>
                <a:cs typeface="Verdana"/>
              </a:rPr>
              <a:t>aller</a:t>
            </a:r>
            <a:r>
              <a:rPr lang="en-US" spc="-10" dirty="0">
                <a:solidFill>
                  <a:srgbClr val="004992"/>
                </a:solidFill>
                <a:latin typeface="Calibri Light"/>
                <a:cs typeface="Verdana"/>
              </a:rPr>
              <a:t> </a:t>
            </a:r>
            <a:r>
              <a:rPr spc="-45" dirty="0" err="1">
                <a:solidFill>
                  <a:srgbClr val="004992"/>
                </a:solidFill>
                <a:latin typeface="Calibri Light"/>
                <a:cs typeface="Verdana"/>
              </a:rPr>
              <a:t>pêcher</a:t>
            </a:r>
            <a:r>
              <a:rPr spc="-45" dirty="0">
                <a:solidFill>
                  <a:srgbClr val="004992"/>
                </a:solidFill>
                <a:latin typeface="Calibri Light"/>
                <a:cs typeface="Verdana"/>
              </a:rPr>
              <a:t>.</a:t>
            </a:r>
            <a:endParaRPr dirty="0">
              <a:solidFill>
                <a:srgbClr val="004992"/>
              </a:solidFill>
              <a:latin typeface="Calibri Light"/>
              <a:cs typeface="Verdana"/>
            </a:endParaRPr>
          </a:p>
          <a:p>
            <a:pPr marL="285750" marR="5080"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veut faire </a:t>
            </a:r>
            <a:r>
              <a:rPr spc="-10" dirty="0">
                <a:latin typeface="Calibri Light"/>
                <a:cs typeface="Verdana"/>
              </a:rPr>
              <a:t>plaisir </a:t>
            </a:r>
            <a:r>
              <a:rPr dirty="0">
                <a:latin typeface="Calibri Light"/>
                <a:cs typeface="Verdana"/>
              </a:rPr>
              <a:t>à sa </a:t>
            </a:r>
            <a:r>
              <a:rPr spc="-5" dirty="0">
                <a:latin typeface="Calibri Light"/>
                <a:cs typeface="Verdana"/>
              </a:rPr>
              <a:t>maman en attrapant </a:t>
            </a:r>
            <a:r>
              <a:rPr dirty="0">
                <a:latin typeface="Calibri Light"/>
                <a:cs typeface="Verdana"/>
              </a:rPr>
              <a:t>un </a:t>
            </a:r>
            <a:r>
              <a:rPr spc="-5" dirty="0" err="1">
                <a:latin typeface="Calibri Light"/>
                <a:cs typeface="Verdana"/>
              </a:rPr>
              <a:t>poisson</a:t>
            </a:r>
            <a:r>
              <a:rPr lang="en-US" spc="-5" dirty="0">
                <a:latin typeface="Calibri Light"/>
                <a:cs typeface="Verdana"/>
              </a:rPr>
              <a:t> </a:t>
            </a:r>
            <a:r>
              <a:rPr spc="-5" dirty="0">
                <a:latin typeface="Calibri Light"/>
                <a:cs typeface="Verdana"/>
              </a:rPr>
              <a:t>pour</a:t>
            </a:r>
            <a:r>
              <a:rPr spc="-20" dirty="0">
                <a:latin typeface="Calibri Light"/>
                <a:cs typeface="Verdana"/>
              </a:rPr>
              <a:t> </a:t>
            </a:r>
            <a:r>
              <a:rPr spc="-10" dirty="0">
                <a:latin typeface="Calibri Light"/>
                <a:cs typeface="Verdana"/>
              </a:rPr>
              <a:t>elle.</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dirty="0">
                <a:latin typeface="Calibri Light"/>
                <a:cs typeface="Verdana"/>
              </a:rPr>
              <a:t>Le </a:t>
            </a:r>
            <a:r>
              <a:rPr spc="-5" dirty="0">
                <a:latin typeface="Calibri Light"/>
                <a:cs typeface="Verdana"/>
              </a:rPr>
              <a:t>garçon </a:t>
            </a:r>
            <a:r>
              <a:rPr dirty="0">
                <a:latin typeface="Calibri Light"/>
                <a:cs typeface="Verdana"/>
              </a:rPr>
              <a:t>a </a:t>
            </a:r>
            <a:r>
              <a:rPr spc="-5" dirty="0">
                <a:latin typeface="Calibri Light"/>
                <a:cs typeface="Verdana"/>
              </a:rPr>
              <a:t>volé des vers de terre pour </a:t>
            </a:r>
            <a:r>
              <a:rPr spc="-10" dirty="0">
                <a:latin typeface="Calibri Light"/>
                <a:cs typeface="Verdana"/>
              </a:rPr>
              <a:t>aller</a:t>
            </a:r>
            <a:r>
              <a:rPr spc="-100" dirty="0">
                <a:latin typeface="Calibri Light"/>
                <a:cs typeface="Verdana"/>
              </a:rPr>
              <a:t> </a:t>
            </a:r>
            <a:r>
              <a:rPr spc="-45" dirty="0">
                <a:latin typeface="Calibri Light"/>
                <a:cs typeface="Verdana"/>
              </a:rPr>
              <a:t>pêcher.</a:t>
            </a:r>
            <a:endParaRPr dirty="0">
              <a:latin typeface="Calibri Light"/>
              <a:cs typeface="Verdana"/>
            </a:endParaRPr>
          </a:p>
        </p:txBody>
      </p:sp>
      <p:sp>
        <p:nvSpPr>
          <p:cNvPr id="5"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Quelle est la probabilité de chaque option?</a:t>
            </a:r>
            <a:endParaRPr sz="3600" dirty="0"/>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46</a:t>
            </a:fld>
            <a:endParaRPr lang="en-US"/>
          </a:p>
        </p:txBody>
      </p:sp>
      <p:sp>
        <p:nvSpPr>
          <p:cNvPr id="4" name="object 4"/>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a:latin typeface="Calibri Light"/>
                <a:cs typeface="Verdana"/>
              </a:rPr>
              <a:t>Deux </a:t>
            </a:r>
            <a:r>
              <a:rPr spc="-5" dirty="0">
                <a:latin typeface="Calibri Light"/>
                <a:cs typeface="Verdana"/>
              </a:rPr>
              <a:t>hommes </a:t>
            </a:r>
            <a:r>
              <a:rPr dirty="0">
                <a:latin typeface="Calibri Light"/>
                <a:cs typeface="Verdana"/>
              </a:rPr>
              <a:t>communiquent </a:t>
            </a:r>
            <a:r>
              <a:rPr spc="-5" dirty="0">
                <a:latin typeface="Calibri Light"/>
                <a:cs typeface="Verdana"/>
              </a:rPr>
              <a:t>par transmission de</a:t>
            </a:r>
            <a:r>
              <a:rPr spc="-120" dirty="0">
                <a:latin typeface="Calibri Light"/>
                <a:cs typeface="Verdana"/>
              </a:rPr>
              <a:t> </a:t>
            </a:r>
            <a:r>
              <a:rPr spc="-5" dirty="0">
                <a:latin typeface="Calibri Light"/>
                <a:cs typeface="Verdana"/>
              </a:rPr>
              <a:t>pensée.</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spc="-20" dirty="0">
                <a:latin typeface="Calibri Light"/>
                <a:cs typeface="Verdana"/>
              </a:rPr>
              <a:t>L'homme </a:t>
            </a:r>
            <a:r>
              <a:rPr spc="-5" dirty="0">
                <a:latin typeface="Calibri Light"/>
                <a:cs typeface="Verdana"/>
              </a:rPr>
              <a:t>est surpris de voir l'autre </a:t>
            </a:r>
            <a:r>
              <a:rPr dirty="0">
                <a:latin typeface="Calibri Light"/>
                <a:cs typeface="Verdana"/>
              </a:rPr>
              <a:t>homme ouvrir </a:t>
            </a:r>
            <a:r>
              <a:rPr spc="-5" dirty="0">
                <a:latin typeface="Calibri Light"/>
                <a:cs typeface="Verdana"/>
              </a:rPr>
              <a:t>la</a:t>
            </a:r>
            <a:r>
              <a:rPr spc="-40" dirty="0">
                <a:latin typeface="Calibri Light"/>
                <a:cs typeface="Verdana"/>
              </a:rPr>
              <a:t> </a:t>
            </a:r>
            <a:r>
              <a:rPr spc="-5" dirty="0">
                <a:latin typeface="Calibri Light"/>
                <a:cs typeface="Verdana"/>
              </a:rPr>
              <a:t>porte.</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spc="-20" dirty="0">
                <a:latin typeface="Calibri Light"/>
                <a:cs typeface="Verdana"/>
              </a:rPr>
              <a:t>L'homme </a:t>
            </a:r>
            <a:r>
              <a:rPr dirty="0">
                <a:latin typeface="Calibri Light"/>
                <a:cs typeface="Verdana"/>
              </a:rPr>
              <a:t>se </a:t>
            </a:r>
            <a:r>
              <a:rPr spc="-5" dirty="0">
                <a:latin typeface="Calibri Light"/>
                <a:cs typeface="Verdana"/>
              </a:rPr>
              <a:t>retourne, </a:t>
            </a:r>
            <a:r>
              <a:rPr dirty="0">
                <a:latin typeface="Calibri Light"/>
                <a:cs typeface="Verdana"/>
              </a:rPr>
              <a:t>car </a:t>
            </a:r>
            <a:r>
              <a:rPr spc="-5" dirty="0">
                <a:latin typeface="Calibri Light"/>
                <a:cs typeface="Verdana"/>
              </a:rPr>
              <a:t>l'autre </a:t>
            </a:r>
            <a:r>
              <a:rPr dirty="0">
                <a:latin typeface="Calibri Light"/>
                <a:cs typeface="Verdana"/>
              </a:rPr>
              <a:t>homme </a:t>
            </a:r>
            <a:r>
              <a:rPr spc="-5" dirty="0">
                <a:latin typeface="Calibri Light"/>
                <a:cs typeface="Verdana"/>
              </a:rPr>
              <a:t>lui semble</a:t>
            </a:r>
            <a:r>
              <a:rPr spc="-90" dirty="0">
                <a:latin typeface="Calibri Light"/>
                <a:cs typeface="Verdana"/>
              </a:rPr>
              <a:t> </a:t>
            </a:r>
            <a:r>
              <a:rPr spc="-40" dirty="0">
                <a:latin typeface="Calibri Light"/>
                <a:cs typeface="Verdana"/>
              </a:rPr>
              <a:t>familier.</a:t>
            </a:r>
            <a:endParaRPr dirty="0">
              <a:latin typeface="Calibri Light"/>
              <a:cs typeface="Verdana"/>
            </a:endParaRPr>
          </a:p>
          <a:p>
            <a:pPr marL="285750" marR="5080" indent="-285750">
              <a:spcBef>
                <a:spcPts val="1200"/>
              </a:spcBef>
              <a:buClr>
                <a:srgbClr val="333333"/>
              </a:buClr>
              <a:buFont typeface="WingDings"/>
              <a:buAutoNum type="arabicPeriod"/>
              <a:tabLst>
                <a:tab pos="355600" algn="l"/>
              </a:tabLst>
            </a:pPr>
            <a:r>
              <a:rPr spc="-20" dirty="0">
                <a:latin typeface="Calibri Light"/>
                <a:cs typeface="Verdana"/>
              </a:rPr>
              <a:t>L'homme </a:t>
            </a:r>
            <a:r>
              <a:rPr spc="-5" dirty="0">
                <a:latin typeface="Calibri Light"/>
                <a:cs typeface="Verdana"/>
              </a:rPr>
              <a:t>étonné </a:t>
            </a:r>
            <a:r>
              <a:rPr dirty="0">
                <a:latin typeface="Calibri Light"/>
                <a:cs typeface="Verdana"/>
              </a:rPr>
              <a:t>se </a:t>
            </a:r>
            <a:r>
              <a:rPr spc="-5" dirty="0">
                <a:latin typeface="Calibri Light"/>
                <a:cs typeface="Verdana"/>
              </a:rPr>
              <a:t>retourne, parce que l'autre </a:t>
            </a:r>
            <a:r>
              <a:rPr dirty="0">
                <a:latin typeface="Calibri Light"/>
                <a:cs typeface="Verdana"/>
              </a:rPr>
              <a:t>homme a </a:t>
            </a:r>
            <a:r>
              <a:rPr spc="-5">
                <a:latin typeface="Calibri Light"/>
                <a:cs typeface="Verdana"/>
              </a:rPr>
              <a:t>fait </a:t>
            </a:r>
            <a:r>
              <a:rPr>
                <a:latin typeface="Calibri Light"/>
                <a:cs typeface="Verdana"/>
              </a:rPr>
              <a:t>un</a:t>
            </a:r>
            <a:r>
              <a:rPr lang="en-US">
                <a:latin typeface="Calibri Light"/>
                <a:cs typeface="Verdana"/>
              </a:rPr>
              <a:t> </a:t>
            </a:r>
            <a:r>
              <a:rPr spc="-5">
                <a:latin typeface="Calibri Light"/>
                <a:cs typeface="Verdana"/>
              </a:rPr>
              <a:t>commentaire</a:t>
            </a:r>
            <a:r>
              <a:rPr spc="-20">
                <a:latin typeface="Calibri Light"/>
                <a:cs typeface="Verdana"/>
              </a:rPr>
              <a:t> </a:t>
            </a:r>
            <a:r>
              <a:rPr spc="-5" dirty="0">
                <a:latin typeface="Calibri Light"/>
                <a:cs typeface="Verdana"/>
              </a:rPr>
              <a:t>déplacé.</a:t>
            </a:r>
            <a:endParaRPr dirty="0">
              <a:latin typeface="Calibri Light"/>
              <a:cs typeface="Verdana"/>
            </a:endParaRPr>
          </a:p>
        </p:txBody>
      </p:sp>
      <p:pic>
        <p:nvPicPr>
          <p:cNvPr id="9"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9570"/>
          <p:cNvSpPr txBox="1">
            <a:spLocks noChangeArrowheads="1"/>
          </p:cNvSpPr>
          <p:nvPr/>
        </p:nvSpPr>
        <p:spPr bwMode="auto">
          <a:xfrm>
            <a:off x="723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dirty="0">
                <a:solidFill>
                  <a:srgbClr val="000000"/>
                </a:solidFill>
                <a:latin typeface="Calibri Light"/>
              </a:rPr>
              <a:t>3</a:t>
            </a:r>
          </a:p>
        </p:txBody>
      </p:sp>
      <p:sp>
        <p:nvSpPr>
          <p:cNvPr id="15"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Est-ce que votre jugement a change avec la nouvelle image?</a:t>
            </a:r>
            <a:endParaRPr sz="3600" dirty="0"/>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47</a:t>
            </a:fld>
            <a:endParaRPr lang="en-US"/>
          </a:p>
        </p:txBody>
      </p:sp>
      <p:sp>
        <p:nvSpPr>
          <p:cNvPr id="5" name="object 5"/>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a:latin typeface="Calibri Light"/>
                <a:cs typeface="Verdana"/>
              </a:rPr>
              <a:t>Deux </a:t>
            </a:r>
            <a:r>
              <a:rPr spc="-5" dirty="0">
                <a:latin typeface="Calibri Light"/>
                <a:cs typeface="Verdana"/>
              </a:rPr>
              <a:t>hommes </a:t>
            </a:r>
            <a:r>
              <a:rPr dirty="0">
                <a:latin typeface="Calibri Light"/>
                <a:cs typeface="Verdana"/>
              </a:rPr>
              <a:t>communiquent </a:t>
            </a:r>
            <a:r>
              <a:rPr spc="-5" dirty="0">
                <a:latin typeface="Calibri Light"/>
                <a:cs typeface="Verdana"/>
              </a:rPr>
              <a:t>par transmission de</a:t>
            </a:r>
            <a:r>
              <a:rPr spc="-120" dirty="0">
                <a:latin typeface="Calibri Light"/>
                <a:cs typeface="Verdana"/>
              </a:rPr>
              <a:t> </a:t>
            </a:r>
            <a:r>
              <a:rPr spc="-5" dirty="0">
                <a:latin typeface="Calibri Light"/>
                <a:cs typeface="Verdana"/>
              </a:rPr>
              <a:t>pensée.</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spc="-20" dirty="0">
                <a:latin typeface="Calibri Light"/>
                <a:cs typeface="Verdana"/>
              </a:rPr>
              <a:t>L'homme </a:t>
            </a:r>
            <a:r>
              <a:rPr spc="-5" dirty="0">
                <a:latin typeface="Calibri Light"/>
                <a:cs typeface="Verdana"/>
              </a:rPr>
              <a:t>est surpris de voir l'autre </a:t>
            </a:r>
            <a:r>
              <a:rPr dirty="0">
                <a:latin typeface="Calibri Light"/>
                <a:cs typeface="Verdana"/>
              </a:rPr>
              <a:t>homme ouvrir </a:t>
            </a:r>
            <a:r>
              <a:rPr spc="-5" dirty="0">
                <a:latin typeface="Calibri Light"/>
                <a:cs typeface="Verdana"/>
              </a:rPr>
              <a:t>la</a:t>
            </a:r>
            <a:r>
              <a:rPr spc="-40" dirty="0">
                <a:latin typeface="Calibri Light"/>
                <a:cs typeface="Verdana"/>
              </a:rPr>
              <a:t> </a:t>
            </a:r>
            <a:r>
              <a:rPr spc="-5" dirty="0">
                <a:latin typeface="Calibri Light"/>
                <a:cs typeface="Verdana"/>
              </a:rPr>
              <a:t>porte.</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spc="-20" dirty="0">
                <a:latin typeface="Calibri Light"/>
                <a:cs typeface="Verdana"/>
              </a:rPr>
              <a:t>L'homme </a:t>
            </a:r>
            <a:r>
              <a:rPr dirty="0">
                <a:latin typeface="Calibri Light"/>
                <a:cs typeface="Verdana"/>
              </a:rPr>
              <a:t>se </a:t>
            </a:r>
            <a:r>
              <a:rPr spc="-5" dirty="0">
                <a:latin typeface="Calibri Light"/>
                <a:cs typeface="Verdana"/>
              </a:rPr>
              <a:t>retourne, </a:t>
            </a:r>
            <a:r>
              <a:rPr dirty="0">
                <a:latin typeface="Calibri Light"/>
                <a:cs typeface="Verdana"/>
              </a:rPr>
              <a:t>car </a:t>
            </a:r>
            <a:r>
              <a:rPr spc="-5" dirty="0">
                <a:latin typeface="Calibri Light"/>
                <a:cs typeface="Verdana"/>
              </a:rPr>
              <a:t>l'autre </a:t>
            </a:r>
            <a:r>
              <a:rPr dirty="0">
                <a:latin typeface="Calibri Light"/>
                <a:cs typeface="Verdana"/>
              </a:rPr>
              <a:t>homme </a:t>
            </a:r>
            <a:r>
              <a:rPr spc="-5" dirty="0">
                <a:latin typeface="Calibri Light"/>
                <a:cs typeface="Verdana"/>
              </a:rPr>
              <a:t>lui semble</a:t>
            </a:r>
            <a:r>
              <a:rPr spc="-90" dirty="0">
                <a:latin typeface="Calibri Light"/>
                <a:cs typeface="Verdana"/>
              </a:rPr>
              <a:t> </a:t>
            </a:r>
            <a:r>
              <a:rPr spc="-40" dirty="0">
                <a:latin typeface="Calibri Light"/>
                <a:cs typeface="Verdana"/>
              </a:rPr>
              <a:t>familier.</a:t>
            </a:r>
            <a:endParaRPr dirty="0">
              <a:latin typeface="Calibri Light"/>
              <a:cs typeface="Verdana"/>
            </a:endParaRPr>
          </a:p>
          <a:p>
            <a:pPr marL="285750" marR="5080" indent="-285750">
              <a:spcBef>
                <a:spcPts val="1200"/>
              </a:spcBef>
              <a:buClr>
                <a:srgbClr val="333333"/>
              </a:buClr>
              <a:buFont typeface="WingDings"/>
              <a:buAutoNum type="arabicPeriod"/>
              <a:tabLst>
                <a:tab pos="355600" algn="l"/>
              </a:tabLst>
            </a:pPr>
            <a:r>
              <a:rPr spc="-20" dirty="0">
                <a:latin typeface="Calibri Light"/>
                <a:cs typeface="Verdana"/>
              </a:rPr>
              <a:t>L'homme </a:t>
            </a:r>
            <a:r>
              <a:rPr spc="-5" dirty="0">
                <a:latin typeface="Calibri Light"/>
                <a:cs typeface="Verdana"/>
              </a:rPr>
              <a:t>étonné </a:t>
            </a:r>
            <a:r>
              <a:rPr dirty="0">
                <a:latin typeface="Calibri Light"/>
                <a:cs typeface="Verdana"/>
              </a:rPr>
              <a:t>se </a:t>
            </a:r>
            <a:r>
              <a:rPr spc="-5" dirty="0">
                <a:latin typeface="Calibri Light"/>
                <a:cs typeface="Verdana"/>
              </a:rPr>
              <a:t>retourne, parce que l'autre </a:t>
            </a:r>
            <a:r>
              <a:rPr dirty="0">
                <a:latin typeface="Calibri Light"/>
                <a:cs typeface="Verdana"/>
              </a:rPr>
              <a:t>homme a </a:t>
            </a:r>
            <a:r>
              <a:rPr spc="-5">
                <a:latin typeface="Calibri Light"/>
                <a:cs typeface="Verdana"/>
              </a:rPr>
              <a:t>fait </a:t>
            </a:r>
            <a:r>
              <a:rPr>
                <a:latin typeface="Calibri Light"/>
                <a:cs typeface="Verdana"/>
              </a:rPr>
              <a:t>un</a:t>
            </a:r>
            <a:r>
              <a:rPr lang="en-US">
                <a:latin typeface="Calibri Light"/>
                <a:cs typeface="Verdana"/>
              </a:rPr>
              <a:t> </a:t>
            </a:r>
            <a:r>
              <a:rPr spc="-5">
                <a:latin typeface="Calibri Light"/>
                <a:cs typeface="Verdana"/>
              </a:rPr>
              <a:t>commentaire</a:t>
            </a:r>
            <a:r>
              <a:rPr spc="-20">
                <a:latin typeface="Calibri Light"/>
                <a:cs typeface="Verdana"/>
              </a:rPr>
              <a:t> </a:t>
            </a:r>
            <a:r>
              <a:rPr spc="-5" dirty="0">
                <a:latin typeface="Calibri Light"/>
                <a:cs typeface="Verdana"/>
              </a:rPr>
              <a:t>déplacé.</a:t>
            </a:r>
            <a:endParaRPr dirty="0">
              <a:latin typeface="Calibri Light"/>
              <a:cs typeface="Verdana"/>
            </a:endParaRP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11619"/>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3" name="Caption_111618"/>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24"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dirty="0"/>
              <a:t>S’il-vous plait, veuillez ré-estimer la probabilité</a:t>
            </a:r>
            <a:endParaRPr sz="3600" dirty="0"/>
          </a:p>
        </p:txBody>
      </p:sp>
      <p:sp>
        <p:nvSpPr>
          <p:cNvPr id="7" name="Footer Placeholder 6"/>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48</a:t>
            </a:fld>
            <a:endParaRPr lang="en-US"/>
          </a:p>
        </p:txBody>
      </p:sp>
      <p:sp>
        <p:nvSpPr>
          <p:cNvPr id="6" name="object 6"/>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a:latin typeface="Calibri Light"/>
                <a:cs typeface="Verdana"/>
              </a:rPr>
              <a:t>Deux </a:t>
            </a:r>
            <a:r>
              <a:rPr spc="-5" dirty="0">
                <a:latin typeface="Calibri Light"/>
                <a:cs typeface="Verdana"/>
              </a:rPr>
              <a:t>hommes </a:t>
            </a:r>
            <a:r>
              <a:rPr dirty="0">
                <a:latin typeface="Calibri Light"/>
                <a:cs typeface="Verdana"/>
              </a:rPr>
              <a:t>communiquent </a:t>
            </a:r>
            <a:r>
              <a:rPr spc="-5" dirty="0">
                <a:latin typeface="Calibri Light"/>
                <a:cs typeface="Verdana"/>
              </a:rPr>
              <a:t>par transmission de</a:t>
            </a:r>
            <a:r>
              <a:rPr spc="-120" dirty="0">
                <a:latin typeface="Calibri Light"/>
                <a:cs typeface="Verdana"/>
              </a:rPr>
              <a:t> </a:t>
            </a:r>
            <a:r>
              <a:rPr spc="-5" dirty="0">
                <a:latin typeface="Calibri Light"/>
                <a:cs typeface="Verdana"/>
              </a:rPr>
              <a:t>pensée.</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spc="-20" dirty="0">
                <a:latin typeface="Calibri Light"/>
                <a:cs typeface="Verdana"/>
              </a:rPr>
              <a:t>L'homme </a:t>
            </a:r>
            <a:r>
              <a:rPr spc="-5" dirty="0">
                <a:latin typeface="Calibri Light"/>
                <a:cs typeface="Verdana"/>
              </a:rPr>
              <a:t>est surpris de voir l'autre </a:t>
            </a:r>
            <a:r>
              <a:rPr dirty="0">
                <a:latin typeface="Calibri Light"/>
                <a:cs typeface="Verdana"/>
              </a:rPr>
              <a:t>homme ouvrir </a:t>
            </a:r>
            <a:r>
              <a:rPr spc="-5" dirty="0">
                <a:latin typeface="Calibri Light"/>
                <a:cs typeface="Verdana"/>
              </a:rPr>
              <a:t>la</a:t>
            </a:r>
            <a:r>
              <a:rPr spc="-40" dirty="0">
                <a:latin typeface="Calibri Light"/>
                <a:cs typeface="Verdana"/>
              </a:rPr>
              <a:t> </a:t>
            </a:r>
            <a:r>
              <a:rPr spc="-5" dirty="0">
                <a:latin typeface="Calibri Light"/>
                <a:cs typeface="Verdana"/>
              </a:rPr>
              <a:t>porte.</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spc="-20" dirty="0">
                <a:latin typeface="Calibri Light"/>
                <a:cs typeface="Verdana"/>
              </a:rPr>
              <a:t>L'homme </a:t>
            </a:r>
            <a:r>
              <a:rPr dirty="0">
                <a:latin typeface="Calibri Light"/>
                <a:cs typeface="Verdana"/>
              </a:rPr>
              <a:t>se </a:t>
            </a:r>
            <a:r>
              <a:rPr spc="-5" dirty="0">
                <a:latin typeface="Calibri Light"/>
                <a:cs typeface="Verdana"/>
              </a:rPr>
              <a:t>retourne, </a:t>
            </a:r>
            <a:r>
              <a:rPr dirty="0">
                <a:latin typeface="Calibri Light"/>
                <a:cs typeface="Verdana"/>
              </a:rPr>
              <a:t>car </a:t>
            </a:r>
            <a:r>
              <a:rPr spc="-5" dirty="0">
                <a:latin typeface="Calibri Light"/>
                <a:cs typeface="Verdana"/>
              </a:rPr>
              <a:t>l'autre </a:t>
            </a:r>
            <a:r>
              <a:rPr dirty="0">
                <a:latin typeface="Calibri Light"/>
                <a:cs typeface="Verdana"/>
              </a:rPr>
              <a:t>homme </a:t>
            </a:r>
            <a:r>
              <a:rPr spc="-5" dirty="0">
                <a:latin typeface="Calibri Light"/>
                <a:cs typeface="Verdana"/>
              </a:rPr>
              <a:t>lui semble</a:t>
            </a:r>
            <a:r>
              <a:rPr spc="-90" dirty="0">
                <a:latin typeface="Calibri Light"/>
                <a:cs typeface="Verdana"/>
              </a:rPr>
              <a:t> </a:t>
            </a:r>
            <a:r>
              <a:rPr spc="-40" dirty="0">
                <a:latin typeface="Calibri Light"/>
                <a:cs typeface="Verdana"/>
              </a:rPr>
              <a:t>familier.</a:t>
            </a:r>
            <a:endParaRPr dirty="0">
              <a:latin typeface="Calibri Light"/>
              <a:cs typeface="Verdana"/>
            </a:endParaRPr>
          </a:p>
          <a:p>
            <a:pPr marL="285750" marR="5080" indent="-285750">
              <a:spcBef>
                <a:spcPts val="1200"/>
              </a:spcBef>
              <a:buClr>
                <a:srgbClr val="333333"/>
              </a:buClr>
              <a:buFont typeface="WingDings"/>
              <a:buAutoNum type="arabicPeriod"/>
              <a:tabLst>
                <a:tab pos="355600" algn="l"/>
              </a:tabLst>
            </a:pPr>
            <a:r>
              <a:rPr spc="-20" dirty="0">
                <a:latin typeface="Calibri Light"/>
                <a:cs typeface="Verdana"/>
              </a:rPr>
              <a:t>L'homme </a:t>
            </a:r>
            <a:r>
              <a:rPr spc="-5" dirty="0">
                <a:latin typeface="Calibri Light"/>
                <a:cs typeface="Verdana"/>
              </a:rPr>
              <a:t>étonné </a:t>
            </a:r>
            <a:r>
              <a:rPr dirty="0">
                <a:latin typeface="Calibri Light"/>
                <a:cs typeface="Verdana"/>
              </a:rPr>
              <a:t>se </a:t>
            </a:r>
            <a:r>
              <a:rPr spc="-5" dirty="0">
                <a:latin typeface="Calibri Light"/>
                <a:cs typeface="Verdana"/>
              </a:rPr>
              <a:t>retourne, parce que l'autre </a:t>
            </a:r>
            <a:r>
              <a:rPr dirty="0">
                <a:latin typeface="Calibri Light"/>
                <a:cs typeface="Verdana"/>
              </a:rPr>
              <a:t>homme a </a:t>
            </a:r>
            <a:r>
              <a:rPr spc="-5">
                <a:latin typeface="Calibri Light"/>
                <a:cs typeface="Verdana"/>
              </a:rPr>
              <a:t>fait </a:t>
            </a:r>
            <a:r>
              <a:rPr>
                <a:latin typeface="Calibri Light"/>
                <a:cs typeface="Verdana"/>
              </a:rPr>
              <a:t>un</a:t>
            </a:r>
            <a:r>
              <a:rPr lang="en-US">
                <a:latin typeface="Calibri Light"/>
                <a:cs typeface="Verdana"/>
              </a:rPr>
              <a:t> </a:t>
            </a:r>
            <a:r>
              <a:rPr spc="-5">
                <a:latin typeface="Calibri Light"/>
                <a:cs typeface="Verdana"/>
              </a:rPr>
              <a:t>commentaire</a:t>
            </a:r>
            <a:r>
              <a:rPr spc="-20">
                <a:latin typeface="Calibri Light"/>
                <a:cs typeface="Verdana"/>
              </a:rPr>
              <a:t> </a:t>
            </a:r>
            <a:r>
              <a:rPr spc="-5" dirty="0">
                <a:latin typeface="Calibri Light"/>
                <a:cs typeface="Verdana"/>
              </a:rPr>
              <a:t>déplacé.</a:t>
            </a:r>
            <a:endParaRPr dirty="0">
              <a:latin typeface="Calibri Light"/>
              <a:cs typeface="Verdana"/>
            </a:endParaRPr>
          </a:p>
        </p:txBody>
      </p:sp>
      <p:pic>
        <p:nvPicPr>
          <p:cNvPr id="1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113668"/>
          <p:cNvSpPr txBox="1">
            <a:spLocks noChangeArrowheads="1"/>
          </p:cNvSpPr>
          <p:nvPr/>
        </p:nvSpPr>
        <p:spPr bwMode="auto">
          <a:xfrm>
            <a:off x="1120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a:solidFill>
                  <a:srgbClr val="000000"/>
                </a:solidFill>
                <a:latin typeface="Calibri Light"/>
              </a:rPr>
              <a:t>3</a:t>
            </a:r>
          </a:p>
        </p:txBody>
      </p:sp>
      <p:sp>
        <p:nvSpPr>
          <p:cNvPr id="31" name="Caption_113667"/>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a:solidFill>
                  <a:srgbClr val="000000"/>
                </a:solidFill>
                <a:latin typeface="Calibri Light"/>
              </a:rPr>
              <a:t>2</a:t>
            </a:r>
          </a:p>
        </p:txBody>
      </p:sp>
      <p:sp>
        <p:nvSpPr>
          <p:cNvPr id="32" name="Caption_113666"/>
          <p:cNvSpPr txBox="1">
            <a:spLocks noChangeArrowheads="1"/>
          </p:cNvSpPr>
          <p:nvPr/>
        </p:nvSpPr>
        <p:spPr bwMode="auto">
          <a:xfrm>
            <a:off x="324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33"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8"/>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49</a:t>
            </a:fld>
            <a:endParaRPr lang="en-US"/>
          </a:p>
        </p:txBody>
      </p:sp>
      <p:pic>
        <p:nvPicPr>
          <p:cNvPr id="1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Caption_115716"/>
          <p:cNvSpPr txBox="1">
            <a:spLocks noChangeArrowheads="1"/>
          </p:cNvSpPr>
          <p:nvPr/>
        </p:nvSpPr>
        <p:spPr bwMode="auto">
          <a:xfrm>
            <a:off x="1120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a:solidFill>
                  <a:srgbClr val="000000"/>
                </a:solidFill>
                <a:latin typeface="Calibri Light"/>
              </a:rPr>
              <a:t>3</a:t>
            </a:r>
          </a:p>
        </p:txBody>
      </p:sp>
      <p:sp>
        <p:nvSpPr>
          <p:cNvPr id="33" name="Caption_115715"/>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a:solidFill>
                  <a:srgbClr val="000000"/>
                </a:solidFill>
                <a:latin typeface="Calibri Light"/>
              </a:rPr>
              <a:t>2</a:t>
            </a:r>
          </a:p>
        </p:txBody>
      </p:sp>
      <p:sp>
        <p:nvSpPr>
          <p:cNvPr id="34" name="Caption_115714"/>
          <p:cNvSpPr txBox="1">
            <a:spLocks noChangeArrowheads="1"/>
          </p:cNvSpPr>
          <p:nvPr/>
        </p:nvSpPr>
        <p:spPr bwMode="auto">
          <a:xfrm>
            <a:off x="324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b="1">
                <a:solidFill>
                  <a:srgbClr val="000000"/>
                </a:solidFill>
                <a:latin typeface="Calibri Light"/>
              </a:rPr>
              <a:t>1</a:t>
            </a:r>
          </a:p>
        </p:txBody>
      </p:sp>
      <p:sp>
        <p:nvSpPr>
          <p:cNvPr id="35" name="object 6"/>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dirty="0" err="1">
                <a:latin typeface="Calibri Light"/>
                <a:cs typeface="Verdana"/>
              </a:rPr>
              <a:t>Deux</a:t>
            </a:r>
            <a:r>
              <a:rPr dirty="0">
                <a:latin typeface="Calibri Light"/>
                <a:cs typeface="Verdana"/>
              </a:rPr>
              <a:t> </a:t>
            </a:r>
            <a:r>
              <a:rPr spc="-5" dirty="0">
                <a:latin typeface="Calibri Light"/>
                <a:cs typeface="Verdana"/>
              </a:rPr>
              <a:t>hommes </a:t>
            </a:r>
            <a:r>
              <a:rPr dirty="0">
                <a:latin typeface="Calibri Light"/>
                <a:cs typeface="Verdana"/>
              </a:rPr>
              <a:t>communiquent </a:t>
            </a:r>
            <a:r>
              <a:rPr spc="-5" dirty="0">
                <a:latin typeface="Calibri Light"/>
                <a:cs typeface="Verdana"/>
              </a:rPr>
              <a:t>par transmission de</a:t>
            </a:r>
            <a:r>
              <a:rPr spc="-120" dirty="0">
                <a:latin typeface="Calibri Light"/>
                <a:cs typeface="Verdana"/>
              </a:rPr>
              <a:t> </a:t>
            </a:r>
            <a:r>
              <a:rPr spc="-5" dirty="0">
                <a:latin typeface="Calibri Light"/>
                <a:cs typeface="Verdana"/>
              </a:rPr>
              <a:t>pensée.</a:t>
            </a:r>
            <a:endParaRPr dirty="0">
              <a:latin typeface="Calibri Light"/>
              <a:cs typeface="Verdana"/>
            </a:endParaRPr>
          </a:p>
          <a:p>
            <a:pPr marL="285750" indent="-285750">
              <a:spcBef>
                <a:spcPts val="1200"/>
              </a:spcBef>
              <a:buClr>
                <a:srgbClr val="004992"/>
              </a:buClr>
              <a:buFont typeface="WingDings"/>
              <a:buAutoNum type="arabicPeriod"/>
              <a:tabLst>
                <a:tab pos="355600" algn="l"/>
              </a:tabLst>
            </a:pPr>
            <a:r>
              <a:rPr spc="-20" dirty="0">
                <a:solidFill>
                  <a:srgbClr val="004992"/>
                </a:solidFill>
                <a:latin typeface="Calibri Light"/>
                <a:cs typeface="Verdana"/>
              </a:rPr>
              <a:t>L'homme </a:t>
            </a:r>
            <a:r>
              <a:rPr spc="-5" dirty="0">
                <a:solidFill>
                  <a:srgbClr val="004992"/>
                </a:solidFill>
                <a:latin typeface="Calibri Light"/>
                <a:cs typeface="Verdana"/>
              </a:rPr>
              <a:t>est surpris de voir l'autre </a:t>
            </a:r>
            <a:r>
              <a:rPr dirty="0">
                <a:solidFill>
                  <a:srgbClr val="004992"/>
                </a:solidFill>
                <a:latin typeface="Calibri Light"/>
                <a:cs typeface="Verdana"/>
              </a:rPr>
              <a:t>homme ouvrir </a:t>
            </a:r>
            <a:r>
              <a:rPr spc="-5" dirty="0">
                <a:solidFill>
                  <a:srgbClr val="004992"/>
                </a:solidFill>
                <a:latin typeface="Calibri Light"/>
                <a:cs typeface="Verdana"/>
              </a:rPr>
              <a:t>la</a:t>
            </a:r>
            <a:r>
              <a:rPr spc="-40" dirty="0">
                <a:solidFill>
                  <a:srgbClr val="004992"/>
                </a:solidFill>
                <a:latin typeface="Calibri Light"/>
                <a:cs typeface="Verdana"/>
              </a:rPr>
              <a:t> </a:t>
            </a:r>
            <a:r>
              <a:rPr spc="-5" dirty="0">
                <a:solidFill>
                  <a:srgbClr val="004992"/>
                </a:solidFill>
                <a:latin typeface="Calibri Light"/>
                <a:cs typeface="Verdana"/>
              </a:rPr>
              <a:t>porte.</a:t>
            </a:r>
            <a:endParaRPr dirty="0">
              <a:solidFill>
                <a:srgbClr val="004992"/>
              </a:solidFill>
              <a:latin typeface="Calibri Light"/>
              <a:cs typeface="Verdana"/>
            </a:endParaRPr>
          </a:p>
          <a:p>
            <a:pPr marL="285750" indent="-285750">
              <a:spcBef>
                <a:spcPts val="1200"/>
              </a:spcBef>
              <a:buClr>
                <a:srgbClr val="333333"/>
              </a:buClr>
              <a:buFont typeface="WingDings"/>
              <a:buAutoNum type="arabicPeriod"/>
              <a:tabLst>
                <a:tab pos="355600" algn="l"/>
              </a:tabLst>
            </a:pPr>
            <a:r>
              <a:rPr spc="-20" dirty="0">
                <a:latin typeface="Calibri Light"/>
                <a:cs typeface="Verdana"/>
              </a:rPr>
              <a:t>L'homme </a:t>
            </a:r>
            <a:r>
              <a:rPr dirty="0">
                <a:latin typeface="Calibri Light"/>
                <a:cs typeface="Verdana"/>
              </a:rPr>
              <a:t>se </a:t>
            </a:r>
            <a:r>
              <a:rPr spc="-5" dirty="0">
                <a:latin typeface="Calibri Light"/>
                <a:cs typeface="Verdana"/>
              </a:rPr>
              <a:t>retourne, </a:t>
            </a:r>
            <a:r>
              <a:rPr dirty="0">
                <a:latin typeface="Calibri Light"/>
                <a:cs typeface="Verdana"/>
              </a:rPr>
              <a:t>car </a:t>
            </a:r>
            <a:r>
              <a:rPr spc="-5" dirty="0">
                <a:latin typeface="Calibri Light"/>
                <a:cs typeface="Verdana"/>
              </a:rPr>
              <a:t>l'autre </a:t>
            </a:r>
            <a:r>
              <a:rPr dirty="0">
                <a:latin typeface="Calibri Light"/>
                <a:cs typeface="Verdana"/>
              </a:rPr>
              <a:t>homme </a:t>
            </a:r>
            <a:r>
              <a:rPr spc="-5" dirty="0">
                <a:latin typeface="Calibri Light"/>
                <a:cs typeface="Verdana"/>
              </a:rPr>
              <a:t>lui semble</a:t>
            </a:r>
            <a:r>
              <a:rPr spc="-90" dirty="0">
                <a:latin typeface="Calibri Light"/>
                <a:cs typeface="Verdana"/>
              </a:rPr>
              <a:t> </a:t>
            </a:r>
            <a:r>
              <a:rPr spc="-40" dirty="0">
                <a:latin typeface="Calibri Light"/>
                <a:cs typeface="Verdana"/>
              </a:rPr>
              <a:t>familier.</a:t>
            </a:r>
            <a:endParaRPr dirty="0">
              <a:latin typeface="Calibri Light"/>
              <a:cs typeface="Verdana"/>
            </a:endParaRPr>
          </a:p>
          <a:p>
            <a:pPr marL="285750" marR="5080" indent="-285750">
              <a:spcBef>
                <a:spcPts val="1200"/>
              </a:spcBef>
              <a:buClr>
                <a:srgbClr val="333333"/>
              </a:buClr>
              <a:buFont typeface="WingDings"/>
              <a:buAutoNum type="arabicPeriod"/>
              <a:tabLst>
                <a:tab pos="355600" algn="l"/>
              </a:tabLst>
            </a:pPr>
            <a:r>
              <a:rPr spc="-20" dirty="0">
                <a:latin typeface="Calibri Light"/>
                <a:cs typeface="Verdana"/>
              </a:rPr>
              <a:t>L'homme </a:t>
            </a:r>
            <a:r>
              <a:rPr spc="-5" dirty="0">
                <a:latin typeface="Calibri Light"/>
                <a:cs typeface="Verdana"/>
              </a:rPr>
              <a:t>étonné </a:t>
            </a:r>
            <a:r>
              <a:rPr dirty="0">
                <a:latin typeface="Calibri Light"/>
                <a:cs typeface="Verdana"/>
              </a:rPr>
              <a:t>se </a:t>
            </a:r>
            <a:r>
              <a:rPr spc="-5" dirty="0">
                <a:latin typeface="Calibri Light"/>
                <a:cs typeface="Verdana"/>
              </a:rPr>
              <a:t>retourne, parce que l'autre </a:t>
            </a:r>
            <a:r>
              <a:rPr dirty="0">
                <a:latin typeface="Calibri Light"/>
                <a:cs typeface="Verdana"/>
              </a:rPr>
              <a:t>homme a </a:t>
            </a:r>
            <a:r>
              <a:rPr spc="-5" dirty="0">
                <a:latin typeface="Calibri Light"/>
                <a:cs typeface="Verdana"/>
              </a:rPr>
              <a:t>fait </a:t>
            </a:r>
            <a:r>
              <a:rPr dirty="0">
                <a:latin typeface="Calibri Light"/>
                <a:cs typeface="Verdana"/>
              </a:rPr>
              <a:t>un</a:t>
            </a:r>
            <a:r>
              <a:rPr lang="en-US" dirty="0">
                <a:latin typeface="Calibri Light"/>
                <a:cs typeface="Verdana"/>
              </a:rPr>
              <a:t> </a:t>
            </a:r>
            <a:r>
              <a:rPr spc="-5" dirty="0" err="1">
                <a:latin typeface="Calibri Light"/>
                <a:cs typeface="Verdana"/>
              </a:rPr>
              <a:t>commentaire</a:t>
            </a:r>
            <a:r>
              <a:rPr spc="-20" dirty="0">
                <a:latin typeface="Calibri Light"/>
                <a:cs typeface="Verdana"/>
              </a:rPr>
              <a:t> </a:t>
            </a:r>
            <a:r>
              <a:rPr spc="-5" dirty="0">
                <a:latin typeface="Calibri Light"/>
                <a:cs typeface="Verdana"/>
              </a:rPr>
              <a:t>déplacé.</a:t>
            </a:r>
            <a:endParaRPr dirty="0">
              <a:latin typeface="Calibri Light"/>
              <a:cs typeface="Verdana"/>
            </a:endParaRPr>
          </a:p>
        </p:txBody>
      </p:sp>
      <p:sp>
        <p:nvSpPr>
          <p:cNvPr id="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Quelle est la probabilité de chaque option?</a:t>
            </a:r>
            <a:endParaRPr sz="3600" dirty="0"/>
          </a:p>
        </p:txBody>
      </p:sp>
      <p:sp>
        <p:nvSpPr>
          <p:cNvPr id="5" name="Footer Placeholder 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50</a:t>
            </a:fld>
            <a:endParaRPr lang="en-US"/>
          </a:p>
        </p:txBody>
      </p:sp>
      <p:sp>
        <p:nvSpPr>
          <p:cNvPr id="4" name="object 4"/>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spc="-5">
                <a:latin typeface="Calibri Light"/>
                <a:cs typeface="Verdana"/>
              </a:rPr>
              <a:t>Les </a:t>
            </a:r>
            <a:r>
              <a:rPr spc="-5" dirty="0">
                <a:latin typeface="Calibri Light"/>
                <a:cs typeface="Verdana"/>
              </a:rPr>
              <a:t>deux hommes </a:t>
            </a:r>
            <a:r>
              <a:rPr dirty="0">
                <a:latin typeface="Calibri Light"/>
                <a:cs typeface="Verdana"/>
              </a:rPr>
              <a:t>se </a:t>
            </a:r>
            <a:r>
              <a:rPr spc="-5" dirty="0">
                <a:latin typeface="Calibri Light"/>
                <a:cs typeface="Verdana"/>
              </a:rPr>
              <a:t>trouvent dans </a:t>
            </a:r>
            <a:r>
              <a:rPr dirty="0">
                <a:latin typeface="Calibri Light"/>
                <a:cs typeface="Verdana"/>
              </a:rPr>
              <a:t>un club</a:t>
            </a:r>
            <a:r>
              <a:rPr spc="-55" dirty="0">
                <a:latin typeface="Calibri Light"/>
                <a:cs typeface="Verdana"/>
              </a:rPr>
              <a:t> </a:t>
            </a:r>
            <a:r>
              <a:rPr spc="-5" dirty="0">
                <a:latin typeface="Calibri Light"/>
                <a:cs typeface="Verdana"/>
              </a:rPr>
              <a:t>sadomasochiste.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cowboy veut acheter </a:t>
            </a:r>
            <a:r>
              <a:rPr dirty="0">
                <a:latin typeface="Calibri Light"/>
                <a:cs typeface="Verdana"/>
              </a:rPr>
              <a:t>un</a:t>
            </a:r>
            <a:r>
              <a:rPr spc="-100" dirty="0">
                <a:latin typeface="Calibri Light"/>
                <a:cs typeface="Verdana"/>
              </a:rPr>
              <a:t> </a:t>
            </a:r>
            <a:r>
              <a:rPr spc="-10" dirty="0">
                <a:latin typeface="Calibri Light"/>
                <a:cs typeface="Verdana"/>
              </a:rPr>
              <a:t>lasso.</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cowboy </a:t>
            </a:r>
            <a:r>
              <a:rPr dirty="0">
                <a:latin typeface="Calibri Light"/>
                <a:cs typeface="Verdana"/>
              </a:rPr>
              <a:t>a </a:t>
            </a:r>
            <a:r>
              <a:rPr spc="-5" dirty="0">
                <a:latin typeface="Calibri Light"/>
                <a:cs typeface="Verdana"/>
              </a:rPr>
              <a:t>utilisé </a:t>
            </a:r>
            <a:r>
              <a:rPr dirty="0">
                <a:latin typeface="Calibri Light"/>
                <a:cs typeface="Verdana"/>
              </a:rPr>
              <a:t>une </a:t>
            </a:r>
            <a:r>
              <a:rPr spc="-5" dirty="0">
                <a:latin typeface="Calibri Light"/>
                <a:cs typeface="Verdana"/>
              </a:rPr>
              <a:t>corde </a:t>
            </a:r>
            <a:r>
              <a:rPr dirty="0">
                <a:latin typeface="Calibri Light"/>
                <a:cs typeface="Verdana"/>
              </a:rPr>
              <a:t>du </a:t>
            </a:r>
            <a:r>
              <a:rPr spc="-5" dirty="0">
                <a:latin typeface="Calibri Light"/>
                <a:cs typeface="Verdana"/>
              </a:rPr>
              <a:t>magasin pour </a:t>
            </a:r>
            <a:r>
              <a:rPr dirty="0" err="1">
                <a:latin typeface="Calibri Light"/>
                <a:cs typeface="Verdana"/>
              </a:rPr>
              <a:t>attacher</a:t>
            </a:r>
            <a:r>
              <a:rPr spc="-110" dirty="0">
                <a:latin typeface="Calibri Light"/>
                <a:cs typeface="Verdana"/>
              </a:rPr>
              <a:t> </a:t>
            </a:r>
            <a:r>
              <a:rPr spc="-5" dirty="0">
                <a:latin typeface="Calibri Light"/>
                <a:cs typeface="Verdana"/>
              </a:rPr>
              <a:t>le</a:t>
            </a:r>
            <a:r>
              <a:rPr lang="en-US" spc="-5" dirty="0">
                <a:latin typeface="Calibri Light"/>
                <a:cs typeface="Verdana"/>
              </a:rPr>
              <a:t> </a:t>
            </a:r>
            <a:r>
              <a:rPr spc="-5" dirty="0" err="1">
                <a:latin typeface="Calibri Light"/>
                <a:cs typeface="Verdana"/>
              </a:rPr>
              <a:t>vendeur</a:t>
            </a:r>
            <a:r>
              <a:rPr spc="-5" dirty="0">
                <a:latin typeface="Calibri Light"/>
                <a:cs typeface="Verdana"/>
              </a:rPr>
              <a:t> et </a:t>
            </a:r>
            <a:r>
              <a:rPr dirty="0">
                <a:latin typeface="Calibri Light"/>
                <a:cs typeface="Verdana"/>
              </a:rPr>
              <a:t>prendre</a:t>
            </a:r>
            <a:r>
              <a:rPr spc="-60" dirty="0">
                <a:latin typeface="Calibri Light"/>
                <a:cs typeface="Verdana"/>
              </a:rPr>
              <a:t> </a:t>
            </a:r>
            <a:r>
              <a:rPr spc="-5" dirty="0">
                <a:latin typeface="Calibri Light"/>
                <a:cs typeface="Verdana"/>
              </a:rPr>
              <a:t>l’argent.</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veut acheter </a:t>
            </a:r>
            <a:r>
              <a:rPr dirty="0">
                <a:latin typeface="Calibri Light"/>
                <a:cs typeface="Verdana"/>
              </a:rPr>
              <a:t>un </a:t>
            </a:r>
            <a:r>
              <a:rPr spc="-5" dirty="0">
                <a:latin typeface="Calibri Light"/>
                <a:cs typeface="Verdana"/>
              </a:rPr>
              <a:t>nouveau</a:t>
            </a:r>
            <a:r>
              <a:rPr spc="-100" dirty="0">
                <a:latin typeface="Calibri Light"/>
                <a:cs typeface="Verdana"/>
              </a:rPr>
              <a:t> </a:t>
            </a:r>
            <a:r>
              <a:rPr dirty="0">
                <a:latin typeface="Calibri Light"/>
                <a:cs typeface="Verdana"/>
              </a:rPr>
              <a:t>chapeau.</a:t>
            </a:r>
          </a:p>
        </p:txBody>
      </p:sp>
      <p:pic>
        <p:nvPicPr>
          <p:cNvPr id="9" name="Picture 8"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17763"/>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Est-ce que votre jugement a change avec la nouvelle image?</a:t>
            </a:r>
            <a:endParaRPr sz="3600" dirty="0"/>
          </a:p>
        </p:txBody>
      </p:sp>
      <p:sp>
        <p:nvSpPr>
          <p:cNvPr id="7" name="Footer Placeholder 6"/>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51</a:t>
            </a:fld>
            <a:endParaRPr lang="en-US"/>
          </a:p>
        </p:txBody>
      </p:sp>
      <p:pic>
        <p:nvPicPr>
          <p:cNvPr id="13" name="Picture 8"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19814"/>
          <p:cNvSpPr txBox="1">
            <a:spLocks noChangeArrowheads="1"/>
          </p:cNvSpPr>
          <p:nvPr/>
        </p:nvSpPr>
        <p:spPr bwMode="auto">
          <a:xfrm>
            <a:off x="9110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4" name="Caption_11981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5" name="object 4"/>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spc="-5">
                <a:latin typeface="Calibri Light"/>
                <a:cs typeface="Verdana"/>
              </a:rPr>
              <a:t>Les </a:t>
            </a:r>
            <a:r>
              <a:rPr spc="-5" dirty="0">
                <a:latin typeface="Calibri Light"/>
                <a:cs typeface="Verdana"/>
              </a:rPr>
              <a:t>deux hommes </a:t>
            </a:r>
            <a:r>
              <a:rPr dirty="0">
                <a:latin typeface="Calibri Light"/>
                <a:cs typeface="Verdana"/>
              </a:rPr>
              <a:t>se </a:t>
            </a:r>
            <a:r>
              <a:rPr spc="-5" dirty="0">
                <a:latin typeface="Calibri Light"/>
                <a:cs typeface="Verdana"/>
              </a:rPr>
              <a:t>trouvent dans </a:t>
            </a:r>
            <a:r>
              <a:rPr dirty="0">
                <a:latin typeface="Calibri Light"/>
                <a:cs typeface="Verdana"/>
              </a:rPr>
              <a:t>un club</a:t>
            </a:r>
            <a:r>
              <a:rPr spc="-55" dirty="0">
                <a:latin typeface="Calibri Light"/>
                <a:cs typeface="Verdana"/>
              </a:rPr>
              <a:t> </a:t>
            </a:r>
            <a:r>
              <a:rPr spc="-5" dirty="0">
                <a:latin typeface="Calibri Light"/>
                <a:cs typeface="Verdana"/>
              </a:rPr>
              <a:t>sadomasochiste.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cowboy veut acheter </a:t>
            </a:r>
            <a:r>
              <a:rPr dirty="0">
                <a:latin typeface="Calibri Light"/>
                <a:cs typeface="Verdana"/>
              </a:rPr>
              <a:t>un</a:t>
            </a:r>
            <a:r>
              <a:rPr spc="-100" dirty="0">
                <a:latin typeface="Calibri Light"/>
                <a:cs typeface="Verdana"/>
              </a:rPr>
              <a:t> </a:t>
            </a:r>
            <a:r>
              <a:rPr spc="-10" dirty="0">
                <a:latin typeface="Calibri Light"/>
                <a:cs typeface="Verdana"/>
              </a:rPr>
              <a:t>lasso.</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cowboy </a:t>
            </a:r>
            <a:r>
              <a:rPr dirty="0">
                <a:latin typeface="Calibri Light"/>
                <a:cs typeface="Verdana"/>
              </a:rPr>
              <a:t>a </a:t>
            </a:r>
            <a:r>
              <a:rPr spc="-5" dirty="0">
                <a:latin typeface="Calibri Light"/>
                <a:cs typeface="Verdana"/>
              </a:rPr>
              <a:t>utilisé </a:t>
            </a:r>
            <a:r>
              <a:rPr dirty="0">
                <a:latin typeface="Calibri Light"/>
                <a:cs typeface="Verdana"/>
              </a:rPr>
              <a:t>une </a:t>
            </a:r>
            <a:r>
              <a:rPr spc="-5" dirty="0">
                <a:latin typeface="Calibri Light"/>
                <a:cs typeface="Verdana"/>
              </a:rPr>
              <a:t>corde </a:t>
            </a:r>
            <a:r>
              <a:rPr dirty="0">
                <a:latin typeface="Calibri Light"/>
                <a:cs typeface="Verdana"/>
              </a:rPr>
              <a:t>du </a:t>
            </a:r>
            <a:r>
              <a:rPr spc="-5" dirty="0">
                <a:latin typeface="Calibri Light"/>
                <a:cs typeface="Verdana"/>
              </a:rPr>
              <a:t>magasin pour </a:t>
            </a:r>
            <a:r>
              <a:rPr dirty="0" err="1">
                <a:latin typeface="Calibri Light"/>
                <a:cs typeface="Verdana"/>
              </a:rPr>
              <a:t>attacher</a:t>
            </a:r>
            <a:r>
              <a:rPr spc="-110" dirty="0">
                <a:latin typeface="Calibri Light"/>
                <a:cs typeface="Verdana"/>
              </a:rPr>
              <a:t> </a:t>
            </a:r>
            <a:r>
              <a:rPr spc="-5" dirty="0">
                <a:latin typeface="Calibri Light"/>
                <a:cs typeface="Verdana"/>
              </a:rPr>
              <a:t>le</a:t>
            </a:r>
            <a:r>
              <a:rPr lang="en-US" spc="-5" dirty="0">
                <a:latin typeface="Calibri Light"/>
                <a:cs typeface="Verdana"/>
              </a:rPr>
              <a:t> </a:t>
            </a:r>
            <a:r>
              <a:rPr spc="-5" dirty="0" err="1">
                <a:latin typeface="Calibri Light"/>
                <a:cs typeface="Verdana"/>
              </a:rPr>
              <a:t>vendeur</a:t>
            </a:r>
            <a:r>
              <a:rPr spc="-5" dirty="0">
                <a:latin typeface="Calibri Light"/>
                <a:cs typeface="Verdana"/>
              </a:rPr>
              <a:t> et </a:t>
            </a:r>
            <a:r>
              <a:rPr dirty="0">
                <a:latin typeface="Calibri Light"/>
                <a:cs typeface="Verdana"/>
              </a:rPr>
              <a:t>prendre</a:t>
            </a:r>
            <a:r>
              <a:rPr spc="-60" dirty="0">
                <a:latin typeface="Calibri Light"/>
                <a:cs typeface="Verdana"/>
              </a:rPr>
              <a:t> </a:t>
            </a:r>
            <a:r>
              <a:rPr spc="-5" dirty="0">
                <a:latin typeface="Calibri Light"/>
                <a:cs typeface="Verdana"/>
              </a:rPr>
              <a:t>l’argent.</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veut acheter </a:t>
            </a:r>
            <a:r>
              <a:rPr dirty="0">
                <a:latin typeface="Calibri Light"/>
                <a:cs typeface="Verdana"/>
              </a:rPr>
              <a:t>un </a:t>
            </a:r>
            <a:r>
              <a:rPr spc="-5" dirty="0">
                <a:latin typeface="Calibri Light"/>
                <a:cs typeface="Verdana"/>
              </a:rPr>
              <a:t>nouveau</a:t>
            </a:r>
            <a:r>
              <a:rPr spc="-100" dirty="0">
                <a:latin typeface="Calibri Light"/>
                <a:cs typeface="Verdana"/>
              </a:rPr>
              <a:t> </a:t>
            </a:r>
            <a:r>
              <a:rPr dirty="0">
                <a:latin typeface="Calibri Light"/>
                <a:cs typeface="Verdana"/>
              </a:rPr>
              <a:t>chapeau.</a:t>
            </a:r>
          </a:p>
        </p:txBody>
      </p:sp>
      <p:sp>
        <p:nvSpPr>
          <p:cNvPr id="4"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dirty="0"/>
              <a:t>S’il-vous plait, veuillez ré-estimer la probabilité</a:t>
            </a:r>
            <a:endParaRPr sz="3600" dirty="0"/>
          </a:p>
        </p:txBody>
      </p:sp>
      <p:sp>
        <p:nvSpPr>
          <p:cNvPr id="8" name="Footer Placeholder 7"/>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52</a:t>
            </a:fld>
            <a:endParaRPr lang="en-US"/>
          </a:p>
        </p:txBody>
      </p:sp>
      <p:pic>
        <p:nvPicPr>
          <p:cNvPr id="16" name="Picture 16" descr="Cowboy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0" descr="Cowboy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121863"/>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2" name="Caption_121862"/>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3" name="Caption_12185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34" name="object 4"/>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spc="-5">
                <a:latin typeface="Calibri Light"/>
                <a:cs typeface="Verdana"/>
              </a:rPr>
              <a:t>Les </a:t>
            </a:r>
            <a:r>
              <a:rPr spc="-5" dirty="0">
                <a:latin typeface="Calibri Light"/>
                <a:cs typeface="Verdana"/>
              </a:rPr>
              <a:t>deux hommes </a:t>
            </a:r>
            <a:r>
              <a:rPr dirty="0">
                <a:latin typeface="Calibri Light"/>
                <a:cs typeface="Verdana"/>
              </a:rPr>
              <a:t>se </a:t>
            </a:r>
            <a:r>
              <a:rPr spc="-5" dirty="0">
                <a:latin typeface="Calibri Light"/>
                <a:cs typeface="Verdana"/>
              </a:rPr>
              <a:t>trouvent dans </a:t>
            </a:r>
            <a:r>
              <a:rPr dirty="0">
                <a:latin typeface="Calibri Light"/>
                <a:cs typeface="Verdana"/>
              </a:rPr>
              <a:t>un club</a:t>
            </a:r>
            <a:r>
              <a:rPr spc="-55" dirty="0">
                <a:latin typeface="Calibri Light"/>
                <a:cs typeface="Verdana"/>
              </a:rPr>
              <a:t> </a:t>
            </a:r>
            <a:r>
              <a:rPr spc="-5" dirty="0">
                <a:latin typeface="Calibri Light"/>
                <a:cs typeface="Verdana"/>
              </a:rPr>
              <a:t>sadomasochiste.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cowboy veut acheter </a:t>
            </a:r>
            <a:r>
              <a:rPr dirty="0">
                <a:latin typeface="Calibri Light"/>
                <a:cs typeface="Verdana"/>
              </a:rPr>
              <a:t>un</a:t>
            </a:r>
            <a:r>
              <a:rPr spc="-100" dirty="0">
                <a:latin typeface="Calibri Light"/>
                <a:cs typeface="Verdana"/>
              </a:rPr>
              <a:t> </a:t>
            </a:r>
            <a:r>
              <a:rPr spc="-10" dirty="0">
                <a:latin typeface="Calibri Light"/>
                <a:cs typeface="Verdana"/>
              </a:rPr>
              <a:t>lasso.</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cowboy </a:t>
            </a:r>
            <a:r>
              <a:rPr dirty="0">
                <a:latin typeface="Calibri Light"/>
                <a:cs typeface="Verdana"/>
              </a:rPr>
              <a:t>a </a:t>
            </a:r>
            <a:r>
              <a:rPr spc="-5" dirty="0">
                <a:latin typeface="Calibri Light"/>
                <a:cs typeface="Verdana"/>
              </a:rPr>
              <a:t>utilisé </a:t>
            </a:r>
            <a:r>
              <a:rPr dirty="0">
                <a:latin typeface="Calibri Light"/>
                <a:cs typeface="Verdana"/>
              </a:rPr>
              <a:t>une </a:t>
            </a:r>
            <a:r>
              <a:rPr spc="-5" dirty="0">
                <a:latin typeface="Calibri Light"/>
                <a:cs typeface="Verdana"/>
              </a:rPr>
              <a:t>corde </a:t>
            </a:r>
            <a:r>
              <a:rPr dirty="0">
                <a:latin typeface="Calibri Light"/>
                <a:cs typeface="Verdana"/>
              </a:rPr>
              <a:t>du </a:t>
            </a:r>
            <a:r>
              <a:rPr spc="-5" dirty="0">
                <a:latin typeface="Calibri Light"/>
                <a:cs typeface="Verdana"/>
              </a:rPr>
              <a:t>magasin pour </a:t>
            </a:r>
            <a:r>
              <a:rPr dirty="0" err="1">
                <a:latin typeface="Calibri Light"/>
                <a:cs typeface="Verdana"/>
              </a:rPr>
              <a:t>attacher</a:t>
            </a:r>
            <a:r>
              <a:rPr spc="-110" dirty="0">
                <a:latin typeface="Calibri Light"/>
                <a:cs typeface="Verdana"/>
              </a:rPr>
              <a:t> </a:t>
            </a:r>
            <a:r>
              <a:rPr spc="-5" dirty="0">
                <a:latin typeface="Calibri Light"/>
                <a:cs typeface="Verdana"/>
              </a:rPr>
              <a:t>le</a:t>
            </a:r>
            <a:r>
              <a:rPr lang="en-US" spc="-5" dirty="0">
                <a:latin typeface="Calibri Light"/>
                <a:cs typeface="Verdana"/>
              </a:rPr>
              <a:t> </a:t>
            </a:r>
            <a:r>
              <a:rPr spc="-5" dirty="0" err="1">
                <a:latin typeface="Calibri Light"/>
                <a:cs typeface="Verdana"/>
              </a:rPr>
              <a:t>vendeur</a:t>
            </a:r>
            <a:r>
              <a:rPr spc="-5" dirty="0">
                <a:latin typeface="Calibri Light"/>
                <a:cs typeface="Verdana"/>
              </a:rPr>
              <a:t> et </a:t>
            </a:r>
            <a:r>
              <a:rPr dirty="0">
                <a:latin typeface="Calibri Light"/>
                <a:cs typeface="Verdana"/>
              </a:rPr>
              <a:t>prendre</a:t>
            </a:r>
            <a:r>
              <a:rPr spc="-60" dirty="0">
                <a:latin typeface="Calibri Light"/>
                <a:cs typeface="Verdana"/>
              </a:rPr>
              <a:t> </a:t>
            </a:r>
            <a:r>
              <a:rPr spc="-5" dirty="0">
                <a:latin typeface="Calibri Light"/>
                <a:cs typeface="Verdana"/>
              </a:rPr>
              <a:t>l’argent.</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veut acheter </a:t>
            </a:r>
            <a:r>
              <a:rPr dirty="0">
                <a:latin typeface="Calibri Light"/>
                <a:cs typeface="Verdana"/>
              </a:rPr>
              <a:t>un </a:t>
            </a:r>
            <a:r>
              <a:rPr spc="-5" dirty="0">
                <a:latin typeface="Calibri Light"/>
                <a:cs typeface="Verdana"/>
              </a:rPr>
              <a:t>nouveau</a:t>
            </a:r>
            <a:r>
              <a:rPr spc="-100" dirty="0">
                <a:latin typeface="Calibri Light"/>
                <a:cs typeface="Verdana"/>
              </a:rPr>
              <a:t> </a:t>
            </a:r>
            <a:r>
              <a:rPr dirty="0">
                <a:latin typeface="Calibri Light"/>
                <a:cs typeface="Verdana"/>
              </a:rPr>
              <a:t>chapeau.</a:t>
            </a:r>
          </a:p>
        </p:txBody>
      </p:sp>
      <p:sp>
        <p:nvSpPr>
          <p:cNvPr id="5"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1" name="Slide Number Placeholder 10"/>
          <p:cNvSpPr>
            <a:spLocks noGrp="1"/>
          </p:cNvSpPr>
          <p:nvPr>
            <p:ph type="sldNum" sz="quarter" idx="12"/>
          </p:nvPr>
        </p:nvSpPr>
        <p:spPr/>
        <p:txBody>
          <a:bodyPr/>
          <a:lstStyle/>
          <a:p>
            <a:fld id="{B6F15528-21DE-4FAA-801E-634DDDAF4B2B}" type="slidenum">
              <a:rPr lang="en-US" smtClean="0"/>
              <a:pPr/>
              <a:t>53</a:t>
            </a:fld>
            <a:endParaRPr lang="en-US"/>
          </a:p>
        </p:txBody>
      </p:sp>
      <p:pic>
        <p:nvPicPr>
          <p:cNvPr id="18" name="Picture 11" descr="Cowboy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Cowboy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Caption_123911"/>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4" name="Caption_123910"/>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5" name="Caption_123906"/>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6" name="object 4"/>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spc="-5" dirty="0">
                <a:latin typeface="Calibri Light"/>
                <a:cs typeface="Verdana"/>
              </a:rPr>
              <a:t>Les deux hommes </a:t>
            </a:r>
            <a:r>
              <a:rPr dirty="0">
                <a:latin typeface="Calibri Light"/>
                <a:cs typeface="Verdana"/>
              </a:rPr>
              <a:t>se </a:t>
            </a:r>
            <a:r>
              <a:rPr spc="-5" dirty="0">
                <a:latin typeface="Calibri Light"/>
                <a:cs typeface="Verdana"/>
              </a:rPr>
              <a:t>trouvent dans </a:t>
            </a:r>
            <a:r>
              <a:rPr dirty="0">
                <a:latin typeface="Calibri Light"/>
                <a:cs typeface="Verdana"/>
              </a:rPr>
              <a:t>un club</a:t>
            </a:r>
            <a:r>
              <a:rPr spc="-55" dirty="0">
                <a:latin typeface="Calibri Light"/>
                <a:cs typeface="Verdana"/>
              </a:rPr>
              <a:t> </a:t>
            </a:r>
            <a:r>
              <a:rPr spc="-5" dirty="0">
                <a:latin typeface="Calibri Light"/>
                <a:cs typeface="Verdana"/>
              </a:rPr>
              <a:t>sadomasochiste.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cowboy veut acheter </a:t>
            </a:r>
            <a:r>
              <a:rPr dirty="0">
                <a:latin typeface="Calibri Light"/>
                <a:cs typeface="Verdana"/>
              </a:rPr>
              <a:t>un</a:t>
            </a:r>
            <a:r>
              <a:rPr spc="-100" dirty="0">
                <a:latin typeface="Calibri Light"/>
                <a:cs typeface="Verdana"/>
              </a:rPr>
              <a:t> </a:t>
            </a:r>
            <a:r>
              <a:rPr spc="-10" dirty="0">
                <a:latin typeface="Calibri Light"/>
                <a:cs typeface="Verdana"/>
              </a:rPr>
              <a:t>lasso.</a:t>
            </a:r>
            <a:endParaRPr dirty="0">
              <a:latin typeface="Calibri Light"/>
              <a:cs typeface="Verdana"/>
            </a:endParaRPr>
          </a:p>
          <a:p>
            <a:pPr marL="285750" indent="-285750">
              <a:spcBef>
                <a:spcPts val="1200"/>
              </a:spcBef>
              <a:buClr>
                <a:srgbClr val="004992"/>
              </a:buClr>
              <a:buFont typeface="WingDings"/>
              <a:buAutoNum type="arabicPeriod"/>
              <a:tabLst>
                <a:tab pos="489584" algn="l"/>
                <a:tab pos="490220" algn="l"/>
              </a:tabLst>
            </a:pPr>
            <a:r>
              <a:rPr dirty="0">
                <a:solidFill>
                  <a:srgbClr val="004992"/>
                </a:solidFill>
                <a:latin typeface="Calibri Light"/>
                <a:cs typeface="Verdana"/>
              </a:rPr>
              <a:t>Le </a:t>
            </a:r>
            <a:r>
              <a:rPr spc="-5" dirty="0">
                <a:solidFill>
                  <a:srgbClr val="004992"/>
                </a:solidFill>
                <a:latin typeface="Calibri Light"/>
                <a:cs typeface="Verdana"/>
              </a:rPr>
              <a:t>cowboy </a:t>
            </a:r>
            <a:r>
              <a:rPr dirty="0">
                <a:solidFill>
                  <a:srgbClr val="004992"/>
                </a:solidFill>
                <a:latin typeface="Calibri Light"/>
                <a:cs typeface="Verdana"/>
              </a:rPr>
              <a:t>a </a:t>
            </a:r>
            <a:r>
              <a:rPr spc="-5" dirty="0">
                <a:solidFill>
                  <a:srgbClr val="004992"/>
                </a:solidFill>
                <a:latin typeface="Calibri Light"/>
                <a:cs typeface="Verdana"/>
              </a:rPr>
              <a:t>utilisé </a:t>
            </a:r>
            <a:r>
              <a:rPr dirty="0">
                <a:solidFill>
                  <a:srgbClr val="004992"/>
                </a:solidFill>
                <a:latin typeface="Calibri Light"/>
                <a:cs typeface="Verdana"/>
              </a:rPr>
              <a:t>une </a:t>
            </a:r>
            <a:r>
              <a:rPr spc="-5" dirty="0">
                <a:solidFill>
                  <a:srgbClr val="004992"/>
                </a:solidFill>
                <a:latin typeface="Calibri Light"/>
                <a:cs typeface="Verdana"/>
              </a:rPr>
              <a:t>corde </a:t>
            </a:r>
            <a:r>
              <a:rPr dirty="0">
                <a:solidFill>
                  <a:srgbClr val="004992"/>
                </a:solidFill>
                <a:latin typeface="Calibri Light"/>
                <a:cs typeface="Verdana"/>
              </a:rPr>
              <a:t>du </a:t>
            </a:r>
            <a:r>
              <a:rPr spc="-5" dirty="0">
                <a:solidFill>
                  <a:srgbClr val="004992"/>
                </a:solidFill>
                <a:latin typeface="Calibri Light"/>
                <a:cs typeface="Verdana"/>
              </a:rPr>
              <a:t>magasin pour </a:t>
            </a:r>
            <a:r>
              <a:rPr dirty="0" err="1">
                <a:solidFill>
                  <a:srgbClr val="004992"/>
                </a:solidFill>
                <a:latin typeface="Calibri Light"/>
                <a:cs typeface="Verdana"/>
              </a:rPr>
              <a:t>attacher</a:t>
            </a:r>
            <a:r>
              <a:rPr spc="-110" dirty="0">
                <a:solidFill>
                  <a:srgbClr val="004992"/>
                </a:solidFill>
                <a:latin typeface="Calibri Light"/>
                <a:cs typeface="Verdana"/>
              </a:rPr>
              <a:t> </a:t>
            </a:r>
            <a:r>
              <a:rPr spc="-5" dirty="0">
                <a:solidFill>
                  <a:srgbClr val="004992"/>
                </a:solidFill>
                <a:latin typeface="Calibri Light"/>
                <a:cs typeface="Verdana"/>
              </a:rPr>
              <a:t>le</a:t>
            </a:r>
            <a:r>
              <a:rPr lang="en-US" spc="-5" dirty="0">
                <a:solidFill>
                  <a:srgbClr val="004992"/>
                </a:solidFill>
                <a:latin typeface="Calibri Light"/>
                <a:cs typeface="Verdana"/>
              </a:rPr>
              <a:t> </a:t>
            </a:r>
            <a:r>
              <a:rPr spc="-5" dirty="0" err="1">
                <a:solidFill>
                  <a:srgbClr val="004992"/>
                </a:solidFill>
                <a:latin typeface="Calibri Light"/>
                <a:cs typeface="Verdana"/>
              </a:rPr>
              <a:t>vendeur</a:t>
            </a:r>
            <a:r>
              <a:rPr spc="-5" dirty="0">
                <a:solidFill>
                  <a:srgbClr val="004992"/>
                </a:solidFill>
                <a:latin typeface="Calibri Light"/>
                <a:cs typeface="Verdana"/>
              </a:rPr>
              <a:t> et </a:t>
            </a:r>
            <a:r>
              <a:rPr dirty="0">
                <a:solidFill>
                  <a:srgbClr val="004992"/>
                </a:solidFill>
                <a:latin typeface="Calibri Light"/>
                <a:cs typeface="Verdana"/>
              </a:rPr>
              <a:t>prendre</a:t>
            </a:r>
            <a:r>
              <a:rPr spc="-60" dirty="0">
                <a:solidFill>
                  <a:srgbClr val="004992"/>
                </a:solidFill>
                <a:latin typeface="Calibri Light"/>
                <a:cs typeface="Verdana"/>
              </a:rPr>
              <a:t> </a:t>
            </a:r>
            <a:r>
              <a:rPr spc="-5" dirty="0">
                <a:solidFill>
                  <a:srgbClr val="004992"/>
                </a:solidFill>
                <a:latin typeface="Calibri Light"/>
                <a:cs typeface="Verdana"/>
              </a:rPr>
              <a:t>l’argent.</a:t>
            </a:r>
            <a:endParaRPr dirty="0">
              <a:solidFill>
                <a:srgbClr val="004992"/>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spc="-25" dirty="0">
                <a:latin typeface="Calibri Light"/>
                <a:cs typeface="Verdana"/>
              </a:rPr>
              <a:t>L’homme </a:t>
            </a:r>
            <a:r>
              <a:rPr spc="-5" dirty="0">
                <a:latin typeface="Calibri Light"/>
                <a:cs typeface="Verdana"/>
              </a:rPr>
              <a:t>veut acheter </a:t>
            </a:r>
            <a:r>
              <a:rPr dirty="0">
                <a:latin typeface="Calibri Light"/>
                <a:cs typeface="Verdana"/>
              </a:rPr>
              <a:t>un </a:t>
            </a:r>
            <a:r>
              <a:rPr spc="-5" dirty="0">
                <a:latin typeface="Calibri Light"/>
                <a:cs typeface="Verdana"/>
              </a:rPr>
              <a:t>nouveau</a:t>
            </a:r>
            <a:r>
              <a:rPr spc="-100" dirty="0">
                <a:latin typeface="Calibri Light"/>
                <a:cs typeface="Verdana"/>
              </a:rPr>
              <a:t> </a:t>
            </a:r>
            <a:r>
              <a:rPr dirty="0">
                <a:latin typeface="Calibri Light"/>
                <a:cs typeface="Verdana"/>
              </a:rPr>
              <a:t>chapeau.</a:t>
            </a:r>
          </a:p>
        </p:txBody>
      </p:sp>
      <p:sp>
        <p:nvSpPr>
          <p:cNvPr id="6"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4172782" y="1827307"/>
            <a:ext cx="0" cy="3014980"/>
          </a:xfrm>
          <a:custGeom>
            <a:avLst/>
            <a:gdLst/>
            <a:ahLst/>
            <a:cxnLst/>
            <a:rect l="l" t="t" r="r" b="b"/>
            <a:pathLst>
              <a:path h="3014979">
                <a:moveTo>
                  <a:pt x="0" y="0"/>
                </a:moveTo>
                <a:lnTo>
                  <a:pt x="0" y="3014472"/>
                </a:lnTo>
              </a:path>
            </a:pathLst>
          </a:custGeom>
          <a:ln w="45719">
            <a:solidFill>
              <a:srgbClr val="FFFFFF"/>
            </a:solidFill>
          </a:ln>
        </p:spPr>
        <p:txBody>
          <a:bodyPr wrap="square" lIns="0" tIns="0" rIns="0" bIns="0" rtlCol="0"/>
          <a:lstStyle/>
          <a:p>
            <a:endParaRPr>
              <a:latin typeface="Calibri Light"/>
            </a:endParaRPr>
          </a:p>
        </p:txBody>
      </p:sp>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Quelle est la probabilité de chaque option?</a:t>
            </a:r>
            <a:endParaRPr sz="3600" dirty="0"/>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54</a:t>
            </a:fld>
            <a:endParaRPr lang="en-US"/>
          </a:p>
        </p:txBody>
      </p:sp>
      <p:sp>
        <p:nvSpPr>
          <p:cNvPr id="5" name="object 5"/>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spc="-5">
                <a:latin typeface="Calibri Light"/>
                <a:cs typeface="Verdana"/>
              </a:rPr>
              <a:t>Les </a:t>
            </a:r>
            <a:r>
              <a:rPr dirty="0">
                <a:latin typeface="Calibri Light"/>
                <a:cs typeface="Verdana"/>
              </a:rPr>
              <a:t>chiens </a:t>
            </a:r>
            <a:r>
              <a:rPr spc="-5" dirty="0">
                <a:latin typeface="Calibri Light"/>
                <a:cs typeface="Verdana"/>
              </a:rPr>
              <a:t>policiers empêchent le vol d’un</a:t>
            </a:r>
            <a:r>
              <a:rPr spc="-65" dirty="0">
                <a:latin typeface="Calibri Light"/>
                <a:cs typeface="Verdana"/>
              </a:rPr>
              <a:t> </a:t>
            </a:r>
            <a:r>
              <a:rPr spc="-5" dirty="0">
                <a:latin typeface="Calibri Light"/>
                <a:cs typeface="Verdana"/>
              </a:rPr>
              <a:t>bateau.</a:t>
            </a:r>
            <a:endParaRPr dirty="0">
              <a:latin typeface="Calibri Light"/>
              <a:cs typeface="Verdana"/>
            </a:endParaRPr>
          </a:p>
          <a:p>
            <a:pPr marL="285750" marR="5080" indent="-285750">
              <a:spcBef>
                <a:spcPts val="1200"/>
              </a:spcBef>
              <a:buClr>
                <a:srgbClr val="333333"/>
              </a:buClr>
              <a:buFont typeface="WingDings"/>
              <a:buAutoNum type="arabicPeriod"/>
              <a:tabLst>
                <a:tab pos="355600" algn="l"/>
              </a:tabLst>
            </a:pPr>
            <a:r>
              <a:rPr dirty="0">
                <a:latin typeface="Calibri Light"/>
                <a:cs typeface="Verdana"/>
              </a:rPr>
              <a:t>La </a:t>
            </a:r>
            <a:r>
              <a:rPr spc="-5" dirty="0">
                <a:latin typeface="Calibri Light"/>
                <a:cs typeface="Verdana"/>
              </a:rPr>
              <a:t>fille est tombée dans l’eau, parce que </a:t>
            </a:r>
            <a:r>
              <a:rPr spc="-10" dirty="0">
                <a:latin typeface="Calibri Light"/>
                <a:cs typeface="Verdana"/>
              </a:rPr>
              <a:t>les </a:t>
            </a:r>
            <a:r>
              <a:rPr dirty="0">
                <a:latin typeface="Calibri Light"/>
                <a:cs typeface="Verdana"/>
              </a:rPr>
              <a:t>chiens </a:t>
            </a:r>
            <a:r>
              <a:rPr spc="-5">
                <a:latin typeface="Calibri Light"/>
                <a:cs typeface="Verdana"/>
              </a:rPr>
              <a:t>étaient en</a:t>
            </a:r>
            <a:r>
              <a:rPr lang="en-US" spc="-5">
                <a:latin typeface="Calibri Light"/>
                <a:cs typeface="Verdana"/>
              </a:rPr>
              <a:t> </a:t>
            </a:r>
            <a:r>
              <a:rPr spc="-10">
                <a:latin typeface="Calibri Light"/>
                <a:cs typeface="Verdana"/>
              </a:rPr>
              <a:t>train </a:t>
            </a:r>
            <a:r>
              <a:rPr spc="-5" dirty="0">
                <a:latin typeface="Calibri Light"/>
                <a:cs typeface="Verdana"/>
              </a:rPr>
              <a:t>de poursuivre </a:t>
            </a:r>
            <a:r>
              <a:rPr dirty="0">
                <a:latin typeface="Calibri Light"/>
                <a:cs typeface="Verdana"/>
              </a:rPr>
              <a:t>un</a:t>
            </a:r>
            <a:r>
              <a:rPr spc="-50" dirty="0">
                <a:latin typeface="Calibri Light"/>
                <a:cs typeface="Verdana"/>
              </a:rPr>
              <a:t> </a:t>
            </a:r>
            <a:r>
              <a:rPr dirty="0">
                <a:latin typeface="Calibri Light"/>
                <a:cs typeface="Verdana"/>
              </a:rPr>
              <a:t>chat.</a:t>
            </a:r>
          </a:p>
          <a:p>
            <a:pPr marL="285750" indent="-285750">
              <a:spcBef>
                <a:spcPts val="1200"/>
              </a:spcBef>
              <a:buClr>
                <a:srgbClr val="333333"/>
              </a:buClr>
              <a:buFont typeface="WingDings"/>
              <a:buAutoNum type="arabicPeriod"/>
              <a:tabLst>
                <a:tab pos="355600" algn="l"/>
              </a:tabLst>
            </a:pPr>
            <a:r>
              <a:rPr dirty="0">
                <a:latin typeface="Calibri Light"/>
                <a:cs typeface="Verdana"/>
              </a:rPr>
              <a:t>La </a:t>
            </a:r>
            <a:r>
              <a:rPr spc="-5" dirty="0">
                <a:latin typeface="Calibri Light"/>
                <a:cs typeface="Verdana"/>
              </a:rPr>
              <a:t>fille essaie de sauver le</a:t>
            </a:r>
            <a:r>
              <a:rPr spc="-75" dirty="0">
                <a:latin typeface="Calibri Light"/>
                <a:cs typeface="Verdana"/>
              </a:rPr>
              <a:t> </a:t>
            </a:r>
            <a:r>
              <a:rPr dirty="0">
                <a:latin typeface="Calibri Light"/>
                <a:cs typeface="Verdana"/>
              </a:rPr>
              <a:t>chat.</a:t>
            </a:r>
          </a:p>
          <a:p>
            <a:pPr marL="285750" indent="-285750">
              <a:spcBef>
                <a:spcPts val="1200"/>
              </a:spcBef>
              <a:buClr>
                <a:srgbClr val="333333"/>
              </a:buClr>
              <a:buFont typeface="WingDings"/>
              <a:buAutoNum type="arabicPeriod"/>
              <a:tabLst>
                <a:tab pos="355600" algn="l"/>
              </a:tabLst>
            </a:pPr>
            <a:r>
              <a:rPr dirty="0">
                <a:latin typeface="Calibri Light"/>
                <a:cs typeface="Verdana"/>
              </a:rPr>
              <a:t>La </a:t>
            </a:r>
            <a:r>
              <a:rPr spc="-5" dirty="0">
                <a:latin typeface="Calibri Light"/>
                <a:cs typeface="Verdana"/>
              </a:rPr>
              <a:t>fille </a:t>
            </a:r>
            <a:r>
              <a:rPr dirty="0">
                <a:latin typeface="Calibri Light"/>
                <a:cs typeface="Verdana"/>
              </a:rPr>
              <a:t>a sauté </a:t>
            </a:r>
            <a:r>
              <a:rPr spc="-5" dirty="0">
                <a:latin typeface="Calibri Light"/>
                <a:cs typeface="Verdana"/>
              </a:rPr>
              <a:t>dans l’eau pour échapper </a:t>
            </a:r>
            <a:r>
              <a:rPr dirty="0">
                <a:latin typeface="Calibri Light"/>
                <a:cs typeface="Verdana"/>
              </a:rPr>
              <a:t>aux</a:t>
            </a:r>
            <a:r>
              <a:rPr spc="-105" dirty="0">
                <a:latin typeface="Calibri Light"/>
                <a:cs typeface="Verdana"/>
              </a:rPr>
              <a:t> </a:t>
            </a:r>
            <a:r>
              <a:rPr dirty="0">
                <a:latin typeface="Calibri Light"/>
                <a:cs typeface="Verdana"/>
              </a:rPr>
              <a:t>chiens.</a:t>
            </a:r>
          </a:p>
        </p:txBody>
      </p:sp>
      <p:sp>
        <p:nvSpPr>
          <p:cNvPr id="15" name="Caption_125956"/>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pic>
        <p:nvPicPr>
          <p:cNvPr id="13"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1680900" y="1813842"/>
            <a:ext cx="4285249" cy="2159635"/>
          </a:xfrm>
          <a:custGeom>
            <a:avLst/>
            <a:gdLst/>
            <a:ahLst/>
            <a:cxnLst/>
            <a:rect l="l" t="t" r="r" b="b"/>
            <a:pathLst>
              <a:path w="3213100" h="2159635">
                <a:moveTo>
                  <a:pt x="0" y="2159508"/>
                </a:moveTo>
                <a:lnTo>
                  <a:pt x="3212591" y="2159508"/>
                </a:lnTo>
                <a:lnTo>
                  <a:pt x="3212591" y="0"/>
                </a:lnTo>
                <a:lnTo>
                  <a:pt x="0" y="0"/>
                </a:lnTo>
                <a:lnTo>
                  <a:pt x="0" y="2159508"/>
                </a:lnTo>
                <a:close/>
              </a:path>
            </a:pathLst>
          </a:custGeom>
          <a:ln w="57912">
            <a:solidFill>
              <a:srgbClr val="FFFFFF"/>
            </a:solidFill>
          </a:ln>
        </p:spPr>
        <p:txBody>
          <a:bodyPr wrap="square" lIns="0" tIns="0" rIns="0" bIns="0" rtlCol="0"/>
          <a:lstStyle/>
          <a:p>
            <a:endParaRPr>
              <a:latin typeface="Calibri Light"/>
            </a:endParaRPr>
          </a:p>
        </p:txBody>
      </p:sp>
      <p:sp>
        <p:nvSpPr>
          <p:cNvPr id="8" name="object 8"/>
          <p:cNvSpPr/>
          <p:nvPr/>
        </p:nvSpPr>
        <p:spPr>
          <a:xfrm>
            <a:off x="6451248" y="1813842"/>
            <a:ext cx="0" cy="3014980"/>
          </a:xfrm>
          <a:custGeom>
            <a:avLst/>
            <a:gdLst/>
            <a:ahLst/>
            <a:cxnLst/>
            <a:rect l="l" t="t" r="r" b="b"/>
            <a:pathLst>
              <a:path h="3014979">
                <a:moveTo>
                  <a:pt x="0" y="0"/>
                </a:moveTo>
                <a:lnTo>
                  <a:pt x="0" y="3014472"/>
                </a:lnTo>
              </a:path>
            </a:pathLst>
          </a:custGeom>
          <a:ln w="45720">
            <a:solidFill>
              <a:srgbClr val="FFFFFF"/>
            </a:solidFill>
          </a:ln>
        </p:spPr>
        <p:txBody>
          <a:bodyPr wrap="square" lIns="0" tIns="0" rIns="0" bIns="0" rtlCol="0"/>
          <a:lstStyle/>
          <a:p>
            <a:endParaRPr>
              <a:latin typeface="Calibri Light"/>
            </a:endParaRPr>
          </a:p>
        </p:txBody>
      </p:sp>
      <p:sp>
        <p:nvSpPr>
          <p:cNvPr id="9" name="object 9"/>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Est-ce que votre jugement a change avec la nouvelle image?</a:t>
            </a:r>
            <a:endParaRPr sz="3600" dirty="0"/>
          </a:p>
        </p:txBody>
      </p:sp>
      <p:sp>
        <p:nvSpPr>
          <p:cNvPr id="11" name="Footer Placeholder 10"/>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2" name="Slide Number Placeholder 11"/>
          <p:cNvSpPr>
            <a:spLocks noGrp="1"/>
          </p:cNvSpPr>
          <p:nvPr>
            <p:ph type="sldNum" sz="quarter" idx="12"/>
          </p:nvPr>
        </p:nvSpPr>
        <p:spPr/>
        <p:txBody>
          <a:bodyPr/>
          <a:lstStyle/>
          <a:p>
            <a:fld id="{B6F15528-21DE-4FAA-801E-634DDDAF4B2B}" type="slidenum">
              <a:rPr lang="en-US" smtClean="0"/>
              <a:pPr/>
              <a:t>55</a:t>
            </a:fld>
            <a:endParaRPr lang="en-US"/>
          </a:p>
        </p:txBody>
      </p:sp>
      <p:sp>
        <p:nvSpPr>
          <p:cNvPr id="27" name="Caption_128006"/>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8" name="Caption_128003"/>
          <p:cNvSpPr txBox="1">
            <a:spLocks noChangeArrowheads="1"/>
          </p:cNvSpPr>
          <p:nvPr/>
        </p:nvSpPr>
        <p:spPr bwMode="auto">
          <a:xfrm>
            <a:off x="889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4" name="object 5"/>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spc="-5">
                <a:latin typeface="Calibri Light"/>
                <a:cs typeface="Verdana"/>
              </a:rPr>
              <a:t>Les </a:t>
            </a:r>
            <a:r>
              <a:rPr dirty="0">
                <a:latin typeface="Calibri Light"/>
                <a:cs typeface="Verdana"/>
              </a:rPr>
              <a:t>chiens </a:t>
            </a:r>
            <a:r>
              <a:rPr spc="-5" dirty="0">
                <a:latin typeface="Calibri Light"/>
                <a:cs typeface="Verdana"/>
              </a:rPr>
              <a:t>policiers empêchent le vol d’un</a:t>
            </a:r>
            <a:r>
              <a:rPr spc="-65" dirty="0">
                <a:latin typeface="Calibri Light"/>
                <a:cs typeface="Verdana"/>
              </a:rPr>
              <a:t> </a:t>
            </a:r>
            <a:r>
              <a:rPr spc="-5" dirty="0">
                <a:latin typeface="Calibri Light"/>
                <a:cs typeface="Verdana"/>
              </a:rPr>
              <a:t>bateau.</a:t>
            </a:r>
            <a:endParaRPr dirty="0">
              <a:latin typeface="Calibri Light"/>
              <a:cs typeface="Verdana"/>
            </a:endParaRPr>
          </a:p>
          <a:p>
            <a:pPr marL="285750" marR="5080" indent="-285750">
              <a:spcBef>
                <a:spcPts val="1200"/>
              </a:spcBef>
              <a:buClr>
                <a:srgbClr val="333333"/>
              </a:buClr>
              <a:buFont typeface="WingDings"/>
              <a:buAutoNum type="arabicPeriod"/>
              <a:tabLst>
                <a:tab pos="355600" algn="l"/>
              </a:tabLst>
            </a:pPr>
            <a:r>
              <a:rPr dirty="0">
                <a:latin typeface="Calibri Light"/>
                <a:cs typeface="Verdana"/>
              </a:rPr>
              <a:t>La </a:t>
            </a:r>
            <a:r>
              <a:rPr spc="-5" dirty="0">
                <a:latin typeface="Calibri Light"/>
                <a:cs typeface="Verdana"/>
              </a:rPr>
              <a:t>fille est tombée dans l’eau, parce que </a:t>
            </a:r>
            <a:r>
              <a:rPr spc="-10" dirty="0">
                <a:latin typeface="Calibri Light"/>
                <a:cs typeface="Verdana"/>
              </a:rPr>
              <a:t>les </a:t>
            </a:r>
            <a:r>
              <a:rPr dirty="0">
                <a:latin typeface="Calibri Light"/>
                <a:cs typeface="Verdana"/>
              </a:rPr>
              <a:t>chiens </a:t>
            </a:r>
            <a:r>
              <a:rPr spc="-5">
                <a:latin typeface="Calibri Light"/>
                <a:cs typeface="Verdana"/>
              </a:rPr>
              <a:t>étaient en</a:t>
            </a:r>
            <a:r>
              <a:rPr lang="en-US" spc="-5">
                <a:latin typeface="Calibri Light"/>
                <a:cs typeface="Verdana"/>
              </a:rPr>
              <a:t> </a:t>
            </a:r>
            <a:r>
              <a:rPr spc="-10">
                <a:latin typeface="Calibri Light"/>
                <a:cs typeface="Verdana"/>
              </a:rPr>
              <a:t>train </a:t>
            </a:r>
            <a:r>
              <a:rPr spc="-5" dirty="0">
                <a:latin typeface="Calibri Light"/>
                <a:cs typeface="Verdana"/>
              </a:rPr>
              <a:t>de poursuivre </a:t>
            </a:r>
            <a:r>
              <a:rPr dirty="0">
                <a:latin typeface="Calibri Light"/>
                <a:cs typeface="Verdana"/>
              </a:rPr>
              <a:t>un</a:t>
            </a:r>
            <a:r>
              <a:rPr spc="-50" dirty="0">
                <a:latin typeface="Calibri Light"/>
                <a:cs typeface="Verdana"/>
              </a:rPr>
              <a:t> </a:t>
            </a:r>
            <a:r>
              <a:rPr dirty="0">
                <a:latin typeface="Calibri Light"/>
                <a:cs typeface="Verdana"/>
              </a:rPr>
              <a:t>chat.</a:t>
            </a:r>
          </a:p>
          <a:p>
            <a:pPr marL="285750" indent="-285750">
              <a:spcBef>
                <a:spcPts val="1200"/>
              </a:spcBef>
              <a:buClr>
                <a:srgbClr val="333333"/>
              </a:buClr>
              <a:buFont typeface="WingDings"/>
              <a:buAutoNum type="arabicPeriod"/>
              <a:tabLst>
                <a:tab pos="355600" algn="l"/>
              </a:tabLst>
            </a:pPr>
            <a:r>
              <a:rPr dirty="0">
                <a:latin typeface="Calibri Light"/>
                <a:cs typeface="Verdana"/>
              </a:rPr>
              <a:t>La </a:t>
            </a:r>
            <a:r>
              <a:rPr spc="-5" dirty="0">
                <a:latin typeface="Calibri Light"/>
                <a:cs typeface="Verdana"/>
              </a:rPr>
              <a:t>fille essaie de sauver le</a:t>
            </a:r>
            <a:r>
              <a:rPr spc="-75" dirty="0">
                <a:latin typeface="Calibri Light"/>
                <a:cs typeface="Verdana"/>
              </a:rPr>
              <a:t> </a:t>
            </a:r>
            <a:r>
              <a:rPr dirty="0">
                <a:latin typeface="Calibri Light"/>
                <a:cs typeface="Verdana"/>
              </a:rPr>
              <a:t>chat.</a:t>
            </a:r>
          </a:p>
          <a:p>
            <a:pPr marL="285750" indent="-285750">
              <a:spcBef>
                <a:spcPts val="1200"/>
              </a:spcBef>
              <a:buClr>
                <a:srgbClr val="333333"/>
              </a:buClr>
              <a:buFont typeface="WingDings"/>
              <a:buAutoNum type="arabicPeriod"/>
              <a:tabLst>
                <a:tab pos="355600" algn="l"/>
              </a:tabLst>
            </a:pPr>
            <a:r>
              <a:rPr dirty="0">
                <a:latin typeface="Calibri Light"/>
                <a:cs typeface="Verdana"/>
              </a:rPr>
              <a:t>La </a:t>
            </a:r>
            <a:r>
              <a:rPr spc="-5" dirty="0">
                <a:latin typeface="Calibri Light"/>
                <a:cs typeface="Verdana"/>
              </a:rPr>
              <a:t>fille </a:t>
            </a:r>
            <a:r>
              <a:rPr dirty="0">
                <a:latin typeface="Calibri Light"/>
                <a:cs typeface="Verdana"/>
              </a:rPr>
              <a:t>a sauté </a:t>
            </a:r>
            <a:r>
              <a:rPr spc="-5" dirty="0">
                <a:latin typeface="Calibri Light"/>
                <a:cs typeface="Verdana"/>
              </a:rPr>
              <a:t>dans l’eau pour échapper </a:t>
            </a:r>
            <a:r>
              <a:rPr dirty="0">
                <a:latin typeface="Calibri Light"/>
                <a:cs typeface="Verdana"/>
              </a:rPr>
              <a:t>aux</a:t>
            </a:r>
            <a:r>
              <a:rPr spc="-105" dirty="0">
                <a:latin typeface="Calibri Light"/>
                <a:cs typeface="Verdana"/>
              </a:rPr>
              <a:t> </a:t>
            </a:r>
            <a:r>
              <a:rPr dirty="0">
                <a:latin typeface="Calibri Light"/>
                <a:cs typeface="Verdana"/>
              </a:rPr>
              <a:t>chiens.</a:t>
            </a:r>
          </a:p>
        </p:txBody>
      </p:sp>
      <p:pic>
        <p:nvPicPr>
          <p:cNvPr id="20"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dirty="0"/>
              <a:t>S’il-vous plait, veuillez ré-estimer la probabilité</a:t>
            </a:r>
            <a:endParaRPr sz="3600" dirty="0"/>
          </a:p>
        </p:txBody>
      </p:sp>
      <p:sp>
        <p:nvSpPr>
          <p:cNvPr id="13" name="Footer Placeholder 12"/>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4" name="Slide Number Placeholder 13"/>
          <p:cNvSpPr>
            <a:spLocks noGrp="1"/>
          </p:cNvSpPr>
          <p:nvPr>
            <p:ph type="sldNum" sz="quarter" idx="12"/>
          </p:nvPr>
        </p:nvSpPr>
        <p:spPr/>
        <p:txBody>
          <a:bodyPr/>
          <a:lstStyle/>
          <a:p>
            <a:fld id="{B6F15528-21DE-4FAA-801E-634DDDAF4B2B}" type="slidenum">
              <a:rPr lang="en-US" smtClean="0"/>
              <a:pPr/>
              <a:t>56</a:t>
            </a:fld>
            <a:endParaRPr lang="en-US"/>
          </a:p>
        </p:txBody>
      </p:sp>
      <p:sp>
        <p:nvSpPr>
          <p:cNvPr id="36" name="Caption_130053"/>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7" name="Caption_13009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8" name="Caption_13005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9" name="object 5"/>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spc="-5" dirty="0">
                <a:latin typeface="Calibri Light"/>
                <a:cs typeface="Verdana"/>
              </a:rPr>
              <a:t>Les </a:t>
            </a:r>
            <a:r>
              <a:rPr dirty="0">
                <a:latin typeface="Calibri Light"/>
                <a:cs typeface="Verdana"/>
              </a:rPr>
              <a:t>chiens </a:t>
            </a:r>
            <a:r>
              <a:rPr spc="-5" dirty="0">
                <a:latin typeface="Calibri Light"/>
                <a:cs typeface="Verdana"/>
              </a:rPr>
              <a:t>policiers empêchent le vol d’un</a:t>
            </a:r>
            <a:r>
              <a:rPr spc="-65" dirty="0">
                <a:latin typeface="Calibri Light"/>
                <a:cs typeface="Verdana"/>
              </a:rPr>
              <a:t> </a:t>
            </a:r>
            <a:r>
              <a:rPr spc="-5" dirty="0">
                <a:latin typeface="Calibri Light"/>
                <a:cs typeface="Verdana"/>
              </a:rPr>
              <a:t>bateau.</a:t>
            </a:r>
            <a:endParaRPr dirty="0">
              <a:latin typeface="Calibri Light"/>
              <a:cs typeface="Verdana"/>
            </a:endParaRPr>
          </a:p>
          <a:p>
            <a:pPr marL="285750" marR="5080" indent="-285750">
              <a:spcBef>
                <a:spcPts val="1200"/>
              </a:spcBef>
              <a:buClr>
                <a:srgbClr val="333333"/>
              </a:buClr>
              <a:buFont typeface="WingDings"/>
              <a:buAutoNum type="arabicPeriod"/>
              <a:tabLst>
                <a:tab pos="355600" algn="l"/>
              </a:tabLst>
            </a:pPr>
            <a:r>
              <a:rPr dirty="0">
                <a:latin typeface="Calibri Light"/>
                <a:cs typeface="Verdana"/>
              </a:rPr>
              <a:t>La </a:t>
            </a:r>
            <a:r>
              <a:rPr spc="-5" dirty="0">
                <a:latin typeface="Calibri Light"/>
                <a:cs typeface="Verdana"/>
              </a:rPr>
              <a:t>fille est tombée dans l’eau, parce que </a:t>
            </a:r>
            <a:r>
              <a:rPr spc="-10" dirty="0">
                <a:latin typeface="Calibri Light"/>
                <a:cs typeface="Verdana"/>
              </a:rPr>
              <a:t>les </a:t>
            </a:r>
            <a:r>
              <a:rPr dirty="0">
                <a:latin typeface="Calibri Light"/>
                <a:cs typeface="Verdana"/>
              </a:rPr>
              <a:t>chiens </a:t>
            </a:r>
            <a:r>
              <a:rPr spc="-5" dirty="0" err="1">
                <a:latin typeface="Calibri Light"/>
                <a:cs typeface="Verdana"/>
              </a:rPr>
              <a:t>étaient</a:t>
            </a:r>
            <a:r>
              <a:rPr spc="-5" dirty="0">
                <a:latin typeface="Calibri Light"/>
                <a:cs typeface="Verdana"/>
              </a:rPr>
              <a:t> </a:t>
            </a:r>
            <a:r>
              <a:rPr spc="-5" dirty="0" err="1">
                <a:latin typeface="Calibri Light"/>
                <a:cs typeface="Verdana"/>
              </a:rPr>
              <a:t>en</a:t>
            </a:r>
            <a:r>
              <a:rPr lang="en-US" spc="-5" dirty="0">
                <a:latin typeface="Calibri Light"/>
                <a:cs typeface="Verdana"/>
              </a:rPr>
              <a:t> </a:t>
            </a:r>
            <a:r>
              <a:rPr spc="-10" dirty="0">
                <a:latin typeface="Calibri Light"/>
                <a:cs typeface="Verdana"/>
              </a:rPr>
              <a:t>train </a:t>
            </a:r>
            <a:r>
              <a:rPr spc="-5" dirty="0">
                <a:latin typeface="Calibri Light"/>
                <a:cs typeface="Verdana"/>
              </a:rPr>
              <a:t>de poursuivre </a:t>
            </a:r>
            <a:r>
              <a:rPr dirty="0">
                <a:latin typeface="Calibri Light"/>
                <a:cs typeface="Verdana"/>
              </a:rPr>
              <a:t>un</a:t>
            </a:r>
            <a:r>
              <a:rPr spc="-50" dirty="0">
                <a:latin typeface="Calibri Light"/>
                <a:cs typeface="Verdana"/>
              </a:rPr>
              <a:t> </a:t>
            </a:r>
            <a:r>
              <a:rPr dirty="0">
                <a:latin typeface="Calibri Light"/>
                <a:cs typeface="Verdana"/>
              </a:rPr>
              <a:t>chat.</a:t>
            </a:r>
          </a:p>
          <a:p>
            <a:pPr marL="285750" indent="-285750">
              <a:spcBef>
                <a:spcPts val="1200"/>
              </a:spcBef>
              <a:buClr>
                <a:srgbClr val="333333"/>
              </a:buClr>
              <a:buFont typeface="WingDings"/>
              <a:buAutoNum type="arabicPeriod"/>
              <a:tabLst>
                <a:tab pos="355600" algn="l"/>
              </a:tabLst>
            </a:pPr>
            <a:r>
              <a:rPr dirty="0">
                <a:latin typeface="Calibri Light"/>
                <a:cs typeface="Verdana"/>
              </a:rPr>
              <a:t>La </a:t>
            </a:r>
            <a:r>
              <a:rPr spc="-5" dirty="0">
                <a:latin typeface="Calibri Light"/>
                <a:cs typeface="Verdana"/>
              </a:rPr>
              <a:t>fille essaie de sauver le</a:t>
            </a:r>
            <a:r>
              <a:rPr spc="-75" dirty="0">
                <a:latin typeface="Calibri Light"/>
                <a:cs typeface="Verdana"/>
              </a:rPr>
              <a:t> </a:t>
            </a:r>
            <a:r>
              <a:rPr dirty="0">
                <a:latin typeface="Calibri Light"/>
                <a:cs typeface="Verdana"/>
              </a:rPr>
              <a:t>chat.</a:t>
            </a:r>
          </a:p>
          <a:p>
            <a:pPr marL="285750" indent="-285750">
              <a:spcBef>
                <a:spcPts val="1200"/>
              </a:spcBef>
              <a:buClr>
                <a:srgbClr val="333333"/>
              </a:buClr>
              <a:buFont typeface="WingDings"/>
              <a:buAutoNum type="arabicPeriod"/>
              <a:tabLst>
                <a:tab pos="355600" algn="l"/>
              </a:tabLst>
            </a:pPr>
            <a:r>
              <a:rPr dirty="0">
                <a:latin typeface="Calibri Light"/>
                <a:cs typeface="Verdana"/>
              </a:rPr>
              <a:t>La </a:t>
            </a:r>
            <a:r>
              <a:rPr spc="-5" dirty="0">
                <a:latin typeface="Calibri Light"/>
                <a:cs typeface="Verdana"/>
              </a:rPr>
              <a:t>fille </a:t>
            </a:r>
            <a:r>
              <a:rPr dirty="0">
                <a:latin typeface="Calibri Light"/>
                <a:cs typeface="Verdana"/>
              </a:rPr>
              <a:t>a sauté </a:t>
            </a:r>
            <a:r>
              <a:rPr spc="-5" dirty="0">
                <a:latin typeface="Calibri Light"/>
                <a:cs typeface="Verdana"/>
              </a:rPr>
              <a:t>dans l’eau pour échapper </a:t>
            </a:r>
            <a:r>
              <a:rPr dirty="0">
                <a:latin typeface="Calibri Light"/>
                <a:cs typeface="Verdana"/>
              </a:rPr>
              <a:t>aux</a:t>
            </a:r>
            <a:r>
              <a:rPr spc="-105" dirty="0">
                <a:latin typeface="Calibri Light"/>
                <a:cs typeface="Verdana"/>
              </a:rPr>
              <a:t> </a:t>
            </a:r>
            <a:r>
              <a:rPr dirty="0">
                <a:latin typeface="Calibri Light"/>
                <a:cs typeface="Verdana"/>
              </a:rPr>
              <a:t>chiens.</a:t>
            </a:r>
          </a:p>
        </p:txBody>
      </p:sp>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12"/>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4" name="Slide Number Placeholder 13"/>
          <p:cNvSpPr>
            <a:spLocks noGrp="1"/>
          </p:cNvSpPr>
          <p:nvPr>
            <p:ph type="sldNum" sz="quarter" idx="12"/>
          </p:nvPr>
        </p:nvSpPr>
        <p:spPr/>
        <p:txBody>
          <a:bodyPr/>
          <a:lstStyle/>
          <a:p>
            <a:fld id="{B6F15528-21DE-4FAA-801E-634DDDAF4B2B}" type="slidenum">
              <a:rPr lang="en-US" smtClean="0"/>
              <a:pPr/>
              <a:t>57</a:t>
            </a:fld>
            <a:endParaRPr lang="en-US"/>
          </a:p>
        </p:txBody>
      </p:sp>
      <p:sp>
        <p:nvSpPr>
          <p:cNvPr id="36" name="Caption_130053"/>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7" name="Caption_13009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8" name="Caption_13005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9" name="object 5"/>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spc="-5" dirty="0">
                <a:latin typeface="Calibri Light"/>
                <a:cs typeface="Verdana"/>
              </a:rPr>
              <a:t>Les </a:t>
            </a:r>
            <a:r>
              <a:rPr dirty="0">
                <a:latin typeface="Calibri Light"/>
                <a:cs typeface="Verdana"/>
              </a:rPr>
              <a:t>chiens </a:t>
            </a:r>
            <a:r>
              <a:rPr spc="-5" dirty="0">
                <a:latin typeface="Calibri Light"/>
                <a:cs typeface="Verdana"/>
              </a:rPr>
              <a:t>policiers empêchent le vol d’un</a:t>
            </a:r>
            <a:r>
              <a:rPr spc="-65" dirty="0">
                <a:latin typeface="Calibri Light"/>
                <a:cs typeface="Verdana"/>
              </a:rPr>
              <a:t> </a:t>
            </a:r>
            <a:r>
              <a:rPr spc="-5" dirty="0">
                <a:latin typeface="Calibri Light"/>
                <a:cs typeface="Verdana"/>
              </a:rPr>
              <a:t>bateau.</a:t>
            </a:r>
            <a:endParaRPr dirty="0">
              <a:latin typeface="Calibri Light"/>
              <a:cs typeface="Verdana"/>
            </a:endParaRPr>
          </a:p>
          <a:p>
            <a:pPr marL="285750" marR="5080" indent="-285750">
              <a:spcBef>
                <a:spcPts val="1200"/>
              </a:spcBef>
              <a:buClr>
                <a:srgbClr val="004992"/>
              </a:buClr>
              <a:buFont typeface="WingDings"/>
              <a:buAutoNum type="arabicPeriod"/>
              <a:tabLst>
                <a:tab pos="355600" algn="l"/>
              </a:tabLst>
            </a:pPr>
            <a:r>
              <a:rPr dirty="0">
                <a:solidFill>
                  <a:srgbClr val="004992"/>
                </a:solidFill>
                <a:latin typeface="Calibri Light"/>
                <a:cs typeface="Verdana"/>
              </a:rPr>
              <a:t>La </a:t>
            </a:r>
            <a:r>
              <a:rPr spc="-5" dirty="0">
                <a:solidFill>
                  <a:srgbClr val="004992"/>
                </a:solidFill>
                <a:latin typeface="Calibri Light"/>
                <a:cs typeface="Verdana"/>
              </a:rPr>
              <a:t>fille est tombée dans l’eau, parce que </a:t>
            </a:r>
            <a:r>
              <a:rPr spc="-10" dirty="0">
                <a:solidFill>
                  <a:srgbClr val="004992"/>
                </a:solidFill>
                <a:latin typeface="Calibri Light"/>
                <a:cs typeface="Verdana"/>
              </a:rPr>
              <a:t>les </a:t>
            </a:r>
            <a:r>
              <a:rPr dirty="0">
                <a:solidFill>
                  <a:srgbClr val="004992"/>
                </a:solidFill>
                <a:latin typeface="Calibri Light"/>
                <a:cs typeface="Verdana"/>
              </a:rPr>
              <a:t>chiens </a:t>
            </a:r>
            <a:r>
              <a:rPr spc="-5" dirty="0" err="1">
                <a:solidFill>
                  <a:srgbClr val="004992"/>
                </a:solidFill>
                <a:latin typeface="Calibri Light"/>
                <a:cs typeface="Verdana"/>
              </a:rPr>
              <a:t>étaient</a:t>
            </a:r>
            <a:r>
              <a:rPr spc="-5" dirty="0">
                <a:solidFill>
                  <a:srgbClr val="004992"/>
                </a:solidFill>
                <a:latin typeface="Calibri Light"/>
                <a:cs typeface="Verdana"/>
              </a:rPr>
              <a:t> </a:t>
            </a:r>
            <a:r>
              <a:rPr spc="-5" dirty="0" err="1">
                <a:solidFill>
                  <a:srgbClr val="004992"/>
                </a:solidFill>
                <a:latin typeface="Calibri Light"/>
                <a:cs typeface="Verdana"/>
              </a:rPr>
              <a:t>en</a:t>
            </a:r>
            <a:r>
              <a:rPr lang="en-US" spc="-5" dirty="0">
                <a:solidFill>
                  <a:srgbClr val="004992"/>
                </a:solidFill>
                <a:latin typeface="Calibri Light"/>
                <a:cs typeface="Verdana"/>
              </a:rPr>
              <a:t> </a:t>
            </a:r>
            <a:r>
              <a:rPr spc="-10" dirty="0">
                <a:solidFill>
                  <a:srgbClr val="004992"/>
                </a:solidFill>
                <a:latin typeface="Calibri Light"/>
                <a:cs typeface="Verdana"/>
              </a:rPr>
              <a:t>train </a:t>
            </a:r>
            <a:r>
              <a:rPr spc="-5" dirty="0">
                <a:solidFill>
                  <a:srgbClr val="004992"/>
                </a:solidFill>
                <a:latin typeface="Calibri Light"/>
                <a:cs typeface="Verdana"/>
              </a:rPr>
              <a:t>de poursuivre </a:t>
            </a:r>
            <a:r>
              <a:rPr dirty="0">
                <a:solidFill>
                  <a:srgbClr val="004992"/>
                </a:solidFill>
                <a:latin typeface="Calibri Light"/>
                <a:cs typeface="Verdana"/>
              </a:rPr>
              <a:t>un</a:t>
            </a:r>
            <a:r>
              <a:rPr spc="-50" dirty="0">
                <a:solidFill>
                  <a:srgbClr val="004992"/>
                </a:solidFill>
                <a:latin typeface="Calibri Light"/>
                <a:cs typeface="Verdana"/>
              </a:rPr>
              <a:t> </a:t>
            </a:r>
            <a:r>
              <a:rPr dirty="0">
                <a:solidFill>
                  <a:srgbClr val="004992"/>
                </a:solidFill>
                <a:latin typeface="Calibri Light"/>
                <a:cs typeface="Verdana"/>
              </a:rPr>
              <a:t>chat.</a:t>
            </a:r>
          </a:p>
          <a:p>
            <a:pPr marL="285750" indent="-285750">
              <a:spcBef>
                <a:spcPts val="1200"/>
              </a:spcBef>
              <a:buClr>
                <a:srgbClr val="333333"/>
              </a:buClr>
              <a:buFont typeface="WingDings"/>
              <a:buAutoNum type="arabicPeriod"/>
              <a:tabLst>
                <a:tab pos="355600" algn="l"/>
              </a:tabLst>
            </a:pPr>
            <a:r>
              <a:rPr dirty="0">
                <a:latin typeface="Calibri Light"/>
                <a:cs typeface="Verdana"/>
              </a:rPr>
              <a:t>La </a:t>
            </a:r>
            <a:r>
              <a:rPr spc="-5" dirty="0">
                <a:latin typeface="Calibri Light"/>
                <a:cs typeface="Verdana"/>
              </a:rPr>
              <a:t>fille essaie de sauver le</a:t>
            </a:r>
            <a:r>
              <a:rPr spc="-75" dirty="0">
                <a:latin typeface="Calibri Light"/>
                <a:cs typeface="Verdana"/>
              </a:rPr>
              <a:t> </a:t>
            </a:r>
            <a:r>
              <a:rPr dirty="0">
                <a:latin typeface="Calibri Light"/>
                <a:cs typeface="Verdana"/>
              </a:rPr>
              <a:t>chat.</a:t>
            </a:r>
          </a:p>
          <a:p>
            <a:pPr marL="285750" indent="-285750">
              <a:spcBef>
                <a:spcPts val="1200"/>
              </a:spcBef>
              <a:buClr>
                <a:srgbClr val="333333"/>
              </a:buClr>
              <a:buFont typeface="WingDings"/>
              <a:buAutoNum type="arabicPeriod"/>
              <a:tabLst>
                <a:tab pos="355600" algn="l"/>
              </a:tabLst>
            </a:pPr>
            <a:r>
              <a:rPr dirty="0">
                <a:latin typeface="Calibri Light"/>
                <a:cs typeface="Verdana"/>
              </a:rPr>
              <a:t>La </a:t>
            </a:r>
            <a:r>
              <a:rPr spc="-5" dirty="0">
                <a:latin typeface="Calibri Light"/>
                <a:cs typeface="Verdana"/>
              </a:rPr>
              <a:t>fille </a:t>
            </a:r>
            <a:r>
              <a:rPr dirty="0">
                <a:latin typeface="Calibri Light"/>
                <a:cs typeface="Verdana"/>
              </a:rPr>
              <a:t>a sauté </a:t>
            </a:r>
            <a:r>
              <a:rPr spc="-5" dirty="0">
                <a:latin typeface="Calibri Light"/>
                <a:cs typeface="Verdana"/>
              </a:rPr>
              <a:t>dans l’eau pour échapper </a:t>
            </a:r>
            <a:r>
              <a:rPr dirty="0">
                <a:latin typeface="Calibri Light"/>
                <a:cs typeface="Verdana"/>
              </a:rPr>
              <a:t>aux</a:t>
            </a:r>
            <a:r>
              <a:rPr spc="-105" dirty="0">
                <a:latin typeface="Calibri Light"/>
                <a:cs typeface="Verdana"/>
              </a:rPr>
              <a:t> </a:t>
            </a:r>
            <a:r>
              <a:rPr dirty="0">
                <a:latin typeface="Calibri Light"/>
                <a:cs typeface="Verdana"/>
              </a:rPr>
              <a:t>chiens.</a:t>
            </a:r>
          </a:p>
        </p:txBody>
      </p:sp>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6285154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Quelle est la probabilité de chaque option?</a:t>
            </a:r>
            <a:endParaRPr sz="3600" dirty="0"/>
          </a:p>
        </p:txBody>
      </p:sp>
      <p:sp>
        <p:nvSpPr>
          <p:cNvPr id="7" name="Footer Placeholder 6"/>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58</a:t>
            </a:fld>
            <a:endParaRPr lang="en-US"/>
          </a:p>
        </p:txBody>
      </p:sp>
      <p:sp>
        <p:nvSpPr>
          <p:cNvPr id="6" name="object 6"/>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a:latin typeface="Calibri Light"/>
                <a:cs typeface="Verdana"/>
              </a:rPr>
              <a:t>Le </a:t>
            </a:r>
            <a:r>
              <a:rPr spc="-5" dirty="0">
                <a:latin typeface="Calibri Light"/>
                <a:cs typeface="Verdana"/>
              </a:rPr>
              <a:t>garçon </a:t>
            </a:r>
            <a:r>
              <a:rPr dirty="0">
                <a:latin typeface="Calibri Light"/>
                <a:cs typeface="Verdana"/>
              </a:rPr>
              <a:t>a sauvé </a:t>
            </a:r>
            <a:r>
              <a:rPr spc="-5" dirty="0">
                <a:latin typeface="Calibri Light"/>
                <a:cs typeface="Verdana"/>
              </a:rPr>
              <a:t>l’homme d’un</a:t>
            </a:r>
            <a:r>
              <a:rPr spc="-100" dirty="0">
                <a:latin typeface="Calibri Light"/>
                <a:cs typeface="Verdana"/>
              </a:rPr>
              <a:t> </a:t>
            </a:r>
            <a:r>
              <a:rPr spc="-45" dirty="0">
                <a:latin typeface="Calibri Light"/>
                <a:cs typeface="Verdana"/>
              </a:rPr>
              <a:t>voleur.</a:t>
            </a:r>
            <a:endParaRPr>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garçon aide l’homme qui est</a:t>
            </a:r>
            <a:r>
              <a:rPr spc="-50" dirty="0">
                <a:latin typeface="Calibri Light"/>
                <a:cs typeface="Verdana"/>
              </a:rPr>
              <a:t> </a:t>
            </a:r>
            <a:r>
              <a:rPr spc="-10" dirty="0">
                <a:latin typeface="Calibri Light"/>
                <a:cs typeface="Verdana"/>
              </a:rPr>
              <a:t>ivre.</a:t>
            </a:r>
            <a:endParaRPr>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garçon </a:t>
            </a:r>
            <a:r>
              <a:rPr dirty="0">
                <a:latin typeface="Calibri Light"/>
                <a:cs typeface="Verdana"/>
              </a:rPr>
              <a:t>a </a:t>
            </a:r>
            <a:r>
              <a:rPr spc="-5" dirty="0">
                <a:latin typeface="Calibri Light"/>
                <a:cs typeface="Verdana"/>
              </a:rPr>
              <a:t>accidentellement frappé l’homme </a:t>
            </a:r>
            <a:r>
              <a:rPr spc="-10" dirty="0">
                <a:latin typeface="Calibri Light"/>
                <a:cs typeface="Verdana"/>
              </a:rPr>
              <a:t>avec </a:t>
            </a:r>
            <a:r>
              <a:rPr dirty="0">
                <a:latin typeface="Calibri Light"/>
                <a:cs typeface="Verdana"/>
              </a:rPr>
              <a:t>une</a:t>
            </a:r>
            <a:r>
              <a:rPr spc="-70" dirty="0">
                <a:latin typeface="Calibri Light"/>
                <a:cs typeface="Verdana"/>
              </a:rPr>
              <a:t> </a:t>
            </a:r>
            <a:r>
              <a:rPr spc="-5" dirty="0">
                <a:latin typeface="Calibri Light"/>
                <a:cs typeface="Verdana"/>
              </a:rPr>
              <a:t>table.</a:t>
            </a:r>
            <a:endParaRPr>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Deux vieux </a:t>
            </a:r>
            <a:r>
              <a:rPr spc="-5" dirty="0">
                <a:latin typeface="Calibri Light"/>
                <a:cs typeface="Verdana"/>
              </a:rPr>
              <a:t>amis </a:t>
            </a:r>
            <a:r>
              <a:rPr dirty="0">
                <a:latin typeface="Calibri Light"/>
                <a:cs typeface="Verdana"/>
              </a:rPr>
              <a:t>se </a:t>
            </a:r>
            <a:r>
              <a:rPr spc="-5" dirty="0">
                <a:latin typeface="Calibri Light"/>
                <a:cs typeface="Verdana"/>
              </a:rPr>
              <a:t>rencontrent dans la</a:t>
            </a:r>
            <a:r>
              <a:rPr spc="-95" dirty="0">
                <a:latin typeface="Calibri Light"/>
                <a:cs typeface="Verdana"/>
              </a:rPr>
              <a:t> </a:t>
            </a:r>
            <a:r>
              <a:rPr dirty="0">
                <a:latin typeface="Calibri Light"/>
                <a:cs typeface="Verdana"/>
              </a:rPr>
              <a:t>rue.</a:t>
            </a:r>
            <a:endParaRPr>
              <a:latin typeface="Calibri Light"/>
              <a:cs typeface="Verdana"/>
            </a:endParaRPr>
          </a:p>
        </p:txBody>
      </p:sp>
      <p:pic>
        <p:nvPicPr>
          <p:cNvPr id="11"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34148"/>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Est-ce que votre jugement a change avec la nouvelle image?</a:t>
            </a:r>
            <a:endParaRPr sz="3600" dirty="0"/>
          </a:p>
        </p:txBody>
      </p:sp>
      <p:sp>
        <p:nvSpPr>
          <p:cNvPr id="14" name="Footer Placeholder 13"/>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5" name="Slide Number Placeholder 14"/>
          <p:cNvSpPr>
            <a:spLocks noGrp="1"/>
          </p:cNvSpPr>
          <p:nvPr>
            <p:ph type="sldNum" sz="quarter" idx="12"/>
          </p:nvPr>
        </p:nvSpPr>
        <p:spPr/>
        <p:txBody>
          <a:bodyPr/>
          <a:lstStyle/>
          <a:p>
            <a:fld id="{B6F15528-21DE-4FAA-801E-634DDDAF4B2B}" type="slidenum">
              <a:rPr lang="en-US" smtClean="0"/>
              <a:pPr/>
              <a:t>59</a:t>
            </a:fld>
            <a:endParaRPr lang="en-US"/>
          </a:p>
        </p:txBody>
      </p:sp>
      <p:sp>
        <p:nvSpPr>
          <p:cNvPr id="13" name="object 13"/>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a:latin typeface="Calibri Light"/>
                <a:cs typeface="Verdana"/>
              </a:rPr>
              <a:t>Le </a:t>
            </a:r>
            <a:r>
              <a:rPr spc="-5" dirty="0">
                <a:latin typeface="Calibri Light"/>
                <a:cs typeface="Verdana"/>
              </a:rPr>
              <a:t>garçon </a:t>
            </a:r>
            <a:r>
              <a:rPr dirty="0">
                <a:latin typeface="Calibri Light"/>
                <a:cs typeface="Verdana"/>
              </a:rPr>
              <a:t>a sauvé </a:t>
            </a:r>
            <a:r>
              <a:rPr spc="-5" dirty="0">
                <a:latin typeface="Calibri Light"/>
                <a:cs typeface="Verdana"/>
              </a:rPr>
              <a:t>l’homme d’un</a:t>
            </a:r>
            <a:r>
              <a:rPr spc="-100" dirty="0">
                <a:latin typeface="Calibri Light"/>
                <a:cs typeface="Verdana"/>
              </a:rPr>
              <a:t> </a:t>
            </a:r>
            <a:r>
              <a:rPr spc="-45" dirty="0">
                <a:latin typeface="Calibri Light"/>
                <a:cs typeface="Verdana"/>
              </a:rPr>
              <a:t>voleur.</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garçon aide l’homme qui est</a:t>
            </a:r>
            <a:r>
              <a:rPr spc="-50" dirty="0">
                <a:latin typeface="Calibri Light"/>
                <a:cs typeface="Verdana"/>
              </a:rPr>
              <a:t> </a:t>
            </a:r>
            <a:r>
              <a:rPr spc="-10" dirty="0">
                <a:latin typeface="Calibri Light"/>
                <a:cs typeface="Verdana"/>
              </a:rPr>
              <a:t>ivre.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garçon </a:t>
            </a:r>
            <a:r>
              <a:rPr dirty="0">
                <a:latin typeface="Calibri Light"/>
                <a:cs typeface="Verdana"/>
              </a:rPr>
              <a:t>a </a:t>
            </a:r>
            <a:r>
              <a:rPr spc="-5" dirty="0">
                <a:latin typeface="Calibri Light"/>
                <a:cs typeface="Verdana"/>
              </a:rPr>
              <a:t>accidentellement frappé l’homme </a:t>
            </a:r>
            <a:r>
              <a:rPr spc="-10" dirty="0">
                <a:latin typeface="Calibri Light"/>
                <a:cs typeface="Verdana"/>
              </a:rPr>
              <a:t>avec </a:t>
            </a:r>
            <a:r>
              <a:rPr dirty="0">
                <a:latin typeface="Calibri Light"/>
                <a:cs typeface="Verdana"/>
              </a:rPr>
              <a:t>une</a:t>
            </a:r>
            <a:r>
              <a:rPr spc="-70" dirty="0">
                <a:latin typeface="Calibri Light"/>
                <a:cs typeface="Verdana"/>
              </a:rPr>
              <a:t> </a:t>
            </a:r>
            <a:r>
              <a:rPr spc="-5" dirty="0">
                <a:latin typeface="Calibri Light"/>
                <a:cs typeface="Verdana"/>
              </a:rPr>
              <a:t>table.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Deux vieux </a:t>
            </a:r>
            <a:r>
              <a:rPr spc="-5" dirty="0">
                <a:latin typeface="Calibri Light"/>
                <a:cs typeface="Verdana"/>
              </a:rPr>
              <a:t>amis </a:t>
            </a:r>
            <a:r>
              <a:rPr dirty="0">
                <a:latin typeface="Calibri Light"/>
                <a:cs typeface="Verdana"/>
              </a:rPr>
              <a:t>se </a:t>
            </a:r>
            <a:r>
              <a:rPr spc="-5" dirty="0">
                <a:latin typeface="Calibri Light"/>
                <a:cs typeface="Verdana"/>
              </a:rPr>
              <a:t>rencontrent dans la</a:t>
            </a:r>
            <a:r>
              <a:rPr spc="-95" dirty="0">
                <a:latin typeface="Calibri Light"/>
                <a:cs typeface="Verdana"/>
              </a:rPr>
              <a:t> </a:t>
            </a:r>
            <a:r>
              <a:rPr dirty="0">
                <a:latin typeface="Calibri Light"/>
                <a:cs typeface="Verdana"/>
              </a:rPr>
              <a:t>rue.</a:t>
            </a:r>
          </a:p>
        </p:txBody>
      </p:sp>
      <p:pic>
        <p:nvPicPr>
          <p:cNvPr id="16" name="Picture 7" descr="Ti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Ti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136197"/>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7" name="Caption_136196"/>
          <p:cNvSpPr txBox="1">
            <a:spLocks noChangeArrowheads="1"/>
          </p:cNvSpPr>
          <p:nvPr/>
        </p:nvSpPr>
        <p:spPr bwMode="auto">
          <a:xfrm>
            <a:off x="8831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4"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dirty="0"/>
              <a:t>S’il-vous plait, veuillez ré-estimer la probabilité</a:t>
            </a:r>
            <a:endParaRPr sz="3600" dirty="0"/>
          </a:p>
        </p:txBody>
      </p:sp>
      <p:sp>
        <p:nvSpPr>
          <p:cNvPr id="14" name="Footer Placeholder 13"/>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5" name="Slide Number Placeholder 14"/>
          <p:cNvSpPr>
            <a:spLocks noGrp="1"/>
          </p:cNvSpPr>
          <p:nvPr>
            <p:ph type="sldNum" sz="quarter" idx="12"/>
          </p:nvPr>
        </p:nvSpPr>
        <p:spPr/>
        <p:txBody>
          <a:bodyPr/>
          <a:lstStyle/>
          <a:p>
            <a:fld id="{B6F15528-21DE-4FAA-801E-634DDDAF4B2B}" type="slidenum">
              <a:rPr lang="en-US" smtClean="0"/>
              <a:pPr/>
              <a:t>60</a:t>
            </a:fld>
            <a:endParaRPr lang="en-US"/>
          </a:p>
        </p:txBody>
      </p:sp>
      <p:sp>
        <p:nvSpPr>
          <p:cNvPr id="13" name="object 13"/>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garçon </a:t>
            </a:r>
            <a:r>
              <a:rPr dirty="0">
                <a:latin typeface="Calibri Light"/>
                <a:cs typeface="Verdana"/>
              </a:rPr>
              <a:t>a sauvé </a:t>
            </a:r>
            <a:r>
              <a:rPr spc="-5" dirty="0">
                <a:latin typeface="Calibri Light"/>
                <a:cs typeface="Verdana"/>
              </a:rPr>
              <a:t>l’homme d’un</a:t>
            </a:r>
            <a:r>
              <a:rPr spc="-100" dirty="0">
                <a:latin typeface="Calibri Light"/>
                <a:cs typeface="Verdana"/>
              </a:rPr>
              <a:t> </a:t>
            </a:r>
            <a:r>
              <a:rPr spc="-45" dirty="0">
                <a:latin typeface="Calibri Light"/>
                <a:cs typeface="Verdana"/>
              </a:rPr>
              <a:t>voleur.</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garçon aide l’homme qui est</a:t>
            </a:r>
            <a:r>
              <a:rPr spc="-50" dirty="0">
                <a:latin typeface="Calibri Light"/>
                <a:cs typeface="Verdana"/>
              </a:rPr>
              <a:t> </a:t>
            </a:r>
            <a:r>
              <a:rPr spc="-10" dirty="0">
                <a:latin typeface="Calibri Light"/>
                <a:cs typeface="Verdana"/>
              </a:rPr>
              <a:t>ivre.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garçon </a:t>
            </a:r>
            <a:r>
              <a:rPr dirty="0">
                <a:latin typeface="Calibri Light"/>
                <a:cs typeface="Verdana"/>
              </a:rPr>
              <a:t>a </a:t>
            </a:r>
            <a:r>
              <a:rPr spc="-5" dirty="0">
                <a:latin typeface="Calibri Light"/>
                <a:cs typeface="Verdana"/>
              </a:rPr>
              <a:t>accidentellement frappé l’homme </a:t>
            </a:r>
            <a:r>
              <a:rPr spc="-10" dirty="0">
                <a:latin typeface="Calibri Light"/>
                <a:cs typeface="Verdana"/>
              </a:rPr>
              <a:t>avec </a:t>
            </a:r>
            <a:r>
              <a:rPr dirty="0">
                <a:latin typeface="Calibri Light"/>
                <a:cs typeface="Verdana"/>
              </a:rPr>
              <a:t>une</a:t>
            </a:r>
            <a:r>
              <a:rPr spc="-70" dirty="0">
                <a:latin typeface="Calibri Light"/>
                <a:cs typeface="Verdana"/>
              </a:rPr>
              <a:t> </a:t>
            </a:r>
            <a:r>
              <a:rPr spc="-5" dirty="0">
                <a:latin typeface="Calibri Light"/>
                <a:cs typeface="Verdana"/>
              </a:rPr>
              <a:t>table.</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Deux vieux </a:t>
            </a:r>
            <a:r>
              <a:rPr spc="-5" dirty="0">
                <a:latin typeface="Calibri Light"/>
                <a:cs typeface="Verdana"/>
              </a:rPr>
              <a:t>amis </a:t>
            </a:r>
            <a:r>
              <a:rPr dirty="0">
                <a:latin typeface="Calibri Light"/>
                <a:cs typeface="Verdana"/>
              </a:rPr>
              <a:t>se </a:t>
            </a:r>
            <a:r>
              <a:rPr spc="-5" dirty="0">
                <a:latin typeface="Calibri Light"/>
                <a:cs typeface="Verdana"/>
              </a:rPr>
              <a:t>rencontrent dans la</a:t>
            </a:r>
            <a:r>
              <a:rPr spc="-95" dirty="0">
                <a:latin typeface="Calibri Light"/>
                <a:cs typeface="Verdana"/>
              </a:rPr>
              <a:t> </a:t>
            </a:r>
            <a:r>
              <a:rPr dirty="0">
                <a:latin typeface="Calibri Light"/>
                <a:cs typeface="Verdana"/>
              </a:rPr>
              <a:t>rue.</a:t>
            </a:r>
          </a:p>
        </p:txBody>
      </p:sp>
      <p:pic>
        <p:nvPicPr>
          <p:cNvPr id="19" name="Picture 13" descr="Tisch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Tisch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aption_138247"/>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5" name="Caption_138245"/>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6" name="Caption_13824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5"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1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7" name="Slide Number Placeholder 16"/>
          <p:cNvSpPr>
            <a:spLocks noGrp="1"/>
          </p:cNvSpPr>
          <p:nvPr>
            <p:ph type="sldNum" sz="quarter" idx="12"/>
          </p:nvPr>
        </p:nvSpPr>
        <p:spPr/>
        <p:txBody>
          <a:bodyPr/>
          <a:lstStyle/>
          <a:p>
            <a:fld id="{B6F15528-21DE-4FAA-801E-634DDDAF4B2B}" type="slidenum">
              <a:rPr lang="en-US" smtClean="0"/>
              <a:pPr/>
              <a:t>61</a:t>
            </a:fld>
            <a:endParaRPr lang="en-US"/>
          </a:p>
        </p:txBody>
      </p:sp>
      <p:pic>
        <p:nvPicPr>
          <p:cNvPr id="20" name="Picture 11" descr="Tisch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descr="Tisch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aption_140295"/>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6" name="Caption_14029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7" name="Caption_140292"/>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6"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object 13"/>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garçon </a:t>
            </a:r>
            <a:r>
              <a:rPr dirty="0">
                <a:latin typeface="Calibri Light"/>
                <a:cs typeface="Verdana"/>
              </a:rPr>
              <a:t>a sauvé </a:t>
            </a:r>
            <a:r>
              <a:rPr spc="-5" dirty="0">
                <a:latin typeface="Calibri Light"/>
                <a:cs typeface="Verdana"/>
              </a:rPr>
              <a:t>l’homme d’un</a:t>
            </a:r>
            <a:r>
              <a:rPr spc="-100" dirty="0">
                <a:latin typeface="Calibri Light"/>
                <a:cs typeface="Verdana"/>
              </a:rPr>
              <a:t> </a:t>
            </a:r>
            <a:r>
              <a:rPr spc="-45" dirty="0">
                <a:latin typeface="Calibri Light"/>
                <a:cs typeface="Verdana"/>
              </a:rPr>
              <a:t>voleur.</a:t>
            </a:r>
            <a:endParaRPr dirty="0">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Le </a:t>
            </a:r>
            <a:r>
              <a:rPr spc="-5" dirty="0">
                <a:latin typeface="Calibri Light"/>
                <a:cs typeface="Verdana"/>
              </a:rPr>
              <a:t>garçon aide l’homme qui est</a:t>
            </a:r>
            <a:r>
              <a:rPr spc="-50" dirty="0">
                <a:latin typeface="Calibri Light"/>
                <a:cs typeface="Verdana"/>
              </a:rPr>
              <a:t> </a:t>
            </a:r>
            <a:r>
              <a:rPr spc="-10" dirty="0">
                <a:latin typeface="Calibri Light"/>
                <a:cs typeface="Verdana"/>
              </a:rPr>
              <a:t>ivre.</a:t>
            </a:r>
            <a:endParaRPr dirty="0">
              <a:latin typeface="Calibri Light"/>
              <a:cs typeface="Verdana"/>
            </a:endParaRPr>
          </a:p>
          <a:p>
            <a:pPr marL="285750" indent="-285750">
              <a:spcBef>
                <a:spcPts val="1200"/>
              </a:spcBef>
              <a:buClr>
                <a:srgbClr val="004992"/>
              </a:buClr>
              <a:buFont typeface="WingDings"/>
              <a:buAutoNum type="arabicPeriod"/>
              <a:tabLst>
                <a:tab pos="489584" algn="l"/>
                <a:tab pos="490220" algn="l"/>
              </a:tabLst>
            </a:pPr>
            <a:r>
              <a:rPr dirty="0">
                <a:solidFill>
                  <a:srgbClr val="004992"/>
                </a:solidFill>
                <a:latin typeface="Calibri Light"/>
                <a:cs typeface="Verdana"/>
              </a:rPr>
              <a:t>Le </a:t>
            </a:r>
            <a:r>
              <a:rPr spc="-5" dirty="0">
                <a:solidFill>
                  <a:srgbClr val="004992"/>
                </a:solidFill>
                <a:latin typeface="Calibri Light"/>
                <a:cs typeface="Verdana"/>
              </a:rPr>
              <a:t>garçon </a:t>
            </a:r>
            <a:r>
              <a:rPr dirty="0">
                <a:solidFill>
                  <a:srgbClr val="004992"/>
                </a:solidFill>
                <a:latin typeface="Calibri Light"/>
                <a:cs typeface="Verdana"/>
              </a:rPr>
              <a:t>a </a:t>
            </a:r>
            <a:r>
              <a:rPr spc="-5" dirty="0">
                <a:solidFill>
                  <a:srgbClr val="004992"/>
                </a:solidFill>
                <a:latin typeface="Calibri Light"/>
                <a:cs typeface="Verdana"/>
              </a:rPr>
              <a:t>accidentellement frappé l’homme </a:t>
            </a:r>
            <a:r>
              <a:rPr spc="-10" dirty="0">
                <a:solidFill>
                  <a:srgbClr val="004992"/>
                </a:solidFill>
                <a:latin typeface="Calibri Light"/>
                <a:cs typeface="Verdana"/>
              </a:rPr>
              <a:t>avec </a:t>
            </a:r>
            <a:r>
              <a:rPr dirty="0">
                <a:solidFill>
                  <a:srgbClr val="004992"/>
                </a:solidFill>
                <a:latin typeface="Calibri Light"/>
                <a:cs typeface="Verdana"/>
              </a:rPr>
              <a:t>une</a:t>
            </a:r>
            <a:r>
              <a:rPr spc="-70" dirty="0">
                <a:solidFill>
                  <a:srgbClr val="004992"/>
                </a:solidFill>
                <a:latin typeface="Calibri Light"/>
                <a:cs typeface="Verdana"/>
              </a:rPr>
              <a:t> </a:t>
            </a:r>
            <a:r>
              <a:rPr spc="-5" dirty="0">
                <a:solidFill>
                  <a:srgbClr val="004992"/>
                </a:solidFill>
                <a:latin typeface="Calibri Light"/>
                <a:cs typeface="Verdana"/>
              </a:rPr>
              <a:t>table.</a:t>
            </a:r>
            <a:endParaRPr dirty="0">
              <a:solidFill>
                <a:srgbClr val="004992"/>
              </a:solidFill>
              <a:latin typeface="Calibri Light"/>
              <a:cs typeface="Verdana"/>
            </a:endParaRPr>
          </a:p>
          <a:p>
            <a:pPr marL="285750" indent="-285750">
              <a:spcBef>
                <a:spcPts val="1200"/>
              </a:spcBef>
              <a:buClr>
                <a:srgbClr val="333333"/>
              </a:buClr>
              <a:buFont typeface="WingDings"/>
              <a:buAutoNum type="arabicPeriod"/>
              <a:tabLst>
                <a:tab pos="489584" algn="l"/>
                <a:tab pos="490220" algn="l"/>
              </a:tabLst>
            </a:pPr>
            <a:r>
              <a:rPr dirty="0">
                <a:latin typeface="Calibri Light"/>
                <a:cs typeface="Verdana"/>
              </a:rPr>
              <a:t>Deux vieux </a:t>
            </a:r>
            <a:r>
              <a:rPr spc="-5" dirty="0">
                <a:latin typeface="Calibri Light"/>
                <a:cs typeface="Verdana"/>
              </a:rPr>
              <a:t>amis </a:t>
            </a:r>
            <a:r>
              <a:rPr dirty="0">
                <a:latin typeface="Calibri Light"/>
                <a:cs typeface="Verdana"/>
              </a:rPr>
              <a:t>se </a:t>
            </a:r>
            <a:r>
              <a:rPr spc="-5" dirty="0">
                <a:latin typeface="Calibri Light"/>
                <a:cs typeface="Verdana"/>
              </a:rPr>
              <a:t>rencontrent dans la</a:t>
            </a:r>
            <a:r>
              <a:rPr spc="-95" dirty="0">
                <a:latin typeface="Calibri Light"/>
                <a:cs typeface="Verdana"/>
              </a:rPr>
              <a:t> </a:t>
            </a:r>
            <a:r>
              <a:rPr dirty="0">
                <a:latin typeface="Calibri Light"/>
                <a:cs typeface="Verdana"/>
              </a:rPr>
              <a:t>rue.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408955" y="1827307"/>
            <a:ext cx="8638249" cy="228600"/>
          </a:xfrm>
          <a:custGeom>
            <a:avLst/>
            <a:gdLst/>
            <a:ahLst/>
            <a:cxnLst/>
            <a:rect l="l" t="t" r="r" b="b"/>
            <a:pathLst>
              <a:path w="6477000" h="228600">
                <a:moveTo>
                  <a:pt x="0" y="228600"/>
                </a:moveTo>
                <a:lnTo>
                  <a:pt x="6477000" y="228600"/>
                </a:lnTo>
                <a:lnTo>
                  <a:pt x="6477000" y="0"/>
                </a:lnTo>
                <a:lnTo>
                  <a:pt x="0" y="0"/>
                </a:lnTo>
                <a:lnTo>
                  <a:pt x="0" y="228600"/>
                </a:lnTo>
                <a:close/>
              </a:path>
            </a:pathLst>
          </a:custGeom>
          <a:ln w="9144">
            <a:solidFill>
              <a:srgbClr val="FFFFFF"/>
            </a:solidFill>
          </a:ln>
        </p:spPr>
        <p:txBody>
          <a:bodyPr wrap="square" lIns="0" tIns="0" rIns="0" bIns="0" rtlCol="0"/>
          <a:lstStyle/>
          <a:p>
            <a:endParaRPr>
              <a:latin typeface="Calibri Light"/>
            </a:endParaRPr>
          </a:p>
        </p:txBody>
      </p:sp>
      <p:sp>
        <p:nvSpPr>
          <p:cNvPr id="9" name="object 9"/>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Quelle est la probabilité de chaque option?</a:t>
            </a:r>
            <a:endParaRPr sz="3600" dirty="0"/>
          </a:p>
        </p:txBody>
      </p:sp>
      <p:sp>
        <p:nvSpPr>
          <p:cNvPr id="11" name="Footer Placeholder 10"/>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2" name="Slide Number Placeholder 11"/>
          <p:cNvSpPr>
            <a:spLocks noGrp="1"/>
          </p:cNvSpPr>
          <p:nvPr>
            <p:ph type="sldNum" sz="quarter" idx="12"/>
          </p:nvPr>
        </p:nvSpPr>
        <p:spPr/>
        <p:txBody>
          <a:bodyPr/>
          <a:lstStyle/>
          <a:p>
            <a:fld id="{B6F15528-21DE-4FAA-801E-634DDDAF4B2B}" type="slidenum">
              <a:rPr lang="en-US" smtClean="0"/>
              <a:pPr/>
              <a:t>62</a:t>
            </a:fld>
            <a:endParaRPr lang="en-US"/>
          </a:p>
        </p:txBody>
      </p:sp>
      <p:sp>
        <p:nvSpPr>
          <p:cNvPr id="10" name="object 10"/>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spc="-25">
                <a:latin typeface="Calibri Light"/>
                <a:cs typeface="Verdana"/>
              </a:rPr>
              <a:t>L’homme </a:t>
            </a:r>
            <a:r>
              <a:rPr dirty="0">
                <a:latin typeface="Calibri Light"/>
                <a:cs typeface="Verdana"/>
              </a:rPr>
              <a:t>a un </a:t>
            </a:r>
            <a:r>
              <a:rPr spc="-10" dirty="0">
                <a:latin typeface="Calibri Light"/>
                <a:cs typeface="Verdana"/>
              </a:rPr>
              <a:t>rendez-vous </a:t>
            </a:r>
            <a:r>
              <a:rPr spc="-5" dirty="0">
                <a:latin typeface="Calibri Light"/>
                <a:cs typeface="Verdana"/>
              </a:rPr>
              <a:t>dans </a:t>
            </a:r>
            <a:r>
              <a:rPr dirty="0">
                <a:latin typeface="Calibri Light"/>
                <a:cs typeface="Verdana"/>
              </a:rPr>
              <a:t>un cinéma en </a:t>
            </a:r>
            <a:r>
              <a:rPr spc="-10" dirty="0">
                <a:latin typeface="Calibri Light"/>
                <a:cs typeface="Verdana"/>
              </a:rPr>
              <a:t>plein </a:t>
            </a:r>
            <a:r>
              <a:rPr spc="-5" dirty="0">
                <a:latin typeface="Calibri Light"/>
                <a:cs typeface="Verdana"/>
              </a:rPr>
              <a:t>air</a:t>
            </a:r>
            <a:r>
              <a:rPr spc="-70" dirty="0">
                <a:latin typeface="Calibri Light"/>
                <a:cs typeface="Verdana"/>
              </a:rPr>
              <a:t> </a:t>
            </a:r>
            <a:r>
              <a:rPr spc="-5" dirty="0">
                <a:latin typeface="Calibri Light"/>
                <a:cs typeface="Verdana"/>
              </a:rPr>
              <a:t>(drive-in).</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spc="-25" dirty="0">
                <a:latin typeface="Calibri Light"/>
                <a:cs typeface="Verdana"/>
              </a:rPr>
              <a:t>L’homme </a:t>
            </a:r>
            <a:r>
              <a:rPr dirty="0">
                <a:latin typeface="Calibri Light"/>
                <a:cs typeface="Verdana"/>
              </a:rPr>
              <a:t>dans la </a:t>
            </a:r>
            <a:r>
              <a:rPr spc="-5" dirty="0">
                <a:latin typeface="Calibri Light"/>
                <a:cs typeface="Verdana"/>
              </a:rPr>
              <a:t>voiture est </a:t>
            </a:r>
            <a:r>
              <a:rPr spc="-10" dirty="0">
                <a:latin typeface="Calibri Light"/>
                <a:cs typeface="Verdana"/>
              </a:rPr>
              <a:t>avec </a:t>
            </a:r>
            <a:r>
              <a:rPr dirty="0">
                <a:latin typeface="Calibri Light"/>
                <a:cs typeface="Verdana"/>
              </a:rPr>
              <a:t>sa </a:t>
            </a:r>
            <a:r>
              <a:rPr spc="-5" dirty="0">
                <a:latin typeface="Calibri Light"/>
                <a:cs typeface="Verdana"/>
              </a:rPr>
              <a:t>maîtresse, et il </a:t>
            </a:r>
            <a:r>
              <a:rPr spc="-5" dirty="0" err="1">
                <a:latin typeface="Calibri Light"/>
                <a:cs typeface="Verdana"/>
              </a:rPr>
              <a:t>espère</a:t>
            </a:r>
            <a:r>
              <a:rPr spc="-100" dirty="0">
                <a:latin typeface="Calibri Light"/>
                <a:cs typeface="Verdana"/>
              </a:rPr>
              <a:t> </a:t>
            </a:r>
            <a:r>
              <a:rPr spc="-5" dirty="0">
                <a:latin typeface="Calibri Light"/>
                <a:cs typeface="Verdana"/>
              </a:rPr>
              <a:t>que</a:t>
            </a:r>
            <a:r>
              <a:rPr lang="en-US" spc="-5" dirty="0">
                <a:latin typeface="Calibri Light"/>
                <a:cs typeface="Verdana"/>
              </a:rPr>
              <a:t> </a:t>
            </a:r>
            <a:r>
              <a:rPr spc="-5" dirty="0" err="1">
                <a:latin typeface="Calibri Light"/>
                <a:cs typeface="Verdana"/>
              </a:rPr>
              <a:t>personne</a:t>
            </a:r>
            <a:r>
              <a:rPr spc="-5" dirty="0">
                <a:latin typeface="Calibri Light"/>
                <a:cs typeface="Verdana"/>
              </a:rPr>
              <a:t> </a:t>
            </a:r>
            <a:r>
              <a:rPr dirty="0">
                <a:latin typeface="Calibri Light"/>
                <a:cs typeface="Verdana"/>
              </a:rPr>
              <a:t>ne </a:t>
            </a:r>
            <a:r>
              <a:rPr spc="-5" dirty="0">
                <a:latin typeface="Calibri Light"/>
                <a:cs typeface="Verdana"/>
              </a:rPr>
              <a:t>le</a:t>
            </a:r>
            <a:r>
              <a:rPr spc="-65" dirty="0">
                <a:latin typeface="Calibri Light"/>
                <a:cs typeface="Verdana"/>
              </a:rPr>
              <a:t> </a:t>
            </a:r>
            <a:r>
              <a:rPr spc="-5" dirty="0">
                <a:latin typeface="Calibri Light"/>
                <a:cs typeface="Verdana"/>
              </a:rPr>
              <a:t>voit.</a:t>
            </a:r>
            <a:endParaRPr dirty="0">
              <a:latin typeface="Calibri Light"/>
              <a:cs typeface="Verdana"/>
            </a:endParaRPr>
          </a:p>
          <a:p>
            <a:pPr marL="285750" marR="5080" indent="-285750">
              <a:spcBef>
                <a:spcPts val="1200"/>
              </a:spcBef>
              <a:buClr>
                <a:srgbClr val="333333"/>
              </a:buClr>
              <a:buFont typeface="WingDings"/>
              <a:buAutoNum type="arabicPeriod"/>
              <a:tabLst>
                <a:tab pos="355600" algn="l"/>
              </a:tabLst>
            </a:pPr>
            <a:r>
              <a:rPr spc="-25" dirty="0">
                <a:latin typeface="Calibri Light"/>
                <a:cs typeface="Verdana"/>
              </a:rPr>
              <a:t>L’homme </a:t>
            </a:r>
            <a:r>
              <a:rPr spc="-5" dirty="0">
                <a:latin typeface="Calibri Light"/>
                <a:cs typeface="Verdana"/>
              </a:rPr>
              <a:t>dans la voiture est en </a:t>
            </a:r>
            <a:r>
              <a:rPr spc="-15" dirty="0">
                <a:latin typeface="Calibri Light"/>
                <a:cs typeface="Verdana"/>
              </a:rPr>
              <a:t>train </a:t>
            </a:r>
            <a:r>
              <a:rPr spc="-5" dirty="0">
                <a:latin typeface="Calibri Light"/>
                <a:cs typeface="Verdana"/>
              </a:rPr>
              <a:t>d’amener </a:t>
            </a:r>
            <a:r>
              <a:rPr dirty="0">
                <a:latin typeface="Calibri Light"/>
                <a:cs typeface="Verdana"/>
              </a:rPr>
              <a:t>un </a:t>
            </a:r>
            <a:r>
              <a:rPr spc="-5" dirty="0">
                <a:latin typeface="Calibri Light"/>
                <a:cs typeface="Verdana"/>
              </a:rPr>
              <a:t>mannequin </a:t>
            </a:r>
            <a:r>
              <a:rPr>
                <a:latin typeface="Calibri Light"/>
                <a:cs typeface="Verdana"/>
              </a:rPr>
              <a:t>à son</a:t>
            </a:r>
            <a:r>
              <a:rPr lang="en-US">
                <a:latin typeface="Calibri Light"/>
                <a:cs typeface="Verdana"/>
              </a:rPr>
              <a:t> </a:t>
            </a:r>
            <a:r>
              <a:rPr spc="-5">
                <a:latin typeface="Calibri Light"/>
                <a:cs typeface="Verdana"/>
              </a:rPr>
              <a:t>magasin</a:t>
            </a:r>
            <a:r>
              <a:rPr spc="-5" dirty="0">
                <a:latin typeface="Calibri Light"/>
                <a:cs typeface="Verdana"/>
              </a:rPr>
              <a:t>.</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spc="-25" dirty="0">
                <a:latin typeface="Calibri Light"/>
                <a:cs typeface="Verdana"/>
              </a:rPr>
              <a:t>L’homme </a:t>
            </a:r>
            <a:r>
              <a:rPr spc="-5" dirty="0">
                <a:latin typeface="Calibri Light"/>
                <a:cs typeface="Verdana"/>
              </a:rPr>
              <a:t>et la </a:t>
            </a:r>
            <a:r>
              <a:rPr dirty="0">
                <a:latin typeface="Calibri Light"/>
                <a:cs typeface="Verdana"/>
              </a:rPr>
              <a:t>femme sont </a:t>
            </a:r>
            <a:r>
              <a:rPr spc="-5" dirty="0">
                <a:latin typeface="Calibri Light"/>
                <a:cs typeface="Verdana"/>
              </a:rPr>
              <a:t>en </a:t>
            </a:r>
            <a:r>
              <a:rPr spc="-15" dirty="0">
                <a:latin typeface="Calibri Light"/>
                <a:cs typeface="Verdana"/>
              </a:rPr>
              <a:t>train </a:t>
            </a:r>
            <a:r>
              <a:rPr spc="-5" dirty="0">
                <a:latin typeface="Calibri Light"/>
                <a:cs typeface="Verdana"/>
              </a:rPr>
              <a:t>de voler </a:t>
            </a:r>
            <a:r>
              <a:rPr spc="-10" dirty="0">
                <a:latin typeface="Calibri Light"/>
                <a:cs typeface="Verdana"/>
              </a:rPr>
              <a:t>la</a:t>
            </a:r>
            <a:r>
              <a:rPr spc="-30" dirty="0">
                <a:latin typeface="Calibri Light"/>
                <a:cs typeface="Verdana"/>
              </a:rPr>
              <a:t> </a:t>
            </a:r>
            <a:r>
              <a:rPr spc="-5" dirty="0">
                <a:latin typeface="Calibri Light"/>
                <a:cs typeface="Verdana"/>
              </a:rPr>
              <a:t>voiture.</a:t>
            </a:r>
            <a:endParaRPr dirty="0">
              <a:latin typeface="Calibri Light"/>
              <a:cs typeface="Verdana"/>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4233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408955" y="1813842"/>
            <a:ext cx="8638249" cy="228600"/>
          </a:xfrm>
          <a:custGeom>
            <a:avLst/>
            <a:gdLst/>
            <a:ahLst/>
            <a:cxnLst/>
            <a:rect l="l" t="t" r="r" b="b"/>
            <a:pathLst>
              <a:path w="6477000" h="228600">
                <a:moveTo>
                  <a:pt x="0" y="228600"/>
                </a:moveTo>
                <a:lnTo>
                  <a:pt x="6477000" y="228600"/>
                </a:lnTo>
                <a:lnTo>
                  <a:pt x="6477000" y="0"/>
                </a:lnTo>
                <a:lnTo>
                  <a:pt x="0" y="0"/>
                </a:lnTo>
                <a:lnTo>
                  <a:pt x="0" y="228600"/>
                </a:lnTo>
                <a:close/>
              </a:path>
            </a:pathLst>
          </a:custGeom>
          <a:ln w="9144">
            <a:solidFill>
              <a:srgbClr val="FFFFFF"/>
            </a:solidFill>
          </a:ln>
        </p:spPr>
        <p:txBody>
          <a:bodyPr wrap="square" lIns="0" tIns="0" rIns="0" bIns="0" rtlCol="0"/>
          <a:lstStyle/>
          <a:p>
            <a:endParaRPr>
              <a:latin typeface="Calibri Light"/>
            </a:endParaRPr>
          </a:p>
        </p:txBody>
      </p:sp>
      <p:sp>
        <p:nvSpPr>
          <p:cNvPr id="7" name="object 7"/>
          <p:cNvSpPr/>
          <p:nvPr/>
        </p:nvSpPr>
        <p:spPr>
          <a:xfrm>
            <a:off x="1993912" y="1813842"/>
            <a:ext cx="380252" cy="2743200"/>
          </a:xfrm>
          <a:custGeom>
            <a:avLst/>
            <a:gdLst/>
            <a:ahLst/>
            <a:cxnLst/>
            <a:rect l="l" t="t" r="r" b="b"/>
            <a:pathLst>
              <a:path w="285114" h="2743200">
                <a:moveTo>
                  <a:pt x="0" y="2743200"/>
                </a:moveTo>
                <a:lnTo>
                  <a:pt x="284988" y="2743200"/>
                </a:lnTo>
                <a:lnTo>
                  <a:pt x="284988" y="0"/>
                </a:lnTo>
                <a:lnTo>
                  <a:pt x="0" y="0"/>
                </a:lnTo>
                <a:lnTo>
                  <a:pt x="0" y="2743200"/>
                </a:lnTo>
                <a:close/>
              </a:path>
            </a:pathLst>
          </a:custGeom>
          <a:ln w="9144">
            <a:solidFill>
              <a:srgbClr val="FFFFFF"/>
            </a:solidFill>
          </a:ln>
        </p:spPr>
        <p:txBody>
          <a:bodyPr wrap="square" lIns="0" tIns="0" rIns="0" bIns="0" rtlCol="0"/>
          <a:lstStyle/>
          <a:p>
            <a:endParaRPr>
              <a:latin typeface="Calibri Light"/>
            </a:endParaRPr>
          </a:p>
        </p:txBody>
      </p:sp>
      <p:sp>
        <p:nvSpPr>
          <p:cNvPr id="8" name="object 8"/>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Est-ce que votre jugement a change avec la nouvelle image?</a:t>
            </a:r>
            <a:endParaRPr sz="3600" dirty="0"/>
          </a:p>
        </p:txBody>
      </p:sp>
      <p:sp>
        <p:nvSpPr>
          <p:cNvPr id="10" name="Footer Placeholder 9"/>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1" name="Slide Number Placeholder 10"/>
          <p:cNvSpPr>
            <a:spLocks noGrp="1"/>
          </p:cNvSpPr>
          <p:nvPr>
            <p:ph type="sldNum" sz="quarter" idx="12"/>
          </p:nvPr>
        </p:nvSpPr>
        <p:spPr/>
        <p:txBody>
          <a:bodyPr/>
          <a:lstStyle/>
          <a:p>
            <a:fld id="{B6F15528-21DE-4FAA-801E-634DDDAF4B2B}" type="slidenum">
              <a:rPr lang="en-US" smtClean="0"/>
              <a:pPr/>
              <a:t>63</a:t>
            </a:fld>
            <a:endParaRPr lang="en-US"/>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14439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5" name="Caption_144388"/>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6" name="object 10"/>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spc="-25">
                <a:latin typeface="Calibri Light"/>
                <a:cs typeface="Verdana"/>
              </a:rPr>
              <a:t>L’homme </a:t>
            </a:r>
            <a:r>
              <a:rPr dirty="0">
                <a:latin typeface="Calibri Light"/>
                <a:cs typeface="Verdana"/>
              </a:rPr>
              <a:t>a un </a:t>
            </a:r>
            <a:r>
              <a:rPr spc="-10" dirty="0">
                <a:latin typeface="Calibri Light"/>
                <a:cs typeface="Verdana"/>
              </a:rPr>
              <a:t>rendez-vous </a:t>
            </a:r>
            <a:r>
              <a:rPr spc="-5" dirty="0">
                <a:latin typeface="Calibri Light"/>
                <a:cs typeface="Verdana"/>
              </a:rPr>
              <a:t>dans </a:t>
            </a:r>
            <a:r>
              <a:rPr dirty="0">
                <a:latin typeface="Calibri Light"/>
                <a:cs typeface="Verdana"/>
              </a:rPr>
              <a:t>un cinéma en </a:t>
            </a:r>
            <a:r>
              <a:rPr spc="-10" dirty="0">
                <a:latin typeface="Calibri Light"/>
                <a:cs typeface="Verdana"/>
              </a:rPr>
              <a:t>plein </a:t>
            </a:r>
            <a:r>
              <a:rPr spc="-5" dirty="0">
                <a:latin typeface="Calibri Light"/>
                <a:cs typeface="Verdana"/>
              </a:rPr>
              <a:t>air</a:t>
            </a:r>
            <a:r>
              <a:rPr spc="-70" dirty="0">
                <a:latin typeface="Calibri Light"/>
                <a:cs typeface="Verdana"/>
              </a:rPr>
              <a:t> </a:t>
            </a:r>
            <a:r>
              <a:rPr spc="-5" dirty="0">
                <a:latin typeface="Calibri Light"/>
                <a:cs typeface="Verdana"/>
              </a:rPr>
              <a:t>(drive-in).</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spc="-25" dirty="0">
                <a:latin typeface="Calibri Light"/>
                <a:cs typeface="Verdana"/>
              </a:rPr>
              <a:t>L’homme </a:t>
            </a:r>
            <a:r>
              <a:rPr dirty="0">
                <a:latin typeface="Calibri Light"/>
                <a:cs typeface="Verdana"/>
              </a:rPr>
              <a:t>dans la </a:t>
            </a:r>
            <a:r>
              <a:rPr spc="-5" dirty="0">
                <a:latin typeface="Calibri Light"/>
                <a:cs typeface="Verdana"/>
              </a:rPr>
              <a:t>voiture est </a:t>
            </a:r>
            <a:r>
              <a:rPr spc="-10" dirty="0">
                <a:latin typeface="Calibri Light"/>
                <a:cs typeface="Verdana"/>
              </a:rPr>
              <a:t>avec </a:t>
            </a:r>
            <a:r>
              <a:rPr dirty="0">
                <a:latin typeface="Calibri Light"/>
                <a:cs typeface="Verdana"/>
              </a:rPr>
              <a:t>sa </a:t>
            </a:r>
            <a:r>
              <a:rPr spc="-5" dirty="0">
                <a:latin typeface="Calibri Light"/>
                <a:cs typeface="Verdana"/>
              </a:rPr>
              <a:t>maîtresse, et il </a:t>
            </a:r>
            <a:r>
              <a:rPr spc="-5" dirty="0" err="1">
                <a:latin typeface="Calibri Light"/>
                <a:cs typeface="Verdana"/>
              </a:rPr>
              <a:t>espère</a:t>
            </a:r>
            <a:r>
              <a:rPr spc="-100" dirty="0">
                <a:latin typeface="Calibri Light"/>
                <a:cs typeface="Verdana"/>
              </a:rPr>
              <a:t> </a:t>
            </a:r>
            <a:r>
              <a:rPr spc="-5" dirty="0">
                <a:latin typeface="Calibri Light"/>
                <a:cs typeface="Verdana"/>
              </a:rPr>
              <a:t>que</a:t>
            </a:r>
            <a:r>
              <a:rPr lang="en-US" spc="-5" dirty="0">
                <a:latin typeface="Calibri Light"/>
                <a:cs typeface="Verdana"/>
              </a:rPr>
              <a:t> </a:t>
            </a:r>
            <a:r>
              <a:rPr spc="-5" dirty="0" err="1">
                <a:latin typeface="Calibri Light"/>
                <a:cs typeface="Verdana"/>
              </a:rPr>
              <a:t>personne</a:t>
            </a:r>
            <a:r>
              <a:rPr spc="-5" dirty="0">
                <a:latin typeface="Calibri Light"/>
                <a:cs typeface="Verdana"/>
              </a:rPr>
              <a:t> </a:t>
            </a:r>
            <a:r>
              <a:rPr dirty="0">
                <a:latin typeface="Calibri Light"/>
                <a:cs typeface="Verdana"/>
              </a:rPr>
              <a:t>ne </a:t>
            </a:r>
            <a:r>
              <a:rPr spc="-5" dirty="0">
                <a:latin typeface="Calibri Light"/>
                <a:cs typeface="Verdana"/>
              </a:rPr>
              <a:t>le</a:t>
            </a:r>
            <a:r>
              <a:rPr spc="-65" dirty="0">
                <a:latin typeface="Calibri Light"/>
                <a:cs typeface="Verdana"/>
              </a:rPr>
              <a:t> </a:t>
            </a:r>
            <a:r>
              <a:rPr spc="-5" dirty="0">
                <a:latin typeface="Calibri Light"/>
                <a:cs typeface="Verdana"/>
              </a:rPr>
              <a:t>voit.</a:t>
            </a:r>
            <a:endParaRPr dirty="0">
              <a:latin typeface="Calibri Light"/>
              <a:cs typeface="Verdana"/>
            </a:endParaRPr>
          </a:p>
          <a:p>
            <a:pPr marL="285750" marR="5080" indent="-285750">
              <a:spcBef>
                <a:spcPts val="1200"/>
              </a:spcBef>
              <a:buClr>
                <a:srgbClr val="333333"/>
              </a:buClr>
              <a:buFont typeface="WingDings"/>
              <a:buAutoNum type="arabicPeriod"/>
              <a:tabLst>
                <a:tab pos="355600" algn="l"/>
              </a:tabLst>
            </a:pPr>
            <a:r>
              <a:rPr spc="-25" dirty="0">
                <a:latin typeface="Calibri Light"/>
                <a:cs typeface="Verdana"/>
              </a:rPr>
              <a:t>L’homme </a:t>
            </a:r>
            <a:r>
              <a:rPr spc="-5" dirty="0">
                <a:latin typeface="Calibri Light"/>
                <a:cs typeface="Verdana"/>
              </a:rPr>
              <a:t>dans la voiture est en </a:t>
            </a:r>
            <a:r>
              <a:rPr spc="-15" dirty="0">
                <a:latin typeface="Calibri Light"/>
                <a:cs typeface="Verdana"/>
              </a:rPr>
              <a:t>train </a:t>
            </a:r>
            <a:r>
              <a:rPr spc="-5" dirty="0">
                <a:latin typeface="Calibri Light"/>
                <a:cs typeface="Verdana"/>
              </a:rPr>
              <a:t>d’amener </a:t>
            </a:r>
            <a:r>
              <a:rPr dirty="0">
                <a:latin typeface="Calibri Light"/>
                <a:cs typeface="Verdana"/>
              </a:rPr>
              <a:t>un </a:t>
            </a:r>
            <a:r>
              <a:rPr spc="-5" dirty="0">
                <a:latin typeface="Calibri Light"/>
                <a:cs typeface="Verdana"/>
              </a:rPr>
              <a:t>mannequin </a:t>
            </a:r>
            <a:r>
              <a:rPr>
                <a:latin typeface="Calibri Light"/>
                <a:cs typeface="Verdana"/>
              </a:rPr>
              <a:t>à son</a:t>
            </a:r>
            <a:r>
              <a:rPr lang="en-US">
                <a:latin typeface="Calibri Light"/>
                <a:cs typeface="Verdana"/>
              </a:rPr>
              <a:t> </a:t>
            </a:r>
            <a:r>
              <a:rPr spc="-5">
                <a:latin typeface="Calibri Light"/>
                <a:cs typeface="Verdana"/>
              </a:rPr>
              <a:t>magasin</a:t>
            </a:r>
            <a:r>
              <a:rPr spc="-5" dirty="0">
                <a:latin typeface="Calibri Light"/>
                <a:cs typeface="Verdana"/>
              </a:rPr>
              <a:t>.</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spc="-25" dirty="0">
                <a:latin typeface="Calibri Light"/>
                <a:cs typeface="Verdana"/>
              </a:rPr>
              <a:t>L’homme </a:t>
            </a:r>
            <a:r>
              <a:rPr spc="-5" dirty="0">
                <a:latin typeface="Calibri Light"/>
                <a:cs typeface="Verdana"/>
              </a:rPr>
              <a:t>et la </a:t>
            </a:r>
            <a:r>
              <a:rPr dirty="0">
                <a:latin typeface="Calibri Light"/>
                <a:cs typeface="Verdana"/>
              </a:rPr>
              <a:t>femme sont </a:t>
            </a:r>
            <a:r>
              <a:rPr spc="-5" dirty="0">
                <a:latin typeface="Calibri Light"/>
                <a:cs typeface="Verdana"/>
              </a:rPr>
              <a:t>en </a:t>
            </a:r>
            <a:r>
              <a:rPr spc="-15" dirty="0">
                <a:latin typeface="Calibri Light"/>
                <a:cs typeface="Verdana"/>
              </a:rPr>
              <a:t>train </a:t>
            </a:r>
            <a:r>
              <a:rPr spc="-5" dirty="0">
                <a:latin typeface="Calibri Light"/>
                <a:cs typeface="Verdana"/>
              </a:rPr>
              <a:t>de voler </a:t>
            </a:r>
            <a:r>
              <a:rPr spc="-10" dirty="0">
                <a:latin typeface="Calibri Light"/>
                <a:cs typeface="Verdana"/>
              </a:rPr>
              <a:t>la</a:t>
            </a:r>
            <a:r>
              <a:rPr spc="-30" dirty="0">
                <a:latin typeface="Calibri Light"/>
                <a:cs typeface="Verdana"/>
              </a:rPr>
              <a:t> </a:t>
            </a:r>
            <a:r>
              <a:rPr spc="-5" dirty="0">
                <a:latin typeface="Calibri Light"/>
                <a:cs typeface="Verdana"/>
              </a:rPr>
              <a:t>voiture.</a:t>
            </a:r>
            <a:endParaRPr dirty="0">
              <a:latin typeface="Calibri Light"/>
              <a:cs typeface="Verdana"/>
            </a:endParaRPr>
          </a:p>
        </p:txBody>
      </p:sp>
      <p:sp>
        <p:nvSpPr>
          <p:cNvPr id="5"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dirty="0"/>
              <a:t>S’il-vous plait, veuillez ré-estimer la probabilité</a:t>
            </a:r>
            <a:endParaRPr sz="3600" dirty="0"/>
          </a:p>
        </p:txBody>
      </p:sp>
      <p:sp>
        <p:nvSpPr>
          <p:cNvPr id="15" name="Footer Placeholder 14"/>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64</a:t>
            </a:fld>
            <a:endParaRPr lang="en-US"/>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Caption_146440"/>
          <p:cNvSpPr txBox="1">
            <a:spLocks noChangeAspect="1"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36" name="Caption_146438"/>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7" name="Caption_146436"/>
          <p:cNvSpPr txBox="1">
            <a:spLocks noChangeArrowheads="1"/>
          </p:cNvSpPr>
          <p:nvPr/>
        </p:nvSpPr>
        <p:spPr bwMode="auto">
          <a:xfrm>
            <a:off x="994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8" name="object 10"/>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spc="-25">
                <a:latin typeface="Calibri Light"/>
                <a:cs typeface="Verdana"/>
              </a:rPr>
              <a:t>L’homme </a:t>
            </a:r>
            <a:r>
              <a:rPr dirty="0">
                <a:latin typeface="Calibri Light"/>
                <a:cs typeface="Verdana"/>
              </a:rPr>
              <a:t>a un </a:t>
            </a:r>
            <a:r>
              <a:rPr spc="-10" dirty="0">
                <a:latin typeface="Calibri Light"/>
                <a:cs typeface="Verdana"/>
              </a:rPr>
              <a:t>rendez-vous </a:t>
            </a:r>
            <a:r>
              <a:rPr spc="-5" dirty="0">
                <a:latin typeface="Calibri Light"/>
                <a:cs typeface="Verdana"/>
              </a:rPr>
              <a:t>dans </a:t>
            </a:r>
            <a:r>
              <a:rPr dirty="0">
                <a:latin typeface="Calibri Light"/>
                <a:cs typeface="Verdana"/>
              </a:rPr>
              <a:t>un cinéma en </a:t>
            </a:r>
            <a:r>
              <a:rPr spc="-10" dirty="0">
                <a:latin typeface="Calibri Light"/>
                <a:cs typeface="Verdana"/>
              </a:rPr>
              <a:t>plein </a:t>
            </a:r>
            <a:r>
              <a:rPr spc="-5" dirty="0">
                <a:latin typeface="Calibri Light"/>
                <a:cs typeface="Verdana"/>
              </a:rPr>
              <a:t>air</a:t>
            </a:r>
            <a:r>
              <a:rPr spc="-70" dirty="0">
                <a:latin typeface="Calibri Light"/>
                <a:cs typeface="Verdana"/>
              </a:rPr>
              <a:t> </a:t>
            </a:r>
            <a:r>
              <a:rPr spc="-5" dirty="0">
                <a:latin typeface="Calibri Light"/>
                <a:cs typeface="Verdana"/>
              </a:rPr>
              <a:t>(drive-in).</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spc="-25" dirty="0">
                <a:latin typeface="Calibri Light"/>
                <a:cs typeface="Verdana"/>
              </a:rPr>
              <a:t>L’homme </a:t>
            </a:r>
            <a:r>
              <a:rPr dirty="0">
                <a:latin typeface="Calibri Light"/>
                <a:cs typeface="Verdana"/>
              </a:rPr>
              <a:t>dans la </a:t>
            </a:r>
            <a:r>
              <a:rPr spc="-5" dirty="0">
                <a:latin typeface="Calibri Light"/>
                <a:cs typeface="Verdana"/>
              </a:rPr>
              <a:t>voiture est </a:t>
            </a:r>
            <a:r>
              <a:rPr spc="-10" dirty="0">
                <a:latin typeface="Calibri Light"/>
                <a:cs typeface="Verdana"/>
              </a:rPr>
              <a:t>avec </a:t>
            </a:r>
            <a:r>
              <a:rPr dirty="0">
                <a:latin typeface="Calibri Light"/>
                <a:cs typeface="Verdana"/>
              </a:rPr>
              <a:t>sa </a:t>
            </a:r>
            <a:r>
              <a:rPr spc="-5" dirty="0">
                <a:latin typeface="Calibri Light"/>
                <a:cs typeface="Verdana"/>
              </a:rPr>
              <a:t>maîtresse, et il </a:t>
            </a:r>
            <a:r>
              <a:rPr spc="-5" dirty="0" err="1">
                <a:latin typeface="Calibri Light"/>
                <a:cs typeface="Verdana"/>
              </a:rPr>
              <a:t>espère</a:t>
            </a:r>
            <a:r>
              <a:rPr spc="-100" dirty="0">
                <a:latin typeface="Calibri Light"/>
                <a:cs typeface="Verdana"/>
              </a:rPr>
              <a:t> </a:t>
            </a:r>
            <a:r>
              <a:rPr spc="-5" dirty="0">
                <a:latin typeface="Calibri Light"/>
                <a:cs typeface="Verdana"/>
              </a:rPr>
              <a:t>que</a:t>
            </a:r>
            <a:r>
              <a:rPr lang="en-US" spc="-5" dirty="0">
                <a:latin typeface="Calibri Light"/>
                <a:cs typeface="Verdana"/>
              </a:rPr>
              <a:t> </a:t>
            </a:r>
            <a:r>
              <a:rPr spc="-5" dirty="0" err="1">
                <a:latin typeface="Calibri Light"/>
                <a:cs typeface="Verdana"/>
              </a:rPr>
              <a:t>personne</a:t>
            </a:r>
            <a:r>
              <a:rPr spc="-5" dirty="0">
                <a:latin typeface="Calibri Light"/>
                <a:cs typeface="Verdana"/>
              </a:rPr>
              <a:t> </a:t>
            </a:r>
            <a:r>
              <a:rPr dirty="0">
                <a:latin typeface="Calibri Light"/>
                <a:cs typeface="Verdana"/>
              </a:rPr>
              <a:t>ne </a:t>
            </a:r>
            <a:r>
              <a:rPr spc="-5" dirty="0">
                <a:latin typeface="Calibri Light"/>
                <a:cs typeface="Verdana"/>
              </a:rPr>
              <a:t>le</a:t>
            </a:r>
            <a:r>
              <a:rPr spc="-65" dirty="0">
                <a:latin typeface="Calibri Light"/>
                <a:cs typeface="Verdana"/>
              </a:rPr>
              <a:t> </a:t>
            </a:r>
            <a:r>
              <a:rPr spc="-5" dirty="0">
                <a:latin typeface="Calibri Light"/>
                <a:cs typeface="Verdana"/>
              </a:rPr>
              <a:t>voit.</a:t>
            </a:r>
            <a:endParaRPr dirty="0">
              <a:latin typeface="Calibri Light"/>
              <a:cs typeface="Verdana"/>
            </a:endParaRPr>
          </a:p>
          <a:p>
            <a:pPr marL="285750" marR="5080" indent="-285750">
              <a:spcBef>
                <a:spcPts val="1200"/>
              </a:spcBef>
              <a:buClr>
                <a:srgbClr val="333333"/>
              </a:buClr>
              <a:buFont typeface="WingDings"/>
              <a:buAutoNum type="arabicPeriod"/>
              <a:tabLst>
                <a:tab pos="355600" algn="l"/>
              </a:tabLst>
            </a:pPr>
            <a:r>
              <a:rPr spc="-25" dirty="0">
                <a:latin typeface="Calibri Light"/>
                <a:cs typeface="Verdana"/>
              </a:rPr>
              <a:t>L’homme </a:t>
            </a:r>
            <a:r>
              <a:rPr spc="-5" dirty="0">
                <a:latin typeface="Calibri Light"/>
                <a:cs typeface="Verdana"/>
              </a:rPr>
              <a:t>dans la voiture est en </a:t>
            </a:r>
            <a:r>
              <a:rPr spc="-15" dirty="0">
                <a:latin typeface="Calibri Light"/>
                <a:cs typeface="Verdana"/>
              </a:rPr>
              <a:t>train </a:t>
            </a:r>
            <a:r>
              <a:rPr spc="-5" dirty="0">
                <a:latin typeface="Calibri Light"/>
                <a:cs typeface="Verdana"/>
              </a:rPr>
              <a:t>d’amener </a:t>
            </a:r>
            <a:r>
              <a:rPr dirty="0">
                <a:latin typeface="Calibri Light"/>
                <a:cs typeface="Verdana"/>
              </a:rPr>
              <a:t>un </a:t>
            </a:r>
            <a:r>
              <a:rPr spc="-5" dirty="0">
                <a:latin typeface="Calibri Light"/>
                <a:cs typeface="Verdana"/>
              </a:rPr>
              <a:t>mannequin </a:t>
            </a:r>
            <a:r>
              <a:rPr>
                <a:latin typeface="Calibri Light"/>
                <a:cs typeface="Verdana"/>
              </a:rPr>
              <a:t>à son</a:t>
            </a:r>
            <a:r>
              <a:rPr lang="en-US">
                <a:latin typeface="Calibri Light"/>
                <a:cs typeface="Verdana"/>
              </a:rPr>
              <a:t> </a:t>
            </a:r>
            <a:r>
              <a:rPr spc="-5">
                <a:latin typeface="Calibri Light"/>
                <a:cs typeface="Verdana"/>
              </a:rPr>
              <a:t>magasin</a:t>
            </a:r>
            <a:r>
              <a:rPr spc="-5" dirty="0">
                <a:latin typeface="Calibri Light"/>
                <a:cs typeface="Verdana"/>
              </a:rPr>
              <a:t>.</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spc="-25" dirty="0">
                <a:latin typeface="Calibri Light"/>
                <a:cs typeface="Verdana"/>
              </a:rPr>
              <a:t>L’homme </a:t>
            </a:r>
            <a:r>
              <a:rPr spc="-5" dirty="0">
                <a:latin typeface="Calibri Light"/>
                <a:cs typeface="Verdana"/>
              </a:rPr>
              <a:t>et la </a:t>
            </a:r>
            <a:r>
              <a:rPr dirty="0">
                <a:latin typeface="Calibri Light"/>
                <a:cs typeface="Verdana"/>
              </a:rPr>
              <a:t>femme sont </a:t>
            </a:r>
            <a:r>
              <a:rPr spc="-5" dirty="0">
                <a:latin typeface="Calibri Light"/>
                <a:cs typeface="Verdana"/>
              </a:rPr>
              <a:t>en </a:t>
            </a:r>
            <a:r>
              <a:rPr spc="-15" dirty="0">
                <a:latin typeface="Calibri Light"/>
                <a:cs typeface="Verdana"/>
              </a:rPr>
              <a:t>train </a:t>
            </a:r>
            <a:r>
              <a:rPr spc="-5" dirty="0">
                <a:latin typeface="Calibri Light"/>
                <a:cs typeface="Verdana"/>
              </a:rPr>
              <a:t>de voler </a:t>
            </a:r>
            <a:r>
              <a:rPr spc="-10" dirty="0">
                <a:latin typeface="Calibri Light"/>
                <a:cs typeface="Verdana"/>
              </a:rPr>
              <a:t>la</a:t>
            </a:r>
            <a:r>
              <a:rPr spc="-30" dirty="0">
                <a:latin typeface="Calibri Light"/>
                <a:cs typeface="Verdana"/>
              </a:rPr>
              <a:t> </a:t>
            </a:r>
            <a:r>
              <a:rPr spc="-5" dirty="0">
                <a:latin typeface="Calibri Light"/>
                <a:cs typeface="Verdana"/>
              </a:rPr>
              <a:t>voiture.</a:t>
            </a:r>
            <a:endParaRPr dirty="0">
              <a:latin typeface="Calibri Light"/>
              <a:cs typeface="Verdana"/>
            </a:endParaRPr>
          </a:p>
        </p:txBody>
      </p:sp>
      <p:sp>
        <p:nvSpPr>
          <p:cNvPr id="6"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ooter Placeholder 16"/>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18" name="Slide Number Placeholder 17"/>
          <p:cNvSpPr>
            <a:spLocks noGrp="1"/>
          </p:cNvSpPr>
          <p:nvPr>
            <p:ph type="sldNum" sz="quarter" idx="12"/>
          </p:nvPr>
        </p:nvSpPr>
        <p:spPr/>
        <p:txBody>
          <a:bodyPr/>
          <a:lstStyle/>
          <a:p>
            <a:fld id="{B6F15528-21DE-4FAA-801E-634DDDAF4B2B}" type="slidenum">
              <a:rPr lang="en-US" smtClean="0"/>
              <a:pPr/>
              <a:t>65</a:t>
            </a:fld>
            <a:endParaRPr lang="en-US"/>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Caption_148488"/>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37" name="Caption_148486"/>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38" name="Caption_148484"/>
          <p:cNvSpPr txBox="1">
            <a:spLocks noChangeArrowheads="1"/>
          </p:cNvSpPr>
          <p:nvPr/>
        </p:nvSpPr>
        <p:spPr bwMode="auto">
          <a:xfrm>
            <a:off x="994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39" name="object 10"/>
          <p:cNvSpPr txBox="1"/>
          <p:nvPr/>
        </p:nvSpPr>
        <p:spPr>
          <a:xfrm>
            <a:off x="408955" y="4846320"/>
            <a:ext cx="11376000" cy="1828800"/>
          </a:xfrm>
          <a:prstGeom prst="rect">
            <a:avLst/>
          </a:prstGeom>
        </p:spPr>
        <p:txBody>
          <a:bodyPr vert="horz" wrap="square" lIns="0" tIns="0" rIns="0" bIns="0" rtlCol="0">
            <a:noAutofit/>
          </a:bodyPr>
          <a:lstStyle/>
          <a:p>
            <a:pPr marL="285750" indent="-285750">
              <a:spcBef>
                <a:spcPts val="1200"/>
              </a:spcBef>
              <a:buClr>
                <a:srgbClr val="333333"/>
              </a:buClr>
              <a:buFont typeface="WingDings"/>
              <a:buAutoNum type="arabicPeriod"/>
              <a:tabLst>
                <a:tab pos="355600" algn="l"/>
              </a:tabLst>
            </a:pPr>
            <a:r>
              <a:rPr spc="-25" dirty="0" err="1">
                <a:latin typeface="Calibri Light"/>
                <a:cs typeface="Verdana"/>
              </a:rPr>
              <a:t>L’homme</a:t>
            </a:r>
            <a:r>
              <a:rPr spc="-25" dirty="0">
                <a:latin typeface="Calibri Light"/>
                <a:cs typeface="Verdana"/>
              </a:rPr>
              <a:t> </a:t>
            </a:r>
            <a:r>
              <a:rPr dirty="0">
                <a:latin typeface="Calibri Light"/>
                <a:cs typeface="Verdana"/>
              </a:rPr>
              <a:t>a un </a:t>
            </a:r>
            <a:r>
              <a:rPr spc="-10" dirty="0">
                <a:latin typeface="Calibri Light"/>
                <a:cs typeface="Verdana"/>
              </a:rPr>
              <a:t>rendez-vous </a:t>
            </a:r>
            <a:r>
              <a:rPr spc="-5" dirty="0">
                <a:latin typeface="Calibri Light"/>
                <a:cs typeface="Verdana"/>
              </a:rPr>
              <a:t>dans </a:t>
            </a:r>
            <a:r>
              <a:rPr dirty="0">
                <a:latin typeface="Calibri Light"/>
                <a:cs typeface="Verdana"/>
              </a:rPr>
              <a:t>un cinéma en </a:t>
            </a:r>
            <a:r>
              <a:rPr spc="-10" dirty="0">
                <a:latin typeface="Calibri Light"/>
                <a:cs typeface="Verdana"/>
              </a:rPr>
              <a:t>plein </a:t>
            </a:r>
            <a:r>
              <a:rPr spc="-5" dirty="0">
                <a:latin typeface="Calibri Light"/>
                <a:cs typeface="Verdana"/>
              </a:rPr>
              <a:t>air</a:t>
            </a:r>
            <a:r>
              <a:rPr spc="-70" dirty="0">
                <a:latin typeface="Calibri Light"/>
                <a:cs typeface="Verdana"/>
              </a:rPr>
              <a:t> </a:t>
            </a:r>
            <a:r>
              <a:rPr spc="-5" dirty="0">
                <a:latin typeface="Calibri Light"/>
                <a:cs typeface="Verdana"/>
              </a:rPr>
              <a:t>(drive-in).</a:t>
            </a:r>
            <a:endParaRPr dirty="0">
              <a:latin typeface="Calibri Light"/>
              <a:cs typeface="Verdana"/>
            </a:endParaRPr>
          </a:p>
          <a:p>
            <a:pPr marL="285750" indent="-285750">
              <a:spcBef>
                <a:spcPts val="1200"/>
              </a:spcBef>
              <a:buClr>
                <a:srgbClr val="333333"/>
              </a:buClr>
              <a:buFont typeface="WingDings"/>
              <a:buAutoNum type="arabicPeriod"/>
              <a:tabLst>
                <a:tab pos="355600" algn="l"/>
              </a:tabLst>
            </a:pPr>
            <a:r>
              <a:rPr spc="-25" dirty="0">
                <a:latin typeface="Calibri Light"/>
                <a:cs typeface="Verdana"/>
              </a:rPr>
              <a:t>L’homme </a:t>
            </a:r>
            <a:r>
              <a:rPr dirty="0">
                <a:latin typeface="Calibri Light"/>
                <a:cs typeface="Verdana"/>
              </a:rPr>
              <a:t>dans la </a:t>
            </a:r>
            <a:r>
              <a:rPr spc="-5" dirty="0">
                <a:latin typeface="Calibri Light"/>
                <a:cs typeface="Verdana"/>
              </a:rPr>
              <a:t>voiture est </a:t>
            </a:r>
            <a:r>
              <a:rPr spc="-10" dirty="0">
                <a:latin typeface="Calibri Light"/>
                <a:cs typeface="Verdana"/>
              </a:rPr>
              <a:t>avec </a:t>
            </a:r>
            <a:r>
              <a:rPr dirty="0">
                <a:latin typeface="Calibri Light"/>
                <a:cs typeface="Verdana"/>
              </a:rPr>
              <a:t>sa </a:t>
            </a:r>
            <a:r>
              <a:rPr spc="-5" dirty="0">
                <a:latin typeface="Calibri Light"/>
                <a:cs typeface="Verdana"/>
              </a:rPr>
              <a:t>maîtresse, et il </a:t>
            </a:r>
            <a:r>
              <a:rPr spc="-5" dirty="0" err="1">
                <a:latin typeface="Calibri Light"/>
                <a:cs typeface="Verdana"/>
              </a:rPr>
              <a:t>espère</a:t>
            </a:r>
            <a:r>
              <a:rPr spc="-100" dirty="0">
                <a:latin typeface="Calibri Light"/>
                <a:cs typeface="Verdana"/>
              </a:rPr>
              <a:t> </a:t>
            </a:r>
            <a:r>
              <a:rPr spc="-5" dirty="0">
                <a:latin typeface="Calibri Light"/>
                <a:cs typeface="Verdana"/>
              </a:rPr>
              <a:t>que</a:t>
            </a:r>
            <a:r>
              <a:rPr lang="en-US" spc="-5" dirty="0">
                <a:latin typeface="Calibri Light"/>
                <a:cs typeface="Verdana"/>
              </a:rPr>
              <a:t> </a:t>
            </a:r>
            <a:r>
              <a:rPr spc="-5" dirty="0" err="1">
                <a:latin typeface="Calibri Light"/>
                <a:cs typeface="Verdana"/>
              </a:rPr>
              <a:t>personne</a:t>
            </a:r>
            <a:r>
              <a:rPr spc="-5" dirty="0">
                <a:latin typeface="Calibri Light"/>
                <a:cs typeface="Verdana"/>
              </a:rPr>
              <a:t> </a:t>
            </a:r>
            <a:r>
              <a:rPr dirty="0">
                <a:latin typeface="Calibri Light"/>
                <a:cs typeface="Verdana"/>
              </a:rPr>
              <a:t>ne </a:t>
            </a:r>
            <a:r>
              <a:rPr spc="-5" dirty="0">
                <a:latin typeface="Calibri Light"/>
                <a:cs typeface="Verdana"/>
              </a:rPr>
              <a:t>le</a:t>
            </a:r>
            <a:r>
              <a:rPr spc="-65" dirty="0">
                <a:latin typeface="Calibri Light"/>
                <a:cs typeface="Verdana"/>
              </a:rPr>
              <a:t> </a:t>
            </a:r>
            <a:r>
              <a:rPr spc="-5" dirty="0">
                <a:latin typeface="Calibri Light"/>
                <a:cs typeface="Verdana"/>
              </a:rPr>
              <a:t>voit.</a:t>
            </a:r>
            <a:endParaRPr dirty="0">
              <a:latin typeface="Calibri Light"/>
              <a:cs typeface="Verdana"/>
            </a:endParaRPr>
          </a:p>
          <a:p>
            <a:pPr marL="285750" marR="5080" indent="-285750">
              <a:spcBef>
                <a:spcPts val="1200"/>
              </a:spcBef>
              <a:buClr>
                <a:srgbClr val="004992"/>
              </a:buClr>
              <a:buFont typeface="WingDings"/>
              <a:buAutoNum type="arabicPeriod"/>
              <a:tabLst>
                <a:tab pos="355600" algn="l"/>
              </a:tabLst>
            </a:pPr>
            <a:r>
              <a:rPr spc="-25" dirty="0">
                <a:solidFill>
                  <a:srgbClr val="004992"/>
                </a:solidFill>
                <a:latin typeface="Calibri Light"/>
                <a:cs typeface="Verdana"/>
              </a:rPr>
              <a:t>L’homme </a:t>
            </a:r>
            <a:r>
              <a:rPr spc="-5" dirty="0">
                <a:solidFill>
                  <a:srgbClr val="004992"/>
                </a:solidFill>
                <a:latin typeface="Calibri Light"/>
                <a:cs typeface="Verdana"/>
              </a:rPr>
              <a:t>dans la voiture est en </a:t>
            </a:r>
            <a:r>
              <a:rPr spc="-15" dirty="0">
                <a:solidFill>
                  <a:srgbClr val="004992"/>
                </a:solidFill>
                <a:latin typeface="Calibri Light"/>
                <a:cs typeface="Verdana"/>
              </a:rPr>
              <a:t>train </a:t>
            </a:r>
            <a:r>
              <a:rPr spc="-5" dirty="0">
                <a:solidFill>
                  <a:srgbClr val="004992"/>
                </a:solidFill>
                <a:latin typeface="Calibri Light"/>
                <a:cs typeface="Verdana"/>
              </a:rPr>
              <a:t>d’amener </a:t>
            </a:r>
            <a:r>
              <a:rPr dirty="0">
                <a:solidFill>
                  <a:srgbClr val="004992"/>
                </a:solidFill>
                <a:latin typeface="Calibri Light"/>
                <a:cs typeface="Verdana"/>
              </a:rPr>
              <a:t>un </a:t>
            </a:r>
            <a:r>
              <a:rPr spc="-5" dirty="0">
                <a:solidFill>
                  <a:srgbClr val="004992"/>
                </a:solidFill>
                <a:latin typeface="Calibri Light"/>
                <a:cs typeface="Verdana"/>
              </a:rPr>
              <a:t>mannequin </a:t>
            </a:r>
            <a:r>
              <a:rPr dirty="0">
                <a:solidFill>
                  <a:srgbClr val="004992"/>
                </a:solidFill>
                <a:latin typeface="Calibri Light"/>
                <a:cs typeface="Verdana"/>
              </a:rPr>
              <a:t>à son</a:t>
            </a:r>
            <a:r>
              <a:rPr lang="en-US" dirty="0">
                <a:solidFill>
                  <a:srgbClr val="004992"/>
                </a:solidFill>
                <a:latin typeface="Calibri Light"/>
                <a:cs typeface="Verdana"/>
              </a:rPr>
              <a:t> </a:t>
            </a:r>
            <a:r>
              <a:rPr spc="-5" dirty="0" err="1">
                <a:solidFill>
                  <a:srgbClr val="004992"/>
                </a:solidFill>
                <a:latin typeface="Calibri Light"/>
                <a:cs typeface="Verdana"/>
              </a:rPr>
              <a:t>magasin</a:t>
            </a:r>
            <a:r>
              <a:rPr spc="-5" dirty="0">
                <a:solidFill>
                  <a:srgbClr val="004992"/>
                </a:solidFill>
                <a:latin typeface="Calibri Light"/>
                <a:cs typeface="Verdana"/>
              </a:rPr>
              <a:t>.</a:t>
            </a:r>
            <a:endParaRPr dirty="0">
              <a:solidFill>
                <a:srgbClr val="004992"/>
              </a:solidFill>
              <a:latin typeface="Calibri Light"/>
              <a:cs typeface="Verdana"/>
            </a:endParaRPr>
          </a:p>
          <a:p>
            <a:pPr marL="285750" indent="-285750">
              <a:spcBef>
                <a:spcPts val="1200"/>
              </a:spcBef>
              <a:buClr>
                <a:srgbClr val="333333"/>
              </a:buClr>
              <a:buFont typeface="WingDings"/>
              <a:buAutoNum type="arabicPeriod"/>
              <a:tabLst>
                <a:tab pos="355600" algn="l"/>
              </a:tabLst>
            </a:pPr>
            <a:r>
              <a:rPr spc="-25" dirty="0">
                <a:latin typeface="Calibri Light"/>
                <a:cs typeface="Verdana"/>
              </a:rPr>
              <a:t>L’homme </a:t>
            </a:r>
            <a:r>
              <a:rPr spc="-5" dirty="0">
                <a:latin typeface="Calibri Light"/>
                <a:cs typeface="Verdana"/>
              </a:rPr>
              <a:t>et la </a:t>
            </a:r>
            <a:r>
              <a:rPr dirty="0">
                <a:latin typeface="Calibri Light"/>
                <a:cs typeface="Verdana"/>
              </a:rPr>
              <a:t>femme sont </a:t>
            </a:r>
            <a:r>
              <a:rPr spc="-5" dirty="0">
                <a:latin typeface="Calibri Light"/>
                <a:cs typeface="Verdana"/>
              </a:rPr>
              <a:t>en </a:t>
            </a:r>
            <a:r>
              <a:rPr spc="-15" dirty="0">
                <a:latin typeface="Calibri Light"/>
                <a:cs typeface="Verdana"/>
              </a:rPr>
              <a:t>train </a:t>
            </a:r>
            <a:r>
              <a:rPr spc="-5" dirty="0">
                <a:latin typeface="Calibri Light"/>
                <a:cs typeface="Verdana"/>
              </a:rPr>
              <a:t>de voler </a:t>
            </a:r>
            <a:r>
              <a:rPr spc="-10" dirty="0">
                <a:latin typeface="Calibri Light"/>
                <a:cs typeface="Verdana"/>
              </a:rPr>
              <a:t>la</a:t>
            </a:r>
            <a:r>
              <a:rPr spc="-30" dirty="0">
                <a:latin typeface="Calibri Light"/>
                <a:cs typeface="Verdana"/>
              </a:rPr>
              <a:t> </a:t>
            </a:r>
            <a:r>
              <a:rPr spc="-5" dirty="0">
                <a:latin typeface="Calibri Light"/>
                <a:cs typeface="Verdana"/>
              </a:rPr>
              <a:t>voiture.</a:t>
            </a:r>
            <a:endParaRPr dirty="0">
              <a:latin typeface="Calibri Light"/>
              <a:cs typeface="Verdana"/>
            </a:endParaRPr>
          </a:p>
        </p:txBody>
      </p:sp>
      <p:sp>
        <p:nvSpPr>
          <p:cNvPr id="7"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Transfert à la vie quotidienne</a:t>
            </a:r>
            <a:endParaRPr sz="3600"/>
          </a:p>
        </p:txBody>
      </p:sp>
      <p:sp>
        <p:nvSpPr>
          <p:cNvPr id="2" name="Content Placeholder 1"/>
          <p:cNvSpPr>
            <a:spLocks noGrp="1"/>
          </p:cNvSpPr>
          <p:nvPr>
            <p:ph idx="1"/>
          </p:nvPr>
        </p:nvSpPr>
        <p:spPr/>
        <p:txBody>
          <a:bodyPr/>
          <a:lstStyle/>
          <a:p>
            <a:pPr lvl="0" defTabSz="914400"/>
            <a:r>
              <a:rPr lang="fr-FR" sz="2400" b="1" dirty="0">
                <a:solidFill>
                  <a:srgbClr val="333333"/>
                </a:solidFill>
                <a:latin typeface="Calibri Light"/>
                <a:cs typeface="Verdana"/>
              </a:rPr>
              <a:t>But de</a:t>
            </a:r>
            <a:r>
              <a:rPr lang="fr-FR" sz="2400" b="1" spc="-25" dirty="0">
                <a:solidFill>
                  <a:srgbClr val="333333"/>
                </a:solidFill>
                <a:latin typeface="Calibri Light"/>
                <a:cs typeface="Verdana"/>
              </a:rPr>
              <a:t> </a:t>
            </a:r>
            <a:r>
              <a:rPr lang="fr-FR" sz="2400" b="1" dirty="0">
                <a:solidFill>
                  <a:srgbClr val="333333"/>
                </a:solidFill>
                <a:latin typeface="Calibri Light"/>
                <a:cs typeface="Verdana"/>
              </a:rPr>
              <a:t>l'apprentissage:</a:t>
            </a:r>
            <a:endParaRPr lang="fr-FR" sz="2400" dirty="0">
              <a:solidFill>
                <a:srgbClr val="333333"/>
              </a:solidFill>
              <a:latin typeface="Calibri Light"/>
              <a:cs typeface="Verdana"/>
            </a:endParaRPr>
          </a:p>
          <a:p>
            <a:pPr marL="342900" marR="299720" indent="-342900" defTabSz="914400">
              <a:buClr>
                <a:srgbClr val="333333"/>
              </a:buClr>
              <a:buFont typeface="WingDings"/>
              <a:buChar char=""/>
              <a:tabLst>
                <a:tab pos="355600" algn="l"/>
              </a:tabLst>
            </a:pPr>
            <a:r>
              <a:rPr lang="fr-FR" sz="2400" dirty="0">
                <a:solidFill>
                  <a:srgbClr val="333333"/>
                </a:solidFill>
                <a:latin typeface="Calibri Light"/>
                <a:cs typeface="Verdana"/>
              </a:rPr>
              <a:t>Les </a:t>
            </a:r>
            <a:r>
              <a:rPr lang="fr-FR" sz="2400" spc="-5" dirty="0">
                <a:solidFill>
                  <a:srgbClr val="333333"/>
                </a:solidFill>
                <a:latin typeface="Calibri Light"/>
                <a:cs typeface="Verdana"/>
              </a:rPr>
              <a:t>situations </a:t>
            </a:r>
            <a:r>
              <a:rPr lang="fr-FR" sz="2400" dirty="0">
                <a:solidFill>
                  <a:srgbClr val="333333"/>
                </a:solidFill>
                <a:latin typeface="Calibri Light"/>
                <a:cs typeface="Verdana"/>
              </a:rPr>
              <a:t>se </a:t>
            </a:r>
            <a:r>
              <a:rPr lang="fr-FR" sz="2400" spc="-5" dirty="0">
                <a:solidFill>
                  <a:srgbClr val="333333"/>
                </a:solidFill>
                <a:latin typeface="Calibri Light"/>
                <a:cs typeface="Verdana"/>
              </a:rPr>
              <a:t>terminent souvent de manière </a:t>
            </a:r>
            <a:r>
              <a:rPr lang="fr-FR" sz="2400" spc="-10" dirty="0">
                <a:solidFill>
                  <a:srgbClr val="333333"/>
                </a:solidFill>
                <a:latin typeface="Calibri Light"/>
                <a:cs typeface="Verdana"/>
              </a:rPr>
              <a:t>inattendues: </a:t>
            </a:r>
            <a:r>
              <a:rPr lang="fr-FR" sz="2400" spc="-5" dirty="0">
                <a:solidFill>
                  <a:srgbClr val="333333"/>
                </a:solidFill>
                <a:latin typeface="Calibri Light"/>
                <a:cs typeface="Verdana"/>
              </a:rPr>
              <a:t>des interprétations </a:t>
            </a:r>
            <a:r>
              <a:rPr lang="fr-FR" sz="2400" dirty="0">
                <a:solidFill>
                  <a:srgbClr val="333333"/>
                </a:solidFill>
                <a:latin typeface="Calibri Light"/>
                <a:cs typeface="Verdana"/>
              </a:rPr>
              <a:t>ou </a:t>
            </a:r>
            <a:r>
              <a:rPr lang="fr-FR" sz="2400" spc="-5" dirty="0">
                <a:solidFill>
                  <a:srgbClr val="333333"/>
                </a:solidFill>
                <a:latin typeface="Calibri Light"/>
                <a:cs typeface="Verdana"/>
              </a:rPr>
              <a:t>conclusions prématurées </a:t>
            </a:r>
            <a:r>
              <a:rPr lang="fr-FR" sz="2400" dirty="0">
                <a:solidFill>
                  <a:srgbClr val="333333"/>
                </a:solidFill>
                <a:latin typeface="Calibri Light"/>
                <a:cs typeface="Verdana"/>
              </a:rPr>
              <a:t>aboutissent </a:t>
            </a:r>
            <a:r>
              <a:rPr lang="fr-FR" sz="2400" spc="-5" dirty="0">
                <a:solidFill>
                  <a:srgbClr val="333333"/>
                </a:solidFill>
                <a:latin typeface="Calibri Light"/>
                <a:cs typeface="Verdana"/>
              </a:rPr>
              <a:t>souvent </a:t>
            </a:r>
            <a:r>
              <a:rPr lang="fr-FR" sz="2400" dirty="0">
                <a:solidFill>
                  <a:srgbClr val="333333"/>
                </a:solidFill>
                <a:latin typeface="Calibri Light"/>
                <a:cs typeface="Verdana"/>
              </a:rPr>
              <a:t>à des</a:t>
            </a:r>
            <a:r>
              <a:rPr lang="fr-FR" sz="2400" spc="10" dirty="0">
                <a:solidFill>
                  <a:srgbClr val="333333"/>
                </a:solidFill>
                <a:latin typeface="Calibri Light"/>
                <a:cs typeface="Verdana"/>
              </a:rPr>
              <a:t> </a:t>
            </a:r>
            <a:r>
              <a:rPr lang="fr-FR" sz="2400" spc="-5" dirty="0">
                <a:solidFill>
                  <a:srgbClr val="333333"/>
                </a:solidFill>
                <a:latin typeface="Calibri Light"/>
                <a:cs typeface="Verdana"/>
              </a:rPr>
              <a:t>erreurs!</a:t>
            </a:r>
            <a:endParaRPr lang="fr-FR" sz="2400" dirty="0">
              <a:solidFill>
                <a:srgbClr val="333333"/>
              </a:solidFill>
              <a:latin typeface="Calibri Light"/>
              <a:cs typeface="Verdana"/>
            </a:endParaRPr>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Transfert à la vie quotidienne</a:t>
            </a:r>
            <a:endParaRPr sz="3600"/>
          </a:p>
        </p:txBody>
      </p:sp>
      <p:sp>
        <p:nvSpPr>
          <p:cNvPr id="2" name="Content Placeholder 1"/>
          <p:cNvSpPr>
            <a:spLocks noGrp="1"/>
          </p:cNvSpPr>
          <p:nvPr>
            <p:ph idx="1"/>
          </p:nvPr>
        </p:nvSpPr>
        <p:spPr/>
        <p:txBody>
          <a:bodyPr/>
          <a:lstStyle/>
          <a:p>
            <a:pPr lvl="0" defTabSz="914400"/>
            <a:r>
              <a:rPr lang="fr-FR" sz="2400" b="1" dirty="0">
                <a:solidFill>
                  <a:srgbClr val="333333"/>
                </a:solidFill>
                <a:latin typeface="Calibri Light"/>
                <a:cs typeface="Verdana"/>
              </a:rPr>
              <a:t>But de</a:t>
            </a:r>
            <a:r>
              <a:rPr lang="fr-FR" sz="2400" b="1" spc="-25" dirty="0">
                <a:solidFill>
                  <a:srgbClr val="333333"/>
                </a:solidFill>
                <a:latin typeface="Calibri Light"/>
                <a:cs typeface="Verdana"/>
              </a:rPr>
              <a:t> </a:t>
            </a:r>
            <a:r>
              <a:rPr lang="fr-FR" sz="2400" b="1" dirty="0">
                <a:solidFill>
                  <a:srgbClr val="333333"/>
                </a:solidFill>
                <a:latin typeface="Calibri Light"/>
                <a:cs typeface="Verdana"/>
              </a:rPr>
              <a:t>l'apprentissage:</a:t>
            </a:r>
            <a:endParaRPr lang="fr-FR" sz="2400" dirty="0">
              <a:solidFill>
                <a:srgbClr val="333333"/>
              </a:solidFill>
              <a:latin typeface="Calibri Light"/>
              <a:cs typeface="Verdana"/>
            </a:endParaRPr>
          </a:p>
          <a:p>
            <a:pPr marL="342900" marR="299720" indent="-342900" defTabSz="914400">
              <a:buClr>
                <a:srgbClr val="333333"/>
              </a:buClr>
              <a:buFont typeface="WingDings"/>
              <a:buChar char=""/>
              <a:tabLst>
                <a:tab pos="355600" algn="l"/>
              </a:tabLst>
            </a:pPr>
            <a:r>
              <a:rPr lang="fr-FR" sz="2400" dirty="0">
                <a:solidFill>
                  <a:srgbClr val="333333"/>
                </a:solidFill>
                <a:latin typeface="Calibri Light"/>
                <a:cs typeface="Verdana"/>
              </a:rPr>
              <a:t>Les </a:t>
            </a:r>
            <a:r>
              <a:rPr lang="fr-FR" sz="2400" spc="-5" dirty="0">
                <a:solidFill>
                  <a:srgbClr val="333333"/>
                </a:solidFill>
                <a:latin typeface="Calibri Light"/>
                <a:cs typeface="Verdana"/>
              </a:rPr>
              <a:t>situations </a:t>
            </a:r>
            <a:r>
              <a:rPr lang="fr-FR" sz="2400" dirty="0">
                <a:solidFill>
                  <a:srgbClr val="333333"/>
                </a:solidFill>
                <a:latin typeface="Calibri Light"/>
                <a:cs typeface="Verdana"/>
              </a:rPr>
              <a:t>se </a:t>
            </a:r>
            <a:r>
              <a:rPr lang="fr-FR" sz="2400" spc="-5" dirty="0">
                <a:solidFill>
                  <a:srgbClr val="333333"/>
                </a:solidFill>
                <a:latin typeface="Calibri Light"/>
                <a:cs typeface="Verdana"/>
              </a:rPr>
              <a:t>terminent souvent de manière </a:t>
            </a:r>
            <a:r>
              <a:rPr lang="fr-FR" sz="2400" spc="-10" dirty="0">
                <a:solidFill>
                  <a:srgbClr val="333333"/>
                </a:solidFill>
                <a:latin typeface="Calibri Light"/>
                <a:cs typeface="Verdana"/>
              </a:rPr>
              <a:t>inattendues: </a:t>
            </a:r>
            <a:r>
              <a:rPr lang="fr-FR" sz="2400" spc="-5" dirty="0">
                <a:solidFill>
                  <a:srgbClr val="333333"/>
                </a:solidFill>
                <a:latin typeface="Calibri Light"/>
                <a:cs typeface="Verdana"/>
              </a:rPr>
              <a:t>des interprétations </a:t>
            </a:r>
            <a:r>
              <a:rPr lang="fr-FR" sz="2400" dirty="0">
                <a:solidFill>
                  <a:srgbClr val="333333"/>
                </a:solidFill>
                <a:latin typeface="Calibri Light"/>
                <a:cs typeface="Verdana"/>
              </a:rPr>
              <a:t>ou </a:t>
            </a:r>
            <a:r>
              <a:rPr lang="fr-FR" sz="2400" spc="-5" dirty="0">
                <a:solidFill>
                  <a:srgbClr val="333333"/>
                </a:solidFill>
                <a:latin typeface="Calibri Light"/>
                <a:cs typeface="Verdana"/>
              </a:rPr>
              <a:t>conclusions prématurées </a:t>
            </a:r>
            <a:r>
              <a:rPr lang="fr-FR" sz="2400" dirty="0">
                <a:solidFill>
                  <a:srgbClr val="333333"/>
                </a:solidFill>
                <a:latin typeface="Calibri Light"/>
                <a:cs typeface="Verdana"/>
              </a:rPr>
              <a:t>aboutissent </a:t>
            </a:r>
            <a:r>
              <a:rPr lang="fr-FR" sz="2400" spc="-5" dirty="0">
                <a:solidFill>
                  <a:srgbClr val="333333"/>
                </a:solidFill>
                <a:latin typeface="Calibri Light"/>
                <a:cs typeface="Verdana"/>
              </a:rPr>
              <a:t>souvent </a:t>
            </a:r>
            <a:r>
              <a:rPr lang="fr-FR" sz="2400" dirty="0">
                <a:solidFill>
                  <a:srgbClr val="333333"/>
                </a:solidFill>
                <a:latin typeface="Calibri Light"/>
                <a:cs typeface="Verdana"/>
              </a:rPr>
              <a:t>à des</a:t>
            </a:r>
            <a:r>
              <a:rPr lang="fr-FR" sz="2400" spc="10" dirty="0">
                <a:solidFill>
                  <a:srgbClr val="333333"/>
                </a:solidFill>
                <a:latin typeface="Calibri Light"/>
                <a:cs typeface="Verdana"/>
              </a:rPr>
              <a:t> </a:t>
            </a:r>
            <a:r>
              <a:rPr lang="fr-FR" sz="2400" spc="-5" dirty="0">
                <a:solidFill>
                  <a:srgbClr val="333333"/>
                </a:solidFill>
                <a:latin typeface="Calibri Light"/>
                <a:cs typeface="Verdana"/>
              </a:rPr>
              <a:t>erreurs!</a:t>
            </a:r>
            <a:endParaRPr lang="fr-FR" sz="2400" dirty="0">
              <a:solidFill>
                <a:srgbClr val="333333"/>
              </a:solidFill>
              <a:latin typeface="Calibri Light"/>
              <a:cs typeface="Verdana"/>
            </a:endParaRPr>
          </a:p>
          <a:p>
            <a:pPr marL="342900" marR="5080" indent="-342900" defTabSz="914400">
              <a:buClr>
                <a:srgbClr val="333333"/>
              </a:buClr>
              <a:buFont typeface="WingDings"/>
              <a:buChar char=""/>
              <a:tabLst>
                <a:tab pos="355600" algn="l"/>
              </a:tabLst>
            </a:pPr>
            <a:r>
              <a:rPr lang="fr-FR" sz="2400" spc="-5" dirty="0">
                <a:solidFill>
                  <a:srgbClr val="333333"/>
                </a:solidFill>
                <a:latin typeface="Calibri Light"/>
                <a:cs typeface="Verdana"/>
              </a:rPr>
              <a:t>On </a:t>
            </a:r>
            <a:r>
              <a:rPr lang="fr-FR" sz="2400" spc="-10" dirty="0">
                <a:solidFill>
                  <a:srgbClr val="333333"/>
                </a:solidFill>
                <a:latin typeface="Calibri Light"/>
                <a:cs typeface="Verdana"/>
              </a:rPr>
              <a:t>devrait </a:t>
            </a:r>
            <a:r>
              <a:rPr lang="fr-FR" sz="2400" spc="-5" dirty="0">
                <a:solidFill>
                  <a:srgbClr val="333333"/>
                </a:solidFill>
                <a:latin typeface="Calibri Light"/>
                <a:cs typeface="Verdana"/>
              </a:rPr>
              <a:t>ainsi toujours prendre </a:t>
            </a:r>
            <a:r>
              <a:rPr lang="fr-FR" sz="2400" dirty="0">
                <a:solidFill>
                  <a:srgbClr val="333333"/>
                </a:solidFill>
                <a:latin typeface="Calibri Light"/>
                <a:cs typeface="Verdana"/>
              </a:rPr>
              <a:t>en </a:t>
            </a:r>
            <a:r>
              <a:rPr lang="fr-FR" sz="2400" spc="-5" dirty="0">
                <a:solidFill>
                  <a:srgbClr val="333333"/>
                </a:solidFill>
                <a:latin typeface="Calibri Light"/>
                <a:cs typeface="Verdana"/>
              </a:rPr>
              <a:t>compte également </a:t>
            </a:r>
            <a:r>
              <a:rPr lang="fr-FR" sz="2400" spc="-10" dirty="0">
                <a:solidFill>
                  <a:srgbClr val="333333"/>
                </a:solidFill>
                <a:latin typeface="Calibri Light"/>
                <a:cs typeface="Verdana"/>
              </a:rPr>
              <a:t>les </a:t>
            </a:r>
            <a:r>
              <a:rPr lang="fr-FR" sz="2400" spc="-5" dirty="0">
                <a:solidFill>
                  <a:srgbClr val="333333"/>
                </a:solidFill>
                <a:latin typeface="Calibri Light"/>
                <a:cs typeface="Verdana"/>
              </a:rPr>
              <a:t>différentes </a:t>
            </a:r>
            <a:r>
              <a:rPr lang="fr-FR" sz="2400" spc="-10" dirty="0">
                <a:solidFill>
                  <a:srgbClr val="333333"/>
                </a:solidFill>
                <a:latin typeface="Calibri Light"/>
                <a:cs typeface="Verdana"/>
              </a:rPr>
              <a:t>interprétations </a:t>
            </a:r>
            <a:r>
              <a:rPr lang="fr-FR" sz="2400" dirty="0">
                <a:solidFill>
                  <a:srgbClr val="333333"/>
                </a:solidFill>
                <a:latin typeface="Calibri Light"/>
                <a:cs typeface="Verdana"/>
              </a:rPr>
              <a:t>et </a:t>
            </a:r>
            <a:r>
              <a:rPr lang="fr-FR" sz="2400" spc="-5" dirty="0">
                <a:solidFill>
                  <a:srgbClr val="333333"/>
                </a:solidFill>
                <a:latin typeface="Calibri Light"/>
                <a:cs typeface="Verdana"/>
              </a:rPr>
              <a:t>faire </a:t>
            </a:r>
            <a:r>
              <a:rPr lang="fr-FR" sz="2400" spc="-10" dirty="0">
                <a:solidFill>
                  <a:srgbClr val="333333"/>
                </a:solidFill>
                <a:latin typeface="Calibri Light"/>
                <a:cs typeface="Verdana"/>
              </a:rPr>
              <a:t>preuve </a:t>
            </a:r>
            <a:r>
              <a:rPr lang="fr-FR" sz="2400" spc="-5" dirty="0">
                <a:solidFill>
                  <a:srgbClr val="333333"/>
                </a:solidFill>
                <a:latin typeface="Calibri Light"/>
                <a:cs typeface="Verdana"/>
              </a:rPr>
              <a:t>de </a:t>
            </a:r>
            <a:r>
              <a:rPr lang="fr-FR" sz="2400" spc="-10" dirty="0">
                <a:solidFill>
                  <a:srgbClr val="333333"/>
                </a:solidFill>
                <a:latin typeface="Calibri Light"/>
                <a:cs typeface="Verdana"/>
              </a:rPr>
              <a:t>flexibilité, </a:t>
            </a:r>
            <a:r>
              <a:rPr lang="fr-FR" sz="2400" dirty="0">
                <a:solidFill>
                  <a:srgbClr val="333333"/>
                </a:solidFill>
                <a:latin typeface="Calibri Light"/>
                <a:cs typeface="Verdana"/>
              </a:rPr>
              <a:t>en </a:t>
            </a:r>
            <a:r>
              <a:rPr lang="fr-FR" sz="2400" spc="-5" dirty="0">
                <a:solidFill>
                  <a:srgbClr val="333333"/>
                </a:solidFill>
                <a:latin typeface="Calibri Light"/>
                <a:cs typeface="Verdana"/>
              </a:rPr>
              <a:t>acceptant de modifier son jugement.</a:t>
            </a:r>
            <a:endParaRPr lang="fr-FR" sz="2400" dirty="0">
              <a:solidFill>
                <a:srgbClr val="333333"/>
              </a:solidFill>
              <a:latin typeface="Calibri Light"/>
              <a:cs typeface="Verdana"/>
            </a:endParaRPr>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67</a:t>
            </a:fld>
            <a:endParaRPr lang="en-US"/>
          </a:p>
        </p:txBody>
      </p:sp>
    </p:spTree>
    <p:extLst>
      <p:ext uri="{BB962C8B-B14F-4D97-AF65-F5344CB8AC3E}">
        <p14:creationId xmlns:p14="http://schemas.microsoft.com/office/powerpoint/2010/main" val="32594884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Transfert à la vie quotidienne</a:t>
            </a:r>
            <a:endParaRPr sz="3600"/>
          </a:p>
        </p:txBody>
      </p:sp>
      <p:sp>
        <p:nvSpPr>
          <p:cNvPr id="2" name="Content Placeholder 1"/>
          <p:cNvSpPr>
            <a:spLocks noGrp="1"/>
          </p:cNvSpPr>
          <p:nvPr>
            <p:ph idx="1"/>
          </p:nvPr>
        </p:nvSpPr>
        <p:spPr/>
        <p:txBody>
          <a:bodyPr/>
          <a:lstStyle/>
          <a:p>
            <a:pPr lvl="0" defTabSz="914400"/>
            <a:r>
              <a:rPr lang="fr-FR" sz="2400" b="1" dirty="0">
                <a:solidFill>
                  <a:srgbClr val="333333"/>
                </a:solidFill>
                <a:latin typeface="Calibri Light"/>
                <a:cs typeface="Verdana"/>
              </a:rPr>
              <a:t>But de</a:t>
            </a:r>
            <a:r>
              <a:rPr lang="fr-FR" sz="2400" b="1" spc="-25" dirty="0">
                <a:solidFill>
                  <a:srgbClr val="333333"/>
                </a:solidFill>
                <a:latin typeface="Calibri Light"/>
                <a:cs typeface="Verdana"/>
              </a:rPr>
              <a:t> </a:t>
            </a:r>
            <a:r>
              <a:rPr lang="fr-FR" sz="2400" b="1" dirty="0">
                <a:solidFill>
                  <a:srgbClr val="333333"/>
                </a:solidFill>
                <a:latin typeface="Calibri Light"/>
                <a:cs typeface="Verdana"/>
              </a:rPr>
              <a:t>l'apprentissage:</a:t>
            </a:r>
            <a:endParaRPr lang="fr-FR" sz="2400" dirty="0">
              <a:solidFill>
                <a:srgbClr val="333333"/>
              </a:solidFill>
              <a:latin typeface="Calibri Light"/>
              <a:cs typeface="Verdana"/>
            </a:endParaRPr>
          </a:p>
          <a:p>
            <a:pPr marL="342900" marR="299720" indent="-342900" defTabSz="914400">
              <a:buClr>
                <a:srgbClr val="333333"/>
              </a:buClr>
              <a:buFont typeface="WingDings"/>
              <a:buChar char=""/>
              <a:tabLst>
                <a:tab pos="355600" algn="l"/>
              </a:tabLst>
            </a:pPr>
            <a:r>
              <a:rPr lang="fr-FR" sz="2400" dirty="0">
                <a:solidFill>
                  <a:srgbClr val="333333"/>
                </a:solidFill>
                <a:latin typeface="Calibri Light"/>
                <a:cs typeface="Verdana"/>
              </a:rPr>
              <a:t>Les </a:t>
            </a:r>
            <a:r>
              <a:rPr lang="fr-FR" sz="2400" spc="-5" dirty="0">
                <a:solidFill>
                  <a:srgbClr val="333333"/>
                </a:solidFill>
                <a:latin typeface="Calibri Light"/>
                <a:cs typeface="Verdana"/>
              </a:rPr>
              <a:t>situations </a:t>
            </a:r>
            <a:r>
              <a:rPr lang="fr-FR" sz="2400" dirty="0">
                <a:solidFill>
                  <a:srgbClr val="333333"/>
                </a:solidFill>
                <a:latin typeface="Calibri Light"/>
                <a:cs typeface="Verdana"/>
              </a:rPr>
              <a:t>se </a:t>
            </a:r>
            <a:r>
              <a:rPr lang="fr-FR" sz="2400" spc="-5" dirty="0">
                <a:solidFill>
                  <a:srgbClr val="333333"/>
                </a:solidFill>
                <a:latin typeface="Calibri Light"/>
                <a:cs typeface="Verdana"/>
              </a:rPr>
              <a:t>terminent souvent de manière </a:t>
            </a:r>
            <a:r>
              <a:rPr lang="fr-FR" sz="2400" spc="-10" dirty="0">
                <a:solidFill>
                  <a:srgbClr val="333333"/>
                </a:solidFill>
                <a:latin typeface="Calibri Light"/>
                <a:cs typeface="Verdana"/>
              </a:rPr>
              <a:t>inattendues: </a:t>
            </a:r>
            <a:r>
              <a:rPr lang="fr-FR" sz="2400" spc="-5" dirty="0">
                <a:solidFill>
                  <a:srgbClr val="333333"/>
                </a:solidFill>
                <a:latin typeface="Calibri Light"/>
                <a:cs typeface="Verdana"/>
              </a:rPr>
              <a:t>des interprétations </a:t>
            </a:r>
            <a:r>
              <a:rPr lang="fr-FR" sz="2400" dirty="0">
                <a:solidFill>
                  <a:srgbClr val="333333"/>
                </a:solidFill>
                <a:latin typeface="Calibri Light"/>
                <a:cs typeface="Verdana"/>
              </a:rPr>
              <a:t>ou </a:t>
            </a:r>
            <a:r>
              <a:rPr lang="fr-FR" sz="2400" spc="-5" dirty="0">
                <a:solidFill>
                  <a:srgbClr val="333333"/>
                </a:solidFill>
                <a:latin typeface="Calibri Light"/>
                <a:cs typeface="Verdana"/>
              </a:rPr>
              <a:t>conclusions prématurées </a:t>
            </a:r>
            <a:r>
              <a:rPr lang="fr-FR" sz="2400" dirty="0">
                <a:solidFill>
                  <a:srgbClr val="333333"/>
                </a:solidFill>
                <a:latin typeface="Calibri Light"/>
                <a:cs typeface="Verdana"/>
              </a:rPr>
              <a:t>aboutissent </a:t>
            </a:r>
            <a:r>
              <a:rPr lang="fr-FR" sz="2400" spc="-5" dirty="0">
                <a:solidFill>
                  <a:srgbClr val="333333"/>
                </a:solidFill>
                <a:latin typeface="Calibri Light"/>
                <a:cs typeface="Verdana"/>
              </a:rPr>
              <a:t>souvent </a:t>
            </a:r>
            <a:r>
              <a:rPr lang="fr-FR" sz="2400" dirty="0">
                <a:solidFill>
                  <a:srgbClr val="333333"/>
                </a:solidFill>
                <a:latin typeface="Calibri Light"/>
                <a:cs typeface="Verdana"/>
              </a:rPr>
              <a:t>à des</a:t>
            </a:r>
            <a:r>
              <a:rPr lang="fr-FR" sz="2400" spc="10" dirty="0">
                <a:solidFill>
                  <a:srgbClr val="333333"/>
                </a:solidFill>
                <a:latin typeface="Calibri Light"/>
                <a:cs typeface="Verdana"/>
              </a:rPr>
              <a:t> </a:t>
            </a:r>
            <a:r>
              <a:rPr lang="fr-FR" sz="2400" spc="-5" dirty="0">
                <a:solidFill>
                  <a:srgbClr val="333333"/>
                </a:solidFill>
                <a:latin typeface="Calibri Light"/>
                <a:cs typeface="Verdana"/>
              </a:rPr>
              <a:t>erreurs!</a:t>
            </a:r>
            <a:endParaRPr lang="fr-FR" sz="2400" dirty="0">
              <a:solidFill>
                <a:srgbClr val="333333"/>
              </a:solidFill>
              <a:latin typeface="Calibri Light"/>
              <a:cs typeface="Verdana"/>
            </a:endParaRPr>
          </a:p>
          <a:p>
            <a:pPr marL="342900" marR="5080" indent="-342900" defTabSz="914400">
              <a:buClr>
                <a:srgbClr val="333333"/>
              </a:buClr>
              <a:buFont typeface="WingDings"/>
              <a:buChar char=""/>
              <a:tabLst>
                <a:tab pos="355600" algn="l"/>
              </a:tabLst>
            </a:pPr>
            <a:r>
              <a:rPr lang="fr-FR" sz="2400" spc="-5" dirty="0">
                <a:solidFill>
                  <a:srgbClr val="333333"/>
                </a:solidFill>
                <a:latin typeface="Calibri Light"/>
                <a:cs typeface="Verdana"/>
              </a:rPr>
              <a:t>On </a:t>
            </a:r>
            <a:r>
              <a:rPr lang="fr-FR" sz="2400" spc="-10" dirty="0">
                <a:solidFill>
                  <a:srgbClr val="333333"/>
                </a:solidFill>
                <a:latin typeface="Calibri Light"/>
                <a:cs typeface="Verdana"/>
              </a:rPr>
              <a:t>devrait </a:t>
            </a:r>
            <a:r>
              <a:rPr lang="fr-FR" sz="2400" spc="-5" dirty="0">
                <a:solidFill>
                  <a:srgbClr val="333333"/>
                </a:solidFill>
                <a:latin typeface="Calibri Light"/>
                <a:cs typeface="Verdana"/>
              </a:rPr>
              <a:t>ainsi toujours prendre </a:t>
            </a:r>
            <a:r>
              <a:rPr lang="fr-FR" sz="2400" dirty="0">
                <a:solidFill>
                  <a:srgbClr val="333333"/>
                </a:solidFill>
                <a:latin typeface="Calibri Light"/>
                <a:cs typeface="Verdana"/>
              </a:rPr>
              <a:t>en </a:t>
            </a:r>
            <a:r>
              <a:rPr lang="fr-FR" sz="2400" spc="-5" dirty="0">
                <a:solidFill>
                  <a:srgbClr val="333333"/>
                </a:solidFill>
                <a:latin typeface="Calibri Light"/>
                <a:cs typeface="Verdana"/>
              </a:rPr>
              <a:t>compte également </a:t>
            </a:r>
            <a:r>
              <a:rPr lang="fr-FR" sz="2400" spc="-10" dirty="0">
                <a:solidFill>
                  <a:srgbClr val="333333"/>
                </a:solidFill>
                <a:latin typeface="Calibri Light"/>
                <a:cs typeface="Verdana"/>
              </a:rPr>
              <a:t>les </a:t>
            </a:r>
            <a:r>
              <a:rPr lang="fr-FR" sz="2400" spc="-5" dirty="0">
                <a:solidFill>
                  <a:srgbClr val="333333"/>
                </a:solidFill>
                <a:latin typeface="Calibri Light"/>
                <a:cs typeface="Verdana"/>
              </a:rPr>
              <a:t>différentes </a:t>
            </a:r>
            <a:r>
              <a:rPr lang="fr-FR" sz="2400" spc="-10" dirty="0">
                <a:solidFill>
                  <a:srgbClr val="333333"/>
                </a:solidFill>
                <a:latin typeface="Calibri Light"/>
                <a:cs typeface="Verdana"/>
              </a:rPr>
              <a:t>interprétations </a:t>
            </a:r>
            <a:r>
              <a:rPr lang="fr-FR" sz="2400" dirty="0">
                <a:solidFill>
                  <a:srgbClr val="333333"/>
                </a:solidFill>
                <a:latin typeface="Calibri Light"/>
                <a:cs typeface="Verdana"/>
              </a:rPr>
              <a:t>et </a:t>
            </a:r>
            <a:r>
              <a:rPr lang="fr-FR" sz="2400" spc="-5" dirty="0">
                <a:solidFill>
                  <a:srgbClr val="333333"/>
                </a:solidFill>
                <a:latin typeface="Calibri Light"/>
                <a:cs typeface="Verdana"/>
              </a:rPr>
              <a:t>faire </a:t>
            </a:r>
            <a:r>
              <a:rPr lang="fr-FR" sz="2400" spc="-10" dirty="0">
                <a:solidFill>
                  <a:srgbClr val="333333"/>
                </a:solidFill>
                <a:latin typeface="Calibri Light"/>
                <a:cs typeface="Verdana"/>
              </a:rPr>
              <a:t>preuve </a:t>
            </a:r>
            <a:r>
              <a:rPr lang="fr-FR" sz="2400" spc="-5" dirty="0">
                <a:solidFill>
                  <a:srgbClr val="333333"/>
                </a:solidFill>
                <a:latin typeface="Calibri Light"/>
                <a:cs typeface="Verdana"/>
              </a:rPr>
              <a:t>de </a:t>
            </a:r>
            <a:r>
              <a:rPr lang="fr-FR" sz="2400" spc="-10" dirty="0">
                <a:solidFill>
                  <a:srgbClr val="333333"/>
                </a:solidFill>
                <a:latin typeface="Calibri Light"/>
                <a:cs typeface="Verdana"/>
              </a:rPr>
              <a:t>flexibilité, </a:t>
            </a:r>
            <a:r>
              <a:rPr lang="fr-FR" sz="2400" dirty="0">
                <a:solidFill>
                  <a:srgbClr val="333333"/>
                </a:solidFill>
                <a:latin typeface="Calibri Light"/>
                <a:cs typeface="Verdana"/>
              </a:rPr>
              <a:t>en </a:t>
            </a:r>
            <a:r>
              <a:rPr lang="fr-FR" sz="2400" spc="-5" dirty="0">
                <a:solidFill>
                  <a:srgbClr val="333333"/>
                </a:solidFill>
                <a:latin typeface="Calibri Light"/>
                <a:cs typeface="Verdana"/>
              </a:rPr>
              <a:t>acceptant de modifier son jugement.</a:t>
            </a:r>
            <a:endParaRPr lang="fr-FR" sz="2400" dirty="0">
              <a:solidFill>
                <a:srgbClr val="333333"/>
              </a:solidFill>
              <a:latin typeface="Calibri Light"/>
              <a:cs typeface="Verdana"/>
            </a:endParaRPr>
          </a:p>
          <a:p>
            <a:pPr marL="342900" marR="161290" indent="-342900" defTabSz="914400">
              <a:buClr>
                <a:srgbClr val="333333"/>
              </a:buClr>
              <a:buFont typeface="WingDings"/>
              <a:buChar char=""/>
              <a:tabLst>
                <a:tab pos="355600" algn="l"/>
              </a:tabLst>
            </a:pPr>
            <a:r>
              <a:rPr lang="fr-FR" sz="2400" spc="-10" dirty="0">
                <a:solidFill>
                  <a:srgbClr val="333333"/>
                </a:solidFill>
                <a:latin typeface="Calibri Light"/>
                <a:cs typeface="Verdana"/>
              </a:rPr>
              <a:t>Il faudrait </a:t>
            </a:r>
            <a:r>
              <a:rPr lang="fr-FR" sz="2400" spc="-5" dirty="0">
                <a:solidFill>
                  <a:srgbClr val="333333"/>
                </a:solidFill>
                <a:latin typeface="Calibri Light"/>
                <a:cs typeface="Verdana"/>
              </a:rPr>
              <a:t>de préférence, prendre </a:t>
            </a:r>
            <a:r>
              <a:rPr lang="fr-FR" sz="2400" dirty="0">
                <a:solidFill>
                  <a:srgbClr val="333333"/>
                </a:solidFill>
                <a:latin typeface="Calibri Light"/>
                <a:cs typeface="Verdana"/>
              </a:rPr>
              <a:t>en </a:t>
            </a:r>
            <a:r>
              <a:rPr lang="fr-FR" sz="2400" spc="-5" dirty="0">
                <a:solidFill>
                  <a:srgbClr val="333333"/>
                </a:solidFill>
                <a:latin typeface="Calibri Light"/>
                <a:cs typeface="Verdana"/>
              </a:rPr>
              <a:t>compte </a:t>
            </a:r>
            <a:r>
              <a:rPr lang="fr-FR" sz="2400" dirty="0">
                <a:solidFill>
                  <a:srgbClr val="333333"/>
                </a:solidFill>
                <a:latin typeface="Calibri Light"/>
                <a:cs typeface="Verdana"/>
              </a:rPr>
              <a:t>un </a:t>
            </a:r>
            <a:r>
              <a:rPr lang="fr-FR" sz="2400" spc="-5" dirty="0">
                <a:solidFill>
                  <a:srgbClr val="333333"/>
                </a:solidFill>
                <a:latin typeface="Calibri Light"/>
                <a:cs typeface="Verdana"/>
              </a:rPr>
              <a:t>maximum d'informations, </a:t>
            </a:r>
            <a:r>
              <a:rPr lang="fr-FR" sz="2400" spc="-20" dirty="0">
                <a:solidFill>
                  <a:srgbClr val="333333"/>
                </a:solidFill>
                <a:latin typeface="Calibri Light"/>
                <a:cs typeface="Verdana"/>
              </a:rPr>
              <a:t>avant </a:t>
            </a:r>
            <a:r>
              <a:rPr lang="fr-FR" sz="2400" spc="-5" dirty="0">
                <a:solidFill>
                  <a:srgbClr val="333333"/>
                </a:solidFill>
                <a:latin typeface="Calibri Light"/>
                <a:cs typeface="Verdana"/>
              </a:rPr>
              <a:t>de </a:t>
            </a:r>
            <a:r>
              <a:rPr lang="fr-FR" sz="2400" dirty="0">
                <a:solidFill>
                  <a:srgbClr val="333333"/>
                </a:solidFill>
                <a:latin typeface="Calibri Light"/>
                <a:cs typeface="Verdana"/>
              </a:rPr>
              <a:t>se </a:t>
            </a:r>
            <a:r>
              <a:rPr lang="fr-FR" sz="2400" spc="-5" dirty="0">
                <a:solidFill>
                  <a:srgbClr val="333333"/>
                </a:solidFill>
                <a:latin typeface="Calibri Light"/>
                <a:cs typeface="Verdana"/>
              </a:rPr>
              <a:t>forger </a:t>
            </a:r>
            <a:r>
              <a:rPr lang="fr-FR" sz="2400" dirty="0">
                <a:solidFill>
                  <a:srgbClr val="333333"/>
                </a:solidFill>
                <a:latin typeface="Calibri Light"/>
                <a:cs typeface="Verdana"/>
              </a:rPr>
              <a:t>une </a:t>
            </a:r>
            <a:r>
              <a:rPr lang="fr-FR" sz="2400" spc="-5" dirty="0">
                <a:solidFill>
                  <a:srgbClr val="333333"/>
                </a:solidFill>
                <a:latin typeface="Calibri Light"/>
                <a:cs typeface="Verdana"/>
              </a:rPr>
              <a:t>opinion.</a:t>
            </a:r>
            <a:endParaRPr lang="en-US" sz="2400" dirty="0">
              <a:latin typeface="Calibri Light"/>
            </a:endParaRPr>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68</a:t>
            </a:fld>
            <a:endParaRPr lang="en-US"/>
          </a:p>
        </p:txBody>
      </p:sp>
    </p:spTree>
    <p:extLst>
      <p:ext uri="{BB962C8B-B14F-4D97-AF65-F5344CB8AC3E}">
        <p14:creationId xmlns:p14="http://schemas.microsoft.com/office/powerpoint/2010/main" val="24010998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 rapport avec la psychose?</a:t>
            </a:r>
            <a:endParaRPr sz="3600"/>
          </a:p>
        </p:txBody>
      </p:sp>
      <p:sp>
        <p:nvSpPr>
          <p:cNvPr id="2" name="Content Placeholder 1"/>
          <p:cNvSpPr>
            <a:spLocks noGrp="1"/>
          </p:cNvSpPr>
          <p:nvPr>
            <p:ph idx="1"/>
          </p:nvPr>
        </p:nvSpPr>
        <p:spPr/>
        <p:txBody>
          <a:bodyPr/>
          <a:lstStyle/>
          <a:p>
            <a:pPr marR="121285" lvl="0" defTabSz="914400"/>
            <a:r>
              <a:rPr lang="fr-FR" sz="2000" spc="-5" dirty="0">
                <a:solidFill>
                  <a:srgbClr val="333333"/>
                </a:solidFill>
                <a:latin typeface="Calibri Light"/>
                <a:cs typeface="Verdana"/>
              </a:rPr>
              <a:t>De nombreuses </a:t>
            </a:r>
            <a:r>
              <a:rPr lang="fr-FR" sz="2000" spc="-10" dirty="0">
                <a:solidFill>
                  <a:srgbClr val="333333"/>
                </a:solidFill>
                <a:latin typeface="Calibri Light"/>
                <a:cs typeface="Verdana"/>
              </a:rPr>
              <a:t>personnes </a:t>
            </a:r>
            <a:r>
              <a:rPr lang="fr-FR" sz="2000" spc="-5" dirty="0">
                <a:solidFill>
                  <a:srgbClr val="333333"/>
                </a:solidFill>
                <a:latin typeface="Calibri Light"/>
                <a:cs typeface="Verdana"/>
              </a:rPr>
              <a:t>présentant </a:t>
            </a:r>
            <a:r>
              <a:rPr lang="fr-FR" sz="2000" spc="-10" dirty="0">
                <a:solidFill>
                  <a:srgbClr val="333333"/>
                </a:solidFill>
                <a:latin typeface="Calibri Light"/>
                <a:cs typeface="Verdana"/>
              </a:rPr>
              <a:t>des </a:t>
            </a:r>
            <a:r>
              <a:rPr lang="fr-FR" sz="2000" spc="-5" dirty="0">
                <a:solidFill>
                  <a:srgbClr val="333333"/>
                </a:solidFill>
                <a:latin typeface="Calibri Light"/>
                <a:cs typeface="Verdana"/>
              </a:rPr>
              <a:t>symptômes </a:t>
            </a:r>
            <a:r>
              <a:rPr lang="fr-FR" sz="2000" spc="-10" dirty="0">
                <a:solidFill>
                  <a:srgbClr val="333333"/>
                </a:solidFill>
                <a:latin typeface="Calibri Light"/>
                <a:cs typeface="Verdana"/>
              </a:rPr>
              <a:t>psychotiques </a:t>
            </a:r>
            <a:r>
              <a:rPr lang="fr-FR" sz="2000" spc="-5" dirty="0">
                <a:solidFill>
                  <a:srgbClr val="333333"/>
                </a:solidFill>
                <a:latin typeface="Calibri Light"/>
                <a:cs typeface="Verdana"/>
              </a:rPr>
              <a:t>maintiennent, malgré </a:t>
            </a:r>
            <a:r>
              <a:rPr lang="fr-FR" sz="2000" spc="-10" dirty="0">
                <a:solidFill>
                  <a:srgbClr val="333333"/>
                </a:solidFill>
                <a:latin typeface="Calibri Light"/>
                <a:cs typeface="Verdana"/>
              </a:rPr>
              <a:t>des preuves </a:t>
            </a:r>
            <a:r>
              <a:rPr lang="fr-FR" sz="2000" spc="-5" dirty="0" err="1">
                <a:solidFill>
                  <a:srgbClr val="333333"/>
                </a:solidFill>
                <a:latin typeface="Calibri Light"/>
                <a:cs typeface="Verdana"/>
              </a:rPr>
              <a:t>infirmantes</a:t>
            </a:r>
            <a:r>
              <a:rPr lang="fr-FR" sz="2000" spc="-5" dirty="0">
                <a:solidFill>
                  <a:srgbClr val="333333"/>
                </a:solidFill>
                <a:latin typeface="Calibri Light"/>
                <a:cs typeface="Verdana"/>
              </a:rPr>
              <a:t>, leur fausse interprétation. </a:t>
            </a:r>
            <a:r>
              <a:rPr lang="fr-FR" sz="2000" spc="-10" dirty="0">
                <a:solidFill>
                  <a:srgbClr val="333333"/>
                </a:solidFill>
                <a:latin typeface="Calibri Light"/>
                <a:cs typeface="Verdana"/>
              </a:rPr>
              <a:t>Ce qui peut, dans </a:t>
            </a:r>
            <a:r>
              <a:rPr lang="fr-FR" sz="2000" spc="-5" dirty="0">
                <a:solidFill>
                  <a:srgbClr val="333333"/>
                </a:solidFill>
                <a:latin typeface="Calibri Light"/>
                <a:cs typeface="Verdana"/>
              </a:rPr>
              <a:t>certains cas, </a:t>
            </a:r>
            <a:r>
              <a:rPr lang="fr-FR" sz="2000" spc="-10" dirty="0">
                <a:solidFill>
                  <a:srgbClr val="333333"/>
                </a:solidFill>
                <a:latin typeface="Calibri Light"/>
                <a:cs typeface="Verdana"/>
              </a:rPr>
              <a:t>avoir </a:t>
            </a:r>
            <a:r>
              <a:rPr lang="fr-FR" sz="2000" spc="-5" dirty="0">
                <a:solidFill>
                  <a:srgbClr val="333333"/>
                </a:solidFill>
                <a:latin typeface="Calibri Light"/>
                <a:cs typeface="Verdana"/>
              </a:rPr>
              <a:t>des </a:t>
            </a:r>
            <a:r>
              <a:rPr lang="fr-FR" sz="2000" spc="-10" dirty="0">
                <a:solidFill>
                  <a:srgbClr val="333333"/>
                </a:solidFill>
                <a:latin typeface="Calibri Light"/>
                <a:cs typeface="Verdana"/>
              </a:rPr>
              <a:t>conséquences</a:t>
            </a:r>
            <a:r>
              <a:rPr lang="fr-FR" sz="2000" spc="65" dirty="0">
                <a:solidFill>
                  <a:srgbClr val="333333"/>
                </a:solidFill>
                <a:latin typeface="Calibri Light"/>
                <a:cs typeface="Verdana"/>
              </a:rPr>
              <a:t> </a:t>
            </a:r>
            <a:r>
              <a:rPr lang="fr-FR" sz="2000" spc="-10" dirty="0">
                <a:solidFill>
                  <a:srgbClr val="333333"/>
                </a:solidFill>
                <a:latin typeface="Calibri Light"/>
                <a:cs typeface="Verdana"/>
              </a:rPr>
              <a:t>dramatiques.</a:t>
            </a:r>
            <a:endParaRPr lang="fr-FR" sz="2000" dirty="0">
              <a:solidFill>
                <a:srgbClr val="333333"/>
              </a:solidFill>
              <a:latin typeface="Calibri Light"/>
              <a:cs typeface="Verdana"/>
            </a:endParaRPr>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 rapport avec la psychose?</a:t>
            </a:r>
            <a:endParaRPr sz="3600"/>
          </a:p>
        </p:txBody>
      </p:sp>
      <p:sp>
        <p:nvSpPr>
          <p:cNvPr id="2" name="Content Placeholder 1"/>
          <p:cNvSpPr>
            <a:spLocks noGrp="1"/>
          </p:cNvSpPr>
          <p:nvPr>
            <p:ph idx="1"/>
          </p:nvPr>
        </p:nvSpPr>
        <p:spPr/>
        <p:txBody>
          <a:bodyPr/>
          <a:lstStyle/>
          <a:p>
            <a:pPr marR="121285" lvl="0" defTabSz="914400"/>
            <a:r>
              <a:rPr lang="fr-FR" sz="2000" spc="-5" dirty="0">
                <a:solidFill>
                  <a:srgbClr val="333333"/>
                </a:solidFill>
                <a:latin typeface="Calibri Light"/>
                <a:cs typeface="Verdana"/>
              </a:rPr>
              <a:t>De nombreuses </a:t>
            </a:r>
            <a:r>
              <a:rPr lang="fr-FR" sz="2000" spc="-10" dirty="0">
                <a:solidFill>
                  <a:srgbClr val="333333"/>
                </a:solidFill>
                <a:latin typeface="Calibri Light"/>
                <a:cs typeface="Verdana"/>
              </a:rPr>
              <a:t>personnes </a:t>
            </a:r>
            <a:r>
              <a:rPr lang="fr-FR" sz="2000" spc="-5" dirty="0">
                <a:solidFill>
                  <a:srgbClr val="333333"/>
                </a:solidFill>
                <a:latin typeface="Calibri Light"/>
                <a:cs typeface="Verdana"/>
              </a:rPr>
              <a:t>présentant </a:t>
            </a:r>
            <a:r>
              <a:rPr lang="fr-FR" sz="2000" spc="-10" dirty="0">
                <a:solidFill>
                  <a:srgbClr val="333333"/>
                </a:solidFill>
                <a:latin typeface="Calibri Light"/>
                <a:cs typeface="Verdana"/>
              </a:rPr>
              <a:t>des </a:t>
            </a:r>
            <a:r>
              <a:rPr lang="fr-FR" sz="2000" spc="-5" dirty="0">
                <a:solidFill>
                  <a:srgbClr val="333333"/>
                </a:solidFill>
                <a:latin typeface="Calibri Light"/>
                <a:cs typeface="Verdana"/>
              </a:rPr>
              <a:t>symptômes </a:t>
            </a:r>
            <a:r>
              <a:rPr lang="fr-FR" sz="2000" spc="-10" dirty="0">
                <a:solidFill>
                  <a:srgbClr val="333333"/>
                </a:solidFill>
                <a:latin typeface="Calibri Light"/>
                <a:cs typeface="Verdana"/>
              </a:rPr>
              <a:t>psychotiques </a:t>
            </a:r>
            <a:r>
              <a:rPr lang="fr-FR" sz="2000" spc="-5" dirty="0">
                <a:solidFill>
                  <a:srgbClr val="333333"/>
                </a:solidFill>
                <a:latin typeface="Calibri Light"/>
                <a:cs typeface="Verdana"/>
              </a:rPr>
              <a:t>maintiennent, malgré </a:t>
            </a:r>
            <a:r>
              <a:rPr lang="fr-FR" sz="2000" spc="-10" dirty="0">
                <a:solidFill>
                  <a:srgbClr val="333333"/>
                </a:solidFill>
                <a:latin typeface="Calibri Light"/>
                <a:cs typeface="Verdana"/>
              </a:rPr>
              <a:t>des preuves </a:t>
            </a:r>
            <a:r>
              <a:rPr lang="fr-FR" sz="2000" spc="-5" dirty="0" err="1">
                <a:solidFill>
                  <a:srgbClr val="333333"/>
                </a:solidFill>
                <a:latin typeface="Calibri Light"/>
                <a:cs typeface="Verdana"/>
              </a:rPr>
              <a:t>infirmantes</a:t>
            </a:r>
            <a:r>
              <a:rPr lang="fr-FR" sz="2000" spc="-5" dirty="0">
                <a:solidFill>
                  <a:srgbClr val="333333"/>
                </a:solidFill>
                <a:latin typeface="Calibri Light"/>
                <a:cs typeface="Verdana"/>
              </a:rPr>
              <a:t>, leur fausse interprétation. </a:t>
            </a:r>
            <a:r>
              <a:rPr lang="fr-FR" sz="2000" spc="-10" dirty="0">
                <a:solidFill>
                  <a:srgbClr val="333333"/>
                </a:solidFill>
                <a:latin typeface="Calibri Light"/>
                <a:cs typeface="Verdana"/>
              </a:rPr>
              <a:t>Ce qui peut, dans </a:t>
            </a:r>
            <a:r>
              <a:rPr lang="fr-FR" sz="2000" spc="-5" dirty="0">
                <a:solidFill>
                  <a:srgbClr val="333333"/>
                </a:solidFill>
                <a:latin typeface="Calibri Light"/>
                <a:cs typeface="Verdana"/>
              </a:rPr>
              <a:t>certains cas, </a:t>
            </a:r>
            <a:r>
              <a:rPr lang="fr-FR" sz="2000" spc="-10" dirty="0">
                <a:solidFill>
                  <a:srgbClr val="333333"/>
                </a:solidFill>
                <a:latin typeface="Calibri Light"/>
                <a:cs typeface="Verdana"/>
              </a:rPr>
              <a:t>avoir </a:t>
            </a:r>
            <a:r>
              <a:rPr lang="fr-FR" sz="2000" spc="-5" dirty="0">
                <a:solidFill>
                  <a:srgbClr val="333333"/>
                </a:solidFill>
                <a:latin typeface="Calibri Light"/>
                <a:cs typeface="Verdana"/>
              </a:rPr>
              <a:t>des </a:t>
            </a:r>
            <a:r>
              <a:rPr lang="fr-FR" sz="2000" spc="-10" dirty="0">
                <a:solidFill>
                  <a:srgbClr val="333333"/>
                </a:solidFill>
                <a:latin typeface="Calibri Light"/>
                <a:cs typeface="Verdana"/>
              </a:rPr>
              <a:t>conséquences</a:t>
            </a:r>
            <a:r>
              <a:rPr lang="fr-FR" sz="2000" spc="65" dirty="0">
                <a:solidFill>
                  <a:srgbClr val="333333"/>
                </a:solidFill>
                <a:latin typeface="Calibri Light"/>
                <a:cs typeface="Verdana"/>
              </a:rPr>
              <a:t> </a:t>
            </a:r>
            <a:r>
              <a:rPr lang="fr-FR" sz="2000" spc="-10" dirty="0">
                <a:solidFill>
                  <a:srgbClr val="333333"/>
                </a:solidFill>
                <a:latin typeface="Calibri Light"/>
                <a:cs typeface="Verdana"/>
              </a:rPr>
              <a:t>dramatiques.</a:t>
            </a:r>
            <a:endParaRPr lang="fr-FR" sz="2000" dirty="0">
              <a:solidFill>
                <a:srgbClr val="333333"/>
              </a:solidFill>
              <a:latin typeface="Calibri Light"/>
              <a:cs typeface="Verdana"/>
            </a:endParaRPr>
          </a:p>
          <a:p>
            <a:pPr marR="5080" lvl="0" defTabSz="914400"/>
            <a:r>
              <a:rPr lang="fr-FR" sz="2000" spc="-10" dirty="0">
                <a:solidFill>
                  <a:srgbClr val="004992"/>
                </a:solidFill>
                <a:latin typeface="Calibri Light"/>
                <a:cs typeface="Verdana"/>
              </a:rPr>
              <a:t>Exemple: </a:t>
            </a:r>
            <a:r>
              <a:rPr lang="fr-FR" sz="2000" spc="-15" dirty="0">
                <a:solidFill>
                  <a:srgbClr val="333333"/>
                </a:solidFill>
                <a:latin typeface="Calibri Light"/>
                <a:cs typeface="Verdana"/>
              </a:rPr>
              <a:t>Sven </a:t>
            </a:r>
            <a:r>
              <a:rPr lang="fr-FR" sz="2000" spc="-5" dirty="0">
                <a:solidFill>
                  <a:srgbClr val="333333"/>
                </a:solidFill>
                <a:latin typeface="Calibri Light"/>
                <a:cs typeface="Verdana"/>
              </a:rPr>
              <a:t>attaque son </a:t>
            </a:r>
            <a:r>
              <a:rPr lang="fr-FR" sz="2000" spc="-10" dirty="0">
                <a:solidFill>
                  <a:srgbClr val="333333"/>
                </a:solidFill>
                <a:latin typeface="Calibri Light"/>
                <a:cs typeface="Verdana"/>
              </a:rPr>
              <a:t>père. </a:t>
            </a:r>
            <a:r>
              <a:rPr lang="fr-FR" sz="2000" dirty="0">
                <a:solidFill>
                  <a:srgbClr val="333333"/>
                </a:solidFill>
                <a:latin typeface="Calibri Light"/>
                <a:cs typeface="Verdana"/>
              </a:rPr>
              <a:t>Il </a:t>
            </a:r>
            <a:r>
              <a:rPr lang="fr-FR" sz="2000" spc="-10" dirty="0">
                <a:solidFill>
                  <a:srgbClr val="333333"/>
                </a:solidFill>
                <a:latin typeface="Calibri Light"/>
                <a:cs typeface="Verdana"/>
              </a:rPr>
              <a:t>est convaincu que </a:t>
            </a:r>
            <a:r>
              <a:rPr lang="fr-FR" sz="2000" spc="-5" dirty="0">
                <a:solidFill>
                  <a:srgbClr val="333333"/>
                </a:solidFill>
                <a:latin typeface="Calibri Light"/>
                <a:cs typeface="Verdana"/>
              </a:rPr>
              <a:t>son </a:t>
            </a:r>
            <a:r>
              <a:rPr lang="fr-FR" sz="2000" spc="-10" dirty="0">
                <a:solidFill>
                  <a:srgbClr val="333333"/>
                </a:solidFill>
                <a:latin typeface="Calibri Light"/>
                <a:cs typeface="Verdana"/>
              </a:rPr>
              <a:t>père est </a:t>
            </a:r>
            <a:r>
              <a:rPr lang="fr-FR" sz="2000" spc="-5" dirty="0">
                <a:solidFill>
                  <a:srgbClr val="333333"/>
                </a:solidFill>
                <a:latin typeface="Calibri Light"/>
                <a:cs typeface="Verdana"/>
              </a:rPr>
              <a:t>mort </a:t>
            </a:r>
            <a:r>
              <a:rPr lang="fr-FR" sz="2000" spc="-10" dirty="0">
                <a:solidFill>
                  <a:srgbClr val="333333"/>
                </a:solidFill>
                <a:latin typeface="Calibri Light"/>
                <a:cs typeface="Verdana"/>
              </a:rPr>
              <a:t>depuis longtemps </a:t>
            </a:r>
            <a:r>
              <a:rPr lang="fr-FR" sz="2000" spc="-5" dirty="0">
                <a:solidFill>
                  <a:srgbClr val="333333"/>
                </a:solidFill>
                <a:latin typeface="Calibri Light"/>
                <a:cs typeface="Verdana"/>
              </a:rPr>
              <a:t>et </a:t>
            </a:r>
            <a:r>
              <a:rPr lang="fr-FR" sz="2000" spc="-10" dirty="0">
                <a:solidFill>
                  <a:srgbClr val="333333"/>
                </a:solidFill>
                <a:latin typeface="Calibri Light"/>
                <a:cs typeface="Verdana"/>
              </a:rPr>
              <a:t>que des </a:t>
            </a:r>
            <a:r>
              <a:rPr lang="fr-FR" sz="2000" spc="-5" dirty="0">
                <a:solidFill>
                  <a:srgbClr val="333333"/>
                </a:solidFill>
                <a:latin typeface="Calibri Light"/>
                <a:cs typeface="Verdana"/>
              </a:rPr>
              <a:t>robots ont </a:t>
            </a:r>
            <a:r>
              <a:rPr lang="fr-FR" sz="2000" spc="-10" dirty="0">
                <a:solidFill>
                  <a:srgbClr val="333333"/>
                </a:solidFill>
                <a:latin typeface="Calibri Light"/>
                <a:cs typeface="Verdana"/>
              </a:rPr>
              <a:t>pris possession </a:t>
            </a:r>
            <a:r>
              <a:rPr lang="fr-FR" sz="2000" spc="-5" dirty="0">
                <a:solidFill>
                  <a:srgbClr val="333333"/>
                </a:solidFill>
                <a:latin typeface="Calibri Light"/>
                <a:cs typeface="Verdana"/>
              </a:rPr>
              <a:t>de son corps. </a:t>
            </a:r>
            <a:r>
              <a:rPr lang="fr-FR" sz="2000" spc="-10" dirty="0">
                <a:solidFill>
                  <a:srgbClr val="333333"/>
                </a:solidFill>
                <a:latin typeface="Calibri Light"/>
                <a:cs typeface="Verdana"/>
              </a:rPr>
              <a:t>Même </a:t>
            </a:r>
            <a:r>
              <a:rPr lang="fr-FR" sz="2000" spc="-5" dirty="0">
                <a:solidFill>
                  <a:srgbClr val="333333"/>
                </a:solidFill>
                <a:latin typeface="Calibri Light"/>
                <a:cs typeface="Verdana"/>
              </a:rPr>
              <a:t>au </a:t>
            </a:r>
            <a:r>
              <a:rPr lang="fr-FR" sz="2000" spc="-10" dirty="0">
                <a:solidFill>
                  <a:srgbClr val="333333"/>
                </a:solidFill>
                <a:latin typeface="Calibri Light"/>
                <a:cs typeface="Verdana"/>
              </a:rPr>
              <a:t>moment </a:t>
            </a:r>
            <a:r>
              <a:rPr lang="fr-FR" sz="2000" spc="-5" dirty="0">
                <a:solidFill>
                  <a:srgbClr val="333333"/>
                </a:solidFill>
                <a:latin typeface="Calibri Light"/>
                <a:cs typeface="Verdana"/>
              </a:rPr>
              <a:t>où son </a:t>
            </a:r>
            <a:r>
              <a:rPr lang="fr-FR" sz="2000" spc="-10" dirty="0">
                <a:solidFill>
                  <a:srgbClr val="333333"/>
                </a:solidFill>
                <a:latin typeface="Calibri Light"/>
                <a:cs typeface="Verdana"/>
              </a:rPr>
              <a:t>père est blessé </a:t>
            </a:r>
            <a:r>
              <a:rPr lang="fr-FR" sz="2000" spc="-5" dirty="0">
                <a:solidFill>
                  <a:srgbClr val="333333"/>
                </a:solidFill>
                <a:latin typeface="Calibri Light"/>
                <a:cs typeface="Verdana"/>
              </a:rPr>
              <a:t>et commence a </a:t>
            </a:r>
            <a:r>
              <a:rPr lang="fr-FR" sz="2000" spc="-35" dirty="0">
                <a:solidFill>
                  <a:srgbClr val="333333"/>
                </a:solidFill>
                <a:latin typeface="Calibri Light"/>
                <a:cs typeface="Verdana"/>
              </a:rPr>
              <a:t>saigner, </a:t>
            </a:r>
            <a:r>
              <a:rPr lang="fr-FR" sz="2000" spc="-15" dirty="0">
                <a:solidFill>
                  <a:srgbClr val="333333"/>
                </a:solidFill>
                <a:latin typeface="Calibri Light"/>
                <a:cs typeface="Verdana"/>
              </a:rPr>
              <a:t>Sven </a:t>
            </a:r>
            <a:r>
              <a:rPr lang="fr-FR" sz="2000" spc="-5" dirty="0">
                <a:solidFill>
                  <a:srgbClr val="333333"/>
                </a:solidFill>
                <a:latin typeface="Calibri Light"/>
                <a:cs typeface="Verdana"/>
              </a:rPr>
              <a:t>reste</a:t>
            </a:r>
            <a:r>
              <a:rPr lang="fr-FR" sz="2000" spc="254" dirty="0">
                <a:solidFill>
                  <a:srgbClr val="333333"/>
                </a:solidFill>
                <a:latin typeface="Calibri Light"/>
                <a:cs typeface="Verdana"/>
              </a:rPr>
              <a:t> </a:t>
            </a:r>
            <a:r>
              <a:rPr lang="fr-FR" sz="2000" spc="-10" dirty="0">
                <a:solidFill>
                  <a:srgbClr val="333333"/>
                </a:solidFill>
                <a:latin typeface="Calibri Light"/>
                <a:cs typeface="Verdana"/>
              </a:rPr>
              <a:t>suspicieux.</a:t>
            </a:r>
            <a:endParaRPr lang="fr-FR" sz="2000" dirty="0">
              <a:solidFill>
                <a:srgbClr val="333333"/>
              </a:solidFill>
              <a:latin typeface="Calibri Light"/>
              <a:cs typeface="Verdana"/>
            </a:endParaRPr>
          </a:p>
          <a:p>
            <a:pPr lvl="0" defTabSz="914400"/>
            <a:r>
              <a:rPr lang="fr-FR" sz="2000" spc="-10" dirty="0">
                <a:solidFill>
                  <a:srgbClr val="004992"/>
                </a:solidFill>
                <a:latin typeface="Calibri Light"/>
                <a:cs typeface="Verdana"/>
              </a:rPr>
              <a:t>Situation: </a:t>
            </a:r>
            <a:r>
              <a:rPr lang="fr-FR" sz="2000" spc="-5" dirty="0">
                <a:solidFill>
                  <a:srgbClr val="333333"/>
                </a:solidFill>
                <a:latin typeface="Calibri Light"/>
                <a:cs typeface="Verdana"/>
              </a:rPr>
              <a:t>Le </a:t>
            </a:r>
            <a:r>
              <a:rPr lang="fr-FR" sz="2000" spc="-10" dirty="0">
                <a:solidFill>
                  <a:srgbClr val="333333"/>
                </a:solidFill>
                <a:latin typeface="Calibri Light"/>
                <a:cs typeface="Verdana"/>
              </a:rPr>
              <a:t>père </a:t>
            </a:r>
            <a:r>
              <a:rPr lang="fr-FR" sz="2000" spc="-5" dirty="0">
                <a:solidFill>
                  <a:srgbClr val="333333"/>
                </a:solidFill>
                <a:latin typeface="Calibri Light"/>
                <a:cs typeface="Verdana"/>
              </a:rPr>
              <a:t>agissait </a:t>
            </a:r>
            <a:r>
              <a:rPr lang="fr-FR" sz="2000" spc="-10" dirty="0">
                <a:solidFill>
                  <a:srgbClr val="333333"/>
                </a:solidFill>
                <a:latin typeface="Calibri Light"/>
                <a:cs typeface="Verdana"/>
              </a:rPr>
              <a:t>d'une </a:t>
            </a:r>
            <a:r>
              <a:rPr lang="fr-FR" sz="2000" spc="-5" dirty="0">
                <a:solidFill>
                  <a:srgbClr val="333333"/>
                </a:solidFill>
                <a:latin typeface="Calibri Light"/>
                <a:cs typeface="Verdana"/>
              </a:rPr>
              <a:t>façon </a:t>
            </a:r>
            <a:r>
              <a:rPr lang="fr-FR" sz="2000" spc="-10" dirty="0">
                <a:solidFill>
                  <a:srgbClr val="333333"/>
                </a:solidFill>
                <a:latin typeface="Calibri Light"/>
                <a:cs typeface="Verdana"/>
              </a:rPr>
              <a:t>particulière </a:t>
            </a:r>
            <a:r>
              <a:rPr lang="fr-FR" sz="2000" spc="-5" dirty="0">
                <a:solidFill>
                  <a:srgbClr val="333333"/>
                </a:solidFill>
                <a:latin typeface="Calibri Light"/>
                <a:cs typeface="Verdana"/>
              </a:rPr>
              <a:t>et </a:t>
            </a:r>
            <a:r>
              <a:rPr lang="fr-FR" sz="2000" spc="-10" dirty="0">
                <a:solidFill>
                  <a:srgbClr val="333333"/>
                </a:solidFill>
                <a:latin typeface="Calibri Light"/>
                <a:cs typeface="Verdana"/>
              </a:rPr>
              <a:t>étrange </a:t>
            </a:r>
            <a:r>
              <a:rPr lang="fr-FR" sz="2000" spc="-5" dirty="0">
                <a:solidFill>
                  <a:srgbClr val="333333"/>
                </a:solidFill>
                <a:latin typeface="Calibri Light"/>
                <a:cs typeface="Verdana"/>
              </a:rPr>
              <a:t>et non</a:t>
            </a:r>
            <a:r>
              <a:rPr lang="fr-FR" sz="2000" spc="300" dirty="0">
                <a:solidFill>
                  <a:srgbClr val="333333"/>
                </a:solidFill>
                <a:latin typeface="Calibri Light"/>
                <a:cs typeface="Verdana"/>
              </a:rPr>
              <a:t> </a:t>
            </a:r>
            <a:r>
              <a:rPr lang="fr-FR" sz="2000" spc="-10" dirty="0">
                <a:solidFill>
                  <a:srgbClr val="333333"/>
                </a:solidFill>
                <a:latin typeface="Calibri Light"/>
                <a:cs typeface="Verdana"/>
              </a:rPr>
              <a:t>coutumière.</a:t>
            </a:r>
            <a:endParaRPr lang="fr-FR" sz="2000" dirty="0">
              <a:solidFill>
                <a:srgbClr val="333333"/>
              </a:solidFill>
              <a:latin typeface="Calibri Light"/>
              <a:cs typeface="Verdana"/>
            </a:endParaRPr>
          </a:p>
          <a:p>
            <a:pPr marR="15875" lvl="0" defTabSz="914400"/>
            <a:r>
              <a:rPr lang="fr-FR" sz="2000" spc="-5" dirty="0">
                <a:solidFill>
                  <a:srgbClr val="004992"/>
                </a:solidFill>
                <a:latin typeface="Calibri Light"/>
                <a:cs typeface="Verdana"/>
              </a:rPr>
              <a:t>Mais: </a:t>
            </a:r>
            <a:r>
              <a:rPr lang="fr-FR" sz="2000" spc="-5" dirty="0">
                <a:solidFill>
                  <a:srgbClr val="333333"/>
                </a:solidFill>
                <a:latin typeface="Calibri Light"/>
                <a:cs typeface="Verdana"/>
              </a:rPr>
              <a:t>Les </a:t>
            </a:r>
            <a:r>
              <a:rPr lang="fr-FR" sz="2000" spc="-10" dirty="0">
                <a:solidFill>
                  <a:srgbClr val="333333"/>
                </a:solidFill>
                <a:latin typeface="Calibri Light"/>
                <a:cs typeface="Verdana"/>
              </a:rPr>
              <a:t>gens </a:t>
            </a:r>
            <a:r>
              <a:rPr lang="fr-FR" sz="2000" spc="-5" dirty="0">
                <a:solidFill>
                  <a:srgbClr val="333333"/>
                </a:solidFill>
                <a:latin typeface="Calibri Light"/>
                <a:cs typeface="Verdana"/>
              </a:rPr>
              <a:t>changent quand ils </a:t>
            </a:r>
            <a:r>
              <a:rPr lang="fr-FR" sz="2000" spc="-10" dirty="0">
                <a:solidFill>
                  <a:srgbClr val="333333"/>
                </a:solidFill>
                <a:latin typeface="Calibri Light"/>
                <a:cs typeface="Verdana"/>
              </a:rPr>
              <a:t>vieillissent; </a:t>
            </a:r>
            <a:r>
              <a:rPr lang="fr-FR" sz="2000" spc="-15" dirty="0">
                <a:solidFill>
                  <a:srgbClr val="333333"/>
                </a:solidFill>
                <a:latin typeface="Calibri Light"/>
                <a:cs typeface="Verdana"/>
              </a:rPr>
              <a:t>peut-être </a:t>
            </a:r>
            <a:r>
              <a:rPr lang="fr-FR" sz="2000" spc="-5" dirty="0">
                <a:solidFill>
                  <a:srgbClr val="333333"/>
                </a:solidFill>
                <a:latin typeface="Calibri Light"/>
                <a:cs typeface="Verdana"/>
              </a:rPr>
              <a:t>le </a:t>
            </a:r>
            <a:r>
              <a:rPr lang="fr-FR" sz="2000" spc="-10" dirty="0">
                <a:solidFill>
                  <a:srgbClr val="333333"/>
                </a:solidFill>
                <a:latin typeface="Calibri Light"/>
                <a:cs typeface="Verdana"/>
              </a:rPr>
              <a:t>père </a:t>
            </a:r>
            <a:r>
              <a:rPr lang="fr-FR" sz="2000" spc="-15" dirty="0">
                <a:solidFill>
                  <a:srgbClr val="333333"/>
                </a:solidFill>
                <a:latin typeface="Calibri Light"/>
                <a:cs typeface="Verdana"/>
              </a:rPr>
              <a:t>avait-il </a:t>
            </a:r>
            <a:r>
              <a:rPr lang="fr-FR" sz="2000" spc="-10" dirty="0">
                <a:solidFill>
                  <a:srgbClr val="333333"/>
                </a:solidFill>
                <a:latin typeface="Calibri Light"/>
                <a:cs typeface="Verdana"/>
              </a:rPr>
              <a:t>ses propres problèmes </a:t>
            </a:r>
            <a:r>
              <a:rPr lang="fr-FR" sz="2000" spc="-5" dirty="0">
                <a:solidFill>
                  <a:srgbClr val="333333"/>
                </a:solidFill>
                <a:latin typeface="Calibri Light"/>
                <a:cs typeface="Verdana"/>
              </a:rPr>
              <a:t>ou </a:t>
            </a:r>
            <a:r>
              <a:rPr lang="fr-FR" sz="2000" spc="-15" dirty="0">
                <a:solidFill>
                  <a:srgbClr val="333333"/>
                </a:solidFill>
                <a:latin typeface="Calibri Light"/>
                <a:cs typeface="Verdana"/>
              </a:rPr>
              <a:t>était-il </a:t>
            </a:r>
            <a:r>
              <a:rPr lang="fr-FR" sz="2000" spc="-10" dirty="0">
                <a:solidFill>
                  <a:srgbClr val="333333"/>
                </a:solidFill>
                <a:latin typeface="Calibri Light"/>
                <a:cs typeface="Verdana"/>
              </a:rPr>
              <a:t>dépassé avec </a:t>
            </a:r>
            <a:r>
              <a:rPr lang="fr-FR" sz="2000" spc="-5" dirty="0">
                <a:solidFill>
                  <a:srgbClr val="333333"/>
                </a:solidFill>
                <a:latin typeface="Calibri Light"/>
                <a:cs typeface="Verdana"/>
              </a:rPr>
              <a:t>son fils. La </a:t>
            </a:r>
            <a:r>
              <a:rPr lang="fr-FR" sz="2000" spc="-10" dirty="0">
                <a:solidFill>
                  <a:srgbClr val="333333"/>
                </a:solidFill>
                <a:latin typeface="Calibri Light"/>
                <a:cs typeface="Verdana"/>
              </a:rPr>
              <a:t>famille </a:t>
            </a:r>
            <a:r>
              <a:rPr lang="fr-FR" sz="2000" spc="-5" dirty="0">
                <a:solidFill>
                  <a:srgbClr val="333333"/>
                </a:solidFill>
                <a:latin typeface="Calibri Light"/>
                <a:cs typeface="Verdana"/>
              </a:rPr>
              <a:t>de </a:t>
            </a:r>
            <a:r>
              <a:rPr lang="fr-FR" sz="2000" spc="-15" dirty="0">
                <a:solidFill>
                  <a:srgbClr val="333333"/>
                </a:solidFill>
                <a:latin typeface="Calibri Light"/>
                <a:cs typeface="Verdana"/>
              </a:rPr>
              <a:t>Sven </a:t>
            </a:r>
            <a:r>
              <a:rPr lang="fr-FR" sz="2000" spc="-5" dirty="0">
                <a:solidFill>
                  <a:srgbClr val="333333"/>
                </a:solidFill>
                <a:latin typeface="Calibri Light"/>
                <a:cs typeface="Verdana"/>
              </a:rPr>
              <a:t>ne parvenait </a:t>
            </a:r>
            <a:r>
              <a:rPr lang="fr-FR" sz="2000" spc="-10" dirty="0">
                <a:solidFill>
                  <a:srgbClr val="333333"/>
                </a:solidFill>
                <a:latin typeface="Calibri Light"/>
                <a:cs typeface="Verdana"/>
              </a:rPr>
              <a:t>pas </a:t>
            </a:r>
            <a:r>
              <a:rPr lang="fr-FR" sz="2000" spc="-5" dirty="0">
                <a:solidFill>
                  <a:srgbClr val="333333"/>
                </a:solidFill>
                <a:latin typeface="Calibri Light"/>
                <a:cs typeface="Verdana"/>
              </a:rPr>
              <a:t>à </a:t>
            </a:r>
            <a:r>
              <a:rPr lang="fr-FR" sz="2000" spc="-15" dirty="0">
                <a:solidFill>
                  <a:srgbClr val="333333"/>
                </a:solidFill>
                <a:latin typeface="Calibri Light"/>
                <a:cs typeface="Verdana"/>
              </a:rPr>
              <a:t>le </a:t>
            </a:r>
            <a:r>
              <a:rPr lang="fr-FR" sz="2000" spc="-10" dirty="0">
                <a:solidFill>
                  <a:srgbClr val="333333"/>
                </a:solidFill>
                <a:latin typeface="Calibri Light"/>
                <a:cs typeface="Verdana"/>
              </a:rPr>
              <a:t>convaincre que </a:t>
            </a:r>
            <a:r>
              <a:rPr lang="fr-FR" sz="2000" spc="-5" dirty="0">
                <a:solidFill>
                  <a:srgbClr val="333333"/>
                </a:solidFill>
                <a:latin typeface="Calibri Light"/>
                <a:cs typeface="Verdana"/>
              </a:rPr>
              <a:t>tout était en ordre </a:t>
            </a:r>
            <a:r>
              <a:rPr lang="fr-FR" sz="2000" spc="-10" dirty="0">
                <a:solidFill>
                  <a:srgbClr val="333333"/>
                </a:solidFill>
                <a:latin typeface="Calibri Light"/>
                <a:cs typeface="Verdana"/>
              </a:rPr>
              <a:t>avec </a:t>
            </a:r>
            <a:r>
              <a:rPr lang="fr-FR" sz="2000" spc="-5" dirty="0">
                <a:solidFill>
                  <a:srgbClr val="333333"/>
                </a:solidFill>
                <a:latin typeface="Calibri Light"/>
                <a:cs typeface="Verdana"/>
              </a:rPr>
              <a:t>son</a:t>
            </a:r>
            <a:r>
              <a:rPr lang="fr-FR" sz="2000" spc="114" dirty="0">
                <a:solidFill>
                  <a:srgbClr val="333333"/>
                </a:solidFill>
                <a:latin typeface="Calibri Light"/>
                <a:cs typeface="Verdana"/>
              </a:rPr>
              <a:t> </a:t>
            </a:r>
            <a:r>
              <a:rPr lang="fr-FR" sz="2000" spc="-10" dirty="0">
                <a:solidFill>
                  <a:srgbClr val="333333"/>
                </a:solidFill>
                <a:latin typeface="Calibri Light"/>
                <a:cs typeface="Verdana"/>
              </a:rPr>
              <a:t>père.</a:t>
            </a:r>
            <a:endParaRPr lang="fr-FR" sz="2000" dirty="0">
              <a:solidFill>
                <a:srgbClr val="333333"/>
              </a:solidFill>
              <a:latin typeface="Calibri Light"/>
              <a:cs typeface="Verdana"/>
            </a:endParaRPr>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70</a:t>
            </a:fld>
            <a:endParaRPr lang="en-US"/>
          </a:p>
        </p:txBody>
      </p:sp>
    </p:spTree>
    <p:extLst>
      <p:ext uri="{BB962C8B-B14F-4D97-AF65-F5344CB8AC3E}">
        <p14:creationId xmlns:p14="http://schemas.microsoft.com/office/powerpoint/2010/main" val="9365352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noAutofit/>
          </a:bodyPr>
          <a:lstStyle/>
          <a:p>
            <a:pPr defTabSz="914377">
              <a:spcBef>
                <a:spcPts val="0"/>
              </a:spcBef>
            </a:pPr>
            <a:r>
              <a:rPr lang="fr-FR" sz="3600"/>
              <a:t>Quel rapport avec la psychose?</a:t>
            </a:r>
            <a:endParaRPr sz="3600"/>
          </a:p>
        </p:txBody>
      </p:sp>
      <p:sp>
        <p:nvSpPr>
          <p:cNvPr id="2" name="Content Placeholder 1"/>
          <p:cNvSpPr>
            <a:spLocks noGrp="1"/>
          </p:cNvSpPr>
          <p:nvPr>
            <p:ph idx="1"/>
          </p:nvPr>
        </p:nvSpPr>
        <p:spPr/>
        <p:txBody>
          <a:bodyPr/>
          <a:lstStyle/>
          <a:p>
            <a:pPr marR="121285" lvl="0" defTabSz="914400"/>
            <a:r>
              <a:rPr lang="fr-FR" sz="2000" spc="-5" dirty="0">
                <a:solidFill>
                  <a:srgbClr val="333333"/>
                </a:solidFill>
                <a:latin typeface="Calibri Light"/>
                <a:cs typeface="Verdana"/>
              </a:rPr>
              <a:t>De nombreuses </a:t>
            </a:r>
            <a:r>
              <a:rPr lang="fr-FR" sz="2000" spc="-10" dirty="0">
                <a:solidFill>
                  <a:srgbClr val="333333"/>
                </a:solidFill>
                <a:latin typeface="Calibri Light"/>
                <a:cs typeface="Verdana"/>
              </a:rPr>
              <a:t>personnes </a:t>
            </a:r>
            <a:r>
              <a:rPr lang="fr-FR" sz="2000" spc="-5" dirty="0">
                <a:solidFill>
                  <a:srgbClr val="333333"/>
                </a:solidFill>
                <a:latin typeface="Calibri Light"/>
                <a:cs typeface="Verdana"/>
              </a:rPr>
              <a:t>présentant </a:t>
            </a:r>
            <a:r>
              <a:rPr lang="fr-FR" sz="2000" spc="-10" dirty="0">
                <a:solidFill>
                  <a:srgbClr val="333333"/>
                </a:solidFill>
                <a:latin typeface="Calibri Light"/>
                <a:cs typeface="Verdana"/>
              </a:rPr>
              <a:t>des </a:t>
            </a:r>
            <a:r>
              <a:rPr lang="fr-FR" sz="2000" spc="-5" dirty="0">
                <a:solidFill>
                  <a:srgbClr val="333333"/>
                </a:solidFill>
                <a:latin typeface="Calibri Light"/>
                <a:cs typeface="Verdana"/>
              </a:rPr>
              <a:t>symptômes </a:t>
            </a:r>
            <a:r>
              <a:rPr lang="fr-FR" sz="2000" spc="-10" dirty="0">
                <a:solidFill>
                  <a:srgbClr val="333333"/>
                </a:solidFill>
                <a:latin typeface="Calibri Light"/>
                <a:cs typeface="Verdana"/>
              </a:rPr>
              <a:t>psychotiques </a:t>
            </a:r>
            <a:r>
              <a:rPr lang="fr-FR" sz="2000" spc="-5" dirty="0">
                <a:solidFill>
                  <a:srgbClr val="333333"/>
                </a:solidFill>
                <a:latin typeface="Calibri Light"/>
                <a:cs typeface="Verdana"/>
              </a:rPr>
              <a:t>maintiennent, malgré </a:t>
            </a:r>
            <a:r>
              <a:rPr lang="fr-FR" sz="2000" spc="-10" dirty="0">
                <a:solidFill>
                  <a:srgbClr val="333333"/>
                </a:solidFill>
                <a:latin typeface="Calibri Light"/>
                <a:cs typeface="Verdana"/>
              </a:rPr>
              <a:t>des preuves </a:t>
            </a:r>
            <a:r>
              <a:rPr lang="fr-FR" sz="2000" spc="-5" dirty="0" err="1">
                <a:solidFill>
                  <a:srgbClr val="333333"/>
                </a:solidFill>
                <a:latin typeface="Calibri Light"/>
                <a:cs typeface="Verdana"/>
              </a:rPr>
              <a:t>infirmantes</a:t>
            </a:r>
            <a:r>
              <a:rPr lang="fr-FR" sz="2000" spc="-5" dirty="0">
                <a:solidFill>
                  <a:srgbClr val="333333"/>
                </a:solidFill>
                <a:latin typeface="Calibri Light"/>
                <a:cs typeface="Verdana"/>
              </a:rPr>
              <a:t>, leur fausse interprétation. </a:t>
            </a:r>
            <a:r>
              <a:rPr lang="fr-FR" sz="2000" spc="-10" dirty="0">
                <a:solidFill>
                  <a:srgbClr val="333333"/>
                </a:solidFill>
                <a:latin typeface="Calibri Light"/>
                <a:cs typeface="Verdana"/>
              </a:rPr>
              <a:t>Ce qui peut, dans </a:t>
            </a:r>
            <a:r>
              <a:rPr lang="fr-FR" sz="2000" spc="-5" dirty="0">
                <a:solidFill>
                  <a:srgbClr val="333333"/>
                </a:solidFill>
                <a:latin typeface="Calibri Light"/>
                <a:cs typeface="Verdana"/>
              </a:rPr>
              <a:t>certains cas, </a:t>
            </a:r>
            <a:r>
              <a:rPr lang="fr-FR" sz="2000" spc="-10" dirty="0">
                <a:solidFill>
                  <a:srgbClr val="333333"/>
                </a:solidFill>
                <a:latin typeface="Calibri Light"/>
                <a:cs typeface="Verdana"/>
              </a:rPr>
              <a:t>avoir </a:t>
            </a:r>
            <a:r>
              <a:rPr lang="fr-FR" sz="2000" spc="-5" dirty="0">
                <a:solidFill>
                  <a:srgbClr val="333333"/>
                </a:solidFill>
                <a:latin typeface="Calibri Light"/>
                <a:cs typeface="Verdana"/>
              </a:rPr>
              <a:t>des </a:t>
            </a:r>
            <a:r>
              <a:rPr lang="fr-FR" sz="2000" spc="-10" dirty="0">
                <a:solidFill>
                  <a:srgbClr val="333333"/>
                </a:solidFill>
                <a:latin typeface="Calibri Light"/>
                <a:cs typeface="Verdana"/>
              </a:rPr>
              <a:t>conséquences</a:t>
            </a:r>
            <a:r>
              <a:rPr lang="fr-FR" sz="2000" spc="65" dirty="0">
                <a:solidFill>
                  <a:srgbClr val="333333"/>
                </a:solidFill>
                <a:latin typeface="Calibri Light"/>
                <a:cs typeface="Verdana"/>
              </a:rPr>
              <a:t> </a:t>
            </a:r>
            <a:r>
              <a:rPr lang="fr-FR" sz="2000" spc="-10" dirty="0">
                <a:solidFill>
                  <a:srgbClr val="333333"/>
                </a:solidFill>
                <a:latin typeface="Calibri Light"/>
                <a:cs typeface="Verdana"/>
              </a:rPr>
              <a:t>dramatiques.</a:t>
            </a:r>
            <a:endParaRPr lang="fr-FR" sz="2000" dirty="0">
              <a:solidFill>
                <a:srgbClr val="333333"/>
              </a:solidFill>
              <a:latin typeface="Calibri Light"/>
              <a:cs typeface="Verdana"/>
            </a:endParaRPr>
          </a:p>
          <a:p>
            <a:pPr marR="5080" lvl="0" defTabSz="914400"/>
            <a:r>
              <a:rPr lang="fr-FR" sz="2000" spc="-10" dirty="0">
                <a:solidFill>
                  <a:srgbClr val="004992"/>
                </a:solidFill>
                <a:latin typeface="Calibri Light"/>
                <a:cs typeface="Verdana"/>
              </a:rPr>
              <a:t>Exemple: </a:t>
            </a:r>
            <a:r>
              <a:rPr lang="fr-FR" sz="2000" spc="-15" dirty="0">
                <a:solidFill>
                  <a:srgbClr val="333333"/>
                </a:solidFill>
                <a:latin typeface="Calibri Light"/>
                <a:cs typeface="Verdana"/>
              </a:rPr>
              <a:t>Sven </a:t>
            </a:r>
            <a:r>
              <a:rPr lang="fr-FR" sz="2000" spc="-5" dirty="0">
                <a:solidFill>
                  <a:srgbClr val="333333"/>
                </a:solidFill>
                <a:latin typeface="Calibri Light"/>
                <a:cs typeface="Verdana"/>
              </a:rPr>
              <a:t>attaque son </a:t>
            </a:r>
            <a:r>
              <a:rPr lang="fr-FR" sz="2000" spc="-10" dirty="0">
                <a:solidFill>
                  <a:srgbClr val="333333"/>
                </a:solidFill>
                <a:latin typeface="Calibri Light"/>
                <a:cs typeface="Verdana"/>
              </a:rPr>
              <a:t>père. </a:t>
            </a:r>
            <a:r>
              <a:rPr lang="fr-FR" sz="2000" dirty="0">
                <a:solidFill>
                  <a:srgbClr val="333333"/>
                </a:solidFill>
                <a:latin typeface="Calibri Light"/>
                <a:cs typeface="Verdana"/>
              </a:rPr>
              <a:t>Il </a:t>
            </a:r>
            <a:r>
              <a:rPr lang="fr-FR" sz="2000" spc="-10" dirty="0">
                <a:solidFill>
                  <a:srgbClr val="333333"/>
                </a:solidFill>
                <a:latin typeface="Calibri Light"/>
                <a:cs typeface="Verdana"/>
              </a:rPr>
              <a:t>est convaincu que </a:t>
            </a:r>
            <a:r>
              <a:rPr lang="fr-FR" sz="2000" spc="-5" dirty="0">
                <a:solidFill>
                  <a:srgbClr val="333333"/>
                </a:solidFill>
                <a:latin typeface="Calibri Light"/>
                <a:cs typeface="Verdana"/>
              </a:rPr>
              <a:t>son </a:t>
            </a:r>
            <a:r>
              <a:rPr lang="fr-FR" sz="2000" spc="-10" dirty="0">
                <a:solidFill>
                  <a:srgbClr val="333333"/>
                </a:solidFill>
                <a:latin typeface="Calibri Light"/>
                <a:cs typeface="Verdana"/>
              </a:rPr>
              <a:t>père est </a:t>
            </a:r>
            <a:r>
              <a:rPr lang="fr-FR" sz="2000" spc="-5" dirty="0">
                <a:solidFill>
                  <a:srgbClr val="333333"/>
                </a:solidFill>
                <a:latin typeface="Calibri Light"/>
                <a:cs typeface="Verdana"/>
              </a:rPr>
              <a:t>mort </a:t>
            </a:r>
            <a:r>
              <a:rPr lang="fr-FR" sz="2000" spc="-10" dirty="0">
                <a:solidFill>
                  <a:srgbClr val="333333"/>
                </a:solidFill>
                <a:latin typeface="Calibri Light"/>
                <a:cs typeface="Verdana"/>
              </a:rPr>
              <a:t>depuis longtemps </a:t>
            </a:r>
            <a:r>
              <a:rPr lang="fr-FR" sz="2000" spc="-5" dirty="0">
                <a:solidFill>
                  <a:srgbClr val="333333"/>
                </a:solidFill>
                <a:latin typeface="Calibri Light"/>
                <a:cs typeface="Verdana"/>
              </a:rPr>
              <a:t>et </a:t>
            </a:r>
            <a:r>
              <a:rPr lang="fr-FR" sz="2000" spc="-10" dirty="0">
                <a:solidFill>
                  <a:srgbClr val="333333"/>
                </a:solidFill>
                <a:latin typeface="Calibri Light"/>
                <a:cs typeface="Verdana"/>
              </a:rPr>
              <a:t>que des </a:t>
            </a:r>
            <a:r>
              <a:rPr lang="fr-FR" sz="2000" spc="-5" dirty="0">
                <a:solidFill>
                  <a:srgbClr val="333333"/>
                </a:solidFill>
                <a:latin typeface="Calibri Light"/>
                <a:cs typeface="Verdana"/>
              </a:rPr>
              <a:t>robots ont </a:t>
            </a:r>
            <a:r>
              <a:rPr lang="fr-FR" sz="2000" spc="-10" dirty="0">
                <a:solidFill>
                  <a:srgbClr val="333333"/>
                </a:solidFill>
                <a:latin typeface="Calibri Light"/>
                <a:cs typeface="Verdana"/>
              </a:rPr>
              <a:t>pris possession </a:t>
            </a:r>
            <a:r>
              <a:rPr lang="fr-FR" sz="2000" spc="-5" dirty="0">
                <a:solidFill>
                  <a:srgbClr val="333333"/>
                </a:solidFill>
                <a:latin typeface="Calibri Light"/>
                <a:cs typeface="Verdana"/>
              </a:rPr>
              <a:t>de son corps. </a:t>
            </a:r>
            <a:r>
              <a:rPr lang="fr-FR" sz="2000" spc="-10" dirty="0">
                <a:solidFill>
                  <a:srgbClr val="333333"/>
                </a:solidFill>
                <a:latin typeface="Calibri Light"/>
                <a:cs typeface="Verdana"/>
              </a:rPr>
              <a:t>Même </a:t>
            </a:r>
            <a:r>
              <a:rPr lang="fr-FR" sz="2000" spc="-5" dirty="0">
                <a:solidFill>
                  <a:srgbClr val="333333"/>
                </a:solidFill>
                <a:latin typeface="Calibri Light"/>
                <a:cs typeface="Verdana"/>
              </a:rPr>
              <a:t>au </a:t>
            </a:r>
            <a:r>
              <a:rPr lang="fr-FR" sz="2000" spc="-10" dirty="0">
                <a:solidFill>
                  <a:srgbClr val="333333"/>
                </a:solidFill>
                <a:latin typeface="Calibri Light"/>
                <a:cs typeface="Verdana"/>
              </a:rPr>
              <a:t>moment </a:t>
            </a:r>
            <a:r>
              <a:rPr lang="fr-FR" sz="2000" spc="-5" dirty="0">
                <a:solidFill>
                  <a:srgbClr val="333333"/>
                </a:solidFill>
                <a:latin typeface="Calibri Light"/>
                <a:cs typeface="Verdana"/>
              </a:rPr>
              <a:t>où son </a:t>
            </a:r>
            <a:r>
              <a:rPr lang="fr-FR" sz="2000" spc="-10" dirty="0">
                <a:solidFill>
                  <a:srgbClr val="333333"/>
                </a:solidFill>
                <a:latin typeface="Calibri Light"/>
                <a:cs typeface="Verdana"/>
              </a:rPr>
              <a:t>père est blessé </a:t>
            </a:r>
            <a:r>
              <a:rPr lang="fr-FR" sz="2000" spc="-5" dirty="0">
                <a:solidFill>
                  <a:srgbClr val="333333"/>
                </a:solidFill>
                <a:latin typeface="Calibri Light"/>
                <a:cs typeface="Verdana"/>
              </a:rPr>
              <a:t>et commence a </a:t>
            </a:r>
            <a:r>
              <a:rPr lang="fr-FR" sz="2000" spc="-35" dirty="0">
                <a:solidFill>
                  <a:srgbClr val="333333"/>
                </a:solidFill>
                <a:latin typeface="Calibri Light"/>
                <a:cs typeface="Verdana"/>
              </a:rPr>
              <a:t>saigner, </a:t>
            </a:r>
            <a:r>
              <a:rPr lang="fr-FR" sz="2000" spc="-15" dirty="0">
                <a:solidFill>
                  <a:srgbClr val="333333"/>
                </a:solidFill>
                <a:latin typeface="Calibri Light"/>
                <a:cs typeface="Verdana"/>
              </a:rPr>
              <a:t>Sven </a:t>
            </a:r>
            <a:r>
              <a:rPr lang="fr-FR" sz="2000" spc="-5" dirty="0">
                <a:solidFill>
                  <a:srgbClr val="333333"/>
                </a:solidFill>
                <a:latin typeface="Calibri Light"/>
                <a:cs typeface="Verdana"/>
              </a:rPr>
              <a:t>reste</a:t>
            </a:r>
            <a:r>
              <a:rPr lang="fr-FR" sz="2000" spc="254" dirty="0">
                <a:solidFill>
                  <a:srgbClr val="333333"/>
                </a:solidFill>
                <a:latin typeface="Calibri Light"/>
                <a:cs typeface="Verdana"/>
              </a:rPr>
              <a:t> </a:t>
            </a:r>
            <a:r>
              <a:rPr lang="fr-FR" sz="2000" spc="-10" dirty="0">
                <a:solidFill>
                  <a:srgbClr val="333333"/>
                </a:solidFill>
                <a:latin typeface="Calibri Light"/>
                <a:cs typeface="Verdana"/>
              </a:rPr>
              <a:t>suspicieux.</a:t>
            </a:r>
            <a:endParaRPr lang="fr-FR" sz="2000" dirty="0">
              <a:solidFill>
                <a:srgbClr val="333333"/>
              </a:solidFill>
              <a:latin typeface="Calibri Light"/>
              <a:cs typeface="Verdana"/>
            </a:endParaRPr>
          </a:p>
          <a:p>
            <a:pPr lvl="0" defTabSz="914400"/>
            <a:r>
              <a:rPr lang="fr-FR" sz="2000" spc="-10" dirty="0">
                <a:solidFill>
                  <a:srgbClr val="004992"/>
                </a:solidFill>
                <a:latin typeface="Calibri Light"/>
                <a:cs typeface="Verdana"/>
              </a:rPr>
              <a:t>Situation: </a:t>
            </a:r>
            <a:r>
              <a:rPr lang="fr-FR" sz="2000" spc="-5" dirty="0">
                <a:solidFill>
                  <a:srgbClr val="333333"/>
                </a:solidFill>
                <a:latin typeface="Calibri Light"/>
                <a:cs typeface="Verdana"/>
              </a:rPr>
              <a:t>Le </a:t>
            </a:r>
            <a:r>
              <a:rPr lang="fr-FR" sz="2000" spc="-10" dirty="0">
                <a:solidFill>
                  <a:srgbClr val="333333"/>
                </a:solidFill>
                <a:latin typeface="Calibri Light"/>
                <a:cs typeface="Verdana"/>
              </a:rPr>
              <a:t>père </a:t>
            </a:r>
            <a:r>
              <a:rPr lang="fr-FR" sz="2000" spc="-5" dirty="0">
                <a:solidFill>
                  <a:srgbClr val="333333"/>
                </a:solidFill>
                <a:latin typeface="Calibri Light"/>
                <a:cs typeface="Verdana"/>
              </a:rPr>
              <a:t>agissait </a:t>
            </a:r>
            <a:r>
              <a:rPr lang="fr-FR" sz="2000" spc="-10" dirty="0">
                <a:solidFill>
                  <a:srgbClr val="333333"/>
                </a:solidFill>
                <a:latin typeface="Calibri Light"/>
                <a:cs typeface="Verdana"/>
              </a:rPr>
              <a:t>d'une </a:t>
            </a:r>
            <a:r>
              <a:rPr lang="fr-FR" sz="2000" spc="-5" dirty="0">
                <a:solidFill>
                  <a:srgbClr val="333333"/>
                </a:solidFill>
                <a:latin typeface="Calibri Light"/>
                <a:cs typeface="Verdana"/>
              </a:rPr>
              <a:t>façon </a:t>
            </a:r>
            <a:r>
              <a:rPr lang="fr-FR" sz="2000" spc="-10" dirty="0">
                <a:solidFill>
                  <a:srgbClr val="333333"/>
                </a:solidFill>
                <a:latin typeface="Calibri Light"/>
                <a:cs typeface="Verdana"/>
              </a:rPr>
              <a:t>particulière </a:t>
            </a:r>
            <a:r>
              <a:rPr lang="fr-FR" sz="2000" spc="-5" dirty="0">
                <a:solidFill>
                  <a:srgbClr val="333333"/>
                </a:solidFill>
                <a:latin typeface="Calibri Light"/>
                <a:cs typeface="Verdana"/>
              </a:rPr>
              <a:t>et </a:t>
            </a:r>
            <a:r>
              <a:rPr lang="fr-FR" sz="2000" spc="-10" dirty="0">
                <a:solidFill>
                  <a:srgbClr val="333333"/>
                </a:solidFill>
                <a:latin typeface="Calibri Light"/>
                <a:cs typeface="Verdana"/>
              </a:rPr>
              <a:t>étrange </a:t>
            </a:r>
            <a:r>
              <a:rPr lang="fr-FR" sz="2000" spc="-5" dirty="0">
                <a:solidFill>
                  <a:srgbClr val="333333"/>
                </a:solidFill>
                <a:latin typeface="Calibri Light"/>
                <a:cs typeface="Verdana"/>
              </a:rPr>
              <a:t>et non</a:t>
            </a:r>
            <a:r>
              <a:rPr lang="fr-FR" sz="2000" spc="300" dirty="0">
                <a:solidFill>
                  <a:srgbClr val="333333"/>
                </a:solidFill>
                <a:latin typeface="Calibri Light"/>
                <a:cs typeface="Verdana"/>
              </a:rPr>
              <a:t> </a:t>
            </a:r>
            <a:r>
              <a:rPr lang="fr-FR" sz="2000" spc="-10" dirty="0">
                <a:solidFill>
                  <a:srgbClr val="333333"/>
                </a:solidFill>
                <a:latin typeface="Calibri Light"/>
                <a:cs typeface="Verdana"/>
              </a:rPr>
              <a:t>coutumière.</a:t>
            </a:r>
            <a:endParaRPr lang="fr-FR" sz="2000" dirty="0">
              <a:solidFill>
                <a:srgbClr val="333333"/>
              </a:solidFill>
              <a:latin typeface="Calibri Light"/>
              <a:cs typeface="Verdana"/>
            </a:endParaRPr>
          </a:p>
          <a:p>
            <a:pPr marR="15875" lvl="0" defTabSz="914400"/>
            <a:r>
              <a:rPr lang="fr-FR" sz="2000" spc="-5" dirty="0">
                <a:solidFill>
                  <a:srgbClr val="004992"/>
                </a:solidFill>
                <a:latin typeface="Calibri Light"/>
                <a:cs typeface="Verdana"/>
              </a:rPr>
              <a:t>Mais: </a:t>
            </a:r>
            <a:r>
              <a:rPr lang="fr-FR" sz="2000" spc="-5" dirty="0">
                <a:solidFill>
                  <a:srgbClr val="333333"/>
                </a:solidFill>
                <a:latin typeface="Calibri Light"/>
                <a:cs typeface="Verdana"/>
              </a:rPr>
              <a:t>Les </a:t>
            </a:r>
            <a:r>
              <a:rPr lang="fr-FR" sz="2000" spc="-10" dirty="0">
                <a:solidFill>
                  <a:srgbClr val="333333"/>
                </a:solidFill>
                <a:latin typeface="Calibri Light"/>
                <a:cs typeface="Verdana"/>
              </a:rPr>
              <a:t>gens </a:t>
            </a:r>
            <a:r>
              <a:rPr lang="fr-FR" sz="2000" spc="-5" dirty="0">
                <a:solidFill>
                  <a:srgbClr val="333333"/>
                </a:solidFill>
                <a:latin typeface="Calibri Light"/>
                <a:cs typeface="Verdana"/>
              </a:rPr>
              <a:t>changent quand ils </a:t>
            </a:r>
            <a:r>
              <a:rPr lang="fr-FR" sz="2000" spc="-10" dirty="0">
                <a:solidFill>
                  <a:srgbClr val="333333"/>
                </a:solidFill>
                <a:latin typeface="Calibri Light"/>
                <a:cs typeface="Verdana"/>
              </a:rPr>
              <a:t>vieillissent; </a:t>
            </a:r>
            <a:r>
              <a:rPr lang="fr-FR" sz="2000" spc="-15" dirty="0">
                <a:solidFill>
                  <a:srgbClr val="333333"/>
                </a:solidFill>
                <a:latin typeface="Calibri Light"/>
                <a:cs typeface="Verdana"/>
              </a:rPr>
              <a:t>peut-être </a:t>
            </a:r>
            <a:r>
              <a:rPr lang="fr-FR" sz="2000" spc="-5" dirty="0">
                <a:solidFill>
                  <a:srgbClr val="333333"/>
                </a:solidFill>
                <a:latin typeface="Calibri Light"/>
                <a:cs typeface="Verdana"/>
              </a:rPr>
              <a:t>le </a:t>
            </a:r>
            <a:r>
              <a:rPr lang="fr-FR" sz="2000" spc="-10" dirty="0">
                <a:solidFill>
                  <a:srgbClr val="333333"/>
                </a:solidFill>
                <a:latin typeface="Calibri Light"/>
                <a:cs typeface="Verdana"/>
              </a:rPr>
              <a:t>père </a:t>
            </a:r>
            <a:r>
              <a:rPr lang="fr-FR" sz="2000" spc="-15" dirty="0">
                <a:solidFill>
                  <a:srgbClr val="333333"/>
                </a:solidFill>
                <a:latin typeface="Calibri Light"/>
                <a:cs typeface="Verdana"/>
              </a:rPr>
              <a:t>avait-il </a:t>
            </a:r>
            <a:r>
              <a:rPr lang="fr-FR" sz="2000" spc="-10" dirty="0">
                <a:solidFill>
                  <a:srgbClr val="333333"/>
                </a:solidFill>
                <a:latin typeface="Calibri Light"/>
                <a:cs typeface="Verdana"/>
              </a:rPr>
              <a:t>ses propres problèmes </a:t>
            </a:r>
            <a:r>
              <a:rPr lang="fr-FR" sz="2000" spc="-5" dirty="0">
                <a:solidFill>
                  <a:srgbClr val="333333"/>
                </a:solidFill>
                <a:latin typeface="Calibri Light"/>
                <a:cs typeface="Verdana"/>
              </a:rPr>
              <a:t>ou </a:t>
            </a:r>
            <a:r>
              <a:rPr lang="fr-FR" sz="2000" spc="-15" dirty="0">
                <a:solidFill>
                  <a:srgbClr val="333333"/>
                </a:solidFill>
                <a:latin typeface="Calibri Light"/>
                <a:cs typeface="Verdana"/>
              </a:rPr>
              <a:t>était-il </a:t>
            </a:r>
            <a:r>
              <a:rPr lang="fr-FR" sz="2000" spc="-10" dirty="0">
                <a:solidFill>
                  <a:srgbClr val="333333"/>
                </a:solidFill>
                <a:latin typeface="Calibri Light"/>
                <a:cs typeface="Verdana"/>
              </a:rPr>
              <a:t>dépassé avec </a:t>
            </a:r>
            <a:r>
              <a:rPr lang="fr-FR" sz="2000" spc="-5" dirty="0">
                <a:solidFill>
                  <a:srgbClr val="333333"/>
                </a:solidFill>
                <a:latin typeface="Calibri Light"/>
                <a:cs typeface="Verdana"/>
              </a:rPr>
              <a:t>son fils. La </a:t>
            </a:r>
            <a:r>
              <a:rPr lang="fr-FR" sz="2000" spc="-10" dirty="0">
                <a:solidFill>
                  <a:srgbClr val="333333"/>
                </a:solidFill>
                <a:latin typeface="Calibri Light"/>
                <a:cs typeface="Verdana"/>
              </a:rPr>
              <a:t>famille </a:t>
            </a:r>
            <a:r>
              <a:rPr lang="fr-FR" sz="2000" spc="-5" dirty="0">
                <a:solidFill>
                  <a:srgbClr val="333333"/>
                </a:solidFill>
                <a:latin typeface="Calibri Light"/>
                <a:cs typeface="Verdana"/>
              </a:rPr>
              <a:t>de </a:t>
            </a:r>
            <a:r>
              <a:rPr lang="fr-FR" sz="2000" spc="-15" dirty="0">
                <a:solidFill>
                  <a:srgbClr val="333333"/>
                </a:solidFill>
                <a:latin typeface="Calibri Light"/>
                <a:cs typeface="Verdana"/>
              </a:rPr>
              <a:t>Sven </a:t>
            </a:r>
            <a:r>
              <a:rPr lang="fr-FR" sz="2000" spc="-5" dirty="0">
                <a:solidFill>
                  <a:srgbClr val="333333"/>
                </a:solidFill>
                <a:latin typeface="Calibri Light"/>
                <a:cs typeface="Verdana"/>
              </a:rPr>
              <a:t>ne parvenait </a:t>
            </a:r>
            <a:r>
              <a:rPr lang="fr-FR" sz="2000" spc="-10" dirty="0">
                <a:solidFill>
                  <a:srgbClr val="333333"/>
                </a:solidFill>
                <a:latin typeface="Calibri Light"/>
                <a:cs typeface="Verdana"/>
              </a:rPr>
              <a:t>pas </a:t>
            </a:r>
            <a:r>
              <a:rPr lang="fr-FR" sz="2000" spc="-5" dirty="0">
                <a:solidFill>
                  <a:srgbClr val="333333"/>
                </a:solidFill>
                <a:latin typeface="Calibri Light"/>
                <a:cs typeface="Verdana"/>
              </a:rPr>
              <a:t>à </a:t>
            </a:r>
            <a:r>
              <a:rPr lang="fr-FR" sz="2000" spc="-15" dirty="0">
                <a:solidFill>
                  <a:srgbClr val="333333"/>
                </a:solidFill>
                <a:latin typeface="Calibri Light"/>
                <a:cs typeface="Verdana"/>
              </a:rPr>
              <a:t>le </a:t>
            </a:r>
            <a:r>
              <a:rPr lang="fr-FR" sz="2000" spc="-10" dirty="0">
                <a:solidFill>
                  <a:srgbClr val="333333"/>
                </a:solidFill>
                <a:latin typeface="Calibri Light"/>
                <a:cs typeface="Verdana"/>
              </a:rPr>
              <a:t>convaincre que </a:t>
            </a:r>
            <a:r>
              <a:rPr lang="fr-FR" sz="2000" spc="-5" dirty="0">
                <a:solidFill>
                  <a:srgbClr val="333333"/>
                </a:solidFill>
                <a:latin typeface="Calibri Light"/>
                <a:cs typeface="Verdana"/>
              </a:rPr>
              <a:t>tout était en ordre </a:t>
            </a:r>
            <a:r>
              <a:rPr lang="fr-FR" sz="2000" spc="-10" dirty="0">
                <a:solidFill>
                  <a:srgbClr val="333333"/>
                </a:solidFill>
                <a:latin typeface="Calibri Light"/>
                <a:cs typeface="Verdana"/>
              </a:rPr>
              <a:t>avec </a:t>
            </a:r>
            <a:r>
              <a:rPr lang="fr-FR" sz="2000" spc="-5" dirty="0">
                <a:solidFill>
                  <a:srgbClr val="333333"/>
                </a:solidFill>
                <a:latin typeface="Calibri Light"/>
                <a:cs typeface="Verdana"/>
              </a:rPr>
              <a:t>son</a:t>
            </a:r>
            <a:r>
              <a:rPr lang="fr-FR" sz="2000" spc="114" dirty="0">
                <a:solidFill>
                  <a:srgbClr val="333333"/>
                </a:solidFill>
                <a:latin typeface="Calibri Light"/>
                <a:cs typeface="Verdana"/>
              </a:rPr>
              <a:t> </a:t>
            </a:r>
            <a:r>
              <a:rPr lang="fr-FR" sz="2000" spc="-10" dirty="0">
                <a:solidFill>
                  <a:srgbClr val="333333"/>
                </a:solidFill>
                <a:latin typeface="Calibri Light"/>
                <a:cs typeface="Verdana"/>
              </a:rPr>
              <a:t>père.</a:t>
            </a:r>
            <a:endParaRPr lang="fr-FR" sz="2000" dirty="0">
              <a:solidFill>
                <a:srgbClr val="333333"/>
              </a:solidFill>
              <a:latin typeface="Calibri Light"/>
              <a:cs typeface="Verdana"/>
            </a:endParaRPr>
          </a:p>
          <a:p>
            <a:pPr marR="672465" lvl="0" defTabSz="914400"/>
            <a:r>
              <a:rPr lang="fr-FR" sz="2000" spc="-5" dirty="0">
                <a:solidFill>
                  <a:srgbClr val="333333"/>
                </a:solidFill>
                <a:latin typeface="Calibri Light"/>
                <a:cs typeface="Verdana"/>
              </a:rPr>
              <a:t>Il est difficile de </a:t>
            </a:r>
            <a:r>
              <a:rPr lang="fr-FR" sz="2000" spc="-10" dirty="0">
                <a:solidFill>
                  <a:srgbClr val="333333"/>
                </a:solidFill>
                <a:latin typeface="Calibri Light"/>
                <a:cs typeface="Verdana"/>
              </a:rPr>
              <a:t>garder </a:t>
            </a:r>
            <a:r>
              <a:rPr lang="fr-FR" sz="2000" spc="-5" dirty="0">
                <a:solidFill>
                  <a:srgbClr val="333333"/>
                </a:solidFill>
                <a:latin typeface="Calibri Light"/>
                <a:cs typeface="Verdana"/>
              </a:rPr>
              <a:t>une vision claire de la situation </a:t>
            </a:r>
            <a:r>
              <a:rPr lang="fr-FR" sz="2000" spc="-10" dirty="0">
                <a:solidFill>
                  <a:srgbClr val="333333"/>
                </a:solidFill>
                <a:latin typeface="Calibri Light"/>
                <a:cs typeface="Verdana"/>
              </a:rPr>
              <a:t>lorsqu’on </a:t>
            </a:r>
            <a:r>
              <a:rPr lang="fr-FR" sz="2000" spc="-5" dirty="0">
                <a:solidFill>
                  <a:srgbClr val="333333"/>
                </a:solidFill>
                <a:latin typeface="Calibri Light"/>
                <a:cs typeface="Verdana"/>
              </a:rPr>
              <a:t>se sent menacé. </a:t>
            </a:r>
            <a:r>
              <a:rPr lang="fr-FR" sz="2000" spc="-15" dirty="0">
                <a:solidFill>
                  <a:srgbClr val="333333"/>
                </a:solidFill>
                <a:latin typeface="Calibri Light"/>
                <a:cs typeface="Verdana"/>
              </a:rPr>
              <a:t>Soyez </a:t>
            </a:r>
            <a:r>
              <a:rPr lang="fr-FR" sz="2000" spc="-10" dirty="0">
                <a:solidFill>
                  <a:srgbClr val="333333"/>
                </a:solidFill>
                <a:latin typeface="Calibri Light"/>
                <a:cs typeface="Verdana"/>
              </a:rPr>
              <a:t>donc prudent dans </a:t>
            </a:r>
            <a:r>
              <a:rPr lang="fr-FR" sz="2000" spc="-15" dirty="0">
                <a:solidFill>
                  <a:srgbClr val="333333"/>
                </a:solidFill>
                <a:latin typeface="Calibri Light"/>
                <a:cs typeface="Verdana"/>
              </a:rPr>
              <a:t>vos </a:t>
            </a:r>
            <a:r>
              <a:rPr lang="fr-FR" sz="2000" spc="-10" dirty="0">
                <a:solidFill>
                  <a:srgbClr val="333333"/>
                </a:solidFill>
                <a:latin typeface="Calibri Light"/>
                <a:cs typeface="Verdana"/>
              </a:rPr>
              <a:t>jugements! </a:t>
            </a:r>
            <a:r>
              <a:rPr lang="fr-FR" sz="2000" spc="-5" dirty="0">
                <a:solidFill>
                  <a:srgbClr val="333333"/>
                </a:solidFill>
                <a:latin typeface="Calibri Light"/>
                <a:cs typeface="Verdana"/>
              </a:rPr>
              <a:t>Demandez conseil! </a:t>
            </a:r>
            <a:r>
              <a:rPr lang="fr-FR" sz="2000" spc="-65" dirty="0">
                <a:solidFill>
                  <a:srgbClr val="333333"/>
                </a:solidFill>
                <a:latin typeface="Calibri Light"/>
                <a:cs typeface="Verdana"/>
              </a:rPr>
              <a:t>Tout </a:t>
            </a:r>
            <a:r>
              <a:rPr lang="fr-FR" sz="2000" spc="-5" dirty="0">
                <a:solidFill>
                  <a:srgbClr val="333333"/>
                </a:solidFill>
                <a:latin typeface="Calibri Light"/>
                <a:cs typeface="Verdana"/>
              </a:rPr>
              <a:t>le monde n’en a </a:t>
            </a:r>
            <a:r>
              <a:rPr lang="fr-FR" sz="2000" spc="-10" dirty="0">
                <a:solidFill>
                  <a:srgbClr val="333333"/>
                </a:solidFill>
                <a:latin typeface="Calibri Light"/>
                <a:cs typeface="Verdana"/>
              </a:rPr>
              <a:t>pas </a:t>
            </a:r>
            <a:r>
              <a:rPr lang="fr-FR" sz="2000" spc="-5" dirty="0">
                <a:solidFill>
                  <a:srgbClr val="333333"/>
                </a:solidFill>
                <a:latin typeface="Calibri Light"/>
                <a:cs typeface="Verdana"/>
              </a:rPr>
              <a:t>après</a:t>
            </a:r>
            <a:r>
              <a:rPr lang="fr-FR" sz="2000" spc="10" dirty="0">
                <a:solidFill>
                  <a:srgbClr val="333333"/>
                </a:solidFill>
                <a:latin typeface="Calibri Light"/>
                <a:cs typeface="Verdana"/>
              </a:rPr>
              <a:t> </a:t>
            </a:r>
            <a:r>
              <a:rPr lang="fr-FR" sz="2000" spc="-10" dirty="0">
                <a:solidFill>
                  <a:srgbClr val="333333"/>
                </a:solidFill>
                <a:latin typeface="Calibri Light"/>
                <a:cs typeface="Verdana"/>
              </a:rPr>
              <a:t>vous!</a:t>
            </a:r>
            <a:endParaRPr lang="en-US" sz="2000" dirty="0">
              <a:latin typeface="Calibri Light"/>
            </a:endParaRPr>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71</a:t>
            </a:fld>
            <a:endParaRPr lang="en-US"/>
          </a:p>
        </p:txBody>
      </p:sp>
    </p:spTree>
    <p:extLst>
      <p:ext uri="{BB962C8B-B14F-4D97-AF65-F5344CB8AC3E}">
        <p14:creationId xmlns:p14="http://schemas.microsoft.com/office/powerpoint/2010/main" val="9525839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fr-FR">
                <a:solidFill>
                  <a:srgbClr val="333333"/>
                </a:solidFill>
              </a:rPr>
              <a:t>Entraînement métacognitifs 3 – Capacité à tenir compte des preuves infirmantes</a:t>
            </a:r>
            <a:endParaRPr lang="de-DE" dirty="0">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72</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8745041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08955" y="1813842"/>
            <a:ext cx="11376000" cy="597599"/>
          </a:xfrm>
          <a:prstGeom prst="rect">
            <a:avLst/>
          </a:prstGeom>
        </p:spPr>
        <p:txBody>
          <a:bodyPr vert="horz" wrap="square" lIns="0" tIns="12700" rIns="0" bIns="0" rtlCol="0">
            <a:spAutoFit/>
          </a:bodyPr>
          <a:lstStyle/>
          <a:p>
            <a:pPr marL="12700" marR="5080">
              <a:lnSpc>
                <a:spcPct val="100000"/>
              </a:lnSpc>
              <a:spcBef>
                <a:spcPts val="100"/>
              </a:spcBef>
            </a:pPr>
            <a:r>
              <a:rPr sz="950" spc="-5" dirty="0">
                <a:solidFill>
                  <a:srgbClr val="FFFFFF"/>
                </a:solidFill>
                <a:latin typeface="Calibri Light"/>
                <a:cs typeface="Verdana"/>
              </a:rPr>
              <a:t>Pictures used in this module are reproduced with indirect (creative commons license) </a:t>
            </a:r>
            <a:r>
              <a:rPr sz="950" dirty="0">
                <a:solidFill>
                  <a:srgbClr val="FFFFFF"/>
                </a:solidFill>
                <a:latin typeface="Calibri Light"/>
                <a:cs typeface="Verdana"/>
              </a:rPr>
              <a:t>or </a:t>
            </a:r>
            <a:r>
              <a:rPr sz="950" spc="-5" dirty="0">
                <a:solidFill>
                  <a:srgbClr val="FFFFFF"/>
                </a:solidFill>
                <a:latin typeface="Calibri Light"/>
                <a:cs typeface="Verdana"/>
              </a:rPr>
              <a:t>direct permission </a:t>
            </a:r>
            <a:r>
              <a:rPr sz="950" dirty="0">
                <a:solidFill>
                  <a:srgbClr val="FFFFFF"/>
                </a:solidFill>
                <a:latin typeface="Calibri Light"/>
                <a:cs typeface="Verdana"/>
              </a:rPr>
              <a:t>of </a:t>
            </a:r>
            <a:r>
              <a:rPr sz="950" spc="-5" dirty="0">
                <a:solidFill>
                  <a:srgbClr val="FFFFFF"/>
                </a:solidFill>
                <a:latin typeface="Calibri Light"/>
                <a:cs typeface="Verdana"/>
              </a:rPr>
              <a:t>the artists listed below, </a:t>
            </a:r>
            <a:r>
              <a:rPr sz="950" dirty="0">
                <a:solidFill>
                  <a:srgbClr val="FFFFFF"/>
                </a:solidFill>
                <a:latin typeface="Calibri Light"/>
                <a:cs typeface="Verdana"/>
              </a:rPr>
              <a:t>for </a:t>
            </a:r>
            <a:r>
              <a:rPr sz="950" spc="-5" dirty="0">
                <a:solidFill>
                  <a:srgbClr val="FFFFFF"/>
                </a:solidFill>
                <a:latin typeface="Calibri Light"/>
                <a:cs typeface="Verdana"/>
              </a:rPr>
              <a:t>which we  would </a:t>
            </a:r>
            <a:r>
              <a:rPr sz="950" spc="-10" dirty="0">
                <a:solidFill>
                  <a:srgbClr val="FFFFFF"/>
                </a:solidFill>
                <a:latin typeface="Calibri Light"/>
                <a:cs typeface="Verdana"/>
              </a:rPr>
              <a:t>like </a:t>
            </a:r>
            <a:r>
              <a:rPr sz="950" spc="-5" dirty="0">
                <a:solidFill>
                  <a:srgbClr val="FFFFFF"/>
                </a:solidFill>
                <a:latin typeface="Calibri Light"/>
                <a:cs typeface="Verdana"/>
              </a:rPr>
              <a:t>to express our </a:t>
            </a:r>
            <a:r>
              <a:rPr sz="950" spc="-10" dirty="0">
                <a:solidFill>
                  <a:srgbClr val="FFFFFF"/>
                </a:solidFill>
                <a:latin typeface="Calibri Light"/>
                <a:cs typeface="Verdana"/>
              </a:rPr>
              <a:t>gratitude! </a:t>
            </a:r>
            <a:r>
              <a:rPr sz="950" spc="-5" dirty="0">
                <a:solidFill>
                  <a:srgbClr val="FFFFFF"/>
                </a:solidFill>
                <a:latin typeface="Calibri Light"/>
                <a:cs typeface="Verdana"/>
              </a:rPr>
              <a:t>A full </a:t>
            </a:r>
            <a:r>
              <a:rPr sz="950" spc="-10" dirty="0">
                <a:solidFill>
                  <a:srgbClr val="FFFFFF"/>
                </a:solidFill>
                <a:latin typeface="Calibri Light"/>
                <a:cs typeface="Verdana"/>
              </a:rPr>
              <a:t>list </a:t>
            </a:r>
            <a:r>
              <a:rPr sz="950" spc="-5" dirty="0">
                <a:solidFill>
                  <a:srgbClr val="FFFFFF"/>
                </a:solidFill>
                <a:latin typeface="Calibri Light"/>
                <a:cs typeface="Verdana"/>
              </a:rPr>
              <a:t>can be obtained via </a:t>
            </a:r>
            <a:r>
              <a:rPr sz="950" u="sng" spc="-5" dirty="0">
                <a:solidFill>
                  <a:srgbClr val="FFFFFF"/>
                </a:solidFill>
                <a:uFill>
                  <a:solidFill>
                    <a:srgbClr val="FFFFFF"/>
                  </a:solidFill>
                </a:uFill>
                <a:latin typeface="Calibri Light"/>
                <a:cs typeface="Verdana"/>
                <a:hlinkClick r:id="rId3"/>
              </a:rPr>
              <a:t>www.uke.de/mkt</a:t>
            </a:r>
            <a:r>
              <a:rPr sz="950" spc="-5" dirty="0">
                <a:solidFill>
                  <a:srgbClr val="FFFFFF"/>
                </a:solidFill>
                <a:latin typeface="Calibri Light"/>
                <a:cs typeface="Verdana"/>
                <a:hlinkClick r:id="rId3"/>
              </a:rPr>
              <a:t>. </a:t>
            </a:r>
            <a:r>
              <a:rPr sz="950" spc="-5" dirty="0">
                <a:solidFill>
                  <a:srgbClr val="FFFFFF"/>
                </a:solidFill>
                <a:latin typeface="Calibri Light"/>
                <a:cs typeface="Verdana"/>
              </a:rPr>
              <a:t>If we have involuntarily breached copyright, </a:t>
            </a:r>
            <a:r>
              <a:rPr sz="950" spc="-10" dirty="0">
                <a:solidFill>
                  <a:srgbClr val="FFFFFF"/>
                </a:solidFill>
                <a:latin typeface="Calibri Light"/>
                <a:cs typeface="Verdana"/>
              </a:rPr>
              <a:t>please </a:t>
            </a:r>
            <a:r>
              <a:rPr sz="950" spc="-5" dirty="0">
                <a:solidFill>
                  <a:srgbClr val="FFFFFF"/>
                </a:solidFill>
                <a:latin typeface="Calibri Light"/>
                <a:cs typeface="Verdana"/>
              </a:rPr>
              <a:t>accept our  </a:t>
            </a:r>
            <a:r>
              <a:rPr sz="950" spc="-10" dirty="0">
                <a:solidFill>
                  <a:srgbClr val="FFFFFF"/>
                </a:solidFill>
                <a:latin typeface="Calibri Light"/>
                <a:cs typeface="Verdana"/>
              </a:rPr>
              <a:t>apologies. </a:t>
            </a:r>
            <a:r>
              <a:rPr sz="950" spc="-5" dirty="0">
                <a:solidFill>
                  <a:srgbClr val="FFFFFF"/>
                </a:solidFill>
                <a:latin typeface="Calibri Light"/>
                <a:cs typeface="Verdana"/>
              </a:rPr>
              <a:t>In </a:t>
            </a:r>
            <a:r>
              <a:rPr sz="950" spc="-10" dirty="0">
                <a:solidFill>
                  <a:srgbClr val="FFFFFF"/>
                </a:solidFill>
                <a:latin typeface="Calibri Light"/>
                <a:cs typeface="Verdana"/>
              </a:rPr>
              <a:t>this </a:t>
            </a:r>
            <a:r>
              <a:rPr sz="950" spc="-5" dirty="0">
                <a:solidFill>
                  <a:srgbClr val="FFFFFF"/>
                </a:solidFill>
                <a:latin typeface="Calibri Light"/>
                <a:cs typeface="Verdana"/>
              </a:rPr>
              <a:t>case, we kindly ask creators for </a:t>
            </a:r>
            <a:r>
              <a:rPr sz="950" spc="-10" dirty="0">
                <a:solidFill>
                  <a:srgbClr val="FFFFFF"/>
                </a:solidFill>
                <a:latin typeface="Calibri Light"/>
                <a:cs typeface="Verdana"/>
              </a:rPr>
              <a:t>their </a:t>
            </a:r>
            <a:r>
              <a:rPr sz="950" spc="-5" dirty="0">
                <a:solidFill>
                  <a:srgbClr val="FFFFFF"/>
                </a:solidFill>
                <a:latin typeface="Calibri Light"/>
                <a:cs typeface="Verdana"/>
              </a:rPr>
              <a:t>permission to use </a:t>
            </a:r>
            <a:r>
              <a:rPr sz="950" spc="-10" dirty="0">
                <a:solidFill>
                  <a:srgbClr val="FFFFFF"/>
                </a:solidFill>
                <a:latin typeface="Calibri Light"/>
                <a:cs typeface="Verdana"/>
              </a:rPr>
              <a:t>their </a:t>
            </a:r>
            <a:r>
              <a:rPr sz="950" spc="-5" dirty="0">
                <a:solidFill>
                  <a:srgbClr val="FFFFFF"/>
                </a:solidFill>
                <a:latin typeface="Calibri Light"/>
                <a:cs typeface="Verdana"/>
              </a:rPr>
              <a:t>work under the </a:t>
            </a:r>
            <a:r>
              <a:rPr lang="en-US" sz="950" spc="-5" dirty="0">
                <a:solidFill>
                  <a:srgbClr val="FFFFFF"/>
                </a:solidFill>
                <a:latin typeface="Calibri Light"/>
                <a:cs typeface="Verdana"/>
              </a:rPr>
              <a:t>“</a:t>
            </a:r>
            <a:r>
              <a:rPr sz="950" spc="-5" dirty="0">
                <a:solidFill>
                  <a:srgbClr val="FFFFFF"/>
                </a:solidFill>
                <a:latin typeface="Calibri Light"/>
                <a:cs typeface="Verdana"/>
              </a:rPr>
              <a:t>fair use</a:t>
            </a:r>
            <a:r>
              <a:rPr lang="en-US" sz="950" spc="-5" dirty="0">
                <a:solidFill>
                  <a:srgbClr val="FFFFFF"/>
                </a:solidFill>
                <a:latin typeface="Calibri Light"/>
                <a:cs typeface="Verdana"/>
              </a:rPr>
              <a:t>”</a:t>
            </a:r>
            <a:r>
              <a:rPr sz="950" spc="10" dirty="0">
                <a:solidFill>
                  <a:srgbClr val="FFFFFF"/>
                </a:solidFill>
                <a:latin typeface="Calibri Light"/>
                <a:cs typeface="Verdana"/>
              </a:rPr>
              <a:t> </a:t>
            </a:r>
            <a:r>
              <a:rPr sz="950" spc="-10" dirty="0">
                <a:solidFill>
                  <a:srgbClr val="FFFFFF"/>
                </a:solidFill>
                <a:latin typeface="Calibri Light"/>
                <a:cs typeface="Verdana"/>
              </a:rPr>
              <a:t>policy.</a:t>
            </a:r>
            <a:endParaRPr sz="950" dirty="0">
              <a:latin typeface="Calibri Light"/>
              <a:cs typeface="Verdana"/>
            </a:endParaRPr>
          </a:p>
          <a:p>
            <a:pPr marL="12700" marR="280670">
              <a:lnSpc>
                <a:spcPct val="100000"/>
              </a:lnSpc>
            </a:pPr>
            <a:r>
              <a:rPr sz="950" spc="-5" dirty="0">
                <a:solidFill>
                  <a:srgbClr val="FFFFFF"/>
                </a:solidFill>
                <a:latin typeface="Calibri Light"/>
                <a:cs typeface="Verdana"/>
              </a:rPr>
              <a:t>Die </a:t>
            </a:r>
            <a:r>
              <a:rPr sz="950" spc="-10" dirty="0">
                <a:solidFill>
                  <a:srgbClr val="FFFFFF"/>
                </a:solidFill>
                <a:latin typeface="Calibri Light"/>
                <a:cs typeface="Verdana"/>
              </a:rPr>
              <a:t>in </a:t>
            </a:r>
            <a:r>
              <a:rPr sz="950" spc="-5" dirty="0">
                <a:solidFill>
                  <a:srgbClr val="FFFFFF"/>
                </a:solidFill>
                <a:latin typeface="Calibri Light"/>
                <a:cs typeface="Verdana"/>
              </a:rPr>
              <a:t>diesem Modul verwendeten </a:t>
            </a:r>
            <a:r>
              <a:rPr sz="950" spc="-10" dirty="0">
                <a:solidFill>
                  <a:srgbClr val="FFFFFF"/>
                </a:solidFill>
                <a:latin typeface="Calibri Light"/>
                <a:cs typeface="Verdana"/>
              </a:rPr>
              <a:t>Bilder </a:t>
            </a:r>
            <a:r>
              <a:rPr sz="950" spc="-5" dirty="0">
                <a:solidFill>
                  <a:srgbClr val="FFFFFF"/>
                </a:solidFill>
                <a:latin typeface="Calibri Light"/>
                <a:cs typeface="Verdana"/>
              </a:rPr>
              <a:t>wurden mit der indirekten (creative commons Lizenz) oder direkten Zustimmung der untenstehenden  Künstler reproduziert, wofür wir uns herzlich bedanken möchten! Eine </a:t>
            </a:r>
            <a:r>
              <a:rPr sz="950" spc="-10" dirty="0">
                <a:solidFill>
                  <a:srgbClr val="FFFFFF"/>
                </a:solidFill>
                <a:latin typeface="Calibri Light"/>
                <a:cs typeface="Verdana"/>
              </a:rPr>
              <a:t>vollständige </a:t>
            </a:r>
            <a:r>
              <a:rPr sz="950" spc="-5" dirty="0">
                <a:solidFill>
                  <a:srgbClr val="FFFFFF"/>
                </a:solidFill>
                <a:latin typeface="Calibri Light"/>
                <a:cs typeface="Verdana"/>
              </a:rPr>
              <a:t>Liste ist hinterlegt auf </a:t>
            </a:r>
            <a:r>
              <a:rPr sz="950" u="sng" spc="-5" dirty="0">
                <a:solidFill>
                  <a:srgbClr val="FFFFFF"/>
                </a:solidFill>
                <a:uFill>
                  <a:solidFill>
                    <a:srgbClr val="FFFFFF"/>
                  </a:solidFill>
                </a:uFill>
                <a:latin typeface="Calibri Light"/>
                <a:cs typeface="Verdana"/>
                <a:hlinkClick r:id="rId3"/>
              </a:rPr>
              <a:t>www.uke.de/mkt</a:t>
            </a:r>
            <a:r>
              <a:rPr sz="950" spc="-5" dirty="0">
                <a:solidFill>
                  <a:srgbClr val="FFFFFF"/>
                </a:solidFill>
                <a:latin typeface="Calibri Light"/>
                <a:cs typeface="Verdana"/>
                <a:hlinkClick r:id="rId3"/>
              </a:rPr>
              <a:t>. </a:t>
            </a:r>
            <a:r>
              <a:rPr sz="950" spc="-5" dirty="0">
                <a:solidFill>
                  <a:srgbClr val="FFFFFF"/>
                </a:solidFill>
                <a:latin typeface="Calibri Light"/>
                <a:cs typeface="Verdana"/>
              </a:rPr>
              <a:t>Sollten wir  unbeabsichtigt </a:t>
            </a:r>
            <a:r>
              <a:rPr sz="950" spc="-10" dirty="0">
                <a:solidFill>
                  <a:srgbClr val="FFFFFF"/>
                </a:solidFill>
                <a:latin typeface="Calibri Light"/>
                <a:cs typeface="Verdana"/>
              </a:rPr>
              <a:t>gegen das </a:t>
            </a:r>
            <a:r>
              <a:rPr sz="950" spc="-5" dirty="0">
                <a:solidFill>
                  <a:srgbClr val="FFFFFF"/>
                </a:solidFill>
                <a:latin typeface="Calibri Light"/>
                <a:cs typeface="Verdana"/>
              </a:rPr>
              <a:t>Urheberrecht verstoßen haben, so </a:t>
            </a:r>
            <a:r>
              <a:rPr sz="950" spc="-10" dirty="0">
                <a:solidFill>
                  <a:srgbClr val="FFFFFF"/>
                </a:solidFill>
                <a:latin typeface="Calibri Light"/>
                <a:cs typeface="Verdana"/>
              </a:rPr>
              <a:t>bitten </a:t>
            </a:r>
            <a:r>
              <a:rPr sz="950" spc="-5" dirty="0">
                <a:solidFill>
                  <a:srgbClr val="FFFFFF"/>
                </a:solidFill>
                <a:latin typeface="Calibri Light"/>
                <a:cs typeface="Verdana"/>
              </a:rPr>
              <a:t>wir dies vielmals zu entschuldigen und </a:t>
            </a:r>
            <a:r>
              <a:rPr sz="950" spc="-10" dirty="0">
                <a:solidFill>
                  <a:srgbClr val="FFFFFF"/>
                </a:solidFill>
                <a:latin typeface="Calibri Light"/>
                <a:cs typeface="Verdana"/>
              </a:rPr>
              <a:t>bitten nachträglich </a:t>
            </a:r>
            <a:r>
              <a:rPr sz="950" spc="-5" dirty="0">
                <a:solidFill>
                  <a:srgbClr val="FFFFFF"/>
                </a:solidFill>
                <a:latin typeface="Calibri Light"/>
                <a:cs typeface="Verdana"/>
              </a:rPr>
              <a:t>um </a:t>
            </a:r>
            <a:r>
              <a:rPr sz="950" spc="-10" dirty="0">
                <a:solidFill>
                  <a:srgbClr val="FFFFFF"/>
                </a:solidFill>
                <a:latin typeface="Calibri Light"/>
                <a:cs typeface="Verdana"/>
              </a:rPr>
              <a:t>die  </a:t>
            </a:r>
            <a:r>
              <a:rPr sz="950" spc="-5" dirty="0">
                <a:solidFill>
                  <a:srgbClr val="FFFFFF"/>
                </a:solidFill>
                <a:latin typeface="Calibri Light"/>
                <a:cs typeface="Verdana"/>
              </a:rPr>
              <a:t>Verwendungserlaubnis.</a:t>
            </a:r>
            <a:endParaRPr sz="950" dirty="0">
              <a:latin typeface="Calibri Light"/>
              <a:cs typeface="Verdana"/>
            </a:endParaRPr>
          </a:p>
        </p:txBody>
      </p:sp>
      <p:sp>
        <p:nvSpPr>
          <p:cNvPr id="6" name="Footer Placeholder 5"/>
          <p:cNvSpPr>
            <a:spLocks noGrp="1"/>
          </p:cNvSpPr>
          <p:nvPr>
            <p:ph type="ftr" sz="quarter" idx="11"/>
          </p:nvPr>
        </p:nvSpPr>
        <p:spPr/>
        <p:txBody>
          <a:bodyPr/>
          <a:lstStyle/>
          <a:p>
            <a:r>
              <a:rPr lang="fr-FR"/>
              <a:t>Entraînement métacognitifs 3 – Capacité à tenir compte des preuves infirmantes</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73</a:t>
            </a:fld>
            <a:endParaRPr lang="en-US"/>
          </a:p>
        </p:txBody>
      </p:sp>
      <p:graphicFrame>
        <p:nvGraphicFramePr>
          <p:cNvPr id="8" name="Group 2"/>
          <p:cNvGraphicFramePr>
            <a:graphicFrameLocks noGrp="1"/>
          </p:cNvGraphicFramePr>
          <p:nvPr>
            <p:extLst>
              <p:ext uri="{D42A27DB-BD31-4B8C-83A1-F6EECF244321}">
                <p14:modId xmlns:p14="http://schemas.microsoft.com/office/powerpoint/2010/main" val="2622311938"/>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  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 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 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Verschiedene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Feuer, Koch,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Wohltätigkeitsgala</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Verbrecher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Junge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Tür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Überfall</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Cowboys,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Hunde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Tisch, Taxi,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einige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Motive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sind</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6051</Words>
  <Application>Microsoft Office PowerPoint</Application>
  <PresentationFormat>Benutzerdefiniert</PresentationFormat>
  <Paragraphs>726</Paragraphs>
  <Slides>73</Slides>
  <Notes>73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73</vt:i4>
      </vt:variant>
    </vt:vector>
  </HeadingPairs>
  <TitlesOfParts>
    <vt:vector size="80" baseType="lpstr">
      <vt:lpstr>Arial</vt:lpstr>
      <vt:lpstr>Calibri</vt:lpstr>
      <vt:lpstr>Calibri Light</vt:lpstr>
      <vt:lpstr>Symbol</vt:lpstr>
      <vt:lpstr>Verdana</vt:lpstr>
      <vt:lpstr>WingDings</vt:lpstr>
      <vt:lpstr>UKE_PPT-Vorlage_16zu9</vt:lpstr>
      <vt:lpstr>MCT 3 A – Capacité à tenir compte des preuves infirmantes</vt:lpstr>
      <vt:lpstr>Modification de son propre point de vue</vt:lpstr>
      <vt:lpstr>Modification de son propre point de vue</vt:lpstr>
      <vt:lpstr>Modification de son propre point de vue</vt:lpstr>
      <vt:lpstr>Modification de son propre point de vue</vt:lpstr>
      <vt:lpstr>Quand les prédictions ne se réalisent pas</vt:lpstr>
      <vt:lpstr>Quand les prédictions ne se réalisent pas</vt:lpstr>
      <vt:lpstr>Exemples pour diminuer la capacité à tenir compte des preuves infirmantes (la politique de l’autruche)</vt:lpstr>
      <vt:lpstr>Exemples pour diminuer la capacité à tenir compte des preuves infirmantes (la politique de l’autruche)</vt:lpstr>
      <vt:lpstr>Exemples pour diminuer la capacité à tenir compte des preuves infirmantes (la politique de l’autruche)</vt:lpstr>
      <vt:lpstr>Exemples pour diminuer la capacité à tenir compte des preuves infirmantes (la politique de l’autruche)</vt:lpstr>
      <vt:lpstr>Pourquoi faisons-nous cela?</vt:lpstr>
      <vt:lpstr>Comment un changement insuffisant de croyances promeut de mauvaises interprétations durant la psychose - exemples</vt:lpstr>
      <vt:lpstr>Les trois images ci-dessous appartiennent à une certaine catégorie. De quelle catégorie s’agit-il??</vt:lpstr>
      <vt:lpstr>Catégorie: êtres vivants!</vt:lpstr>
      <vt:lpstr>Exercice</vt:lpstr>
      <vt:lpstr>Exercice</vt:lpstr>
      <vt:lpstr>Exercice</vt:lpstr>
      <vt:lpstr>Exercice</vt:lpstr>
      <vt:lpstr>Qu'est-ce qui pourrait s'être produit?</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Estimez à nouveau la vraisemblance.</vt:lpstr>
      <vt:lpstr>Estimez à nouveau la vraisemblance.</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Facultatif: Clip vidéo</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Transfert à la vie quotidienne</vt:lpstr>
      <vt:lpstr>Transfert à la vie quotidienne</vt:lpstr>
      <vt:lpstr>Transfert à la vie quotidienne</vt:lpstr>
      <vt:lpstr>Quel rapport avec la psychose?</vt:lpstr>
      <vt:lpstr>Quel rapport avec la psychose?</vt:lpstr>
      <vt:lpstr>Quel rapport avec la psychose?</vt:lpstr>
      <vt:lpstr>Merci de votre attention!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cp:revision>
  <dcterms:created xsi:type="dcterms:W3CDTF">2019-07-25T12:13:11Z</dcterms:created>
  <dcterms:modified xsi:type="dcterms:W3CDTF">2021-09-17T10:24:03Z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2015-11-06T00:00:00Z</vt:filetime>
  </property>
  <property fmtid="{D5CDD505-2E9C-101B-9397-08002B2CF9AE}" pid="3" name="Creator">
    <vt:lpwstr>Microsoft® PowerPoint® 2013</vt:lpwstr>
  </property>
  <property fmtid="{D5CDD505-2E9C-101B-9397-08002B2CF9AE}" pid="4" name="LastSaved">
    <vt:filetime>2019-07-25T00:00:00Z</vt:filetime>
  </property>
</Properties>
</file>