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41"/>
  </p:notesMasterIdLst>
  <p:handoutMasterIdLst>
    <p:handoutMasterId r:id="rId42"/>
  </p:handoutMasterIdLst>
  <p:sldIdLst>
    <p:sldId id="469" r:id="rId2"/>
    <p:sldId id="422" r:id="rId3"/>
    <p:sldId id="449" r:id="rId4"/>
    <p:sldId id="424" r:id="rId5"/>
    <p:sldId id="425" r:id="rId6"/>
    <p:sldId id="411" r:id="rId7"/>
    <p:sldId id="457" r:id="rId8"/>
    <p:sldId id="451" r:id="rId9"/>
    <p:sldId id="456" r:id="rId10"/>
    <p:sldId id="372" r:id="rId11"/>
    <p:sldId id="452" r:id="rId12"/>
    <p:sldId id="453" r:id="rId13"/>
    <p:sldId id="399" r:id="rId14"/>
    <p:sldId id="401" r:id="rId15"/>
    <p:sldId id="454" r:id="rId16"/>
    <p:sldId id="455" r:id="rId17"/>
    <p:sldId id="376" r:id="rId18"/>
    <p:sldId id="313" r:id="rId19"/>
    <p:sldId id="402" r:id="rId20"/>
    <p:sldId id="410" r:id="rId21"/>
    <p:sldId id="406" r:id="rId22"/>
    <p:sldId id="470" r:id="rId23"/>
    <p:sldId id="458" r:id="rId24"/>
    <p:sldId id="460" r:id="rId25"/>
    <p:sldId id="459" r:id="rId26"/>
    <p:sldId id="309" r:id="rId27"/>
    <p:sldId id="462" r:id="rId28"/>
    <p:sldId id="464" r:id="rId29"/>
    <p:sldId id="466" r:id="rId30"/>
    <p:sldId id="467" r:id="rId31"/>
    <p:sldId id="445" r:id="rId32"/>
    <p:sldId id="431" r:id="rId33"/>
    <p:sldId id="432" r:id="rId34"/>
    <p:sldId id="433" r:id="rId35"/>
    <p:sldId id="468" r:id="rId36"/>
    <p:sldId id="314" r:id="rId37"/>
    <p:sldId id="392" r:id="rId38"/>
    <p:sldId id="446" r:id="rId39"/>
    <p:sldId id="434" r:id="rId40"/>
  </p:sldIdLst>
  <p:sldSz cx="12195175" cy="6858000"/>
  <p:notesSz cx="7099300" cy="10234613"/>
  <p:defaultTextStyle>
    <a:defPPr>
      <a:defRPr lang="de-DE"/>
    </a:defPPr>
    <a:lvl1pPr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5pPr>
    <a:lvl6pPr marL="2286000" algn="l" defTabSz="914400" rtl="0" eaLnBrk="1" latinLnBrk="0" hangingPunct="1">
      <a:defRPr sz="1000" kern="1200">
        <a:solidFill>
          <a:schemeClr val="tx1"/>
        </a:solidFill>
        <a:latin typeface="Arial" panose="020B0604020202020204" pitchFamily="34" charset="0"/>
        <a:ea typeface="+mn-ea"/>
        <a:cs typeface="+mn-cs"/>
      </a:defRPr>
    </a:lvl6pPr>
    <a:lvl7pPr marL="2743200" algn="l" defTabSz="914400" rtl="0" eaLnBrk="1" latinLnBrk="0" hangingPunct="1">
      <a:defRPr sz="1000" kern="1200">
        <a:solidFill>
          <a:schemeClr val="tx1"/>
        </a:solidFill>
        <a:latin typeface="Arial" panose="020B0604020202020204" pitchFamily="34" charset="0"/>
        <a:ea typeface="+mn-ea"/>
        <a:cs typeface="+mn-cs"/>
      </a:defRPr>
    </a:lvl7pPr>
    <a:lvl8pPr marL="3200400" algn="l" defTabSz="914400" rtl="0" eaLnBrk="1" latinLnBrk="0" hangingPunct="1">
      <a:defRPr sz="1000" kern="1200">
        <a:solidFill>
          <a:schemeClr val="tx1"/>
        </a:solidFill>
        <a:latin typeface="Arial" panose="020B0604020202020204" pitchFamily="34" charset="0"/>
        <a:ea typeface="+mn-ea"/>
        <a:cs typeface="+mn-cs"/>
      </a:defRPr>
    </a:lvl8pPr>
    <a:lvl9pPr marL="3657600" algn="l" defTabSz="914400" rtl="0" eaLnBrk="1" latinLnBrk="0" hangingPunct="1">
      <a:defRPr sz="1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840">
          <p15:clr>
            <a:srgbClr val="A4A3A4"/>
          </p15:clr>
        </p15:guide>
        <p15:guide id="2" pos="2562">
          <p15:clr>
            <a:srgbClr val="A4A3A4"/>
          </p15:clr>
        </p15:guide>
        <p15:guide id="3" pos="3417">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78" autoAdjust="0"/>
    <p:restoredTop sz="94660"/>
  </p:normalViewPr>
  <p:slideViewPr>
    <p:cSldViewPr>
      <p:cViewPr varScale="1">
        <p:scale>
          <a:sx n="62" d="100"/>
          <a:sy n="62" d="100"/>
        </p:scale>
        <p:origin x="956" y="76"/>
      </p:cViewPr>
      <p:guideLst>
        <p:guide orient="horz" pos="2840"/>
        <p:guide pos="2562"/>
        <p:guide pos="3417"/>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7392"/>
    </p:cViewPr>
  </p:sorterViewPr>
  <p:notesViewPr>
    <p:cSldViewPr>
      <p:cViewPr varScale="1">
        <p:scale>
          <a:sx n="53" d="100"/>
          <a:sy n="53" d="100"/>
        </p:scale>
        <p:origin x="-1836" y="-7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50F69B1C-A2C3-4D72-AECF-C7F72076965C}" type="slidenum">
              <a:rPr lang="en-US"/>
              <a:pPr>
                <a:defRPr/>
              </a:pPr>
              <a:t>‹Nr.›</a:t>
            </a:fld>
            <a:endParaRPr lang="en-US"/>
          </a:p>
        </p:txBody>
      </p:sp>
    </p:spTree>
    <p:extLst>
      <p:ext uri="{BB962C8B-B14F-4D97-AF65-F5344CB8AC3E}">
        <p14:creationId xmlns:p14="http://schemas.microsoft.com/office/powerpoint/2010/main" val="3567434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820ACC91-A15E-42DF-AB23-87770A09A89C}" type="slidenum">
              <a:rPr lang="en-US"/>
              <a:pPr>
                <a:defRPr/>
              </a:pPr>
              <a:t>‹Nr.›</a:t>
            </a:fld>
            <a:endParaRPr lang="en-US"/>
          </a:p>
        </p:txBody>
      </p:sp>
    </p:spTree>
    <p:extLst>
      <p:ext uri="{BB962C8B-B14F-4D97-AF65-F5344CB8AC3E}">
        <p14:creationId xmlns:p14="http://schemas.microsoft.com/office/powerpoint/2010/main" val="32629760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93DAB6-C8A8-4FFE-A7B3-14CA23254ACC}" type="slidenum">
              <a:rPr lang="en-US" altLang="de-DE" sz="1300"/>
              <a:pPr>
                <a:spcBef>
                  <a:spcPct val="0"/>
                </a:spcBef>
              </a:pPr>
              <a:t>2</a:t>
            </a:fld>
            <a:endParaRPr lang="en-US" altLang="de-DE" sz="1300"/>
          </a:p>
        </p:txBody>
      </p:sp>
      <p:sp>
        <p:nvSpPr>
          <p:cNvPr id="102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8B182E5-3C4B-4A68-9F92-B6A5AAAA70F2}" type="slidenum">
              <a:rPr lang="en-US" altLang="de-DE" sz="1300" b="1"/>
              <a:pPr algn="r" eaLnBrk="1" hangingPunct="1">
                <a:spcBef>
                  <a:spcPct val="0"/>
                </a:spcBef>
              </a:pPr>
              <a:t>2</a:t>
            </a:fld>
            <a:endParaRPr lang="en-US" altLang="de-DE" sz="1300" b="1"/>
          </a:p>
        </p:txBody>
      </p:sp>
      <p:sp>
        <p:nvSpPr>
          <p:cNvPr id="10244" name="Rectangle 2"/>
          <p:cNvSpPr>
            <a:spLocks noGrp="1" noRot="1" noChangeAspect="1" noChangeArrowheads="1" noTextEdit="1"/>
          </p:cNvSpPr>
          <p:nvPr>
            <p:ph type="sldImg"/>
          </p:nvPr>
        </p:nvSpPr>
        <p:spPr>
          <a:xfrm>
            <a:off x="138113" y="768350"/>
            <a:ext cx="6823075" cy="3836988"/>
          </a:xfrm>
          <a:ln/>
        </p:spPr>
      </p:sp>
      <p:sp>
        <p:nvSpPr>
          <p:cNvPr id="102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023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C9168A-C3BE-40E2-B1C2-447BCB968256}" type="slidenum">
              <a:rPr lang="en-US" altLang="de-DE" sz="1300"/>
              <a:pPr>
                <a:spcBef>
                  <a:spcPct val="0"/>
                </a:spcBef>
              </a:pPr>
              <a:t>3</a:t>
            </a:fld>
            <a:endParaRPr lang="en-US" altLang="de-DE" sz="1300"/>
          </a:p>
        </p:txBody>
      </p:sp>
      <p:sp>
        <p:nvSpPr>
          <p:cNvPr id="1229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5460E89-236E-421C-A176-DA04C944FFE3}" type="slidenum">
              <a:rPr lang="en-US" altLang="de-DE" sz="1300" b="1"/>
              <a:pPr algn="r" eaLnBrk="1" hangingPunct="1">
                <a:spcBef>
                  <a:spcPct val="0"/>
                </a:spcBef>
              </a:pPr>
              <a:t>3</a:t>
            </a:fld>
            <a:endParaRPr lang="en-US" altLang="de-DE" sz="1300" b="1"/>
          </a:p>
        </p:txBody>
      </p:sp>
      <p:sp>
        <p:nvSpPr>
          <p:cNvPr id="12292" name="Rectangle 2"/>
          <p:cNvSpPr>
            <a:spLocks noGrp="1" noRot="1" noChangeAspect="1" noChangeArrowheads="1" noTextEdit="1"/>
          </p:cNvSpPr>
          <p:nvPr>
            <p:ph type="sldImg"/>
          </p:nvPr>
        </p:nvSpPr>
        <p:spPr>
          <a:xfrm>
            <a:off x="138113" y="768350"/>
            <a:ext cx="6823075" cy="3836988"/>
          </a:xfrm>
          <a:ln/>
        </p:spPr>
      </p:sp>
      <p:sp>
        <p:nvSpPr>
          <p:cNvPr id="122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9053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24A557-DB9E-407F-8377-BA8EC83BA316}" type="slidenum">
              <a:rPr lang="en-US" altLang="de-DE" sz="1300"/>
              <a:pPr>
                <a:spcBef>
                  <a:spcPct val="0"/>
                </a:spcBef>
              </a:pPr>
              <a:t>4</a:t>
            </a:fld>
            <a:endParaRPr lang="en-US" altLang="de-DE" sz="1300"/>
          </a:p>
        </p:txBody>
      </p:sp>
      <p:sp>
        <p:nvSpPr>
          <p:cNvPr id="1433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783E540-5874-4A10-B914-B8FFE9DBE781}" type="slidenum">
              <a:rPr lang="en-US" altLang="de-DE" sz="1300" b="1"/>
              <a:pPr algn="r" eaLnBrk="1" hangingPunct="1">
                <a:spcBef>
                  <a:spcPct val="0"/>
                </a:spcBef>
              </a:pPr>
              <a:t>4</a:t>
            </a:fld>
            <a:endParaRPr lang="en-US" altLang="de-DE" sz="1300" b="1"/>
          </a:p>
        </p:txBody>
      </p:sp>
      <p:sp>
        <p:nvSpPr>
          <p:cNvPr id="14340" name="Rectangle 2"/>
          <p:cNvSpPr>
            <a:spLocks noGrp="1" noRot="1" noChangeAspect="1" noChangeArrowheads="1" noTextEdit="1"/>
          </p:cNvSpPr>
          <p:nvPr>
            <p:ph type="sldImg"/>
          </p:nvPr>
        </p:nvSpPr>
        <p:spPr>
          <a:xfrm>
            <a:off x="138113" y="768350"/>
            <a:ext cx="6823075" cy="3836988"/>
          </a:xfrm>
          <a:ln/>
        </p:spPr>
      </p:sp>
      <p:sp>
        <p:nvSpPr>
          <p:cNvPr id="143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8742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5699FF-9D97-4ECD-A0D5-505A72786B51}" type="slidenum">
              <a:rPr lang="en-US" altLang="de-DE" sz="1300"/>
              <a:pPr>
                <a:spcBef>
                  <a:spcPct val="0"/>
                </a:spcBef>
              </a:pPr>
              <a:t>5</a:t>
            </a:fld>
            <a:endParaRPr lang="en-US" altLang="de-DE" sz="1300"/>
          </a:p>
        </p:txBody>
      </p:sp>
      <p:sp>
        <p:nvSpPr>
          <p:cNvPr id="163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E039C05-53F7-40F8-A89D-0855B39B43E3}" type="slidenum">
              <a:rPr lang="en-US" altLang="de-DE" sz="1300" b="1"/>
              <a:pPr algn="r" eaLnBrk="1" hangingPunct="1">
                <a:spcBef>
                  <a:spcPct val="0"/>
                </a:spcBef>
              </a:pPr>
              <a:t>5</a:t>
            </a:fld>
            <a:endParaRPr lang="en-US" altLang="de-DE" sz="1300" b="1"/>
          </a:p>
        </p:txBody>
      </p:sp>
      <p:sp>
        <p:nvSpPr>
          <p:cNvPr id="16388" name="Rectangle 2"/>
          <p:cNvSpPr>
            <a:spLocks noGrp="1" noRot="1" noChangeAspect="1" noChangeArrowheads="1" noTextEdit="1"/>
          </p:cNvSpPr>
          <p:nvPr>
            <p:ph type="sldImg"/>
          </p:nvPr>
        </p:nvSpPr>
        <p:spPr>
          <a:xfrm>
            <a:off x="138113" y="768350"/>
            <a:ext cx="6823075" cy="3836988"/>
          </a:xfrm>
          <a:ln/>
        </p:spPr>
      </p:sp>
      <p:sp>
        <p:nvSpPr>
          <p:cNvPr id="163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086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20ACC91-A15E-42DF-AB23-87770A09A89C}" type="slidenum">
              <a:rPr lang="en-US" smtClean="0"/>
              <a:pPr>
                <a:defRPr/>
              </a:pPr>
              <a:t>6</a:t>
            </a:fld>
            <a:endParaRPr lang="en-US"/>
          </a:p>
        </p:txBody>
      </p:sp>
    </p:spTree>
    <p:extLst>
      <p:ext uri="{BB962C8B-B14F-4D97-AF65-F5344CB8AC3E}">
        <p14:creationId xmlns:p14="http://schemas.microsoft.com/office/powerpoint/2010/main" val="2652408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E37349-5971-4261-A2CA-6F410F931E3F}" type="slidenum">
              <a:rPr lang="en-US" altLang="de-DE" sz="1300"/>
              <a:pPr>
                <a:spcBef>
                  <a:spcPct val="0"/>
                </a:spcBef>
              </a:pPr>
              <a:t>7</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02254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E37349-5971-4261-A2CA-6F410F931E3F}" type="slidenum">
              <a:rPr lang="en-US" altLang="de-DE" sz="1300"/>
              <a:pPr>
                <a:spcBef>
                  <a:spcPct val="0"/>
                </a:spcBef>
              </a:pPr>
              <a:t>8</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02254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E37349-5971-4261-A2CA-6F410F931E3F}" type="slidenum">
              <a:rPr lang="en-US" altLang="de-DE" sz="1300"/>
              <a:pPr>
                <a:spcBef>
                  <a:spcPct val="0"/>
                </a:spcBef>
              </a:pPr>
              <a:t>9</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02254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458039-BE49-4FF0-94CD-B1C8913F526F}" type="slidenum">
              <a:rPr lang="en-US" altLang="de-DE" sz="1300"/>
              <a:pPr>
                <a:spcBef>
                  <a:spcPct val="0"/>
                </a:spcBef>
              </a:pPr>
              <a:t>10</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31682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458039-BE49-4FF0-94CD-B1C8913F526F}" type="slidenum">
              <a:rPr lang="en-US" altLang="de-DE" sz="1300"/>
              <a:pPr>
                <a:spcBef>
                  <a:spcPct val="0"/>
                </a:spcBef>
              </a:pPr>
              <a:t>11</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31682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458039-BE49-4FF0-94CD-B1C8913F526F}" type="slidenum">
              <a:rPr lang="en-US" altLang="de-DE" sz="1300"/>
              <a:pPr>
                <a:spcBef>
                  <a:spcPct val="0"/>
                </a:spcBef>
              </a:pPr>
              <a:t>12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31682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FD5EDF-9A1F-470D-AD66-FCA5455624F4}" type="slidenum">
              <a:rPr lang="en-US" altLang="de-DE" sz="130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83026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541F4-67B4-4DE4-B1BD-5CFC7B3FBC97}" type="slidenum">
              <a:rPr lang="en-US" altLang="de-DE" sz="1300"/>
              <a:pPr>
                <a:spcBef>
                  <a:spcPct val="0"/>
                </a:spcBef>
              </a:pPr>
              <a:t>14</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91840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541F4-67B4-4DE4-B1BD-5CFC7B3FBC97}" type="slidenum">
              <a:rPr lang="en-US" altLang="de-DE" sz="1300"/>
              <a:pPr>
                <a:spcBef>
                  <a:spcPct val="0"/>
                </a:spcBef>
              </a:pPr>
              <a:t>15</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91840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541F4-67B4-4DE4-B1BD-5CFC7B3FBC97}" type="slidenum">
              <a:rPr lang="en-US" altLang="de-DE" sz="1300"/>
              <a:pPr>
                <a:spcBef>
                  <a:spcPct val="0"/>
                </a:spcBef>
              </a:pPr>
              <a:t>16</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91840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8B328-5397-49AF-9430-1347CFE859D2}" type="slidenum">
              <a:rPr lang="en-US" altLang="de-DE" sz="1300"/>
              <a:pPr>
                <a:spcBef>
                  <a:spcPct val="0"/>
                </a:spcBef>
              </a:pPr>
              <a:t>17</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1270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BB565E-A33B-4B59-ABD0-25D6496AB756}" type="slidenum">
              <a:rPr lang="en-US" altLang="de-DE" sz="1300"/>
              <a:pPr>
                <a:spcBef>
                  <a:spcPct val="0"/>
                </a:spcBef>
              </a:pPr>
              <a:t>18</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64523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3AB36A-D5DF-4A47-B247-78A37A677F6D}" type="slidenum">
              <a:rPr lang="en-US" altLang="de-DE" sz="1300"/>
              <a:pPr>
                <a:spcBef>
                  <a:spcPct val="0"/>
                </a:spcBef>
              </a:pPr>
              <a:t>19</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40783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20ACC91-A15E-42DF-AB23-87770A09A89C}" type="slidenum">
              <a:rPr lang="en-US" smtClean="0"/>
              <a:pPr>
                <a:defRPr/>
              </a:pPr>
              <a:t>20</a:t>
            </a:fld>
            <a:endParaRPr lang="en-US"/>
          </a:p>
        </p:txBody>
      </p:sp>
    </p:spTree>
    <p:extLst>
      <p:ext uri="{BB962C8B-B14F-4D97-AF65-F5344CB8AC3E}">
        <p14:creationId xmlns:p14="http://schemas.microsoft.com/office/powerpoint/2010/main" val="1625960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C42DB9-3347-43D5-88E7-0C200C051849}" type="slidenum">
              <a:rPr lang="en-US" altLang="de-DE" sz="1300"/>
              <a:pPr>
                <a:spcBef>
                  <a:spcPct val="0"/>
                </a:spcBef>
              </a:pPr>
              <a:t>21</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81070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C42DB9-3347-43D5-88E7-0C200C051849}" type="slidenum">
              <a:rPr lang="en-US" altLang="de-DE" sz="130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42247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C42DB9-3347-43D5-88E7-0C200C051849}" type="slidenum">
              <a:rPr lang="en-US" altLang="de-DE" sz="1300"/>
              <a:pPr>
                <a:spcBef>
                  <a:spcPct val="0"/>
                </a:spcBef>
              </a:pPr>
              <a:t>23</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810706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4BEEED-DEF0-4196-9DA6-E2A1EFD70679}" type="slidenum">
              <a:rPr lang="en-US" altLang="de-DE" sz="1300"/>
              <a:pPr>
                <a:spcBef>
                  <a:spcPct val="0"/>
                </a:spcBef>
              </a:pPr>
              <a:t>24</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20011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4BEEED-DEF0-4196-9DA6-E2A1EFD70679}" type="slidenum">
              <a:rPr lang="en-US" altLang="de-DE" sz="1300"/>
              <a:pPr>
                <a:spcBef>
                  <a:spcPct val="0"/>
                </a:spcBef>
              </a:pPr>
              <a:t>25</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200112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ABB034-7F89-4347-A51D-548515C4911D}" type="slidenum">
              <a:rPr lang="en-US" altLang="de-DE" sz="130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516739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3ED12B-3C99-4A98-9FDE-FBC93F1A47D5}" type="slidenum">
              <a:rPr lang="en-US" altLang="de-DE" sz="130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20902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66EFCB-09CE-4C9C-A5F2-2E9238462583}" type="slidenum">
              <a:rPr lang="en-US" altLang="de-DE" sz="1300"/>
              <a:pPr>
                <a:spcBef>
                  <a:spcPct val="0"/>
                </a:spcBef>
              </a:pPr>
              <a:t>28</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2470548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9135B5-FCE5-42B4-BCF6-FDDDB865118B}" type="slidenum">
              <a:rPr lang="en-US" altLang="de-DE" sz="1300"/>
              <a:pPr>
                <a:spcBef>
                  <a:spcPct val="0"/>
                </a:spcBef>
              </a:pPr>
              <a:t>29</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79840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FFB5E5-8773-4409-B936-0D64483B9F17}" type="slidenum">
              <a:rPr lang="en-US" altLang="de-DE" sz="130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56500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14A6F6-6E52-412E-83A1-265B5FF60399}" type="slidenum">
              <a:rPr lang="en-US" altLang="de-DE" sz="1300"/>
              <a:pPr>
                <a:spcBef>
                  <a:spcPct val="0"/>
                </a:spcBef>
              </a:pPr>
              <a:t>32</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87832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444B76-E6BB-453E-8395-921E8D1AE38A}" type="slidenum">
              <a:rPr lang="en-US" altLang="de-DE" sz="1300"/>
              <a:pPr>
                <a:spcBef>
                  <a:spcPct val="0"/>
                </a:spcBef>
              </a:pPr>
              <a:t>33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311203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28FB3B-EC48-4716-9010-92D139B5FD84}" type="slidenum">
              <a:rPr lang="en-US" altLang="de-DE" sz="130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0386233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AE3162-EDCF-4194-B505-722CDF3BB773}" type="slidenum">
              <a:rPr lang="en-US" altLang="de-DE" sz="1300"/>
              <a:pPr>
                <a:spcBef>
                  <a:spcPct val="0"/>
                </a:spcBef>
              </a:pPr>
              <a:t>35</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5180242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AE3162-EDCF-4194-B505-722CDF3BB773}" type="slidenum">
              <a:rPr lang="en-US" altLang="de-DE" sz="1300"/>
              <a:pPr>
                <a:spcBef>
                  <a:spcPct val="0"/>
                </a:spcBef>
              </a:pPr>
              <a:t>36</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5180242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6F5997-CB1C-4E7D-800B-BCAD7DAB0C11}" type="slidenum">
              <a:rPr lang="en-US" altLang="de-DE" sz="1300"/>
              <a:pPr>
                <a:spcBef>
                  <a:spcPct val="0"/>
                </a:spcBef>
              </a:pPr>
              <a:t>37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267197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9230AE-26A6-425A-AA85-265C381770F5}" type="slidenum">
              <a:rPr lang="en-US" altLang="de-DE" sz="1300"/>
              <a:pPr>
                <a:spcBef>
                  <a:spcPct val="0"/>
                </a:spcBef>
              </a:pPr>
              <a:t>39</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45994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E74F5BB-9DAE-4FE4-B6C2-628D627A6659}"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r-FR"/>
              <a:t>Entraînement métacognitifs 6 – Etre empathique…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5C21525-C828-4E9F-8499-9004F90EAE3B}"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230FC18-934A-4C1F-A4E2-DF59829FA19D}"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E74F5BB-9DAE-4FE4-B6C2-628D627A6659}"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E74F5BB-9DAE-4FE4-B6C2-628D627A6659}"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97ED68C7-6B6A-420D-BE2F-1813D5D0DF61}"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FE1D3FFE-E538-4CC3-8B6C-3A308A45E175}"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6 – Etre empathique…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E74F5BB-9DAE-4FE4-B6C2-628D627A6659}"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6 </a:t>
            </a:r>
            <a:r>
              <a:rPr lang="de-DE"/>
              <a:t>A – </a:t>
            </a:r>
            <a:r>
              <a:rPr lang="nl-NL" dirty="0"/>
              <a:t>Etre empathique… II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560076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Si vous faites la connaissance de quelqu'un: à quels critères physiques vous intéressez-vous en premier?</a:t>
            </a:r>
            <a:br>
              <a:rPr lang="fr-FR" sz="3600" dirty="0">
                <a:solidFill>
                  <a:srgbClr val="004992"/>
                </a:solidFill>
                <a:latin typeface="Calibri Light"/>
              </a:rPr>
            </a:br>
            <a:r>
              <a:rPr lang="fr-FR" dirty="0">
                <a:solidFill>
                  <a:srgbClr val="004992"/>
                </a:solidFill>
                <a:latin typeface="Calibri Light"/>
              </a:rPr>
              <a:t>Est-ce que c‘est fiable pour un bon jugement?</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dirty="0"/>
              <a:t>Entraînement métacognitifs 6 – Etre empathique… II</a:t>
            </a:r>
            <a:endParaRPr lang="de-DE" dirty="0"/>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2</a:t>
            </a:fld>
            <a:endParaRPr lang="de-DE"/>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528" y="2564904"/>
            <a:ext cx="2590119" cy="389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 vous faites la connaissance de quelqu'un: à quels critères physiques vous intéressez-vous en premier?</a:t>
            </a:r>
            <a:br>
              <a:rPr lang="fr-FR" sz="3600">
                <a:solidFill>
                  <a:srgbClr val="004992"/>
                </a:solidFill>
                <a:latin typeface="Calibri Light"/>
              </a:rPr>
            </a:br>
            <a:r>
              <a:rPr lang="fr-FR">
                <a:solidFill>
                  <a:srgbClr val="004992"/>
                </a:solidFill>
                <a:latin typeface="Calibri Light"/>
              </a:rPr>
              <a:t>Est-ce que c‘est fiable pour un bon jugement?</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3</a:t>
            </a:fld>
            <a:endParaRPr lang="de-DE"/>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528" y="2564904"/>
            <a:ext cx="2590119" cy="389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17"/>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sz="1800" i="1" spc="-5">
                <a:latin typeface="Calibri Light"/>
                <a:cs typeface="Verdana"/>
              </a:rPr>
              <a:t>autres?...</a:t>
            </a:r>
            <a:endParaRPr sz="1800" dirty="0">
              <a:latin typeface="Calibri Light"/>
              <a:cs typeface="Verdana"/>
            </a:endParaRPr>
          </a:p>
        </p:txBody>
      </p:sp>
      <p:sp>
        <p:nvSpPr>
          <p:cNvPr id="23" name="Text Box 5"/>
          <p:cNvSpPr txBox="1">
            <a:spLocks noChangeArrowheads="1"/>
          </p:cNvSpPr>
          <p:nvPr/>
        </p:nvSpPr>
        <p:spPr bwMode="auto">
          <a:xfrm>
            <a:off x="1964531" y="4005064"/>
            <a:ext cx="2260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mains?</a:t>
            </a:r>
          </a:p>
        </p:txBody>
      </p:sp>
      <p:sp>
        <p:nvSpPr>
          <p:cNvPr id="24" name="Text Box 7"/>
          <p:cNvSpPr txBox="1">
            <a:spLocks noChangeArrowheads="1"/>
          </p:cNvSpPr>
          <p:nvPr/>
        </p:nvSpPr>
        <p:spPr bwMode="auto">
          <a:xfrm>
            <a:off x="1964531" y="3532946"/>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yeux?</a:t>
            </a:r>
          </a:p>
        </p:txBody>
      </p:sp>
      <p:sp>
        <p:nvSpPr>
          <p:cNvPr id="25" name="Text Box 11"/>
          <p:cNvSpPr txBox="1">
            <a:spLocks noChangeArrowheads="1"/>
          </p:cNvSpPr>
          <p:nvPr/>
        </p:nvSpPr>
        <p:spPr bwMode="auto">
          <a:xfrm>
            <a:off x="8185819" y="386177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langage?</a:t>
            </a:r>
          </a:p>
        </p:txBody>
      </p:sp>
      <p:sp>
        <p:nvSpPr>
          <p:cNvPr id="26" name="Text Box 13"/>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vêtements?</a:t>
            </a:r>
            <a:endParaRPr lang="de-DE" altLang="de-DE" sz="2000" dirty="0">
              <a:solidFill>
                <a:srgbClr val="333333"/>
              </a:solidFill>
              <a:latin typeface="Calibri Light"/>
            </a:endParaRPr>
          </a:p>
        </p:txBody>
      </p:sp>
      <p:sp>
        <p:nvSpPr>
          <p:cNvPr id="27" name="Line 6"/>
          <p:cNvSpPr>
            <a:spLocks noChangeShapeType="1"/>
          </p:cNvSpPr>
          <p:nvPr/>
        </p:nvSpPr>
        <p:spPr bwMode="auto">
          <a:xfrm>
            <a:off x="1993131" y="3907273"/>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Line 10"/>
          <p:cNvSpPr>
            <a:spLocks noChangeShapeType="1"/>
          </p:cNvSpPr>
          <p:nvPr/>
        </p:nvSpPr>
        <p:spPr bwMode="auto">
          <a:xfrm flipH="1">
            <a:off x="6097587" y="4293096"/>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Line 8"/>
          <p:cNvSpPr>
            <a:spLocks noChangeShapeType="1"/>
          </p:cNvSpPr>
          <p:nvPr/>
        </p:nvSpPr>
        <p:spPr bwMode="auto">
          <a:xfrm flipH="1">
            <a:off x="6889675" y="3331060"/>
            <a:ext cx="266429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 name="Text Box 9"/>
          <p:cNvSpPr txBox="1">
            <a:spLocks noChangeArrowheads="1"/>
          </p:cNvSpPr>
          <p:nvPr/>
        </p:nvSpPr>
        <p:spPr bwMode="auto">
          <a:xfrm>
            <a:off x="7496046" y="2636912"/>
            <a:ext cx="206137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langage du corps/</a:t>
            </a:r>
            <a:br>
              <a:rPr lang="de-DE" altLang="de-DE" sz="2000" dirty="0">
                <a:solidFill>
                  <a:srgbClr val="333333"/>
                </a:solidFill>
                <a:latin typeface="Calibri Light"/>
              </a:rPr>
            </a:br>
            <a:r>
              <a:rPr lang="de-DE" altLang="de-DE" sz="2000" dirty="0">
                <a:solidFill>
                  <a:srgbClr val="333333"/>
                </a:solidFill>
                <a:latin typeface="Calibri Light"/>
              </a:rPr>
              <a:t>tenue?</a:t>
            </a:r>
          </a:p>
        </p:txBody>
      </p:sp>
      <p:sp>
        <p:nvSpPr>
          <p:cNvPr id="32" name="Line 4"/>
          <p:cNvSpPr>
            <a:spLocks noChangeShapeType="1"/>
          </p:cNvSpPr>
          <p:nvPr/>
        </p:nvSpPr>
        <p:spPr bwMode="auto">
          <a:xfrm flipV="1">
            <a:off x="1993131" y="440464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725784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p:txBody>
          <a:bodyPr/>
          <a:lstStyle/>
          <a:p>
            <a:r>
              <a:rPr lang="fr-FR" sz="3600">
                <a:solidFill>
                  <a:srgbClr val="004992"/>
                </a:solidFill>
                <a:latin typeface="Calibri Light"/>
              </a:rPr>
              <a:t>Quelles autres sources d'information peut-on considérer? Quel est le degré de fiabilité de ces informations?</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4</a:t>
            </a:fld>
            <a:endParaRPr lang="de-DE"/>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528" y="2564904"/>
            <a:ext cx="2590119" cy="389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15363" name="Rectangle 5"/>
          <p:cNvSpPr>
            <a:spLocks noChangeArrowheads="1"/>
          </p:cNvSpPr>
          <p:nvPr/>
        </p:nvSpPr>
        <p:spPr bwMode="auto">
          <a:xfrm>
            <a:off x="6578197" y="5734051"/>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p:txBody>
          <a:bodyPr/>
          <a:lstStyle/>
          <a:p>
            <a:r>
              <a:rPr lang="fr-FR" sz="3600">
                <a:solidFill>
                  <a:srgbClr val="004992"/>
                </a:solidFill>
                <a:latin typeface="Calibri Light"/>
              </a:rPr>
              <a:t>Quelles autres sources d'information peut-on considérer? Quel est le degré de fiabilité de ces informations?</a:t>
            </a:r>
            <a:endParaRPr lang="en-US" sz="3600">
              <a:solidFill>
                <a:srgbClr val="004992"/>
              </a:solidFill>
              <a:latin typeface="Calibri Light"/>
            </a:endParaRP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Les connaissances antérieures à propos d’une personne en particulier (par ouï-dire) ,par ex. la remarque d’un ami.</a:t>
            </a:r>
          </a:p>
          <a:p>
            <a:pPr marL="342900" lvl="0" indent="-342900" defTabSz="914400" fontAlgn="base">
              <a:buClr>
                <a:srgbClr val="000000"/>
              </a:buClr>
              <a:buFont typeface="WingDings"/>
              <a:buChar char=""/>
            </a:pPr>
            <a:r>
              <a:rPr lang="fr-CH" altLang="de-DE" sz="2400" dirty="0">
                <a:solidFill>
                  <a:srgbClr val="333333"/>
                </a:solidFill>
                <a:latin typeface="Calibri Light"/>
              </a:rPr>
              <a:t>Les connaissances antérieures à propos de personnes semblables, par ex. des fans de musique rap.</a:t>
            </a:r>
            <a:endParaRPr lang="fr-CH" altLang="de-DE" sz="2400" dirty="0">
              <a:solidFill>
                <a:srgbClr val="FF0000"/>
              </a:solidFill>
              <a:latin typeface="Calibri Light"/>
            </a:endParaRPr>
          </a:p>
          <a:p>
            <a:pPr marL="342900" lvl="0" indent="-342900" defTabSz="914400" fontAlgn="base">
              <a:buClr>
                <a:srgbClr val="000000"/>
              </a:buClr>
              <a:buFont typeface="WingDings"/>
              <a:buChar char=""/>
            </a:pPr>
            <a:r>
              <a:rPr lang="fr-FR" altLang="de-DE" sz="2400" dirty="0">
                <a:solidFill>
                  <a:srgbClr val="333333"/>
                </a:solidFill>
                <a:latin typeface="Calibri Light"/>
              </a:rPr>
              <a:t>Intuition.</a:t>
            </a:r>
          </a:p>
          <a:p>
            <a:pPr marL="342900" lvl="0" indent="-342900" defTabSz="914400" fontAlgn="base">
              <a:buClr>
                <a:srgbClr val="000000"/>
              </a:buClr>
              <a:buFont typeface="WingDings"/>
              <a:buChar char=""/>
            </a:pPr>
            <a:r>
              <a:rPr lang="fr-FR" altLang="de-DE" sz="2400" dirty="0">
                <a:solidFill>
                  <a:srgbClr val="000000"/>
                </a:solidFill>
                <a:latin typeface="Calibri Light"/>
                <a:cs typeface="Times New Roman" panose="02020603050405020304" pitchFamily="18" charset="0"/>
              </a:rPr>
              <a:t>Quelque chose d’écrit : par exemple, par e-mail ou discussion sur internet.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5</a:t>
            </a:fld>
            <a:endParaRPr lang="de-DE"/>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6" y="2203704"/>
            <a:ext cx="2830574"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fr-FR" sz="2400" dirty="0">
                <a:solidFill>
                  <a:srgbClr val="333333"/>
                </a:solidFill>
                <a:latin typeface="Calibri Light"/>
              </a:rPr>
              <a:t>Après avoir relevé les aspects permettant de se faire une opinion relativement à une personne, nous aimerions nous pencher davantage sur la force ou la faiblesse de ces marqueurs sociaux.</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6</a:t>
            </a:fld>
            <a:endParaRPr lang="de-DE"/>
          </a:p>
        </p:txBody>
      </p:sp>
      <p:sp>
        <p:nvSpPr>
          <p:cNvPr id="6" name="Title 5"/>
          <p:cNvSpPr>
            <a:spLocks noGrp="1"/>
          </p:cNvSpPr>
          <p:nvPr>
            <p:ph type="title"/>
          </p:nvPr>
        </p:nvSpPr>
        <p:spPr/>
        <p:txBody>
          <a:bodyPr/>
          <a:lstStyle/>
          <a:p>
            <a:r>
              <a:rPr lang="fr-FR" sz="3600">
                <a:solidFill>
                  <a:srgbClr val="004992"/>
                </a:solidFill>
                <a:latin typeface="Calibri Light"/>
              </a:rPr>
              <a:t>Avantages et désavantages de certains marqueurs sociaux</a:t>
            </a:r>
            <a:endParaRPr lang="en-US" sz="3600">
              <a:solidFill>
                <a:srgbClr val="004992"/>
              </a:solidFill>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4260028884"/>
              </p:ext>
            </p:extLst>
          </p:nvPr>
        </p:nvGraphicFramePr>
        <p:xfrm>
          <a:off x="408955" y="2348880"/>
          <a:ext cx="11376000" cy="4450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 langage:</a:t>
                      </a:r>
                    </a:p>
                    <a:p>
                      <a:pPr marL="0" marR="0" lvl="0" indent="0" algn="l" defTabSz="914400" rtl="0" eaLnBrk="1" fontAlgn="base" latinLnBrk="0" hangingPunct="1">
                        <a:lnSpc>
                          <a:spcPct val="100000"/>
                        </a:lnSpc>
                        <a:spcBef>
                          <a:spcPts val="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Ce qu’une personne dit et comment elle le dit.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Exemple</a:t>
                      </a:r>
                      <a:r>
                        <a:rPr lang="en-US" altLang="de-DE" sz="2000" b="1" dirty="0">
                          <a:latin typeface="Calibri Light"/>
                        </a:rPr>
                        <a:t>:</a:t>
                      </a: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r>
                        <a:rPr lang="fr-FR" altLang="de-DE" sz="1600" b="0" dirty="0">
                          <a:solidFill>
                            <a:srgbClr val="333333"/>
                          </a:solidFill>
                          <a:latin typeface="Calibri Light"/>
                        </a:rPr>
                        <a:t>Attribué à Marie-Antoinette (1755-1793); sarcasme, naïveté, méconnaissance des conditions de vie des pauvres?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7</a:t>
            </a:fld>
            <a:endParaRPr lang="de-DE"/>
          </a:p>
        </p:txBody>
      </p:sp>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35926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13"/>
          <p:cNvSpPr>
            <a:spLocks noChangeArrowheads="1"/>
          </p:cNvSpPr>
          <p:nvPr/>
        </p:nvSpPr>
        <p:spPr bwMode="auto">
          <a:xfrm>
            <a:off x="841002" y="4869160"/>
            <a:ext cx="3312369" cy="98998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fr-FR" altLang="de-DE" sz="1600" b="1" dirty="0">
                <a:solidFill>
                  <a:srgbClr val="333333"/>
                </a:solidFill>
                <a:latin typeface="Calibri Light"/>
              </a:rPr>
              <a:t>Le peuple n’a pas de pain…pourquoi ne mange-il pas du gâteau à la place?</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3266931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1887874570"/>
              </p:ext>
            </p:extLst>
          </p:nvPr>
        </p:nvGraphicFramePr>
        <p:xfrm>
          <a:off x="408955" y="2348880"/>
          <a:ext cx="11376000" cy="4450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 langage:</a:t>
                      </a:r>
                    </a:p>
                    <a:p>
                      <a:pPr marL="0" marR="0" lvl="0" indent="0" algn="l" defTabSz="914400" rtl="0" eaLnBrk="1" fontAlgn="base" latinLnBrk="0" hangingPunct="1">
                        <a:lnSpc>
                          <a:spcPct val="100000"/>
                        </a:lnSpc>
                        <a:spcBef>
                          <a:spcPts val="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Ce qu’une personne dit et comment elle le dit.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1" i="0" u="none" strike="noStrike" cap="none" normalizeH="0" baseline="0" dirty="0">
                          <a:ln>
                            <a:noFill/>
                          </a:ln>
                          <a:solidFill>
                            <a:srgbClr val="333333"/>
                          </a:solidFill>
                          <a:effectLst/>
                          <a:latin typeface="Calibri Light"/>
                        </a:rPr>
                        <a:t>Contenu:</a:t>
                      </a:r>
                      <a:r>
                        <a:rPr kumimoji="0" lang="fr-FR" sz="2000" b="0" i="0" u="none" strike="noStrike" cap="none" normalizeH="0" baseline="0" dirty="0">
                          <a:ln>
                            <a:noFill/>
                          </a:ln>
                          <a:solidFill>
                            <a:srgbClr val="333333"/>
                          </a:solidFill>
                          <a:effectLst/>
                          <a:latin typeface="Calibri Light"/>
                        </a:rPr>
                        <a:t> le langage est très important pour la communication directe.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1" i="0" u="none" strike="noStrike" cap="none" normalizeH="0" baseline="0" dirty="0">
                          <a:ln>
                            <a:noFill/>
                          </a:ln>
                          <a:solidFill>
                            <a:srgbClr val="333333"/>
                          </a:solidFill>
                          <a:effectLst/>
                          <a:latin typeface="Calibri Light"/>
                        </a:rPr>
                        <a:t>Ton:</a:t>
                      </a:r>
                      <a:r>
                        <a:rPr kumimoji="0" lang="fr-FR" sz="2000" b="0" i="0" u="none" strike="noStrike" cap="none" normalizeH="0" baseline="0" dirty="0">
                          <a:ln>
                            <a:noFill/>
                          </a:ln>
                          <a:solidFill>
                            <a:srgbClr val="333333"/>
                          </a:solidFill>
                          <a:effectLst/>
                          <a:latin typeface="Calibri Light"/>
                        </a:rPr>
                        <a:t> l’intonation (sarcastique, moqueuse), le choix des mots (arrogants, factuels, etc.) peuvent vous en apprendre beaucoup sur quelqu’un.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Exemple</a:t>
                      </a:r>
                      <a:r>
                        <a:rPr lang="en-US" altLang="de-DE" sz="2000" b="1" dirty="0">
                          <a:latin typeface="Calibri Light"/>
                        </a:rPr>
                        <a:t>:</a:t>
                      </a: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r>
                        <a:rPr lang="fr-FR" altLang="de-DE" sz="1600" b="0" dirty="0">
                          <a:solidFill>
                            <a:srgbClr val="333333"/>
                          </a:solidFill>
                          <a:latin typeface="Calibri Light"/>
                        </a:rPr>
                        <a:t>Attribué à Marie-Antoinette (1755-1793); sarcasme, naïveté, méconnaissance des conditions de vie des pauvres?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8</a:t>
            </a:fld>
            <a:endParaRPr lang="de-DE"/>
          </a:p>
        </p:txBody>
      </p:sp>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35926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13"/>
          <p:cNvSpPr>
            <a:spLocks noChangeArrowheads="1"/>
          </p:cNvSpPr>
          <p:nvPr/>
        </p:nvSpPr>
        <p:spPr bwMode="auto">
          <a:xfrm>
            <a:off x="841002" y="4869160"/>
            <a:ext cx="3312369" cy="98998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fr-FR" altLang="de-DE" sz="1600" b="1" dirty="0">
                <a:solidFill>
                  <a:srgbClr val="333333"/>
                </a:solidFill>
                <a:latin typeface="Calibri Light"/>
              </a:rPr>
              <a:t>Le peuple n’a pas de pain…pourquoi ne mange-il pas du gâteau à la place?</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469451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3402888190"/>
              </p:ext>
            </p:extLst>
          </p:nvPr>
        </p:nvGraphicFramePr>
        <p:xfrm>
          <a:off x="408955" y="2348880"/>
          <a:ext cx="11376000" cy="4450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 langage:</a:t>
                      </a:r>
                    </a:p>
                    <a:p>
                      <a:pPr marL="0" marR="0" lvl="0" indent="0" algn="l" defTabSz="914400" rtl="0" eaLnBrk="1" fontAlgn="base" latinLnBrk="0" hangingPunct="1">
                        <a:lnSpc>
                          <a:spcPct val="100000"/>
                        </a:lnSpc>
                        <a:spcBef>
                          <a:spcPts val="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Ce qu’une personne dit et comment elle le dit.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1" i="0" u="none" strike="noStrike" cap="none" normalizeH="0" baseline="0" dirty="0">
                          <a:ln>
                            <a:noFill/>
                          </a:ln>
                          <a:solidFill>
                            <a:srgbClr val="333333"/>
                          </a:solidFill>
                          <a:effectLst/>
                          <a:latin typeface="Calibri Light"/>
                        </a:rPr>
                        <a:t>Contenu:</a:t>
                      </a:r>
                      <a:r>
                        <a:rPr kumimoji="0" lang="fr-FR" sz="2000" b="0" i="0" u="none" strike="noStrike" cap="none" normalizeH="0" baseline="0" dirty="0">
                          <a:ln>
                            <a:noFill/>
                          </a:ln>
                          <a:solidFill>
                            <a:srgbClr val="333333"/>
                          </a:solidFill>
                          <a:effectLst/>
                          <a:latin typeface="Calibri Light"/>
                        </a:rPr>
                        <a:t> le langage est très important pour la communication directe.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1" i="0" u="none" strike="noStrike" cap="none" normalizeH="0" baseline="0" dirty="0">
                          <a:ln>
                            <a:noFill/>
                          </a:ln>
                          <a:solidFill>
                            <a:srgbClr val="333333"/>
                          </a:solidFill>
                          <a:effectLst/>
                          <a:latin typeface="Calibri Light"/>
                        </a:rPr>
                        <a:t>Ton:</a:t>
                      </a:r>
                      <a:r>
                        <a:rPr kumimoji="0" lang="fr-FR" sz="2000" b="0" i="0" u="none" strike="noStrike" cap="none" normalizeH="0" baseline="0" dirty="0">
                          <a:ln>
                            <a:noFill/>
                          </a:ln>
                          <a:solidFill>
                            <a:srgbClr val="333333"/>
                          </a:solidFill>
                          <a:effectLst/>
                          <a:latin typeface="Calibri Light"/>
                        </a:rPr>
                        <a:t> l’intonation (sarcastique, moqueuse), le choix des mots (arrogants, factuels, etc.) peuvent vous en apprendre beaucoup sur quelqu’un.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Exemple</a:t>
                      </a:r>
                      <a:r>
                        <a:rPr lang="en-US" altLang="de-DE" sz="2000" b="1" dirty="0">
                          <a:latin typeface="Calibri Light"/>
                        </a:rPr>
                        <a:t>:</a:t>
                      </a: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r>
                        <a:rPr lang="fr-FR" altLang="de-DE" sz="1600" b="0" dirty="0">
                          <a:solidFill>
                            <a:srgbClr val="333333"/>
                          </a:solidFill>
                          <a:latin typeface="Calibri Light"/>
                        </a:rPr>
                        <a:t>Attribué à Marie-Antoinette (1755-1793); sarcasme, naïveté, méconnaissance des conditions de vie des pauvres?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1" i="0" u="none" strike="noStrike" cap="none" normalizeH="0" baseline="0" dirty="0">
                          <a:ln>
                            <a:noFill/>
                          </a:ln>
                          <a:solidFill>
                            <a:srgbClr val="333333"/>
                          </a:solidFill>
                          <a:effectLst/>
                          <a:latin typeface="Calibri Light"/>
                        </a:rPr>
                        <a:t>Contenu:</a:t>
                      </a:r>
                      <a:r>
                        <a:rPr kumimoji="0" lang="fr-FR" sz="2000" b="0" i="0" u="none" strike="noStrike" cap="none" normalizeH="0" baseline="0" dirty="0">
                          <a:ln>
                            <a:noFill/>
                          </a:ln>
                          <a:solidFill>
                            <a:srgbClr val="333333"/>
                          </a:solidFill>
                          <a:effectLst/>
                          <a:latin typeface="Calibri Light"/>
                        </a:rPr>
                        <a:t> les phrases dites ne reflètent pas toujours les vraies pensées (par politesse ou conventions, malentendus).</a:t>
                      </a:r>
                    </a:p>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1" i="0" u="none" strike="noStrike" cap="none" normalizeH="0" baseline="0" dirty="0">
                          <a:ln>
                            <a:noFill/>
                          </a:ln>
                          <a:solidFill>
                            <a:srgbClr val="333333"/>
                          </a:solidFill>
                          <a:effectLst/>
                          <a:latin typeface="Calibri Light"/>
                        </a:rPr>
                        <a:t>Ton:</a:t>
                      </a:r>
                      <a:r>
                        <a:rPr kumimoji="0" lang="fr-FR" sz="2000" b="0" i="0" u="none" strike="noStrike" cap="none" normalizeH="0" baseline="0" dirty="0">
                          <a:ln>
                            <a:noFill/>
                          </a:ln>
                          <a:solidFill>
                            <a:srgbClr val="333333"/>
                          </a:solidFill>
                          <a:effectLst/>
                          <a:latin typeface="Calibri Light"/>
                        </a:rPr>
                        <a:t> certaines personnes transmettent peu d’émotion quand elles parlent même si elles sont </a:t>
                      </a:r>
                      <a:r>
                        <a:rPr kumimoji="0" lang="fr-FR" sz="2000" b="0" i="0" u="none" strike="noStrike" cap="none" normalizeH="0" baseline="0">
                          <a:ln>
                            <a:noFill/>
                          </a:ln>
                          <a:solidFill>
                            <a:srgbClr val="333333"/>
                          </a:solidFill>
                          <a:effectLst/>
                          <a:latin typeface="Calibri Light"/>
                        </a:rPr>
                        <a:t>émotives (“pince sans rire”; </a:t>
                      </a:r>
                      <a:r>
                        <a:rPr kumimoji="0" lang="fr-FR" sz="2000" b="0" i="0" u="none" strike="noStrike" cap="none" normalizeH="0" baseline="0" dirty="0">
                          <a:ln>
                            <a:noFill/>
                          </a:ln>
                          <a:solidFill>
                            <a:srgbClr val="333333"/>
                          </a:solidFill>
                          <a:effectLst/>
                          <a:latin typeface="Calibri Light"/>
                        </a:rPr>
                        <a:t>maladie de Parkinson).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9</a:t>
            </a:fld>
            <a:endParaRPr lang="de-DE"/>
          </a:p>
        </p:txBody>
      </p:sp>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35926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13"/>
          <p:cNvSpPr>
            <a:spLocks noChangeArrowheads="1"/>
          </p:cNvSpPr>
          <p:nvPr/>
        </p:nvSpPr>
        <p:spPr bwMode="auto">
          <a:xfrm>
            <a:off x="841002" y="4869160"/>
            <a:ext cx="3312369" cy="98998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fr-FR" altLang="de-DE" sz="1600" b="1" dirty="0">
                <a:solidFill>
                  <a:srgbClr val="333333"/>
                </a:solidFill>
                <a:latin typeface="Calibri Light"/>
              </a:rPr>
              <a:t>Le peuple n’a pas de pain…pourquoi ne mange-il pas du gâteau à la place?</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178736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10</a:t>
            </a:fld>
            <a:endParaRPr lang="de-DE"/>
          </a:p>
        </p:txBody>
      </p:sp>
      <p:graphicFrame>
        <p:nvGraphicFramePr>
          <p:cNvPr id="8" name="Group 2"/>
          <p:cNvGraphicFramePr>
            <a:graphicFrameLocks noGrp="1"/>
          </p:cNvGraphicFramePr>
          <p:nvPr>
            <p:extLst>
              <p:ext uri="{D42A27DB-BD31-4B8C-83A1-F6EECF244321}">
                <p14:modId xmlns:p14="http://schemas.microsoft.com/office/powerpoint/2010/main" val="2111725294"/>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Les connaissances antérieures à propos d’une personne en particulier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47240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11</a:t>
            </a:fld>
            <a:endParaRPr lang="de-DE"/>
          </a:p>
        </p:txBody>
      </p:sp>
      <p:graphicFrame>
        <p:nvGraphicFramePr>
          <p:cNvPr id="8" name="Group 2"/>
          <p:cNvGraphicFramePr>
            <a:graphicFrameLocks noGrp="1"/>
          </p:cNvGraphicFramePr>
          <p:nvPr>
            <p:extLst>
              <p:ext uri="{D42A27DB-BD31-4B8C-83A1-F6EECF244321}">
                <p14:modId xmlns:p14="http://schemas.microsoft.com/office/powerpoint/2010/main" val="1505338356"/>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Les connaissances antérieures à propos d’une personne en particulier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fr-FR" sz="2000" b="0" i="0" u="none" strike="noStrike" cap="none" normalizeH="0" baseline="0" dirty="0">
                          <a:ln>
                            <a:noFill/>
                          </a:ln>
                          <a:solidFill>
                            <a:srgbClr val="333333"/>
                          </a:solidFill>
                          <a:effectLst/>
                          <a:latin typeface="Calibri Light"/>
                        </a:rPr>
                        <a:t>Les connaissances antérieures peuvent vous aider dans le jugement d'une personne, particulièrement si vous l’avez rencontrée auparavant dans une situation similaire.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47240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5269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12</a:t>
            </a:fld>
            <a:endParaRPr lang="de-DE"/>
          </a:p>
        </p:txBody>
      </p:sp>
      <p:graphicFrame>
        <p:nvGraphicFramePr>
          <p:cNvPr id="8" name="Group 2"/>
          <p:cNvGraphicFramePr>
            <a:graphicFrameLocks noGrp="1"/>
          </p:cNvGraphicFramePr>
          <p:nvPr>
            <p:extLst>
              <p:ext uri="{D42A27DB-BD31-4B8C-83A1-F6EECF244321}">
                <p14:modId xmlns:p14="http://schemas.microsoft.com/office/powerpoint/2010/main" val="2290716819"/>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Les connaissances antérieures à propos d’une personne en particulier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fr-FR" sz="2000" b="0" i="0" u="none" strike="noStrike" cap="none" normalizeH="0" baseline="0" dirty="0">
                          <a:ln>
                            <a:noFill/>
                          </a:ln>
                          <a:solidFill>
                            <a:srgbClr val="333333"/>
                          </a:solidFill>
                          <a:effectLst/>
                          <a:latin typeface="Calibri Light"/>
                        </a:rPr>
                        <a:t>Les connaissances antérieures peuvent vous aider dans le jugement d'une personne, particulièrement si vous l’avez rencontrée auparavant dans une situation similaire.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Les gens agissent différemment selon la situation ou leur humeur qui peut être bonne ou mauvaise; mais ils peuvent aussi être d’un tempérament joyeux ou triste, quelle que soit la situation. Quelqu’un peut être vraiment très social et bavard avec sa famille et en même temps très timide quand il est avec ses amis, ou vice-versa. Parfois, vous pouvez être surpris par vous-même.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47240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703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S’il vous plaît, discutez des avantages et des inconvénients des traits suivants pour juger une personne.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13</a:t>
            </a:fld>
            <a:endParaRPr lang="de-DE"/>
          </a:p>
        </p:txBody>
      </p:sp>
      <p:graphicFrame>
        <p:nvGraphicFramePr>
          <p:cNvPr id="11" name="Group 2"/>
          <p:cNvGraphicFramePr>
            <a:graphicFrameLocks noGrp="1"/>
          </p:cNvGraphicFramePr>
          <p:nvPr>
            <p:extLst>
              <p:ext uri="{D42A27DB-BD31-4B8C-83A1-F6EECF244321}">
                <p14:modId xmlns:p14="http://schemas.microsoft.com/office/powerpoint/2010/main" val="2913465176"/>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Indices </a:t>
                      </a:r>
                      <a:r>
                        <a:rPr kumimoji="0" lang="en-US" sz="2000" b="0" i="0" u="none" strike="noStrike" cap="none" normalizeH="0" baseline="0" dirty="0" err="1">
                          <a:ln>
                            <a:noFill/>
                          </a:ln>
                          <a:solidFill>
                            <a:srgbClr val="004992"/>
                          </a:solidFill>
                          <a:effectLst/>
                          <a:latin typeface="Calibri Light"/>
                        </a:rPr>
                        <a:t>importants</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a:t>
                      </a:r>
                      <a:endParaRPr kumimoji="0" lang="es-E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fr-FR" sz="2000" b="0" i="0" u="none" strike="noStrike" cap="none" normalizeH="0" baseline="0" dirty="0">
                          <a:ln>
                            <a:noFill/>
                          </a:ln>
                          <a:solidFill>
                            <a:srgbClr val="333333"/>
                          </a:solidFill>
                          <a:effectLst/>
                          <a:latin typeface="Calibri Light"/>
                        </a:rPr>
                        <a:t>Les chiens sont connus pour percevoir des choses que les humains ne perçoivent pas.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14</a:t>
            </a:fld>
            <a:endParaRPr lang="de-DE"/>
          </a:p>
        </p:txBody>
      </p:sp>
      <p:graphicFrame>
        <p:nvGraphicFramePr>
          <p:cNvPr id="19" name="Group 2"/>
          <p:cNvGraphicFramePr>
            <a:graphicFrameLocks noGrp="1"/>
          </p:cNvGraphicFramePr>
          <p:nvPr>
            <p:extLst>
              <p:ext uri="{D42A27DB-BD31-4B8C-83A1-F6EECF244321}">
                <p14:modId xmlns:p14="http://schemas.microsoft.com/office/powerpoint/2010/main" val="1511973393"/>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fr-FR" sz="2000" b="0" i="0" u="none" strike="noStrike" cap="none" normalizeH="0" baseline="0" dirty="0">
                          <a:ln>
                            <a:noFill/>
                          </a:ln>
                          <a:solidFill>
                            <a:srgbClr val="333333"/>
                          </a:solidFill>
                          <a:effectLst/>
                          <a:latin typeface="Calibri Light"/>
                        </a:rPr>
                        <a:t>Souvent, l'intuition est une connaissance basée sur l'expérience. Parfois, l’instinct est meilleur que la raison!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Attention: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a:latin typeface="Calibri Light"/>
              </a:rPr>
              <a:t>Souvenir d'une visite au cirque</a:t>
            </a:r>
            <a:endParaRPr lang="en-US" altLang="de-DE" sz="1200" dirty="0">
              <a:latin typeface="Calibri Light"/>
            </a:endParaRPr>
          </a:p>
        </p:txBody>
      </p:sp>
      <p:sp>
        <p:nvSpPr>
          <p:cNvPr id="24" name="Caption_18"/>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Par.ex: film d'horreur («Ça»)</a:t>
            </a:r>
            <a:endParaRPr lang="en-US" altLang="de-DE" sz="1200" dirty="0">
              <a:latin typeface="Calibri Light"/>
            </a:endParaRPr>
          </a:p>
        </p:txBody>
      </p:sp>
      <p:sp>
        <p:nvSpPr>
          <p:cNvPr id="25"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Plaisir</a:t>
            </a:r>
            <a:endParaRPr lang="en-US" altLang="de-DE" sz="1400" dirty="0">
              <a:latin typeface="Calibri Light"/>
            </a:endParaRPr>
          </a:p>
        </p:txBody>
      </p:sp>
      <p:sp>
        <p:nvSpPr>
          <p:cNvPr id="26"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Peur</a:t>
            </a:r>
            <a:endParaRPr lang="en-US" altLang="de-DE" sz="1400" dirty="0">
              <a:latin typeface="Calibri Light"/>
            </a:endParaRPr>
          </a:p>
        </p:txBody>
      </p:sp>
      <p:sp>
        <p:nvSpPr>
          <p:cNvPr id="30"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fr-FR" altLang="de-DE" sz="1400" b="1" dirty="0">
                <a:latin typeface="Calibri Light"/>
              </a:rPr>
              <a:t>Drôle, effrayant?</a:t>
            </a:r>
          </a:p>
          <a:p>
            <a:pPr lvl="0" algn="ctr" eaLnBrk="1" hangingPunct="1">
              <a:spcBef>
                <a:spcPts val="0"/>
              </a:spcBef>
              <a:spcAft>
                <a:spcPts val="0"/>
              </a:spcAft>
              <a:buNone/>
            </a:pPr>
            <a:r>
              <a:rPr lang="fr-FR" altLang="de-DE" sz="1400" dirty="0">
                <a:latin typeface="Calibri Light"/>
              </a:rPr>
              <a:t>Dépend de votre humeur</a:t>
            </a:r>
            <a:endParaRPr lang="en-GB" altLang="de-DE" sz="1400" dirty="0">
              <a:solidFill>
                <a:srgbClr val="333333"/>
              </a:solidFill>
              <a:latin typeface="Calibri Light"/>
            </a:endParaRPr>
          </a:p>
        </p:txBody>
      </p:sp>
      <p:sp>
        <p:nvSpPr>
          <p:cNvPr id="31"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15</a:t>
            </a:fld>
            <a:endParaRPr lang="de-DE"/>
          </a:p>
        </p:txBody>
      </p:sp>
      <p:graphicFrame>
        <p:nvGraphicFramePr>
          <p:cNvPr id="19" name="Group 2"/>
          <p:cNvGraphicFramePr>
            <a:graphicFrameLocks noGrp="1"/>
          </p:cNvGraphicFramePr>
          <p:nvPr>
            <p:extLst>
              <p:ext uri="{D42A27DB-BD31-4B8C-83A1-F6EECF244321}">
                <p14:modId xmlns:p14="http://schemas.microsoft.com/office/powerpoint/2010/main" val="933377783"/>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fr-FR" sz="2000" b="0" i="0" u="none" strike="noStrike" cap="none" normalizeH="0" baseline="0" dirty="0">
                          <a:ln>
                            <a:noFill/>
                          </a:ln>
                          <a:solidFill>
                            <a:srgbClr val="333333"/>
                          </a:solidFill>
                          <a:effectLst/>
                          <a:latin typeface="Calibri Light"/>
                        </a:rPr>
                        <a:t>Souvent, l'intuition est une connaissance basée sur l'expérience. Parfois, l’instinct est meilleur que la raison!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Attention: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nos émotions actuelles peuvent influencer notre perception et nos pensées ; exemples:</a:t>
                      </a:r>
                      <a:r>
                        <a:rPr kumimoji="0" lang="pt-BR" sz="2000" b="0" i="0" u="none" strike="noStrike" cap="none" normalizeH="0" baseline="0" dirty="0">
                          <a:ln>
                            <a:noFill/>
                          </a:ln>
                          <a:solidFill>
                            <a:srgbClr val="333333"/>
                          </a:solidFill>
                          <a:effectLst/>
                          <a:latin typeface="Calibri Light"/>
                        </a:rPr>
                        <a:t>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1. </a:t>
                      </a:r>
                      <a:r>
                        <a:rPr kumimoji="0" lang="fr-FR" sz="2000" b="0" i="0" u="none" strike="noStrike" cap="none" normalizeH="0" baseline="0" dirty="0">
                          <a:ln>
                            <a:noFill/>
                          </a:ln>
                          <a:solidFill>
                            <a:srgbClr val="004992"/>
                          </a:solidFill>
                          <a:effectLst/>
                          <a:latin typeface="Calibri Light"/>
                        </a:rPr>
                        <a:t>colère: </a:t>
                      </a:r>
                      <a:r>
                        <a:rPr kumimoji="0" lang="fr-FR" sz="2000" b="0" i="0" u="none" strike="noStrike" cap="none" normalizeH="0" baseline="0" dirty="0">
                          <a:ln>
                            <a:noFill/>
                          </a:ln>
                          <a:solidFill>
                            <a:srgbClr val="333333"/>
                          </a:solidFill>
                          <a:effectLst/>
                          <a:latin typeface="Calibri Light"/>
                        </a:rPr>
                        <a:t>tendance à se sentir incompris, à être méfiant;</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2. </a:t>
                      </a:r>
                      <a:r>
                        <a:rPr kumimoji="0" lang="fr-FR" sz="2000" b="0" i="0" u="none" strike="noStrike" cap="none" normalizeH="0" baseline="0" dirty="0">
                          <a:ln>
                            <a:noFill/>
                          </a:ln>
                          <a:solidFill>
                            <a:srgbClr val="004992"/>
                          </a:solidFill>
                          <a:effectLst/>
                          <a:latin typeface="Calibri Light"/>
                        </a:rPr>
                        <a:t>dépression:</a:t>
                      </a:r>
                      <a:r>
                        <a:rPr kumimoji="0" lang="fr-FR" sz="2000" b="0" i="0" u="none" strike="noStrike" cap="none" normalizeH="0" baseline="0" dirty="0">
                          <a:ln>
                            <a:noFill/>
                          </a:ln>
                          <a:solidFill>
                            <a:srgbClr val="333333"/>
                          </a:solidFill>
                          <a:effectLst/>
                          <a:latin typeface="Calibri Light"/>
                        </a:rPr>
                        <a:t> tout paraît plus sombre que réellement.</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a:latin typeface="Calibri Light"/>
              </a:rPr>
              <a:t>Souvenir d'une visite au cirque</a:t>
            </a:r>
            <a:endParaRPr lang="en-US" altLang="de-DE" sz="1200" dirty="0">
              <a:latin typeface="Calibri Light"/>
            </a:endParaRPr>
          </a:p>
        </p:txBody>
      </p:sp>
      <p:sp>
        <p:nvSpPr>
          <p:cNvPr id="24" name="Caption_18"/>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Par.ex: film d'horreur («Ça»)</a:t>
            </a:r>
            <a:endParaRPr lang="en-US" altLang="de-DE" sz="1200" dirty="0">
              <a:latin typeface="Calibri Light"/>
            </a:endParaRPr>
          </a:p>
        </p:txBody>
      </p:sp>
      <p:sp>
        <p:nvSpPr>
          <p:cNvPr id="25"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Plaisir</a:t>
            </a:r>
            <a:endParaRPr lang="en-US" altLang="de-DE" sz="1400" dirty="0">
              <a:latin typeface="Calibri Light"/>
            </a:endParaRPr>
          </a:p>
        </p:txBody>
      </p:sp>
      <p:sp>
        <p:nvSpPr>
          <p:cNvPr id="26"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Peur</a:t>
            </a:r>
            <a:endParaRPr lang="en-US" altLang="de-DE" sz="1400" dirty="0">
              <a:latin typeface="Calibri Light"/>
            </a:endParaRPr>
          </a:p>
        </p:txBody>
      </p:sp>
      <p:sp>
        <p:nvSpPr>
          <p:cNvPr id="30"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fr-FR" altLang="de-DE" sz="1400" b="1" dirty="0">
                <a:latin typeface="Calibri Light"/>
              </a:rPr>
              <a:t>Drôle, effrayant?</a:t>
            </a:r>
          </a:p>
          <a:p>
            <a:pPr lvl="0" algn="ctr" eaLnBrk="1" hangingPunct="1">
              <a:spcBef>
                <a:spcPts val="0"/>
              </a:spcBef>
              <a:spcAft>
                <a:spcPts val="0"/>
              </a:spcAft>
              <a:buNone/>
            </a:pPr>
            <a:r>
              <a:rPr lang="fr-FR" altLang="de-DE" sz="1400" dirty="0">
                <a:latin typeface="Calibri Light"/>
              </a:rPr>
              <a:t>Dépend de votre humeur</a:t>
            </a:r>
            <a:endParaRPr lang="en-GB" altLang="de-DE" sz="1400" dirty="0">
              <a:solidFill>
                <a:srgbClr val="333333"/>
              </a:solidFill>
              <a:latin typeface="Calibri Light"/>
            </a:endParaRPr>
          </a:p>
        </p:txBody>
      </p:sp>
      <p:sp>
        <p:nvSpPr>
          <p:cNvPr id="31"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4038636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16</a:t>
            </a:fld>
            <a:endParaRPr lang="de-DE"/>
          </a:p>
        </p:txBody>
      </p:sp>
      <p:graphicFrame>
        <p:nvGraphicFramePr>
          <p:cNvPr id="19" name="Group 2"/>
          <p:cNvGraphicFramePr>
            <a:graphicFrameLocks noGrp="1"/>
          </p:cNvGraphicFramePr>
          <p:nvPr>
            <p:extLst>
              <p:ext uri="{D42A27DB-BD31-4B8C-83A1-F6EECF244321}">
                <p14:modId xmlns:p14="http://schemas.microsoft.com/office/powerpoint/2010/main" val="2549311639"/>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fr-FR"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fr-FR" sz="2000" b="0" i="0" u="none" strike="noStrike" cap="none" normalizeH="0" baseline="0" dirty="0">
                          <a:ln>
                            <a:noFill/>
                          </a:ln>
                          <a:solidFill>
                            <a:srgbClr val="333333"/>
                          </a:solidFill>
                          <a:effectLst/>
                          <a:latin typeface="Calibri Light"/>
                        </a:rPr>
                        <a:t>Souvent, l'intuition est une connaissance basée sur l'expérience. Parfois, l’instinct est meilleur que la raison!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Attention: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nos émotions actuelles peuvent influencer notre perception et nos pensées ; exemples:</a:t>
                      </a:r>
                      <a:r>
                        <a:rPr kumimoji="0" lang="pt-BR" sz="2000" b="0" i="0" u="none" strike="noStrike" cap="none" normalizeH="0" baseline="0" dirty="0">
                          <a:ln>
                            <a:noFill/>
                          </a:ln>
                          <a:solidFill>
                            <a:srgbClr val="333333"/>
                          </a:solidFill>
                          <a:effectLst/>
                          <a:latin typeface="Calibri Light"/>
                        </a:rPr>
                        <a:t>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1. </a:t>
                      </a:r>
                      <a:r>
                        <a:rPr kumimoji="0" lang="fr-FR" sz="2000" b="0" i="0" u="none" strike="noStrike" cap="none" normalizeH="0" baseline="0" dirty="0">
                          <a:ln>
                            <a:noFill/>
                          </a:ln>
                          <a:solidFill>
                            <a:srgbClr val="004992"/>
                          </a:solidFill>
                          <a:effectLst/>
                          <a:latin typeface="Calibri Light"/>
                        </a:rPr>
                        <a:t>colère: </a:t>
                      </a:r>
                      <a:r>
                        <a:rPr kumimoji="0" lang="fr-FR" sz="2000" b="0" i="0" u="none" strike="noStrike" cap="none" normalizeH="0" baseline="0" dirty="0">
                          <a:ln>
                            <a:noFill/>
                          </a:ln>
                          <a:solidFill>
                            <a:srgbClr val="333333"/>
                          </a:solidFill>
                          <a:effectLst/>
                          <a:latin typeface="Calibri Light"/>
                        </a:rPr>
                        <a:t>tendance à se sentir incompris, à être méfiant;</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2. </a:t>
                      </a:r>
                      <a:r>
                        <a:rPr kumimoji="0" lang="fr-FR" sz="2000" b="0" i="0" u="none" strike="noStrike" cap="none" normalizeH="0" baseline="0" dirty="0">
                          <a:ln>
                            <a:noFill/>
                          </a:ln>
                          <a:solidFill>
                            <a:srgbClr val="004992"/>
                          </a:solidFill>
                          <a:effectLst/>
                          <a:latin typeface="Calibri Light"/>
                        </a:rPr>
                        <a:t>dépression:</a:t>
                      </a:r>
                      <a:r>
                        <a:rPr kumimoji="0" lang="fr-FR" sz="2000" b="0" i="0" u="none" strike="noStrike" cap="none" normalizeH="0" baseline="0" dirty="0">
                          <a:ln>
                            <a:noFill/>
                          </a:ln>
                          <a:solidFill>
                            <a:srgbClr val="333333"/>
                          </a:solidFill>
                          <a:effectLst/>
                          <a:latin typeface="Calibri Light"/>
                        </a:rPr>
                        <a:t> tout paraît plus sombre que réellement.</a:t>
                      </a:r>
                      <a:endParaRPr kumimoji="0" lang="pt-BR" sz="2000" b="0" i="0" u="none" strike="noStrike" cap="none" normalizeH="0" baseline="0" dirty="0">
                        <a:ln>
                          <a:noFill/>
                        </a:ln>
                        <a:solidFill>
                          <a:srgbClr val="333333"/>
                        </a:solidFill>
                        <a:effectLst/>
                        <a:latin typeface="Calibri Light"/>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On doit écouter nos instincts, mais non les suivre aveuglément.</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a:latin typeface="Calibri Light"/>
              </a:rPr>
              <a:t>Souvenir d'une visite au cirque</a:t>
            </a:r>
            <a:endParaRPr lang="en-US" altLang="de-DE" sz="1200" dirty="0">
              <a:latin typeface="Calibri Light"/>
            </a:endParaRPr>
          </a:p>
        </p:txBody>
      </p:sp>
      <p:sp>
        <p:nvSpPr>
          <p:cNvPr id="24" name="Caption_18"/>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Par.ex: film d'horreur («Ça»)</a:t>
            </a:r>
            <a:endParaRPr lang="en-US" altLang="de-DE" sz="1200" dirty="0">
              <a:latin typeface="Calibri Light"/>
            </a:endParaRPr>
          </a:p>
        </p:txBody>
      </p:sp>
      <p:sp>
        <p:nvSpPr>
          <p:cNvPr id="25"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Plaisir</a:t>
            </a:r>
            <a:endParaRPr lang="en-US" altLang="de-DE" sz="1400" dirty="0">
              <a:latin typeface="Calibri Light"/>
            </a:endParaRPr>
          </a:p>
        </p:txBody>
      </p:sp>
      <p:sp>
        <p:nvSpPr>
          <p:cNvPr id="26"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Peur</a:t>
            </a:r>
            <a:endParaRPr lang="en-US" altLang="de-DE" sz="1400" dirty="0">
              <a:latin typeface="Calibri Light"/>
            </a:endParaRPr>
          </a:p>
        </p:txBody>
      </p:sp>
      <p:sp>
        <p:nvSpPr>
          <p:cNvPr id="30"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fr-FR" altLang="de-DE" sz="1400" b="1" dirty="0">
                <a:latin typeface="Calibri Light"/>
              </a:rPr>
              <a:t>Drôle, effrayant?</a:t>
            </a:r>
          </a:p>
          <a:p>
            <a:pPr lvl="0" algn="ctr" eaLnBrk="1" hangingPunct="1">
              <a:spcBef>
                <a:spcPts val="0"/>
              </a:spcBef>
              <a:spcAft>
                <a:spcPts val="0"/>
              </a:spcAft>
              <a:buNone/>
            </a:pPr>
            <a:r>
              <a:rPr lang="fr-FR" altLang="de-DE" sz="1400" dirty="0">
                <a:latin typeface="Calibri Light"/>
              </a:rPr>
              <a:t>Dépend de votre humeur</a:t>
            </a:r>
            <a:endParaRPr lang="en-GB" altLang="de-DE" sz="1400" dirty="0">
              <a:solidFill>
                <a:srgbClr val="333333"/>
              </a:solidFill>
              <a:latin typeface="Calibri Light"/>
            </a:endParaRPr>
          </a:p>
        </p:txBody>
      </p:sp>
      <p:sp>
        <p:nvSpPr>
          <p:cNvPr id="31"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382651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Apparence et réalité!</a:t>
            </a:r>
          </a:p>
        </p:txBody>
      </p:sp>
      <p:sp>
        <p:nvSpPr>
          <p:cNvPr id="5" name="Content Placeholder 4"/>
          <p:cNvSpPr>
            <a:spLocks noGrp="1"/>
          </p:cNvSpPr>
          <p:nvPr>
            <p:ph idx="1"/>
          </p:nvPr>
        </p:nvSpPr>
        <p:spPr/>
        <p:txBody>
          <a:bodyPr/>
          <a:lstStyle/>
          <a:p>
            <a:pPr>
              <a:buClr>
                <a:srgbClr val="000000"/>
              </a:buClr>
            </a:pPr>
            <a:r>
              <a:rPr lang="fr-FR" sz="2400" dirty="0">
                <a:solidFill>
                  <a:srgbClr val="333333"/>
                </a:solidFill>
                <a:latin typeface="Calibri Light"/>
              </a:rPr>
              <a:t>… aucun des aspects qui viennent d’être mentionnés (langage, langage du corps, intuition etc.) n’est digne de confiance en soi!</a:t>
            </a:r>
          </a:p>
          <a:p>
            <a:pPr marL="342900" indent="-342900">
              <a:buClr>
                <a:srgbClr val="000000"/>
              </a:buClr>
              <a:buFont typeface="WingDings"/>
              <a:buChar char=""/>
            </a:pPr>
            <a:r>
              <a:rPr lang="fr-FR" sz="2400" i="1" dirty="0">
                <a:solidFill>
                  <a:srgbClr val="004992"/>
                </a:solidFill>
                <a:latin typeface="Calibri Light"/>
              </a:rPr>
              <a:t>Tous les aspects doivent être pris en compte!</a:t>
            </a:r>
            <a:r>
              <a:rPr lang="fr-FR" sz="2400" dirty="0">
                <a:solidFill>
                  <a:srgbClr val="004992"/>
                </a:solidFill>
                <a:latin typeface="Calibri Light"/>
              </a:rPr>
              <a:t> Combinés, ils aident à établir un jugement fiable d’une situation…</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faisons-nous cela?</a:t>
            </a:r>
          </a:p>
        </p:txBody>
      </p:sp>
      <p:sp>
        <p:nvSpPr>
          <p:cNvPr id="4" name="Content Placeholder 3"/>
          <p:cNvSpPr>
            <a:spLocks noGrp="1"/>
          </p:cNvSpPr>
          <p:nvPr>
            <p:ph idx="1"/>
          </p:nvPr>
        </p:nvSpPr>
        <p:spPr/>
        <p:txBody>
          <a:bodyPr/>
          <a:lstStyle/>
          <a:p>
            <a:pPr lvl="0" defTabSz="914400" fontAlgn="base">
              <a:buClr>
                <a:srgbClr val="000000"/>
              </a:buClr>
            </a:pPr>
            <a:r>
              <a:rPr lang="fr-FR" altLang="de-DE" sz="2400" dirty="0">
                <a:solidFill>
                  <a:srgbClr val="333333"/>
                </a:solidFill>
                <a:latin typeface="Calibri Light"/>
                <a:cs typeface="Times New Roman" panose="02020603050405020304" pitchFamily="18" charset="0"/>
              </a:rPr>
              <a:t>Les études montrent que beaucoup de gens </a:t>
            </a:r>
            <a:r>
              <a:rPr lang="fr-CH" altLang="de-DE" sz="2400" dirty="0">
                <a:solidFill>
                  <a:srgbClr val="333333"/>
                </a:solidFill>
                <a:latin typeface="Calibri Light"/>
                <a:ea typeface="Verdana" panose="020B0604030504040204" pitchFamily="34" charset="0"/>
                <a:cs typeface="Times New Roman" panose="02020603050405020304" pitchFamily="18" charset="0"/>
              </a:rPr>
              <a:t>(</a:t>
            </a:r>
            <a:r>
              <a:rPr lang="fr-CH" altLang="de-DE" sz="2400" dirty="0">
                <a:solidFill>
                  <a:srgbClr val="333333"/>
                </a:solidFill>
                <a:latin typeface="Calibri Light"/>
                <a:ea typeface="Verdana" panose="020B0604030504040204" pitchFamily="34" charset="0"/>
                <a:cs typeface="Verdana" panose="020B0604030504040204" pitchFamily="34" charset="0"/>
              </a:rPr>
              <a:t>mais pas toutes!) </a:t>
            </a:r>
            <a:r>
              <a:rPr lang="fr-FR" altLang="de-DE" sz="2400" dirty="0">
                <a:solidFill>
                  <a:srgbClr val="333333"/>
                </a:solidFill>
                <a:latin typeface="Calibri Light"/>
                <a:cs typeface="Times New Roman" panose="02020603050405020304" pitchFamily="18" charset="0"/>
              </a:rPr>
              <a:t>souffrant de problèmes psychiatriques (spécialement des psychoses) ont des </a:t>
            </a:r>
            <a:r>
              <a:rPr lang="fr-CH" altLang="de-DE" sz="2400" dirty="0">
                <a:solidFill>
                  <a:srgbClr val="333333"/>
                </a:solidFill>
                <a:latin typeface="Calibri Light"/>
                <a:cs typeface="Times New Roman" panose="02020603050405020304" pitchFamily="18" charset="0"/>
              </a:rPr>
              <a:t>difficultés</a:t>
            </a:r>
            <a:r>
              <a:rPr lang="fr-FR" altLang="de-DE" sz="2400" dirty="0">
                <a:solidFill>
                  <a:srgbClr val="333333"/>
                </a:solidFill>
                <a:latin typeface="Calibri Light"/>
                <a:cs typeface="Times New Roman" panose="02020603050405020304" pitchFamily="18" charset="0"/>
              </a:rPr>
              <a:t> dans les domaines suivants:</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difficultés à détecter et à évaluer les expressions faciales des autres.</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6 – Etre empathique… II</a:t>
            </a:r>
            <a:endParaRPr lang="de-DE"/>
          </a:p>
        </p:txBody>
      </p:sp>
      <p:sp>
        <p:nvSpPr>
          <p:cNvPr id="3" name="Slide Number Placeholder 2"/>
          <p:cNvSpPr>
            <a:spLocks noGrp="1"/>
          </p:cNvSpPr>
          <p:nvPr>
            <p:ph type="sldNum" sz="quarter" idx="12"/>
          </p:nvPr>
        </p:nvSpPr>
        <p:spPr/>
        <p:txBody>
          <a:bodyPr/>
          <a:lstStyle/>
          <a:p>
            <a:pPr>
              <a:defRPr/>
            </a:pPr>
            <a:fld id="{65C21525-C828-4E9F-8499-9004F90EAE3B}"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faisons-nous cela?</a:t>
            </a:r>
          </a:p>
        </p:txBody>
      </p:sp>
      <p:sp>
        <p:nvSpPr>
          <p:cNvPr id="4" name="Content Placeholder 3"/>
          <p:cNvSpPr>
            <a:spLocks noGrp="1"/>
          </p:cNvSpPr>
          <p:nvPr>
            <p:ph idx="1"/>
          </p:nvPr>
        </p:nvSpPr>
        <p:spPr/>
        <p:txBody>
          <a:bodyPr/>
          <a:lstStyle/>
          <a:p>
            <a:pPr lvl="0" defTabSz="914400" fontAlgn="base">
              <a:buClr>
                <a:srgbClr val="000000"/>
              </a:buClr>
            </a:pPr>
            <a:r>
              <a:rPr lang="fr-FR" altLang="de-DE" sz="2400" dirty="0">
                <a:solidFill>
                  <a:srgbClr val="333333"/>
                </a:solidFill>
                <a:latin typeface="Calibri Light"/>
                <a:cs typeface="Times New Roman" panose="02020603050405020304" pitchFamily="18" charset="0"/>
              </a:rPr>
              <a:t>Les études montrent que beaucoup de gens </a:t>
            </a:r>
            <a:r>
              <a:rPr lang="fr-CH" altLang="de-DE" sz="2400" dirty="0">
                <a:solidFill>
                  <a:srgbClr val="333333"/>
                </a:solidFill>
                <a:latin typeface="Calibri Light"/>
                <a:ea typeface="Verdana" panose="020B0604030504040204" pitchFamily="34" charset="0"/>
                <a:cs typeface="Times New Roman" panose="02020603050405020304" pitchFamily="18" charset="0"/>
              </a:rPr>
              <a:t>(</a:t>
            </a:r>
            <a:r>
              <a:rPr lang="fr-CH" altLang="de-DE" sz="2400" dirty="0">
                <a:solidFill>
                  <a:srgbClr val="333333"/>
                </a:solidFill>
                <a:latin typeface="Calibri Light"/>
                <a:ea typeface="Verdana" panose="020B0604030504040204" pitchFamily="34" charset="0"/>
                <a:cs typeface="Verdana" panose="020B0604030504040204" pitchFamily="34" charset="0"/>
              </a:rPr>
              <a:t>mais pas toutes!) </a:t>
            </a:r>
            <a:r>
              <a:rPr lang="fr-FR" altLang="de-DE" sz="2400" dirty="0">
                <a:solidFill>
                  <a:srgbClr val="333333"/>
                </a:solidFill>
                <a:latin typeface="Calibri Light"/>
                <a:cs typeface="Times New Roman" panose="02020603050405020304" pitchFamily="18" charset="0"/>
              </a:rPr>
              <a:t>souffrant de problèmes psychiatriques (spécialement des psychoses) ont des </a:t>
            </a:r>
            <a:r>
              <a:rPr lang="fr-CH" altLang="de-DE" sz="2400" dirty="0">
                <a:solidFill>
                  <a:srgbClr val="333333"/>
                </a:solidFill>
                <a:latin typeface="Calibri Light"/>
                <a:cs typeface="Times New Roman" panose="02020603050405020304" pitchFamily="18" charset="0"/>
              </a:rPr>
              <a:t>difficultés</a:t>
            </a:r>
            <a:r>
              <a:rPr lang="fr-FR" altLang="de-DE" sz="2400" dirty="0">
                <a:solidFill>
                  <a:srgbClr val="333333"/>
                </a:solidFill>
                <a:latin typeface="Calibri Light"/>
                <a:cs typeface="Times New Roman" panose="02020603050405020304" pitchFamily="18" charset="0"/>
              </a:rPr>
              <a:t> dans les domaines suivants:</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difficultés à détecter et à évaluer les expressions faciales des autres.</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difficultés à déduire les motifs et les buts de personnes présentant un comportement donné.</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6 – Etre empathique… II</a:t>
            </a:r>
            <a:endParaRPr lang="de-DE"/>
          </a:p>
        </p:txBody>
      </p:sp>
      <p:sp>
        <p:nvSpPr>
          <p:cNvPr id="3" name="Slide Number Placeholder 2"/>
          <p:cNvSpPr>
            <a:spLocks noGrp="1"/>
          </p:cNvSpPr>
          <p:nvPr>
            <p:ph type="sldNum" sz="quarter" idx="12"/>
          </p:nvPr>
        </p:nvSpPr>
        <p:spPr/>
        <p:txBody>
          <a:bodyPr/>
          <a:lstStyle/>
          <a:p>
            <a:pPr>
              <a:defRPr/>
            </a:pPr>
            <a:fld id="{65C21525-C828-4E9F-8499-9004F90EAE3B}" type="slidenum">
              <a:rPr lang="de-DE" smtClean="0"/>
              <a:pPr>
                <a:defRPr/>
              </a:pPr>
              <a:t>19</a:t>
            </a:fld>
            <a:endParaRPr 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Comment le manque d’empathie favorise les interprétations erronées durant la psychose – exemples</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20</a:t>
            </a:fld>
            <a:endParaRPr lang="de-DE"/>
          </a:p>
        </p:txBody>
      </p:sp>
      <p:sp>
        <p:nvSpPr>
          <p:cNvPr id="45081" name="Rechteck 1"/>
          <p:cNvSpPr>
            <a:spLocks noChangeArrowheads="1"/>
          </p:cNvSpPr>
          <p:nvPr/>
        </p:nvSpPr>
        <p:spPr bwMode="auto">
          <a:xfrm>
            <a:off x="408954" y="630002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1800">
                <a:solidFill>
                  <a:srgbClr val="004992"/>
                </a:solidFill>
                <a:latin typeface="Calibri Light"/>
                <a:cs typeface="Times New Roman" panose="02020603050405020304" pitchFamily="18" charset="0"/>
              </a:rPr>
              <a:t>Est-ce que quelqu’un pourrait raconter brièvement une expérience personnelle ?</a:t>
            </a:r>
          </a:p>
        </p:txBody>
      </p:sp>
      <p:graphicFrame>
        <p:nvGraphicFramePr>
          <p:cNvPr id="7" name="Table 6"/>
          <p:cNvGraphicFramePr>
            <a:graphicFrameLocks noGrp="1"/>
          </p:cNvGraphicFramePr>
          <p:nvPr>
            <p:extLst>
              <p:ext uri="{D42A27DB-BD31-4B8C-83A1-F6EECF244321}">
                <p14:modId xmlns:p14="http://schemas.microsoft.com/office/powerpoint/2010/main" val="1755135226"/>
              </p:ext>
            </p:extLst>
          </p:nvPr>
        </p:nvGraphicFramePr>
        <p:xfrm>
          <a:off x="408954" y="2203705"/>
          <a:ext cx="11376001" cy="3962414"/>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3672409">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Événement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Explication durant la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Autres explications</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Un homme dans le bus vous fixe un long moment.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Le persécuteur se révèle enfin.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A cause de votre comportement méfiant (porter des lunettes de soleil), vous provoquez vous-même ces regards.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Votre patron critique vos erreurs.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Vous êtes persuadé que vous allez être licencié.</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Votre patron s’emporte assez vite, mais n’a nullement l’intention de vous licencier. Il est souvent grognon.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Un ami lit un journal sur la mauvaise réussite scolaire.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Il fait allusion à vos mauvaises notes quand vous étiez enfant.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Pure coïncidence: votre ami s’intéresse à l’actualité, il ignore vos problèmes à l’école.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Des bandes dessinées vont vous être présentées.</a:t>
            </a:r>
          </a:p>
          <a:p>
            <a:pPr marL="342900" lvl="0" indent="-342900" defTabSz="914400" fontAlgn="base">
              <a:buClr>
                <a:srgbClr val="000000"/>
              </a:buClr>
              <a:buFont typeface="WingDings"/>
              <a:buChar char=""/>
            </a:pPr>
            <a:r>
              <a:rPr lang="fr-CH" altLang="de-DE" sz="2400" dirty="0">
                <a:solidFill>
                  <a:srgbClr val="333333"/>
                </a:solidFill>
                <a:latin typeface="Calibri Light"/>
              </a:rPr>
              <a:t>S'il vous plaît, discutez de ce que les personnages dans l'histoire pensent des autres.</a:t>
            </a:r>
            <a:br>
              <a:rPr lang="fr-CH" altLang="de-DE" sz="2400" dirty="0">
                <a:solidFill>
                  <a:srgbClr val="333333"/>
                </a:solidFill>
                <a:latin typeface="Calibri Light"/>
              </a:rPr>
            </a:br>
            <a:endParaRPr lang="fr-CH"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Des bandes dessinées vont vous être présentées.</a:t>
            </a:r>
          </a:p>
          <a:p>
            <a:pPr marL="342900" lvl="0" indent="-342900" defTabSz="914400" fontAlgn="base">
              <a:buClr>
                <a:srgbClr val="000000"/>
              </a:buClr>
              <a:buFont typeface="WingDings"/>
              <a:buChar char=""/>
            </a:pPr>
            <a:r>
              <a:rPr lang="fr-CH" altLang="de-DE" sz="2400" dirty="0">
                <a:solidFill>
                  <a:srgbClr val="333333"/>
                </a:solidFill>
                <a:latin typeface="Calibri Light"/>
              </a:rPr>
              <a:t>S'il vous plaît, discutez de ce que les personnages dans l'histoire pensent des autres.</a:t>
            </a:r>
            <a:br>
              <a:rPr lang="fr-CH" altLang="de-DE" sz="2400" dirty="0">
                <a:solidFill>
                  <a:srgbClr val="333333"/>
                </a:solidFill>
                <a:latin typeface="Calibri Light"/>
              </a:rPr>
            </a:br>
            <a:endParaRPr lang="fr-CH" altLang="de-DE" sz="2400" dirty="0">
              <a:solidFill>
                <a:srgbClr val="333333"/>
              </a:solidFill>
              <a:latin typeface="Calibri Light"/>
            </a:endParaRPr>
          </a:p>
          <a:p>
            <a:pPr lvl="0" defTabSz="914400" fontAlgn="base">
              <a:buClr>
                <a:srgbClr val="000000"/>
              </a:buClr>
            </a:pPr>
            <a:r>
              <a:rPr lang="fr-CH" altLang="de-DE" sz="2400" b="1" dirty="0">
                <a:solidFill>
                  <a:srgbClr val="004992"/>
                </a:solidFill>
                <a:latin typeface="Calibri Light"/>
              </a:rPr>
              <a:t>Important</a:t>
            </a:r>
            <a:r>
              <a:rPr lang="fr-CH" altLang="de-DE" sz="2400" dirty="0">
                <a:solidFill>
                  <a:srgbClr val="004992"/>
                </a:solidFill>
                <a:latin typeface="Calibri Light"/>
              </a:rPr>
              <a:t>:</a:t>
            </a:r>
          </a:p>
          <a:p>
            <a:pPr marL="342900" lvl="0" indent="-342900" defTabSz="914400" fontAlgn="base">
              <a:buClr>
                <a:srgbClr val="000000"/>
              </a:buClr>
              <a:buFont typeface="WingDings"/>
              <a:buChar char=""/>
            </a:pPr>
            <a:r>
              <a:rPr lang="fr-CH" altLang="de-DE" sz="2400" dirty="0">
                <a:solidFill>
                  <a:srgbClr val="333333"/>
                </a:solidFill>
                <a:latin typeface="Calibri Light"/>
              </a:rPr>
              <a:t>Vous devez distinguer les informations qui sont importantes pour vous de ce que les personnages pensent les uns des autres!</a:t>
            </a: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22</a:t>
            </a:fld>
            <a:endParaRPr lang="de-DE"/>
          </a:p>
        </p:txBody>
      </p:sp>
    </p:spTree>
    <p:extLst>
      <p:ext uri="{BB962C8B-B14F-4D97-AF65-F5344CB8AC3E}">
        <p14:creationId xmlns:p14="http://schemas.microsoft.com/office/powerpoint/2010/main" val="1413863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Des bandes dessinées vont vous être présentées.</a:t>
            </a:r>
          </a:p>
          <a:p>
            <a:pPr marL="342900" lvl="0" indent="-342900" defTabSz="914400" fontAlgn="base">
              <a:buClr>
                <a:srgbClr val="000000"/>
              </a:buClr>
              <a:buFont typeface="WingDings"/>
              <a:buChar char=""/>
            </a:pPr>
            <a:r>
              <a:rPr lang="fr-CH" altLang="de-DE" sz="2400" dirty="0">
                <a:solidFill>
                  <a:srgbClr val="333333"/>
                </a:solidFill>
                <a:latin typeface="Calibri Light"/>
              </a:rPr>
              <a:t>S'il vous plaît, discutez de ce que les personnages dans l'histoire pensent des autres.</a:t>
            </a:r>
            <a:br>
              <a:rPr lang="fr-CH" altLang="de-DE" sz="2400" dirty="0">
                <a:solidFill>
                  <a:srgbClr val="333333"/>
                </a:solidFill>
                <a:latin typeface="Calibri Light"/>
              </a:rPr>
            </a:br>
            <a:endParaRPr lang="fr-CH" altLang="de-DE" sz="2400" dirty="0">
              <a:solidFill>
                <a:srgbClr val="333333"/>
              </a:solidFill>
              <a:latin typeface="Calibri Light"/>
            </a:endParaRPr>
          </a:p>
          <a:p>
            <a:pPr lvl="0" defTabSz="914400" fontAlgn="base">
              <a:buClr>
                <a:srgbClr val="000000"/>
              </a:buClr>
            </a:pPr>
            <a:r>
              <a:rPr lang="fr-CH" altLang="de-DE" sz="2400" b="1" dirty="0">
                <a:solidFill>
                  <a:srgbClr val="004992"/>
                </a:solidFill>
                <a:latin typeface="Calibri Light"/>
              </a:rPr>
              <a:t>Important</a:t>
            </a:r>
            <a:r>
              <a:rPr lang="fr-CH" altLang="de-DE" sz="2400" dirty="0">
                <a:solidFill>
                  <a:srgbClr val="004992"/>
                </a:solidFill>
                <a:latin typeface="Calibri Light"/>
              </a:rPr>
              <a:t>:</a:t>
            </a:r>
          </a:p>
          <a:p>
            <a:pPr marL="342900" lvl="0" indent="-342900" defTabSz="914400" fontAlgn="base">
              <a:buClr>
                <a:srgbClr val="000000"/>
              </a:buClr>
              <a:buFont typeface="WingDings"/>
              <a:buChar char=""/>
            </a:pPr>
            <a:r>
              <a:rPr lang="fr-CH" altLang="de-DE" sz="2400" dirty="0">
                <a:solidFill>
                  <a:srgbClr val="333333"/>
                </a:solidFill>
                <a:latin typeface="Calibri Light"/>
              </a:rPr>
              <a:t>Vous devez distinguer les informations qui sont importantes pour vous de ce que les personnages pensent les uns des autres!</a:t>
            </a:r>
          </a:p>
          <a:p>
            <a:pPr marL="342900" lvl="0" indent="-342900" defTabSz="914400" fontAlgn="base">
              <a:buClr>
                <a:srgbClr val="000000"/>
              </a:buClr>
              <a:buFont typeface="WingDings"/>
              <a:buChar char=""/>
            </a:pPr>
            <a:r>
              <a:rPr lang="fr-CH" altLang="de-DE" sz="2400" dirty="0">
                <a:solidFill>
                  <a:srgbClr val="333333"/>
                </a:solidFill>
                <a:latin typeface="Calibri Light"/>
              </a:rPr>
              <a:t>Quelles informations additionnelles sont-elles requises pour donner une réponse définitive?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23</a:t>
            </a:fld>
            <a:endParaRPr lang="de-DE"/>
          </a:p>
        </p:txBody>
      </p:sp>
    </p:spTree>
    <p:extLst>
      <p:ext uri="{BB962C8B-B14F-4D97-AF65-F5344CB8AC3E}">
        <p14:creationId xmlns:p14="http://schemas.microsoft.com/office/powerpoint/2010/main" val="4205304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24</a:t>
            </a:fld>
            <a:endParaRPr lang="de-DE"/>
          </a:p>
        </p:txBody>
      </p:sp>
      <p:pic>
        <p:nvPicPr>
          <p:cNvPr id="12"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6"/>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2400">
                <a:solidFill>
                  <a:srgbClr val="004992"/>
                </a:solidFill>
                <a:latin typeface="Calibri Light"/>
              </a:rPr>
              <a:t>Qu'est-ce que la fille va probablement offrir à sa grand-mère pour son prochain anniversaire?</a:t>
            </a:r>
          </a:p>
          <a:p>
            <a:pPr algn="ctr" eaLnBrk="1" hangingPunct="1">
              <a:spcBef>
                <a:spcPts val="0"/>
              </a:spcBef>
              <a:spcAft>
                <a:spcPts val="0"/>
              </a:spcAft>
              <a:buNone/>
            </a:pPr>
            <a:r>
              <a:rPr lang="fr-FR" altLang="de-DE" sz="2400">
                <a:solidFill>
                  <a:srgbClr val="004992"/>
                </a:solidFill>
                <a:latin typeface="Calibri Light"/>
              </a:rPr>
              <a:t>Est-ce que la grand-mère va être contente?</a:t>
            </a:r>
            <a:endParaRPr lang="de-DE" altLang="de-DE" sz="2400" dirty="0">
              <a:solidFill>
                <a:srgbClr val="004992"/>
              </a:solidFill>
              <a:latin typeface="Calibri Light"/>
            </a:endParaRPr>
          </a:p>
        </p:txBody>
      </p:sp>
      <p:sp>
        <p:nvSpPr>
          <p:cNvPr id="16"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Calibri Light"/>
              </a:rPr>
              <a:t>Des pralinés!</a:t>
            </a:r>
          </a:p>
          <a:p>
            <a:pPr algn="ctr" eaLnBrk="1" hangingPunct="1">
              <a:spcBef>
                <a:spcPct val="0"/>
              </a:spcBef>
              <a:buFontTx/>
              <a:buNone/>
            </a:pPr>
            <a:r>
              <a:rPr lang="de-DE" altLang="de-DE" sz="1200" b="1" dirty="0">
                <a:solidFill>
                  <a:srgbClr val="000000"/>
                </a:solidFill>
                <a:latin typeface="Calibri Light"/>
              </a:rPr>
              <a:t>Super! </a:t>
            </a:r>
          </a:p>
          <a:p>
            <a:pPr algn="ctr" eaLnBrk="1" hangingPunct="1">
              <a:spcBef>
                <a:spcPct val="0"/>
              </a:spcBef>
              <a:buFontTx/>
              <a:buNone/>
            </a:pPr>
            <a:r>
              <a:rPr lang="de-DE" altLang="de-DE" sz="1200" b="1" dirty="0">
                <a:solidFill>
                  <a:srgbClr val="000000"/>
                </a:solidFill>
                <a:latin typeface="Calibri Light"/>
              </a:rPr>
              <a:t>Merci!</a:t>
            </a:r>
          </a:p>
        </p:txBody>
      </p:sp>
      <p:sp>
        <p:nvSpPr>
          <p:cNvPr id="10" name="Text Box 12"/>
          <p:cNvSpPr txBox="1">
            <a:spLocks noChangeArrowheads="1"/>
          </p:cNvSpPr>
          <p:nvPr/>
        </p:nvSpPr>
        <p:spPr bwMode="auto">
          <a:xfrm>
            <a:off x="6449497" y="2401724"/>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Calibri Light"/>
              </a:rPr>
              <a:t>Je déteste </a:t>
            </a:r>
          </a:p>
          <a:p>
            <a:pPr algn="ctr" eaLnBrk="1" hangingPunct="1">
              <a:spcBef>
                <a:spcPct val="0"/>
              </a:spcBef>
              <a:buFontTx/>
              <a:buNone/>
            </a:pPr>
            <a:r>
              <a:rPr lang="de-DE" altLang="de-DE" sz="1200" b="1" dirty="0">
                <a:solidFill>
                  <a:srgbClr val="000000"/>
                </a:solidFill>
                <a:latin typeface="Calibri Light"/>
              </a:rPr>
              <a:t>Les pralinés!</a:t>
            </a:r>
          </a:p>
        </p:txBody>
      </p:sp>
    </p:spTree>
    <p:extLst>
      <p:ext uri="{BB962C8B-B14F-4D97-AF65-F5344CB8AC3E}">
        <p14:creationId xmlns:p14="http://schemas.microsoft.com/office/powerpoint/2010/main" val="715204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L'anniversaire de sa grand-mère</a:t>
            </a:r>
            <a:br>
              <a:rPr lang="fr-FR" sz="3600">
                <a:solidFill>
                  <a:srgbClr val="004992"/>
                </a:solidFill>
                <a:latin typeface="Calibri Light"/>
              </a:rPr>
            </a:br>
            <a:r>
              <a:rPr lang="fr-FR">
                <a:solidFill>
                  <a:srgbClr val="004992"/>
                </a:solidFill>
                <a:latin typeface="Calibri Light"/>
              </a:rPr>
              <a:t>Que va lui offrir la petite fille la prochaine fois?</a:t>
            </a:r>
            <a:endParaRPr lang="en-US">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25</a:t>
            </a:fld>
            <a:endParaRPr lang="de-DE"/>
          </a:p>
        </p:txBody>
      </p:sp>
      <p:pic>
        <p:nvPicPr>
          <p:cNvPr id="12"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Calibri Light"/>
              </a:rPr>
              <a:t>Des pralinés!</a:t>
            </a:r>
          </a:p>
          <a:p>
            <a:pPr algn="ctr" eaLnBrk="1" hangingPunct="1">
              <a:spcBef>
                <a:spcPct val="0"/>
              </a:spcBef>
              <a:buFontTx/>
              <a:buNone/>
            </a:pPr>
            <a:r>
              <a:rPr lang="de-DE" altLang="de-DE" sz="1200" b="1" dirty="0">
                <a:solidFill>
                  <a:srgbClr val="000000"/>
                </a:solidFill>
                <a:latin typeface="Calibri Light"/>
              </a:rPr>
              <a:t>Super! </a:t>
            </a:r>
          </a:p>
          <a:p>
            <a:pPr algn="ctr" eaLnBrk="1" hangingPunct="1">
              <a:spcBef>
                <a:spcPct val="0"/>
              </a:spcBef>
              <a:buFontTx/>
              <a:buNone/>
            </a:pPr>
            <a:r>
              <a:rPr lang="de-DE" altLang="de-DE" sz="1200" b="1" dirty="0">
                <a:solidFill>
                  <a:srgbClr val="000000"/>
                </a:solidFill>
                <a:latin typeface="Calibri Light"/>
              </a:rPr>
              <a:t>Merci!</a:t>
            </a:r>
          </a:p>
        </p:txBody>
      </p:sp>
      <p:sp>
        <p:nvSpPr>
          <p:cNvPr id="18" name="Caption_16"/>
          <p:cNvSpPr txBox="1">
            <a:spLocks noChangeArrowheads="1"/>
          </p:cNvSpPr>
          <p:nvPr/>
        </p:nvSpPr>
        <p:spPr bwMode="auto">
          <a:xfrm>
            <a:off x="1777108" y="5251280"/>
            <a:ext cx="871296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fr-FR" altLang="de-DE" sz="2000" b="1" dirty="0">
                <a:solidFill>
                  <a:srgbClr val="004992"/>
                </a:solidFill>
                <a:latin typeface="Calibri Light"/>
              </a:rPr>
              <a:t>Probable: </a:t>
            </a:r>
            <a:r>
              <a:rPr lang="fr-FR" altLang="de-DE" sz="2000" dirty="0">
                <a:solidFill>
                  <a:srgbClr val="333333"/>
                </a:solidFill>
                <a:latin typeface="Calibri Light"/>
              </a:rPr>
              <a:t>Elle offre une boîte de pralinés une seconde fois, car la dernière fois sa grand-mère semble avoir apprécié.</a:t>
            </a:r>
          </a:p>
          <a:p>
            <a:pPr eaLnBrk="1" hangingPunct="1">
              <a:spcBef>
                <a:spcPts val="1200"/>
              </a:spcBef>
              <a:spcAft>
                <a:spcPts val="0"/>
              </a:spcAft>
              <a:buNone/>
            </a:pPr>
            <a:r>
              <a:rPr lang="fr-FR" altLang="de-DE" sz="2000" b="1" dirty="0">
                <a:solidFill>
                  <a:srgbClr val="004992"/>
                </a:solidFill>
                <a:latin typeface="Calibri Light"/>
              </a:rPr>
              <a:t>Peu probable: </a:t>
            </a:r>
            <a:r>
              <a:rPr lang="fr-FR" altLang="de-DE" sz="2000" dirty="0">
                <a:solidFill>
                  <a:srgbClr val="333333"/>
                </a:solidFill>
                <a:latin typeface="Calibri Light"/>
              </a:rPr>
              <a:t>La petite fille a remarqué que sa grand-mère n'aimait pas les pralinés; elle va donc lui offrir autre chose.</a:t>
            </a:r>
            <a:endParaRPr lang="de-DE" altLang="de-DE" sz="2000" dirty="0">
              <a:solidFill>
                <a:srgbClr val="333333"/>
              </a:solidFill>
              <a:latin typeface="Calibri Light"/>
            </a:endParaRPr>
          </a:p>
        </p:txBody>
      </p:sp>
      <p:sp>
        <p:nvSpPr>
          <p:cNvPr id="19" name="Text Box 12"/>
          <p:cNvSpPr txBox="1">
            <a:spLocks noChangeArrowheads="1"/>
          </p:cNvSpPr>
          <p:nvPr/>
        </p:nvSpPr>
        <p:spPr bwMode="auto">
          <a:xfrm>
            <a:off x="6449497" y="2401724"/>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Calibri Light"/>
              </a:rPr>
              <a:t>Je déteste </a:t>
            </a:r>
          </a:p>
          <a:p>
            <a:pPr algn="ctr" eaLnBrk="1" hangingPunct="1">
              <a:spcBef>
                <a:spcPct val="0"/>
              </a:spcBef>
              <a:buFontTx/>
              <a:buNone/>
            </a:pPr>
            <a:r>
              <a:rPr lang="de-DE" altLang="de-DE" sz="1200" b="1" dirty="0">
                <a:solidFill>
                  <a:srgbClr val="000000"/>
                </a:solidFill>
                <a:latin typeface="Calibri Light"/>
              </a:rPr>
              <a:t>Les pralinés!</a:t>
            </a:r>
          </a:p>
        </p:txBody>
      </p:sp>
    </p:spTree>
    <p:extLst>
      <p:ext uri="{BB962C8B-B14F-4D97-AF65-F5344CB8AC3E}">
        <p14:creationId xmlns:p14="http://schemas.microsoft.com/office/powerpoint/2010/main" val="156063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4"/>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Allons-y!</a:t>
            </a:r>
          </a:p>
        </p:txBody>
      </p:sp>
      <p:sp>
        <p:nvSpPr>
          <p:cNvPr id="2" name="Footer Placeholder 1"/>
          <p:cNvSpPr>
            <a:spLocks noGrp="1"/>
          </p:cNvSpPr>
          <p:nvPr>
            <p:ph type="ftr" sz="quarter" idx="11"/>
          </p:nvPr>
        </p:nvSpPr>
        <p:spPr/>
        <p:txBody>
          <a:bodyPr/>
          <a:lstStyle/>
          <a:p>
            <a:pPr>
              <a:defRPr/>
            </a:pPr>
            <a:r>
              <a:rPr lang="fr-FR"/>
              <a:t>Entraînement métacognitifs 6 – Etre empathique… II</a:t>
            </a:r>
            <a:endParaRPr lang="de-DE"/>
          </a:p>
        </p:txBody>
      </p:sp>
      <p:sp>
        <p:nvSpPr>
          <p:cNvPr id="3" name="Slide Number Placeholder 2"/>
          <p:cNvSpPr>
            <a:spLocks noGrp="1"/>
          </p:cNvSpPr>
          <p:nvPr>
            <p:ph type="sldNum" sz="quarter" idx="12"/>
          </p:nvPr>
        </p:nvSpPr>
        <p:spPr/>
        <p:txBody>
          <a:bodyPr/>
          <a:lstStyle/>
          <a:p>
            <a:pPr>
              <a:defRPr/>
            </a:pPr>
            <a:fld id="{97ED68C7-6B6A-420D-BE2F-1813D5D0DF61}" type="slidenum">
              <a:rPr lang="de-DE" smtClean="0"/>
              <a:pPr>
                <a:defRPr/>
              </a:pPr>
              <a:t>26</a:t>
            </a:fld>
            <a:endParaRPr 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27</a:t>
            </a:fld>
            <a:endParaRPr lang="de-DE"/>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fr-FR" sz="2400" spc="-10">
                <a:solidFill>
                  <a:srgbClr val="004992"/>
                </a:solidFill>
                <a:latin typeface="Calibri Light"/>
                <a:cs typeface="Verdana"/>
              </a:rPr>
              <a:t>Le chef n'a-t-il pas de coeur? Avons-nous besoin d'un complément d'informations pour pourvoir en juger?</a:t>
            </a:r>
            <a:endParaRPr sz="2400" dirty="0">
              <a:solidFill>
                <a:srgbClr val="004992"/>
              </a:solidFill>
              <a:latin typeface="Calibri Light"/>
              <a:cs typeface="Verdana"/>
            </a:endParaRPr>
          </a:p>
        </p:txBody>
      </p:sp>
      <p:sp>
        <p:nvSpPr>
          <p:cNvPr id="16" name="object 11"/>
          <p:cNvSpPr txBox="1"/>
          <p:nvPr/>
        </p:nvSpPr>
        <p:spPr>
          <a:xfrm>
            <a:off x="3361283" y="1319148"/>
            <a:ext cx="914400" cy="457200"/>
          </a:xfrm>
          <a:prstGeom prst="roundRect">
            <a:avLst/>
          </a:prstGeom>
          <a:solidFill>
            <a:schemeClr val="bg1"/>
          </a:solidFill>
        </p:spPr>
        <p:txBody>
          <a:bodyPr wrap="square" lIns="0" tIns="0" rIns="0" bIns="0">
            <a:spAutoFit/>
          </a:bodyPr>
          <a:lstStyle/>
          <a:p>
            <a:pPr algn="ctr" eaLnBrk="1" fontAlgn="auto" hangingPunct="1">
              <a:spcBef>
                <a:spcPts val="0"/>
              </a:spcBef>
              <a:spcAft>
                <a:spcPts val="0"/>
              </a:spcAft>
              <a:defRPr/>
            </a:pPr>
            <a:r>
              <a:rPr lang="fr-FR" dirty="0">
                <a:latin typeface="Calibri Light"/>
                <a:cs typeface="Verdana"/>
              </a:rPr>
              <a:t>Je suis vraiment </a:t>
            </a:r>
          </a:p>
          <a:p>
            <a:pPr algn="ctr" eaLnBrk="1" fontAlgn="auto" hangingPunct="1">
              <a:spcBef>
                <a:spcPts val="0"/>
              </a:spcBef>
              <a:spcAft>
                <a:spcPts val="0"/>
              </a:spcAft>
              <a:defRPr/>
            </a:pPr>
            <a:r>
              <a:rPr lang="fr-FR" dirty="0">
                <a:latin typeface="Calibri Light"/>
                <a:cs typeface="Verdana"/>
              </a:rPr>
              <a:t>désolé, Mme Meier.</a:t>
            </a:r>
            <a:endParaRPr dirty="0">
              <a:latin typeface="Calibri Light"/>
              <a:cs typeface="Verdana"/>
            </a:endParaRPr>
          </a:p>
        </p:txBody>
      </p:sp>
      <p:sp>
        <p:nvSpPr>
          <p:cNvPr id="17"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spcBef>
                <a:spcPts val="0"/>
              </a:spcBef>
              <a:spcAft>
                <a:spcPts val="0"/>
              </a:spcAft>
            </a:pPr>
            <a:r>
              <a:rPr lang="pt-BR" altLang="de-DE" sz="1200" dirty="0">
                <a:latin typeface="Calibri Light"/>
                <a:ea typeface="Verdana" panose="020B0604030504040204" pitchFamily="34" charset="0"/>
                <a:cs typeface="Verdana" panose="020B0604030504040204" pitchFamily="34" charset="0"/>
              </a:rPr>
              <a:t>Comment puis-je travailler maintenant?</a:t>
            </a:r>
            <a:endParaRPr lang="de-DE" altLang="de-DE" sz="1200" dirty="0">
              <a:latin typeface="Calibri Light"/>
              <a:ea typeface="Verdana" panose="020B0604030504040204" pitchFamily="34" charset="0"/>
              <a:cs typeface="Verdana" panose="020B0604030504040204" pitchFamily="34" charset="0"/>
            </a:endParaRPr>
          </a:p>
        </p:txBody>
      </p:sp>
      <p:sp>
        <p:nvSpPr>
          <p:cNvPr id="18"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spcBef>
                <a:spcPts val="0"/>
              </a:spcBef>
              <a:spcAft>
                <a:spcPts val="0"/>
              </a:spcAft>
            </a:pPr>
            <a:r>
              <a:rPr lang="fr-FR" altLang="de-DE" dirty="0">
                <a:latin typeface="Calibri Light"/>
                <a:ea typeface="Verdana" panose="020B0604030504040204" pitchFamily="34" charset="0"/>
                <a:cs typeface="Verdana" panose="020B0604030504040204" pitchFamily="34" charset="0"/>
              </a:rPr>
              <a:t>Ça ne va pas du tout ainsi</a:t>
            </a:r>
          </a:p>
          <a:p>
            <a:pPr marL="0" algn="ctr" eaLnBrk="1" hangingPunct="1">
              <a:spcBef>
                <a:spcPts val="0"/>
              </a:spcBef>
              <a:spcAft>
                <a:spcPts val="0"/>
              </a:spcAft>
            </a:pPr>
            <a:r>
              <a:rPr lang="fr-FR" altLang="de-DE" dirty="0">
                <a:latin typeface="Calibri Light"/>
                <a:ea typeface="Verdana" panose="020B0604030504040204" pitchFamily="34" charset="0"/>
                <a:cs typeface="Verdana" panose="020B0604030504040204" pitchFamily="34" charset="0"/>
              </a:rPr>
              <a:t>Mme Meier!</a:t>
            </a:r>
            <a:endParaRPr lang="de-DE" altLang="de-DE"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098404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Rectangle 30"/>
          <p:cNvSpPr>
            <a:spLocks noChangeArrowheads="1"/>
          </p:cNvSpPr>
          <p:nvPr/>
        </p:nvSpPr>
        <p:spPr bwMode="auto">
          <a:xfrm>
            <a:off x="4189976" y="1813842"/>
            <a:ext cx="3635262" cy="274161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4000">
                <a:solidFill>
                  <a:schemeClr val="bg1"/>
                </a:solidFill>
                <a:latin typeface="Calibri Light"/>
              </a:rPr>
              <a:t>?</a:t>
            </a:r>
          </a:p>
        </p:txBody>
      </p:sp>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28</a:t>
            </a:fld>
            <a:endParaRPr lang="de-DE"/>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2400">
                <a:solidFill>
                  <a:srgbClr val="004992"/>
                </a:solidFill>
                <a:latin typeface="Calibri Light"/>
              </a:rPr>
              <a:t>Que pense vraisemblablement le policer? A-t-il totalement raison ou seulement partiellement? </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3681748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29</a:t>
            </a:fld>
            <a:endParaRPr lang="de-DE"/>
          </a:p>
        </p:txBody>
      </p:sp>
      <p:sp>
        <p:nvSpPr>
          <p:cNvPr id="21"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fr-FR" sz="2400" spc="-10">
                <a:solidFill>
                  <a:srgbClr val="004992"/>
                </a:solidFill>
                <a:latin typeface="Calibri Light"/>
                <a:cs typeface="Verdana"/>
              </a:rPr>
              <a:t>L'employée de banque a-t-elle peur?</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spc="-300" dirty="0">
              <a:latin typeface="Calibri Light"/>
            </a:endParaRPr>
          </a:p>
          <a:p>
            <a:pPr algn="ctr" eaLnBrk="1" hangingPunct="1">
              <a:spcBef>
                <a:spcPct val="0"/>
              </a:spcBef>
              <a:buFontTx/>
              <a:buNone/>
            </a:pPr>
            <a:r>
              <a:rPr lang="en-US" altLang="de-DE" sz="700" b="1" spc="-300" dirty="0">
                <a:latin typeface="Calibri Light"/>
              </a:rPr>
              <a:t>B</a:t>
            </a:r>
          </a:p>
          <a:p>
            <a:pPr algn="ctr" eaLnBrk="1" hangingPunct="1">
              <a:spcBef>
                <a:spcPct val="0"/>
              </a:spcBef>
              <a:buFontTx/>
              <a:buNone/>
            </a:pPr>
            <a:r>
              <a:rPr lang="en-US" altLang="de-DE" sz="700" b="1" spc="-300" dirty="0">
                <a:latin typeface="Calibri Light"/>
              </a:rPr>
              <a:t>A</a:t>
            </a:r>
          </a:p>
          <a:p>
            <a:pPr algn="ctr" eaLnBrk="1" hangingPunct="1">
              <a:spcBef>
                <a:spcPct val="0"/>
              </a:spcBef>
              <a:buFontTx/>
              <a:buNone/>
            </a:pPr>
            <a:r>
              <a:rPr lang="en-US" altLang="de-DE" sz="700" b="1" spc="-300" dirty="0">
                <a:latin typeface="Calibri Light"/>
              </a:rPr>
              <a:t>N</a:t>
            </a:r>
          </a:p>
          <a:p>
            <a:pPr algn="ctr" eaLnBrk="1" hangingPunct="1">
              <a:spcBef>
                <a:spcPct val="0"/>
              </a:spcBef>
              <a:buFontTx/>
              <a:buNone/>
            </a:pPr>
            <a:r>
              <a:rPr lang="en-US" altLang="de-DE" sz="700" b="1" spc="-300" dirty="0">
                <a:latin typeface="Calibri Light"/>
              </a:rPr>
              <a:t>Q</a:t>
            </a:r>
          </a:p>
          <a:p>
            <a:pPr algn="ctr" eaLnBrk="1" hangingPunct="1">
              <a:spcBef>
                <a:spcPct val="0"/>
              </a:spcBef>
              <a:buFontTx/>
              <a:buNone/>
            </a:pPr>
            <a:r>
              <a:rPr lang="en-US" altLang="de-DE" sz="1000" b="1" spc="-300" dirty="0">
                <a:latin typeface="Calibri Light"/>
              </a:rPr>
              <a:t>U</a:t>
            </a:r>
          </a:p>
          <a:p>
            <a:pPr algn="ctr" eaLnBrk="1" hangingPunct="1">
              <a:spcBef>
                <a:spcPct val="0"/>
              </a:spcBef>
              <a:buFontTx/>
              <a:buNone/>
            </a:pPr>
            <a:r>
              <a:rPr lang="en-US" altLang="de-DE" sz="1000" b="1" spc="-300" dirty="0">
                <a:latin typeface="Calibri Light"/>
              </a:rPr>
              <a:t>E</a:t>
            </a:r>
          </a:p>
        </p:txBody>
      </p:sp>
      <p:sp>
        <p:nvSpPr>
          <p:cNvPr id="27"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pt-BR" altLang="de-DE" sz="1100" b="1">
                <a:latin typeface="Calibri Light"/>
                <a:cs typeface="Arial" panose="020B0604020202020204" pitchFamily="34" charset="0"/>
              </a:rPr>
              <a:t>Donnez-moi </a:t>
            </a:r>
          </a:p>
          <a:p>
            <a:pPr algn="ctr"/>
            <a:r>
              <a:rPr lang="pt-BR" altLang="de-DE" sz="1100" b="1">
                <a:latin typeface="Calibri Light"/>
                <a:cs typeface="Arial" panose="020B0604020202020204" pitchFamily="34" charset="0"/>
              </a:rPr>
              <a:t>l’argent!</a:t>
            </a:r>
            <a:endParaRPr lang="de-DE" altLang="de-DE" sz="1100" dirty="0">
              <a:latin typeface="Calibri Light"/>
              <a:cs typeface="Arial" panose="020B0604020202020204" pitchFamily="34" charset="0"/>
            </a:endParaRPr>
          </a:p>
        </p:txBody>
      </p:sp>
      <p:sp>
        <p:nvSpPr>
          <p:cNvPr id="28" name="Oval Callout 27"/>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Amuse-toi </a:t>
            </a:r>
          </a:p>
          <a:p>
            <a:pPr algn="ctr"/>
            <a:r>
              <a:rPr lang="de-DE" altLang="de-DE" sz="1100" b="1">
                <a:solidFill>
                  <a:sysClr val="windowText" lastClr="000000"/>
                </a:solidFill>
                <a:latin typeface="Calibri Light"/>
              </a:rPr>
              <a:t>bien!</a:t>
            </a:r>
            <a:endParaRPr lang="en-GB" altLang="de-DE" sz="1100" b="1" dirty="0">
              <a:solidFill>
                <a:sysClr val="windowText" lastClr="000000"/>
              </a:solidFill>
              <a:latin typeface="Calibri Light"/>
            </a:endParaRPr>
          </a:p>
        </p:txBody>
      </p:sp>
      <p:pic>
        <p:nvPicPr>
          <p:cNvPr id="31"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Rectangle 31"/>
          <p:cNvSpPr/>
          <p:nvPr/>
        </p:nvSpPr>
        <p:spPr>
          <a:xfrm>
            <a:off x="5449515" y="1628800"/>
            <a:ext cx="411480" cy="169277"/>
          </a:xfrm>
          <a:prstGeom prst="rect">
            <a:avLst/>
          </a:prstGeom>
          <a:solidFill>
            <a:schemeClr val="bg1"/>
          </a:solidFill>
        </p:spPr>
        <p:txBody>
          <a:bodyPr wrap="none" lIns="0" tIns="0" rIns="0" bIns="0">
            <a:noAutofit/>
          </a:bodyPr>
          <a:lstStyle/>
          <a:p>
            <a:pPr algn="ctr"/>
            <a:r>
              <a:rPr lang="en-US" sz="800" b="1" dirty="0"/>
              <a:t>Super!</a:t>
            </a:r>
          </a:p>
          <a:p>
            <a:pPr algn="ctr"/>
            <a:r>
              <a:rPr lang="en-US" sz="800" b="1" dirty="0" err="1"/>
              <a:t>il</a:t>
            </a:r>
            <a:r>
              <a:rPr lang="en-US" sz="800" b="1" dirty="0"/>
              <a:t> me</a:t>
            </a:r>
          </a:p>
          <a:p>
            <a:pPr algn="ctr"/>
            <a:r>
              <a:rPr lang="en-US" sz="800" b="1" dirty="0"/>
              <a:t> </a:t>
            </a:r>
            <a:r>
              <a:rPr lang="en-US" sz="800" b="1" dirty="0" err="1"/>
              <a:t>reste</a:t>
            </a:r>
            <a:r>
              <a:rPr lang="en-US" sz="800" b="1" dirty="0"/>
              <a:t> 5.-!</a:t>
            </a:r>
          </a:p>
        </p:txBody>
      </p:sp>
      <p:sp>
        <p:nvSpPr>
          <p:cNvPr id="33" name="Freeform 32"/>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34" name="Rectangle 33"/>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JOUETS</a:t>
            </a:r>
            <a:endParaRPr lang="en-US" sz="1600" b="1" spc="600" dirty="0">
              <a:ln w="19050">
                <a:solidFill>
                  <a:srgbClr val="000000"/>
                </a:solidFill>
              </a:ln>
              <a:solidFill>
                <a:schemeClr val="tx1"/>
              </a:solidFill>
              <a:latin typeface="+mj-lt"/>
            </a:endParaRPr>
          </a:p>
        </p:txBody>
      </p:sp>
    </p:spTree>
    <p:extLst>
      <p:ext uri="{BB962C8B-B14F-4D97-AF65-F5344CB8AC3E}">
        <p14:creationId xmlns:p14="http://schemas.microsoft.com/office/powerpoint/2010/main" val="1234270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000">
              <a:latin typeface="Calibri Light"/>
            </a:endParaRPr>
          </a:p>
        </p:txBody>
      </p:sp>
      <p:sp>
        <p:nvSpPr>
          <p:cNvPr id="76804" name="Text Box 4"/>
          <p:cNvSpPr txBox="1">
            <a:spLocks noChangeArrowheads="1"/>
          </p:cNvSpPr>
          <p:nvPr/>
        </p:nvSpPr>
        <p:spPr bwMode="auto">
          <a:xfrm>
            <a:off x="3048794" y="52101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chemeClr val="bg2"/>
                </a:solidFill>
                <a:latin typeface="Calibri Light"/>
              </a:rPr>
              <a:t>Warning! A storm front is approaching the coast! Leave the beach</a:t>
            </a:r>
            <a:endParaRPr lang="en-GB" altLang="de-DE" sz="1800" b="1">
              <a:latin typeface="Calibri Light"/>
            </a:endParaRPr>
          </a:p>
        </p:txBody>
      </p:sp>
      <p:sp>
        <p:nvSpPr>
          <p:cNvPr id="4" name="Footer Placeholder 3"/>
          <p:cNvSpPr>
            <a:spLocks noGrp="1"/>
          </p:cNvSpPr>
          <p:nvPr>
            <p:ph type="ftr" sz="quarter" idx="11"/>
          </p:nvPr>
        </p:nvSpPr>
        <p:spPr/>
        <p:txBody>
          <a:bodyPr/>
          <a:lstStyle/>
          <a:p>
            <a:pPr>
              <a:defRPr/>
            </a:pPr>
            <a:r>
              <a:rPr lang="fr-FR"/>
              <a:t>Entraînement métacognitifs 6 – Etre empathique… II</a:t>
            </a:r>
            <a:endParaRPr lang="de-DE"/>
          </a:p>
        </p:txBody>
      </p:sp>
      <p:sp>
        <p:nvSpPr>
          <p:cNvPr id="5" name="Slide Number Placeholder 4"/>
          <p:cNvSpPr>
            <a:spLocks noGrp="1"/>
          </p:cNvSpPr>
          <p:nvPr>
            <p:ph type="sldNum" sz="quarter" idx="12"/>
          </p:nvPr>
        </p:nvSpPr>
        <p:spPr/>
        <p:txBody>
          <a:bodyPr/>
          <a:lstStyle/>
          <a:p>
            <a:pPr>
              <a:defRPr/>
            </a:pPr>
            <a:fld id="{97ED68C7-6B6A-420D-BE2F-1813D5D0DF61}" type="slidenum">
              <a:rPr lang="de-DE" smtClean="0"/>
              <a:pPr>
                <a:defRPr/>
              </a:pPr>
              <a:t>30</a:t>
            </a:fld>
            <a:endParaRPr lang="de-DE"/>
          </a:p>
        </p:txBody>
      </p:sp>
      <p:pic>
        <p:nvPicPr>
          <p:cNvPr id="14"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fr-FR" sz="2400" spc="-5">
                <a:solidFill>
                  <a:srgbClr val="004992"/>
                </a:solidFill>
                <a:latin typeface="Calibri Light"/>
                <a:cs typeface="Verdana"/>
              </a:rPr>
              <a:t>Est-ce que le père et son fils vont faire du bâteau?</a:t>
            </a:r>
            <a:endParaRPr sz="2400" dirty="0">
              <a:solidFill>
                <a:srgbClr val="004992"/>
              </a:solidFill>
              <a:latin typeface="Calibri Light"/>
              <a:cs typeface="Verdana"/>
            </a:endParaRPr>
          </a:p>
        </p:txBody>
      </p:sp>
      <p:sp>
        <p:nvSpPr>
          <p:cNvPr id="18"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9"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20"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fr-FR" sz="1100" b="1" spc="-5">
                <a:solidFill>
                  <a:srgbClr val="333333"/>
                </a:solidFill>
                <a:latin typeface="Calibri Light"/>
                <a:cs typeface="Arial"/>
              </a:rPr>
              <a:t>Une forte tempête arrive, veuillez quitter immédiatement la plage!</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3069265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65C21525-C828-4E9F-8499-9004F90EAE3B}" type="slidenum">
              <a:rPr lang="de-DE" smtClean="0"/>
              <a:pPr>
                <a:defRPr/>
              </a:pPr>
              <a:t>31</a:t>
            </a:fld>
            <a:endParaRPr 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[pour les </a:t>
            </a:r>
            <a:r>
              <a:rPr lang="en-US" sz="1800" i="1" spc="-5" dirty="0" err="1">
                <a:solidFill>
                  <a:srgbClr val="333333"/>
                </a:solidFill>
                <a:latin typeface="Calibri Light"/>
                <a:ea typeface="ＭＳ Ｐゴシック" panose="020B0600070205080204" pitchFamily="34" charset="-128"/>
                <a:cs typeface="Verdana"/>
              </a:rPr>
              <a:t>animateur</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sz="180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569976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32</a:t>
            </a:fld>
            <a:endParaRPr lang="de-DE"/>
          </a:p>
        </p:txBody>
      </p:sp>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bject 3"/>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fr-FR" sz="2400" spc="-5">
                <a:solidFill>
                  <a:srgbClr val="004992"/>
                </a:solidFill>
                <a:latin typeface="Calibri Light"/>
                <a:cs typeface="Verdana"/>
              </a:rPr>
              <a:t>John se demande où Mary a vu la camionnette du glacier pour la dernière fois? Vers la place de jeu ou vers l'église? </a:t>
            </a:r>
            <a:endParaRPr sz="2400" dirty="0">
              <a:solidFill>
                <a:srgbClr val="004992"/>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33</a:t>
            </a:fld>
            <a:endParaRPr lang="de-DE"/>
          </a:p>
        </p:txBody>
      </p:sp>
      <p:pic>
        <p:nvPicPr>
          <p:cNvPr id="8"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fr-FR" altLang="de-DE" sz="2400">
                <a:solidFill>
                  <a:srgbClr val="004992"/>
                </a:solidFill>
                <a:latin typeface="Calibri Light"/>
              </a:rPr>
              <a:t>Que pense la mère? … a-t-elle raison?</a:t>
            </a:r>
            <a:endParaRPr lang="de-DE" altLang="de-DE" sz="2400" dirty="0">
              <a:solidFill>
                <a:srgbClr val="004992"/>
              </a:solidFill>
              <a:latin typeface="Calibri Light"/>
            </a:endParaRPr>
          </a:p>
        </p:txBody>
      </p:sp>
      <p:sp>
        <p:nvSpPr>
          <p:cNvPr id="10"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fr-FR" altLang="de-DE" sz="1200" dirty="0">
                <a:latin typeface="Calibri Light"/>
                <a:cs typeface="Arial" panose="020B0604020202020204" pitchFamily="34" charset="0"/>
              </a:rPr>
              <a:t>Maman, on peut manger? Je vais mourir de faim sinon!</a:t>
            </a:r>
            <a:endParaRPr lang="de-DE" altLang="de-DE" sz="1200" dirty="0">
              <a:latin typeface="Calibri Light"/>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34</a:t>
            </a:fld>
            <a:endParaRPr lang="de-DE"/>
          </a:p>
        </p:txBody>
      </p:sp>
      <p:pic>
        <p:nvPicPr>
          <p:cNvPr id="13"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2"/>
          <p:cNvSpPr txBox="1">
            <a:spLocks noChangeArrowheads="1"/>
          </p:cNvSpPr>
          <p:nvPr/>
        </p:nvSpPr>
        <p:spPr bwMode="auto">
          <a:xfrm>
            <a:off x="2664560" y="5884164"/>
            <a:ext cx="6727809"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fr-FR" altLang="de-DE" sz="2400" dirty="0">
                <a:solidFill>
                  <a:srgbClr val="004992"/>
                </a:solidFill>
                <a:latin typeface="Calibri Light"/>
                <a:ea typeface="Verdana" panose="020B0604030504040204" pitchFamily="34" charset="0"/>
                <a:cs typeface="Verdana" panose="020B0604030504040204" pitchFamily="34" charset="0"/>
              </a:rPr>
              <a:t>Pourquoi la batterie est-elle vide la première et la seconde fois?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17" name="Rectangle 16"/>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PLAINTE</a:t>
            </a:r>
          </a:p>
          <a:p>
            <a:r>
              <a:rPr lang="pt-BR" altLang="de-DE" sz="1000" b="1">
                <a:solidFill>
                  <a:srgbClr val="333333"/>
                </a:solidFill>
                <a:latin typeface="Calibri Light"/>
                <a:ea typeface="Verdana" panose="020B0604030504040204" pitchFamily="34" charset="0"/>
                <a:cs typeface="Verdana" panose="020B0604030504040204" pitchFamily="34" charset="0"/>
              </a:rPr>
              <a:t>le locataire…</a:t>
            </a:r>
            <a:endParaRPr lang="en-US" sz="1000" b="1" dirty="0">
              <a:solidFill>
                <a:srgbClr val="333333"/>
              </a:solidFill>
            </a:endParaRPr>
          </a:p>
        </p:txBody>
      </p:sp>
      <p:sp>
        <p:nvSpPr>
          <p:cNvPr id="18" name="Rectangle 17"/>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POUR LA</a:t>
            </a:r>
          </a:p>
          <a:p>
            <a:r>
              <a:rPr lang="pt-BR" altLang="de-DE" sz="1100" b="1" spc="-30">
                <a:solidFill>
                  <a:srgbClr val="333333"/>
                </a:solidFill>
                <a:latin typeface="Calibri Light"/>
                <a:ea typeface="Verdana" panose="020B0604030504040204" pitchFamily="34" charset="0"/>
                <a:cs typeface="Verdana" panose="020B0604030504040204" pitchFamily="34" charset="0"/>
              </a:rPr>
              <a:t>CONCIERGE</a:t>
            </a:r>
            <a:endParaRPr lang="en-US" sz="1100" b="1" spc="-30" dirty="0">
              <a:solidFill>
                <a:srgbClr val="333333"/>
              </a:solidFill>
            </a:endParaRPr>
          </a:p>
        </p:txBody>
      </p:sp>
      <p:sp>
        <p:nvSpPr>
          <p:cNvPr id="20"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21"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22"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23"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24"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dirty="0" err="1">
                <a:latin typeface="Calibri Light"/>
                <a:cs typeface="Arial"/>
              </a:rPr>
              <a:t>Batterie</a:t>
            </a:r>
            <a:endParaRPr sz="1000" dirty="0">
              <a:latin typeface="Calibri Light"/>
              <a:cs typeface="Arial"/>
            </a:endParaRPr>
          </a:p>
        </p:txBody>
      </p:sp>
      <p:sp>
        <p:nvSpPr>
          <p:cNvPr id="25"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b="1" spc="-5" dirty="0" err="1">
                <a:latin typeface="Calibri Light"/>
                <a:cs typeface="Arial"/>
              </a:rPr>
              <a:t>Batterie</a:t>
            </a:r>
            <a:endParaRPr lang="en-US" b="1" spc="-5" dirty="0">
              <a:latin typeface="Calibri Light"/>
              <a:cs typeface="Arial"/>
            </a:endParaRPr>
          </a:p>
        </p:txBody>
      </p:sp>
      <p:sp>
        <p:nvSpPr>
          <p:cNvPr id="26" name="object 5"/>
          <p:cNvSpPr txBox="1"/>
          <p:nvPr/>
        </p:nvSpPr>
        <p:spPr>
          <a:xfrm rot="-60000">
            <a:off x="6081956" y="3520431"/>
            <a:ext cx="3200400" cy="274320"/>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7" name="object 5"/>
          <p:cNvSpPr txBox="1"/>
          <p:nvPr/>
        </p:nvSpPr>
        <p:spPr>
          <a:xfrm rot="-60000">
            <a:off x="6098385" y="3501001"/>
            <a:ext cx="3291840" cy="27432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fr-FR" sz="850" b="1" dirty="0">
                <a:latin typeface="Calibri Light"/>
                <a:cs typeface="Arial"/>
              </a:rPr>
              <a:t>Deux semaines plus tard, après avoir </a:t>
            </a:r>
            <a:r>
              <a:rPr lang="fr-FR" sz="850" b="1" dirty="0" err="1">
                <a:latin typeface="Calibri Light"/>
                <a:cs typeface="Arial"/>
              </a:rPr>
              <a:t>démenagé</a:t>
            </a:r>
            <a:r>
              <a:rPr lang="fr-FR" sz="850" b="1" dirty="0">
                <a:latin typeface="Calibri Light"/>
                <a:cs typeface="Arial"/>
              </a:rPr>
              <a:t> dans un nouvel appartement…</a:t>
            </a:r>
            <a:endParaRPr sz="850" dirty="0">
              <a:latin typeface="Calibri Light"/>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fr-CH" altLang="de-DE" sz="2400" b="1" dirty="0">
                <a:solidFill>
                  <a:srgbClr val="333333"/>
                </a:solidFill>
                <a:latin typeface="Calibri Light"/>
                <a:cs typeface="Times New Roman" panose="02020603050405020304" pitchFamily="18" charset="0"/>
              </a:rPr>
              <a:t>Buts de l'apprentissage:</a:t>
            </a:r>
          </a:p>
          <a:p>
            <a:pPr marL="342900" lvl="0" indent="-342900" defTabSz="914400" fontAlgn="base">
              <a:buClr>
                <a:srgbClr val="000000"/>
              </a:buClr>
              <a:buFont typeface="WingDings"/>
              <a:buChar char=""/>
            </a:pPr>
            <a:r>
              <a:rPr lang="fr-CH" altLang="de-DE" sz="2400" dirty="0">
                <a:solidFill>
                  <a:srgbClr val="004992"/>
                </a:solidFill>
                <a:latin typeface="Calibri Light"/>
                <a:cs typeface="Arial" panose="020B0604020202020204" pitchFamily="34" charset="0"/>
              </a:rPr>
              <a:t>Beaucoup d'incompréhension et de conflits surviennent parce que les gens n'ont pas la même quantité d'informations </a:t>
            </a:r>
            <a:r>
              <a:rPr lang="fr-CH" altLang="de-DE" sz="2400" dirty="0">
                <a:solidFill>
                  <a:srgbClr val="333333"/>
                </a:solidFill>
                <a:latin typeface="Calibri Light"/>
                <a:cs typeface="Arial" panose="020B0604020202020204" pitchFamily="34" charset="0"/>
              </a:rPr>
              <a:t>(ex: si vous ne dites pas à vos amis que vous êtes vulnérable en ce moment, vous ne pouvez pas vous attendre à plus de considération!).</a:t>
            </a: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35</a:t>
            </a:fld>
            <a:endParaRPr lang="de-DE"/>
          </a:p>
        </p:txBody>
      </p:sp>
    </p:spTree>
    <p:extLst>
      <p:ext uri="{BB962C8B-B14F-4D97-AF65-F5344CB8AC3E}">
        <p14:creationId xmlns:p14="http://schemas.microsoft.com/office/powerpoint/2010/main" val="656835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fr-CH" altLang="de-DE" sz="2400" b="1" dirty="0">
                <a:solidFill>
                  <a:srgbClr val="333333"/>
                </a:solidFill>
                <a:latin typeface="Calibri Light"/>
                <a:cs typeface="Times New Roman" panose="02020603050405020304" pitchFamily="18" charset="0"/>
              </a:rPr>
              <a:t>Buts de l'apprentissage:</a:t>
            </a:r>
          </a:p>
          <a:p>
            <a:pPr marL="342900" lvl="0" indent="-342900" defTabSz="914400" fontAlgn="base">
              <a:buClr>
                <a:srgbClr val="000000"/>
              </a:buClr>
              <a:buFont typeface="WingDings"/>
              <a:buChar char=""/>
            </a:pPr>
            <a:r>
              <a:rPr lang="fr-CH" altLang="de-DE" sz="2400" dirty="0">
                <a:solidFill>
                  <a:srgbClr val="004992"/>
                </a:solidFill>
                <a:latin typeface="Calibri Light"/>
                <a:cs typeface="Arial" panose="020B0604020202020204" pitchFamily="34" charset="0"/>
              </a:rPr>
              <a:t>Beaucoup d'incompréhension et de conflits surviennent parce que les gens n'ont pas la même quantité d'informations </a:t>
            </a:r>
            <a:r>
              <a:rPr lang="fr-CH" altLang="de-DE" sz="2400" dirty="0">
                <a:solidFill>
                  <a:srgbClr val="333333"/>
                </a:solidFill>
                <a:latin typeface="Calibri Light"/>
                <a:cs typeface="Arial" panose="020B0604020202020204" pitchFamily="34" charset="0"/>
              </a:rPr>
              <a:t>(ex: si vous ne dites pas à vos amis que vous êtes vulnérable en ce moment, vous ne pouvez pas vous attendre à plus de considération!).</a:t>
            </a:r>
          </a:p>
          <a:p>
            <a:pPr marL="342900" lvl="0" indent="-342900" defTabSz="914400" fontAlgn="base">
              <a:buClr>
                <a:srgbClr val="000000"/>
              </a:buClr>
              <a:buFont typeface="WingDings"/>
              <a:buChar char=""/>
            </a:pPr>
            <a:r>
              <a:rPr lang="fr-CH" altLang="de-DE" sz="2400" dirty="0">
                <a:solidFill>
                  <a:srgbClr val="004992"/>
                </a:solidFill>
                <a:latin typeface="Calibri Light"/>
                <a:cs typeface="Times New Roman" panose="02020603050405020304" pitchFamily="18" charset="0"/>
              </a:rPr>
              <a:t>Essayez d'évaluer les situations sociales complexes de différentes perspectives et considérez toutes les informations disponibles. </a:t>
            </a:r>
            <a:r>
              <a:rPr lang="fr-CH" altLang="de-DE" sz="2400" dirty="0">
                <a:solidFill>
                  <a:srgbClr val="333333"/>
                </a:solidFill>
                <a:latin typeface="Calibri Light"/>
                <a:cs typeface="Times New Roman" panose="02020603050405020304" pitchFamily="18" charset="0"/>
              </a:rPr>
              <a:t>Plus vous prenez en compte d'informations, plus votre jugement sera approprié.</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36</a:t>
            </a:fld>
            <a:endParaRPr 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 ?</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000" dirty="0">
                <a:solidFill>
                  <a:srgbClr val="333333"/>
                </a:solidFill>
                <a:latin typeface="Calibri Light"/>
                <a:cs typeface="Times New Roman" panose="02020603050405020304" pitchFamily="18" charset="0"/>
              </a:rPr>
              <a:t>Durant la psychose, les gens</a:t>
            </a:r>
            <a:r>
              <a:rPr lang="fr-CH" altLang="de-DE" sz="2000" dirty="0">
                <a:solidFill>
                  <a:srgbClr val="333333"/>
                </a:solidFill>
                <a:latin typeface="Calibri Light"/>
                <a:ea typeface="Verdana" panose="020B0604030504040204" pitchFamily="34" charset="0"/>
                <a:cs typeface="Verdana" panose="020B0604030504040204" pitchFamily="34" charset="0"/>
              </a:rPr>
              <a:t> (mais pas toutes!)</a:t>
            </a:r>
            <a:r>
              <a:rPr lang="fr-CH" altLang="de-DE" sz="2000" dirty="0">
                <a:solidFill>
                  <a:srgbClr val="333333"/>
                </a:solidFill>
                <a:latin typeface="Calibri Light"/>
                <a:cs typeface="Times New Roman" panose="02020603050405020304" pitchFamily="18" charset="0"/>
              </a:rPr>
              <a:t> risquent de mal interpréter ou de sur-interpréter les expressions faciales et les actions.</a:t>
            </a:r>
          </a:p>
          <a:p>
            <a:pPr lvl="0" defTabSz="914400" fontAlgn="base"/>
            <a:r>
              <a:rPr lang="fr-CH" altLang="de-DE" sz="2000" dirty="0">
                <a:solidFill>
                  <a:srgbClr val="004992"/>
                </a:solidFill>
                <a:latin typeface="Calibri Light"/>
                <a:cs typeface="Times New Roman" panose="02020603050405020304" pitchFamily="18" charset="0"/>
              </a:rPr>
              <a:t>Exemple: </a:t>
            </a:r>
            <a:r>
              <a:rPr lang="fr-CH" altLang="de-DE" sz="2000" dirty="0">
                <a:solidFill>
                  <a:srgbClr val="333333"/>
                </a:solidFill>
                <a:latin typeface="Calibri Light"/>
                <a:cs typeface="Times New Roman" panose="02020603050405020304" pitchFamily="18" charset="0"/>
              </a:rPr>
              <a:t>en public,</a:t>
            </a:r>
            <a:r>
              <a:rPr lang="fr-CH" altLang="de-DE" sz="2000" dirty="0">
                <a:solidFill>
                  <a:srgbClr val="00FFFF"/>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Matthias a souvent l'impression qu'on se moque de lui!</a:t>
            </a:r>
          </a:p>
          <a:p>
            <a:pPr lvl="0" defTabSz="914400" fontAlgn="base"/>
            <a:r>
              <a:rPr lang="fr-CH" altLang="de-DE" sz="2000" dirty="0">
                <a:solidFill>
                  <a:srgbClr val="004992"/>
                </a:solidFill>
                <a:latin typeface="Calibri Light"/>
                <a:cs typeface="Times New Roman" panose="02020603050405020304" pitchFamily="18" charset="0"/>
              </a:rPr>
              <a:t>Contexte: </a:t>
            </a:r>
            <a:r>
              <a:rPr lang="fr-CH" altLang="de-DE" sz="2000" dirty="0">
                <a:solidFill>
                  <a:srgbClr val="333333"/>
                </a:solidFill>
                <a:latin typeface="Calibri Light"/>
                <a:cs typeface="Times New Roman" panose="02020603050405020304" pitchFamily="18" charset="0"/>
              </a:rPr>
              <a:t>après être descendu d’avion</a:t>
            </a:r>
            <a:r>
              <a:rPr lang="fr-CH" altLang="de-DE" sz="2000" dirty="0">
                <a:solidFill>
                  <a:srgbClr val="336699"/>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Matthias entre dans le hall d’un </a:t>
            </a:r>
            <a:r>
              <a:rPr lang="fr-CH" altLang="de-DE" sz="2000" dirty="0" err="1">
                <a:solidFill>
                  <a:srgbClr val="333333"/>
                </a:solidFill>
                <a:latin typeface="Calibri Light"/>
                <a:cs typeface="Times New Roman" panose="02020603050405020304" pitchFamily="18" charset="0"/>
              </a:rPr>
              <a:t>aréoport</a:t>
            </a:r>
            <a:r>
              <a:rPr lang="fr-CH" altLang="de-DE" sz="2000" dirty="0">
                <a:solidFill>
                  <a:srgbClr val="333333"/>
                </a:solidFill>
                <a:latin typeface="Calibri Light"/>
                <a:cs typeface="Times New Roman" panose="02020603050405020304" pitchFamily="18" charset="0"/>
              </a:rPr>
              <a:t> après la douane; des gens attendent là, ils regardent dans sa direction, et deux d’entre eux commencent à rire fortement.</a:t>
            </a:r>
          </a:p>
          <a:p>
            <a:pPr lvl="0" defTabSz="914400" fontAlgn="base"/>
            <a:r>
              <a:rPr lang="fr-CH" altLang="de-DE" sz="2000" dirty="0">
                <a:solidFill>
                  <a:srgbClr val="004992"/>
                </a:solidFill>
                <a:latin typeface="Calibri Light"/>
                <a:cs typeface="Times New Roman" panose="02020603050405020304" pitchFamily="18" charset="0"/>
              </a:rPr>
              <a:t>Mais:</a:t>
            </a:r>
            <a:r>
              <a:rPr lang="fr-CH" altLang="de-DE" sz="2000" dirty="0">
                <a:solidFill>
                  <a:srgbClr val="336699"/>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toutes les personnes qui attendent sont naturellement en train de regarder celles qui arrivent, parce qu’elles viennent chercher leurs amis ou leurs clients. Les deux personnes qui rient ne se sont probablement pas vues depuis longtemps et échangent leurs souvenirs de vacances.</a:t>
            </a:r>
          </a:p>
          <a:p>
            <a:pPr lvl="0" defTabSz="914400" fontAlgn="base"/>
            <a:r>
              <a:rPr lang="fr-CH" altLang="de-DE" sz="2000" dirty="0">
                <a:solidFill>
                  <a:srgbClr val="333333"/>
                </a:solidFill>
                <a:latin typeface="Calibri Light"/>
                <a:cs typeface="Times New Roman" panose="02020603050405020304" pitchFamily="18" charset="0"/>
              </a:rPr>
              <a:t>«Se tromper est humain»– Prenez toujours en compte d'autres points de vue.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37</a:t>
            </a:fld>
            <a:endParaRPr 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65C21525-C828-4E9F-8499-9004F90EAE3B}" type="slidenum">
              <a:rPr lang="de-DE" smtClean="0"/>
              <a:pPr>
                <a:defRPr/>
              </a:pPr>
              <a:t>38</a:t>
            </a:fld>
            <a:endParaRPr 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729078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p:txBody>
          <a:bodyPr/>
          <a:lstStyle/>
          <a:p>
            <a:pPr>
              <a:defRPr/>
            </a:pPr>
            <a:fld id="{97ED68C7-6B6A-420D-BE2F-1813D5D0DF61}" type="slidenum">
              <a:rPr lang="de-DE" smtClean="0"/>
              <a:pPr>
                <a:defRPr/>
              </a:pPr>
              <a:t>39</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3139397541"/>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fotomoment.de</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emotionen</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PP</a:t>
                      </a:r>
                      <a:endParaRPr kumimoji="0" lang="en-US"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Wolf Dog</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Comic strip: John &amp; Mary/ </a:t>
                      </a:r>
                      <a:r>
                        <a:rPr kumimoji="0" lang="en-US" sz="1000" b="0" i="0" u="none" strike="noStrike" cap="none" normalizeH="0" baseline="0" dirty="0" err="1">
                          <a:ln>
                            <a:noFill/>
                          </a:ln>
                          <a:solidFill>
                            <a:srgbClr val="333333"/>
                          </a:solidFill>
                          <a:effectLst/>
                          <a:latin typeface="Calibri Light"/>
                        </a:rPr>
                        <a:t>Bildergeschichte</a:t>
                      </a:r>
                      <a:r>
                        <a:rPr kumimoji="0" lang="en-US" sz="1000" b="0" i="0" u="none" strike="noStrike" cap="none" normalizeH="0" baseline="0" dirty="0">
                          <a:ln>
                            <a:noFill/>
                          </a:ln>
                          <a:solidFill>
                            <a:srgbClr val="333333"/>
                          </a:solidFill>
                          <a:effectLst/>
                          <a:latin typeface="Calibri Light"/>
                        </a:rPr>
                        <a:t>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3126</Words>
  <Application>Microsoft Office PowerPoint</Application>
  <PresentationFormat>Benutzerdefiniert</PresentationFormat>
  <Paragraphs>415</Paragraphs>
  <Slides>39</Slides>
  <Notes>39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39</vt:i4>
      </vt:variant>
    </vt:vector>
  </HeadingPairs>
  <TitlesOfParts>
    <vt:vector size="46" baseType="lpstr">
      <vt:lpstr>Arial</vt:lpstr>
      <vt:lpstr>Calibri</vt:lpstr>
      <vt:lpstr>Calibri Light</vt:lpstr>
      <vt:lpstr>Symbol</vt:lpstr>
      <vt:lpstr>Verdana</vt:lpstr>
      <vt:lpstr>WingDings</vt:lpstr>
      <vt:lpstr>UKE_PPT-Vorlage_16zu9</vt:lpstr>
      <vt:lpstr>MCT 6 A – Etre empathique… II</vt:lpstr>
      <vt:lpstr>Si vous faites la connaissance de quelqu'un: à quels critères physiques vous intéressez-vous en premier? Est-ce que c‘est fiable pour un bon jugement?</vt:lpstr>
      <vt:lpstr>Si vous faites la connaissance de quelqu'un: à quels critères physiques vous intéressez-vous en premier? Est-ce que c‘est fiable pour un bon jugement?</vt:lpstr>
      <vt:lpstr>Quelles autres sources d'information peut-on considérer? Quel est le degré de fiabilité de ces informations?</vt:lpstr>
      <vt:lpstr>Quelles autres sources d'information peut-on considérer? Quel est le degré de fiabilité de ces informations?</vt:lpstr>
      <vt:lpstr>Avantages et désavantages de certains marqueurs sociaux</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Apparence et réalité!</vt:lpstr>
      <vt:lpstr>Pourquoi faisons-nous cela?</vt:lpstr>
      <vt:lpstr>Pourquoi faisons-nous cela?</vt:lpstr>
      <vt:lpstr>Comment le manque d’empathie favorise les interprétations erronées durant la psychose – exemples</vt:lpstr>
      <vt:lpstr>Exercice</vt:lpstr>
      <vt:lpstr>Exercice</vt:lpstr>
      <vt:lpstr>Exercice</vt:lpstr>
      <vt:lpstr>PowerPoint-Präsentation</vt:lpstr>
      <vt:lpstr>L'anniversaire de sa grand-mère Que va lui offrir la petite fille la prochaine fois?</vt:lpstr>
      <vt:lpstr>Allons-y!</vt:lpstr>
      <vt:lpstr>PowerPoint-Präsentation</vt:lpstr>
      <vt:lpstr>PowerPoint-Präsentation</vt:lpstr>
      <vt:lpstr>PowerPoint-Präsentation</vt:lpstr>
      <vt:lpstr>PowerPoint-Präsentation</vt:lpstr>
      <vt:lpstr>Facultatif: Clip vidéo</vt:lpstr>
      <vt:lpstr>PowerPoint-Präsentation</vt:lpstr>
      <vt:lpstr>PowerPoint-Präsentation</vt:lpstr>
      <vt:lpstr>PowerPoint-Präsentation</vt:lpstr>
      <vt:lpstr>Transfert à la vie quotidienne</vt:lpstr>
      <vt:lpstr>Transfert à la vie quotidienne</vt:lpstr>
      <vt:lpstr>Quel rapport avec la psychose ?</vt:lpstr>
      <vt:lpstr>Merci de votre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236</cp:revision>
  <dcterms:created xsi:type="dcterms:W3CDTF">2004-06-30T16:15:23Z</dcterms:created>
  <dcterms:modified xsi:type="dcterms:W3CDTF">2021-09-17T10:27:15Z</dcterms:modified>
</cp:coreProperties>
</file>