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2"/>
  </p:notesMasterIdLst>
  <p:handoutMasterIdLst>
    <p:handoutMasterId r:id="rId93"/>
  </p:handoutMasterIdLst>
  <p:sldIdLst>
    <p:sldId id="886" r:id="rId2"/>
    <p:sldId id="722" r:id="rId3"/>
    <p:sldId id="858" r:id="rId4"/>
    <p:sldId id="859" r:id="rId5"/>
    <p:sldId id="860" r:id="rId6"/>
    <p:sldId id="861" r:id="rId7"/>
    <p:sldId id="772" r:id="rId8"/>
    <p:sldId id="779" r:id="rId9"/>
    <p:sldId id="862" r:id="rId10"/>
    <p:sldId id="863" r:id="rId11"/>
    <p:sldId id="864" r:id="rId12"/>
    <p:sldId id="865" r:id="rId13"/>
    <p:sldId id="866" r:id="rId14"/>
    <p:sldId id="867" r:id="rId15"/>
    <p:sldId id="780" r:id="rId16"/>
    <p:sldId id="837" r:id="rId17"/>
    <p:sldId id="838" r:id="rId18"/>
    <p:sldId id="839" r:id="rId19"/>
    <p:sldId id="845" r:id="rId20"/>
    <p:sldId id="868" r:id="rId21"/>
    <p:sldId id="869" r:id="rId22"/>
    <p:sldId id="709" r:id="rId23"/>
    <p:sldId id="710" r:id="rId24"/>
    <p:sldId id="711" r:id="rId25"/>
    <p:sldId id="712" r:id="rId26"/>
    <p:sldId id="713" r:id="rId27"/>
    <p:sldId id="714" r:id="rId28"/>
    <p:sldId id="832" r:id="rId29"/>
    <p:sldId id="870" r:id="rId30"/>
    <p:sldId id="871" r:id="rId31"/>
    <p:sldId id="789" r:id="rId32"/>
    <p:sldId id="842" r:id="rId33"/>
    <p:sldId id="882" r:id="rId34"/>
    <p:sldId id="883" r:id="rId35"/>
    <p:sldId id="726" r:id="rId36"/>
    <p:sldId id="872" r:id="rId37"/>
    <p:sldId id="873" r:id="rId38"/>
    <p:sldId id="874" r:id="rId39"/>
    <p:sldId id="673" r:id="rId40"/>
    <p:sldId id="875" r:id="rId41"/>
    <p:sldId id="876" r:id="rId42"/>
    <p:sldId id="819" r:id="rId43"/>
    <p:sldId id="820" r:id="rId44"/>
    <p:sldId id="877" r:id="rId45"/>
    <p:sldId id="793" r:id="rId46"/>
    <p:sldId id="794" r:id="rId47"/>
    <p:sldId id="795" r:id="rId48"/>
    <p:sldId id="796" r:id="rId49"/>
    <p:sldId id="797" r:id="rId50"/>
    <p:sldId id="798" r:id="rId51"/>
    <p:sldId id="856" r:id="rId52"/>
    <p:sldId id="813" r:id="rId53"/>
    <p:sldId id="814" r:id="rId54"/>
    <p:sldId id="815" r:id="rId55"/>
    <p:sldId id="816" r:id="rId56"/>
    <p:sldId id="799" r:id="rId57"/>
    <p:sldId id="800" r:id="rId58"/>
    <p:sldId id="801" r:id="rId59"/>
    <p:sldId id="785" r:id="rId60"/>
    <p:sldId id="786" r:id="rId61"/>
    <p:sldId id="787" r:id="rId62"/>
    <p:sldId id="788" r:id="rId63"/>
    <p:sldId id="806" r:id="rId64"/>
    <p:sldId id="807" r:id="rId65"/>
    <p:sldId id="808" r:id="rId66"/>
    <p:sldId id="809" r:id="rId67"/>
    <p:sldId id="810" r:id="rId68"/>
    <p:sldId id="811" r:id="rId69"/>
    <p:sldId id="812" r:id="rId70"/>
    <p:sldId id="760" r:id="rId71"/>
    <p:sldId id="761" r:id="rId72"/>
    <p:sldId id="762" r:id="rId73"/>
    <p:sldId id="766" r:id="rId74"/>
    <p:sldId id="767" r:id="rId75"/>
    <p:sldId id="768" r:id="rId76"/>
    <p:sldId id="846" r:id="rId77"/>
    <p:sldId id="847" r:id="rId78"/>
    <p:sldId id="848" r:id="rId79"/>
    <p:sldId id="849" r:id="rId80"/>
    <p:sldId id="850" r:id="rId81"/>
    <p:sldId id="851" r:id="rId82"/>
    <p:sldId id="852" r:id="rId83"/>
    <p:sldId id="881" r:id="rId84"/>
    <p:sldId id="884" r:id="rId85"/>
    <p:sldId id="885" r:id="rId86"/>
    <p:sldId id="669" r:id="rId87"/>
    <p:sldId id="878" r:id="rId88"/>
    <p:sldId id="879" r:id="rId89"/>
    <p:sldId id="857" r:id="rId90"/>
    <p:sldId id="853" r:id="rId91"/>
  </p:sldIdLst>
  <p:sldSz cx="12195175" cy="6858000"/>
  <p:notesSz cx="7099300" cy="10234613"/>
  <p:defaultTextStyle>
    <a:defPPr>
      <a:defRPr lang="de-DE"/>
    </a:defPPr>
    <a:lvl1pPr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mn-ea"/>
        <a:cs typeface="+mn-cs"/>
      </a:defRPr>
    </a:lvl5pPr>
    <a:lvl6pPr marL="2286000" algn="l" defTabSz="914400" rtl="0" eaLnBrk="1" latinLnBrk="0" hangingPunct="1">
      <a:defRPr sz="2800" b="1" kern="1200">
        <a:solidFill>
          <a:schemeClr val="tx1"/>
        </a:solidFill>
        <a:latin typeface="Arial" panose="020B0604020202020204" pitchFamily="34" charset="0"/>
        <a:ea typeface="+mn-ea"/>
        <a:cs typeface="+mn-cs"/>
      </a:defRPr>
    </a:lvl6pPr>
    <a:lvl7pPr marL="2743200" algn="l" defTabSz="914400" rtl="0" eaLnBrk="1" latinLnBrk="0" hangingPunct="1">
      <a:defRPr sz="2800" b="1" kern="1200">
        <a:solidFill>
          <a:schemeClr val="tx1"/>
        </a:solidFill>
        <a:latin typeface="Arial" panose="020B0604020202020204" pitchFamily="34" charset="0"/>
        <a:ea typeface="+mn-ea"/>
        <a:cs typeface="+mn-cs"/>
      </a:defRPr>
    </a:lvl7pPr>
    <a:lvl8pPr marL="3200400" algn="l" defTabSz="914400" rtl="0" eaLnBrk="1" latinLnBrk="0" hangingPunct="1">
      <a:defRPr sz="2800" b="1" kern="1200">
        <a:solidFill>
          <a:schemeClr val="tx1"/>
        </a:solidFill>
        <a:latin typeface="Arial" panose="020B0604020202020204" pitchFamily="34" charset="0"/>
        <a:ea typeface="+mn-ea"/>
        <a:cs typeface="+mn-cs"/>
      </a:defRPr>
    </a:lvl8pPr>
    <a:lvl9pPr marL="3657600" algn="l" defTabSz="914400" rtl="0" eaLnBrk="1" latinLnBrk="0" hangingPunct="1">
      <a:defRPr sz="28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104">
          <p15:clr>
            <a:srgbClr val="A4A3A4"/>
          </p15:clr>
        </p15:guide>
        <p15:guide id="2" pos="5759">
          <p15:clr>
            <a:srgbClr val="A4A3A4"/>
          </p15:clr>
        </p15:guide>
        <p15:guide id="3"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1" autoAdjust="0"/>
    <p:restoredTop sz="94660" autoAdjust="0"/>
  </p:normalViewPr>
  <p:slideViewPr>
    <p:cSldViewPr>
      <p:cViewPr varScale="1">
        <p:scale>
          <a:sx n="59" d="100"/>
          <a:sy n="59" d="100"/>
        </p:scale>
        <p:origin x="876" y="76"/>
      </p:cViewPr>
      <p:guideLst>
        <p:guide orient="horz" pos="1104"/>
        <p:guide pos="5759"/>
        <p:guide pos="768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13" Type="http://schemas.openxmlformats.org/officeDocument/2006/relationships/slide" Target="slides/slide86.xml"/><Relationship Id="rId3" Type="http://schemas.openxmlformats.org/officeDocument/2006/relationships/slide" Target="slides/slide49.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6.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54.xml"/><Relationship Id="rId15" Type="http://schemas.openxmlformats.org/officeDocument/2006/relationships/slide" Target="slides/slide88.xml"/><Relationship Id="rId10" Type="http://schemas.openxmlformats.org/officeDocument/2006/relationships/slide" Target="slides/slide77.xml"/><Relationship Id="rId4" Type="http://schemas.openxmlformats.org/officeDocument/2006/relationships/slide" Target="slides/slide53.xml"/><Relationship Id="rId9" Type="http://schemas.openxmlformats.org/officeDocument/2006/relationships/slide" Target="slides/slide71.xml"/><Relationship Id="rId14"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3387367-A4E2-4786-9263-6286606D17BD}" type="slidenum">
              <a:rPr lang="en-GB" altLang="de-DE"/>
              <a:pPr>
                <a:defRPr/>
              </a:pPr>
              <a:t>‹Nr.›</a:t>
            </a:fld>
            <a:endParaRPr lang="en-GB" altLang="de-DE"/>
          </a:p>
        </p:txBody>
      </p:sp>
    </p:spTree>
    <p:extLst>
      <p:ext uri="{BB962C8B-B14F-4D97-AF65-F5344CB8AC3E}">
        <p14:creationId xmlns:p14="http://schemas.microsoft.com/office/powerpoint/2010/main" val="1917676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162B0CE2-CAA1-4C10-B3F9-09D1B533066D}" type="slidenum">
              <a:rPr lang="en-US" altLang="de-DE"/>
              <a:pPr>
                <a:defRPr/>
              </a:pPr>
              <a:t>‹Nr.›</a:t>
            </a:fld>
            <a:endParaRPr lang="en-US" altLang="de-DE"/>
          </a:p>
        </p:txBody>
      </p:sp>
    </p:spTree>
    <p:extLst>
      <p:ext uri="{BB962C8B-B14F-4D97-AF65-F5344CB8AC3E}">
        <p14:creationId xmlns:p14="http://schemas.microsoft.com/office/powerpoint/2010/main" val="4419320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37AEE7-EE46-446E-9D40-F1EEBCDD40BE}"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49146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1FF2E-EDAE-4034-AEEF-A5B24D2D2E88}"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41156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CC13F4-FE7E-496E-B4E7-57F273F636F6}"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60133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674CDF-6C1C-4548-9E24-842EE7DB55A8}"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81937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E9E3E0-71B2-4E43-B945-F36A2619FEC5}" type="slidenum">
              <a:rPr lang="en-US" altLang="de-DE" sz="1300" smtClean="0"/>
              <a:pPr>
                <a:spcBef>
                  <a:spcPct val="0"/>
                </a:spcBef>
              </a:pPr>
              <a:t>16</a:t>
            </a:fld>
            <a:endParaRPr lang="en-US" altLang="de-DE" sz="1300"/>
          </a:p>
        </p:txBody>
      </p:sp>
      <p:sp>
        <p:nvSpPr>
          <p:cNvPr id="358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2CA51AE-F4F9-416B-B4FA-EA8770268783}" type="slidenum">
              <a:rPr lang="en-US" altLang="de-DE" sz="1300" b="0">
                <a:latin typeface="Verdana" panose="020B0604030504040204" pitchFamily="34" charset="0"/>
                <a:cs typeface="Times New Roman" panose="02020603050405020304" pitchFamily="18" charset="0"/>
              </a:rPr>
              <a:pPr algn="r" eaLnBrk="1" hangingPunct="1">
                <a:spcBef>
                  <a:spcPct val="0"/>
                </a:spcBef>
              </a:pPr>
              <a:t>16</a:t>
            </a:fld>
            <a:endParaRPr lang="en-US" altLang="de-DE" sz="1300" b="0">
              <a:latin typeface="Verdana" panose="020B0604030504040204" pitchFamily="34" charset="0"/>
              <a:cs typeface="Times New Roman" panose="02020603050405020304" pitchFamily="18" charset="0"/>
            </a:endParaRPr>
          </a:p>
        </p:txBody>
      </p:sp>
      <p:sp>
        <p:nvSpPr>
          <p:cNvPr id="35844" name="Rectangle 2"/>
          <p:cNvSpPr>
            <a:spLocks noGrp="1" noRot="1" noChangeAspect="1" noChangeArrowheads="1" noTextEdit="1"/>
          </p:cNvSpPr>
          <p:nvPr>
            <p:ph type="sldImg"/>
          </p:nvPr>
        </p:nvSpPr>
        <p:spPr>
          <a:xfrm>
            <a:off x="139700" y="768350"/>
            <a:ext cx="6821488" cy="3836988"/>
          </a:xfrm>
          <a:ln/>
        </p:spPr>
      </p:sp>
      <p:sp>
        <p:nvSpPr>
          <p:cNvPr id="35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99449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692D07-4C49-4063-8780-315C6E29057C}" type="slidenum">
              <a:rPr lang="en-US" altLang="de-DE" sz="1300" smtClean="0"/>
              <a:pPr>
                <a:spcBef>
                  <a:spcPct val="0"/>
                </a:spcBef>
              </a:pPr>
              <a:t>17</a:t>
            </a:fld>
            <a:endParaRPr lang="en-US" altLang="de-DE" sz="1300"/>
          </a:p>
        </p:txBody>
      </p:sp>
      <p:sp>
        <p:nvSpPr>
          <p:cNvPr id="378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1D9626-2B2B-4EC7-8071-034AC86DD06B}" type="slidenum">
              <a:rPr lang="en-US" altLang="de-DE" sz="1300" b="0">
                <a:latin typeface="Verdana" panose="020B0604030504040204" pitchFamily="34" charset="0"/>
                <a:cs typeface="Times New Roman" panose="02020603050405020304" pitchFamily="18" charset="0"/>
              </a:rPr>
              <a:pPr algn="r" eaLnBrk="1" hangingPunct="1">
                <a:spcBef>
                  <a:spcPct val="0"/>
                </a:spcBef>
              </a:pPr>
              <a:t>17</a:t>
            </a:fld>
            <a:endParaRPr lang="en-US" altLang="de-DE" sz="1300" b="0">
              <a:latin typeface="Verdana" panose="020B0604030504040204" pitchFamily="34" charset="0"/>
              <a:cs typeface="Times New Roman" panose="02020603050405020304" pitchFamily="18" charset="0"/>
            </a:endParaRPr>
          </a:p>
        </p:txBody>
      </p:sp>
      <p:sp>
        <p:nvSpPr>
          <p:cNvPr id="37892" name="Rectangle 2"/>
          <p:cNvSpPr>
            <a:spLocks noGrp="1" noRot="1" noChangeAspect="1" noChangeArrowheads="1" noTextEdit="1"/>
          </p:cNvSpPr>
          <p:nvPr>
            <p:ph type="sldImg"/>
          </p:nvPr>
        </p:nvSpPr>
        <p:spPr>
          <a:xfrm>
            <a:off x="139700" y="768350"/>
            <a:ext cx="6821488" cy="3836988"/>
          </a:xfrm>
          <a:ln/>
        </p:spPr>
      </p:sp>
      <p:sp>
        <p:nvSpPr>
          <p:cNvPr id="37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75596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6AEDAD-654D-49E8-9FB0-2CB41D312116}" type="slidenum">
              <a:rPr lang="en-US" altLang="de-DE" sz="1300" smtClean="0"/>
              <a:pPr>
                <a:spcBef>
                  <a:spcPct val="0"/>
                </a:spcBef>
              </a:pPr>
              <a:t>18</a:t>
            </a:fld>
            <a:endParaRPr lang="en-US" altLang="de-DE" sz="1300"/>
          </a:p>
        </p:txBody>
      </p:sp>
      <p:sp>
        <p:nvSpPr>
          <p:cNvPr id="399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5C18388-72CD-4C04-BE68-E295FD9E37FF}" type="slidenum">
              <a:rPr lang="en-US" altLang="de-DE" sz="1300" b="0">
                <a:latin typeface="Verdana" panose="020B0604030504040204" pitchFamily="34" charset="0"/>
                <a:cs typeface="Times New Roman" panose="02020603050405020304" pitchFamily="18" charset="0"/>
              </a:rPr>
              <a:pPr algn="r" eaLnBrk="1" hangingPunct="1">
                <a:spcBef>
                  <a:spcPct val="0"/>
                </a:spcBef>
              </a:pPr>
              <a:t>18</a:t>
            </a:fld>
            <a:endParaRPr lang="en-US" altLang="de-DE" sz="1300" b="0">
              <a:latin typeface="Verdana" panose="020B0604030504040204" pitchFamily="34" charset="0"/>
              <a:cs typeface="Times New Roman" panose="02020603050405020304" pitchFamily="18" charset="0"/>
            </a:endParaRPr>
          </a:p>
        </p:txBody>
      </p:sp>
      <p:sp>
        <p:nvSpPr>
          <p:cNvPr id="39940" name="Rectangle 2"/>
          <p:cNvSpPr>
            <a:spLocks noGrp="1" noRot="1" noChangeAspect="1" noChangeArrowheads="1" noTextEdit="1"/>
          </p:cNvSpPr>
          <p:nvPr>
            <p:ph type="sldImg"/>
          </p:nvPr>
        </p:nvSpPr>
        <p:spPr>
          <a:xfrm>
            <a:off x="139700" y="768350"/>
            <a:ext cx="6821488" cy="3836988"/>
          </a:xfrm>
          <a:ln/>
        </p:spPr>
      </p:sp>
      <p:sp>
        <p:nvSpPr>
          <p:cNvPr id="39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34240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AA992-3B96-4F35-ADDB-9B673C817C23}"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7911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AA992-3B96-4F35-ADDB-9B673C817C23}"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79119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BAA992-3B96-4F35-ADDB-9B673C817C23}"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79119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92649D-2616-46C2-BA80-D657ABEE9B82}"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18223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517EC5-790B-471A-A7D2-433FDD7CCB79}"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88503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870D8D-1910-4BDF-88A2-13CF13BAE507}"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7646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6B6A5F-D97F-45CC-B1AF-5B17020470D2}"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887677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2B3D9B-F58F-4344-83BE-E56BE428E2E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68158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1090E6-7BDB-4C3A-9B40-7F5CECDADCF4}"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93093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D3479-18A1-4545-A576-F8FA7BDAFBF7}"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92532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D3479-18A1-4545-A576-F8FA7BDAFBF7}"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92532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DD3479-18A1-4545-A576-F8FA7BDAFBF7}"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9253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4AEA59-6AC6-451A-BD8A-3DC993BF9479}" type="slidenum">
              <a:rPr lang="en-US" altLang="de-DE" sz="1300" smtClean="0"/>
              <a:pPr>
                <a:spcBef>
                  <a:spcPct val="0"/>
                </a:spcBef>
              </a:pPr>
              <a:t>31</a:t>
            </a:fld>
            <a:endParaRPr lang="en-US" altLang="de-DE" sz="1300"/>
          </a:p>
        </p:txBody>
      </p:sp>
      <p:sp>
        <p:nvSpPr>
          <p:cNvPr id="66563" name="Rectangle 3074"/>
          <p:cNvSpPr>
            <a:spLocks noGrp="1" noRot="1" noChangeAspect="1" noChangeArrowheads="1" noTextEdit="1"/>
          </p:cNvSpPr>
          <p:nvPr>
            <p:ph type="sldImg"/>
          </p:nvPr>
        </p:nvSpPr>
        <p:spPr>
          <a:xfrm>
            <a:off x="138113" y="768350"/>
            <a:ext cx="6823075" cy="3836988"/>
          </a:xfrm>
          <a:ln/>
        </p:spPr>
      </p:sp>
      <p:sp>
        <p:nvSpPr>
          <p:cNvPr id="6656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95274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4DA81-8127-443E-957F-5A900CD21E94}"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87017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4DA81-8127-443E-957F-5A900CD21E94}"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87017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94DA81-8127-443E-957F-5A900CD21E94}"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870178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4D8DCA-3E81-4F90-AFC8-379030A18FBD}"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77175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AA770-782E-4A82-85AE-10FF64FD96AC}"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25313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AA770-782E-4A82-85AE-10FF64FD96AC}"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2531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DAA770-782E-4A82-85AE-10FF64FD96AC}"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25313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69076F-1642-4A35-BA0F-846DE66DDED8}"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86760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E4BFF3-F124-4521-9827-7482ACF44078}"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2485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E4BFF3-F124-4521-9827-7482ACF44078}"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32485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F2DF30-BAD6-4766-B120-E11AC65F8C05}"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269742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E0C53D-C5B1-44F9-BB6E-4C6159F60FE7}"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5649361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7CDD6B-28B9-439D-A026-AC1D62418357}"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329306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A95FAF-2DF8-4964-80C7-5074B5CF85E5}"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87404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1E05DC-CD28-4726-B16E-92281C3A5AE1}"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997646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0B9430-9C03-4704-9447-523FB9685BD0}"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077308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49B709-0045-4725-A697-5B82BB9A62FE}"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321807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6515E7-26A2-4FE4-AA90-60894BC01078}"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4518683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C01640-9E42-4192-99BD-68621B4E10F1}"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45741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F411FE-1B3B-49EC-90DB-3FC67DDE30CA}"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336799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C8C0FA-6677-4C5B-9C06-8DAFC55F0EB6}"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646425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75DF9C-1487-4CB6-A2A8-24C209CC69E2}"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55938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DBC3B6-1B1D-4C0A-B830-3A35F83EA85C}"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212884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7B08BC-2AC0-4DB2-B99F-232DAE10CF0A}"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039846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B78AEA-54A6-43DC-8EFF-83DBDB6A962B}"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265600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64D0D-0C89-4192-AEF5-B872BF6386D8}" type="slidenum">
              <a:rPr lang="en-US" altLang="de-DE" sz="1300" smtClean="0"/>
              <a:pPr>
                <a:spcBef>
                  <a:spcPct val="0"/>
                </a:spcBef>
              </a:pPr>
              <a:t>61</a:t>
            </a:fld>
            <a:endParaRPr lang="en-US" altLang="de-DE" sz="1300"/>
          </a:p>
        </p:txBody>
      </p:sp>
      <p:sp>
        <p:nvSpPr>
          <p:cNvPr id="126979" name="Rectangle 1026"/>
          <p:cNvSpPr>
            <a:spLocks noGrp="1" noRot="1" noChangeAspect="1" noChangeArrowheads="1" noTextEdit="1"/>
          </p:cNvSpPr>
          <p:nvPr>
            <p:ph type="sldImg"/>
          </p:nvPr>
        </p:nvSpPr>
        <p:spPr>
          <a:xfrm>
            <a:off x="138113" y="768350"/>
            <a:ext cx="6823075" cy="3836988"/>
          </a:xfrm>
          <a:ln/>
        </p:spPr>
      </p:sp>
      <p:sp>
        <p:nvSpPr>
          <p:cNvPr id="1269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481387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F935C1-59AF-4A81-9253-87116FFEF429}"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89649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61E711-771B-4D84-919B-8D869114B599}"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3009509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729ADF-BCC0-4422-A66D-A95DA35E7D22}"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337774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CA7237-4E90-47B7-A5A1-C3D0C4477923}" type="slidenum">
              <a:rPr lang="en-US" altLang="de-DE" sz="1300" smtClean="0"/>
              <a:pPr>
                <a:spcBef>
                  <a:spcPct val="0"/>
                </a:spcBef>
              </a:pPr>
              <a:t>65</a:t>
            </a:fld>
            <a:endParaRPr lang="en-US" altLang="de-DE" sz="1300"/>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13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88625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3C786D-A54E-4AC8-8895-5234816E0724}"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807925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23766A-302D-44B1-ABEB-929F400E4013}"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923941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368C6F-23CF-4F17-9BDF-A7C168564BAB}"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974338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0BBC3B-7DD1-4CA8-9728-58C5DD118A60}"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3824617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CCC98E-1124-4304-99C5-AB1EF351B62B}"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372141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9106CD-24BF-411F-B2BB-5F8F88421AC3}"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038930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AFA3D4-45C3-4A1C-AF8D-00E4861C494C}"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164729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73F336-2DDA-4533-A9EA-75E1102E7249}"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705020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E4CE3C-A714-430C-821A-206FB6FD3038}"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438589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D1208E-3031-4C0F-BB29-1AA730D5C195}"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905738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001200-CC13-4D76-9EAF-74DB1740764B}"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085578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E68AC-AE07-485E-86A1-82016FB9DEF6}"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376107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A91D43-3AEC-447F-BF42-873CCA44CBE0}"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1719656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9388D8-D5B0-4861-8D8E-7CB31B8D10EF}"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209546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DCA2A7-F808-411C-A84B-841A3822A837}"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516730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1B3250-5F46-4F68-A63D-636FEEA2026E}"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24111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E68935-6E62-404F-9BC4-7B68CECAC45C}"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624079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CE775D-BEFB-41D3-B0FF-6FEE30C90B0C}"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851725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CE775D-BEFB-41D3-B0FF-6FEE30C90B0C}"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851725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CE775D-BEFB-41D3-B0FF-6FEE30C90B0C}"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851725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3FC64-AA04-4971-AAC6-ADF3DAA7B154}"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409461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3FC64-AA04-4971-AAC6-ADF3DAA7B154}"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409461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3FC64-AA04-4971-AAC6-ADF3DAA7B154}"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409461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35CDAB-B0DE-469C-A7C9-C8C9929A820B}"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1102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4" name="Slide Number Placeholder 3"/>
          <p:cNvSpPr>
            <a:spLocks noGrp="1"/>
          </p:cNvSpPr>
          <p:nvPr>
            <p:ph type="sldNum" sz="quarter" idx="12"/>
          </p:nvPr>
        </p:nvSpPr>
        <p:spPr bwMode="gray"/>
        <p:txBody>
          <a:bodyPr/>
          <a:lstStyle>
            <a:lvl1pPr>
              <a:defRPr b="0"/>
            </a:lvl1pPr>
          </a:lstStyle>
          <a:p>
            <a:pPr>
              <a:defRPr/>
            </a:pPr>
            <a:fld id="{D4FD443F-3989-4B8C-8ABA-99FFB7E916E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Entraînement métacognitifs 5 – Mémoire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91A4DDD-D878-4F2D-A814-65390EA33C98}"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B0EFEB3C-9AFF-41DB-B1F3-7DF6732FF2A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D4FD443F-3989-4B8C-8ABA-99FFB7E916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7" name="Slide Number Placeholder 6"/>
          <p:cNvSpPr>
            <a:spLocks noGrp="1"/>
          </p:cNvSpPr>
          <p:nvPr>
            <p:ph type="sldNum" sz="quarter" idx="12"/>
          </p:nvPr>
        </p:nvSpPr>
        <p:spPr bwMode="gray"/>
        <p:txBody>
          <a:bodyPr/>
          <a:lstStyle>
            <a:lvl1pPr>
              <a:defRPr b="0"/>
            </a:lvl1pPr>
          </a:lstStyle>
          <a:p>
            <a:pPr>
              <a:defRPr/>
            </a:pPr>
            <a:fld id="{D4FD443F-3989-4B8C-8ABA-99FFB7E916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5" name="Slide Number Placeholder 4"/>
          <p:cNvSpPr>
            <a:spLocks noGrp="1"/>
          </p:cNvSpPr>
          <p:nvPr>
            <p:ph type="sldNum" sz="quarter" idx="12"/>
          </p:nvPr>
        </p:nvSpPr>
        <p:spPr bwMode="gray"/>
        <p:txBody>
          <a:bodyPr/>
          <a:lstStyle>
            <a:lvl1pPr>
              <a:defRPr b="0"/>
            </a:lvl1pPr>
          </a:lstStyle>
          <a:p>
            <a:pPr>
              <a:defRPr/>
            </a:pPr>
            <a:fld id="{72C29E66-B2CD-4504-85C0-85395998CA7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Entraînement métacognitifs 5 – Mémoire</a:t>
            </a:r>
          </a:p>
        </p:txBody>
      </p:sp>
      <p:sp>
        <p:nvSpPr>
          <p:cNvPr id="4" name="Slide Number Placeholder 3"/>
          <p:cNvSpPr>
            <a:spLocks noGrp="1"/>
          </p:cNvSpPr>
          <p:nvPr>
            <p:ph type="sldNum" sz="quarter" idx="12"/>
          </p:nvPr>
        </p:nvSpPr>
        <p:spPr bwMode="gray"/>
        <p:txBody>
          <a:bodyPr/>
          <a:lstStyle>
            <a:lvl1pPr>
              <a:defRPr b="0"/>
            </a:lvl1pPr>
          </a:lstStyle>
          <a:p>
            <a:pPr>
              <a:defRPr/>
            </a:pPr>
            <a:fld id="{B9496D65-E494-4ECA-A316-4BCBCE4C5E2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Entraînement métacognitifs 5 – Mémoire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4FD443F-3989-4B8C-8ABA-99FFB7E916E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a:t>
            </a:r>
            <a:r>
              <a:rPr lang="nl-NL" dirty="0"/>
              <a:t>Mémoire</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a:solidFill>
                  <a:srgbClr val="004992"/>
                </a:solidFill>
                <a:latin typeface="+mj-lt"/>
              </a:rPr>
              <a:t> (12|22)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89634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dirty="0"/>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a:t>
            </a:fld>
            <a:endParaRPr lang="de-DE" altLang="de-DE"/>
          </a:p>
        </p:txBody>
      </p:sp>
    </p:spTree>
    <p:extLst>
      <p:ext uri="{BB962C8B-B14F-4D97-AF65-F5344CB8AC3E}">
        <p14:creationId xmlns:p14="http://schemas.microsoft.com/office/powerpoint/2010/main" val="463545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a:t>
            </a:r>
            <a:r>
              <a:rPr lang="fr-FR" altLang="de-DE" sz="2400" dirty="0">
                <a:solidFill>
                  <a:schemeClr val="tx1"/>
                </a:solidFill>
                <a:latin typeface="Calibri Light"/>
              </a:rPr>
              <a:t>???</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a:t>
            </a:fld>
            <a:endParaRPr lang="de-DE" altLang="de-DE"/>
          </a:p>
        </p:txBody>
      </p:sp>
    </p:spTree>
    <p:extLst>
      <p:ext uri="{BB962C8B-B14F-4D97-AF65-F5344CB8AC3E}">
        <p14:creationId xmlns:p14="http://schemas.microsoft.com/office/powerpoint/2010/main" val="891032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 </a:t>
            </a:r>
            <a:r>
              <a:rPr lang="fr-FR" altLang="de-DE" sz="2400" dirty="0">
                <a:solidFill>
                  <a:srgbClr val="333333"/>
                </a:solidFill>
                <a:latin typeface="Calibri Light"/>
              </a:rPr>
              <a:t>notre cerveau ne se surcharge pas avec des détails, mais…</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a:t>
            </a:fld>
            <a:endParaRPr lang="de-DE" altLang="de-DE"/>
          </a:p>
        </p:txBody>
      </p:sp>
    </p:spTree>
    <p:extLst>
      <p:ext uri="{BB962C8B-B14F-4D97-AF65-F5344CB8AC3E}">
        <p14:creationId xmlns:p14="http://schemas.microsoft.com/office/powerpoint/2010/main" val="1848894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rPr>
              <a:t>Notre capacité à nous rappeler d'une information est limitée.</a:t>
            </a:r>
            <a:br>
              <a:rPr lang="fr-FR" altLang="de-DE" sz="2400" dirty="0">
                <a:solidFill>
                  <a:srgbClr val="333333"/>
                </a:solidFill>
                <a:latin typeface="Calibri Light"/>
              </a:rPr>
            </a:br>
            <a:r>
              <a:rPr lang="fr-FR" altLang="de-DE" sz="2400" dirty="0">
                <a:solidFill>
                  <a:srgbClr val="333333"/>
                </a:solidFill>
                <a:latin typeface="Calibri Light"/>
              </a:rPr>
              <a:t>Par exemple: après une demi-heure, nous avons oublié environ 40% des informations de l'histoire que nous avons entendue.</a:t>
            </a:r>
          </a:p>
          <a:p>
            <a:pPr marL="342900" lvl="0" indent="-342900" defTabSz="914400" fontAlgn="base">
              <a:buClr>
                <a:srgbClr val="000000"/>
              </a:buClr>
              <a:buFont typeface="WingDings"/>
              <a:buChar char=""/>
            </a:pPr>
            <a:r>
              <a:rPr lang="fr-FR" altLang="de-DE" sz="2400" dirty="0">
                <a:solidFill>
                  <a:srgbClr val="004992"/>
                </a:solidFill>
                <a:latin typeface="Calibri Light"/>
              </a:rPr>
              <a:t>Avantage: </a:t>
            </a:r>
            <a:r>
              <a:rPr lang="fr-FR" altLang="de-DE" sz="2400" dirty="0">
                <a:solidFill>
                  <a:srgbClr val="333333"/>
                </a:solidFill>
                <a:latin typeface="Calibri Light"/>
              </a:rPr>
              <a:t>notre cerveau ne se surcharge pas avec des détails, mais…</a:t>
            </a:r>
          </a:p>
          <a:p>
            <a:pPr marL="342900" lvl="0" indent="-342900" defTabSz="914400" fontAlgn="base">
              <a:buClr>
                <a:srgbClr val="000000"/>
              </a:buClr>
              <a:buFont typeface="WingDings"/>
              <a:buChar char=""/>
            </a:pPr>
            <a:r>
              <a:rPr lang="fr-FR" altLang="de-DE" sz="2400" dirty="0">
                <a:solidFill>
                  <a:srgbClr val="004992"/>
                </a:solidFill>
                <a:latin typeface="Calibri Light"/>
              </a:rPr>
              <a:t>Inconvénient: </a:t>
            </a:r>
            <a:r>
              <a:rPr lang="fr-FR" altLang="de-DE" sz="2400" dirty="0">
                <a:solidFill>
                  <a:srgbClr val="333333"/>
                </a:solidFill>
                <a:latin typeface="Calibri Light"/>
              </a:rPr>
              <a:t>de nombreuses choses importantes sont parfois également perdues (rendez-vous, souvenirs de vacances, savoirs scolaires…).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6</a:t>
            </a:fld>
            <a:endParaRPr lang="de-DE" altLang="de-DE"/>
          </a:p>
        </p:txBody>
      </p:sp>
    </p:spTree>
    <p:extLst>
      <p:ext uri="{BB962C8B-B14F-4D97-AF65-F5344CB8AC3E}">
        <p14:creationId xmlns:p14="http://schemas.microsoft.com/office/powerpoint/2010/main" val="1271785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lvl="0" defTabSz="914400" fontAlgn="base"/>
            <a:r>
              <a:rPr lang="fr-FR" altLang="de-DE" sz="2400" dirty="0">
                <a:solidFill>
                  <a:schemeClr val="tx1"/>
                </a:solidFill>
                <a:latin typeface="Calibri Light"/>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9</a:t>
            </a:fld>
            <a:endParaRPr lang="de-DE" altLang="de-DE"/>
          </a:p>
        </p:txBody>
      </p:sp>
    </p:spTree>
    <p:extLst>
      <p:ext uri="{BB962C8B-B14F-4D97-AF65-F5344CB8AC3E}">
        <p14:creationId xmlns:p14="http://schemas.microsoft.com/office/powerpoint/2010/main" val="727073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10</a:t>
            </a:fld>
            <a:endParaRPr lang="de-DE" altLang="de-DE"/>
          </a:p>
        </p:txBody>
      </p:sp>
    </p:spTree>
    <p:extLst>
      <p:ext uri="{BB962C8B-B14F-4D97-AF65-F5344CB8AC3E}">
        <p14:creationId xmlns:p14="http://schemas.microsoft.com/office/powerpoint/2010/main" val="3117962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11</a:t>
            </a:fld>
            <a:endParaRPr lang="de-DE" altLang="de-DE"/>
          </a:p>
        </p:txBody>
      </p:sp>
    </p:spTree>
    <p:extLst>
      <p:ext uri="{BB962C8B-B14F-4D97-AF65-F5344CB8AC3E}">
        <p14:creationId xmlns:p14="http://schemas.microsoft.com/office/powerpoint/2010/main" val="3632152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Boire peu ou pas d’alcool.</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12</a:t>
            </a:fld>
            <a:endParaRPr lang="de-DE" altLang="de-DE"/>
          </a:p>
        </p:txBody>
      </p:sp>
    </p:spTree>
    <p:extLst>
      <p:ext uri="{BB962C8B-B14F-4D97-AF65-F5344CB8AC3E}">
        <p14:creationId xmlns:p14="http://schemas.microsoft.com/office/powerpoint/2010/main" val="839136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Boire peu ou pas d’alcool.</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Aller au lit après avoir appris (pas de distraction).</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13</a:t>
            </a:fld>
            <a:endParaRPr lang="de-DE" altLang="de-DE"/>
          </a:p>
        </p:txBody>
      </p:sp>
    </p:spTree>
    <p:extLst>
      <p:ext uri="{BB962C8B-B14F-4D97-AF65-F5344CB8AC3E}">
        <p14:creationId xmlns:p14="http://schemas.microsoft.com/office/powerpoint/2010/main" val="191551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fr-FR" altLang="de-DE" sz="2400" dirty="0">
                <a:solidFill>
                  <a:srgbClr val="333333"/>
                </a:solidFill>
                <a:latin typeface="Calibri Light"/>
              </a:rPr>
              <a:t>Répéter &amp; travailler; </a:t>
            </a:r>
            <a:r>
              <a:rPr lang="fr-FR" altLang="de-DE" sz="2400" dirty="0">
                <a:solidFill>
                  <a:srgbClr val="004992"/>
                </a:solidFill>
                <a:latin typeface="Calibri Light"/>
              </a:rPr>
              <a:t>COMPRENDRE</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Avec de la matière abstraite, essayer de penser à des exemples ou à des aides mnémotechniques.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Combiner l’information avec des connaissances existantes.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Éviter d’étudier trop longtemps.</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Boire peu ou pas d’alcool.</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Aller au lit après avoir appris (pas de distraction).</a:t>
            </a:r>
          </a:p>
          <a:p>
            <a:pPr marL="342900" lvl="0" indent="-342900" defTabSz="914400" fontAlgn="base">
              <a:lnSpc>
                <a:spcPct val="100000"/>
              </a:lnSpc>
              <a:spcBef>
                <a:spcPts val="1200"/>
              </a:spcBef>
              <a:buClr>
                <a:srgbClr val="000000"/>
              </a:buClr>
              <a:buFont typeface="WingDings"/>
              <a:buChar char=""/>
            </a:pPr>
            <a:r>
              <a:rPr lang="fr-FR" altLang="de-DE" sz="2400" dirty="0">
                <a:solidFill>
                  <a:srgbClr val="333333"/>
                </a:solidFill>
                <a:latin typeface="Calibri Light"/>
              </a:rPr>
              <a:t>Faire appel à différents sens en apprenant (ex: écouter, regarder, mettre par écrit).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14</a:t>
            </a:fld>
            <a:endParaRPr lang="de-DE" altLang="de-DE"/>
          </a:p>
        </p:txBody>
      </p:sp>
    </p:spTree>
    <p:extLst>
      <p:ext uri="{BB962C8B-B14F-4D97-AF65-F5344CB8AC3E}">
        <p14:creationId xmlns:p14="http://schemas.microsoft.com/office/powerpoint/2010/main" val="4263317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fr-FR" altLang="de-DE" sz="2400" dirty="0">
                <a:solidFill>
                  <a:srgbClr val="004992"/>
                </a:solidFill>
                <a:latin typeface="Calibri Light"/>
              </a:rPr>
              <a:t>Plus il y a de sens impliqués pendant l</a:t>
            </a:r>
            <a:r>
              <a:rPr lang="fr-FR" altLang="de-DE" sz="2400" dirty="0">
                <a:solidFill>
                  <a:srgbClr val="004992"/>
                </a:solidFill>
                <a:latin typeface="Calibri Light"/>
                <a:cs typeface="Arial" panose="020B0604020202020204" pitchFamily="34" charset="0"/>
              </a:rPr>
              <a:t>'</a:t>
            </a:r>
            <a:r>
              <a:rPr lang="fr-FR" altLang="de-DE" sz="2400" dirty="0">
                <a:solidFill>
                  <a:srgbClr val="004992"/>
                </a:solidFill>
                <a:latin typeface="Calibri Light"/>
              </a:rPr>
              <a:t>apprentissage, plus le rappel sera important!</a:t>
            </a:r>
            <a:endParaRPr lang="en-US" sz="2400" dirty="0">
              <a:solidFill>
                <a:srgbClr val="004992"/>
              </a:solidFill>
              <a:latin typeface="Calibri Light"/>
            </a:endParaRPr>
          </a:p>
        </p:txBody>
      </p:sp>
      <p:sp>
        <p:nvSpPr>
          <p:cNvPr id="26"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Rappel de la mémoire en %</a:t>
            </a:r>
            <a:endParaRPr lang="en-GB" altLang="de-DE" sz="1400" b="1"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Comment mieux mémoriser?</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15</a:t>
            </a:fld>
            <a:endParaRPr lang="de-DE" altLang="de-DE"/>
          </a:p>
        </p:txBody>
      </p:sp>
      <p:sp>
        <p:nvSpPr>
          <p:cNvPr id="2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Entendre</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Voir</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Discuter</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Discuter</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Appliquer</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918754"/>
            <a:ext cx="11376000" cy="997196"/>
          </a:xfrm>
        </p:spPr>
        <p:txBody>
          <a:bodyPr vert="horz" lIns="0" tIns="0" rIns="0" bIns="0" rtlCol="0" anchor="t">
            <a:spAutoFit/>
          </a:bodyPr>
          <a:lstStyle/>
          <a:p>
            <a:pPr defTabSz="914377">
              <a:spcBef>
                <a:spcPts val="0"/>
              </a:spcBef>
            </a:pPr>
            <a:r>
              <a:rPr lang="fr-FR" sz="3600" dirty="0">
                <a:solidFill>
                  <a:srgbClr val="004992"/>
                </a:solidFill>
                <a:latin typeface="Calibri Light"/>
              </a:rPr>
              <a:t>Est-ce que nous percevons et nous souvenons tous de la même chose?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16</a:t>
            </a:fld>
            <a:endParaRPr lang="de-DE" altLang="de-DE"/>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4"/>
          <p:cNvSpPr txBox="1">
            <a:spLocks/>
          </p:cNvSpPr>
          <p:nvPr/>
        </p:nvSpPr>
        <p:spPr bwMode="gray">
          <a:xfrm>
            <a:off x="-726229" y="5772098"/>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fr-FR" sz="2400" dirty="0">
                <a:solidFill>
                  <a:srgbClr val="333333"/>
                </a:solidFill>
                <a:latin typeface="Calibri Light"/>
              </a:rPr>
              <a:t>Exemple: trois artistes différents peignent le même paysage espagnol…</a:t>
            </a:r>
            <a:endParaRPr lang="en-US"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fr-FR" sz="3600" dirty="0">
                <a:solidFill>
                  <a:srgbClr val="004992"/>
                </a:solidFill>
                <a:latin typeface="Calibri Light"/>
              </a:rPr>
              <a:t>Soyez attentif aux différences concernant les couleurs et les dimensions dans les œuvres. Y </a:t>
            </a:r>
            <a:r>
              <a:rPr lang="fr-FR" sz="3600" dirty="0" err="1">
                <a:solidFill>
                  <a:srgbClr val="004992"/>
                </a:solidFill>
                <a:latin typeface="Calibri Light"/>
              </a:rPr>
              <a:t>a-t-il</a:t>
            </a:r>
            <a:r>
              <a:rPr lang="fr-FR" sz="3600" dirty="0">
                <a:solidFill>
                  <a:srgbClr val="004992"/>
                </a:solidFill>
                <a:latin typeface="Calibri Light"/>
              </a:rPr>
              <a:t> des aspects que les artistes ont peints différemment ou omis?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17</a:t>
            </a:fld>
            <a:endParaRPr lang="de-DE" altLang="de-DE"/>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Chaque personne perçoit les choses différemment, comme dans les trois tableaux : le même paysage est représenté, mais avec des accents différents!</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18</a:t>
            </a:fld>
            <a:endParaRPr lang="de-DE" altLang="de-DE"/>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Calibri Light"/>
                <a:cs typeface="Times New Roman" panose="02020603050405020304" pitchFamily="18" charset="0"/>
              </a:rPr>
              <a:t>Bernd Hampel: la couleur du paysage souligne la terre. L’arbre à droite du chemin manque (cercle rouge).</a:t>
            </a:r>
            <a:endParaRPr lang="en-US" altLang="de-DE" sz="1200" b="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Calibri Light"/>
                <a:cs typeface="Times New Roman" panose="02020603050405020304" pitchFamily="18" charset="0"/>
              </a:rPr>
              <a:t>Helmut Schack: les différentes parties du paysage s’étendent jusqu’à l’horizon; le paysage est plus coloré. A la différence des deux autres tableaux, un groupe d’arbres se tient devant l’horizon (pas de collines derrière).</a:t>
            </a:r>
            <a:endParaRPr lang="en-US" altLang="de-DE" sz="1200" b="0" dirty="0">
              <a:latin typeface="Calibri Light"/>
              <a:cs typeface="Times New Roman" panose="02020603050405020304" pitchFamily="18" charset="0"/>
            </a:endParaRPr>
          </a:p>
        </p:txBody>
      </p:sp>
      <p:sp>
        <p:nvSpPr>
          <p:cNvPr id="22"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200" b="0">
                <a:latin typeface="Calibri Light"/>
                <a:cs typeface="Times New Roman" panose="02020603050405020304" pitchFamily="18" charset="0"/>
              </a:rPr>
              <a:t>Andreas Weißgerber: les collines sont plus petites que dans les deux autres œuvres.</a:t>
            </a:r>
            <a:endParaRPr lang="en-US" altLang="de-DE" sz="1200" b="0" dirty="0">
              <a:latin typeface="Calibri Light"/>
              <a:cs typeface="Times New Roman" panose="02020603050405020304" pitchFamily="18" charset="0"/>
            </a:endParaRPr>
          </a:p>
        </p:txBody>
      </p:sp>
      <p:sp>
        <p:nvSpPr>
          <p:cNvPr id="23"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4"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a:p>
            <a:pPr marL="342900" indent="-342900" eaLnBrk="1" hangingPunct="1">
              <a:buClr>
                <a:srgbClr val="333333"/>
              </a:buClr>
              <a:buFont typeface="WingDings"/>
              <a:buChar char=""/>
            </a:pPr>
            <a:r>
              <a:rPr lang="fr-FR" altLang="de-DE" sz="2400" dirty="0">
                <a:solidFill>
                  <a:srgbClr val="333333"/>
                </a:solidFill>
                <a:latin typeface="Calibri Light"/>
              </a:rPr>
              <a:t>Ensuite, on va vous demander de vous rappeler ce que vous avez vu sur l’image et votre degré de confiance dans votre jugement.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20</a:t>
            </a:fld>
            <a:endParaRPr lang="de-DE" altLang="de-DE"/>
          </a:p>
        </p:txBody>
      </p:sp>
    </p:spTree>
    <p:extLst>
      <p:ext uri="{BB962C8B-B14F-4D97-AF65-F5344CB8AC3E}">
        <p14:creationId xmlns:p14="http://schemas.microsoft.com/office/powerpoint/2010/main" val="2138697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Exercice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Vous allez voir des scènes complexes (par exemple, à l'usine, à la plage).</a:t>
            </a:r>
          </a:p>
          <a:p>
            <a:pPr marL="342900" indent="-342900" eaLnBrk="1" hangingPunct="1">
              <a:buClr>
                <a:srgbClr val="333333"/>
              </a:buClr>
              <a:buFont typeface="WingDings"/>
              <a:buChar char=""/>
            </a:pPr>
            <a:r>
              <a:rPr lang="fr-FR" altLang="de-DE" sz="2400" dirty="0">
                <a:solidFill>
                  <a:srgbClr val="333333"/>
                </a:solidFill>
                <a:latin typeface="Calibri Light"/>
              </a:rPr>
              <a:t>Ensuite, on va vous demander de vous rappeler ce que vous avez vu sur l’image et votre degré de confiance dans votre jugement.</a:t>
            </a:r>
          </a:p>
          <a:p>
            <a:pPr algn="ctr" eaLnBrk="1" hangingPunct="1"/>
            <a:r>
              <a:rPr lang="fr-FR" altLang="de-DE" sz="2400" dirty="0">
                <a:solidFill>
                  <a:srgbClr val="004992"/>
                </a:solidFill>
                <a:latin typeface="Calibri Light"/>
              </a:rPr>
              <a:t>Essayez de vous rappeler le plus de détails possibles!</a:t>
            </a:r>
            <a:endParaRPr lang="fr-FR" altLang="de-DE" sz="28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21</a:t>
            </a:fld>
            <a:endParaRPr lang="de-DE" altLang="de-DE"/>
          </a:p>
        </p:txBody>
      </p:sp>
    </p:spTree>
    <p:extLst>
      <p:ext uri="{BB962C8B-B14F-4D97-AF65-F5344CB8AC3E}">
        <p14:creationId xmlns:p14="http://schemas.microsoft.com/office/powerpoint/2010/main" val="1734651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22</a:t>
            </a:fld>
            <a:endParaRPr lang="de-DE" alt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dirty="0">
                <a:solidFill>
                  <a:srgbClr val="004992"/>
                </a:solidFill>
                <a:latin typeface="Calibri Light"/>
              </a:rPr>
              <a:t>A la plage </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4915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Maître nageur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Chien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Chapeau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Drap de bain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 la plage </a:t>
            </a:r>
          </a:p>
        </p:txBody>
      </p:sp>
      <p:sp>
        <p:nvSpPr>
          <p:cNvPr id="512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Parasol</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Maître nageur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Chien</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Chapeau</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Drap de bain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24</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25</a:t>
            </a:fld>
            <a:endParaRPr lang="de-DE" altLang="de-DE"/>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 la gare</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5529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Voie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Wagon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Locomotive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Gare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Horaire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Panneau de</a:t>
            </a:r>
            <a:br>
              <a:rPr lang="fr-FR" altLang="de-DE" sz="2400" dirty="0">
                <a:solidFill>
                  <a:srgbClr val="333333"/>
                </a:solidFill>
                <a:latin typeface="Calibri Light"/>
              </a:rPr>
            </a:br>
            <a:r>
              <a:rPr lang="fr-FR" altLang="de-DE" sz="2400" dirty="0">
                <a:solidFill>
                  <a:srgbClr val="333333"/>
                </a:solidFill>
                <a:latin typeface="Calibri Light"/>
              </a:rPr>
              <a:t>signalisation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 la gare</a:t>
            </a:r>
          </a:p>
        </p:txBody>
      </p:sp>
      <p:sp>
        <p:nvSpPr>
          <p:cNvPr id="57346"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Voie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Wagon</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Locomotive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Gare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Horaire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Panneau de</a:t>
            </a:r>
            <a:br>
              <a:rPr lang="fr-FR" altLang="de-DE" sz="2400" dirty="0">
                <a:solidFill>
                  <a:srgbClr val="004992"/>
                </a:solidFill>
                <a:latin typeface="Calibri Light"/>
              </a:rPr>
            </a:br>
            <a:r>
              <a:rPr lang="fr-FR" altLang="de-DE" sz="2400" dirty="0">
                <a:solidFill>
                  <a:srgbClr val="004992"/>
                </a:solidFill>
                <a:latin typeface="Calibri Light"/>
              </a:rPr>
              <a:t>signalisation</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27</a:t>
            </a:fld>
            <a:endParaRPr lang="de-DE" altLang="de-DE"/>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63490"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63490"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a:p>
            <a:pPr marL="342900" indent="-342900" eaLnBrk="1" hangingPunct="1">
              <a:buClr>
                <a:srgbClr val="333333"/>
              </a:buClr>
              <a:buFont typeface="WingDings"/>
              <a:buChar char=""/>
            </a:pPr>
            <a:r>
              <a:rPr lang="fr-FR" altLang="de-DE" sz="2400" dirty="0">
                <a:solidFill>
                  <a:srgbClr val="333333"/>
                </a:solidFill>
                <a:latin typeface="Calibri Light"/>
              </a:rPr>
              <a:t>Notre cerveau complète et mélange les impressions actuelles avec des expériences semblables du passé (scène typique dans un film de pirates, qui peut influencer ce que l'on pense avoir vu).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29</a:t>
            </a:fld>
            <a:endParaRPr lang="de-DE" altLang="de-DE"/>
          </a:p>
        </p:txBody>
      </p:sp>
    </p:spTree>
    <p:extLst>
      <p:ext uri="{BB962C8B-B14F-4D97-AF65-F5344CB8AC3E}">
        <p14:creationId xmlns:p14="http://schemas.microsoft.com/office/powerpoint/2010/main" val="2528094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63490" name="Rectangle 2"/>
          <p:cNvSpPr>
            <a:spLocks noGrp="1" noChangeArrowheads="1"/>
          </p:cNvSpPr>
          <p:nvPr>
            <p:ph idx="1"/>
          </p:nvPr>
        </p:nvSpPr>
        <p:spPr>
          <a:noFill/>
        </p:spPr>
        <p:txBody>
          <a:bodyPr/>
          <a:lstStyle/>
          <a:p>
            <a:pPr marL="342900" indent="-342900" eaLnBrk="1" hangingPunct="1">
              <a:buClr>
                <a:srgbClr val="333333"/>
              </a:buClr>
              <a:buFont typeface="WingDings"/>
              <a:buChar char=""/>
            </a:pPr>
            <a:r>
              <a:rPr lang="fr-FR" altLang="de-DE" sz="2400" dirty="0">
                <a:solidFill>
                  <a:srgbClr val="333333"/>
                </a:solidFill>
                <a:latin typeface="Calibri Light"/>
              </a:rPr>
              <a:t>Tout ne s’est pas toujours déroulé comme nous le gardons en mémoire.</a:t>
            </a:r>
          </a:p>
          <a:p>
            <a:pPr marL="342900" indent="-342900" eaLnBrk="1" hangingPunct="1">
              <a:buClr>
                <a:srgbClr val="333333"/>
              </a:buClr>
              <a:buFont typeface="WingDings"/>
              <a:buChar char=""/>
            </a:pPr>
            <a:r>
              <a:rPr lang="fr-FR" altLang="de-DE" sz="2400" dirty="0">
                <a:solidFill>
                  <a:srgbClr val="333333"/>
                </a:solidFill>
                <a:latin typeface="Calibri Light"/>
              </a:rPr>
              <a:t>Notre cerveau complète et mélange les impressions actuelles avec des expériences semblables du passé (scène typique dans un film de pirates, qui peut influencer ce que l'on pense avoir vu).</a:t>
            </a:r>
          </a:p>
          <a:p>
            <a:pPr marL="342900" indent="-342900" eaLnBrk="1" hangingPunct="1">
              <a:buClr>
                <a:srgbClr val="333333"/>
              </a:buClr>
              <a:buFont typeface="WingDings"/>
              <a:buChar char=""/>
            </a:pPr>
            <a:r>
              <a:rPr lang="fr-FR" altLang="de-DE" sz="2400" dirty="0">
                <a:solidFill>
                  <a:srgbClr val="333333"/>
                </a:solidFill>
                <a:latin typeface="Calibri Light"/>
              </a:rPr>
              <a:t>On peut distinguer les vrais souvenirs des faux, car ces derniers sont moins «vivants», «plus vagues», et nous ne nous en rappelons pas dans tous les détails.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30</a:t>
            </a:fld>
            <a:endParaRPr lang="de-DE" altLang="de-DE"/>
          </a:p>
        </p:txBody>
      </p:sp>
    </p:spTree>
    <p:extLst>
      <p:ext uri="{BB962C8B-B14F-4D97-AF65-F5344CB8AC3E}">
        <p14:creationId xmlns:p14="http://schemas.microsoft.com/office/powerpoint/2010/main" val="526626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Erreurs</a:t>
            </a:r>
            <a:r>
              <a:rPr lang="en-US" sz="3600" dirty="0">
                <a:solidFill>
                  <a:srgbClr val="004992"/>
                </a:solidFill>
                <a:latin typeface="Calibri Light"/>
              </a:rPr>
              <a:t> de </a:t>
            </a:r>
            <a:r>
              <a:rPr lang="en-US" sz="3600" dirty="0" err="1">
                <a:solidFill>
                  <a:srgbClr val="004992"/>
                </a:solidFill>
                <a:latin typeface="Calibri Light"/>
              </a:rPr>
              <a:t>mémoire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r>
              <a:rPr lang="en-US"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a:p>
            <a:pPr marL="342900" lvl="0" indent="-342900" defTabSz="914400" fontAlgn="base">
              <a:buClr>
                <a:srgbClr val="000000"/>
              </a:buClr>
              <a:buFont typeface="WingDings"/>
              <a:buChar char=""/>
            </a:pPr>
            <a:r>
              <a:rPr lang="fr-FR" altLang="de-DE" sz="2400" dirty="0">
                <a:solidFill>
                  <a:srgbClr val="004992"/>
                </a:solidFill>
                <a:latin typeface="Calibri Light"/>
              </a:rPr>
              <a:t>Souvenirs déformés:</a:t>
            </a:r>
            <a:br>
              <a:rPr lang="fr-FR" altLang="de-DE" sz="2400">
                <a:solidFill>
                  <a:srgbClr val="004992"/>
                </a:solidFill>
                <a:latin typeface="Calibri Light"/>
              </a:rPr>
            </a:br>
            <a:r>
              <a:rPr lang="fr-FR" altLang="de-DE" sz="2400">
                <a:solidFill>
                  <a:srgbClr val="333333"/>
                </a:solidFill>
                <a:latin typeface="Times New Roman"/>
                <a:sym typeface="Wingdings" panose="05000000000000000000" pitchFamily="2" charset="2"/>
              </a:rPr>
              <a:t>→</a:t>
            </a:r>
            <a:r>
              <a:rPr lang="fr-FR" altLang="de-DE" sz="2400">
                <a:solidFill>
                  <a:srgbClr val="333333"/>
                </a:solidFill>
                <a:latin typeface="Calibri Light"/>
              </a:rPr>
              <a:t> </a:t>
            </a:r>
            <a:r>
              <a:rPr lang="fr-FR" altLang="de-DE" sz="2400" dirty="0">
                <a:solidFill>
                  <a:srgbClr val="000000"/>
                </a:solidFill>
                <a:latin typeface="Calibri Light"/>
                <a:cs typeface="Times New Roman" panose="02020603050405020304" pitchFamily="18" charset="0"/>
              </a:rPr>
              <a:t>Biais normal de la mémoire : Les événements positifs sont mieux mémorisés que les événements négatifs.</a:t>
            </a:r>
            <a:br>
              <a:rPr lang="fr-FR" altLang="de-DE" sz="2400" dirty="0">
                <a:solidFill>
                  <a:srgbClr val="000000"/>
                </a:solidFill>
                <a:latin typeface="Calibri Light"/>
                <a:cs typeface="Times New Roman" panose="02020603050405020304" pitchFamily="18" charset="0"/>
              </a:rPr>
            </a:br>
            <a:br>
              <a:rPr lang="fr-FR" altLang="de-DE" sz="2400">
                <a:solidFill>
                  <a:srgbClr val="000000"/>
                </a:solidFill>
                <a:latin typeface="Calibri Light"/>
                <a:cs typeface="Times New Roman" panose="02020603050405020304" pitchFamily="18" charset="0"/>
              </a:rPr>
            </a:br>
            <a:r>
              <a:rPr lang="fr-FR" altLang="de-DE" sz="2400">
                <a:solidFill>
                  <a:srgbClr val="000000"/>
                </a:solidFill>
                <a:latin typeface="Times New Roman"/>
                <a:cs typeface="Times New Roman" panose="02020603050405020304" pitchFamily="18" charset="0"/>
                <a:sym typeface="Wingdings" panose="05000000000000000000" pitchFamily="2" charset="2"/>
              </a:rPr>
              <a:t>→</a:t>
            </a:r>
            <a:r>
              <a:rPr lang="fr-FR" altLang="de-DE" sz="2400">
                <a:solidFill>
                  <a:srgbClr val="000000"/>
                </a:solidFill>
                <a:latin typeface="Calibri Light"/>
                <a:cs typeface="Times New Roman" panose="02020603050405020304" pitchFamily="18" charset="0"/>
              </a:rPr>
              <a:t> </a:t>
            </a:r>
            <a:r>
              <a:rPr lang="fr-FR" altLang="de-DE" sz="2400" dirty="0">
                <a:solidFill>
                  <a:srgbClr val="000000"/>
                </a:solidFill>
                <a:latin typeface="Calibri Light"/>
                <a:cs typeface="Times New Roman" panose="02020603050405020304" pitchFamily="18" charset="0"/>
              </a:rPr>
              <a:t>Biais dépressif de la mémoire : Les événements négatifs sont mieux mémorisés que les événements positifs.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33</a:t>
            </a:fld>
            <a:endParaRPr lang="de-DE" altLang="de-DE"/>
          </a:p>
        </p:txBody>
      </p:sp>
    </p:spTree>
    <p:extLst>
      <p:ext uri="{BB962C8B-B14F-4D97-AF65-F5344CB8AC3E}">
        <p14:creationId xmlns:p14="http://schemas.microsoft.com/office/powerpoint/2010/main" val="4163247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Erreurs de mémoire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004992"/>
                </a:solidFill>
                <a:latin typeface="Calibri Light"/>
              </a:rPr>
              <a:t>Oublies</a:t>
            </a:r>
          </a:p>
          <a:p>
            <a:pPr marL="342900" lvl="0" indent="-342900" defTabSz="914400" fontAlgn="base">
              <a:buClr>
                <a:srgbClr val="000000"/>
              </a:buClr>
              <a:buFont typeface="WingDings"/>
              <a:buChar char=""/>
            </a:pPr>
            <a:r>
              <a:rPr lang="fr-FR" altLang="de-DE" sz="2400" dirty="0">
                <a:solidFill>
                  <a:srgbClr val="004992"/>
                </a:solidFill>
                <a:latin typeface="Calibri Light"/>
              </a:rPr>
              <a:t>Souvenirs déformés:</a:t>
            </a:r>
            <a:br>
              <a:rPr lang="fr-FR" altLang="de-DE" sz="2400" dirty="0">
                <a:solidFill>
                  <a:srgbClr val="004992"/>
                </a:solidFill>
                <a:latin typeface="Calibri Light"/>
              </a:rPr>
            </a:br>
            <a:r>
              <a:rPr lang="fr-FR" altLang="de-DE" sz="2400" dirty="0">
                <a:solidFill>
                  <a:srgbClr val="333333"/>
                </a:solidFill>
                <a:latin typeface="Times New Roman"/>
                <a:sym typeface="Wingdings" panose="05000000000000000000" pitchFamily="2" charset="2"/>
              </a:rPr>
              <a:t>→</a:t>
            </a:r>
            <a:r>
              <a:rPr lang="fr-FR" altLang="de-DE" sz="2400" dirty="0">
                <a:solidFill>
                  <a:srgbClr val="333333"/>
                </a:solidFill>
                <a:latin typeface="Calibri Light"/>
              </a:rPr>
              <a:t> </a:t>
            </a:r>
            <a:r>
              <a:rPr lang="fr-FR" altLang="de-DE" sz="2400" dirty="0">
                <a:solidFill>
                  <a:srgbClr val="000000"/>
                </a:solidFill>
                <a:latin typeface="Calibri Light"/>
                <a:cs typeface="Times New Roman" panose="02020603050405020304" pitchFamily="18" charset="0"/>
              </a:rPr>
              <a:t>Biais normal de la mémoire : Les événements positifs sont mieux mémorisés que les événements négatifs.</a:t>
            </a:r>
            <a:br>
              <a:rPr lang="fr-FR" altLang="de-DE" sz="2400" dirty="0">
                <a:solidFill>
                  <a:srgbClr val="000000"/>
                </a:solidFill>
                <a:latin typeface="Calibri Light"/>
                <a:cs typeface="Times New Roman" panose="02020603050405020304" pitchFamily="18" charset="0"/>
              </a:rPr>
            </a:br>
            <a:br>
              <a:rPr lang="fr-FR" altLang="de-DE" sz="2400" dirty="0">
                <a:solidFill>
                  <a:srgbClr val="000000"/>
                </a:solidFill>
                <a:latin typeface="Calibri Light"/>
                <a:cs typeface="Times New Roman" panose="02020603050405020304" pitchFamily="18" charset="0"/>
              </a:rPr>
            </a:br>
            <a:r>
              <a:rPr lang="fr-FR" altLang="de-DE" sz="2400" dirty="0">
                <a:solidFill>
                  <a:srgbClr val="000000"/>
                </a:solidFill>
                <a:latin typeface="Times New Roman"/>
                <a:cs typeface="Times New Roman" panose="02020603050405020304" pitchFamily="18" charset="0"/>
                <a:sym typeface="Wingdings" panose="05000000000000000000" pitchFamily="2" charset="2"/>
              </a:rPr>
              <a:t>→</a:t>
            </a:r>
            <a:r>
              <a:rPr lang="fr-FR" altLang="de-DE" sz="2400" dirty="0">
                <a:solidFill>
                  <a:srgbClr val="000000"/>
                </a:solidFill>
                <a:latin typeface="Calibri Light"/>
                <a:cs typeface="Times New Roman" panose="02020603050405020304" pitchFamily="18" charset="0"/>
              </a:rPr>
              <a:t> Biais dépressif de la mémoire : Les événements négatifs sont mieux mémorisés que les événements positifs.</a:t>
            </a:r>
          </a:p>
          <a:p>
            <a:pPr marL="342900" lvl="0" indent="-342900" defTabSz="914400" fontAlgn="base">
              <a:buClr>
                <a:srgbClr val="000000"/>
              </a:buClr>
              <a:buFont typeface="WingDings"/>
              <a:buChar char=""/>
            </a:pPr>
            <a:r>
              <a:rPr lang="fr-FR" altLang="de-DE" sz="2400" dirty="0">
                <a:solidFill>
                  <a:srgbClr val="004992"/>
                </a:solidFill>
                <a:latin typeface="Calibri Light"/>
              </a:rPr>
              <a:t>Illusions ou souvenirs erronés: </a:t>
            </a:r>
            <a:r>
              <a:rPr lang="fr-FR" altLang="de-DE" sz="2400" dirty="0">
                <a:solidFill>
                  <a:srgbClr val="333333"/>
                </a:solidFill>
                <a:latin typeface="Calibri Light"/>
              </a:rPr>
              <a:t>nous nous souvenons parfois de choses qui n'ont jamais eu lieu.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34</a:t>
            </a:fld>
            <a:endParaRPr lang="de-DE" altLang="de-DE"/>
          </a:p>
        </p:txBody>
      </p:sp>
    </p:spTree>
    <p:extLst>
      <p:ext uri="{BB962C8B-B14F-4D97-AF65-F5344CB8AC3E}">
        <p14:creationId xmlns:p14="http://schemas.microsoft.com/office/powerpoint/2010/main" val="3732968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35</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649564041"/>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36</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768021795"/>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Des témoins oculaires des bombardements sur Dresde (Allemagne) se souviennent qu’après les bombardements, des avions poursuivaient des fugitifs. Ce fait est de plus en plus remis en question par les historiens (par ex. la poussière et le feu auraient rendu de telles actions impossibles).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403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37</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372004045"/>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Des témoins oculaires des bombardements sur Dresde (Allemagne) se souviennent qu’après les bombardements, des avions poursuivaient des fugitifs. Ce fait est de plus en plus remis en question par les historiens (par ex. la poussière et le feu auraient rendu de telles actions impossibles).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Le célèbre psychologue Jean Piaget se souvenait avoir été kidnappé à l’âge de 3 ans, ce qui se révéla être une histoire inventée par sa nourrice quand il était enfant.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417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1" name="Rectangle 2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Souvenirs erronés!</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72C29E66-B2CD-4504-85C0-85395998CA79}" type="slidenum">
              <a:rPr lang="de-DE" altLang="de-DE" smtClean="0"/>
              <a:pPr>
                <a:defRPr/>
              </a:pPr>
              <a:t>38</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3801494821"/>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Contrairement à la croyance populaire, </a:t>
                      </a:r>
                      <a:r>
                        <a:rPr kumimoji="0" lang="fr-FR" sz="1800" b="0" i="0" u="none" strike="noStrike" cap="none" normalizeH="0" baseline="0" dirty="0" err="1">
                          <a:ln>
                            <a:noFill/>
                          </a:ln>
                          <a:solidFill>
                            <a:schemeClr val="tx1"/>
                          </a:solidFill>
                          <a:effectLst/>
                          <a:latin typeface="Calibri Light"/>
                        </a:rPr>
                        <a:t>Captain</a:t>
                      </a:r>
                      <a:r>
                        <a:rPr kumimoji="0" lang="fr-FR" sz="1800" b="0" i="0" u="none" strike="noStrike" cap="none" normalizeH="0" baseline="0" dirty="0">
                          <a:ln>
                            <a:noFill/>
                          </a:ln>
                          <a:solidFill>
                            <a:schemeClr val="tx1"/>
                          </a:solidFill>
                          <a:effectLst/>
                          <a:latin typeface="Calibri Light"/>
                        </a:rPr>
                        <a:t> Kirk (William </a:t>
                      </a:r>
                      <a:r>
                        <a:rPr kumimoji="0" lang="fr-FR" sz="1800" b="0" i="0" u="none" strike="noStrike" cap="none" normalizeH="0" baseline="0" dirty="0" err="1">
                          <a:ln>
                            <a:noFill/>
                          </a:ln>
                          <a:solidFill>
                            <a:schemeClr val="tx1"/>
                          </a:solidFill>
                          <a:effectLst/>
                          <a:latin typeface="Calibri Light"/>
                        </a:rPr>
                        <a:t>Shatner</a:t>
                      </a:r>
                      <a:r>
                        <a:rPr kumimoji="0" lang="fr-FR" sz="1800" b="0" i="0" u="none" strike="noStrike" cap="none" normalizeH="0" baseline="0" dirty="0">
                          <a:ln>
                            <a:noFill/>
                          </a:ln>
                          <a:solidFill>
                            <a:schemeClr val="tx1"/>
                          </a:solidFill>
                          <a:effectLst/>
                          <a:latin typeface="Calibri Light"/>
                        </a:rPr>
                        <a:t>) n’a jamais prononcé la </a:t>
                      </a:r>
                      <a:r>
                        <a:rPr kumimoji="0" lang="fr-FR" sz="1800" b="0" i="0" u="none" strike="noStrike" cap="none" normalizeH="0" baseline="0">
                          <a:ln>
                            <a:noFill/>
                          </a:ln>
                          <a:solidFill>
                            <a:schemeClr val="tx1"/>
                          </a:solidFill>
                          <a:effectLst/>
                          <a:latin typeface="Calibri Light"/>
                        </a:rPr>
                        <a:t>réplique “Beam </a:t>
                      </a:r>
                      <a:r>
                        <a:rPr kumimoji="0" lang="fr-FR" sz="1800" b="0" i="0" u="none" strike="noStrike" cap="none" normalizeH="0" baseline="0" dirty="0">
                          <a:ln>
                            <a:noFill/>
                          </a:ln>
                          <a:solidFill>
                            <a:schemeClr val="tx1"/>
                          </a:solidFill>
                          <a:effectLst/>
                          <a:latin typeface="Calibri Light"/>
                        </a:rPr>
                        <a:t>me up</a:t>
                      </a:r>
                      <a:r>
                        <a:rPr kumimoji="0" lang="fr-FR" sz="1800" b="0" i="0" u="none" strike="noStrike" cap="none" normalizeH="0" baseline="0">
                          <a:ln>
                            <a:noFill/>
                          </a:ln>
                          <a:solidFill>
                            <a:schemeClr val="tx1"/>
                          </a:solidFill>
                          <a:effectLst/>
                          <a:latin typeface="Calibri Light"/>
                        </a:rPr>
                        <a:t>, Scotty” </a:t>
                      </a:r>
                      <a:r>
                        <a:rPr kumimoji="0" lang="fr-FR" sz="1800" b="0" i="0" u="none" strike="noStrike" cap="none" normalizeH="0" baseline="0" dirty="0">
                          <a:ln>
                            <a:noFill/>
                          </a:ln>
                          <a:solidFill>
                            <a:schemeClr val="tx1"/>
                          </a:solidFill>
                          <a:effectLst/>
                          <a:latin typeface="Calibri Light"/>
                        </a:rPr>
                        <a:t>dans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Des témoins oculaires des bombardements sur Dresde (Allemagne) se souviennent qu’après les bombardements, des avions poursuivaient des fugitifs. Ce fait est de plus en plus remis en question par les historiens (par ex. la poussière et le feu auraient rendu de telles actions impossibles).</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Le célèbre psychologue Jean Piaget se souvenait avoir été kidnappé à l’âge de 3 ans, ce qui se révéla être une histoire inventée par sa nourrice quand il était enfant.</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fr-FR" sz="1800" b="0" i="0" u="none" strike="noStrike" cap="none" normalizeH="0" baseline="0" dirty="0">
                          <a:ln>
                            <a:noFill/>
                          </a:ln>
                          <a:solidFill>
                            <a:schemeClr val="tx1"/>
                          </a:solidFill>
                          <a:effectLst/>
                          <a:latin typeface="Calibri Light"/>
                        </a:rPr>
                        <a:t>Dans une expérience, on montra a des participants une publicité pour Disney World, dans laquelle figurait Bugs </a:t>
                      </a:r>
                      <a:r>
                        <a:rPr kumimoji="0" lang="fr-FR" sz="1800" b="0" i="0" u="none" strike="noStrike" cap="none" normalizeH="0" baseline="0" dirty="0" err="1">
                          <a:ln>
                            <a:noFill/>
                          </a:ln>
                          <a:solidFill>
                            <a:schemeClr val="tx1"/>
                          </a:solidFill>
                          <a:effectLst/>
                          <a:latin typeface="Calibri Light"/>
                        </a:rPr>
                        <a:t>Bunny</a:t>
                      </a:r>
                      <a:r>
                        <a:rPr kumimoji="0" lang="fr-FR" sz="1800" b="0" i="0" u="none" strike="noStrike" cap="none" normalizeH="0" baseline="0" dirty="0">
                          <a:ln>
                            <a:noFill/>
                          </a:ln>
                          <a:solidFill>
                            <a:schemeClr val="tx1"/>
                          </a:solidFill>
                          <a:effectLst/>
                          <a:latin typeface="Calibri Light"/>
                        </a:rPr>
                        <a:t>. Trente </a:t>
                      </a:r>
                      <a:r>
                        <a:rPr kumimoji="0" lang="fr-FR" sz="1800" b="0" i="0" u="none" strike="noStrike" cap="none" normalizeH="0" baseline="0" dirty="0" err="1">
                          <a:ln>
                            <a:noFill/>
                          </a:ln>
                          <a:solidFill>
                            <a:schemeClr val="tx1"/>
                          </a:solidFill>
                          <a:effectLst/>
                          <a:latin typeface="Calibri Light"/>
                        </a:rPr>
                        <a:t>pour-cents</a:t>
                      </a:r>
                      <a:r>
                        <a:rPr kumimoji="0" lang="fr-FR" sz="1800" b="0" i="0" u="none" strike="noStrike" cap="none" normalizeH="0" baseline="0" dirty="0">
                          <a:ln>
                            <a:noFill/>
                          </a:ln>
                          <a:solidFill>
                            <a:schemeClr val="tx1"/>
                          </a:solidFill>
                          <a:effectLst/>
                          <a:latin typeface="Calibri Light"/>
                        </a:rPr>
                        <a:t> des sujets se souvenaient avoir rencontré le lapin lors d’une visite à Disney World lorsqu’ils étaient enfants, bien que Bugs </a:t>
                      </a:r>
                      <a:r>
                        <a:rPr kumimoji="0" lang="fr-FR" sz="1800" b="0" i="0" u="none" strike="noStrike" cap="none" normalizeH="0" baseline="0" dirty="0" err="1">
                          <a:ln>
                            <a:noFill/>
                          </a:ln>
                          <a:solidFill>
                            <a:schemeClr val="tx1"/>
                          </a:solidFill>
                          <a:effectLst/>
                          <a:latin typeface="Calibri Light"/>
                        </a:rPr>
                        <a:t>Bunny</a:t>
                      </a:r>
                      <a:r>
                        <a:rPr kumimoji="0" lang="fr-FR" sz="1800" b="0" i="0" u="none" strike="noStrike" cap="none" normalizeH="0" baseline="0" dirty="0">
                          <a:ln>
                            <a:noFill/>
                          </a:ln>
                          <a:solidFill>
                            <a:schemeClr val="tx1"/>
                          </a:solidFill>
                          <a:effectLst/>
                          <a:latin typeface="Calibri Light"/>
                        </a:rPr>
                        <a:t> soit un personnage de Warner </a:t>
                      </a:r>
                      <a:r>
                        <a:rPr kumimoji="0" lang="fr-FR" sz="1800" b="0" i="0" u="none" strike="noStrike" cap="none" normalizeH="0" baseline="0" dirty="0" err="1">
                          <a:ln>
                            <a:noFill/>
                          </a:ln>
                          <a:solidFill>
                            <a:schemeClr val="tx1"/>
                          </a:solidFill>
                          <a:effectLst/>
                          <a:latin typeface="Calibri Light"/>
                        </a:rPr>
                        <a:t>Brothers</a:t>
                      </a:r>
                      <a:r>
                        <a:rPr kumimoji="0" lang="fr-FR" sz="1800" b="0" i="0" u="none" strike="noStrike" cap="none" normalizeH="0" baseline="0" dirty="0">
                          <a:ln>
                            <a:noFill/>
                          </a:ln>
                          <a:solidFill>
                            <a:schemeClr val="tx1"/>
                          </a:solidFill>
                          <a:effectLst/>
                          <a:latin typeface="Calibri Light"/>
                        </a:rPr>
                        <a:t> et non de Disney.</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171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Des études ont montré que beaucoup de gens souffrant de </a:t>
            </a:r>
            <a:r>
              <a:rPr lang="fr-CH" sz="2400" dirty="0">
                <a:solidFill>
                  <a:srgbClr val="333333"/>
                </a:solidFill>
                <a:latin typeface="Calibri Light"/>
                <a:cs typeface="Times New Roman" pitchFamily="18" charset="0"/>
              </a:rPr>
              <a:t>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a:t>
            </a:r>
            <a:r>
              <a:rPr lang="fr-CH" sz="2400" dirty="0">
                <a:solidFill>
                  <a:srgbClr val="333333"/>
                </a:solidFill>
                <a:latin typeface="Calibri Light"/>
                <a:cs typeface="Times New Roman" pitchFamily="18" charset="0"/>
              </a:rPr>
              <a:t>sans psychose</a:t>
            </a:r>
            <a:r>
              <a:rPr lang="fr-FR" sz="2400" dirty="0">
                <a:solidFill>
                  <a:srgbClr val="333333"/>
                </a:solidFill>
                <a:latin typeface="Calibri Light"/>
                <a:cs typeface="Times New Roman" pitchFamily="18" charset="0"/>
              </a:rPr>
              <a:t>.</a:t>
            </a:r>
            <a:endParaRPr lang="de-DE" sz="2400" dirty="0">
              <a:solidFill>
                <a:srgbClr val="AA9C8F"/>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Des études ont montré que beaucoup de gens souffrant de </a:t>
            </a:r>
            <a:r>
              <a:rPr lang="fr-CH" sz="2400" dirty="0">
                <a:solidFill>
                  <a:srgbClr val="333333"/>
                </a:solidFill>
                <a:latin typeface="Calibri Light"/>
                <a:cs typeface="Times New Roman" pitchFamily="18" charset="0"/>
              </a:rPr>
              <a:t>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a:t>
            </a:r>
            <a:r>
              <a:rPr lang="fr-CH" sz="2400" dirty="0">
                <a:solidFill>
                  <a:srgbClr val="333333"/>
                </a:solidFill>
                <a:latin typeface="Calibri Light"/>
                <a:cs typeface="Times New Roman" pitchFamily="18" charset="0"/>
              </a:rPr>
              <a:t>sans psychose</a:t>
            </a:r>
            <a:r>
              <a:rPr lang="fr-FR" sz="2400" dirty="0">
                <a:solidFill>
                  <a:srgbClr val="333333"/>
                </a:solidFill>
                <a:latin typeface="Calibri Light"/>
                <a:cs typeface="Times New Roman" pitchFamily="18" charset="0"/>
              </a:rPr>
              <a:t>.</a:t>
            </a:r>
            <a:endParaRPr lang="de-DE" sz="2400" dirty="0">
              <a:solidFill>
                <a:srgbClr val="AA9C8F"/>
              </a:solidFill>
              <a:latin typeface="Calibri Light"/>
            </a:endParaRP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En même temps, la confiance en des souvenirs corrects est diminuée dans la psychose.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40</a:t>
            </a:fld>
            <a:endParaRPr lang="de-DE" altLang="de-DE"/>
          </a:p>
        </p:txBody>
      </p:sp>
    </p:spTree>
    <p:extLst>
      <p:ext uri="{BB962C8B-B14F-4D97-AF65-F5344CB8AC3E}">
        <p14:creationId xmlns:p14="http://schemas.microsoft.com/office/powerpoint/2010/main" val="23510826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fr-FR" sz="2400">
                <a:solidFill>
                  <a:srgbClr val="333333"/>
                </a:solidFill>
                <a:latin typeface="Calibri Light"/>
                <a:cs typeface="Times New Roman" pitchFamily="18" charset="0"/>
              </a:rPr>
              <a:t>Des études ont montré que beaucoup de gens souffrant de </a:t>
            </a:r>
            <a:r>
              <a:rPr lang="fr-CH" sz="2400" dirty="0">
                <a:solidFill>
                  <a:srgbClr val="333333"/>
                </a:solidFill>
                <a:latin typeface="Calibri Light"/>
                <a:cs typeface="Times New Roman" pitchFamily="18" charset="0"/>
              </a:rPr>
              <a:t>psychose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sont plus fortement persuadés de leurs souvenirs erronés que les personnes </a:t>
            </a:r>
            <a:r>
              <a:rPr lang="fr-CH" sz="2400" dirty="0">
                <a:solidFill>
                  <a:srgbClr val="333333"/>
                </a:solidFill>
                <a:latin typeface="Calibri Light"/>
                <a:cs typeface="Times New Roman" pitchFamily="18" charset="0"/>
              </a:rPr>
              <a:t>sans psychose</a:t>
            </a:r>
            <a:r>
              <a:rPr lang="fr-FR" sz="2400" dirty="0">
                <a:solidFill>
                  <a:srgbClr val="333333"/>
                </a:solidFill>
                <a:latin typeface="Calibri Light"/>
                <a:cs typeface="Times New Roman" pitchFamily="18" charset="0"/>
              </a:rPr>
              <a:t>.</a:t>
            </a:r>
            <a:endParaRPr lang="de-DE" sz="2400" dirty="0">
              <a:solidFill>
                <a:srgbClr val="AA9C8F"/>
              </a:solidFill>
              <a:latin typeface="Calibri Light"/>
            </a:endParaRP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En même temps, la confiance en des souvenirs corrects est diminuée dans la psychose.</a:t>
            </a:r>
          </a:p>
          <a:p>
            <a:pPr marL="342900" lvl="0" indent="-342900" defTabSz="914400" fontAlgn="base">
              <a:buClr>
                <a:srgbClr val="000000"/>
              </a:buClr>
              <a:buFont typeface="WingDings"/>
              <a:buChar char=""/>
              <a:defRPr/>
            </a:pPr>
            <a:r>
              <a:rPr lang="fr-FR" sz="2400" dirty="0">
                <a:solidFill>
                  <a:srgbClr val="333333"/>
                </a:solidFill>
                <a:latin typeface="Calibri Light"/>
                <a:cs typeface="Times New Roman" pitchFamily="18" charset="0"/>
              </a:rPr>
              <a:t>Cela peut engendrer des difficultés à différencier souvenirs corrects et incorrects et peut empêcher d’accéder à une vision saine et réaliste de l’environnement.</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41</a:t>
            </a:fld>
            <a:endParaRPr lang="de-DE" altLang="de-DE"/>
          </a:p>
        </p:txBody>
      </p:sp>
    </p:spTree>
    <p:extLst>
      <p:ext uri="{BB962C8B-B14F-4D97-AF65-F5344CB8AC3E}">
        <p14:creationId xmlns:p14="http://schemas.microsoft.com/office/powerpoint/2010/main" val="3204260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les erreurs de mémoire favorisent les mauvaises interprétations durant la psychose – exemples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42</a:t>
            </a:fld>
            <a:endParaRPr lang="de-DE" altLang="de-DE"/>
          </a:p>
        </p:txBody>
      </p:sp>
      <p:sp>
        <p:nvSpPr>
          <p:cNvPr id="88085" name="Rechteck 1"/>
          <p:cNvSpPr>
            <a:spLocks noChangeArrowheads="1"/>
          </p:cNvSpPr>
          <p:nvPr/>
        </p:nvSpPr>
        <p:spPr bwMode="auto">
          <a:xfrm>
            <a:off x="408954" y="5877272"/>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fr-FR" altLang="de-DE" sz="2000" b="0" dirty="0">
                <a:solidFill>
                  <a:srgbClr val="004992"/>
                </a:solidFill>
                <a:latin typeface="Calibri Light"/>
                <a:cs typeface="Times New Roman" panose="02020603050405020304" pitchFamily="18" charset="0"/>
              </a:rPr>
              <a:t>Est-ce que quelqu’un pourrait raconter brièvement une expérience personnelle ?</a:t>
            </a:r>
          </a:p>
        </p:txBody>
      </p:sp>
      <p:graphicFrame>
        <p:nvGraphicFramePr>
          <p:cNvPr id="7" name="Table 6"/>
          <p:cNvGraphicFramePr>
            <a:graphicFrameLocks noGrp="1"/>
          </p:cNvGraphicFramePr>
          <p:nvPr>
            <p:extLst>
              <p:ext uri="{D42A27DB-BD31-4B8C-83A1-F6EECF244321}">
                <p14:modId xmlns:p14="http://schemas.microsoft.com/office/powerpoint/2010/main" val="1059966674"/>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Evénement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Erreur de mémoire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Situation actuelle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Se disputer avec sa mère.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Avoir le souvenir qu’elle ait </a:t>
                      </a:r>
                      <a:r>
                        <a:rPr kumimoji="0" lang="fr-FR" sz="2000" b="0" i="0" u="none" strike="noStrike" cap="none" normalizeH="0" baseline="0">
                          <a:ln>
                            <a:noFill/>
                          </a:ln>
                          <a:solidFill>
                            <a:srgbClr val="333333"/>
                          </a:solidFill>
                          <a:effectLst/>
                          <a:latin typeface="Calibri Light"/>
                        </a:rPr>
                        <a:t>dit “Tu </a:t>
                      </a:r>
                      <a:r>
                        <a:rPr kumimoji="0" lang="fr-FR" sz="2000" b="0" i="0" u="none" strike="noStrike" cap="none" normalizeH="0" baseline="0" dirty="0">
                          <a:ln>
                            <a:noFill/>
                          </a:ln>
                          <a:solidFill>
                            <a:srgbClr val="333333"/>
                          </a:solidFill>
                          <a:effectLst/>
                          <a:latin typeface="Calibri Light"/>
                        </a:rPr>
                        <a:t>n’es plus ma </a:t>
                      </a:r>
                      <a:r>
                        <a:rPr kumimoji="0" lang="fr-FR" sz="2000" b="0" i="0" u="none" strike="noStrike" cap="none" normalizeH="0" baseline="0">
                          <a:ln>
                            <a:noFill/>
                          </a:ln>
                          <a:solidFill>
                            <a:srgbClr val="333333"/>
                          </a:solidFill>
                          <a:effectLst/>
                          <a:latin typeface="Calibri Light"/>
                        </a:rPr>
                        <a:t>fille.”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La mère a dit, en réalité</a:t>
                      </a:r>
                      <a:r>
                        <a:rPr kumimoji="0" lang="fr-FR" sz="2000" b="0" i="0" u="none" strike="noStrike" cap="none" normalizeH="0" baseline="0">
                          <a:ln>
                            <a:noFill/>
                          </a:ln>
                          <a:solidFill>
                            <a:srgbClr val="333333"/>
                          </a:solidFill>
                          <a:effectLst/>
                          <a:latin typeface="Calibri Light"/>
                        </a:rPr>
                        <a:t>: “Je </a:t>
                      </a:r>
                      <a:r>
                        <a:rPr kumimoji="0" lang="fr-FR" sz="2000" b="0" i="0" u="none" strike="noStrike" cap="none" normalizeH="0" baseline="0" dirty="0">
                          <a:ln>
                            <a:noFill/>
                          </a:ln>
                          <a:solidFill>
                            <a:srgbClr val="333333"/>
                          </a:solidFill>
                          <a:effectLst/>
                          <a:latin typeface="Calibri Light"/>
                        </a:rPr>
                        <a:t>ne savais pas que tu étais comme </a:t>
                      </a:r>
                      <a:r>
                        <a:rPr kumimoji="0" lang="fr-FR" sz="2000" b="0" i="0" u="none" strike="noStrike" cap="none" normalizeH="0" baseline="0">
                          <a:ln>
                            <a:noFill/>
                          </a:ln>
                          <a:solidFill>
                            <a:srgbClr val="333333"/>
                          </a:solidFill>
                          <a:effectLst/>
                          <a:latin typeface="Calibri Light"/>
                        </a:rPr>
                        <a:t>ça.” </a:t>
                      </a:r>
                      <a:r>
                        <a:rPr kumimoji="0" lang="fr-FR" sz="2000" b="0" i="0" u="none" strike="noStrike" cap="none" normalizeH="0" baseline="0" dirty="0">
                          <a:ln>
                            <a:noFill/>
                          </a:ln>
                          <a:solidFill>
                            <a:srgbClr val="333333"/>
                          </a:solidFill>
                          <a:effectLst/>
                          <a:latin typeface="Calibri Light"/>
                        </a:rPr>
                        <a:t>Avec le temps, vous avez oublié les mots exacts.</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Séance de thérapie de groupe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Personne ne se soucie de mes problèmes.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Cependant, d’autres participants avaient </a:t>
                      </a:r>
                      <a:r>
                        <a:rPr kumimoji="0" lang="fr-FR" sz="2000" b="0" i="0" u="none" strike="noStrike" cap="none" normalizeH="0" baseline="0" dirty="0" err="1">
                          <a:ln>
                            <a:noFill/>
                          </a:ln>
                          <a:solidFill>
                            <a:srgbClr val="333333"/>
                          </a:solidFill>
                          <a:effectLst/>
                          <a:latin typeface="Calibri Light"/>
                        </a:rPr>
                        <a:t>mentionnné</a:t>
                      </a:r>
                      <a:r>
                        <a:rPr kumimoji="0" lang="fr-FR" sz="2000" b="0" i="0" u="none" strike="noStrike" cap="none" normalizeH="0" baseline="0" dirty="0">
                          <a:ln>
                            <a:noFill/>
                          </a:ln>
                          <a:solidFill>
                            <a:srgbClr val="333333"/>
                          </a:solidFill>
                          <a:effectLst/>
                          <a:latin typeface="Calibri Light"/>
                        </a:rPr>
                        <a:t> vos problèmes auparavant, mais vous l’aviez oublié à cause de votre colère.</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2</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Des scènes complexes vous sont à nouveau présentées.</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2</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rPr>
              <a:t>Des scènes complexes vous sont à nouveau présentées.</a:t>
            </a:r>
          </a:p>
          <a:p>
            <a:pPr marL="342900" lvl="0" indent="-342900" defTabSz="914400" fontAlgn="base">
              <a:buClr>
                <a:srgbClr val="000000"/>
              </a:buClr>
              <a:buFont typeface="WingDings"/>
              <a:buChar char=""/>
            </a:pPr>
            <a:r>
              <a:rPr lang="fr-CH" altLang="de-DE" sz="2400" dirty="0">
                <a:solidFill>
                  <a:srgbClr val="333333"/>
                </a:solidFill>
                <a:latin typeface="Calibri Light"/>
              </a:rPr>
              <a:t>Essayez de détecter ce qui a été omis(les détails manquants sont ensuite précisés en bleu)!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44</a:t>
            </a:fld>
            <a:endParaRPr lang="de-DE" altLang="de-DE"/>
          </a:p>
        </p:txBody>
      </p:sp>
    </p:spTree>
    <p:extLst>
      <p:ext uri="{BB962C8B-B14F-4D97-AF65-F5344CB8AC3E}">
        <p14:creationId xmlns:p14="http://schemas.microsoft.com/office/powerpoint/2010/main" val="2871537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45</a:t>
            </a:fld>
            <a:endParaRPr lang="de-DE" altLang="de-DE"/>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4327083" y="1772816"/>
            <a:ext cx="1645920" cy="387798"/>
          </a:xfrm>
          <a:solidFill>
            <a:srgbClr val="FCE1E2"/>
          </a:solidFill>
        </p:spPr>
        <p:txBody>
          <a:bodyPr vert="horz" wrap="square" lIns="0" tIns="0" rIns="0" bIns="0" rtlCol="0" anchor="t">
            <a:spAutoFit/>
          </a:bodyPr>
          <a:lstStyle/>
          <a:p>
            <a:pPr algn="ctr" defTabSz="914377">
              <a:spcBef>
                <a:spcPts val="0"/>
              </a:spcBef>
            </a:pPr>
            <a:r>
              <a:rPr lang="en-US" b="1" spc="300" dirty="0">
                <a:solidFill>
                  <a:schemeClr val="tx1"/>
                </a:solidFill>
                <a:latin typeface="Calibri Light"/>
              </a:rPr>
              <a:t>KIOSQUE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Au kiosque</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962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Enseigne «kiosque»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Saucisse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Poubelle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Banc</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Drapeaux</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Liste des prix</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Bouteilles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Vendeur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Rectangle 103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Au kiosque</a:t>
            </a:r>
          </a:p>
        </p:txBody>
      </p:sp>
      <p:sp>
        <p:nvSpPr>
          <p:cNvPr id="98306"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Enseigne «kiosque»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Saucisse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Poubelle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Drapeaux</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Liste des prix</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Bouteilles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Vendeur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47</a:t>
            </a:fld>
            <a:endParaRPr lang="de-DE" altLang="de-DE"/>
          </a:p>
        </p:txBody>
      </p:sp>
      <p:sp>
        <p:nvSpPr>
          <p:cNvPr id="98311" name="Rectangle 1032"/>
          <p:cNvSpPr>
            <a:spLocks noChangeArrowheads="1"/>
          </p:cNvSpPr>
          <p:nvPr/>
        </p:nvSpPr>
        <p:spPr bwMode="auto">
          <a:xfrm rot="-330688">
            <a:off x="6635361" y="2408238"/>
            <a:ext cx="1693774" cy="374650"/>
          </a:xfrm>
          <a:prstGeom prst="rect">
            <a:avLst/>
          </a:prstGeom>
          <a:solidFill>
            <a:srgbClr val="FF0000"/>
          </a:solidFill>
          <a:ln w="9525">
            <a:solidFill>
              <a:schemeClr val="tx1"/>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CH" altLang="de-DE" sz="2000">
                <a:latin typeface="Calibri Light"/>
              </a:rPr>
              <a:t>KIOSQUE</a:t>
            </a:r>
            <a:endParaRPr lang="fr-FR" altLang="de-DE" sz="2000">
              <a:latin typeface="Calibri Ligh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48</a:t>
            </a:fld>
            <a:endParaRPr lang="de-DE" altLang="de-DE"/>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Jardin</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024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Arrosoir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Tournesols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Plate-bande de fleurs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Arbre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Bêche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Râteau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Tuyau d'arrosage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Jardin</a:t>
            </a:r>
          </a:p>
        </p:txBody>
      </p:sp>
      <p:sp>
        <p:nvSpPr>
          <p:cNvPr id="10445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Arrosoir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Tournesols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Plate-bande de fleurs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Arbre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Bêche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Râteau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Tuyau d'arrosage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50</a:t>
            </a:fld>
            <a:endParaRPr lang="de-DE" altLang="de-DE"/>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E91A4DDD-D878-4F2D-A814-65390EA33C98}" type="slidenum">
              <a:rPr lang="de-DE" altLang="de-DE" smtClean="0"/>
              <a:pPr>
                <a:defRPr/>
              </a:pPr>
              <a:t>51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b="0" i="1" spc="-5" dirty="0">
                <a:solidFill>
                  <a:srgbClr val="333333"/>
                </a:solidFill>
                <a:latin typeface="Calibri Light"/>
                <a:ea typeface="ＭＳ Ｐゴシック" panose="020B0600070205080204" pitchFamily="34" charset="-128"/>
                <a:cs typeface="Verdana"/>
              </a:rPr>
              <a:t>[pour les </a:t>
            </a:r>
            <a:r>
              <a:rPr lang="en-US" sz="1800" b="0" i="1" spc="-5" dirty="0" err="1">
                <a:solidFill>
                  <a:srgbClr val="333333"/>
                </a:solidFill>
                <a:latin typeface="Calibri Light"/>
                <a:ea typeface="ＭＳ Ｐゴシック" panose="020B0600070205080204" pitchFamily="34" charset="-128"/>
                <a:cs typeface="Verdana"/>
              </a:rPr>
              <a:t>animateur</a:t>
            </a:r>
            <a:r>
              <a:rPr lang="en-US" sz="1800" b="0" i="1" spc="-5" dirty="0">
                <a:solidFill>
                  <a:srgbClr val="333333"/>
                </a:solidFill>
                <a:latin typeface="Calibri Light"/>
                <a:ea typeface="ＭＳ Ｐゴシック" panose="020B0600070205080204" pitchFamily="34" charset="-128"/>
                <a:cs typeface="Verdana"/>
              </a:rPr>
              <a:t>:</a:t>
            </a:r>
            <a:endParaRPr sz="1800"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6409919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8130117" y="5138738"/>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52</a:t>
            </a:fld>
            <a:endParaRPr lang="de-DE" altLang="de-DE"/>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09571" name="Rectangle 3"/>
          <p:cNvSpPr>
            <a:spLocks noGrp="1" noChangeArrowheads="1"/>
          </p:cNvSpPr>
          <p:nvPr>
            <p:ph idx="1"/>
          </p:nvPr>
        </p:nvSpPr>
        <p:spPr>
          <a:noFill/>
        </p:spPr>
        <p:txBody>
          <a:bodyPr/>
          <a:lstStyle/>
          <a:p>
            <a:pPr eaLnBrk="1" hangingPunct="1"/>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dans une salle de classe?</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r>
              <a:rPr lang="fr-FR"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Salle de classe</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11161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Sac d'école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Maître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Carte d‘Europe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Livres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Bancs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Chaise du maître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Tableau noir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Mallette du maître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Salle de classe</a:t>
            </a:r>
          </a:p>
        </p:txBody>
      </p:sp>
      <p:sp>
        <p:nvSpPr>
          <p:cNvPr id="1136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Sac d'école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Maître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Carte d‘Europe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Livres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Chaise du maître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Tableau noir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Mallette du maître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55</a:t>
            </a:fld>
            <a:endParaRPr lang="de-DE" altLang="de-DE"/>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56</a:t>
            </a:fld>
            <a:endParaRPr lang="de-DE" altLang="de-DE"/>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Pêcheur</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1776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Pipe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Saut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Épingle au chapeau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«Sport» écrit sur le bateau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Canne à pêche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Pull rouge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Poisson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3"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Pêcheur</a:t>
            </a:r>
          </a:p>
        </p:txBody>
      </p:sp>
      <p:sp>
        <p:nvSpPr>
          <p:cNvPr id="11981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Pipe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Saut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Épingle au chapeau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«Sport» écrit sur le bateau</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Canne à pêche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Pull rouge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Poisson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58</a:t>
            </a:fld>
            <a:endParaRPr lang="de-DE" altLang="de-DE"/>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59</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23907" name="Rectangle 3"/>
          <p:cNvSpPr>
            <a:spLocks noGrp="1" noChangeArrowheads="1"/>
          </p:cNvSpPr>
          <p:nvPr>
            <p:ph idx="1"/>
          </p:nvPr>
        </p:nvSpPr>
        <p:spPr>
          <a:noFill/>
        </p:spPr>
        <p:txBody>
          <a:bodyPr/>
          <a:lstStyle/>
          <a:p>
            <a:pPr eaLnBrk="1" hangingPunct="1">
              <a:buFont typeface="Wingdings" panose="05000000000000000000" pitchFamily="2" charset="2"/>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à un carrefour?</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Carrefour</a:t>
            </a:r>
            <a:br>
              <a:rPr lang="fr-FR" altLang="de-DE" sz="3600" dirty="0">
                <a:solidFill>
                  <a:srgbClr val="004992"/>
                </a:solidFill>
                <a:latin typeface="Calibri Light"/>
              </a:rPr>
            </a:br>
            <a:r>
              <a:rPr lang="fr-FR" altLang="de-DE" dirty="0">
                <a:solidFill>
                  <a:srgbClr val="004992"/>
                </a:solidFill>
                <a:latin typeface="Calibri Light"/>
              </a:rPr>
              <a:t>Qu'avez-vous vu? Vous en être sûr à combien?</a:t>
            </a:r>
          </a:p>
        </p:txBody>
      </p:sp>
      <p:sp>
        <p:nvSpPr>
          <p:cNvPr id="12595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Voitures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Policier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Enfant sur un vélo</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Vieille dame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Feu vert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Passage pour piétons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STOP (panneau)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Ville en 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1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Carrefour</a:t>
            </a:r>
          </a:p>
        </p:txBody>
      </p:sp>
      <p:sp>
        <p:nvSpPr>
          <p:cNvPr id="1280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Voitures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Policier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Enfant sur un vélo</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Vieille dame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Feu vert</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Passage pour piétons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STOP (panneau)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Ville en 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62</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63</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32099" name="Rectangle 3"/>
          <p:cNvSpPr>
            <a:spLocks noGrp="1" noChangeArrowheads="1"/>
          </p:cNvSpPr>
          <p:nvPr>
            <p:ph idx="1"/>
          </p:nvPr>
        </p:nvSpPr>
        <p:spPr>
          <a:noFill/>
        </p:spPr>
        <p:txBody>
          <a:bodyPr/>
          <a:lstStyle/>
          <a:p>
            <a:pPr eaLnBrk="1" hangingPunct="1">
              <a:buClrTx/>
              <a:buFontTx/>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sur une aire de jeu?</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Aire de jeu</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13414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Toboggan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Tourniquet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Cerf-volant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Arbres</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Balançoire</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Jouets</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Bac à sable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Aire de jeu</a:t>
            </a:r>
          </a:p>
        </p:txBody>
      </p:sp>
      <p:sp>
        <p:nvSpPr>
          <p:cNvPr id="13619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Toboggan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Tourniquet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Cerf-volant</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fr-FR" altLang="de-DE" sz="2000" dirty="0">
                <a:solidFill>
                  <a:srgbClr val="004992"/>
                </a:solidFill>
                <a:latin typeface="Calibri Light"/>
              </a:rPr>
              <a:t>Ballon</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Arbres</a:t>
            </a:r>
          </a:p>
          <a:p>
            <a:pPr marL="342900" indent="-342900" eaLnBrk="1" hangingPunct="1">
              <a:lnSpc>
                <a:spcPct val="100000"/>
              </a:lnSpc>
              <a:spcBef>
                <a:spcPts val="1200"/>
              </a:spcBef>
              <a:buClr>
                <a:srgbClr val="004992"/>
              </a:buClr>
              <a:buFont typeface="WingDings"/>
              <a:buChar char=""/>
            </a:pPr>
            <a:r>
              <a:rPr lang="fr-FR" altLang="de-DE" sz="2000" dirty="0">
                <a:solidFill>
                  <a:srgbClr val="004992"/>
                </a:solidFill>
                <a:latin typeface="Calibri Light"/>
              </a:rPr>
              <a:t>Balançoire</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Jouets</a:t>
            </a:r>
          </a:p>
          <a:p>
            <a:pPr marL="342900" indent="-342900" eaLnBrk="1" hangingPunct="1">
              <a:lnSpc>
                <a:spcPct val="100000"/>
              </a:lnSpc>
              <a:spcBef>
                <a:spcPts val="1200"/>
              </a:spcBef>
              <a:buClr>
                <a:srgbClr val="333333"/>
              </a:buClr>
              <a:buFont typeface="WingDings"/>
              <a:buChar char=""/>
            </a:pPr>
            <a:r>
              <a:rPr lang="fr-FR" altLang="de-DE" sz="2000" dirty="0">
                <a:solidFill>
                  <a:srgbClr val="333333"/>
                </a:solidFill>
                <a:latin typeface="Calibri Light"/>
              </a:rPr>
              <a:t>Bac à sable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66</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67</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Mariage</a:t>
            </a:r>
            <a:br>
              <a:rPr lang="fr-FR" altLang="de-DE" sz="3600">
                <a:solidFill>
                  <a:srgbClr val="004992"/>
                </a:solidFill>
                <a:latin typeface="Calibri Light"/>
              </a:rPr>
            </a:br>
            <a:r>
              <a:rPr lang="fr-FR" altLang="de-DE">
                <a:solidFill>
                  <a:srgbClr val="004992"/>
                </a:solidFill>
                <a:latin typeface="Calibri Light"/>
              </a:rPr>
              <a:t>Qu'est-ce que vous n'avez pas vu? Vous en être sûr à combien?</a:t>
            </a:r>
          </a:p>
        </p:txBody>
      </p:sp>
      <p:sp>
        <p:nvSpPr>
          <p:cNvPr id="14029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Fenêtre de l'église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Témoin</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Voile de mariée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Petite fille avec des fleurs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Bancs d’église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Porte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2"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Mariage</a:t>
            </a:r>
          </a:p>
        </p:txBody>
      </p:sp>
      <p:sp>
        <p:nvSpPr>
          <p:cNvPr id="14233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Fenêtre de l'église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Témoin</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Voile de mariée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Petite fille avec des fleurs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Bancs d’église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Porte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69</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70</a:t>
            </a:fld>
            <a:endParaRPr lang="de-DE" altLang="de-DE"/>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Football</a:t>
            </a:r>
            <a:br>
              <a:rPr lang="fr-FR" altLang="de-DE" sz="3600">
                <a:solidFill>
                  <a:srgbClr val="004992"/>
                </a:solidFill>
                <a:latin typeface="Calibri Light"/>
              </a:rPr>
            </a:br>
            <a:r>
              <a:rPr lang="fr-FR" altLang="de-DE">
                <a:solidFill>
                  <a:srgbClr val="004992"/>
                </a:solidFill>
                <a:latin typeface="Calibri Light"/>
              </a:rPr>
              <a:t>Qu'est-ce que vous n'avez pas vu? Vous en être sûr à combien?</a:t>
            </a:r>
          </a:p>
        </p:txBody>
      </p:sp>
      <p:sp>
        <p:nvSpPr>
          <p:cNvPr id="146435"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Tableau des scores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But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Lignes de touche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Joueur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Ballon de foot</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Spectateurs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Publicité</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Drapeaux</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Football</a:t>
            </a:r>
          </a:p>
        </p:txBody>
      </p:sp>
      <p:sp>
        <p:nvSpPr>
          <p:cNvPr id="14848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Tableau des scores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But</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Lignes de touche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Joueur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Ballon de foot</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Spectateurs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Publicité</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Drapeaux</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72</a:t>
            </a:fld>
            <a:endParaRPr lang="de-DE" altLang="de-DE"/>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73</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Atterrissage sur la lune</a:t>
            </a:r>
            <a:br>
              <a:rPr lang="fr-FR" altLang="de-DE" sz="3600" dirty="0">
                <a:solidFill>
                  <a:srgbClr val="004992"/>
                </a:solidFill>
                <a:latin typeface="Calibri Light"/>
              </a:rPr>
            </a:br>
            <a:r>
              <a:rPr lang="fr-FR" altLang="de-DE" dirty="0">
                <a:solidFill>
                  <a:srgbClr val="004992"/>
                </a:solidFill>
                <a:latin typeface="Calibri Light"/>
              </a:rPr>
              <a:t>Qu'est-ce que vous n'avez pas vu? Vous en être sûr à combien?</a:t>
            </a:r>
          </a:p>
        </p:txBody>
      </p:sp>
      <p:sp>
        <p:nvSpPr>
          <p:cNvPr id="1525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Support de la fusée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Bombonne d’oxygène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Casque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Cratères lunaires</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Propulseur de fusée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Planètes à l’arrière-plan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30"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Atterrissage sur la lune</a:t>
            </a:r>
          </a:p>
        </p:txBody>
      </p:sp>
      <p:sp>
        <p:nvSpPr>
          <p:cNvPr id="15462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Support de la fusée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Bombonne d’oxygène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Casque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Cratères lunaires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Propulseur de fusée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Planètes à l’arrière-plan</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75</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76</a:t>
            </a:fld>
            <a:endParaRPr lang="de-DE" altLang="de-DE"/>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Intervention de sauvetage</a:t>
            </a:r>
            <a:br>
              <a:rPr lang="fr-FR" altLang="de-DE" sz="3600">
                <a:solidFill>
                  <a:srgbClr val="004992"/>
                </a:solidFill>
                <a:latin typeface="Calibri Light"/>
              </a:rPr>
            </a:br>
            <a:r>
              <a:rPr lang="fr-FR" altLang="de-DE">
                <a:solidFill>
                  <a:srgbClr val="004992"/>
                </a:solidFill>
                <a:latin typeface="Calibri Light"/>
              </a:rPr>
              <a:t>Qu'est que vous n'avez pas vu? Vous en être sûr à combien?</a:t>
            </a:r>
          </a:p>
        </p:txBody>
      </p:sp>
      <p:sp>
        <p:nvSpPr>
          <p:cNvPr id="16486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Hélicoptère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Bateau pneumatique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Plongeur</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Bateau chaviré</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Brancard</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a:solidFill>
                  <a:srgbClr val="333333"/>
                </a:solidFill>
                <a:latin typeface="Calibri Light"/>
              </a:rPr>
              <a:t>Pilote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Intervention de sauvetage</a:t>
            </a:r>
          </a:p>
        </p:txBody>
      </p:sp>
      <p:sp>
        <p:nvSpPr>
          <p:cNvPr id="16691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Hélicoptère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Bateau pneumatique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Plongeur</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Bateau chaviré</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Eau</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Brancard</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Bouée de sauvetage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Pilote</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78</a:t>
            </a:fld>
            <a:endParaRPr lang="de-DE" altLang="de-DE"/>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Rectangle 6"/>
          <p:cNvSpPr>
            <a:spLocks noChangeArrowheads="1"/>
          </p:cNvSpPr>
          <p:nvPr/>
        </p:nvSpPr>
        <p:spPr bwMode="auto">
          <a:xfrm>
            <a:off x="8979122" y="5949951"/>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b="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79</a:t>
            </a:fld>
            <a:endParaRPr lang="de-DE" altLang="de-DE"/>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Brainstorming</a:t>
            </a:r>
          </a:p>
        </p:txBody>
      </p:sp>
      <p:sp>
        <p:nvSpPr>
          <p:cNvPr id="171011" name="Rectangle 3"/>
          <p:cNvSpPr>
            <a:spLocks noGrp="1" noChangeArrowheads="1"/>
          </p:cNvSpPr>
          <p:nvPr>
            <p:ph idx="1"/>
          </p:nvPr>
        </p:nvSpPr>
        <p:spPr>
          <a:noFill/>
        </p:spPr>
        <p:txBody>
          <a:bodyPr/>
          <a:lstStyle/>
          <a:p>
            <a:pPr eaLnBrk="1" hangingPunct="1">
              <a:buFont typeface="Wingdings" panose="05000000000000000000" pitchFamily="2" charset="2"/>
              <a:buNone/>
            </a:pPr>
            <a:r>
              <a:rPr lang="fr-FR" altLang="de-DE" sz="2400" dirty="0">
                <a:solidFill>
                  <a:srgbClr val="333333"/>
                </a:solidFill>
                <a:latin typeface="Calibri Light"/>
              </a:rPr>
              <a:t>Qu'y </a:t>
            </a:r>
            <a:r>
              <a:rPr lang="fr-FR" altLang="de-DE" sz="2400" dirty="0" err="1">
                <a:solidFill>
                  <a:srgbClr val="333333"/>
                </a:solidFill>
                <a:latin typeface="Calibri Light"/>
              </a:rPr>
              <a:t>a-t-il</a:t>
            </a:r>
            <a:r>
              <a:rPr lang="fr-FR" altLang="de-DE" sz="2400" dirty="0">
                <a:solidFill>
                  <a:srgbClr val="333333"/>
                </a:solidFill>
                <a:latin typeface="Calibri Light"/>
              </a:rPr>
              <a:t>, généralement, sur un chantier?</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r>
              <a:rPr lang="fr-FR" altLang="de-DE" sz="2400" dirty="0">
                <a:solidFill>
                  <a:srgbClr val="333333"/>
                </a:solidFill>
                <a:latin typeface="Calibri Light"/>
              </a:rPr>
              <a:t>…</a:t>
            </a: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a:p>
            <a:pPr eaLnBrk="1" hangingPunct="1"/>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Calibri Light"/>
              </a:rPr>
              <a:t>Chantier</a:t>
            </a:r>
            <a:br>
              <a:rPr lang="fr-FR" altLang="de-DE" sz="3600">
                <a:solidFill>
                  <a:srgbClr val="004992"/>
                </a:solidFill>
                <a:latin typeface="Calibri Light"/>
              </a:rPr>
            </a:br>
            <a:r>
              <a:rPr lang="fr-FR" altLang="de-DE">
                <a:solidFill>
                  <a:srgbClr val="004992"/>
                </a:solidFill>
                <a:latin typeface="Calibri Light"/>
              </a:rPr>
              <a:t>Qu'avez-vous vu? Vous en être sûr à combien?</a:t>
            </a:r>
          </a:p>
        </p:txBody>
      </p:sp>
      <p:sp>
        <p:nvSpPr>
          <p:cNvPr id="17305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Tuyaux</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Brouette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Barrières</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Véhicules/machines</a:t>
            </a:r>
            <a:br>
              <a:rPr lang="fr-FR" altLang="de-DE" sz="2400" dirty="0">
                <a:solidFill>
                  <a:srgbClr val="333333"/>
                </a:solidFill>
                <a:latin typeface="Calibri Light"/>
              </a:rPr>
            </a:br>
            <a:r>
              <a:rPr lang="fr-FR" altLang="de-DE" sz="2400" dirty="0">
                <a:solidFill>
                  <a:srgbClr val="333333"/>
                </a:solidFill>
                <a:latin typeface="Calibri Light"/>
              </a:rPr>
              <a:t>de chantier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Marteau-piqueur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Pelle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STOP (</a:t>
            </a:r>
            <a:r>
              <a:rPr lang="fr-FR" altLang="de-DE" sz="2400">
                <a:solidFill>
                  <a:srgbClr val="333333"/>
                </a:solidFill>
                <a:latin typeface="Calibri Light"/>
              </a:rPr>
              <a:t>panneau)</a:t>
            </a:r>
            <a:endParaRPr lang="fr-FR"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11" name="Rectangle 103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latin typeface="Calibri Light"/>
              </a:rPr>
              <a:t>Chantier</a:t>
            </a:r>
          </a:p>
        </p:txBody>
      </p:sp>
      <p:sp>
        <p:nvSpPr>
          <p:cNvPr id="175106" name="Rectangle 1027"/>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Tuyaux</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Brouette</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Barrières</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Véhicules/machines</a:t>
            </a:r>
            <a:br>
              <a:rPr lang="fr-FR" altLang="de-DE" sz="2400" dirty="0">
                <a:solidFill>
                  <a:srgbClr val="004992"/>
                </a:solidFill>
                <a:latin typeface="Calibri Light"/>
              </a:rPr>
            </a:br>
            <a:r>
              <a:rPr lang="fr-FR" altLang="de-DE" sz="2400" dirty="0">
                <a:solidFill>
                  <a:srgbClr val="004992"/>
                </a:solidFill>
                <a:latin typeface="Calibri Light"/>
              </a:rPr>
              <a:t>de chantier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Marteau-piqueur</a:t>
            </a:r>
          </a:p>
          <a:p>
            <a:pPr marL="342900" indent="-342900" eaLnBrk="1" hangingPunct="1">
              <a:lnSpc>
                <a:spcPct val="100000"/>
              </a:lnSpc>
              <a:spcBef>
                <a:spcPts val="1200"/>
              </a:spcBef>
              <a:buClr>
                <a:srgbClr val="333333"/>
              </a:buClr>
              <a:buFont typeface="WingDings"/>
              <a:buChar char=""/>
            </a:pPr>
            <a:r>
              <a:rPr lang="fr-FR" altLang="de-DE" sz="2400" dirty="0">
                <a:solidFill>
                  <a:srgbClr val="333333"/>
                </a:solidFill>
                <a:latin typeface="Calibri Light"/>
              </a:rPr>
              <a:t>Pelle</a:t>
            </a:r>
          </a:p>
          <a:p>
            <a:pPr marL="342900" indent="-342900" eaLnBrk="1" hangingPunct="1">
              <a:lnSpc>
                <a:spcPct val="100000"/>
              </a:lnSpc>
              <a:spcBef>
                <a:spcPts val="1200"/>
              </a:spcBef>
              <a:buClr>
                <a:srgbClr val="004992"/>
              </a:buClr>
              <a:buFont typeface="WingDings"/>
              <a:buChar char=""/>
            </a:pPr>
            <a:r>
              <a:rPr lang="fr-FR" altLang="de-DE" sz="2400" dirty="0">
                <a:solidFill>
                  <a:srgbClr val="004992"/>
                </a:solidFill>
                <a:latin typeface="Calibri Light"/>
              </a:rPr>
              <a:t>STOP (panneau)</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82</a:t>
            </a:fld>
            <a:endParaRPr lang="de-DE" altLang="de-DE"/>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pas</a:t>
            </a:r>
            <a:r>
              <a:rPr lang="es-ES" altLang="de-DE" sz="1800" b="1" dirty="0">
                <a:latin typeface="Calibri Light"/>
              </a:rPr>
              <a:t> </a:t>
            </a:r>
            <a:r>
              <a:rPr lang="es-ES" altLang="de-DE" sz="1800" b="1" dirty="0" err="1">
                <a:latin typeface="Calibri Light"/>
              </a:rPr>
              <a:t>présent</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lnSpc>
                <a:spcPct val="100000"/>
              </a:lnSpc>
              <a:spcBef>
                <a:spcPts val="1200"/>
              </a:spcBef>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83</a:t>
            </a:fld>
            <a:endParaRPr lang="de-DE" altLang="de-DE"/>
          </a:p>
        </p:txBody>
      </p:sp>
    </p:spTree>
    <p:extLst>
      <p:ext uri="{BB962C8B-B14F-4D97-AF65-F5344CB8AC3E}">
        <p14:creationId xmlns:p14="http://schemas.microsoft.com/office/powerpoint/2010/main" val="2458622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lnSpc>
                <a:spcPct val="100000"/>
              </a:lnSpc>
              <a:spcBef>
                <a:spcPts val="1200"/>
              </a:spcBef>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a:p>
            <a:pPr marL="774827" lvl="3" indent="-342900">
              <a:spcBef>
                <a:spcPts val="1999"/>
              </a:spcBef>
              <a:buClr>
                <a:srgbClr val="000000"/>
              </a:buClr>
              <a:buFont typeface="WingDings"/>
              <a:buChar char=""/>
            </a:pPr>
            <a:r>
              <a:rPr lang="fr-FR" sz="2000" dirty="0">
                <a:solidFill>
                  <a:srgbClr val="004992"/>
                </a:solidFill>
                <a:latin typeface="Calibri Light"/>
              </a:rPr>
              <a:t>de rechercher des informations supplémentaires (un témoin)!</a:t>
            </a:r>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84</a:t>
            </a:fld>
            <a:endParaRPr lang="de-DE" altLang="de-DE"/>
          </a:p>
        </p:txBody>
      </p:sp>
    </p:spTree>
    <p:extLst>
      <p:ext uri="{BB962C8B-B14F-4D97-AF65-F5344CB8AC3E}">
        <p14:creationId xmlns:p14="http://schemas.microsoft.com/office/powerpoint/2010/main" val="42366192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Transfert dans la vie quotidienne</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a:lnSpc>
                <a:spcPct val="100000"/>
              </a:lnSpc>
              <a:spcBef>
                <a:spcPts val="1200"/>
              </a:spcBef>
              <a:buClr>
                <a:srgbClr val="000000"/>
              </a:buClr>
            </a:pPr>
            <a:r>
              <a:rPr lang="fr-FR" sz="2400" b="1" dirty="0">
                <a:solidFill>
                  <a:srgbClr val="333333"/>
                </a:solidFill>
                <a:latin typeface="Calibri Light"/>
              </a:rPr>
              <a:t>Objectifs d’apprentissage:</a:t>
            </a:r>
          </a:p>
          <a:p>
            <a:pPr marL="342900" indent="-342900">
              <a:buClr>
                <a:srgbClr val="000000"/>
              </a:buClr>
              <a:buFont typeface="WingDings"/>
              <a:buChar char=""/>
            </a:pPr>
            <a:r>
              <a:rPr lang="fr-FR" sz="2000" dirty="0">
                <a:solidFill>
                  <a:srgbClr val="004992"/>
                </a:solidFill>
                <a:latin typeface="Calibri Light"/>
              </a:rPr>
              <a:t>Notre mémoire peut nous jouer des tours! </a:t>
            </a:r>
            <a:br>
              <a:rPr lang="fr-FR" sz="2000" dirty="0">
                <a:solidFill>
                  <a:srgbClr val="333333"/>
                </a:solidFill>
                <a:latin typeface="Calibri Light"/>
              </a:rPr>
            </a:br>
            <a:r>
              <a:rPr lang="fr-FR" sz="2000" dirty="0">
                <a:solidFill>
                  <a:srgbClr val="333333"/>
                </a:solidFill>
                <a:latin typeface="Calibri Light"/>
              </a:rPr>
              <a:t>Spécialement lors d’événements importants (bagarres, déclaration de témoins oculaires, etc.), gardez à l’esprit, si vous ne pouvez pas vous souvenir de manière vivace de la situation (de manière bien détaillée):</a:t>
            </a:r>
          </a:p>
          <a:p>
            <a:pPr marL="774827" lvl="3" indent="-342900">
              <a:spcBef>
                <a:spcPts val="1999"/>
              </a:spcBef>
              <a:buClr>
                <a:srgbClr val="000000"/>
              </a:buClr>
              <a:buFont typeface="WingDings"/>
              <a:buChar char=""/>
            </a:pPr>
            <a:r>
              <a:rPr lang="fr-FR" sz="2000" dirty="0">
                <a:solidFill>
                  <a:srgbClr val="004992"/>
                </a:solidFill>
                <a:latin typeface="Calibri Light"/>
              </a:rPr>
              <a:t>d’envisager l'éventualité que vous puissiez vous tromper!</a:t>
            </a:r>
          </a:p>
          <a:p>
            <a:pPr marL="774827" lvl="3" indent="-342900">
              <a:spcBef>
                <a:spcPts val="1999"/>
              </a:spcBef>
              <a:buClr>
                <a:srgbClr val="000000"/>
              </a:buClr>
              <a:buFont typeface="WingDings"/>
              <a:buChar char=""/>
            </a:pPr>
            <a:r>
              <a:rPr lang="fr-FR" sz="2000" dirty="0">
                <a:solidFill>
                  <a:srgbClr val="004992"/>
                </a:solidFill>
                <a:latin typeface="Calibri Light"/>
              </a:rPr>
              <a:t>de rechercher des informations supplémentaires (un témoin)!</a:t>
            </a:r>
            <a:br>
              <a:rPr lang="fr-FR" sz="2000" dirty="0">
                <a:solidFill>
                  <a:srgbClr val="333333"/>
                </a:solidFill>
                <a:latin typeface="Calibri Light"/>
              </a:rPr>
            </a:br>
            <a:r>
              <a:rPr lang="fr-FR" sz="2000" u="sng" dirty="0">
                <a:solidFill>
                  <a:srgbClr val="333333"/>
                </a:solidFill>
                <a:latin typeface="Calibri Light"/>
              </a:rPr>
              <a:t>Exemple: </a:t>
            </a:r>
            <a:r>
              <a:rPr lang="fr-FR" sz="2000" dirty="0">
                <a:solidFill>
                  <a:srgbClr val="333333"/>
                </a:solidFill>
                <a:latin typeface="Calibri Light"/>
              </a:rPr>
              <a:t>Si vous avez eu une querelle avec quelqu’un et que vous vous souvenez vaguement qu’il/elle vous a fait des remarques insultantes, considérez que votre mémoire vous a peut-être joué des tours ou que votre souvenir était peut-être déformé. Donc questionnez les gens qui étaient présents!</a:t>
            </a:r>
            <a:endParaRPr lang="en-US"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85</a:t>
            </a:fld>
            <a:endParaRPr lang="de-DE" altLang="de-DE"/>
          </a:p>
        </p:txBody>
      </p:sp>
    </p:spTree>
    <p:extLst>
      <p:ext uri="{BB962C8B-B14F-4D97-AF65-F5344CB8AC3E}">
        <p14:creationId xmlns:p14="http://schemas.microsoft.com/office/powerpoint/2010/main" val="1123861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Exemple:</a:t>
            </a:r>
            <a:r>
              <a:rPr lang="fr-FR" altLang="de-DE" dirty="0">
                <a:solidFill>
                  <a:srgbClr val="004992"/>
                </a:solidFill>
                <a:latin typeface="Calibri Light"/>
              </a:rPr>
              <a:t> </a:t>
            </a:r>
            <a:r>
              <a:rPr lang="fr-FR" altLang="de-DE" dirty="0">
                <a:solidFill>
                  <a:srgbClr val="333333"/>
                </a:solidFill>
                <a:latin typeface="Calibri Light"/>
              </a:rPr>
              <a:t>Philippe est convaincu que quelqu’un lui a volé son vélo.</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Contexte:</a:t>
            </a:r>
            <a:r>
              <a:rPr lang="fr-FR" altLang="de-DE" dirty="0">
                <a:solidFill>
                  <a:srgbClr val="004992"/>
                </a:solidFill>
                <a:latin typeface="Calibri Light"/>
              </a:rPr>
              <a:t> </a:t>
            </a:r>
            <a:r>
              <a:rPr lang="fr-FR" altLang="de-DE" dirty="0">
                <a:solidFill>
                  <a:srgbClr val="333333"/>
                </a:solidFill>
                <a:latin typeface="Calibri Light"/>
              </a:rPr>
              <a:t>son vélo n’est pas devant sa porte, où il se trouve habituellement. </a:t>
            </a:r>
            <a:br>
              <a:rPr lang="fr-FR" altLang="de-DE" dirty="0">
                <a:solidFill>
                  <a:srgbClr val="333333"/>
                </a:solidFill>
                <a:latin typeface="Calibri Light"/>
              </a:rPr>
            </a:br>
            <a:r>
              <a:rPr lang="fr-FR" altLang="de-DE" dirty="0">
                <a:solidFill>
                  <a:srgbClr val="333333"/>
                </a:solidFill>
                <a:latin typeface="Calibri Light"/>
              </a:rPr>
              <a:t>Il est à 100% certain de l’avoir laissé à cet endroit la nuit passée. Il voit alors son vélo cadenassé près de la porte du supermarché d’à côté et s’apprête à téléphoner à la police, parce qu’il suspecte que le voleur est dans le supermarché. Pour lui, l’incident est une nouvelle indication qui confirme l’existence d’une conspiration, qu’il a détectée alors qu’on lui avait volé son porte-monnaie trois semaines plus tôt.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Mais: </a:t>
            </a:r>
            <a:r>
              <a:rPr lang="fr-FR" altLang="de-DE" dirty="0">
                <a:solidFill>
                  <a:srgbClr val="333333"/>
                </a:solidFill>
                <a:latin typeface="Calibri Light"/>
                <a:cs typeface="Times New Roman" panose="02020603050405020304" pitchFamily="18" charset="0"/>
              </a:rPr>
              <a:t>d</a:t>
            </a:r>
            <a:r>
              <a:rPr lang="fr-FR" altLang="de-DE" dirty="0">
                <a:solidFill>
                  <a:srgbClr val="333333"/>
                </a:solidFill>
                <a:latin typeface="Calibri Light"/>
              </a:rPr>
              <a:t>ans la cabine téléphonique, Philippe met la main dans sa poche et y trouve les clés de son vélo. Il se souvient soudainement qu’il a lui-même laissé son vélo devant le supermarché.</a:t>
            </a: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87</a:t>
            </a:fld>
            <a:endParaRPr lang="de-DE" altLang="de-DE"/>
          </a:p>
        </p:txBody>
      </p:sp>
    </p:spTree>
    <p:extLst>
      <p:ext uri="{BB962C8B-B14F-4D97-AF65-F5344CB8AC3E}">
        <p14:creationId xmlns:p14="http://schemas.microsoft.com/office/powerpoint/2010/main" val="17038133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dirty="0">
                <a:solidFill>
                  <a:srgbClr val="004992"/>
                </a:solidFill>
                <a:latin typeface="Calibri Light"/>
              </a:rPr>
              <a:t>Quel rapport avec la psychose?</a:t>
            </a: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Lors d’une psychose, les gens ont tendance à se souvenir de choses qui n’ont pas eu lieu ou qui se sont passées différemment.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Exemple:</a:t>
            </a:r>
            <a:r>
              <a:rPr lang="fr-FR" altLang="de-DE" dirty="0">
                <a:solidFill>
                  <a:srgbClr val="004992"/>
                </a:solidFill>
                <a:latin typeface="Calibri Light"/>
              </a:rPr>
              <a:t> </a:t>
            </a:r>
            <a:r>
              <a:rPr lang="fr-FR" altLang="de-DE" dirty="0">
                <a:solidFill>
                  <a:srgbClr val="333333"/>
                </a:solidFill>
                <a:latin typeface="Calibri Light"/>
              </a:rPr>
              <a:t>Philippe est convaincu que quelqu’un lui a volé son vélo.</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Contexte:</a:t>
            </a:r>
            <a:r>
              <a:rPr lang="fr-FR" altLang="de-DE" dirty="0">
                <a:solidFill>
                  <a:srgbClr val="004992"/>
                </a:solidFill>
                <a:latin typeface="Calibri Light"/>
              </a:rPr>
              <a:t> </a:t>
            </a:r>
            <a:r>
              <a:rPr lang="fr-FR" altLang="de-DE" dirty="0">
                <a:solidFill>
                  <a:srgbClr val="333333"/>
                </a:solidFill>
                <a:latin typeface="Calibri Light"/>
              </a:rPr>
              <a:t>son vélo n’est pas devant sa porte, où il se trouve habituellement. </a:t>
            </a:r>
            <a:br>
              <a:rPr lang="fr-FR" altLang="de-DE" dirty="0">
                <a:solidFill>
                  <a:srgbClr val="333333"/>
                </a:solidFill>
                <a:latin typeface="Calibri Light"/>
              </a:rPr>
            </a:br>
            <a:r>
              <a:rPr lang="fr-FR" altLang="de-DE" dirty="0">
                <a:solidFill>
                  <a:srgbClr val="333333"/>
                </a:solidFill>
                <a:latin typeface="Calibri Light"/>
              </a:rPr>
              <a:t>Il est à 100% certain de l’avoir laissé à cet endroit la nuit passée. Il voit alors son vélo cadenassé près de la porte du supermarché d’à côté et s’apprête à téléphoner à la police, parce qu’il suspecte que le voleur est dans le supermarché. Pour lui, l’incident est une nouvelle indication qui confirme l’existence d’une conspiration, qu’il a détectée alors qu’on lui avait volé son porte-monnaie trois semaines plus tôt.</a:t>
            </a:r>
          </a:p>
          <a:p>
            <a:pPr lvl="0" defTabSz="914400" fontAlgn="base">
              <a:lnSpc>
                <a:spcPct val="100000"/>
              </a:lnSpc>
              <a:spcBef>
                <a:spcPts val="1200"/>
              </a:spcBef>
            </a:pPr>
            <a:r>
              <a:rPr lang="fr-FR" altLang="de-DE" dirty="0">
                <a:solidFill>
                  <a:srgbClr val="004992"/>
                </a:solidFill>
                <a:latin typeface="Calibri Light"/>
                <a:cs typeface="Times New Roman" panose="02020603050405020304" pitchFamily="18" charset="0"/>
              </a:rPr>
              <a:t>Mais: </a:t>
            </a:r>
            <a:r>
              <a:rPr lang="fr-FR" altLang="de-DE" dirty="0">
                <a:solidFill>
                  <a:srgbClr val="333333"/>
                </a:solidFill>
                <a:latin typeface="Calibri Light"/>
                <a:cs typeface="Times New Roman" panose="02020603050405020304" pitchFamily="18" charset="0"/>
              </a:rPr>
              <a:t>d</a:t>
            </a:r>
            <a:r>
              <a:rPr lang="fr-FR" altLang="de-DE" dirty="0">
                <a:solidFill>
                  <a:srgbClr val="333333"/>
                </a:solidFill>
                <a:latin typeface="Calibri Light"/>
              </a:rPr>
              <a:t>ans la cabine téléphonique, Philippe met la main dans sa poche et y trouve les clés de son vélo. Il se souvient soudainement qu’il a lui-même laissé son vélo devant le supermarché.</a:t>
            </a:r>
          </a:p>
          <a:p>
            <a:pPr lvl="0" defTabSz="914400" fontAlgn="base">
              <a:lnSpc>
                <a:spcPct val="100000"/>
              </a:lnSpc>
              <a:spcBef>
                <a:spcPts val="1200"/>
              </a:spcBef>
            </a:pPr>
            <a:r>
              <a:rPr lang="fr-FR" altLang="de-DE" dirty="0">
                <a:solidFill>
                  <a:srgbClr val="333333"/>
                </a:solidFill>
                <a:latin typeface="Calibri Light"/>
                <a:cs typeface="Times New Roman" panose="02020603050405020304" pitchFamily="18" charset="0"/>
              </a:rPr>
              <a:t>Les souvenirs erronés ont plus de chance d’apparaître lorsqu’on est apeuré ou sous pression. Avant de tirer des conclusions, demandez-vous si vos hypothèses sont objectives et bien fondées! Prenez également en compte que, comparés à des souvenirs corrects, les souvenirs erronés sont souvent </a:t>
            </a:r>
            <a:r>
              <a:rPr lang="fr-CH" altLang="de-DE" dirty="0">
                <a:solidFill>
                  <a:srgbClr val="333333"/>
                </a:solidFill>
                <a:latin typeface="Calibri Light"/>
                <a:cs typeface="Times New Roman" panose="02020603050405020304" pitchFamily="18" charset="0"/>
              </a:rPr>
              <a:t>flous</a:t>
            </a:r>
            <a:r>
              <a:rPr lang="fr-FR" altLang="de-DE" dirty="0">
                <a:solidFill>
                  <a:srgbClr val="333333"/>
                </a:solidFill>
                <a:latin typeface="Calibri Light"/>
                <a:cs typeface="Times New Roman" panose="02020603050405020304" pitchFamily="18" charset="0"/>
              </a:rPr>
              <a:t>!</a:t>
            </a: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3" name="Slide Number Placeholder 2"/>
          <p:cNvSpPr>
            <a:spLocks noGrp="1"/>
          </p:cNvSpPr>
          <p:nvPr>
            <p:ph type="sldNum" sz="quarter" idx="12"/>
          </p:nvPr>
        </p:nvSpPr>
        <p:spPr/>
        <p:txBody>
          <a:bodyPr/>
          <a:lstStyle/>
          <a:p>
            <a:pPr>
              <a:defRPr/>
            </a:pPr>
            <a:fld id="{E91A4DDD-D878-4F2D-A814-65390EA33C98}" type="slidenum">
              <a:rPr lang="de-DE" altLang="de-DE" smtClean="0"/>
              <a:pPr>
                <a:defRPr/>
              </a:pPr>
              <a:t>88</a:t>
            </a:fld>
            <a:endParaRPr lang="de-DE" altLang="de-DE"/>
          </a:p>
        </p:txBody>
      </p:sp>
    </p:spTree>
    <p:extLst>
      <p:ext uri="{BB962C8B-B14F-4D97-AF65-F5344CB8AC3E}">
        <p14:creationId xmlns:p14="http://schemas.microsoft.com/office/powerpoint/2010/main" val="42361204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E91A4DDD-D878-4F2D-A814-65390EA33C98}" type="slidenum">
              <a:rPr lang="de-DE" altLang="de-DE" smtClean="0"/>
              <a:pPr>
                <a:defRPr/>
              </a:pPr>
              <a:t>89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1013724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Entraînement métacognitifs 5 – Mémoire</a:t>
            </a:r>
          </a:p>
        </p:txBody>
      </p:sp>
      <p:sp>
        <p:nvSpPr>
          <p:cNvPr id="4" name="Slide Number Placeholder 3"/>
          <p:cNvSpPr>
            <a:spLocks noGrp="1"/>
          </p:cNvSpPr>
          <p:nvPr>
            <p:ph type="sldNum" sz="quarter" idx="12"/>
          </p:nvPr>
        </p:nvSpPr>
        <p:spPr/>
        <p:txBody>
          <a:bodyPr/>
          <a:lstStyle/>
          <a:p>
            <a:pPr>
              <a:defRPr/>
            </a:pPr>
            <a:fld id="{72C29E66-B2CD-4504-85C0-85395998CA79}" type="slidenum">
              <a:rPr lang="de-DE" altLang="de-DE" smtClean="0"/>
              <a:pPr>
                <a:defRPr/>
              </a:pPr>
              <a:t>90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595739331"/>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Drawings/Zeichnungen: Kiosk/Kiosk, Garden/Garten, Fisherman/Fischer, Road Crossing/Straßenkreuzung, Playground/Spielplatz, Football/Fußball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4284</Words>
  <Application>Microsoft Office PowerPoint</Application>
  <PresentationFormat>Benutzerdefiniert</PresentationFormat>
  <Paragraphs>781</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Arial</vt:lpstr>
      <vt:lpstr>Calibri</vt:lpstr>
      <vt:lpstr>Calibri Light</vt:lpstr>
      <vt:lpstr>Symbol</vt:lpstr>
      <vt:lpstr>Times New Roman</vt:lpstr>
      <vt:lpstr>Verdana</vt:lpstr>
      <vt:lpstr>WingDings</vt:lpstr>
      <vt:lpstr>WingDings</vt:lpstr>
      <vt:lpstr>UKE_PPT-Vorlage_16zu9</vt:lpstr>
      <vt:lpstr>MCT 5 A – Mémoire</vt:lpstr>
      <vt:lpstr>Mémoire</vt:lpstr>
      <vt:lpstr>Mémoire</vt:lpstr>
      <vt:lpstr>Mémoire</vt:lpstr>
      <vt:lpstr>Mémoire</vt:lpstr>
      <vt:lpstr>Mémoire</vt:lpstr>
      <vt:lpstr>Comment mieux mémoriser?</vt:lpstr>
      <vt:lpstr>Comment mieux mémoriser?</vt:lpstr>
      <vt:lpstr>Comment mieux mémoriser?</vt:lpstr>
      <vt:lpstr>Comment mieux mémoriser?</vt:lpstr>
      <vt:lpstr>Comment mieux mémoriser?</vt:lpstr>
      <vt:lpstr>Comment mieux mémoriser?</vt:lpstr>
      <vt:lpstr>Comment mieux mémoriser?</vt:lpstr>
      <vt:lpstr>Comment mieux mémoriser?</vt:lpstr>
      <vt:lpstr>Comment mieux mémoriser?</vt:lpstr>
      <vt:lpstr>Est-ce que nous percevons et nous souvenons tous de la même chose?</vt:lpstr>
      <vt:lpstr>Soyez attentif aux différences concernant les couleurs et les dimensions dans les œuvres. Y a-t-il des aspects que les artistes ont peints différemment ou omis?</vt:lpstr>
      <vt:lpstr>Chaque personne perçoit les choses différemment, comme dans les trois tableaux : le même paysage est représenté, mais avec des accents différents!</vt:lpstr>
      <vt:lpstr>Exercice</vt:lpstr>
      <vt:lpstr>Exercice</vt:lpstr>
      <vt:lpstr>Exercice</vt:lpstr>
      <vt:lpstr>PowerPoint-Präsentation</vt:lpstr>
      <vt:lpstr>A la plage  Qu’avez-vous vu? Vous en être sûr à combien?</vt:lpstr>
      <vt:lpstr>A la plage </vt:lpstr>
      <vt:lpstr>PowerPoint-Präsentation</vt:lpstr>
      <vt:lpstr>A la gare Qu’avez-vous vu? Vous en être sûr à combien?</vt:lpstr>
      <vt:lpstr>A la gare</vt:lpstr>
      <vt:lpstr>Souvenirs erronés!</vt:lpstr>
      <vt:lpstr>Souvenirs erronés!</vt:lpstr>
      <vt:lpstr>Souvenirs erronés!</vt:lpstr>
      <vt:lpstr>Erreurs de mémoire</vt:lpstr>
      <vt:lpstr>Erreurs de mémoire</vt:lpstr>
      <vt:lpstr>Erreurs de mémoire</vt:lpstr>
      <vt:lpstr>Erreurs de mémoire</vt:lpstr>
      <vt:lpstr>Souvenirs erronés!</vt:lpstr>
      <vt:lpstr>Souvenirs erronés!</vt:lpstr>
      <vt:lpstr>Souvenirs erronés!</vt:lpstr>
      <vt:lpstr>Souvenirs erronés!</vt:lpstr>
      <vt:lpstr>Pourquoi faisons-nous cela?</vt:lpstr>
      <vt:lpstr>Pourquoi faisons-nous cela?</vt:lpstr>
      <vt:lpstr>Pourquoi faisons-nous cela?</vt:lpstr>
      <vt:lpstr>Comment les erreurs de mémoire favorisent les mauvaises interprétations durant la psychose – exemples</vt:lpstr>
      <vt:lpstr>Exercice 2</vt:lpstr>
      <vt:lpstr>Exercice 2</vt:lpstr>
      <vt:lpstr>KIOSQUE</vt:lpstr>
      <vt:lpstr>Au kiosque Qu’avez-vous vu? Vous en être sûr à combien?</vt:lpstr>
      <vt:lpstr>Au kiosque</vt:lpstr>
      <vt:lpstr>PowerPoint-Präsentation</vt:lpstr>
      <vt:lpstr>Jardin Qu'est que vous n'avez pas vu? Vous en être sûr à combien?</vt:lpstr>
      <vt:lpstr>Jardin</vt:lpstr>
      <vt:lpstr>Facultatif: Clip vidéo</vt:lpstr>
      <vt:lpstr>PowerPoint-Präsentation</vt:lpstr>
      <vt:lpstr>Brainstorming</vt:lpstr>
      <vt:lpstr>Salle de classe Qu'avez-vous vu? Vous en être sûr à combien?</vt:lpstr>
      <vt:lpstr>Salle de classe</vt:lpstr>
      <vt:lpstr>PowerPoint-Präsentation</vt:lpstr>
      <vt:lpstr>Pêcheur Qu'est que vous n'avez pas vu? Vous en être sûr à combien?</vt:lpstr>
      <vt:lpstr>Pêcheur</vt:lpstr>
      <vt:lpstr>PowerPoint-Präsentation</vt:lpstr>
      <vt:lpstr>Brainstorming</vt:lpstr>
      <vt:lpstr>Carrefour Qu'avez-vous vu? Vous en être sûr à combien?</vt:lpstr>
      <vt:lpstr>Carrefour</vt:lpstr>
      <vt:lpstr>PowerPoint-Präsentation</vt:lpstr>
      <vt:lpstr>Brainstorming</vt:lpstr>
      <vt:lpstr>Aire de jeu Qu'avez-vous vu? Vous en être sûr à combien?</vt:lpstr>
      <vt:lpstr>Aire de jeu</vt:lpstr>
      <vt:lpstr>PowerPoint-Präsentation</vt:lpstr>
      <vt:lpstr>Mariage Qu'est-ce que vous n'avez pas vu? Vous en être sûr à combien?</vt:lpstr>
      <vt:lpstr>Mariage</vt:lpstr>
      <vt:lpstr>PowerPoint-Präsentation</vt:lpstr>
      <vt:lpstr>Football Qu'est-ce que vous n'avez pas vu? Vous en être sûr à combien?</vt:lpstr>
      <vt:lpstr>Football</vt:lpstr>
      <vt:lpstr>PowerPoint-Präsentation</vt:lpstr>
      <vt:lpstr>Atterrissage sur la lune Qu'est-ce que vous n'avez pas vu? Vous en être sûr à combien?</vt:lpstr>
      <vt:lpstr>Atterrissage sur la lune</vt:lpstr>
      <vt:lpstr>PowerPoint-Präsentation</vt:lpstr>
      <vt:lpstr>Intervention de sauvetage Qu'est que vous n'avez pas vu? Vous en être sûr à combien?</vt:lpstr>
      <vt:lpstr>Intervention de sauvetage</vt:lpstr>
      <vt:lpstr>PowerPoint-Präsentation</vt:lpstr>
      <vt:lpstr>Brainstorming</vt:lpstr>
      <vt:lpstr>Chantier Qu'avez-vous vu? Vous en être sûr à combien?</vt:lpstr>
      <vt:lpstr>Chantier</vt:lpstr>
      <vt:lpstr>Transfert dans la vie quotidienne</vt:lpstr>
      <vt:lpstr>Transfert dans la vie quotidienne</vt:lpstr>
      <vt:lpstr>Transfert dans la vie quotidienne</vt:lpstr>
      <vt:lpstr>Quel rapport avec la psychose?</vt:lpstr>
      <vt:lpstr>Quel rapport avec la psychose?</vt:lpstr>
      <vt:lpstr>Quel rapport avec la psychose?</vt:lpstr>
      <vt:lpstr>Merci de votre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306</cp:revision>
  <dcterms:created xsi:type="dcterms:W3CDTF">2004-06-30T16:15:23Z</dcterms:created>
  <dcterms:modified xsi:type="dcterms:W3CDTF">2025-01-09T22:04:15Z</dcterms:modified>
</cp:coreProperties>
</file>