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38"/>
  </p:notesMasterIdLst>
  <p:handoutMasterIdLst>
    <p:handoutMasterId r:id="rId39"/>
  </p:handoutMasterIdLst>
  <p:sldIdLst>
    <p:sldId id="505" r:id="rId2"/>
    <p:sldId id="455" r:id="rId3"/>
    <p:sldId id="456" r:id="rId4"/>
    <p:sldId id="457" r:id="rId5"/>
    <p:sldId id="458" r:id="rId6"/>
    <p:sldId id="439" r:id="rId7"/>
    <p:sldId id="490" r:id="rId8"/>
    <p:sldId id="489" r:id="rId9"/>
    <p:sldId id="488" r:id="rId10"/>
    <p:sldId id="491" r:id="rId11"/>
    <p:sldId id="492" r:id="rId12"/>
    <p:sldId id="493" r:id="rId13"/>
    <p:sldId id="471" r:id="rId14"/>
    <p:sldId id="494" r:id="rId15"/>
    <p:sldId id="495" r:id="rId16"/>
    <p:sldId id="376" r:id="rId17"/>
    <p:sldId id="402" r:id="rId18"/>
    <p:sldId id="496" r:id="rId19"/>
    <p:sldId id="438" r:id="rId20"/>
    <p:sldId id="453" r:id="rId21"/>
    <p:sldId id="497" r:id="rId22"/>
    <p:sldId id="461" r:id="rId23"/>
    <p:sldId id="462" r:id="rId24"/>
    <p:sldId id="309" r:id="rId25"/>
    <p:sldId id="463" r:id="rId26"/>
    <p:sldId id="498" r:id="rId27"/>
    <p:sldId id="460" r:id="rId28"/>
    <p:sldId id="475" r:id="rId29"/>
    <p:sldId id="500" r:id="rId30"/>
    <p:sldId id="481" r:id="rId31"/>
    <p:sldId id="503" r:id="rId32"/>
    <p:sldId id="314" r:id="rId33"/>
    <p:sldId id="504" r:id="rId34"/>
    <p:sldId id="392" r:id="rId35"/>
    <p:sldId id="485" r:id="rId36"/>
    <p:sldId id="479" r:id="rId37"/>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8" autoAdjust="0"/>
    <p:restoredTop sz="94660"/>
  </p:normalViewPr>
  <p:slideViewPr>
    <p:cSldViewPr>
      <p:cViewPr varScale="1">
        <p:scale>
          <a:sx n="62" d="100"/>
          <a:sy n="62" d="100"/>
        </p:scale>
        <p:origin x="604" y="76"/>
      </p:cViewPr>
      <p:guideLst>
        <p:guide orient="horz" pos="935"/>
        <p:guide pos="2544"/>
        <p:guide pos="3393"/>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9D2360E-67C8-4607-B23E-7F6030E3C062}" type="slidenum">
              <a:rPr lang="en-US" altLang="de-DE"/>
              <a:pPr>
                <a:defRPr/>
              </a:pPr>
              <a:t>‹Nr.›</a:t>
            </a:fld>
            <a:endParaRPr lang="en-US" altLang="de-DE"/>
          </a:p>
        </p:txBody>
      </p:sp>
    </p:spTree>
    <p:extLst>
      <p:ext uri="{BB962C8B-B14F-4D97-AF65-F5344CB8AC3E}">
        <p14:creationId xmlns:p14="http://schemas.microsoft.com/office/powerpoint/2010/main" val="3770815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9FD4578-D3C5-409A-B214-18C77E6F14CB}" type="slidenum">
              <a:rPr lang="en-US" altLang="de-DE"/>
              <a:pPr>
                <a:defRPr/>
              </a:pPr>
              <a:t>‹Nr.›</a:t>
            </a:fld>
            <a:endParaRPr lang="en-US" altLang="de-DE"/>
          </a:p>
        </p:txBody>
      </p:sp>
    </p:spTree>
    <p:extLst>
      <p:ext uri="{BB962C8B-B14F-4D97-AF65-F5344CB8AC3E}">
        <p14:creationId xmlns:p14="http://schemas.microsoft.com/office/powerpoint/2010/main" val="34084658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5EEDE-AD2D-4E9B-951B-24C4580E0CD3}" type="slidenum">
              <a:rPr lang="en-US" altLang="de-DE" sz="1300" smtClean="0"/>
              <a:pPr>
                <a:spcBef>
                  <a:spcPct val="0"/>
                </a:spcBef>
              </a:pPr>
              <a:t>2</a:t>
            </a:fld>
            <a:endParaRPr lang="en-US" altLang="de-DE" sz="1300"/>
          </a:p>
        </p:txBody>
      </p:sp>
      <p:sp>
        <p:nvSpPr>
          <p:cNvPr id="92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AB10E-5669-4E08-BCCD-DEC48904C184}" type="slidenum">
              <a:rPr lang="en-US" altLang="de-DE" sz="1300" b="1"/>
              <a:pPr algn="r" eaLnBrk="1" hangingPunct="1">
                <a:spcBef>
                  <a:spcPct val="0"/>
                </a:spcBef>
              </a:pPr>
              <a:t>2</a:t>
            </a:fld>
            <a:endParaRPr lang="en-US" altLang="de-DE" sz="1300" b="1"/>
          </a:p>
        </p:txBody>
      </p:sp>
      <p:sp>
        <p:nvSpPr>
          <p:cNvPr id="9220" name="Rectangle 2"/>
          <p:cNvSpPr>
            <a:spLocks noGrp="1" noRot="1" noChangeAspect="1" noChangeArrowheads="1" noTextEdit="1"/>
          </p:cNvSpPr>
          <p:nvPr>
            <p:ph type="sldImg"/>
          </p:nvPr>
        </p:nvSpPr>
        <p:spPr>
          <a:xfrm>
            <a:off x="138113" y="768350"/>
            <a:ext cx="6823075" cy="3836988"/>
          </a:xfrm>
          <a:ln/>
        </p:spPr>
      </p:sp>
      <p:sp>
        <p:nvSpPr>
          <p:cNvPr id="9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04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52AB18-F6F3-4357-8587-36AE97FA7C6A}" type="slidenum">
              <a:rPr lang="en-US" altLang="de-DE" sz="1300" smtClean="0"/>
              <a:pPr>
                <a:spcBef>
                  <a:spcPct val="0"/>
                </a:spcBef>
              </a:pPr>
              <a:t>3</a:t>
            </a:fld>
            <a:endParaRPr lang="en-US" altLang="de-DE" sz="1300"/>
          </a:p>
        </p:txBody>
      </p:sp>
      <p:sp>
        <p:nvSpPr>
          <p:cNvPr id="11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712958-8022-4A16-B767-D363DD6EC519}" type="slidenum">
              <a:rPr lang="en-US" altLang="de-DE" sz="1300" b="1"/>
              <a:pPr algn="r" eaLnBrk="1" hangingPunct="1">
                <a:spcBef>
                  <a:spcPct val="0"/>
                </a:spcBef>
              </a:pPr>
              <a:t>3</a:t>
            </a:fld>
            <a:endParaRPr lang="en-US" altLang="de-DE" sz="1300" b="1"/>
          </a:p>
        </p:txBody>
      </p:sp>
      <p:sp>
        <p:nvSpPr>
          <p:cNvPr id="11268" name="Rectangle 2"/>
          <p:cNvSpPr>
            <a:spLocks noGrp="1" noRot="1" noChangeAspect="1" noChangeArrowheads="1" noTextEdit="1"/>
          </p:cNvSpPr>
          <p:nvPr>
            <p:ph type="sldImg"/>
          </p:nvPr>
        </p:nvSpPr>
        <p:spPr>
          <a:xfrm>
            <a:off x="138113" y="768350"/>
            <a:ext cx="6823075" cy="3836988"/>
          </a:xfrm>
          <a:ln/>
        </p:spPr>
      </p:sp>
      <p:sp>
        <p:nvSpPr>
          <p:cNvPr id="11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52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685AA2-4464-4E50-909E-3DEA9AB8F166}" type="slidenum">
              <a:rPr lang="en-US" altLang="de-DE" sz="1300" smtClean="0"/>
              <a:pPr>
                <a:spcBef>
                  <a:spcPct val="0"/>
                </a:spcBef>
              </a:pPr>
              <a:t>4</a:t>
            </a:fld>
            <a:endParaRPr lang="en-US" altLang="de-DE" sz="1300"/>
          </a:p>
        </p:txBody>
      </p:sp>
      <p:sp>
        <p:nvSpPr>
          <p:cNvPr id="133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FFF651-7987-4F43-BFD7-28370D1239EC}" type="slidenum">
              <a:rPr lang="en-US" altLang="de-DE" sz="1300" b="1"/>
              <a:pPr algn="r" eaLnBrk="1" hangingPunct="1">
                <a:spcBef>
                  <a:spcPct val="0"/>
                </a:spcBef>
              </a:pPr>
              <a:t>4</a:t>
            </a:fld>
            <a:endParaRPr lang="en-US" altLang="de-DE" sz="1300" b="1"/>
          </a:p>
        </p:txBody>
      </p:sp>
      <p:sp>
        <p:nvSpPr>
          <p:cNvPr id="13316" name="Rectangle 2"/>
          <p:cNvSpPr>
            <a:spLocks noGrp="1" noRot="1" noChangeAspect="1" noChangeArrowheads="1" noTextEdit="1"/>
          </p:cNvSpPr>
          <p:nvPr>
            <p:ph type="sldImg"/>
          </p:nvPr>
        </p:nvSpPr>
        <p:spPr>
          <a:xfrm>
            <a:off x="138113" y="768350"/>
            <a:ext cx="6823075" cy="38369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447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A9121C-C847-4163-8019-8FC56965C4E0}" type="slidenum">
              <a:rPr lang="en-US" altLang="de-DE" sz="1300" smtClean="0"/>
              <a:pPr>
                <a:spcBef>
                  <a:spcPct val="0"/>
                </a:spcBef>
              </a:pPr>
              <a:t>5</a:t>
            </a:fld>
            <a:endParaRPr lang="en-US"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454B8DC-C852-4612-8D52-AA3CCE694228}" type="slidenum">
              <a:rPr lang="en-US" altLang="de-DE" sz="1300" b="1"/>
              <a:pPr algn="r" eaLnBrk="1" hangingPunct="1">
                <a:spcBef>
                  <a:spcPct val="0"/>
                </a:spcBef>
              </a:pPr>
              <a:t>5</a:t>
            </a:fld>
            <a:endParaRPr lang="en-US" altLang="de-DE" sz="1300" b="1"/>
          </a:p>
        </p:txBody>
      </p:sp>
      <p:sp>
        <p:nvSpPr>
          <p:cNvPr id="15364" name="Rectangle 2"/>
          <p:cNvSpPr>
            <a:spLocks noGrp="1" noRot="1" noChangeAspect="1" noChangeArrowheads="1" noTextEdit="1"/>
          </p:cNvSpPr>
          <p:nvPr>
            <p:ph type="sldImg"/>
          </p:nvPr>
        </p:nvSpPr>
        <p:spPr>
          <a:xfrm>
            <a:off x="138113" y="768350"/>
            <a:ext cx="6823075" cy="3836988"/>
          </a:xfrm>
          <a:ln/>
        </p:spPr>
      </p:sp>
      <p:sp>
        <p:nvSpPr>
          <p:cNvPr id="15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04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DC7630-3A82-4DAD-BE56-965038DDBDE2}" type="slidenum">
              <a:rPr lang="en-US" altLang="de-DE" sz="1300" smtClean="0"/>
              <a:pPr>
                <a:spcBef>
                  <a:spcPct val="0"/>
                </a:spcBef>
              </a:pPr>
              <a:t>6</a:t>
            </a:fld>
            <a:endParaRPr lang="en-US" altLang="de-DE" sz="1300"/>
          </a:p>
        </p:txBody>
      </p:sp>
      <p:sp>
        <p:nvSpPr>
          <p:cNvPr id="17411" name="Rectangle 1026"/>
          <p:cNvSpPr>
            <a:spLocks noGrp="1" noRot="1" noChangeAspect="1" noChangeArrowheads="1" noTextEdit="1"/>
          </p:cNvSpPr>
          <p:nvPr>
            <p:ph type="sldImg"/>
          </p:nvPr>
        </p:nvSpPr>
        <p:spPr>
          <a:xfrm>
            <a:off x="138113" y="768350"/>
            <a:ext cx="6823075" cy="3836988"/>
          </a:xfrm>
          <a:ln/>
        </p:spPr>
      </p:sp>
      <p:sp>
        <p:nvSpPr>
          <p:cNvPr id="17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66045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7</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8</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9</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10</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11</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12</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13</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14</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15</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CEF82B-BA3C-4D62-B725-0B51847ECB84}" type="slidenum">
              <a:rPr lang="en-US" altLang="de-DE" sz="1300" smtClean="0"/>
              <a:pPr>
                <a:spcBef>
                  <a:spcPct val="0"/>
                </a:spcBef>
              </a:pPr>
              <a:t>16</a:t>
            </a:fld>
            <a:endParaRPr lang="en-US" altLang="de-DE" sz="1300"/>
          </a:p>
        </p:txBody>
      </p:sp>
      <p:sp>
        <p:nvSpPr>
          <p:cNvPr id="37891" name="Rectangle 1026"/>
          <p:cNvSpPr>
            <a:spLocks noGrp="1" noRot="1" noChangeAspect="1" noChangeArrowheads="1" noTextEdit="1"/>
          </p:cNvSpPr>
          <p:nvPr>
            <p:ph type="sldImg"/>
          </p:nvPr>
        </p:nvSpPr>
        <p:spPr>
          <a:xfrm>
            <a:off x="138113" y="768350"/>
            <a:ext cx="6823075" cy="3836988"/>
          </a:xfrm>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46779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5CE48-76FA-40F7-96FA-3408B4441E2A}" type="slidenum">
              <a:rPr lang="en-US" altLang="de-DE" sz="1300" smtClean="0"/>
              <a:pPr>
                <a:spcBef>
                  <a:spcPct val="0"/>
                </a:spcBef>
              </a:pPr>
              <a:t>17</a:t>
            </a:fld>
            <a:endParaRPr lang="en-US" altLang="de-DE" sz="1300"/>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0284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5CE48-76FA-40F7-96FA-3408B4441E2A}" type="slidenum">
              <a:rPr lang="en-US" altLang="de-DE" sz="1300" smtClean="0"/>
              <a:pPr>
                <a:spcBef>
                  <a:spcPct val="0"/>
                </a:spcBef>
              </a:pPr>
              <a:t>18</a:t>
            </a:fld>
            <a:endParaRPr lang="en-US" altLang="de-DE" sz="1300"/>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0284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C7C028-0809-4241-B565-B6AB616FB52C}" type="slidenum">
              <a:rPr lang="en-US" altLang="de-DE" sz="1300" smtClean="0"/>
              <a:pPr>
                <a:spcBef>
                  <a:spcPct val="0"/>
                </a:spcBef>
              </a:pPr>
              <a:t>19</a:t>
            </a:fld>
            <a:endParaRPr lang="en-US" altLang="de-DE" sz="1300"/>
          </a:p>
        </p:txBody>
      </p:sp>
      <p:sp>
        <p:nvSpPr>
          <p:cNvPr id="44035" name="Rectangle 1026"/>
          <p:cNvSpPr>
            <a:spLocks noGrp="1" noRot="1" noChangeAspect="1" noChangeArrowheads="1" noTextEdit="1"/>
          </p:cNvSpPr>
          <p:nvPr>
            <p:ph type="sldImg"/>
          </p:nvPr>
        </p:nvSpPr>
        <p:spPr>
          <a:xfrm>
            <a:off x="138113" y="768350"/>
            <a:ext cx="6823075" cy="3836988"/>
          </a:xfrm>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529815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CDDC7-7F05-48A7-A192-6C85C3DCDFA7}" type="slidenum">
              <a:rPr lang="en-US" altLang="de-DE" sz="1300" smtClean="0"/>
              <a:pPr>
                <a:spcBef>
                  <a:spcPct val="0"/>
                </a:spcBef>
              </a:pPr>
              <a:t>20</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78291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CDDC7-7F05-48A7-A192-6C85C3DCDFA7}" type="slidenum">
              <a:rPr lang="en-US" altLang="de-DE" sz="1300" smtClean="0"/>
              <a:pPr>
                <a:spcBef>
                  <a:spcPct val="0"/>
                </a:spcBef>
              </a:pPr>
              <a:t>21</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78291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726691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3769740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CE3A79-0229-4CE2-A301-0259445DAFE3}" type="slidenum">
              <a:rPr lang="en-US" altLang="de-DE" sz="1300" smtClean="0"/>
              <a:pPr>
                <a:spcBef>
                  <a:spcPct val="0"/>
                </a:spcBef>
              </a:pPr>
              <a:t>24</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10731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38113" y="768350"/>
            <a:ext cx="6823075" cy="3836988"/>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1558561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69580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6A78E-E0A2-44C3-A2B7-6E4BAE2DC980}" type="slidenum">
              <a:rPr lang="en-US" altLang="de-DE" sz="1300" smtClean="0"/>
              <a:pPr>
                <a:spcBef>
                  <a:spcPct val="0"/>
                </a:spcBef>
              </a:pPr>
              <a:t>27</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246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38113" y="768350"/>
            <a:ext cx="6823075" cy="3836988"/>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90801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355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04267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A8690B-29D4-4FBF-841B-AE857B83756B}"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72690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A8690B-29D4-4FBF-841B-AE857B83756B}"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72690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2D5AD6-C796-4BAF-8644-F74617B885B0}" type="slidenum">
              <a:rPr lang="en-US" altLang="de-DE" sz="1300" smtClean="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21563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943F50-7B13-4898-AC32-DE9689E89918}" type="slidenum">
              <a:rPr lang="en-US" altLang="de-DE" sz="1300" smtClean="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53156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6 – Etre empathique…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6 – Etre empathique…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522FB4F-5EA5-47E4-A19A-3B31754B5CE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6 B – </a:t>
            </a:r>
            <a:r>
              <a:rPr lang="nl-NL" dirty="0"/>
              <a:t>Être empathique…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78198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dirty="0"/>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autres?...</a:t>
            </a:r>
            <a:endParaRPr lang="de-DE" altLang="de-DE" sz="2000" i="1" dirty="0">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 Box 5"/>
          <p:cNvSpPr txBox="1">
            <a:spLocks noChangeArrowheads="1"/>
          </p:cNvSpPr>
          <p:nvPr/>
        </p:nvSpPr>
        <p:spPr bwMode="auto">
          <a:xfrm>
            <a:off x="1964530" y="5085184"/>
            <a:ext cx="23143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langage du corps/</a:t>
            </a:r>
            <a:br>
              <a:rPr lang="de-DE" altLang="de-DE" sz="2000">
                <a:latin typeface="Calibri Light"/>
              </a:rPr>
            </a:br>
            <a:r>
              <a:rPr lang="de-DE" altLang="de-DE" sz="2000">
                <a:latin typeface="Calibri Light"/>
              </a:rPr>
              <a:t>tenue?</a:t>
            </a:r>
            <a:endParaRPr lang="de-DE" altLang="de-DE" sz="2000" dirty="0">
              <a:latin typeface="Calibri Light"/>
            </a:endParaRPr>
          </a:p>
        </p:txBody>
      </p:sp>
      <p:sp>
        <p:nvSpPr>
          <p:cNvPr id="25" name="Text Box 7"/>
          <p:cNvSpPr txBox="1">
            <a:spLocks noChangeArrowheads="1"/>
          </p:cNvSpPr>
          <p:nvPr/>
        </p:nvSpPr>
        <p:spPr bwMode="auto">
          <a:xfrm>
            <a:off x="1964531" y="274085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yeux?</a:t>
            </a:r>
            <a:endParaRPr lang="de-DE" altLang="de-DE" sz="2000" dirty="0">
              <a:latin typeface="Calibri Light"/>
            </a:endParaRPr>
          </a:p>
        </p:txBody>
      </p:sp>
      <p:sp>
        <p:nvSpPr>
          <p:cNvPr id="26" name="Text Box 11"/>
          <p:cNvSpPr txBox="1">
            <a:spLocks noChangeArrowheads="1"/>
          </p:cNvSpPr>
          <p:nvPr/>
        </p:nvSpPr>
        <p:spPr bwMode="auto">
          <a:xfrm>
            <a:off x="7969795" y="2925674"/>
            <a:ext cx="165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a:t>
            </a:r>
          </a:p>
        </p:txBody>
      </p:sp>
      <p:sp>
        <p:nvSpPr>
          <p:cNvPr id="27" name="Text Box 13"/>
          <p:cNvSpPr txBox="1">
            <a:spLocks noChangeArrowheads="1"/>
          </p:cNvSpPr>
          <p:nvPr/>
        </p:nvSpPr>
        <p:spPr bwMode="auto">
          <a:xfrm>
            <a:off x="7969795" y="4253026"/>
            <a:ext cx="165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vêtements?</a:t>
            </a:r>
          </a:p>
        </p:txBody>
      </p:sp>
      <p:sp>
        <p:nvSpPr>
          <p:cNvPr id="28" name="Line 6"/>
          <p:cNvSpPr>
            <a:spLocks noChangeShapeType="1"/>
          </p:cNvSpPr>
          <p:nvPr/>
        </p:nvSpPr>
        <p:spPr bwMode="auto">
          <a:xfrm>
            <a:off x="1993131" y="3115185"/>
            <a:ext cx="34290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0"/>
          <p:cNvSpPr>
            <a:spLocks noChangeShapeType="1"/>
          </p:cNvSpPr>
          <p:nvPr/>
        </p:nvSpPr>
        <p:spPr bwMode="auto">
          <a:xfrm flipH="1">
            <a:off x="5881563" y="333756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12"/>
          <p:cNvSpPr>
            <a:spLocks noChangeShapeType="1"/>
          </p:cNvSpPr>
          <p:nvPr/>
        </p:nvSpPr>
        <p:spPr bwMode="auto">
          <a:xfrm flipH="1">
            <a:off x="6385619" y="4606393"/>
            <a:ext cx="324036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Line 8"/>
          <p:cNvSpPr>
            <a:spLocks noChangeShapeType="1"/>
          </p:cNvSpPr>
          <p:nvPr/>
        </p:nvSpPr>
        <p:spPr bwMode="auto">
          <a:xfrm flipH="1">
            <a:off x="7105699" y="5131260"/>
            <a:ext cx="25202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Text Box 9"/>
          <p:cNvSpPr txBox="1">
            <a:spLocks noChangeArrowheads="1"/>
          </p:cNvSpPr>
          <p:nvPr/>
        </p:nvSpPr>
        <p:spPr bwMode="auto">
          <a:xfrm>
            <a:off x="8257827" y="475708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mains?</a:t>
            </a:r>
          </a:p>
        </p:txBody>
      </p:sp>
      <p:sp>
        <p:nvSpPr>
          <p:cNvPr id="33"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rPr>
              <a:t>Les connaissances antérieures à propos d’une personne en particulier (par ouï-dire), par ex. </a:t>
            </a:r>
            <a:r>
              <a:rPr lang="fr-CH" altLang="de-DE" sz="2400" dirty="0">
                <a:solidFill>
                  <a:srgbClr val="333333"/>
                </a:solidFill>
                <a:latin typeface="Calibri Light"/>
              </a:rPr>
              <a:t>la remarque d’un ami</a:t>
            </a:r>
          </a:p>
          <a:p>
            <a:pPr marL="342900" lvl="0" indent="-342900" defTabSz="914400" fontAlgn="base">
              <a:buClr>
                <a:srgbClr val="000000"/>
              </a:buClr>
              <a:buFont typeface="WingDings"/>
              <a:buChar char=""/>
              <a:defRPr/>
            </a:pPr>
            <a:r>
              <a:rPr lang="fr-CH" altLang="de-DE" sz="2400" dirty="0">
                <a:solidFill>
                  <a:srgbClr val="333333"/>
                </a:solidFill>
                <a:latin typeface="Calibri Light"/>
              </a:rPr>
              <a:t>Les connaissances antérieures à propos de personnes semblables, par ex. les motocyclistes.</a:t>
            </a:r>
          </a:p>
          <a:p>
            <a:pPr marL="342900" lvl="0" indent="-342900" defTabSz="914400" fontAlgn="base">
              <a:buClr>
                <a:srgbClr val="000000"/>
              </a:buClr>
              <a:buFont typeface="WingDings"/>
              <a:buChar char=""/>
              <a:defRPr/>
            </a:pPr>
            <a:r>
              <a:rPr lang="fr-FR" altLang="de-DE" sz="2400" dirty="0">
                <a:solidFill>
                  <a:srgbClr val="333333"/>
                </a:solidFill>
                <a:latin typeface="Calibri Light"/>
              </a:rPr>
              <a:t>Intuition.</a:t>
            </a:r>
          </a:p>
          <a:p>
            <a:pPr marL="342900" lvl="0" indent="-342900" defTabSz="914400" fontAlgn="base">
              <a:buClr>
                <a:srgbClr val="000000"/>
              </a:buClr>
              <a:buFont typeface="WingDings"/>
              <a:buChar char=""/>
              <a:defRPr/>
            </a:pPr>
            <a:r>
              <a:rPr lang="fr-FR" altLang="de-DE" sz="2400" dirty="0">
                <a:solidFill>
                  <a:srgbClr val="333333"/>
                </a:solidFill>
                <a:latin typeface="Calibri Light"/>
              </a:rPr>
              <a:t>Quelque chose d’écrit : par exemple, par e-mail ou discussion sur internet.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pic>
        <p:nvPicPr>
          <p:cNvPr id="11"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r-FR" sz="2400">
                <a:solidFill>
                  <a:srgbClr val="333333"/>
                </a:solidFill>
                <a:latin typeface="Calibri Light"/>
              </a:rPr>
              <a:t>Après avoir discuté les aspects contribuant au jugement d’une personne, nous voulons maintenant nous centrer sur les forces et faiblesses des questions sociales.</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
        <p:nvSpPr>
          <p:cNvPr id="6" name="Title 5"/>
          <p:cNvSpPr>
            <a:spLocks noGrp="1"/>
          </p:cNvSpPr>
          <p:nvPr>
            <p:ph type="title"/>
          </p:nvPr>
        </p:nvSpPr>
        <p:spPr/>
        <p:txBody>
          <a:bodyPr/>
          <a:lstStyle/>
          <a:p>
            <a:r>
              <a:rPr lang="fr-FR" sz="3600">
                <a:solidFill>
                  <a:srgbClr val="004992"/>
                </a:solidFill>
                <a:latin typeface="Calibri Light"/>
              </a:rPr>
              <a:t>Avantages et désavantages de certaines questions sociales</a:t>
            </a:r>
            <a:endParaRPr lang="en-US" sz="3600">
              <a:solidFill>
                <a:srgbClr val="004992"/>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045789571"/>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85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29434096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gestes et la posture peuvent accentuer les mots, ex: serrer les dents quand on est en colère, lever la main pour saluer, baisser la tête pour prier.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signes indirects ont souvent un sens: des gestes désordonnés peuvent indiquer la nervosité (cependant ils peuvent être le fait de différences culturelles) l’affaissement peut être le signe d’une faible confiance en soi.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764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195296878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gestes et la posture peuvent accentuer les mots, ex: serrer les dents quand on est en colère, lever la main pour saluer, baisser la tête pour prier.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signes indirects ont souvent un sens: des gestes désordonnés peuvent indiquer la nervosité (cependant ils peuvent être le fait de différences culturelles) l’affaissement peut être le signe d’une faible confiance en soi.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 langage du corps peut mener à une fausse interprétation.</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Ex: Quelqu’un qui semble avoir confiance en lui peut juste se mettre en avant. Une difformité posturale peut faire penser qu’une personne a une faible confiance en elle.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804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2202272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925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1893675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Souvent on pense plus à ce qu’on écrit qu’à ce qu’on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901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19160872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Souvent on pense plus à ce qu’on écrit qu’à ce qu’on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Parfois il faut lire entre les lignes pour comprendre la signification. Cependant ça peut mener à des conclusions incorrectes!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Une nouvelle étude montre que les personnes qui écrivent des e-mail et celles qui les lisent ont une grande confiance dans le ton (par ex. l’ironie) d'un même e-mail. En réalité il n'y a que 56 % de congruence ce qui est à peine plus que le hasard.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67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42222025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19963992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Connaître une culture ou un groupe ethnique différent aide à comprendre les personnes qui appartiennent à ce groupe. Chaque culture a ses règles sociales non écrites.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1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35474785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Connaître une culture ou un groupe ethnique différent aide à comprendre les personnes qui appartiennent à ce groupe. Chaque culture a ses règles sociales non écrites.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gens agissent souvent de manière non stéréotypée! Les personnes qui ont une certaine foi ou qui viennent d’un certain pays peuvent être confrontés à des préjugés (ex: les musulmans sont fanatiques; les américains des USA sont arrogants et ne mangent que de la mauvaise nourriture).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49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Apparence et réalité!</a:t>
            </a:r>
          </a:p>
        </p:txBody>
      </p:sp>
      <p:sp>
        <p:nvSpPr>
          <p:cNvPr id="5" name="Content Placeholder 4"/>
          <p:cNvSpPr>
            <a:spLocks noGrp="1"/>
          </p:cNvSpPr>
          <p:nvPr>
            <p:ph idx="1"/>
          </p:nvPr>
        </p:nvSpPr>
        <p:spPr/>
        <p:txBody>
          <a:bodyPr/>
          <a:lstStyle/>
          <a:p>
            <a:pPr lvl="0" defTabSz="914400" fontAlgn="base">
              <a:buClr>
                <a:srgbClr val="333333"/>
              </a:buClr>
            </a:pPr>
            <a:r>
              <a:rPr lang="fr-FR" altLang="de-DE" sz="2400" dirty="0">
                <a:solidFill>
                  <a:srgbClr val="333333"/>
                </a:solidFill>
                <a:latin typeface="Calibri Light"/>
              </a:rPr>
              <a:t>… aucun des aspects qui viennent d’être mentionnés (langage, langage du corps, intuition etc.) n’est digne de confiance en soi!</a:t>
            </a:r>
          </a:p>
          <a:p>
            <a:pPr marL="342900" lvl="0" indent="-342900" defTabSz="914400" fontAlgn="base">
              <a:buClr>
                <a:srgbClr val="000000"/>
              </a:buClr>
              <a:buFont typeface="WingDings"/>
              <a:buChar char=""/>
            </a:pPr>
            <a:r>
              <a:rPr lang="fr-FR" altLang="de-DE" sz="2400" i="1" dirty="0">
                <a:solidFill>
                  <a:srgbClr val="004992"/>
                </a:solidFill>
                <a:latin typeface="Calibri Light"/>
              </a:rPr>
              <a:t>Tous les aspects doivent être pris en compte! </a:t>
            </a:r>
            <a:r>
              <a:rPr lang="fr-FR" altLang="de-DE" sz="2400" dirty="0">
                <a:solidFill>
                  <a:srgbClr val="004992"/>
                </a:solidFill>
                <a:latin typeface="Calibri Light"/>
              </a:rPr>
              <a:t>Combinés, ils aident à établir un jugement fiable d’une situation…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personnes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difficultés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personnes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difficultés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déduire les motifs et les buts de personnes présentant un comportement donné.</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213155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manque d’empathie favorise les interprétations erronées dans la psychose - exemples</a:t>
            </a:r>
            <a:endParaRPr lang="en-US" sz="360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
        <p:nvSpPr>
          <p:cNvPr id="43034" name="Rechteck 1"/>
          <p:cNvSpPr>
            <a:spLocks noChangeArrowheads="1"/>
          </p:cNvSpPr>
          <p:nvPr/>
        </p:nvSpPr>
        <p:spPr bwMode="auto">
          <a:xfrm>
            <a:off x="408954" y="616530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2000" dirty="0">
                <a:solidFill>
                  <a:srgbClr val="004992"/>
                </a:solidFill>
                <a:latin typeface="Calibri Light"/>
                <a:cs typeface="Times New Roman" panose="02020603050405020304" pitchFamily="18" charset="0"/>
              </a:rPr>
              <a:t>Est-ce que quelqu’un pourrait raconter brièvement une expérience personnelle?</a:t>
            </a:r>
          </a:p>
        </p:txBody>
      </p:sp>
      <p:graphicFrame>
        <p:nvGraphicFramePr>
          <p:cNvPr id="7" name="Table 6"/>
          <p:cNvGraphicFramePr>
            <a:graphicFrameLocks noGrp="1"/>
          </p:cNvGraphicFramePr>
          <p:nvPr>
            <p:extLst>
              <p:ext uri="{D42A27DB-BD31-4B8C-83A1-F6EECF244321}">
                <p14:modId xmlns:p14="http://schemas.microsoft.com/office/powerpoint/2010/main" val="3233015805"/>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39122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Événement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Explication durant la psychose</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Autres explications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Après que le docteur vous aie parlé, il a rigolé avec l’infirmière.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“Ils </a:t>
                      </a:r>
                      <a:r>
                        <a:rPr kumimoji="0" lang="fr-FR" sz="2000" b="0" i="0" u="none" strike="noStrike" cap="none" normalizeH="0" baseline="0" dirty="0">
                          <a:ln>
                            <a:noFill/>
                          </a:ln>
                          <a:solidFill>
                            <a:srgbClr val="333333"/>
                          </a:solidFill>
                          <a:effectLst/>
                          <a:latin typeface="Calibri Light"/>
                          <a:ea typeface="ＭＳ Ｐゴシック" pitchFamily="34" charset="-128"/>
                        </a:rPr>
                        <a:t>se moquent de </a:t>
                      </a:r>
                      <a:r>
                        <a:rPr kumimoji="0" lang="fr-FR" sz="2000" b="0" i="0" u="none" strike="noStrike" cap="none" normalizeH="0" baseline="0">
                          <a:ln>
                            <a:noFill/>
                          </a:ln>
                          <a:solidFill>
                            <a:srgbClr val="333333"/>
                          </a:solidFill>
                          <a:effectLst/>
                          <a:latin typeface="Calibri Light"/>
                          <a:ea typeface="ＭＳ Ｐゴシック" pitchFamily="34" charset="-128"/>
                        </a:rPr>
                        <a:t>moi.”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C’est une pure coïncidence, le docteur et l’infirmière étaient en train de parler d’autre chose.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Un passant vous regarde à deux reprises et se retourne ensuite.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dirty="0">
                          <a:ln>
                            <a:noFill/>
                          </a:ln>
                          <a:solidFill>
                            <a:srgbClr val="333333"/>
                          </a:solidFill>
                          <a:effectLst/>
                          <a:latin typeface="Calibri Light"/>
                          <a:ea typeface="ＭＳ Ｐゴシック" pitchFamily="34" charset="-128"/>
                        </a:rPr>
                        <a:t>Vous êtes convaincu que l’homme vous poursuit.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Le passant est fâché, parce que vous avez eu l’air horrifié lorsqu’il vous a observé une première fois. Il se retourne pour savoir ce qui ne va pas.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Quelqu’un d’autre cligne des yeux devant vous.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 code morse est un signal d’alarme.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La personne est éblouie par le soleil; une coïncidence, un intérêt.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defRP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defRPr/>
            </a:pPr>
            <a:r>
              <a:rPr lang="fr-CH" altLang="de-DE" sz="2400" dirty="0">
                <a:solidFill>
                  <a:srgbClr val="333333"/>
                </a:solidFill>
                <a:latin typeface="Calibri Light"/>
              </a:rPr>
              <a:t>Vous devez distinguer les informations qui sont importantes pour vous de ce que les personnages pensent les uns des autres!</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defRP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defRPr/>
            </a:pPr>
            <a:r>
              <a:rPr lang="fr-CH" altLang="de-DE" sz="2400" dirty="0">
                <a:solidFill>
                  <a:srgbClr val="333333"/>
                </a:solidFill>
                <a:latin typeface="Calibri Light"/>
              </a:rPr>
              <a:t>Vous devez distinguer les informations qui sont importantes pour vous de ce que les personnages pensent les uns des autres!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Quelles informations additionnelles sont-elles requises pour donner une réponse définitive?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57011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67590"/>
          <p:cNvSpPr txBox="1">
            <a:spLocks noChangeArrowheads="1"/>
          </p:cNvSpPr>
          <p:nvPr/>
        </p:nvSpPr>
        <p:spPr bwMode="auto">
          <a:xfrm>
            <a:off x="2677085" y="5910371"/>
            <a:ext cx="6807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fr-FR" altLang="de-DE" sz="2400">
                <a:solidFill>
                  <a:srgbClr val="004992"/>
                </a:solidFill>
                <a:latin typeface="Calibri Light"/>
              </a:rPr>
              <a:t>Qu'est-ce que les gens peuvent penser...ont-ils raison?</a:t>
            </a:r>
            <a:endParaRPr lang="de-DE" altLang="de-DE" sz="2400" dirty="0">
              <a:solidFill>
                <a:srgbClr val="004992"/>
              </a:solidFill>
              <a:latin typeface="Calibri Light"/>
            </a:endParaRPr>
          </a:p>
        </p:txBody>
      </p:sp>
      <p:sp>
        <p:nvSpPr>
          <p:cNvPr id="15" name="Caption_67590"/>
          <p:cNvSpPr txBox="1">
            <a:spLocks noChangeArrowheads="1"/>
          </p:cNvSpPr>
          <p:nvPr/>
        </p:nvSpPr>
        <p:spPr bwMode="auto">
          <a:xfrm>
            <a:off x="2677085" y="896802"/>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400" dirty="0">
                <a:solidFill>
                  <a:srgbClr val="333333"/>
                </a:solidFill>
                <a:latin typeface="Calibri Light"/>
              </a:rPr>
              <a:t>Exemple: un homme en surpoids tombe d'une chaise</a:t>
            </a:r>
            <a:endParaRPr lang="de-DE" altLang="de-DE" sz="2400" dirty="0">
              <a:solidFill>
                <a:srgbClr val="333333"/>
              </a:solidFill>
              <a:latin typeface="Calibri Light"/>
            </a:endParaRPr>
          </a:p>
        </p:txBody>
      </p:sp>
      <p:sp>
        <p:nvSpPr>
          <p:cNvPr id="49167" name="Rectangle 15"/>
          <p:cNvSpPr>
            <a:spLocks noChangeArrowheads="1"/>
          </p:cNvSpPr>
          <p:nvPr/>
        </p:nvSpPr>
        <p:spPr bwMode="auto">
          <a:xfrm>
            <a:off x="6239667" y="2606040"/>
            <a:ext cx="866032" cy="360363"/>
          </a:xfrm>
          <a:prstGeom prst="rect">
            <a:avLst/>
          </a:prstGeom>
          <a:noFill/>
          <a:ln>
            <a:noFill/>
          </a:ln>
        </p:spPr>
        <p:txBody>
          <a:bodyPr wrap="square" anchor="t"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900" dirty="0">
                <a:latin typeface="Calibri Light"/>
              </a:rPr>
              <a:t>Qu’est qu’il est gros!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solidFill>
                  <a:srgbClr val="004992"/>
                </a:solidFill>
                <a:latin typeface="Calibri Light"/>
              </a:rPr>
              <a:t>Un homme en surpoids tombe d'une chaise</a:t>
            </a:r>
            <a:br>
              <a:rPr lang="fr-FR" sz="3600">
                <a:solidFill>
                  <a:srgbClr val="004992"/>
                </a:solidFill>
                <a:latin typeface="Calibri Light"/>
              </a:rPr>
            </a:br>
            <a:r>
              <a:rPr lang="fr-FR">
                <a:solidFill>
                  <a:srgbClr val="004992"/>
                </a:solidFill>
                <a:latin typeface="Calibri Light"/>
              </a:rPr>
              <a:t>Qu'est-ce que la plupart des gens pensent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sp>
        <p:nvSpPr>
          <p:cNvPr id="51204" name="Text Box 4"/>
          <p:cNvSpPr txBox="1">
            <a:spLocks noChangeArrowheads="1"/>
          </p:cNvSpPr>
          <p:nvPr/>
        </p:nvSpPr>
        <p:spPr bwMode="auto">
          <a:xfrm>
            <a:off x="408955" y="5048016"/>
            <a:ext cx="11376000"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de-DE" sz="1800" dirty="0">
                <a:solidFill>
                  <a:srgbClr val="004992"/>
                </a:solidFill>
                <a:latin typeface="Calibri Light"/>
              </a:rPr>
              <a:t>Probable: </a:t>
            </a:r>
            <a:r>
              <a:rPr lang="fr-FR" altLang="de-DE" sz="1800" dirty="0">
                <a:latin typeface="Calibri Light"/>
              </a:rPr>
              <a:t>L'homme est trop lourd pour la chaise.</a:t>
            </a:r>
          </a:p>
          <a:p>
            <a:pPr eaLnBrk="1" hangingPunct="1">
              <a:spcBef>
                <a:spcPct val="50000"/>
              </a:spcBef>
              <a:buFontTx/>
              <a:buNone/>
            </a:pPr>
            <a:r>
              <a:rPr lang="fr-FR" altLang="de-DE" sz="1800" dirty="0">
                <a:solidFill>
                  <a:srgbClr val="004992"/>
                </a:solidFill>
                <a:latin typeface="Calibri Light"/>
              </a:rPr>
              <a:t>Moins probable: </a:t>
            </a:r>
            <a:r>
              <a:rPr lang="fr-FR" altLang="de-DE" sz="1800" dirty="0">
                <a:latin typeface="Calibri Light"/>
              </a:rPr>
              <a:t>L'homme s'est incliné sur sa chaise; la chaise est trop fragile</a:t>
            </a:r>
          </a:p>
          <a:p>
            <a:pPr eaLnBrk="1" hangingPunct="1">
              <a:spcBef>
                <a:spcPct val="50000"/>
              </a:spcBef>
              <a:buFontTx/>
              <a:buNone/>
            </a:pPr>
            <a:r>
              <a:rPr lang="fr-FR" altLang="de-DE" sz="1800" b="1" dirty="0">
                <a:solidFill>
                  <a:srgbClr val="004992"/>
                </a:solidFill>
                <a:latin typeface="Calibri Light"/>
              </a:rPr>
              <a:t>Pensée très improbable mais VRAIE!:</a:t>
            </a:r>
            <a:r>
              <a:rPr lang="fr-FR" altLang="de-DE" sz="1800" dirty="0">
                <a:solidFill>
                  <a:srgbClr val="004992"/>
                </a:solidFill>
                <a:latin typeface="Calibri Light"/>
              </a:rPr>
              <a:t> La chaise a été coupée avec une scie; c'est une pensée très improbable parce que personne n'a observé le garçon scier la chaise à la première image!</a:t>
            </a: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090"/>
          <p:cNvSpPr>
            <a:spLocks noChangeArrowheads="1"/>
          </p:cNvSpPr>
          <p:nvPr/>
        </p:nvSpPr>
        <p:spPr bwMode="auto">
          <a:xfrm>
            <a:off x="6002140" y="2996952"/>
            <a:ext cx="548640" cy="215900"/>
          </a:xfrm>
          <a:prstGeom prst="rect">
            <a:avLst/>
          </a:prstGeom>
          <a:noFill/>
          <a:ln>
            <a:noFill/>
          </a:ln>
        </p:spPr>
        <p:txBody>
          <a:bodyPr wrap="squar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600" dirty="0" err="1">
                <a:latin typeface="Calibri Light"/>
              </a:rPr>
              <a:t>Qu’est</a:t>
            </a:r>
            <a:r>
              <a:rPr lang="de-DE" altLang="de-DE" sz="600" dirty="0">
                <a:latin typeface="Calibri Light"/>
              </a:rPr>
              <a:t> </a:t>
            </a:r>
            <a:r>
              <a:rPr lang="de-DE" altLang="de-DE" sz="600" dirty="0" err="1">
                <a:latin typeface="Calibri Light"/>
              </a:rPr>
              <a:t>qu’il</a:t>
            </a:r>
            <a:r>
              <a:rPr lang="de-DE" altLang="de-DE" sz="600" dirty="0">
                <a:latin typeface="Calibri Light"/>
              </a:rPr>
              <a:t> est gros!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4"/>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Allons-y!</a:t>
            </a: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Oval 6"/>
          <p:cNvSpPr>
            <a:spLocks noChangeArrowheads="1"/>
          </p:cNvSpPr>
          <p:nvPr/>
        </p:nvSpPr>
        <p:spPr bwMode="auto">
          <a:xfrm>
            <a:off x="7154081" y="1813842"/>
            <a:ext cx="2976808" cy="7921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800">
                <a:latin typeface="Calibri Light"/>
              </a:rPr>
              <a:t>Le feu est vert!</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10"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3733"/>
          <p:cNvSpPr>
            <a:spLocks noChangeArrowheads="1"/>
          </p:cNvSpPr>
          <p:nvPr/>
        </p:nvSpPr>
        <p:spPr bwMode="auto">
          <a:xfrm>
            <a:off x="2893910" y="5884164"/>
            <a:ext cx="63736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000">
                <a:solidFill>
                  <a:srgbClr val="004992"/>
                </a:solidFill>
                <a:latin typeface="Calibri Light"/>
              </a:rPr>
              <a:t>Qu'éprouve probablement la femme dans cette situation? </a:t>
            </a:r>
            <a:endParaRPr lang="de-DE" altLang="de-DE" sz="2000" dirty="0">
              <a:solidFill>
                <a:srgbClr val="004992"/>
              </a:solidFill>
              <a:latin typeface="Calibri Light"/>
            </a:endParaRPr>
          </a:p>
        </p:txBody>
      </p:sp>
      <p:sp>
        <p:nvSpPr>
          <p:cNvPr id="13" name="Oval 6"/>
          <p:cNvSpPr>
            <a:spLocks noChangeArrowheads="1"/>
          </p:cNvSpPr>
          <p:nvPr/>
        </p:nvSpPr>
        <p:spPr bwMode="auto">
          <a:xfrm>
            <a:off x="6817667" y="1268685"/>
            <a:ext cx="2232025" cy="7921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800" dirty="0">
                <a:latin typeface="+mj-lt"/>
              </a:rPr>
              <a:t>Le feu est vert!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err="1">
                <a:solidFill>
                  <a:srgbClr val="004992"/>
                </a:solidFill>
                <a:latin typeface="Calibri Light"/>
              </a:rPr>
              <a:t>Que</a:t>
            </a:r>
            <a:r>
              <a:rPr lang="de-DE" altLang="de-DE" sz="2000" dirty="0">
                <a:solidFill>
                  <a:srgbClr val="004992"/>
                </a:solidFill>
                <a:latin typeface="Calibri Light"/>
              </a:rPr>
              <a:t> pense </a:t>
            </a:r>
            <a:r>
              <a:rPr lang="de-DE" altLang="de-DE" sz="2000" dirty="0" err="1">
                <a:solidFill>
                  <a:srgbClr val="004992"/>
                </a:solidFill>
                <a:latin typeface="Calibri Light"/>
              </a:rPr>
              <a:t>l'homme</a:t>
            </a:r>
            <a:r>
              <a:rPr lang="de-DE" altLang="de-DE" sz="2000" dirty="0">
                <a:solidFill>
                  <a:srgbClr val="004992"/>
                </a:solidFill>
                <a:latin typeface="Calibri Light"/>
              </a:rPr>
              <a:t>?</a:t>
            </a:r>
          </a:p>
        </p:txBody>
      </p:sp>
      <p:sp>
        <p:nvSpPr>
          <p:cNvPr id="13"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As-tu déjà rempli le questionnaire du personnel?</a:t>
            </a:r>
            <a:endParaRPr lang="de-DE" altLang="de-DE" sz="1200" dirty="0">
              <a:latin typeface="Calibri Light"/>
            </a:endParaRPr>
          </a:p>
        </p:txBody>
      </p:sp>
      <p:sp>
        <p:nvSpPr>
          <p:cNvPr id="14"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Pourriez-vous me dire combien de temps je peux emprunter ce livre?</a:t>
            </a:r>
            <a:endParaRPr lang="en-GB" altLang="de-DE" sz="1200" dirty="0">
              <a:latin typeface="Calibri Light"/>
            </a:endParaRPr>
          </a:p>
        </p:txBody>
      </p:sp>
      <p:sp>
        <p:nvSpPr>
          <p:cNvPr id="15"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Arrête avec ces questions stupides! Je ne devrais même pas prendre la peine de répondre!</a:t>
            </a:r>
            <a:endParaRPr lang="en-GB" altLang="de-DE" sz="1200" dirty="0">
              <a:latin typeface="Calibri Light"/>
            </a:endParaRPr>
          </a:p>
        </p:txBody>
      </p:sp>
    </p:spTree>
    <p:extLst>
      <p:ext uri="{BB962C8B-B14F-4D97-AF65-F5344CB8AC3E}">
        <p14:creationId xmlns:p14="http://schemas.microsoft.com/office/powerpoint/2010/main" val="1956617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Text Box 7"/>
          <p:cNvSpPr txBox="1">
            <a:spLocks noChangeArrowheads="1"/>
          </p:cNvSpPr>
          <p:nvPr/>
        </p:nvSpPr>
        <p:spPr bwMode="auto">
          <a:xfrm>
            <a:off x="8030363" y="1556792"/>
            <a:ext cx="822960" cy="457200"/>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600" dirty="0">
                <a:latin typeface="Calibri Light"/>
              </a:rPr>
              <a:t>Play soccer?</a:t>
            </a:r>
          </a:p>
        </p:txBody>
      </p:sp>
      <p:sp>
        <p:nvSpPr>
          <p:cNvPr id="61448"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latin typeface="Calibri Light"/>
            </a:endParaRPr>
          </a:p>
        </p:txBody>
      </p:sp>
      <p:sp>
        <p:nvSpPr>
          <p:cNvPr id="61451" name="Text Box 11"/>
          <p:cNvSpPr txBox="1">
            <a:spLocks noChangeArrowheads="1"/>
          </p:cNvSpPr>
          <p:nvPr/>
        </p:nvSpPr>
        <p:spPr bwMode="auto">
          <a:xfrm>
            <a:off x="4562606" y="1677986"/>
            <a:ext cx="961217"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Je suis</a:t>
            </a:r>
          </a:p>
          <a:p>
            <a:pPr eaLnBrk="1" hangingPunct="1">
              <a:lnSpc>
                <a:spcPct val="40000"/>
              </a:lnSpc>
              <a:spcBef>
                <a:spcPct val="50000"/>
              </a:spcBef>
              <a:buFontTx/>
              <a:buNone/>
            </a:pPr>
            <a:r>
              <a:rPr lang="de-DE" altLang="de-DE" sz="1000" b="1" dirty="0">
                <a:latin typeface="Calibri Light"/>
              </a:rPr>
              <a:t>Tu es </a:t>
            </a:r>
          </a:p>
        </p:txBody>
      </p:sp>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
        <p:nvSpPr>
          <p:cNvPr id="22" name="Caption_77829"/>
          <p:cNvSpPr txBox="1">
            <a:spLocks noChangeArrowheads="1"/>
          </p:cNvSpPr>
          <p:nvPr/>
        </p:nvSpPr>
        <p:spPr bwMode="auto">
          <a:xfrm>
            <a:off x="2632462" y="5884164"/>
            <a:ext cx="6896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000">
                <a:solidFill>
                  <a:srgbClr val="004992"/>
                </a:solidFill>
                <a:latin typeface="Calibri Light"/>
              </a:rPr>
              <a:t>Qu’est-ce que le gardien va penser? A-t-il raison ?</a:t>
            </a:r>
            <a:endParaRPr lang="de-DE" altLang="de-DE" sz="2000" dirty="0">
              <a:solidFill>
                <a:srgbClr val="004992"/>
              </a:solidFill>
              <a:latin typeface="Calibri Light"/>
            </a:endParaRPr>
          </a:p>
        </p:txBody>
      </p:sp>
      <p:sp>
        <p:nvSpPr>
          <p:cNvPr id="24"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Ecole de langues</a:t>
            </a:r>
            <a:endParaRPr lang="de-DE" sz="2400" kern="10" dirty="0">
              <a:ln w="9525">
                <a:solidFill>
                  <a:srgbClr val="000000"/>
                </a:solidFill>
                <a:round/>
                <a:headEnd/>
                <a:tailEnd/>
              </a:ln>
              <a:solidFill>
                <a:srgbClr val="000000"/>
              </a:solidFill>
              <a:latin typeface="Calibri Light"/>
            </a:endParaRPr>
          </a:p>
        </p:txBody>
      </p:sp>
      <p:sp>
        <p:nvSpPr>
          <p:cNvPr id="25"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Pelouse interdite</a:t>
            </a:r>
            <a:endParaRPr lang="de-DE" altLang="de-DE" sz="700" b="1" dirty="0">
              <a:latin typeface="Calibri Light"/>
              <a:cs typeface="Arial" panose="020B0604020202020204" pitchFamily="34" charset="0"/>
            </a:endParaRPr>
          </a:p>
        </p:txBody>
      </p:sp>
      <p:sp>
        <p:nvSpPr>
          <p:cNvPr id="26"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Pelouse interdite</a:t>
            </a:r>
            <a:endParaRPr lang="de-DE" altLang="de-DE" sz="800" b="1" dirty="0">
              <a:latin typeface="Calibri Light"/>
              <a:cs typeface="Arial" panose="020B0604020202020204" pitchFamily="34" charset="0"/>
            </a:endParaRPr>
          </a:p>
        </p:txBody>
      </p:sp>
      <p:sp>
        <p:nvSpPr>
          <p:cNvPr id="27"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a:latin typeface="Calibri Light"/>
              </a:rPr>
              <a:t>Français leçon 1 A</a:t>
            </a:r>
            <a:endParaRPr lang="de-DE" altLang="de-DE" sz="900"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fr-FR" altLang="de-DE" sz="2000" dirty="0">
                <a:solidFill>
                  <a:srgbClr val="004992"/>
                </a:solidFill>
                <a:latin typeface="Calibri Light"/>
              </a:rPr>
              <a:t>Que pense vraisemblablement l'homme devant la peinture?... A-t-il raison?</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
        <p:nvSpPr>
          <p:cNvPr id="16"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fr-FR" altLang="de-DE" sz="2000" dirty="0">
                <a:solidFill>
                  <a:srgbClr val="004992"/>
                </a:solidFill>
                <a:latin typeface="Calibri Light"/>
              </a:rPr>
              <a:t>Que pense la mère? A-t-elle besoin d'informations supplémentaires pour en être sûr?</a:t>
            </a:r>
            <a:endParaRPr lang="de-DE" altLang="de-DE" sz="2000" dirty="0">
              <a:solidFill>
                <a:srgbClr val="004992"/>
              </a:solidFill>
              <a:latin typeface="Calibri Light"/>
            </a:endParaRPr>
          </a:p>
        </p:txBody>
      </p:sp>
      <p:pic>
        <p:nvPicPr>
          <p:cNvPr id="2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1000">
                <a:latin typeface="Calibri Light"/>
              </a:rPr>
              <a:t>Je ne me sens pas bien!</a:t>
            </a:r>
            <a:endParaRPr lang="de-DE" altLang="de-DE" sz="1000" dirty="0">
              <a:latin typeface="Calibri Light"/>
            </a:endParaRPr>
          </a:p>
        </p:txBody>
      </p:sp>
      <p:sp>
        <p:nvSpPr>
          <p:cNvPr id="24"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900">
                <a:latin typeface="Calibri Light"/>
              </a:rPr>
              <a:t>Allez debout! Tu dois aller à l’école!</a:t>
            </a:r>
            <a:endParaRPr lang="de-DE" altLang="de-DE" sz="900" dirty="0">
              <a:latin typeface="Calibri Light"/>
            </a:endParaRPr>
          </a:p>
        </p:txBody>
      </p:sp>
      <p:sp>
        <p:nvSpPr>
          <p:cNvPr id="25" name="Oval 24"/>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Freeform 25"/>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Freeform 26"/>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800" dirty="0">
                <a:latin typeface="Calibri Light"/>
              </a:rPr>
              <a:t>Voici une tasse de thé, et le thermomètre. je reviens prendre la</a:t>
            </a:r>
          </a:p>
          <a:p>
            <a:pPr algn="ctr" eaLnBrk="1" hangingPunct="1">
              <a:spcBef>
                <a:spcPct val="0"/>
              </a:spcBef>
              <a:buFontTx/>
              <a:buNone/>
            </a:pPr>
            <a:r>
              <a:rPr lang="fr-FR" altLang="de-DE" sz="800" dirty="0">
                <a:latin typeface="Calibri Light"/>
              </a:rPr>
              <a:t>température dans 2 minutes. D’accord ?</a:t>
            </a:r>
            <a:endParaRPr lang="de-DE" altLang="de-DE" sz="800" dirty="0">
              <a:latin typeface="Calibri Light"/>
            </a:endParaRPr>
          </a:p>
        </p:txBody>
      </p:sp>
    </p:spTree>
    <p:extLst>
      <p:ext uri="{BB962C8B-B14F-4D97-AF65-F5344CB8AC3E}">
        <p14:creationId xmlns:p14="http://schemas.microsoft.com/office/powerpoint/2010/main" val="735818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30</a:t>
            </a:fld>
            <a:endParaRPr lang="de-DE" dirty="0"/>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[pour les </a:t>
            </a:r>
            <a:r>
              <a:rPr lang="en-US" i="1" spc="-5" dirty="0" err="1">
                <a:solidFill>
                  <a:srgbClr val="333333"/>
                </a:solidFill>
                <a:latin typeface="Calibri Light"/>
                <a:ea typeface="ＭＳ Ｐゴシック" panose="020B0600070205080204" pitchFamily="34" charset="-128"/>
                <a:cs typeface="Verdana"/>
              </a:rPr>
              <a:t>animateur</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306007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
        <p:nvSpPr>
          <p:cNvPr id="15"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fr-FR" altLang="de-DE" sz="2000">
                <a:solidFill>
                  <a:srgbClr val="004992"/>
                </a:solidFill>
                <a:latin typeface="Calibri Light"/>
              </a:rPr>
              <a:t>Que peut penser l'homme sur l'image N°3?</a:t>
            </a:r>
            <a:endParaRPr lang="de-DE" altLang="de-DE" sz="2000" dirty="0">
              <a:solidFill>
                <a:srgbClr val="004992"/>
              </a:solidFill>
              <a:latin typeface="Calibri Light"/>
            </a:endParaRPr>
          </a:p>
        </p:txBody>
      </p:sp>
      <p:sp>
        <p:nvSpPr>
          <p:cNvPr id="17"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Aimeriez-vous aller boire un café cette après-midi?</a:t>
            </a:r>
            <a:endParaRPr lang="de-DE" altLang="de-DE" sz="1200" b="1" dirty="0">
              <a:latin typeface="Calibri Light"/>
            </a:endParaRPr>
          </a:p>
        </p:txBody>
      </p:sp>
      <p:sp>
        <p:nvSpPr>
          <p:cNvPr id="18" name="Freeform 17"/>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J’ai déjà quelque chose de prévu…Désolé</a:t>
            </a:r>
            <a:endParaRPr lang="de-DE" altLang="de-DE" sz="1200" b="1" dirty="0">
              <a:latin typeface="Calibri Light"/>
            </a:endParaRPr>
          </a:p>
        </p:txBody>
      </p:sp>
    </p:spTree>
    <p:extLst>
      <p:ext uri="{BB962C8B-B14F-4D97-AF65-F5344CB8AC3E}">
        <p14:creationId xmlns:p14="http://schemas.microsoft.com/office/powerpoint/2010/main" val="2412643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FR"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FR"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FR"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FR"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Essayez d'évaluer les situations sociales complexes de différentes perspectives et considérez toutes les informations disponibles. </a:t>
            </a:r>
            <a:r>
              <a:rPr lang="fr-FR" altLang="de-DE" sz="2400" dirty="0">
                <a:solidFill>
                  <a:srgbClr val="333333"/>
                </a:solidFill>
                <a:latin typeface="Calibri Light"/>
                <a:cs typeface="Times New Roman" panose="02020603050405020304" pitchFamily="18" charset="0"/>
              </a:rPr>
              <a:t>Plus vous prendrez d'informations en compte, plus votre jugement sera approprié.</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1732039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Durant la psychose, les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a:t>
            </a:r>
            <a:r>
              <a:rPr lang="fr-FR" altLang="de-DE" sz="2400" dirty="0">
                <a:solidFill>
                  <a:srgbClr val="333333"/>
                </a:solidFill>
                <a:latin typeface="Calibri Light"/>
                <a:cs typeface="Times New Roman" panose="02020603050405020304" pitchFamily="18" charset="0"/>
              </a:rPr>
              <a:t> risquent de mal interpréter ou de sur-interpréter les expressions faciales et les actions.</a:t>
            </a:r>
          </a:p>
          <a:p>
            <a:pPr lvl="0" defTabSz="914400" fontAlgn="base"/>
            <a:r>
              <a:rPr lang="fr-FR" altLang="de-DE" sz="2400" dirty="0">
                <a:solidFill>
                  <a:srgbClr val="004992"/>
                </a:solidFill>
                <a:latin typeface="Calibri Light"/>
              </a:rPr>
              <a:t>Exemple: </a:t>
            </a:r>
            <a:r>
              <a:rPr lang="fr-FR" altLang="de-DE" sz="2400" dirty="0">
                <a:solidFill>
                  <a:srgbClr val="333333"/>
                </a:solidFill>
                <a:latin typeface="Calibri Light"/>
              </a:rPr>
              <a:t>Nadine se sent dévisagée, elle pense</a:t>
            </a:r>
            <a:r>
              <a:rPr lang="fr-FR" altLang="de-DE" sz="2400">
                <a:solidFill>
                  <a:srgbClr val="333333"/>
                </a:solidFill>
                <a:latin typeface="Calibri Light"/>
              </a:rPr>
              <a:t>: “Ils </a:t>
            </a:r>
            <a:r>
              <a:rPr lang="fr-FR" altLang="de-DE" sz="2400" dirty="0">
                <a:solidFill>
                  <a:srgbClr val="333333"/>
                </a:solidFill>
                <a:latin typeface="Calibri Light"/>
              </a:rPr>
              <a:t>vont </a:t>
            </a:r>
            <a:r>
              <a:rPr lang="fr-FR" altLang="de-DE" sz="2400">
                <a:solidFill>
                  <a:srgbClr val="333333"/>
                </a:solidFill>
                <a:latin typeface="Calibri Light"/>
              </a:rPr>
              <a:t>m’avoir.”</a:t>
            </a:r>
            <a:endParaRPr lang="fr-FR" altLang="de-DE" sz="2400" dirty="0">
              <a:solidFill>
                <a:srgbClr val="333333"/>
              </a:solidFill>
              <a:latin typeface="Calibri Light"/>
            </a:endParaRPr>
          </a:p>
          <a:p>
            <a:pPr lvl="0" defTabSz="914400" fontAlgn="base"/>
            <a:r>
              <a:rPr lang="fr-FR" altLang="de-DE" sz="2400" dirty="0">
                <a:solidFill>
                  <a:srgbClr val="004992"/>
                </a:solidFill>
                <a:latin typeface="Calibri Light"/>
              </a:rPr>
              <a:t>Contexte: </a:t>
            </a:r>
            <a:r>
              <a:rPr lang="fr-FR" altLang="de-DE" sz="2400" dirty="0">
                <a:solidFill>
                  <a:srgbClr val="333333"/>
                </a:solidFill>
                <a:latin typeface="Calibri Light"/>
              </a:rPr>
              <a:t>Nadine a peur depuis des semaines et elle porte des lunettes de soleil comme déguisement.</a:t>
            </a:r>
          </a:p>
          <a:p>
            <a:pPr lvl="0" defTabSz="914400" fontAlgn="base"/>
            <a:r>
              <a:rPr lang="fr-FR" altLang="de-DE" sz="2400" dirty="0">
                <a:solidFill>
                  <a:srgbClr val="004992"/>
                </a:solidFill>
                <a:latin typeface="Calibri Light"/>
              </a:rPr>
              <a:t>Mais: </a:t>
            </a:r>
            <a:r>
              <a:rPr lang="fr-FR" altLang="de-DE" sz="2400" dirty="0">
                <a:solidFill>
                  <a:srgbClr val="333333"/>
                </a:solidFill>
                <a:latin typeface="Calibri Light"/>
              </a:rPr>
              <a:t>à cause de son comportement particulier elle attire l’attention.</a:t>
            </a:r>
          </a:p>
          <a:p>
            <a:pPr lvl="0" defTabSz="914400" fontAlgn="base"/>
            <a:r>
              <a:rPr lang="fr-FR" altLang="de-DE" sz="2400" dirty="0">
                <a:solidFill>
                  <a:srgbClr val="333333"/>
                </a:solidFill>
                <a:latin typeface="Calibri Light"/>
                <a:cs typeface="Times New Roman" panose="02020603050405020304" pitchFamily="18" charset="0"/>
              </a:rPr>
              <a:t>«Se tromper est humain»– Prenez toujours en compte d'autres points de vue.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dirty="0">
                <a:solidFill>
                  <a:srgbClr val="333333"/>
                </a:solidFill>
              </a:rPr>
              <a:t>Entrenamiento Metacognitivo 8 – Stimmung</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43320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4128106708"/>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Verena Jung</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Britta Block</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Comic strip: overweight man, football, burglary, twins/Bildergeschichten: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2829</Words>
  <Application>Microsoft Office PowerPoint</Application>
  <PresentationFormat>Benutzerdefiniert</PresentationFormat>
  <Paragraphs>382</Paragraphs>
  <Slides>36</Slides>
  <Notes>36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36</vt:i4>
      </vt:variant>
    </vt:vector>
  </HeadingPairs>
  <TitlesOfParts>
    <vt:vector size="44" baseType="lpstr">
      <vt:lpstr>Arial</vt:lpstr>
      <vt:lpstr>Calibri</vt:lpstr>
      <vt:lpstr>Calibri Light</vt:lpstr>
      <vt:lpstr>Symbol</vt:lpstr>
      <vt:lpstr>Times New Roman</vt:lpstr>
      <vt:lpstr>Verdana</vt:lpstr>
      <vt:lpstr>WingDings</vt:lpstr>
      <vt:lpstr>UKE_PPT-Vorlage_16zu9</vt:lpstr>
      <vt:lpstr>MCT 6 B – Être empathique… II</vt:lpstr>
      <vt:lpstr>Si vous faites la connaissance de quelqu'un: à quels critères physiques vous intéressez-vous en premier? Est-ce que c‘est fiable pour un bon jugement?</vt:lpstr>
      <vt:lpstr>Si vous faites la connaissance de quelqu'un: à quels critères physiques vous intéressez-vous en premier? Est-ce que c‘est fiable pour un bon jugement?</vt:lpstr>
      <vt:lpstr>Quelles autres sources d'information peut-on considérer? Quel est le degré de fiabilité de ces informations?</vt:lpstr>
      <vt:lpstr>Quelles autres sources d'information peut-on considérer? Quel est le degré de fiabilité de ces informations?</vt:lpstr>
      <vt:lpstr>Avantages et désavantages de certaines questions sociales</vt:lpstr>
      <vt:lpstr>S’il vous plait, discutez des avantages et des inconvénients des traits suivants pour juger une personne.</vt:lpstr>
      <vt:lpstr>S’il vous plait, discutez des avantages et des inconvénients des traits suivants pour juger une personne.</vt:lpstr>
      <vt:lpstr>S’il vous plait,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Apparence et réalité!</vt:lpstr>
      <vt:lpstr>Pourquoi faisons-nous cela?</vt:lpstr>
      <vt:lpstr>Pourquoi faisons-nous cela?</vt:lpstr>
      <vt:lpstr>Comment le manque d’empathie favorise les interprétations erronées dans la psychose - exemples</vt:lpstr>
      <vt:lpstr>Exercice</vt:lpstr>
      <vt:lpstr>Exercice</vt:lpstr>
      <vt:lpstr>PowerPoint-Präsentation</vt:lpstr>
      <vt:lpstr>Un homme en surpoids tombe d'une chaise Qu'est-ce que la plupart des gens pensent ?</vt:lpstr>
      <vt:lpstr>Allons-y!</vt:lpstr>
      <vt:lpstr>PowerPoint-Präsentation</vt:lpstr>
      <vt:lpstr>PowerPoint-Präsentation</vt:lpstr>
      <vt:lpstr>PowerPoint-Präsentation</vt:lpstr>
      <vt:lpstr>PowerPoint-Präsentation</vt:lpstr>
      <vt:lpstr>PowerPoint-Präsentation</vt:lpstr>
      <vt:lpstr>Facultatif: Clip vidéo</vt:lpstr>
      <vt:lpstr>PowerPoint-Präsentation</vt:lpstr>
      <vt:lpstr>Transfert à la vie quotidienne</vt:lpstr>
      <vt:lpstr>Transfert à la vie quotidienne</vt:lpstr>
      <vt:lpstr>Quel rapport avec la psychose ?</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252</cp:revision>
  <dcterms:created xsi:type="dcterms:W3CDTF">2004-06-30T16:15:23Z</dcterms:created>
  <dcterms:modified xsi:type="dcterms:W3CDTF">2021-09-17T10:27:58Z</dcterms:modified>
</cp:coreProperties>
</file>