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332" r:id="rId2"/>
    <p:sldId id="259" r:id="rId3"/>
    <p:sldId id="315" r:id="rId4"/>
    <p:sldId id="316" r:id="rId5"/>
    <p:sldId id="261" r:id="rId6"/>
    <p:sldId id="333" r:id="rId7"/>
    <p:sldId id="317" r:id="rId8"/>
    <p:sldId id="263" r:id="rId9"/>
    <p:sldId id="264" r:id="rId10"/>
    <p:sldId id="265" r:id="rId11"/>
    <p:sldId id="319" r:id="rId12"/>
    <p:sldId id="268" r:id="rId13"/>
    <p:sldId id="318" r:id="rId14"/>
    <p:sldId id="271" r:id="rId15"/>
    <p:sldId id="320" r:id="rId16"/>
    <p:sldId id="321" r:id="rId17"/>
    <p:sldId id="273" r:id="rId18"/>
    <p:sldId id="322" r:id="rId19"/>
    <p:sldId id="276" r:id="rId20"/>
    <p:sldId id="323" r:id="rId21"/>
    <p:sldId id="324" r:id="rId22"/>
    <p:sldId id="278" r:id="rId23"/>
    <p:sldId id="325" r:id="rId24"/>
    <p:sldId id="279" r:id="rId25"/>
    <p:sldId id="280" r:id="rId26"/>
    <p:sldId id="281" r:id="rId27"/>
    <p:sldId id="282" r:id="rId28"/>
    <p:sldId id="283" r:id="rId29"/>
    <p:sldId id="284" r:id="rId30"/>
    <p:sldId id="285" r:id="rId31"/>
    <p:sldId id="286" r:id="rId32"/>
    <p:sldId id="287" r:id="rId33"/>
    <p:sldId id="289" r:id="rId34"/>
    <p:sldId id="326" r:id="rId35"/>
    <p:sldId id="290" r:id="rId36"/>
    <p:sldId id="294" r:id="rId37"/>
    <p:sldId id="327" r:id="rId38"/>
    <p:sldId id="328" r:id="rId39"/>
    <p:sldId id="329" r:id="rId40"/>
    <p:sldId id="295" r:id="rId41"/>
    <p:sldId id="296" r:id="rId42"/>
    <p:sldId id="297" r:id="rId43"/>
    <p:sldId id="298" r:id="rId44"/>
    <p:sldId id="299" r:id="rId45"/>
    <p:sldId id="300" r:id="rId46"/>
    <p:sldId id="301" r:id="rId47"/>
    <p:sldId id="302" r:id="rId48"/>
    <p:sldId id="303" r:id="rId49"/>
    <p:sldId id="304" r:id="rId50"/>
    <p:sldId id="307" r:id="rId51"/>
    <p:sldId id="330" r:id="rId52"/>
    <p:sldId id="331" r:id="rId53"/>
    <p:sldId id="308" r:id="rId54"/>
    <p:sldId id="309" r:id="rId55"/>
    <p:sldId id="314" r:id="rId56"/>
    <p:sldId id="311" r:id="rId57"/>
    <p:sldId id="312" r:id="rId58"/>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F30A1854-C103-4543-BAFE-7C6D547A358A}" type="datetimeFigureOut">
              <a:rPr lang="en-US" smtClean="0"/>
              <a:t>9/14/2021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D01C92C-9274-401F-B4A7-4EFDC15B699D}" type="slidenum">
              <a:rPr lang="en-US" smtClean="0"/>
              <a:t>‹Nr.›</a:t>
            </a:fld>
            <a:endParaRPr lang="en-US"/>
          </a:p>
        </p:txBody>
      </p:sp>
    </p:spTree>
    <p:extLst>
      <p:ext uri="{BB962C8B-B14F-4D97-AF65-F5344CB8AC3E}">
        <p14:creationId xmlns:p14="http://schemas.microsoft.com/office/powerpoint/2010/main" val="420835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a:t>
            </a:fld>
            <a:endParaRPr lang="en-US"/>
          </a:p>
        </p:txBody>
      </p:sp>
    </p:spTree>
    <p:extLst>
      <p:ext uri="{BB962C8B-B14F-4D97-AF65-F5344CB8AC3E}">
        <p14:creationId xmlns:p14="http://schemas.microsoft.com/office/powerpoint/2010/main" val="3124602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a:t>
            </a:fld>
            <a:endParaRPr lang="en-US"/>
          </a:p>
        </p:txBody>
      </p:sp>
    </p:spTree>
    <p:extLst>
      <p:ext uri="{BB962C8B-B14F-4D97-AF65-F5344CB8AC3E}">
        <p14:creationId xmlns:p14="http://schemas.microsoft.com/office/powerpoint/2010/main" val="1215153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a:t>
            </a:fld>
            <a:endParaRPr lang="en-US"/>
          </a:p>
        </p:txBody>
      </p:sp>
    </p:spTree>
    <p:extLst>
      <p:ext uri="{BB962C8B-B14F-4D97-AF65-F5344CB8AC3E}">
        <p14:creationId xmlns:p14="http://schemas.microsoft.com/office/powerpoint/2010/main" val="4184163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a:t>
            </a:fld>
            <a:endParaRPr lang="en-US"/>
          </a:p>
        </p:txBody>
      </p:sp>
    </p:spTree>
    <p:extLst>
      <p:ext uri="{BB962C8B-B14F-4D97-AF65-F5344CB8AC3E}">
        <p14:creationId xmlns:p14="http://schemas.microsoft.com/office/powerpoint/2010/main" val="3340878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6</a:t>
            </a:fld>
            <a:endParaRPr lang="en-US"/>
          </a:p>
        </p:txBody>
      </p:sp>
    </p:spTree>
    <p:extLst>
      <p:ext uri="{BB962C8B-B14F-4D97-AF65-F5344CB8AC3E}">
        <p14:creationId xmlns:p14="http://schemas.microsoft.com/office/powerpoint/2010/main" val="3782005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7</a:t>
            </a:fld>
            <a:endParaRPr lang="en-US"/>
          </a:p>
        </p:txBody>
      </p:sp>
    </p:spTree>
    <p:extLst>
      <p:ext uri="{BB962C8B-B14F-4D97-AF65-F5344CB8AC3E}">
        <p14:creationId xmlns:p14="http://schemas.microsoft.com/office/powerpoint/2010/main" val="1979531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8</a:t>
            </a:fld>
            <a:endParaRPr lang="en-US"/>
          </a:p>
        </p:txBody>
      </p:sp>
    </p:spTree>
    <p:extLst>
      <p:ext uri="{BB962C8B-B14F-4D97-AF65-F5344CB8AC3E}">
        <p14:creationId xmlns:p14="http://schemas.microsoft.com/office/powerpoint/2010/main" val="3312264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9</a:t>
            </a:fld>
            <a:endParaRPr lang="en-US"/>
          </a:p>
        </p:txBody>
      </p:sp>
    </p:spTree>
    <p:extLst>
      <p:ext uri="{BB962C8B-B14F-4D97-AF65-F5344CB8AC3E}">
        <p14:creationId xmlns:p14="http://schemas.microsoft.com/office/powerpoint/2010/main" val="329251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10</a:t>
            </a:fld>
            <a:endParaRPr lang="en-US"/>
          </a:p>
        </p:txBody>
      </p:sp>
    </p:spTree>
    <p:extLst>
      <p:ext uri="{BB962C8B-B14F-4D97-AF65-F5344CB8AC3E}">
        <p14:creationId xmlns:p14="http://schemas.microsoft.com/office/powerpoint/2010/main" val="3428200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11</a:t>
            </a:fld>
            <a:endParaRPr lang="en-US"/>
          </a:p>
        </p:txBody>
      </p:sp>
    </p:spTree>
    <p:extLst>
      <p:ext uri="{BB962C8B-B14F-4D97-AF65-F5344CB8AC3E}">
        <p14:creationId xmlns:p14="http://schemas.microsoft.com/office/powerpoint/2010/main" val="2480408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12</a:t>
            </a:fld>
            <a:endParaRPr lang="en-US"/>
          </a:p>
        </p:txBody>
      </p:sp>
    </p:spTree>
    <p:extLst>
      <p:ext uri="{BB962C8B-B14F-4D97-AF65-F5344CB8AC3E}">
        <p14:creationId xmlns:p14="http://schemas.microsoft.com/office/powerpoint/2010/main" val="1569771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13</a:t>
            </a:fld>
            <a:endParaRPr lang="en-US"/>
          </a:p>
        </p:txBody>
      </p:sp>
    </p:spTree>
    <p:extLst>
      <p:ext uri="{BB962C8B-B14F-4D97-AF65-F5344CB8AC3E}">
        <p14:creationId xmlns:p14="http://schemas.microsoft.com/office/powerpoint/2010/main" val="2462879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14</a:t>
            </a:fld>
            <a:endParaRPr lang="en-US"/>
          </a:p>
        </p:txBody>
      </p:sp>
    </p:spTree>
    <p:extLst>
      <p:ext uri="{BB962C8B-B14F-4D97-AF65-F5344CB8AC3E}">
        <p14:creationId xmlns:p14="http://schemas.microsoft.com/office/powerpoint/2010/main" val="1562095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15</a:t>
            </a:fld>
            <a:endParaRPr lang="en-US"/>
          </a:p>
        </p:txBody>
      </p:sp>
    </p:spTree>
    <p:extLst>
      <p:ext uri="{BB962C8B-B14F-4D97-AF65-F5344CB8AC3E}">
        <p14:creationId xmlns:p14="http://schemas.microsoft.com/office/powerpoint/2010/main" val="3728158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16</a:t>
            </a:fld>
            <a:endParaRPr lang="en-US"/>
          </a:p>
        </p:txBody>
      </p:sp>
    </p:spTree>
    <p:extLst>
      <p:ext uri="{BB962C8B-B14F-4D97-AF65-F5344CB8AC3E}">
        <p14:creationId xmlns:p14="http://schemas.microsoft.com/office/powerpoint/2010/main" val="2695623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17</a:t>
            </a:fld>
            <a:endParaRPr lang="en-US"/>
          </a:p>
        </p:txBody>
      </p:sp>
    </p:spTree>
    <p:extLst>
      <p:ext uri="{BB962C8B-B14F-4D97-AF65-F5344CB8AC3E}">
        <p14:creationId xmlns:p14="http://schemas.microsoft.com/office/powerpoint/2010/main" val="173668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18</a:t>
            </a:fld>
            <a:endParaRPr lang="en-US"/>
          </a:p>
        </p:txBody>
      </p:sp>
    </p:spTree>
    <p:extLst>
      <p:ext uri="{BB962C8B-B14F-4D97-AF65-F5344CB8AC3E}">
        <p14:creationId xmlns:p14="http://schemas.microsoft.com/office/powerpoint/2010/main" val="2770358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19</a:t>
            </a:fld>
            <a:endParaRPr lang="en-US"/>
          </a:p>
        </p:txBody>
      </p:sp>
    </p:spTree>
    <p:extLst>
      <p:ext uri="{BB962C8B-B14F-4D97-AF65-F5344CB8AC3E}">
        <p14:creationId xmlns:p14="http://schemas.microsoft.com/office/powerpoint/2010/main" val="1395388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20</a:t>
            </a:fld>
            <a:endParaRPr lang="en-US"/>
          </a:p>
        </p:txBody>
      </p:sp>
    </p:spTree>
    <p:extLst>
      <p:ext uri="{BB962C8B-B14F-4D97-AF65-F5344CB8AC3E}">
        <p14:creationId xmlns:p14="http://schemas.microsoft.com/office/powerpoint/2010/main" val="1760116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21</a:t>
            </a:fld>
            <a:endParaRPr lang="en-US"/>
          </a:p>
        </p:txBody>
      </p:sp>
    </p:spTree>
    <p:extLst>
      <p:ext uri="{BB962C8B-B14F-4D97-AF65-F5344CB8AC3E}">
        <p14:creationId xmlns:p14="http://schemas.microsoft.com/office/powerpoint/2010/main" val="4125946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22</a:t>
            </a:fld>
            <a:endParaRPr lang="en-US"/>
          </a:p>
        </p:txBody>
      </p:sp>
    </p:spTree>
    <p:extLst>
      <p:ext uri="{BB962C8B-B14F-4D97-AF65-F5344CB8AC3E}">
        <p14:creationId xmlns:p14="http://schemas.microsoft.com/office/powerpoint/2010/main" val="3321584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23</a:t>
            </a:fld>
            <a:endParaRPr lang="en-US"/>
          </a:p>
        </p:txBody>
      </p:sp>
    </p:spTree>
    <p:extLst>
      <p:ext uri="{BB962C8B-B14F-4D97-AF65-F5344CB8AC3E}">
        <p14:creationId xmlns:p14="http://schemas.microsoft.com/office/powerpoint/2010/main" val="3300044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24</a:t>
            </a:fld>
            <a:endParaRPr lang="en-US"/>
          </a:p>
        </p:txBody>
      </p:sp>
    </p:spTree>
    <p:extLst>
      <p:ext uri="{BB962C8B-B14F-4D97-AF65-F5344CB8AC3E}">
        <p14:creationId xmlns:p14="http://schemas.microsoft.com/office/powerpoint/2010/main" val="3068760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25</a:t>
            </a:fld>
            <a:endParaRPr lang="en-US"/>
          </a:p>
        </p:txBody>
      </p:sp>
    </p:spTree>
    <p:extLst>
      <p:ext uri="{BB962C8B-B14F-4D97-AF65-F5344CB8AC3E}">
        <p14:creationId xmlns:p14="http://schemas.microsoft.com/office/powerpoint/2010/main" val="4206917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26</a:t>
            </a:fld>
            <a:endParaRPr lang="en-US"/>
          </a:p>
        </p:txBody>
      </p:sp>
    </p:spTree>
    <p:extLst>
      <p:ext uri="{BB962C8B-B14F-4D97-AF65-F5344CB8AC3E}">
        <p14:creationId xmlns:p14="http://schemas.microsoft.com/office/powerpoint/2010/main" val="2383459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27</a:t>
            </a:fld>
            <a:endParaRPr lang="en-US"/>
          </a:p>
        </p:txBody>
      </p:sp>
    </p:spTree>
    <p:extLst>
      <p:ext uri="{BB962C8B-B14F-4D97-AF65-F5344CB8AC3E}">
        <p14:creationId xmlns:p14="http://schemas.microsoft.com/office/powerpoint/2010/main" val="318704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28</a:t>
            </a:fld>
            <a:endParaRPr lang="en-US"/>
          </a:p>
        </p:txBody>
      </p:sp>
    </p:spTree>
    <p:extLst>
      <p:ext uri="{BB962C8B-B14F-4D97-AF65-F5344CB8AC3E}">
        <p14:creationId xmlns:p14="http://schemas.microsoft.com/office/powerpoint/2010/main" val="1307549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29</a:t>
            </a:fld>
            <a:endParaRPr lang="en-US"/>
          </a:p>
        </p:txBody>
      </p:sp>
    </p:spTree>
    <p:extLst>
      <p:ext uri="{BB962C8B-B14F-4D97-AF65-F5344CB8AC3E}">
        <p14:creationId xmlns:p14="http://schemas.microsoft.com/office/powerpoint/2010/main" val="1712621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30</a:t>
            </a:fld>
            <a:endParaRPr lang="en-US"/>
          </a:p>
        </p:txBody>
      </p:sp>
    </p:spTree>
    <p:extLst>
      <p:ext uri="{BB962C8B-B14F-4D97-AF65-F5344CB8AC3E}">
        <p14:creationId xmlns:p14="http://schemas.microsoft.com/office/powerpoint/2010/main" val="3480838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31</a:t>
            </a:fld>
            <a:endParaRPr lang="en-US"/>
          </a:p>
        </p:txBody>
      </p:sp>
    </p:spTree>
    <p:extLst>
      <p:ext uri="{BB962C8B-B14F-4D97-AF65-F5344CB8AC3E}">
        <p14:creationId xmlns:p14="http://schemas.microsoft.com/office/powerpoint/2010/main" val="1368793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32</a:t>
            </a:fld>
            <a:endParaRPr lang="en-US"/>
          </a:p>
        </p:txBody>
      </p:sp>
    </p:spTree>
    <p:extLst>
      <p:ext uri="{BB962C8B-B14F-4D97-AF65-F5344CB8AC3E}">
        <p14:creationId xmlns:p14="http://schemas.microsoft.com/office/powerpoint/2010/main" val="2332182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33</a:t>
            </a:fld>
            <a:endParaRPr lang="en-US"/>
          </a:p>
        </p:txBody>
      </p:sp>
    </p:spTree>
    <p:extLst>
      <p:ext uri="{BB962C8B-B14F-4D97-AF65-F5344CB8AC3E}">
        <p14:creationId xmlns:p14="http://schemas.microsoft.com/office/powerpoint/2010/main" val="22878682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34</a:t>
            </a:fld>
            <a:endParaRPr lang="en-US"/>
          </a:p>
        </p:txBody>
      </p:sp>
    </p:spTree>
    <p:extLst>
      <p:ext uri="{BB962C8B-B14F-4D97-AF65-F5344CB8AC3E}">
        <p14:creationId xmlns:p14="http://schemas.microsoft.com/office/powerpoint/2010/main" val="4223982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35</a:t>
            </a:fld>
            <a:endParaRPr lang="en-US"/>
          </a:p>
        </p:txBody>
      </p:sp>
    </p:spTree>
    <p:extLst>
      <p:ext uri="{BB962C8B-B14F-4D97-AF65-F5344CB8AC3E}">
        <p14:creationId xmlns:p14="http://schemas.microsoft.com/office/powerpoint/2010/main" val="2869433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36</a:t>
            </a:fld>
            <a:endParaRPr lang="en-US"/>
          </a:p>
        </p:txBody>
      </p:sp>
    </p:spTree>
    <p:extLst>
      <p:ext uri="{BB962C8B-B14F-4D97-AF65-F5344CB8AC3E}">
        <p14:creationId xmlns:p14="http://schemas.microsoft.com/office/powerpoint/2010/main" val="4201478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37</a:t>
            </a:fld>
            <a:endParaRPr lang="en-US"/>
          </a:p>
        </p:txBody>
      </p:sp>
    </p:spTree>
    <p:extLst>
      <p:ext uri="{BB962C8B-B14F-4D97-AF65-F5344CB8AC3E}">
        <p14:creationId xmlns:p14="http://schemas.microsoft.com/office/powerpoint/2010/main" val="39402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38</a:t>
            </a:fld>
            <a:endParaRPr lang="en-US"/>
          </a:p>
        </p:txBody>
      </p:sp>
    </p:spTree>
    <p:extLst>
      <p:ext uri="{BB962C8B-B14F-4D97-AF65-F5344CB8AC3E}">
        <p14:creationId xmlns:p14="http://schemas.microsoft.com/office/powerpoint/2010/main" val="569913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39</a:t>
            </a:fld>
            <a:endParaRPr lang="en-US"/>
          </a:p>
        </p:txBody>
      </p:sp>
    </p:spTree>
    <p:extLst>
      <p:ext uri="{BB962C8B-B14F-4D97-AF65-F5344CB8AC3E}">
        <p14:creationId xmlns:p14="http://schemas.microsoft.com/office/powerpoint/2010/main" val="40325604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40</a:t>
            </a:fld>
            <a:endParaRPr lang="en-US"/>
          </a:p>
        </p:txBody>
      </p:sp>
    </p:spTree>
    <p:extLst>
      <p:ext uri="{BB962C8B-B14F-4D97-AF65-F5344CB8AC3E}">
        <p14:creationId xmlns:p14="http://schemas.microsoft.com/office/powerpoint/2010/main" val="2166119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41</a:t>
            </a:fld>
            <a:endParaRPr lang="en-US"/>
          </a:p>
        </p:txBody>
      </p:sp>
    </p:spTree>
    <p:extLst>
      <p:ext uri="{BB962C8B-B14F-4D97-AF65-F5344CB8AC3E}">
        <p14:creationId xmlns:p14="http://schemas.microsoft.com/office/powerpoint/2010/main" val="3639035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42</a:t>
            </a:fld>
            <a:endParaRPr lang="en-US"/>
          </a:p>
        </p:txBody>
      </p:sp>
    </p:spTree>
    <p:extLst>
      <p:ext uri="{BB962C8B-B14F-4D97-AF65-F5344CB8AC3E}">
        <p14:creationId xmlns:p14="http://schemas.microsoft.com/office/powerpoint/2010/main" val="31015459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43</a:t>
            </a:fld>
            <a:endParaRPr lang="en-US"/>
          </a:p>
        </p:txBody>
      </p:sp>
    </p:spTree>
    <p:extLst>
      <p:ext uri="{BB962C8B-B14F-4D97-AF65-F5344CB8AC3E}">
        <p14:creationId xmlns:p14="http://schemas.microsoft.com/office/powerpoint/2010/main" val="141640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44</a:t>
            </a:fld>
            <a:endParaRPr lang="en-US"/>
          </a:p>
        </p:txBody>
      </p:sp>
    </p:spTree>
    <p:extLst>
      <p:ext uri="{BB962C8B-B14F-4D97-AF65-F5344CB8AC3E}">
        <p14:creationId xmlns:p14="http://schemas.microsoft.com/office/powerpoint/2010/main" val="25406061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45</a:t>
            </a:fld>
            <a:endParaRPr lang="en-US"/>
          </a:p>
        </p:txBody>
      </p:sp>
    </p:spTree>
    <p:extLst>
      <p:ext uri="{BB962C8B-B14F-4D97-AF65-F5344CB8AC3E}">
        <p14:creationId xmlns:p14="http://schemas.microsoft.com/office/powerpoint/2010/main" val="30584007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46</a:t>
            </a:fld>
            <a:endParaRPr lang="en-US"/>
          </a:p>
        </p:txBody>
      </p:sp>
    </p:spTree>
    <p:extLst>
      <p:ext uri="{BB962C8B-B14F-4D97-AF65-F5344CB8AC3E}">
        <p14:creationId xmlns:p14="http://schemas.microsoft.com/office/powerpoint/2010/main" val="2219106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47</a:t>
            </a:fld>
            <a:endParaRPr lang="en-US"/>
          </a:p>
        </p:txBody>
      </p:sp>
    </p:spTree>
    <p:extLst>
      <p:ext uri="{BB962C8B-B14F-4D97-AF65-F5344CB8AC3E}">
        <p14:creationId xmlns:p14="http://schemas.microsoft.com/office/powerpoint/2010/main" val="12325781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48</a:t>
            </a:fld>
            <a:endParaRPr lang="en-US"/>
          </a:p>
        </p:txBody>
      </p:sp>
    </p:spTree>
    <p:extLst>
      <p:ext uri="{BB962C8B-B14F-4D97-AF65-F5344CB8AC3E}">
        <p14:creationId xmlns:p14="http://schemas.microsoft.com/office/powerpoint/2010/main" val="22690469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49</a:t>
            </a:fld>
            <a:endParaRPr lang="en-US"/>
          </a:p>
        </p:txBody>
      </p:sp>
    </p:spTree>
    <p:extLst>
      <p:ext uri="{BB962C8B-B14F-4D97-AF65-F5344CB8AC3E}">
        <p14:creationId xmlns:p14="http://schemas.microsoft.com/office/powerpoint/2010/main" val="855372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50</a:t>
            </a:fld>
            <a:endParaRPr lang="en-US"/>
          </a:p>
        </p:txBody>
      </p:sp>
    </p:spTree>
    <p:extLst>
      <p:ext uri="{BB962C8B-B14F-4D97-AF65-F5344CB8AC3E}">
        <p14:creationId xmlns:p14="http://schemas.microsoft.com/office/powerpoint/2010/main" val="12589634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51</a:t>
            </a:fld>
            <a:endParaRPr lang="en-US"/>
          </a:p>
        </p:txBody>
      </p:sp>
    </p:spTree>
    <p:extLst>
      <p:ext uri="{BB962C8B-B14F-4D97-AF65-F5344CB8AC3E}">
        <p14:creationId xmlns:p14="http://schemas.microsoft.com/office/powerpoint/2010/main" val="29715704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52</a:t>
            </a:fld>
            <a:endParaRPr lang="en-US"/>
          </a:p>
        </p:txBody>
      </p:sp>
    </p:spTree>
    <p:extLst>
      <p:ext uri="{BB962C8B-B14F-4D97-AF65-F5344CB8AC3E}">
        <p14:creationId xmlns:p14="http://schemas.microsoft.com/office/powerpoint/2010/main" val="38415057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53</a:t>
            </a:fld>
            <a:endParaRPr lang="en-US"/>
          </a:p>
        </p:txBody>
      </p:sp>
    </p:spTree>
    <p:extLst>
      <p:ext uri="{BB962C8B-B14F-4D97-AF65-F5344CB8AC3E}">
        <p14:creationId xmlns:p14="http://schemas.microsoft.com/office/powerpoint/2010/main" val="34691106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54</a:t>
            </a:fld>
            <a:endParaRPr lang="en-US"/>
          </a:p>
        </p:txBody>
      </p:sp>
    </p:spTree>
    <p:extLst>
      <p:ext uri="{BB962C8B-B14F-4D97-AF65-F5344CB8AC3E}">
        <p14:creationId xmlns:p14="http://schemas.microsoft.com/office/powerpoint/2010/main" val="15728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56</a:t>
            </a:fld>
            <a:endParaRPr lang="en-US"/>
          </a:p>
        </p:txBody>
      </p:sp>
    </p:spTree>
    <p:extLst>
      <p:ext uri="{BB962C8B-B14F-4D97-AF65-F5344CB8AC3E}">
        <p14:creationId xmlns:p14="http://schemas.microsoft.com/office/powerpoint/2010/main" val="9933676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01C92C-9274-401F-B4A7-4EFDC15B699D}" type="slidenum">
              <a:rPr lang="en-US" smtClean="0"/>
              <a:t>57</a:t>
            </a:fld>
            <a:endParaRPr lang="en-US"/>
          </a:p>
        </p:txBody>
      </p:sp>
    </p:spTree>
    <p:extLst>
      <p:ext uri="{BB962C8B-B14F-4D97-AF65-F5344CB8AC3E}">
        <p14:creationId xmlns:p14="http://schemas.microsoft.com/office/powerpoint/2010/main" val="3759972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1 – Style d'attribution</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 – Style d'attribution</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fr-FR"/>
              <a:t>Entraînement métacognitifs 1 – Style d'attribution</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B – </a:t>
            </a:r>
            <a:r>
              <a:rPr lang="nl-NL" dirty="0"/>
              <a:t>Style d'attribution</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426337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Attribution: Rendre responsable ou prendre sur soi</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r>
              <a:rPr lang="fr-FR" sz="2400" dirty="0">
                <a:solidFill>
                  <a:srgbClr val="333333"/>
                </a:solidFill>
                <a:latin typeface="Calibri Light"/>
              </a:rPr>
              <a:t>Attribution = inférer des causes pour des événements (par ex. rendre responsable ou prendre sur soi)</a:t>
            </a: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Attribution: Rendre responsable ou prendre sur soi</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r>
              <a:rPr lang="fr-FR" sz="2400" dirty="0">
                <a:solidFill>
                  <a:srgbClr val="333333"/>
                </a:solidFill>
                <a:latin typeface="Calibri Light"/>
              </a:rPr>
              <a:t>Attribution = inférer des causes pour des événements (par ex. rendre responsable ou prendre sur soi)</a:t>
            </a:r>
          </a:p>
          <a:p>
            <a:r>
              <a:rPr lang="fr-FR" sz="2400" dirty="0">
                <a:solidFill>
                  <a:srgbClr val="333333"/>
                </a:solidFill>
                <a:latin typeface="Calibri Light"/>
              </a:rPr>
              <a:t>Nous négligeons parfois les différentes et multiples causes qui peuvent être à la base d’un événement.</a:t>
            </a: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861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Attribution: Rendre responsable ou prendre sur soi</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r>
              <a:rPr lang="fr-FR" sz="2400" dirty="0">
                <a:solidFill>
                  <a:srgbClr val="333333"/>
                </a:solidFill>
                <a:latin typeface="Calibri Light"/>
              </a:rPr>
              <a:t>Attribution = inférer des causes pour des événements (par ex. rendre responsable ou prendre sur soi)</a:t>
            </a:r>
          </a:p>
          <a:p>
            <a:r>
              <a:rPr lang="fr-FR" sz="2400" dirty="0">
                <a:solidFill>
                  <a:srgbClr val="333333"/>
                </a:solidFill>
                <a:latin typeface="Calibri Light"/>
              </a:rPr>
              <a:t>Nous négligeons parfois les différentes et multiples causes qui peuvent être à la base d’un événement.</a:t>
            </a:r>
          </a:p>
          <a:p>
            <a:endParaRPr lang="fr-FR" sz="2400" dirty="0">
              <a:solidFill>
                <a:srgbClr val="333333"/>
              </a:solidFill>
              <a:latin typeface="Calibri Light"/>
            </a:endParaRPr>
          </a:p>
          <a:p>
            <a:r>
              <a:rPr lang="fr-FR" sz="2400" dirty="0">
                <a:solidFill>
                  <a:srgbClr val="004992"/>
                </a:solidFill>
                <a:latin typeface="Calibri Light"/>
              </a:rPr>
              <a:t>Quelles causes pourrions-nous attribuer à la situation suivante?</a:t>
            </a:r>
            <a:br>
              <a:rPr lang="fr-FR" sz="2400" dirty="0">
                <a:solidFill>
                  <a:srgbClr val="333333"/>
                </a:solidFill>
                <a:latin typeface="Calibri Light"/>
              </a:rPr>
            </a:br>
            <a:r>
              <a:rPr lang="fr-FR" sz="2400" dirty="0">
                <a:solidFill>
                  <a:srgbClr val="333333"/>
                </a:solidFill>
                <a:latin typeface="Calibri Light"/>
              </a:rPr>
              <a:t>Une amie ne vous a pas appelée.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2593525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Explications</a:t>
            </a:r>
            <a:endParaRPr sz="3600">
              <a:latin typeface="Calibri Light"/>
            </a:endParaRPr>
          </a:p>
        </p:txBody>
      </p:sp>
      <p:sp>
        <p:nvSpPr>
          <p:cNvPr id="6" name="Content Placeholder 5"/>
          <p:cNvSpPr>
            <a:spLocks noGrp="1"/>
          </p:cNvSpPr>
          <p:nvPr>
            <p:ph idx="1"/>
          </p:nvPr>
        </p:nvSpPr>
        <p:spPr/>
        <p:txBody>
          <a:bodyPr/>
          <a:lstStyle/>
          <a:p>
            <a:pPr marR="5080" lvl="0" defTabSz="914400"/>
            <a:r>
              <a:rPr lang="fr-FR" sz="2400" spc="-5" dirty="0">
                <a:solidFill>
                  <a:srgbClr val="333333"/>
                </a:solidFill>
                <a:latin typeface="Calibri Light"/>
                <a:cs typeface="Verdana"/>
              </a:rPr>
              <a:t>Pourquoi </a:t>
            </a:r>
            <a:r>
              <a:rPr lang="fr-FR" sz="2400" dirty="0">
                <a:solidFill>
                  <a:srgbClr val="333333"/>
                </a:solidFill>
                <a:latin typeface="Calibri Light"/>
                <a:cs typeface="Verdana"/>
              </a:rPr>
              <a:t>votre amie ne </a:t>
            </a:r>
            <a:r>
              <a:rPr lang="fr-FR" sz="2400" spc="-5" dirty="0">
                <a:solidFill>
                  <a:srgbClr val="333333"/>
                </a:solidFill>
                <a:latin typeface="Calibri Light"/>
                <a:cs typeface="Verdana"/>
              </a:rPr>
              <a:t>vous a-t-elle pas appelée?</a:t>
            </a:r>
            <a:endParaRPr lang="fr-FR" sz="2400" dirty="0">
              <a:solidFill>
                <a:srgbClr val="333333"/>
              </a:solidFill>
              <a:latin typeface="Calibri Light"/>
              <a:cs typeface="Verdana"/>
            </a:endParaRPr>
          </a:p>
          <a:p>
            <a:pPr lvl="0" defTabSz="914400"/>
            <a:r>
              <a:rPr lang="fr-FR" sz="2400" spc="-10" dirty="0">
                <a:solidFill>
                  <a:srgbClr val="004992"/>
                </a:solidFill>
                <a:latin typeface="Calibri Light"/>
                <a:cs typeface="Verdana"/>
              </a:rPr>
              <a:t>Attributions </a:t>
            </a:r>
            <a:r>
              <a:rPr lang="fr-FR" sz="2400" spc="-5" dirty="0">
                <a:solidFill>
                  <a:srgbClr val="004992"/>
                </a:solidFill>
                <a:latin typeface="Calibri Light"/>
                <a:cs typeface="Verdana"/>
              </a:rPr>
              <a:t>possibles pour </a:t>
            </a:r>
            <a:r>
              <a:rPr lang="fr-FR" sz="2400" dirty="0">
                <a:solidFill>
                  <a:srgbClr val="004992"/>
                </a:solidFill>
                <a:latin typeface="Calibri Light"/>
                <a:cs typeface="Verdana"/>
              </a:rPr>
              <a:t>ce</a:t>
            </a:r>
            <a:r>
              <a:rPr lang="fr-FR" sz="2400" spc="55" dirty="0">
                <a:solidFill>
                  <a:srgbClr val="004992"/>
                </a:solidFill>
                <a:latin typeface="Calibri Light"/>
                <a:cs typeface="Verdana"/>
              </a:rPr>
              <a:t> </a:t>
            </a:r>
            <a:r>
              <a:rPr lang="fr-FR" sz="2400" dirty="0">
                <a:solidFill>
                  <a:srgbClr val="004992"/>
                </a:solidFill>
                <a:latin typeface="Calibri Light"/>
                <a:cs typeface="Verdana"/>
              </a:rPr>
              <a:t>comportement…</a:t>
            </a:r>
          </a:p>
          <a:p>
            <a:pPr marR="264160" lvl="0" defTabSz="914400">
              <a:buClr>
                <a:srgbClr val="333333"/>
              </a:buClr>
              <a:tabLst>
                <a:tab pos="697230" algn="l"/>
              </a:tabLst>
            </a:pPr>
            <a:r>
              <a:rPr lang="fr-FR" sz="2400" dirty="0">
                <a:solidFill>
                  <a:srgbClr val="333333"/>
                </a:solidFill>
                <a:latin typeface="Calibri Light"/>
                <a:cs typeface="Verdana"/>
              </a:rPr>
              <a:t>???</a:t>
            </a:r>
            <a:endParaRPr lang="en-US" sz="2400" dirty="0">
              <a:latin typeface="Calibri Light"/>
            </a:endParaRP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Explications</a:t>
            </a:r>
            <a:endParaRPr sz="3600">
              <a:latin typeface="Calibri Light"/>
            </a:endParaRPr>
          </a:p>
        </p:txBody>
      </p:sp>
      <p:sp>
        <p:nvSpPr>
          <p:cNvPr id="6" name="Content Placeholder 5"/>
          <p:cNvSpPr>
            <a:spLocks noGrp="1"/>
          </p:cNvSpPr>
          <p:nvPr>
            <p:ph idx="1"/>
          </p:nvPr>
        </p:nvSpPr>
        <p:spPr/>
        <p:txBody>
          <a:bodyPr/>
          <a:lstStyle/>
          <a:p>
            <a:pPr marR="5080" lvl="0" defTabSz="914400"/>
            <a:r>
              <a:rPr lang="fr-FR" sz="2400" spc="-5" dirty="0">
                <a:solidFill>
                  <a:srgbClr val="333333"/>
                </a:solidFill>
                <a:latin typeface="Calibri Light"/>
                <a:cs typeface="Verdana"/>
              </a:rPr>
              <a:t>Pourquoi </a:t>
            </a:r>
            <a:r>
              <a:rPr lang="fr-FR" sz="2400" dirty="0">
                <a:solidFill>
                  <a:srgbClr val="333333"/>
                </a:solidFill>
                <a:latin typeface="Calibri Light"/>
                <a:cs typeface="Verdana"/>
              </a:rPr>
              <a:t>votre amie ne </a:t>
            </a:r>
            <a:r>
              <a:rPr lang="fr-FR" sz="2400" spc="-5" dirty="0">
                <a:solidFill>
                  <a:srgbClr val="333333"/>
                </a:solidFill>
                <a:latin typeface="Calibri Light"/>
                <a:cs typeface="Verdana"/>
              </a:rPr>
              <a:t>vous a-t-elle pas appelée?</a:t>
            </a:r>
            <a:endParaRPr lang="fr-FR" sz="2400" dirty="0">
              <a:solidFill>
                <a:srgbClr val="333333"/>
              </a:solidFill>
              <a:latin typeface="Calibri Light"/>
              <a:cs typeface="Verdana"/>
            </a:endParaRPr>
          </a:p>
          <a:p>
            <a:pPr lvl="0" defTabSz="914400"/>
            <a:r>
              <a:rPr lang="fr-FR" sz="2400" spc="-10" dirty="0">
                <a:solidFill>
                  <a:srgbClr val="004992"/>
                </a:solidFill>
                <a:latin typeface="Calibri Light"/>
                <a:cs typeface="Verdana"/>
              </a:rPr>
              <a:t>Attributions </a:t>
            </a:r>
            <a:r>
              <a:rPr lang="fr-FR" sz="2400" spc="-5" dirty="0">
                <a:solidFill>
                  <a:srgbClr val="004992"/>
                </a:solidFill>
                <a:latin typeface="Calibri Light"/>
                <a:cs typeface="Verdana"/>
              </a:rPr>
              <a:t>possibles pour </a:t>
            </a:r>
            <a:r>
              <a:rPr lang="fr-FR" sz="2400" dirty="0">
                <a:solidFill>
                  <a:srgbClr val="004992"/>
                </a:solidFill>
                <a:latin typeface="Calibri Light"/>
                <a:cs typeface="Verdana"/>
              </a:rPr>
              <a:t>ce</a:t>
            </a:r>
            <a:r>
              <a:rPr lang="fr-FR" sz="2400" spc="55" dirty="0">
                <a:solidFill>
                  <a:srgbClr val="004992"/>
                </a:solidFill>
                <a:latin typeface="Calibri Light"/>
                <a:cs typeface="Verdana"/>
              </a:rPr>
              <a:t> </a:t>
            </a:r>
            <a:r>
              <a:rPr lang="fr-FR" sz="2400" dirty="0">
                <a:solidFill>
                  <a:srgbClr val="004992"/>
                </a:solidFill>
                <a:latin typeface="Calibri Light"/>
                <a:cs typeface="Verdana"/>
              </a:rPr>
              <a:t>comportement…</a:t>
            </a:r>
          </a:p>
          <a:p>
            <a:pPr marL="342900" marR="264160" lvl="0" indent="-342900" defTabSz="914400">
              <a:buClr>
                <a:srgbClr val="333333"/>
              </a:buClr>
              <a:buFont typeface="WingDings"/>
              <a:buChar char=""/>
              <a:tabLst>
                <a:tab pos="697230" algn="l"/>
              </a:tabLst>
            </a:pPr>
            <a:r>
              <a:rPr lang="fr-FR" sz="2400" dirty="0">
                <a:solidFill>
                  <a:srgbClr val="333333"/>
                </a:solidFill>
                <a:latin typeface="Calibri Light"/>
                <a:cs typeface="Verdana"/>
              </a:rPr>
              <a:t>Je ne suis </a:t>
            </a:r>
            <a:r>
              <a:rPr lang="fr-FR" sz="2400" spc="-5" dirty="0">
                <a:solidFill>
                  <a:srgbClr val="333333"/>
                </a:solidFill>
                <a:latin typeface="Calibri Light"/>
                <a:cs typeface="Verdana"/>
              </a:rPr>
              <a:t>pas </a:t>
            </a:r>
            <a:r>
              <a:rPr lang="fr-FR" sz="2400" dirty="0">
                <a:solidFill>
                  <a:srgbClr val="333333"/>
                </a:solidFill>
                <a:latin typeface="Calibri Light"/>
                <a:cs typeface="Verdana"/>
              </a:rPr>
              <a:t>assez </a:t>
            </a:r>
            <a:r>
              <a:rPr lang="fr-FR" sz="2400" spc="-5" dirty="0">
                <a:solidFill>
                  <a:srgbClr val="333333"/>
                </a:solidFill>
                <a:latin typeface="Calibri Light"/>
                <a:cs typeface="Verdana"/>
              </a:rPr>
              <a:t>important </a:t>
            </a:r>
            <a:r>
              <a:rPr lang="fr-FR" sz="2400" dirty="0">
                <a:solidFill>
                  <a:srgbClr val="333333"/>
                </a:solidFill>
                <a:latin typeface="Calibri Light"/>
                <a:cs typeface="Verdana"/>
              </a:rPr>
              <a:t>à ses </a:t>
            </a:r>
            <a:r>
              <a:rPr lang="fr-FR" sz="2400" spc="-5" dirty="0">
                <a:solidFill>
                  <a:srgbClr val="333333"/>
                </a:solidFill>
                <a:latin typeface="Calibri Light"/>
                <a:cs typeface="Verdana"/>
              </a:rPr>
              <a:t>yeux. </a:t>
            </a:r>
            <a:r>
              <a:rPr lang="fr-FR" sz="2400" spc="-25" dirty="0">
                <a:solidFill>
                  <a:srgbClr val="333333"/>
                </a:solidFill>
                <a:latin typeface="Calibri Light"/>
                <a:cs typeface="Verdana"/>
              </a:rPr>
              <a:t>Avec </a:t>
            </a:r>
            <a:r>
              <a:rPr lang="fr-FR" sz="2400" dirty="0">
                <a:solidFill>
                  <a:srgbClr val="333333"/>
                </a:solidFill>
                <a:latin typeface="Calibri Light"/>
                <a:cs typeface="Verdana"/>
              </a:rPr>
              <a:t>quelqu'un </a:t>
            </a:r>
            <a:r>
              <a:rPr lang="fr-FR" sz="2400" spc="-5" dirty="0">
                <a:solidFill>
                  <a:srgbClr val="333333"/>
                </a:solidFill>
                <a:latin typeface="Calibri Light"/>
                <a:cs typeface="Verdana"/>
              </a:rPr>
              <a:t>d'autre, </a:t>
            </a:r>
            <a:r>
              <a:rPr lang="fr-FR" sz="2400" dirty="0">
                <a:solidFill>
                  <a:srgbClr val="333333"/>
                </a:solidFill>
                <a:latin typeface="Calibri Light"/>
                <a:cs typeface="Verdana"/>
              </a:rPr>
              <a:t>elle ne se </a:t>
            </a:r>
            <a:r>
              <a:rPr lang="fr-FR" sz="2400" spc="-5" dirty="0">
                <a:solidFill>
                  <a:srgbClr val="333333"/>
                </a:solidFill>
                <a:latin typeface="Calibri Light"/>
                <a:cs typeface="Verdana"/>
              </a:rPr>
              <a:t>le </a:t>
            </a:r>
            <a:r>
              <a:rPr lang="fr-FR" sz="2400" spc="-10" dirty="0">
                <a:solidFill>
                  <a:srgbClr val="333333"/>
                </a:solidFill>
                <a:latin typeface="Calibri Light"/>
                <a:cs typeface="Verdana"/>
              </a:rPr>
              <a:t>serait </a:t>
            </a:r>
            <a:r>
              <a:rPr lang="fr-FR" sz="2400" spc="-5" dirty="0">
                <a:solidFill>
                  <a:srgbClr val="333333"/>
                </a:solidFill>
                <a:latin typeface="Calibri Light"/>
                <a:cs typeface="Verdana"/>
              </a:rPr>
              <a:t>jamais</a:t>
            </a:r>
            <a:r>
              <a:rPr lang="fr-FR" sz="2400" spc="-10" dirty="0">
                <a:solidFill>
                  <a:srgbClr val="333333"/>
                </a:solidFill>
                <a:latin typeface="Calibri Light"/>
                <a:cs typeface="Verdana"/>
              </a:rPr>
              <a:t> </a:t>
            </a:r>
            <a:r>
              <a:rPr lang="fr-FR" sz="2400" spc="-5" dirty="0">
                <a:solidFill>
                  <a:srgbClr val="333333"/>
                </a:solidFill>
                <a:latin typeface="Calibri Light"/>
                <a:cs typeface="Verdana"/>
              </a:rPr>
              <a:t>permis.</a:t>
            </a:r>
            <a:endParaRPr lang="fr-FR" sz="2400" dirty="0">
              <a:solidFill>
                <a:srgbClr val="333333"/>
              </a:solidFill>
              <a:latin typeface="Calibri Light"/>
              <a:cs typeface="Verdana"/>
            </a:endParaRPr>
          </a:p>
          <a:p>
            <a:pPr marL="342900" marR="328930" lvl="0" indent="-342900" defTabSz="914400">
              <a:buClr>
                <a:srgbClr val="333333"/>
              </a:buClr>
              <a:buFont typeface="WingDings"/>
              <a:buChar char=""/>
              <a:tabLst>
                <a:tab pos="696595" algn="l"/>
                <a:tab pos="697230" algn="l"/>
              </a:tabLst>
            </a:pPr>
            <a:r>
              <a:rPr lang="fr-FR" sz="2400" spc="-5" dirty="0">
                <a:solidFill>
                  <a:srgbClr val="333333"/>
                </a:solidFill>
                <a:latin typeface="Calibri Light"/>
                <a:cs typeface="Verdana"/>
              </a:rPr>
              <a:t>C'est </a:t>
            </a:r>
            <a:r>
              <a:rPr lang="fr-FR" sz="2400" dirty="0">
                <a:solidFill>
                  <a:srgbClr val="333333"/>
                </a:solidFill>
                <a:latin typeface="Calibri Light"/>
                <a:cs typeface="Verdana"/>
              </a:rPr>
              <a:t>une </a:t>
            </a:r>
            <a:r>
              <a:rPr lang="fr-FR" sz="2400" spc="-5" dirty="0">
                <a:solidFill>
                  <a:srgbClr val="333333"/>
                </a:solidFill>
                <a:latin typeface="Calibri Light"/>
                <a:cs typeface="Verdana"/>
              </a:rPr>
              <a:t>personne très </a:t>
            </a:r>
            <a:r>
              <a:rPr lang="fr-FR" sz="2400" spc="-10" dirty="0">
                <a:solidFill>
                  <a:srgbClr val="333333"/>
                </a:solidFill>
                <a:latin typeface="Calibri Light"/>
                <a:cs typeface="Verdana"/>
              </a:rPr>
              <a:t>distraite </a:t>
            </a:r>
            <a:r>
              <a:rPr lang="fr-FR" sz="2400" dirty="0">
                <a:solidFill>
                  <a:srgbClr val="333333"/>
                </a:solidFill>
                <a:latin typeface="Calibri Light"/>
                <a:cs typeface="Verdana"/>
              </a:rPr>
              <a:t>et elle </a:t>
            </a:r>
            <a:r>
              <a:rPr lang="fr-FR" sz="2400" spc="-10" dirty="0">
                <a:solidFill>
                  <a:srgbClr val="333333"/>
                </a:solidFill>
                <a:latin typeface="Calibri Light"/>
                <a:cs typeface="Verdana"/>
              </a:rPr>
              <a:t>oublierait </a:t>
            </a:r>
            <a:r>
              <a:rPr lang="fr-FR" sz="2400" spc="-5" dirty="0">
                <a:solidFill>
                  <a:srgbClr val="333333"/>
                </a:solidFill>
                <a:latin typeface="Calibri Light"/>
                <a:cs typeface="Verdana"/>
              </a:rPr>
              <a:t>probablement </a:t>
            </a:r>
            <a:r>
              <a:rPr lang="fr-FR" sz="2400" dirty="0">
                <a:solidFill>
                  <a:srgbClr val="333333"/>
                </a:solidFill>
                <a:latin typeface="Calibri Light"/>
                <a:cs typeface="Verdana"/>
              </a:rPr>
              <a:t>même </a:t>
            </a:r>
            <a:r>
              <a:rPr lang="fr-FR" sz="2400" spc="-5" dirty="0">
                <a:solidFill>
                  <a:srgbClr val="333333"/>
                </a:solidFill>
                <a:latin typeface="Calibri Light"/>
                <a:cs typeface="Verdana"/>
              </a:rPr>
              <a:t>son propre anniversaire…</a:t>
            </a:r>
            <a:endParaRPr lang="fr-FR" sz="2400" dirty="0">
              <a:solidFill>
                <a:srgbClr val="333333"/>
              </a:solidFill>
              <a:latin typeface="Calibri Light"/>
              <a:cs typeface="Verdana"/>
            </a:endParaRPr>
          </a:p>
          <a:p>
            <a:pPr marL="342900" lvl="0" indent="-342900" defTabSz="914400">
              <a:buClr>
                <a:srgbClr val="333333"/>
              </a:buClr>
              <a:buFont typeface="WingDings"/>
              <a:buChar char=""/>
              <a:tabLst>
                <a:tab pos="696595" algn="l"/>
                <a:tab pos="697230" algn="l"/>
              </a:tabLst>
            </a:pPr>
            <a:r>
              <a:rPr lang="fr-FR" sz="2400" spc="-5" dirty="0">
                <a:solidFill>
                  <a:srgbClr val="333333"/>
                </a:solidFill>
                <a:latin typeface="Calibri Light"/>
                <a:cs typeface="Verdana"/>
              </a:rPr>
              <a:t>Elle </a:t>
            </a:r>
            <a:r>
              <a:rPr lang="fr-FR" sz="2400" dirty="0">
                <a:solidFill>
                  <a:srgbClr val="333333"/>
                </a:solidFill>
                <a:latin typeface="Calibri Light"/>
                <a:cs typeface="Verdana"/>
              </a:rPr>
              <a:t>a </a:t>
            </a:r>
            <a:r>
              <a:rPr lang="fr-FR" sz="2400" spc="-5" dirty="0">
                <a:solidFill>
                  <a:srgbClr val="333333"/>
                </a:solidFill>
                <a:latin typeface="Calibri Light"/>
                <a:cs typeface="Verdana"/>
              </a:rPr>
              <a:t>bientôt </a:t>
            </a:r>
            <a:r>
              <a:rPr lang="fr-FR" sz="2400" dirty="0">
                <a:solidFill>
                  <a:srgbClr val="333333"/>
                </a:solidFill>
                <a:latin typeface="Calibri Light"/>
                <a:cs typeface="Verdana"/>
              </a:rPr>
              <a:t>un </a:t>
            </a:r>
            <a:r>
              <a:rPr lang="fr-FR" sz="2400" spc="-5" dirty="0">
                <a:solidFill>
                  <a:srgbClr val="333333"/>
                </a:solidFill>
                <a:latin typeface="Calibri Light"/>
                <a:cs typeface="Verdana"/>
              </a:rPr>
              <a:t>examen important </a:t>
            </a:r>
            <a:r>
              <a:rPr lang="fr-FR" sz="2400" dirty="0">
                <a:solidFill>
                  <a:srgbClr val="333333"/>
                </a:solidFill>
                <a:latin typeface="Calibri Light"/>
                <a:cs typeface="Verdana"/>
              </a:rPr>
              <a:t>et</a:t>
            </a:r>
            <a:r>
              <a:rPr lang="fr-FR" sz="2400" spc="40" dirty="0">
                <a:solidFill>
                  <a:srgbClr val="333333"/>
                </a:solidFill>
                <a:latin typeface="Calibri Light"/>
                <a:cs typeface="Verdana"/>
              </a:rPr>
              <a:t> </a:t>
            </a:r>
            <a:r>
              <a:rPr lang="fr-FR" sz="2400" dirty="0">
                <a:solidFill>
                  <a:srgbClr val="333333"/>
                </a:solidFill>
                <a:latin typeface="Calibri Light"/>
                <a:cs typeface="Verdana"/>
              </a:rPr>
              <a:t>n'a, </a:t>
            </a:r>
            <a:r>
              <a:rPr lang="fr-FR" sz="2400" spc="-5" dirty="0">
                <a:solidFill>
                  <a:srgbClr val="333333"/>
                </a:solidFill>
                <a:latin typeface="Calibri Light"/>
                <a:cs typeface="Verdana"/>
              </a:rPr>
              <a:t>pour cette </a:t>
            </a:r>
            <a:r>
              <a:rPr lang="fr-FR" sz="2400" spc="-10" dirty="0">
                <a:solidFill>
                  <a:srgbClr val="333333"/>
                </a:solidFill>
                <a:latin typeface="Calibri Light"/>
                <a:cs typeface="Verdana"/>
              </a:rPr>
              <a:t>raison, </a:t>
            </a:r>
            <a:r>
              <a:rPr lang="fr-FR" sz="2400" spc="-5" dirty="0">
                <a:solidFill>
                  <a:srgbClr val="333333"/>
                </a:solidFill>
                <a:latin typeface="Calibri Light"/>
                <a:cs typeface="Verdana"/>
              </a:rPr>
              <a:t>pas de</a:t>
            </a:r>
            <a:r>
              <a:rPr lang="fr-FR" sz="2400" spc="40" dirty="0">
                <a:solidFill>
                  <a:srgbClr val="333333"/>
                </a:solidFill>
                <a:latin typeface="Calibri Light"/>
                <a:cs typeface="Verdana"/>
              </a:rPr>
              <a:t> </a:t>
            </a:r>
            <a:r>
              <a:rPr lang="fr-FR" sz="2400" spc="-5" dirty="0">
                <a:solidFill>
                  <a:srgbClr val="333333"/>
                </a:solidFill>
                <a:latin typeface="Calibri Light"/>
                <a:cs typeface="Verdana"/>
              </a:rPr>
              <a:t>temps.</a:t>
            </a:r>
            <a:endParaRPr lang="en-US" sz="2400" dirty="0">
              <a:latin typeface="Calibri Light"/>
            </a:endParaRP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625905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Explications</a:t>
            </a:r>
            <a:endParaRPr sz="3600">
              <a:latin typeface="Calibri Light"/>
            </a:endParaRPr>
          </a:p>
        </p:txBody>
      </p:sp>
      <p:sp>
        <p:nvSpPr>
          <p:cNvPr id="6" name="Content Placeholder 5"/>
          <p:cNvSpPr>
            <a:spLocks noGrp="1"/>
          </p:cNvSpPr>
          <p:nvPr>
            <p:ph idx="1"/>
          </p:nvPr>
        </p:nvSpPr>
        <p:spPr/>
        <p:txBody>
          <a:bodyPr/>
          <a:lstStyle/>
          <a:p>
            <a:pPr marR="5080" lvl="0" defTabSz="914400"/>
            <a:r>
              <a:rPr lang="fr-FR" sz="2400" spc="-5" dirty="0">
                <a:solidFill>
                  <a:srgbClr val="333333"/>
                </a:solidFill>
                <a:latin typeface="Calibri Light"/>
                <a:cs typeface="Verdana"/>
              </a:rPr>
              <a:t>Pourquoi </a:t>
            </a:r>
            <a:r>
              <a:rPr lang="fr-FR" sz="2400" dirty="0">
                <a:solidFill>
                  <a:srgbClr val="333333"/>
                </a:solidFill>
                <a:latin typeface="Calibri Light"/>
                <a:cs typeface="Verdana"/>
              </a:rPr>
              <a:t>votre amie ne </a:t>
            </a:r>
            <a:r>
              <a:rPr lang="fr-FR" sz="2400" spc="-5" dirty="0">
                <a:solidFill>
                  <a:srgbClr val="333333"/>
                </a:solidFill>
                <a:latin typeface="Calibri Light"/>
                <a:cs typeface="Verdana"/>
              </a:rPr>
              <a:t>vous a-t-elle pas appelée?</a:t>
            </a:r>
            <a:endParaRPr lang="fr-FR" sz="2400" dirty="0">
              <a:solidFill>
                <a:srgbClr val="333333"/>
              </a:solidFill>
              <a:latin typeface="Calibri Light"/>
              <a:cs typeface="Verdana"/>
            </a:endParaRPr>
          </a:p>
          <a:p>
            <a:pPr lvl="0" defTabSz="914400"/>
            <a:r>
              <a:rPr lang="fr-FR" sz="2400" spc="-10" dirty="0">
                <a:solidFill>
                  <a:srgbClr val="004992"/>
                </a:solidFill>
                <a:latin typeface="Calibri Light"/>
                <a:cs typeface="Verdana"/>
              </a:rPr>
              <a:t>Attributions </a:t>
            </a:r>
            <a:r>
              <a:rPr lang="fr-FR" sz="2400" spc="-5" dirty="0">
                <a:solidFill>
                  <a:srgbClr val="004992"/>
                </a:solidFill>
                <a:latin typeface="Calibri Light"/>
                <a:cs typeface="Verdana"/>
              </a:rPr>
              <a:t>possibles pour </a:t>
            </a:r>
            <a:r>
              <a:rPr lang="fr-FR" sz="2400" dirty="0">
                <a:solidFill>
                  <a:srgbClr val="004992"/>
                </a:solidFill>
                <a:latin typeface="Calibri Light"/>
                <a:cs typeface="Verdana"/>
              </a:rPr>
              <a:t>ce</a:t>
            </a:r>
            <a:r>
              <a:rPr lang="fr-FR" sz="2400" spc="55" dirty="0">
                <a:solidFill>
                  <a:srgbClr val="004992"/>
                </a:solidFill>
                <a:latin typeface="Calibri Light"/>
                <a:cs typeface="Verdana"/>
              </a:rPr>
              <a:t> </a:t>
            </a:r>
            <a:r>
              <a:rPr lang="fr-FR" sz="2400" dirty="0">
                <a:solidFill>
                  <a:srgbClr val="004992"/>
                </a:solidFill>
                <a:latin typeface="Calibri Light"/>
                <a:cs typeface="Verdana"/>
              </a:rPr>
              <a:t>comportement…</a:t>
            </a: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graphicFrame>
        <p:nvGraphicFramePr>
          <p:cNvPr id="7" name="Group 68"/>
          <p:cNvGraphicFramePr>
            <a:graphicFrameLocks/>
          </p:cNvGraphicFramePr>
          <p:nvPr>
            <p:extLst>
              <p:ext uri="{D42A27DB-BD31-4B8C-83A1-F6EECF244321}">
                <p14:modId xmlns:p14="http://schemas.microsoft.com/office/powerpoint/2010/main" val="2168546922"/>
              </p:ext>
            </p:extLst>
          </p:nvPr>
        </p:nvGraphicFramePr>
        <p:xfrm>
          <a:off x="408955" y="3471161"/>
          <a:ext cx="11376000" cy="2468784"/>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292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...moi-même</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Je ne suis pas assez important à ses yeux.</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292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...les autres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C'est une personne très distraite.</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8">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situation</a:t>
                      </a: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hasard</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Elle a bientôt un examen important et n'a, pour cette raison, pas de temps.</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12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Rendre responsable ou prendre sur soi</a:t>
            </a:r>
            <a:endParaRPr sz="3600" dirty="0">
              <a:latin typeface="Calibri Light"/>
            </a:endParaRPr>
          </a:p>
        </p:txBody>
      </p:sp>
      <p:sp>
        <p:nvSpPr>
          <p:cNvPr id="6" name="Content Placeholder 5"/>
          <p:cNvSpPr>
            <a:spLocks noGrp="1"/>
          </p:cNvSpPr>
          <p:nvPr>
            <p:ph idx="1"/>
          </p:nvPr>
        </p:nvSpPr>
        <p:spPr/>
        <p:txBody>
          <a:bodyPr/>
          <a:lstStyle/>
          <a:p>
            <a:pPr marR="5080" lvl="0" defTabSz="914400"/>
            <a:r>
              <a:rPr lang="fr-FR" sz="2400" spc="-5" dirty="0">
                <a:solidFill>
                  <a:srgbClr val="333333"/>
                </a:solidFill>
                <a:latin typeface="Calibri Light"/>
                <a:cs typeface="Verdana"/>
              </a:rPr>
              <a:t>Comme </a:t>
            </a:r>
            <a:r>
              <a:rPr lang="fr-FR" sz="2400" dirty="0">
                <a:solidFill>
                  <a:srgbClr val="333333"/>
                </a:solidFill>
                <a:latin typeface="Calibri Light"/>
                <a:cs typeface="Verdana"/>
              </a:rPr>
              <a:t>exposé </a:t>
            </a:r>
            <a:r>
              <a:rPr lang="fr-FR" sz="2400" spc="-5" dirty="0">
                <a:solidFill>
                  <a:srgbClr val="333333"/>
                </a:solidFill>
                <a:latin typeface="Calibri Light"/>
                <a:cs typeface="Verdana"/>
              </a:rPr>
              <a:t>précédemment, les événements peuvent </a:t>
            </a:r>
            <a:r>
              <a:rPr lang="fr-FR" sz="2400" spc="-15" dirty="0">
                <a:solidFill>
                  <a:srgbClr val="333333"/>
                </a:solidFill>
                <a:latin typeface="Calibri Light"/>
                <a:cs typeface="Verdana"/>
              </a:rPr>
              <a:t>avoir </a:t>
            </a:r>
            <a:r>
              <a:rPr lang="fr-FR" sz="2400" spc="-5" dirty="0">
                <a:solidFill>
                  <a:srgbClr val="333333"/>
                </a:solidFill>
                <a:latin typeface="Calibri Light"/>
                <a:cs typeface="Verdana"/>
              </a:rPr>
              <a:t>de nombreuses causes sous-jacentes.</a:t>
            </a:r>
          </a:p>
          <a:p>
            <a:pPr marR="5080" lvl="0" defTabSz="914400"/>
            <a:r>
              <a:rPr lang="fr-FR" sz="2400" dirty="0">
                <a:solidFill>
                  <a:srgbClr val="333333"/>
                </a:solidFill>
                <a:latin typeface="Calibri Light"/>
                <a:cs typeface="Verdana"/>
              </a:rPr>
              <a:t>Bien </a:t>
            </a:r>
            <a:r>
              <a:rPr lang="fr-FR" sz="2400" spc="-5" dirty="0">
                <a:solidFill>
                  <a:srgbClr val="333333"/>
                </a:solidFill>
                <a:latin typeface="Calibri Light"/>
                <a:cs typeface="Verdana"/>
              </a:rPr>
              <a:t>que dans la plus part des </a:t>
            </a:r>
            <a:r>
              <a:rPr lang="fr-FR" sz="2400" dirty="0">
                <a:solidFill>
                  <a:srgbClr val="333333"/>
                </a:solidFill>
                <a:latin typeface="Calibri Light"/>
                <a:cs typeface="Verdana"/>
              </a:rPr>
              <a:t>cas une </a:t>
            </a:r>
            <a:r>
              <a:rPr lang="fr-FR" sz="2400" spc="-5" dirty="0">
                <a:solidFill>
                  <a:srgbClr val="333333"/>
                </a:solidFill>
                <a:latin typeface="Calibri Light"/>
                <a:cs typeface="Verdana"/>
              </a:rPr>
              <a:t>multitude de facteurs soient impliqués, souvent </a:t>
            </a:r>
            <a:r>
              <a:rPr lang="fr-FR" sz="2400" dirty="0">
                <a:solidFill>
                  <a:srgbClr val="333333"/>
                </a:solidFill>
                <a:latin typeface="Calibri Light"/>
                <a:cs typeface="Verdana"/>
              </a:rPr>
              <a:t>nous n’en </a:t>
            </a:r>
            <a:r>
              <a:rPr lang="fr-FR" sz="2400" spc="-5" dirty="0">
                <a:solidFill>
                  <a:srgbClr val="333333"/>
                </a:solidFill>
                <a:latin typeface="Calibri Light"/>
                <a:cs typeface="Verdana"/>
              </a:rPr>
              <a:t>considérons qu’un </a:t>
            </a:r>
            <a:r>
              <a:rPr lang="fr-FR" sz="2400" dirty="0">
                <a:solidFill>
                  <a:srgbClr val="333333"/>
                </a:solidFill>
                <a:latin typeface="Calibri Light"/>
                <a:cs typeface="Verdana"/>
              </a:rPr>
              <a:t>seul aspect </a:t>
            </a:r>
            <a:r>
              <a:rPr lang="fr-FR" sz="2400" spc="-5" dirty="0">
                <a:solidFill>
                  <a:srgbClr val="333333"/>
                </a:solidFill>
                <a:latin typeface="Calibri Light"/>
                <a:cs typeface="Verdana"/>
              </a:rPr>
              <a:t>(par </a:t>
            </a:r>
            <a:r>
              <a:rPr lang="fr-FR" sz="2400" spc="-45" dirty="0">
                <a:solidFill>
                  <a:srgbClr val="333333"/>
                </a:solidFill>
                <a:latin typeface="Calibri Light"/>
                <a:cs typeface="Verdana"/>
              </a:rPr>
              <a:t>ex., </a:t>
            </a:r>
            <a:r>
              <a:rPr lang="fr-FR" sz="2400" spc="-5" dirty="0">
                <a:solidFill>
                  <a:srgbClr val="333333"/>
                </a:solidFill>
                <a:latin typeface="Calibri Light"/>
                <a:cs typeface="Verdana"/>
              </a:rPr>
              <a:t>rendre responsable les autres plutôt que </a:t>
            </a:r>
            <a:r>
              <a:rPr lang="fr-FR" sz="2400" dirty="0">
                <a:solidFill>
                  <a:srgbClr val="333333"/>
                </a:solidFill>
                <a:latin typeface="Calibri Light"/>
                <a:cs typeface="Verdana"/>
              </a:rPr>
              <a:t>soi- même ou </a:t>
            </a:r>
            <a:r>
              <a:rPr lang="fr-FR" sz="2400" spc="-5" dirty="0">
                <a:solidFill>
                  <a:srgbClr val="333333"/>
                </a:solidFill>
                <a:latin typeface="Calibri Light"/>
                <a:cs typeface="Verdana"/>
              </a:rPr>
              <a:t>inversement).</a:t>
            </a:r>
            <a:endParaRPr lang="en-US" sz="2400" dirty="0">
              <a:latin typeface="Calibri Light"/>
            </a:endParaRP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Vous quittez l’hôpital presque sans symptômes</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spc="-5" dirty="0">
                <a:solidFill>
                  <a:srgbClr val="004992"/>
                </a:solidFill>
                <a:latin typeface="Calibri Light"/>
                <a:cs typeface="Verdana"/>
              </a:rPr>
              <a:t>Explications...</a:t>
            </a:r>
            <a:endParaRPr lang="en-US" sz="2400" dirty="0">
              <a:solidFill>
                <a:srgbClr val="004992"/>
              </a:solidFill>
              <a:latin typeface="Calibri Light"/>
              <a:cs typeface="Verdana"/>
            </a:endParaRPr>
          </a:p>
          <a:p>
            <a:pPr lvl="0" defTabSz="914400"/>
            <a:r>
              <a:rPr lang="en-US" sz="2400" spc="-5" dirty="0">
                <a:solidFill>
                  <a:srgbClr val="004992"/>
                </a:solidFill>
                <a:latin typeface="Calibri Light"/>
                <a:cs typeface="Verdana"/>
              </a:rPr>
              <a:t>...</a:t>
            </a:r>
            <a:r>
              <a:rPr lang="en-US" sz="2400" spc="-65" dirty="0">
                <a:solidFill>
                  <a:srgbClr val="004992"/>
                </a:solidFill>
                <a:latin typeface="Calibri Light"/>
                <a:cs typeface="Verdana"/>
              </a:rPr>
              <a:t> </a:t>
            </a:r>
            <a:r>
              <a:rPr lang="en-US" sz="2400" dirty="0" err="1">
                <a:solidFill>
                  <a:srgbClr val="004992"/>
                </a:solidFill>
                <a:latin typeface="Calibri Light"/>
                <a:cs typeface="Verdana"/>
              </a:rPr>
              <a:t>Moi-même</a:t>
            </a:r>
            <a:r>
              <a:rPr lang="en-US" sz="2400" dirty="0">
                <a:solidFill>
                  <a:srgbClr val="004992"/>
                </a:solidFill>
                <a:latin typeface="Calibri Light"/>
                <a:cs typeface="Verdana"/>
              </a:rPr>
              <a:t>:</a:t>
            </a:r>
          </a:p>
          <a:p>
            <a:pPr lvl="0" defTabSz="914400"/>
            <a:r>
              <a:rPr lang="fr-FR" sz="2400" spc="-5" dirty="0">
                <a:solidFill>
                  <a:srgbClr val="004992"/>
                </a:solidFill>
                <a:latin typeface="Calibri Light"/>
                <a:cs typeface="Verdana"/>
              </a:rPr>
              <a:t>... Les</a:t>
            </a:r>
            <a:r>
              <a:rPr lang="fr-FR" sz="2400" spc="-25" dirty="0">
                <a:solidFill>
                  <a:srgbClr val="004992"/>
                </a:solidFill>
                <a:latin typeface="Calibri Light"/>
                <a:cs typeface="Verdana"/>
              </a:rPr>
              <a:t> </a:t>
            </a:r>
            <a:r>
              <a:rPr lang="fr-FR" sz="2400" spc="-5" dirty="0">
                <a:solidFill>
                  <a:srgbClr val="004992"/>
                </a:solidFill>
                <a:latin typeface="Calibri Light"/>
                <a:cs typeface="Verdana"/>
              </a:rPr>
              <a:t>autres:</a:t>
            </a:r>
            <a:endParaRPr lang="fr-FR" sz="2400" dirty="0">
              <a:solidFill>
                <a:srgbClr val="004992"/>
              </a:solidFill>
              <a:latin typeface="Calibri Light"/>
              <a:cs typeface="Verdana"/>
            </a:endParaRPr>
          </a:p>
          <a:p>
            <a:pPr lvl="0" defTabSz="914400"/>
            <a:r>
              <a:rPr lang="fr-FR" sz="2400" spc="-5" dirty="0">
                <a:solidFill>
                  <a:srgbClr val="004992"/>
                </a:solidFill>
                <a:latin typeface="Calibri Light"/>
                <a:cs typeface="Verdana"/>
              </a:rPr>
              <a:t>... Situation </a:t>
            </a:r>
            <a:r>
              <a:rPr lang="fr-FR" sz="2400" dirty="0">
                <a:solidFill>
                  <a:srgbClr val="004992"/>
                </a:solidFill>
                <a:latin typeface="Calibri Light"/>
                <a:cs typeface="Verdana"/>
              </a:rPr>
              <a:t>ou</a:t>
            </a:r>
            <a:r>
              <a:rPr lang="fr-FR" sz="2400" spc="-50" dirty="0">
                <a:solidFill>
                  <a:srgbClr val="004992"/>
                </a:solidFill>
                <a:latin typeface="Calibri Light"/>
                <a:cs typeface="Verdana"/>
              </a:rPr>
              <a:t> </a:t>
            </a:r>
            <a:r>
              <a:rPr lang="fr-FR" sz="2400" spc="-5" dirty="0">
                <a:solidFill>
                  <a:srgbClr val="004992"/>
                </a:solidFill>
                <a:latin typeface="Calibri Light"/>
                <a:cs typeface="Verdana"/>
              </a:rPr>
              <a:t>hasard</a:t>
            </a:r>
            <a:endParaRPr lang="en-US" sz="2400" dirty="0">
              <a:solidFill>
                <a:srgbClr val="004992"/>
              </a:solidFill>
              <a:latin typeface="Calibri Light"/>
            </a:endParaRPr>
          </a:p>
        </p:txBody>
      </p:sp>
      <p:sp>
        <p:nvSpPr>
          <p:cNvPr id="12" name="Footer Placeholder 11"/>
          <p:cNvSpPr>
            <a:spLocks noGrp="1"/>
          </p:cNvSpPr>
          <p:nvPr>
            <p:ph type="ftr" sz="quarter" idx="11"/>
          </p:nvPr>
        </p:nvSpPr>
        <p:spPr/>
        <p:txBody>
          <a:bodyPr/>
          <a:lstStyle/>
          <a:p>
            <a:r>
              <a:rPr lang="fr-FR"/>
              <a:t>Entraînement métacognitifs 1 – Style d'attribution</a:t>
            </a:r>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9</a:t>
            </a:fld>
            <a:endParaRPr lang="en-US"/>
          </a:p>
        </p:txBody>
      </p:sp>
      <p:pic>
        <p:nvPicPr>
          <p:cNvPr id="11"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Vous quittez l’hôpital presque sans symptômes</a:t>
            </a:r>
            <a:endParaRPr sz="3600" dirty="0">
              <a:latin typeface="Calibri Light"/>
            </a:endParaRPr>
          </a:p>
        </p:txBody>
      </p:sp>
      <p:sp>
        <p:nvSpPr>
          <p:cNvPr id="4" name="Content Placeholder 3"/>
          <p:cNvSpPr>
            <a:spLocks noGrp="1"/>
          </p:cNvSpPr>
          <p:nvPr>
            <p:ph idx="1"/>
          </p:nvPr>
        </p:nvSpPr>
        <p:spPr/>
        <p:txBody>
          <a:bodyPr/>
          <a:lstStyle/>
          <a:p>
            <a:pPr lvl="0" defTabSz="914400">
              <a:spcBef>
                <a:spcPts val="0"/>
              </a:spcBef>
            </a:pPr>
            <a:r>
              <a:rPr lang="fr-FR" sz="1600" b="1" spc="-5" dirty="0">
                <a:solidFill>
                  <a:srgbClr val="004992"/>
                </a:solidFill>
                <a:latin typeface="Calibri Light"/>
                <a:cs typeface="Verdana"/>
              </a:rPr>
              <a:t>Explications...</a:t>
            </a:r>
            <a:endParaRPr lang="fr-FR" sz="1600" dirty="0">
              <a:solidFill>
                <a:srgbClr val="004992"/>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a:t>
            </a:r>
            <a:r>
              <a:rPr lang="fr-FR" sz="1600" b="1" spc="-10" dirty="0">
                <a:solidFill>
                  <a:srgbClr val="004992"/>
                </a:solidFill>
                <a:latin typeface="Calibri Light"/>
                <a:cs typeface="Verdana"/>
              </a:rPr>
              <a:t> </a:t>
            </a:r>
            <a:r>
              <a:rPr lang="fr-FR" sz="1600" b="1" dirty="0">
                <a:solidFill>
                  <a:srgbClr val="004992"/>
                </a:solidFill>
                <a:latin typeface="Calibri Light"/>
                <a:cs typeface="Verdana"/>
              </a:rPr>
              <a:t>Moi-même:</a:t>
            </a:r>
            <a:endParaRPr lang="fr-FR" sz="1600" dirty="0">
              <a:solidFill>
                <a:srgbClr val="004992"/>
              </a:solidFill>
              <a:latin typeface="Calibri Light"/>
              <a:cs typeface="Verdana"/>
            </a:endParaRPr>
          </a:p>
          <a:p>
            <a:pPr lvl="0" defTabSz="914400">
              <a:spcBef>
                <a:spcPts val="0"/>
              </a:spcBef>
            </a:pPr>
            <a:r>
              <a:rPr lang="fr-FR" sz="1600" i="1" spc="-5" dirty="0">
                <a:solidFill>
                  <a:srgbClr val="004992"/>
                </a:solidFill>
                <a:latin typeface="Calibri Light"/>
                <a:cs typeface="Verdana"/>
              </a:rPr>
              <a:t>(Influençable)</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Ma grande </a:t>
            </a:r>
            <a:r>
              <a:rPr lang="fr-FR" sz="1600" dirty="0">
                <a:solidFill>
                  <a:srgbClr val="333333"/>
                </a:solidFill>
                <a:latin typeface="Calibri Light"/>
                <a:cs typeface="Verdana"/>
              </a:rPr>
              <a:t>motivation </a:t>
            </a:r>
            <a:r>
              <a:rPr lang="fr-FR" sz="1600" spc="-5" dirty="0">
                <a:solidFill>
                  <a:srgbClr val="333333"/>
                </a:solidFill>
                <a:latin typeface="Calibri Light"/>
                <a:cs typeface="Verdana"/>
              </a:rPr>
              <a:t>pour </a:t>
            </a:r>
            <a:r>
              <a:rPr lang="fr-FR" sz="1600" dirty="0">
                <a:solidFill>
                  <a:srgbClr val="333333"/>
                </a:solidFill>
                <a:latin typeface="Calibri Light"/>
                <a:cs typeface="Verdana"/>
              </a:rPr>
              <a:t>la </a:t>
            </a:r>
            <a:r>
              <a:rPr lang="fr-FR" sz="1600" spc="-5" dirty="0">
                <a:solidFill>
                  <a:srgbClr val="333333"/>
                </a:solidFill>
                <a:latin typeface="Calibri Light"/>
                <a:cs typeface="Verdana"/>
              </a:rPr>
              <a:t>thérapie </a:t>
            </a:r>
            <a:r>
              <a:rPr lang="fr-FR" sz="1600" dirty="0">
                <a:solidFill>
                  <a:srgbClr val="333333"/>
                </a:solidFill>
                <a:latin typeface="Calibri Light"/>
                <a:cs typeface="Verdana"/>
              </a:rPr>
              <a:t>a </a:t>
            </a:r>
            <a:r>
              <a:rPr lang="fr-FR" sz="1600" spc="-5" dirty="0">
                <a:solidFill>
                  <a:srgbClr val="333333"/>
                </a:solidFill>
                <a:latin typeface="Calibri Light"/>
                <a:cs typeface="Verdana"/>
              </a:rPr>
              <a:t>permis </a:t>
            </a:r>
            <a:r>
              <a:rPr lang="fr-FR" sz="1600" dirty="0">
                <a:solidFill>
                  <a:srgbClr val="333333"/>
                </a:solidFill>
                <a:latin typeface="Calibri Light"/>
                <a:cs typeface="Verdana"/>
              </a:rPr>
              <a:t>son </a:t>
            </a:r>
            <a:r>
              <a:rPr lang="fr-FR" sz="1600" spc="-5" dirty="0">
                <a:solidFill>
                  <a:srgbClr val="333333"/>
                </a:solidFill>
                <a:latin typeface="Calibri Light"/>
                <a:cs typeface="Verdana"/>
              </a:rPr>
              <a:t>efficacité.</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J'ai </a:t>
            </a:r>
            <a:r>
              <a:rPr lang="fr-FR" sz="1600" dirty="0">
                <a:solidFill>
                  <a:srgbClr val="333333"/>
                </a:solidFill>
                <a:latin typeface="Calibri Light"/>
                <a:cs typeface="Verdana"/>
              </a:rPr>
              <a:t>insisté </a:t>
            </a:r>
            <a:r>
              <a:rPr lang="fr-FR" sz="1600" spc="-5" dirty="0">
                <a:solidFill>
                  <a:srgbClr val="333333"/>
                </a:solidFill>
                <a:latin typeface="Calibri Light"/>
                <a:cs typeface="Verdana"/>
              </a:rPr>
              <a:t>pour que des thérapies particulières</a:t>
            </a:r>
            <a:r>
              <a:rPr lang="fr-FR" sz="1600" spc="40" dirty="0">
                <a:solidFill>
                  <a:srgbClr val="333333"/>
                </a:solidFill>
                <a:latin typeface="Calibri Light"/>
                <a:cs typeface="Verdana"/>
              </a:rPr>
              <a:t> </a:t>
            </a:r>
            <a:r>
              <a:rPr lang="fr-FR" sz="1600" dirty="0">
                <a:solidFill>
                  <a:srgbClr val="333333"/>
                </a:solidFill>
                <a:latin typeface="Calibri Light"/>
                <a:cs typeface="Verdana"/>
              </a:rPr>
              <a:t>soient </a:t>
            </a:r>
            <a:r>
              <a:rPr lang="fr-FR" sz="1600" spc="-5" dirty="0">
                <a:solidFill>
                  <a:srgbClr val="333333"/>
                </a:solidFill>
                <a:latin typeface="Calibri Light"/>
                <a:cs typeface="Verdana"/>
              </a:rPr>
              <a:t>appliquées.</a:t>
            </a:r>
            <a:endParaRPr lang="fr-FR" sz="1600" dirty="0">
              <a:solidFill>
                <a:srgbClr val="333333"/>
              </a:solidFill>
              <a:latin typeface="Calibri Light"/>
              <a:cs typeface="Verdana"/>
            </a:endParaRPr>
          </a:p>
          <a:p>
            <a:pPr lvl="0" defTabSz="914400">
              <a:lnSpc>
                <a:spcPct val="100000"/>
              </a:lnSpc>
              <a:spcBef>
                <a:spcPts val="1200"/>
              </a:spcBef>
            </a:pPr>
            <a:r>
              <a:rPr lang="fr-FR" sz="1600" i="1" spc="-5" dirty="0">
                <a:solidFill>
                  <a:srgbClr val="004992"/>
                </a:solidFill>
                <a:latin typeface="Calibri Light"/>
                <a:cs typeface="Verdana"/>
              </a:rPr>
              <a:t>(peu</a:t>
            </a:r>
            <a:r>
              <a:rPr lang="fr-FR" sz="1600" i="1" dirty="0">
                <a:solidFill>
                  <a:srgbClr val="004992"/>
                </a:solidFill>
                <a:latin typeface="Calibri Light"/>
                <a:cs typeface="Verdana"/>
              </a:rPr>
              <a:t> </a:t>
            </a:r>
            <a:r>
              <a:rPr lang="fr-FR" sz="1600" i="1" spc="-10" dirty="0">
                <a:solidFill>
                  <a:srgbClr val="004992"/>
                </a:solidFill>
                <a:latin typeface="Calibri Light"/>
                <a:cs typeface="Verdana"/>
              </a:rPr>
              <a:t>influençable)</a:t>
            </a:r>
            <a:endParaRPr lang="fr-FR" sz="1600" dirty="0">
              <a:solidFill>
                <a:srgbClr val="004992"/>
              </a:solidFill>
              <a:latin typeface="Calibri Light"/>
              <a:cs typeface="Verdana"/>
            </a:endParaRPr>
          </a:p>
          <a:p>
            <a:pPr marL="285750" marR="158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me </a:t>
            </a:r>
            <a:r>
              <a:rPr lang="fr-FR" sz="1600" spc="-5" dirty="0">
                <a:solidFill>
                  <a:srgbClr val="333333"/>
                </a:solidFill>
                <a:latin typeface="Calibri Light"/>
                <a:cs typeface="Verdana"/>
              </a:rPr>
              <a:t>serais sûrement remis, </a:t>
            </a:r>
            <a:r>
              <a:rPr lang="fr-FR" sz="1600" dirty="0">
                <a:solidFill>
                  <a:srgbClr val="333333"/>
                </a:solidFill>
                <a:latin typeface="Calibri Light"/>
                <a:cs typeface="Verdana"/>
              </a:rPr>
              <a:t>même sans la </a:t>
            </a:r>
            <a:r>
              <a:rPr lang="fr-FR" sz="1600" spc="-5" dirty="0">
                <a:solidFill>
                  <a:srgbClr val="333333"/>
                </a:solidFill>
                <a:latin typeface="Calibri Light"/>
                <a:cs typeface="Verdana"/>
              </a:rPr>
              <a:t>thérapie </a:t>
            </a:r>
            <a:r>
              <a:rPr lang="fr-FR" sz="1600" dirty="0">
                <a:solidFill>
                  <a:srgbClr val="333333"/>
                </a:solidFill>
                <a:latin typeface="Calibri Light"/>
                <a:cs typeface="Verdana"/>
              </a:rPr>
              <a:t>et sans </a:t>
            </a:r>
            <a:r>
              <a:rPr lang="fr-FR" sz="1600" spc="-5" dirty="0">
                <a:solidFill>
                  <a:srgbClr val="333333"/>
                </a:solidFill>
                <a:latin typeface="Calibri Light"/>
                <a:cs typeface="Verdana"/>
              </a:rPr>
              <a:t>médicament.</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a:t>
            </a:r>
            <a:r>
              <a:rPr lang="fr-FR" sz="1600" spc="-5" dirty="0">
                <a:solidFill>
                  <a:srgbClr val="333333"/>
                </a:solidFill>
                <a:latin typeface="Calibri Light"/>
                <a:cs typeface="Verdana"/>
              </a:rPr>
              <a:t>dois </a:t>
            </a:r>
            <a:r>
              <a:rPr lang="fr-FR" sz="1600" dirty="0">
                <a:solidFill>
                  <a:srgbClr val="333333"/>
                </a:solidFill>
                <a:latin typeface="Calibri Light"/>
                <a:cs typeface="Verdana"/>
              </a:rPr>
              <a:t>mon </a:t>
            </a:r>
            <a:r>
              <a:rPr lang="fr-FR" sz="1600" spc="-5" dirty="0">
                <a:solidFill>
                  <a:srgbClr val="333333"/>
                </a:solidFill>
                <a:latin typeface="Calibri Light"/>
                <a:cs typeface="Verdana"/>
              </a:rPr>
              <a:t>rétablissement </a:t>
            </a:r>
            <a:r>
              <a:rPr lang="fr-FR" sz="1600" dirty="0">
                <a:solidFill>
                  <a:srgbClr val="333333"/>
                </a:solidFill>
                <a:latin typeface="Calibri Light"/>
                <a:cs typeface="Verdana"/>
              </a:rPr>
              <a:t>à </a:t>
            </a:r>
            <a:r>
              <a:rPr lang="fr-FR" sz="1600" spc="-5" dirty="0">
                <a:solidFill>
                  <a:srgbClr val="333333"/>
                </a:solidFill>
                <a:latin typeface="Calibri Light"/>
                <a:cs typeface="Verdana"/>
              </a:rPr>
              <a:t>de bons</a:t>
            </a:r>
            <a:r>
              <a:rPr lang="fr-FR" sz="1600" spc="15" dirty="0">
                <a:solidFill>
                  <a:srgbClr val="333333"/>
                </a:solidFill>
                <a:latin typeface="Calibri Light"/>
                <a:cs typeface="Verdana"/>
              </a:rPr>
              <a:t> </a:t>
            </a:r>
            <a:r>
              <a:rPr lang="fr-FR" sz="1600" spc="-5" dirty="0">
                <a:solidFill>
                  <a:srgbClr val="333333"/>
                </a:solidFill>
                <a:latin typeface="Calibri Light"/>
                <a:cs typeface="Verdana"/>
              </a:rPr>
              <a:t>gènes.</a:t>
            </a:r>
            <a:endParaRPr lang="fr-FR" sz="1600" dirty="0">
              <a:solidFill>
                <a:srgbClr val="333333"/>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 Les</a:t>
            </a:r>
            <a:r>
              <a:rPr lang="fr-FR" sz="1600" b="1" spc="-20" dirty="0">
                <a:solidFill>
                  <a:srgbClr val="004992"/>
                </a:solidFill>
                <a:latin typeface="Calibri Light"/>
                <a:cs typeface="Verdana"/>
              </a:rPr>
              <a:t> </a:t>
            </a:r>
            <a:r>
              <a:rPr lang="fr-FR" sz="1600" b="1" spc="-5" dirty="0">
                <a:solidFill>
                  <a:srgbClr val="004992"/>
                </a:solidFill>
                <a:latin typeface="Calibri Light"/>
                <a:cs typeface="Verdana"/>
              </a:rPr>
              <a:t>autres:</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Les médecins </a:t>
            </a:r>
            <a:r>
              <a:rPr lang="fr-FR" sz="1600" dirty="0">
                <a:solidFill>
                  <a:srgbClr val="333333"/>
                </a:solidFill>
                <a:latin typeface="Calibri Light"/>
                <a:cs typeface="Verdana"/>
              </a:rPr>
              <a:t>m'ont </a:t>
            </a:r>
            <a:r>
              <a:rPr lang="fr-FR" sz="1600" spc="-5" dirty="0">
                <a:solidFill>
                  <a:srgbClr val="333333"/>
                </a:solidFill>
                <a:latin typeface="Calibri Light"/>
                <a:cs typeface="Verdana"/>
              </a:rPr>
              <a:t>remarquablement bien</a:t>
            </a:r>
            <a:r>
              <a:rPr lang="fr-FR" sz="1600" spc="50" dirty="0">
                <a:solidFill>
                  <a:srgbClr val="333333"/>
                </a:solidFill>
                <a:latin typeface="Calibri Light"/>
                <a:cs typeface="Verdana"/>
              </a:rPr>
              <a:t> </a:t>
            </a:r>
            <a:r>
              <a:rPr lang="fr-FR" sz="1600" spc="-5" dirty="0">
                <a:solidFill>
                  <a:srgbClr val="333333"/>
                </a:solidFill>
                <a:latin typeface="Calibri Light"/>
                <a:cs typeface="Verdana"/>
              </a:rPr>
              <a:t>traité.</a:t>
            </a:r>
            <a:endParaRPr lang="fr-FR" sz="1600" dirty="0">
              <a:solidFill>
                <a:srgbClr val="333333"/>
              </a:solidFill>
              <a:latin typeface="Calibri Light"/>
              <a:cs typeface="Verdana"/>
            </a:endParaRPr>
          </a:p>
          <a:p>
            <a:pPr marL="285750" marR="535305"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Sans le </a:t>
            </a:r>
            <a:r>
              <a:rPr lang="fr-FR" sz="1600" spc="-5" dirty="0">
                <a:solidFill>
                  <a:srgbClr val="333333"/>
                </a:solidFill>
                <a:latin typeface="Calibri Light"/>
                <a:cs typeface="Verdana"/>
              </a:rPr>
              <a:t>soutien de </a:t>
            </a:r>
            <a:r>
              <a:rPr lang="fr-FR" sz="1600" dirty="0">
                <a:solidFill>
                  <a:srgbClr val="333333"/>
                </a:solidFill>
                <a:latin typeface="Calibri Light"/>
                <a:cs typeface="Verdana"/>
              </a:rPr>
              <a:t>ma famille, </a:t>
            </a:r>
            <a:r>
              <a:rPr lang="fr-FR" sz="1600" spc="-5" dirty="0">
                <a:solidFill>
                  <a:srgbClr val="333333"/>
                </a:solidFill>
                <a:latin typeface="Calibri Light"/>
                <a:cs typeface="Verdana"/>
              </a:rPr>
              <a:t>je </a:t>
            </a:r>
            <a:r>
              <a:rPr lang="fr-FR" sz="1600" dirty="0">
                <a:solidFill>
                  <a:srgbClr val="333333"/>
                </a:solidFill>
                <a:latin typeface="Calibri Light"/>
                <a:cs typeface="Verdana"/>
              </a:rPr>
              <a:t>ne me </a:t>
            </a:r>
            <a:r>
              <a:rPr lang="fr-FR" sz="1600" spc="-5" dirty="0">
                <a:solidFill>
                  <a:srgbClr val="333333"/>
                </a:solidFill>
                <a:latin typeface="Calibri Light"/>
                <a:cs typeface="Verdana"/>
              </a:rPr>
              <a:t>serais pas </a:t>
            </a:r>
            <a:r>
              <a:rPr lang="fr-FR" sz="1600" dirty="0">
                <a:solidFill>
                  <a:srgbClr val="333333"/>
                </a:solidFill>
                <a:latin typeface="Calibri Light"/>
                <a:cs typeface="Verdana"/>
              </a:rPr>
              <a:t>si </a:t>
            </a:r>
            <a:r>
              <a:rPr lang="fr-FR" sz="1600" spc="-5" dirty="0">
                <a:solidFill>
                  <a:srgbClr val="333333"/>
                </a:solidFill>
                <a:latin typeface="Calibri Light"/>
                <a:cs typeface="Verdana"/>
              </a:rPr>
              <a:t>bien rétabli.</a:t>
            </a:r>
            <a:endParaRPr lang="fr-FR" sz="1600" dirty="0">
              <a:solidFill>
                <a:srgbClr val="333333"/>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 Situation </a:t>
            </a:r>
            <a:r>
              <a:rPr lang="fr-FR" sz="1600" b="1" dirty="0">
                <a:solidFill>
                  <a:srgbClr val="004992"/>
                </a:solidFill>
                <a:latin typeface="Calibri Light"/>
                <a:cs typeface="Verdana"/>
              </a:rPr>
              <a:t>ou</a:t>
            </a:r>
            <a:r>
              <a:rPr lang="fr-FR" sz="1600" b="1" spc="15" dirty="0">
                <a:solidFill>
                  <a:srgbClr val="004992"/>
                </a:solidFill>
                <a:latin typeface="Calibri Light"/>
                <a:cs typeface="Verdana"/>
              </a:rPr>
              <a:t> </a:t>
            </a:r>
            <a:r>
              <a:rPr lang="fr-FR" sz="1600" b="1" spc="-5" dirty="0">
                <a:solidFill>
                  <a:srgbClr val="004992"/>
                </a:solidFill>
                <a:latin typeface="Calibri Light"/>
                <a:cs typeface="Verdana"/>
              </a:rPr>
              <a:t>hasard</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Heureux</a:t>
            </a:r>
            <a:r>
              <a:rPr lang="fr-FR" sz="1600" spc="-15" dirty="0">
                <a:solidFill>
                  <a:srgbClr val="333333"/>
                </a:solidFill>
                <a:latin typeface="Calibri Light"/>
                <a:cs typeface="Verdana"/>
              </a:rPr>
              <a:t> </a:t>
            </a:r>
            <a:r>
              <a:rPr lang="fr-FR" sz="1600" spc="-5" dirty="0">
                <a:solidFill>
                  <a:srgbClr val="333333"/>
                </a:solidFill>
                <a:latin typeface="Calibri Light"/>
                <a:cs typeface="Verdana"/>
              </a:rPr>
              <a:t>hasard!</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ne </a:t>
            </a:r>
            <a:r>
              <a:rPr lang="fr-FR" sz="1600" spc="-5" dirty="0">
                <a:solidFill>
                  <a:srgbClr val="333333"/>
                </a:solidFill>
                <a:latin typeface="Calibri Light"/>
                <a:cs typeface="Verdana"/>
              </a:rPr>
              <a:t>dois </a:t>
            </a:r>
            <a:r>
              <a:rPr lang="fr-FR" sz="1600" dirty="0">
                <a:solidFill>
                  <a:srgbClr val="333333"/>
                </a:solidFill>
                <a:latin typeface="Calibri Light"/>
                <a:cs typeface="Verdana"/>
              </a:rPr>
              <a:t>ma </a:t>
            </a:r>
            <a:r>
              <a:rPr lang="fr-FR" sz="1600" spc="-5" dirty="0">
                <a:solidFill>
                  <a:srgbClr val="333333"/>
                </a:solidFill>
                <a:latin typeface="Calibri Light"/>
                <a:cs typeface="Verdana"/>
              </a:rPr>
              <a:t>guérison qu’aux</a:t>
            </a:r>
            <a:r>
              <a:rPr lang="fr-FR" sz="1600" spc="5" dirty="0">
                <a:solidFill>
                  <a:srgbClr val="333333"/>
                </a:solidFill>
                <a:latin typeface="Calibri Light"/>
                <a:cs typeface="Verdana"/>
              </a:rPr>
              <a:t> </a:t>
            </a:r>
            <a:r>
              <a:rPr lang="fr-FR" sz="1600" spc="-5" dirty="0">
                <a:solidFill>
                  <a:srgbClr val="333333"/>
                </a:solidFill>
                <a:latin typeface="Calibri Light"/>
                <a:cs typeface="Verdana"/>
              </a:rPr>
              <a:t>médicaments.</a:t>
            </a:r>
            <a:endParaRPr lang="en-US" sz="16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Vous quittez l’hôpital presque sans symptômes</a:t>
            </a:r>
            <a:endParaRPr sz="3600" dirty="0">
              <a:latin typeface="Calibri Light"/>
            </a:endParaRPr>
          </a:p>
        </p:txBody>
      </p:sp>
      <p:sp>
        <p:nvSpPr>
          <p:cNvPr id="4" name="Content Placeholder 3"/>
          <p:cNvSpPr>
            <a:spLocks noGrp="1"/>
          </p:cNvSpPr>
          <p:nvPr>
            <p:ph idx="1"/>
          </p:nvPr>
        </p:nvSpPr>
        <p:spPr/>
        <p:txBody>
          <a:bodyPr/>
          <a:lstStyle/>
          <a:p>
            <a:pPr lvl="0" defTabSz="914400">
              <a:spcBef>
                <a:spcPts val="0"/>
              </a:spcBef>
            </a:pPr>
            <a:r>
              <a:rPr lang="fr-FR" sz="1600" b="1" spc="-5" dirty="0">
                <a:solidFill>
                  <a:srgbClr val="004992"/>
                </a:solidFill>
                <a:latin typeface="Calibri Light"/>
                <a:cs typeface="Verdana"/>
              </a:rPr>
              <a:t>Explications...</a:t>
            </a:r>
            <a:endParaRPr lang="fr-FR" sz="1600" dirty="0">
              <a:solidFill>
                <a:srgbClr val="004992"/>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a:t>
            </a:r>
            <a:r>
              <a:rPr lang="fr-FR" sz="1600" b="1" spc="-10" dirty="0">
                <a:solidFill>
                  <a:srgbClr val="004992"/>
                </a:solidFill>
                <a:latin typeface="Calibri Light"/>
                <a:cs typeface="Verdana"/>
              </a:rPr>
              <a:t> </a:t>
            </a:r>
            <a:r>
              <a:rPr lang="fr-FR" sz="1600" b="1" dirty="0">
                <a:solidFill>
                  <a:srgbClr val="004992"/>
                </a:solidFill>
                <a:latin typeface="Calibri Light"/>
                <a:cs typeface="Verdana"/>
              </a:rPr>
              <a:t>Moi-même:</a:t>
            </a:r>
            <a:endParaRPr lang="fr-FR" sz="1600" dirty="0">
              <a:solidFill>
                <a:srgbClr val="004992"/>
              </a:solidFill>
              <a:latin typeface="Calibri Light"/>
              <a:cs typeface="Verdana"/>
            </a:endParaRPr>
          </a:p>
          <a:p>
            <a:pPr lvl="0" defTabSz="914400">
              <a:spcBef>
                <a:spcPts val="0"/>
              </a:spcBef>
            </a:pPr>
            <a:r>
              <a:rPr lang="fr-FR" sz="1600" i="1" spc="-5" dirty="0">
                <a:solidFill>
                  <a:srgbClr val="004992"/>
                </a:solidFill>
                <a:latin typeface="Calibri Light"/>
                <a:cs typeface="Verdana"/>
              </a:rPr>
              <a:t>(Influençable)</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Ma grande </a:t>
            </a:r>
            <a:r>
              <a:rPr lang="fr-FR" sz="1600" dirty="0">
                <a:solidFill>
                  <a:srgbClr val="333333"/>
                </a:solidFill>
                <a:latin typeface="Calibri Light"/>
                <a:cs typeface="Verdana"/>
              </a:rPr>
              <a:t>motivation </a:t>
            </a:r>
            <a:r>
              <a:rPr lang="fr-FR" sz="1600" spc="-5" dirty="0">
                <a:solidFill>
                  <a:srgbClr val="333333"/>
                </a:solidFill>
                <a:latin typeface="Calibri Light"/>
                <a:cs typeface="Verdana"/>
              </a:rPr>
              <a:t>pour </a:t>
            </a:r>
            <a:r>
              <a:rPr lang="fr-FR" sz="1600" dirty="0">
                <a:solidFill>
                  <a:srgbClr val="333333"/>
                </a:solidFill>
                <a:latin typeface="Calibri Light"/>
                <a:cs typeface="Verdana"/>
              </a:rPr>
              <a:t>la </a:t>
            </a:r>
            <a:r>
              <a:rPr lang="fr-FR" sz="1600" spc="-5" dirty="0">
                <a:solidFill>
                  <a:srgbClr val="333333"/>
                </a:solidFill>
                <a:latin typeface="Calibri Light"/>
                <a:cs typeface="Verdana"/>
              </a:rPr>
              <a:t>thérapie </a:t>
            </a:r>
            <a:r>
              <a:rPr lang="fr-FR" sz="1600" dirty="0">
                <a:solidFill>
                  <a:srgbClr val="333333"/>
                </a:solidFill>
                <a:latin typeface="Calibri Light"/>
                <a:cs typeface="Verdana"/>
              </a:rPr>
              <a:t>a </a:t>
            </a:r>
            <a:r>
              <a:rPr lang="fr-FR" sz="1600" spc="-5" dirty="0">
                <a:solidFill>
                  <a:srgbClr val="333333"/>
                </a:solidFill>
                <a:latin typeface="Calibri Light"/>
                <a:cs typeface="Verdana"/>
              </a:rPr>
              <a:t>permis </a:t>
            </a:r>
            <a:r>
              <a:rPr lang="fr-FR" sz="1600" dirty="0">
                <a:solidFill>
                  <a:srgbClr val="333333"/>
                </a:solidFill>
                <a:latin typeface="Calibri Light"/>
                <a:cs typeface="Verdana"/>
              </a:rPr>
              <a:t>son </a:t>
            </a:r>
            <a:r>
              <a:rPr lang="fr-FR" sz="1600" spc="-5" dirty="0">
                <a:solidFill>
                  <a:srgbClr val="333333"/>
                </a:solidFill>
                <a:latin typeface="Calibri Light"/>
                <a:cs typeface="Verdana"/>
              </a:rPr>
              <a:t>efficacité.</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J'ai </a:t>
            </a:r>
            <a:r>
              <a:rPr lang="fr-FR" sz="1600" dirty="0">
                <a:solidFill>
                  <a:srgbClr val="333333"/>
                </a:solidFill>
                <a:latin typeface="Calibri Light"/>
                <a:cs typeface="Verdana"/>
              </a:rPr>
              <a:t>insisté </a:t>
            </a:r>
            <a:r>
              <a:rPr lang="fr-FR" sz="1600" spc="-5" dirty="0">
                <a:solidFill>
                  <a:srgbClr val="333333"/>
                </a:solidFill>
                <a:latin typeface="Calibri Light"/>
                <a:cs typeface="Verdana"/>
              </a:rPr>
              <a:t>pour que des thérapies particulières</a:t>
            </a:r>
            <a:r>
              <a:rPr lang="fr-FR" sz="1600" spc="40" dirty="0">
                <a:solidFill>
                  <a:srgbClr val="333333"/>
                </a:solidFill>
                <a:latin typeface="Calibri Light"/>
                <a:cs typeface="Verdana"/>
              </a:rPr>
              <a:t> </a:t>
            </a:r>
            <a:r>
              <a:rPr lang="fr-FR" sz="1600" dirty="0">
                <a:solidFill>
                  <a:srgbClr val="333333"/>
                </a:solidFill>
                <a:latin typeface="Calibri Light"/>
                <a:cs typeface="Verdana"/>
              </a:rPr>
              <a:t>soient </a:t>
            </a:r>
            <a:r>
              <a:rPr lang="fr-FR" sz="1600" spc="-5" dirty="0">
                <a:solidFill>
                  <a:srgbClr val="333333"/>
                </a:solidFill>
                <a:latin typeface="Calibri Light"/>
                <a:cs typeface="Verdana"/>
              </a:rPr>
              <a:t>appliquées.</a:t>
            </a:r>
            <a:endParaRPr lang="fr-FR" sz="1600" dirty="0">
              <a:solidFill>
                <a:srgbClr val="333333"/>
              </a:solidFill>
              <a:latin typeface="Calibri Light"/>
              <a:cs typeface="Verdana"/>
            </a:endParaRPr>
          </a:p>
          <a:p>
            <a:pPr lvl="0" defTabSz="914400">
              <a:lnSpc>
                <a:spcPct val="100000"/>
              </a:lnSpc>
              <a:spcBef>
                <a:spcPts val="1200"/>
              </a:spcBef>
            </a:pPr>
            <a:r>
              <a:rPr lang="fr-FR" sz="1600" i="1" spc="-5" dirty="0">
                <a:solidFill>
                  <a:srgbClr val="004992"/>
                </a:solidFill>
                <a:latin typeface="Calibri Light"/>
                <a:cs typeface="Verdana"/>
              </a:rPr>
              <a:t>(peu</a:t>
            </a:r>
            <a:r>
              <a:rPr lang="fr-FR" sz="1600" i="1" dirty="0">
                <a:solidFill>
                  <a:srgbClr val="004992"/>
                </a:solidFill>
                <a:latin typeface="Calibri Light"/>
                <a:cs typeface="Verdana"/>
              </a:rPr>
              <a:t> </a:t>
            </a:r>
            <a:r>
              <a:rPr lang="fr-FR" sz="1600" i="1" spc="-10" dirty="0">
                <a:solidFill>
                  <a:srgbClr val="004992"/>
                </a:solidFill>
                <a:latin typeface="Calibri Light"/>
                <a:cs typeface="Verdana"/>
              </a:rPr>
              <a:t>influençable)</a:t>
            </a:r>
            <a:endParaRPr lang="fr-FR" sz="1600" dirty="0">
              <a:solidFill>
                <a:srgbClr val="004992"/>
              </a:solidFill>
              <a:latin typeface="Calibri Light"/>
              <a:cs typeface="Verdana"/>
            </a:endParaRPr>
          </a:p>
          <a:p>
            <a:pPr marL="285750" marR="158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me </a:t>
            </a:r>
            <a:r>
              <a:rPr lang="fr-FR" sz="1600" spc="-5" dirty="0">
                <a:solidFill>
                  <a:srgbClr val="333333"/>
                </a:solidFill>
                <a:latin typeface="Calibri Light"/>
                <a:cs typeface="Verdana"/>
              </a:rPr>
              <a:t>serais sûrement remis, </a:t>
            </a:r>
            <a:r>
              <a:rPr lang="fr-FR" sz="1600" dirty="0">
                <a:solidFill>
                  <a:srgbClr val="333333"/>
                </a:solidFill>
                <a:latin typeface="Calibri Light"/>
                <a:cs typeface="Verdana"/>
              </a:rPr>
              <a:t>même sans la </a:t>
            </a:r>
            <a:r>
              <a:rPr lang="fr-FR" sz="1600" spc="-5" dirty="0">
                <a:solidFill>
                  <a:srgbClr val="333333"/>
                </a:solidFill>
                <a:latin typeface="Calibri Light"/>
                <a:cs typeface="Verdana"/>
              </a:rPr>
              <a:t>thérapie </a:t>
            </a:r>
            <a:r>
              <a:rPr lang="fr-FR" sz="1600" dirty="0">
                <a:solidFill>
                  <a:srgbClr val="333333"/>
                </a:solidFill>
                <a:latin typeface="Calibri Light"/>
                <a:cs typeface="Verdana"/>
              </a:rPr>
              <a:t>et sans </a:t>
            </a:r>
            <a:r>
              <a:rPr lang="fr-FR" sz="1600" spc="-5" dirty="0">
                <a:solidFill>
                  <a:srgbClr val="333333"/>
                </a:solidFill>
                <a:latin typeface="Calibri Light"/>
                <a:cs typeface="Verdana"/>
              </a:rPr>
              <a:t>médicament.</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a:t>
            </a:r>
            <a:r>
              <a:rPr lang="fr-FR" sz="1600" spc="-5" dirty="0">
                <a:solidFill>
                  <a:srgbClr val="333333"/>
                </a:solidFill>
                <a:latin typeface="Calibri Light"/>
                <a:cs typeface="Verdana"/>
              </a:rPr>
              <a:t>dois </a:t>
            </a:r>
            <a:r>
              <a:rPr lang="fr-FR" sz="1600" dirty="0">
                <a:solidFill>
                  <a:srgbClr val="333333"/>
                </a:solidFill>
                <a:latin typeface="Calibri Light"/>
                <a:cs typeface="Verdana"/>
              </a:rPr>
              <a:t>mon </a:t>
            </a:r>
            <a:r>
              <a:rPr lang="fr-FR" sz="1600" spc="-5" dirty="0">
                <a:solidFill>
                  <a:srgbClr val="333333"/>
                </a:solidFill>
                <a:latin typeface="Calibri Light"/>
                <a:cs typeface="Verdana"/>
              </a:rPr>
              <a:t>rétablissement </a:t>
            </a:r>
            <a:r>
              <a:rPr lang="fr-FR" sz="1600" dirty="0">
                <a:solidFill>
                  <a:srgbClr val="333333"/>
                </a:solidFill>
                <a:latin typeface="Calibri Light"/>
                <a:cs typeface="Verdana"/>
              </a:rPr>
              <a:t>à </a:t>
            </a:r>
            <a:r>
              <a:rPr lang="fr-FR" sz="1600" spc="-5" dirty="0">
                <a:solidFill>
                  <a:srgbClr val="333333"/>
                </a:solidFill>
                <a:latin typeface="Calibri Light"/>
                <a:cs typeface="Verdana"/>
              </a:rPr>
              <a:t>de bons</a:t>
            </a:r>
            <a:r>
              <a:rPr lang="fr-FR" sz="1600" spc="15" dirty="0">
                <a:solidFill>
                  <a:srgbClr val="333333"/>
                </a:solidFill>
                <a:latin typeface="Calibri Light"/>
                <a:cs typeface="Verdana"/>
              </a:rPr>
              <a:t> </a:t>
            </a:r>
            <a:r>
              <a:rPr lang="fr-FR" sz="1600" spc="-5" dirty="0">
                <a:solidFill>
                  <a:srgbClr val="333333"/>
                </a:solidFill>
                <a:latin typeface="Calibri Light"/>
                <a:cs typeface="Verdana"/>
              </a:rPr>
              <a:t>gènes.</a:t>
            </a:r>
            <a:endParaRPr lang="fr-FR" sz="1600" dirty="0">
              <a:solidFill>
                <a:srgbClr val="333333"/>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 Les</a:t>
            </a:r>
            <a:r>
              <a:rPr lang="fr-FR" sz="1600" b="1" spc="-20" dirty="0">
                <a:solidFill>
                  <a:srgbClr val="004992"/>
                </a:solidFill>
                <a:latin typeface="Calibri Light"/>
                <a:cs typeface="Verdana"/>
              </a:rPr>
              <a:t> </a:t>
            </a:r>
            <a:r>
              <a:rPr lang="fr-FR" sz="1600" b="1" spc="-5" dirty="0">
                <a:solidFill>
                  <a:srgbClr val="004992"/>
                </a:solidFill>
                <a:latin typeface="Calibri Light"/>
                <a:cs typeface="Verdana"/>
              </a:rPr>
              <a:t>autres:</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Les médecins </a:t>
            </a:r>
            <a:r>
              <a:rPr lang="fr-FR" sz="1600" dirty="0">
                <a:solidFill>
                  <a:srgbClr val="333333"/>
                </a:solidFill>
                <a:latin typeface="Calibri Light"/>
                <a:cs typeface="Verdana"/>
              </a:rPr>
              <a:t>m'ont </a:t>
            </a:r>
            <a:r>
              <a:rPr lang="fr-FR" sz="1600" spc="-5" dirty="0">
                <a:solidFill>
                  <a:srgbClr val="333333"/>
                </a:solidFill>
                <a:latin typeface="Calibri Light"/>
                <a:cs typeface="Verdana"/>
              </a:rPr>
              <a:t>remarquablement bien</a:t>
            </a:r>
            <a:r>
              <a:rPr lang="fr-FR" sz="1600" spc="50" dirty="0">
                <a:solidFill>
                  <a:srgbClr val="333333"/>
                </a:solidFill>
                <a:latin typeface="Calibri Light"/>
                <a:cs typeface="Verdana"/>
              </a:rPr>
              <a:t> </a:t>
            </a:r>
            <a:r>
              <a:rPr lang="fr-FR" sz="1600" spc="-5" dirty="0">
                <a:solidFill>
                  <a:srgbClr val="333333"/>
                </a:solidFill>
                <a:latin typeface="Calibri Light"/>
                <a:cs typeface="Verdana"/>
              </a:rPr>
              <a:t>traité.</a:t>
            </a:r>
            <a:endParaRPr lang="fr-FR" sz="1600" dirty="0">
              <a:solidFill>
                <a:srgbClr val="333333"/>
              </a:solidFill>
              <a:latin typeface="Calibri Light"/>
              <a:cs typeface="Verdana"/>
            </a:endParaRPr>
          </a:p>
          <a:p>
            <a:pPr marL="285750" marR="535305"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Sans le </a:t>
            </a:r>
            <a:r>
              <a:rPr lang="fr-FR" sz="1600" spc="-5" dirty="0">
                <a:solidFill>
                  <a:srgbClr val="333333"/>
                </a:solidFill>
                <a:latin typeface="Calibri Light"/>
                <a:cs typeface="Verdana"/>
              </a:rPr>
              <a:t>soutien de </a:t>
            </a:r>
            <a:r>
              <a:rPr lang="fr-FR" sz="1600" dirty="0">
                <a:solidFill>
                  <a:srgbClr val="333333"/>
                </a:solidFill>
                <a:latin typeface="Calibri Light"/>
                <a:cs typeface="Verdana"/>
              </a:rPr>
              <a:t>ma famille, </a:t>
            </a:r>
            <a:r>
              <a:rPr lang="fr-FR" sz="1600" spc="-5" dirty="0">
                <a:solidFill>
                  <a:srgbClr val="333333"/>
                </a:solidFill>
                <a:latin typeface="Calibri Light"/>
                <a:cs typeface="Verdana"/>
              </a:rPr>
              <a:t>je </a:t>
            </a:r>
            <a:r>
              <a:rPr lang="fr-FR" sz="1600" dirty="0">
                <a:solidFill>
                  <a:srgbClr val="333333"/>
                </a:solidFill>
                <a:latin typeface="Calibri Light"/>
                <a:cs typeface="Verdana"/>
              </a:rPr>
              <a:t>ne me </a:t>
            </a:r>
            <a:r>
              <a:rPr lang="fr-FR" sz="1600" spc="-5" dirty="0">
                <a:solidFill>
                  <a:srgbClr val="333333"/>
                </a:solidFill>
                <a:latin typeface="Calibri Light"/>
                <a:cs typeface="Verdana"/>
              </a:rPr>
              <a:t>serais pas </a:t>
            </a:r>
            <a:r>
              <a:rPr lang="fr-FR" sz="1600" dirty="0">
                <a:solidFill>
                  <a:srgbClr val="333333"/>
                </a:solidFill>
                <a:latin typeface="Calibri Light"/>
                <a:cs typeface="Verdana"/>
              </a:rPr>
              <a:t>si </a:t>
            </a:r>
            <a:r>
              <a:rPr lang="fr-FR" sz="1600" spc="-5" dirty="0">
                <a:solidFill>
                  <a:srgbClr val="333333"/>
                </a:solidFill>
                <a:latin typeface="Calibri Light"/>
                <a:cs typeface="Verdana"/>
              </a:rPr>
              <a:t>bien rétabli.</a:t>
            </a:r>
            <a:endParaRPr lang="fr-FR" sz="1600" dirty="0">
              <a:solidFill>
                <a:srgbClr val="333333"/>
              </a:solidFill>
              <a:latin typeface="Calibri Light"/>
              <a:cs typeface="Verdana"/>
            </a:endParaRPr>
          </a:p>
          <a:p>
            <a:pPr lvl="0" defTabSz="914400">
              <a:lnSpc>
                <a:spcPct val="100000"/>
              </a:lnSpc>
              <a:spcBef>
                <a:spcPts val="1200"/>
              </a:spcBef>
            </a:pPr>
            <a:r>
              <a:rPr lang="fr-FR" sz="1600" b="1" spc="-5" dirty="0">
                <a:solidFill>
                  <a:srgbClr val="004992"/>
                </a:solidFill>
                <a:latin typeface="Calibri Light"/>
                <a:cs typeface="Verdana"/>
              </a:rPr>
              <a:t>... Situation </a:t>
            </a:r>
            <a:r>
              <a:rPr lang="fr-FR" sz="1600" b="1" dirty="0">
                <a:solidFill>
                  <a:srgbClr val="004992"/>
                </a:solidFill>
                <a:latin typeface="Calibri Light"/>
                <a:cs typeface="Verdana"/>
              </a:rPr>
              <a:t>ou</a:t>
            </a:r>
            <a:r>
              <a:rPr lang="fr-FR" sz="1600" b="1" spc="15" dirty="0">
                <a:solidFill>
                  <a:srgbClr val="004992"/>
                </a:solidFill>
                <a:latin typeface="Calibri Light"/>
                <a:cs typeface="Verdana"/>
              </a:rPr>
              <a:t> </a:t>
            </a:r>
            <a:r>
              <a:rPr lang="fr-FR" sz="1600" b="1" spc="-5" dirty="0">
                <a:solidFill>
                  <a:srgbClr val="004992"/>
                </a:solidFill>
                <a:latin typeface="Calibri Light"/>
                <a:cs typeface="Verdana"/>
              </a:rPr>
              <a:t>hasard</a:t>
            </a:r>
            <a:endParaRPr lang="fr-FR" sz="1600"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spc="-5" dirty="0">
                <a:solidFill>
                  <a:srgbClr val="333333"/>
                </a:solidFill>
                <a:latin typeface="Calibri Light"/>
                <a:cs typeface="Verdana"/>
              </a:rPr>
              <a:t>Heureux</a:t>
            </a:r>
            <a:r>
              <a:rPr lang="fr-FR" sz="1600" spc="-15" dirty="0">
                <a:solidFill>
                  <a:srgbClr val="333333"/>
                </a:solidFill>
                <a:latin typeface="Calibri Light"/>
                <a:cs typeface="Verdana"/>
              </a:rPr>
              <a:t> </a:t>
            </a:r>
            <a:r>
              <a:rPr lang="fr-FR" sz="1600" spc="-5" dirty="0">
                <a:solidFill>
                  <a:srgbClr val="333333"/>
                </a:solidFill>
                <a:latin typeface="Calibri Light"/>
                <a:cs typeface="Verdana"/>
              </a:rPr>
              <a:t>hasard!</a:t>
            </a:r>
            <a:endParaRPr lang="fr-FR" sz="1600" dirty="0">
              <a:solidFill>
                <a:srgbClr val="333333"/>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sz="1600" dirty="0">
                <a:solidFill>
                  <a:srgbClr val="333333"/>
                </a:solidFill>
                <a:latin typeface="Calibri Light"/>
                <a:cs typeface="Verdana"/>
              </a:rPr>
              <a:t>Je ne </a:t>
            </a:r>
            <a:r>
              <a:rPr lang="fr-FR" sz="1600" spc="-5" dirty="0">
                <a:solidFill>
                  <a:srgbClr val="333333"/>
                </a:solidFill>
                <a:latin typeface="Calibri Light"/>
                <a:cs typeface="Verdana"/>
              </a:rPr>
              <a:t>dois </a:t>
            </a:r>
            <a:r>
              <a:rPr lang="fr-FR" sz="1600" dirty="0">
                <a:solidFill>
                  <a:srgbClr val="333333"/>
                </a:solidFill>
                <a:latin typeface="Calibri Light"/>
                <a:cs typeface="Verdana"/>
              </a:rPr>
              <a:t>ma </a:t>
            </a:r>
            <a:r>
              <a:rPr lang="fr-FR" sz="1600" spc="-5" dirty="0">
                <a:solidFill>
                  <a:srgbClr val="333333"/>
                </a:solidFill>
                <a:latin typeface="Calibri Light"/>
                <a:cs typeface="Verdana"/>
              </a:rPr>
              <a:t>guérison qu’aux</a:t>
            </a:r>
            <a:r>
              <a:rPr lang="fr-FR" sz="1600" spc="5" dirty="0">
                <a:solidFill>
                  <a:srgbClr val="333333"/>
                </a:solidFill>
                <a:latin typeface="Calibri Light"/>
                <a:cs typeface="Verdana"/>
              </a:rPr>
              <a:t> </a:t>
            </a:r>
            <a:r>
              <a:rPr lang="fr-FR" sz="1600" spc="-5" dirty="0">
                <a:solidFill>
                  <a:srgbClr val="333333"/>
                </a:solidFill>
                <a:latin typeface="Calibri Light"/>
                <a:cs typeface="Verdana"/>
              </a:rPr>
              <a:t>médicaments.</a:t>
            </a:r>
            <a:endParaRPr lang="en-US" sz="16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rot="-1500000">
            <a:off x="1525587" y="3324959"/>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s-ES" altLang="de-DE" sz="2800" b="1" dirty="0" err="1">
                <a:solidFill>
                  <a:srgbClr val="FF0000"/>
                </a:solidFill>
                <a:latin typeface="Calibri Light"/>
              </a:rPr>
              <a:t>Attention</a:t>
            </a:r>
            <a:r>
              <a:rPr lang="es-ES" altLang="de-DE" sz="2800" b="1" dirty="0">
                <a:solidFill>
                  <a:srgbClr val="FF0000"/>
                </a:solidFill>
                <a:latin typeface="Calibri Light"/>
              </a:rPr>
              <a:t>: </a:t>
            </a:r>
            <a:r>
              <a:rPr lang="es-ES" altLang="de-DE" sz="2800" b="1" dirty="0" err="1">
                <a:solidFill>
                  <a:srgbClr val="FF0000"/>
                </a:solidFill>
                <a:latin typeface="Calibri Light"/>
              </a:rPr>
              <a:t>explications</a:t>
            </a:r>
            <a:r>
              <a:rPr lang="es-ES" altLang="de-DE" sz="2800" b="1" dirty="0">
                <a:solidFill>
                  <a:srgbClr val="FF0000"/>
                </a:solidFill>
                <a:latin typeface="Calibri Light"/>
              </a:rPr>
              <a:t> </a:t>
            </a:r>
            <a:r>
              <a:rPr lang="es-ES" altLang="de-DE" sz="2800" b="1" dirty="0" err="1">
                <a:solidFill>
                  <a:srgbClr val="FF0000"/>
                </a:solidFill>
                <a:latin typeface="Calibri Light"/>
              </a:rPr>
              <a:t>ne</a:t>
            </a:r>
            <a:r>
              <a:rPr lang="es-ES" altLang="de-DE" sz="2800" b="1" dirty="0">
                <a:solidFill>
                  <a:srgbClr val="FF0000"/>
                </a:solidFill>
                <a:latin typeface="Calibri Light"/>
              </a:rPr>
              <a:t> </a:t>
            </a:r>
            <a:r>
              <a:rPr lang="es-ES" altLang="de-DE" sz="2800" b="1" dirty="0" err="1">
                <a:solidFill>
                  <a:srgbClr val="FF0000"/>
                </a:solidFill>
                <a:latin typeface="Calibri Light"/>
              </a:rPr>
              <a:t>prenant</a:t>
            </a:r>
            <a:r>
              <a:rPr lang="es-ES" altLang="de-DE" sz="2800" b="1" dirty="0">
                <a:solidFill>
                  <a:srgbClr val="FF0000"/>
                </a:solidFill>
                <a:latin typeface="Calibri Light"/>
              </a:rPr>
              <a:t> en </a:t>
            </a:r>
            <a:r>
              <a:rPr lang="es-ES" altLang="de-DE" sz="2800" b="1" dirty="0" err="1">
                <a:solidFill>
                  <a:srgbClr val="FF0000"/>
                </a:solidFill>
                <a:latin typeface="Calibri Light"/>
              </a:rPr>
              <a:t>compte</a:t>
            </a:r>
            <a:r>
              <a:rPr lang="es-ES" altLang="de-DE" sz="2800" b="1" dirty="0">
                <a:solidFill>
                  <a:srgbClr val="FF0000"/>
                </a:solidFill>
                <a:latin typeface="Calibri Light"/>
              </a:rPr>
              <a:t> </a:t>
            </a:r>
            <a:r>
              <a:rPr lang="es-ES" altLang="de-DE" sz="2800" b="1" dirty="0" err="1">
                <a:solidFill>
                  <a:srgbClr val="FF0000"/>
                </a:solidFill>
                <a:latin typeface="Calibri Light"/>
              </a:rPr>
              <a:t>qu’un</a:t>
            </a:r>
            <a:r>
              <a:rPr lang="es-ES" altLang="de-DE" sz="2800" b="1" dirty="0">
                <a:solidFill>
                  <a:srgbClr val="FF0000"/>
                </a:solidFill>
                <a:latin typeface="Calibri Light"/>
              </a:rPr>
              <a:t> </a:t>
            </a:r>
            <a:r>
              <a:rPr lang="es-ES" altLang="de-DE" sz="2800" b="1" dirty="0" err="1">
                <a:solidFill>
                  <a:srgbClr val="FF0000"/>
                </a:solidFill>
                <a:latin typeface="Calibri Light"/>
              </a:rPr>
              <a:t>seul</a:t>
            </a:r>
            <a:r>
              <a:rPr lang="es-ES" altLang="de-DE" sz="2800" b="1" dirty="0">
                <a:solidFill>
                  <a:srgbClr val="FF0000"/>
                </a:solidFill>
                <a:latin typeface="Calibri Light"/>
              </a:rPr>
              <a:t> </a:t>
            </a:r>
            <a:r>
              <a:rPr lang="es-ES" altLang="de-DE" sz="2800" b="1" dirty="0" err="1">
                <a:solidFill>
                  <a:srgbClr val="FF0000"/>
                </a:solidFill>
                <a:latin typeface="Calibri Light"/>
              </a:rPr>
              <a:t>point</a:t>
            </a:r>
            <a:r>
              <a:rPr lang="es-ES" altLang="de-DE" sz="2800" b="1" dirty="0">
                <a:solidFill>
                  <a:srgbClr val="FF0000"/>
                </a:solidFill>
                <a:latin typeface="Calibri Light"/>
              </a:rPr>
              <a:t> de </a:t>
            </a:r>
            <a:r>
              <a:rPr lang="es-ES" altLang="de-DE" sz="2800" b="1" dirty="0" err="1">
                <a:solidFill>
                  <a:srgbClr val="FF0000"/>
                </a:solidFill>
                <a:latin typeface="Calibri Light"/>
              </a:rPr>
              <a:t>vue</a:t>
            </a:r>
            <a:r>
              <a:rPr lang="es-ES" altLang="de-DE" sz="2800" b="1" dirty="0">
                <a:solidFill>
                  <a:srgbClr val="FF0000"/>
                </a:solidFill>
                <a:latin typeface="Calibri Light"/>
              </a:rPr>
              <a:t>!</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3572127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fr-FR" sz="3600" dirty="0">
                <a:solidFill>
                  <a:srgbClr val="004992"/>
                </a:solidFill>
                <a:latin typeface="Calibri Light"/>
              </a:rPr>
              <a:t>Vous quittez l’hôpital presque sans symptômes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fr-FR" sz="2400" dirty="0">
                <a:solidFill>
                  <a:srgbClr val="004992"/>
                </a:solidFill>
                <a:latin typeface="Calibri Light"/>
                <a:ea typeface="+mj-ea"/>
                <a:cs typeface="+mj-cs"/>
              </a:rPr>
              <a:t>Réponses équilibrées (par ex.: combiner l'influence d'autrui, de la situation et de soi-même; proposer plus qu'une seule explication)</a:t>
            </a:r>
          </a:p>
          <a:p>
            <a:pPr lvl="0" defTabSz="914377">
              <a:buClr>
                <a:srgbClr val="333333"/>
              </a:buClr>
            </a:pPr>
            <a:r>
              <a:rPr lang="fr-FR" sz="2400" dirty="0">
                <a:solidFill>
                  <a:srgbClr val="333333"/>
                </a:solidFill>
                <a:latin typeface="Calibri Light"/>
                <a:ea typeface="+mj-ea"/>
                <a:cs typeface="+mj-cs"/>
              </a:rPr>
              <a:t>???</a:t>
            </a:r>
          </a:p>
          <a:p>
            <a:pPr lvl="0" defTabSz="914377">
              <a:buClr>
                <a:srgbClr val="333333"/>
              </a:buClr>
            </a:pPr>
            <a:r>
              <a:rPr lang="fr-FR"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fr-FR" sz="3600" dirty="0">
                <a:solidFill>
                  <a:srgbClr val="004992"/>
                </a:solidFill>
                <a:latin typeface="Calibri Light"/>
              </a:rPr>
              <a:t>Vous quittez l’hôpital presque sans symptômes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fr-FR" sz="2400" dirty="0">
                <a:solidFill>
                  <a:srgbClr val="004992"/>
                </a:solidFill>
                <a:latin typeface="Calibri Light"/>
                <a:ea typeface="+mj-ea"/>
                <a:cs typeface="+mj-cs"/>
              </a:rPr>
              <a:t>Réponses équilibrées (par ex.: combiner l'influence d'autrui, de la situation et de soi-même; proposer plus qu'une seule explication)</a:t>
            </a:r>
          </a:p>
          <a:p>
            <a:pPr marL="342900" lvl="0" indent="-342900" defTabSz="914377">
              <a:buClr>
                <a:srgbClr val="333333"/>
              </a:buClr>
              <a:buFont typeface="WingDings"/>
              <a:buChar char=""/>
            </a:pPr>
            <a:r>
              <a:rPr lang="fr-FR" sz="2400" dirty="0">
                <a:solidFill>
                  <a:srgbClr val="333333"/>
                </a:solidFill>
                <a:latin typeface="Calibri Light"/>
                <a:ea typeface="+mj-ea"/>
                <a:cs typeface="+mj-cs"/>
              </a:rPr>
              <a:t>« C’est grâce au soutien de ma famille, des thérapeutes et des médicaments, mais également grâce à ma grande motivation, que je n’ai presque plus de symptômes ».</a:t>
            </a:r>
          </a:p>
          <a:p>
            <a:pPr marL="342900" lvl="0" indent="-342900" defTabSz="914377">
              <a:buClr>
                <a:srgbClr val="333333"/>
              </a:buClr>
              <a:buFont typeface="WingDings"/>
              <a:buChar char=""/>
            </a:pPr>
            <a:r>
              <a:rPr lang="fr-FR" sz="2400" dirty="0">
                <a:solidFill>
                  <a:srgbClr val="333333"/>
                </a:solidFill>
                <a:latin typeface="Calibri Light"/>
                <a:ea typeface="+mj-ea"/>
                <a:cs typeface="+mj-cs"/>
              </a:rPr>
              <a:t>« C’est mon investissement et ma participation aux différents travaux de groupe, bien menés par les thérapeutes, qui m’ont motivé à changer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54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négatifs</a:t>
            </a:r>
            <a:endParaRPr sz="36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14</a:t>
            </a:fld>
            <a:endParaRPr lang="en-US"/>
          </a:p>
        </p:txBody>
      </p:sp>
      <p:graphicFrame>
        <p:nvGraphicFramePr>
          <p:cNvPr id="12" name="object 2"/>
          <p:cNvGraphicFramePr>
            <a:graphicFrameLocks noGrp="1"/>
          </p:cNvGraphicFramePr>
          <p:nvPr>
            <p:extLst>
              <p:ext uri="{D42A27DB-BD31-4B8C-83A1-F6EECF244321}">
                <p14:modId xmlns:p14="http://schemas.microsoft.com/office/powerpoint/2010/main" val="1462224522"/>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fr-FR" sz="1800" b="1" spc="-5" dirty="0">
                          <a:solidFill>
                            <a:srgbClr val="333333"/>
                          </a:solidFill>
                          <a:latin typeface="Calibri Light"/>
                          <a:cs typeface="Verdana"/>
                        </a:rPr>
                        <a:t>Attribution à soi-même</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J’aurais dû étudier davantage.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FFFFFF"/>
                          </a:solidFill>
                          <a:latin typeface="Calibri Light"/>
                          <a:cs typeface="Verdana"/>
                        </a:rPr>
                        <a:t>réduit la confiance en soi</a:t>
                      </a:r>
                    </a:p>
                    <a:p>
                      <a:pPr marL="92075">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FFFFFF"/>
                          </a:solidFill>
                          <a:latin typeface="Calibri Light"/>
                          <a:cs typeface="Verdana"/>
                        </a:rPr>
                        <a:t>prendre ses responsabilités est vu comme noble et brave</a:t>
                      </a:r>
                      <a:endParaRPr sz="1800" b="0"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fr-FR" sz="1800" b="1" spc="-5" dirty="0">
                          <a:solidFill>
                            <a:srgbClr val="333333"/>
                          </a:solidFill>
                          <a:latin typeface="Calibri Light"/>
                          <a:cs typeface="Verdana"/>
                        </a:rPr>
                        <a:t>Attribution à autrui/situation</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Le prof est horrible et en plus il me déteste!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E3EFF8"/>
                          </a:solidFill>
                          <a:latin typeface="Calibri Light"/>
                          <a:cs typeface="Verdana"/>
                        </a:rPr>
                        <a:t>il est considéré comme impoli de nier sa responsabilité (solution de facilité).</a:t>
                      </a:r>
                    </a:p>
                    <a:p>
                      <a:pPr marL="92075" marR="147320">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E3EFF8"/>
                          </a:solidFill>
                          <a:latin typeface="Calibri Light"/>
                          <a:cs typeface="Verdana"/>
                        </a:rPr>
                        <a:t>la confiance en soi n’est pas menacée.</a:t>
                      </a:r>
                      <a:endParaRPr sz="1800" b="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C'est une faible performance! Tu as raté l'examen d'allemand!</a:t>
            </a:r>
            <a:endParaRPr lang="en-CA" altLang="de-DE" sz="1600" dirty="0">
              <a:latin typeface="Calibri Light"/>
            </a:endParaRPr>
          </a:p>
        </p:txBody>
      </p:sp>
      <p:pic>
        <p:nvPicPr>
          <p:cNvPr id="10" name="Picture 15">
            <a:extLst>
              <a:ext uri="{FF2B5EF4-FFF2-40B4-BE49-F238E27FC236}">
                <a16:creationId xmlns:a16="http://schemas.microsoft.com/office/drawing/2014/main" id="{45B97F01-10A9-4B5E-ABA0-7E492972075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négatifs</a:t>
            </a:r>
            <a:endParaRPr sz="36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12" name="object 2"/>
          <p:cNvGraphicFramePr>
            <a:graphicFrameLocks noGrp="1"/>
          </p:cNvGraphicFramePr>
          <p:nvPr>
            <p:extLst>
              <p:ext uri="{D42A27DB-BD31-4B8C-83A1-F6EECF244321}">
                <p14:modId xmlns:p14="http://schemas.microsoft.com/office/powerpoint/2010/main" val="2023077052"/>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fr-FR" sz="1800" b="1" spc="-5" dirty="0">
                          <a:solidFill>
                            <a:srgbClr val="333333"/>
                          </a:solidFill>
                          <a:latin typeface="Calibri Light"/>
                          <a:cs typeface="Verdana"/>
                        </a:rPr>
                        <a:t>Attribution à soi-même </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J’aurais dû étudier davantage.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92075">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réduit la confiance en soi</a:t>
                      </a:r>
                    </a:p>
                    <a:p>
                      <a:pPr marL="92075">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prendre ses responsabilités est vu comme noble et brave</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fr-FR" sz="1800" b="1" spc="-5" dirty="0">
                          <a:solidFill>
                            <a:srgbClr val="333333"/>
                          </a:solidFill>
                          <a:latin typeface="Calibri Light"/>
                          <a:cs typeface="Verdana"/>
                        </a:rPr>
                        <a:t>Attribution à autrui/situation</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Le prof est horrible et en plus il me déteste!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E3EFF8"/>
                          </a:solidFill>
                          <a:latin typeface="Calibri Light"/>
                          <a:cs typeface="Verdana"/>
                        </a:rPr>
                        <a:t>il est considéré comme impoli de nier sa responsabilité (solution de facilité).</a:t>
                      </a:r>
                    </a:p>
                    <a:p>
                      <a:pPr marL="92075" marR="147320">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a:t>
                      </a:r>
                      <a:r>
                        <a:rPr lang="fr-FR" sz="1800" b="0" spc="-5" dirty="0">
                          <a:solidFill>
                            <a:srgbClr val="004992"/>
                          </a:solidFill>
                          <a:latin typeface="Calibri Light"/>
                          <a:cs typeface="Verdana"/>
                        </a:rPr>
                        <a:t>???</a:t>
                      </a:r>
                      <a:r>
                        <a:rPr lang="fr-FR" sz="1800" b="0" spc="-5" dirty="0">
                          <a:solidFill>
                            <a:srgbClr val="333333"/>
                          </a:solidFill>
                          <a:latin typeface="Calibri Light"/>
                          <a:cs typeface="Verdana"/>
                        </a:rPr>
                        <a:t> </a:t>
                      </a:r>
                      <a:r>
                        <a:rPr lang="fr-FR" sz="1800" b="0" spc="-5" dirty="0">
                          <a:solidFill>
                            <a:srgbClr val="E3EFF8"/>
                          </a:solidFill>
                          <a:latin typeface="Calibri Light"/>
                          <a:cs typeface="Verdana"/>
                        </a:rPr>
                        <a:t>la confiance en soi n’est pas menacée.</a:t>
                      </a:r>
                      <a:endParaRPr sz="1800" b="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C'est une faible performance! Tu as raté l'examen d'allemand!</a:t>
            </a:r>
            <a:endParaRPr lang="en-CA" altLang="de-DE" sz="1600" dirty="0">
              <a:latin typeface="Calibri Light"/>
            </a:endParaRPr>
          </a:p>
        </p:txBody>
      </p:sp>
      <p:pic>
        <p:nvPicPr>
          <p:cNvPr id="11" name="Picture 15">
            <a:extLst>
              <a:ext uri="{FF2B5EF4-FFF2-40B4-BE49-F238E27FC236}">
                <a16:creationId xmlns:a16="http://schemas.microsoft.com/office/drawing/2014/main" id="{CE067C35-D842-4E22-99F5-B9FE3751B9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748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négatifs</a:t>
            </a:r>
            <a:endParaRPr sz="36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12" name="object 2"/>
          <p:cNvGraphicFramePr>
            <a:graphicFrameLocks noGrp="1"/>
          </p:cNvGraphicFramePr>
          <p:nvPr>
            <p:extLst>
              <p:ext uri="{D42A27DB-BD31-4B8C-83A1-F6EECF244321}">
                <p14:modId xmlns:p14="http://schemas.microsoft.com/office/powerpoint/2010/main" val="541581924"/>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fr-FR" sz="1800" b="1" spc="-5" dirty="0">
                          <a:solidFill>
                            <a:srgbClr val="333333"/>
                          </a:solidFill>
                          <a:latin typeface="Calibri Light"/>
                          <a:cs typeface="Verdana"/>
                        </a:rPr>
                        <a:t>Attribution à soi-même</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J’aurais dû étudier davantage.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réduit la confiance en soi</a:t>
                      </a:r>
                    </a:p>
                    <a:p>
                      <a:pPr marL="92075">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prendre ses responsabilités est vu comme noble et brave</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fr-FR" sz="1800" b="1" spc="-5" dirty="0">
                          <a:solidFill>
                            <a:srgbClr val="333333"/>
                          </a:solidFill>
                          <a:latin typeface="Calibri Light"/>
                          <a:cs typeface="Verdana"/>
                        </a:rPr>
                        <a:t>Attribution à autrui/situation </a:t>
                      </a:r>
                      <a:br>
                        <a:rPr lang="fr-FR" sz="1800" b="1" spc="-5" dirty="0">
                          <a:solidFill>
                            <a:srgbClr val="333333"/>
                          </a:solidFill>
                          <a:latin typeface="Calibri Light"/>
                          <a:cs typeface="Verdana"/>
                        </a:rPr>
                      </a:br>
                      <a:r>
                        <a:rPr lang="fr-FR" sz="1800" b="0" spc="-5" dirty="0">
                          <a:solidFill>
                            <a:srgbClr val="333333"/>
                          </a:solidFill>
                          <a:latin typeface="Calibri Light"/>
                          <a:cs typeface="Verdana"/>
                        </a:rPr>
                        <a:t>(par ex. « Le prof est horrible et en plus il me déteste!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fr-FR" sz="1800" b="1" spc="-5" dirty="0">
                          <a:solidFill>
                            <a:srgbClr val="333333"/>
                          </a:solidFill>
                          <a:latin typeface="Calibri Light"/>
                          <a:cs typeface="Verdana"/>
                        </a:rPr>
                        <a:t>Inconvénient:</a:t>
                      </a:r>
                      <a:r>
                        <a:rPr lang="fr-FR" sz="1800" b="0" spc="-5" dirty="0">
                          <a:solidFill>
                            <a:srgbClr val="333333"/>
                          </a:solidFill>
                          <a:latin typeface="Calibri Light"/>
                          <a:cs typeface="Verdana"/>
                        </a:rPr>
                        <a:t> il est considéré comme impoli de nier sa responsabilité (solution de facilité).</a:t>
                      </a:r>
                    </a:p>
                    <a:p>
                      <a:pPr marL="92075" marR="147320">
                        <a:lnSpc>
                          <a:spcPct val="100000"/>
                        </a:lnSpc>
                        <a:spcBef>
                          <a:spcPts val="1200"/>
                        </a:spcBef>
                      </a:pPr>
                      <a:r>
                        <a:rPr lang="fr-FR" sz="1800" b="1" spc="-5" dirty="0">
                          <a:solidFill>
                            <a:srgbClr val="333333"/>
                          </a:solidFill>
                          <a:latin typeface="Calibri Light"/>
                          <a:cs typeface="Verdana"/>
                        </a:rPr>
                        <a:t>Avantage:</a:t>
                      </a:r>
                      <a:r>
                        <a:rPr lang="fr-FR" sz="1800" b="0" spc="-5" dirty="0">
                          <a:solidFill>
                            <a:srgbClr val="333333"/>
                          </a:solidFill>
                          <a:latin typeface="Calibri Light"/>
                          <a:cs typeface="Verdana"/>
                        </a:rPr>
                        <a:t> la confiance en soi n’est pas menacée.</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C'est une faible performance! Tu as raté l'examen d'allemand!</a:t>
            </a:r>
            <a:endParaRPr lang="en-CA" altLang="de-DE" sz="1600" dirty="0">
              <a:latin typeface="Calibri Light"/>
            </a:endParaRPr>
          </a:p>
        </p:txBody>
      </p:sp>
      <p:pic>
        <p:nvPicPr>
          <p:cNvPr id="11" name="Picture 15">
            <a:extLst>
              <a:ext uri="{FF2B5EF4-FFF2-40B4-BE49-F238E27FC236}">
                <a16:creationId xmlns:a16="http://schemas.microsoft.com/office/drawing/2014/main" id="{4A1DF2AC-DEDB-425B-9076-FE3F5A00E34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344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négatifs</a:t>
            </a:r>
            <a:endParaRPr sz="36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17</a:t>
            </a:fld>
            <a:endParaRPr lang="en-US"/>
          </a:p>
        </p:txBody>
      </p:sp>
      <p:graphicFrame>
        <p:nvGraphicFramePr>
          <p:cNvPr id="12" name="Group 2"/>
          <p:cNvGraphicFramePr>
            <a:graphicFrameLocks noGrp="1"/>
          </p:cNvGraphicFramePr>
          <p:nvPr>
            <p:extLst>
              <p:ext uri="{D42A27DB-BD31-4B8C-83A1-F6EECF244321}">
                <p14:modId xmlns:p14="http://schemas.microsoft.com/office/powerpoint/2010/main" val="1657592780"/>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0000"/>
                          </a:solidFill>
                          <a:effectLst/>
                          <a:latin typeface="Calibri Light"/>
                          <a:cs typeface="Times New Roman" pitchFamily="18" charset="0"/>
                        </a:rPr>
                        <a:t>Réponses plus neutres (par ex.: combiner l'influence de soi- même, d'autrui, de la situation; proposer différentes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C'est une faible performance! Tu as raté l'examen d'allemand!</a:t>
            </a:r>
            <a:endParaRPr lang="en-CA" altLang="de-DE" sz="1600" dirty="0">
              <a:latin typeface="Calibri Light"/>
            </a:endParaRPr>
          </a:p>
        </p:txBody>
      </p:sp>
      <p:pic>
        <p:nvPicPr>
          <p:cNvPr id="10" name="Picture 15">
            <a:extLst>
              <a:ext uri="{FF2B5EF4-FFF2-40B4-BE49-F238E27FC236}">
                <a16:creationId xmlns:a16="http://schemas.microsoft.com/office/drawing/2014/main" id="{A1550128-C2FD-4025-817A-CB496A5733B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négatifs</a:t>
            </a:r>
            <a:endParaRPr sz="36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18</a:t>
            </a:fld>
            <a:endParaRPr lang="en-US"/>
          </a:p>
        </p:txBody>
      </p:sp>
      <p:graphicFrame>
        <p:nvGraphicFramePr>
          <p:cNvPr id="12" name="Group 2"/>
          <p:cNvGraphicFramePr>
            <a:graphicFrameLocks noGrp="1"/>
          </p:cNvGraphicFramePr>
          <p:nvPr>
            <p:extLst>
              <p:ext uri="{D42A27DB-BD31-4B8C-83A1-F6EECF244321}">
                <p14:modId xmlns:p14="http://schemas.microsoft.com/office/powerpoint/2010/main" val="1556782815"/>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0000"/>
                          </a:solidFill>
                          <a:effectLst/>
                          <a:latin typeface="Calibri Light"/>
                          <a:cs typeface="Times New Roman" pitchFamily="18" charset="0"/>
                        </a:rPr>
                        <a:t>Réponses plus neutres (par ex.: combiner l'influence de soi- même, d'autrui, de la situation; proposer différentes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chemeClr val="tx1"/>
                          </a:solidFill>
                          <a:effectLst/>
                          <a:latin typeface="Calibri Light"/>
                          <a:cs typeface="Times New Roman" pitchFamily="18" charset="0"/>
                        </a:rPr>
                        <a:t>« Je ne suis pas habitué à ce style d’examen, je devrais mieux me préparer la prochaine fois.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chemeClr val="tx1"/>
                          </a:solidFill>
                          <a:effectLst/>
                          <a:latin typeface="Calibri Light"/>
                          <a:cs typeface="Times New Roman" pitchFamily="18" charset="0"/>
                        </a:rPr>
                        <a:t>« Je dois essayer d’établir une meilleure relation avec mon professeur. Il ne peut pas être cruel au point de me faire rater mon examen par pur ressentiment </a:t>
                      </a:r>
                      <a:r>
                        <a:rPr kumimoji="0" lang="fr-FR" sz="1800" b="0" i="0" u="none" strike="noStrike" cap="none" normalizeH="0" baseline="0">
                          <a:ln>
                            <a:noFill/>
                          </a:ln>
                          <a:solidFill>
                            <a:schemeClr val="tx1"/>
                          </a:solidFill>
                          <a:effectLst/>
                          <a:latin typeface="Calibri Light"/>
                          <a:cs typeface="Times New Roman" pitchFamily="18" charset="0"/>
                        </a:rPr>
                        <a:t>envers moi. »</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C'est une faible performance! Tu as raté l'examen d'allemand!</a:t>
            </a:r>
            <a:endParaRPr lang="en-CA" altLang="de-DE" sz="1600" dirty="0">
              <a:latin typeface="Calibri Light"/>
            </a:endParaRPr>
          </a:p>
        </p:txBody>
      </p:sp>
    </p:spTree>
    <p:extLst>
      <p:ext uri="{BB962C8B-B14F-4D97-AF65-F5344CB8AC3E}">
        <p14:creationId xmlns:p14="http://schemas.microsoft.com/office/powerpoint/2010/main" val="3961872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positifs</a:t>
            </a:r>
            <a:endParaRPr sz="3600" dirty="0">
              <a:latin typeface="Calibri Light"/>
            </a:endParaRPr>
          </a:p>
        </p:txBody>
      </p:sp>
      <p:sp>
        <p:nvSpPr>
          <p:cNvPr id="9" name="Footer Placeholder 8"/>
          <p:cNvSpPr>
            <a:spLocks noGrp="1"/>
          </p:cNvSpPr>
          <p:nvPr>
            <p:ph type="ftr" sz="quarter" idx="11"/>
          </p:nvPr>
        </p:nvSpPr>
        <p:spPr/>
        <p:txBody>
          <a:bodyPr/>
          <a:lstStyle/>
          <a:p>
            <a:r>
              <a:rPr lang="fr-FR"/>
              <a:t>Entraînement métacognitifs 1 – Style d'attribution</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19</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3473593587"/>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soi-même</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C’est le résultat d’un excellent travail individuel.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FFFFFF"/>
                          </a:solidFill>
                          <a:effectLst/>
                          <a:latin typeface="+mj-lt"/>
                        </a:rPr>
                        <a:t>se vanter est arrogant.</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FFFFFF"/>
                          </a:solidFill>
                          <a:effectLst/>
                          <a:latin typeface="+mj-lt"/>
                        </a:rPr>
                        <a:t>augmente l’estime de soi.</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autrui/situation</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N’importe qui aurait pu marquer un but depuis ici.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E3EFF8"/>
                          </a:solidFill>
                          <a:effectLst/>
                          <a:latin typeface="+mj-lt"/>
                        </a:rPr>
                        <a:t>l’estime de soi n’est pas rehaussée.</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E3EFF8"/>
                          </a:solidFill>
                          <a:effectLst/>
                          <a:latin typeface="+mj-lt"/>
                        </a:rPr>
                        <a:t>on vous considère comme quelqu’un de modeste et comme quelqu’un qui travaille en équipe.</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22"/>
          <p:cNvSpPr>
            <a:spLocks noChangeArrowheads="1"/>
          </p:cNvSpPr>
          <p:nvPr/>
        </p:nvSpPr>
        <p:spPr bwMode="auto">
          <a:xfrm>
            <a:off x="1626023" y="2312439"/>
            <a:ext cx="2651760" cy="9144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fr-FR" sz="1800" spc="-5" dirty="0">
                <a:solidFill>
                  <a:srgbClr val="333333"/>
                </a:solidFill>
                <a:latin typeface="Calibri Light"/>
                <a:ea typeface="+mn-ea"/>
                <a:cs typeface="Verdana"/>
              </a:rPr>
              <a:t>Magnifique!</a:t>
            </a:r>
          </a:p>
          <a:p>
            <a:pPr marL="161925" marR="5080" lvl="0" indent="-149860" algn="ctr">
              <a:spcBef>
                <a:spcPts val="95"/>
              </a:spcBef>
              <a:buClrTx/>
              <a:buNone/>
            </a:pPr>
            <a:r>
              <a:rPr lang="fr-FR" sz="1800" spc="-5" dirty="0">
                <a:solidFill>
                  <a:srgbClr val="333333"/>
                </a:solidFill>
                <a:latin typeface="Calibri Light"/>
                <a:ea typeface="+mn-ea"/>
                <a:cs typeface="Verdana"/>
              </a:rPr>
              <a:t>Votre but a été décisif!</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positifs</a:t>
            </a:r>
            <a:endParaRPr sz="3600" dirty="0">
              <a:latin typeface="Calibri Light"/>
            </a:endParaRPr>
          </a:p>
        </p:txBody>
      </p:sp>
      <p:sp>
        <p:nvSpPr>
          <p:cNvPr id="9" name="Footer Placeholder 8"/>
          <p:cNvSpPr>
            <a:spLocks noGrp="1"/>
          </p:cNvSpPr>
          <p:nvPr>
            <p:ph type="ftr" sz="quarter" idx="11"/>
          </p:nvPr>
        </p:nvSpPr>
        <p:spPr/>
        <p:txBody>
          <a:bodyPr/>
          <a:lstStyle/>
          <a:p>
            <a:r>
              <a:rPr lang="fr-FR"/>
              <a:t>Entraînement métacognitifs 1 – Style d'attribution</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20</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37879861"/>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soi-même</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C’est le résultat d’un excellent travail individuel.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se vanter est arrogant.</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augmente l’estime de soi.</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autrui/situation</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N’importe qui aurait pu marquer un but depuis ici.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E3EFF8"/>
                          </a:solidFill>
                          <a:effectLst/>
                          <a:latin typeface="+mj-lt"/>
                        </a:rPr>
                        <a:t>l’estime de soi n’est pas rehaussée.</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a:t>
                      </a:r>
                      <a:r>
                        <a:rPr lang="fr-FR" sz="1800" b="0" i="0" u="none" strike="noStrike" dirty="0">
                          <a:solidFill>
                            <a:srgbClr val="004992"/>
                          </a:solidFill>
                          <a:effectLst/>
                          <a:latin typeface="+mj-lt"/>
                        </a:rPr>
                        <a:t>???</a:t>
                      </a:r>
                      <a:r>
                        <a:rPr lang="fr-FR" sz="1800" b="0" i="0" u="none" strike="noStrike" dirty="0">
                          <a:solidFill>
                            <a:srgbClr val="333333"/>
                          </a:solidFill>
                          <a:effectLst/>
                          <a:latin typeface="+mj-lt"/>
                        </a:rPr>
                        <a:t> </a:t>
                      </a:r>
                      <a:r>
                        <a:rPr lang="fr-FR" sz="1800" b="0" i="0" u="none" strike="noStrike" dirty="0">
                          <a:solidFill>
                            <a:srgbClr val="E3EFF8"/>
                          </a:solidFill>
                          <a:effectLst/>
                          <a:latin typeface="+mj-lt"/>
                        </a:rPr>
                        <a:t>on vous considère comme quelqu’un de modeste et comme quelqu’un qui travaille en équipe.</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39"/>
            <a:ext cx="2651760" cy="9144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fr-FR" sz="1800" spc="-5" dirty="0">
                <a:solidFill>
                  <a:srgbClr val="333333"/>
                </a:solidFill>
                <a:latin typeface="Calibri Light"/>
                <a:ea typeface="+mn-ea"/>
                <a:cs typeface="Verdana"/>
              </a:rPr>
              <a:t>Magnifique!</a:t>
            </a:r>
          </a:p>
          <a:p>
            <a:pPr marL="161925" marR="5080" lvl="0" indent="-149860" algn="ctr">
              <a:spcBef>
                <a:spcPts val="95"/>
              </a:spcBef>
              <a:buClrTx/>
              <a:buNone/>
            </a:pPr>
            <a:r>
              <a:rPr lang="fr-FR" sz="1800" spc="-5" dirty="0">
                <a:solidFill>
                  <a:srgbClr val="333333"/>
                </a:solidFill>
                <a:latin typeface="Calibri Light"/>
                <a:ea typeface="+mn-ea"/>
                <a:cs typeface="Verdana"/>
              </a:rPr>
              <a:t>Votre but a été décisif!</a:t>
            </a:r>
            <a:endParaRPr lang="en-US" sz="1800" dirty="0">
              <a:solidFill>
                <a:srgbClr val="333333"/>
              </a:solidFill>
              <a:latin typeface="Calibri Light"/>
              <a:ea typeface="+mn-ea"/>
              <a:cs typeface="Verdana"/>
            </a:endParaRPr>
          </a:p>
        </p:txBody>
      </p:sp>
      <p:pic>
        <p:nvPicPr>
          <p:cNvPr id="15" name="Picture 15">
            <a:extLst>
              <a:ext uri="{FF2B5EF4-FFF2-40B4-BE49-F238E27FC236}">
                <a16:creationId xmlns:a16="http://schemas.microsoft.com/office/drawing/2014/main" id="{BE4CF42A-A19C-4161-907F-114CC128A3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495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positifs</a:t>
            </a:r>
            <a:endParaRPr sz="3600" dirty="0">
              <a:latin typeface="Calibri Light"/>
            </a:endParaRPr>
          </a:p>
        </p:txBody>
      </p:sp>
      <p:sp>
        <p:nvSpPr>
          <p:cNvPr id="9" name="Footer Placeholder 8"/>
          <p:cNvSpPr>
            <a:spLocks noGrp="1"/>
          </p:cNvSpPr>
          <p:nvPr>
            <p:ph type="ftr" sz="quarter" idx="11"/>
          </p:nvPr>
        </p:nvSpPr>
        <p:spPr/>
        <p:txBody>
          <a:bodyPr/>
          <a:lstStyle/>
          <a:p>
            <a:r>
              <a:rPr lang="fr-FR"/>
              <a:t>Entraînement métacognitifs 1 – Style d'attribution</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21</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927972840"/>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soi-même</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C’est le résultat d’un excellent travail individuel.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se vanter est arrogant.</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augmente l’estime de soi.</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fr-FR" sz="1800" b="1" i="0" u="none" strike="noStrike" dirty="0">
                          <a:solidFill>
                            <a:srgbClr val="000000"/>
                          </a:solidFill>
                          <a:effectLst/>
                          <a:latin typeface="+mj-lt"/>
                        </a:rPr>
                        <a:t>Attribution à autrui/situation</a:t>
                      </a:r>
                      <a:br>
                        <a:rPr lang="fr-FR" sz="1800" b="1" i="0" u="none" strike="noStrike" dirty="0">
                          <a:solidFill>
                            <a:srgbClr val="000000"/>
                          </a:solidFill>
                          <a:effectLst/>
                          <a:latin typeface="+mj-lt"/>
                        </a:rPr>
                      </a:br>
                      <a:r>
                        <a:rPr lang="fr-FR" sz="1800" b="0" i="0" u="none" strike="noStrike" dirty="0">
                          <a:solidFill>
                            <a:srgbClr val="000000"/>
                          </a:solidFill>
                          <a:effectLst/>
                          <a:latin typeface="+mj-lt"/>
                        </a:rPr>
                        <a:t>(par ex. « N’importe qui aurait pu marquer un but depuis ici.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fr-FR" sz="1800" b="1" i="0" u="none" strike="noStrike" dirty="0">
                          <a:solidFill>
                            <a:srgbClr val="333333"/>
                          </a:solidFill>
                          <a:effectLst/>
                          <a:latin typeface="+mj-lt"/>
                        </a:rPr>
                        <a:t>Inconvénient:</a:t>
                      </a:r>
                      <a:r>
                        <a:rPr lang="fr-FR" sz="1800" b="0" i="0" u="none" strike="noStrike" dirty="0">
                          <a:solidFill>
                            <a:srgbClr val="333333"/>
                          </a:solidFill>
                          <a:effectLst/>
                          <a:latin typeface="+mj-lt"/>
                        </a:rPr>
                        <a:t> l’estime de soi n’est pas rehaussée.</a:t>
                      </a:r>
                    </a:p>
                    <a:p>
                      <a:pPr algn="l" fontAlgn="b">
                        <a:lnSpc>
                          <a:spcPct val="100000"/>
                        </a:lnSpc>
                        <a:spcBef>
                          <a:spcPts val="1200"/>
                        </a:spcBef>
                      </a:pPr>
                      <a:r>
                        <a:rPr lang="fr-FR" sz="1800" b="1" i="0" u="none" strike="noStrike" dirty="0">
                          <a:solidFill>
                            <a:srgbClr val="333333"/>
                          </a:solidFill>
                          <a:effectLst/>
                          <a:latin typeface="+mj-lt"/>
                        </a:rPr>
                        <a:t>Avantage:</a:t>
                      </a:r>
                      <a:r>
                        <a:rPr lang="fr-FR" sz="1800" b="0" i="0" u="none" strike="noStrike" dirty="0">
                          <a:solidFill>
                            <a:srgbClr val="333333"/>
                          </a:solidFill>
                          <a:effectLst/>
                          <a:latin typeface="+mj-lt"/>
                        </a:rPr>
                        <a:t> on vous considère comme quelqu’un de modeste et comme quelqu’un qui travaille en équipe.</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39"/>
            <a:ext cx="2651760" cy="9144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fr-FR" sz="1800" spc="-5" dirty="0">
                <a:solidFill>
                  <a:srgbClr val="333333"/>
                </a:solidFill>
                <a:latin typeface="Calibri Light"/>
                <a:ea typeface="+mn-ea"/>
                <a:cs typeface="Verdana"/>
              </a:rPr>
              <a:t>Magnifique!</a:t>
            </a:r>
          </a:p>
          <a:p>
            <a:pPr marL="161925" marR="5080" lvl="0" indent="-149860" algn="ctr">
              <a:spcBef>
                <a:spcPts val="95"/>
              </a:spcBef>
              <a:buClrTx/>
              <a:buNone/>
            </a:pPr>
            <a:r>
              <a:rPr lang="fr-FR" sz="1800" spc="-5" dirty="0">
                <a:solidFill>
                  <a:srgbClr val="333333"/>
                </a:solidFill>
                <a:latin typeface="Calibri Light"/>
                <a:ea typeface="+mn-ea"/>
                <a:cs typeface="Verdana"/>
              </a:rPr>
              <a:t>Votre but a été décisif!</a:t>
            </a:r>
            <a:endParaRPr lang="en-US" sz="1800" dirty="0">
              <a:solidFill>
                <a:srgbClr val="333333"/>
              </a:solidFill>
              <a:latin typeface="Calibri Light"/>
              <a:ea typeface="+mn-ea"/>
              <a:cs typeface="Verdana"/>
            </a:endParaRPr>
          </a:p>
        </p:txBody>
      </p:sp>
      <p:pic>
        <p:nvPicPr>
          <p:cNvPr id="15" name="Picture 15">
            <a:extLst>
              <a:ext uri="{FF2B5EF4-FFF2-40B4-BE49-F238E27FC236}">
                <a16:creationId xmlns:a16="http://schemas.microsoft.com/office/drawing/2014/main" id="{401A5B18-8909-4E29-B2A6-EBD0E6383D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974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positifs</a:t>
            </a:r>
            <a:endParaRPr sz="3600" dirty="0">
              <a:latin typeface="Calibri Light"/>
            </a:endParaRPr>
          </a:p>
        </p:txBody>
      </p:sp>
      <p:sp>
        <p:nvSpPr>
          <p:cNvPr id="9" name="Footer Placeholder 8"/>
          <p:cNvSpPr>
            <a:spLocks noGrp="1"/>
          </p:cNvSpPr>
          <p:nvPr>
            <p:ph type="ftr" sz="quarter" idx="11"/>
          </p:nvPr>
        </p:nvSpPr>
        <p:spPr/>
        <p:txBody>
          <a:bodyPr/>
          <a:lstStyle/>
          <a:p>
            <a:r>
              <a:rPr lang="fr-FR"/>
              <a:t>Entraînement métacognitifs 1 – Style d'attribution</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22</a:t>
            </a:fld>
            <a:endParaRPr lang="en-US"/>
          </a:p>
        </p:txBody>
      </p:sp>
      <p:graphicFrame>
        <p:nvGraphicFramePr>
          <p:cNvPr id="13" name="Group 2"/>
          <p:cNvGraphicFramePr>
            <a:graphicFrameLocks noGrp="1"/>
          </p:cNvGraphicFramePr>
          <p:nvPr>
            <p:extLst>
              <p:ext uri="{D42A27DB-BD31-4B8C-83A1-F6EECF244321}">
                <p14:modId xmlns:p14="http://schemas.microsoft.com/office/powerpoint/2010/main" val="1094348438"/>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0000"/>
                          </a:solidFill>
                          <a:effectLst/>
                          <a:latin typeface="Calibri Light"/>
                          <a:cs typeface="Times New Roman" pitchFamily="18" charset="0"/>
                        </a:rPr>
                        <a:t>Réponses plus neutres (par ex.: combiner l’influence de soi-même, d’autrui, de la situation; proposer différentes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22"/>
          <p:cNvSpPr>
            <a:spLocks noChangeArrowheads="1"/>
          </p:cNvSpPr>
          <p:nvPr/>
        </p:nvSpPr>
        <p:spPr bwMode="auto">
          <a:xfrm>
            <a:off x="1626023" y="2312439"/>
            <a:ext cx="2651760" cy="9144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fr-FR" sz="1800" spc="-5" dirty="0">
                <a:solidFill>
                  <a:srgbClr val="333333"/>
                </a:solidFill>
                <a:latin typeface="Calibri Light"/>
                <a:ea typeface="+mn-ea"/>
                <a:cs typeface="Verdana"/>
              </a:rPr>
              <a:t>Magnifique!</a:t>
            </a:r>
          </a:p>
          <a:p>
            <a:pPr marL="161925" marR="5080" lvl="0" indent="-149860" algn="ctr">
              <a:spcBef>
                <a:spcPts val="95"/>
              </a:spcBef>
              <a:buClrTx/>
              <a:buNone/>
            </a:pPr>
            <a:r>
              <a:rPr lang="fr-FR" sz="1800" spc="-5" dirty="0">
                <a:solidFill>
                  <a:srgbClr val="333333"/>
                </a:solidFill>
                <a:latin typeface="Calibri Light"/>
                <a:ea typeface="+mn-ea"/>
                <a:cs typeface="Verdana"/>
              </a:rPr>
              <a:t>Votre but a été décisif!</a:t>
            </a:r>
            <a:endParaRPr lang="en-US" sz="1800" dirty="0">
              <a:solidFill>
                <a:srgbClr val="333333"/>
              </a:solidFill>
              <a:latin typeface="Calibri Light"/>
              <a:ea typeface="+mn-ea"/>
              <a:cs typeface="Verdana"/>
            </a:endParaRPr>
          </a:p>
        </p:txBody>
      </p:sp>
      <p:pic>
        <p:nvPicPr>
          <p:cNvPr id="11" name="Picture 15">
            <a:extLst>
              <a:ext uri="{FF2B5EF4-FFF2-40B4-BE49-F238E27FC236}">
                <a16:creationId xmlns:a16="http://schemas.microsoft.com/office/drawing/2014/main" id="{1DF4A4C9-40DB-4BB2-B363-05362D0028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Effets de certains styles d’attribution sur des événements positifs</a:t>
            </a:r>
            <a:endParaRPr sz="3600" dirty="0">
              <a:latin typeface="Calibri Light"/>
            </a:endParaRPr>
          </a:p>
        </p:txBody>
      </p:sp>
      <p:sp>
        <p:nvSpPr>
          <p:cNvPr id="9" name="Footer Placeholder 8"/>
          <p:cNvSpPr>
            <a:spLocks noGrp="1"/>
          </p:cNvSpPr>
          <p:nvPr>
            <p:ph type="ftr" sz="quarter" idx="11"/>
          </p:nvPr>
        </p:nvSpPr>
        <p:spPr/>
        <p:txBody>
          <a:bodyPr/>
          <a:lstStyle/>
          <a:p>
            <a:r>
              <a:rPr lang="fr-FR"/>
              <a:t>Entraînement métacognitifs 1 – Style d'attribution</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23</a:t>
            </a:fld>
            <a:endParaRPr lang="en-US"/>
          </a:p>
        </p:txBody>
      </p:sp>
      <p:graphicFrame>
        <p:nvGraphicFramePr>
          <p:cNvPr id="13" name="Group 2"/>
          <p:cNvGraphicFramePr>
            <a:graphicFrameLocks noGrp="1"/>
          </p:cNvGraphicFramePr>
          <p:nvPr>
            <p:extLst>
              <p:ext uri="{D42A27DB-BD31-4B8C-83A1-F6EECF244321}">
                <p14:modId xmlns:p14="http://schemas.microsoft.com/office/powerpoint/2010/main" val="2018859259"/>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0000"/>
                          </a:solidFill>
                          <a:effectLst/>
                          <a:latin typeface="Calibri Light"/>
                          <a:cs typeface="Times New Roman" pitchFamily="18" charset="0"/>
                        </a:rPr>
                        <a:t>Réponses plus neutres (par ex.: combiner l’influence de soi-même, d’autrui, de la situation; proposer différentes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chemeClr val="tx1"/>
                          </a:solidFill>
                          <a:effectLst/>
                          <a:latin typeface="Calibri Light"/>
                          <a:cs typeface="Times New Roman" pitchFamily="18" charset="0"/>
                        </a:rPr>
                        <a:t>« Je suis très fier, mais la contribution de Fabien était impeccable aussi.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chemeClr val="tx1"/>
                          </a:solidFill>
                          <a:effectLst/>
                          <a:latin typeface="Calibri Light"/>
                          <a:cs typeface="Times New Roman" pitchFamily="18" charset="0"/>
                        </a:rPr>
                        <a:t>« C’est ma tâche, mais effectivement c’est difficile de marquer un but de cet angle.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1800" b="0" i="0" u="none" strike="noStrike" cap="none" normalizeH="0" baseline="0" dirty="0">
                          <a:ln>
                            <a:noFill/>
                          </a:ln>
                          <a:solidFill>
                            <a:schemeClr val="tx1"/>
                          </a:solidFill>
                          <a:effectLst/>
                          <a:latin typeface="Calibri Light"/>
                          <a:cs typeface="Times New Roman" pitchFamily="18" charset="0"/>
                        </a:rPr>
                        <a:t>« Merci beaucoup. Ça marche très bien en ce moment pour moi. ».</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39"/>
            <a:ext cx="2651760" cy="9144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fr-FR" sz="1800" spc="-5" dirty="0">
                <a:solidFill>
                  <a:srgbClr val="333333"/>
                </a:solidFill>
                <a:latin typeface="Calibri Light"/>
                <a:ea typeface="+mn-ea"/>
                <a:cs typeface="Verdana"/>
              </a:rPr>
              <a:t>Magnifique!</a:t>
            </a:r>
          </a:p>
          <a:p>
            <a:pPr marL="161925" marR="5080" lvl="0" indent="-149860" algn="ctr">
              <a:spcBef>
                <a:spcPts val="95"/>
              </a:spcBef>
              <a:buClrTx/>
              <a:buNone/>
            </a:pPr>
            <a:r>
              <a:rPr lang="fr-FR" sz="1800" spc="-5" dirty="0">
                <a:solidFill>
                  <a:srgbClr val="333333"/>
                </a:solidFill>
                <a:latin typeface="Calibri Light"/>
                <a:ea typeface="+mn-ea"/>
                <a:cs typeface="Verdana"/>
              </a:rPr>
              <a:t>Votre but a été décisif!</a:t>
            </a:r>
            <a:endParaRPr lang="en-US" sz="1800" dirty="0">
              <a:solidFill>
                <a:srgbClr val="333333"/>
              </a:solidFill>
              <a:latin typeface="Calibri Light"/>
              <a:ea typeface="+mn-ea"/>
              <a:cs typeface="Verdana"/>
            </a:endParaRPr>
          </a:p>
        </p:txBody>
      </p:sp>
      <p:pic>
        <p:nvPicPr>
          <p:cNvPr id="12" name="Picture 15">
            <a:extLst>
              <a:ext uri="{FF2B5EF4-FFF2-40B4-BE49-F238E27FC236}">
                <a16:creationId xmlns:a16="http://schemas.microsoft.com/office/drawing/2014/main" id="{354F85FE-67E2-4CFF-A770-28182965DB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606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Pourquoi faisons-nous cela?</a:t>
            </a:r>
            <a:endParaRPr sz="3600" dirty="0">
              <a:latin typeface="Calibri Light"/>
            </a:endParaRPr>
          </a:p>
        </p:txBody>
      </p:sp>
      <p:sp>
        <p:nvSpPr>
          <p:cNvPr id="2" name="object 2"/>
          <p:cNvSpPr txBox="1">
            <a:spLocks noGrp="1"/>
          </p:cNvSpPr>
          <p:nvPr>
            <p:ph idx="1"/>
          </p:nvPr>
        </p:nvSpPr>
        <p:spPr>
          <a:prstGeom prst="rect">
            <a:avLst/>
          </a:prstGeom>
        </p:spPr>
        <p:txBody>
          <a:bodyPr vert="horz" wrap="square" lIns="0" tIns="12700" rIns="0" bIns="0" rtlCol="0">
            <a:noAutofit/>
          </a:bodyPr>
          <a:lstStyle/>
          <a:p>
            <a:pPr marR="854710"/>
            <a:r>
              <a:rPr sz="2400" dirty="0">
                <a:solidFill>
                  <a:srgbClr val="333333"/>
                </a:solidFill>
                <a:latin typeface="Calibri Light"/>
              </a:rPr>
              <a:t>Des études </a:t>
            </a:r>
            <a:r>
              <a:rPr sz="2400" spc="-5" dirty="0">
                <a:solidFill>
                  <a:srgbClr val="333333"/>
                </a:solidFill>
                <a:latin typeface="Calibri Light"/>
              </a:rPr>
              <a:t>montrent que beaucoup de </a:t>
            </a:r>
            <a:r>
              <a:rPr sz="2400" spc="-5" dirty="0" err="1">
                <a:solidFill>
                  <a:srgbClr val="333333"/>
                </a:solidFill>
                <a:latin typeface="Calibri Light"/>
              </a:rPr>
              <a:t>personnes</a:t>
            </a:r>
            <a:r>
              <a:rPr lang="en-US" sz="2400" spc="-5" dirty="0">
                <a:solidFill>
                  <a:srgbClr val="333333"/>
                </a:solidFill>
                <a:latin typeface="Calibri Light"/>
              </a:rPr>
              <a:t> </a:t>
            </a:r>
            <a:r>
              <a:rPr lang="de-DE" sz="2400" spc="-5" dirty="0">
                <a:solidFill>
                  <a:srgbClr val="333333"/>
                </a:solidFill>
                <a:latin typeface="Calibri Light"/>
              </a:rPr>
              <a:t>(</a:t>
            </a:r>
            <a:r>
              <a:rPr sz="2400" spc="-5" dirty="0" err="1">
                <a:solidFill>
                  <a:srgbClr val="333333"/>
                </a:solidFill>
                <a:latin typeface="Calibri Light"/>
              </a:rPr>
              <a:t>mais</a:t>
            </a:r>
            <a:r>
              <a:rPr sz="2400" spc="-5" dirty="0">
                <a:solidFill>
                  <a:srgbClr val="333333"/>
                </a:solidFill>
                <a:latin typeface="Calibri Light"/>
              </a:rPr>
              <a:t> pas </a:t>
            </a:r>
            <a:r>
              <a:rPr sz="2400" dirty="0" err="1">
                <a:solidFill>
                  <a:srgbClr val="333333"/>
                </a:solidFill>
                <a:latin typeface="Calibri Light"/>
              </a:rPr>
              <a:t>toutes</a:t>
            </a:r>
            <a:r>
              <a:rPr sz="2400" dirty="0">
                <a:solidFill>
                  <a:srgbClr val="333333"/>
                </a:solidFill>
                <a:latin typeface="Calibri Light"/>
              </a:rPr>
              <a:t>!</a:t>
            </a:r>
            <a:r>
              <a:rPr lang="de-DE" sz="2400" dirty="0">
                <a:solidFill>
                  <a:srgbClr val="333333"/>
                </a:solidFill>
                <a:latin typeface="Calibri Light"/>
              </a:rPr>
              <a:t>)</a:t>
            </a:r>
            <a:r>
              <a:rPr sz="2400" dirty="0">
                <a:solidFill>
                  <a:srgbClr val="333333"/>
                </a:solidFill>
                <a:latin typeface="Calibri Light"/>
              </a:rPr>
              <a:t> </a:t>
            </a:r>
            <a:r>
              <a:rPr sz="2400" spc="-20" dirty="0">
                <a:solidFill>
                  <a:srgbClr val="333333"/>
                </a:solidFill>
                <a:latin typeface="Calibri Light"/>
              </a:rPr>
              <a:t>ayant </a:t>
            </a:r>
            <a:r>
              <a:rPr sz="2400" dirty="0">
                <a:solidFill>
                  <a:srgbClr val="333333"/>
                </a:solidFill>
                <a:latin typeface="Calibri Light"/>
              </a:rPr>
              <a:t>une</a:t>
            </a:r>
            <a:r>
              <a:rPr sz="2400" spc="65" dirty="0">
                <a:solidFill>
                  <a:srgbClr val="333333"/>
                </a:solidFill>
                <a:latin typeface="Calibri Light"/>
              </a:rPr>
              <a:t> </a:t>
            </a:r>
            <a:r>
              <a:rPr sz="2400" spc="-5" dirty="0">
                <a:solidFill>
                  <a:srgbClr val="333333"/>
                </a:solidFill>
                <a:latin typeface="Calibri Light"/>
              </a:rPr>
              <a:t>dépression:</a:t>
            </a:r>
          </a:p>
          <a:p>
            <a:pPr marL="342900" indent="-342900">
              <a:buClr>
                <a:srgbClr val="333333"/>
              </a:buClr>
              <a:buFont typeface="WingDings"/>
              <a:buChar char=""/>
              <a:tabLst>
                <a:tab pos="355600" algn="l"/>
              </a:tabLst>
            </a:pPr>
            <a:r>
              <a:rPr sz="2400" spc="-5" dirty="0" err="1">
                <a:solidFill>
                  <a:srgbClr val="333333"/>
                </a:solidFill>
                <a:latin typeface="Calibri Light"/>
              </a:rPr>
              <a:t>tendent</a:t>
            </a:r>
            <a:r>
              <a:rPr sz="2400" spc="-5" dirty="0">
                <a:solidFill>
                  <a:srgbClr val="333333"/>
                </a:solidFill>
                <a:latin typeface="Calibri Light"/>
              </a:rPr>
              <a:t> </a:t>
            </a:r>
            <a:r>
              <a:rPr sz="2400" dirty="0">
                <a:solidFill>
                  <a:srgbClr val="333333"/>
                </a:solidFill>
                <a:latin typeface="Calibri Light"/>
              </a:rPr>
              <a:t>à attribuer </a:t>
            </a:r>
            <a:r>
              <a:rPr sz="2400" spc="-5" dirty="0">
                <a:solidFill>
                  <a:srgbClr val="333333"/>
                </a:solidFill>
                <a:latin typeface="Calibri Light"/>
              </a:rPr>
              <a:t>les </a:t>
            </a:r>
            <a:r>
              <a:rPr sz="2400" spc="-10" dirty="0">
                <a:solidFill>
                  <a:srgbClr val="333333"/>
                </a:solidFill>
                <a:latin typeface="Calibri Light"/>
              </a:rPr>
              <a:t>raisons </a:t>
            </a:r>
            <a:r>
              <a:rPr sz="2400" spc="-5" dirty="0">
                <a:solidFill>
                  <a:srgbClr val="333333"/>
                </a:solidFill>
                <a:latin typeface="Calibri Light"/>
              </a:rPr>
              <a:t>de l’échec </a:t>
            </a:r>
            <a:r>
              <a:rPr sz="2400" dirty="0">
                <a:solidFill>
                  <a:srgbClr val="333333"/>
                </a:solidFill>
                <a:latin typeface="Calibri Light"/>
              </a:rPr>
              <a:t>et</a:t>
            </a:r>
            <a:r>
              <a:rPr sz="2400" spc="50" dirty="0">
                <a:solidFill>
                  <a:srgbClr val="333333"/>
                </a:solidFill>
                <a:latin typeface="Calibri Light"/>
              </a:rPr>
              <a:t> </a:t>
            </a:r>
            <a:r>
              <a:rPr sz="2400" spc="-5" dirty="0">
                <a:solidFill>
                  <a:srgbClr val="333333"/>
                </a:solidFill>
                <a:latin typeface="Calibri Light"/>
              </a:rPr>
              <a:t>des</a:t>
            </a:r>
            <a:r>
              <a:rPr lang="en-US" sz="2400" spc="-5" dirty="0">
                <a:solidFill>
                  <a:srgbClr val="333333"/>
                </a:solidFill>
                <a:latin typeface="Calibri Light"/>
              </a:rPr>
              <a:t> </a:t>
            </a:r>
            <a:r>
              <a:rPr sz="2400" dirty="0" err="1">
                <a:solidFill>
                  <a:srgbClr val="333333"/>
                </a:solidFill>
                <a:latin typeface="Calibri Light"/>
              </a:rPr>
              <a:t>événements</a:t>
            </a:r>
            <a:r>
              <a:rPr sz="2400" dirty="0">
                <a:solidFill>
                  <a:srgbClr val="333333"/>
                </a:solidFill>
                <a:latin typeface="Calibri Light"/>
              </a:rPr>
              <a:t> négatifs à</a:t>
            </a:r>
            <a:r>
              <a:rPr sz="2400" spc="-5" dirty="0">
                <a:solidFill>
                  <a:srgbClr val="333333"/>
                </a:solidFill>
                <a:latin typeface="Calibri Light"/>
              </a:rPr>
              <a:t> elles-mêmes,</a:t>
            </a:r>
          </a:p>
          <a:p>
            <a:pPr marL="342900" marR="26670" indent="-342900">
              <a:buClr>
                <a:srgbClr val="333333"/>
              </a:buClr>
              <a:buFont typeface="WingDings"/>
              <a:buChar char=""/>
              <a:tabLst>
                <a:tab pos="355600" algn="l"/>
              </a:tabLst>
            </a:pPr>
            <a:r>
              <a:rPr sz="2400" dirty="0">
                <a:solidFill>
                  <a:srgbClr val="333333"/>
                </a:solidFill>
                <a:latin typeface="Calibri Light"/>
              </a:rPr>
              <a:t>attribuent </a:t>
            </a:r>
            <a:r>
              <a:rPr sz="2400" spc="-5" dirty="0">
                <a:solidFill>
                  <a:srgbClr val="333333"/>
                </a:solidFill>
                <a:latin typeface="Calibri Light"/>
              </a:rPr>
              <a:t>le succès </a:t>
            </a:r>
            <a:r>
              <a:rPr sz="2400" dirty="0">
                <a:solidFill>
                  <a:srgbClr val="333333"/>
                </a:solidFill>
                <a:latin typeface="Calibri Light"/>
              </a:rPr>
              <a:t>à </a:t>
            </a:r>
            <a:r>
              <a:rPr sz="2400" spc="-5" dirty="0">
                <a:solidFill>
                  <a:srgbClr val="333333"/>
                </a:solidFill>
                <a:latin typeface="Calibri Light"/>
              </a:rPr>
              <a:t>des </a:t>
            </a:r>
            <a:r>
              <a:rPr sz="2400" spc="-5" dirty="0" err="1">
                <a:solidFill>
                  <a:srgbClr val="333333"/>
                </a:solidFill>
                <a:latin typeface="Calibri Light"/>
              </a:rPr>
              <a:t>circonstances</a:t>
            </a:r>
            <a:r>
              <a:rPr lang="en-US" sz="2400" spc="-5" dirty="0">
                <a:solidFill>
                  <a:srgbClr val="333333"/>
                </a:solidFill>
                <a:latin typeface="Calibri Light"/>
              </a:rPr>
              <a:t> </a:t>
            </a:r>
            <a:r>
              <a:rPr sz="2400" spc="-10" dirty="0" err="1">
                <a:solidFill>
                  <a:srgbClr val="333333"/>
                </a:solidFill>
                <a:latin typeface="Calibri Light"/>
              </a:rPr>
              <a:t>avantageuses</a:t>
            </a:r>
            <a:r>
              <a:rPr sz="2400" spc="-10" dirty="0">
                <a:solidFill>
                  <a:srgbClr val="333333"/>
                </a:solidFill>
                <a:latin typeface="Calibri Light"/>
              </a:rPr>
              <a:t> </a:t>
            </a:r>
            <a:r>
              <a:rPr sz="2400" dirty="0">
                <a:solidFill>
                  <a:srgbClr val="333333"/>
                </a:solidFill>
                <a:latin typeface="Calibri Light"/>
              </a:rPr>
              <a:t>ou au </a:t>
            </a:r>
            <a:r>
              <a:rPr sz="2400" spc="-5" dirty="0">
                <a:solidFill>
                  <a:srgbClr val="333333"/>
                </a:solidFill>
                <a:latin typeface="Calibri Light"/>
              </a:rPr>
              <a:t>hasard plutôt qu’à</a:t>
            </a:r>
            <a:r>
              <a:rPr sz="2400" spc="125" dirty="0">
                <a:solidFill>
                  <a:srgbClr val="333333"/>
                </a:solidFill>
                <a:latin typeface="Calibri Light"/>
              </a:rPr>
              <a:t> </a:t>
            </a:r>
            <a:r>
              <a:rPr sz="2400" spc="-5" dirty="0">
                <a:solidFill>
                  <a:srgbClr val="333333"/>
                </a:solidFill>
                <a:latin typeface="Calibri Light"/>
              </a:rPr>
              <a:t>elles-mêmes.</a:t>
            </a:r>
          </a:p>
          <a:p>
            <a:r>
              <a:rPr sz="2400" b="1" dirty="0">
                <a:solidFill>
                  <a:srgbClr val="004992"/>
                </a:solidFill>
                <a:latin typeface="Calibri Light"/>
                <a:cs typeface="Verdana"/>
              </a:rPr>
              <a:t>Ce </a:t>
            </a:r>
            <a:r>
              <a:rPr sz="2400" b="1" spc="-5" dirty="0">
                <a:solidFill>
                  <a:srgbClr val="004992"/>
                </a:solidFill>
                <a:latin typeface="Calibri Light"/>
                <a:cs typeface="Verdana"/>
              </a:rPr>
              <a:t>style d’attribution engendre </a:t>
            </a:r>
            <a:r>
              <a:rPr sz="2400" b="1" spc="-10" dirty="0">
                <a:solidFill>
                  <a:srgbClr val="004992"/>
                </a:solidFill>
                <a:latin typeface="Calibri Light"/>
                <a:cs typeface="Verdana"/>
              </a:rPr>
              <a:t>une </a:t>
            </a:r>
            <a:r>
              <a:rPr sz="2400" b="1" spc="-5" dirty="0" err="1">
                <a:solidFill>
                  <a:srgbClr val="004992"/>
                </a:solidFill>
                <a:latin typeface="Calibri Light"/>
                <a:cs typeface="Verdana"/>
              </a:rPr>
              <a:t>faible</a:t>
            </a:r>
            <a:r>
              <a:rPr sz="2400" b="1" spc="55" dirty="0">
                <a:solidFill>
                  <a:srgbClr val="004992"/>
                </a:solidFill>
                <a:latin typeface="Calibri Light"/>
                <a:cs typeface="Verdana"/>
              </a:rPr>
              <a:t> </a:t>
            </a:r>
            <a:r>
              <a:rPr sz="2400" b="1" spc="-5" dirty="0" err="1">
                <a:solidFill>
                  <a:srgbClr val="004992"/>
                </a:solidFill>
                <a:latin typeface="Calibri Light"/>
                <a:cs typeface="Verdana"/>
              </a:rPr>
              <a:t>estime</a:t>
            </a:r>
            <a:r>
              <a:rPr lang="en-US" sz="2400" b="1" spc="-5" dirty="0">
                <a:solidFill>
                  <a:srgbClr val="004992"/>
                </a:solidFill>
                <a:latin typeface="Calibri Light"/>
                <a:cs typeface="Verdana"/>
              </a:rPr>
              <a:t> </a:t>
            </a:r>
            <a:r>
              <a:rPr sz="2400" b="1" spc="-5" dirty="0">
                <a:solidFill>
                  <a:srgbClr val="004992"/>
                </a:solidFill>
                <a:latin typeface="Calibri Light"/>
                <a:cs typeface="Verdana"/>
              </a:rPr>
              <a:t>de</a:t>
            </a:r>
            <a:r>
              <a:rPr sz="2400" b="1" dirty="0">
                <a:solidFill>
                  <a:srgbClr val="004992"/>
                </a:solidFill>
                <a:latin typeface="Calibri Light"/>
                <a:cs typeface="Verdana"/>
              </a:rPr>
              <a:t> </a:t>
            </a:r>
            <a:r>
              <a:rPr sz="2400" b="1" spc="-5" dirty="0">
                <a:solidFill>
                  <a:srgbClr val="004992"/>
                </a:solidFill>
                <a:latin typeface="Calibri Light"/>
                <a:cs typeface="Verdana"/>
              </a:rPr>
              <a:t>soi!</a:t>
            </a: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Pourquoi faisons-nous cela?</a:t>
            </a:r>
            <a:endParaRPr sz="3600" dirty="0">
              <a:latin typeface="Calibri Light"/>
            </a:endParaRPr>
          </a:p>
        </p:txBody>
      </p:sp>
      <p:sp>
        <p:nvSpPr>
          <p:cNvPr id="2" name="object 2"/>
          <p:cNvSpPr txBox="1">
            <a:spLocks noGrp="1"/>
          </p:cNvSpPr>
          <p:nvPr>
            <p:ph idx="1"/>
          </p:nvPr>
        </p:nvSpPr>
        <p:spPr>
          <a:prstGeom prst="rect">
            <a:avLst/>
          </a:prstGeom>
        </p:spPr>
        <p:txBody>
          <a:bodyPr vert="horz" wrap="square" lIns="0" tIns="12700" rIns="0" bIns="0" rtlCol="0">
            <a:noAutofit/>
          </a:bodyPr>
          <a:lstStyle/>
          <a:p>
            <a:pPr marR="262890"/>
            <a:r>
              <a:rPr sz="2400" dirty="0">
                <a:solidFill>
                  <a:srgbClr val="333333"/>
                </a:solidFill>
                <a:latin typeface="Calibri Light"/>
              </a:rPr>
              <a:t>Des études </a:t>
            </a:r>
            <a:r>
              <a:rPr sz="2400" spc="-5" dirty="0">
                <a:solidFill>
                  <a:srgbClr val="333333"/>
                </a:solidFill>
                <a:latin typeface="Calibri Light"/>
              </a:rPr>
              <a:t>montrent que </a:t>
            </a:r>
            <a:r>
              <a:rPr sz="2400" dirty="0">
                <a:solidFill>
                  <a:srgbClr val="333333"/>
                </a:solidFill>
                <a:latin typeface="Calibri Light"/>
              </a:rPr>
              <a:t>les </a:t>
            </a:r>
            <a:r>
              <a:rPr sz="2400" spc="-5" dirty="0">
                <a:solidFill>
                  <a:srgbClr val="333333"/>
                </a:solidFill>
                <a:latin typeface="Calibri Light"/>
              </a:rPr>
              <a:t>patients </a:t>
            </a:r>
            <a:r>
              <a:rPr sz="2400" spc="-15" dirty="0">
                <a:solidFill>
                  <a:srgbClr val="333333"/>
                </a:solidFill>
                <a:latin typeface="Calibri Light"/>
              </a:rPr>
              <a:t>avec </a:t>
            </a:r>
            <a:r>
              <a:rPr sz="2400" spc="-5" dirty="0">
                <a:solidFill>
                  <a:srgbClr val="333333"/>
                </a:solidFill>
                <a:latin typeface="Calibri Light"/>
              </a:rPr>
              <a:t>des </a:t>
            </a:r>
            <a:r>
              <a:rPr sz="2400" b="1" dirty="0" err="1">
                <a:solidFill>
                  <a:srgbClr val="333333"/>
                </a:solidFill>
                <a:latin typeface="Calibri Light"/>
                <a:cs typeface="Verdana"/>
              </a:rPr>
              <a:t>idées</a:t>
            </a:r>
            <a:r>
              <a:rPr lang="en-US" sz="2400" b="1" dirty="0">
                <a:solidFill>
                  <a:srgbClr val="333333"/>
                </a:solidFill>
                <a:latin typeface="Calibri Light"/>
                <a:cs typeface="Verdana"/>
              </a:rPr>
              <a:t> </a:t>
            </a:r>
            <a:r>
              <a:rPr sz="2400" b="1" spc="-5" dirty="0" err="1">
                <a:solidFill>
                  <a:srgbClr val="333333"/>
                </a:solidFill>
                <a:latin typeface="Calibri Light"/>
                <a:cs typeface="Verdana"/>
              </a:rPr>
              <a:t>délirantes</a:t>
            </a:r>
            <a:r>
              <a:rPr sz="2400" b="1" spc="-5" dirty="0">
                <a:solidFill>
                  <a:srgbClr val="333333"/>
                </a:solidFill>
                <a:latin typeface="Calibri Light"/>
                <a:cs typeface="Verdana"/>
              </a:rPr>
              <a:t> </a:t>
            </a:r>
            <a:r>
              <a:rPr lang="de-DE" sz="2400" spc="-5" dirty="0">
                <a:solidFill>
                  <a:srgbClr val="333333"/>
                </a:solidFill>
                <a:latin typeface="Calibri Light"/>
              </a:rPr>
              <a:t>(</a:t>
            </a:r>
            <a:r>
              <a:rPr sz="2400" spc="-5" dirty="0" err="1">
                <a:solidFill>
                  <a:srgbClr val="333333"/>
                </a:solidFill>
                <a:latin typeface="Calibri Light"/>
              </a:rPr>
              <a:t>mais</a:t>
            </a:r>
            <a:r>
              <a:rPr sz="2400" spc="-5" dirty="0">
                <a:solidFill>
                  <a:srgbClr val="333333"/>
                </a:solidFill>
                <a:latin typeface="Calibri Light"/>
              </a:rPr>
              <a:t> pas</a:t>
            </a:r>
            <a:r>
              <a:rPr sz="2400" spc="40" dirty="0">
                <a:solidFill>
                  <a:srgbClr val="333333"/>
                </a:solidFill>
                <a:latin typeface="Calibri Light"/>
              </a:rPr>
              <a:t> </a:t>
            </a:r>
            <a:r>
              <a:rPr sz="2400" dirty="0" err="1">
                <a:solidFill>
                  <a:srgbClr val="333333"/>
                </a:solidFill>
                <a:latin typeface="Calibri Light"/>
              </a:rPr>
              <a:t>toutes</a:t>
            </a:r>
            <a:r>
              <a:rPr sz="2400" dirty="0">
                <a:solidFill>
                  <a:srgbClr val="333333"/>
                </a:solidFill>
                <a:latin typeface="Calibri Light"/>
              </a:rPr>
              <a:t>!</a:t>
            </a:r>
            <a:r>
              <a:rPr lang="de-DE" sz="2400" dirty="0">
                <a:solidFill>
                  <a:srgbClr val="333333"/>
                </a:solidFill>
                <a:latin typeface="Calibri Light"/>
              </a:rPr>
              <a:t>)</a:t>
            </a:r>
            <a:r>
              <a:rPr sz="2400" dirty="0">
                <a:solidFill>
                  <a:srgbClr val="333333"/>
                </a:solidFill>
                <a:latin typeface="Calibri Light"/>
              </a:rPr>
              <a:t>:</a:t>
            </a:r>
          </a:p>
          <a:p>
            <a:pPr marL="342900" indent="-342900">
              <a:buClr>
                <a:srgbClr val="333333"/>
              </a:buClr>
              <a:buFont typeface="WingDings"/>
              <a:buChar char=""/>
              <a:tabLst>
                <a:tab pos="355600" algn="l"/>
              </a:tabLst>
            </a:pPr>
            <a:r>
              <a:rPr sz="2400" dirty="0" err="1">
                <a:solidFill>
                  <a:srgbClr val="333333"/>
                </a:solidFill>
                <a:latin typeface="Calibri Light"/>
              </a:rPr>
              <a:t>ont</a:t>
            </a:r>
            <a:r>
              <a:rPr sz="2400" dirty="0">
                <a:solidFill>
                  <a:srgbClr val="333333"/>
                </a:solidFill>
                <a:latin typeface="Calibri Light"/>
              </a:rPr>
              <a:t> </a:t>
            </a:r>
            <a:r>
              <a:rPr sz="2400" spc="-5" dirty="0">
                <a:solidFill>
                  <a:srgbClr val="333333"/>
                </a:solidFill>
                <a:latin typeface="Calibri Light"/>
              </a:rPr>
              <a:t>tendance </a:t>
            </a:r>
            <a:r>
              <a:rPr sz="2400" dirty="0">
                <a:solidFill>
                  <a:srgbClr val="333333"/>
                </a:solidFill>
                <a:latin typeface="Calibri Light"/>
              </a:rPr>
              <a:t>à </a:t>
            </a:r>
            <a:r>
              <a:rPr sz="2400" spc="-5" dirty="0">
                <a:solidFill>
                  <a:srgbClr val="333333"/>
                </a:solidFill>
                <a:latin typeface="Calibri Light"/>
              </a:rPr>
              <a:t>accuser </a:t>
            </a:r>
            <a:r>
              <a:rPr sz="2400" dirty="0">
                <a:solidFill>
                  <a:srgbClr val="333333"/>
                </a:solidFill>
                <a:latin typeface="Calibri Light"/>
              </a:rPr>
              <a:t>autrui </a:t>
            </a:r>
            <a:r>
              <a:rPr sz="2400" spc="-5" dirty="0">
                <a:solidFill>
                  <a:srgbClr val="333333"/>
                </a:solidFill>
                <a:latin typeface="Calibri Light"/>
              </a:rPr>
              <a:t>pour des</a:t>
            </a:r>
            <a:r>
              <a:rPr sz="2400" spc="80" dirty="0">
                <a:solidFill>
                  <a:srgbClr val="333333"/>
                </a:solidFill>
                <a:latin typeface="Calibri Light"/>
              </a:rPr>
              <a:t> </a:t>
            </a:r>
            <a:r>
              <a:rPr sz="2400" spc="-5" dirty="0" err="1">
                <a:solidFill>
                  <a:srgbClr val="333333"/>
                </a:solidFill>
                <a:latin typeface="Calibri Light"/>
              </a:rPr>
              <a:t>événements</a:t>
            </a:r>
            <a:r>
              <a:rPr lang="en-US" sz="2400" spc="-5" dirty="0">
                <a:solidFill>
                  <a:srgbClr val="333333"/>
                </a:solidFill>
                <a:latin typeface="Calibri Light"/>
              </a:rPr>
              <a:t> </a:t>
            </a:r>
            <a:r>
              <a:rPr sz="2400" dirty="0" err="1">
                <a:solidFill>
                  <a:srgbClr val="333333"/>
                </a:solidFill>
                <a:latin typeface="Calibri Light"/>
              </a:rPr>
              <a:t>négatifs</a:t>
            </a:r>
            <a:r>
              <a:rPr sz="2400" dirty="0">
                <a:solidFill>
                  <a:srgbClr val="333333"/>
                </a:solidFill>
                <a:latin typeface="Calibri Light"/>
              </a:rPr>
              <a:t> et des </a:t>
            </a:r>
            <a:r>
              <a:rPr sz="2400" spc="-5" dirty="0">
                <a:solidFill>
                  <a:srgbClr val="333333"/>
                </a:solidFill>
                <a:latin typeface="Calibri Light"/>
              </a:rPr>
              <a:t>échecs</a:t>
            </a:r>
            <a:r>
              <a:rPr sz="2400" dirty="0">
                <a:solidFill>
                  <a:srgbClr val="333333"/>
                </a:solidFill>
                <a:latin typeface="Calibri Light"/>
              </a:rPr>
              <a:t> </a:t>
            </a:r>
            <a:r>
              <a:rPr sz="2400" spc="-5" dirty="0">
                <a:solidFill>
                  <a:srgbClr val="333333"/>
                </a:solidFill>
                <a:latin typeface="Calibri Light"/>
              </a:rPr>
              <a:t>personnels,</a:t>
            </a:r>
          </a:p>
          <a:p>
            <a:pPr marL="342900" marR="5080" indent="-342900">
              <a:buClr>
                <a:srgbClr val="333333"/>
              </a:buClr>
              <a:buFont typeface="WingDings"/>
              <a:buChar char=""/>
              <a:tabLst>
                <a:tab pos="355600" algn="l"/>
              </a:tabLst>
            </a:pPr>
            <a:r>
              <a:rPr sz="2400" dirty="0">
                <a:solidFill>
                  <a:srgbClr val="333333"/>
                </a:solidFill>
                <a:latin typeface="Calibri Light"/>
              </a:rPr>
              <a:t>ont </a:t>
            </a:r>
            <a:r>
              <a:rPr sz="2400" spc="-5" dirty="0">
                <a:solidFill>
                  <a:srgbClr val="333333"/>
                </a:solidFill>
                <a:latin typeface="Calibri Light"/>
              </a:rPr>
              <a:t>tendance </a:t>
            </a:r>
            <a:r>
              <a:rPr sz="2400" dirty="0">
                <a:solidFill>
                  <a:srgbClr val="333333"/>
                </a:solidFill>
                <a:latin typeface="Calibri Light"/>
              </a:rPr>
              <a:t>à </a:t>
            </a:r>
            <a:r>
              <a:rPr sz="2400" spc="-5" dirty="0">
                <a:solidFill>
                  <a:srgbClr val="333333"/>
                </a:solidFill>
                <a:latin typeface="Calibri Light"/>
              </a:rPr>
              <a:t>penser que </a:t>
            </a:r>
            <a:r>
              <a:rPr sz="2400" dirty="0">
                <a:solidFill>
                  <a:srgbClr val="333333"/>
                </a:solidFill>
                <a:latin typeface="Calibri Light"/>
              </a:rPr>
              <a:t>tous </a:t>
            </a:r>
            <a:r>
              <a:rPr sz="2400" spc="-5" dirty="0">
                <a:solidFill>
                  <a:srgbClr val="333333"/>
                </a:solidFill>
                <a:latin typeface="Calibri Light"/>
              </a:rPr>
              <a:t>les </a:t>
            </a:r>
            <a:r>
              <a:rPr sz="2400" dirty="0" err="1">
                <a:solidFill>
                  <a:srgbClr val="333333"/>
                </a:solidFill>
                <a:latin typeface="Calibri Light"/>
              </a:rPr>
              <a:t>événements</a:t>
            </a:r>
            <a:r>
              <a:rPr sz="2400" dirty="0">
                <a:solidFill>
                  <a:srgbClr val="333333"/>
                </a:solidFill>
                <a:latin typeface="Calibri Light"/>
              </a:rPr>
              <a:t> </a:t>
            </a:r>
            <a:r>
              <a:rPr sz="2400" spc="-5" dirty="0" err="1">
                <a:solidFill>
                  <a:srgbClr val="333333"/>
                </a:solidFill>
                <a:latin typeface="Calibri Light"/>
              </a:rPr>
              <a:t>sont</a:t>
            </a:r>
            <a:r>
              <a:rPr lang="en-US" sz="2400" spc="-5" dirty="0">
                <a:solidFill>
                  <a:srgbClr val="333333"/>
                </a:solidFill>
                <a:latin typeface="Calibri Light"/>
              </a:rPr>
              <a:t> </a:t>
            </a:r>
            <a:r>
              <a:rPr sz="2400" spc="-5" dirty="0">
                <a:solidFill>
                  <a:srgbClr val="333333"/>
                </a:solidFill>
                <a:latin typeface="Calibri Light"/>
              </a:rPr>
              <a:t>au-</a:t>
            </a:r>
            <a:r>
              <a:rPr sz="2400" spc="-5" dirty="0" err="1">
                <a:solidFill>
                  <a:srgbClr val="333333"/>
                </a:solidFill>
                <a:latin typeface="Calibri Light"/>
              </a:rPr>
              <a:t>delà</a:t>
            </a:r>
            <a:r>
              <a:rPr sz="2400" spc="-5" dirty="0">
                <a:solidFill>
                  <a:srgbClr val="333333"/>
                </a:solidFill>
                <a:latin typeface="Calibri Light"/>
              </a:rPr>
              <a:t> de </a:t>
            </a:r>
            <a:r>
              <a:rPr sz="2400" dirty="0">
                <a:solidFill>
                  <a:srgbClr val="333333"/>
                </a:solidFill>
                <a:latin typeface="Calibri Light"/>
              </a:rPr>
              <a:t>leur </a:t>
            </a:r>
            <a:r>
              <a:rPr sz="2400" spc="-5" dirty="0">
                <a:solidFill>
                  <a:srgbClr val="333333"/>
                </a:solidFill>
                <a:latin typeface="Calibri Light"/>
              </a:rPr>
              <a:t>propre</a:t>
            </a:r>
            <a:r>
              <a:rPr sz="2400" spc="15" dirty="0">
                <a:solidFill>
                  <a:srgbClr val="333333"/>
                </a:solidFill>
                <a:latin typeface="Calibri Light"/>
              </a:rPr>
              <a:t> </a:t>
            </a:r>
            <a:r>
              <a:rPr sz="2400" spc="-5" dirty="0">
                <a:solidFill>
                  <a:srgbClr val="333333"/>
                </a:solidFill>
                <a:latin typeface="Calibri Light"/>
              </a:rPr>
              <a:t>contrôle.</a:t>
            </a:r>
          </a:p>
          <a:p>
            <a:pPr marR="48260"/>
            <a:r>
              <a:rPr sz="2400" b="1" spc="-5" dirty="0" err="1">
                <a:solidFill>
                  <a:srgbClr val="004992"/>
                </a:solidFill>
                <a:latin typeface="Calibri Light"/>
                <a:cs typeface="Verdana"/>
              </a:rPr>
              <a:t>En</a:t>
            </a:r>
            <a:r>
              <a:rPr sz="2400" b="1" spc="-5" dirty="0">
                <a:solidFill>
                  <a:srgbClr val="004992"/>
                </a:solidFill>
                <a:latin typeface="Calibri Light"/>
                <a:cs typeface="Verdana"/>
              </a:rPr>
              <a:t> particulier, </a:t>
            </a:r>
            <a:r>
              <a:rPr sz="2400" b="1" dirty="0">
                <a:solidFill>
                  <a:srgbClr val="004992"/>
                </a:solidFill>
                <a:latin typeface="Calibri Light"/>
                <a:cs typeface="Verdana"/>
              </a:rPr>
              <a:t>le </a:t>
            </a:r>
            <a:r>
              <a:rPr sz="2400" b="1" spc="-5" dirty="0">
                <a:solidFill>
                  <a:srgbClr val="004992"/>
                </a:solidFill>
                <a:latin typeface="Calibri Light"/>
                <a:cs typeface="Verdana"/>
              </a:rPr>
              <a:t>premier style </a:t>
            </a:r>
            <a:r>
              <a:rPr sz="2400" b="1" spc="-5" dirty="0" err="1">
                <a:solidFill>
                  <a:srgbClr val="004992"/>
                </a:solidFill>
                <a:latin typeface="Calibri Light"/>
                <a:cs typeface="Verdana"/>
              </a:rPr>
              <a:t>d’attribution</a:t>
            </a:r>
            <a:r>
              <a:rPr sz="2400" b="1" spc="-5" dirty="0">
                <a:solidFill>
                  <a:srgbClr val="004992"/>
                </a:solidFill>
                <a:latin typeface="Calibri Light"/>
                <a:cs typeface="Verdana"/>
              </a:rPr>
              <a:t> </a:t>
            </a:r>
            <a:r>
              <a:rPr sz="2400" b="1" spc="-5" dirty="0" err="1">
                <a:solidFill>
                  <a:srgbClr val="004992"/>
                </a:solidFill>
                <a:latin typeface="Calibri Light"/>
                <a:cs typeface="Verdana"/>
              </a:rPr>
              <a:t>peut</a:t>
            </a:r>
            <a:r>
              <a:rPr lang="en-US" sz="2400" b="1" spc="-5" dirty="0">
                <a:solidFill>
                  <a:srgbClr val="004992"/>
                </a:solidFill>
                <a:latin typeface="Calibri Light"/>
                <a:cs typeface="Verdana"/>
              </a:rPr>
              <a:t> </a:t>
            </a:r>
            <a:r>
              <a:rPr sz="2400" b="1" spc="-5" dirty="0" err="1">
                <a:solidFill>
                  <a:srgbClr val="004992"/>
                </a:solidFill>
                <a:latin typeface="Calibri Light"/>
                <a:cs typeface="Verdana"/>
              </a:rPr>
              <a:t>amener</a:t>
            </a:r>
            <a:r>
              <a:rPr sz="2400" b="1" spc="-5" dirty="0">
                <a:solidFill>
                  <a:srgbClr val="004992"/>
                </a:solidFill>
                <a:latin typeface="Calibri Light"/>
                <a:cs typeface="Verdana"/>
              </a:rPr>
              <a:t> des problèmes</a:t>
            </a:r>
            <a:r>
              <a:rPr sz="2400" b="1" spc="10" dirty="0">
                <a:solidFill>
                  <a:srgbClr val="004992"/>
                </a:solidFill>
                <a:latin typeface="Calibri Light"/>
                <a:cs typeface="Verdana"/>
              </a:rPr>
              <a:t> </a:t>
            </a:r>
            <a:r>
              <a:rPr sz="2400" b="1" spc="-5" dirty="0">
                <a:solidFill>
                  <a:srgbClr val="004992"/>
                </a:solidFill>
                <a:latin typeface="Calibri Light"/>
                <a:cs typeface="Verdana"/>
              </a:rPr>
              <a:t>interpersonnels!</a:t>
            </a: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Dans quelle mesure des attributions </a:t>
            </a:r>
            <a:r>
              <a:rPr lang="fr-FR" sz="3600" dirty="0" err="1">
                <a:latin typeface="Calibri Light"/>
              </a:rPr>
              <a:t>erronnées</a:t>
            </a:r>
            <a:r>
              <a:rPr lang="fr-FR" sz="3600" dirty="0">
                <a:latin typeface="Calibri Light"/>
              </a:rPr>
              <a:t> peuvent favoriser de mauvaises interprétations chez les personnes souffrant de psychose? - exemples</a:t>
            </a:r>
            <a:endParaRPr sz="3600" dirty="0">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sp>
        <p:nvSpPr>
          <p:cNvPr id="4" name="object 4"/>
          <p:cNvSpPr txBox="1"/>
          <p:nvPr/>
        </p:nvSpPr>
        <p:spPr>
          <a:xfrm>
            <a:off x="408955" y="6264018"/>
            <a:ext cx="11376000" cy="289182"/>
          </a:xfrm>
          <a:prstGeom prst="rect">
            <a:avLst/>
          </a:prstGeom>
        </p:spPr>
        <p:txBody>
          <a:bodyPr vert="horz" wrap="square" lIns="0" tIns="12065" rIns="0" bIns="0" rtlCol="0">
            <a:spAutoFit/>
          </a:bodyPr>
          <a:lstStyle/>
          <a:p>
            <a:pPr marR="5080" algn="ctr"/>
            <a:r>
              <a:rPr spc="-5" dirty="0">
                <a:solidFill>
                  <a:srgbClr val="004992"/>
                </a:solidFill>
                <a:latin typeface="Calibri Light"/>
                <a:cs typeface="Verdana"/>
              </a:rPr>
              <a:t>Est-ce </a:t>
            </a:r>
            <a:r>
              <a:rPr spc="-10" dirty="0">
                <a:solidFill>
                  <a:srgbClr val="004992"/>
                </a:solidFill>
                <a:latin typeface="Calibri Light"/>
                <a:cs typeface="Verdana"/>
              </a:rPr>
              <a:t>que quelqu’un pourrait raconter brièvement </a:t>
            </a:r>
            <a:r>
              <a:rPr spc="-5" dirty="0" err="1">
                <a:solidFill>
                  <a:srgbClr val="004992"/>
                </a:solidFill>
                <a:latin typeface="Calibri Light"/>
                <a:cs typeface="Verdana"/>
              </a:rPr>
              <a:t>une</a:t>
            </a:r>
            <a:r>
              <a:rPr spc="-5" dirty="0">
                <a:solidFill>
                  <a:srgbClr val="004992"/>
                </a:solidFill>
                <a:latin typeface="Calibri Light"/>
                <a:cs typeface="Verdana"/>
              </a:rPr>
              <a:t> </a:t>
            </a:r>
            <a:r>
              <a:rPr spc="-10" dirty="0" err="1">
                <a:solidFill>
                  <a:srgbClr val="004992"/>
                </a:solidFill>
                <a:latin typeface="Calibri Light"/>
                <a:cs typeface="Verdana"/>
              </a:rPr>
              <a:t>expérience</a:t>
            </a:r>
            <a:r>
              <a:rPr lang="en-US" spc="-10" dirty="0">
                <a:solidFill>
                  <a:srgbClr val="004992"/>
                </a:solidFill>
                <a:latin typeface="Calibri Light"/>
                <a:cs typeface="Verdana"/>
              </a:rPr>
              <a:t> </a:t>
            </a:r>
            <a:r>
              <a:rPr spc="-10" dirty="0" err="1">
                <a:solidFill>
                  <a:srgbClr val="004992"/>
                </a:solidFill>
                <a:latin typeface="Calibri Light"/>
                <a:cs typeface="Verdana"/>
              </a:rPr>
              <a:t>personnelle</a:t>
            </a:r>
            <a:r>
              <a:rPr spc="50" dirty="0">
                <a:solidFill>
                  <a:srgbClr val="004992"/>
                </a:solidFill>
                <a:latin typeface="Calibri Light"/>
                <a:cs typeface="Verdana"/>
              </a:rPr>
              <a:t> </a:t>
            </a:r>
            <a:r>
              <a:rPr spc="-5" dirty="0">
                <a:solidFill>
                  <a:srgbClr val="004992"/>
                </a:solidFill>
                <a:latin typeface="Calibri Light"/>
                <a:cs typeface="Verdana"/>
              </a:rPr>
              <a:t>?</a:t>
            </a:r>
            <a:endParaRPr dirty="0">
              <a:solidFill>
                <a:srgbClr val="004992"/>
              </a:solidFill>
              <a:latin typeface="Calibri Light"/>
              <a:cs typeface="Verdana"/>
            </a:endParaRPr>
          </a:p>
        </p:txBody>
      </p:sp>
      <p:graphicFrame>
        <p:nvGraphicFramePr>
          <p:cNvPr id="7" name="Table 6"/>
          <p:cNvGraphicFramePr>
            <a:graphicFrameLocks noGrp="1"/>
          </p:cNvGraphicFramePr>
          <p:nvPr>
            <p:extLst>
              <p:ext uri="{D42A27DB-BD31-4B8C-83A1-F6EECF244321}">
                <p14:modId xmlns:p14="http://schemas.microsoft.com/office/powerpoint/2010/main" val="1758479470"/>
              </p:ext>
            </p:extLst>
          </p:nvPr>
        </p:nvGraphicFramePr>
        <p:xfrm>
          <a:off x="408955" y="2754672"/>
          <a:ext cx="11376000" cy="324610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862538">
                  <a:extLst>
                    <a:ext uri="{9D8B030D-6E8A-4147-A177-3AD203B41FA5}">
                      <a16:colId xmlns:a16="http://schemas.microsoft.com/office/drawing/2014/main" val="20001"/>
                    </a:ext>
                  </a:extLst>
                </a:gridCol>
                <a:gridCol w="477296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Evénement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Explication durant la psychose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Autres explications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60120">
                <a:tc>
                  <a:txBody>
                    <a:bodyPr/>
                    <a:lstStyle/>
                    <a:p>
                      <a:pPr marL="91440" marR="579755">
                        <a:lnSpc>
                          <a:spcPct val="100000"/>
                        </a:lnSpc>
                        <a:spcBef>
                          <a:spcPts val="1200"/>
                        </a:spcBef>
                      </a:pPr>
                      <a:r>
                        <a:rPr lang="fr-FR" sz="1800" spc="-5" dirty="0">
                          <a:solidFill>
                            <a:srgbClr val="333333"/>
                          </a:solidFill>
                          <a:latin typeface="Calibri Light"/>
                          <a:cs typeface="Verdana"/>
                        </a:rPr>
                        <a:t>Vous avez perdu d’importants documents.</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1200"/>
                        </a:spcBef>
                      </a:pPr>
                      <a:r>
                        <a:rPr lang="fr-FR" sz="1800">
                          <a:solidFill>
                            <a:srgbClr val="333333"/>
                          </a:solidFill>
                          <a:latin typeface="Calibri Light"/>
                          <a:cs typeface="Verdana"/>
                        </a:rPr>
                        <a:t>Quelqu’un a cambriolé votre maison, dans le but de vous faire du mal.</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1200"/>
                        </a:spcBef>
                      </a:pPr>
                      <a:r>
                        <a:rPr lang="fr-FR" sz="1800" spc="-5">
                          <a:solidFill>
                            <a:srgbClr val="333333"/>
                          </a:solidFill>
                          <a:latin typeface="Calibri Light"/>
                          <a:cs typeface="Verdana"/>
                        </a:rPr>
                        <a:t>Les documents ont été égarés par erreur.</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60120">
                <a:tc>
                  <a:txBody>
                    <a:bodyPr/>
                    <a:lstStyle/>
                    <a:p>
                      <a:pPr marL="91440" marR="208279">
                        <a:lnSpc>
                          <a:spcPct val="100000"/>
                        </a:lnSpc>
                        <a:spcBef>
                          <a:spcPts val="1200"/>
                        </a:spcBef>
                      </a:pPr>
                      <a:r>
                        <a:rPr lang="fr-FR" sz="1800" spc="-45" dirty="0">
                          <a:solidFill>
                            <a:srgbClr val="333333"/>
                          </a:solidFill>
                          <a:latin typeface="Calibri Light"/>
                          <a:cs typeface="Verdana"/>
                        </a:rPr>
                        <a:t>Vous échouez à un examen.</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1200"/>
                        </a:spcBef>
                      </a:pPr>
                      <a:r>
                        <a:rPr lang="fr-FR" sz="1800" spc="-5" dirty="0">
                          <a:solidFill>
                            <a:srgbClr val="333333"/>
                          </a:solidFill>
                          <a:latin typeface="Calibri Light"/>
                          <a:cs typeface="Verdana"/>
                        </a:rPr>
                        <a:t>L’examinateur veut ruiner votre carrière.</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1200"/>
                        </a:spcBef>
                      </a:pPr>
                      <a:r>
                        <a:rPr lang="fr-FR" sz="1800" spc="-10">
                          <a:solidFill>
                            <a:srgbClr val="333333"/>
                          </a:solidFill>
                          <a:latin typeface="Calibri Light"/>
                          <a:cs typeface="Verdana"/>
                        </a:rPr>
                        <a:t>L’examinateur était peut- être strict, mais votre manque de préparation et votre manque de sommeil sont aussi des causes possibles.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60120">
                <a:tc>
                  <a:txBody>
                    <a:bodyPr/>
                    <a:lstStyle/>
                    <a:p>
                      <a:pPr marL="91440" marR="99695">
                        <a:lnSpc>
                          <a:spcPct val="100000"/>
                        </a:lnSpc>
                        <a:spcBef>
                          <a:spcPts val="1200"/>
                        </a:spcBef>
                      </a:pPr>
                      <a:r>
                        <a:rPr lang="fr-FR" sz="1800" dirty="0">
                          <a:solidFill>
                            <a:srgbClr val="333333"/>
                          </a:solidFill>
                          <a:latin typeface="Calibri Light"/>
                          <a:cs typeface="Verdana"/>
                        </a:rPr>
                        <a:t>Un ami ne vous salue pas.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1200"/>
                        </a:spcBef>
                      </a:pPr>
                      <a:r>
                        <a:rPr lang="fr-FR" sz="1800" spc="-35" dirty="0">
                          <a:solidFill>
                            <a:srgbClr val="333333"/>
                          </a:solidFill>
                          <a:latin typeface="Calibri Light"/>
                          <a:cs typeface="Verdana"/>
                        </a:rPr>
                        <a:t>Votre ami ne veut plus entendre parler de vous, il a honte de vous.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1200"/>
                        </a:spcBef>
                      </a:pPr>
                      <a:r>
                        <a:rPr lang="fr-FR" sz="1800" spc="-35" dirty="0">
                          <a:solidFill>
                            <a:srgbClr val="333333"/>
                          </a:solidFill>
                          <a:latin typeface="Calibri Light"/>
                          <a:cs typeface="Verdana"/>
                        </a:rPr>
                        <a:t>Votre ami est préoccupé; il ne vous a pas vu.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Style d'attribution</a:t>
            </a:r>
            <a:endParaRPr sz="3600" dirty="0">
              <a:latin typeface="Calibri Light"/>
            </a:endParaRPr>
          </a:p>
        </p:txBody>
      </p:sp>
      <p:sp>
        <p:nvSpPr>
          <p:cNvPr id="6" name="Content Placeholder 5"/>
          <p:cNvSpPr>
            <a:spLocks noGrp="1"/>
          </p:cNvSpPr>
          <p:nvPr>
            <p:ph idx="1"/>
          </p:nvPr>
        </p:nvSpPr>
        <p:spPr/>
        <p:txBody>
          <a:bodyPr/>
          <a:lstStyle/>
          <a:p>
            <a:r>
              <a:rPr lang="fr-FR" sz="2400" dirty="0">
                <a:solidFill>
                  <a:srgbClr val="333333"/>
                </a:solidFill>
                <a:latin typeface="Calibri Light"/>
              </a:rPr>
              <a:t>But de la séance d'aujourd'hui:</a:t>
            </a:r>
          </a:p>
          <a:p>
            <a:pPr marL="342900" lvl="0" indent="-342900" defTabSz="914400">
              <a:buClr>
                <a:srgbClr val="333333"/>
              </a:buClr>
              <a:buFont typeface="WingDings"/>
              <a:buChar char=""/>
              <a:tabLst>
                <a:tab pos="370205" algn="l"/>
                <a:tab pos="370840" algn="l"/>
              </a:tabLst>
            </a:pPr>
            <a:r>
              <a:rPr lang="fr-FR" sz="2400" spc="-5" dirty="0">
                <a:solidFill>
                  <a:srgbClr val="333333"/>
                </a:solidFill>
                <a:latin typeface="Calibri Light"/>
                <a:cs typeface="Verdana"/>
              </a:rPr>
              <a:t>Penser </a:t>
            </a:r>
            <a:r>
              <a:rPr lang="fr-FR" sz="2400" dirty="0">
                <a:solidFill>
                  <a:srgbClr val="333333"/>
                </a:solidFill>
                <a:latin typeface="Calibri Light"/>
                <a:cs typeface="Verdana"/>
              </a:rPr>
              <a:t>à </a:t>
            </a:r>
            <a:r>
              <a:rPr lang="fr-FR" sz="2400" spc="-5" dirty="0">
                <a:solidFill>
                  <a:srgbClr val="333333"/>
                </a:solidFill>
                <a:latin typeface="Calibri Light"/>
                <a:cs typeface="Verdana"/>
              </a:rPr>
              <a:t>des </a:t>
            </a:r>
            <a:r>
              <a:rPr lang="fr-FR" sz="2400" dirty="0">
                <a:solidFill>
                  <a:srgbClr val="333333"/>
                </a:solidFill>
                <a:latin typeface="Calibri Light"/>
                <a:cs typeface="Verdana"/>
              </a:rPr>
              <a:t>causes </a:t>
            </a:r>
            <a:r>
              <a:rPr lang="fr-FR" sz="2400" spc="-10" dirty="0">
                <a:solidFill>
                  <a:srgbClr val="333333"/>
                </a:solidFill>
                <a:latin typeface="Calibri Light"/>
                <a:cs typeface="Verdana"/>
              </a:rPr>
              <a:t>possibles </a:t>
            </a:r>
            <a:r>
              <a:rPr lang="fr-FR" sz="2400" spc="-5" dirty="0">
                <a:solidFill>
                  <a:srgbClr val="333333"/>
                </a:solidFill>
                <a:latin typeface="Calibri Light"/>
                <a:cs typeface="Verdana"/>
              </a:rPr>
              <a:t>pour </a:t>
            </a:r>
            <a:r>
              <a:rPr lang="fr-FR" sz="2400" spc="-10" dirty="0">
                <a:solidFill>
                  <a:srgbClr val="333333"/>
                </a:solidFill>
                <a:latin typeface="Calibri Light"/>
                <a:cs typeface="Verdana"/>
              </a:rPr>
              <a:t>les </a:t>
            </a:r>
            <a:r>
              <a:rPr lang="fr-FR" sz="2400" spc="-5" dirty="0">
                <a:solidFill>
                  <a:srgbClr val="333333"/>
                </a:solidFill>
                <a:latin typeface="Calibri Light"/>
                <a:cs typeface="Verdana"/>
              </a:rPr>
              <a:t>événements</a:t>
            </a:r>
            <a:r>
              <a:rPr lang="fr-FR" sz="2400" spc="-90" dirty="0">
                <a:solidFill>
                  <a:srgbClr val="333333"/>
                </a:solidFill>
                <a:latin typeface="Calibri Light"/>
                <a:cs typeface="Verdana"/>
              </a:rPr>
              <a:t> </a:t>
            </a:r>
            <a:r>
              <a:rPr lang="fr-FR" sz="2400" spc="-5" dirty="0">
                <a:solidFill>
                  <a:srgbClr val="333333"/>
                </a:solidFill>
                <a:latin typeface="Calibri Light"/>
                <a:cs typeface="Verdana"/>
              </a:rPr>
              <a:t>décrits.</a:t>
            </a:r>
            <a:endParaRPr lang="fr-FR" sz="2400" dirty="0">
              <a:solidFill>
                <a:srgbClr val="333333"/>
              </a:solidFill>
              <a:latin typeface="Calibri Light"/>
              <a:cs typeface="Verdana"/>
            </a:endParaRPr>
          </a:p>
          <a:p>
            <a:pPr marL="342900" lvl="0" indent="-342900" defTabSz="914400">
              <a:buClr>
                <a:srgbClr val="333333"/>
              </a:buClr>
              <a:buFont typeface="WingDings"/>
              <a:buChar char=""/>
              <a:tabLst>
                <a:tab pos="370205" algn="l"/>
                <a:tab pos="370840" algn="l"/>
              </a:tabLst>
            </a:pPr>
            <a:r>
              <a:rPr lang="fr-FR" sz="2400" dirty="0">
                <a:solidFill>
                  <a:srgbClr val="333333"/>
                </a:solidFill>
                <a:latin typeface="Calibri Light"/>
                <a:cs typeface="Verdana"/>
              </a:rPr>
              <a:t>Ne </a:t>
            </a:r>
            <a:r>
              <a:rPr lang="fr-FR" sz="2400" spc="-5" dirty="0">
                <a:solidFill>
                  <a:srgbClr val="333333"/>
                </a:solidFill>
                <a:latin typeface="Calibri Light"/>
                <a:cs typeface="Verdana"/>
              </a:rPr>
              <a:t>pas tomber dans </a:t>
            </a:r>
            <a:r>
              <a:rPr lang="fr-FR" sz="2400" spc="-10" dirty="0">
                <a:solidFill>
                  <a:srgbClr val="333333"/>
                </a:solidFill>
                <a:latin typeface="Calibri Light"/>
                <a:cs typeface="Verdana"/>
              </a:rPr>
              <a:t>le </a:t>
            </a:r>
            <a:r>
              <a:rPr lang="fr-FR" sz="2400" spc="-5" dirty="0">
                <a:solidFill>
                  <a:srgbClr val="333333"/>
                </a:solidFill>
                <a:latin typeface="Calibri Light"/>
                <a:cs typeface="Verdana"/>
              </a:rPr>
              <a:t>piège d’accepter </a:t>
            </a:r>
            <a:r>
              <a:rPr lang="fr-FR" sz="2400" dirty="0">
                <a:solidFill>
                  <a:srgbClr val="333333"/>
                </a:solidFill>
                <a:latin typeface="Calibri Light"/>
                <a:cs typeface="Verdana"/>
              </a:rPr>
              <a:t>une seule</a:t>
            </a:r>
            <a:r>
              <a:rPr lang="fr-FR" sz="2400" spc="-90" dirty="0">
                <a:solidFill>
                  <a:srgbClr val="333333"/>
                </a:solidFill>
                <a:latin typeface="Calibri Light"/>
                <a:cs typeface="Verdana"/>
              </a:rPr>
              <a:t> </a:t>
            </a:r>
            <a:r>
              <a:rPr lang="fr-FR" sz="2400" spc="-5" dirty="0">
                <a:solidFill>
                  <a:srgbClr val="333333"/>
                </a:solidFill>
                <a:latin typeface="Calibri Light"/>
                <a:cs typeface="Verdana"/>
              </a:rPr>
              <a:t>explication.</a:t>
            </a:r>
            <a:endParaRPr lang="fr-FR" sz="2400" dirty="0">
              <a:solidFill>
                <a:srgbClr val="333333"/>
              </a:solidFill>
              <a:latin typeface="Calibri Light"/>
              <a:cs typeface="Verdana"/>
            </a:endParaRPr>
          </a:p>
          <a:p>
            <a:pPr marL="342900" lvl="0" indent="-342900" defTabSz="914400">
              <a:buClr>
                <a:srgbClr val="333333"/>
              </a:buClr>
              <a:buFont typeface="WingDings"/>
              <a:buChar char=""/>
              <a:tabLst>
                <a:tab pos="370205" algn="l"/>
                <a:tab pos="370840" algn="l"/>
              </a:tabLst>
            </a:pPr>
            <a:r>
              <a:rPr lang="fr-FR" sz="2400" dirty="0">
                <a:solidFill>
                  <a:srgbClr val="333333"/>
                </a:solidFill>
                <a:latin typeface="Calibri Light"/>
                <a:cs typeface="Verdana"/>
              </a:rPr>
              <a:t>Discuter </a:t>
            </a:r>
            <a:r>
              <a:rPr lang="fr-FR" sz="2400" spc="-10" dirty="0">
                <a:solidFill>
                  <a:srgbClr val="333333"/>
                </a:solidFill>
                <a:latin typeface="Calibri Light"/>
                <a:cs typeface="Verdana"/>
              </a:rPr>
              <a:t>les </a:t>
            </a:r>
            <a:r>
              <a:rPr lang="fr-FR" sz="2400" spc="-5" dirty="0">
                <a:solidFill>
                  <a:srgbClr val="333333"/>
                </a:solidFill>
                <a:latin typeface="Calibri Light"/>
                <a:cs typeface="Verdana"/>
              </a:rPr>
              <a:t>conséquences de certaines</a:t>
            </a:r>
            <a:r>
              <a:rPr lang="fr-FR" sz="2400" spc="-120" dirty="0">
                <a:solidFill>
                  <a:srgbClr val="333333"/>
                </a:solidFill>
                <a:latin typeface="Calibri Light"/>
                <a:cs typeface="Verdana"/>
              </a:rPr>
              <a:t> </a:t>
            </a:r>
            <a:r>
              <a:rPr lang="fr-FR" sz="2400" spc="-5" dirty="0">
                <a:solidFill>
                  <a:srgbClr val="333333"/>
                </a:solidFill>
                <a:latin typeface="Calibri Light"/>
                <a:cs typeface="Verdana"/>
              </a:rPr>
              <a:t>attributions.</a:t>
            </a:r>
            <a:endParaRPr lang="fr-FR" sz="2400" dirty="0">
              <a:solidFill>
                <a:srgbClr val="333333"/>
              </a:solidFill>
              <a:latin typeface="Calibri Light"/>
              <a:cs typeface="Verdana"/>
            </a:endParaRPr>
          </a:p>
          <a:p>
            <a:pPr lvl="0" defTabSz="914400"/>
            <a:r>
              <a:rPr lang="fr-FR" sz="2400" spc="-5" dirty="0">
                <a:solidFill>
                  <a:srgbClr val="004992"/>
                </a:solidFill>
                <a:latin typeface="Calibri Light"/>
                <a:cs typeface="Verdana"/>
              </a:rPr>
              <a:t>Nous devrions essayer d’être </a:t>
            </a:r>
            <a:r>
              <a:rPr lang="fr-FR" sz="2400" dirty="0">
                <a:solidFill>
                  <a:srgbClr val="004992"/>
                </a:solidFill>
                <a:latin typeface="Calibri Light"/>
                <a:cs typeface="Verdana"/>
              </a:rPr>
              <a:t>aussi </a:t>
            </a:r>
            <a:r>
              <a:rPr lang="fr-FR" sz="2400" spc="-5" dirty="0">
                <a:solidFill>
                  <a:srgbClr val="004992"/>
                </a:solidFill>
                <a:latin typeface="Calibri Light"/>
                <a:cs typeface="Verdana"/>
              </a:rPr>
              <a:t>réalistes que possible</a:t>
            </a:r>
            <a:r>
              <a:rPr lang="fr-FR" sz="2400" spc="-65" dirty="0">
                <a:solidFill>
                  <a:srgbClr val="004992"/>
                </a:solidFill>
                <a:latin typeface="Calibri Light"/>
                <a:cs typeface="Verdana"/>
              </a:rPr>
              <a:t> </a:t>
            </a:r>
            <a:r>
              <a:rPr lang="fr-FR" sz="2400" spc="-5" dirty="0">
                <a:solidFill>
                  <a:srgbClr val="004992"/>
                </a:solidFill>
                <a:latin typeface="Calibri Light"/>
                <a:cs typeface="Verdana"/>
              </a:rPr>
              <a:t>dans la vie </a:t>
            </a:r>
            <a:r>
              <a:rPr lang="fr-FR" sz="2400" dirty="0">
                <a:solidFill>
                  <a:srgbClr val="004992"/>
                </a:solidFill>
                <a:latin typeface="Calibri Light"/>
                <a:cs typeface="Verdana"/>
              </a:rPr>
              <a:t>de </a:t>
            </a:r>
            <a:r>
              <a:rPr lang="fr-FR" sz="2400" spc="-5" dirty="0">
                <a:solidFill>
                  <a:srgbClr val="004992"/>
                </a:solidFill>
                <a:latin typeface="Calibri Light"/>
                <a:cs typeface="Verdana"/>
              </a:rPr>
              <a:t>tous </a:t>
            </a:r>
            <a:r>
              <a:rPr lang="fr-FR" sz="2400" spc="-10" dirty="0">
                <a:solidFill>
                  <a:srgbClr val="004992"/>
                </a:solidFill>
                <a:latin typeface="Calibri Light"/>
                <a:cs typeface="Verdana"/>
              </a:rPr>
              <a:t>les</a:t>
            </a:r>
            <a:r>
              <a:rPr lang="fr-FR" sz="2400" spc="-35" dirty="0">
                <a:solidFill>
                  <a:srgbClr val="004992"/>
                </a:solidFill>
                <a:latin typeface="Calibri Light"/>
                <a:cs typeface="Verdana"/>
              </a:rPr>
              <a:t> </a:t>
            </a:r>
            <a:r>
              <a:rPr lang="fr-FR" sz="2400" spc="-5" dirty="0">
                <a:solidFill>
                  <a:srgbClr val="004992"/>
                </a:solidFill>
                <a:latin typeface="Calibri Light"/>
                <a:cs typeface="Verdana"/>
              </a:rPr>
              <a:t>jour. Nous </a:t>
            </a:r>
            <a:r>
              <a:rPr lang="fr-FR" sz="2400" dirty="0">
                <a:solidFill>
                  <a:srgbClr val="004992"/>
                </a:solidFill>
                <a:latin typeface="Calibri Light"/>
                <a:cs typeface="Verdana"/>
              </a:rPr>
              <a:t>ne </a:t>
            </a:r>
            <a:r>
              <a:rPr lang="fr-FR" sz="2400" spc="-5" dirty="0">
                <a:solidFill>
                  <a:srgbClr val="004992"/>
                </a:solidFill>
                <a:latin typeface="Calibri Light"/>
                <a:cs typeface="Verdana"/>
              </a:rPr>
              <a:t>devrions pas </a:t>
            </a:r>
            <a:r>
              <a:rPr lang="fr-FR" sz="2400" dirty="0">
                <a:solidFill>
                  <a:srgbClr val="004992"/>
                </a:solidFill>
                <a:latin typeface="Calibri Light"/>
                <a:cs typeface="Verdana"/>
              </a:rPr>
              <a:t>accuser autrui </a:t>
            </a:r>
            <a:r>
              <a:rPr lang="fr-FR" sz="2400" spc="-5" dirty="0">
                <a:solidFill>
                  <a:srgbClr val="004992"/>
                </a:solidFill>
                <a:latin typeface="Calibri Light"/>
                <a:cs typeface="Verdana"/>
              </a:rPr>
              <a:t>de </a:t>
            </a:r>
            <a:r>
              <a:rPr lang="fr-FR" sz="2400" dirty="0">
                <a:solidFill>
                  <a:srgbClr val="004992"/>
                </a:solidFill>
                <a:latin typeface="Calibri Light"/>
                <a:cs typeface="Verdana"/>
              </a:rPr>
              <a:t>nos</a:t>
            </a:r>
            <a:r>
              <a:rPr lang="fr-FR" sz="2400" spc="-145" dirty="0">
                <a:solidFill>
                  <a:srgbClr val="004992"/>
                </a:solidFill>
                <a:latin typeface="Calibri Light"/>
                <a:cs typeface="Verdana"/>
              </a:rPr>
              <a:t> </a:t>
            </a:r>
            <a:r>
              <a:rPr lang="fr-FR" sz="2400" dirty="0">
                <a:solidFill>
                  <a:srgbClr val="004992"/>
                </a:solidFill>
                <a:latin typeface="Calibri Light"/>
                <a:cs typeface="Verdana"/>
              </a:rPr>
              <a:t>échecs. De </a:t>
            </a:r>
            <a:r>
              <a:rPr lang="fr-FR" sz="2400" spc="-5" dirty="0">
                <a:solidFill>
                  <a:srgbClr val="004992"/>
                </a:solidFill>
                <a:latin typeface="Calibri Light"/>
                <a:cs typeface="Verdana"/>
              </a:rPr>
              <a:t>même, </a:t>
            </a:r>
            <a:r>
              <a:rPr lang="fr-FR" sz="2400" dirty="0">
                <a:solidFill>
                  <a:srgbClr val="004992"/>
                </a:solidFill>
                <a:latin typeface="Calibri Light"/>
                <a:cs typeface="Verdana"/>
              </a:rPr>
              <a:t>nous ne </a:t>
            </a:r>
            <a:r>
              <a:rPr lang="fr-FR" sz="2400" spc="-5" dirty="0">
                <a:solidFill>
                  <a:srgbClr val="004992"/>
                </a:solidFill>
                <a:latin typeface="Calibri Light"/>
                <a:cs typeface="Verdana"/>
              </a:rPr>
              <a:t>devrions pas </a:t>
            </a:r>
            <a:r>
              <a:rPr lang="fr-FR" sz="2400" dirty="0">
                <a:solidFill>
                  <a:srgbClr val="004992"/>
                </a:solidFill>
                <a:latin typeface="Calibri Light"/>
                <a:cs typeface="Verdana"/>
              </a:rPr>
              <a:t>nous accuser</a:t>
            </a:r>
            <a:r>
              <a:rPr lang="fr-FR" sz="2400" spc="-100" dirty="0">
                <a:solidFill>
                  <a:srgbClr val="004992"/>
                </a:solidFill>
                <a:latin typeface="Calibri Light"/>
                <a:cs typeface="Verdana"/>
              </a:rPr>
              <a:t> </a:t>
            </a:r>
            <a:r>
              <a:rPr lang="fr-FR" sz="2400" spc="-5" dirty="0">
                <a:solidFill>
                  <a:srgbClr val="004992"/>
                </a:solidFill>
                <a:latin typeface="Calibri Light"/>
                <a:cs typeface="Verdana"/>
              </a:rPr>
              <a:t>nous-mêmes, tout </a:t>
            </a:r>
            <a:r>
              <a:rPr lang="fr-FR" sz="2400" spc="-10" dirty="0">
                <a:solidFill>
                  <a:srgbClr val="004992"/>
                </a:solidFill>
                <a:latin typeface="Calibri Light"/>
                <a:cs typeface="Verdana"/>
              </a:rPr>
              <a:t>le </a:t>
            </a:r>
            <a:r>
              <a:rPr lang="fr-FR" sz="2400" spc="-5" dirty="0">
                <a:solidFill>
                  <a:srgbClr val="004992"/>
                </a:solidFill>
                <a:latin typeface="Calibri Light"/>
                <a:cs typeface="Verdana"/>
              </a:rPr>
              <a:t>temps, quand </a:t>
            </a:r>
            <a:r>
              <a:rPr lang="fr-FR" sz="2400" spc="-10" dirty="0">
                <a:solidFill>
                  <a:srgbClr val="004992"/>
                </a:solidFill>
                <a:latin typeface="Calibri Light"/>
                <a:cs typeface="Verdana"/>
              </a:rPr>
              <a:t>les </a:t>
            </a:r>
            <a:r>
              <a:rPr lang="fr-FR" sz="2400" dirty="0">
                <a:solidFill>
                  <a:srgbClr val="004992"/>
                </a:solidFill>
                <a:latin typeface="Calibri Light"/>
                <a:cs typeface="Verdana"/>
              </a:rPr>
              <a:t>choses se </a:t>
            </a:r>
            <a:r>
              <a:rPr lang="fr-FR" sz="2400" spc="-5" dirty="0">
                <a:solidFill>
                  <a:srgbClr val="004992"/>
                </a:solidFill>
                <a:latin typeface="Calibri Light"/>
                <a:cs typeface="Verdana"/>
              </a:rPr>
              <a:t>passent</a:t>
            </a:r>
            <a:r>
              <a:rPr lang="fr-FR" sz="2400" spc="-114" dirty="0">
                <a:solidFill>
                  <a:srgbClr val="004992"/>
                </a:solidFill>
                <a:latin typeface="Calibri Light"/>
                <a:cs typeface="Verdana"/>
              </a:rPr>
              <a:t> </a:t>
            </a:r>
            <a:r>
              <a:rPr lang="fr-FR" sz="2400" spc="-5" dirty="0">
                <a:solidFill>
                  <a:srgbClr val="004992"/>
                </a:solidFill>
                <a:latin typeface="Calibri Light"/>
                <a:cs typeface="Verdana"/>
              </a:rPr>
              <a:t>mal.</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1 – Style d'attribution</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Une amie parle de vous dans votre dos.</a:t>
            </a:r>
            <a:endParaRPr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marR="5080" lvl="0" defTabSz="914400"/>
            <a:r>
              <a:rPr lang="fr-FR" sz="2400" spc="-5" dirty="0">
                <a:solidFill>
                  <a:srgbClr val="004992"/>
                </a:solidFill>
                <a:latin typeface="Calibri Light"/>
                <a:cs typeface="Verdana"/>
              </a:rPr>
              <a:t>Qu’est-ce </a:t>
            </a:r>
            <a:r>
              <a:rPr lang="fr-FR" sz="2400" dirty="0">
                <a:solidFill>
                  <a:srgbClr val="004992"/>
                </a:solidFill>
                <a:latin typeface="Calibri Light"/>
                <a:cs typeface="Verdana"/>
              </a:rPr>
              <a:t>qui a amené </a:t>
            </a:r>
            <a:r>
              <a:rPr lang="fr-FR" sz="2400" spc="-5" dirty="0">
                <a:solidFill>
                  <a:srgbClr val="004992"/>
                </a:solidFill>
                <a:latin typeface="Calibri Light"/>
                <a:cs typeface="Verdana"/>
              </a:rPr>
              <a:t>votre </a:t>
            </a:r>
            <a:r>
              <a:rPr lang="fr-FR" sz="2400" dirty="0">
                <a:solidFill>
                  <a:srgbClr val="004992"/>
                </a:solidFill>
                <a:latin typeface="Calibri Light"/>
                <a:cs typeface="Verdana"/>
              </a:rPr>
              <a:t>amie à </a:t>
            </a:r>
            <a:r>
              <a:rPr lang="fr-FR" sz="2400" spc="-5" dirty="0">
                <a:solidFill>
                  <a:srgbClr val="004992"/>
                </a:solidFill>
                <a:latin typeface="Calibri Light"/>
                <a:cs typeface="Verdana"/>
              </a:rPr>
              <a:t>parler dans votre dos?</a:t>
            </a:r>
            <a:endParaRPr lang="fr-FR" sz="2400" dirty="0">
              <a:solidFill>
                <a:srgbClr val="004992"/>
              </a:solidFill>
              <a:latin typeface="Calibri Light"/>
              <a:cs typeface="Verdana"/>
            </a:endParaRPr>
          </a:p>
          <a:p>
            <a:pPr lvl="0" defTabSz="914400"/>
            <a:r>
              <a:rPr lang="fr-FR" sz="2400" spc="-5" dirty="0">
                <a:solidFill>
                  <a:srgbClr val="333333"/>
                </a:solidFill>
                <a:latin typeface="Calibri Light"/>
                <a:cs typeface="Verdana"/>
              </a:rPr>
              <a:t>Quelle </a:t>
            </a:r>
            <a:r>
              <a:rPr lang="fr-FR" sz="2400" dirty="0">
                <a:solidFill>
                  <a:srgbClr val="333333"/>
                </a:solidFill>
                <a:latin typeface="Calibri Light"/>
                <a:cs typeface="Verdana"/>
              </a:rPr>
              <a:t>est </a:t>
            </a:r>
            <a:r>
              <a:rPr lang="fr-FR" sz="2400" spc="-5" dirty="0">
                <a:solidFill>
                  <a:srgbClr val="333333"/>
                </a:solidFill>
                <a:latin typeface="Calibri Light"/>
                <a:cs typeface="Verdana"/>
              </a:rPr>
              <a:t>la raison principale de </a:t>
            </a:r>
            <a:r>
              <a:rPr lang="fr-FR" sz="2400" dirty="0">
                <a:solidFill>
                  <a:srgbClr val="333333"/>
                </a:solidFill>
                <a:latin typeface="Calibri Light"/>
                <a:cs typeface="Verdana"/>
              </a:rPr>
              <a:t>cet</a:t>
            </a:r>
            <a:r>
              <a:rPr lang="fr-FR" sz="2400" spc="65" dirty="0">
                <a:solidFill>
                  <a:srgbClr val="333333"/>
                </a:solidFill>
                <a:latin typeface="Calibri Light"/>
                <a:cs typeface="Verdana"/>
              </a:rPr>
              <a:t> </a:t>
            </a:r>
            <a:r>
              <a:rPr lang="fr-FR" sz="2400" dirty="0">
                <a:solidFill>
                  <a:srgbClr val="333333"/>
                </a:solidFill>
                <a:latin typeface="Calibri Light"/>
                <a:cs typeface="Verdana"/>
              </a:rPr>
              <a:t>événement?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28</a:t>
            </a:fld>
            <a:endParaRPr lang="en-US"/>
          </a:p>
        </p:txBody>
      </p:sp>
      <p:pic>
        <p:nvPicPr>
          <p:cNvPr id="9"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Vous êtes convoqué à un entretien d'embauche.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Pourquoi avez-vous été convoqué à cet entretien?</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29</a:t>
            </a:fld>
            <a:endParaRPr lang="en-US"/>
          </a:p>
        </p:txBody>
      </p:sp>
      <p:pic>
        <p:nvPicPr>
          <p:cNvPr id="9"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Une amie est désagréablement surprise par votre visite imprévue.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Pourquoi votre amie est-elle désagréablement surprise?</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30</a:t>
            </a:fld>
            <a:endParaRPr lang="en-US"/>
          </a:p>
        </p:txBody>
      </p:sp>
      <p:pic>
        <p:nvPicPr>
          <p:cNvPr id="9"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Certaines personnes commencent à rire lorsque vous prenez la parole.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Qu'est-ce qui a poussé les autres à rire?</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31</a:t>
            </a:fld>
            <a:endParaRPr lang="en-US"/>
          </a:p>
        </p:txBody>
      </p:sp>
      <p:pic>
        <p:nvPicPr>
          <p:cNvPr id="9"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Proposez vos propres exemples!</a:t>
            </a:r>
            <a:endParaRPr sz="3600" dirty="0">
              <a:latin typeface="Calibri Light"/>
            </a:endParaRPr>
          </a:p>
        </p:txBody>
      </p:sp>
      <p:sp>
        <p:nvSpPr>
          <p:cNvPr id="2" name="Content Placeholder 1"/>
          <p:cNvSpPr>
            <a:spLocks noGrp="1"/>
          </p:cNvSpPr>
          <p:nvPr>
            <p:ph idx="1"/>
          </p:nvPr>
        </p:nvSpPr>
        <p:spPr/>
        <p:txBody>
          <a:bodyPr/>
          <a:lstStyle/>
          <a:p>
            <a:pPr lvl="0" defTabSz="914400"/>
            <a:r>
              <a:rPr lang="fr-FR" sz="2400" spc="-5">
                <a:solidFill>
                  <a:srgbClr val="333333"/>
                </a:solidFill>
                <a:latin typeface="Calibri Light"/>
                <a:cs typeface="Verdana"/>
              </a:rPr>
              <a:t>Qu’est-ce </a:t>
            </a:r>
            <a:r>
              <a:rPr lang="fr-FR" sz="2400">
                <a:solidFill>
                  <a:srgbClr val="333333"/>
                </a:solidFill>
                <a:latin typeface="Calibri Light"/>
                <a:cs typeface="Verdana"/>
              </a:rPr>
              <a:t>qui aurait pu </a:t>
            </a:r>
            <a:r>
              <a:rPr lang="fr-FR" sz="2400" spc="-5">
                <a:solidFill>
                  <a:srgbClr val="333333"/>
                </a:solidFill>
                <a:latin typeface="Calibri Light"/>
                <a:cs typeface="Verdana"/>
              </a:rPr>
              <a:t>conduire </a:t>
            </a:r>
            <a:r>
              <a:rPr lang="fr-FR" sz="2400">
                <a:solidFill>
                  <a:srgbClr val="333333"/>
                </a:solidFill>
                <a:latin typeface="Calibri Light"/>
                <a:cs typeface="Verdana"/>
              </a:rPr>
              <a:t>à </a:t>
            </a:r>
            <a:r>
              <a:rPr lang="fr-FR" sz="2400" spc="-5">
                <a:solidFill>
                  <a:srgbClr val="333333"/>
                </a:solidFill>
                <a:latin typeface="Calibri Light"/>
                <a:cs typeface="Verdana"/>
              </a:rPr>
              <a:t>la</a:t>
            </a:r>
            <a:r>
              <a:rPr lang="fr-FR" sz="2400" spc="25">
                <a:solidFill>
                  <a:srgbClr val="333333"/>
                </a:solidFill>
                <a:latin typeface="Calibri Light"/>
                <a:cs typeface="Verdana"/>
              </a:rPr>
              <a:t> </a:t>
            </a:r>
            <a:r>
              <a:rPr lang="fr-FR" sz="2400">
                <a:solidFill>
                  <a:srgbClr val="333333"/>
                </a:solidFill>
                <a:latin typeface="Calibri Light"/>
                <a:cs typeface="Verdana"/>
              </a:rPr>
              <a:t>situation?</a:t>
            </a:r>
            <a:endParaRPr lang="en-US" sz="2400" dirty="0">
              <a:latin typeface="Calibri Light"/>
            </a:endParaRPr>
          </a:p>
        </p:txBody>
      </p:sp>
      <p:sp>
        <p:nvSpPr>
          <p:cNvPr id="8" name="Footer Placeholder 7"/>
          <p:cNvSpPr>
            <a:spLocks noGrp="1"/>
          </p:cNvSpPr>
          <p:nvPr>
            <p:ph type="ftr" sz="quarter" idx="11"/>
          </p:nvPr>
        </p:nvSpPr>
        <p:spPr/>
        <p:txBody>
          <a:bodyPr/>
          <a:lstStyle/>
          <a:p>
            <a:r>
              <a:rPr lang="fr-FR"/>
              <a:t>Entraînement métacognitifs 1 – Style d'attribution</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32</a:t>
            </a:fld>
            <a:endParaRPr lang="en-US"/>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3"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5"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Une voix intérieure vous dit que vous ne valez rien.</a:t>
            </a:r>
            <a:endParaRPr sz="3600" dirty="0">
              <a:latin typeface="Calibri Light"/>
            </a:endParaRPr>
          </a:p>
        </p:txBody>
      </p:sp>
      <p:sp>
        <p:nvSpPr>
          <p:cNvPr id="4" name="Content Placeholder 3"/>
          <p:cNvSpPr>
            <a:spLocks noGrp="1"/>
          </p:cNvSpPr>
          <p:nvPr>
            <p:ph idx="1"/>
          </p:nvPr>
        </p:nvSpPr>
        <p:spPr/>
        <p:txBody>
          <a:bodyPr/>
          <a:lstStyle/>
          <a:p>
            <a:pPr lvl="0" defTabSz="914400">
              <a:spcBef>
                <a:spcPts val="0"/>
              </a:spcBef>
            </a:pPr>
            <a:r>
              <a:rPr lang="fr-FR" sz="2400" b="1" spc="-5" dirty="0">
                <a:solidFill>
                  <a:srgbClr val="004992"/>
                </a:solidFill>
                <a:latin typeface="Calibri Light"/>
                <a:cs typeface="Verdana"/>
              </a:rPr>
              <a:t>Explications…</a:t>
            </a:r>
            <a:endParaRPr lang="fr-FR" sz="2400" dirty="0">
              <a:solidFill>
                <a:srgbClr val="004992"/>
              </a:solidFill>
              <a:latin typeface="Calibri Light"/>
              <a:cs typeface="Verdana"/>
            </a:endParaRPr>
          </a:p>
          <a:p>
            <a:pPr lvl="0" defTabSz="914400"/>
            <a:r>
              <a:rPr lang="fr-FR" sz="2400" spc="-5" dirty="0">
                <a:solidFill>
                  <a:srgbClr val="004992"/>
                </a:solidFill>
                <a:latin typeface="Calibri Light"/>
                <a:cs typeface="Verdana"/>
              </a:rPr>
              <a:t>…soi-même</a:t>
            </a:r>
            <a:endParaRPr lang="fr-FR" sz="2400" dirty="0">
              <a:solidFill>
                <a:srgbClr val="004992"/>
              </a:solidFill>
              <a:latin typeface="Calibri Light"/>
              <a:cs typeface="Verdana"/>
            </a:endParaRPr>
          </a:p>
          <a:p>
            <a:pPr lvl="0" defTabSz="914400"/>
            <a:r>
              <a:rPr lang="fr-FR" sz="2400" spc="-5" dirty="0">
                <a:solidFill>
                  <a:srgbClr val="004992"/>
                </a:solidFill>
                <a:latin typeface="Calibri Light"/>
                <a:cs typeface="Verdana"/>
              </a:rPr>
              <a:t>…les autres</a:t>
            </a:r>
            <a:endParaRPr lang="fr-FR" sz="2400" dirty="0">
              <a:solidFill>
                <a:srgbClr val="004992"/>
              </a:solidFill>
              <a:latin typeface="Calibri Light"/>
              <a:cs typeface="Verdana"/>
            </a:endParaRPr>
          </a:p>
          <a:p>
            <a:pPr lvl="0" defTabSz="914400"/>
            <a:r>
              <a:rPr lang="fr-FR" sz="2400" spc="-5" dirty="0">
                <a:solidFill>
                  <a:srgbClr val="004992"/>
                </a:solidFill>
                <a:latin typeface="Calibri Light"/>
                <a:cs typeface="Verdana"/>
              </a:rPr>
              <a:t>…situation </a:t>
            </a:r>
            <a:r>
              <a:rPr lang="fr-FR" sz="2400" dirty="0">
                <a:solidFill>
                  <a:srgbClr val="004992"/>
                </a:solidFill>
                <a:latin typeface="Calibri Light"/>
                <a:cs typeface="Verdana"/>
              </a:rPr>
              <a:t>ou</a:t>
            </a:r>
            <a:r>
              <a:rPr lang="fr-FR" sz="2400" spc="15" dirty="0">
                <a:solidFill>
                  <a:srgbClr val="004992"/>
                </a:solidFill>
                <a:latin typeface="Calibri Light"/>
                <a:cs typeface="Verdana"/>
              </a:rPr>
              <a:t> </a:t>
            </a:r>
            <a:r>
              <a:rPr lang="fr-FR" sz="2400" spc="-5" dirty="0">
                <a:solidFill>
                  <a:srgbClr val="004992"/>
                </a:solidFill>
                <a:latin typeface="Calibri Light"/>
                <a:cs typeface="Verdana"/>
              </a:rPr>
              <a:t>hasard</a:t>
            </a:r>
            <a:endParaRPr lang="fr-FR" sz="24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33</a:t>
            </a:fld>
            <a:endParaRPr lang="en-US"/>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Une voix intérieure vous dit que vous ne valez rien.</a:t>
            </a:r>
            <a:endParaRPr sz="3600" dirty="0">
              <a:latin typeface="Calibri Light"/>
            </a:endParaRPr>
          </a:p>
        </p:txBody>
      </p:sp>
      <p:sp>
        <p:nvSpPr>
          <p:cNvPr id="4" name="Content Placeholder 3"/>
          <p:cNvSpPr>
            <a:spLocks noGrp="1"/>
          </p:cNvSpPr>
          <p:nvPr>
            <p:ph idx="1"/>
          </p:nvPr>
        </p:nvSpPr>
        <p:spPr/>
        <p:txBody>
          <a:bodyPr/>
          <a:lstStyle/>
          <a:p>
            <a:pPr lvl="0" defTabSz="914400">
              <a:spcBef>
                <a:spcPts val="0"/>
              </a:spcBef>
            </a:pPr>
            <a:r>
              <a:rPr lang="fr-FR" b="1" spc="-5" dirty="0">
                <a:solidFill>
                  <a:srgbClr val="004992"/>
                </a:solidFill>
                <a:latin typeface="Calibri Light"/>
                <a:cs typeface="Verdana"/>
              </a:rPr>
              <a:t>Explications…</a:t>
            </a:r>
            <a:endParaRPr lang="fr-FR" dirty="0">
              <a:solidFill>
                <a:srgbClr val="004992"/>
              </a:solidFill>
              <a:latin typeface="Calibri Light"/>
              <a:cs typeface="Verdana"/>
            </a:endParaRPr>
          </a:p>
          <a:p>
            <a:pPr lvl="0" defTabSz="914400"/>
            <a:r>
              <a:rPr lang="fr-FR" b="1" spc="-5" dirty="0">
                <a:solidFill>
                  <a:srgbClr val="004992"/>
                </a:solidFill>
                <a:latin typeface="Calibri Light"/>
                <a:cs typeface="Verdana"/>
              </a:rPr>
              <a:t>…soi-même</a:t>
            </a:r>
            <a:endParaRPr lang="fr-FR"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Je me </a:t>
            </a:r>
            <a:r>
              <a:rPr lang="fr-FR" spc="-5" dirty="0">
                <a:solidFill>
                  <a:srgbClr val="333333"/>
                </a:solidFill>
                <a:latin typeface="Calibri Light"/>
                <a:cs typeface="Verdana"/>
              </a:rPr>
              <a:t>rabaisse constamment; </a:t>
            </a:r>
            <a:r>
              <a:rPr lang="fr-FR" dirty="0">
                <a:solidFill>
                  <a:srgbClr val="333333"/>
                </a:solidFill>
                <a:latin typeface="Calibri Light"/>
                <a:cs typeface="Verdana"/>
              </a:rPr>
              <a:t>au fond </a:t>
            </a:r>
            <a:r>
              <a:rPr lang="fr-FR" spc="-5" dirty="0">
                <a:solidFill>
                  <a:srgbClr val="333333"/>
                </a:solidFill>
                <a:latin typeface="Calibri Light"/>
                <a:cs typeface="Verdana"/>
              </a:rPr>
              <a:t>de </a:t>
            </a:r>
            <a:r>
              <a:rPr lang="fr-FR" dirty="0">
                <a:solidFill>
                  <a:srgbClr val="333333"/>
                </a:solidFill>
                <a:latin typeface="Calibri Light"/>
                <a:cs typeface="Verdana"/>
              </a:rPr>
              <a:t>moi, </a:t>
            </a:r>
            <a:r>
              <a:rPr lang="fr-FR" spc="-5" dirty="0">
                <a:solidFill>
                  <a:srgbClr val="333333"/>
                </a:solidFill>
                <a:latin typeface="Calibri Light"/>
                <a:cs typeface="Verdana"/>
              </a:rPr>
              <a:t>je dois</a:t>
            </a:r>
            <a:r>
              <a:rPr lang="fr-FR" spc="25" dirty="0">
                <a:solidFill>
                  <a:srgbClr val="333333"/>
                </a:solidFill>
                <a:latin typeface="Calibri Light"/>
                <a:cs typeface="Verdana"/>
              </a:rPr>
              <a:t> </a:t>
            </a:r>
            <a:r>
              <a:rPr lang="fr-FR" dirty="0">
                <a:solidFill>
                  <a:srgbClr val="333333"/>
                </a:solidFill>
                <a:latin typeface="Calibri Light"/>
                <a:cs typeface="Verdana"/>
              </a:rPr>
              <a:t>me </a:t>
            </a:r>
            <a:r>
              <a:rPr lang="fr-FR" spc="-5" dirty="0">
                <a:solidFill>
                  <a:srgbClr val="333333"/>
                </a:solidFill>
                <a:latin typeface="Calibri Light"/>
                <a:cs typeface="Verdana"/>
              </a:rPr>
              <a:t>détester.</a:t>
            </a:r>
            <a:r>
              <a:rPr lang="fr-FR" spc="15" dirty="0">
                <a:solidFill>
                  <a:srgbClr val="333333"/>
                </a:solidFill>
                <a:latin typeface="Calibri Light"/>
                <a:cs typeface="Verdana"/>
              </a:rPr>
              <a:t> </a:t>
            </a:r>
            <a:r>
              <a:rPr lang="fr-FR" dirty="0">
                <a:solidFill>
                  <a:srgbClr val="333333"/>
                </a:solidFill>
                <a:latin typeface="Calibri Light"/>
                <a:cs typeface="Verdana"/>
              </a:rPr>
              <a:t>»</a:t>
            </a:r>
          </a:p>
          <a:p>
            <a:pPr marL="285750"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Je </a:t>
            </a:r>
            <a:r>
              <a:rPr lang="fr-FR" spc="-5" dirty="0">
                <a:solidFill>
                  <a:srgbClr val="333333"/>
                </a:solidFill>
                <a:latin typeface="Calibri Light"/>
                <a:cs typeface="Verdana"/>
              </a:rPr>
              <a:t>deviens </a:t>
            </a:r>
            <a:r>
              <a:rPr lang="fr-FR" dirty="0">
                <a:solidFill>
                  <a:srgbClr val="333333"/>
                </a:solidFill>
                <a:latin typeface="Calibri Light"/>
                <a:cs typeface="Verdana"/>
              </a:rPr>
              <a:t>fou/folle.</a:t>
            </a:r>
            <a:r>
              <a:rPr lang="fr-FR" spc="-5" dirty="0">
                <a:solidFill>
                  <a:srgbClr val="333333"/>
                </a:solidFill>
                <a:latin typeface="Calibri Light"/>
                <a:cs typeface="Verdana"/>
              </a:rPr>
              <a:t> </a:t>
            </a:r>
            <a:r>
              <a:rPr lang="fr-FR" dirty="0">
                <a:solidFill>
                  <a:srgbClr val="333333"/>
                </a:solidFill>
                <a:latin typeface="Calibri Light"/>
                <a:cs typeface="Verdana"/>
              </a:rPr>
              <a:t>»</a:t>
            </a:r>
          </a:p>
          <a:p>
            <a:pPr marL="285750" marR="85725"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a:t>
            </a:r>
            <a:r>
              <a:rPr lang="fr-FR" spc="-5" dirty="0">
                <a:solidFill>
                  <a:srgbClr val="333333"/>
                </a:solidFill>
                <a:latin typeface="Calibri Light"/>
                <a:cs typeface="Verdana"/>
              </a:rPr>
              <a:t>C'est </a:t>
            </a:r>
            <a:r>
              <a:rPr lang="fr-FR" dirty="0">
                <a:solidFill>
                  <a:srgbClr val="333333"/>
                </a:solidFill>
                <a:latin typeface="Calibri Light"/>
                <a:cs typeface="Verdana"/>
              </a:rPr>
              <a:t>comme si </a:t>
            </a:r>
            <a:r>
              <a:rPr lang="fr-FR" spc="-5" dirty="0">
                <a:solidFill>
                  <a:srgbClr val="333333"/>
                </a:solidFill>
                <a:latin typeface="Calibri Light"/>
                <a:cs typeface="Verdana"/>
              </a:rPr>
              <a:t>quelqu’un d’autre pensait, </a:t>
            </a:r>
            <a:r>
              <a:rPr lang="fr-FR" dirty="0">
                <a:solidFill>
                  <a:srgbClr val="333333"/>
                </a:solidFill>
                <a:latin typeface="Calibri Light"/>
                <a:cs typeface="Verdana"/>
              </a:rPr>
              <a:t>alors </a:t>
            </a:r>
            <a:r>
              <a:rPr lang="fr-FR" spc="-5" dirty="0">
                <a:solidFill>
                  <a:srgbClr val="333333"/>
                </a:solidFill>
                <a:latin typeface="Calibri Light"/>
                <a:cs typeface="Verdana"/>
              </a:rPr>
              <a:t>que je </a:t>
            </a:r>
            <a:r>
              <a:rPr lang="fr-FR" dirty="0">
                <a:solidFill>
                  <a:srgbClr val="333333"/>
                </a:solidFill>
                <a:latin typeface="Calibri Light"/>
                <a:cs typeface="Verdana"/>
              </a:rPr>
              <a:t>sais </a:t>
            </a:r>
            <a:r>
              <a:rPr lang="fr-FR" spc="-5" dirty="0">
                <a:solidFill>
                  <a:srgbClr val="333333"/>
                </a:solidFill>
                <a:latin typeface="Calibri Light"/>
                <a:cs typeface="Verdana"/>
              </a:rPr>
              <a:t>que </a:t>
            </a:r>
            <a:r>
              <a:rPr lang="fr-FR" dirty="0">
                <a:solidFill>
                  <a:srgbClr val="333333"/>
                </a:solidFill>
                <a:latin typeface="Calibri Light"/>
                <a:cs typeface="Verdana"/>
              </a:rPr>
              <a:t>ce sont mes </a:t>
            </a:r>
            <a:r>
              <a:rPr lang="fr-FR" spc="-5" dirty="0">
                <a:solidFill>
                  <a:srgbClr val="333333"/>
                </a:solidFill>
                <a:latin typeface="Calibri Light"/>
                <a:cs typeface="Verdana"/>
              </a:rPr>
              <a:t>propres pensées.</a:t>
            </a:r>
            <a:r>
              <a:rPr lang="fr-FR" spc="50" dirty="0">
                <a:solidFill>
                  <a:srgbClr val="333333"/>
                </a:solidFill>
                <a:latin typeface="Calibri Light"/>
                <a:cs typeface="Verdana"/>
              </a:rPr>
              <a:t> </a:t>
            </a:r>
            <a:r>
              <a:rPr lang="fr-FR" dirty="0">
                <a:solidFill>
                  <a:srgbClr val="333333"/>
                </a:solidFill>
                <a:latin typeface="Calibri Light"/>
                <a:cs typeface="Verdana"/>
              </a:rPr>
              <a:t>»</a:t>
            </a:r>
          </a:p>
          <a:p>
            <a:pPr lvl="0" defTabSz="914400"/>
            <a:r>
              <a:rPr lang="fr-FR" b="1" spc="-5" dirty="0">
                <a:solidFill>
                  <a:srgbClr val="004992"/>
                </a:solidFill>
                <a:latin typeface="Calibri Light"/>
                <a:cs typeface="Verdana"/>
              </a:rPr>
              <a:t>…les autres</a:t>
            </a:r>
            <a:endParaRPr lang="fr-FR" dirty="0">
              <a:solidFill>
                <a:srgbClr val="004992"/>
              </a:solidFill>
              <a:latin typeface="Calibri Light"/>
              <a:cs typeface="Verdana"/>
            </a:endParaRPr>
          </a:p>
          <a:p>
            <a:pPr marL="285750"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a:t>
            </a:r>
            <a:r>
              <a:rPr lang="fr-FR" spc="-5" dirty="0">
                <a:solidFill>
                  <a:srgbClr val="333333"/>
                </a:solidFill>
                <a:latin typeface="Calibri Light"/>
                <a:cs typeface="Verdana"/>
              </a:rPr>
              <a:t>Quelque </a:t>
            </a:r>
            <a:r>
              <a:rPr lang="fr-FR" dirty="0">
                <a:solidFill>
                  <a:srgbClr val="333333"/>
                </a:solidFill>
                <a:latin typeface="Calibri Light"/>
                <a:cs typeface="Verdana"/>
              </a:rPr>
              <a:t>chose a été implanté </a:t>
            </a:r>
            <a:r>
              <a:rPr lang="fr-FR" spc="-5" dirty="0">
                <a:solidFill>
                  <a:srgbClr val="333333"/>
                </a:solidFill>
                <a:latin typeface="Calibri Light"/>
                <a:cs typeface="Verdana"/>
              </a:rPr>
              <a:t>dans </a:t>
            </a:r>
            <a:r>
              <a:rPr lang="fr-FR" dirty="0">
                <a:solidFill>
                  <a:srgbClr val="333333"/>
                </a:solidFill>
                <a:latin typeface="Calibri Light"/>
                <a:cs typeface="Verdana"/>
              </a:rPr>
              <a:t>ma </a:t>
            </a:r>
            <a:r>
              <a:rPr lang="fr-FR" spc="-10" dirty="0">
                <a:solidFill>
                  <a:srgbClr val="333333"/>
                </a:solidFill>
                <a:latin typeface="Calibri Light"/>
                <a:cs typeface="Verdana"/>
              </a:rPr>
              <a:t>tête.</a:t>
            </a:r>
            <a:r>
              <a:rPr lang="fr-FR" spc="5" dirty="0">
                <a:solidFill>
                  <a:srgbClr val="333333"/>
                </a:solidFill>
                <a:latin typeface="Calibri Light"/>
                <a:cs typeface="Verdana"/>
              </a:rPr>
              <a:t> </a:t>
            </a:r>
            <a:r>
              <a:rPr lang="fr-FR" dirty="0">
                <a:solidFill>
                  <a:srgbClr val="333333"/>
                </a:solidFill>
                <a:latin typeface="Calibri Light"/>
                <a:cs typeface="Verdana"/>
              </a:rPr>
              <a:t>»</a:t>
            </a:r>
          </a:p>
          <a:p>
            <a:pPr marL="285750" marR="5080"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a:t>
            </a:r>
            <a:r>
              <a:rPr lang="fr-FR" spc="-5" dirty="0">
                <a:solidFill>
                  <a:srgbClr val="333333"/>
                </a:solidFill>
                <a:latin typeface="Calibri Light"/>
                <a:cs typeface="Verdana"/>
              </a:rPr>
              <a:t>J’ignore </a:t>
            </a:r>
            <a:r>
              <a:rPr lang="fr-FR" dirty="0">
                <a:solidFill>
                  <a:srgbClr val="333333"/>
                </a:solidFill>
                <a:latin typeface="Calibri Light"/>
                <a:cs typeface="Verdana"/>
              </a:rPr>
              <a:t>comment, mais </a:t>
            </a:r>
            <a:r>
              <a:rPr lang="fr-FR" spc="-5" dirty="0">
                <a:solidFill>
                  <a:srgbClr val="333333"/>
                </a:solidFill>
                <a:latin typeface="Calibri Light"/>
                <a:cs typeface="Verdana"/>
              </a:rPr>
              <a:t>quelqu’un </a:t>
            </a:r>
            <a:r>
              <a:rPr lang="fr-FR" dirty="0">
                <a:solidFill>
                  <a:srgbClr val="333333"/>
                </a:solidFill>
                <a:latin typeface="Calibri Light"/>
                <a:cs typeface="Verdana"/>
              </a:rPr>
              <a:t>a </a:t>
            </a:r>
            <a:r>
              <a:rPr lang="fr-FR" spc="-5" dirty="0">
                <a:solidFill>
                  <a:srgbClr val="333333"/>
                </a:solidFill>
                <a:latin typeface="Calibri Light"/>
                <a:cs typeface="Verdana"/>
              </a:rPr>
              <a:t>pris </a:t>
            </a:r>
            <a:r>
              <a:rPr lang="fr-FR" dirty="0">
                <a:solidFill>
                  <a:srgbClr val="333333"/>
                </a:solidFill>
                <a:latin typeface="Calibri Light"/>
                <a:cs typeface="Verdana"/>
              </a:rPr>
              <a:t>le </a:t>
            </a:r>
            <a:r>
              <a:rPr lang="fr-FR" spc="-5" dirty="0">
                <a:solidFill>
                  <a:srgbClr val="333333"/>
                </a:solidFill>
                <a:latin typeface="Calibri Light"/>
                <a:cs typeface="Verdana"/>
              </a:rPr>
              <a:t>contrôle de </a:t>
            </a:r>
            <a:r>
              <a:rPr lang="fr-FR" dirty="0">
                <a:solidFill>
                  <a:srgbClr val="333333"/>
                </a:solidFill>
                <a:latin typeface="Calibri Light"/>
                <a:cs typeface="Verdana"/>
              </a:rPr>
              <a:t>mes </a:t>
            </a:r>
            <a:r>
              <a:rPr lang="fr-FR" spc="-5" dirty="0">
                <a:solidFill>
                  <a:srgbClr val="333333"/>
                </a:solidFill>
                <a:latin typeface="Calibri Light"/>
                <a:cs typeface="Verdana"/>
              </a:rPr>
              <a:t>pensées.</a:t>
            </a:r>
            <a:r>
              <a:rPr lang="fr-FR" spc="15" dirty="0">
                <a:solidFill>
                  <a:srgbClr val="333333"/>
                </a:solidFill>
                <a:latin typeface="Calibri Light"/>
                <a:cs typeface="Verdana"/>
              </a:rPr>
              <a:t> </a:t>
            </a:r>
            <a:r>
              <a:rPr lang="fr-FR" dirty="0">
                <a:solidFill>
                  <a:srgbClr val="333333"/>
                </a:solidFill>
                <a:latin typeface="Calibri Light"/>
                <a:cs typeface="Verdana"/>
              </a:rPr>
              <a:t>»</a:t>
            </a:r>
          </a:p>
          <a:p>
            <a:pPr lvl="0" defTabSz="914400"/>
            <a:r>
              <a:rPr lang="fr-FR" b="1" spc="-5" dirty="0">
                <a:solidFill>
                  <a:srgbClr val="004992"/>
                </a:solidFill>
                <a:latin typeface="Calibri Light"/>
                <a:cs typeface="Verdana"/>
              </a:rPr>
              <a:t>…situation </a:t>
            </a:r>
            <a:r>
              <a:rPr lang="fr-FR" b="1" dirty="0">
                <a:solidFill>
                  <a:srgbClr val="004992"/>
                </a:solidFill>
                <a:latin typeface="Calibri Light"/>
                <a:cs typeface="Verdana"/>
              </a:rPr>
              <a:t>ou</a:t>
            </a:r>
            <a:r>
              <a:rPr lang="fr-FR" b="1" spc="15" dirty="0">
                <a:solidFill>
                  <a:srgbClr val="004992"/>
                </a:solidFill>
                <a:latin typeface="Calibri Light"/>
                <a:cs typeface="Verdana"/>
              </a:rPr>
              <a:t> </a:t>
            </a:r>
            <a:r>
              <a:rPr lang="fr-FR" b="1" spc="-5" dirty="0">
                <a:solidFill>
                  <a:srgbClr val="004992"/>
                </a:solidFill>
                <a:latin typeface="Calibri Light"/>
                <a:cs typeface="Verdana"/>
              </a:rPr>
              <a:t>hasard</a:t>
            </a:r>
            <a:endParaRPr lang="fr-FR" dirty="0">
              <a:solidFill>
                <a:srgbClr val="004992"/>
              </a:solidFill>
              <a:latin typeface="Calibri Light"/>
              <a:cs typeface="Verdana"/>
            </a:endParaRPr>
          </a:p>
          <a:p>
            <a:pPr marL="285750" marR="18415"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Je suis </a:t>
            </a:r>
            <a:r>
              <a:rPr lang="fr-FR" spc="-5" dirty="0">
                <a:solidFill>
                  <a:srgbClr val="333333"/>
                </a:solidFill>
                <a:latin typeface="Calibri Light"/>
                <a:cs typeface="Verdana"/>
              </a:rPr>
              <a:t>très stressé/e ces temps, </a:t>
            </a:r>
            <a:r>
              <a:rPr lang="fr-FR" dirty="0">
                <a:solidFill>
                  <a:srgbClr val="333333"/>
                </a:solidFill>
                <a:latin typeface="Calibri Light"/>
                <a:cs typeface="Verdana"/>
              </a:rPr>
              <a:t>alors </a:t>
            </a:r>
            <a:r>
              <a:rPr lang="fr-FR" spc="-5" dirty="0">
                <a:solidFill>
                  <a:srgbClr val="333333"/>
                </a:solidFill>
                <a:latin typeface="Calibri Light"/>
                <a:cs typeface="Verdana"/>
              </a:rPr>
              <a:t>je prends tout plus </a:t>
            </a:r>
            <a:r>
              <a:rPr lang="fr-FR" dirty="0">
                <a:solidFill>
                  <a:srgbClr val="333333"/>
                </a:solidFill>
                <a:latin typeface="Calibri Light"/>
                <a:cs typeface="Verdana"/>
              </a:rPr>
              <a:t>à </a:t>
            </a:r>
            <a:r>
              <a:rPr lang="fr-FR" spc="-5" dirty="0" err="1">
                <a:solidFill>
                  <a:srgbClr val="333333"/>
                </a:solidFill>
                <a:latin typeface="Calibri Light"/>
                <a:cs typeface="Verdana"/>
              </a:rPr>
              <a:t>coeur</a:t>
            </a:r>
            <a:r>
              <a:rPr lang="fr-FR" spc="-5" dirty="0">
                <a:solidFill>
                  <a:srgbClr val="333333"/>
                </a:solidFill>
                <a:latin typeface="Calibri Light"/>
                <a:cs typeface="Verdana"/>
              </a:rPr>
              <a:t>, même </a:t>
            </a:r>
            <a:r>
              <a:rPr lang="fr-FR" dirty="0">
                <a:solidFill>
                  <a:srgbClr val="333333"/>
                </a:solidFill>
                <a:latin typeface="Calibri Light"/>
                <a:cs typeface="Verdana"/>
              </a:rPr>
              <a:t>mes </a:t>
            </a:r>
            <a:r>
              <a:rPr lang="fr-FR" spc="-5" dirty="0">
                <a:solidFill>
                  <a:srgbClr val="333333"/>
                </a:solidFill>
                <a:latin typeface="Calibri Light"/>
                <a:cs typeface="Verdana"/>
              </a:rPr>
              <a:t>pensées.</a:t>
            </a:r>
            <a:r>
              <a:rPr lang="fr-FR" spc="30" dirty="0">
                <a:solidFill>
                  <a:srgbClr val="333333"/>
                </a:solidFill>
                <a:latin typeface="Calibri Light"/>
                <a:cs typeface="Verdana"/>
              </a:rPr>
              <a:t> </a:t>
            </a:r>
            <a:r>
              <a:rPr lang="fr-FR" dirty="0">
                <a:solidFill>
                  <a:srgbClr val="333333"/>
                </a:solidFill>
                <a:latin typeface="Calibri Light"/>
                <a:cs typeface="Verdana"/>
              </a:rPr>
              <a:t>»</a:t>
            </a:r>
          </a:p>
          <a:p>
            <a:pPr marL="285750" lvl="0" indent="-285750" defTabSz="914400">
              <a:spcBef>
                <a:spcPts val="0"/>
              </a:spcBef>
              <a:buClr>
                <a:srgbClr val="333333"/>
              </a:buClr>
              <a:buFont typeface="WingDings"/>
              <a:buChar char=""/>
              <a:tabLst>
                <a:tab pos="355600" algn="l"/>
                <a:tab pos="356235" algn="l"/>
              </a:tabLst>
            </a:pPr>
            <a:r>
              <a:rPr lang="fr-FR" dirty="0">
                <a:solidFill>
                  <a:srgbClr val="333333"/>
                </a:solidFill>
                <a:latin typeface="Calibri Light"/>
                <a:cs typeface="Verdana"/>
              </a:rPr>
              <a:t>« </a:t>
            </a:r>
            <a:r>
              <a:rPr lang="fr-FR" spc="-5" dirty="0">
                <a:solidFill>
                  <a:srgbClr val="333333"/>
                </a:solidFill>
                <a:latin typeface="Calibri Light"/>
                <a:cs typeface="Verdana"/>
              </a:rPr>
              <a:t>J’ai </a:t>
            </a:r>
            <a:r>
              <a:rPr lang="fr-FR" dirty="0">
                <a:solidFill>
                  <a:srgbClr val="333333"/>
                </a:solidFill>
                <a:latin typeface="Calibri Light"/>
                <a:cs typeface="Verdana"/>
              </a:rPr>
              <a:t>une chanson </a:t>
            </a:r>
            <a:r>
              <a:rPr lang="fr-FR" spc="-5" dirty="0">
                <a:solidFill>
                  <a:srgbClr val="333333"/>
                </a:solidFill>
                <a:latin typeface="Calibri Light"/>
                <a:cs typeface="Verdana"/>
              </a:rPr>
              <a:t>de </a:t>
            </a:r>
            <a:r>
              <a:rPr lang="fr-FR" dirty="0">
                <a:solidFill>
                  <a:srgbClr val="333333"/>
                </a:solidFill>
                <a:latin typeface="Calibri Light"/>
                <a:cs typeface="Verdana"/>
              </a:rPr>
              <a:t>hard rock </a:t>
            </a:r>
            <a:r>
              <a:rPr lang="fr-FR" spc="-5" dirty="0">
                <a:solidFill>
                  <a:srgbClr val="333333"/>
                </a:solidFill>
                <a:latin typeface="Calibri Light"/>
                <a:cs typeface="Verdana"/>
              </a:rPr>
              <a:t>dans </a:t>
            </a:r>
            <a:r>
              <a:rPr lang="fr-FR" dirty="0">
                <a:solidFill>
                  <a:srgbClr val="333333"/>
                </a:solidFill>
                <a:latin typeface="Calibri Light"/>
                <a:cs typeface="Verdana"/>
              </a:rPr>
              <a:t>la </a:t>
            </a:r>
            <a:r>
              <a:rPr lang="fr-FR" spc="-10" dirty="0">
                <a:solidFill>
                  <a:srgbClr val="333333"/>
                </a:solidFill>
                <a:latin typeface="Calibri Light"/>
                <a:cs typeface="Verdana"/>
              </a:rPr>
              <a:t>tête. </a:t>
            </a:r>
            <a:r>
              <a:rPr lang="fr-FR" dirty="0">
                <a:solidFill>
                  <a:srgbClr val="333333"/>
                </a:solidFill>
                <a:latin typeface="Calibri Light"/>
                <a:cs typeface="Verdana"/>
              </a:rPr>
              <a:t>»</a:t>
            </a:r>
            <a:endParaRPr lang="en-US" dirty="0">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34</a:t>
            </a:fld>
            <a:endParaRPr lang="en-US"/>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683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Une voix intérieure vous dit que vous ne valez rien.</a:t>
            </a:r>
            <a:endParaRPr lang="en-US" sz="3600" dirty="0">
              <a:latin typeface="Calibri Light"/>
            </a:endParaRPr>
          </a:p>
        </p:txBody>
      </p:sp>
      <p:sp>
        <p:nvSpPr>
          <p:cNvPr id="2" name="Content Placeholder 1"/>
          <p:cNvSpPr>
            <a:spLocks noGrp="1"/>
          </p:cNvSpPr>
          <p:nvPr>
            <p:ph idx="1"/>
          </p:nvPr>
        </p:nvSpPr>
        <p:spPr/>
        <p:txBody>
          <a:bodyPr/>
          <a:lstStyle/>
          <a:p>
            <a:r>
              <a:rPr lang="fr-FR" sz="2400" dirty="0">
                <a:solidFill>
                  <a:srgbClr val="333333"/>
                </a:solidFill>
                <a:latin typeface="Calibri Light"/>
              </a:rPr>
              <a:t>Psychose: voix intérieures attribuées à d'autres personnes ou à des forces externes</a:t>
            </a:r>
          </a:p>
          <a:p>
            <a:pPr marL="342900" indent="-342900">
              <a:buClr>
                <a:srgbClr val="333333"/>
              </a:buClr>
              <a:buFont typeface="WingDings"/>
              <a:buChar char=""/>
            </a:pPr>
            <a:r>
              <a:rPr lang="fr-FR" sz="2400" dirty="0">
                <a:solidFill>
                  <a:srgbClr val="333333"/>
                </a:solidFill>
                <a:latin typeface="Calibri Light"/>
              </a:rPr>
              <a:t>« Quelque chose a été implanté dans ma tête. »</a:t>
            </a:r>
          </a:p>
          <a:p>
            <a:pPr marL="342900" indent="-342900">
              <a:buClr>
                <a:srgbClr val="333333"/>
              </a:buClr>
              <a:buFont typeface="WingDings"/>
              <a:buChar char=""/>
            </a:pPr>
            <a:r>
              <a:rPr lang="fr-FR" sz="2400" dirty="0">
                <a:solidFill>
                  <a:srgbClr val="333333"/>
                </a:solidFill>
                <a:latin typeface="Calibri Light"/>
              </a:rPr>
              <a:t>« J'ignore comment, mais quelqu'un a pris le contrôle de mes pensées.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35</a:t>
            </a:fld>
            <a:endParaRPr lang="en-US"/>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t>Entendre des voix</a:t>
            </a:r>
            <a:br>
              <a:rPr lang="fr-FR" sz="3600" dirty="0"/>
            </a:br>
            <a:r>
              <a:rPr lang="fr-FR" sz="3600" dirty="0"/>
              <a:t>Propres pensées ou commandées à distance?</a:t>
            </a:r>
            <a:br>
              <a:rPr lang="fr-FR" sz="3600" dirty="0"/>
            </a:br>
            <a:r>
              <a:rPr lang="fr-FR" sz="3600" dirty="0"/>
              <a:t>Pour ou contre?</a:t>
            </a:r>
            <a:endParaRPr lang="en-US" sz="3600" dirty="0"/>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36</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4096994051"/>
              </p:ext>
            </p:extLst>
          </p:nvPr>
        </p:nvGraphicFramePr>
        <p:xfrm>
          <a:off x="408955" y="2636912"/>
          <a:ext cx="11376000" cy="41810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err="1">
                          <a:ln>
                            <a:noFill/>
                          </a:ln>
                          <a:solidFill>
                            <a:srgbClr val="000000"/>
                          </a:solidFill>
                          <a:effectLst/>
                          <a:latin typeface="Calibri Light"/>
                          <a:cs typeface="Times New Roman" pitchFamily="18" charset="0"/>
                        </a:rPr>
                        <a:t>dirigées</a:t>
                      </a:r>
                      <a:r>
                        <a:rPr kumimoji="0" lang="es-ES" sz="1800" b="0" i="0" u="none" strike="noStrike" cap="none" normalizeH="0" baseline="0" dirty="0">
                          <a:ln>
                            <a:noFill/>
                          </a:ln>
                          <a:solidFill>
                            <a:srgbClr val="000000"/>
                          </a:solidFill>
                          <a:effectLst/>
                          <a:latin typeface="Calibri Light"/>
                          <a:cs typeface="Times New Roman" pitchFamily="18" charset="0"/>
                        </a:rPr>
                        <a:t> de </a:t>
                      </a:r>
                      <a:r>
                        <a:rPr kumimoji="0" lang="es-ES" sz="1800" b="0" i="0" u="none" strike="noStrike" cap="none" normalizeH="0" baseline="0" dirty="0" err="1">
                          <a:ln>
                            <a:noFill/>
                          </a:ln>
                          <a:solidFill>
                            <a:srgbClr val="000000"/>
                          </a:solidFill>
                          <a:effectLst/>
                          <a:latin typeface="Calibri Light"/>
                          <a:cs typeface="Times New Roman" pitchFamily="18" charset="0"/>
                        </a:rPr>
                        <a:t>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Ces pensées ne sont pas contrôlables. Si je vais à leur encontre, ça empire même.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t>Entendre des voix</a:t>
            </a:r>
            <a:br>
              <a:rPr lang="fr-FR" sz="3600" dirty="0"/>
            </a:br>
            <a:r>
              <a:rPr lang="fr-FR" sz="3600" dirty="0"/>
              <a:t>Propres pensées ou commandées à distance?</a:t>
            </a:r>
            <a:br>
              <a:rPr lang="fr-FR" sz="3600" dirty="0"/>
            </a:br>
            <a:r>
              <a:rPr lang="fr-FR" sz="3600" dirty="0"/>
              <a:t>Pour ou contre?</a:t>
            </a:r>
            <a:endParaRPr lang="en-US" sz="3600" dirty="0"/>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37</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929652857"/>
              </p:ext>
            </p:extLst>
          </p:nvPr>
        </p:nvGraphicFramePr>
        <p:xfrm>
          <a:off x="408955" y="2636912"/>
          <a:ext cx="11376000" cy="41810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err="1">
                          <a:ln>
                            <a:noFill/>
                          </a:ln>
                          <a:solidFill>
                            <a:srgbClr val="000000"/>
                          </a:solidFill>
                          <a:effectLst/>
                          <a:latin typeface="Calibri Light"/>
                          <a:cs typeface="Times New Roman" pitchFamily="18" charset="0"/>
                        </a:rPr>
                        <a:t>dirigées</a:t>
                      </a:r>
                      <a:r>
                        <a:rPr kumimoji="0" lang="es-ES" sz="1800" b="0" i="0" u="none" strike="noStrike" cap="none" normalizeH="0" baseline="0" dirty="0">
                          <a:ln>
                            <a:noFill/>
                          </a:ln>
                          <a:solidFill>
                            <a:srgbClr val="000000"/>
                          </a:solidFill>
                          <a:effectLst/>
                          <a:latin typeface="Calibri Light"/>
                          <a:cs typeface="Times New Roman" pitchFamily="18" charset="0"/>
                        </a:rPr>
                        <a:t> de </a:t>
                      </a:r>
                      <a:r>
                        <a:rPr kumimoji="0" lang="es-ES" sz="1800" b="0" i="0" u="none" strike="noStrike" cap="none" normalizeH="0" baseline="0" dirty="0" err="1">
                          <a:ln>
                            <a:noFill/>
                          </a:ln>
                          <a:solidFill>
                            <a:srgbClr val="000000"/>
                          </a:solidFill>
                          <a:effectLst/>
                          <a:latin typeface="Calibri Light"/>
                          <a:cs typeface="Times New Roman" pitchFamily="18" charset="0"/>
                        </a:rPr>
                        <a:t>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Ces pensées ne sont pas contrôlables. Si je vais à leur encontre, ça empire même.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03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t>Entendre des voix</a:t>
            </a:r>
            <a:br>
              <a:rPr lang="fr-FR" sz="3600" dirty="0"/>
            </a:br>
            <a:r>
              <a:rPr lang="fr-FR" sz="3600" dirty="0"/>
              <a:t>Propres pensées ou commandées à distance?</a:t>
            </a:r>
            <a:br>
              <a:rPr lang="fr-FR" sz="3600" dirty="0"/>
            </a:br>
            <a:r>
              <a:rPr lang="fr-FR" sz="3600" dirty="0"/>
              <a:t>Pour ou contre?</a:t>
            </a:r>
            <a:endParaRPr lang="en-US" sz="3600" dirty="0"/>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38</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3937259181"/>
              </p:ext>
            </p:extLst>
          </p:nvPr>
        </p:nvGraphicFramePr>
        <p:xfrm>
          <a:off x="408955" y="2636912"/>
          <a:ext cx="11376000" cy="41810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err="1">
                          <a:ln>
                            <a:noFill/>
                          </a:ln>
                          <a:solidFill>
                            <a:srgbClr val="000000"/>
                          </a:solidFill>
                          <a:effectLst/>
                          <a:latin typeface="Calibri Light"/>
                          <a:cs typeface="Times New Roman" pitchFamily="18" charset="0"/>
                        </a:rPr>
                        <a:t>dirigées</a:t>
                      </a:r>
                      <a:r>
                        <a:rPr kumimoji="0" lang="es-ES" sz="1800" b="0" i="0" u="none" strike="noStrike" cap="none" normalizeH="0" baseline="0" dirty="0">
                          <a:ln>
                            <a:noFill/>
                          </a:ln>
                          <a:solidFill>
                            <a:srgbClr val="000000"/>
                          </a:solidFill>
                          <a:effectLst/>
                          <a:latin typeface="Calibri Light"/>
                          <a:cs typeface="Times New Roman" pitchFamily="18" charset="0"/>
                        </a:rPr>
                        <a:t> de </a:t>
                      </a:r>
                      <a:r>
                        <a:rPr kumimoji="0" lang="es-ES" sz="1800" b="0" i="0" u="none" strike="noStrike" cap="none" normalizeH="0" baseline="0" dirty="0" err="1">
                          <a:ln>
                            <a:noFill/>
                          </a:ln>
                          <a:solidFill>
                            <a:srgbClr val="000000"/>
                          </a:solidFill>
                          <a:effectLst/>
                          <a:latin typeface="Calibri Light"/>
                          <a:cs typeface="Times New Roman" pitchFamily="18" charset="0"/>
                        </a:rPr>
                        <a:t>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Ces pensées ne sont pas contrôlables. Si je vais à leur encontre, ça empire même.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Nos pensées ne sont pas totalement contrôlables, sinon il n‘y aurait pas de place pour la rêverie et l’imaginaire.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Si nous allons à l'encontre de pensées désagréables, elles s'accentuent.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Essai: essayez de ne pas penser pendant quelques instants au nombre 8! - Vous n‘y parviendrez pas.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fr-F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67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t>Entendre des voix</a:t>
            </a:r>
            <a:br>
              <a:rPr lang="fr-FR" sz="3600" dirty="0"/>
            </a:br>
            <a:r>
              <a:rPr lang="fr-FR" sz="3600" dirty="0"/>
              <a:t>Propres pensées ou commandées à distance?</a:t>
            </a:r>
            <a:br>
              <a:rPr lang="fr-FR" sz="3600" dirty="0"/>
            </a:br>
            <a:r>
              <a:rPr lang="fr-FR" sz="3600" dirty="0"/>
              <a:t>Pour ou contre?</a:t>
            </a:r>
            <a:endParaRPr lang="en-US" sz="3600" dirty="0"/>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39</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946640944"/>
              </p:ext>
            </p:extLst>
          </p:nvPr>
        </p:nvGraphicFramePr>
        <p:xfrm>
          <a:off x="408955" y="2636912"/>
          <a:ext cx="11376000" cy="41810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err="1">
                          <a:ln>
                            <a:noFill/>
                          </a:ln>
                          <a:solidFill>
                            <a:srgbClr val="000000"/>
                          </a:solidFill>
                          <a:effectLst/>
                          <a:latin typeface="Calibri Light"/>
                          <a:cs typeface="Times New Roman" pitchFamily="18" charset="0"/>
                        </a:rPr>
                        <a:t>dirigées</a:t>
                      </a:r>
                      <a:r>
                        <a:rPr kumimoji="0" lang="es-ES" sz="1800" b="0" i="0" u="none" strike="noStrike" cap="none" normalizeH="0" baseline="0" dirty="0">
                          <a:ln>
                            <a:noFill/>
                          </a:ln>
                          <a:solidFill>
                            <a:srgbClr val="000000"/>
                          </a:solidFill>
                          <a:effectLst/>
                          <a:latin typeface="Calibri Light"/>
                          <a:cs typeface="Times New Roman" pitchFamily="18" charset="0"/>
                        </a:rPr>
                        <a:t> de </a:t>
                      </a:r>
                      <a:r>
                        <a:rPr kumimoji="0" lang="es-ES" sz="1800" b="0" i="0" u="none" strike="noStrike" cap="none" normalizeH="0" baseline="0" dirty="0" err="1">
                          <a:ln>
                            <a:noFill/>
                          </a:ln>
                          <a:solidFill>
                            <a:srgbClr val="000000"/>
                          </a:solidFill>
                          <a:effectLst/>
                          <a:latin typeface="Calibri Light"/>
                          <a:cs typeface="Times New Roman" pitchFamily="18" charset="0"/>
                        </a:rPr>
                        <a:t>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Ces pensées ne sont pas contrôlables. Si je vais à leur encontre, ça empire même.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Nos pensées ne sont pas totalement contrôlables, sinon il n‘y aurait pas de place pour la rêverie et l’imaginaire.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Si nous allons à l'encontre de pensées désagréables, elles s'accentuent.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Essai: essayez de ne pas penser pendant quelques instants au nombre 8! - Vous n‘y parviendrez pas.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Des pensées qui contredisent nos réflexions, cela arrive fréquemment. Penser ≠ agir: 20% de la population a déjà pensé au suicide, mais ne se suicide pas pour autant à ce moment-là. Nous pouvons même ressentir occasionnellement des envies d'agression envers les personnes qui nous sont chères (par exemple, une mère envers son bébé qui hurle).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344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1495794"/>
          </a:xfrm>
          <a:prstGeom prst="rect">
            <a:avLst/>
          </a:prstGeom>
        </p:spPr>
        <p:txBody>
          <a:bodyPr vert="horz" lIns="0" tIns="0" rIns="0" bIns="0" rtlCol="0" anchor="t">
            <a:spAutoFit/>
          </a:bodyPr>
          <a:lstStyle/>
          <a:p>
            <a:pPr defTabSz="914377">
              <a:spcBef>
                <a:spcPts val="0"/>
              </a:spcBef>
            </a:pPr>
            <a:r>
              <a:rPr lang="fr-FR" sz="3600" dirty="0"/>
              <a:t>Entendre des voix</a:t>
            </a:r>
            <a:br>
              <a:rPr lang="fr-FR" sz="3600" dirty="0"/>
            </a:br>
            <a:r>
              <a:rPr lang="fr-FR" sz="3600" dirty="0"/>
              <a:t>Propres pensées ou commandées à distance?</a:t>
            </a:r>
            <a:br>
              <a:rPr lang="fr-FR" sz="3600" dirty="0"/>
            </a:br>
            <a:r>
              <a:rPr lang="fr-FR" sz="3600" dirty="0"/>
              <a:t>Pour </a:t>
            </a:r>
            <a:r>
              <a:rPr lang="fr-FR" sz="3600" dirty="0">
                <a:latin typeface="Calibri Light"/>
              </a:rPr>
              <a:t>ou contre?</a:t>
            </a:r>
            <a:endParaRPr sz="3600" dirty="0">
              <a:latin typeface="Calibri Light"/>
            </a:endParaRPr>
          </a:p>
        </p:txBody>
      </p:sp>
      <p:sp>
        <p:nvSpPr>
          <p:cNvPr id="4" name="Content Placeholder 3"/>
          <p:cNvSpPr>
            <a:spLocks noGrp="1"/>
          </p:cNvSpPr>
          <p:nvPr>
            <p:ph idx="1"/>
          </p:nvPr>
        </p:nvSpPr>
        <p:spPr>
          <a:xfrm>
            <a:off x="408955" y="2667000"/>
            <a:ext cx="11340000" cy="3785864"/>
          </a:xfrm>
        </p:spPr>
        <p:txBody>
          <a:bodyPr/>
          <a:lstStyle/>
          <a:p>
            <a:r>
              <a:rPr lang="fr-FR" sz="2400" dirty="0">
                <a:solidFill>
                  <a:srgbClr val="333333"/>
                </a:solidFill>
                <a:latin typeface="Calibri Light"/>
              </a:rPr>
              <a:t>L’idée d’une éventuelle commande à distance des pensées engendre </a:t>
            </a:r>
            <a:r>
              <a:rPr lang="fr-FR" sz="2400">
                <a:solidFill>
                  <a:srgbClr val="333333"/>
                </a:solidFill>
                <a:latin typeface="Calibri Light"/>
              </a:rPr>
              <a:t>plus de questions </a:t>
            </a:r>
            <a:r>
              <a:rPr lang="fr-FR" sz="2400" dirty="0">
                <a:solidFill>
                  <a:srgbClr val="333333"/>
                </a:solidFill>
                <a:latin typeface="Calibri Light"/>
              </a:rPr>
              <a:t>qu’elle n'offre de réponses, par exemple:</a:t>
            </a:r>
          </a:p>
          <a:p>
            <a:pPr marL="342900" indent="-342900">
              <a:buClr>
                <a:srgbClr val="333333"/>
              </a:buClr>
              <a:buFont typeface="WingDings"/>
              <a:buChar char=""/>
            </a:pPr>
            <a:r>
              <a:rPr lang="fr-FR" sz="2400" dirty="0">
                <a:solidFill>
                  <a:srgbClr val="333333"/>
                </a:solidFill>
                <a:latin typeface="Calibri Light"/>
              </a:rPr>
              <a:t>La réalisation technique?</a:t>
            </a:r>
          </a:p>
          <a:p>
            <a:pPr marL="342900" indent="-342900">
              <a:buClr>
                <a:srgbClr val="333333"/>
              </a:buClr>
              <a:buFont typeface="WingDings"/>
              <a:buChar char=""/>
            </a:pPr>
            <a:r>
              <a:rPr lang="fr-FR" sz="2400" dirty="0">
                <a:solidFill>
                  <a:srgbClr val="333333"/>
                </a:solidFill>
                <a:latin typeface="Calibri Light"/>
              </a:rPr>
              <a:t>Quand et comment a eu lieu l'implantation?</a:t>
            </a:r>
          </a:p>
          <a:p>
            <a:pPr marL="342900" indent="-342900">
              <a:buClr>
                <a:srgbClr val="333333"/>
              </a:buClr>
              <a:buFont typeface="WingDings"/>
              <a:buChar char=""/>
            </a:pPr>
            <a:r>
              <a:rPr lang="fr-FR" sz="2400" dirty="0">
                <a:solidFill>
                  <a:srgbClr val="333333"/>
                </a:solidFill>
                <a:latin typeface="Calibri Light"/>
              </a:rPr>
              <a:t>Qui pourrait tirer profit et aussi avoir l'argent et le temps de vous faire autant de mal?</a:t>
            </a:r>
          </a:p>
          <a:p>
            <a:pPr marL="342900" indent="-342900">
              <a:buClr>
                <a:srgbClr val="333333"/>
              </a:buClr>
              <a:buFont typeface="WingDings"/>
              <a:buChar char=""/>
            </a:pPr>
            <a:r>
              <a:rPr lang="fr-FR" sz="2400" dirty="0">
                <a:solidFill>
                  <a:srgbClr val="333333"/>
                </a:solidFill>
                <a:latin typeface="Calibri Light"/>
              </a:rPr>
              <a:t>Il existe des moyens plus simples de faire du mal à quelqu'un? Pourquoi en choisir un qui demande autant?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40</a:t>
            </a:fld>
            <a:endParaRPr lang="en-US"/>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Un ami vous a ramené à la maison en voiture.</a:t>
            </a:r>
            <a:endParaRPr sz="3600" dirty="0">
              <a:latin typeface="Calibri Light"/>
            </a:endParaRPr>
          </a:p>
        </p:txBody>
      </p:sp>
      <p:sp>
        <p:nvSpPr>
          <p:cNvPr id="5" name="Content Placeholder 4"/>
          <p:cNvSpPr>
            <a:spLocks noGrp="1"/>
          </p:cNvSpPr>
          <p:nvPr>
            <p:ph idx="1"/>
          </p:nvPr>
        </p:nvSpPr>
        <p:spPr/>
        <p:txBody>
          <a:bodyPr/>
          <a:lstStyle/>
          <a:p>
            <a:pPr marR="5080" lvl="0" defTabSz="914400"/>
            <a:r>
              <a:rPr lang="fr-FR" sz="2400" spc="-5" dirty="0">
                <a:solidFill>
                  <a:srgbClr val="004992"/>
                </a:solidFill>
                <a:latin typeface="Calibri Light"/>
                <a:cs typeface="Verdana"/>
              </a:rPr>
              <a:t>Pour quelle raison votre </a:t>
            </a:r>
            <a:r>
              <a:rPr lang="fr-FR" sz="2400" dirty="0">
                <a:solidFill>
                  <a:srgbClr val="004992"/>
                </a:solidFill>
                <a:latin typeface="Calibri Light"/>
                <a:cs typeface="Verdana"/>
              </a:rPr>
              <a:t>ami </a:t>
            </a:r>
            <a:r>
              <a:rPr lang="fr-FR" sz="2400" spc="-5" dirty="0">
                <a:solidFill>
                  <a:srgbClr val="004992"/>
                </a:solidFill>
                <a:latin typeface="Calibri Light"/>
                <a:cs typeface="Verdana"/>
              </a:rPr>
              <a:t>vous </a:t>
            </a:r>
            <a:r>
              <a:rPr lang="fr-FR" sz="2400" dirty="0" err="1">
                <a:solidFill>
                  <a:srgbClr val="004992"/>
                </a:solidFill>
                <a:latin typeface="Calibri Light"/>
                <a:cs typeface="Verdana"/>
              </a:rPr>
              <a:t>a-t-il</a:t>
            </a:r>
            <a:r>
              <a:rPr lang="fr-FR" sz="2400" dirty="0">
                <a:solidFill>
                  <a:srgbClr val="004992"/>
                </a:solidFill>
                <a:latin typeface="Calibri Light"/>
                <a:cs typeface="Verdana"/>
              </a:rPr>
              <a:t> </a:t>
            </a:r>
            <a:r>
              <a:rPr lang="fr-FR" sz="2400" spc="-5" dirty="0">
                <a:solidFill>
                  <a:srgbClr val="004992"/>
                </a:solidFill>
                <a:latin typeface="Calibri Light"/>
                <a:cs typeface="Verdana"/>
              </a:rPr>
              <a:t>ramené </a:t>
            </a:r>
            <a:r>
              <a:rPr lang="fr-FR" sz="2400" dirty="0">
                <a:solidFill>
                  <a:srgbClr val="004992"/>
                </a:solidFill>
                <a:latin typeface="Calibri Light"/>
                <a:cs typeface="Verdana"/>
              </a:rPr>
              <a:t>à </a:t>
            </a:r>
            <a:r>
              <a:rPr lang="fr-FR" sz="2400" spc="-5" dirty="0">
                <a:solidFill>
                  <a:srgbClr val="004992"/>
                </a:solidFill>
                <a:latin typeface="Calibri Light"/>
                <a:cs typeface="Verdana"/>
              </a:rPr>
              <a:t>la </a:t>
            </a:r>
            <a:r>
              <a:rPr lang="fr-FR" sz="2400" dirty="0">
                <a:solidFill>
                  <a:srgbClr val="004992"/>
                </a:solidFill>
                <a:latin typeface="Calibri Light"/>
                <a:cs typeface="Verdana"/>
              </a:rPr>
              <a:t>maison?</a:t>
            </a:r>
          </a:p>
          <a:p>
            <a:pPr lvl="0" defTabSz="914400"/>
            <a:r>
              <a:rPr lang="fr-FR" sz="2400" spc="-5" dirty="0">
                <a:solidFill>
                  <a:srgbClr val="333333"/>
                </a:solidFill>
                <a:latin typeface="Calibri Light"/>
                <a:cs typeface="Verdana"/>
              </a:rPr>
              <a:t>Quelle </a:t>
            </a:r>
            <a:r>
              <a:rPr lang="fr-FR" sz="2400" dirty="0">
                <a:solidFill>
                  <a:srgbClr val="333333"/>
                </a:solidFill>
                <a:latin typeface="Calibri Light"/>
                <a:cs typeface="Verdana"/>
              </a:rPr>
              <a:t>est </a:t>
            </a:r>
            <a:r>
              <a:rPr lang="fr-FR" sz="2400" spc="-5" dirty="0">
                <a:solidFill>
                  <a:srgbClr val="333333"/>
                </a:solidFill>
                <a:latin typeface="Calibri Light"/>
                <a:cs typeface="Verdana"/>
              </a:rPr>
              <a:t>la raison principale de </a:t>
            </a:r>
            <a:r>
              <a:rPr lang="fr-FR" sz="2400" dirty="0">
                <a:solidFill>
                  <a:srgbClr val="333333"/>
                </a:solidFill>
                <a:latin typeface="Calibri Light"/>
                <a:cs typeface="Verdana"/>
              </a:rPr>
              <a:t>cet</a:t>
            </a:r>
            <a:r>
              <a:rPr lang="fr-FR" sz="2400" spc="75" dirty="0">
                <a:solidFill>
                  <a:srgbClr val="333333"/>
                </a:solidFill>
                <a:latin typeface="Calibri Light"/>
                <a:cs typeface="Verdana"/>
              </a:rPr>
              <a:t> </a:t>
            </a:r>
            <a:r>
              <a:rPr lang="fr-FR" sz="2400" dirty="0">
                <a:solidFill>
                  <a:srgbClr val="333333"/>
                </a:solidFill>
                <a:latin typeface="Calibri Light"/>
                <a:cs typeface="Verdana"/>
              </a:rPr>
              <a:t>événement?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41</a:t>
            </a:fld>
            <a:endParaRPr lang="en-US"/>
          </a:p>
        </p:txBody>
      </p:sp>
      <p:pic>
        <p:nvPicPr>
          <p:cNvPr id="9"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Un ami n’est pas venu pas au rendez-vous habituel.</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Pourquoi votre ami </a:t>
            </a:r>
            <a:r>
              <a:rPr lang="fr-FR" sz="2400" dirty="0" err="1">
                <a:solidFill>
                  <a:srgbClr val="004992"/>
                </a:solidFill>
                <a:latin typeface="Calibri Light"/>
                <a:ea typeface="+mj-ea"/>
                <a:cs typeface="+mj-cs"/>
              </a:rPr>
              <a:t>a-t-il</a:t>
            </a:r>
            <a:r>
              <a:rPr lang="fr-FR" sz="2400" dirty="0">
                <a:solidFill>
                  <a:srgbClr val="004992"/>
                </a:solidFill>
                <a:latin typeface="Calibri Light"/>
                <a:ea typeface="+mj-ea"/>
                <a:cs typeface="+mj-cs"/>
              </a:rPr>
              <a:t> raté le rendez-vous?</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42</a:t>
            </a:fld>
            <a:endParaRPr lang="en-US"/>
          </a:p>
        </p:txBody>
      </p:sp>
      <p:pic>
        <p:nvPicPr>
          <p:cNvPr id="9"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Un ami ne vous envoie pas de carte postale.</a:t>
            </a:r>
            <a:endParaRPr sz="3600" dirty="0">
              <a:latin typeface="Calibri Light"/>
            </a:endParaRPr>
          </a:p>
        </p:txBody>
      </p:sp>
      <p:sp>
        <p:nvSpPr>
          <p:cNvPr id="5" name="Content Placeholder 4"/>
          <p:cNvSpPr>
            <a:spLocks noGrp="1"/>
          </p:cNvSpPr>
          <p:nvPr>
            <p:ph idx="1"/>
          </p:nvPr>
        </p:nvSpPr>
        <p:spPr/>
        <p:txBody>
          <a:bodyPr/>
          <a:lstStyle/>
          <a:p>
            <a:pPr marR="1858010" lvl="0" defTabSz="914400"/>
            <a:r>
              <a:rPr lang="fr-FR" sz="2400" spc="-10" dirty="0">
                <a:solidFill>
                  <a:srgbClr val="004992"/>
                </a:solidFill>
                <a:latin typeface="Calibri Light"/>
                <a:cs typeface="Verdana"/>
              </a:rPr>
              <a:t>Pourquoi votre </a:t>
            </a:r>
            <a:r>
              <a:rPr lang="fr-FR" sz="2400" dirty="0">
                <a:solidFill>
                  <a:srgbClr val="004992"/>
                </a:solidFill>
                <a:latin typeface="Calibri Light"/>
                <a:cs typeface="Verdana"/>
              </a:rPr>
              <a:t>ami ne </a:t>
            </a:r>
            <a:r>
              <a:rPr lang="fr-FR" sz="2400" spc="-10" dirty="0">
                <a:solidFill>
                  <a:srgbClr val="004992"/>
                </a:solidFill>
                <a:latin typeface="Calibri Light"/>
                <a:cs typeface="Verdana"/>
              </a:rPr>
              <a:t>vous </a:t>
            </a:r>
            <a:r>
              <a:rPr lang="fr-FR" sz="2400" spc="-10" dirty="0" err="1">
                <a:solidFill>
                  <a:srgbClr val="004992"/>
                </a:solidFill>
                <a:latin typeface="Calibri Light"/>
                <a:cs typeface="Verdana"/>
              </a:rPr>
              <a:t>a-t-il</a:t>
            </a:r>
            <a:r>
              <a:rPr lang="fr-FR" sz="2400" spc="-10" dirty="0">
                <a:solidFill>
                  <a:srgbClr val="004992"/>
                </a:solidFill>
                <a:latin typeface="Calibri Light"/>
                <a:cs typeface="Verdana"/>
              </a:rPr>
              <a:t> </a:t>
            </a:r>
            <a:r>
              <a:rPr lang="fr-FR" sz="2400" spc="-5" dirty="0">
                <a:solidFill>
                  <a:srgbClr val="004992"/>
                </a:solidFill>
                <a:latin typeface="Calibri Light"/>
                <a:cs typeface="Verdana"/>
              </a:rPr>
              <a:t>pas </a:t>
            </a:r>
            <a:r>
              <a:rPr lang="fr-FR" sz="2400" spc="-15" dirty="0">
                <a:solidFill>
                  <a:srgbClr val="004992"/>
                </a:solidFill>
                <a:latin typeface="Calibri Light"/>
                <a:cs typeface="Verdana"/>
              </a:rPr>
              <a:t>envoyé </a:t>
            </a:r>
            <a:r>
              <a:rPr lang="fr-FR" sz="2400" spc="-5" dirty="0">
                <a:solidFill>
                  <a:srgbClr val="004992"/>
                </a:solidFill>
                <a:latin typeface="Calibri Light"/>
                <a:cs typeface="Verdana"/>
              </a:rPr>
              <a:t>de carte</a:t>
            </a:r>
            <a:r>
              <a:rPr lang="fr-FR" sz="2400" spc="25" dirty="0">
                <a:solidFill>
                  <a:srgbClr val="004992"/>
                </a:solidFill>
                <a:latin typeface="Calibri Light"/>
                <a:cs typeface="Verdana"/>
              </a:rPr>
              <a:t> </a:t>
            </a:r>
            <a:r>
              <a:rPr lang="fr-FR" sz="2400" spc="-5" dirty="0">
                <a:solidFill>
                  <a:srgbClr val="004992"/>
                </a:solidFill>
                <a:latin typeface="Calibri Light"/>
                <a:cs typeface="Verdana"/>
              </a:rPr>
              <a:t>postale?</a:t>
            </a:r>
            <a:endParaRPr lang="fr-FR" sz="2400" dirty="0">
              <a:solidFill>
                <a:srgbClr val="004992"/>
              </a:solidFill>
              <a:latin typeface="Calibri Light"/>
              <a:cs typeface="Verdana"/>
            </a:endParaRPr>
          </a:p>
          <a:p>
            <a:pPr lvl="0" defTabSz="914400"/>
            <a:r>
              <a:rPr lang="fr-FR" sz="2400" spc="-5" dirty="0">
                <a:solidFill>
                  <a:srgbClr val="333333"/>
                </a:solidFill>
                <a:latin typeface="Calibri Light"/>
                <a:cs typeface="Verdana"/>
              </a:rPr>
              <a:t>Quelle </a:t>
            </a:r>
            <a:r>
              <a:rPr lang="fr-FR" sz="2400" dirty="0">
                <a:solidFill>
                  <a:srgbClr val="333333"/>
                </a:solidFill>
                <a:latin typeface="Calibri Light"/>
                <a:cs typeface="Verdana"/>
              </a:rPr>
              <a:t>est </a:t>
            </a:r>
            <a:r>
              <a:rPr lang="fr-FR" sz="2400" spc="-5" dirty="0">
                <a:solidFill>
                  <a:srgbClr val="333333"/>
                </a:solidFill>
                <a:latin typeface="Calibri Light"/>
                <a:cs typeface="Verdana"/>
              </a:rPr>
              <a:t>la raison principale de </a:t>
            </a:r>
            <a:r>
              <a:rPr lang="fr-FR" sz="2400" dirty="0">
                <a:solidFill>
                  <a:srgbClr val="333333"/>
                </a:solidFill>
                <a:latin typeface="Calibri Light"/>
                <a:cs typeface="Verdana"/>
              </a:rPr>
              <a:t>cet</a:t>
            </a:r>
            <a:r>
              <a:rPr lang="fr-FR" sz="2400" spc="75" dirty="0">
                <a:solidFill>
                  <a:srgbClr val="333333"/>
                </a:solidFill>
                <a:latin typeface="Calibri Light"/>
                <a:cs typeface="Verdana"/>
              </a:rPr>
              <a:t> </a:t>
            </a:r>
            <a:r>
              <a:rPr lang="fr-FR" sz="2400" dirty="0">
                <a:solidFill>
                  <a:srgbClr val="333333"/>
                </a:solidFill>
                <a:latin typeface="Calibri Light"/>
                <a:cs typeface="Verdana"/>
              </a:rPr>
              <a:t>événement?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43</a:t>
            </a:fld>
            <a:endParaRPr lang="en-US"/>
          </a:p>
        </p:txBody>
      </p:sp>
      <p:pic>
        <p:nvPicPr>
          <p:cNvPr id="9"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Une voiture vous suit depuis un petit moment.</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Pourquoi roule-t-elle derrière vous?</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44</a:t>
            </a:fld>
            <a:endParaRPr lang="en-US"/>
          </a:p>
        </p:txBody>
      </p:sp>
      <p:pic>
        <p:nvPicPr>
          <p:cNvPr id="9" name="Picture 8"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Le bus que vous vouliez prendre part sous votre nez.</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Pourquoi avez-vous raté le bus?</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45</a:t>
            </a:fld>
            <a:endParaRPr lang="en-US"/>
          </a:p>
        </p:txBody>
      </p:sp>
      <p:pic>
        <p:nvPicPr>
          <p:cNvPr id="9"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Un voisin vous a invité à boire un verre.</a:t>
            </a:r>
            <a:endParaRPr sz="3600" dirty="0">
              <a:latin typeface="Calibri Light"/>
            </a:endParaRPr>
          </a:p>
        </p:txBody>
      </p:sp>
      <p:sp>
        <p:nvSpPr>
          <p:cNvPr id="5" name="Content Placeholder 4"/>
          <p:cNvSpPr>
            <a:spLocks noGrp="1"/>
          </p:cNvSpPr>
          <p:nvPr>
            <p:ph idx="1"/>
          </p:nvPr>
        </p:nvSpPr>
        <p:spPr/>
        <p:txBody>
          <a:bodyPr/>
          <a:lstStyle/>
          <a:p>
            <a:pPr marR="5080" lvl="0" defTabSz="914400"/>
            <a:r>
              <a:rPr lang="fr-FR" sz="2400" spc="-5" dirty="0">
                <a:solidFill>
                  <a:srgbClr val="004992"/>
                </a:solidFill>
                <a:latin typeface="Calibri Light"/>
                <a:cs typeface="Verdana"/>
              </a:rPr>
              <a:t>Pourquoi votre voisin vous </a:t>
            </a:r>
            <a:r>
              <a:rPr lang="fr-FR" sz="2400" dirty="0" err="1">
                <a:solidFill>
                  <a:srgbClr val="004992"/>
                </a:solidFill>
                <a:latin typeface="Calibri Light"/>
                <a:cs typeface="Verdana"/>
              </a:rPr>
              <a:t>a-t-il</a:t>
            </a:r>
            <a:r>
              <a:rPr lang="fr-FR" sz="2400" dirty="0">
                <a:solidFill>
                  <a:srgbClr val="004992"/>
                </a:solidFill>
                <a:latin typeface="Calibri Light"/>
                <a:cs typeface="Verdana"/>
              </a:rPr>
              <a:t> </a:t>
            </a:r>
            <a:r>
              <a:rPr lang="fr-FR" sz="2400" spc="-5" dirty="0">
                <a:solidFill>
                  <a:srgbClr val="004992"/>
                </a:solidFill>
                <a:latin typeface="Calibri Light"/>
                <a:cs typeface="Verdana"/>
              </a:rPr>
              <a:t>proposé de boire </a:t>
            </a:r>
            <a:r>
              <a:rPr lang="fr-FR" sz="2400" dirty="0">
                <a:solidFill>
                  <a:srgbClr val="004992"/>
                </a:solidFill>
                <a:latin typeface="Calibri Light"/>
                <a:cs typeface="Verdana"/>
              </a:rPr>
              <a:t>un </a:t>
            </a:r>
            <a:r>
              <a:rPr lang="fr-FR" sz="2400" spc="-5" dirty="0">
                <a:solidFill>
                  <a:srgbClr val="004992"/>
                </a:solidFill>
                <a:latin typeface="Calibri Light"/>
                <a:cs typeface="Verdana"/>
              </a:rPr>
              <a:t>verre avec</a:t>
            </a:r>
            <a:r>
              <a:rPr lang="fr-FR" sz="2400" spc="10" dirty="0">
                <a:solidFill>
                  <a:srgbClr val="004992"/>
                </a:solidFill>
                <a:latin typeface="Calibri Light"/>
                <a:cs typeface="Verdana"/>
              </a:rPr>
              <a:t> </a:t>
            </a:r>
            <a:r>
              <a:rPr lang="fr-FR" sz="2400" spc="-5" dirty="0">
                <a:solidFill>
                  <a:srgbClr val="004992"/>
                </a:solidFill>
                <a:latin typeface="Calibri Light"/>
                <a:cs typeface="Verdana"/>
              </a:rPr>
              <a:t>lui?</a:t>
            </a:r>
            <a:endParaRPr lang="fr-FR" sz="2400" dirty="0">
              <a:solidFill>
                <a:srgbClr val="004992"/>
              </a:solidFill>
              <a:latin typeface="Calibri Light"/>
              <a:cs typeface="Verdana"/>
            </a:endParaRPr>
          </a:p>
          <a:p>
            <a:pPr lvl="0" defTabSz="914400"/>
            <a:r>
              <a:rPr lang="fr-FR" sz="2400" spc="-5" dirty="0">
                <a:solidFill>
                  <a:srgbClr val="333333"/>
                </a:solidFill>
                <a:latin typeface="Calibri Light"/>
                <a:cs typeface="Verdana"/>
              </a:rPr>
              <a:t>Quelle </a:t>
            </a:r>
            <a:r>
              <a:rPr lang="fr-FR" sz="2400" dirty="0">
                <a:solidFill>
                  <a:srgbClr val="333333"/>
                </a:solidFill>
                <a:latin typeface="Calibri Light"/>
                <a:cs typeface="Verdana"/>
              </a:rPr>
              <a:t>est </a:t>
            </a:r>
            <a:r>
              <a:rPr lang="fr-FR" sz="2400" spc="-5" dirty="0">
                <a:solidFill>
                  <a:srgbClr val="333333"/>
                </a:solidFill>
                <a:latin typeface="Calibri Light"/>
                <a:cs typeface="Verdana"/>
              </a:rPr>
              <a:t>la raison principale de </a:t>
            </a:r>
            <a:r>
              <a:rPr lang="fr-FR" sz="2400" dirty="0">
                <a:solidFill>
                  <a:srgbClr val="333333"/>
                </a:solidFill>
                <a:latin typeface="Calibri Light"/>
                <a:cs typeface="Verdana"/>
              </a:rPr>
              <a:t>cet</a:t>
            </a:r>
            <a:r>
              <a:rPr lang="fr-FR" sz="2400" spc="65" dirty="0">
                <a:solidFill>
                  <a:srgbClr val="333333"/>
                </a:solidFill>
                <a:latin typeface="Calibri Light"/>
                <a:cs typeface="Verdana"/>
              </a:rPr>
              <a:t> </a:t>
            </a:r>
            <a:r>
              <a:rPr lang="fr-FR" sz="2400" dirty="0">
                <a:solidFill>
                  <a:srgbClr val="333333"/>
                </a:solidFill>
                <a:latin typeface="Calibri Light"/>
                <a:cs typeface="Verdana"/>
              </a:rPr>
              <a:t>événement?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46</a:t>
            </a:fld>
            <a:endParaRPr lang="en-US"/>
          </a:p>
        </p:txBody>
      </p:sp>
      <p:pic>
        <p:nvPicPr>
          <p:cNvPr id="9"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r-FR" sz="3600" dirty="0">
                <a:latin typeface="Calibri Light"/>
              </a:rPr>
              <a:t>Depuis quelques temps, un homme lit régulièrement son journal devant votre maison.</a:t>
            </a:r>
            <a:endParaRPr sz="3600" dirty="0">
              <a:latin typeface="Calibri Light"/>
            </a:endParaRPr>
          </a:p>
        </p:txBody>
      </p:sp>
      <p:sp>
        <p:nvSpPr>
          <p:cNvPr id="5" name="Content Placeholder 4"/>
          <p:cNvSpPr>
            <a:spLocks noGrp="1"/>
          </p:cNvSpPr>
          <p:nvPr>
            <p:ph idx="1"/>
          </p:nvPr>
        </p:nvSpPr>
        <p:spPr/>
        <p:txBody>
          <a:bodyPr/>
          <a:lstStyle/>
          <a:p>
            <a:pPr marR="5080" lvl="0" defTabSz="914400"/>
            <a:r>
              <a:rPr lang="fr-FR" sz="2400" spc="-5" dirty="0">
                <a:solidFill>
                  <a:srgbClr val="004992"/>
                </a:solidFill>
                <a:latin typeface="Calibri Light"/>
                <a:cs typeface="Verdana"/>
              </a:rPr>
              <a:t>Pourquoi </a:t>
            </a:r>
            <a:r>
              <a:rPr lang="fr-FR" sz="2400" dirty="0">
                <a:solidFill>
                  <a:srgbClr val="004992"/>
                </a:solidFill>
                <a:latin typeface="Calibri Light"/>
                <a:cs typeface="Verdana"/>
              </a:rPr>
              <a:t>cet homme </a:t>
            </a:r>
            <a:r>
              <a:rPr lang="fr-FR" sz="2400" dirty="0" err="1">
                <a:solidFill>
                  <a:srgbClr val="004992"/>
                </a:solidFill>
                <a:latin typeface="Calibri Light"/>
                <a:cs typeface="Verdana"/>
              </a:rPr>
              <a:t>lit-il</a:t>
            </a:r>
            <a:r>
              <a:rPr lang="fr-FR" sz="2400" dirty="0">
                <a:solidFill>
                  <a:srgbClr val="004992"/>
                </a:solidFill>
                <a:latin typeface="Calibri Light"/>
                <a:cs typeface="Verdana"/>
              </a:rPr>
              <a:t> </a:t>
            </a:r>
            <a:r>
              <a:rPr lang="fr-FR" sz="2400" spc="-5" dirty="0">
                <a:solidFill>
                  <a:srgbClr val="004992"/>
                </a:solidFill>
                <a:latin typeface="Calibri Light"/>
                <a:cs typeface="Verdana"/>
              </a:rPr>
              <a:t>son journal devant votre porte?</a:t>
            </a:r>
            <a:endParaRPr lang="fr-FR" sz="2400" dirty="0">
              <a:solidFill>
                <a:srgbClr val="004992"/>
              </a:solidFill>
              <a:latin typeface="Calibri Light"/>
              <a:cs typeface="Verdana"/>
            </a:endParaRPr>
          </a:p>
          <a:p>
            <a:pPr lvl="0" defTabSz="914400"/>
            <a:r>
              <a:rPr lang="fr-FR" sz="2400" spc="-5" dirty="0">
                <a:solidFill>
                  <a:srgbClr val="333333"/>
                </a:solidFill>
                <a:latin typeface="Calibri Light"/>
                <a:cs typeface="Verdana"/>
              </a:rPr>
              <a:t>Quelle </a:t>
            </a:r>
            <a:r>
              <a:rPr lang="fr-FR" sz="2400" dirty="0">
                <a:solidFill>
                  <a:srgbClr val="333333"/>
                </a:solidFill>
                <a:latin typeface="Calibri Light"/>
                <a:cs typeface="Verdana"/>
              </a:rPr>
              <a:t>est </a:t>
            </a:r>
            <a:r>
              <a:rPr lang="fr-FR" sz="2400" spc="-5" dirty="0">
                <a:solidFill>
                  <a:srgbClr val="333333"/>
                </a:solidFill>
                <a:latin typeface="Calibri Light"/>
                <a:cs typeface="Verdana"/>
              </a:rPr>
              <a:t>la raison principale de </a:t>
            </a:r>
            <a:r>
              <a:rPr lang="fr-FR" sz="2400" dirty="0">
                <a:solidFill>
                  <a:srgbClr val="333333"/>
                </a:solidFill>
                <a:latin typeface="Calibri Light"/>
                <a:cs typeface="Verdana"/>
              </a:rPr>
              <a:t>cet</a:t>
            </a:r>
            <a:r>
              <a:rPr lang="fr-FR" sz="2400" spc="75" dirty="0">
                <a:solidFill>
                  <a:srgbClr val="333333"/>
                </a:solidFill>
                <a:latin typeface="Calibri Light"/>
                <a:cs typeface="Verdana"/>
              </a:rPr>
              <a:t> </a:t>
            </a:r>
            <a:r>
              <a:rPr lang="fr-FR" sz="2400" dirty="0">
                <a:solidFill>
                  <a:srgbClr val="333333"/>
                </a:solidFill>
                <a:latin typeface="Calibri Light"/>
                <a:cs typeface="Verdana"/>
              </a:rPr>
              <a:t>événement?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47</a:t>
            </a:fld>
            <a:endParaRPr lang="en-US"/>
          </a:p>
        </p:txBody>
      </p:sp>
      <p:pic>
        <p:nvPicPr>
          <p:cNvPr id="9"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Un ami vous trouve injuste.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Qu'est-ce qui a amené votre ami à dire cela?</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48</a:t>
            </a:fld>
            <a:endParaRPr lang="en-US"/>
          </a:p>
        </p:txBody>
      </p:sp>
      <p:pic>
        <p:nvPicPr>
          <p:cNvPr id="9" name="Picture 8"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Un ami vous trouve intelligent.</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fr-FR" sz="2400" dirty="0">
                <a:solidFill>
                  <a:srgbClr val="004992"/>
                </a:solidFill>
                <a:latin typeface="Calibri Light"/>
                <a:ea typeface="+mj-ea"/>
                <a:cs typeface="+mj-cs"/>
              </a:rPr>
              <a:t>Qu'est-ce qui amène votre ami à poser un tel jugement?</a:t>
            </a:r>
          </a:p>
          <a:p>
            <a:pPr lvl="0" defTabSz="914377"/>
            <a:r>
              <a:rPr lang="fr-FR" sz="2400" dirty="0">
                <a:solidFill>
                  <a:srgbClr val="333333"/>
                </a:solidFill>
                <a:latin typeface="Calibri Light"/>
                <a:ea typeface="+mj-ea"/>
                <a:cs typeface="+mj-cs"/>
              </a:rPr>
              <a:t>Quelle est la raison principale de cet événement?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1 – Style d'attribution</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49</a:t>
            </a:fld>
            <a:endParaRPr lang="en-US"/>
          </a:p>
        </p:txBody>
      </p:sp>
      <p:pic>
        <p:nvPicPr>
          <p:cNvPr id="9"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776508"/>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solidFill>
                  <a:srgbClr val="004992"/>
                </a:solidFill>
                <a:latin typeface="Calibri Light"/>
              </a:rPr>
              <a:t>Vous-même?</a:t>
            </a:r>
          </a:p>
          <a:p>
            <a:pPr eaLnBrk="1" hangingPunct="1">
              <a:lnSpc>
                <a:spcPct val="105000"/>
              </a:lnSpc>
              <a:spcBef>
                <a:spcPts val="1999"/>
              </a:spcBef>
              <a:spcAft>
                <a:spcPts val="0"/>
              </a:spcAft>
              <a:buClrTx/>
              <a:buNone/>
            </a:pPr>
            <a:r>
              <a:rPr lang="fr-FR"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FR" altLang="de-DE" sz="2400" dirty="0">
                <a:solidFill>
                  <a:srgbClr val="004992"/>
                </a:solidFill>
                <a:latin typeface="Calibri Light"/>
              </a:rPr>
              <a:t>Les circonstances ou le hasard?</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Transfert à la vie quotidienne</a:t>
            </a:r>
            <a:endParaRPr sz="3600" dirty="0">
              <a:latin typeface="Calibri Light"/>
            </a:endParaRPr>
          </a:p>
        </p:txBody>
      </p:sp>
      <p:sp>
        <p:nvSpPr>
          <p:cNvPr id="7" name="Content Placeholder 6"/>
          <p:cNvSpPr>
            <a:spLocks noGrp="1"/>
          </p:cNvSpPr>
          <p:nvPr>
            <p:ph idx="1"/>
          </p:nvPr>
        </p:nvSpPr>
        <p:spPr/>
        <p:txBody>
          <a:bodyPr/>
          <a:lstStyle/>
          <a:p>
            <a:pPr lvl="0" defTabSz="914400"/>
            <a:r>
              <a:rPr lang="fr-FR" sz="2400" b="1" spc="-5" dirty="0">
                <a:solidFill>
                  <a:srgbClr val="333333"/>
                </a:solidFill>
                <a:latin typeface="Calibri Light"/>
                <a:cs typeface="Verdana"/>
              </a:rPr>
              <a:t>Objectifs d’apprentissage:</a:t>
            </a:r>
            <a:endParaRPr lang="fr-FR" sz="2400" dirty="0">
              <a:solidFill>
                <a:srgbClr val="333333"/>
              </a:solidFill>
              <a:latin typeface="Calibri Light"/>
              <a:cs typeface="Verdana"/>
            </a:endParaRPr>
          </a:p>
          <a:p>
            <a:pPr marL="342900" marR="139700" lvl="0" indent="-342900" defTabSz="914400">
              <a:buClr>
                <a:srgbClr val="333333"/>
              </a:buClr>
              <a:buFont typeface="WingDings"/>
              <a:buChar char=""/>
              <a:tabLst>
                <a:tab pos="355600" algn="l"/>
              </a:tabLst>
            </a:pPr>
            <a:r>
              <a:rPr lang="fr-FR" sz="2400" spc="-5" dirty="0">
                <a:solidFill>
                  <a:srgbClr val="333333"/>
                </a:solidFill>
                <a:latin typeface="Calibri Light"/>
                <a:cs typeface="Verdana"/>
              </a:rPr>
              <a:t>Considérez toujours les différents facteurs possibles qui auraient pu contribuer </a:t>
            </a:r>
            <a:r>
              <a:rPr lang="fr-FR" sz="2400" dirty="0">
                <a:solidFill>
                  <a:srgbClr val="333333"/>
                </a:solidFill>
                <a:latin typeface="Calibri Light"/>
                <a:cs typeface="Verdana"/>
              </a:rPr>
              <a:t>à </a:t>
            </a:r>
            <a:r>
              <a:rPr lang="fr-FR" sz="2400" spc="-5" dirty="0">
                <a:solidFill>
                  <a:srgbClr val="333333"/>
                </a:solidFill>
                <a:latin typeface="Calibri Light"/>
                <a:cs typeface="Verdana"/>
              </a:rPr>
              <a:t>l’issue d’un événement spécifique (par ex. vous-même/les </a:t>
            </a:r>
            <a:r>
              <a:rPr lang="fr-FR" sz="2400" dirty="0">
                <a:solidFill>
                  <a:srgbClr val="333333"/>
                </a:solidFill>
                <a:latin typeface="Calibri Light"/>
                <a:cs typeface="Verdana"/>
              </a:rPr>
              <a:t>autres/les </a:t>
            </a:r>
            <a:r>
              <a:rPr lang="fr-FR" sz="2400" spc="-5" dirty="0">
                <a:solidFill>
                  <a:srgbClr val="333333"/>
                </a:solidFill>
                <a:latin typeface="Calibri Light"/>
                <a:cs typeface="Verdana"/>
              </a:rPr>
              <a:t>circonstances).</a:t>
            </a:r>
            <a:endParaRPr lang="fr-FR" sz="24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Transfert à la vie quotidienne</a:t>
            </a:r>
            <a:endParaRPr sz="3600" dirty="0">
              <a:latin typeface="Calibri Light"/>
            </a:endParaRPr>
          </a:p>
        </p:txBody>
      </p:sp>
      <p:sp>
        <p:nvSpPr>
          <p:cNvPr id="7" name="Content Placeholder 6"/>
          <p:cNvSpPr>
            <a:spLocks noGrp="1"/>
          </p:cNvSpPr>
          <p:nvPr>
            <p:ph idx="1"/>
          </p:nvPr>
        </p:nvSpPr>
        <p:spPr/>
        <p:txBody>
          <a:bodyPr/>
          <a:lstStyle/>
          <a:p>
            <a:pPr lvl="0" defTabSz="914400"/>
            <a:r>
              <a:rPr lang="fr-FR" sz="2400" b="1" spc="-5" dirty="0">
                <a:solidFill>
                  <a:srgbClr val="333333"/>
                </a:solidFill>
                <a:latin typeface="Calibri Light"/>
                <a:cs typeface="Verdana"/>
              </a:rPr>
              <a:t>Objectifs d’apprentissage:</a:t>
            </a:r>
            <a:endParaRPr lang="fr-FR" sz="2400" dirty="0">
              <a:solidFill>
                <a:srgbClr val="333333"/>
              </a:solidFill>
              <a:latin typeface="Calibri Light"/>
              <a:cs typeface="Verdana"/>
            </a:endParaRPr>
          </a:p>
          <a:p>
            <a:pPr marL="342900" marR="139700" lvl="0" indent="-342900" defTabSz="914400">
              <a:buClr>
                <a:srgbClr val="333333"/>
              </a:buClr>
              <a:buFont typeface="WingDings"/>
              <a:buChar char=""/>
              <a:tabLst>
                <a:tab pos="355600" algn="l"/>
              </a:tabLst>
            </a:pPr>
            <a:r>
              <a:rPr lang="fr-FR" sz="2400" spc="-5" dirty="0">
                <a:solidFill>
                  <a:srgbClr val="333333"/>
                </a:solidFill>
                <a:latin typeface="Calibri Light"/>
                <a:cs typeface="Verdana"/>
              </a:rPr>
              <a:t>Considérez toujours les différents facteurs possibles qui auraient pu contribuer </a:t>
            </a:r>
            <a:r>
              <a:rPr lang="fr-FR" sz="2400" dirty="0">
                <a:solidFill>
                  <a:srgbClr val="333333"/>
                </a:solidFill>
                <a:latin typeface="Calibri Light"/>
                <a:cs typeface="Verdana"/>
              </a:rPr>
              <a:t>à </a:t>
            </a:r>
            <a:r>
              <a:rPr lang="fr-FR" sz="2400" spc="-5" dirty="0">
                <a:solidFill>
                  <a:srgbClr val="333333"/>
                </a:solidFill>
                <a:latin typeface="Calibri Light"/>
                <a:cs typeface="Verdana"/>
              </a:rPr>
              <a:t>l’issue d’un événement spécifique (par ex. vous-même/les </a:t>
            </a:r>
            <a:r>
              <a:rPr lang="fr-FR" sz="2400" dirty="0">
                <a:solidFill>
                  <a:srgbClr val="333333"/>
                </a:solidFill>
                <a:latin typeface="Calibri Light"/>
                <a:cs typeface="Verdana"/>
              </a:rPr>
              <a:t>autres/les </a:t>
            </a:r>
            <a:r>
              <a:rPr lang="fr-FR" sz="2400" spc="-5" dirty="0">
                <a:solidFill>
                  <a:srgbClr val="333333"/>
                </a:solidFill>
                <a:latin typeface="Calibri Light"/>
                <a:cs typeface="Verdana"/>
              </a:rPr>
              <a:t>circonstances).</a:t>
            </a:r>
            <a:endParaRPr lang="fr-FR" sz="2400" dirty="0">
              <a:solidFill>
                <a:srgbClr val="333333"/>
              </a:solidFill>
              <a:latin typeface="Calibri Light"/>
              <a:cs typeface="Verdana"/>
            </a:endParaRPr>
          </a:p>
          <a:p>
            <a:pPr marL="342900" marR="5080" lvl="0" indent="-342900" defTabSz="914400">
              <a:buClr>
                <a:srgbClr val="333333"/>
              </a:buClr>
              <a:buFont typeface="WingDings"/>
              <a:buChar char=""/>
              <a:tabLst>
                <a:tab pos="355600" algn="l"/>
              </a:tabLst>
            </a:pPr>
            <a:r>
              <a:rPr lang="fr-FR" sz="2400" spc="-5" dirty="0">
                <a:solidFill>
                  <a:srgbClr val="333333"/>
                </a:solidFill>
                <a:latin typeface="Calibri Light"/>
                <a:cs typeface="Verdana"/>
              </a:rPr>
              <a:t>Nous devrions </a:t>
            </a:r>
            <a:r>
              <a:rPr lang="fr-FR" sz="2400" spc="-10" dirty="0">
                <a:solidFill>
                  <a:srgbClr val="333333"/>
                </a:solidFill>
                <a:latin typeface="Calibri Light"/>
                <a:cs typeface="Verdana"/>
              </a:rPr>
              <a:t>essayer </a:t>
            </a:r>
            <a:r>
              <a:rPr lang="fr-FR" sz="2400" dirty="0">
                <a:solidFill>
                  <a:srgbClr val="333333"/>
                </a:solidFill>
                <a:latin typeface="Calibri Light"/>
                <a:cs typeface="Verdana"/>
              </a:rPr>
              <a:t>d’être aussi </a:t>
            </a:r>
            <a:r>
              <a:rPr lang="fr-FR" sz="2400" spc="-5" dirty="0">
                <a:solidFill>
                  <a:srgbClr val="333333"/>
                </a:solidFill>
                <a:latin typeface="Calibri Light"/>
                <a:cs typeface="Verdana"/>
              </a:rPr>
              <a:t>réalistes </a:t>
            </a:r>
            <a:r>
              <a:rPr lang="fr-FR" sz="2400" dirty="0">
                <a:solidFill>
                  <a:srgbClr val="333333"/>
                </a:solidFill>
                <a:latin typeface="Calibri Light"/>
                <a:cs typeface="Verdana"/>
              </a:rPr>
              <a:t>que </a:t>
            </a:r>
            <a:r>
              <a:rPr lang="fr-FR" sz="2400" spc="-5" dirty="0">
                <a:solidFill>
                  <a:srgbClr val="333333"/>
                </a:solidFill>
                <a:latin typeface="Calibri Light"/>
                <a:cs typeface="Verdana"/>
              </a:rPr>
              <a:t>possible dans la </a:t>
            </a:r>
            <a:r>
              <a:rPr lang="fr-FR" sz="2400" dirty="0">
                <a:solidFill>
                  <a:srgbClr val="333333"/>
                </a:solidFill>
                <a:latin typeface="Calibri Light"/>
                <a:cs typeface="Verdana"/>
              </a:rPr>
              <a:t>vie quotidienne: </a:t>
            </a:r>
            <a:r>
              <a:rPr lang="fr-FR" sz="2400" spc="-5" dirty="0">
                <a:solidFill>
                  <a:srgbClr val="333333"/>
                </a:solidFill>
                <a:latin typeface="Calibri Light"/>
                <a:cs typeface="Verdana"/>
              </a:rPr>
              <a:t>il </a:t>
            </a:r>
            <a:r>
              <a:rPr lang="fr-FR" sz="2400" dirty="0">
                <a:solidFill>
                  <a:srgbClr val="333333"/>
                </a:solidFill>
                <a:latin typeface="Calibri Light"/>
                <a:cs typeface="Verdana"/>
              </a:rPr>
              <a:t>n’est </a:t>
            </a:r>
            <a:r>
              <a:rPr lang="fr-FR" sz="2400" spc="-5" dirty="0">
                <a:solidFill>
                  <a:srgbClr val="333333"/>
                </a:solidFill>
                <a:latin typeface="Calibri Light"/>
                <a:cs typeface="Verdana"/>
              </a:rPr>
              <a:t>pas justifié d’attribuer </a:t>
            </a:r>
            <a:r>
              <a:rPr lang="fr-FR" sz="2400" i="1" spc="-5" dirty="0">
                <a:solidFill>
                  <a:srgbClr val="333333"/>
                </a:solidFill>
                <a:latin typeface="Calibri Light"/>
                <a:cs typeface="Verdana"/>
              </a:rPr>
              <a:t>toujours </a:t>
            </a:r>
            <a:r>
              <a:rPr lang="fr-FR" sz="2400" spc="-5" dirty="0">
                <a:solidFill>
                  <a:srgbClr val="333333"/>
                </a:solidFill>
                <a:latin typeface="Calibri Light"/>
                <a:cs typeface="Verdana"/>
              </a:rPr>
              <a:t>la faute </a:t>
            </a:r>
            <a:r>
              <a:rPr lang="fr-FR" sz="2400" dirty="0">
                <a:solidFill>
                  <a:srgbClr val="333333"/>
                </a:solidFill>
                <a:latin typeface="Calibri Light"/>
                <a:cs typeface="Verdana"/>
              </a:rPr>
              <a:t>aux </a:t>
            </a:r>
            <a:r>
              <a:rPr lang="fr-FR" sz="2400" spc="-5" dirty="0">
                <a:solidFill>
                  <a:srgbClr val="333333"/>
                </a:solidFill>
                <a:latin typeface="Calibri Light"/>
                <a:cs typeface="Verdana"/>
              </a:rPr>
              <a:t>autres; </a:t>
            </a:r>
            <a:r>
              <a:rPr lang="fr-FR" sz="2400" dirty="0">
                <a:solidFill>
                  <a:srgbClr val="333333"/>
                </a:solidFill>
                <a:latin typeface="Calibri Light"/>
                <a:cs typeface="Verdana"/>
              </a:rPr>
              <a:t>de même </a:t>
            </a:r>
            <a:r>
              <a:rPr lang="fr-FR" sz="2400" spc="-5" dirty="0">
                <a:solidFill>
                  <a:srgbClr val="333333"/>
                </a:solidFill>
                <a:latin typeface="Calibri Light"/>
                <a:cs typeface="Verdana"/>
              </a:rPr>
              <a:t>ce </a:t>
            </a:r>
            <a:r>
              <a:rPr lang="fr-FR" sz="2400" dirty="0">
                <a:solidFill>
                  <a:srgbClr val="333333"/>
                </a:solidFill>
                <a:latin typeface="Calibri Light"/>
                <a:cs typeface="Verdana"/>
              </a:rPr>
              <a:t>n’est </a:t>
            </a:r>
            <a:r>
              <a:rPr lang="fr-FR" sz="2400" spc="-5" dirty="0">
                <a:solidFill>
                  <a:srgbClr val="333333"/>
                </a:solidFill>
                <a:latin typeface="Calibri Light"/>
                <a:cs typeface="Verdana"/>
              </a:rPr>
              <a:t>pas </a:t>
            </a:r>
            <a:r>
              <a:rPr lang="fr-FR" sz="2400" i="1" spc="-5" dirty="0">
                <a:solidFill>
                  <a:srgbClr val="333333"/>
                </a:solidFill>
                <a:latin typeface="Calibri Light"/>
                <a:cs typeface="Verdana"/>
              </a:rPr>
              <a:t>toujours </a:t>
            </a:r>
            <a:r>
              <a:rPr lang="fr-FR" sz="2400" dirty="0">
                <a:solidFill>
                  <a:srgbClr val="333333"/>
                </a:solidFill>
                <a:latin typeface="Calibri Light"/>
                <a:cs typeface="Verdana"/>
              </a:rPr>
              <a:t>notre </a:t>
            </a:r>
            <a:r>
              <a:rPr lang="fr-FR" sz="2400" spc="-5" dirty="0">
                <a:solidFill>
                  <a:srgbClr val="333333"/>
                </a:solidFill>
                <a:latin typeface="Calibri Light"/>
                <a:cs typeface="Verdana"/>
              </a:rPr>
              <a:t>faute quand les choses </a:t>
            </a:r>
            <a:r>
              <a:rPr lang="fr-FR" sz="2400" dirty="0">
                <a:solidFill>
                  <a:srgbClr val="333333"/>
                </a:solidFill>
                <a:latin typeface="Calibri Light"/>
                <a:cs typeface="Verdana"/>
              </a:rPr>
              <a:t>se </a:t>
            </a:r>
            <a:r>
              <a:rPr lang="fr-FR" sz="2400" spc="-5" dirty="0">
                <a:solidFill>
                  <a:srgbClr val="333333"/>
                </a:solidFill>
                <a:latin typeface="Calibri Light"/>
                <a:cs typeface="Verdana"/>
              </a:rPr>
              <a:t>passent</a:t>
            </a:r>
            <a:r>
              <a:rPr lang="fr-FR" sz="2400" dirty="0">
                <a:solidFill>
                  <a:srgbClr val="333333"/>
                </a:solidFill>
                <a:latin typeface="Calibri Light"/>
                <a:cs typeface="Verdana"/>
              </a:rPr>
              <a:t> mal.</a:t>
            </a: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1518192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Transfert à la vie quotidienne</a:t>
            </a:r>
            <a:endParaRPr sz="3600" dirty="0">
              <a:latin typeface="Calibri Light"/>
            </a:endParaRPr>
          </a:p>
        </p:txBody>
      </p:sp>
      <p:sp>
        <p:nvSpPr>
          <p:cNvPr id="7" name="Content Placeholder 6"/>
          <p:cNvSpPr>
            <a:spLocks noGrp="1"/>
          </p:cNvSpPr>
          <p:nvPr>
            <p:ph idx="1"/>
          </p:nvPr>
        </p:nvSpPr>
        <p:spPr/>
        <p:txBody>
          <a:bodyPr/>
          <a:lstStyle/>
          <a:p>
            <a:pPr lvl="0" defTabSz="914400"/>
            <a:r>
              <a:rPr lang="fr-FR" sz="2400" b="1" spc="-5" dirty="0">
                <a:solidFill>
                  <a:srgbClr val="333333"/>
                </a:solidFill>
                <a:latin typeface="Calibri Light"/>
                <a:cs typeface="Verdana"/>
              </a:rPr>
              <a:t>Objectifs d’apprentissage:</a:t>
            </a:r>
            <a:endParaRPr lang="fr-FR" sz="2400" dirty="0">
              <a:solidFill>
                <a:srgbClr val="333333"/>
              </a:solidFill>
              <a:latin typeface="Calibri Light"/>
              <a:cs typeface="Verdana"/>
            </a:endParaRPr>
          </a:p>
          <a:p>
            <a:pPr marL="342900" marR="139700" lvl="0" indent="-342900" defTabSz="914400">
              <a:buClr>
                <a:srgbClr val="333333"/>
              </a:buClr>
              <a:buFont typeface="WingDings"/>
              <a:buChar char=""/>
              <a:tabLst>
                <a:tab pos="355600" algn="l"/>
              </a:tabLst>
            </a:pPr>
            <a:r>
              <a:rPr lang="fr-FR" sz="2400" spc="-5" dirty="0">
                <a:solidFill>
                  <a:srgbClr val="333333"/>
                </a:solidFill>
                <a:latin typeface="Calibri Light"/>
                <a:cs typeface="Verdana"/>
              </a:rPr>
              <a:t>Considérez toujours les différents facteurs possibles qui auraient pu contribuer </a:t>
            </a:r>
            <a:r>
              <a:rPr lang="fr-FR" sz="2400" dirty="0">
                <a:solidFill>
                  <a:srgbClr val="333333"/>
                </a:solidFill>
                <a:latin typeface="Calibri Light"/>
                <a:cs typeface="Verdana"/>
              </a:rPr>
              <a:t>à </a:t>
            </a:r>
            <a:r>
              <a:rPr lang="fr-FR" sz="2400" spc="-5" dirty="0">
                <a:solidFill>
                  <a:srgbClr val="333333"/>
                </a:solidFill>
                <a:latin typeface="Calibri Light"/>
                <a:cs typeface="Verdana"/>
              </a:rPr>
              <a:t>l’issue d’un événement spécifique (par ex. vous-même/les </a:t>
            </a:r>
            <a:r>
              <a:rPr lang="fr-FR" sz="2400" dirty="0">
                <a:solidFill>
                  <a:srgbClr val="333333"/>
                </a:solidFill>
                <a:latin typeface="Calibri Light"/>
                <a:cs typeface="Verdana"/>
              </a:rPr>
              <a:t>autres/les </a:t>
            </a:r>
            <a:r>
              <a:rPr lang="fr-FR" sz="2400" spc="-5" dirty="0">
                <a:solidFill>
                  <a:srgbClr val="333333"/>
                </a:solidFill>
                <a:latin typeface="Calibri Light"/>
                <a:cs typeface="Verdana"/>
              </a:rPr>
              <a:t>circonstances).</a:t>
            </a:r>
            <a:endParaRPr lang="fr-FR" sz="2400" dirty="0">
              <a:solidFill>
                <a:srgbClr val="333333"/>
              </a:solidFill>
              <a:latin typeface="Calibri Light"/>
              <a:cs typeface="Verdana"/>
            </a:endParaRPr>
          </a:p>
          <a:p>
            <a:pPr marL="342900" marR="5080" lvl="0" indent="-342900" defTabSz="914400">
              <a:buClr>
                <a:srgbClr val="333333"/>
              </a:buClr>
              <a:buFont typeface="WingDings"/>
              <a:buChar char=""/>
              <a:tabLst>
                <a:tab pos="355600" algn="l"/>
              </a:tabLst>
            </a:pPr>
            <a:r>
              <a:rPr lang="fr-FR" sz="2400" spc="-5" dirty="0">
                <a:solidFill>
                  <a:srgbClr val="333333"/>
                </a:solidFill>
                <a:latin typeface="Calibri Light"/>
                <a:cs typeface="Verdana"/>
              </a:rPr>
              <a:t>Nous devrions </a:t>
            </a:r>
            <a:r>
              <a:rPr lang="fr-FR" sz="2400" spc="-10" dirty="0">
                <a:solidFill>
                  <a:srgbClr val="333333"/>
                </a:solidFill>
                <a:latin typeface="Calibri Light"/>
                <a:cs typeface="Verdana"/>
              </a:rPr>
              <a:t>essayer </a:t>
            </a:r>
            <a:r>
              <a:rPr lang="fr-FR" sz="2400" dirty="0">
                <a:solidFill>
                  <a:srgbClr val="333333"/>
                </a:solidFill>
                <a:latin typeface="Calibri Light"/>
                <a:cs typeface="Verdana"/>
              </a:rPr>
              <a:t>d’être aussi </a:t>
            </a:r>
            <a:r>
              <a:rPr lang="fr-FR" sz="2400" spc="-5" dirty="0">
                <a:solidFill>
                  <a:srgbClr val="333333"/>
                </a:solidFill>
                <a:latin typeface="Calibri Light"/>
                <a:cs typeface="Verdana"/>
              </a:rPr>
              <a:t>réalistes </a:t>
            </a:r>
            <a:r>
              <a:rPr lang="fr-FR" sz="2400" dirty="0">
                <a:solidFill>
                  <a:srgbClr val="333333"/>
                </a:solidFill>
                <a:latin typeface="Calibri Light"/>
                <a:cs typeface="Verdana"/>
              </a:rPr>
              <a:t>que </a:t>
            </a:r>
            <a:r>
              <a:rPr lang="fr-FR" sz="2400" spc="-5" dirty="0">
                <a:solidFill>
                  <a:srgbClr val="333333"/>
                </a:solidFill>
                <a:latin typeface="Calibri Light"/>
                <a:cs typeface="Verdana"/>
              </a:rPr>
              <a:t>possible dans la </a:t>
            </a:r>
            <a:r>
              <a:rPr lang="fr-FR" sz="2400" dirty="0">
                <a:solidFill>
                  <a:srgbClr val="333333"/>
                </a:solidFill>
                <a:latin typeface="Calibri Light"/>
                <a:cs typeface="Verdana"/>
              </a:rPr>
              <a:t>vie quotidienne: </a:t>
            </a:r>
            <a:r>
              <a:rPr lang="fr-FR" sz="2400" spc="-5" dirty="0">
                <a:solidFill>
                  <a:srgbClr val="333333"/>
                </a:solidFill>
                <a:latin typeface="Calibri Light"/>
                <a:cs typeface="Verdana"/>
              </a:rPr>
              <a:t>il </a:t>
            </a:r>
            <a:r>
              <a:rPr lang="fr-FR" sz="2400" dirty="0">
                <a:solidFill>
                  <a:srgbClr val="333333"/>
                </a:solidFill>
                <a:latin typeface="Calibri Light"/>
                <a:cs typeface="Verdana"/>
              </a:rPr>
              <a:t>n’est </a:t>
            </a:r>
            <a:r>
              <a:rPr lang="fr-FR" sz="2400" spc="-5" dirty="0">
                <a:solidFill>
                  <a:srgbClr val="333333"/>
                </a:solidFill>
                <a:latin typeface="Calibri Light"/>
                <a:cs typeface="Verdana"/>
              </a:rPr>
              <a:t>pas justifié d’attribuer </a:t>
            </a:r>
            <a:r>
              <a:rPr lang="fr-FR" sz="2400" i="1" spc="-5" dirty="0">
                <a:solidFill>
                  <a:srgbClr val="333333"/>
                </a:solidFill>
                <a:latin typeface="Calibri Light"/>
                <a:cs typeface="Verdana"/>
              </a:rPr>
              <a:t>toujours </a:t>
            </a:r>
            <a:r>
              <a:rPr lang="fr-FR" sz="2400" spc="-5" dirty="0">
                <a:solidFill>
                  <a:srgbClr val="333333"/>
                </a:solidFill>
                <a:latin typeface="Calibri Light"/>
                <a:cs typeface="Verdana"/>
              </a:rPr>
              <a:t>la faute </a:t>
            </a:r>
            <a:r>
              <a:rPr lang="fr-FR" sz="2400" dirty="0">
                <a:solidFill>
                  <a:srgbClr val="333333"/>
                </a:solidFill>
                <a:latin typeface="Calibri Light"/>
                <a:cs typeface="Verdana"/>
              </a:rPr>
              <a:t>aux </a:t>
            </a:r>
            <a:r>
              <a:rPr lang="fr-FR" sz="2400" spc="-5" dirty="0">
                <a:solidFill>
                  <a:srgbClr val="333333"/>
                </a:solidFill>
                <a:latin typeface="Calibri Light"/>
                <a:cs typeface="Verdana"/>
              </a:rPr>
              <a:t>autres; </a:t>
            </a:r>
            <a:r>
              <a:rPr lang="fr-FR" sz="2400" dirty="0">
                <a:solidFill>
                  <a:srgbClr val="333333"/>
                </a:solidFill>
                <a:latin typeface="Calibri Light"/>
                <a:cs typeface="Verdana"/>
              </a:rPr>
              <a:t>de même </a:t>
            </a:r>
            <a:r>
              <a:rPr lang="fr-FR" sz="2400" spc="-5" dirty="0">
                <a:solidFill>
                  <a:srgbClr val="333333"/>
                </a:solidFill>
                <a:latin typeface="Calibri Light"/>
                <a:cs typeface="Verdana"/>
              </a:rPr>
              <a:t>ce </a:t>
            </a:r>
            <a:r>
              <a:rPr lang="fr-FR" sz="2400" dirty="0">
                <a:solidFill>
                  <a:srgbClr val="333333"/>
                </a:solidFill>
                <a:latin typeface="Calibri Light"/>
                <a:cs typeface="Verdana"/>
              </a:rPr>
              <a:t>n’est </a:t>
            </a:r>
            <a:r>
              <a:rPr lang="fr-FR" sz="2400" spc="-5" dirty="0">
                <a:solidFill>
                  <a:srgbClr val="333333"/>
                </a:solidFill>
                <a:latin typeface="Calibri Light"/>
                <a:cs typeface="Verdana"/>
              </a:rPr>
              <a:t>pas </a:t>
            </a:r>
            <a:r>
              <a:rPr lang="fr-FR" sz="2400" i="1" spc="-5" dirty="0">
                <a:solidFill>
                  <a:srgbClr val="333333"/>
                </a:solidFill>
                <a:latin typeface="Calibri Light"/>
                <a:cs typeface="Verdana"/>
              </a:rPr>
              <a:t>toujours </a:t>
            </a:r>
            <a:r>
              <a:rPr lang="fr-FR" sz="2400" dirty="0">
                <a:solidFill>
                  <a:srgbClr val="333333"/>
                </a:solidFill>
                <a:latin typeface="Calibri Light"/>
                <a:cs typeface="Verdana"/>
              </a:rPr>
              <a:t>notre </a:t>
            </a:r>
            <a:r>
              <a:rPr lang="fr-FR" sz="2400" spc="-5" dirty="0">
                <a:solidFill>
                  <a:srgbClr val="333333"/>
                </a:solidFill>
                <a:latin typeface="Calibri Light"/>
                <a:cs typeface="Verdana"/>
              </a:rPr>
              <a:t>faute quand les choses </a:t>
            </a:r>
            <a:r>
              <a:rPr lang="fr-FR" sz="2400" dirty="0">
                <a:solidFill>
                  <a:srgbClr val="333333"/>
                </a:solidFill>
                <a:latin typeface="Calibri Light"/>
                <a:cs typeface="Verdana"/>
              </a:rPr>
              <a:t>se </a:t>
            </a:r>
            <a:r>
              <a:rPr lang="fr-FR" sz="2400" spc="-5" dirty="0">
                <a:solidFill>
                  <a:srgbClr val="333333"/>
                </a:solidFill>
                <a:latin typeface="Calibri Light"/>
                <a:cs typeface="Verdana"/>
              </a:rPr>
              <a:t>passent</a:t>
            </a:r>
            <a:r>
              <a:rPr lang="fr-FR" sz="2400" dirty="0">
                <a:solidFill>
                  <a:srgbClr val="333333"/>
                </a:solidFill>
                <a:latin typeface="Calibri Light"/>
                <a:cs typeface="Verdana"/>
              </a:rPr>
              <a:t> mal.</a:t>
            </a:r>
          </a:p>
          <a:p>
            <a:pPr marL="342900" lvl="0" indent="-342900" defTabSz="914400">
              <a:buClr>
                <a:srgbClr val="333333"/>
              </a:buClr>
              <a:buFont typeface="WingDings"/>
              <a:buChar char=""/>
              <a:tabLst>
                <a:tab pos="355600" algn="l"/>
              </a:tabLst>
            </a:pPr>
            <a:r>
              <a:rPr lang="fr-FR" sz="2400" dirty="0">
                <a:solidFill>
                  <a:srgbClr val="333333"/>
                </a:solidFill>
                <a:latin typeface="Calibri Light"/>
                <a:cs typeface="Verdana"/>
              </a:rPr>
              <a:t>La </a:t>
            </a:r>
            <a:r>
              <a:rPr lang="fr-FR" sz="2400" spc="-5" dirty="0">
                <a:solidFill>
                  <a:srgbClr val="333333"/>
                </a:solidFill>
                <a:latin typeface="Calibri Light"/>
                <a:cs typeface="Verdana"/>
              </a:rPr>
              <a:t>plupart du temps, il </a:t>
            </a:r>
            <a:r>
              <a:rPr lang="fr-FR" sz="2400" dirty="0">
                <a:solidFill>
                  <a:srgbClr val="333333"/>
                </a:solidFill>
                <a:latin typeface="Calibri Light"/>
                <a:cs typeface="Verdana"/>
              </a:rPr>
              <a:t>y a </a:t>
            </a:r>
            <a:r>
              <a:rPr lang="fr-FR" sz="2400" spc="-5" dirty="0">
                <a:solidFill>
                  <a:srgbClr val="333333"/>
                </a:solidFill>
                <a:latin typeface="Calibri Light"/>
                <a:cs typeface="Verdana"/>
              </a:rPr>
              <a:t>des facteurs multiples</a:t>
            </a:r>
            <a:r>
              <a:rPr lang="fr-FR" sz="2400" spc="110" dirty="0">
                <a:solidFill>
                  <a:srgbClr val="333333"/>
                </a:solidFill>
                <a:latin typeface="Calibri Light"/>
                <a:cs typeface="Verdana"/>
              </a:rPr>
              <a:t> </a:t>
            </a:r>
            <a:r>
              <a:rPr lang="fr-FR" sz="2400" dirty="0">
                <a:solidFill>
                  <a:srgbClr val="333333"/>
                </a:solidFill>
                <a:latin typeface="Calibri Light"/>
                <a:cs typeface="Verdana"/>
              </a:rPr>
              <a:t>qui entrent en </a:t>
            </a:r>
            <a:r>
              <a:rPr lang="fr-FR" sz="2400" spc="-5" dirty="0">
                <a:solidFill>
                  <a:srgbClr val="333333"/>
                </a:solidFill>
                <a:latin typeface="Calibri Light"/>
                <a:cs typeface="Verdana"/>
              </a:rPr>
              <a:t>jeu </a:t>
            </a:r>
            <a:r>
              <a:rPr lang="fr-FR" sz="2400" dirty="0">
                <a:solidFill>
                  <a:srgbClr val="333333"/>
                </a:solidFill>
                <a:latin typeface="Calibri Light"/>
                <a:cs typeface="Verdana"/>
              </a:rPr>
              <a:t>et contribuent à un</a:t>
            </a:r>
            <a:r>
              <a:rPr lang="fr-FR" sz="2400" spc="35" dirty="0">
                <a:solidFill>
                  <a:srgbClr val="333333"/>
                </a:solidFill>
                <a:latin typeface="Calibri Light"/>
                <a:cs typeface="Verdana"/>
              </a:rPr>
              <a:t> </a:t>
            </a:r>
            <a:r>
              <a:rPr lang="fr-FR" sz="2400" spc="-5" dirty="0">
                <a:solidFill>
                  <a:srgbClr val="333333"/>
                </a:solidFill>
                <a:latin typeface="Calibri Light"/>
                <a:cs typeface="Verdana"/>
              </a:rPr>
              <a:t>événement.</a:t>
            </a:r>
            <a:endParaRPr lang="en-US" sz="2400" dirty="0">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52</a:t>
            </a:fld>
            <a:endParaRPr lang="en-US"/>
          </a:p>
        </p:txBody>
      </p:sp>
    </p:spTree>
    <p:extLst>
      <p:ext uri="{BB962C8B-B14F-4D97-AF65-F5344CB8AC3E}">
        <p14:creationId xmlns:p14="http://schemas.microsoft.com/office/powerpoint/2010/main" val="6011883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z="3600" dirty="0">
                <a:solidFill>
                  <a:srgbClr val="004992"/>
                </a:solidFill>
                <a:latin typeface="Calibri Light"/>
              </a:rPr>
              <a:t>Quel est le lien avec la psychose?</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r>
              <a:rPr lang="fr-FR" sz="2000" dirty="0">
                <a:solidFill>
                  <a:srgbClr val="333333"/>
                </a:solidFill>
                <a:latin typeface="Calibri Light"/>
              </a:rPr>
              <a:t>Beaucoup de personnes souffrant d’une psychose (mais pas toutes!) tendent à expliquer les événements complexes par une seule raison. Parfois, d’autres personnes sont accusées d’être la seule cause de nos échecs.</a:t>
            </a:r>
          </a:p>
          <a:p>
            <a:pPr lvl="0" defTabSz="914400"/>
            <a:r>
              <a:rPr lang="fr-FR" sz="2000" spc="-10" dirty="0">
                <a:solidFill>
                  <a:srgbClr val="004992"/>
                </a:solidFill>
                <a:latin typeface="Calibri Light"/>
                <a:cs typeface="Verdana"/>
              </a:rPr>
              <a:t>Exemple: </a:t>
            </a:r>
            <a:r>
              <a:rPr lang="fr-FR" sz="2000" spc="-5" dirty="0">
                <a:solidFill>
                  <a:srgbClr val="333333"/>
                </a:solidFill>
                <a:latin typeface="Calibri Light"/>
                <a:cs typeface="Verdana"/>
              </a:rPr>
              <a:t>Jean </a:t>
            </a:r>
            <a:r>
              <a:rPr lang="fr-FR" sz="2000" spc="-10" dirty="0">
                <a:solidFill>
                  <a:srgbClr val="333333"/>
                </a:solidFill>
                <a:latin typeface="Calibri Light"/>
                <a:cs typeface="Verdana"/>
              </a:rPr>
              <a:t>reçoit </a:t>
            </a:r>
            <a:r>
              <a:rPr lang="fr-FR" sz="2000" dirty="0">
                <a:solidFill>
                  <a:srgbClr val="333333"/>
                </a:solidFill>
                <a:latin typeface="Calibri Light"/>
                <a:cs typeface="Verdana"/>
              </a:rPr>
              <a:t>un </a:t>
            </a:r>
            <a:r>
              <a:rPr lang="fr-FR" sz="2000" spc="-10" dirty="0">
                <a:solidFill>
                  <a:srgbClr val="333333"/>
                </a:solidFill>
                <a:latin typeface="Calibri Light"/>
                <a:cs typeface="Verdana"/>
              </a:rPr>
              <a:t>appel. </a:t>
            </a:r>
            <a:r>
              <a:rPr lang="fr-FR" sz="2000" spc="-5" dirty="0">
                <a:solidFill>
                  <a:srgbClr val="333333"/>
                </a:solidFill>
                <a:latin typeface="Calibri Light"/>
                <a:cs typeface="Verdana"/>
              </a:rPr>
              <a:t>Une bande </a:t>
            </a:r>
            <a:r>
              <a:rPr lang="fr-FR" sz="2000" spc="-10" dirty="0">
                <a:solidFill>
                  <a:srgbClr val="333333"/>
                </a:solidFill>
                <a:latin typeface="Calibri Light"/>
                <a:cs typeface="Verdana"/>
              </a:rPr>
              <a:t>préenregistrée lui </a:t>
            </a:r>
            <a:r>
              <a:rPr lang="fr-FR" sz="2000" spc="-5" dirty="0">
                <a:solidFill>
                  <a:srgbClr val="333333"/>
                </a:solidFill>
                <a:latin typeface="Calibri Light"/>
                <a:cs typeface="Verdana"/>
              </a:rPr>
              <a:t>pose des</a:t>
            </a:r>
            <a:r>
              <a:rPr lang="fr-FR" sz="2000" spc="180" dirty="0">
                <a:solidFill>
                  <a:srgbClr val="333333"/>
                </a:solidFill>
                <a:latin typeface="Calibri Light"/>
                <a:cs typeface="Verdana"/>
              </a:rPr>
              <a:t> </a:t>
            </a:r>
            <a:r>
              <a:rPr lang="fr-FR" sz="2000" spc="-5" dirty="0">
                <a:solidFill>
                  <a:srgbClr val="333333"/>
                </a:solidFill>
                <a:latin typeface="Calibri Light"/>
                <a:cs typeface="Verdana"/>
              </a:rPr>
              <a:t>questions </a:t>
            </a:r>
            <a:r>
              <a:rPr lang="fr-FR" sz="2000" spc="-10" dirty="0">
                <a:solidFill>
                  <a:srgbClr val="333333"/>
                </a:solidFill>
                <a:latin typeface="Calibri Light"/>
                <a:cs typeface="Verdana"/>
              </a:rPr>
              <a:t>relatives </a:t>
            </a:r>
            <a:r>
              <a:rPr lang="fr-FR" sz="2000" dirty="0">
                <a:solidFill>
                  <a:srgbClr val="333333"/>
                </a:solidFill>
                <a:latin typeface="Calibri Light"/>
                <a:cs typeface="Verdana"/>
              </a:rPr>
              <a:t>à </a:t>
            </a:r>
            <a:r>
              <a:rPr lang="fr-FR" sz="2000" spc="-5" dirty="0">
                <a:solidFill>
                  <a:srgbClr val="333333"/>
                </a:solidFill>
                <a:latin typeface="Calibri Light"/>
                <a:cs typeface="Verdana"/>
              </a:rPr>
              <a:t>son</a:t>
            </a:r>
            <a:r>
              <a:rPr lang="fr-FR" sz="2000" spc="30" dirty="0">
                <a:solidFill>
                  <a:srgbClr val="333333"/>
                </a:solidFill>
                <a:latin typeface="Calibri Light"/>
                <a:cs typeface="Verdana"/>
              </a:rPr>
              <a:t> </a:t>
            </a:r>
            <a:r>
              <a:rPr lang="fr-FR" sz="2000" spc="-10" dirty="0">
                <a:solidFill>
                  <a:srgbClr val="333333"/>
                </a:solidFill>
                <a:latin typeface="Calibri Light"/>
                <a:cs typeface="Verdana"/>
              </a:rPr>
              <a:t>bien-être.</a:t>
            </a:r>
            <a:endParaRPr lang="fr-FR" sz="2000" dirty="0">
              <a:solidFill>
                <a:srgbClr val="333333"/>
              </a:solidFill>
              <a:latin typeface="Calibri Light"/>
              <a:cs typeface="Verdana"/>
            </a:endParaRPr>
          </a:p>
          <a:p>
            <a:pPr marR="5080" lvl="0" defTabSz="914400"/>
            <a:r>
              <a:rPr lang="fr-FR" sz="2000" spc="-5" dirty="0">
                <a:solidFill>
                  <a:srgbClr val="004992"/>
                </a:solidFill>
                <a:latin typeface="Calibri Light"/>
                <a:cs typeface="Verdana"/>
              </a:rPr>
              <a:t>Son interprétation: </a:t>
            </a:r>
            <a:r>
              <a:rPr lang="fr-FR" sz="2000" spc="-10" dirty="0">
                <a:solidFill>
                  <a:srgbClr val="333333"/>
                </a:solidFill>
                <a:latin typeface="Calibri Light"/>
                <a:cs typeface="Verdana"/>
              </a:rPr>
              <a:t>le propriétaire </a:t>
            </a:r>
            <a:r>
              <a:rPr lang="fr-FR" sz="2000" spc="-5" dirty="0">
                <a:solidFill>
                  <a:srgbClr val="333333"/>
                </a:solidFill>
                <a:latin typeface="Calibri Light"/>
                <a:cs typeface="Verdana"/>
              </a:rPr>
              <a:t>de </a:t>
            </a:r>
            <a:r>
              <a:rPr lang="fr-FR" sz="2000" dirty="0">
                <a:solidFill>
                  <a:srgbClr val="333333"/>
                </a:solidFill>
                <a:latin typeface="Calibri Light"/>
                <a:cs typeface="Verdana"/>
              </a:rPr>
              <a:t>son </a:t>
            </a:r>
            <a:r>
              <a:rPr lang="fr-FR" sz="2000" spc="-10" dirty="0">
                <a:solidFill>
                  <a:srgbClr val="333333"/>
                </a:solidFill>
                <a:latin typeface="Calibri Light"/>
                <a:cs typeface="Verdana"/>
              </a:rPr>
              <a:t>immeuble </a:t>
            </a:r>
            <a:r>
              <a:rPr lang="fr-FR" sz="2000" spc="-5" dirty="0">
                <a:solidFill>
                  <a:srgbClr val="333333"/>
                </a:solidFill>
                <a:latin typeface="Calibri Light"/>
                <a:cs typeface="Verdana"/>
              </a:rPr>
              <a:t>l'espionne pour </a:t>
            </a:r>
            <a:r>
              <a:rPr lang="fr-FR" sz="2000" spc="-10" dirty="0">
                <a:solidFill>
                  <a:srgbClr val="333333"/>
                </a:solidFill>
                <a:latin typeface="Calibri Light"/>
                <a:cs typeface="Verdana"/>
              </a:rPr>
              <a:t>pouvoir le </a:t>
            </a:r>
            <a:r>
              <a:rPr lang="fr-FR" sz="2000" spc="-5" dirty="0">
                <a:solidFill>
                  <a:srgbClr val="333333"/>
                </a:solidFill>
                <a:latin typeface="Calibri Light"/>
                <a:cs typeface="Verdana"/>
              </a:rPr>
              <a:t>mettre </a:t>
            </a:r>
            <a:r>
              <a:rPr lang="fr-FR" sz="2000" dirty="0">
                <a:solidFill>
                  <a:srgbClr val="333333"/>
                </a:solidFill>
                <a:latin typeface="Calibri Light"/>
                <a:cs typeface="Verdana"/>
              </a:rPr>
              <a:t>à </a:t>
            </a:r>
            <a:r>
              <a:rPr lang="fr-FR" sz="2000" spc="-10" dirty="0">
                <a:solidFill>
                  <a:srgbClr val="333333"/>
                </a:solidFill>
                <a:latin typeface="Calibri Light"/>
                <a:cs typeface="Verdana"/>
              </a:rPr>
              <a:t>la </a:t>
            </a:r>
            <a:r>
              <a:rPr lang="fr-FR" sz="2000" spc="-5" dirty="0">
                <a:solidFill>
                  <a:srgbClr val="333333"/>
                </a:solidFill>
                <a:latin typeface="Calibri Light"/>
                <a:cs typeface="Verdana"/>
              </a:rPr>
              <a:t>porte de </a:t>
            </a:r>
            <a:r>
              <a:rPr lang="fr-FR" sz="2000" dirty="0">
                <a:solidFill>
                  <a:srgbClr val="333333"/>
                </a:solidFill>
                <a:latin typeface="Calibri Light"/>
                <a:cs typeface="Verdana"/>
              </a:rPr>
              <a:t>son</a:t>
            </a:r>
            <a:r>
              <a:rPr lang="fr-FR" sz="2000" spc="10" dirty="0">
                <a:solidFill>
                  <a:srgbClr val="333333"/>
                </a:solidFill>
                <a:latin typeface="Calibri Light"/>
                <a:cs typeface="Verdana"/>
              </a:rPr>
              <a:t> </a:t>
            </a:r>
            <a:r>
              <a:rPr lang="fr-FR" sz="2000" spc="-5" dirty="0">
                <a:solidFill>
                  <a:srgbClr val="333333"/>
                </a:solidFill>
                <a:latin typeface="Calibri Light"/>
                <a:cs typeface="Verdana"/>
              </a:rPr>
              <a:t>appartement.</a:t>
            </a:r>
            <a:endParaRPr lang="fr-FR" sz="2000" dirty="0">
              <a:solidFill>
                <a:srgbClr val="333333"/>
              </a:solidFill>
              <a:latin typeface="Calibri Light"/>
              <a:cs typeface="Verdana"/>
            </a:endParaRPr>
          </a:p>
          <a:p>
            <a:pPr marR="22225" lvl="0" defTabSz="914400"/>
            <a:r>
              <a:rPr lang="fr-FR" sz="2000" spc="-10" dirty="0">
                <a:solidFill>
                  <a:srgbClr val="004992"/>
                </a:solidFill>
                <a:latin typeface="Calibri Light"/>
                <a:cs typeface="Verdana"/>
              </a:rPr>
              <a:t>Explication alternative: </a:t>
            </a:r>
            <a:r>
              <a:rPr lang="fr-FR" sz="2000" spc="-10" dirty="0">
                <a:solidFill>
                  <a:srgbClr val="333333"/>
                </a:solidFill>
                <a:latin typeface="Calibri Light"/>
                <a:cs typeface="Verdana"/>
              </a:rPr>
              <a:t>il </a:t>
            </a:r>
            <a:r>
              <a:rPr lang="fr-FR" sz="2000" spc="-5" dirty="0">
                <a:solidFill>
                  <a:srgbClr val="333333"/>
                </a:solidFill>
                <a:latin typeface="Calibri Light"/>
                <a:cs typeface="Verdana"/>
              </a:rPr>
              <a:t>s'agit d'un </a:t>
            </a:r>
            <a:r>
              <a:rPr lang="fr-FR" sz="2000" spc="-10" dirty="0">
                <a:solidFill>
                  <a:srgbClr val="333333"/>
                </a:solidFill>
                <a:latin typeface="Calibri Light"/>
                <a:cs typeface="Verdana"/>
              </a:rPr>
              <a:t>institut </a:t>
            </a:r>
            <a:r>
              <a:rPr lang="fr-FR" sz="2000" spc="-5" dirty="0">
                <a:solidFill>
                  <a:srgbClr val="333333"/>
                </a:solidFill>
                <a:latin typeface="Calibri Light"/>
                <a:cs typeface="Verdana"/>
              </a:rPr>
              <a:t>d'étude de marché </a:t>
            </a:r>
            <a:r>
              <a:rPr lang="fr-FR" sz="2000" spc="-10" dirty="0">
                <a:solidFill>
                  <a:srgbClr val="333333"/>
                </a:solidFill>
                <a:latin typeface="Calibri Light"/>
                <a:cs typeface="Verdana"/>
              </a:rPr>
              <a:t>qui, </a:t>
            </a:r>
            <a:r>
              <a:rPr lang="fr-FR" sz="2000" spc="-5" dirty="0">
                <a:solidFill>
                  <a:srgbClr val="333333"/>
                </a:solidFill>
                <a:latin typeface="Calibri Light"/>
                <a:cs typeface="Verdana"/>
              </a:rPr>
              <a:t>par hasard, </a:t>
            </a:r>
            <a:r>
              <a:rPr lang="fr-FR" sz="2000" dirty="0">
                <a:solidFill>
                  <a:srgbClr val="333333"/>
                </a:solidFill>
                <a:latin typeface="Calibri Light"/>
                <a:cs typeface="Verdana"/>
              </a:rPr>
              <a:t>a </a:t>
            </a:r>
            <a:r>
              <a:rPr lang="fr-FR" sz="2000" spc="-5" dirty="0">
                <a:solidFill>
                  <a:srgbClr val="333333"/>
                </a:solidFill>
                <a:latin typeface="Calibri Light"/>
                <a:cs typeface="Verdana"/>
              </a:rPr>
              <a:t>choisi </a:t>
            </a:r>
            <a:r>
              <a:rPr lang="fr-FR" sz="2000" spc="-10" dirty="0">
                <a:solidFill>
                  <a:srgbClr val="333333"/>
                </a:solidFill>
                <a:latin typeface="Calibri Light"/>
                <a:cs typeface="Verdana"/>
              </a:rPr>
              <a:t>le </a:t>
            </a:r>
            <a:r>
              <a:rPr lang="fr-FR" sz="2000" spc="-5" dirty="0">
                <a:solidFill>
                  <a:srgbClr val="333333"/>
                </a:solidFill>
                <a:latin typeface="Calibri Light"/>
                <a:cs typeface="Verdana"/>
              </a:rPr>
              <a:t>numéro de Jean. </a:t>
            </a:r>
            <a:r>
              <a:rPr lang="fr-FR" sz="2000" dirty="0">
                <a:solidFill>
                  <a:srgbClr val="333333"/>
                </a:solidFill>
                <a:latin typeface="Calibri Light"/>
                <a:cs typeface="Verdana"/>
              </a:rPr>
              <a:t>Le </a:t>
            </a:r>
            <a:r>
              <a:rPr lang="fr-FR" sz="2000" spc="-10" dirty="0">
                <a:solidFill>
                  <a:srgbClr val="333333"/>
                </a:solidFill>
                <a:latin typeface="Calibri Light"/>
                <a:cs typeface="Verdana"/>
              </a:rPr>
              <a:t>propriétaire </a:t>
            </a:r>
            <a:r>
              <a:rPr lang="fr-FR" sz="2000" dirty="0">
                <a:solidFill>
                  <a:srgbClr val="333333"/>
                </a:solidFill>
                <a:latin typeface="Calibri Light"/>
                <a:cs typeface="Verdana"/>
              </a:rPr>
              <a:t>ne </a:t>
            </a:r>
            <a:r>
              <a:rPr lang="fr-FR" sz="2000" spc="-5" dirty="0">
                <a:solidFill>
                  <a:srgbClr val="333333"/>
                </a:solidFill>
                <a:latin typeface="Calibri Light"/>
                <a:cs typeface="Verdana"/>
              </a:rPr>
              <a:t>s'est </a:t>
            </a:r>
            <a:r>
              <a:rPr lang="fr-FR" sz="2000" spc="-10" dirty="0">
                <a:solidFill>
                  <a:srgbClr val="333333"/>
                </a:solidFill>
                <a:latin typeface="Calibri Light"/>
                <a:cs typeface="Verdana"/>
              </a:rPr>
              <a:t>jamais plaint </a:t>
            </a:r>
            <a:r>
              <a:rPr lang="fr-FR" sz="2000" spc="-5" dirty="0">
                <a:solidFill>
                  <a:srgbClr val="333333"/>
                </a:solidFill>
                <a:latin typeface="Calibri Light"/>
                <a:cs typeface="Verdana"/>
              </a:rPr>
              <a:t>et </a:t>
            </a:r>
            <a:r>
              <a:rPr lang="fr-FR" sz="2000" dirty="0">
                <a:solidFill>
                  <a:srgbClr val="333333"/>
                </a:solidFill>
                <a:latin typeface="Calibri Light"/>
                <a:cs typeface="Verdana"/>
              </a:rPr>
              <a:t>n'a </a:t>
            </a:r>
            <a:r>
              <a:rPr lang="fr-FR" sz="2000" spc="-10" dirty="0">
                <a:solidFill>
                  <a:srgbClr val="333333"/>
                </a:solidFill>
                <a:latin typeface="Calibri Light"/>
                <a:cs typeface="Verdana"/>
              </a:rPr>
              <a:t>d'ailleurs </a:t>
            </a:r>
            <a:r>
              <a:rPr lang="fr-FR" sz="2000" spc="-5" dirty="0">
                <a:solidFill>
                  <a:srgbClr val="333333"/>
                </a:solidFill>
                <a:latin typeface="Calibri Light"/>
                <a:cs typeface="Verdana"/>
              </a:rPr>
              <a:t>aucune </a:t>
            </a:r>
            <a:r>
              <a:rPr lang="fr-FR" sz="2000" spc="-10" dirty="0">
                <a:solidFill>
                  <a:srgbClr val="333333"/>
                </a:solidFill>
                <a:latin typeface="Calibri Light"/>
                <a:cs typeface="Verdana"/>
              </a:rPr>
              <a:t>raison </a:t>
            </a:r>
            <a:r>
              <a:rPr lang="fr-FR" sz="2000" spc="-5" dirty="0">
                <a:solidFill>
                  <a:srgbClr val="333333"/>
                </a:solidFill>
                <a:latin typeface="Calibri Light"/>
                <a:cs typeface="Verdana"/>
              </a:rPr>
              <a:t>de </a:t>
            </a:r>
            <a:r>
              <a:rPr lang="fr-FR" sz="2000" spc="-10" dirty="0">
                <a:solidFill>
                  <a:srgbClr val="333333"/>
                </a:solidFill>
                <a:latin typeface="Calibri Light"/>
                <a:cs typeface="Verdana"/>
              </a:rPr>
              <a:t>le faire, </a:t>
            </a:r>
            <a:r>
              <a:rPr lang="fr-FR" sz="2000" dirty="0">
                <a:solidFill>
                  <a:srgbClr val="333333"/>
                </a:solidFill>
                <a:latin typeface="Calibri Light"/>
                <a:cs typeface="Verdana"/>
              </a:rPr>
              <a:t>car </a:t>
            </a:r>
            <a:r>
              <a:rPr lang="fr-FR" sz="2000" spc="-5" dirty="0">
                <a:solidFill>
                  <a:srgbClr val="333333"/>
                </a:solidFill>
                <a:latin typeface="Calibri Light"/>
                <a:cs typeface="Verdana"/>
              </a:rPr>
              <a:t>Jean est </a:t>
            </a:r>
            <a:r>
              <a:rPr lang="fr-FR" sz="2000" dirty="0">
                <a:solidFill>
                  <a:srgbClr val="333333"/>
                </a:solidFill>
                <a:latin typeface="Calibri Light"/>
                <a:cs typeface="Verdana"/>
              </a:rPr>
              <a:t>une </a:t>
            </a:r>
            <a:r>
              <a:rPr lang="fr-FR" sz="2000" spc="-5" dirty="0">
                <a:solidFill>
                  <a:srgbClr val="333333"/>
                </a:solidFill>
                <a:latin typeface="Calibri Light"/>
                <a:cs typeface="Verdana"/>
              </a:rPr>
              <a:t>personne </a:t>
            </a:r>
            <a:r>
              <a:rPr lang="fr-FR" sz="2000" spc="-10" dirty="0">
                <a:solidFill>
                  <a:srgbClr val="333333"/>
                </a:solidFill>
                <a:latin typeface="Calibri Light"/>
                <a:cs typeface="Verdana"/>
              </a:rPr>
              <a:t>très </a:t>
            </a:r>
            <a:r>
              <a:rPr lang="fr-FR" sz="2000" spc="-5" dirty="0">
                <a:solidFill>
                  <a:srgbClr val="333333"/>
                </a:solidFill>
                <a:latin typeface="Calibri Light"/>
                <a:cs typeface="Verdana"/>
              </a:rPr>
              <a:t>ordrée qui </a:t>
            </a:r>
            <a:r>
              <a:rPr lang="fr-FR" sz="2000" spc="-10" dirty="0">
                <a:solidFill>
                  <a:srgbClr val="333333"/>
                </a:solidFill>
                <a:latin typeface="Calibri Light"/>
                <a:cs typeface="Verdana"/>
              </a:rPr>
              <a:t>paie </a:t>
            </a:r>
            <a:r>
              <a:rPr lang="fr-FR" sz="2000" spc="-5" dirty="0">
                <a:solidFill>
                  <a:srgbClr val="333333"/>
                </a:solidFill>
                <a:latin typeface="Calibri Light"/>
                <a:cs typeface="Verdana"/>
              </a:rPr>
              <a:t>toujours </a:t>
            </a:r>
            <a:r>
              <a:rPr lang="fr-FR" sz="2000" dirty="0">
                <a:solidFill>
                  <a:srgbClr val="333333"/>
                </a:solidFill>
                <a:latin typeface="Calibri Light"/>
                <a:cs typeface="Verdana"/>
              </a:rPr>
              <a:t>son </a:t>
            </a:r>
            <a:r>
              <a:rPr lang="fr-FR" sz="2000" spc="-15" dirty="0">
                <a:solidFill>
                  <a:srgbClr val="333333"/>
                </a:solidFill>
                <a:latin typeface="Calibri Light"/>
                <a:cs typeface="Verdana"/>
              </a:rPr>
              <a:t>loyer </a:t>
            </a:r>
            <a:r>
              <a:rPr lang="fr-FR" sz="2000" spc="-5" dirty="0">
                <a:solidFill>
                  <a:srgbClr val="333333"/>
                </a:solidFill>
                <a:latin typeface="Calibri Light"/>
                <a:cs typeface="Verdana"/>
              </a:rPr>
              <a:t>dans </a:t>
            </a:r>
            <a:r>
              <a:rPr lang="fr-FR" sz="2000" spc="-10" dirty="0">
                <a:solidFill>
                  <a:srgbClr val="333333"/>
                </a:solidFill>
                <a:latin typeface="Calibri Light"/>
                <a:cs typeface="Verdana"/>
              </a:rPr>
              <a:t>les</a:t>
            </a:r>
            <a:r>
              <a:rPr lang="fr-FR" sz="2000" spc="5" dirty="0">
                <a:solidFill>
                  <a:srgbClr val="333333"/>
                </a:solidFill>
                <a:latin typeface="Calibri Light"/>
                <a:cs typeface="Verdana"/>
              </a:rPr>
              <a:t> </a:t>
            </a:r>
            <a:r>
              <a:rPr lang="fr-FR" sz="2000" spc="-5" dirty="0">
                <a:solidFill>
                  <a:srgbClr val="333333"/>
                </a:solidFill>
                <a:latin typeface="Calibri Light"/>
                <a:cs typeface="Verdana"/>
              </a:rPr>
              <a:t>temps.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Quel est le lien avec la psychose?</a:t>
            </a:r>
            <a:endParaRPr sz="3600" dirty="0">
              <a:latin typeface="Calibri Light"/>
            </a:endParaRPr>
          </a:p>
        </p:txBody>
      </p:sp>
      <p:sp>
        <p:nvSpPr>
          <p:cNvPr id="7" name="Content Placeholder 6"/>
          <p:cNvSpPr>
            <a:spLocks noGrp="1"/>
          </p:cNvSpPr>
          <p:nvPr>
            <p:ph idx="1"/>
          </p:nvPr>
        </p:nvSpPr>
        <p:spPr/>
        <p:txBody>
          <a:bodyPr/>
          <a:lstStyle/>
          <a:p>
            <a:r>
              <a:rPr lang="fr-FR" sz="2000" dirty="0">
                <a:solidFill>
                  <a:srgbClr val="333333"/>
                </a:solidFill>
                <a:latin typeface="Calibri Light"/>
              </a:rPr>
              <a:t>Parfois, d’autres personnes portent une responsabilité partielle, mais des facteurs additionnels importants doivent être pris en compte pour expliquer l’événement.</a:t>
            </a:r>
          </a:p>
          <a:p>
            <a:pPr lvl="0" defTabSz="914400"/>
            <a:r>
              <a:rPr lang="fr-FR" sz="2000" spc="-10" dirty="0">
                <a:solidFill>
                  <a:srgbClr val="004992"/>
                </a:solidFill>
                <a:latin typeface="Calibri Light"/>
                <a:cs typeface="Verdana"/>
              </a:rPr>
              <a:t>Exemple: </a:t>
            </a:r>
            <a:r>
              <a:rPr lang="fr-FR" sz="2000" spc="-5" dirty="0">
                <a:solidFill>
                  <a:srgbClr val="333333"/>
                </a:solidFill>
                <a:latin typeface="Calibri Light"/>
                <a:cs typeface="Verdana"/>
              </a:rPr>
              <a:t>Anna fait </a:t>
            </a:r>
            <a:r>
              <a:rPr lang="fr-FR" sz="2000" dirty="0">
                <a:solidFill>
                  <a:srgbClr val="333333"/>
                </a:solidFill>
                <a:latin typeface="Calibri Light"/>
                <a:cs typeface="Verdana"/>
              </a:rPr>
              <a:t>une</a:t>
            </a:r>
            <a:r>
              <a:rPr lang="fr-FR" sz="2000" spc="35" dirty="0">
                <a:solidFill>
                  <a:srgbClr val="333333"/>
                </a:solidFill>
                <a:latin typeface="Calibri Light"/>
                <a:cs typeface="Verdana"/>
              </a:rPr>
              <a:t> </a:t>
            </a:r>
            <a:r>
              <a:rPr lang="fr-FR" sz="2000" spc="-5" dirty="0">
                <a:solidFill>
                  <a:srgbClr val="333333"/>
                </a:solidFill>
                <a:latin typeface="Calibri Light"/>
                <a:cs typeface="Verdana"/>
              </a:rPr>
              <a:t>rechute.</a:t>
            </a:r>
            <a:endParaRPr lang="fr-FR" sz="2000" dirty="0">
              <a:solidFill>
                <a:srgbClr val="333333"/>
              </a:solidFill>
              <a:latin typeface="Calibri Light"/>
              <a:cs typeface="Verdana"/>
            </a:endParaRPr>
          </a:p>
          <a:p>
            <a:pPr marR="5080" lvl="0" defTabSz="914400"/>
            <a:r>
              <a:rPr lang="fr-FR" sz="2000" spc="-5" dirty="0">
                <a:solidFill>
                  <a:srgbClr val="004992"/>
                </a:solidFill>
                <a:latin typeface="Calibri Light"/>
                <a:cs typeface="Verdana"/>
              </a:rPr>
              <a:t>Son interprétation: </a:t>
            </a:r>
            <a:r>
              <a:rPr lang="fr-FR" sz="2000" spc="-10" dirty="0">
                <a:solidFill>
                  <a:srgbClr val="333333"/>
                </a:solidFill>
                <a:latin typeface="Calibri Light"/>
                <a:cs typeface="Verdana"/>
              </a:rPr>
              <a:t>la </a:t>
            </a:r>
            <a:r>
              <a:rPr lang="fr-FR" sz="2000" spc="-5" dirty="0">
                <a:solidFill>
                  <a:srgbClr val="333333"/>
                </a:solidFill>
                <a:latin typeface="Calibri Light"/>
                <a:cs typeface="Verdana"/>
              </a:rPr>
              <a:t>rechute est </a:t>
            </a:r>
            <a:r>
              <a:rPr lang="fr-FR" sz="2000" spc="-10" dirty="0">
                <a:solidFill>
                  <a:srgbClr val="333333"/>
                </a:solidFill>
                <a:latin typeface="Calibri Light"/>
                <a:cs typeface="Verdana"/>
              </a:rPr>
              <a:t>survenue </a:t>
            </a:r>
            <a:r>
              <a:rPr lang="fr-FR" sz="2000" spc="-5" dirty="0">
                <a:solidFill>
                  <a:srgbClr val="333333"/>
                </a:solidFill>
                <a:latin typeface="Calibri Light"/>
                <a:cs typeface="Verdana"/>
              </a:rPr>
              <a:t>suite </a:t>
            </a:r>
            <a:r>
              <a:rPr lang="fr-FR" sz="2000" dirty="0">
                <a:solidFill>
                  <a:srgbClr val="333333"/>
                </a:solidFill>
                <a:latin typeface="Calibri Light"/>
                <a:cs typeface="Verdana"/>
              </a:rPr>
              <a:t>à une </a:t>
            </a:r>
            <a:r>
              <a:rPr lang="fr-FR" sz="2000" spc="-5" dirty="0">
                <a:solidFill>
                  <a:srgbClr val="333333"/>
                </a:solidFill>
                <a:latin typeface="Calibri Light"/>
                <a:cs typeface="Verdana"/>
              </a:rPr>
              <a:t>rencontre </a:t>
            </a:r>
            <a:r>
              <a:rPr lang="fr-FR" sz="2000" spc="-10" dirty="0">
                <a:solidFill>
                  <a:srgbClr val="333333"/>
                </a:solidFill>
                <a:latin typeface="Calibri Light"/>
                <a:cs typeface="Verdana"/>
              </a:rPr>
              <a:t>avec </a:t>
            </a:r>
            <a:r>
              <a:rPr lang="fr-FR" sz="2000" dirty="0">
                <a:solidFill>
                  <a:srgbClr val="333333"/>
                </a:solidFill>
                <a:latin typeface="Calibri Light"/>
                <a:cs typeface="Verdana"/>
              </a:rPr>
              <a:t>son </a:t>
            </a:r>
            <a:r>
              <a:rPr lang="fr-FR" sz="2000" spc="-10" dirty="0">
                <a:solidFill>
                  <a:srgbClr val="333333"/>
                </a:solidFill>
                <a:latin typeface="Calibri Light"/>
                <a:cs typeface="Verdana"/>
              </a:rPr>
              <a:t>ex-mari </a:t>
            </a:r>
            <a:r>
              <a:rPr lang="fr-FR" sz="2000" spc="-5" dirty="0">
                <a:solidFill>
                  <a:srgbClr val="333333"/>
                </a:solidFill>
                <a:latin typeface="Calibri Light"/>
                <a:cs typeface="Verdana"/>
              </a:rPr>
              <a:t>qui </a:t>
            </a:r>
            <a:r>
              <a:rPr lang="fr-FR" sz="2000" dirty="0">
                <a:solidFill>
                  <a:srgbClr val="333333"/>
                </a:solidFill>
                <a:latin typeface="Calibri Light"/>
                <a:cs typeface="Verdana"/>
              </a:rPr>
              <a:t>a </a:t>
            </a:r>
            <a:r>
              <a:rPr lang="fr-FR" sz="2000" spc="-5" dirty="0">
                <a:solidFill>
                  <a:srgbClr val="333333"/>
                </a:solidFill>
                <a:latin typeface="Calibri Light"/>
                <a:cs typeface="Verdana"/>
              </a:rPr>
              <a:t>engendré </a:t>
            </a:r>
            <a:r>
              <a:rPr lang="fr-FR" sz="2000" dirty="0">
                <a:solidFill>
                  <a:srgbClr val="333333"/>
                </a:solidFill>
                <a:latin typeface="Calibri Light"/>
                <a:cs typeface="Verdana"/>
              </a:rPr>
              <a:t>une </a:t>
            </a:r>
            <a:r>
              <a:rPr lang="fr-FR" sz="2000" spc="-10" dirty="0">
                <a:solidFill>
                  <a:srgbClr val="333333"/>
                </a:solidFill>
                <a:latin typeface="Calibri Light"/>
                <a:cs typeface="Verdana"/>
              </a:rPr>
              <a:t>réminiscence </a:t>
            </a:r>
            <a:r>
              <a:rPr lang="fr-FR" sz="2000" spc="-5" dirty="0">
                <a:solidFill>
                  <a:srgbClr val="333333"/>
                </a:solidFill>
                <a:latin typeface="Calibri Light"/>
                <a:cs typeface="Verdana"/>
              </a:rPr>
              <a:t>de </a:t>
            </a:r>
            <a:r>
              <a:rPr lang="fr-FR" sz="2000" spc="-10" dirty="0">
                <a:solidFill>
                  <a:srgbClr val="333333"/>
                </a:solidFill>
                <a:latin typeface="Calibri Light"/>
                <a:cs typeface="Verdana"/>
              </a:rPr>
              <a:t>mauvais souvenirs. </a:t>
            </a:r>
            <a:r>
              <a:rPr lang="fr-FR" sz="2000" spc="-5" dirty="0">
                <a:solidFill>
                  <a:srgbClr val="333333"/>
                </a:solidFill>
                <a:latin typeface="Calibri Light"/>
                <a:cs typeface="Verdana"/>
              </a:rPr>
              <a:t>Ils </a:t>
            </a:r>
            <a:r>
              <a:rPr lang="fr-FR" sz="2000" dirty="0">
                <a:solidFill>
                  <a:srgbClr val="333333"/>
                </a:solidFill>
                <a:latin typeface="Calibri Light"/>
                <a:cs typeface="Verdana"/>
              </a:rPr>
              <a:t>se </a:t>
            </a:r>
            <a:r>
              <a:rPr lang="fr-FR" sz="2000" spc="-5" dirty="0">
                <a:solidFill>
                  <a:srgbClr val="333333"/>
                </a:solidFill>
                <a:latin typeface="Calibri Light"/>
                <a:cs typeface="Verdana"/>
              </a:rPr>
              <a:t>disputaient beaucoup </a:t>
            </a:r>
            <a:r>
              <a:rPr lang="fr-FR" sz="2000" spc="-10" dirty="0">
                <a:solidFill>
                  <a:srgbClr val="333333"/>
                </a:solidFill>
                <a:latin typeface="Calibri Light"/>
                <a:cs typeface="Verdana"/>
              </a:rPr>
              <a:t>durant leur</a:t>
            </a:r>
            <a:r>
              <a:rPr lang="fr-FR" sz="2000" dirty="0">
                <a:solidFill>
                  <a:srgbClr val="333333"/>
                </a:solidFill>
                <a:latin typeface="Calibri Light"/>
                <a:cs typeface="Verdana"/>
              </a:rPr>
              <a:t> </a:t>
            </a:r>
            <a:r>
              <a:rPr lang="fr-FR" sz="2000" spc="-5" dirty="0">
                <a:solidFill>
                  <a:srgbClr val="333333"/>
                </a:solidFill>
                <a:latin typeface="Calibri Light"/>
                <a:cs typeface="Verdana"/>
              </a:rPr>
              <a:t>mariage.</a:t>
            </a:r>
            <a:endParaRPr lang="fr-FR" sz="2000" dirty="0">
              <a:solidFill>
                <a:srgbClr val="333333"/>
              </a:solidFill>
              <a:latin typeface="Calibri Light"/>
              <a:cs typeface="Verdana"/>
            </a:endParaRPr>
          </a:p>
          <a:p>
            <a:pPr marR="74295" lvl="0" defTabSz="914400"/>
            <a:r>
              <a:rPr lang="fr-FR" sz="2000" spc="-15" dirty="0">
                <a:solidFill>
                  <a:srgbClr val="004992"/>
                </a:solidFill>
                <a:latin typeface="Calibri Light"/>
                <a:cs typeface="Verdana"/>
              </a:rPr>
              <a:t>Facteurs </a:t>
            </a:r>
            <a:r>
              <a:rPr lang="fr-FR" sz="2000" spc="-5" dirty="0">
                <a:solidFill>
                  <a:srgbClr val="004992"/>
                </a:solidFill>
                <a:latin typeface="Calibri Light"/>
                <a:cs typeface="Verdana"/>
              </a:rPr>
              <a:t>additionnels: </a:t>
            </a:r>
            <a:r>
              <a:rPr lang="fr-FR" sz="2000" spc="-5" dirty="0">
                <a:solidFill>
                  <a:srgbClr val="333333"/>
                </a:solidFill>
                <a:latin typeface="Calibri Light"/>
                <a:cs typeface="Verdana"/>
              </a:rPr>
              <a:t>cet aspect </a:t>
            </a:r>
            <a:r>
              <a:rPr lang="fr-FR" sz="2000" spc="-10" dirty="0">
                <a:solidFill>
                  <a:srgbClr val="333333"/>
                </a:solidFill>
                <a:latin typeface="Calibri Light"/>
                <a:cs typeface="Verdana"/>
              </a:rPr>
              <a:t>pourrait </a:t>
            </a:r>
            <a:r>
              <a:rPr lang="fr-FR" sz="2000" spc="-5" dirty="0">
                <a:solidFill>
                  <a:srgbClr val="333333"/>
                </a:solidFill>
                <a:latin typeface="Calibri Light"/>
                <a:cs typeface="Verdana"/>
              </a:rPr>
              <a:t>jouer un </a:t>
            </a:r>
            <a:r>
              <a:rPr lang="fr-FR" sz="2000" spc="-10" dirty="0">
                <a:solidFill>
                  <a:srgbClr val="333333"/>
                </a:solidFill>
                <a:latin typeface="Calibri Light"/>
                <a:cs typeface="Verdana"/>
              </a:rPr>
              <a:t>rôle. </a:t>
            </a:r>
            <a:r>
              <a:rPr lang="fr-FR" sz="2000" spc="-5" dirty="0">
                <a:solidFill>
                  <a:srgbClr val="333333"/>
                </a:solidFill>
                <a:latin typeface="Calibri Light"/>
                <a:cs typeface="Verdana"/>
              </a:rPr>
              <a:t>Cependant </a:t>
            </a:r>
            <a:r>
              <a:rPr lang="fr-FR" sz="2000" spc="-10" dirty="0">
                <a:solidFill>
                  <a:srgbClr val="333333"/>
                </a:solidFill>
                <a:latin typeface="Calibri Light"/>
                <a:cs typeface="Verdana"/>
              </a:rPr>
              <a:t>il </a:t>
            </a:r>
            <a:r>
              <a:rPr lang="fr-FR" sz="2000" spc="-5" dirty="0">
                <a:solidFill>
                  <a:srgbClr val="333333"/>
                </a:solidFill>
                <a:latin typeface="Calibri Light"/>
                <a:cs typeface="Verdana"/>
              </a:rPr>
              <a:t>semble important d'en prendre </a:t>
            </a:r>
            <a:r>
              <a:rPr lang="fr-FR" sz="2000" spc="-10" dirty="0">
                <a:solidFill>
                  <a:srgbClr val="333333"/>
                </a:solidFill>
                <a:latin typeface="Calibri Light"/>
                <a:cs typeface="Verdana"/>
              </a:rPr>
              <a:t>d'autres en </a:t>
            </a:r>
            <a:r>
              <a:rPr lang="fr-FR" sz="2000" spc="-5" dirty="0">
                <a:solidFill>
                  <a:srgbClr val="333333"/>
                </a:solidFill>
                <a:latin typeface="Calibri Light"/>
                <a:cs typeface="Verdana"/>
              </a:rPr>
              <a:t>compte, </a:t>
            </a:r>
            <a:r>
              <a:rPr lang="fr-FR" sz="2000" dirty="0">
                <a:solidFill>
                  <a:srgbClr val="333333"/>
                </a:solidFill>
                <a:latin typeface="Calibri Light"/>
                <a:cs typeface="Verdana"/>
              </a:rPr>
              <a:t>comme </a:t>
            </a:r>
            <a:r>
              <a:rPr lang="fr-FR" sz="2000" spc="-10" dirty="0">
                <a:solidFill>
                  <a:srgbClr val="333333"/>
                </a:solidFill>
                <a:latin typeface="Calibri Light"/>
                <a:cs typeface="Verdana"/>
              </a:rPr>
              <a:t>le </a:t>
            </a:r>
            <a:r>
              <a:rPr lang="fr-FR" sz="2000" spc="-5" dirty="0">
                <a:solidFill>
                  <a:srgbClr val="333333"/>
                </a:solidFill>
                <a:latin typeface="Calibri Light"/>
                <a:cs typeface="Verdana"/>
              </a:rPr>
              <a:t>fait </a:t>
            </a:r>
            <a:r>
              <a:rPr lang="fr-FR" sz="2000" spc="-10" dirty="0">
                <a:solidFill>
                  <a:srgbClr val="333333"/>
                </a:solidFill>
                <a:latin typeface="Calibri Light"/>
                <a:cs typeface="Verdana"/>
              </a:rPr>
              <a:t>qu’elle aie </a:t>
            </a:r>
            <a:r>
              <a:rPr lang="fr-FR" sz="2000" spc="-5" dirty="0">
                <a:solidFill>
                  <a:srgbClr val="333333"/>
                </a:solidFill>
                <a:latin typeface="Calibri Light"/>
                <a:cs typeface="Verdana"/>
              </a:rPr>
              <a:t>arrêté </a:t>
            </a:r>
            <a:r>
              <a:rPr lang="fr-FR" sz="2000" dirty="0">
                <a:solidFill>
                  <a:srgbClr val="333333"/>
                </a:solidFill>
                <a:latin typeface="Calibri Light"/>
                <a:cs typeface="Verdana"/>
              </a:rPr>
              <a:t>son </a:t>
            </a:r>
            <a:r>
              <a:rPr lang="fr-FR" sz="2000" spc="-10" dirty="0">
                <a:solidFill>
                  <a:srgbClr val="333333"/>
                </a:solidFill>
                <a:latin typeface="Calibri Light"/>
                <a:cs typeface="Verdana"/>
              </a:rPr>
              <a:t>traitement, </a:t>
            </a:r>
            <a:r>
              <a:rPr lang="fr-FR" sz="2000" spc="-5" dirty="0">
                <a:solidFill>
                  <a:srgbClr val="333333"/>
                </a:solidFill>
                <a:latin typeface="Calibri Light"/>
                <a:cs typeface="Verdana"/>
              </a:rPr>
              <a:t>que de </a:t>
            </a:r>
            <a:r>
              <a:rPr lang="fr-FR" sz="2000" spc="-10" dirty="0">
                <a:solidFill>
                  <a:srgbClr val="333333"/>
                </a:solidFill>
                <a:latin typeface="Calibri Light"/>
                <a:cs typeface="Verdana"/>
              </a:rPr>
              <a:t>grosses </a:t>
            </a:r>
            <a:r>
              <a:rPr lang="fr-FR" sz="2000" spc="-5" dirty="0">
                <a:solidFill>
                  <a:srgbClr val="333333"/>
                </a:solidFill>
                <a:latin typeface="Calibri Light"/>
                <a:cs typeface="Verdana"/>
              </a:rPr>
              <a:t>disputes </a:t>
            </a:r>
            <a:r>
              <a:rPr lang="fr-FR" sz="2000" dirty="0">
                <a:solidFill>
                  <a:srgbClr val="333333"/>
                </a:solidFill>
                <a:latin typeface="Calibri Light"/>
                <a:cs typeface="Verdana"/>
              </a:rPr>
              <a:t>ont </a:t>
            </a:r>
            <a:r>
              <a:rPr lang="fr-FR" sz="2000" spc="-5" dirty="0">
                <a:solidFill>
                  <a:srgbClr val="333333"/>
                </a:solidFill>
                <a:latin typeface="Calibri Light"/>
                <a:cs typeface="Verdana"/>
              </a:rPr>
              <a:t>eu </a:t>
            </a:r>
            <a:r>
              <a:rPr lang="fr-FR" sz="2000" spc="-15" dirty="0">
                <a:solidFill>
                  <a:srgbClr val="333333"/>
                </a:solidFill>
                <a:latin typeface="Calibri Light"/>
                <a:cs typeface="Verdana"/>
              </a:rPr>
              <a:t>lieu </a:t>
            </a:r>
            <a:r>
              <a:rPr lang="fr-FR" sz="2000" dirty="0">
                <a:solidFill>
                  <a:srgbClr val="333333"/>
                </a:solidFill>
                <a:latin typeface="Calibri Light"/>
                <a:cs typeface="Verdana"/>
              </a:rPr>
              <a:t>au </a:t>
            </a:r>
            <a:r>
              <a:rPr lang="fr-FR" sz="2000" spc="-15" dirty="0">
                <a:solidFill>
                  <a:srgbClr val="333333"/>
                </a:solidFill>
                <a:latin typeface="Calibri Light"/>
                <a:cs typeface="Verdana"/>
              </a:rPr>
              <a:t>travail </a:t>
            </a:r>
            <a:r>
              <a:rPr lang="fr-FR" sz="2000" spc="-5" dirty="0">
                <a:solidFill>
                  <a:srgbClr val="333333"/>
                </a:solidFill>
                <a:latin typeface="Calibri Light"/>
                <a:cs typeface="Verdana"/>
              </a:rPr>
              <a:t>et </a:t>
            </a:r>
            <a:r>
              <a:rPr lang="fr-FR" sz="2000" spc="-10" dirty="0">
                <a:solidFill>
                  <a:srgbClr val="333333"/>
                </a:solidFill>
                <a:latin typeface="Calibri Light"/>
                <a:cs typeface="Verdana"/>
              </a:rPr>
              <a:t>qu’elle </a:t>
            </a:r>
            <a:r>
              <a:rPr lang="fr-FR" sz="2000" dirty="0">
                <a:solidFill>
                  <a:srgbClr val="333333"/>
                </a:solidFill>
                <a:latin typeface="Calibri Light"/>
                <a:cs typeface="Verdana"/>
              </a:rPr>
              <a:t>a </a:t>
            </a:r>
            <a:r>
              <a:rPr lang="fr-FR" sz="2000" spc="-5" dirty="0">
                <a:solidFill>
                  <a:srgbClr val="333333"/>
                </a:solidFill>
                <a:latin typeface="Calibri Light"/>
                <a:cs typeface="Verdana"/>
              </a:rPr>
              <a:t>peur de perdre </a:t>
            </a:r>
            <a:r>
              <a:rPr lang="fr-FR" sz="2000" dirty="0">
                <a:solidFill>
                  <a:srgbClr val="333333"/>
                </a:solidFill>
                <a:latin typeface="Calibri Light"/>
                <a:cs typeface="Verdana"/>
              </a:rPr>
              <a:t>sa </a:t>
            </a:r>
            <a:r>
              <a:rPr lang="fr-FR" sz="2000" spc="-5" dirty="0">
                <a:solidFill>
                  <a:srgbClr val="333333"/>
                </a:solidFill>
                <a:latin typeface="Calibri Light"/>
                <a:cs typeface="Verdana"/>
              </a:rPr>
              <a:t>place.</a:t>
            </a:r>
            <a:endParaRPr lang="en-US" sz="2000" dirty="0">
              <a:latin typeface="Calibri Light"/>
            </a:endParaRPr>
          </a:p>
        </p:txBody>
      </p:sp>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133579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56</a:t>
            </a:fld>
            <a:endParaRPr lang="en-US"/>
          </a:p>
        </p:txBody>
      </p:sp>
      <p:graphicFrame>
        <p:nvGraphicFramePr>
          <p:cNvPr id="7" name="Group 2"/>
          <p:cNvGraphicFramePr>
            <a:graphicFrameLocks noGrp="1"/>
          </p:cNvGraphicFramePr>
          <p:nvPr>
            <p:extLst>
              <p:ext uri="{D42A27DB-BD31-4B8C-83A1-F6EECF244321}">
                <p14:modId xmlns:p14="http://schemas.microsoft.com/office/powerpoint/2010/main" val="3434994567"/>
              </p:ext>
            </p:extLst>
          </p:nvPr>
        </p:nvGraphicFramePr>
        <p:xfrm>
          <a:off x="408954" y="2011680"/>
          <a:ext cx="11375999" cy="4809109"/>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 </a:t>
                      </a: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 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
                <a:tc>
                  <a:txBody>
                    <a:bodyPr/>
                    <a:lstStyle/>
                    <a:p>
                      <a:pPr marL="91440">
                        <a:lnSpc>
                          <a:spcPct val="100000"/>
                        </a:lnSpc>
                        <a:spcBef>
                          <a:spcPts val="355"/>
                        </a:spcBef>
                      </a:pPr>
                      <a:r>
                        <a:rPr lang="en-US" sz="1000">
                          <a:solidFill>
                            <a:srgbClr val="333333"/>
                          </a:solidFill>
                          <a:latin typeface="Calibri Light"/>
                          <a:cs typeface="Verdana"/>
                        </a:rPr>
                        <a:t>Vic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Doctor greating patient [sic]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dirty="0">
                          <a:solidFill>
                            <a:srgbClr val="333333"/>
                          </a:solidFill>
                          <a:latin typeface="Calibri Light"/>
                          <a:cs typeface="Verdana"/>
                        </a:rPr>
                        <a:t>A doctor is shaking a patient’s hand/Ein Arzt schüttelt einem Patienten die Hand</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84048">
                <a:tc>
                  <a:txBody>
                    <a:bodyPr/>
                    <a:lstStyle/>
                    <a:p>
                      <a:pPr marL="91440">
                        <a:lnSpc>
                          <a:spcPct val="100000"/>
                        </a:lnSpc>
                        <a:spcBef>
                          <a:spcPts val="355"/>
                        </a:spcBef>
                      </a:pPr>
                      <a:r>
                        <a:rPr lang="en-US" sz="1000" spc="-5">
                          <a:solidFill>
                            <a:srgbClr val="333333"/>
                          </a:solidFill>
                          <a:latin typeface="Calibri Light"/>
                          <a:cs typeface="Verdana"/>
                        </a:rPr>
                        <a:t>Benny-Kristin Fischer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dirty="0">
                          <a:solidFill>
                            <a:srgbClr val="333333"/>
                          </a:solidFill>
                          <a:latin typeface="Calibri Light"/>
                          <a:cs typeface="Verdana"/>
                        </a:rPr>
                        <a:t>Produced for the MCT/Anfertigung für das MKT; © Arbeitsgruppe Neuropsychologie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dirty="0">
                          <a:solidFill>
                            <a:srgbClr val="333333"/>
                          </a:solidFill>
                          <a:latin typeface="Calibri Light"/>
                          <a:cs typeface="Verdana"/>
                        </a:rPr>
                        <a:t>Various motives: pupil, ice hockey player/ </a:t>
                      </a:r>
                      <a:r>
                        <a:rPr lang="en-US" sz="1000" spc="-5" dirty="0" err="1">
                          <a:solidFill>
                            <a:srgbClr val="333333"/>
                          </a:solidFill>
                          <a:latin typeface="Calibri Light"/>
                          <a:cs typeface="Verdana"/>
                        </a:rPr>
                        <a:t>Verschiedene</a:t>
                      </a:r>
                      <a:r>
                        <a:rPr lang="en-US" sz="1000" spc="-5" dirty="0">
                          <a:solidFill>
                            <a:srgbClr val="333333"/>
                          </a:solidFill>
                          <a:latin typeface="Calibri Light"/>
                          <a:cs typeface="Verdana"/>
                        </a:rPr>
                        <a:t> Motive: </a:t>
                      </a:r>
                      <a:r>
                        <a:rPr lang="en-US" sz="1000" spc="-5" dirty="0" err="1">
                          <a:solidFill>
                            <a:srgbClr val="333333"/>
                          </a:solidFill>
                          <a:latin typeface="Calibri Light"/>
                          <a:cs typeface="Verdana"/>
                        </a:rPr>
                        <a:t>Schüler</a:t>
                      </a:r>
                      <a:r>
                        <a:rPr lang="en-US" sz="1000" spc="-5" dirty="0">
                          <a:solidFill>
                            <a:srgbClr val="333333"/>
                          </a:solidFill>
                          <a:latin typeface="Calibri Light"/>
                          <a:cs typeface="Verdana"/>
                        </a:rPr>
                        <a:t>, </a:t>
                      </a:r>
                      <a:r>
                        <a:rPr lang="en-US" sz="1000" spc="-5" dirty="0" err="1">
                          <a:solidFill>
                            <a:srgbClr val="333333"/>
                          </a:solidFill>
                          <a:latin typeface="Calibri Light"/>
                          <a:cs typeface="Verdana"/>
                        </a:rPr>
                        <a:t>Eishockeyspieler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84048">
                <a:tc>
                  <a:txBody>
                    <a:bodyPr/>
                    <a:lstStyle/>
                    <a:p>
                      <a:pPr marL="91440">
                        <a:lnSpc>
                          <a:spcPct val="100000"/>
                        </a:lnSpc>
                        <a:spcBef>
                          <a:spcPts val="355"/>
                        </a:spcBef>
                      </a:pPr>
                      <a:r>
                        <a:rPr lang="en-US" sz="1000" spc="-5">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DSCF0486</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dirty="0">
                          <a:solidFill>
                            <a:srgbClr val="333333"/>
                          </a:solidFill>
                          <a:latin typeface="Calibri Light"/>
                          <a:cs typeface="Verdana"/>
                        </a:rPr>
                        <a:t>A friend is talking behind your back (wispering)/Freundin hat hinter Ihrem Rücken geredet (flüstern)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4048">
                <a:tc>
                  <a:txBody>
                    <a:bodyPr/>
                    <a:lstStyle/>
                    <a:p>
                      <a:pPr marL="91440">
                        <a:lnSpc>
                          <a:spcPct val="100000"/>
                        </a:lnSpc>
                        <a:spcBef>
                          <a:spcPts val="355"/>
                        </a:spcBef>
                      </a:pPr>
                      <a:r>
                        <a:rPr lang="en-US" sz="1000">
                          <a:solidFill>
                            <a:srgbClr val="333333"/>
                          </a:solidFill>
                          <a:latin typeface="Calibri Light"/>
                          <a:cs typeface="Verdana"/>
                        </a:rPr>
                        <a:t>rileyroxx</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Job Interview #2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dirty="0">
                          <a:solidFill>
                            <a:srgbClr val="333333"/>
                          </a:solidFill>
                          <a:latin typeface="Calibri Light"/>
                          <a:cs typeface="Verdana"/>
                        </a:rPr>
                        <a:t>You are invited for a job interview (man dressed in grey shirt + tie)/</a:t>
                      </a:r>
                      <a:r>
                        <a:rPr lang="en-US" sz="1000" dirty="0" err="1">
                          <a:solidFill>
                            <a:srgbClr val="333333"/>
                          </a:solidFill>
                          <a:latin typeface="Calibri Light"/>
                          <a:cs typeface="Verdana"/>
                        </a:rPr>
                        <a:t>Vorstellungsgespräch</a:t>
                      </a:r>
                      <a:r>
                        <a:rPr lang="en-US" sz="1000" dirty="0">
                          <a:solidFill>
                            <a:srgbClr val="333333"/>
                          </a:solidFill>
                          <a:latin typeface="Calibri Light"/>
                          <a:cs typeface="Verdana"/>
                        </a:rPr>
                        <a:t> (Mann in </a:t>
                      </a:r>
                      <a:r>
                        <a:rPr lang="en-US" sz="1000" dirty="0" err="1">
                          <a:solidFill>
                            <a:srgbClr val="333333"/>
                          </a:solidFill>
                          <a:latin typeface="Calibri Light"/>
                          <a:cs typeface="Verdana"/>
                        </a:rPr>
                        <a:t>schwarzem</a:t>
                      </a:r>
                      <a:r>
                        <a:rPr lang="en-US" sz="1000" dirty="0">
                          <a:solidFill>
                            <a:srgbClr val="333333"/>
                          </a:solidFill>
                          <a:latin typeface="Calibri Light"/>
                          <a:cs typeface="Verdana"/>
                        </a:rPr>
                        <a:t> </a:t>
                      </a:r>
                      <a:r>
                        <a:rPr lang="en-US" sz="1000" dirty="0" err="1">
                          <a:solidFill>
                            <a:srgbClr val="333333"/>
                          </a:solidFill>
                          <a:latin typeface="Calibri Light"/>
                          <a:cs typeface="Verdana"/>
                        </a:rPr>
                        <a:t>Hemd</a:t>
                      </a:r>
                      <a:r>
                        <a:rPr lang="en-US" sz="1000" dirty="0">
                          <a:solidFill>
                            <a:srgbClr val="333333"/>
                          </a:solidFill>
                          <a:latin typeface="Calibri Light"/>
                          <a:cs typeface="Verdana"/>
                        </a:rPr>
                        <a:t> u. </a:t>
                      </a:r>
                      <a:r>
                        <a:rPr lang="en-US" sz="1000" dirty="0" err="1">
                          <a:solidFill>
                            <a:srgbClr val="333333"/>
                          </a:solidFill>
                          <a:latin typeface="Calibri Light"/>
                          <a:cs typeface="Verdana"/>
                        </a:rPr>
                        <a:t>Krawatte</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84048">
                <a:tc>
                  <a:txBody>
                    <a:bodyPr/>
                    <a:lstStyle/>
                    <a:p>
                      <a:pPr marL="91440">
                        <a:lnSpc>
                          <a:spcPct val="100000"/>
                        </a:lnSpc>
                        <a:spcBef>
                          <a:spcPts val="355"/>
                        </a:spcBef>
                      </a:pPr>
                      <a:r>
                        <a:rPr lang="en-US" sz="1000">
                          <a:solidFill>
                            <a:srgbClr val="333333"/>
                          </a:solidFill>
                          <a:latin typeface="Calibri Light"/>
                          <a:cs typeface="Verdana"/>
                        </a:rPr>
                        <a:t>bre 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dirty="0">
                          <a:solidFill>
                            <a:srgbClr val="333333"/>
                          </a:solidFill>
                          <a:latin typeface="Calibri Light"/>
                          <a:cs typeface="Verdana"/>
                        </a:rPr>
                        <a:t>This is what the webcam sees through a peephole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dirty="0">
                          <a:solidFill>
                            <a:srgbClr val="333333"/>
                          </a:solidFill>
                          <a:latin typeface="Calibri Light"/>
                          <a:cs typeface="Verdana"/>
                        </a:rPr>
                        <a:t>A friend is unpleasantly surprised by your spontaneous visit (man in a spyhole)/</a:t>
                      </a:r>
                      <a:r>
                        <a:rPr lang="en-US" sz="1000" dirty="0" err="1">
                          <a:solidFill>
                            <a:srgbClr val="333333"/>
                          </a:solidFill>
                          <a:latin typeface="Calibri Light"/>
                          <a:cs typeface="Verdana"/>
                        </a:rPr>
                        <a:t>Eine</a:t>
                      </a:r>
                      <a:r>
                        <a:rPr lang="en-US" sz="1000" dirty="0">
                          <a:solidFill>
                            <a:srgbClr val="333333"/>
                          </a:solidFill>
                          <a:latin typeface="Calibri Light"/>
                          <a:cs typeface="Verdana"/>
                        </a:rPr>
                        <a:t> </a:t>
                      </a:r>
                      <a:r>
                        <a:rPr lang="en-US" sz="1000" dirty="0" err="1">
                          <a:solidFill>
                            <a:srgbClr val="333333"/>
                          </a:solidFill>
                          <a:latin typeface="Calibri Light"/>
                          <a:cs typeface="Verdana"/>
                        </a:rPr>
                        <a:t>Freundin</a:t>
                      </a:r>
                      <a:r>
                        <a:rPr lang="en-US" sz="1000" dirty="0">
                          <a:solidFill>
                            <a:srgbClr val="333333"/>
                          </a:solidFill>
                          <a:latin typeface="Calibri Light"/>
                          <a:cs typeface="Verdana"/>
                        </a:rPr>
                        <a:t> </a:t>
                      </a:r>
                      <a:r>
                        <a:rPr lang="en-US" sz="1000" dirty="0" err="1">
                          <a:solidFill>
                            <a:srgbClr val="333333"/>
                          </a:solidFill>
                          <a:latin typeface="Calibri Light"/>
                          <a:cs typeface="Verdana"/>
                        </a:rPr>
                        <a:t>ist</a:t>
                      </a:r>
                      <a:r>
                        <a:rPr lang="en-US" sz="1000" dirty="0">
                          <a:solidFill>
                            <a:srgbClr val="333333"/>
                          </a:solidFill>
                          <a:latin typeface="Calibri Light"/>
                          <a:cs typeface="Verdana"/>
                        </a:rPr>
                        <a:t> von </a:t>
                      </a:r>
                      <a:r>
                        <a:rPr lang="en-US" sz="1000" dirty="0" err="1">
                          <a:solidFill>
                            <a:srgbClr val="333333"/>
                          </a:solidFill>
                          <a:latin typeface="Calibri Light"/>
                          <a:cs typeface="Verdana"/>
                        </a:rPr>
                        <a:t>ihrem</a:t>
                      </a:r>
                      <a:r>
                        <a:rPr lang="en-US" sz="1000" dirty="0">
                          <a:solidFill>
                            <a:srgbClr val="333333"/>
                          </a:solidFill>
                          <a:latin typeface="Calibri Light"/>
                          <a:cs typeface="Verdana"/>
                        </a:rPr>
                        <a:t> </a:t>
                      </a:r>
                      <a:r>
                        <a:rPr lang="en-US" sz="1000" dirty="0" err="1">
                          <a:solidFill>
                            <a:srgbClr val="333333"/>
                          </a:solidFill>
                          <a:latin typeface="Calibri Light"/>
                          <a:cs typeface="Verdana"/>
                        </a:rPr>
                        <a:t>Besuch</a:t>
                      </a:r>
                      <a:r>
                        <a:rPr lang="en-US" sz="1000" dirty="0">
                          <a:solidFill>
                            <a:srgbClr val="333333"/>
                          </a:solidFill>
                          <a:latin typeface="Calibri Light"/>
                          <a:cs typeface="Verdana"/>
                        </a:rPr>
                        <a:t> </a:t>
                      </a:r>
                      <a:r>
                        <a:rPr lang="en-US" sz="1000" dirty="0" err="1">
                          <a:solidFill>
                            <a:srgbClr val="333333"/>
                          </a:solidFill>
                          <a:latin typeface="Calibri Light"/>
                          <a:cs typeface="Verdana"/>
                        </a:rPr>
                        <a:t>unangenehm</a:t>
                      </a:r>
                      <a:r>
                        <a:rPr lang="en-US" sz="1000" dirty="0">
                          <a:solidFill>
                            <a:srgbClr val="333333"/>
                          </a:solidFill>
                          <a:latin typeface="Calibri Light"/>
                          <a:cs typeface="Verdana"/>
                        </a:rPr>
                        <a:t> </a:t>
                      </a:r>
                      <a:r>
                        <a:rPr lang="en-US" sz="1000" dirty="0" err="1">
                          <a:solidFill>
                            <a:srgbClr val="333333"/>
                          </a:solidFill>
                          <a:latin typeface="Calibri Light"/>
                          <a:cs typeface="Verdana"/>
                        </a:rPr>
                        <a:t>überrascht</a:t>
                      </a:r>
                      <a:r>
                        <a:rPr lang="en-US" sz="1000" dirty="0">
                          <a:solidFill>
                            <a:srgbClr val="333333"/>
                          </a:solidFill>
                          <a:latin typeface="Calibri Light"/>
                          <a:cs typeface="Verdana"/>
                        </a:rPr>
                        <a:t> (Mann </a:t>
                      </a:r>
                      <a:r>
                        <a:rPr lang="en-US" sz="1000" dirty="0" err="1">
                          <a:solidFill>
                            <a:srgbClr val="333333"/>
                          </a:solidFill>
                          <a:latin typeface="Calibri Light"/>
                          <a:cs typeface="Verdana"/>
                        </a:rPr>
                        <a:t>im</a:t>
                      </a:r>
                      <a:r>
                        <a:rPr lang="en-US" sz="1000" dirty="0">
                          <a:solidFill>
                            <a:srgbClr val="333333"/>
                          </a:solidFill>
                          <a:latin typeface="Calibri Light"/>
                          <a:cs typeface="Verdana"/>
                        </a:rPr>
                        <a:t> </a:t>
                      </a:r>
                      <a:r>
                        <a:rPr lang="en-US" sz="1000" dirty="0" err="1">
                          <a:solidFill>
                            <a:srgbClr val="333333"/>
                          </a:solidFill>
                          <a:latin typeface="Calibri Light"/>
                          <a:cs typeface="Verdana"/>
                        </a:rPr>
                        <a:t>Spion</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84048">
                <a:tc>
                  <a:txBody>
                    <a:bodyPr/>
                    <a:lstStyle/>
                    <a:p>
                      <a:pPr marL="91440">
                        <a:lnSpc>
                          <a:spcPct val="100000"/>
                        </a:lnSpc>
                        <a:spcBef>
                          <a:spcPts val="360"/>
                        </a:spcBef>
                      </a:pPr>
                      <a:r>
                        <a:rPr lang="en-US" sz="1000">
                          <a:solidFill>
                            <a:srgbClr val="333333"/>
                          </a:solidFill>
                          <a:latin typeface="Calibri Light"/>
                          <a:cs typeface="Verdana"/>
                        </a:rPr>
                        <a:t>yanec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laughter workshop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dirty="0">
                          <a:solidFill>
                            <a:srgbClr val="333333"/>
                          </a:solidFill>
                          <a:latin typeface="Calibri Light"/>
                          <a:cs typeface="Verdana"/>
                        </a:rPr>
                        <a:t>Other people laugh while you are talking (celebration)/</a:t>
                      </a:r>
                      <a:r>
                        <a:rPr lang="en-US" sz="1000" dirty="0" err="1">
                          <a:solidFill>
                            <a:srgbClr val="333333"/>
                          </a:solidFill>
                          <a:latin typeface="Calibri Light"/>
                          <a:cs typeface="Verdana"/>
                        </a:rPr>
                        <a:t>Andere</a:t>
                      </a:r>
                      <a:r>
                        <a:rPr lang="en-US" sz="1000" dirty="0">
                          <a:solidFill>
                            <a:srgbClr val="333333"/>
                          </a:solidFill>
                          <a:latin typeface="Calibri Light"/>
                          <a:cs typeface="Verdana"/>
                        </a:rPr>
                        <a:t> </a:t>
                      </a:r>
                      <a:r>
                        <a:rPr lang="en-US" sz="1000" dirty="0" err="1">
                          <a:solidFill>
                            <a:srgbClr val="333333"/>
                          </a:solidFill>
                          <a:latin typeface="Calibri Light"/>
                          <a:cs typeface="Verdana"/>
                        </a:rPr>
                        <a:t>fangen</a:t>
                      </a:r>
                      <a:r>
                        <a:rPr lang="en-US" sz="1000" dirty="0">
                          <a:solidFill>
                            <a:srgbClr val="333333"/>
                          </a:solidFill>
                          <a:latin typeface="Calibri Light"/>
                          <a:cs typeface="Verdana"/>
                        </a:rPr>
                        <a:t> an </a:t>
                      </a:r>
                      <a:r>
                        <a:rPr lang="en-US" sz="1000" dirty="0" err="1">
                          <a:solidFill>
                            <a:srgbClr val="333333"/>
                          </a:solidFill>
                          <a:latin typeface="Calibri Light"/>
                          <a:cs typeface="Verdana"/>
                        </a:rPr>
                        <a:t>zu</a:t>
                      </a:r>
                      <a:r>
                        <a:rPr lang="en-US" sz="1000" dirty="0">
                          <a:solidFill>
                            <a:srgbClr val="333333"/>
                          </a:solidFill>
                          <a:latin typeface="Calibri Light"/>
                          <a:cs typeface="Verdana"/>
                        </a:rPr>
                        <a:t> </a:t>
                      </a:r>
                      <a:r>
                        <a:rPr lang="en-US" sz="1000" dirty="0" err="1">
                          <a:solidFill>
                            <a:srgbClr val="333333"/>
                          </a:solidFill>
                          <a:latin typeface="Calibri Light"/>
                          <a:cs typeface="Verdana"/>
                        </a:rPr>
                        <a:t>lachen</a:t>
                      </a:r>
                      <a:r>
                        <a:rPr lang="en-US" sz="1000" dirty="0">
                          <a:solidFill>
                            <a:srgbClr val="333333"/>
                          </a:solidFill>
                          <a:latin typeface="Calibri Light"/>
                          <a:cs typeface="Verdana"/>
                        </a:rPr>
                        <a:t>, </a:t>
                      </a:r>
                      <a:r>
                        <a:rPr lang="en-US" sz="1000" dirty="0" err="1">
                          <a:solidFill>
                            <a:srgbClr val="333333"/>
                          </a:solidFill>
                          <a:latin typeface="Calibri Light"/>
                          <a:cs typeface="Verdana"/>
                        </a:rPr>
                        <a:t>während</a:t>
                      </a:r>
                      <a:r>
                        <a:rPr lang="en-US" sz="1000" dirty="0">
                          <a:solidFill>
                            <a:srgbClr val="333333"/>
                          </a:solidFill>
                          <a:latin typeface="Calibri Light"/>
                          <a:cs typeface="Verdana"/>
                        </a:rPr>
                        <a:t> </a:t>
                      </a:r>
                      <a:r>
                        <a:rPr lang="en-US" sz="1000" dirty="0" err="1">
                          <a:solidFill>
                            <a:srgbClr val="333333"/>
                          </a:solidFill>
                          <a:latin typeface="Calibri Light"/>
                          <a:cs typeface="Verdana"/>
                        </a:rPr>
                        <a:t>Sie</a:t>
                      </a:r>
                      <a:r>
                        <a:rPr lang="en-US" sz="1000" dirty="0">
                          <a:solidFill>
                            <a:srgbClr val="333333"/>
                          </a:solidFill>
                          <a:latin typeface="Calibri Light"/>
                          <a:cs typeface="Verdana"/>
                        </a:rPr>
                        <a:t> </a:t>
                      </a:r>
                      <a:r>
                        <a:rPr lang="en-US" sz="1000" dirty="0" err="1">
                          <a:solidFill>
                            <a:srgbClr val="333333"/>
                          </a:solidFill>
                          <a:latin typeface="Calibri Light"/>
                          <a:cs typeface="Verdana"/>
                        </a:rPr>
                        <a:t>reden</a:t>
                      </a:r>
                      <a:r>
                        <a:rPr lang="en-US" sz="1000" dirty="0">
                          <a:solidFill>
                            <a:srgbClr val="333333"/>
                          </a:solidFill>
                          <a:latin typeface="Calibri Light"/>
                          <a:cs typeface="Verdana"/>
                        </a:rPr>
                        <a:t> (</a:t>
                      </a:r>
                      <a:r>
                        <a:rPr lang="en-US" sz="1000" dirty="0" err="1">
                          <a:solidFill>
                            <a:srgbClr val="333333"/>
                          </a:solidFill>
                          <a:latin typeface="Calibri Light"/>
                          <a:cs typeface="Verdana"/>
                        </a:rPr>
                        <a:t>Feier</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84048">
                <a:tc>
                  <a:txBody>
                    <a:bodyPr/>
                    <a:lstStyle/>
                    <a:p>
                      <a:pPr marL="91440">
                        <a:lnSpc>
                          <a:spcPct val="100000"/>
                        </a:lnSpc>
                        <a:spcBef>
                          <a:spcPts val="360"/>
                        </a:spcBef>
                      </a:pPr>
                      <a:r>
                        <a:rPr lang="en-US" sz="1000">
                          <a:solidFill>
                            <a:srgbClr val="333333"/>
                          </a:solidFill>
                          <a:latin typeface="Calibri Light"/>
                          <a:cs typeface="Verdana"/>
                        </a:rPr>
                        <a:t>Heidi 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schreiende 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dirty="0">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Screaming hand/Schreiende 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84048">
                <a:tc>
                  <a:txBody>
                    <a:bodyPr/>
                    <a:lstStyle/>
                    <a:p>
                      <a:pPr marL="91440">
                        <a:lnSpc>
                          <a:spcPct val="100000"/>
                        </a:lnSpc>
                        <a:spcBef>
                          <a:spcPts val="360"/>
                        </a:spcBef>
                      </a:pPr>
                      <a:r>
                        <a:rPr lang="en-US" sz="1000" spc="-5">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zen driving home - day 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dirty="0">
                          <a:solidFill>
                            <a:srgbClr val="333333"/>
                          </a:solidFill>
                          <a:latin typeface="Calibri Light"/>
                          <a:cs typeface="Verdana"/>
                        </a:rPr>
                        <a:t>A friend gives you a lift home (man in the car)/ Ein Freund hat sie nach Hause gefahren (Mann im Auto)</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84048">
                <a:tc>
                  <a:txBody>
                    <a:bodyPr/>
                    <a:lstStyle/>
                    <a:p>
                      <a:pPr marL="91440">
                        <a:lnSpc>
                          <a:spcPct val="100000"/>
                        </a:lnSpc>
                        <a:spcBef>
                          <a:spcPts val="360"/>
                        </a:spcBef>
                      </a:pPr>
                      <a:r>
                        <a:rPr lang="en-US" sz="1000">
                          <a:solidFill>
                            <a:srgbClr val="333333"/>
                          </a:solidFill>
                          <a:latin typeface="Calibri Light"/>
                          <a:cs typeface="Verdana"/>
                        </a:rPr>
                        <a:t>Jswieringa</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Quarter Past 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dirty="0">
                          <a:solidFill>
                            <a:srgbClr val="333333"/>
                          </a:solidFill>
                          <a:latin typeface="Calibri Light"/>
                          <a:cs typeface="Verdana"/>
                        </a:rPr>
                        <a:t>A friend did not show up for a meeting with you (clock)/</a:t>
                      </a:r>
                      <a:r>
                        <a:rPr lang="en-US" sz="1000" dirty="0" err="1">
                          <a:solidFill>
                            <a:srgbClr val="333333"/>
                          </a:solidFill>
                          <a:latin typeface="Calibri Light"/>
                          <a:cs typeface="Verdana"/>
                        </a:rPr>
                        <a:t>Ein</a:t>
                      </a:r>
                      <a:r>
                        <a:rPr lang="en-US" sz="1000" dirty="0">
                          <a:solidFill>
                            <a:srgbClr val="333333"/>
                          </a:solidFill>
                          <a:latin typeface="Calibri Light"/>
                          <a:cs typeface="Verdana"/>
                        </a:rPr>
                        <a:t> Freund </a:t>
                      </a:r>
                      <a:r>
                        <a:rPr lang="en-US" sz="1000" dirty="0" err="1">
                          <a:solidFill>
                            <a:srgbClr val="333333"/>
                          </a:solidFill>
                          <a:latin typeface="Calibri Light"/>
                          <a:cs typeface="Verdana"/>
                        </a:rPr>
                        <a:t>versetzt</a:t>
                      </a:r>
                      <a:r>
                        <a:rPr lang="en-US" sz="1000" dirty="0">
                          <a:solidFill>
                            <a:srgbClr val="333333"/>
                          </a:solidFill>
                          <a:latin typeface="Calibri Light"/>
                          <a:cs typeface="Verdana"/>
                        </a:rPr>
                        <a:t> </a:t>
                      </a:r>
                      <a:r>
                        <a:rPr lang="en-US" sz="1000" dirty="0" err="1">
                          <a:solidFill>
                            <a:srgbClr val="333333"/>
                          </a:solidFill>
                          <a:latin typeface="Calibri Light"/>
                          <a:cs typeface="Verdana"/>
                        </a:rPr>
                        <a:t>sie</a:t>
                      </a:r>
                      <a:r>
                        <a:rPr lang="en-US" sz="1000" dirty="0">
                          <a:solidFill>
                            <a:srgbClr val="333333"/>
                          </a:solidFill>
                          <a:latin typeface="Calibri Light"/>
                          <a:cs typeface="Verdana"/>
                        </a:rPr>
                        <a:t> (</a:t>
                      </a:r>
                      <a:r>
                        <a:rPr lang="en-US" sz="1000" dirty="0" err="1">
                          <a:solidFill>
                            <a:srgbClr val="333333"/>
                          </a:solidFill>
                          <a:latin typeface="Calibri Light"/>
                          <a:cs typeface="Verdana"/>
                        </a:rPr>
                        <a:t>Wanduhr</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84048">
                <a:tc>
                  <a:txBody>
                    <a:bodyPr/>
                    <a:lstStyle/>
                    <a:p>
                      <a:pPr marL="91440">
                        <a:lnSpc>
                          <a:spcPct val="100000"/>
                        </a:lnSpc>
                        <a:spcBef>
                          <a:spcPts val="360"/>
                        </a:spcBef>
                      </a:pPr>
                      <a:r>
                        <a:rPr lang="en-US" sz="1000">
                          <a:solidFill>
                            <a:srgbClr val="333333"/>
                          </a:solidFill>
                          <a:latin typeface="Calibri Light"/>
                          <a:cs typeface="Verdana"/>
                        </a:rPr>
                        <a:t>Rocketjim54</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mail box</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Postcard (mailbox)/</a:t>
                      </a:r>
                      <a:r>
                        <a:rPr lang="en-US" sz="1000" dirty="0" err="1">
                          <a:solidFill>
                            <a:srgbClr val="333333"/>
                          </a:solidFill>
                          <a:latin typeface="Calibri Light"/>
                          <a:cs typeface="Verdana"/>
                        </a:rPr>
                        <a:t>Postkarte</a:t>
                      </a:r>
                      <a:r>
                        <a:rPr lang="en-US" sz="1000" dirty="0">
                          <a:solidFill>
                            <a:srgbClr val="333333"/>
                          </a:solidFill>
                          <a:latin typeface="Calibri Light"/>
                          <a:cs typeface="Verdana"/>
                        </a:rPr>
                        <a:t> (</a:t>
                      </a:r>
                      <a:r>
                        <a:rPr lang="en-US" sz="1000" dirty="0" err="1">
                          <a:solidFill>
                            <a:srgbClr val="333333"/>
                          </a:solidFill>
                          <a:latin typeface="Calibri Light"/>
                          <a:cs typeface="Verdana"/>
                        </a:rPr>
                        <a:t>Briefkasten</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r-FR"/>
              <a:t>Entraînement métacognitifs 1 – Style d'attribution</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57</a:t>
            </a:fld>
            <a:endParaRPr lang="en-US"/>
          </a:p>
        </p:txBody>
      </p:sp>
      <p:graphicFrame>
        <p:nvGraphicFramePr>
          <p:cNvPr id="7" name="Group 2"/>
          <p:cNvGraphicFramePr>
            <a:graphicFrameLocks noGrp="1"/>
          </p:cNvGraphicFramePr>
          <p:nvPr>
            <p:extLst>
              <p:ext uri="{D42A27DB-BD31-4B8C-83A1-F6EECF244321}">
                <p14:modId xmlns:p14="http://schemas.microsoft.com/office/powerpoint/2010/main" val="3376163628"/>
              </p:ext>
            </p:extLst>
          </p:nvPr>
        </p:nvGraphicFramePr>
        <p:xfrm>
          <a:off x="408954" y="2011680"/>
          <a:ext cx="11375999" cy="3272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 </a:t>
                      </a: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 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
                <a:tc>
                  <a:txBody>
                    <a:bodyPr/>
                    <a:lstStyle/>
                    <a:p>
                      <a:pPr marL="91440">
                        <a:lnSpc>
                          <a:spcPct val="100000"/>
                        </a:lnSpc>
                        <a:spcBef>
                          <a:spcPts val="355"/>
                        </a:spcBef>
                      </a:pPr>
                      <a:r>
                        <a:rPr lang="en-US" sz="1000">
                          <a:solidFill>
                            <a:srgbClr val="333333"/>
                          </a:solidFill>
                          <a:latin typeface="Calibri Light"/>
                          <a:cs typeface="Verdana"/>
                        </a:rPr>
                        <a:t>trekguy</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rear view side 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dirty="0">
                          <a:solidFill>
                            <a:srgbClr val="333333"/>
                          </a:solidFill>
                          <a:latin typeface="Calibri Light"/>
                          <a:cs typeface="Verdana"/>
                        </a:rPr>
                        <a:t>A car has been driving behind you for some time (rearview mirror of the car)/</a:t>
                      </a:r>
                      <a:r>
                        <a:rPr lang="en-US" sz="1000" dirty="0" err="1">
                          <a:solidFill>
                            <a:srgbClr val="333333"/>
                          </a:solidFill>
                          <a:latin typeface="Calibri Light"/>
                          <a:cs typeface="Verdana"/>
                        </a:rPr>
                        <a:t>Ein</a:t>
                      </a:r>
                      <a:r>
                        <a:rPr lang="en-US" sz="1000" dirty="0">
                          <a:solidFill>
                            <a:srgbClr val="333333"/>
                          </a:solidFill>
                          <a:latin typeface="Calibri Light"/>
                          <a:cs typeface="Verdana"/>
                        </a:rPr>
                        <a:t> </a:t>
                      </a:r>
                      <a:r>
                        <a:rPr lang="en-US" sz="1000" dirty="0" err="1">
                          <a:solidFill>
                            <a:srgbClr val="333333"/>
                          </a:solidFill>
                          <a:latin typeface="Calibri Light"/>
                          <a:cs typeface="Verdana"/>
                        </a:rPr>
                        <a:t>Wagen</a:t>
                      </a:r>
                      <a:r>
                        <a:rPr lang="en-US" sz="1000" dirty="0">
                          <a:solidFill>
                            <a:srgbClr val="333333"/>
                          </a:solidFill>
                          <a:latin typeface="Calibri Light"/>
                          <a:cs typeface="Verdana"/>
                        </a:rPr>
                        <a:t> </a:t>
                      </a:r>
                      <a:r>
                        <a:rPr lang="en-US" sz="1000" dirty="0" err="1">
                          <a:solidFill>
                            <a:srgbClr val="333333"/>
                          </a:solidFill>
                          <a:latin typeface="Calibri Light"/>
                          <a:cs typeface="Verdana"/>
                        </a:rPr>
                        <a:t>fährt</a:t>
                      </a:r>
                      <a:r>
                        <a:rPr lang="en-US" sz="1000" dirty="0">
                          <a:solidFill>
                            <a:srgbClr val="333333"/>
                          </a:solidFill>
                          <a:latin typeface="Calibri Light"/>
                          <a:cs typeface="Verdana"/>
                        </a:rPr>
                        <a:t> </a:t>
                      </a:r>
                      <a:r>
                        <a:rPr lang="en-US" sz="1000" dirty="0" err="1">
                          <a:solidFill>
                            <a:srgbClr val="333333"/>
                          </a:solidFill>
                          <a:latin typeface="Calibri Light"/>
                          <a:cs typeface="Verdana"/>
                        </a:rPr>
                        <a:t>längere</a:t>
                      </a:r>
                      <a:r>
                        <a:rPr lang="en-US" sz="1000" dirty="0">
                          <a:solidFill>
                            <a:srgbClr val="333333"/>
                          </a:solidFill>
                          <a:latin typeface="Calibri Light"/>
                          <a:cs typeface="Verdana"/>
                        </a:rPr>
                        <a:t> </a:t>
                      </a:r>
                      <a:r>
                        <a:rPr lang="en-US" sz="1000" dirty="0" err="1">
                          <a:solidFill>
                            <a:srgbClr val="333333"/>
                          </a:solidFill>
                          <a:latin typeface="Calibri Light"/>
                          <a:cs typeface="Verdana"/>
                        </a:rPr>
                        <a:t>Zeit</a:t>
                      </a:r>
                      <a:r>
                        <a:rPr lang="en-US" sz="1000" dirty="0">
                          <a:solidFill>
                            <a:srgbClr val="333333"/>
                          </a:solidFill>
                          <a:latin typeface="Calibri Light"/>
                          <a:cs typeface="Verdana"/>
                        </a:rPr>
                        <a:t> hinter </a:t>
                      </a:r>
                      <a:r>
                        <a:rPr lang="en-US" sz="1000" dirty="0" err="1">
                          <a:solidFill>
                            <a:srgbClr val="333333"/>
                          </a:solidFill>
                          <a:latin typeface="Calibri Light"/>
                          <a:cs typeface="Verdana"/>
                        </a:rPr>
                        <a:t>ihnen</a:t>
                      </a:r>
                      <a:r>
                        <a:rPr lang="en-US" sz="1000" dirty="0">
                          <a:solidFill>
                            <a:srgbClr val="333333"/>
                          </a:solidFill>
                          <a:latin typeface="Calibri Light"/>
                          <a:cs typeface="Verdana"/>
                        </a:rPr>
                        <a:t> her (</a:t>
                      </a:r>
                      <a:r>
                        <a:rPr lang="en-US" sz="1000" dirty="0" err="1">
                          <a:solidFill>
                            <a:srgbClr val="333333"/>
                          </a:solidFill>
                          <a:latin typeface="Calibri Light"/>
                          <a:cs typeface="Verdana"/>
                        </a:rPr>
                        <a:t>Rückspiegel</a:t>
                      </a:r>
                      <a:r>
                        <a:rPr lang="en-US" sz="1000" dirty="0">
                          <a:solidFill>
                            <a:srgbClr val="333333"/>
                          </a:solidFill>
                          <a:latin typeface="Calibri Light"/>
                          <a:cs typeface="Verdana"/>
                        </a:rPr>
                        <a:t> e. Autos)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84048">
                <a:tc>
                  <a:txBody>
                    <a:bodyPr/>
                    <a:lstStyle/>
                    <a:p>
                      <a:pPr marL="91440">
                        <a:lnSpc>
                          <a:spcPct val="100000"/>
                        </a:lnSpc>
                        <a:spcBef>
                          <a:spcPts val="355"/>
                        </a:spcBef>
                      </a:pPr>
                      <a:r>
                        <a:rPr lang="en-US" sz="1000" spc="-5">
                          <a:solidFill>
                            <a:srgbClr val="333333"/>
                          </a:solidFill>
                          <a:latin typeface="Calibri Light"/>
                          <a:cs typeface="Verdana"/>
                        </a:rPr>
                        <a:t>The Jamoker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Missed The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Bus passing by/Der Bus fährt 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84048">
                <a:tc>
                  <a:txBody>
                    <a:bodyPr/>
                    <a:lstStyle/>
                    <a:p>
                      <a:pPr marL="91440">
                        <a:lnSpc>
                          <a:spcPct val="100000"/>
                        </a:lnSpc>
                        <a:spcBef>
                          <a:spcPts val="355"/>
                        </a:spcBef>
                      </a:pPr>
                      <a:r>
                        <a:rPr lang="en-US" sz="1000" spc="-5">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wine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dirty="0">
                          <a:solidFill>
                            <a:srgbClr val="333333"/>
                          </a:solidFill>
                          <a:latin typeface="Calibri Light"/>
                          <a:cs typeface="Verdana"/>
                        </a:rPr>
                        <a:t>A neighbour invited you for a drink (Glass of white wine)/Nachbar hat sie auf ein Gläschen eingeladen (Glas m. Weiswein)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4048">
                <a:tc>
                  <a:txBody>
                    <a:bodyPr/>
                    <a:lstStyle/>
                    <a:p>
                      <a:pPr marL="91440">
                        <a:lnSpc>
                          <a:spcPct val="100000"/>
                        </a:lnSpc>
                        <a:spcBef>
                          <a:spcPts val="355"/>
                        </a:spcBef>
                      </a:pPr>
                      <a:r>
                        <a:rPr lang="en-US" sz="1000" spc="-5">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dirty="0">
                          <a:solidFill>
                            <a:srgbClr val="333333"/>
                          </a:solidFill>
                          <a:latin typeface="Calibri Light"/>
                          <a:cs typeface="Verdana"/>
                        </a:rPr>
                        <a:t>Commute (reading gang signs)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Reading the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84048">
                <a:tc>
                  <a:txBody>
                    <a:bodyPr/>
                    <a:lstStyle/>
                    <a:p>
                      <a:pPr marL="91440">
                        <a:lnSpc>
                          <a:spcPct val="100000"/>
                        </a:lnSpc>
                        <a:spcBef>
                          <a:spcPts val="355"/>
                        </a:spcBef>
                      </a:pPr>
                      <a:r>
                        <a:rPr lang="en-US" sz="1000" spc="-5">
                          <a:solidFill>
                            <a:srgbClr val="333333"/>
                          </a:solidFill>
                          <a:latin typeface="Calibri Light"/>
                          <a:cs typeface="Verdana"/>
                        </a:rPr>
                        <a:t>Katrin Ze.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dirty="0">
                          <a:solidFill>
                            <a:srgbClr val="333333"/>
                          </a:solidFill>
                          <a:latin typeface="Calibri Light"/>
                          <a:cs typeface="Verdana"/>
                        </a:rPr>
                        <a:t>A friend thinks you are unfair/Ein Freund findet sie unfair (in der Ecke kauernde Frau)</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84048">
                <a:tc>
                  <a:txBody>
                    <a:bodyPr/>
                    <a:lstStyle/>
                    <a:p>
                      <a:pPr marL="91440">
                        <a:lnSpc>
                          <a:spcPct val="100000"/>
                        </a:lnSpc>
                        <a:spcBef>
                          <a:spcPts val="360"/>
                        </a:spcBef>
                      </a:pPr>
                      <a:r>
                        <a:rPr lang="en-US" sz="1000" spc="-5">
                          <a:solidFill>
                            <a:srgbClr val="333333"/>
                          </a:solidFill>
                          <a:latin typeface="Calibri Light"/>
                          <a:cs typeface="Verdana"/>
                        </a:rPr>
                        <a:t>judge 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dirty="0">
                          <a:solidFill>
                            <a:srgbClr val="333333"/>
                          </a:solidFill>
                          <a:latin typeface="Calibri Light"/>
                          <a:cs typeface="Verdana"/>
                        </a:rPr>
                        <a:t>The Fluoride uncertainty Theory</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Calibri Light"/>
                          <a:cs typeface="Verdana"/>
                        </a:rPr>
                        <a:t>A friend thinks you are smart (Albert Einstein)/ Ein Freund findet sie klug (Einstein)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5287</Words>
  <Application>Microsoft Office PowerPoint</Application>
  <PresentationFormat>Benutzerdefiniert</PresentationFormat>
  <Paragraphs>632</Paragraphs>
  <Slides>57</Slides>
  <Notes>57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57</vt:i4>
      </vt:variant>
    </vt:vector>
  </HeadingPairs>
  <TitlesOfParts>
    <vt:vector size="64" baseType="lpstr">
      <vt:lpstr>Arial</vt:lpstr>
      <vt:lpstr>Calibri</vt:lpstr>
      <vt:lpstr>Calibri Light</vt:lpstr>
      <vt:lpstr>Symbol</vt:lpstr>
      <vt:lpstr>WingDings</vt:lpstr>
      <vt:lpstr>WingDings</vt:lpstr>
      <vt:lpstr>UKE_PPT-Vorlage_16zu9</vt:lpstr>
      <vt:lpstr>MCT 1 B – Style d'attribution</vt:lpstr>
      <vt:lpstr>Attribution: Rendre responsable ou prendre sur soi</vt:lpstr>
      <vt:lpstr>Attribution: Rendre responsable ou prendre sur soi</vt:lpstr>
      <vt:lpstr>Attribution: Rendre responsable ou prendre sur soi</vt:lpstr>
      <vt:lpstr>Explications</vt:lpstr>
      <vt:lpstr>Explications</vt:lpstr>
      <vt:lpstr>Explications</vt:lpstr>
      <vt:lpstr>Rendre responsable ou prendre sur soi</vt:lpstr>
      <vt:lpstr>Vous quittez l’hôpital presque sans symptômes</vt:lpstr>
      <vt:lpstr>Vous quittez l’hôpital presque sans symptômes</vt:lpstr>
      <vt:lpstr>Vous quittez l’hôpital presque sans symptômes</vt:lpstr>
      <vt:lpstr>Vous quittez l’hôpital presque sans symptômes</vt:lpstr>
      <vt:lpstr>Vous quittez l’hôpital presque sans symptômes</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positifs</vt:lpstr>
      <vt:lpstr>Effets de certains styles d’attribution sur des événements positifs</vt:lpstr>
      <vt:lpstr>Effets de certains styles d’attribution sur des événements positifs</vt:lpstr>
      <vt:lpstr>Effets de certains styles d’attribution sur des événements positifs</vt:lpstr>
      <vt:lpstr>Effets de certains styles d’attribution sur des événements positifs</vt:lpstr>
      <vt:lpstr>Pourquoi faisons-nous cela?</vt:lpstr>
      <vt:lpstr>Pourquoi faisons-nous cela?</vt:lpstr>
      <vt:lpstr>Dans quelle mesure des attributions erronnées peuvent favoriser de mauvaises interprétations chez les personnes souffrant de psychose? - exemples</vt:lpstr>
      <vt:lpstr>Style d'attribution</vt:lpstr>
      <vt:lpstr>Une amie parle de vous dans votre dos.</vt:lpstr>
      <vt:lpstr>Vous êtes convoqué à un entretien d'embauche.</vt:lpstr>
      <vt:lpstr>Une amie est désagréablement surprise par votre visite imprévue.</vt:lpstr>
      <vt:lpstr>Certaines personnes commencent à rire lorsque vous prenez la parole.</vt:lpstr>
      <vt:lpstr>Proposez vos propres exemples!</vt:lpstr>
      <vt:lpstr>Une voix intérieure vous dit que vous ne valez rien.</vt:lpstr>
      <vt:lpstr>Une voix intérieure vous dit que vous ne valez rien.</vt:lpstr>
      <vt:lpstr>Une voix intérieure vous dit que vous ne valez rien.</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Un ami vous a ramené à la maison en voiture.</vt:lpstr>
      <vt:lpstr>Un ami n’est pas venu pas au rendez-vous habituel.</vt:lpstr>
      <vt:lpstr>Un ami ne vous envoie pas de carte postale.</vt:lpstr>
      <vt:lpstr>Une voiture vous suit depuis un petit moment.</vt:lpstr>
      <vt:lpstr>Le bus que vous vouliez prendre part sous votre nez.</vt:lpstr>
      <vt:lpstr>Un voisin vous a invité à boire un verre.</vt:lpstr>
      <vt:lpstr>Depuis quelques temps, un homme lit régulièrement son journal devant votre maison.</vt:lpstr>
      <vt:lpstr>Un ami vous trouve injuste.</vt:lpstr>
      <vt:lpstr>Un ami vous trouve intelligent.</vt:lpstr>
      <vt:lpstr>Transfert à la vie quotidienne</vt:lpstr>
      <vt:lpstr>Transfert à la vie quotidienne</vt:lpstr>
      <vt:lpstr>Transfert à la vie quotidienne</vt:lpstr>
      <vt:lpstr>Quel est le lien avec la psychose?</vt:lpstr>
      <vt:lpstr>Quel est le lien avec la psychose?</vt:lpstr>
      <vt:lpstr>Merci de votre attention!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28</cp:revision>
  <dcterms:created xsi:type="dcterms:W3CDTF">2019-07-25T12:12:08Z</dcterms:created>
  <dcterms:modified xsi:type="dcterms:W3CDTF">2021-09-14T06:33:39Z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2015-11-03T00:00:00Z</vt:filetime>
  </property>
  <property fmtid="{D5CDD505-2E9C-101B-9397-08002B2CF9AE}" pid="3" name="Creator">
    <vt:lpwstr>Microsoft® PowerPoint® 2010</vt:lpwstr>
  </property>
  <property fmtid="{D5CDD505-2E9C-101B-9397-08002B2CF9AE}" pid="4" name="LastSaved">
    <vt:filetime>2019-07-25T00:00:00Z</vt:filetime>
  </property>
</Properties>
</file>