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7"/>
  </p:notesMasterIdLst>
  <p:handoutMasterIdLst>
    <p:handoutMasterId r:id="rId58"/>
  </p:handoutMasterIdLst>
  <p:sldIdLst>
    <p:sldId id="483" r:id="rId2"/>
    <p:sldId id="313" r:id="rId3"/>
    <p:sldId id="300" r:id="rId4"/>
    <p:sldId id="411" r:id="rId5"/>
    <p:sldId id="403" r:id="rId6"/>
    <p:sldId id="458" r:id="rId7"/>
    <p:sldId id="322" r:id="rId8"/>
    <p:sldId id="447" r:id="rId9"/>
    <p:sldId id="449" r:id="rId10"/>
    <p:sldId id="459" r:id="rId11"/>
    <p:sldId id="441" r:id="rId12"/>
    <p:sldId id="460" r:id="rId13"/>
    <p:sldId id="383" r:id="rId14"/>
    <p:sldId id="462" r:id="rId15"/>
    <p:sldId id="463" r:id="rId16"/>
    <p:sldId id="461" r:id="rId17"/>
    <p:sldId id="377" r:id="rId18"/>
    <p:sldId id="385" r:id="rId19"/>
    <p:sldId id="464" r:id="rId20"/>
    <p:sldId id="465" r:id="rId21"/>
    <p:sldId id="357" r:id="rId22"/>
    <p:sldId id="466" r:id="rId23"/>
    <p:sldId id="331" r:id="rId24"/>
    <p:sldId id="467" r:id="rId25"/>
    <p:sldId id="307" r:id="rId26"/>
    <p:sldId id="468" r:id="rId27"/>
    <p:sldId id="452" r:id="rId28"/>
    <p:sldId id="469" r:id="rId29"/>
    <p:sldId id="432" r:id="rId30"/>
    <p:sldId id="433" r:id="rId31"/>
    <p:sldId id="434" r:id="rId32"/>
    <p:sldId id="388" r:id="rId33"/>
    <p:sldId id="470" r:id="rId34"/>
    <p:sldId id="456" r:id="rId35"/>
    <p:sldId id="362" r:id="rId36"/>
    <p:sldId id="472" r:id="rId37"/>
    <p:sldId id="484" r:id="rId38"/>
    <p:sldId id="485" r:id="rId39"/>
    <p:sldId id="366" r:id="rId40"/>
    <p:sldId id="473" r:id="rId41"/>
    <p:sldId id="474" r:id="rId42"/>
    <p:sldId id="368" r:id="rId43"/>
    <p:sldId id="475" r:id="rId44"/>
    <p:sldId id="476" r:id="rId45"/>
    <p:sldId id="477" r:id="rId46"/>
    <p:sldId id="372" r:id="rId47"/>
    <p:sldId id="478" r:id="rId48"/>
    <p:sldId id="479" r:id="rId49"/>
    <p:sldId id="480" r:id="rId50"/>
    <p:sldId id="423" r:id="rId51"/>
    <p:sldId id="481" r:id="rId52"/>
    <p:sldId id="482" r:id="rId53"/>
    <p:sldId id="457" r:id="rId54"/>
    <p:sldId id="442" r:id="rId55"/>
    <p:sldId id="443" r:id="rId56"/>
  </p:sldIdLst>
  <p:sldSz cx="12195175" cy="6858000"/>
  <p:notesSz cx="7099300" cy="10234613"/>
  <p:defaultTextStyle>
    <a:defPPr>
      <a:defRPr lang="de-DE"/>
    </a:defPPr>
    <a:lvl1pPr algn="l" rtl="0" eaLnBrk="0" fontAlgn="base" hangingPunct="0">
      <a:spcBef>
        <a:spcPct val="0"/>
      </a:spcBef>
      <a:spcAft>
        <a:spcPct val="0"/>
      </a:spcAft>
      <a:defRPr sz="2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b="1" kern="1200">
        <a:solidFill>
          <a:schemeClr val="tx1"/>
        </a:solidFill>
        <a:latin typeface="Arial" panose="020B0604020202020204" pitchFamily="34" charset="0"/>
        <a:ea typeface="+mn-ea"/>
        <a:cs typeface="+mn-cs"/>
      </a:defRPr>
    </a:lvl5pPr>
    <a:lvl6pPr marL="2286000" algn="l" defTabSz="914400" rtl="0" eaLnBrk="1" latinLnBrk="0" hangingPunct="1">
      <a:defRPr sz="2000" b="1" kern="1200">
        <a:solidFill>
          <a:schemeClr val="tx1"/>
        </a:solidFill>
        <a:latin typeface="Arial" panose="020B0604020202020204" pitchFamily="34" charset="0"/>
        <a:ea typeface="+mn-ea"/>
        <a:cs typeface="+mn-cs"/>
      </a:defRPr>
    </a:lvl6pPr>
    <a:lvl7pPr marL="2743200" algn="l" defTabSz="914400" rtl="0" eaLnBrk="1" latinLnBrk="0" hangingPunct="1">
      <a:defRPr sz="2000" b="1" kern="1200">
        <a:solidFill>
          <a:schemeClr val="tx1"/>
        </a:solidFill>
        <a:latin typeface="Arial" panose="020B0604020202020204" pitchFamily="34" charset="0"/>
        <a:ea typeface="+mn-ea"/>
        <a:cs typeface="+mn-cs"/>
      </a:defRPr>
    </a:lvl7pPr>
    <a:lvl8pPr marL="3200400" algn="l" defTabSz="914400" rtl="0" eaLnBrk="1" latinLnBrk="0" hangingPunct="1">
      <a:defRPr sz="2000" b="1" kern="1200">
        <a:solidFill>
          <a:schemeClr val="tx1"/>
        </a:solidFill>
        <a:latin typeface="Arial" panose="020B0604020202020204" pitchFamily="34" charset="0"/>
        <a:ea typeface="+mn-ea"/>
        <a:cs typeface="+mn-cs"/>
      </a:defRPr>
    </a:lvl8pPr>
    <a:lvl9pPr marL="3657600" algn="l" defTabSz="914400" rtl="0" eaLnBrk="1" latinLnBrk="0" hangingPunct="1">
      <a:defRPr sz="20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570">
          <p15:clr>
            <a:srgbClr val="A4A3A4"/>
          </p15:clr>
        </p15:guide>
        <p15:guide id="2" pos="480">
          <p15:clr>
            <a:srgbClr val="A4A3A4"/>
          </p15:clr>
        </p15:guide>
        <p15:guide id="3" pos="64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1" autoAdjust="0"/>
    <p:restoredTop sz="95789" autoAdjust="0"/>
  </p:normalViewPr>
  <p:slideViewPr>
    <p:cSldViewPr>
      <p:cViewPr varScale="1">
        <p:scale>
          <a:sx n="62" d="100"/>
          <a:sy n="62" d="100"/>
        </p:scale>
        <p:origin x="1052" y="76"/>
      </p:cViewPr>
      <p:guideLst>
        <p:guide orient="horz" pos="1570"/>
        <p:guide pos="480"/>
        <p:guide pos="64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75" d="100"/>
        <a:sy n="75" d="100"/>
      </p:scale>
      <p:origin x="0" y="7956"/>
    </p:cViewPr>
  </p:sorterViewPr>
  <p:notesViewPr>
    <p:cSldViewPr>
      <p:cViewPr varScale="1">
        <p:scale>
          <a:sx n="73" d="100"/>
          <a:sy n="73" d="100"/>
        </p:scale>
        <p:origin x="-2070" y="-96"/>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5.xml"/><Relationship Id="rId1"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F523FC4-3F65-456B-869C-92E732BCB427}" type="slidenum">
              <a:rPr lang="en-GB" altLang="de-DE"/>
              <a:pPr>
                <a:defRPr/>
              </a:pPr>
              <a:t>‹Nr.›</a:t>
            </a:fld>
            <a:endParaRPr lang="en-GB" altLang="de-DE"/>
          </a:p>
        </p:txBody>
      </p:sp>
    </p:spTree>
    <p:extLst>
      <p:ext uri="{BB962C8B-B14F-4D97-AF65-F5344CB8AC3E}">
        <p14:creationId xmlns:p14="http://schemas.microsoft.com/office/powerpoint/2010/main" val="2061290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de-DE"/>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3CB537DD-27C7-4049-98A6-BEB9EAABBF8F}" type="slidenum">
              <a:rPr lang="de-DE" altLang="de-DE"/>
              <a:pPr>
                <a:defRPr/>
              </a:pPr>
              <a:t>‹Nr.›</a:t>
            </a:fld>
            <a:endParaRPr lang="de-DE" altLang="de-DE"/>
          </a:p>
        </p:txBody>
      </p:sp>
    </p:spTree>
    <p:extLst>
      <p:ext uri="{BB962C8B-B14F-4D97-AF65-F5344CB8AC3E}">
        <p14:creationId xmlns:p14="http://schemas.microsoft.com/office/powerpoint/2010/main" val="7520285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FCDE7B-9480-4391-B688-116D090CF3F1}" type="slidenum">
              <a:rPr lang="de-DE" altLang="de-DE" sz="1300" smtClean="0"/>
              <a:pPr>
                <a:spcBef>
                  <a:spcPct val="0"/>
                </a:spcBef>
              </a:pPr>
              <a:t>2</a:t>
            </a:fld>
            <a:endParaRPr lang="de-DE"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516357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E06D08-A41B-4E5D-86C5-103F23563C27}" type="slidenum">
              <a:rPr lang="de-DE" altLang="de-DE" sz="1300" smtClean="0"/>
              <a:pPr>
                <a:spcBef>
                  <a:spcPct val="0"/>
                </a:spcBef>
              </a:pPr>
              <a:t>3</a:t>
            </a:fld>
            <a:endParaRPr lang="de-DE"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7629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94767B-A03F-4C68-923C-8AFAB2D51EC6}" type="slidenum">
              <a:rPr lang="de-DE" altLang="de-DE" sz="1300" smtClean="0"/>
              <a:pPr>
                <a:spcBef>
                  <a:spcPct val="0"/>
                </a:spcBef>
              </a:pPr>
              <a:t>4</a:t>
            </a:fld>
            <a:endParaRPr lang="de-DE"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44999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BD7C13-8386-419A-97A6-40232A060A39}" type="slidenum">
              <a:rPr lang="de-DE" altLang="de-DE" sz="1300" smtClean="0"/>
              <a:pPr>
                <a:spcBef>
                  <a:spcPct val="0"/>
                </a:spcBef>
              </a:pPr>
              <a:t>5</a:t>
            </a:fld>
            <a:endParaRPr lang="de-DE"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35095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BD7C13-8386-419A-97A6-40232A060A39}" type="slidenum">
              <a:rPr lang="de-DE" altLang="de-DE" sz="1300" smtClean="0"/>
              <a:pPr>
                <a:spcBef>
                  <a:spcPct val="0"/>
                </a:spcBef>
              </a:pPr>
              <a:t>6</a:t>
            </a:fld>
            <a:endParaRPr lang="de-DE"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35095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9ECCA9-E5ED-4995-BF95-7FA8E040455B}" type="slidenum">
              <a:rPr lang="de-DE" altLang="de-DE" sz="1300" smtClean="0"/>
              <a:pPr>
                <a:spcBef>
                  <a:spcPct val="0"/>
                </a:spcBef>
              </a:pPr>
              <a:t>7</a:t>
            </a:fld>
            <a:endParaRPr lang="de-DE"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5301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A6C23C9-D3C6-4A64-87BF-D772C80D3A6E}" type="slidenum">
              <a:rPr lang="de-DE" altLang="de-DE" sz="1300"/>
              <a:pPr algn="r" eaLnBrk="1" hangingPunct="1">
                <a:spcBef>
                  <a:spcPct val="0"/>
                </a:spcBef>
              </a:pPr>
              <a:t>8</a:t>
            </a:fld>
            <a:endParaRPr lang="de-DE"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93947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D16A3EF-0B03-465C-AFAE-57B8F3A64D47}" type="slidenum">
              <a:rPr lang="de-DE" altLang="de-DE" sz="1300"/>
              <a:pPr algn="r" eaLnBrk="1" hangingPunct="1">
                <a:spcBef>
                  <a:spcPct val="0"/>
                </a:spcBef>
              </a:pPr>
              <a:t>9</a:t>
            </a:fld>
            <a:endParaRPr lang="de-DE"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52647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D16A3EF-0B03-465C-AFAE-57B8F3A64D47}" type="slidenum">
              <a:rPr lang="de-DE" altLang="de-DE" sz="1300"/>
              <a:pPr algn="r" eaLnBrk="1" hangingPunct="1">
                <a:spcBef>
                  <a:spcPct val="0"/>
                </a:spcBef>
              </a:pPr>
              <a:t>10</a:t>
            </a:fld>
            <a:endParaRPr lang="de-DE"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52647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1141C29-6B19-419F-95BE-80DFD2090997}" type="slidenum">
              <a:rPr lang="de-DE" altLang="de-DE" sz="1300"/>
              <a:pPr algn="r" eaLnBrk="1" hangingPunct="1">
                <a:spcBef>
                  <a:spcPct val="0"/>
                </a:spcBef>
              </a:pPr>
              <a:t>11</a:t>
            </a:fld>
            <a:endParaRPr lang="de-DE"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56159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E0D3BB-2E50-4FA7-8160-C9B6CCA400FB}" type="slidenum">
              <a:rPr lang="de-DE" altLang="de-DE" sz="1300" smtClean="0"/>
              <a:pPr>
                <a:spcBef>
                  <a:spcPct val="0"/>
                </a:spcBef>
              </a:pPr>
              <a:t>13</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267939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E0D3BB-2E50-4FA7-8160-C9B6CCA400FB}" type="slidenum">
              <a:rPr lang="de-DE" altLang="de-DE" sz="1300" smtClean="0"/>
              <a:pPr>
                <a:spcBef>
                  <a:spcPct val="0"/>
                </a:spcBef>
              </a:pPr>
              <a:t>14</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267939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E0D3BB-2E50-4FA7-8160-C9B6CCA400FB}" type="slidenum">
              <a:rPr lang="de-DE" altLang="de-DE" sz="1300" smtClean="0"/>
              <a:pPr>
                <a:spcBef>
                  <a:spcPct val="0"/>
                </a:spcBef>
              </a:pPr>
              <a:t>15</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267939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E0D3BB-2E50-4FA7-8160-C9B6CCA400FB}" type="slidenum">
              <a:rPr lang="de-DE" altLang="de-DE" sz="1300" smtClean="0"/>
              <a:pPr>
                <a:spcBef>
                  <a:spcPct val="0"/>
                </a:spcBef>
              </a:pPr>
              <a:t>16</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267939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090352-79BD-4C8A-914D-554B30F0ABC7}" type="slidenum">
              <a:rPr lang="de-DE" altLang="de-DE" sz="1300" smtClean="0"/>
              <a:pPr>
                <a:spcBef>
                  <a:spcPct val="0"/>
                </a:spcBef>
              </a:pPr>
              <a:t>17</a:t>
            </a:fld>
            <a:endParaRPr lang="de-DE"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85878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DC955B-920F-4B73-8925-3A548EF9E171}" type="slidenum">
              <a:rPr lang="de-DE" altLang="de-DE" sz="1300" smtClean="0"/>
              <a:pPr>
                <a:spcBef>
                  <a:spcPct val="0"/>
                </a:spcBef>
              </a:pPr>
              <a:t>18</a:t>
            </a:fld>
            <a:endParaRPr lang="de-DE"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40983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DC955B-920F-4B73-8925-3A548EF9E171}" type="slidenum">
              <a:rPr lang="de-DE" altLang="de-DE" sz="1300" smtClean="0"/>
              <a:pPr>
                <a:spcBef>
                  <a:spcPct val="0"/>
                </a:spcBef>
              </a:pPr>
              <a:t>19</a:t>
            </a:fld>
            <a:endParaRPr lang="de-DE"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40983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DC955B-920F-4B73-8925-3A548EF9E171}" type="slidenum">
              <a:rPr lang="de-DE" altLang="de-DE" sz="1300" smtClean="0"/>
              <a:pPr>
                <a:spcBef>
                  <a:spcPct val="0"/>
                </a:spcBef>
              </a:pPr>
              <a:t>20</a:t>
            </a:fld>
            <a:endParaRPr lang="de-DE"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409835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FEDDEA-328D-46D0-A891-A6CE7D7E122C}" type="slidenum">
              <a:rPr lang="de-DE" altLang="de-DE" sz="1300" smtClean="0"/>
              <a:pPr>
                <a:spcBef>
                  <a:spcPct val="0"/>
                </a:spcBef>
              </a:pPr>
              <a:t>21</a:t>
            </a:fld>
            <a:endParaRPr lang="de-DE"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4833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BED7E3-6D8C-48E2-8EE6-B110B3A4D778}" type="slidenum">
              <a:rPr lang="de-DE" altLang="de-DE" sz="1300" smtClean="0"/>
              <a:pPr>
                <a:spcBef>
                  <a:spcPct val="0"/>
                </a:spcBef>
              </a:pPr>
              <a:t>22</a:t>
            </a:fld>
            <a:endParaRPr lang="de-DE"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608509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BED7E3-6D8C-48E2-8EE6-B110B3A4D778}" type="slidenum">
              <a:rPr lang="de-DE" altLang="de-DE" sz="1300" smtClean="0"/>
              <a:pPr>
                <a:spcBef>
                  <a:spcPct val="0"/>
                </a:spcBef>
              </a:pPr>
              <a:t>23</a:t>
            </a:fld>
            <a:endParaRPr lang="de-DE"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60850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BED7E3-6D8C-48E2-8EE6-B110B3A4D778}" type="slidenum">
              <a:rPr lang="de-DE" altLang="de-DE" sz="1300" smtClean="0"/>
              <a:pPr>
                <a:spcBef>
                  <a:spcPct val="0"/>
                </a:spcBef>
              </a:pPr>
              <a:t>24</a:t>
            </a:fld>
            <a:endParaRPr lang="de-DE"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60850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1DDD7E-57B8-4889-A86E-83F5C3E7FEEE}" type="slidenum">
              <a:rPr lang="de-DE" altLang="de-DE" sz="1300" smtClean="0"/>
              <a:pPr>
                <a:spcBef>
                  <a:spcPct val="0"/>
                </a:spcBef>
              </a:pPr>
              <a:t>25</a:t>
            </a:fld>
            <a:endParaRPr lang="de-DE"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347319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1DDD7E-57B8-4889-A86E-83F5C3E7FEEE}" type="slidenum">
              <a:rPr lang="de-DE" altLang="de-DE" sz="1300" smtClean="0"/>
              <a:pPr>
                <a:spcBef>
                  <a:spcPct val="0"/>
                </a:spcBef>
              </a:pPr>
              <a:t>26</a:t>
            </a:fld>
            <a:endParaRPr lang="de-DE"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34731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1607F5-4245-4958-8F89-17CD3FFFCD4E}" type="slidenum">
              <a:rPr lang="en-US" altLang="de-DE" sz="1300"/>
              <a:pPr algn="r" eaLnBrk="1" hangingPunct="1">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811696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1607F5-4245-4958-8F89-17CD3FFFCD4E}" type="slidenum">
              <a:rPr lang="en-US" altLang="de-DE" sz="1300"/>
              <a:pPr algn="r" eaLnBrk="1" hangingPunct="1">
                <a:spcBef>
                  <a:spcPct val="0"/>
                </a:spcBef>
              </a:pPr>
              <a:t>28</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811696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89E279-B848-4E92-B265-38E0A83E925A}"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558183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6ED881-9A9B-4C49-9820-BC9FA296CEF6}"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097569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9F578B-E781-49F7-B3CB-73869762F217}" type="slidenum">
              <a:rPr lang="en-US" altLang="de-DE" sz="1300" smtClean="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6593547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58EB34-1E57-49DD-9591-16C28C9D2F73}" type="slidenum">
              <a:rPr lang="de-DE" altLang="de-DE" sz="1300" smtClean="0"/>
              <a:pPr>
                <a:spcBef>
                  <a:spcPct val="0"/>
                </a:spcBef>
              </a:pPr>
              <a:t>32</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034499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58EB34-1E57-49DD-9591-16C28C9D2F73}" type="slidenum">
              <a:rPr lang="de-DE" altLang="de-DE" sz="1300" smtClean="0"/>
              <a:pPr>
                <a:spcBef>
                  <a:spcPct val="0"/>
                </a:spcBef>
              </a:pPr>
              <a:t>33</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03449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83A781-516E-4EB9-8D0F-07C2747F23DD}" type="slidenum">
              <a:rPr lang="de-DE" altLang="de-DE" sz="1300" smtClean="0"/>
              <a:pPr>
                <a:spcBef>
                  <a:spcPct val="0"/>
                </a:spcBef>
              </a:pPr>
              <a:t>35</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689208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A3F5A4-674E-4BF2-B71C-C61B5EEBF05A}" type="slidenum">
              <a:rPr lang="de-DE" altLang="de-DE" sz="1300" smtClean="0"/>
              <a:pPr>
                <a:spcBef>
                  <a:spcPct val="0"/>
                </a:spcBef>
              </a:pPr>
              <a:t>36</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747110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A3F5A4-674E-4BF2-B71C-C61B5EEBF05A}" type="slidenum">
              <a:rPr lang="de-DE" altLang="de-DE" sz="1300" smtClean="0"/>
              <a:pPr>
                <a:spcBef>
                  <a:spcPct val="0"/>
                </a:spcBef>
              </a:pPr>
              <a:t>37</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747110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A3F5A4-674E-4BF2-B71C-C61B5EEBF05A}" type="slidenum">
              <a:rPr lang="de-DE" altLang="de-DE" sz="1300" smtClean="0"/>
              <a:pPr>
                <a:spcBef>
                  <a:spcPct val="0"/>
                </a:spcBef>
              </a:pPr>
              <a:t>38</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747110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7B6C36-BC0D-484A-BD48-EB4464D3B9D9}" type="slidenum">
              <a:rPr lang="de-DE" altLang="de-DE" sz="1300" smtClean="0"/>
              <a:pPr>
                <a:spcBef>
                  <a:spcPct val="0"/>
                </a:spcBef>
              </a:pPr>
              <a:t>39</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613867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7B6C36-BC0D-484A-BD48-EB4464D3B9D9}" type="slidenum">
              <a:rPr lang="de-DE" altLang="de-DE" sz="1300" smtClean="0"/>
              <a:pPr>
                <a:spcBef>
                  <a:spcPct val="0"/>
                </a:spcBef>
              </a:pPr>
              <a:t>40</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613867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7B6C36-BC0D-484A-BD48-EB4464D3B9D9}" type="slidenum">
              <a:rPr lang="de-DE" altLang="de-DE" sz="1300" smtClean="0"/>
              <a:pPr>
                <a:spcBef>
                  <a:spcPct val="0"/>
                </a:spcBef>
              </a:pPr>
              <a:t>41</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613867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45BA18-8032-4896-961F-59D5A150C153}" type="slidenum">
              <a:rPr lang="de-DE" altLang="de-DE" sz="1300" smtClean="0"/>
              <a:pPr>
                <a:spcBef>
                  <a:spcPct val="0"/>
                </a:spcBef>
              </a:pPr>
              <a:t>42</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021000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45BA18-8032-4896-961F-59D5A150C153}" type="slidenum">
              <a:rPr lang="de-DE" altLang="de-DE" sz="1300" smtClean="0"/>
              <a:pPr>
                <a:spcBef>
                  <a:spcPct val="0"/>
                </a:spcBef>
              </a:pPr>
              <a:t>43</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021000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45BA18-8032-4896-961F-59D5A150C153}" type="slidenum">
              <a:rPr lang="de-DE" altLang="de-DE" sz="1300" smtClean="0"/>
              <a:pPr>
                <a:spcBef>
                  <a:spcPct val="0"/>
                </a:spcBef>
              </a:pPr>
              <a:t>44</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021000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45BA18-8032-4896-961F-59D5A150C153}" type="slidenum">
              <a:rPr lang="de-DE" altLang="de-DE" sz="1300" smtClean="0"/>
              <a:pPr>
                <a:spcBef>
                  <a:spcPct val="0"/>
                </a:spcBef>
              </a:pPr>
              <a:t>45</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021000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519D41-FC23-49B5-9DCA-F7A1C8382DFE}" type="slidenum">
              <a:rPr lang="de-DE" altLang="de-DE" sz="1300" smtClean="0"/>
              <a:pPr>
                <a:spcBef>
                  <a:spcPct val="0"/>
                </a:spcBef>
              </a:pPr>
              <a:t>46</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94403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519D41-FC23-49B5-9DCA-F7A1C8382DFE}" type="slidenum">
              <a:rPr lang="de-DE" altLang="de-DE" sz="1300" smtClean="0"/>
              <a:pPr>
                <a:spcBef>
                  <a:spcPct val="0"/>
                </a:spcBef>
              </a:pPr>
              <a:t>47</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94403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519D41-FC23-49B5-9DCA-F7A1C8382DFE}" type="slidenum">
              <a:rPr lang="de-DE" altLang="de-DE" sz="1300" smtClean="0"/>
              <a:pPr>
                <a:spcBef>
                  <a:spcPct val="0"/>
                </a:spcBef>
              </a:pPr>
              <a:t>48</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94403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519D41-FC23-49B5-9DCA-F7A1C8382DFE}" type="slidenum">
              <a:rPr lang="de-DE" altLang="de-DE" sz="1300" smtClean="0"/>
              <a:pPr>
                <a:spcBef>
                  <a:spcPct val="0"/>
                </a:spcBef>
              </a:pPr>
              <a:t>49</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94403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952904-41E7-4C54-9F4D-4A5AC3B54814}" type="slidenum">
              <a:rPr lang="de-DE" altLang="de-DE" sz="1300" smtClean="0"/>
              <a:pPr>
                <a:spcBef>
                  <a:spcPct val="0"/>
                </a:spcBef>
              </a:pPr>
              <a:t>50</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192201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952904-41E7-4C54-9F4D-4A5AC3B54814}" type="slidenum">
              <a:rPr lang="de-DE" altLang="de-DE" sz="1300" smtClean="0"/>
              <a:pPr>
                <a:spcBef>
                  <a:spcPct val="0"/>
                </a:spcBef>
              </a:pPr>
              <a:t>51</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192201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952904-41E7-4C54-9F4D-4A5AC3B54814}" type="slidenum">
              <a:rPr lang="de-DE" altLang="de-DE" sz="1300" smtClean="0"/>
              <a:pPr>
                <a:spcBef>
                  <a:spcPct val="0"/>
                </a:spcBef>
              </a:pPr>
              <a:t>52</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192201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38113" y="768350"/>
            <a:ext cx="6823075" cy="3836988"/>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663267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38113" y="768350"/>
            <a:ext cx="6823075" cy="3836988"/>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048090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b="0" dirty="0">
                <a:latin typeface="+mj-lt"/>
              </a:rPr>
              <a:t>Les différentes illustrations ont été utilisées avec l'accord de leurs auteurs respectifs. Pour de plus amples détails (titre, auteur), veuillez consulter la fin de cette présentation.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8 – Estime de soi et humeur</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440FDE1-9142-4C00-AF15-5BC308A53FC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8 – Estime de soi et humeur</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440FDE1-9142-4C00-AF15-5BC308A53FC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8 – Estime de soi et humeur</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440FDE1-9142-4C00-AF15-5BC308A53FC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8 – Estime de soi et humeur</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440FDE1-9142-4C00-AF15-5BC308A53FC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8 B – </a:t>
            </a:r>
            <a:r>
              <a:rPr lang="fr-FR" dirty="0"/>
              <a:t>Estime de soi et humeur</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406001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Symptômes</a:t>
            </a:r>
            <a:r>
              <a:rPr lang="en-US" sz="3600" dirty="0">
                <a:solidFill>
                  <a:srgbClr val="004992"/>
                </a:solidFill>
                <a:latin typeface="Calibri Light"/>
              </a:rPr>
              <a:t> de la </a:t>
            </a:r>
            <a:r>
              <a:rPr lang="en-US" sz="3600" dirty="0" err="1">
                <a:solidFill>
                  <a:srgbClr val="004992"/>
                </a:solidFill>
                <a:latin typeface="Calibri Light"/>
              </a:rPr>
              <a:t>dépression</a:t>
            </a:r>
            <a:endParaRPr lang="en-US" sz="3600" dirty="0">
              <a:solidFill>
                <a:srgbClr val="004992"/>
              </a:solidFill>
              <a:latin typeface="Calibri Light"/>
            </a:endParaRP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latin typeface="Calibri Light"/>
              </a:rPr>
              <a:t>???</a:t>
            </a:r>
          </a:p>
        </p:txBody>
      </p:sp>
      <p:sp>
        <p:nvSpPr>
          <p:cNvPr id="5" name="Footer Placeholder 4"/>
          <p:cNvSpPr>
            <a:spLocks noGrp="1"/>
          </p:cNvSpPr>
          <p:nvPr>
            <p:ph type="ftr" sz="quarter" idx="11"/>
          </p:nvPr>
        </p:nvSpPr>
        <p:spPr/>
        <p:txBody>
          <a:bodyPr/>
          <a:lstStyle/>
          <a:p>
            <a:r>
              <a:rPr lang="fr-FR" dirty="0"/>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Symptômes de la dépression</a:t>
            </a:r>
          </a:p>
        </p:txBody>
      </p:sp>
      <p:sp>
        <p:nvSpPr>
          <p:cNvPr id="5" name="Content Placeholder 4"/>
          <p:cNvSpPr>
            <a:spLocks noGrp="1"/>
          </p:cNvSpPr>
          <p:nvPr>
            <p:ph idx="1"/>
          </p:nvPr>
        </p:nvSpPr>
        <p:spPr/>
        <p:txBody>
          <a:bodyPr/>
          <a:lstStyle/>
          <a:p>
            <a:pPr marL="457200" lvl="0" indent="-457200" defTabSz="914400" fontAlgn="base">
              <a:buClr>
                <a:srgbClr val="000000"/>
              </a:buClr>
              <a:buFont typeface="+mj-lt"/>
              <a:buAutoNum type="arabicPeriod"/>
            </a:pPr>
            <a:r>
              <a:rPr lang="fr-FR" altLang="de-DE" sz="2400" dirty="0">
                <a:solidFill>
                  <a:srgbClr val="333333"/>
                </a:solidFill>
                <a:latin typeface="Calibri Light"/>
              </a:rPr>
              <a:t>tristesse, humeur dépressive</a:t>
            </a:r>
          </a:p>
          <a:p>
            <a:pPr marL="457200" lvl="0" indent="-457200" defTabSz="914400" fontAlgn="base">
              <a:buClr>
                <a:srgbClr val="000000"/>
              </a:buClr>
              <a:buFont typeface="+mj-lt"/>
              <a:buAutoNum type="arabicPeriod"/>
            </a:pPr>
            <a:r>
              <a:rPr lang="fr-FR" altLang="de-DE" sz="2400" dirty="0">
                <a:solidFill>
                  <a:srgbClr val="333333"/>
                </a:solidFill>
                <a:latin typeface="Calibri Light"/>
              </a:rPr>
              <a:t>baisse d</a:t>
            </a:r>
            <a:r>
              <a:rPr lang="en-US" altLang="de-DE" sz="2400" dirty="0">
                <a:solidFill>
                  <a:srgbClr val="333333"/>
                </a:solidFill>
                <a:latin typeface="Calibri Light"/>
              </a:rPr>
              <a:t>'</a:t>
            </a:r>
            <a:r>
              <a:rPr lang="fr-FR" altLang="de-DE" sz="2400" dirty="0">
                <a:solidFill>
                  <a:srgbClr val="333333"/>
                </a:solidFill>
                <a:latin typeface="Calibri Light"/>
              </a:rPr>
              <a:t>énergie</a:t>
            </a:r>
          </a:p>
          <a:p>
            <a:pPr marL="457200" lvl="0" indent="-457200" defTabSz="914400" fontAlgn="base">
              <a:buClr>
                <a:srgbClr val="000000"/>
              </a:buClr>
              <a:buFont typeface="+mj-lt"/>
              <a:buAutoNum type="arabicPeriod"/>
            </a:pPr>
            <a:r>
              <a:rPr lang="fr-FR" altLang="de-DE" sz="2400" dirty="0">
                <a:solidFill>
                  <a:srgbClr val="333333"/>
                </a:solidFill>
                <a:latin typeface="Calibri Light"/>
              </a:rPr>
              <a:t>faible estime de soi, peu</a:t>
            </a:r>
            <a:r>
              <a:rPr lang="fr-CH" altLang="de-DE" sz="2400" dirty="0">
                <a:solidFill>
                  <a:srgbClr val="333333"/>
                </a:solidFill>
                <a:latin typeface="Calibri Light"/>
              </a:rPr>
              <a:t>r</a:t>
            </a:r>
            <a:r>
              <a:rPr lang="fr-FR" altLang="de-DE" sz="2400" dirty="0">
                <a:solidFill>
                  <a:srgbClr val="333333"/>
                </a:solidFill>
                <a:latin typeface="Calibri Light"/>
              </a:rPr>
              <a:t> d</a:t>
            </a:r>
            <a:r>
              <a:rPr lang="en-US" altLang="de-DE" sz="2400" dirty="0">
                <a:solidFill>
                  <a:srgbClr val="333333"/>
                </a:solidFill>
                <a:latin typeface="Calibri Light"/>
              </a:rPr>
              <a:t>'</a:t>
            </a:r>
            <a:r>
              <a:rPr lang="fr-FR" altLang="de-DE" sz="2400" dirty="0">
                <a:solidFill>
                  <a:srgbClr val="333333"/>
                </a:solidFill>
                <a:latin typeface="Calibri Light"/>
              </a:rPr>
              <a:t>être rejeté</a:t>
            </a:r>
          </a:p>
          <a:p>
            <a:pPr marL="457200" lvl="0" indent="-457200" defTabSz="914400" fontAlgn="base">
              <a:buClr>
                <a:srgbClr val="000000"/>
              </a:buClr>
              <a:buFont typeface="+mj-lt"/>
              <a:buAutoNum type="arabicPeriod"/>
            </a:pPr>
            <a:r>
              <a:rPr lang="fr-FR" altLang="de-DE" sz="2400" dirty="0">
                <a:solidFill>
                  <a:srgbClr val="333333"/>
                </a:solidFill>
                <a:latin typeface="Calibri Light"/>
              </a:rPr>
              <a:t>peurs (ex concernant le futur)</a:t>
            </a:r>
          </a:p>
          <a:p>
            <a:pPr marL="457200" lvl="0" indent="-457200" defTabSz="914400" fontAlgn="base">
              <a:buClr>
                <a:srgbClr val="000000"/>
              </a:buClr>
              <a:buFont typeface="+mj-lt"/>
              <a:buAutoNum type="arabicPeriod"/>
            </a:pPr>
            <a:r>
              <a:rPr lang="fr-FR" altLang="de-DE" sz="2400" dirty="0">
                <a:solidFill>
                  <a:srgbClr val="333333"/>
                </a:solidFill>
                <a:latin typeface="Calibri Light"/>
              </a:rPr>
              <a:t>problèmes de sommeil, douleurs</a:t>
            </a:r>
          </a:p>
          <a:p>
            <a:pPr marL="457200" lvl="0" indent="-457200" defTabSz="914400" fontAlgn="base">
              <a:buClr>
                <a:srgbClr val="000000"/>
              </a:buClr>
              <a:buFont typeface="+mj-lt"/>
              <a:buAutoNum type="arabicPeriod"/>
            </a:pPr>
            <a:r>
              <a:rPr lang="fr-FR" altLang="de-DE" sz="2400" dirty="0">
                <a:solidFill>
                  <a:srgbClr val="333333"/>
                </a:solidFill>
                <a:latin typeface="Calibri Light"/>
              </a:rPr>
              <a:t>problèmes cognitifs (faible concentration et mémoire)</a:t>
            </a:r>
          </a:p>
          <a:p>
            <a:pPr lvl="0" defTabSz="914400" fontAlgn="base">
              <a:buClr>
                <a:srgbClr val="000000"/>
              </a:buClr>
            </a:pPr>
            <a:r>
              <a:rPr lang="de-DE" altLang="de-DE" sz="2400" dirty="0">
                <a:solidFill>
                  <a:srgbClr val="333333"/>
                </a:solidFill>
                <a:latin typeface="Calibri Light"/>
              </a:rPr>
              <a:t>...</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sz="2400">
                <a:solidFill>
                  <a:srgbClr val="004992"/>
                </a:solidFill>
                <a:latin typeface="Calibri Light"/>
              </a:rPr>
              <a:t>???</a:t>
            </a:r>
          </a:p>
        </p:txBody>
      </p:sp>
      <p:sp>
        <p:nvSpPr>
          <p:cNvPr id="5" name="Title 4"/>
          <p:cNvSpPr>
            <a:spLocks noGrp="1"/>
          </p:cNvSpPr>
          <p:nvPr>
            <p:ph type="title"/>
          </p:nvPr>
        </p:nvSpPr>
        <p:spPr/>
        <p:txBody>
          <a:bodyPr/>
          <a:lstStyle/>
          <a:p>
            <a:r>
              <a:rPr lang="fr-FR" sz="3600">
                <a:solidFill>
                  <a:srgbClr val="004992"/>
                </a:solidFill>
                <a:latin typeface="Calibri Light"/>
              </a:rPr>
              <a:t>Possibilités de traitement pour la dépression</a:t>
            </a:r>
            <a:endParaRPr lang="en-US" sz="3600">
              <a:solidFill>
                <a:srgbClr val="004992"/>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0"/>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Possibilités de traitement pour la dépression</a:t>
            </a:r>
            <a:endParaRPr lang="fr-CH" altLang="de-DE" sz="3600">
              <a:latin typeface="Calibri Light"/>
            </a:endParaRPr>
          </a:p>
        </p:txBody>
      </p:sp>
      <p:sp>
        <p:nvSpPr>
          <p:cNvPr id="15362" name="Rectangle 4"/>
          <p:cNvSpPr>
            <a:spLocks noGrp="1" noChangeArrowheads="1"/>
          </p:cNvSpPr>
          <p:nvPr>
            <p:ph idx="1"/>
          </p:nvPr>
        </p:nvSpPr>
        <p:spPr>
          <a:noFill/>
        </p:spPr>
        <p:txBody>
          <a:bodyPr/>
          <a:lstStyle/>
          <a:p>
            <a:pPr marL="342900" indent="-342900" eaLnBrk="1" hangingPunct="1">
              <a:buClr>
                <a:srgbClr val="000000"/>
              </a:buClr>
              <a:buFont typeface="WingDings"/>
              <a:buChar char=""/>
            </a:pPr>
            <a:r>
              <a:rPr lang="fr-CH" altLang="de-DE" sz="2400" dirty="0">
                <a:solidFill>
                  <a:srgbClr val="004992"/>
                </a:solidFill>
                <a:latin typeface="Calibri Light"/>
              </a:rPr>
              <a:t>Psychothérapie ou self: </a:t>
            </a:r>
            <a:r>
              <a:rPr lang="fr-CH" altLang="de-DE" sz="2400" dirty="0">
                <a:solidFill>
                  <a:srgbClr val="333333"/>
                </a:solidFill>
                <a:latin typeface="Calibri Light"/>
              </a:rPr>
              <a:t>exemple, intervention </a:t>
            </a:r>
            <a:r>
              <a:rPr lang="fr-CH" altLang="de-DE" sz="2400" dirty="0" err="1">
                <a:solidFill>
                  <a:srgbClr val="333333"/>
                </a:solidFill>
                <a:latin typeface="Calibri Light"/>
              </a:rPr>
              <a:t>cognitivo</a:t>
            </a:r>
            <a:r>
              <a:rPr lang="fr-CH" altLang="de-DE" sz="2400" dirty="0">
                <a:solidFill>
                  <a:srgbClr val="333333"/>
                </a:solidFill>
                <a:latin typeface="Calibri Light"/>
              </a:rPr>
              <a:t>-comportementale.</a:t>
            </a:r>
            <a:br>
              <a:rPr lang="fr-CH" altLang="de-DE" sz="2400" dirty="0">
                <a:solidFill>
                  <a:srgbClr val="333333"/>
                </a:solidFill>
                <a:latin typeface="Calibri Light"/>
              </a:rPr>
            </a:br>
            <a:r>
              <a:rPr lang="fr-CH" altLang="de-DE" sz="2400" dirty="0">
                <a:solidFill>
                  <a:srgbClr val="333333"/>
                </a:solidFill>
                <a:latin typeface="Calibri Light"/>
              </a:rPr>
              <a:t>Les problèmes et leurs schémas dysfonctionnels sous-jacents («je ne suis </a:t>
            </a:r>
            <a:r>
              <a:rPr lang="fr-CH" altLang="de-DE" sz="2400" dirty="0" err="1">
                <a:solidFill>
                  <a:srgbClr val="333333"/>
                </a:solidFill>
                <a:latin typeface="Calibri Light"/>
              </a:rPr>
              <a:t>bon-ne</a:t>
            </a:r>
            <a:r>
              <a:rPr lang="fr-CH" altLang="de-DE" sz="2400" dirty="0">
                <a:solidFill>
                  <a:srgbClr val="333333"/>
                </a:solidFill>
                <a:latin typeface="Calibri Light"/>
              </a:rPr>
              <a:t> à rien») sont visés. Ces schémas peuvent provoquer d'autres pensées («Personne ne m'aime») induisant une cascade de pensées négatives.</a:t>
            </a:r>
            <a:br>
              <a:rPr lang="fr-CH" altLang="de-DE" sz="2400" dirty="0">
                <a:solidFill>
                  <a:srgbClr val="333333"/>
                </a:solidFill>
                <a:latin typeface="Calibri Light"/>
              </a:rPr>
            </a:br>
            <a:r>
              <a:rPr lang="fr-CH" altLang="de-DE" sz="2400" dirty="0">
                <a:solidFill>
                  <a:srgbClr val="333333"/>
                </a:solidFill>
                <a:latin typeface="Calibri Light"/>
              </a:rPr>
              <a:t>La restructuration de ces idées à un impact </a:t>
            </a:r>
            <a:r>
              <a:rPr lang="fr-CH" altLang="de-DE" sz="2400" b="1" dirty="0">
                <a:solidFill>
                  <a:srgbClr val="004992"/>
                </a:solidFill>
                <a:latin typeface="Calibri Light"/>
              </a:rPr>
              <a:t>à long terme</a:t>
            </a:r>
            <a:r>
              <a:rPr lang="fr-CH" altLang="de-DE" sz="2400" dirty="0">
                <a:solidFill>
                  <a:srgbClr val="333333"/>
                </a:solidFill>
                <a:latin typeface="Calibri Light"/>
              </a:rPr>
              <a:t>.</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0"/>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Possibilités de traitement pour la dépression</a:t>
            </a:r>
            <a:endParaRPr lang="fr-CH" altLang="de-DE" sz="3600">
              <a:latin typeface="Calibri Light"/>
            </a:endParaRPr>
          </a:p>
        </p:txBody>
      </p:sp>
      <p:sp>
        <p:nvSpPr>
          <p:cNvPr id="15362" name="Rectangle 4"/>
          <p:cNvSpPr>
            <a:spLocks noGrp="1" noChangeArrowheads="1"/>
          </p:cNvSpPr>
          <p:nvPr>
            <p:ph idx="1"/>
          </p:nvPr>
        </p:nvSpPr>
        <p:spPr>
          <a:noFill/>
        </p:spPr>
        <p:txBody>
          <a:bodyPr/>
          <a:lstStyle/>
          <a:p>
            <a:pPr marL="342900" indent="-342900" eaLnBrk="1" hangingPunct="1">
              <a:buClr>
                <a:srgbClr val="000000"/>
              </a:buClr>
              <a:buFont typeface="WingDings"/>
              <a:buChar char=""/>
            </a:pPr>
            <a:r>
              <a:rPr lang="fr-CH" altLang="de-DE" sz="2400" dirty="0">
                <a:solidFill>
                  <a:srgbClr val="004992"/>
                </a:solidFill>
                <a:latin typeface="Calibri Light"/>
              </a:rPr>
              <a:t>Psychothérapie ou self: </a:t>
            </a:r>
            <a:r>
              <a:rPr lang="fr-CH" altLang="de-DE" sz="2400" dirty="0">
                <a:solidFill>
                  <a:srgbClr val="333333"/>
                </a:solidFill>
                <a:latin typeface="Calibri Light"/>
              </a:rPr>
              <a:t>exemple, intervention </a:t>
            </a:r>
            <a:r>
              <a:rPr lang="fr-CH" altLang="de-DE" sz="2400" dirty="0" err="1">
                <a:solidFill>
                  <a:srgbClr val="333333"/>
                </a:solidFill>
                <a:latin typeface="Calibri Light"/>
              </a:rPr>
              <a:t>cognitivo</a:t>
            </a:r>
            <a:r>
              <a:rPr lang="fr-CH" altLang="de-DE" sz="2400" dirty="0">
                <a:solidFill>
                  <a:srgbClr val="333333"/>
                </a:solidFill>
                <a:latin typeface="Calibri Light"/>
              </a:rPr>
              <a:t>-comportementale.</a:t>
            </a:r>
            <a:br>
              <a:rPr lang="fr-CH" altLang="de-DE" sz="2400" dirty="0">
                <a:solidFill>
                  <a:srgbClr val="333333"/>
                </a:solidFill>
                <a:latin typeface="Calibri Light"/>
              </a:rPr>
            </a:br>
            <a:r>
              <a:rPr lang="fr-CH" altLang="de-DE" sz="2400" dirty="0">
                <a:solidFill>
                  <a:srgbClr val="333333"/>
                </a:solidFill>
                <a:latin typeface="Calibri Light"/>
              </a:rPr>
              <a:t>Les problèmes et leurs schémas dysfonctionnels sous-jacents («je ne suis </a:t>
            </a:r>
            <a:r>
              <a:rPr lang="fr-CH" altLang="de-DE" sz="2400" dirty="0" err="1">
                <a:solidFill>
                  <a:srgbClr val="333333"/>
                </a:solidFill>
                <a:latin typeface="Calibri Light"/>
              </a:rPr>
              <a:t>bon-ne</a:t>
            </a:r>
            <a:r>
              <a:rPr lang="fr-CH" altLang="de-DE" sz="2400" dirty="0">
                <a:solidFill>
                  <a:srgbClr val="333333"/>
                </a:solidFill>
                <a:latin typeface="Calibri Light"/>
              </a:rPr>
              <a:t> à rien») sont visés. Ces schémas peuvent provoquer d'autres pensées («Personne ne m'aime») induisant une cascade de pensées négatives.</a:t>
            </a:r>
            <a:br>
              <a:rPr lang="fr-CH" altLang="de-DE" sz="2400" dirty="0">
                <a:solidFill>
                  <a:srgbClr val="333333"/>
                </a:solidFill>
                <a:latin typeface="Calibri Light"/>
              </a:rPr>
            </a:br>
            <a:r>
              <a:rPr lang="fr-CH" altLang="de-DE" sz="2400" dirty="0">
                <a:solidFill>
                  <a:srgbClr val="333333"/>
                </a:solidFill>
                <a:latin typeface="Calibri Light"/>
              </a:rPr>
              <a:t>La restructuration de ces idées à un impact </a:t>
            </a:r>
            <a:r>
              <a:rPr lang="fr-CH" altLang="de-DE" sz="2400" b="1" dirty="0">
                <a:solidFill>
                  <a:srgbClr val="004992"/>
                </a:solidFill>
                <a:latin typeface="Calibri Light"/>
              </a:rPr>
              <a:t>à long terme</a:t>
            </a:r>
            <a:r>
              <a:rPr lang="fr-CH" altLang="de-DE" sz="2400" dirty="0">
                <a:solidFill>
                  <a:srgbClr val="333333"/>
                </a:solidFill>
                <a:latin typeface="Calibri Light"/>
              </a:rPr>
              <a:t>.</a:t>
            </a:r>
          </a:p>
          <a:p>
            <a:pPr marL="342900" indent="-342900" eaLnBrk="1" hangingPunct="1">
              <a:buClr>
                <a:srgbClr val="000000"/>
              </a:buClr>
              <a:buFont typeface="WingDings"/>
              <a:buChar char=""/>
            </a:pPr>
            <a:r>
              <a:rPr lang="fr-CH" altLang="de-DE" sz="2400" dirty="0">
                <a:solidFill>
                  <a:srgbClr val="004992"/>
                </a:solidFill>
                <a:latin typeface="Calibri Light"/>
              </a:rPr>
              <a:t>Le traitement médicamenteux (agents antidépresseurs) est </a:t>
            </a:r>
            <a:br>
              <a:rPr lang="fr-CH" altLang="de-DE" sz="2400" dirty="0">
                <a:solidFill>
                  <a:srgbClr val="004992"/>
                </a:solidFill>
                <a:latin typeface="Calibri Light"/>
              </a:rPr>
            </a:br>
            <a:r>
              <a:rPr lang="fr-CH" altLang="de-DE" sz="2400" dirty="0">
                <a:solidFill>
                  <a:srgbClr val="333333"/>
                </a:solidFill>
                <a:latin typeface="Calibri Light"/>
              </a:rPr>
              <a:t>spécialement important pour la dépression sévère et pour</a:t>
            </a:r>
            <a:br>
              <a:rPr lang="fr-CH" altLang="de-DE" sz="2400" dirty="0">
                <a:solidFill>
                  <a:srgbClr val="333333"/>
                </a:solidFill>
                <a:latin typeface="Calibri Light"/>
              </a:rPr>
            </a:br>
            <a:r>
              <a:rPr lang="fr-CH" altLang="de-DE" sz="2400" dirty="0">
                <a:solidFill>
                  <a:srgbClr val="333333"/>
                </a:solidFill>
                <a:latin typeface="Calibri Light"/>
              </a:rPr>
              <a:t>renforcer l’effet des psychothérapies. Cependant, la médication</a:t>
            </a:r>
            <a:br>
              <a:rPr lang="fr-CH" altLang="de-DE" sz="2400" dirty="0">
                <a:solidFill>
                  <a:srgbClr val="333333"/>
                </a:solidFill>
                <a:latin typeface="Calibri Light"/>
              </a:rPr>
            </a:br>
            <a:r>
              <a:rPr lang="fr-CH" altLang="de-DE" sz="2400" dirty="0">
                <a:solidFill>
                  <a:srgbClr val="333333"/>
                </a:solidFill>
                <a:latin typeface="Calibri Light"/>
              </a:rPr>
              <a:t>n'aide que durant la prise du médicament et seulement si cette</a:t>
            </a:r>
            <a:br>
              <a:rPr lang="fr-CH" altLang="de-DE" sz="2400" dirty="0">
                <a:solidFill>
                  <a:srgbClr val="333333"/>
                </a:solidFill>
                <a:latin typeface="Calibri Light"/>
              </a:rPr>
            </a:br>
            <a:r>
              <a:rPr lang="fr-CH" altLang="de-DE" sz="2400" dirty="0">
                <a:solidFill>
                  <a:srgbClr val="333333"/>
                </a:solidFill>
                <a:latin typeface="Calibri Light"/>
              </a:rPr>
              <a:t>dernière est régulière.</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64538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r>
              <a:rPr lang="fr-FR" altLang="de-DE" sz="2400" dirty="0">
                <a:solidFill>
                  <a:srgbClr val="333333"/>
                </a:solidFill>
                <a:latin typeface="Calibri Light"/>
                <a:cs typeface="Times New Roman" panose="02020603050405020304" pitchFamily="18" charset="0"/>
              </a:rPr>
              <a:t>Beaucoup de gens affectés des problèmes psychiatriques présentent des distorsions de la pensée, qui peuvent </a:t>
            </a:r>
            <a:r>
              <a:rPr lang="fr-FR" altLang="de-DE" sz="2400" dirty="0">
                <a:solidFill>
                  <a:srgbClr val="004992"/>
                </a:solidFill>
                <a:latin typeface="Calibri Light"/>
                <a:cs typeface="Times New Roman" panose="02020603050405020304" pitchFamily="18" charset="0"/>
              </a:rPr>
              <a:t>engendrer une dépression.</a:t>
            </a:r>
          </a:p>
          <a:p>
            <a:pPr lvl="0" defTabSz="914400" fontAlgn="base"/>
            <a:r>
              <a:rPr lang="fr-FR" altLang="de-DE" sz="2400" dirty="0">
                <a:solidFill>
                  <a:srgbClr val="333333"/>
                </a:solidFill>
                <a:latin typeface="Calibri Light"/>
                <a:cs typeface="Times New Roman" panose="02020603050405020304" pitchFamily="18" charset="0"/>
              </a:rPr>
              <a:t>On peut modifier ces distorsions de la pensée au moyen d’un entraînement intense et continu.</a:t>
            </a:r>
            <a:endParaRPr lang="en-US" sz="2400" dirty="0">
              <a:latin typeface="Calibri Light"/>
            </a:endParaRPr>
          </a:p>
        </p:txBody>
      </p:sp>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Psychose et Dépression</a:t>
            </a:r>
            <a:br>
              <a:rPr lang="fr-FR" sz="3600" dirty="0">
                <a:solidFill>
                  <a:srgbClr val="004992"/>
                </a:solidFill>
                <a:latin typeface="Calibri Light"/>
              </a:rPr>
            </a:br>
            <a:r>
              <a:rPr lang="fr-FR" dirty="0">
                <a:solidFill>
                  <a:srgbClr val="004992"/>
                </a:solidFill>
                <a:latin typeface="Calibri Light"/>
              </a:rPr>
              <a:t>Effets des délires sur l'estime de soi et l‘humeur</a:t>
            </a:r>
            <a:endParaRPr lang="en-US" dirty="0">
              <a:solidFill>
                <a:srgbClr val="004992"/>
              </a:solidFill>
              <a:latin typeface="Calibri Light"/>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359758410"/>
              </p:ext>
            </p:extLst>
          </p:nvPr>
        </p:nvGraphicFramePr>
        <p:xfrm>
          <a:off x="408955" y="2795286"/>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négatifs des délires sur l'humeur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positifs </a:t>
                      </a:r>
                      <a:r>
                        <a:rPr kumimoji="0" lang="fr-FR" sz="2000" b="0" i="1" u="sng" strike="noStrike" cap="none" normalizeH="0" baseline="0" dirty="0">
                          <a:ln>
                            <a:noFill/>
                          </a:ln>
                          <a:solidFill>
                            <a:srgbClr val="000000"/>
                          </a:solidFill>
                          <a:effectLst/>
                          <a:latin typeface="Calibri Light"/>
                        </a:rPr>
                        <a:t>à court terme </a:t>
                      </a:r>
                      <a:r>
                        <a:rPr kumimoji="0" lang="fr-FR" sz="2000" b="0" i="0" u="none" strike="noStrike" cap="none" normalizeH="0" baseline="0" dirty="0">
                          <a:ln>
                            <a:noFill/>
                          </a:ln>
                          <a:solidFill>
                            <a:srgbClr val="000000"/>
                          </a:solidFill>
                          <a:effectLst/>
                          <a:latin typeface="Calibri Light"/>
                        </a:rPr>
                        <a:t>des délires sur l'humeur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Psychose et Dépression</a:t>
            </a:r>
            <a:br>
              <a:rPr lang="fr-FR" sz="3600">
                <a:solidFill>
                  <a:srgbClr val="004992"/>
                </a:solidFill>
                <a:latin typeface="Calibri Light"/>
              </a:rPr>
            </a:br>
            <a:r>
              <a:rPr lang="fr-FR">
                <a:solidFill>
                  <a:srgbClr val="004992"/>
                </a:solidFill>
                <a:latin typeface="Calibri Light"/>
              </a:rPr>
              <a:t>Effets des délires sur l'estime de soi et l‘humeur</a:t>
            </a:r>
            <a:endParaRPr lang="en-US">
              <a:solidFill>
                <a:srgbClr val="004992"/>
              </a:solidFill>
              <a:latin typeface="Calibri Light"/>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19741900"/>
              </p:ext>
            </p:extLst>
          </p:nvPr>
        </p:nvGraphicFramePr>
        <p:xfrm>
          <a:off x="408955" y="2795286"/>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négatifs des délires sur l'humeur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positifs </a:t>
                      </a:r>
                      <a:r>
                        <a:rPr kumimoji="0" lang="fr-FR" sz="2000" b="0" i="1" u="sng" strike="noStrike" cap="none" normalizeH="0" baseline="0" dirty="0">
                          <a:ln>
                            <a:noFill/>
                          </a:ln>
                          <a:solidFill>
                            <a:srgbClr val="000000"/>
                          </a:solidFill>
                          <a:effectLst/>
                          <a:latin typeface="Calibri Light"/>
                        </a:rPr>
                        <a:t>à court terme </a:t>
                      </a:r>
                      <a:r>
                        <a:rPr kumimoji="0" lang="fr-FR" sz="2000" b="0" i="0" u="none" strike="noStrike" cap="none" normalizeH="0" baseline="0" dirty="0">
                          <a:ln>
                            <a:noFill/>
                          </a:ln>
                          <a:solidFill>
                            <a:srgbClr val="000000"/>
                          </a:solidFill>
                          <a:effectLst/>
                          <a:latin typeface="Calibri Light"/>
                        </a:rPr>
                        <a:t>des délires sur l'humeur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Durant la psychose: vivre    constamment sous la menace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entendre des voix insultantes et harcelantes</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Après la psychose: sentiment de honte, le futur semble ruiné</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Psychose et Dépression</a:t>
            </a:r>
            <a:br>
              <a:rPr lang="fr-FR" sz="3600">
                <a:solidFill>
                  <a:srgbClr val="004992"/>
                </a:solidFill>
                <a:latin typeface="Calibri Light"/>
              </a:rPr>
            </a:br>
            <a:r>
              <a:rPr lang="fr-FR">
                <a:solidFill>
                  <a:srgbClr val="004992"/>
                </a:solidFill>
                <a:latin typeface="Calibri Light"/>
              </a:rPr>
              <a:t>Effets des délires sur l'estime de soi et l‘humeur</a:t>
            </a:r>
            <a:endParaRPr lang="en-US">
              <a:solidFill>
                <a:srgbClr val="004992"/>
              </a:solidFill>
              <a:latin typeface="Calibri Light"/>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534716943"/>
              </p:ext>
            </p:extLst>
          </p:nvPr>
        </p:nvGraphicFramePr>
        <p:xfrm>
          <a:off x="408955" y="2795286"/>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négatifs des délires sur l'humeur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positifs </a:t>
                      </a:r>
                      <a:r>
                        <a:rPr kumimoji="0" lang="fr-FR" sz="2000" b="0" i="1" u="sng" strike="noStrike" cap="none" normalizeH="0" baseline="0" dirty="0">
                          <a:ln>
                            <a:noFill/>
                          </a:ln>
                          <a:solidFill>
                            <a:srgbClr val="000000"/>
                          </a:solidFill>
                          <a:effectLst/>
                          <a:latin typeface="Calibri Light"/>
                        </a:rPr>
                        <a:t>à court terme </a:t>
                      </a:r>
                      <a:r>
                        <a:rPr kumimoji="0" lang="fr-FR" sz="2000" b="0" i="0" u="none" strike="noStrike" cap="none" normalizeH="0" baseline="0" dirty="0">
                          <a:ln>
                            <a:noFill/>
                          </a:ln>
                          <a:solidFill>
                            <a:srgbClr val="000000"/>
                          </a:solidFill>
                          <a:effectLst/>
                          <a:latin typeface="Calibri Light"/>
                        </a:rPr>
                        <a:t>des délires sur l'humeur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Durant la psychose: vivre    constamment sous la menace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excitation, «finalement quelque chose arrive»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entendre des voix insultantes et harcelantes</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certaines voix sont flatteuses à votre égard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Après la psychose: sentiment de honte, le futur semble ruiné</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Durant les délires (de grandeur): sentiment de pouvoir, talent, importance (ennemis puissants) et destinée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1893524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Psychose et Dépression</a:t>
            </a:r>
            <a:br>
              <a:rPr lang="fr-FR" sz="3600">
                <a:solidFill>
                  <a:srgbClr val="004992"/>
                </a:solidFill>
                <a:latin typeface="Calibri Light"/>
              </a:rPr>
            </a:br>
            <a:r>
              <a:rPr lang="fr-FR">
                <a:solidFill>
                  <a:srgbClr val="004992"/>
                </a:solidFill>
                <a:latin typeface="Calibri Light"/>
              </a:rPr>
              <a:t>Effets des délires sur l'estime de soi et l‘humeur</a:t>
            </a:r>
            <a:endParaRPr lang="en-US">
              <a:solidFill>
                <a:srgbClr val="004992"/>
              </a:solidFill>
              <a:latin typeface="Calibri Light"/>
            </a:endParaRPr>
          </a:p>
        </p:txBody>
      </p:sp>
      <p:sp>
        <p:nvSpPr>
          <p:cNvPr id="5" name="Content Placeholder 4"/>
          <p:cNvSpPr>
            <a:spLocks noGrp="1"/>
          </p:cNvSpPr>
          <p:nvPr>
            <p:ph idx="1"/>
          </p:nvPr>
        </p:nvSpPr>
        <p:spPr>
          <a:xfrm>
            <a:off x="408955" y="2204864"/>
            <a:ext cx="8778240" cy="4248000"/>
          </a:xfrm>
        </p:spPr>
        <p:txBody>
          <a:bodyPr/>
          <a:lstStyle/>
          <a:p>
            <a:pPr lvl="0" defTabSz="914400" fontAlgn="base">
              <a:defRPr/>
            </a:pPr>
            <a:r>
              <a:rPr lang="fr-FR" altLang="de-DE" sz="2400" dirty="0">
                <a:solidFill>
                  <a:srgbClr val="333333"/>
                </a:solidFill>
                <a:latin typeface="Calibri Light"/>
                <a:cs typeface="Times New Roman" panose="02020603050405020304" pitchFamily="18" charset="0"/>
              </a:rPr>
              <a:t>Les </a:t>
            </a:r>
            <a:r>
              <a:rPr lang="fr-FR" altLang="de-DE" sz="2400" b="1" i="1" dirty="0">
                <a:solidFill>
                  <a:srgbClr val="333333"/>
                </a:solidFill>
                <a:latin typeface="Calibri Light"/>
                <a:cs typeface="Times New Roman" panose="02020603050405020304" pitchFamily="18" charset="0"/>
              </a:rPr>
              <a:t>effets positifs à court terme</a:t>
            </a:r>
            <a:r>
              <a:rPr lang="fr-FR" altLang="de-DE" sz="2400" dirty="0">
                <a:solidFill>
                  <a:srgbClr val="333333"/>
                </a:solidFill>
                <a:latin typeface="Calibri Light"/>
                <a:cs typeface="Times New Roman" panose="02020603050405020304" pitchFamily="18" charset="0"/>
              </a:rPr>
              <a:t> de la psychose sur l</a:t>
            </a:r>
            <a:r>
              <a:rPr lang="en-US" altLang="de-DE" sz="2400" dirty="0">
                <a:solidFill>
                  <a:srgbClr val="333333"/>
                </a:solidFill>
                <a:latin typeface="Calibri Light"/>
                <a:cs typeface="Times New Roman" panose="02020603050405020304" pitchFamily="18" charset="0"/>
              </a:rPr>
              <a:t>'</a:t>
            </a:r>
            <a:r>
              <a:rPr lang="fr-FR" altLang="de-DE" sz="2400" dirty="0">
                <a:solidFill>
                  <a:srgbClr val="333333"/>
                </a:solidFill>
                <a:latin typeface="Calibri Light"/>
                <a:cs typeface="Times New Roman" panose="02020603050405020304" pitchFamily="18" charset="0"/>
              </a:rPr>
              <a:t>estime de soi sont généralement effacés par </a:t>
            </a:r>
            <a:r>
              <a:rPr lang="fr-CH" altLang="de-DE" sz="2400" dirty="0">
                <a:solidFill>
                  <a:srgbClr val="333333"/>
                </a:solidFill>
                <a:latin typeface="Calibri Light"/>
                <a:cs typeface="Times New Roman" panose="02020603050405020304" pitchFamily="18" charset="0"/>
              </a:rPr>
              <a:t>s</a:t>
            </a:r>
            <a:r>
              <a:rPr lang="fr-FR" altLang="de-DE" sz="2400" dirty="0">
                <a:solidFill>
                  <a:srgbClr val="333333"/>
                </a:solidFill>
                <a:latin typeface="Calibri Light"/>
                <a:cs typeface="Times New Roman" panose="02020603050405020304" pitchFamily="18" charset="0"/>
              </a:rPr>
              <a:t>es </a:t>
            </a:r>
            <a:r>
              <a:rPr lang="fr-FR" altLang="de-DE" sz="2400" b="1" i="1" dirty="0">
                <a:solidFill>
                  <a:srgbClr val="333333"/>
                </a:solidFill>
                <a:latin typeface="Calibri Light"/>
                <a:cs typeface="Times New Roman" panose="02020603050405020304" pitchFamily="18" charset="0"/>
              </a:rPr>
              <a:t>effets négatifs à long terme</a:t>
            </a:r>
            <a:r>
              <a:rPr lang="fr-FR" altLang="de-DE" sz="24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fr-FR" altLang="de-DE" sz="2000" dirty="0">
                <a:solidFill>
                  <a:srgbClr val="333333"/>
                </a:solidFill>
                <a:latin typeface="Calibri Light"/>
                <a:cs typeface="Times New Roman" panose="02020603050405020304" pitchFamily="18" charset="0"/>
              </a:rPr>
              <a:t>dettes: quand le patient croit faussement qu‘il est riche et célèbre</a:t>
            </a:r>
          </a:p>
          <a:p>
            <a:pPr marL="342900" lvl="0" indent="-342900" defTabSz="914400" fontAlgn="base">
              <a:lnSpc>
                <a:spcPct val="100000"/>
              </a:lnSpc>
              <a:spcBef>
                <a:spcPts val="1200"/>
              </a:spcBef>
              <a:buClr>
                <a:srgbClr val="333333"/>
              </a:buClr>
              <a:buFont typeface="WingDings"/>
              <a:buChar char=""/>
              <a:defRPr/>
            </a:pPr>
            <a:r>
              <a:rPr lang="fr-FR" altLang="de-DE" sz="2000" dirty="0">
                <a:solidFill>
                  <a:srgbClr val="333333"/>
                </a:solidFill>
                <a:latin typeface="Calibri Light"/>
                <a:cs typeface="Times New Roman" panose="02020603050405020304" pitchFamily="18" charset="0"/>
              </a:rPr>
              <a:t>solitude: des amis peuvent s‘être détournés du patient;</a:t>
            </a:r>
          </a:p>
          <a:p>
            <a:pPr marL="342900" lvl="0" indent="-342900" defTabSz="914400" fontAlgn="base">
              <a:lnSpc>
                <a:spcPct val="100000"/>
              </a:lnSpc>
              <a:spcBef>
                <a:spcPts val="1200"/>
              </a:spcBef>
              <a:buClr>
                <a:srgbClr val="333333"/>
              </a:buClr>
              <a:buFont typeface="WingDings"/>
              <a:buChar char=""/>
              <a:defRPr/>
            </a:pPr>
            <a:r>
              <a:rPr lang="fr-FR" altLang="de-DE" sz="2000" dirty="0">
                <a:solidFill>
                  <a:srgbClr val="333333"/>
                </a:solidFill>
                <a:latin typeface="Calibri Light"/>
                <a:cs typeface="Times New Roman" panose="02020603050405020304" pitchFamily="18" charset="0"/>
              </a:rPr>
              <a:t>situation professionnelle: perte du travail à cause de comportements inappropriés au bureau.</a:t>
            </a:r>
          </a:p>
          <a:p>
            <a:pPr lvl="0" defTabSz="914400" fontAlgn="base">
              <a:defRPr/>
            </a:pPr>
            <a:r>
              <a:rPr lang="fr-FR" altLang="de-DE" sz="2400" dirty="0">
                <a:solidFill>
                  <a:srgbClr val="333333"/>
                </a:solidFill>
                <a:latin typeface="Calibri Light"/>
                <a:cs typeface="Times New Roman" panose="02020603050405020304" pitchFamily="18" charset="0"/>
              </a:rPr>
              <a:t>Il est très dangereux d</a:t>
            </a:r>
            <a:r>
              <a:rPr lang="en-US" altLang="de-DE" sz="2400" dirty="0">
                <a:solidFill>
                  <a:srgbClr val="333333"/>
                </a:solidFill>
                <a:latin typeface="Calibri Light"/>
                <a:cs typeface="Times New Roman" panose="02020603050405020304" pitchFamily="18" charset="0"/>
              </a:rPr>
              <a:t>'</a:t>
            </a:r>
            <a:r>
              <a:rPr lang="fr-FR" altLang="de-DE" sz="2400" dirty="0">
                <a:solidFill>
                  <a:srgbClr val="333333"/>
                </a:solidFill>
                <a:latin typeface="Calibri Light"/>
                <a:cs typeface="Times New Roman" panose="02020603050405020304" pitchFamily="18" charset="0"/>
              </a:rPr>
              <a:t>arrêter de prendre ses médicaments sans un avis médical, dans le but de revisiter le monde effrayant mais excitant de la psychose, particulièrement parce que la peur est l</a:t>
            </a:r>
            <a:r>
              <a:rPr lang="en-US" altLang="de-DE" sz="2400" dirty="0">
                <a:solidFill>
                  <a:srgbClr val="333333"/>
                </a:solidFill>
                <a:latin typeface="Calibri Light"/>
                <a:cs typeface="Times New Roman" panose="02020603050405020304" pitchFamily="18" charset="0"/>
              </a:rPr>
              <a:t>'</a:t>
            </a:r>
            <a:r>
              <a:rPr lang="fr-FR" altLang="de-DE" sz="2400" dirty="0">
                <a:solidFill>
                  <a:srgbClr val="333333"/>
                </a:solidFill>
                <a:latin typeface="Calibri Light"/>
                <a:cs typeface="Times New Roman" panose="02020603050405020304" pitchFamily="18" charset="0"/>
              </a:rPr>
              <a:t>aspect prédominant durant la psychose.</a:t>
            </a:r>
            <a:endParaRPr lang="en-US" sz="2400" dirty="0">
              <a:latin typeface="Calibri Light"/>
            </a:endParaRPr>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11</a:t>
            </a:fld>
            <a:endParaRPr lang="de-D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fr-FR" sz="3600" b="0" dirty="0">
                <a:solidFill>
                  <a:srgbClr val="333333"/>
                </a:solidFill>
                <a:latin typeface="Calibri Light"/>
              </a:rPr>
              <a:t>Quelles sont les pensées et manières de penser caractéristiques des personnes </a:t>
            </a:r>
            <a:r>
              <a:rPr lang="fr-FR" sz="3600" b="0" dirty="0">
                <a:solidFill>
                  <a:srgbClr val="004992"/>
                </a:solidFill>
                <a:latin typeface="Calibri Light"/>
              </a:rPr>
              <a:t>dépressives</a:t>
            </a:r>
            <a:r>
              <a:rPr lang="fr-FR" sz="3600" b="0" dirty="0">
                <a:solidFill>
                  <a:srgbClr val="333333"/>
                </a:solidFill>
                <a:latin typeface="Calibri Light"/>
              </a:rPr>
              <a:t> ou/et ayant une </a:t>
            </a:r>
            <a:r>
              <a:rPr lang="fr-FR" sz="3600" b="0" dirty="0">
                <a:solidFill>
                  <a:srgbClr val="004992"/>
                </a:solidFill>
                <a:latin typeface="Calibri Light"/>
              </a:rPr>
              <a:t>faible estime de soi</a:t>
            </a:r>
            <a:r>
              <a:rPr lang="fr-FR" sz="3600" b="0" dirty="0">
                <a:solidFill>
                  <a:srgbClr val="333333"/>
                </a:solidFill>
                <a:latin typeface="Calibri Light"/>
              </a:rPr>
              <a:t>?</a:t>
            </a:r>
            <a:endParaRPr lang="de-DE" b="0"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530550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1. Généralisation exagérée</a:t>
            </a:r>
            <a:br>
              <a:rPr lang="fr-FR" sz="3600" dirty="0">
                <a:solidFill>
                  <a:srgbClr val="004992"/>
                </a:solidFill>
                <a:latin typeface="Calibri Light"/>
              </a:rPr>
            </a:br>
            <a:r>
              <a:rPr lang="fr-FR" dirty="0">
                <a:solidFill>
                  <a:srgbClr val="004992"/>
                </a:solidFill>
                <a:latin typeface="Calibri Light"/>
              </a:rPr>
              <a:t>Quelle évaluation plus réaliste et utile peut-on faire?</a:t>
            </a:r>
            <a:endParaRPr lang="en-US"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13</a:t>
            </a:fld>
            <a:endParaRPr lang="de-DE" dirty="0"/>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637537047"/>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Evénement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000000"/>
                          </a:solidFill>
                          <a:effectLst/>
                          <a:latin typeface="Calibri Light"/>
                          <a:ea typeface="ＭＳ Ｐゴシック" pitchFamily="34" charset="-128"/>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ea typeface="ＭＳ Ｐゴシック" pitchFamily="34" charset="-128"/>
                        </a:rPr>
                        <a:t>Evaluation plus positive/plus constructive</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«J’ai quelques kilos en trop» «J’ai un nez crochu»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suis moche!»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Une présentation orale ne se déroule pas comme prévu.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ne trouverai jamais un emploi»</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1. Généralisation exagérée</a:t>
            </a:r>
            <a:br>
              <a:rPr lang="fr-FR" sz="3600" dirty="0">
                <a:solidFill>
                  <a:srgbClr val="004992"/>
                </a:solidFill>
                <a:latin typeface="Calibri Light"/>
              </a:rPr>
            </a:br>
            <a:r>
              <a:rPr lang="fr-FR" dirty="0">
                <a:solidFill>
                  <a:srgbClr val="004992"/>
                </a:solidFill>
                <a:latin typeface="Calibri Light"/>
              </a:rPr>
              <a:t>Quelle évaluation plus réaliste et utile peut-on faire?</a:t>
            </a:r>
            <a:endParaRPr lang="en-US"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416766417"/>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Evénement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000000"/>
                          </a:solidFill>
                          <a:effectLst/>
                          <a:latin typeface="Calibri Light"/>
                          <a:ea typeface="ＭＳ Ｐゴシック" pitchFamily="34" charset="-128"/>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ea typeface="ＭＳ Ｐゴシック" pitchFamily="34" charset="-128"/>
                        </a:rPr>
                        <a:t>Evaluation plus positive/plus constructive</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«J’ai quelques kilos en trop» «J’ai un nez crochu»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suis moche!»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«Je ne suis pas moche j‘ai des défauts, par contre j'aime beaucoup mes yeux»</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Une présentation orale ne se déroule pas comme prévu.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ne trouverai jamais un emploi»</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50562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1. Généralisation exagérée</a:t>
            </a:r>
            <a:br>
              <a:rPr lang="fr-FR" sz="3600" dirty="0">
                <a:solidFill>
                  <a:srgbClr val="004992"/>
                </a:solidFill>
                <a:latin typeface="Calibri Light"/>
              </a:rPr>
            </a:br>
            <a:r>
              <a:rPr lang="fr-FR" dirty="0">
                <a:solidFill>
                  <a:srgbClr val="004992"/>
                </a:solidFill>
                <a:latin typeface="Calibri Light"/>
              </a:rPr>
              <a:t>Quelle évaluation plus réaliste et utile peut-on faire?</a:t>
            </a:r>
            <a:endParaRPr lang="en-US"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15</a:t>
            </a:fld>
            <a:endParaRPr lang="de-DE" dirty="0"/>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879949058"/>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Evénement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000000"/>
                          </a:solidFill>
                          <a:effectLst/>
                          <a:latin typeface="Calibri Light"/>
                          <a:ea typeface="ＭＳ Ｐゴシック" pitchFamily="34" charset="-128"/>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ea typeface="ＭＳ Ｐゴシック" pitchFamily="34" charset="-128"/>
                        </a:rPr>
                        <a:t>Evaluation plus positive/plus constructive</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«J’ai quelques kilos en trop» «J’ai un nez crochu»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suis moche!»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«Je ne suis pas moche j‘ai des défauts, par contre j'aime beaucoup mes yeux»</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Une présentation orale ne se déroule pas comme prévu.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ne trouverai jamais un emploi»</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«Cela peut arriver, je dois réfléchir à ce que je pourrais améliorer pour la prochaine fois»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0700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56" name="Rectangle 20"/>
          <p:cNvSpPr>
            <a:spLocks noChangeArrowheads="1"/>
          </p:cNvSpPr>
          <p:nvPr/>
        </p:nvSpPr>
        <p:spPr bwMode="auto">
          <a:xfrm>
            <a:off x="408954" y="550968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r>
              <a:rPr lang="fr-CH" altLang="de-DE" sz="2000" b="0" dirty="0">
                <a:solidFill>
                  <a:srgbClr val="004992"/>
                </a:solidFill>
                <a:latin typeface="Calibri Light"/>
              </a:rPr>
              <a:t>L’erreur est humaine: </a:t>
            </a:r>
            <a:r>
              <a:rPr lang="fr-CH" altLang="de-DE" sz="2000" b="0" dirty="0">
                <a:latin typeface="Calibri Light"/>
              </a:rPr>
              <a:t>Tout le monde fait des erreurs une fois ou l’autre! Si vous cafouillez une fois, cela ne veut pas dire que vous ne savez pas vous exprimer; si vous faites un erreur, vous n'êtes de loin pas brouillon ou peu ordré.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1. Généralisation exagérée</a:t>
            </a:r>
            <a:br>
              <a:rPr lang="fr-FR" sz="3600" dirty="0">
                <a:solidFill>
                  <a:srgbClr val="004992"/>
                </a:solidFill>
                <a:latin typeface="Calibri Light"/>
              </a:rPr>
            </a:br>
            <a:r>
              <a:rPr lang="fr-FR" dirty="0">
                <a:solidFill>
                  <a:srgbClr val="004992"/>
                </a:solidFill>
                <a:latin typeface="Calibri Light"/>
              </a:rPr>
              <a:t>Quelle évaluation plus réaliste et utile peut-on faire?</a:t>
            </a:r>
            <a:endParaRPr lang="en-US"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16</a:t>
            </a:fld>
            <a:endParaRPr lang="de-DE" dirty="0"/>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258664596"/>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Evénement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000000"/>
                          </a:solidFill>
                          <a:effectLst/>
                          <a:latin typeface="Calibri Light"/>
                          <a:ea typeface="ＭＳ Ｐゴシック" pitchFamily="34" charset="-128"/>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ea typeface="ＭＳ Ｐゴシック" pitchFamily="34" charset="-128"/>
                        </a:rPr>
                        <a:t>Evaluation plus positive/plus constructive</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«J’ai quelques kilos en trop» «J’ai un nez crochu»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suis moche!»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«Je ne suis pas moche j‘ai des défauts, par contre j'aime beaucoup mes yeux»</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Une présentation orale ne se déroule pas comme prévu.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ne trouverai jamais un emploi»</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«Cela peut arriver, je dois réfléchir à ce que je pourrais améliorer pour la prochaine fois»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44877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z="3600" dirty="0">
                <a:solidFill>
                  <a:srgbClr val="004992"/>
                </a:solidFill>
                <a:latin typeface="Calibri Light"/>
              </a:rPr>
              <a:t>Au contraire: ne généralisez pas une imperfection à toutes choses!</a:t>
            </a:r>
            <a:endParaRPr lang="en-US" sz="3600" dirty="0">
              <a:solidFill>
                <a:srgbClr val="004992"/>
              </a:solidFill>
              <a:latin typeface="Calibri Light"/>
            </a:endParaRPr>
          </a:p>
        </p:txBody>
      </p:sp>
      <p:sp>
        <p:nvSpPr>
          <p:cNvPr id="11" name="Content Placeholder 10"/>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Chaque être humain est complexe, comme une mosaïque: nous sommes composés de nombreux éléments, bons et mauvais. Toutefois, il y a différentes façons de définir les caractéristiques humaines.</a:t>
            </a:r>
            <a:endParaRPr lang="fr-FR" altLang="de-DE" sz="2400" dirty="0">
              <a:solidFill>
                <a:srgbClr val="333333"/>
              </a:solidFill>
              <a:latin typeface="Calibri Light"/>
            </a:endParaRPr>
          </a:p>
          <a:p>
            <a:pPr lvl="0" defTabSz="914400" fontAlgn="base"/>
            <a:r>
              <a:rPr lang="fr-CH" altLang="de-DE" sz="2400" dirty="0">
                <a:solidFill>
                  <a:srgbClr val="004992"/>
                </a:solidFill>
                <a:latin typeface="Calibri Light"/>
                <a:cs typeface="Times New Roman" panose="02020603050405020304" pitchFamily="18" charset="0"/>
              </a:rPr>
              <a:t>Qu’est-ce que le bonheur? </a:t>
            </a:r>
            <a:r>
              <a:rPr lang="fr-CH" altLang="de-DE" sz="2400" dirty="0">
                <a:solidFill>
                  <a:srgbClr val="333333"/>
                </a:solidFill>
                <a:latin typeface="Calibri Light"/>
                <a:cs typeface="Times New Roman" panose="02020603050405020304" pitchFamily="18" charset="0"/>
              </a:rPr>
              <a:t>Etre riche, avoir beaucoup d’amis, une bonne santé, du succès, la satisfaction?</a:t>
            </a:r>
            <a:endParaRPr lang="fr-CH" altLang="de-DE" sz="2400" dirty="0">
              <a:solidFill>
                <a:srgbClr val="333333"/>
              </a:solidFill>
              <a:latin typeface="Calibri Light"/>
            </a:endParaRPr>
          </a:p>
          <a:p>
            <a:pPr lvl="0" defTabSz="914400" fontAlgn="base"/>
            <a:r>
              <a:rPr lang="fr-FR" altLang="de-DE" sz="2400" dirty="0" err="1">
                <a:solidFill>
                  <a:srgbClr val="004992"/>
                </a:solidFill>
                <a:latin typeface="Calibri Light"/>
              </a:rPr>
              <a:t>Qu</a:t>
            </a:r>
            <a:r>
              <a:rPr lang="en-US" altLang="de-DE" sz="2400" dirty="0">
                <a:solidFill>
                  <a:srgbClr val="004992"/>
                </a:solidFill>
                <a:latin typeface="Calibri Light"/>
              </a:rPr>
              <a:t>’</a:t>
            </a:r>
            <a:r>
              <a:rPr lang="fr-FR" altLang="de-DE" sz="2400" dirty="0">
                <a:solidFill>
                  <a:srgbClr val="004992"/>
                </a:solidFill>
                <a:latin typeface="Calibri Light"/>
              </a:rPr>
              <a:t>est-ce que l’intelligence? </a:t>
            </a:r>
            <a:r>
              <a:rPr lang="fr-CH" altLang="de-DE" sz="2400" dirty="0">
                <a:solidFill>
                  <a:srgbClr val="333333"/>
                </a:solidFill>
                <a:latin typeface="Calibri Light"/>
                <a:cs typeface="Times New Roman" panose="02020603050405020304" pitchFamily="18" charset="0"/>
              </a:rPr>
              <a:t>Des performances scolaires brillantes,</a:t>
            </a:r>
            <a:br>
              <a:rPr lang="fr-CH" altLang="de-DE" sz="2400" dirty="0">
                <a:solidFill>
                  <a:srgbClr val="333333"/>
                </a:solidFill>
                <a:latin typeface="Calibri Light"/>
                <a:cs typeface="Times New Roman" panose="02020603050405020304" pitchFamily="18" charset="0"/>
              </a:rPr>
            </a:br>
            <a:r>
              <a:rPr lang="fr-CH" altLang="de-DE" sz="2400" dirty="0">
                <a:solidFill>
                  <a:srgbClr val="333333"/>
                </a:solidFill>
                <a:latin typeface="Calibri Light"/>
                <a:cs typeface="Times New Roman" panose="02020603050405020304" pitchFamily="18" charset="0"/>
              </a:rPr>
              <a:t>avoir un titre universitaire, s’entendre bien avec les autres</a:t>
            </a:r>
            <a:br>
              <a:rPr lang="fr-CH" altLang="de-DE" sz="2400" dirty="0">
                <a:solidFill>
                  <a:srgbClr val="333333"/>
                </a:solidFill>
                <a:latin typeface="Calibri Light"/>
                <a:cs typeface="Times New Roman" panose="02020603050405020304" pitchFamily="18" charset="0"/>
              </a:rPr>
            </a:br>
            <a:r>
              <a:rPr lang="fr-CH" altLang="de-DE" sz="2400" dirty="0">
                <a:solidFill>
                  <a:srgbClr val="333333"/>
                </a:solidFill>
                <a:latin typeface="Calibri Light"/>
                <a:cs typeface="Times New Roman" panose="02020603050405020304" pitchFamily="18" charset="0"/>
              </a:rPr>
              <a:t>socialement?</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17</a:t>
            </a:fld>
            <a:endParaRPr lang="de-DE"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027"/>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2. Perception sélective (Un cheveu dans la soupe)</a:t>
            </a:r>
            <a:br>
              <a:rPr lang="fr-FR" altLang="de-DE" sz="3600">
                <a:solidFill>
                  <a:srgbClr val="004992"/>
                </a:solidFill>
                <a:latin typeface="Calibri Light"/>
              </a:rPr>
            </a:br>
            <a:r>
              <a:rPr lang="fr-FR" altLang="de-DE">
                <a:solidFill>
                  <a:srgbClr val="004992"/>
                </a:solidFill>
                <a:latin typeface="Calibri Light"/>
              </a:rPr>
              <a:t>Quelle évaluation plus réaliste et utile peut-on faire?</a:t>
            </a:r>
            <a:endParaRPr lang="fr-CH" altLang="de-DE">
              <a:solidFill>
                <a:srgbClr val="004992"/>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18</a:t>
            </a:fld>
            <a:endParaRPr lang="de-DE" dirty="0"/>
          </a:p>
        </p:txBody>
      </p:sp>
      <p:graphicFrame>
        <p:nvGraphicFramePr>
          <p:cNvPr id="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572607745"/>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sélective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globale</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Vous bégayez lors d’une discussion de groupe.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Fâché contre vous-même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Le dessert que vous avez préparé n’est pas bon.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«ça n’arrive qu’à moi!»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027"/>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2. Perception sélective (Un cheveu dans la soupe)</a:t>
            </a:r>
            <a:br>
              <a:rPr lang="fr-FR" altLang="de-DE" sz="3600">
                <a:solidFill>
                  <a:srgbClr val="004992"/>
                </a:solidFill>
                <a:latin typeface="Calibri Light"/>
              </a:rPr>
            </a:br>
            <a:r>
              <a:rPr lang="fr-FR" altLang="de-DE">
                <a:solidFill>
                  <a:srgbClr val="004992"/>
                </a:solidFill>
                <a:latin typeface="Calibri Light"/>
              </a:rPr>
              <a:t>Quelle évaluation plus réaliste et utile peut-on faire?</a:t>
            </a:r>
            <a:endParaRPr lang="fr-CH" altLang="de-DE">
              <a:solidFill>
                <a:srgbClr val="004992"/>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graphicFrame>
        <p:nvGraphicFramePr>
          <p:cNvPr id="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399074741"/>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sélective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globale</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Vous bégayez lors d’une discussion de groupe.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Fâché contre vous-même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«ça arrive aussi aux autres, à part cela ma présentation s’est bien déroulée»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Le dessert que vous avez préparé n’est pas bon.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«ça n’arrive qu’à moi!»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476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027"/>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2. Perception sélective (Un cheveu dans la soupe)</a:t>
            </a:r>
            <a:br>
              <a:rPr lang="fr-FR" altLang="de-DE" sz="3600">
                <a:solidFill>
                  <a:srgbClr val="004992"/>
                </a:solidFill>
                <a:latin typeface="Calibri Light"/>
              </a:rPr>
            </a:br>
            <a:r>
              <a:rPr lang="fr-FR" altLang="de-DE">
                <a:solidFill>
                  <a:srgbClr val="004992"/>
                </a:solidFill>
                <a:latin typeface="Calibri Light"/>
              </a:rPr>
              <a:t>Quelle évaluation plus réaliste et utile peut-on faire?</a:t>
            </a:r>
            <a:endParaRPr lang="fr-CH" altLang="de-DE">
              <a:solidFill>
                <a:srgbClr val="004992"/>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graphicFrame>
        <p:nvGraphicFramePr>
          <p:cNvPr id="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68979081"/>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sélective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globale</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Vous bégayez lors d’une discussion de groupe.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Fâché contre vous-même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«ça arrive aussi aux autres, à part cela ma présentation s’est bien déroulée»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Le dessert que vous avez préparé n’est pas bon.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«ça n’arrive qu’à moi!»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Tous les autres plats étaient bons, de plus nous avons eu des discussions intéressantes durant le repas.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587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solidFill>
                  <a:srgbClr val="004992"/>
                </a:solidFill>
                <a:latin typeface="Calibri Light"/>
              </a:rPr>
              <a:t>3. Appliquer ses propres standards comme mesure ultime</a:t>
            </a:r>
            <a:endParaRPr lang="fr-CH" altLang="de-DE" sz="3600">
              <a:solidFill>
                <a:srgbClr val="004992"/>
              </a:solidFill>
              <a:latin typeface="Calibri Light"/>
            </a:endParaRPr>
          </a:p>
        </p:txBody>
      </p:sp>
      <p:sp>
        <p:nvSpPr>
          <p:cNvPr id="46083" name="Rectangle 1027"/>
          <p:cNvSpPr>
            <a:spLocks noGrp="1" noChangeArrowheads="1"/>
          </p:cNvSpPr>
          <p:nvPr>
            <p:ph idx="1"/>
          </p:nvPr>
        </p:nvSpPr>
        <p:spPr/>
        <p:txBody>
          <a:bodyPr/>
          <a:lstStyle/>
          <a:p>
            <a:pPr eaLnBrk="1" hangingPunct="1"/>
            <a:r>
              <a:rPr lang="fr-CH" altLang="de-DE" sz="2400" dirty="0">
                <a:solidFill>
                  <a:srgbClr val="004992"/>
                </a:solidFill>
                <a:latin typeface="Calibri Light"/>
              </a:rPr>
              <a:t>Il y a une différence entre la façon dont je me juge et celle dont les autres me jugent!</a:t>
            </a:r>
          </a:p>
          <a:p>
            <a:pPr marL="342900" lvl="1" indent="-342900" eaLnBrk="1" hangingPunct="1">
              <a:spcBef>
                <a:spcPts val="1999"/>
              </a:spcBef>
              <a:spcAft>
                <a:spcPts val="0"/>
              </a:spcAft>
              <a:buClr>
                <a:srgbClr val="333333"/>
              </a:buClr>
              <a:buFont typeface="WingDings"/>
              <a:buChar char=""/>
            </a:pPr>
            <a:r>
              <a:rPr lang="fr-CH" altLang="de-DE" sz="2400" dirty="0">
                <a:latin typeface="Calibri Light"/>
              </a:rPr>
              <a:t>Si je me considère comme bonne à rien, moche, etc., les autres n'ont pas forcément ce point de vue.</a:t>
            </a:r>
          </a:p>
          <a:p>
            <a:pPr marL="342900" lvl="1" indent="-342900" eaLnBrk="1" hangingPunct="1">
              <a:spcBef>
                <a:spcPts val="1999"/>
              </a:spcBef>
              <a:spcAft>
                <a:spcPts val="0"/>
              </a:spcAft>
              <a:buClr>
                <a:srgbClr val="333333"/>
              </a:buClr>
              <a:buFont typeface="WingDings"/>
              <a:buChar char=""/>
            </a:pPr>
            <a:r>
              <a:rPr lang="fr-CH" altLang="de-DE" sz="2400" dirty="0">
                <a:latin typeface="Calibri Light"/>
              </a:rPr>
              <a:t>Pour beaucoup d'évaluations, il y a de multiples opinions, jugements et/ou préférences. Les autres peuvent ne pas être d'accord avec ma définition de l'intelligence ou de l’apparence.</a:t>
            </a:r>
          </a:p>
        </p:txBody>
      </p:sp>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4. Déni du feedback positif, mais acceptation non critiquée du feedback négatif!</a:t>
            </a:r>
            <a:br>
              <a:rPr lang="fr-FR" sz="3600" dirty="0">
                <a:solidFill>
                  <a:srgbClr val="004992"/>
                </a:solidFill>
                <a:latin typeface="Calibri Light"/>
              </a:rPr>
            </a:br>
            <a:r>
              <a:rPr lang="fr-FR" dirty="0">
                <a:solidFill>
                  <a:srgbClr val="004992"/>
                </a:solidFill>
                <a:latin typeface="Calibri Light"/>
              </a:rPr>
              <a:t>Quelle évaluation plus réaliste et utile peut-on faire?</a:t>
            </a:r>
            <a:endParaRPr lang="en-US"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22</a:t>
            </a:fld>
            <a:endParaRPr lang="de-DE" dirty="0"/>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597756790"/>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positive/constructive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On vous fait des</a:t>
                      </a:r>
                      <a:br>
                        <a:rPr kumimoji="0" lang="fr-FR" sz="2000" b="0" i="0" u="none" strike="noStrike" cap="none" normalizeH="0" baseline="0" dirty="0">
                          <a:ln>
                            <a:noFill/>
                          </a:ln>
                          <a:solidFill>
                            <a:srgbClr val="333333"/>
                          </a:solidFill>
                          <a:effectLst/>
                          <a:latin typeface="Calibri Light"/>
                        </a:rPr>
                      </a:br>
                      <a:r>
                        <a:rPr kumimoji="0" lang="fr-FR" sz="2000" b="0" i="0" u="none" strike="noStrike" cap="none" normalizeH="0" baseline="0" dirty="0">
                          <a:ln>
                            <a:noFill/>
                          </a:ln>
                          <a:solidFill>
                            <a:srgbClr val="333333"/>
                          </a:solidFill>
                          <a:effectLst/>
                          <a:latin typeface="Calibri Light"/>
                        </a:rPr>
                        <a:t>compliments!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«L’autre essaie de me rouler, il n’est pas sincère»; «Ce n’est qu’une impression, une mise en scène»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 vous critique!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 personne a lu en moi, je ne vaux rien…»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9477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4. Déni du feedback positif, mais acceptation non critiquée du feedback négatif!</a:t>
            </a:r>
            <a:br>
              <a:rPr lang="fr-FR" sz="3600" dirty="0">
                <a:solidFill>
                  <a:srgbClr val="004992"/>
                </a:solidFill>
                <a:latin typeface="Calibri Light"/>
              </a:rPr>
            </a:br>
            <a:r>
              <a:rPr lang="fr-FR" dirty="0">
                <a:solidFill>
                  <a:srgbClr val="004992"/>
                </a:solidFill>
                <a:latin typeface="Calibri Light"/>
              </a:rPr>
              <a:t>Quelle évaluation plus réaliste et utile peut-on faire?</a:t>
            </a:r>
            <a:endParaRPr lang="en-US"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23</a:t>
            </a:fld>
            <a:endParaRPr lang="de-DE" dirty="0"/>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842833753"/>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positive/constructive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On vous fait des</a:t>
                      </a:r>
                      <a:br>
                        <a:rPr kumimoji="0" lang="fr-FR" sz="2000" b="0" i="0" u="none" strike="noStrike" cap="none" normalizeH="0" baseline="0" dirty="0">
                          <a:ln>
                            <a:noFill/>
                          </a:ln>
                          <a:solidFill>
                            <a:srgbClr val="333333"/>
                          </a:solidFill>
                          <a:effectLst/>
                          <a:latin typeface="Calibri Light"/>
                        </a:rPr>
                      </a:br>
                      <a:r>
                        <a:rPr kumimoji="0" lang="fr-FR" sz="2000" b="0" i="0" u="none" strike="noStrike" cap="none" normalizeH="0" baseline="0" dirty="0">
                          <a:ln>
                            <a:noFill/>
                          </a:ln>
                          <a:solidFill>
                            <a:srgbClr val="333333"/>
                          </a:solidFill>
                          <a:effectLst/>
                          <a:latin typeface="Calibri Light"/>
                        </a:rPr>
                        <a:t>compliments!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«L’autre essaie de me rouler, il n’est pas sincère»; «Ce n’est qu’une impression, une mise en scène»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«Il est agréable que quelqu’un m’estime à ma juste valeur!»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 vous critique!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 personne a lu en moi, je ne vaux rien…»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4. Déni du feedback positif, mais acceptation non critiquée du feedback négatif!</a:t>
            </a:r>
            <a:br>
              <a:rPr lang="fr-FR" sz="3600" dirty="0">
                <a:solidFill>
                  <a:srgbClr val="004992"/>
                </a:solidFill>
                <a:latin typeface="Calibri Light"/>
              </a:rPr>
            </a:br>
            <a:r>
              <a:rPr lang="fr-FR" dirty="0">
                <a:solidFill>
                  <a:srgbClr val="004992"/>
                </a:solidFill>
                <a:latin typeface="Calibri Light"/>
              </a:rPr>
              <a:t>Quelle évaluation plus réaliste et utile peut-on faire?</a:t>
            </a:r>
            <a:endParaRPr lang="en-US"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893280099"/>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positive/constructive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On vous fait des</a:t>
                      </a:r>
                      <a:br>
                        <a:rPr kumimoji="0" lang="fr-FR" sz="2000" b="0" i="0" u="none" strike="noStrike" cap="none" normalizeH="0" baseline="0" dirty="0">
                          <a:ln>
                            <a:noFill/>
                          </a:ln>
                          <a:solidFill>
                            <a:srgbClr val="333333"/>
                          </a:solidFill>
                          <a:effectLst/>
                          <a:latin typeface="Calibri Light"/>
                        </a:rPr>
                      </a:br>
                      <a:r>
                        <a:rPr kumimoji="0" lang="fr-FR" sz="2000" b="0" i="0" u="none" strike="noStrike" cap="none" normalizeH="0" baseline="0" dirty="0">
                          <a:ln>
                            <a:noFill/>
                          </a:ln>
                          <a:solidFill>
                            <a:srgbClr val="333333"/>
                          </a:solidFill>
                          <a:effectLst/>
                          <a:latin typeface="Calibri Light"/>
                        </a:rPr>
                        <a:t>compliments!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«L’autre essaie de me rouler, il n’est pas sincère»; «Ce n’est qu’une impression, une mise en scène»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«Il est agréable que quelqu’un m’estime à ma juste valeur!»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 vous critique!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 personne a lu en moi, je ne vaux rien…»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«L'autre a peut être un mauvais jour»; «Je peux peut-être tirer quelque chose de cette critique?»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177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solidFill>
                  <a:srgbClr val="004992"/>
                </a:solidFill>
                <a:latin typeface="Calibri Light"/>
              </a:rPr>
              <a:t>5. Pensées en «tout ou rien»/ pensées catastrophiques</a:t>
            </a:r>
            <a:br>
              <a:rPr lang="fr-FR" sz="3600">
                <a:solidFill>
                  <a:srgbClr val="004992"/>
                </a:solidFill>
                <a:latin typeface="Calibri Light"/>
              </a:rPr>
            </a:br>
            <a:r>
              <a:rPr lang="fr-FR">
                <a:solidFill>
                  <a:srgbClr val="004992"/>
                </a:solidFill>
                <a:latin typeface="Calibri Light"/>
              </a:rPr>
              <a:t>Quelle évaluation plus réaliste et utile peut-on faire?</a:t>
            </a:r>
            <a:endParaRPr lang="en-US">
              <a:solidFill>
                <a:srgbClr val="004992"/>
              </a:solidFill>
              <a:latin typeface="Calibri Light"/>
            </a:endParaRPr>
          </a:p>
        </p:txBody>
      </p:sp>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graphicFrame>
        <p:nvGraphicFramePr>
          <p:cNvPr id="10"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933832203"/>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positive/constructive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Votre chef ne vous salue pas.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vais être licencié(e)»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ea typeface="ＭＳ Ｐゴシック" pitchFamily="34" charset="-128"/>
                        </a:rPr>
                        <a:t>???</a:t>
                      </a:r>
                      <a:endParaRPr kumimoji="0" lang="en-U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a:solidFill>
                  <a:srgbClr val="004992"/>
                </a:solidFill>
                <a:latin typeface="Calibri Light"/>
              </a:rPr>
              <a:t>5. Pensées en «tout ou rien»/ pensées catastrophiques</a:t>
            </a:r>
            <a:br>
              <a:rPr lang="fr-FR" sz="3600">
                <a:solidFill>
                  <a:srgbClr val="004992"/>
                </a:solidFill>
                <a:latin typeface="Calibri Light"/>
              </a:rPr>
            </a:br>
            <a:r>
              <a:rPr lang="fr-FR">
                <a:solidFill>
                  <a:srgbClr val="004992"/>
                </a:solidFill>
                <a:latin typeface="Calibri Light"/>
              </a:rPr>
              <a:t>Quelle évaluation plus réaliste et utile peut-on faire?</a:t>
            </a:r>
            <a:endParaRPr lang="en-US">
              <a:solidFill>
                <a:srgbClr val="004992"/>
              </a:solidFill>
              <a:latin typeface="Calibri Light"/>
            </a:endParaRPr>
          </a:p>
        </p:txBody>
      </p:sp>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sp>
        <p:nvSpPr>
          <p:cNvPr id="56337" name="Rectangle 23"/>
          <p:cNvSpPr>
            <a:spLocks noChangeArrowheads="1"/>
          </p:cNvSpPr>
          <p:nvPr/>
        </p:nvSpPr>
        <p:spPr bwMode="auto">
          <a:xfrm>
            <a:off x="408954" y="4149080"/>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fr-CH" altLang="de-DE" sz="2000" b="0" dirty="0">
                <a:solidFill>
                  <a:srgbClr val="004992"/>
                </a:solidFill>
                <a:latin typeface="Calibri Light"/>
              </a:rPr>
              <a:t>«</a:t>
            </a:r>
            <a:r>
              <a:rPr lang="de-DE" altLang="de-DE" sz="2000" b="0" dirty="0">
                <a:solidFill>
                  <a:srgbClr val="004992"/>
                </a:solidFill>
                <a:latin typeface="Calibri Light"/>
              </a:rPr>
              <a:t>Lire dans la pensée des autres</a:t>
            </a:r>
            <a:r>
              <a:rPr lang="fr-CH" altLang="de-DE" sz="2000" b="0" dirty="0">
                <a:solidFill>
                  <a:srgbClr val="004992"/>
                </a:solidFill>
                <a:latin typeface="Calibri Light"/>
              </a:rPr>
              <a:t>»: </a:t>
            </a:r>
            <a:r>
              <a:rPr lang="de-DE" altLang="de-DE" sz="2000" b="0" dirty="0">
                <a:latin typeface="Calibri Light"/>
              </a:rPr>
              <a:t>Evitez de sur-interpréter les comportements des autres! Il peut y avoir beaucoup d'explications à une situation. </a:t>
            </a:r>
            <a:endParaRPr lang="fr-CH" altLang="de-DE" sz="2000" b="0" dirty="0">
              <a:latin typeface="Calibri Light"/>
            </a:endParaRPr>
          </a:p>
        </p:txBody>
      </p:sp>
      <p:graphicFrame>
        <p:nvGraphicFramePr>
          <p:cNvPr id="10"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29293884"/>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positive/constructive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Votre chef ne vous salue pas.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ea typeface="ＭＳ Ｐゴシック" pitchFamily="34" charset="-128"/>
                        </a:rPr>
                        <a:t>«Je vais être licencié(e)»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«M’</a:t>
                      </a:r>
                      <a:r>
                        <a:rPr kumimoji="0" lang="fr-FR" sz="2000" b="0" i="0" u="none" strike="noStrike" cap="none" normalizeH="0" baseline="0" dirty="0" err="1">
                          <a:ln>
                            <a:noFill/>
                          </a:ln>
                          <a:solidFill>
                            <a:srgbClr val="333333"/>
                          </a:solidFill>
                          <a:effectLst/>
                          <a:latin typeface="Calibri Light"/>
                          <a:ea typeface="ＭＳ Ｐゴシック" pitchFamily="34" charset="-128"/>
                        </a:rPr>
                        <a:t>a-t-il</a:t>
                      </a:r>
                      <a:r>
                        <a:rPr kumimoji="0" lang="fr-FR" sz="2000" b="0" i="0" u="none" strike="noStrike" cap="none" normalizeH="0" baseline="0" dirty="0">
                          <a:ln>
                            <a:noFill/>
                          </a:ln>
                          <a:solidFill>
                            <a:srgbClr val="333333"/>
                          </a:solidFill>
                          <a:effectLst/>
                          <a:latin typeface="Calibri Light"/>
                          <a:ea typeface="ＭＳ Ｐゴシック" pitchFamily="34" charset="-128"/>
                        </a:rPr>
                        <a:t> vraiment vu? </a:t>
                      </a:r>
                      <a:r>
                        <a:rPr kumimoji="0" lang="fr-FR" sz="2000" b="0" i="0" u="none" strike="noStrike" cap="none" normalizeH="0" baseline="0" dirty="0" err="1">
                          <a:ln>
                            <a:noFill/>
                          </a:ln>
                          <a:solidFill>
                            <a:srgbClr val="333333"/>
                          </a:solidFill>
                          <a:effectLst/>
                          <a:latin typeface="Calibri Light"/>
                          <a:ea typeface="ＭＳ Ｐゴシック" pitchFamily="34" charset="-128"/>
                        </a:rPr>
                        <a:t>A-t-il</a:t>
                      </a:r>
                      <a:r>
                        <a:rPr kumimoji="0" lang="fr-FR" sz="2000" b="0" i="0" u="none" strike="noStrike" cap="none" normalizeH="0" baseline="0" dirty="0">
                          <a:ln>
                            <a:noFill/>
                          </a:ln>
                          <a:solidFill>
                            <a:srgbClr val="333333"/>
                          </a:solidFill>
                          <a:effectLst/>
                          <a:latin typeface="Calibri Light"/>
                          <a:ea typeface="ＭＳ Ｐゴシック" pitchFamily="34" charset="-128"/>
                        </a:rPr>
                        <a:t> eu une mauvaise journée?»</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558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sz="3600">
                <a:solidFill>
                  <a:srgbClr val="004992"/>
                </a:solidFill>
                <a:latin typeface="Calibri Light"/>
              </a:rPr>
              <a:t>6. Suppression de pensées négatives</a:t>
            </a:r>
            <a:br>
              <a:rPr lang="fr-FR" sz="3600">
                <a:solidFill>
                  <a:srgbClr val="004992"/>
                </a:solidFill>
                <a:latin typeface="Calibri Light"/>
              </a:rPr>
            </a:br>
            <a:r>
              <a:rPr lang="fr-FR">
                <a:solidFill>
                  <a:srgbClr val="004992"/>
                </a:solidFill>
                <a:latin typeface="Calibri Light"/>
              </a:rPr>
              <a:t>Qu’est-ce qui représenterait une évaluation plus réaliste?</a:t>
            </a:r>
            <a:endParaRPr lang="en-US">
              <a:solidFill>
                <a:srgbClr val="004992"/>
              </a:solidFill>
              <a:latin typeface="Calibri Light"/>
            </a:endParaRPr>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726958231"/>
              </p:ext>
            </p:extLst>
          </p:nvPr>
        </p:nvGraphicFramePr>
        <p:xfrm>
          <a:off x="408955" y="2204864"/>
          <a:ext cx="11376000" cy="2423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Evaluation problématique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positive/constructive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Vous avez des pensées négatives récurrentes (par exemples «vous êtes sans valeur», «un perdant», «Eh bien, vous êtes stupide»).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«Je ne devrais pas avoir ses pensées négatives» …mais cela ne marche pas (</a:t>
                      </a:r>
                      <a:r>
                        <a:rPr kumimoji="0" lang="fr-FR" sz="2000" b="1" i="1" u="none" strike="noStrike" cap="none" normalizeH="0" baseline="0" dirty="0">
                          <a:ln>
                            <a:noFill/>
                          </a:ln>
                          <a:solidFill>
                            <a:srgbClr val="333333"/>
                          </a:solidFill>
                          <a:effectLst/>
                          <a:latin typeface="Times New Roman"/>
                          <a:sym typeface="Wingdings" panose="05000000000000000000" pitchFamily="2" charset="2"/>
                        </a:rPr>
                        <a:t>→</a:t>
                      </a:r>
                      <a:r>
                        <a:rPr kumimoji="0" lang="fr-FR" sz="2000" b="1" i="1" u="none" strike="noStrike" cap="none" normalizeH="0" baseline="0" dirty="0">
                          <a:ln>
                            <a:noFill/>
                          </a:ln>
                          <a:solidFill>
                            <a:srgbClr val="333333"/>
                          </a:solidFill>
                          <a:effectLst/>
                          <a:latin typeface="Calibri Light"/>
                        </a:rPr>
                        <a:t> regardez l’exercice suivant).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sz="3600">
                <a:solidFill>
                  <a:srgbClr val="004992"/>
                </a:solidFill>
                <a:latin typeface="Calibri Light"/>
              </a:rPr>
              <a:t>6. Suppression de pensées négatives</a:t>
            </a:r>
            <a:br>
              <a:rPr lang="fr-FR" sz="3600">
                <a:solidFill>
                  <a:srgbClr val="004992"/>
                </a:solidFill>
                <a:latin typeface="Calibri Light"/>
              </a:rPr>
            </a:br>
            <a:r>
              <a:rPr lang="fr-FR">
                <a:solidFill>
                  <a:srgbClr val="004992"/>
                </a:solidFill>
                <a:latin typeface="Calibri Light"/>
              </a:rPr>
              <a:t>Qu’est-ce qui représenterait une évaluation plus réaliste?</a:t>
            </a:r>
            <a:endParaRPr lang="en-US">
              <a:solidFill>
                <a:srgbClr val="004992"/>
              </a:solidFill>
              <a:latin typeface="Calibri Light"/>
            </a:endParaRPr>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022339009"/>
              </p:ext>
            </p:extLst>
          </p:nvPr>
        </p:nvGraphicFramePr>
        <p:xfrm>
          <a:off x="408955" y="2204864"/>
          <a:ext cx="11376000" cy="26060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Evaluation problématique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positive/constructive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Vous avez des pensées négatives récurrentes (par exemples «vous êtes sans valeur», «un perdant», «Eh bien, vous êtes stupide»).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«Je ne devrais pas avoir ses pensées négatives» …mais cela ne marche pas (</a:t>
                      </a:r>
                      <a:r>
                        <a:rPr kumimoji="0" lang="fr-FR" sz="2000" b="1" i="1" u="none" strike="noStrike" cap="none" normalizeH="0" baseline="0" dirty="0">
                          <a:ln>
                            <a:noFill/>
                          </a:ln>
                          <a:solidFill>
                            <a:srgbClr val="333333"/>
                          </a:solidFill>
                          <a:effectLst/>
                          <a:latin typeface="Times New Roman"/>
                          <a:sym typeface="Wingdings" panose="05000000000000000000" pitchFamily="2" charset="2"/>
                        </a:rPr>
                        <a:t>→</a:t>
                      </a:r>
                      <a:r>
                        <a:rPr kumimoji="0" lang="fr-FR" sz="2000" b="1" i="1" u="none" strike="noStrike" cap="none" normalizeH="0" baseline="0" dirty="0">
                          <a:ln>
                            <a:noFill/>
                          </a:ln>
                          <a:solidFill>
                            <a:srgbClr val="333333"/>
                          </a:solidFill>
                          <a:effectLst/>
                          <a:latin typeface="Calibri Light"/>
                        </a:rPr>
                        <a:t> regardez l’exercice suivant).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Posez-vous la question si ces pensées sont justifiées.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Qu’est-ce qui contredit ces pensées?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Distrayez-vous en poursuivant des activités plaisantes.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3594432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5"/>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6. Suppression de pensées négatives</a:t>
            </a:r>
            <a:br>
              <a:rPr lang="fr-FR" altLang="de-DE" sz="3600">
                <a:solidFill>
                  <a:srgbClr val="004992"/>
                </a:solidFill>
                <a:latin typeface="Calibri Light"/>
              </a:rPr>
            </a:br>
            <a:r>
              <a:rPr lang="fr-FR" altLang="de-DE">
                <a:solidFill>
                  <a:srgbClr val="004992"/>
                </a:solidFill>
                <a:latin typeface="Calibri Light"/>
              </a:rPr>
              <a:t>Exercice</a:t>
            </a:r>
            <a:endParaRPr lang="de-DE" altLang="de-DE" dirty="0">
              <a:solidFill>
                <a:srgbClr val="004992"/>
              </a:solidFill>
              <a:latin typeface="Calibri Light"/>
            </a:endParaRPr>
          </a:p>
        </p:txBody>
      </p:sp>
      <p:sp>
        <p:nvSpPr>
          <p:cNvPr id="4" name="Content Placeholder 3"/>
          <p:cNvSpPr>
            <a:spLocks noGrp="1"/>
          </p:cNvSpPr>
          <p:nvPr>
            <p:ph idx="1"/>
          </p:nvPr>
        </p:nvSpPr>
        <p:spPr/>
        <p:txBody>
          <a:bodyPr/>
          <a:lstStyle/>
          <a:p>
            <a:r>
              <a:rPr lang="fr-FR" sz="2400" dirty="0">
                <a:solidFill>
                  <a:srgbClr val="333333"/>
                </a:solidFill>
                <a:latin typeface="Calibri Light"/>
              </a:rPr>
              <a:t>Il est impossible de supprimer de façon délibérée des pensées obsédantes. </a:t>
            </a:r>
            <a:br>
              <a:rPr lang="fr-FR" sz="2400" dirty="0">
                <a:solidFill>
                  <a:srgbClr val="333333"/>
                </a:solidFill>
                <a:latin typeface="Calibri Light"/>
              </a:rPr>
            </a:br>
            <a:r>
              <a:rPr lang="fr-FR" sz="2400" dirty="0">
                <a:solidFill>
                  <a:srgbClr val="333333"/>
                </a:solidFill>
                <a:latin typeface="Calibri Light"/>
              </a:rPr>
              <a:t>Essayer de ne pas penser à quelque chose conduit à une augmentation de ces pensées. </a:t>
            </a:r>
            <a:br>
              <a:rPr lang="fr-FR" sz="2400" dirty="0">
                <a:solidFill>
                  <a:srgbClr val="333333"/>
                </a:solidFill>
                <a:latin typeface="Calibri Light"/>
              </a:rPr>
            </a:br>
            <a:br>
              <a:rPr lang="fr-FR" sz="2400" dirty="0">
                <a:solidFill>
                  <a:srgbClr val="333333"/>
                </a:solidFill>
                <a:latin typeface="Calibri Light"/>
              </a:rPr>
            </a:br>
            <a:r>
              <a:rPr lang="fr-FR" sz="2400" dirty="0">
                <a:solidFill>
                  <a:srgbClr val="333333"/>
                </a:solidFill>
                <a:latin typeface="Calibri Light"/>
              </a:rPr>
              <a:t>Essayez! </a:t>
            </a:r>
            <a:br>
              <a:rPr lang="fr-FR" sz="2400" dirty="0">
                <a:solidFill>
                  <a:srgbClr val="333333"/>
                </a:solidFill>
                <a:latin typeface="Calibri Light"/>
              </a:rPr>
            </a:br>
            <a:r>
              <a:rPr lang="fr-FR" sz="2400" dirty="0">
                <a:solidFill>
                  <a:srgbClr val="004992"/>
                </a:solidFill>
                <a:latin typeface="Calibri Light"/>
              </a:rPr>
              <a:t>Ne pensez pas à un ours polaire durant les prochaines minutes!</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6. Suppression de pensées négatives</a:t>
            </a:r>
            <a:br>
              <a:rPr lang="fr-FR" altLang="de-DE" sz="3600" dirty="0">
                <a:solidFill>
                  <a:srgbClr val="004992"/>
                </a:solidFill>
                <a:latin typeface="Calibri Light"/>
              </a:rPr>
            </a:br>
            <a:r>
              <a:rPr lang="fr-FR" altLang="de-DE" dirty="0">
                <a:solidFill>
                  <a:srgbClr val="004992"/>
                </a:solidFill>
                <a:latin typeface="Calibri Light"/>
              </a:rPr>
              <a:t>Est-ce que ça marche? Non!</a:t>
            </a:r>
            <a:endParaRPr lang="de-DE" altLang="de-DE" dirty="0">
              <a:solidFill>
                <a:srgbClr val="004992"/>
              </a:solidFill>
              <a:latin typeface="Calibri Light"/>
            </a:endParaRPr>
          </a:p>
        </p:txBody>
      </p:sp>
      <p:sp>
        <p:nvSpPr>
          <p:cNvPr id="4" name="Content Placeholder 3"/>
          <p:cNvSpPr>
            <a:spLocks noGrp="1"/>
          </p:cNvSpPr>
          <p:nvPr>
            <p:ph idx="1"/>
          </p:nvPr>
        </p:nvSpPr>
        <p:spPr/>
        <p:txBody>
          <a:bodyPr/>
          <a:lstStyle/>
          <a:p>
            <a:r>
              <a:rPr lang="fr-FR" sz="2400" dirty="0">
                <a:solidFill>
                  <a:srgbClr val="333333"/>
                </a:solidFill>
                <a:latin typeface="Calibri Light"/>
              </a:rPr>
              <a:t>La plupart d’entre vous avez probablement pensé à un ours polaire et/ou à quelque chose qui est en rapport avec un ours polaire (exemple, un zoo, la neige, l’</a:t>
            </a:r>
            <a:r>
              <a:rPr lang="fr-FR" sz="2400" dirty="0" err="1">
                <a:solidFill>
                  <a:srgbClr val="333333"/>
                </a:solidFill>
                <a:latin typeface="Calibri Light"/>
              </a:rPr>
              <a:t>Artique</a:t>
            </a:r>
            <a:r>
              <a:rPr lang="fr-FR" sz="2400" dirty="0">
                <a:solidFill>
                  <a:srgbClr val="333333"/>
                </a:solidFill>
                <a:latin typeface="Calibri Light"/>
              </a:rPr>
              <a:t> etc.) </a:t>
            </a:r>
          </a:p>
          <a:p>
            <a:r>
              <a:rPr lang="fr-FR" sz="2400" dirty="0">
                <a:solidFill>
                  <a:srgbClr val="333333"/>
                </a:solidFill>
                <a:latin typeface="Calibri Light"/>
              </a:rPr>
              <a:t>Cet effet s’accroît même de manière plus forte si quelqu’un essaie de supprimer de façon délibérer des pensées obsédantes (« Je suis nul » etc.). Ces pensées peuvent devenir si fortes qu’elles semblent étranges ou hors de contrôle!</a:t>
            </a:r>
            <a:endParaRPr lang="en-US" sz="2400" dirty="0">
              <a:solidFill>
                <a:srgbClr val="333333"/>
              </a:solidFill>
              <a:latin typeface="Calibri Light"/>
            </a:endParaRPr>
          </a:p>
        </p:txBody>
      </p:sp>
      <p:pic>
        <p:nvPicPr>
          <p:cNvPr id="8"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7"/>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A la place:</a:t>
            </a:r>
            <a:endParaRPr lang="de-DE" altLang="de-DE" sz="3600">
              <a:latin typeface="Calibri Light"/>
            </a:endParaRPr>
          </a:p>
        </p:txBody>
      </p:sp>
      <p:sp>
        <p:nvSpPr>
          <p:cNvPr id="66562" name="Rectangle 3"/>
          <p:cNvSpPr>
            <a:spLocks noGrp="1" noChangeArrowheads="1"/>
          </p:cNvSpPr>
          <p:nvPr>
            <p:ph idx="1"/>
          </p:nvPr>
        </p:nvSpPr>
        <p:spPr/>
        <p:txBody>
          <a:bodyPr/>
          <a:lstStyle/>
          <a:p>
            <a:r>
              <a:rPr lang="fr-FR" altLang="de-DE" sz="2400" dirty="0">
                <a:solidFill>
                  <a:srgbClr val="333333"/>
                </a:solidFill>
                <a:latin typeface="Calibri Light"/>
              </a:rPr>
              <a:t>Si vous êtes dérangé par de fortes pensées négatives, n’essayez pas de les supprimer activement (cela fait l’effet de les augmenter), mais observez les événements internes sans intervenir – juste comme si vous observiez l’orage dehors, en toute sécurité à travers la fenêtre.</a:t>
            </a:r>
          </a:p>
          <a:p>
            <a:r>
              <a:rPr lang="fr-FR" altLang="de-DE" sz="2400" dirty="0">
                <a:solidFill>
                  <a:srgbClr val="004992"/>
                </a:solidFill>
                <a:latin typeface="Calibri Light"/>
              </a:rPr>
              <a:t>Les pensées vont passer, un peu comme des nuages lourds après l’orages.</a:t>
            </a:r>
            <a:endParaRPr lang="de-DE" altLang="de-DE" sz="2400" dirty="0">
              <a:solidFill>
                <a:srgbClr val="004992"/>
              </a:solidFill>
              <a:latin typeface="Calibri Light"/>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7. Autres aspects de la pensée</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fr-CH" altLang="de-DE" b="1" dirty="0">
                <a:solidFill>
                  <a:srgbClr val="004992"/>
                </a:solidFill>
                <a:latin typeface="Calibri Light"/>
              </a:rPr>
              <a:t>Comparaison avec les autres:</a:t>
            </a:r>
          </a:p>
          <a:p>
            <a:pPr marL="285750" lvl="1" indent="-285750" defTabSz="914400" eaLnBrk="0" hangingPunct="0">
              <a:lnSpc>
                <a:spcPct val="100000"/>
              </a:lnSpc>
              <a:spcBef>
                <a:spcPts val="1200"/>
              </a:spcBef>
              <a:spcAft>
                <a:spcPts val="0"/>
              </a:spcAft>
              <a:buClr>
                <a:srgbClr val="333333"/>
              </a:buClr>
              <a:buFont typeface="WingDings"/>
              <a:buChar char=""/>
            </a:pPr>
            <a:r>
              <a:rPr lang="fr-CH" altLang="de-DE" dirty="0">
                <a:solidFill>
                  <a:srgbClr val="333333"/>
                </a:solidFill>
                <a:latin typeface="Calibri Light"/>
              </a:rPr>
              <a:t>Ne vous comparez pas trop avec les autres!</a:t>
            </a:r>
          </a:p>
          <a:p>
            <a:pPr marL="285750" lvl="1" indent="-285750" defTabSz="914400" eaLnBrk="0" hangingPunct="0">
              <a:lnSpc>
                <a:spcPct val="100000"/>
              </a:lnSpc>
              <a:spcBef>
                <a:spcPts val="1200"/>
              </a:spcBef>
              <a:spcAft>
                <a:spcPts val="0"/>
              </a:spcAft>
              <a:buClr>
                <a:srgbClr val="333333"/>
              </a:buClr>
              <a:buFont typeface="WingDings"/>
              <a:buChar char=""/>
            </a:pPr>
            <a:r>
              <a:rPr lang="fr-CH" altLang="de-DE" dirty="0">
                <a:solidFill>
                  <a:srgbClr val="333333"/>
                </a:solidFill>
                <a:latin typeface="Calibri Light"/>
              </a:rPr>
              <a:t>Il y aura toujours quelqu'un qui aura meilleure façon que vous, qui sera plus apprécié. Mais ces personnes chanceuses ont également des faiblesses.</a:t>
            </a:r>
          </a:p>
        </p:txBody>
      </p:sp>
      <p:sp>
        <p:nvSpPr>
          <p:cNvPr id="9" name="Footer Placeholder 8"/>
          <p:cNvSpPr>
            <a:spLocks noGrp="1"/>
          </p:cNvSpPr>
          <p:nvPr>
            <p:ph type="ftr" sz="quarter" idx="11"/>
          </p:nvPr>
        </p:nvSpPr>
        <p:spPr/>
        <p:txBody>
          <a:bodyPr/>
          <a:lstStyle/>
          <a:p>
            <a:r>
              <a:rPr lang="fr-FR"/>
              <a:t>Entraînement métacognitifs 8 – Estime de soi et humeur</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7. Autres aspects de la pensée</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fr-CH" altLang="de-DE" b="1" dirty="0">
                <a:solidFill>
                  <a:srgbClr val="004992"/>
                </a:solidFill>
                <a:latin typeface="Calibri Light"/>
              </a:rPr>
              <a:t>Comparaison avec les autres:</a:t>
            </a:r>
          </a:p>
          <a:p>
            <a:pPr marL="285750" lvl="1" indent="-285750" defTabSz="914400" eaLnBrk="0" hangingPunct="0">
              <a:lnSpc>
                <a:spcPct val="100000"/>
              </a:lnSpc>
              <a:spcBef>
                <a:spcPts val="1200"/>
              </a:spcBef>
              <a:spcAft>
                <a:spcPts val="0"/>
              </a:spcAft>
              <a:buClr>
                <a:srgbClr val="333333"/>
              </a:buClr>
              <a:buFont typeface="WingDings"/>
              <a:buChar char=""/>
            </a:pPr>
            <a:r>
              <a:rPr lang="fr-CH" altLang="de-DE" dirty="0">
                <a:solidFill>
                  <a:srgbClr val="333333"/>
                </a:solidFill>
                <a:latin typeface="Calibri Light"/>
              </a:rPr>
              <a:t>Ne vous comparez pas trop avec les autres!</a:t>
            </a:r>
          </a:p>
          <a:p>
            <a:pPr marL="285750" lvl="1" indent="-285750" defTabSz="914400" eaLnBrk="0" hangingPunct="0">
              <a:lnSpc>
                <a:spcPct val="100000"/>
              </a:lnSpc>
              <a:spcBef>
                <a:spcPts val="1200"/>
              </a:spcBef>
              <a:spcAft>
                <a:spcPts val="0"/>
              </a:spcAft>
              <a:buClr>
                <a:srgbClr val="333333"/>
              </a:buClr>
              <a:buFont typeface="WingDings"/>
              <a:buChar char=""/>
            </a:pPr>
            <a:r>
              <a:rPr lang="fr-CH" altLang="de-DE" dirty="0">
                <a:solidFill>
                  <a:srgbClr val="333333"/>
                </a:solidFill>
                <a:latin typeface="Calibri Light"/>
              </a:rPr>
              <a:t>Il y aura toujours quelqu'un qui aura meilleure façon que vous, qui sera plus apprécié. Mais ces personnes chanceuses ont également des faiblesses.</a:t>
            </a:r>
          </a:p>
          <a:p>
            <a:pPr lvl="0" defTabSz="914400" eaLnBrk="0" hangingPunct="0"/>
            <a:r>
              <a:rPr lang="fr-CH" altLang="de-DE" b="1" dirty="0">
                <a:solidFill>
                  <a:srgbClr val="004992"/>
                </a:solidFill>
                <a:latin typeface="Calibri Light"/>
              </a:rPr>
              <a:t>Revendications absolues:</a:t>
            </a:r>
          </a:p>
          <a:p>
            <a:pPr marL="285750" lvl="1" indent="-285750" defTabSz="914400" eaLnBrk="0" hangingPunct="0">
              <a:lnSpc>
                <a:spcPct val="100000"/>
              </a:lnSpc>
              <a:spcBef>
                <a:spcPts val="1200"/>
              </a:spcBef>
              <a:spcAft>
                <a:spcPts val="0"/>
              </a:spcAft>
              <a:buClr>
                <a:srgbClr val="333333"/>
              </a:buClr>
              <a:buFont typeface="WingDings"/>
              <a:buChar char=""/>
            </a:pPr>
            <a:r>
              <a:rPr lang="fr-CH" altLang="de-DE" dirty="0">
                <a:solidFill>
                  <a:srgbClr val="333333"/>
                </a:solidFill>
                <a:latin typeface="Calibri Light"/>
              </a:rPr>
              <a:t>Ne faites pas de revendications absolues comme:</a:t>
            </a:r>
          </a:p>
          <a:p>
            <a:pPr marL="285750" lvl="3" indent="-285750" defTabSz="914400" eaLnBrk="0" hangingPunct="0">
              <a:lnSpc>
                <a:spcPct val="100000"/>
              </a:lnSpc>
              <a:spcBef>
                <a:spcPts val="1200"/>
              </a:spcBef>
              <a:buClr>
                <a:schemeClr val="bg1"/>
              </a:buClr>
              <a:buFont typeface="WingDings"/>
              <a:buChar char=""/>
            </a:pPr>
            <a:r>
              <a:rPr lang="fr-CH" altLang="de-DE" dirty="0">
                <a:solidFill>
                  <a:srgbClr val="333333"/>
                </a:solidFill>
                <a:latin typeface="Calibri Light"/>
              </a:rPr>
              <a:t>«Je dois toujours avoir l’air </a:t>
            </a:r>
            <a:r>
              <a:rPr lang="fr-CH" altLang="de-DE" dirty="0" err="1">
                <a:solidFill>
                  <a:srgbClr val="333333"/>
                </a:solidFill>
                <a:latin typeface="Calibri Light"/>
              </a:rPr>
              <a:t>parfait-e</a:t>
            </a:r>
            <a:r>
              <a:rPr lang="fr-CH" altLang="de-DE" dirty="0">
                <a:solidFill>
                  <a:srgbClr val="333333"/>
                </a:solidFill>
                <a:latin typeface="Calibri Light"/>
              </a:rPr>
              <a:t>».</a:t>
            </a:r>
          </a:p>
          <a:p>
            <a:pPr marL="285750" lvl="3" indent="-285750" defTabSz="914400" eaLnBrk="0" hangingPunct="0">
              <a:lnSpc>
                <a:spcPct val="100000"/>
              </a:lnSpc>
              <a:spcBef>
                <a:spcPts val="1200"/>
              </a:spcBef>
              <a:buClr>
                <a:schemeClr val="bg1"/>
              </a:buClr>
              <a:buFont typeface="WingDings"/>
              <a:buChar char=""/>
            </a:pPr>
            <a:r>
              <a:rPr lang="fr-CH" altLang="de-DE" dirty="0">
                <a:solidFill>
                  <a:srgbClr val="333333"/>
                </a:solidFill>
                <a:latin typeface="Calibri Light"/>
              </a:rPr>
              <a:t>«Je dois toujours paraître </a:t>
            </a:r>
            <a:r>
              <a:rPr lang="fr-CH" altLang="de-DE" dirty="0" err="1">
                <a:solidFill>
                  <a:srgbClr val="333333"/>
                </a:solidFill>
                <a:latin typeface="Calibri Light"/>
              </a:rPr>
              <a:t>intelligent-e</a:t>
            </a:r>
            <a:r>
              <a:rPr lang="fr-CH" altLang="de-DE" dirty="0">
                <a:solidFill>
                  <a:srgbClr val="333333"/>
                </a:solidFill>
                <a:latin typeface="Calibri Light"/>
              </a:rPr>
              <a:t>».</a:t>
            </a:r>
          </a:p>
          <a:p>
            <a:pPr marL="285750" lvl="3" indent="-285750" defTabSz="914400" eaLnBrk="0" hangingPunct="0">
              <a:lnSpc>
                <a:spcPct val="100000"/>
              </a:lnSpc>
              <a:spcBef>
                <a:spcPts val="1200"/>
              </a:spcBef>
              <a:buClr>
                <a:schemeClr val="bg1"/>
              </a:buClr>
              <a:buFont typeface="WingDings"/>
              <a:buChar char=""/>
            </a:pPr>
            <a:r>
              <a:rPr lang="fr-CH" altLang="de-DE" dirty="0">
                <a:solidFill>
                  <a:srgbClr val="333333"/>
                </a:solidFill>
                <a:latin typeface="Calibri Light"/>
              </a:rPr>
              <a:t>«Je dois toujours dire quelque chose de sensationnel».</a:t>
            </a:r>
          </a:p>
          <a:p>
            <a:pPr marL="285750" lvl="3" indent="-285750" defTabSz="914400" eaLnBrk="0" hangingPunct="0">
              <a:lnSpc>
                <a:spcPct val="100000"/>
              </a:lnSpc>
              <a:spcBef>
                <a:spcPts val="1200"/>
              </a:spcBef>
              <a:buClr>
                <a:schemeClr val="bg1"/>
              </a:buClr>
              <a:buFont typeface="WingDings"/>
              <a:buChar char=""/>
            </a:pPr>
            <a:r>
              <a:rPr lang="fr-CH" altLang="de-DE" dirty="0">
                <a:solidFill>
                  <a:srgbClr val="333333"/>
                </a:solidFill>
                <a:latin typeface="Calibri Light"/>
              </a:rPr>
              <a:t>«Je dois toujours faire parfaitement mon travail».</a:t>
            </a:r>
            <a:endParaRPr lang="en-US" dirty="0">
              <a:latin typeface="Calibri Light"/>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fr-FR"/>
              <a:t>Entraînement métacognitifs 8 – Estime de soi et humeur</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3473734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b="0" i="1" spc="-5" dirty="0">
                <a:solidFill>
                  <a:srgbClr val="333333"/>
                </a:solidFill>
                <a:latin typeface="Calibri Light"/>
                <a:ea typeface="ＭＳ Ｐゴシック" panose="020B0600070205080204" pitchFamily="34" charset="-128"/>
                <a:cs typeface="Verdana"/>
              </a:rPr>
              <a:t>[pour les </a:t>
            </a:r>
            <a:r>
              <a:rPr lang="en-US" sz="1800" b="0" i="1" spc="-5" dirty="0" err="1">
                <a:solidFill>
                  <a:srgbClr val="333333"/>
                </a:solidFill>
                <a:latin typeface="Calibri Light"/>
                <a:ea typeface="ＭＳ Ｐゴシック" panose="020B0600070205080204" pitchFamily="34" charset="-128"/>
                <a:cs typeface="Verdana"/>
              </a:rPr>
              <a:t>animateur</a:t>
            </a:r>
            <a:r>
              <a:rPr lang="en-US" sz="1800" b="0" i="1" spc="-5" dirty="0">
                <a:solidFill>
                  <a:srgbClr val="333333"/>
                </a:solidFill>
                <a:latin typeface="Calibri Light"/>
                <a:ea typeface="ＭＳ Ｐゴシック" panose="020B0600070205080204" pitchFamily="34" charset="-128"/>
                <a:cs typeface="Verdana"/>
              </a:rPr>
              <a:t>:</a:t>
            </a:r>
            <a:endParaRPr sz="1800"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b="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3127693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Soyez conscient de vos ressources:</a:t>
            </a:r>
            <a:endParaRPr lang="fr-CH" altLang="de-DE" sz="3600" dirty="0">
              <a:latin typeface="Calibri Light"/>
            </a:endParaRPr>
          </a:p>
        </p:txBody>
      </p:sp>
      <p:sp>
        <p:nvSpPr>
          <p:cNvPr id="37891"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fr-CH" altLang="de-DE" sz="2400" dirty="0">
                <a:solidFill>
                  <a:srgbClr val="333333"/>
                </a:solidFill>
                <a:latin typeface="Calibri Light"/>
              </a:rPr>
              <a:t>Au lieu de vous focaliser sur vos faiblesses, faites valoir vos</a:t>
            </a:r>
            <a:br>
              <a:rPr lang="fr-CH" altLang="de-DE" sz="2400" dirty="0">
                <a:solidFill>
                  <a:srgbClr val="333333"/>
                </a:solidFill>
                <a:latin typeface="Calibri Light"/>
              </a:rPr>
            </a:br>
            <a:r>
              <a:rPr lang="fr-CH" altLang="de-DE" sz="2400" dirty="0">
                <a:solidFill>
                  <a:srgbClr val="333333"/>
                </a:solidFill>
                <a:latin typeface="Calibri Light"/>
              </a:rPr>
              <a:t>ressources.</a:t>
            </a:r>
          </a:p>
          <a:p>
            <a:pPr marL="342900" indent="-342900" eaLnBrk="1" hangingPunct="1">
              <a:buClr>
                <a:srgbClr val="333333"/>
              </a:buClr>
              <a:buFont typeface="WingDings"/>
              <a:buChar char=""/>
              <a:defRPr/>
            </a:pPr>
            <a:r>
              <a:rPr lang="fr-CH" altLang="de-DE" sz="2400" dirty="0">
                <a:solidFill>
                  <a:srgbClr val="333333"/>
                </a:solidFill>
                <a:latin typeface="Calibri Light"/>
              </a:rPr>
              <a:t>Chaque humain a des ressources dont il ou elle peut être fier et</a:t>
            </a:r>
            <a:br>
              <a:rPr lang="fr-CH" altLang="de-DE" sz="2400" dirty="0">
                <a:solidFill>
                  <a:srgbClr val="333333"/>
                </a:solidFill>
                <a:latin typeface="Calibri Light"/>
              </a:rPr>
            </a:br>
            <a:r>
              <a:rPr lang="fr-CH" altLang="de-DE" sz="2400" dirty="0">
                <a:solidFill>
                  <a:srgbClr val="333333"/>
                </a:solidFill>
                <a:latin typeface="Calibri Light"/>
              </a:rPr>
              <a:t>que tout le monde ne possède pas…</a:t>
            </a:r>
            <a:br>
              <a:rPr lang="fr-CH" altLang="de-DE" sz="2400" dirty="0">
                <a:solidFill>
                  <a:srgbClr val="333333"/>
                </a:solidFill>
                <a:latin typeface="Calibri Light"/>
              </a:rPr>
            </a:br>
            <a:r>
              <a:rPr lang="fr-CH" altLang="de-DE" sz="2400" i="1" dirty="0">
                <a:solidFill>
                  <a:srgbClr val="004992"/>
                </a:solidFill>
                <a:latin typeface="Calibri Light"/>
              </a:rPr>
              <a:t>Cela n’a rien a voir avec le livre des records ou des inventions célèbres!</a:t>
            </a:r>
            <a:endParaRPr lang="fr-CH" altLang="de-DE" sz="2400" dirty="0">
              <a:solidFill>
                <a:srgbClr val="004992"/>
              </a:solidFill>
              <a:latin typeface="Calibri Light"/>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Soyez conscient de vos ressources: procédure</a:t>
            </a:r>
            <a:endParaRPr lang="en-US" sz="3600" dirty="0">
              <a:latin typeface="Calibri Light"/>
            </a:endParaRPr>
          </a:p>
        </p:txBody>
      </p:sp>
      <p:sp>
        <p:nvSpPr>
          <p:cNvPr id="79874" name="Rectangle 2"/>
          <p:cNvSpPr>
            <a:spLocks noGrp="1" noChangeArrowheads="1"/>
          </p:cNvSpPr>
          <p:nvPr>
            <p:ph idx="1"/>
          </p:nvPr>
        </p:nvSpPr>
        <p:spPr/>
        <p:txBody>
          <a:bodyPr/>
          <a:lstStyle/>
          <a:p>
            <a:pPr marL="609600" indent="-609600" eaLnBrk="1" hangingPunct="1">
              <a:lnSpc>
                <a:spcPct val="100000"/>
              </a:lnSpc>
              <a:spcBef>
                <a:spcPts val="1200"/>
              </a:spcBef>
              <a:buClr>
                <a:srgbClr val="004992"/>
              </a:buClr>
              <a:buFont typeface="Wingdings" panose="05000000000000000000" pitchFamily="2" charset="2"/>
              <a:buAutoNum type="arabicPeriod"/>
            </a:pPr>
            <a:r>
              <a:rPr lang="fr-CH" altLang="de-DE" sz="2400" dirty="0">
                <a:solidFill>
                  <a:srgbClr val="004992"/>
                </a:solidFill>
                <a:latin typeface="Calibri Light"/>
              </a:rPr>
              <a:t>Pensez à vos propres ressources!</a:t>
            </a:r>
            <a:br>
              <a:rPr lang="fr-CH" altLang="de-DE" sz="2400" dirty="0">
                <a:solidFill>
                  <a:srgbClr val="333333"/>
                </a:solidFill>
                <a:latin typeface="Calibri Light"/>
              </a:rPr>
            </a:br>
            <a:r>
              <a:rPr lang="fr-CH" altLang="de-DE" sz="2400" i="1" dirty="0">
                <a:solidFill>
                  <a:srgbClr val="333333"/>
                </a:solidFill>
                <a:latin typeface="Calibri Light"/>
              </a:rPr>
              <a:t>Quelles habiletés ai-je? Pour quelles raisons ai-je reçu des</a:t>
            </a:r>
            <a:br>
              <a:rPr lang="fr-CH" altLang="de-DE" sz="2400" i="1" dirty="0">
                <a:solidFill>
                  <a:srgbClr val="333333"/>
                </a:solidFill>
                <a:latin typeface="Calibri Light"/>
              </a:rPr>
            </a:br>
            <a:r>
              <a:rPr lang="fr-CH" altLang="de-DE" sz="2400" i="1" dirty="0">
                <a:solidFill>
                  <a:srgbClr val="333333"/>
                </a:solidFill>
                <a:latin typeface="Calibri Light"/>
              </a:rPr>
              <a:t>compliments par le passé?</a:t>
            </a:r>
            <a:br>
              <a:rPr lang="fr-CH" altLang="de-DE" sz="2400" i="1" dirty="0">
                <a:solidFill>
                  <a:srgbClr val="333333"/>
                </a:solidFill>
                <a:latin typeface="Calibri Light"/>
              </a:rPr>
            </a:br>
            <a:r>
              <a:rPr lang="fr-CH" altLang="de-DE" sz="1600" i="1" dirty="0">
                <a:solidFill>
                  <a:srgbClr val="333333"/>
                </a:solidFill>
                <a:latin typeface="Calibri Light"/>
              </a:rPr>
              <a:t>Par exemple, je suis très </a:t>
            </a:r>
            <a:r>
              <a:rPr lang="fr-CH" altLang="de-DE" sz="1600" i="1">
                <a:solidFill>
                  <a:srgbClr val="333333"/>
                </a:solidFill>
                <a:latin typeface="Calibri Light"/>
              </a:rPr>
              <a:t>patiente.</a:t>
            </a:r>
            <a:endParaRPr lang="fr-CH" altLang="de-DE" sz="2400" i="1" dirty="0">
              <a:solidFill>
                <a:srgbClr val="333333"/>
              </a:solidFill>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1451824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Soyez conscient de vos ressources: procédure</a:t>
            </a:r>
            <a:endParaRPr lang="en-US" sz="3600" dirty="0">
              <a:latin typeface="Calibri Light"/>
            </a:endParaRPr>
          </a:p>
        </p:txBody>
      </p:sp>
      <p:sp>
        <p:nvSpPr>
          <p:cNvPr id="79874" name="Rectangle 2"/>
          <p:cNvSpPr>
            <a:spLocks noGrp="1" noChangeArrowheads="1"/>
          </p:cNvSpPr>
          <p:nvPr>
            <p:ph idx="1"/>
          </p:nvPr>
        </p:nvSpPr>
        <p:spPr/>
        <p:txBody>
          <a:bodyPr/>
          <a:lstStyle/>
          <a:p>
            <a:pPr marL="609600" indent="-609600" eaLnBrk="1" hangingPunct="1">
              <a:lnSpc>
                <a:spcPct val="100000"/>
              </a:lnSpc>
              <a:spcBef>
                <a:spcPts val="1200"/>
              </a:spcBef>
              <a:buClr>
                <a:srgbClr val="004992"/>
              </a:buClr>
              <a:buFont typeface="Wingdings" panose="05000000000000000000" pitchFamily="2" charset="2"/>
              <a:buAutoNum type="arabicPeriod"/>
            </a:pPr>
            <a:r>
              <a:rPr lang="fr-CH" altLang="de-DE" sz="2400" dirty="0">
                <a:solidFill>
                  <a:srgbClr val="004992"/>
                </a:solidFill>
                <a:latin typeface="Calibri Light"/>
              </a:rPr>
              <a:t>Pensez à vos propres ressources!</a:t>
            </a:r>
            <a:br>
              <a:rPr lang="fr-CH" altLang="de-DE" sz="2400" dirty="0">
                <a:solidFill>
                  <a:srgbClr val="333333"/>
                </a:solidFill>
                <a:latin typeface="Calibri Light"/>
              </a:rPr>
            </a:br>
            <a:r>
              <a:rPr lang="fr-CH" altLang="de-DE" sz="2400" i="1" dirty="0">
                <a:solidFill>
                  <a:srgbClr val="333333"/>
                </a:solidFill>
                <a:latin typeface="Calibri Light"/>
              </a:rPr>
              <a:t>Quelles habiletés ai-je? Pour quelles raisons ai-je reçu des</a:t>
            </a:r>
            <a:br>
              <a:rPr lang="fr-CH" altLang="de-DE" sz="2400" i="1" dirty="0">
                <a:solidFill>
                  <a:srgbClr val="333333"/>
                </a:solidFill>
                <a:latin typeface="Calibri Light"/>
              </a:rPr>
            </a:br>
            <a:r>
              <a:rPr lang="fr-CH" altLang="de-DE" sz="2400" i="1" dirty="0">
                <a:solidFill>
                  <a:srgbClr val="333333"/>
                </a:solidFill>
                <a:latin typeface="Calibri Light"/>
              </a:rPr>
              <a:t>compliments par le passé?</a:t>
            </a:r>
            <a:br>
              <a:rPr lang="fr-CH" altLang="de-DE" sz="2400" i="1" dirty="0">
                <a:solidFill>
                  <a:srgbClr val="333333"/>
                </a:solidFill>
                <a:latin typeface="Calibri Light"/>
              </a:rPr>
            </a:br>
            <a:r>
              <a:rPr lang="fr-CH" altLang="de-DE" sz="1600" i="1" dirty="0">
                <a:solidFill>
                  <a:srgbClr val="333333"/>
                </a:solidFill>
                <a:latin typeface="Calibri Light"/>
              </a:rPr>
              <a:t>Par exemple, je suis très patiente.</a:t>
            </a:r>
            <a:endParaRPr lang="fr-CH" altLang="de-DE" sz="2400" i="1" dirty="0">
              <a:solidFill>
                <a:srgbClr val="333333"/>
              </a:solidFill>
              <a:latin typeface="Calibri Light"/>
            </a:endParaRPr>
          </a:p>
          <a:p>
            <a:pPr marL="609600" indent="-609600" eaLnBrk="1" hangingPunct="1">
              <a:buClr>
                <a:srgbClr val="004992"/>
              </a:buClr>
              <a:buFont typeface="Wingdings" panose="05000000000000000000" pitchFamily="2" charset="2"/>
              <a:buAutoNum type="arabicPeriod" startAt="2"/>
            </a:pPr>
            <a:r>
              <a:rPr lang="fr-CH" altLang="de-DE" sz="2400" dirty="0">
                <a:solidFill>
                  <a:srgbClr val="004992"/>
                </a:solidFill>
                <a:latin typeface="Calibri Light"/>
              </a:rPr>
              <a:t>Imaginez des situations concrètes! </a:t>
            </a:r>
            <a:br>
              <a:rPr lang="fr-CH" altLang="de-DE" sz="2400" dirty="0">
                <a:solidFill>
                  <a:srgbClr val="333333"/>
                </a:solidFill>
                <a:latin typeface="Calibri Light"/>
              </a:rPr>
            </a:br>
            <a:r>
              <a:rPr lang="fr-CH" altLang="de-DE" sz="2400" i="1" dirty="0">
                <a:solidFill>
                  <a:srgbClr val="333333"/>
                </a:solidFill>
                <a:latin typeface="Calibri Light"/>
              </a:rPr>
              <a:t>Où et quand? Qu’ai-je fait et qui m’a donné ce feed-back?</a:t>
            </a:r>
            <a:br>
              <a:rPr lang="fr-CH" altLang="de-DE" sz="2400" i="1" dirty="0">
                <a:solidFill>
                  <a:srgbClr val="333333"/>
                </a:solidFill>
                <a:latin typeface="Calibri Light"/>
              </a:rPr>
            </a:br>
            <a:r>
              <a:rPr lang="fr-CH" altLang="de-DE" sz="1600" i="1" dirty="0">
                <a:solidFill>
                  <a:srgbClr val="333333"/>
                </a:solidFill>
                <a:latin typeface="Calibri Light"/>
              </a:rPr>
              <a:t>Par exemple, il y a quelques jours, j‘ai aidé ma sœur pour les mathématiques et elle a eu une bonne note.</a:t>
            </a:r>
            <a:endParaRPr lang="fr-CH" altLang="de-DE" sz="2400" dirty="0">
              <a:solidFill>
                <a:srgbClr val="333333"/>
              </a:solidFill>
              <a:latin typeface="Calibri Light"/>
            </a:endParaRPr>
          </a:p>
          <a:p>
            <a:pPr marL="609600" indent="-609600" eaLnBrk="1" hangingPunct="1">
              <a:lnSpc>
                <a:spcPct val="100000"/>
              </a:lnSpc>
              <a:spcBef>
                <a:spcPts val="1200"/>
              </a:spcBef>
            </a:pPr>
            <a:endParaRPr lang="fr-CH" altLang="de-DE" sz="2400" dirty="0">
              <a:solidFill>
                <a:srgbClr val="333333"/>
              </a:solidFill>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2607526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Soyez conscient de vos ressources: procédure</a:t>
            </a:r>
            <a:endParaRPr lang="en-US" sz="3600" dirty="0">
              <a:latin typeface="Calibri Light"/>
            </a:endParaRPr>
          </a:p>
        </p:txBody>
      </p:sp>
      <p:sp>
        <p:nvSpPr>
          <p:cNvPr id="79874" name="Rectangle 2"/>
          <p:cNvSpPr>
            <a:spLocks noGrp="1" noChangeArrowheads="1"/>
          </p:cNvSpPr>
          <p:nvPr>
            <p:ph idx="1"/>
          </p:nvPr>
        </p:nvSpPr>
        <p:spPr/>
        <p:txBody>
          <a:bodyPr/>
          <a:lstStyle/>
          <a:p>
            <a:pPr marL="609600" indent="-609600" eaLnBrk="1" hangingPunct="1">
              <a:lnSpc>
                <a:spcPct val="100000"/>
              </a:lnSpc>
              <a:spcBef>
                <a:spcPts val="1200"/>
              </a:spcBef>
              <a:buClr>
                <a:srgbClr val="004992"/>
              </a:buClr>
              <a:buFont typeface="Wingdings" panose="05000000000000000000" pitchFamily="2" charset="2"/>
              <a:buAutoNum type="arabicPeriod"/>
            </a:pPr>
            <a:r>
              <a:rPr lang="fr-CH" altLang="de-DE" sz="2400" dirty="0">
                <a:solidFill>
                  <a:srgbClr val="004992"/>
                </a:solidFill>
                <a:latin typeface="Calibri Light"/>
              </a:rPr>
              <a:t>Pensez à vos propres ressources!</a:t>
            </a:r>
            <a:br>
              <a:rPr lang="fr-CH" altLang="de-DE" sz="2400" dirty="0">
                <a:solidFill>
                  <a:srgbClr val="333333"/>
                </a:solidFill>
                <a:latin typeface="Calibri Light"/>
              </a:rPr>
            </a:br>
            <a:r>
              <a:rPr lang="fr-CH" altLang="de-DE" sz="2400" i="1" dirty="0">
                <a:solidFill>
                  <a:srgbClr val="333333"/>
                </a:solidFill>
                <a:latin typeface="Calibri Light"/>
              </a:rPr>
              <a:t>Quelles habiletés ai-je? Pour quelles raisons ai-je reçu des</a:t>
            </a:r>
            <a:br>
              <a:rPr lang="fr-CH" altLang="de-DE" sz="2400" i="1" dirty="0">
                <a:solidFill>
                  <a:srgbClr val="333333"/>
                </a:solidFill>
                <a:latin typeface="Calibri Light"/>
              </a:rPr>
            </a:br>
            <a:r>
              <a:rPr lang="fr-CH" altLang="de-DE" sz="2400" i="1" dirty="0">
                <a:solidFill>
                  <a:srgbClr val="333333"/>
                </a:solidFill>
                <a:latin typeface="Calibri Light"/>
              </a:rPr>
              <a:t>compliments par le passé?</a:t>
            </a:r>
            <a:br>
              <a:rPr lang="fr-CH" altLang="de-DE" sz="2400" i="1" dirty="0">
                <a:solidFill>
                  <a:srgbClr val="333333"/>
                </a:solidFill>
                <a:latin typeface="Calibri Light"/>
              </a:rPr>
            </a:br>
            <a:r>
              <a:rPr lang="fr-CH" altLang="de-DE" sz="1600" i="1" dirty="0">
                <a:solidFill>
                  <a:srgbClr val="333333"/>
                </a:solidFill>
                <a:latin typeface="Calibri Light"/>
              </a:rPr>
              <a:t>Par exemple, je suis très patiente.</a:t>
            </a:r>
            <a:endParaRPr lang="fr-CH" altLang="de-DE" sz="2400" i="1" dirty="0">
              <a:solidFill>
                <a:srgbClr val="333333"/>
              </a:solidFill>
              <a:latin typeface="Calibri Light"/>
            </a:endParaRPr>
          </a:p>
          <a:p>
            <a:pPr marL="609600" indent="-609600" eaLnBrk="1" hangingPunct="1">
              <a:buClr>
                <a:srgbClr val="004992"/>
              </a:buClr>
              <a:buFont typeface="Wingdings" panose="05000000000000000000" pitchFamily="2" charset="2"/>
              <a:buAutoNum type="arabicPeriod" startAt="2"/>
            </a:pPr>
            <a:r>
              <a:rPr lang="fr-CH" altLang="de-DE" sz="2400" dirty="0">
                <a:solidFill>
                  <a:srgbClr val="004992"/>
                </a:solidFill>
                <a:latin typeface="Calibri Light"/>
              </a:rPr>
              <a:t>Imaginez des situations concrètes! </a:t>
            </a:r>
            <a:br>
              <a:rPr lang="fr-CH" altLang="de-DE" sz="2400" dirty="0">
                <a:solidFill>
                  <a:srgbClr val="333333"/>
                </a:solidFill>
                <a:latin typeface="Calibri Light"/>
              </a:rPr>
            </a:br>
            <a:r>
              <a:rPr lang="fr-CH" altLang="de-DE" sz="2400" i="1" dirty="0">
                <a:solidFill>
                  <a:srgbClr val="333333"/>
                </a:solidFill>
                <a:latin typeface="Calibri Light"/>
              </a:rPr>
              <a:t>Où et quand? Qu’ai-je fait et qui m’a donné ce feed-back?</a:t>
            </a:r>
            <a:br>
              <a:rPr lang="fr-CH" altLang="de-DE" sz="2400" i="1" dirty="0">
                <a:solidFill>
                  <a:srgbClr val="333333"/>
                </a:solidFill>
                <a:latin typeface="Calibri Light"/>
              </a:rPr>
            </a:br>
            <a:r>
              <a:rPr lang="fr-CH" altLang="de-DE" sz="1600" i="1" dirty="0">
                <a:solidFill>
                  <a:srgbClr val="333333"/>
                </a:solidFill>
                <a:latin typeface="Calibri Light"/>
              </a:rPr>
              <a:t>Par exemple, il y a quelques jours, j‘ai aidé ma sœur pour les mathématiques et elle a eu une bonne note.</a:t>
            </a:r>
            <a:endParaRPr lang="fr-CH" altLang="de-DE" sz="2400" i="1" dirty="0">
              <a:solidFill>
                <a:srgbClr val="333333"/>
              </a:solidFill>
              <a:latin typeface="Calibri Light"/>
            </a:endParaRPr>
          </a:p>
          <a:p>
            <a:pPr marL="609600" indent="-609600" eaLnBrk="1" hangingPunct="1">
              <a:buClr>
                <a:srgbClr val="004992"/>
              </a:buClr>
              <a:buFont typeface="Wingdings" panose="05000000000000000000" pitchFamily="2" charset="2"/>
              <a:buAutoNum type="arabicPeriod" startAt="3"/>
            </a:pPr>
            <a:r>
              <a:rPr lang="fr-CH" altLang="de-DE" sz="2400" dirty="0">
                <a:solidFill>
                  <a:srgbClr val="004992"/>
                </a:solidFill>
                <a:latin typeface="Calibri Light"/>
              </a:rPr>
              <a:t>Ecrivez-les!</a:t>
            </a:r>
            <a:br>
              <a:rPr lang="fr-CH" altLang="de-DE" sz="2400" dirty="0">
                <a:solidFill>
                  <a:srgbClr val="333333"/>
                </a:solidFill>
                <a:latin typeface="Calibri Light"/>
              </a:rPr>
            </a:br>
            <a:r>
              <a:rPr lang="fr-CH" altLang="de-DE" sz="2400" i="1" dirty="0">
                <a:solidFill>
                  <a:srgbClr val="333333"/>
                </a:solidFill>
                <a:latin typeface="Calibri Light"/>
              </a:rPr>
              <a:t>Relisez-les régulièrement et développez! En cas de crise, revoyez-les (quand vous pensez que vous n’êtes </a:t>
            </a:r>
            <a:r>
              <a:rPr lang="fr-CH" altLang="de-DE" sz="2400" i="1" dirty="0" err="1">
                <a:solidFill>
                  <a:srgbClr val="333333"/>
                </a:solidFill>
                <a:latin typeface="Calibri Light"/>
              </a:rPr>
              <a:t>bon-ne</a:t>
            </a:r>
            <a:r>
              <a:rPr lang="fr-CH" altLang="de-DE" sz="2400" i="1" dirty="0">
                <a:solidFill>
                  <a:srgbClr val="333333"/>
                </a:solidFill>
                <a:latin typeface="Calibri Light"/>
              </a:rPr>
              <a:t> à rien).</a:t>
            </a:r>
            <a:br>
              <a:rPr lang="fr-CH" altLang="de-DE" sz="2400" i="1" dirty="0">
                <a:solidFill>
                  <a:srgbClr val="333333"/>
                </a:solidFill>
                <a:latin typeface="Calibri Light"/>
              </a:rPr>
            </a:br>
            <a:r>
              <a:rPr lang="fr-CH" altLang="de-DE" sz="1600" i="1" dirty="0">
                <a:solidFill>
                  <a:srgbClr val="333333"/>
                </a:solidFill>
                <a:latin typeface="Calibri Light"/>
              </a:rPr>
              <a:t>Par exemple, notez les choses qui se sont bien passées, ou les compliments qu’on vous a faits.</a:t>
            </a:r>
            <a:endParaRPr lang="fr-CH" altLang="de-DE" sz="2400" i="1" dirty="0">
              <a:solidFill>
                <a:srgbClr val="333333"/>
              </a:solidFill>
              <a:latin typeface="Calibri Light"/>
            </a:endParaRPr>
          </a:p>
          <a:p>
            <a:pPr marL="609600" indent="-609600" eaLnBrk="1" hangingPunct="1">
              <a:lnSpc>
                <a:spcPct val="100000"/>
              </a:lnSpc>
              <a:spcBef>
                <a:spcPts val="1200"/>
              </a:spcBef>
              <a:buClr>
                <a:srgbClr val="333333"/>
              </a:buClr>
              <a:buFont typeface="Wingdings" panose="05000000000000000000" pitchFamily="2" charset="2"/>
              <a:buNone/>
            </a:pPr>
            <a:endParaRPr lang="fr-CH" altLang="de-DE" sz="2400" dirty="0">
              <a:solidFill>
                <a:srgbClr val="333333"/>
              </a:solidFill>
              <a:latin typeface="Calibri Light"/>
            </a:endParaRPr>
          </a:p>
          <a:p>
            <a:pPr marL="609600" indent="-609600" eaLnBrk="1" hangingPunct="1">
              <a:lnSpc>
                <a:spcPct val="100000"/>
              </a:lnSpc>
              <a:spcBef>
                <a:spcPts val="1200"/>
              </a:spcBef>
            </a:pPr>
            <a:endParaRPr lang="fr-CH" altLang="de-DE" sz="2400" dirty="0">
              <a:solidFill>
                <a:srgbClr val="333333"/>
              </a:solidFill>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40153950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Chaque soir, écrivez quelques éléments (</a:t>
            </a:r>
            <a:r>
              <a:rPr lang="fr-CH" altLang="de-DE" sz="2400" dirty="0" err="1">
                <a:solidFill>
                  <a:srgbClr val="333333"/>
                </a:solidFill>
                <a:latin typeface="Calibri Light"/>
              </a:rPr>
              <a:t>approx</a:t>
            </a:r>
            <a:r>
              <a:rPr lang="fr-CH" altLang="de-DE" sz="2400" dirty="0">
                <a:solidFill>
                  <a:srgbClr val="333333"/>
                </a:solidFill>
                <a:latin typeface="Calibri Light"/>
              </a:rPr>
              <a:t>. 5) positifs de la journée. Ainsi vous gardez ces choses à l’esprit.</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Chaque soir, écrivez quelques éléments (</a:t>
            </a:r>
            <a:r>
              <a:rPr lang="fr-CH" altLang="de-DE" sz="2400" dirty="0" err="1">
                <a:solidFill>
                  <a:srgbClr val="333333"/>
                </a:solidFill>
                <a:latin typeface="Calibri Light"/>
              </a:rPr>
              <a:t>approx</a:t>
            </a:r>
            <a:r>
              <a:rPr lang="fr-CH" altLang="de-DE" sz="2400" dirty="0">
                <a:solidFill>
                  <a:srgbClr val="333333"/>
                </a:solidFill>
                <a:latin typeface="Calibri Light"/>
              </a:rPr>
              <a:t>. 5) positifs de la journée. Ainsi vous gardez ces choses à l’esprit.</a:t>
            </a:r>
          </a:p>
          <a:p>
            <a:pPr marL="342900" lvl="0" indent="-342900" defTabSz="914400" fontAlgn="base">
              <a:buClr>
                <a:srgbClr val="000000"/>
              </a:buClr>
              <a:buFont typeface="WingDings"/>
              <a:buChar char=""/>
            </a:pPr>
            <a:r>
              <a:rPr lang="fr-CH" altLang="de-DE" sz="2400" dirty="0">
                <a:solidFill>
                  <a:srgbClr val="333333"/>
                </a:solidFill>
                <a:latin typeface="Calibri Light"/>
              </a:rPr>
              <a:t>Devant un miroir dites-vous à vous-même: </a:t>
            </a:r>
            <a:r>
              <a:rPr lang="en-US" altLang="de-DE" sz="2400" dirty="0">
                <a:solidFill>
                  <a:srgbClr val="333333"/>
                </a:solidFill>
                <a:latin typeface="Calibri Light"/>
              </a:rPr>
              <a:t>«</a:t>
            </a:r>
            <a:r>
              <a:rPr lang="fr-CH" altLang="de-DE" sz="2400" dirty="0">
                <a:solidFill>
                  <a:srgbClr val="333333"/>
                </a:solidFill>
                <a:latin typeface="Calibri Light"/>
              </a:rPr>
              <a:t>Je m’aime</a:t>
            </a:r>
            <a:r>
              <a:rPr lang="en-US" altLang="de-DE" sz="2400" dirty="0">
                <a:solidFill>
                  <a:srgbClr val="333333"/>
                </a:solidFill>
                <a:latin typeface="Calibri Light"/>
              </a:rPr>
              <a:t>» </a:t>
            </a:r>
            <a:r>
              <a:rPr lang="fr-CH" altLang="de-DE" sz="2400" dirty="0">
                <a:solidFill>
                  <a:srgbClr val="333333"/>
                </a:solidFill>
                <a:latin typeface="Calibri Light"/>
              </a:rPr>
              <a:t>ou </a:t>
            </a:r>
            <a:r>
              <a:rPr lang="en-US" altLang="de-DE" sz="2400" dirty="0">
                <a:solidFill>
                  <a:srgbClr val="333333"/>
                </a:solidFill>
                <a:latin typeface="Calibri Light"/>
              </a:rPr>
              <a:t>«</a:t>
            </a:r>
            <a:r>
              <a:rPr lang="fr-CH" altLang="de-DE" sz="2400" dirty="0">
                <a:solidFill>
                  <a:srgbClr val="333333"/>
                </a:solidFill>
                <a:latin typeface="Calibri Light"/>
              </a:rPr>
              <a:t>Je t’aime</a:t>
            </a:r>
            <a:r>
              <a:rPr lang="en-US" altLang="de-DE" sz="2400" dirty="0">
                <a:solidFill>
                  <a:srgbClr val="333333"/>
                </a:solidFill>
                <a:latin typeface="Calibri Light"/>
              </a:rPr>
              <a:t>»</a:t>
            </a:r>
            <a:r>
              <a:rPr lang="fr-CH" altLang="de-DE" sz="2400" dirty="0">
                <a:solidFill>
                  <a:srgbClr val="333333"/>
                </a:solidFill>
                <a:latin typeface="Calibri Light"/>
              </a:rPr>
              <a:t>! (note: au début, vous allez vous sentir un peu ridicule en faisant cela!).</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909554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rPr>
              <a:t>Chaque soir, écrivez quelques éléments (</a:t>
            </a:r>
            <a:r>
              <a:rPr lang="fr-CH" altLang="de-DE" sz="2400" dirty="0" err="1">
                <a:solidFill>
                  <a:srgbClr val="333333"/>
                </a:solidFill>
                <a:latin typeface="Calibri Light"/>
              </a:rPr>
              <a:t>approx</a:t>
            </a:r>
            <a:r>
              <a:rPr lang="fr-CH" altLang="de-DE" sz="2400" dirty="0">
                <a:solidFill>
                  <a:srgbClr val="333333"/>
                </a:solidFill>
                <a:latin typeface="Calibri Light"/>
              </a:rPr>
              <a:t>. 5) positifs de la journée. Ainsi vous gardez ces choses à l’esprit.</a:t>
            </a:r>
          </a:p>
          <a:p>
            <a:pPr marL="342900" lvl="0" indent="-342900" defTabSz="914400" fontAlgn="base">
              <a:buClr>
                <a:srgbClr val="000000"/>
              </a:buClr>
              <a:buFont typeface="WingDings"/>
              <a:buChar char=""/>
            </a:pPr>
            <a:r>
              <a:rPr lang="fr-CH" altLang="de-DE" sz="2400" dirty="0">
                <a:solidFill>
                  <a:srgbClr val="333333"/>
                </a:solidFill>
                <a:latin typeface="Calibri Light"/>
              </a:rPr>
              <a:t>Devant un miroir dites-vous à vous-même: </a:t>
            </a:r>
            <a:r>
              <a:rPr lang="en-US" altLang="de-DE" sz="2400" dirty="0">
                <a:solidFill>
                  <a:srgbClr val="333333"/>
                </a:solidFill>
                <a:latin typeface="Calibri Light"/>
              </a:rPr>
              <a:t>«</a:t>
            </a:r>
            <a:r>
              <a:rPr lang="fr-CH" altLang="de-DE" sz="2400" dirty="0">
                <a:solidFill>
                  <a:srgbClr val="333333"/>
                </a:solidFill>
                <a:latin typeface="Calibri Light"/>
              </a:rPr>
              <a:t>Je m’aime</a:t>
            </a:r>
            <a:r>
              <a:rPr lang="en-US" altLang="de-DE" sz="2400" dirty="0">
                <a:solidFill>
                  <a:srgbClr val="333333"/>
                </a:solidFill>
                <a:latin typeface="Calibri Light"/>
              </a:rPr>
              <a:t>» </a:t>
            </a:r>
            <a:r>
              <a:rPr lang="fr-CH" altLang="de-DE" sz="2400" dirty="0">
                <a:solidFill>
                  <a:srgbClr val="333333"/>
                </a:solidFill>
                <a:latin typeface="Calibri Light"/>
              </a:rPr>
              <a:t>ou </a:t>
            </a:r>
            <a:r>
              <a:rPr lang="en-US" altLang="de-DE" sz="2400" dirty="0">
                <a:solidFill>
                  <a:srgbClr val="333333"/>
                </a:solidFill>
                <a:latin typeface="Calibri Light"/>
              </a:rPr>
              <a:t>«</a:t>
            </a:r>
            <a:r>
              <a:rPr lang="fr-CH" altLang="de-DE" sz="2400" dirty="0">
                <a:solidFill>
                  <a:srgbClr val="333333"/>
                </a:solidFill>
                <a:latin typeface="Calibri Light"/>
              </a:rPr>
              <a:t>Je t’aime</a:t>
            </a:r>
            <a:r>
              <a:rPr lang="en-US" altLang="de-DE" sz="2400" dirty="0">
                <a:solidFill>
                  <a:srgbClr val="333333"/>
                </a:solidFill>
                <a:latin typeface="Calibri Light"/>
              </a:rPr>
              <a:t>»</a:t>
            </a:r>
            <a:r>
              <a:rPr lang="fr-CH" altLang="de-DE" sz="2400" dirty="0">
                <a:solidFill>
                  <a:srgbClr val="333333"/>
                </a:solidFill>
                <a:latin typeface="Calibri Light"/>
              </a:rPr>
              <a:t>! (note: au début, vous allez vous sentir un peu ridicule en faisant cela!).</a:t>
            </a:r>
          </a:p>
          <a:p>
            <a:pPr marL="342900" lvl="0" indent="-342900" defTabSz="914400" fontAlgn="base">
              <a:buClr>
                <a:srgbClr val="000000"/>
              </a:buClr>
              <a:buFont typeface="WingDings"/>
              <a:buChar char=""/>
            </a:pPr>
            <a:r>
              <a:rPr lang="fr-CH" altLang="de-DE" sz="2400" dirty="0">
                <a:solidFill>
                  <a:srgbClr val="333333"/>
                </a:solidFill>
                <a:latin typeface="Calibri Light"/>
              </a:rPr>
              <a:t>Acceptez les compliments et écrivez-les, pour les réutiliser quand cela ira plus mal.</a:t>
            </a:r>
            <a:endParaRPr lang="en-US" sz="2400" dirty="0">
              <a:latin typeface="Calibri Ligh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15991647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II</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Essayez de vous rappeler les situations durant lesquelles vous vous êtes senti bien; essayez de vous les rappeler avec tous vos sens (vision, toucher, odorat...), peut-être à l’aide d’un album photo.</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II</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Essayez de vous rappeler les situations durant lesquelles vous vous êtes senti bien; essayez de vous les rappeler avec tous vos sens (vision, toucher, odorat...), peut-être à l’aide d’un album photo.</a:t>
            </a:r>
          </a:p>
          <a:p>
            <a:pPr marL="342900" lvl="0" indent="-342900" defTabSz="914400" fontAlgn="base">
              <a:buClr>
                <a:srgbClr val="000000"/>
              </a:buClr>
              <a:buFont typeface="WingDings"/>
              <a:buChar char=""/>
            </a:pPr>
            <a:r>
              <a:rPr lang="fr-FR" altLang="de-DE" sz="2400" dirty="0">
                <a:solidFill>
                  <a:srgbClr val="333333"/>
                </a:solidFill>
                <a:latin typeface="Calibri Light"/>
              </a:rPr>
              <a:t>Faites des choses que vous aimez vraiment, idéalement avec d’autres personnes (aller au cinéma, boire un café).</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2975568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II</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Essayez de vous rappeler les situations durant lesquelles vous vous êtes senti bien; essayez de vous les rappeler avec tous vos sens (vision, toucher, odorat...), peut-être à l’aide d’un album photo.</a:t>
            </a:r>
          </a:p>
          <a:p>
            <a:pPr marL="342900" lvl="0" indent="-342900" defTabSz="914400" fontAlgn="base">
              <a:buClr>
                <a:srgbClr val="000000"/>
              </a:buClr>
              <a:buFont typeface="WingDings"/>
              <a:buChar char=""/>
            </a:pPr>
            <a:r>
              <a:rPr lang="fr-FR" altLang="de-DE" sz="2400" dirty="0">
                <a:solidFill>
                  <a:srgbClr val="333333"/>
                </a:solidFill>
                <a:latin typeface="Calibri Light"/>
              </a:rPr>
              <a:t>Faites des choses que vous aimez vraiment, idéalement avec d’autres personnes (aller au cinéma, boire un café).</a:t>
            </a:r>
          </a:p>
          <a:p>
            <a:pPr marL="342900" lvl="0" indent="-342900" defTabSz="914400" fontAlgn="base">
              <a:buClr>
                <a:srgbClr val="000000"/>
              </a:buClr>
              <a:buFont typeface="WingDings"/>
              <a:buChar char=""/>
            </a:pPr>
            <a:r>
              <a:rPr lang="fr-CH" altLang="de-DE" sz="2400" dirty="0">
                <a:solidFill>
                  <a:srgbClr val="333333"/>
                </a:solidFill>
                <a:latin typeface="Calibri Light"/>
              </a:rPr>
              <a:t>S</a:t>
            </a:r>
            <a:r>
              <a:rPr lang="fr-FR" altLang="de-DE" sz="2400" dirty="0" err="1">
                <a:solidFill>
                  <a:srgbClr val="333333"/>
                </a:solidFill>
                <a:latin typeface="Calibri Light"/>
              </a:rPr>
              <a:t>ortez</a:t>
            </a:r>
            <a:r>
              <a:rPr lang="fr-FR" altLang="de-DE" sz="2400" dirty="0">
                <a:solidFill>
                  <a:srgbClr val="333333"/>
                </a:solidFill>
                <a:latin typeface="Calibri Light"/>
              </a:rPr>
              <a:t> (au moins 20 minutes), mais sans forcer, faites un </a:t>
            </a:r>
            <a:r>
              <a:rPr lang="fr-CH" altLang="de-DE" sz="2400" dirty="0">
                <a:solidFill>
                  <a:srgbClr val="333333"/>
                </a:solidFill>
                <a:latin typeface="Calibri Light"/>
              </a:rPr>
              <a:t>entraînement</a:t>
            </a:r>
            <a:r>
              <a:rPr lang="fr-FR" altLang="de-DE" sz="2400" dirty="0">
                <a:solidFill>
                  <a:srgbClr val="333333"/>
                </a:solidFill>
                <a:latin typeface="Calibri Light"/>
              </a:rPr>
              <a:t> d’endurance, par exemple du footing ou une longue marche.</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13911258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II</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333333"/>
                </a:solidFill>
                <a:latin typeface="Calibri Light"/>
              </a:rPr>
              <a:t>Essayez de vous rappeler les situations durant lesquelles vous vous êtes senti bien; essayez de vous les rappeler avec tous vos sens (vision, toucher, odorat...), peut-être à l’aide d’un album photo.</a:t>
            </a:r>
          </a:p>
          <a:p>
            <a:pPr marL="342900" lvl="0" indent="-342900" defTabSz="914400" fontAlgn="base">
              <a:buClr>
                <a:srgbClr val="000000"/>
              </a:buClr>
              <a:buFont typeface="WingDings"/>
              <a:buChar char=""/>
            </a:pPr>
            <a:r>
              <a:rPr lang="fr-FR" altLang="de-DE" sz="2400" dirty="0">
                <a:solidFill>
                  <a:srgbClr val="333333"/>
                </a:solidFill>
                <a:latin typeface="Calibri Light"/>
              </a:rPr>
              <a:t>Faites des choses que vous aimez vraiment, idéalement avec d’autres personnes (aller au cinéma, boire un café).</a:t>
            </a:r>
          </a:p>
          <a:p>
            <a:pPr marL="342900" lvl="0" indent="-342900" defTabSz="914400" fontAlgn="base">
              <a:buClr>
                <a:srgbClr val="000000"/>
              </a:buClr>
              <a:buFont typeface="WingDings"/>
              <a:buChar char=""/>
            </a:pPr>
            <a:r>
              <a:rPr lang="fr-CH" altLang="de-DE" sz="2400" dirty="0">
                <a:solidFill>
                  <a:srgbClr val="333333"/>
                </a:solidFill>
                <a:latin typeface="Calibri Light"/>
              </a:rPr>
              <a:t>S</a:t>
            </a:r>
            <a:r>
              <a:rPr lang="fr-FR" altLang="de-DE" sz="2400" dirty="0" err="1">
                <a:solidFill>
                  <a:srgbClr val="333333"/>
                </a:solidFill>
                <a:latin typeface="Calibri Light"/>
              </a:rPr>
              <a:t>ortez</a:t>
            </a:r>
            <a:r>
              <a:rPr lang="fr-FR" altLang="de-DE" sz="2400" dirty="0">
                <a:solidFill>
                  <a:srgbClr val="333333"/>
                </a:solidFill>
                <a:latin typeface="Calibri Light"/>
              </a:rPr>
              <a:t> (au moins 20 minutes), mais sans forcer, faites un </a:t>
            </a:r>
            <a:r>
              <a:rPr lang="fr-CH" altLang="de-DE" sz="2400" dirty="0">
                <a:solidFill>
                  <a:srgbClr val="333333"/>
                </a:solidFill>
                <a:latin typeface="Calibri Light"/>
              </a:rPr>
              <a:t>entraînement</a:t>
            </a:r>
            <a:r>
              <a:rPr lang="fr-FR" altLang="de-DE" sz="2400" dirty="0">
                <a:solidFill>
                  <a:srgbClr val="333333"/>
                </a:solidFill>
                <a:latin typeface="Calibri Light"/>
              </a:rPr>
              <a:t> d’endurance, par exemple du footing ou une longue marche.</a:t>
            </a:r>
          </a:p>
          <a:p>
            <a:pPr marL="342900" lvl="0" indent="-342900" defTabSz="914400" fontAlgn="base">
              <a:buClr>
                <a:srgbClr val="000000"/>
              </a:buClr>
              <a:buFont typeface="WingDings"/>
              <a:buChar char=""/>
            </a:pPr>
            <a:r>
              <a:rPr lang="fr-FR" altLang="de-DE" sz="2400" dirty="0">
                <a:solidFill>
                  <a:srgbClr val="333333"/>
                </a:solidFill>
                <a:latin typeface="Calibri Light"/>
              </a:rPr>
              <a:t>Ecoutez votre musique préférée!</a:t>
            </a:r>
            <a:endParaRPr lang="en-US" sz="2400" dirty="0">
              <a:latin typeface="Calibri Ligh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3762537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rPr>
              <a:t>Buts de l'apprentissage:</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La dépression n’est pas un fait inévitable.</a:t>
            </a: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rPr>
              <a:t>Buts de l'apprentissage:</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La dépression n’est pas un fait inévitable.</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Soyez attentif aux distorsions typiques de la dépression qu’on vient de voir et essayer de les modifier (voir le manuel).</a:t>
            </a: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19336465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rPr>
              <a:t>Buts de l'apprentissage:</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La dépression n’est pas un fait inévitable.</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Soyez attentif aux distorsions typiques de la dépression qu’on vient de voir et essayer de les modifier (voir le manuel).</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Utilisez continuellement les conseils donnés plus tôt pour améliorer l</a:t>
            </a:r>
            <a:r>
              <a:rPr lang="en-US" altLang="de-DE" sz="2400" dirty="0">
                <a:solidFill>
                  <a:srgbClr val="333333"/>
                </a:solidFill>
                <a:latin typeface="Calibri Light"/>
                <a:cs typeface="Times New Roman" panose="02020603050405020304" pitchFamily="18" charset="0"/>
              </a:rPr>
              <a:t>'</a:t>
            </a:r>
            <a:r>
              <a:rPr lang="fr-FR" altLang="de-DE" sz="2400" dirty="0">
                <a:solidFill>
                  <a:srgbClr val="333333"/>
                </a:solidFill>
                <a:latin typeface="Calibri Light"/>
                <a:cs typeface="Times New Roman" panose="02020603050405020304" pitchFamily="18" charset="0"/>
              </a:rPr>
              <a:t>humeur et l</a:t>
            </a:r>
            <a:r>
              <a:rPr lang="en-US" altLang="de-DE" sz="2400" dirty="0">
                <a:solidFill>
                  <a:srgbClr val="333333"/>
                </a:solidFill>
                <a:latin typeface="Calibri Light"/>
                <a:cs typeface="Times New Roman" panose="02020603050405020304" pitchFamily="18" charset="0"/>
              </a:rPr>
              <a:t>'</a:t>
            </a:r>
            <a:r>
              <a:rPr lang="fr-FR" altLang="de-DE" sz="2400" dirty="0">
                <a:solidFill>
                  <a:srgbClr val="333333"/>
                </a:solidFill>
                <a:latin typeface="Calibri Light"/>
                <a:cs typeface="Times New Roman" panose="02020603050405020304" pitchFamily="18" charset="0"/>
              </a:rPr>
              <a:t>estime de soi.</a:t>
            </a: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1011062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rPr>
              <a:t>Buts de l'apprentissage:</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La dépression n’est pas un fait inévitable.</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Soyez attentif aux distorsions typiques de la dépression qu’on vient de voir et essayer de les modifier (voir le manuel).</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Utilisez continuellement les conseils donnés plus tôt pour améliorer l</a:t>
            </a:r>
            <a:r>
              <a:rPr lang="en-US" altLang="de-DE" sz="2400" dirty="0">
                <a:solidFill>
                  <a:srgbClr val="333333"/>
                </a:solidFill>
                <a:latin typeface="Calibri Light"/>
                <a:cs typeface="Times New Roman" panose="02020603050405020304" pitchFamily="18" charset="0"/>
              </a:rPr>
              <a:t>'</a:t>
            </a:r>
            <a:r>
              <a:rPr lang="fr-FR" altLang="de-DE" sz="2400" dirty="0">
                <a:solidFill>
                  <a:srgbClr val="333333"/>
                </a:solidFill>
                <a:latin typeface="Calibri Light"/>
                <a:cs typeface="Times New Roman" panose="02020603050405020304" pitchFamily="18" charset="0"/>
              </a:rPr>
              <a:t>humeur et l</a:t>
            </a:r>
            <a:r>
              <a:rPr lang="en-US" altLang="de-DE" sz="2400" dirty="0">
                <a:solidFill>
                  <a:srgbClr val="333333"/>
                </a:solidFill>
                <a:latin typeface="Calibri Light"/>
                <a:cs typeface="Times New Roman" panose="02020603050405020304" pitchFamily="18" charset="0"/>
              </a:rPr>
              <a:t>’</a:t>
            </a:r>
            <a:r>
              <a:rPr lang="fr-FR" altLang="de-DE" sz="2400" dirty="0">
                <a:solidFill>
                  <a:srgbClr val="333333"/>
                </a:solidFill>
                <a:latin typeface="Calibri Light"/>
                <a:cs typeface="Times New Roman" panose="02020603050405020304" pitchFamily="18" charset="0"/>
              </a:rPr>
              <a:t>estime de soi.</a:t>
            </a:r>
          </a:p>
          <a:p>
            <a:pPr marL="342900" lvl="0" indent="-342900" defTabSz="914400" fontAlgn="base">
              <a:buClr>
                <a:srgbClr val="333333"/>
              </a:buClr>
              <a:buFont typeface="WingDings"/>
              <a:buChar char=""/>
            </a:pPr>
            <a:r>
              <a:rPr lang="fr-FR" altLang="de-DE" sz="2400" dirty="0">
                <a:solidFill>
                  <a:srgbClr val="333333"/>
                </a:solidFill>
                <a:latin typeface="Calibri Light"/>
                <a:cs typeface="Times New Roman" panose="02020603050405020304" pitchFamily="18" charset="0"/>
              </a:rPr>
              <a:t>En cas de symptômes dépressifs sévères, contactez un psychologue ou un psychiatre.</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24411123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fr-CH" dirty="0">
                <a:solidFill>
                  <a:srgbClr val="333333"/>
                </a:solidFill>
                <a:latin typeface="Calibri Light"/>
                <a:cs typeface="Times New Roman" pitchFamily="18" charset="0"/>
              </a:rPr>
              <a:t>Beaucoup de personnes souffrant d’une psychose ont une faible estime d’elles-mêmes, particulièrement après un épisode psychotique (sentiment de honte, peur que leurs amis s’en aillent). Durant la psychose, certains rapportent de la peur, mais aussi d’autres émotions:</a:t>
            </a:r>
            <a:endParaRPr lang="fr-CH" dirty="0">
              <a:solidFill>
                <a:srgbClr val="336699"/>
              </a:solidFill>
              <a:latin typeface="Calibri Light"/>
              <a:cs typeface="Times New Roman" pitchFamily="18" charset="0"/>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fr-CH" dirty="0">
                <a:solidFill>
                  <a:srgbClr val="333333"/>
                </a:solidFill>
                <a:latin typeface="Calibri Light"/>
                <a:cs typeface="Times New Roman" pitchFamily="18" charset="0"/>
              </a:rPr>
              <a:t>Beaucoup de personnes souffrant d’une psychose ont une faible estime d’elles-mêmes, particulièrement après un épisode psychotique (sentiment de honte, peur que leurs amis s’en aillent). Durant la psychose, certains rapportent de la peur, mais aussi d’autres émotions:</a:t>
            </a:r>
            <a:endParaRPr lang="fr-CH" dirty="0">
              <a:solidFill>
                <a:srgbClr val="336699"/>
              </a:solidFill>
              <a:latin typeface="Calibri Light"/>
              <a:cs typeface="Times New Roman" pitchFamily="18" charset="0"/>
            </a:endParaRPr>
          </a:p>
          <a:p>
            <a:pPr marL="285750" lvl="0" indent="-285750" defTabSz="914400" fontAlgn="base">
              <a:lnSpc>
                <a:spcPct val="100000"/>
              </a:lnSpc>
              <a:spcBef>
                <a:spcPts val="1200"/>
              </a:spcBef>
              <a:buClr>
                <a:srgbClr val="004992"/>
              </a:buClr>
              <a:buFont typeface="WingDings"/>
              <a:buChar char=""/>
              <a:defRPr/>
            </a:pPr>
            <a:r>
              <a:rPr lang="fr-CH" dirty="0">
                <a:solidFill>
                  <a:srgbClr val="004992"/>
                </a:solidFill>
                <a:latin typeface="Calibri Light"/>
                <a:cs typeface="Times New Roman" pitchFamily="18" charset="0"/>
              </a:rPr>
              <a:t>excitation («finalement quelque chose arrive»);</a:t>
            </a:r>
          </a:p>
          <a:p>
            <a:pPr marL="285750" lvl="0" indent="-285750" defTabSz="914400" fontAlgn="base">
              <a:lnSpc>
                <a:spcPct val="100000"/>
              </a:lnSpc>
              <a:spcBef>
                <a:spcPts val="1200"/>
              </a:spcBef>
              <a:buClr>
                <a:srgbClr val="004992"/>
              </a:buClr>
              <a:buFont typeface="WingDings"/>
              <a:buChar char=""/>
              <a:defRPr/>
            </a:pPr>
            <a:r>
              <a:rPr lang="fr-CH" dirty="0">
                <a:solidFill>
                  <a:srgbClr val="004992"/>
                </a:solidFill>
                <a:latin typeface="Calibri Light"/>
                <a:cs typeface="Times New Roman" pitchFamily="18" charset="0"/>
              </a:rPr>
              <a:t>Sentiment d’un destin exceptionnel (être investi d’une mission, être important).</a:t>
            </a: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23525147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fr-CH" dirty="0">
                <a:solidFill>
                  <a:srgbClr val="333333"/>
                </a:solidFill>
                <a:latin typeface="Calibri Light"/>
                <a:cs typeface="Times New Roman" pitchFamily="18" charset="0"/>
              </a:rPr>
              <a:t>Beaucoup de personnes souffrant d’une psychose ont une faible estime d’elles-mêmes, particulièrement après un épisode psychotique (sentiment de honte, peur que leurs amis s’en aillent). Durant la psychose, certains rapportent de la peur, mais aussi d’autres émotions:</a:t>
            </a:r>
            <a:endParaRPr lang="fr-CH" dirty="0">
              <a:solidFill>
                <a:srgbClr val="336699"/>
              </a:solidFill>
              <a:latin typeface="Calibri Light"/>
              <a:cs typeface="Times New Roman" pitchFamily="18" charset="0"/>
            </a:endParaRPr>
          </a:p>
          <a:p>
            <a:pPr marL="285750" lvl="0" indent="-285750" defTabSz="914400" fontAlgn="base">
              <a:lnSpc>
                <a:spcPct val="100000"/>
              </a:lnSpc>
              <a:spcBef>
                <a:spcPts val="1200"/>
              </a:spcBef>
              <a:buClr>
                <a:srgbClr val="004992"/>
              </a:buClr>
              <a:buFont typeface="WingDings"/>
              <a:buChar char=""/>
              <a:defRPr/>
            </a:pPr>
            <a:r>
              <a:rPr lang="fr-CH" dirty="0">
                <a:solidFill>
                  <a:srgbClr val="004992"/>
                </a:solidFill>
                <a:latin typeface="Calibri Light"/>
                <a:cs typeface="Times New Roman" pitchFamily="18" charset="0"/>
              </a:rPr>
              <a:t>excitation («finalement quelque chose arrive»);</a:t>
            </a:r>
          </a:p>
          <a:p>
            <a:pPr marL="285750" lvl="0" indent="-285750" defTabSz="914400" fontAlgn="base">
              <a:lnSpc>
                <a:spcPct val="100000"/>
              </a:lnSpc>
              <a:spcBef>
                <a:spcPts val="1200"/>
              </a:spcBef>
              <a:buClr>
                <a:srgbClr val="004992"/>
              </a:buClr>
              <a:buFont typeface="WingDings"/>
              <a:buChar char=""/>
              <a:defRPr/>
            </a:pPr>
            <a:r>
              <a:rPr lang="fr-CH" dirty="0">
                <a:solidFill>
                  <a:srgbClr val="004992"/>
                </a:solidFill>
                <a:latin typeface="Calibri Light"/>
                <a:cs typeface="Times New Roman" pitchFamily="18" charset="0"/>
              </a:rPr>
              <a:t>Sentiment d’un destin exceptionnel (être investi d’une mission, être important).</a:t>
            </a:r>
          </a:p>
          <a:p>
            <a:pPr lvl="0" defTabSz="914400" fontAlgn="base">
              <a:lnSpc>
                <a:spcPct val="100000"/>
              </a:lnSpc>
              <a:spcBef>
                <a:spcPts val="1200"/>
              </a:spcBef>
              <a:defRPr/>
            </a:pPr>
            <a:r>
              <a:rPr lang="fr-CH" dirty="0">
                <a:solidFill>
                  <a:srgbClr val="004992"/>
                </a:solidFill>
                <a:latin typeface="Calibri Light"/>
                <a:cs typeface="Times New Roman" pitchFamily="18" charset="0"/>
              </a:rPr>
              <a:t>Par exemple (filmé dans «23- rien n’est comme ça semble l’être»): </a:t>
            </a:r>
            <a:r>
              <a:rPr lang="fr-CH" dirty="0">
                <a:solidFill>
                  <a:schemeClr val="tx1"/>
                </a:solidFill>
                <a:latin typeface="Calibri Light"/>
                <a:cs typeface="Times New Roman" pitchFamily="18" charset="0"/>
              </a:rPr>
              <a:t>l’</a:t>
            </a:r>
            <a:r>
              <a:rPr lang="fr-CH" dirty="0">
                <a:solidFill>
                  <a:srgbClr val="333333"/>
                </a:solidFill>
                <a:latin typeface="Calibri Light"/>
                <a:cs typeface="Times New Roman" pitchFamily="18" charset="0"/>
              </a:rPr>
              <a:t>accro aux ordinateurs Karl Koch croyait qu'il était poursuivi par un groupe secret, les </a:t>
            </a:r>
            <a:r>
              <a:rPr lang="fr-CH" dirty="0" err="1">
                <a:solidFill>
                  <a:srgbClr val="333333"/>
                </a:solidFill>
                <a:latin typeface="Calibri Light"/>
                <a:cs typeface="Times New Roman" pitchFamily="18" charset="0"/>
              </a:rPr>
              <a:t>Illuminati</a:t>
            </a:r>
            <a:r>
              <a:rPr lang="fr-CH" dirty="0">
                <a:solidFill>
                  <a:srgbClr val="333333"/>
                </a:solidFill>
                <a:latin typeface="Calibri Light"/>
                <a:cs typeface="Times New Roman" pitchFamily="18" charset="0"/>
              </a:rPr>
              <a:t>. Il avait comme «preuve» le chiffre 23, qui était pour lui le chiffre des </a:t>
            </a:r>
            <a:r>
              <a:rPr lang="fr-CH" dirty="0" err="1">
                <a:solidFill>
                  <a:srgbClr val="333333"/>
                </a:solidFill>
                <a:latin typeface="Calibri Light"/>
                <a:cs typeface="Times New Roman" pitchFamily="18" charset="0"/>
              </a:rPr>
              <a:t>Illuminati</a:t>
            </a:r>
            <a:r>
              <a:rPr lang="fr-CH" dirty="0">
                <a:solidFill>
                  <a:srgbClr val="333333"/>
                </a:solidFill>
                <a:latin typeface="Calibri Light"/>
                <a:cs typeface="Times New Roman" pitchFamily="18" charset="0"/>
              </a:rPr>
              <a:t>, et il y était souvent confronté.</a:t>
            </a:r>
          </a:p>
          <a:p>
            <a:pPr lvl="0" defTabSz="914400" fontAlgn="base">
              <a:lnSpc>
                <a:spcPct val="100000"/>
              </a:lnSpc>
              <a:spcBef>
                <a:spcPts val="1200"/>
              </a:spcBef>
              <a:defRPr/>
            </a:pPr>
            <a:r>
              <a:rPr lang="fr-CH" dirty="0">
                <a:solidFill>
                  <a:srgbClr val="004992"/>
                </a:solidFill>
                <a:latin typeface="Calibri Light"/>
                <a:cs typeface="Times New Roman" pitchFamily="18" charset="0"/>
              </a:rPr>
              <a:t>Sentiments: </a:t>
            </a:r>
            <a:r>
              <a:rPr lang="fr-CH" dirty="0">
                <a:solidFill>
                  <a:srgbClr val="333333"/>
                </a:solidFill>
                <a:latin typeface="Calibri Light"/>
                <a:cs typeface="Times New Roman" pitchFamily="18" charset="0"/>
              </a:rPr>
              <a:t>menace et peur. Mais aussi le sentiment d‘avoir un impact et un devoir dans le combat d’</a:t>
            </a:r>
            <a:r>
              <a:rPr lang="fr-CH" dirty="0" err="1">
                <a:solidFill>
                  <a:srgbClr val="333333"/>
                </a:solidFill>
                <a:latin typeface="Calibri Light"/>
                <a:cs typeface="Times New Roman" pitchFamily="18" charset="0"/>
              </a:rPr>
              <a:t>éventelles</a:t>
            </a:r>
            <a:r>
              <a:rPr lang="fr-CH" dirty="0">
                <a:solidFill>
                  <a:srgbClr val="333333"/>
                </a:solidFill>
                <a:latin typeface="Calibri Light"/>
                <a:cs typeface="Times New Roman" pitchFamily="18" charset="0"/>
              </a:rPr>
              <a:t> catastrophes mondiales causées par les </a:t>
            </a:r>
            <a:r>
              <a:rPr lang="fr-CH" dirty="0" err="1">
                <a:solidFill>
                  <a:srgbClr val="333333"/>
                </a:solidFill>
                <a:latin typeface="Calibri Light"/>
                <a:cs typeface="Times New Roman" pitchFamily="18" charset="0"/>
              </a:rPr>
              <a:t>Illuminati</a:t>
            </a:r>
            <a:r>
              <a:rPr lang="fr-CH" dirty="0">
                <a:solidFill>
                  <a:srgbClr val="333333"/>
                </a:solidFill>
                <a:latin typeface="Calibri Light"/>
                <a:cs typeface="Times New Roman" pitchFamily="18" charset="0"/>
              </a:rPr>
              <a:t>.</a:t>
            </a:r>
          </a:p>
          <a:p>
            <a:pPr lvl="0" defTabSz="914400" fontAlgn="base">
              <a:lnSpc>
                <a:spcPct val="100000"/>
              </a:lnSpc>
              <a:spcBef>
                <a:spcPts val="1200"/>
              </a:spcBef>
              <a:defRPr/>
            </a:pPr>
            <a:r>
              <a:rPr lang="fr-CH" dirty="0">
                <a:solidFill>
                  <a:srgbClr val="004992"/>
                </a:solidFill>
                <a:latin typeface="Calibri Light"/>
                <a:cs typeface="Times New Roman" pitchFamily="18" charset="0"/>
              </a:rPr>
              <a:t>Mais: </a:t>
            </a:r>
            <a:r>
              <a:rPr lang="fr-CH" dirty="0">
                <a:solidFill>
                  <a:srgbClr val="333333"/>
                </a:solidFill>
                <a:latin typeface="Calibri Light"/>
                <a:cs typeface="Times New Roman" pitchFamily="18" charset="0"/>
              </a:rPr>
              <a:t>Karl a tendance à toujours garder ses idées fixes. Par une prise de conscience, il se rend compte que le nombre 23 n’apparaît pas plus souvent que les autres et qu’il n’a aucune signification particulière.</a:t>
            </a:r>
            <a:endParaRPr lang="en-US" dirty="0">
              <a:latin typeface="Calibri Light"/>
            </a:endParaRPr>
          </a:p>
        </p:txBody>
      </p:sp>
      <p:sp>
        <p:nvSpPr>
          <p:cNvPr id="6" name="Footer Placeholder 5"/>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6563361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6" name="Rechteck 5"/>
          <p:cNvSpPr/>
          <p:nvPr/>
        </p:nvSpPr>
        <p:spPr>
          <a:xfrm>
            <a:off x="4866533" y="4497362"/>
            <a:ext cx="2662267"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r>
              <a:rPr lang="fr-FR"/>
              <a:t>Entraînement métacognitifs 8 – Estime de soi et humeur</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15447247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4205521717"/>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55</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123994721"/>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1"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5049</Words>
  <Application>Microsoft Office PowerPoint</Application>
  <PresentationFormat>Benutzerdefiniert</PresentationFormat>
  <Paragraphs>552</Paragraphs>
  <Slides>55</Slides>
  <Notes>55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55</vt:i4>
      </vt:variant>
    </vt:vector>
  </HeadingPairs>
  <TitlesOfParts>
    <vt:vector size="64" baseType="lpstr">
      <vt:lpstr>Arial</vt:lpstr>
      <vt:lpstr>Calibri</vt:lpstr>
      <vt:lpstr>Calibri Light</vt:lpstr>
      <vt:lpstr>Symbol</vt:lpstr>
      <vt:lpstr>Times New Roman</vt:lpstr>
      <vt:lpstr>Verdana</vt:lpstr>
      <vt:lpstr>WingDings</vt:lpstr>
      <vt:lpstr>WingDings</vt:lpstr>
      <vt:lpstr>UKE_PPT-Vorlage_16zu9</vt:lpstr>
      <vt:lpstr>MCT 8 B – Estime de soi et humeur</vt:lpstr>
      <vt:lpstr>Symptômes de la dépression</vt:lpstr>
      <vt:lpstr>Symptômes de la dépression</vt:lpstr>
      <vt:lpstr>Possibilités de traitement pour la dépression</vt:lpstr>
      <vt:lpstr>Possibilités de traitement pour la dépression</vt:lpstr>
      <vt:lpstr>Possibilités de traitement pour la dépression</vt:lpstr>
      <vt:lpstr>Pourquoi faisons-nous cela?</vt:lpstr>
      <vt:lpstr>Psychose et Dépression Effets des délires sur l'estime de soi et l‘humeur</vt:lpstr>
      <vt:lpstr>Psychose et Dépression Effets des délires sur l'estime de soi et l‘humeur</vt:lpstr>
      <vt:lpstr>Psychose et Dépression Effets des délires sur l'estime de soi et l‘humeur</vt:lpstr>
      <vt:lpstr>Psychose et Dépression Effets des délires sur l'estime de soi et l‘humeur</vt:lpstr>
      <vt:lpstr>PowerPoint-Präsentation</vt:lpstr>
      <vt:lpstr>1. Généralisation exagérée Quelle évaluation plus réaliste et utile peut-on faire?</vt:lpstr>
      <vt:lpstr>1. Généralisation exagérée Quelle évaluation plus réaliste et utile peut-on faire?</vt:lpstr>
      <vt:lpstr>1. Généralisation exagérée Quelle évaluation plus réaliste et utile peut-on faire?</vt:lpstr>
      <vt:lpstr>1. Généralisation exagérée Quelle évaluation plus réaliste et utile peut-on faire?</vt:lpstr>
      <vt:lpstr>Au contraire: ne généralisez pas une imperfection à toutes choses!</vt:lpstr>
      <vt:lpstr>2. Perception sélective (Un cheveu dans la soupe) Quelle évaluation plus réaliste et utile peut-on faire?</vt:lpstr>
      <vt:lpstr>2. Perception sélective (Un cheveu dans la soupe) Quelle évaluation plus réaliste et utile peut-on faire?</vt:lpstr>
      <vt:lpstr>2. Perception sélective (Un cheveu dans la soupe) Quelle évaluation plus réaliste et utile peut-on faire?</vt:lpstr>
      <vt:lpstr>3. Appliquer ses propres standards comme mesure ultime</vt:lpstr>
      <vt:lpstr>4. Déni du feedback positif, mais acceptation non critiquée du feedback négatif! Quelle évaluation plus réaliste et utile peut-on faire?</vt:lpstr>
      <vt:lpstr>4. Déni du feedback positif, mais acceptation non critiquée du feedback négatif! Quelle évaluation plus réaliste et utile peut-on faire?</vt:lpstr>
      <vt:lpstr>4. Déni du feedback positif, mais acceptation non critiquée du feedback négatif! Quelle évaluation plus réaliste et utile peut-on faire?</vt:lpstr>
      <vt:lpstr>5. Pensées en «tout ou rien»/ pensées catastrophiques Quelle évaluation plus réaliste et utile peut-on faire?</vt:lpstr>
      <vt:lpstr>5. Pensées en «tout ou rien»/ pensées catastrophiques Quelle évaluation plus réaliste et utile peut-on faire?</vt:lpstr>
      <vt:lpstr>6. Suppression de pensées négatives Qu’est-ce qui représenterait une évaluation plus réaliste?</vt:lpstr>
      <vt:lpstr>6. Suppression de pensées négatives Qu’est-ce qui représenterait une évaluation plus réaliste?</vt:lpstr>
      <vt:lpstr>6. Suppression de pensées négatives Exercice</vt:lpstr>
      <vt:lpstr>6. Suppression de pensées négatives Est-ce que ça marche? Non!</vt:lpstr>
      <vt:lpstr>A la place:</vt:lpstr>
      <vt:lpstr>7. Autres aspects de la pensée</vt:lpstr>
      <vt:lpstr>7. Autres aspects de la pensée</vt:lpstr>
      <vt:lpstr>Facultatif: Clip vidéo</vt:lpstr>
      <vt:lpstr>Soyez conscient de vos ressources:</vt:lpstr>
      <vt:lpstr>Soyez conscient de vos ressources: procédure</vt:lpstr>
      <vt:lpstr>Soyez conscient de vos ressources: procédure</vt:lpstr>
      <vt:lpstr>Soyez conscient de vos ressources: procédure</vt:lpstr>
      <vt:lpstr>Conseils pour améliorer une humeur dépressive et/ou une faible estime de soi I</vt:lpstr>
      <vt:lpstr>Conseils pour améliorer une humeur dépressive et/ou une faible estime de soi I</vt:lpstr>
      <vt:lpstr>Conseils pour améliorer une humeur dépressive et/ou une faible estime de soi I</vt:lpstr>
      <vt:lpstr>Conseils pour améliorer une humeur dépressive et/ou une faible estime de soi II</vt:lpstr>
      <vt:lpstr>Conseils pour améliorer une humeur dépressive et/ou une faible estime de soi II</vt:lpstr>
      <vt:lpstr>Conseils pour améliorer une humeur dépressive et/ou une faible estime de soi II</vt:lpstr>
      <vt:lpstr>Conseils pour améliorer une humeur dépressive et/ou une faible estime de soi II</vt:lpstr>
      <vt:lpstr>Transfert à la vie quotidienne</vt:lpstr>
      <vt:lpstr>Transfert à la vie quotidienne</vt:lpstr>
      <vt:lpstr>Transfert à la vie quotidienne</vt:lpstr>
      <vt:lpstr>Transfert à la vie quotidienne</vt:lpstr>
      <vt:lpstr>Quel rapport avec la psychose?</vt:lpstr>
      <vt:lpstr>Quel rapport avec la psychose?</vt:lpstr>
      <vt:lpstr>Quel rapport avec la psychose?</vt:lpstr>
      <vt:lpstr>Merci de votre attention!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264</cp:revision>
  <dcterms:created xsi:type="dcterms:W3CDTF">2004-06-30T16:15:23Z</dcterms:created>
  <dcterms:modified xsi:type="dcterms:W3CDTF">2021-09-17T10:29:06Z</dcterms:modified>
</cp:coreProperties>
</file>