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8" r:id="rId1"/>
  </p:sldMasterIdLst>
  <p:notesMasterIdLst>
    <p:notesMasterId r:id="rId79"/>
  </p:notesMasterIdLst>
  <p:handoutMasterIdLst>
    <p:handoutMasterId r:id="rId80"/>
  </p:handoutMasterIdLst>
  <p:sldIdLst>
    <p:sldId id="767" r:id="rId2"/>
    <p:sldId id="743" r:id="rId3"/>
    <p:sldId id="664" r:id="rId4"/>
    <p:sldId id="742" r:id="rId5"/>
    <p:sldId id="671" r:id="rId6"/>
    <p:sldId id="744" r:id="rId7"/>
    <p:sldId id="745" r:id="rId8"/>
    <p:sldId id="746" r:id="rId9"/>
    <p:sldId id="672" r:id="rId10"/>
    <p:sldId id="675" r:id="rId11"/>
    <p:sldId id="747" r:id="rId12"/>
    <p:sldId id="748" r:id="rId13"/>
    <p:sldId id="676" r:id="rId14"/>
    <p:sldId id="687" r:id="rId15"/>
    <p:sldId id="688" r:id="rId16"/>
    <p:sldId id="707" r:id="rId17"/>
    <p:sldId id="538" r:id="rId18"/>
    <p:sldId id="595" r:id="rId19"/>
    <p:sldId id="689" r:id="rId20"/>
    <p:sldId id="714" r:id="rId21"/>
    <p:sldId id="749" r:id="rId22"/>
    <p:sldId id="751" r:id="rId23"/>
    <p:sldId id="750" r:id="rId24"/>
    <p:sldId id="619" r:id="rId25"/>
    <p:sldId id="620" r:id="rId26"/>
    <p:sldId id="655" r:id="rId27"/>
    <p:sldId id="656" r:id="rId28"/>
    <p:sldId id="678" r:id="rId29"/>
    <p:sldId id="679" r:id="rId30"/>
    <p:sldId id="623" r:id="rId31"/>
    <p:sldId id="624" r:id="rId32"/>
    <p:sldId id="706" r:id="rId33"/>
    <p:sldId id="681" r:id="rId34"/>
    <p:sldId id="740" r:id="rId35"/>
    <p:sldId id="682" r:id="rId36"/>
    <p:sldId id="683" r:id="rId37"/>
    <p:sldId id="653" r:id="rId38"/>
    <p:sldId id="654" r:id="rId39"/>
    <p:sldId id="625" r:id="rId40"/>
    <p:sldId id="626" r:id="rId41"/>
    <p:sldId id="695" r:id="rId42"/>
    <p:sldId id="658" r:id="rId43"/>
    <p:sldId id="659" r:id="rId44"/>
    <p:sldId id="660" r:id="rId45"/>
    <p:sldId id="629" r:id="rId46"/>
    <p:sldId id="630" r:id="rId47"/>
    <p:sldId id="631" r:id="rId48"/>
    <p:sldId id="632" r:id="rId49"/>
    <p:sldId id="635" r:id="rId50"/>
    <p:sldId id="636" r:id="rId51"/>
    <p:sldId id="639" r:id="rId52"/>
    <p:sldId id="640" r:id="rId53"/>
    <p:sldId id="684" r:id="rId54"/>
    <p:sldId id="685" r:id="rId55"/>
    <p:sldId id="641" r:id="rId56"/>
    <p:sldId id="642" r:id="rId57"/>
    <p:sldId id="647" r:id="rId58"/>
    <p:sldId id="648" r:id="rId59"/>
    <p:sldId id="725" r:id="rId60"/>
    <p:sldId id="755" r:id="rId61"/>
    <p:sldId id="752" r:id="rId62"/>
    <p:sldId id="753" r:id="rId63"/>
    <p:sldId id="754" r:id="rId64"/>
    <p:sldId id="615" r:id="rId65"/>
    <p:sldId id="756" r:id="rId66"/>
    <p:sldId id="757" r:id="rId67"/>
    <p:sldId id="741" r:id="rId68"/>
    <p:sldId id="709" r:id="rId69"/>
    <p:sldId id="758" r:id="rId70"/>
    <p:sldId id="759" r:id="rId71"/>
    <p:sldId id="760" r:id="rId72"/>
    <p:sldId id="761" r:id="rId73"/>
    <p:sldId id="762" r:id="rId74"/>
    <p:sldId id="763" r:id="rId75"/>
    <p:sldId id="764" r:id="rId76"/>
    <p:sldId id="765" r:id="rId77"/>
    <p:sldId id="766" r:id="rId78"/>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475">
          <p15:clr>
            <a:srgbClr val="A4A3A4"/>
          </p15:clr>
        </p15:guide>
        <p15:guide id="2" pos="2253" userDrawn="1">
          <p15:clr>
            <a:srgbClr val="A4A3A4"/>
          </p15:clr>
        </p15:guide>
        <p15:guide id="3" pos="305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FF0066"/>
    <a:srgbClr val="66FF33"/>
    <a:srgbClr val="FFFF00"/>
    <a:srgbClr val="FF0000"/>
    <a:srgbClr val="ADC0CB"/>
    <a:srgbClr val="FFCC99"/>
    <a:srgbClr val="00FF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62" autoAdjust="0"/>
    <p:restoredTop sz="99534" autoAdjust="0"/>
  </p:normalViewPr>
  <p:slideViewPr>
    <p:cSldViewPr>
      <p:cViewPr varScale="1">
        <p:scale>
          <a:sx n="74" d="100"/>
          <a:sy n="74" d="100"/>
        </p:scale>
        <p:origin x="366" y="66"/>
      </p:cViewPr>
      <p:guideLst>
        <p:guide orient="horz" pos="3475"/>
        <p:guide pos="2253"/>
        <p:guide pos="3054"/>
      </p:guideLst>
    </p:cSldViewPr>
  </p:slideViewPr>
  <p:outlineViewPr>
    <p:cViewPr>
      <p:scale>
        <a:sx n="50" d="100"/>
        <a:sy n="50" d="100"/>
      </p:scale>
      <p:origin x="0" y="0"/>
    </p:cViewPr>
    <p:sldLst>
      <p:sld r:id="rId1" collapse="1"/>
      <p:sld r:id="rId2" collapse="1"/>
    </p:sldLst>
  </p:outlineViewPr>
  <p:notesTextViewPr>
    <p:cViewPr>
      <p:scale>
        <a:sx n="100" d="100"/>
        <a:sy n="100" d="100"/>
      </p:scale>
      <p:origin x="0" y="0"/>
    </p:cViewPr>
  </p:notesTextViewPr>
  <p:sorterViewPr>
    <p:cViewPr>
      <p:scale>
        <a:sx n="66" d="100"/>
        <a:sy n="66" d="100"/>
      </p:scale>
      <p:origin x="0" y="94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_rels/viewProps.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slide" Target="slides/slide5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334D52C9-15D2-4AB2-BAF5-2CB40599CF82}" type="slidenum">
              <a:rPr lang="en-GB" altLang="de-DE"/>
              <a:pPr/>
              <a:t>‹Nr.›</a:t>
            </a:fld>
            <a:endParaRPr lang="en-GB" altLang="de-DE"/>
          </a:p>
        </p:txBody>
      </p:sp>
    </p:spTree>
    <p:extLst>
      <p:ext uri="{BB962C8B-B14F-4D97-AF65-F5344CB8AC3E}">
        <p14:creationId xmlns:p14="http://schemas.microsoft.com/office/powerpoint/2010/main" val="27259183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de-DE"/>
          </a:p>
        </p:txBody>
      </p:sp>
      <p:sp>
        <p:nvSpPr>
          <p:cNvPr id="95236"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9458BFD5-7350-46FD-92DD-37C9282B2953}" type="slidenum">
              <a:rPr lang="de-DE" altLang="de-DE"/>
              <a:pPr/>
              <a:t>‹Nr.›</a:t>
            </a:fld>
            <a:endParaRPr lang="de-DE" altLang="de-DE"/>
          </a:p>
        </p:txBody>
      </p:sp>
    </p:spTree>
    <p:extLst>
      <p:ext uri="{BB962C8B-B14F-4D97-AF65-F5344CB8AC3E}">
        <p14:creationId xmlns:p14="http://schemas.microsoft.com/office/powerpoint/2010/main" val="16240938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A0328B-5A81-43D2-984C-130794E95653}" type="slidenum">
              <a:rPr lang="de-DE" altLang="de-DE" sz="1400"/>
              <a:pPr eaLnBrk="1" hangingPunct="1">
                <a:spcBef>
                  <a:spcPct val="0"/>
                </a:spcBef>
              </a:pPr>
              <a:t>2</a:t>
            </a:fld>
            <a:endParaRPr lang="de-DE" altLang="de-DE" sz="1400"/>
          </a:p>
        </p:txBody>
      </p:sp>
      <p:sp>
        <p:nvSpPr>
          <p:cNvPr id="99331" name="Rectangle 2"/>
          <p:cNvSpPr>
            <a:spLocks noGrp="1" noRot="1" noChangeAspect="1" noChangeArrowheads="1" noTextEdit="1"/>
          </p:cNvSpPr>
          <p:nvPr>
            <p:ph type="sldImg"/>
          </p:nvPr>
        </p:nvSpPr>
        <p:spPr>
          <a:xfrm>
            <a:off x="141288" y="768350"/>
            <a:ext cx="6821487"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425147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A0328B-5A81-43D2-984C-130794E95653}" type="slidenum">
              <a:rPr lang="de-DE" altLang="de-DE" sz="1400"/>
              <a:pPr eaLnBrk="1" hangingPunct="1">
                <a:spcBef>
                  <a:spcPct val="0"/>
                </a:spcBef>
              </a:pPr>
              <a:t>3</a:t>
            </a:fld>
            <a:endParaRPr lang="de-DE" altLang="de-DE" sz="1400"/>
          </a:p>
        </p:txBody>
      </p:sp>
      <p:sp>
        <p:nvSpPr>
          <p:cNvPr id="99331" name="Rectangle 2"/>
          <p:cNvSpPr>
            <a:spLocks noGrp="1" noRot="1" noChangeAspect="1" noChangeArrowheads="1" noTextEdit="1"/>
          </p:cNvSpPr>
          <p:nvPr>
            <p:ph type="sldImg"/>
          </p:nvPr>
        </p:nvSpPr>
        <p:spPr>
          <a:xfrm>
            <a:off x="141288" y="768350"/>
            <a:ext cx="6821487"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425147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A0328B-5A81-43D2-984C-130794E95653}" type="slidenum">
              <a:rPr lang="de-DE" altLang="de-DE" sz="1400"/>
              <a:pPr eaLnBrk="1" hangingPunct="1">
                <a:spcBef>
                  <a:spcPct val="0"/>
                </a:spcBef>
              </a:pPr>
              <a:t>4</a:t>
            </a:fld>
            <a:endParaRPr lang="de-DE" altLang="de-DE" sz="1400"/>
          </a:p>
        </p:txBody>
      </p:sp>
      <p:sp>
        <p:nvSpPr>
          <p:cNvPr id="99331" name="Rectangle 2"/>
          <p:cNvSpPr>
            <a:spLocks noGrp="1" noRot="1" noChangeAspect="1" noChangeArrowheads="1" noTextEdit="1"/>
          </p:cNvSpPr>
          <p:nvPr>
            <p:ph type="sldImg"/>
          </p:nvPr>
        </p:nvSpPr>
        <p:spPr>
          <a:xfrm>
            <a:off x="141288" y="768350"/>
            <a:ext cx="6821487"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4251479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270E7B-8166-4134-B664-587E9E05ED9C}" type="slidenum">
              <a:rPr lang="de-DE" altLang="de-DE" sz="1400"/>
              <a:pPr eaLnBrk="1" hangingPunct="1">
                <a:spcBef>
                  <a:spcPct val="0"/>
                </a:spcBef>
              </a:pPr>
              <a:t>5</a:t>
            </a:fld>
            <a:endParaRPr lang="de-DE" altLang="de-DE" sz="1400"/>
          </a:p>
        </p:txBody>
      </p:sp>
      <p:sp>
        <p:nvSpPr>
          <p:cNvPr id="103427" name="Rectangle 2"/>
          <p:cNvSpPr>
            <a:spLocks noGrp="1" noRot="1" noChangeAspect="1" noChangeArrowheads="1" noTextEdit="1"/>
          </p:cNvSpPr>
          <p:nvPr>
            <p:ph type="sldImg"/>
          </p:nvPr>
        </p:nvSpPr>
        <p:spPr>
          <a:xfrm>
            <a:off x="141288" y="768350"/>
            <a:ext cx="6821487"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5994621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270E7B-8166-4134-B664-587E9E05ED9C}" type="slidenum">
              <a:rPr lang="de-DE" altLang="de-DE" sz="1400"/>
              <a:pPr eaLnBrk="1" hangingPunct="1">
                <a:spcBef>
                  <a:spcPct val="0"/>
                </a:spcBef>
              </a:pPr>
              <a:t>6</a:t>
            </a:fld>
            <a:endParaRPr lang="de-DE" altLang="de-DE" sz="1400"/>
          </a:p>
        </p:txBody>
      </p:sp>
      <p:sp>
        <p:nvSpPr>
          <p:cNvPr id="103427" name="Rectangle 2"/>
          <p:cNvSpPr>
            <a:spLocks noGrp="1" noRot="1" noChangeAspect="1" noChangeArrowheads="1" noTextEdit="1"/>
          </p:cNvSpPr>
          <p:nvPr>
            <p:ph type="sldImg"/>
          </p:nvPr>
        </p:nvSpPr>
        <p:spPr>
          <a:xfrm>
            <a:off x="141288" y="768350"/>
            <a:ext cx="6821487"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599462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270E7B-8166-4134-B664-587E9E05ED9C}" type="slidenum">
              <a:rPr lang="de-DE" altLang="de-DE" sz="1400"/>
              <a:pPr eaLnBrk="1" hangingPunct="1">
                <a:spcBef>
                  <a:spcPct val="0"/>
                </a:spcBef>
              </a:pPr>
              <a:t>7</a:t>
            </a:fld>
            <a:endParaRPr lang="de-DE" altLang="de-DE" sz="1400"/>
          </a:p>
        </p:txBody>
      </p:sp>
      <p:sp>
        <p:nvSpPr>
          <p:cNvPr id="103427" name="Rectangle 2"/>
          <p:cNvSpPr>
            <a:spLocks noGrp="1" noRot="1" noChangeAspect="1" noChangeArrowheads="1" noTextEdit="1"/>
          </p:cNvSpPr>
          <p:nvPr>
            <p:ph type="sldImg"/>
          </p:nvPr>
        </p:nvSpPr>
        <p:spPr>
          <a:xfrm>
            <a:off x="141288" y="768350"/>
            <a:ext cx="6821487"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5994621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270E7B-8166-4134-B664-587E9E05ED9C}" type="slidenum">
              <a:rPr lang="de-DE" altLang="de-DE" sz="1400"/>
              <a:pPr eaLnBrk="1" hangingPunct="1">
                <a:spcBef>
                  <a:spcPct val="0"/>
                </a:spcBef>
              </a:pPr>
              <a:t>8</a:t>
            </a:fld>
            <a:endParaRPr lang="de-DE" altLang="de-DE" sz="1400"/>
          </a:p>
        </p:txBody>
      </p:sp>
      <p:sp>
        <p:nvSpPr>
          <p:cNvPr id="103427" name="Rectangle 2"/>
          <p:cNvSpPr>
            <a:spLocks noGrp="1" noRot="1" noChangeAspect="1" noChangeArrowheads="1" noTextEdit="1"/>
          </p:cNvSpPr>
          <p:nvPr>
            <p:ph type="sldImg"/>
          </p:nvPr>
        </p:nvSpPr>
        <p:spPr>
          <a:xfrm>
            <a:off x="141288" y="768350"/>
            <a:ext cx="6821487"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5994621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E12A6E3-6272-4F14-B516-5A4C1E9B0724}" type="slidenum">
              <a:rPr lang="de-DE" altLang="de-DE" sz="1400"/>
              <a:pPr eaLnBrk="1" hangingPunct="1">
                <a:spcBef>
                  <a:spcPct val="0"/>
                </a:spcBef>
              </a:pPr>
              <a:t>9</a:t>
            </a:fld>
            <a:endParaRPr lang="de-DE" altLang="de-DE" sz="1400"/>
          </a:p>
        </p:txBody>
      </p:sp>
      <p:sp>
        <p:nvSpPr>
          <p:cNvPr id="104451" name="Rectangle 2"/>
          <p:cNvSpPr>
            <a:spLocks noGrp="1" noRot="1" noChangeAspect="1" noChangeArrowheads="1" noTextEdit="1"/>
          </p:cNvSpPr>
          <p:nvPr>
            <p:ph type="sldImg"/>
          </p:nvPr>
        </p:nvSpPr>
        <p:spPr>
          <a:xfrm>
            <a:off x="141288" y="768350"/>
            <a:ext cx="6821487"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2840530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A434EED-7CE5-4E1D-811E-4DCF058ACDF0}" type="slidenum">
              <a:rPr lang="de-DE" altLang="de-DE" sz="1400"/>
              <a:pPr eaLnBrk="1" hangingPunct="1">
                <a:spcBef>
                  <a:spcPct val="0"/>
                </a:spcBef>
              </a:pPr>
              <a:t>10</a:t>
            </a:fld>
            <a:endParaRPr lang="de-DE" altLang="de-DE" sz="1400"/>
          </a:p>
        </p:txBody>
      </p:sp>
      <p:sp>
        <p:nvSpPr>
          <p:cNvPr id="107523" name="Rectangle 2"/>
          <p:cNvSpPr>
            <a:spLocks noGrp="1" noRot="1" noChangeAspect="1" noChangeArrowheads="1" noTextEdit="1"/>
          </p:cNvSpPr>
          <p:nvPr>
            <p:ph type="sldImg"/>
          </p:nvPr>
        </p:nvSpPr>
        <p:spPr>
          <a:xfrm>
            <a:off x="141288" y="768350"/>
            <a:ext cx="6821487"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5555037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A434EED-7CE5-4E1D-811E-4DCF058ACDF0}" type="slidenum">
              <a:rPr lang="de-DE" altLang="de-DE" sz="1400"/>
              <a:pPr eaLnBrk="1" hangingPunct="1">
                <a:spcBef>
                  <a:spcPct val="0"/>
                </a:spcBef>
              </a:pPr>
              <a:t>11</a:t>
            </a:fld>
            <a:endParaRPr lang="de-DE" altLang="de-DE" sz="1400"/>
          </a:p>
        </p:txBody>
      </p:sp>
      <p:sp>
        <p:nvSpPr>
          <p:cNvPr id="107523" name="Rectangle 2"/>
          <p:cNvSpPr>
            <a:spLocks noGrp="1" noRot="1" noChangeAspect="1" noChangeArrowheads="1" noTextEdit="1"/>
          </p:cNvSpPr>
          <p:nvPr>
            <p:ph type="sldImg"/>
          </p:nvPr>
        </p:nvSpPr>
        <p:spPr>
          <a:xfrm>
            <a:off x="141288" y="768350"/>
            <a:ext cx="6821487"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5555037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A434EED-7CE5-4E1D-811E-4DCF058ACDF0}" type="slidenum">
              <a:rPr lang="de-DE" altLang="de-DE" sz="1400"/>
              <a:pPr eaLnBrk="1" hangingPunct="1">
                <a:spcBef>
                  <a:spcPct val="0"/>
                </a:spcBef>
              </a:pPr>
              <a:t>12</a:t>
            </a:fld>
            <a:endParaRPr lang="de-DE" altLang="de-DE" sz="1400"/>
          </a:p>
        </p:txBody>
      </p:sp>
      <p:sp>
        <p:nvSpPr>
          <p:cNvPr id="107523" name="Rectangle 2"/>
          <p:cNvSpPr>
            <a:spLocks noGrp="1" noRot="1" noChangeAspect="1" noChangeArrowheads="1" noTextEdit="1"/>
          </p:cNvSpPr>
          <p:nvPr>
            <p:ph type="sldImg"/>
          </p:nvPr>
        </p:nvSpPr>
        <p:spPr>
          <a:xfrm>
            <a:off x="141288" y="768350"/>
            <a:ext cx="6821487"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5555037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5763408-23BB-4B30-B536-EB101C40C58B}" type="slidenum">
              <a:rPr lang="de-DE" altLang="de-DE" sz="1400"/>
              <a:pPr eaLnBrk="1" hangingPunct="1">
                <a:spcBef>
                  <a:spcPct val="0"/>
                </a:spcBef>
              </a:pPr>
              <a:t>13</a:t>
            </a:fld>
            <a:endParaRPr lang="de-DE" altLang="de-DE" sz="1400"/>
          </a:p>
        </p:txBody>
      </p:sp>
      <p:sp>
        <p:nvSpPr>
          <p:cNvPr id="108547" name="Rectangle 2"/>
          <p:cNvSpPr>
            <a:spLocks noGrp="1" noRot="1" noChangeAspect="1" noChangeArrowheads="1" noTextEdit="1"/>
          </p:cNvSpPr>
          <p:nvPr>
            <p:ph type="sldImg"/>
          </p:nvPr>
        </p:nvSpPr>
        <p:spPr>
          <a:xfrm>
            <a:off x="141288" y="768350"/>
            <a:ext cx="6821487"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5030644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E9C2A3-13A6-4B8A-97AE-5104481F19EB}" type="slidenum">
              <a:rPr lang="de-DE" altLang="de-DE" sz="1400"/>
              <a:pPr eaLnBrk="1" hangingPunct="1">
                <a:spcBef>
                  <a:spcPct val="0"/>
                </a:spcBef>
              </a:pPr>
              <a:t>14</a:t>
            </a:fld>
            <a:endParaRPr lang="de-DE" altLang="de-DE" sz="1400"/>
          </a:p>
        </p:txBody>
      </p:sp>
      <p:sp>
        <p:nvSpPr>
          <p:cNvPr id="109571" name="Rectangle 2"/>
          <p:cNvSpPr>
            <a:spLocks noGrp="1" noRot="1" noChangeAspect="1" noChangeArrowheads="1" noTextEdit="1"/>
          </p:cNvSpPr>
          <p:nvPr>
            <p:ph type="sldImg"/>
          </p:nvPr>
        </p:nvSpPr>
        <p:spPr>
          <a:xfrm>
            <a:off x="141288" y="768350"/>
            <a:ext cx="6821487"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8570557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1FDCA7-174D-4D33-9E6C-7CEB41C839CB}" type="slidenum">
              <a:rPr lang="de-DE" altLang="de-DE" sz="1400"/>
              <a:pPr eaLnBrk="1" hangingPunct="1">
                <a:spcBef>
                  <a:spcPct val="0"/>
                </a:spcBef>
              </a:pPr>
              <a:t>15</a:t>
            </a:fld>
            <a:endParaRPr lang="de-DE" altLang="de-DE" sz="1400"/>
          </a:p>
        </p:txBody>
      </p:sp>
      <p:sp>
        <p:nvSpPr>
          <p:cNvPr id="110595" name="Rectangle 2"/>
          <p:cNvSpPr>
            <a:spLocks noGrp="1" noRot="1" noChangeAspect="1" noChangeArrowheads="1" noTextEdit="1"/>
          </p:cNvSpPr>
          <p:nvPr>
            <p:ph type="sldImg"/>
          </p:nvPr>
        </p:nvSpPr>
        <p:spPr>
          <a:xfrm>
            <a:off x="141288" y="768350"/>
            <a:ext cx="6821487"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6160796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2BCD669-8DC3-4115-8B42-2EA7941108F5}" type="slidenum">
              <a:rPr lang="de-DE" altLang="de-DE" sz="1400"/>
              <a:pPr eaLnBrk="1" hangingPunct="1">
                <a:spcBef>
                  <a:spcPct val="0"/>
                </a:spcBef>
              </a:pPr>
              <a:t>16</a:t>
            </a:fld>
            <a:endParaRPr lang="de-DE" altLang="de-DE" sz="1400"/>
          </a:p>
        </p:txBody>
      </p:sp>
      <p:sp>
        <p:nvSpPr>
          <p:cNvPr id="111619" name="Rectangle 2"/>
          <p:cNvSpPr>
            <a:spLocks noGrp="1" noRot="1" noChangeAspect="1" noChangeArrowheads="1" noTextEdit="1"/>
          </p:cNvSpPr>
          <p:nvPr>
            <p:ph type="sldImg"/>
          </p:nvPr>
        </p:nvSpPr>
        <p:spPr>
          <a:xfrm>
            <a:off x="141288" y="768350"/>
            <a:ext cx="6821487"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17814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2B2EFA9-0770-4EF4-B9C1-558E09D11DA3}" type="slidenum">
              <a:rPr lang="de-DE" altLang="de-DE" sz="1400"/>
              <a:pPr eaLnBrk="1" hangingPunct="1">
                <a:spcBef>
                  <a:spcPct val="0"/>
                </a:spcBef>
              </a:pPr>
              <a:t>17</a:t>
            </a:fld>
            <a:endParaRPr lang="de-DE" altLang="de-DE" sz="1400"/>
          </a:p>
        </p:txBody>
      </p:sp>
      <p:sp>
        <p:nvSpPr>
          <p:cNvPr id="112643" name="Rectangle 2"/>
          <p:cNvSpPr>
            <a:spLocks noGrp="1" noRot="1" noChangeAspect="1" noChangeArrowheads="1" noTextEdit="1"/>
          </p:cNvSpPr>
          <p:nvPr>
            <p:ph type="sldImg"/>
          </p:nvPr>
        </p:nvSpPr>
        <p:spPr>
          <a:xfrm>
            <a:off x="141288" y="768350"/>
            <a:ext cx="6821487"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1309529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998F51-A86E-4822-8F81-FD4BFBA248C3}" type="slidenum">
              <a:rPr lang="de-DE" altLang="de-DE" sz="1400"/>
              <a:pPr eaLnBrk="1" hangingPunct="1">
                <a:spcBef>
                  <a:spcPct val="0"/>
                </a:spcBef>
              </a:pPr>
              <a:t>18</a:t>
            </a:fld>
            <a:endParaRPr lang="de-DE" altLang="de-DE" sz="1400"/>
          </a:p>
        </p:txBody>
      </p:sp>
      <p:sp>
        <p:nvSpPr>
          <p:cNvPr id="113667" name="Rectangle 2"/>
          <p:cNvSpPr>
            <a:spLocks noGrp="1" noRot="1" noChangeAspect="1" noChangeArrowheads="1" noTextEdit="1"/>
          </p:cNvSpPr>
          <p:nvPr>
            <p:ph type="sldImg"/>
          </p:nvPr>
        </p:nvSpPr>
        <p:spPr>
          <a:xfrm>
            <a:off x="141288" y="768350"/>
            <a:ext cx="6821487"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005058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BFBC4F6-4989-4C18-BF13-B1E3F146514B}" type="slidenum">
              <a:rPr lang="de-DE" altLang="de-DE" sz="1400"/>
              <a:pPr eaLnBrk="1" hangingPunct="1">
                <a:spcBef>
                  <a:spcPct val="0"/>
                </a:spcBef>
              </a:pPr>
              <a:t>19</a:t>
            </a:fld>
            <a:endParaRPr lang="de-DE" altLang="de-DE" sz="1400"/>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1731796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9C4514A-FE52-42D2-8F96-CDCB0A6D9BC6}" type="slidenum">
              <a:rPr lang="de-DE" altLang="de-DE" sz="1400"/>
              <a:pPr algn="r" eaLnBrk="1" hangingPunct="1">
                <a:spcBef>
                  <a:spcPct val="0"/>
                </a:spcBef>
              </a:pPr>
              <a:t>20</a:t>
            </a:fld>
            <a:endParaRPr lang="de-DE" altLang="de-DE" sz="1400"/>
          </a:p>
        </p:txBody>
      </p:sp>
      <p:sp>
        <p:nvSpPr>
          <p:cNvPr id="118787" name="Rectangle 2"/>
          <p:cNvSpPr>
            <a:spLocks noGrp="1" noRot="1" noChangeAspect="1" noChangeArrowheads="1" noTextEdit="1"/>
          </p:cNvSpPr>
          <p:nvPr>
            <p:ph type="sldImg"/>
          </p:nvPr>
        </p:nvSpPr>
        <p:spPr>
          <a:xfrm>
            <a:off x="141288" y="768350"/>
            <a:ext cx="6821487"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7232329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9C4514A-FE52-42D2-8F96-CDCB0A6D9BC6}" type="slidenum">
              <a:rPr lang="de-DE" altLang="de-DE" sz="1400"/>
              <a:pPr algn="r" eaLnBrk="1" hangingPunct="1">
                <a:spcBef>
                  <a:spcPct val="0"/>
                </a:spcBef>
              </a:pPr>
              <a:t>21</a:t>
            </a:fld>
            <a:endParaRPr lang="de-DE" altLang="de-DE" sz="1400"/>
          </a:p>
        </p:txBody>
      </p:sp>
      <p:sp>
        <p:nvSpPr>
          <p:cNvPr id="118787" name="Rectangle 2"/>
          <p:cNvSpPr>
            <a:spLocks noGrp="1" noRot="1" noChangeAspect="1" noChangeArrowheads="1" noTextEdit="1"/>
          </p:cNvSpPr>
          <p:nvPr>
            <p:ph type="sldImg"/>
          </p:nvPr>
        </p:nvSpPr>
        <p:spPr>
          <a:xfrm>
            <a:off x="141288" y="768350"/>
            <a:ext cx="6821487"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7232329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9C4514A-FE52-42D2-8F96-CDCB0A6D9BC6}" type="slidenum">
              <a:rPr lang="de-DE" altLang="de-DE" sz="1400"/>
              <a:pPr algn="r" eaLnBrk="1" hangingPunct="1">
                <a:spcBef>
                  <a:spcPct val="0"/>
                </a:spcBef>
              </a:pPr>
              <a:t>22</a:t>
            </a:fld>
            <a:endParaRPr lang="de-DE" altLang="de-DE" sz="1400"/>
          </a:p>
        </p:txBody>
      </p:sp>
      <p:sp>
        <p:nvSpPr>
          <p:cNvPr id="118787" name="Rectangle 2"/>
          <p:cNvSpPr>
            <a:spLocks noGrp="1" noRot="1" noChangeAspect="1" noChangeArrowheads="1" noTextEdit="1"/>
          </p:cNvSpPr>
          <p:nvPr>
            <p:ph type="sldImg"/>
          </p:nvPr>
        </p:nvSpPr>
        <p:spPr>
          <a:xfrm>
            <a:off x="141288" y="768350"/>
            <a:ext cx="6821487"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7232329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9C4514A-FE52-42D2-8F96-CDCB0A6D9BC6}" type="slidenum">
              <a:rPr lang="de-DE" altLang="de-DE" sz="1400"/>
              <a:pPr algn="r" eaLnBrk="1" hangingPunct="1">
                <a:spcBef>
                  <a:spcPct val="0"/>
                </a:spcBef>
              </a:pPr>
              <a:t>23</a:t>
            </a:fld>
            <a:endParaRPr lang="de-DE" altLang="de-DE" sz="1400"/>
          </a:p>
        </p:txBody>
      </p:sp>
      <p:sp>
        <p:nvSpPr>
          <p:cNvPr id="118787" name="Rectangle 2"/>
          <p:cNvSpPr>
            <a:spLocks noGrp="1" noRot="1" noChangeAspect="1" noChangeArrowheads="1" noTextEdit="1"/>
          </p:cNvSpPr>
          <p:nvPr>
            <p:ph type="sldImg"/>
          </p:nvPr>
        </p:nvSpPr>
        <p:spPr>
          <a:xfrm>
            <a:off x="141288" y="768350"/>
            <a:ext cx="6821487"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7232329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0FC1C2-2BBD-4872-A5CA-6BDACD94F818}" type="slidenum">
              <a:rPr lang="de-DE" altLang="de-DE" sz="1400"/>
              <a:pPr eaLnBrk="1" hangingPunct="1">
                <a:spcBef>
                  <a:spcPct val="0"/>
                </a:spcBef>
              </a:pPr>
              <a:t>24</a:t>
            </a:fld>
            <a:endParaRPr lang="de-DE" altLang="de-DE" sz="1400"/>
          </a:p>
        </p:txBody>
      </p:sp>
      <p:sp>
        <p:nvSpPr>
          <p:cNvPr id="119811" name="Rectangle 2"/>
          <p:cNvSpPr>
            <a:spLocks noGrp="1" noRot="1" noChangeAspect="1" noChangeArrowheads="1" noTextEdit="1"/>
          </p:cNvSpPr>
          <p:nvPr>
            <p:ph type="sldImg"/>
          </p:nvPr>
        </p:nvSpPr>
        <p:spPr>
          <a:xfrm>
            <a:off x="141288" y="768350"/>
            <a:ext cx="6821487"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7650288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895823F-D5C8-4D18-AA94-9DA94C08C98E}" type="slidenum">
              <a:rPr lang="de-DE" altLang="de-DE" sz="1400"/>
              <a:pPr eaLnBrk="1" hangingPunct="1">
                <a:spcBef>
                  <a:spcPct val="0"/>
                </a:spcBef>
              </a:pPr>
              <a:t>25</a:t>
            </a:fld>
            <a:endParaRPr lang="de-DE" altLang="de-DE" sz="1400"/>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3976675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8232F8-EA46-4185-BEA0-AC71E6D13CD8}" type="slidenum">
              <a:rPr lang="de-DE" altLang="de-DE" sz="1400"/>
              <a:pPr eaLnBrk="1" hangingPunct="1">
                <a:spcBef>
                  <a:spcPct val="0"/>
                </a:spcBef>
              </a:pPr>
              <a:t>26</a:t>
            </a:fld>
            <a:endParaRPr lang="de-DE" altLang="de-DE"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2110961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A17A6D-8A25-490B-BD57-D66A71C0AC83}" type="slidenum">
              <a:rPr lang="de-DE" altLang="de-DE" sz="1400"/>
              <a:pPr eaLnBrk="1" hangingPunct="1">
                <a:spcBef>
                  <a:spcPct val="0"/>
                </a:spcBef>
              </a:pPr>
              <a:t>27</a:t>
            </a:fld>
            <a:endParaRPr lang="de-DE" altLang="de-DE" sz="1400"/>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4895722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4D9A930-43A3-447D-A851-778281D8D4D0}" type="slidenum">
              <a:rPr lang="de-DE" altLang="de-DE" sz="1400"/>
              <a:pPr eaLnBrk="1" hangingPunct="1">
                <a:spcBef>
                  <a:spcPct val="0"/>
                </a:spcBef>
              </a:pPr>
              <a:t>28</a:t>
            </a:fld>
            <a:endParaRPr lang="de-DE" altLang="de-DE" sz="1400"/>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53516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C63E6B-7EDC-4FC5-A492-04F550BD1D18}" type="slidenum">
              <a:rPr lang="de-DE" altLang="de-DE" sz="1400"/>
              <a:pPr eaLnBrk="1" hangingPunct="1">
                <a:spcBef>
                  <a:spcPct val="0"/>
                </a:spcBef>
              </a:pPr>
              <a:t>29</a:t>
            </a:fld>
            <a:endParaRPr lang="de-DE" altLang="de-DE" sz="1400"/>
          </a:p>
        </p:txBody>
      </p:sp>
      <p:sp>
        <p:nvSpPr>
          <p:cNvPr id="124931" name="Rectangle 1026"/>
          <p:cNvSpPr>
            <a:spLocks noGrp="1" noRot="1" noChangeAspect="1" noChangeArrowheads="1" noTextEdit="1"/>
          </p:cNvSpPr>
          <p:nvPr>
            <p:ph type="sldImg"/>
          </p:nvPr>
        </p:nvSpPr>
        <p:spPr>
          <a:xfrm>
            <a:off x="141288" y="768350"/>
            <a:ext cx="6821487" cy="3836988"/>
          </a:xfrm>
          <a:ln/>
        </p:spPr>
      </p:sp>
      <p:sp>
        <p:nvSpPr>
          <p:cNvPr id="1249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16132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F0EB46-BAD1-4B91-9C02-D8EA9FC776F8}" type="slidenum">
              <a:rPr lang="de-DE" altLang="de-DE" sz="1400"/>
              <a:pPr eaLnBrk="1" hangingPunct="1">
                <a:spcBef>
                  <a:spcPct val="0"/>
                </a:spcBef>
              </a:pPr>
              <a:t>30</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0780992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062505E-D55F-4D3C-9300-BB438AA4097C}" type="slidenum">
              <a:rPr lang="de-DE" altLang="de-DE" sz="1400"/>
              <a:pPr eaLnBrk="1" hangingPunct="1">
                <a:spcBef>
                  <a:spcPct val="0"/>
                </a:spcBef>
              </a:pPr>
              <a:t>31</a:t>
            </a:fld>
            <a:endParaRPr lang="de-DE" altLang="de-DE" sz="1400"/>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5638974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41068FC-2A1F-4B56-90CE-F84396B3C699}" type="slidenum">
              <a:rPr lang="de-DE" altLang="de-DE" sz="1400"/>
              <a:pPr eaLnBrk="1" hangingPunct="1">
                <a:spcBef>
                  <a:spcPct val="0"/>
                </a:spcBef>
              </a:pPr>
              <a:t>32</a:t>
            </a:fld>
            <a:endParaRPr lang="de-DE" altLang="de-DE" sz="1400"/>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07838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6F6F61-08BA-4644-B0B6-3915C1F83145}" type="slidenum">
              <a:rPr lang="de-DE" altLang="de-DE" sz="1400"/>
              <a:pPr eaLnBrk="1" hangingPunct="1">
                <a:spcBef>
                  <a:spcPct val="0"/>
                </a:spcBef>
              </a:pPr>
              <a:t>33</a:t>
            </a:fld>
            <a:endParaRPr lang="de-DE" altLang="de-DE" sz="1400"/>
          </a:p>
        </p:txBody>
      </p:sp>
      <p:sp>
        <p:nvSpPr>
          <p:cNvPr id="129027" name="Rectangle 1026"/>
          <p:cNvSpPr>
            <a:spLocks noGrp="1" noRot="1" noChangeAspect="1" noChangeArrowheads="1" noTextEdit="1"/>
          </p:cNvSpPr>
          <p:nvPr>
            <p:ph type="sldImg"/>
          </p:nvPr>
        </p:nvSpPr>
        <p:spPr>
          <a:xfrm>
            <a:off x="141288" y="768350"/>
            <a:ext cx="6821487" cy="3836988"/>
          </a:xfrm>
          <a:ln/>
        </p:spPr>
      </p:sp>
      <p:sp>
        <p:nvSpPr>
          <p:cNvPr id="1290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16566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CC77FF-018E-4B7B-9728-55056C917AEB}" type="slidenum">
              <a:rPr lang="de-DE" altLang="de-DE" sz="1400"/>
              <a:pPr eaLnBrk="1" hangingPunct="1">
                <a:spcBef>
                  <a:spcPct val="0"/>
                </a:spcBef>
              </a:pPr>
              <a:t>35</a:t>
            </a:fld>
            <a:endParaRPr lang="de-DE" altLang="de-DE"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87933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105EE2C-B385-4E10-BFE6-ABC7D31E9C8D}" type="slidenum">
              <a:rPr lang="de-DE" altLang="de-DE" sz="1400"/>
              <a:pPr eaLnBrk="1" hangingPunct="1">
                <a:spcBef>
                  <a:spcPct val="0"/>
                </a:spcBef>
              </a:pPr>
              <a:t>36</a:t>
            </a:fld>
            <a:endParaRPr lang="de-DE" altLang="de-DE" sz="1400"/>
          </a:p>
        </p:txBody>
      </p:sp>
      <p:sp>
        <p:nvSpPr>
          <p:cNvPr id="131075" name="Rectangle 2"/>
          <p:cNvSpPr>
            <a:spLocks noGrp="1" noRot="1" noChangeAspect="1" noChangeArrowheads="1" noTextEdit="1"/>
          </p:cNvSpPr>
          <p:nvPr>
            <p:ph type="sldImg"/>
          </p:nvPr>
        </p:nvSpPr>
        <p:spPr>
          <a:xfrm>
            <a:off x="141288" y="768350"/>
            <a:ext cx="6821487"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6058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FFE1F7-395F-4EFB-9A6A-4F2DF85F2D61}" type="slidenum">
              <a:rPr lang="de-DE" altLang="de-DE" sz="1400"/>
              <a:pPr eaLnBrk="1" hangingPunct="1">
                <a:spcBef>
                  <a:spcPct val="0"/>
                </a:spcBef>
              </a:pPr>
              <a:t>37</a:t>
            </a:fld>
            <a:endParaRPr lang="de-DE" altLang="de-DE" sz="1400"/>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7476672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CD9051-9A5B-4B6E-8E9D-5D1A9D02B5C6}" type="slidenum">
              <a:rPr lang="de-DE" altLang="de-DE" sz="1400"/>
              <a:pPr eaLnBrk="1" hangingPunct="1">
                <a:spcBef>
                  <a:spcPct val="0"/>
                </a:spcBef>
              </a:pPr>
              <a:t>38</a:t>
            </a:fld>
            <a:endParaRPr lang="de-DE" altLang="de-DE" sz="1400"/>
          </a:p>
        </p:txBody>
      </p:sp>
      <p:sp>
        <p:nvSpPr>
          <p:cNvPr id="133123" name="Rectangle 2"/>
          <p:cNvSpPr>
            <a:spLocks noGrp="1" noRot="1" noChangeAspect="1" noChangeArrowheads="1" noTextEdit="1"/>
          </p:cNvSpPr>
          <p:nvPr>
            <p:ph type="sldImg"/>
          </p:nvPr>
        </p:nvSpPr>
        <p:spPr>
          <a:xfrm>
            <a:off x="141288" y="768350"/>
            <a:ext cx="6821487"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9234547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A36931-BA39-43AD-A7EE-C3369D2B5AFA}" type="slidenum">
              <a:rPr lang="de-DE" altLang="de-DE" sz="1400"/>
              <a:pPr eaLnBrk="1" hangingPunct="1">
                <a:spcBef>
                  <a:spcPct val="0"/>
                </a:spcBef>
              </a:pPr>
              <a:t>39</a:t>
            </a:fld>
            <a:endParaRPr lang="de-DE" altLang="de-DE" sz="1400"/>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9192496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B4E80E-8029-4014-A7B7-AA74F00F348E}" type="slidenum">
              <a:rPr lang="de-DE" altLang="de-DE" sz="1400"/>
              <a:pPr eaLnBrk="1" hangingPunct="1">
                <a:spcBef>
                  <a:spcPct val="0"/>
                </a:spcBef>
              </a:pPr>
              <a:t>40</a:t>
            </a:fld>
            <a:endParaRPr lang="de-DE" altLang="de-DE" sz="1400"/>
          </a:p>
        </p:txBody>
      </p:sp>
      <p:sp>
        <p:nvSpPr>
          <p:cNvPr id="135171" name="Rectangle 2"/>
          <p:cNvSpPr>
            <a:spLocks noGrp="1" noRot="1" noChangeAspect="1" noChangeArrowheads="1" noTextEdit="1"/>
          </p:cNvSpPr>
          <p:nvPr>
            <p:ph type="sldImg"/>
          </p:nvPr>
        </p:nvSpPr>
        <p:spPr>
          <a:xfrm>
            <a:off x="141288" y="768350"/>
            <a:ext cx="6821487"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7867978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B1C1F3-CF08-46A0-AE3D-2F393663E5F4}" type="slidenum">
              <a:rPr lang="de-DE" altLang="de-DE" sz="1400"/>
              <a:pPr eaLnBrk="1" hangingPunct="1">
                <a:spcBef>
                  <a:spcPct val="0"/>
                </a:spcBef>
              </a:pPr>
              <a:t>41</a:t>
            </a:fld>
            <a:endParaRPr lang="de-DE" altLang="de-DE" sz="1400"/>
          </a:p>
        </p:txBody>
      </p:sp>
      <p:sp>
        <p:nvSpPr>
          <p:cNvPr id="136195" name="Rectangle 2"/>
          <p:cNvSpPr>
            <a:spLocks noGrp="1" noRot="1" noChangeAspect="1" noChangeArrowheads="1" noTextEdit="1"/>
          </p:cNvSpPr>
          <p:nvPr>
            <p:ph type="sldImg"/>
          </p:nvPr>
        </p:nvSpPr>
        <p:spPr>
          <a:xfrm>
            <a:off x="141288" y="768350"/>
            <a:ext cx="6821487"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5026111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DB50DBA-0D55-41B4-85E1-8F02413406B2}" type="slidenum">
              <a:rPr lang="de-DE" altLang="de-DE" sz="1400"/>
              <a:pPr eaLnBrk="1" hangingPunct="1">
                <a:spcBef>
                  <a:spcPct val="0"/>
                </a:spcBef>
              </a:pPr>
              <a:t>42</a:t>
            </a:fld>
            <a:endParaRPr lang="de-DE" altLang="de-DE" sz="1400"/>
          </a:p>
        </p:txBody>
      </p:sp>
      <p:sp>
        <p:nvSpPr>
          <p:cNvPr id="137219" name="Rectangle 2"/>
          <p:cNvSpPr>
            <a:spLocks noGrp="1" noRot="1" noChangeAspect="1" noChangeArrowheads="1" noTextEdit="1"/>
          </p:cNvSpPr>
          <p:nvPr>
            <p:ph type="sldImg"/>
          </p:nvPr>
        </p:nvSpPr>
        <p:spPr>
          <a:xfrm>
            <a:off x="141288" y="768350"/>
            <a:ext cx="6821487"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0974064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1A91F6-AA9E-4665-A6D7-5C1449F0F1C4}" type="slidenum">
              <a:rPr lang="de-DE" altLang="de-DE" sz="1400"/>
              <a:pPr eaLnBrk="1" hangingPunct="1">
                <a:spcBef>
                  <a:spcPct val="0"/>
                </a:spcBef>
              </a:pPr>
              <a:t>43</a:t>
            </a:fld>
            <a:endParaRPr lang="de-DE" altLang="de-DE" sz="1400"/>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0437579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F01A62-703A-4375-88B5-62CB508DD242}" type="slidenum">
              <a:rPr lang="de-DE" altLang="de-DE" sz="1400"/>
              <a:pPr eaLnBrk="1" hangingPunct="1">
                <a:spcBef>
                  <a:spcPct val="0"/>
                </a:spcBef>
              </a:pPr>
              <a:t>44</a:t>
            </a:fld>
            <a:endParaRPr lang="de-DE" altLang="de-DE" sz="1400"/>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4631030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2C47AFB-2236-42B7-9287-EE43BE119370}" type="slidenum">
              <a:rPr lang="de-DE" altLang="de-DE" sz="1400"/>
              <a:pPr eaLnBrk="1" hangingPunct="1">
                <a:spcBef>
                  <a:spcPct val="0"/>
                </a:spcBef>
              </a:pPr>
              <a:t>45</a:t>
            </a:fld>
            <a:endParaRPr lang="de-DE" altLang="de-DE" sz="1400"/>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6682467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7E813D4-022C-4294-A305-E5B3E4F89EF3}" type="slidenum">
              <a:rPr lang="de-DE" altLang="de-DE" sz="1400"/>
              <a:pPr eaLnBrk="1" hangingPunct="1">
                <a:spcBef>
                  <a:spcPct val="0"/>
                </a:spcBef>
              </a:pPr>
              <a:t>46</a:t>
            </a:fld>
            <a:endParaRPr lang="de-DE" altLang="de-DE" sz="1400"/>
          </a:p>
        </p:txBody>
      </p:sp>
      <p:sp>
        <p:nvSpPr>
          <p:cNvPr id="141315" name="Rectangle 2"/>
          <p:cNvSpPr>
            <a:spLocks noGrp="1" noRot="1" noChangeAspect="1" noChangeArrowheads="1" noTextEdit="1"/>
          </p:cNvSpPr>
          <p:nvPr>
            <p:ph type="sldImg"/>
          </p:nvPr>
        </p:nvSpPr>
        <p:spPr>
          <a:xfrm>
            <a:off x="141288" y="768350"/>
            <a:ext cx="6821487"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1243548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9A716F-45B8-451E-AA1E-CEDDDFE804F2}" type="slidenum">
              <a:rPr lang="de-DE" altLang="de-DE" sz="1400"/>
              <a:pPr eaLnBrk="1" hangingPunct="1">
                <a:spcBef>
                  <a:spcPct val="0"/>
                </a:spcBef>
              </a:pPr>
              <a:t>47</a:t>
            </a:fld>
            <a:endParaRPr lang="de-DE" altLang="de-DE" sz="1400"/>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4238618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763D313-7352-46B7-A5E6-0CB4419C1417}" type="slidenum">
              <a:rPr lang="de-DE" altLang="de-DE" sz="1400"/>
              <a:pPr eaLnBrk="1" hangingPunct="1">
                <a:spcBef>
                  <a:spcPct val="0"/>
                </a:spcBef>
              </a:pPr>
              <a:t>48</a:t>
            </a:fld>
            <a:endParaRPr lang="de-DE" altLang="de-DE" sz="1400"/>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05785882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1E8DDDD-B30A-415E-89DB-8375EFC676CA}" type="slidenum">
              <a:rPr lang="de-DE" altLang="de-DE" sz="1400"/>
              <a:pPr eaLnBrk="1" hangingPunct="1">
                <a:spcBef>
                  <a:spcPct val="0"/>
                </a:spcBef>
              </a:pPr>
              <a:t>49</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6476554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E9E77E8-9902-4803-B889-FBCF2F13A28B}" type="slidenum">
              <a:rPr lang="de-DE" altLang="de-DE" sz="1400"/>
              <a:pPr eaLnBrk="1" hangingPunct="1">
                <a:spcBef>
                  <a:spcPct val="0"/>
                </a:spcBef>
              </a:pPr>
              <a:t>50</a:t>
            </a:fld>
            <a:endParaRPr lang="de-DE" altLang="de-DE" sz="1400"/>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80556348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B63539-E52F-4369-AFCF-A37AB6574B9C}" type="slidenum">
              <a:rPr lang="de-DE" altLang="de-DE" sz="1400"/>
              <a:pPr eaLnBrk="1" hangingPunct="1">
                <a:spcBef>
                  <a:spcPct val="0"/>
                </a:spcBef>
              </a:pPr>
              <a:t>51</a:t>
            </a:fld>
            <a:endParaRPr lang="de-DE" altLang="de-DE" sz="1400"/>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8613380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113584-00E2-4F4E-9D21-A90E030D8274}" type="slidenum">
              <a:rPr lang="de-DE" altLang="de-DE" sz="1400"/>
              <a:pPr eaLnBrk="1" hangingPunct="1">
                <a:spcBef>
                  <a:spcPct val="0"/>
                </a:spcBef>
              </a:pPr>
              <a:t>52</a:t>
            </a:fld>
            <a:endParaRPr lang="de-DE" altLang="de-DE" sz="1400"/>
          </a:p>
        </p:txBody>
      </p:sp>
      <p:sp>
        <p:nvSpPr>
          <p:cNvPr id="147459" name="Rectangle 2"/>
          <p:cNvSpPr>
            <a:spLocks noGrp="1" noRot="1" noChangeAspect="1" noChangeArrowheads="1" noTextEdit="1"/>
          </p:cNvSpPr>
          <p:nvPr>
            <p:ph type="sldImg"/>
          </p:nvPr>
        </p:nvSpPr>
        <p:spPr>
          <a:xfrm>
            <a:off x="141288" y="768350"/>
            <a:ext cx="6821487"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813178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1F9B5ED-2D4F-44BB-86B7-D7B4CBF40F0F}" type="slidenum">
              <a:rPr lang="de-DE" altLang="de-DE" sz="1400"/>
              <a:pPr eaLnBrk="1" hangingPunct="1">
                <a:spcBef>
                  <a:spcPct val="0"/>
                </a:spcBef>
              </a:pPr>
              <a:t>53</a:t>
            </a:fld>
            <a:endParaRPr lang="de-DE" altLang="de-DE" sz="1400"/>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495561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189506-4109-43C5-A4D6-33B732E88457}" type="slidenum">
              <a:rPr lang="de-DE" altLang="de-DE" sz="1400"/>
              <a:pPr eaLnBrk="1" hangingPunct="1">
                <a:spcBef>
                  <a:spcPct val="0"/>
                </a:spcBef>
              </a:pPr>
              <a:t>54</a:t>
            </a:fld>
            <a:endParaRPr lang="de-DE" altLang="de-DE" sz="1400"/>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602935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9CF1DC-C457-4951-93D1-D6048D239E3A}" type="slidenum">
              <a:rPr lang="de-DE" altLang="de-DE" sz="1400"/>
              <a:pPr eaLnBrk="1" hangingPunct="1">
                <a:spcBef>
                  <a:spcPct val="0"/>
                </a:spcBef>
              </a:pPr>
              <a:t>55</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1945671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2292DE2-35F6-46C9-BEBD-4209C6EB57A6}" type="slidenum">
              <a:rPr lang="de-DE" altLang="de-DE" sz="1400"/>
              <a:pPr eaLnBrk="1" hangingPunct="1">
                <a:spcBef>
                  <a:spcPct val="0"/>
                </a:spcBef>
              </a:pPr>
              <a:t>56</a:t>
            </a:fld>
            <a:endParaRPr lang="de-DE" altLang="de-DE" sz="1400"/>
          </a:p>
        </p:txBody>
      </p:sp>
      <p:sp>
        <p:nvSpPr>
          <p:cNvPr id="151555" name="Rectangle 2"/>
          <p:cNvSpPr>
            <a:spLocks noGrp="1" noRot="1" noChangeAspect="1" noChangeArrowheads="1" noTextEdit="1"/>
          </p:cNvSpPr>
          <p:nvPr>
            <p:ph type="sldImg"/>
          </p:nvPr>
        </p:nvSpPr>
        <p:spPr>
          <a:xfrm>
            <a:off x="141288" y="768350"/>
            <a:ext cx="6821487"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1541663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EB75EF4-5559-46E5-B769-8C34341B810D}" type="slidenum">
              <a:rPr lang="de-DE" altLang="de-DE" sz="1400"/>
              <a:pPr eaLnBrk="1" hangingPunct="1">
                <a:spcBef>
                  <a:spcPct val="0"/>
                </a:spcBef>
              </a:pPr>
              <a:t>57</a:t>
            </a:fld>
            <a:endParaRPr lang="de-DE" altLang="de-DE" sz="1400"/>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28607190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76BD77-4244-4B40-B427-9EB86636814C}" type="slidenum">
              <a:rPr lang="de-DE" altLang="de-DE" sz="1400"/>
              <a:pPr eaLnBrk="1" hangingPunct="1">
                <a:spcBef>
                  <a:spcPct val="0"/>
                </a:spcBef>
              </a:pPr>
              <a:t>58</a:t>
            </a:fld>
            <a:endParaRPr lang="de-DE" altLang="de-DE" sz="1400"/>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16652885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D71117-99BE-477A-AAB6-CAEC36BE25A3}" type="slidenum">
              <a:rPr lang="de-DE" altLang="de-DE" sz="1400"/>
              <a:pPr eaLnBrk="1" hangingPunct="1">
                <a:spcBef>
                  <a:spcPct val="0"/>
                </a:spcBef>
              </a:pPr>
              <a:t>59</a:t>
            </a:fld>
            <a:endParaRPr lang="de-DE" altLang="de-DE" sz="14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37835674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D71117-99BE-477A-AAB6-CAEC36BE25A3}" type="slidenum">
              <a:rPr lang="de-DE" altLang="de-DE" sz="1400"/>
              <a:pPr eaLnBrk="1" hangingPunct="1">
                <a:spcBef>
                  <a:spcPct val="0"/>
                </a:spcBef>
              </a:pPr>
              <a:t>60</a:t>
            </a:fld>
            <a:endParaRPr lang="de-DE" altLang="de-DE" sz="14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37835674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D71117-99BE-477A-AAB6-CAEC36BE25A3}" type="slidenum">
              <a:rPr lang="de-DE" altLang="de-DE" sz="1400"/>
              <a:pPr eaLnBrk="1" hangingPunct="1">
                <a:spcBef>
                  <a:spcPct val="0"/>
                </a:spcBef>
              </a:pPr>
              <a:t>61</a:t>
            </a:fld>
            <a:endParaRPr lang="de-DE" altLang="de-DE" sz="14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37835674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D71117-99BE-477A-AAB6-CAEC36BE25A3}" type="slidenum">
              <a:rPr lang="de-DE" altLang="de-DE" sz="1400"/>
              <a:pPr eaLnBrk="1" hangingPunct="1">
                <a:spcBef>
                  <a:spcPct val="0"/>
                </a:spcBef>
              </a:pPr>
              <a:t>62</a:t>
            </a:fld>
            <a:endParaRPr lang="de-DE" altLang="de-DE" sz="14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37835674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D71117-99BE-477A-AAB6-CAEC36BE25A3}" type="slidenum">
              <a:rPr lang="de-DE" altLang="de-DE" sz="1400"/>
              <a:pPr eaLnBrk="1" hangingPunct="1">
                <a:spcBef>
                  <a:spcPct val="0"/>
                </a:spcBef>
              </a:pPr>
              <a:t>63</a:t>
            </a:fld>
            <a:endParaRPr lang="de-DE" altLang="de-DE" sz="14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37835674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577FED-135C-4626-9EC0-F92A4E676C50}" type="slidenum">
              <a:rPr lang="de-DE" altLang="de-DE" sz="1400"/>
              <a:pPr eaLnBrk="1" hangingPunct="1">
                <a:spcBef>
                  <a:spcPct val="0"/>
                </a:spcBef>
              </a:pPr>
              <a:t>64</a:t>
            </a:fld>
            <a:endParaRPr lang="de-DE" altLang="de-DE" sz="1400"/>
          </a:p>
        </p:txBody>
      </p:sp>
      <p:sp>
        <p:nvSpPr>
          <p:cNvPr id="161795" name="Rectangle 2"/>
          <p:cNvSpPr>
            <a:spLocks noGrp="1" noRot="1" noChangeAspect="1" noChangeArrowheads="1" noTextEdit="1"/>
          </p:cNvSpPr>
          <p:nvPr>
            <p:ph type="sldImg"/>
          </p:nvPr>
        </p:nvSpPr>
        <p:spPr>
          <a:xfrm>
            <a:off x="141288" y="768350"/>
            <a:ext cx="6821487"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0396641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577FED-135C-4626-9EC0-F92A4E676C50}" type="slidenum">
              <a:rPr lang="de-DE" altLang="de-DE" sz="1400"/>
              <a:pPr eaLnBrk="1" hangingPunct="1">
                <a:spcBef>
                  <a:spcPct val="0"/>
                </a:spcBef>
              </a:pPr>
              <a:t>65</a:t>
            </a:fld>
            <a:endParaRPr lang="de-DE" altLang="de-DE" sz="1400"/>
          </a:p>
        </p:txBody>
      </p:sp>
      <p:sp>
        <p:nvSpPr>
          <p:cNvPr id="161795" name="Rectangle 2"/>
          <p:cNvSpPr>
            <a:spLocks noGrp="1" noRot="1" noChangeAspect="1" noChangeArrowheads="1" noTextEdit="1"/>
          </p:cNvSpPr>
          <p:nvPr>
            <p:ph type="sldImg"/>
          </p:nvPr>
        </p:nvSpPr>
        <p:spPr>
          <a:xfrm>
            <a:off x="141288" y="768350"/>
            <a:ext cx="6821487"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03966416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577FED-135C-4626-9EC0-F92A4E676C50}" type="slidenum">
              <a:rPr lang="de-DE" altLang="de-DE" sz="1400"/>
              <a:pPr eaLnBrk="1" hangingPunct="1">
                <a:spcBef>
                  <a:spcPct val="0"/>
                </a:spcBef>
              </a:pPr>
              <a:t>66</a:t>
            </a:fld>
            <a:endParaRPr lang="de-DE" altLang="de-DE" sz="1400"/>
          </a:p>
        </p:txBody>
      </p:sp>
      <p:sp>
        <p:nvSpPr>
          <p:cNvPr id="161795" name="Rectangle 2"/>
          <p:cNvSpPr>
            <a:spLocks noGrp="1" noRot="1" noChangeAspect="1" noChangeArrowheads="1" noTextEdit="1"/>
          </p:cNvSpPr>
          <p:nvPr>
            <p:ph type="sldImg"/>
          </p:nvPr>
        </p:nvSpPr>
        <p:spPr>
          <a:xfrm>
            <a:off x="141288" y="768350"/>
            <a:ext cx="6821487"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03966416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Rot="1" noChangeAspect="1" noChangeArrowheads="1" noTextEdit="1"/>
          </p:cNvSpPr>
          <p:nvPr>
            <p:ph type="sldImg"/>
          </p:nvPr>
        </p:nvSpPr>
        <p:spPr>
          <a:xfrm>
            <a:off x="141288" y="768350"/>
            <a:ext cx="6821487" cy="3836988"/>
          </a:xfrm>
          <a:ln/>
        </p:spPr>
      </p:sp>
      <p:sp>
        <p:nvSpPr>
          <p:cNvPr id="163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94403575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FAD60C3-3137-40AB-960F-BF4BA4D18941}" type="slidenum">
              <a:rPr lang="de-DE" altLang="fr-FR" sz="1300">
                <a:solidFill>
                  <a:srgbClr val="000000"/>
                </a:solidFill>
              </a:rPr>
              <a:pPr eaLnBrk="1" hangingPunct="1">
                <a:spcBef>
                  <a:spcPct val="0"/>
                </a:spcBef>
              </a:pPr>
              <a:t>69</a:t>
            </a:fld>
            <a:endParaRPr lang="de-DE" altLang="fr-FR" sz="1300">
              <a:solidFill>
                <a:srgbClr val="000000"/>
              </a:solidFill>
            </a:endParaRPr>
          </a:p>
        </p:txBody>
      </p:sp>
      <p:sp>
        <p:nvSpPr>
          <p:cNvPr id="296963" name="Rectangle 2"/>
          <p:cNvSpPr>
            <a:spLocks noGrp="1" noRot="1" noChangeAspect="1" noChangeArrowheads="1" noTextEdit="1"/>
          </p:cNvSpPr>
          <p:nvPr>
            <p:ph type="sldImg"/>
          </p:nvPr>
        </p:nvSpPr>
        <p:spPr>
          <a:xfrm>
            <a:off x="139700" y="768350"/>
            <a:ext cx="6821488" cy="3836988"/>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43539067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7A8112A-30BC-445D-B1F1-B747C0F5D4BC}" type="slidenum">
              <a:rPr lang="de-DE" altLang="fr-FR" sz="1300">
                <a:solidFill>
                  <a:srgbClr val="000000"/>
                </a:solidFill>
              </a:rPr>
              <a:pPr eaLnBrk="1" hangingPunct="1">
                <a:spcBef>
                  <a:spcPct val="0"/>
                </a:spcBef>
              </a:pPr>
              <a:t>70</a:t>
            </a:fld>
            <a:endParaRPr lang="de-DE" altLang="fr-FR" sz="1300">
              <a:solidFill>
                <a:srgbClr val="000000"/>
              </a:solidFill>
            </a:endParaRPr>
          </a:p>
        </p:txBody>
      </p:sp>
      <p:sp>
        <p:nvSpPr>
          <p:cNvPr id="297987" name="Rectangle 2"/>
          <p:cNvSpPr>
            <a:spLocks noGrp="1" noRot="1" noChangeAspect="1" noChangeArrowheads="1" noTextEdit="1"/>
          </p:cNvSpPr>
          <p:nvPr>
            <p:ph type="sldImg"/>
          </p:nvPr>
        </p:nvSpPr>
        <p:spPr>
          <a:xfrm>
            <a:off x="139700" y="768350"/>
            <a:ext cx="6821488"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0422382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6E07EC3-CB18-44AC-89D7-68B66F8A9C74}" type="slidenum">
              <a:rPr lang="de-DE" altLang="fr-FR" sz="1300">
                <a:solidFill>
                  <a:srgbClr val="000000"/>
                </a:solidFill>
              </a:rPr>
              <a:pPr eaLnBrk="1" hangingPunct="1">
                <a:spcBef>
                  <a:spcPct val="0"/>
                </a:spcBef>
              </a:pPr>
              <a:t>71</a:t>
            </a:fld>
            <a:endParaRPr lang="de-DE" altLang="fr-FR" sz="1300">
              <a:solidFill>
                <a:srgbClr val="000000"/>
              </a:solidFill>
            </a:endParaRPr>
          </a:p>
        </p:txBody>
      </p:sp>
      <p:sp>
        <p:nvSpPr>
          <p:cNvPr id="299011" name="Rectangle 2"/>
          <p:cNvSpPr>
            <a:spLocks noGrp="1" noRot="1" noChangeAspect="1" noChangeArrowheads="1" noTextEdit="1"/>
          </p:cNvSpPr>
          <p:nvPr>
            <p:ph type="sldImg"/>
          </p:nvPr>
        </p:nvSpPr>
        <p:spPr>
          <a:xfrm>
            <a:off x="139700" y="768350"/>
            <a:ext cx="6821488" cy="3836988"/>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67123703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607CC15-05BA-4DDC-822D-45068D1E336D}" type="slidenum">
              <a:rPr lang="de-DE" altLang="fr-FR" sz="1300">
                <a:solidFill>
                  <a:srgbClr val="000000"/>
                </a:solidFill>
              </a:rPr>
              <a:pPr eaLnBrk="1" hangingPunct="1">
                <a:spcBef>
                  <a:spcPct val="0"/>
                </a:spcBef>
              </a:pPr>
              <a:t>72</a:t>
            </a:fld>
            <a:endParaRPr lang="de-DE" altLang="fr-FR" sz="1300">
              <a:solidFill>
                <a:srgbClr val="000000"/>
              </a:solidFill>
            </a:endParaRPr>
          </a:p>
        </p:txBody>
      </p:sp>
      <p:sp>
        <p:nvSpPr>
          <p:cNvPr id="300035" name="Rectangle 2"/>
          <p:cNvSpPr>
            <a:spLocks noGrp="1" noRot="1" noChangeAspect="1" noChangeArrowheads="1" noTextEdit="1"/>
          </p:cNvSpPr>
          <p:nvPr>
            <p:ph type="sldImg"/>
          </p:nvPr>
        </p:nvSpPr>
        <p:spPr>
          <a:xfrm>
            <a:off x="139700" y="768350"/>
            <a:ext cx="6821488" cy="3836988"/>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08077762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C8AA54-F894-4D5B-8AEA-0D086B5082C4}" type="slidenum">
              <a:rPr lang="de-DE" altLang="fr-FR" sz="1300">
                <a:solidFill>
                  <a:srgbClr val="000000"/>
                </a:solidFill>
              </a:rPr>
              <a:pPr eaLnBrk="1" hangingPunct="1">
                <a:spcBef>
                  <a:spcPct val="0"/>
                </a:spcBef>
              </a:pPr>
              <a:t>73</a:t>
            </a:fld>
            <a:endParaRPr lang="de-DE" altLang="fr-FR" sz="1300">
              <a:solidFill>
                <a:srgbClr val="000000"/>
              </a:solidFill>
            </a:endParaRPr>
          </a:p>
        </p:txBody>
      </p:sp>
      <p:sp>
        <p:nvSpPr>
          <p:cNvPr id="301059" name="Rectangle 2"/>
          <p:cNvSpPr>
            <a:spLocks noGrp="1" noRot="1" noChangeAspect="1" noChangeArrowheads="1" noTextEdit="1"/>
          </p:cNvSpPr>
          <p:nvPr>
            <p:ph type="sldImg"/>
          </p:nvPr>
        </p:nvSpPr>
        <p:spPr>
          <a:xfrm>
            <a:off x="139700" y="768350"/>
            <a:ext cx="6821488" cy="3836988"/>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04297180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3E2B33-C8A0-44E3-AC4F-B31C59C5B4C1}" type="slidenum">
              <a:rPr lang="de-DE" altLang="fr-FR" sz="1300">
                <a:solidFill>
                  <a:srgbClr val="000000"/>
                </a:solidFill>
              </a:rPr>
              <a:pPr eaLnBrk="1" hangingPunct="1">
                <a:spcBef>
                  <a:spcPct val="0"/>
                </a:spcBef>
              </a:pPr>
              <a:t>74</a:t>
            </a:fld>
            <a:endParaRPr lang="de-DE" altLang="fr-FR" sz="1300">
              <a:solidFill>
                <a:srgbClr val="000000"/>
              </a:solidFill>
            </a:endParaRPr>
          </a:p>
        </p:txBody>
      </p:sp>
      <p:sp>
        <p:nvSpPr>
          <p:cNvPr id="302083" name="Rectangle 2"/>
          <p:cNvSpPr>
            <a:spLocks noGrp="1" noRot="1" noChangeAspect="1" noChangeArrowheads="1" noTextEdit="1"/>
          </p:cNvSpPr>
          <p:nvPr>
            <p:ph type="sldImg"/>
          </p:nvPr>
        </p:nvSpPr>
        <p:spPr>
          <a:xfrm>
            <a:off x="139700" y="768350"/>
            <a:ext cx="6821488" cy="3836988"/>
          </a:xfrm>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392179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98B98A-3554-4983-B327-5F6D3FFFD344}" type="slidenum">
              <a:rPr lang="de-DE" altLang="fr-FR" sz="1300">
                <a:solidFill>
                  <a:srgbClr val="000000"/>
                </a:solidFill>
              </a:rPr>
              <a:pPr eaLnBrk="1" hangingPunct="1">
                <a:spcBef>
                  <a:spcPct val="0"/>
                </a:spcBef>
              </a:pPr>
              <a:t>75</a:t>
            </a:fld>
            <a:endParaRPr lang="de-DE" altLang="fr-FR" sz="1300">
              <a:solidFill>
                <a:srgbClr val="000000"/>
              </a:solidFill>
            </a:endParaRPr>
          </a:p>
        </p:txBody>
      </p:sp>
      <p:sp>
        <p:nvSpPr>
          <p:cNvPr id="303107" name="Rectangle 2"/>
          <p:cNvSpPr>
            <a:spLocks noGrp="1" noRot="1" noChangeAspect="1" noChangeArrowheads="1" noTextEdit="1"/>
          </p:cNvSpPr>
          <p:nvPr>
            <p:ph type="sldImg"/>
          </p:nvPr>
        </p:nvSpPr>
        <p:spPr>
          <a:xfrm>
            <a:off x="139700" y="768350"/>
            <a:ext cx="6821488" cy="3836988"/>
          </a:xfrm>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30363692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30B847-15C8-41B5-8DCB-1463F7B7880B}" type="slidenum">
              <a:rPr lang="de-DE" altLang="de-DE" smtClean="0"/>
              <a:pPr/>
              <a:t>76</a:t>
            </a:fld>
            <a:endParaRPr lang="de-DE" altLang="de-DE"/>
          </a:p>
        </p:txBody>
      </p:sp>
    </p:spTree>
    <p:extLst>
      <p:ext uri="{BB962C8B-B14F-4D97-AF65-F5344CB8AC3E}">
        <p14:creationId xmlns:p14="http://schemas.microsoft.com/office/powerpoint/2010/main" val="131627478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30B847-15C8-41B5-8DCB-1463F7B7880B}" type="slidenum">
              <a:rPr lang="de-DE" altLang="de-DE" smtClean="0"/>
              <a:pPr/>
              <a:t>77</a:t>
            </a:fld>
            <a:endParaRPr lang="de-DE" altLang="de-DE"/>
          </a:p>
        </p:txBody>
      </p:sp>
    </p:spTree>
    <p:extLst>
      <p:ext uri="{BB962C8B-B14F-4D97-AF65-F5344CB8AC3E}">
        <p14:creationId xmlns:p14="http://schemas.microsoft.com/office/powerpoint/2010/main" val="29398358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Entraînement métacognitifs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r-FR" altLang="de-DE" sz="1000" b="0" dirty="0">
                <a:latin typeface="+mj-lt"/>
              </a:rPr>
              <a:t>Les différentes illustrations ont été utilisées avec l'accord de leurs auteurs respectifs. Pour de plus amples détails (titre, auteur), veuillez consulter la fin de cette présentation.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r-FR"/>
              <a:t>Entraînement métacognitifs 7 – Sauter aux conclusions II</a:t>
            </a:r>
            <a:endParaRPr lang="de-DE"/>
          </a:p>
        </p:txBody>
      </p:sp>
      <p:sp>
        <p:nvSpPr>
          <p:cNvPr id="4" name="Slide Number Placeholder 3"/>
          <p:cNvSpPr>
            <a:spLocks noGrp="1"/>
          </p:cNvSpPr>
          <p:nvPr>
            <p:ph type="sldNum" sz="quarter" idx="12"/>
          </p:nvPr>
        </p:nvSpPr>
        <p:spPr bwMode="gray"/>
        <p:txBody>
          <a:bodyPr/>
          <a:lstStyle>
            <a:lvl1pPr>
              <a:defRPr b="0"/>
            </a:lvl1pPr>
          </a:lstStyle>
          <a:p>
            <a:fld id="{C172993E-B13C-4592-8B3D-280634ADA3A2}"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fr-FR"/>
              <a:t>Entraînement métacognitifs 7 – Sauter aux conclusions II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7 – Sauter aux conclusions II</a:t>
            </a:r>
            <a:endParaRPr lang="de-DE"/>
          </a:p>
        </p:txBody>
      </p:sp>
      <p:sp>
        <p:nvSpPr>
          <p:cNvPr id="7" name="Slide Number Placeholder 6"/>
          <p:cNvSpPr>
            <a:spLocks noGrp="1"/>
          </p:cNvSpPr>
          <p:nvPr>
            <p:ph type="sldNum" sz="quarter" idx="12"/>
          </p:nvPr>
        </p:nvSpPr>
        <p:spPr bwMode="gray"/>
        <p:txBody>
          <a:bodyPr/>
          <a:lstStyle>
            <a:lvl1pPr>
              <a:defRPr b="0"/>
            </a:lvl1pPr>
          </a:lstStyle>
          <a:p>
            <a:fld id="{C172993E-B13C-4592-8B3D-280634ADA3A2}"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7 – Sauter aux conclusions II</a:t>
            </a:r>
            <a:endParaRPr lang="de-DE"/>
          </a:p>
        </p:txBody>
      </p:sp>
      <p:sp>
        <p:nvSpPr>
          <p:cNvPr id="7" name="Slide Number Placeholder 6"/>
          <p:cNvSpPr>
            <a:spLocks noGrp="1"/>
          </p:cNvSpPr>
          <p:nvPr>
            <p:ph type="sldNum" sz="quarter" idx="12"/>
          </p:nvPr>
        </p:nvSpPr>
        <p:spPr bwMode="gray"/>
        <p:txBody>
          <a:bodyPr/>
          <a:lstStyle>
            <a:lvl1pPr>
              <a:defRPr b="0"/>
            </a:lvl1pPr>
          </a:lstStyle>
          <a:p>
            <a:fld id="{C172993E-B13C-4592-8B3D-280634ADA3A2}"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fr-FR"/>
              <a:t>Entraînement métacognitifs 7 – Sauter aux conclusions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C172993E-B13C-4592-8B3D-280634ADA3A2}"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7 B – </a:t>
            </a:r>
            <a:r>
              <a:rPr lang="nl-NL" dirty="0"/>
              <a:t>Sauter aux conclusions II</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Favrod</a:t>
            </a:r>
            <a:r>
              <a:rPr lang="nl-NL" sz="1600">
                <a:solidFill>
                  <a:srgbClr val="004992"/>
                </a:solidFill>
                <a:latin typeface="+mj-lt"/>
              </a:rPr>
              <a:t> (12|22)</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3666891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Conclusions hâtives</a:t>
            </a:r>
          </a:p>
        </p:txBody>
      </p:sp>
      <p:sp>
        <p:nvSpPr>
          <p:cNvPr id="19458" name="Rectangle 1026"/>
          <p:cNvSpPr>
            <a:spLocks noGrp="1" noChangeArrowheads="1"/>
          </p:cNvSpPr>
          <p:nvPr>
            <p:ph idx="1"/>
          </p:nvPr>
        </p:nvSpPr>
        <p:spPr/>
        <p:txBody>
          <a:bodyPr/>
          <a:lstStyle/>
          <a:p>
            <a:pPr algn="l" eaLnBrk="1" hangingPunct="1">
              <a:buClr>
                <a:srgbClr val="000000"/>
              </a:buClr>
              <a:defRPr/>
            </a:pPr>
            <a:r>
              <a:rPr lang="fr-FR" altLang="de-DE" sz="2400" dirty="0">
                <a:solidFill>
                  <a:srgbClr val="333333"/>
                </a:solidFill>
                <a:latin typeface="Calibri Light"/>
              </a:rPr>
              <a:t>Souvent, nous tirons des conclusions sans connaître la situation dans les détails.</a:t>
            </a:r>
          </a:p>
          <a:p>
            <a:pPr marL="342900" indent="-342900" algn="l" eaLnBrk="1" hangingPunct="1">
              <a:buClr>
                <a:srgbClr val="000000"/>
              </a:buClr>
              <a:buFont typeface="WingDings"/>
              <a:buChar char=""/>
              <a:defRPr/>
            </a:pPr>
            <a:r>
              <a:rPr lang="fr-FR" altLang="de-DE" sz="2400" dirty="0">
                <a:solidFill>
                  <a:srgbClr val="004992"/>
                </a:solidFill>
                <a:latin typeface="Calibri Light"/>
              </a:rPr>
              <a:t>Raisons/avantages: </a:t>
            </a:r>
            <a:r>
              <a:rPr lang="fr-FR" altLang="de-DE" sz="2400" dirty="0">
                <a:solidFill>
                  <a:schemeClr val="tx1"/>
                </a:solidFill>
                <a:latin typeface="Calibri Light"/>
              </a:rPr>
              <a:t>??? </a:t>
            </a:r>
            <a:r>
              <a:rPr lang="fr-FR" altLang="de-DE" sz="2400" dirty="0">
                <a:solidFill>
                  <a:srgbClr val="FFFFFF"/>
                </a:solidFill>
                <a:latin typeface="Calibri Light"/>
              </a:rPr>
              <a:t>gain de temps, se rassurer, se montrer déterminé et compétent («Une mauvaise décision vaut mieux que pas de décision»).</a:t>
            </a:r>
          </a:p>
          <a:p>
            <a:pPr marL="342900" indent="-342900" algn="l" eaLnBrk="1" hangingPunct="1">
              <a:buClr>
                <a:srgbClr val="000000"/>
              </a:buClr>
              <a:buFont typeface="WingDings"/>
              <a:buChar char=""/>
              <a:defRPr/>
            </a:pPr>
            <a:r>
              <a:rPr lang="fr-FR" altLang="de-DE" sz="2400" dirty="0">
                <a:solidFill>
                  <a:srgbClr val="004992"/>
                </a:solidFill>
                <a:latin typeface="Calibri Light"/>
              </a:rPr>
              <a:t>Inconvénients: </a:t>
            </a:r>
            <a:r>
              <a:rPr lang="fr-FR" altLang="de-DE" sz="2400" dirty="0">
                <a:solidFill>
                  <a:schemeClr val="tx1"/>
                </a:solidFill>
                <a:latin typeface="Calibri Light"/>
              </a:rPr>
              <a:t>???</a:t>
            </a:r>
            <a:r>
              <a:rPr lang="fr-FR" altLang="de-DE" sz="2400" dirty="0">
                <a:solidFill>
                  <a:srgbClr val="FFFFFF"/>
                </a:solidFill>
                <a:latin typeface="Calibri Light"/>
              </a:rPr>
              <a:t> risque de prendre une décision incorrecte et dangereuse.</a:t>
            </a:r>
            <a:endParaRPr lang="fr-FR" altLang="de-DE" sz="2800" dirty="0">
              <a:solidFill>
                <a:srgbClr val="FFFFFF"/>
              </a:solidFill>
              <a:latin typeface="Calibri Light"/>
            </a:endParaRPr>
          </a:p>
        </p:txBody>
      </p:sp>
      <p:sp>
        <p:nvSpPr>
          <p:cNvPr id="3" name="Footer Placeholder 2"/>
          <p:cNvSpPr>
            <a:spLocks noGrp="1"/>
          </p:cNvSpPr>
          <p:nvPr>
            <p:ph type="ftr" sz="quarter" idx="11"/>
          </p:nvPr>
        </p:nvSpPr>
        <p:spPr/>
        <p:txBody>
          <a:bodyPr/>
          <a:lstStyle/>
          <a:p>
            <a:r>
              <a:rPr lang="fr-FR" dirty="0"/>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a:t>
            </a:fld>
            <a:endParaRPr lang="de-DE" dirty="0"/>
          </a:p>
        </p:txBody>
      </p:sp>
    </p:spTree>
    <p:extLst>
      <p:ext uri="{BB962C8B-B14F-4D97-AF65-F5344CB8AC3E}">
        <p14:creationId xmlns:p14="http://schemas.microsoft.com/office/powerpoint/2010/main" val="4033962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Conclusions hâtives</a:t>
            </a:r>
          </a:p>
        </p:txBody>
      </p:sp>
      <p:sp>
        <p:nvSpPr>
          <p:cNvPr id="19458" name="Rectangle 1026"/>
          <p:cNvSpPr>
            <a:spLocks noGrp="1" noChangeArrowheads="1"/>
          </p:cNvSpPr>
          <p:nvPr>
            <p:ph idx="1"/>
          </p:nvPr>
        </p:nvSpPr>
        <p:spPr/>
        <p:txBody>
          <a:bodyPr/>
          <a:lstStyle/>
          <a:p>
            <a:pPr algn="l" eaLnBrk="1" hangingPunct="1">
              <a:buClr>
                <a:srgbClr val="000000"/>
              </a:buClr>
              <a:defRPr/>
            </a:pPr>
            <a:r>
              <a:rPr lang="fr-FR" altLang="de-DE" sz="2400" dirty="0">
                <a:solidFill>
                  <a:srgbClr val="333333"/>
                </a:solidFill>
                <a:latin typeface="Calibri Light"/>
              </a:rPr>
              <a:t>Souvent, nous tirons des conclusions sans connaître la situation dans les détails.</a:t>
            </a:r>
          </a:p>
          <a:p>
            <a:pPr marL="342900" indent="-342900" algn="l" eaLnBrk="1" hangingPunct="1">
              <a:buClr>
                <a:srgbClr val="000000"/>
              </a:buClr>
              <a:buFont typeface="WingDings"/>
              <a:buChar char=""/>
              <a:defRPr/>
            </a:pPr>
            <a:r>
              <a:rPr lang="fr-FR" altLang="de-DE" sz="2400" dirty="0">
                <a:solidFill>
                  <a:srgbClr val="004992"/>
                </a:solidFill>
                <a:latin typeface="Calibri Light"/>
              </a:rPr>
              <a:t>Raisons/avantages: </a:t>
            </a:r>
            <a:r>
              <a:rPr lang="fr-FR" altLang="de-DE" sz="2400" dirty="0">
                <a:solidFill>
                  <a:srgbClr val="333333"/>
                </a:solidFill>
                <a:latin typeface="Calibri Light"/>
              </a:rPr>
              <a:t>gain de temps, se rassurer, se montrer déterminé et compétent («Une mauvaise décision vaut mieux que pas de décision»).</a:t>
            </a:r>
          </a:p>
          <a:p>
            <a:pPr marL="342900" indent="-342900">
              <a:buClr>
                <a:srgbClr val="000000"/>
              </a:buClr>
              <a:buFont typeface="WingDings"/>
              <a:buChar char=""/>
              <a:defRPr/>
            </a:pPr>
            <a:r>
              <a:rPr lang="fr-FR" altLang="de-DE" sz="2400" dirty="0">
                <a:solidFill>
                  <a:srgbClr val="004992"/>
                </a:solidFill>
                <a:latin typeface="Calibri Light"/>
              </a:rPr>
              <a:t>Inconvénients: </a:t>
            </a:r>
            <a:r>
              <a:rPr lang="fr-FR" altLang="de-DE" sz="2400" dirty="0">
                <a:solidFill>
                  <a:schemeClr val="tx1"/>
                </a:solidFill>
                <a:latin typeface="Calibri Light"/>
              </a:rPr>
              <a:t>???</a:t>
            </a:r>
            <a:r>
              <a:rPr lang="fr-FR" altLang="de-DE" sz="2400" dirty="0">
                <a:solidFill>
                  <a:srgbClr val="FFFFFF"/>
                </a:solidFill>
                <a:latin typeface="Calibri Light"/>
              </a:rPr>
              <a:t> risque de prendre une décision incorrecte et dangereuse.</a:t>
            </a:r>
            <a:endParaRPr lang="fr-FR" altLang="de-DE" sz="2800" dirty="0">
              <a:solidFill>
                <a:srgbClr val="333333"/>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a:t>
            </a:fld>
            <a:endParaRPr lang="de-DE"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Conclusions hâtives</a:t>
            </a:r>
          </a:p>
        </p:txBody>
      </p:sp>
      <p:sp>
        <p:nvSpPr>
          <p:cNvPr id="19458" name="Rectangle 1026"/>
          <p:cNvSpPr>
            <a:spLocks noGrp="1" noChangeArrowheads="1"/>
          </p:cNvSpPr>
          <p:nvPr>
            <p:ph idx="1"/>
          </p:nvPr>
        </p:nvSpPr>
        <p:spPr/>
        <p:txBody>
          <a:bodyPr/>
          <a:lstStyle/>
          <a:p>
            <a:pPr algn="l" eaLnBrk="1" hangingPunct="1">
              <a:buClr>
                <a:srgbClr val="000000"/>
              </a:buClr>
              <a:defRPr/>
            </a:pPr>
            <a:r>
              <a:rPr lang="fr-FR" altLang="de-DE" sz="2400" dirty="0">
                <a:solidFill>
                  <a:srgbClr val="333333"/>
                </a:solidFill>
                <a:latin typeface="Calibri Light"/>
              </a:rPr>
              <a:t>Souvent, nous tirons des conclusions sans connaître la situation dans les détails.</a:t>
            </a:r>
          </a:p>
          <a:p>
            <a:pPr marL="342900" indent="-342900" algn="l" eaLnBrk="1" hangingPunct="1">
              <a:buClr>
                <a:srgbClr val="000000"/>
              </a:buClr>
              <a:buFont typeface="WingDings"/>
              <a:buChar char=""/>
              <a:defRPr/>
            </a:pPr>
            <a:r>
              <a:rPr lang="fr-FR" altLang="de-DE" sz="2400" dirty="0">
                <a:solidFill>
                  <a:srgbClr val="004992"/>
                </a:solidFill>
                <a:latin typeface="Calibri Light"/>
              </a:rPr>
              <a:t>Raisons/avantages: </a:t>
            </a:r>
            <a:r>
              <a:rPr lang="fr-FR" altLang="de-DE" sz="2400" dirty="0">
                <a:solidFill>
                  <a:srgbClr val="333333"/>
                </a:solidFill>
                <a:latin typeface="Calibri Light"/>
              </a:rPr>
              <a:t>gain de temps, se rassurer, se montrer déterminé et compétent («Une mauvaise décision vaut mieux que pas de décision»).</a:t>
            </a:r>
          </a:p>
          <a:p>
            <a:pPr marL="342900" indent="-342900" algn="l" eaLnBrk="1" hangingPunct="1">
              <a:buClr>
                <a:srgbClr val="000000"/>
              </a:buClr>
              <a:buFont typeface="WingDings"/>
              <a:buChar char=""/>
              <a:defRPr/>
            </a:pPr>
            <a:r>
              <a:rPr lang="fr-FR" altLang="de-DE" sz="2400" dirty="0">
                <a:solidFill>
                  <a:srgbClr val="004992"/>
                </a:solidFill>
                <a:latin typeface="Calibri Light"/>
              </a:rPr>
              <a:t>Inconvénients: </a:t>
            </a:r>
            <a:r>
              <a:rPr lang="fr-FR" altLang="de-DE" sz="2400" dirty="0">
                <a:solidFill>
                  <a:srgbClr val="333333"/>
                </a:solidFill>
                <a:latin typeface="Calibri Light"/>
              </a:rPr>
              <a:t>risque de prendre une décision incorrecte et dangereuse.</a:t>
            </a:r>
            <a:endParaRPr lang="fr-FR" altLang="de-DE" sz="2800" dirty="0">
              <a:solidFill>
                <a:srgbClr val="333333"/>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a:t>
            </a:fld>
            <a:endParaRPr lang="de-DE" dirty="0"/>
          </a:p>
        </p:txBody>
      </p:sp>
    </p:spTree>
    <p:extLst>
      <p:ext uri="{BB962C8B-B14F-4D97-AF65-F5344CB8AC3E}">
        <p14:creationId xmlns:p14="http://schemas.microsoft.com/office/powerpoint/2010/main" val="1356848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Conclusions hâtives</a:t>
            </a:r>
            <a:br>
              <a:rPr lang="fr-FR" sz="3600" dirty="0">
                <a:solidFill>
                  <a:srgbClr val="004992"/>
                </a:solidFill>
                <a:latin typeface="Calibri Light"/>
              </a:rPr>
            </a:br>
            <a:r>
              <a:rPr lang="fr-FR" dirty="0">
                <a:solidFill>
                  <a:srgbClr val="004992"/>
                </a:solidFill>
                <a:latin typeface="Calibri Light"/>
              </a:rPr>
              <a:t>Dans quelle situation tirons-nous des conclusions sans forcément connaître et vérifier toutes les informations?</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a:t>
            </a:fld>
            <a:endParaRPr lang="de-DE" dirty="0"/>
          </a:p>
        </p:txBody>
      </p:sp>
      <p:graphicFrame>
        <p:nvGraphicFramePr>
          <p:cNvPr id="7" name="Group 27"/>
          <p:cNvGraphicFramePr>
            <a:graphicFrameLocks noGrp="1"/>
          </p:cNvGraphicFramePr>
          <p:nvPr>
            <p:extLst>
              <p:ext uri="{D42A27DB-BD31-4B8C-83A1-F6EECF244321}">
                <p14:modId xmlns:p14="http://schemas.microsoft.com/office/powerpoint/2010/main" val="1017730955"/>
              </p:ext>
            </p:extLst>
          </p:nvPr>
        </p:nvGraphicFramePr>
        <p:xfrm>
          <a:off x="408955" y="2488272"/>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Dans quelle situation?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Exemple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...quand le problème est extrêmement complexe.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...quand notre expérience nous conduit à généraliser.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...quand une décision hâtive a peu d'impact.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Conclusions hâtives</a:t>
            </a:r>
            <a:br>
              <a:rPr lang="fr-FR" sz="3600" dirty="0">
                <a:solidFill>
                  <a:srgbClr val="004992"/>
                </a:solidFill>
                <a:latin typeface="Calibri Light"/>
              </a:rPr>
            </a:br>
            <a:r>
              <a:rPr lang="fr-FR" dirty="0">
                <a:solidFill>
                  <a:srgbClr val="004992"/>
                </a:solidFill>
                <a:latin typeface="Calibri Light"/>
              </a:rPr>
              <a:t>Dans quelle situation tirons-nous des conclusions sans forcément connaître et vérifier toutes les informations?</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6</a:t>
            </a:fld>
            <a:endParaRPr lang="de-DE" dirty="0"/>
          </a:p>
        </p:txBody>
      </p:sp>
      <p:graphicFrame>
        <p:nvGraphicFramePr>
          <p:cNvPr id="7" name="Group 27"/>
          <p:cNvGraphicFramePr>
            <a:graphicFrameLocks noGrp="1"/>
          </p:cNvGraphicFramePr>
          <p:nvPr>
            <p:extLst>
              <p:ext uri="{D42A27DB-BD31-4B8C-83A1-F6EECF244321}">
                <p14:modId xmlns:p14="http://schemas.microsoft.com/office/powerpoint/2010/main" val="1313698274"/>
              </p:ext>
            </p:extLst>
          </p:nvPr>
        </p:nvGraphicFramePr>
        <p:xfrm>
          <a:off x="408955" y="2488272"/>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Dans quelle situation?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Exemple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...quand le problème est extrêmement complexe.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dirty="0">
                          <a:ln>
                            <a:noFill/>
                          </a:ln>
                          <a:solidFill>
                            <a:srgbClr val="333333"/>
                          </a:solidFill>
                          <a:effectLst/>
                          <a:latin typeface="Calibri Light"/>
                          <a:cs typeface="Times New Roman" pitchFamily="18" charset="0"/>
                        </a:rPr>
                        <a:t>Lors de l'achat d'une voiture, il est impossible de comparer tous les modèles et tous les paramètres (prix, consommation, etc.). Vous devez faire une sélection.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...quand notre expérience nous conduit à généraliser.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...quand une décision hâtive a peu d'impact.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4956908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Conclusions hâtives</a:t>
            </a:r>
            <a:br>
              <a:rPr lang="fr-FR" sz="3600" dirty="0">
                <a:solidFill>
                  <a:srgbClr val="004992"/>
                </a:solidFill>
                <a:latin typeface="Calibri Light"/>
              </a:rPr>
            </a:br>
            <a:r>
              <a:rPr lang="fr-FR" dirty="0">
                <a:solidFill>
                  <a:srgbClr val="004992"/>
                </a:solidFill>
                <a:latin typeface="Calibri Light"/>
              </a:rPr>
              <a:t>Dans quelle situation tirons-nous des conclusions sans forcément connaître et vérifier toutes les informations?</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7</a:t>
            </a:fld>
            <a:endParaRPr lang="de-DE" dirty="0"/>
          </a:p>
        </p:txBody>
      </p:sp>
      <p:graphicFrame>
        <p:nvGraphicFramePr>
          <p:cNvPr id="7" name="Group 27"/>
          <p:cNvGraphicFramePr>
            <a:graphicFrameLocks noGrp="1"/>
          </p:cNvGraphicFramePr>
          <p:nvPr>
            <p:extLst>
              <p:ext uri="{D42A27DB-BD31-4B8C-83A1-F6EECF244321}">
                <p14:modId xmlns:p14="http://schemas.microsoft.com/office/powerpoint/2010/main" val="413173560"/>
              </p:ext>
            </p:extLst>
          </p:nvPr>
        </p:nvGraphicFramePr>
        <p:xfrm>
          <a:off x="408955" y="2488272"/>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Dans quelle situation?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Exemple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...quand le problème est extrêmement complexe.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dirty="0">
                          <a:ln>
                            <a:noFill/>
                          </a:ln>
                          <a:solidFill>
                            <a:srgbClr val="333333"/>
                          </a:solidFill>
                          <a:effectLst/>
                          <a:latin typeface="Calibri Light"/>
                          <a:cs typeface="Times New Roman" pitchFamily="18" charset="0"/>
                        </a:rPr>
                        <a:t>Lors de l'achat d'une voiture, il est impossible de comparer tous les modèles et tous les paramètres (prix, consommation, etc.). Vous devez faire une sélection.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...quand notre expérience nous conduit à généraliser.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dirty="0">
                          <a:ln>
                            <a:noFill/>
                          </a:ln>
                          <a:solidFill>
                            <a:srgbClr val="333333"/>
                          </a:solidFill>
                          <a:effectLst/>
                          <a:latin typeface="Calibri Light"/>
                          <a:cs typeface="Times New Roman" pitchFamily="18" charset="0"/>
                        </a:rPr>
                        <a:t>Des jugements peuvent conduire à des généralisations précipitées (si on en connaît un, on les connaît tous).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...quand une décision hâtive a peu d'impact.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172847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Conclusions hâtives</a:t>
            </a:r>
            <a:br>
              <a:rPr lang="fr-FR" sz="3600" dirty="0">
                <a:solidFill>
                  <a:srgbClr val="004992"/>
                </a:solidFill>
                <a:latin typeface="Calibri Light"/>
              </a:rPr>
            </a:br>
            <a:r>
              <a:rPr lang="fr-FR" dirty="0">
                <a:solidFill>
                  <a:srgbClr val="004992"/>
                </a:solidFill>
                <a:latin typeface="Calibri Light"/>
              </a:rPr>
              <a:t>Dans quelle situation tirons-nous des conclusions sans forcément connaître et vérifier toutes les informations?</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8</a:t>
            </a:fld>
            <a:endParaRPr lang="de-DE" dirty="0"/>
          </a:p>
        </p:txBody>
      </p:sp>
      <p:graphicFrame>
        <p:nvGraphicFramePr>
          <p:cNvPr id="7" name="Group 27"/>
          <p:cNvGraphicFramePr>
            <a:graphicFrameLocks noGrp="1"/>
          </p:cNvGraphicFramePr>
          <p:nvPr>
            <p:extLst>
              <p:ext uri="{D42A27DB-BD31-4B8C-83A1-F6EECF244321}">
                <p14:modId xmlns:p14="http://schemas.microsoft.com/office/powerpoint/2010/main" val="1902673149"/>
              </p:ext>
            </p:extLst>
          </p:nvPr>
        </p:nvGraphicFramePr>
        <p:xfrm>
          <a:off x="408955" y="2488272"/>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Dans quelle situation?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Exemple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...quand le problème est extrêmement complexe.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dirty="0">
                          <a:ln>
                            <a:noFill/>
                          </a:ln>
                          <a:solidFill>
                            <a:srgbClr val="333333"/>
                          </a:solidFill>
                          <a:effectLst/>
                          <a:latin typeface="Calibri Light"/>
                          <a:cs typeface="Times New Roman" pitchFamily="18" charset="0"/>
                        </a:rPr>
                        <a:t>Lors de l'achat d'une voiture, il est impossible de comparer tous les modèles et tous les paramètres (prix, consommation, etc.). Vous devez faire une sélection.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dirty="0">
                          <a:ln>
                            <a:noFill/>
                          </a:ln>
                          <a:solidFill>
                            <a:srgbClr val="333333"/>
                          </a:solidFill>
                          <a:effectLst/>
                          <a:latin typeface="Calibri Light"/>
                          <a:cs typeface="Times New Roman" pitchFamily="18" charset="0"/>
                        </a:rPr>
                        <a:t>...quand notre expérience nous conduit à généraliser.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dirty="0">
                          <a:ln>
                            <a:noFill/>
                          </a:ln>
                          <a:solidFill>
                            <a:srgbClr val="333333"/>
                          </a:solidFill>
                          <a:effectLst/>
                          <a:latin typeface="Calibri Light"/>
                          <a:cs typeface="Times New Roman" pitchFamily="18" charset="0"/>
                        </a:rPr>
                        <a:t>Des jugements peuvent conduire à des généralisations précipitées (si on en connaît un, on les connaît tous).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...quand une décision hâtive a peu d'impact.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dirty="0">
                          <a:ln>
                            <a:noFill/>
                          </a:ln>
                          <a:solidFill>
                            <a:srgbClr val="333333"/>
                          </a:solidFill>
                          <a:effectLst/>
                          <a:latin typeface="Calibri Light"/>
                          <a:cs typeface="Times New Roman" pitchFamily="18" charset="0"/>
                        </a:rPr>
                        <a:t>Sorte de yogourt lors des achats, la couleur des chaussettes, etc…</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51673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Conclusions hâtives</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9</a:t>
            </a:fld>
            <a:endParaRPr lang="de-DE" dirty="0"/>
          </a:p>
        </p:txBody>
      </p:sp>
      <p:graphicFrame>
        <p:nvGraphicFramePr>
          <p:cNvPr id="6" name="Group 152"/>
          <p:cNvGraphicFramePr>
            <a:graphicFrameLocks noGrp="1"/>
          </p:cNvGraphicFramePr>
          <p:nvPr>
            <p:extLst>
              <p:ext uri="{D42A27DB-BD31-4B8C-83A1-F6EECF244321}">
                <p14:modId xmlns:p14="http://schemas.microsoft.com/office/powerpoint/2010/main" val="2540681433"/>
              </p:ext>
            </p:extLst>
          </p:nvPr>
        </p:nvGraphicFramePr>
        <p:xfrm>
          <a:off x="408955" y="1844744"/>
          <a:ext cx="11376000" cy="4577704"/>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Domaine</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60184">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kumimoji="0" lang="fr-FR" sz="2000" b="0" i="0" u="none" strike="noStrike" cap="none" normalizeH="0" baseline="0" dirty="0">
                          <a:ln>
                            <a:noFill/>
                          </a:ln>
                          <a:solidFill>
                            <a:srgbClr val="333333"/>
                          </a:solidFill>
                          <a:effectLst/>
                          <a:latin typeface="Calibri Light"/>
                          <a:cs typeface="Times New Roman" pitchFamily="18" charset="0"/>
                        </a:rPr>
                        <a:t>Soucis exagérés pour l‘état de santé</a:t>
                      </a:r>
                      <a:endParaRPr lang="en-US" altLang="de-DE" sz="2000" b="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5000"/>
                        </a:lnSpc>
                        <a:spcBef>
                          <a:spcPts val="1999"/>
                        </a:spcBef>
                        <a:spcAft>
                          <a:spcPct val="0"/>
                        </a:spcAft>
                        <a:buClr>
                          <a:srgbClr val="333333"/>
                        </a:buClr>
                        <a:buSzTx/>
                        <a:buFont typeface="WingDings"/>
                        <a:buChar char=""/>
                        <a:tabLst/>
                      </a:pPr>
                      <a:r>
                        <a:rPr kumimoji="0" lang="fr-FR" sz="1800" b="0" i="0" u="none" strike="noStrike" cap="none" normalizeH="0" baseline="0" dirty="0">
                          <a:ln>
                            <a:noFill/>
                          </a:ln>
                          <a:solidFill>
                            <a:srgbClr val="333333"/>
                          </a:solidFill>
                          <a:effectLst/>
                          <a:latin typeface="Calibri Light"/>
                          <a:cs typeface="Arial" charset="0"/>
                        </a:rPr>
                        <a:t>Les personnes présentant des soucis exagérés pour leur état de santé, sont rapidement convaincues que des apparitions bénignes (taches de rousseur ou autres taches sur la peau) sont attribuables à de graves maladies (cancer de la peau).</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3872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defRPr/>
                      </a:pPr>
                      <a:r>
                        <a:rPr lang="fr-CH" sz="2000" kern="1200" dirty="0">
                          <a:solidFill>
                            <a:schemeClr val="dk1"/>
                          </a:solidFill>
                          <a:effectLst/>
                          <a:latin typeface="+mj-lt"/>
                          <a:ea typeface="+mn-ea"/>
                          <a:cs typeface="+mn-cs"/>
                        </a:rPr>
                        <a:t>L'imposteur</a:t>
                      </a:r>
                      <a:endParaRPr lang="de-DE" sz="2000" kern="1200" dirty="0">
                        <a:solidFill>
                          <a:schemeClr val="dk1"/>
                        </a:solidFill>
                        <a:effectLst/>
                        <a:latin typeface="+mj-lt"/>
                        <a:ea typeface="+mn-ea"/>
                        <a:cs typeface="+mn-cs"/>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000" b="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indent="-285750">
                        <a:buFont typeface="Arial" panose="020B0604020202020204" pitchFamily="34" charset="0"/>
                        <a:buChar char="•"/>
                      </a:pPr>
                      <a:r>
                        <a:rPr lang="fr-CH" sz="1800" kern="1200" dirty="0">
                          <a:solidFill>
                            <a:schemeClr val="dk1"/>
                          </a:solidFill>
                          <a:effectLst/>
                          <a:latin typeface="+mj-lt"/>
                          <a:ea typeface="+mn-ea"/>
                          <a:cs typeface="+mn-cs"/>
                        </a:rPr>
                        <a:t>Sous le pseudonyme d'Anna </a:t>
                      </a:r>
                      <a:r>
                        <a:rPr lang="fr-CH" sz="1800" kern="1200" dirty="0" err="1">
                          <a:solidFill>
                            <a:schemeClr val="dk1"/>
                          </a:solidFill>
                          <a:effectLst/>
                          <a:latin typeface="+mj-lt"/>
                          <a:ea typeface="+mn-ea"/>
                          <a:cs typeface="+mn-cs"/>
                        </a:rPr>
                        <a:t>Delvey</a:t>
                      </a:r>
                      <a:r>
                        <a:rPr lang="fr-CH" sz="1800" kern="1200" dirty="0">
                          <a:solidFill>
                            <a:schemeClr val="dk1"/>
                          </a:solidFill>
                          <a:effectLst/>
                          <a:latin typeface="+mj-lt"/>
                          <a:ea typeface="+mn-ea"/>
                          <a:cs typeface="+mn-cs"/>
                        </a:rPr>
                        <a:t>, la germano-russe Anna Sorokin s'est fait passer pour la fille d'un millionnaire à Manhattan en 2012. Entre autres délits, elle a escroqué des banques et des amis pour un total d'environ 275 000 dollars. Elle expliquait qu’un conflit avec son père l'empêchait d'accéder à ses fonds et ne lui permettait pas de rembourser ses prêts. Son aplomb a conduit ses amis et partenaires commerciaux à lui faire aveuglément confiance. Ce n'est que lorsque les factures impayées ont commencé à s'accumuler que Sorokin a été inculpée et condamnée pour vol et fraude.</a:t>
                      </a:r>
                      <a:endParaRPr lang="de-DE" sz="1800" kern="1200" dirty="0">
                        <a:solidFill>
                          <a:schemeClr val="dk1"/>
                        </a:solidFill>
                        <a:effectLst/>
                        <a:latin typeface="+mj-lt"/>
                        <a:ea typeface="+mn-ea"/>
                        <a:cs typeface="+mn-cs"/>
                      </a:endParaRPr>
                    </a:p>
                    <a:p>
                      <a:pPr marL="0" indent="0">
                        <a:buFont typeface="Arial" panose="020B0604020202020204" pitchFamily="34" charset="0"/>
                        <a:buNone/>
                      </a:pPr>
                      <a:r>
                        <a:rPr lang="de-DE" sz="1800" kern="1200" dirty="0">
                          <a:solidFill>
                            <a:schemeClr val="dk1"/>
                          </a:solidFill>
                          <a:effectLst/>
                          <a:latin typeface="+mj-lt"/>
                          <a:ea typeface="+mn-ea"/>
                          <a:cs typeface="+mn-cs"/>
                        </a:rPr>
                        <a:t>     </a:t>
                      </a:r>
                      <a:r>
                        <a:rPr lang="fr-CH" sz="1800" kern="1200" dirty="0">
                          <a:solidFill>
                            <a:schemeClr val="dk1"/>
                          </a:solidFill>
                          <a:effectLst/>
                          <a:latin typeface="+mj-lt"/>
                          <a:ea typeface="+mn-ea"/>
                          <a:cs typeface="+mn-cs"/>
                        </a:rPr>
                        <a:t>Un peu de scepticisme à l'égard de son identité, de ses déclarations et de sa capacité à    </a:t>
                      </a:r>
                    </a:p>
                    <a:p>
                      <a:pPr marL="0" indent="0">
                        <a:buFont typeface="Arial" panose="020B0604020202020204" pitchFamily="34" charset="0"/>
                        <a:buNone/>
                      </a:pPr>
                      <a:r>
                        <a:rPr lang="fr-CH" sz="1800" kern="1200" dirty="0">
                          <a:solidFill>
                            <a:schemeClr val="dk1"/>
                          </a:solidFill>
                          <a:effectLst/>
                          <a:latin typeface="+mj-lt"/>
                          <a:ea typeface="+mn-ea"/>
                          <a:cs typeface="+mn-cs"/>
                        </a:rPr>
                        <a:t>     rembourser ses emprunts aurait pu révéler sa situation financière plus tôt. </a:t>
                      </a:r>
                      <a:endParaRPr kumimoji="0" lang="fr-FR" sz="2000" b="0" i="0" u="none" strike="noStrike" cap="none" normalizeH="0" baseline="0" dirty="0">
                        <a:ln>
                          <a:noFill/>
                        </a:ln>
                        <a:solidFill>
                          <a:srgbClr val="333333"/>
                        </a:solidFill>
                        <a:effectLst/>
                        <a:latin typeface="+mj-lt"/>
                        <a:cs typeface="Arial"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188961605"/>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n-US" sz="3600" dirty="0">
                <a:solidFill>
                  <a:srgbClr val="004992"/>
                </a:solidFill>
                <a:latin typeface="Calibri Light"/>
              </a:rPr>
              <a:t>Conclusions </a:t>
            </a:r>
            <a:r>
              <a:rPr lang="en-US" sz="3600" dirty="0" err="1">
                <a:solidFill>
                  <a:srgbClr val="004992"/>
                </a:solidFill>
                <a:latin typeface="Calibri Light"/>
              </a:rPr>
              <a:t>hâtives</a:t>
            </a:r>
            <a:br>
              <a:rPr lang="en-US" sz="3600" dirty="0">
                <a:solidFill>
                  <a:srgbClr val="004992"/>
                </a:solidFill>
                <a:latin typeface="Calibri Light"/>
              </a:rPr>
            </a:br>
            <a:r>
              <a:rPr lang="en-US" dirty="0">
                <a:solidFill>
                  <a:srgbClr val="004992"/>
                </a:solidFill>
                <a:latin typeface="Calibri Light"/>
              </a:rPr>
              <a:t>- </a:t>
            </a:r>
            <a:r>
              <a:rPr lang="en-US" dirty="0" err="1">
                <a:solidFill>
                  <a:srgbClr val="004992"/>
                </a:solidFill>
                <a:latin typeface="Calibri Light"/>
              </a:rPr>
              <a:t>Légendes</a:t>
            </a:r>
            <a:r>
              <a:rPr lang="en-US" dirty="0">
                <a:solidFill>
                  <a:srgbClr val="004992"/>
                </a:solidFill>
                <a:latin typeface="Calibri Light"/>
              </a:rPr>
              <a:t> </a:t>
            </a:r>
            <a:r>
              <a:rPr lang="en-US" dirty="0" err="1">
                <a:solidFill>
                  <a:srgbClr val="004992"/>
                </a:solidFill>
                <a:latin typeface="Calibri Light"/>
              </a:rPr>
              <a:t>modernes</a:t>
            </a:r>
            <a:r>
              <a:rPr lang="en-US" dirty="0">
                <a:solidFill>
                  <a:srgbClr val="004992"/>
                </a:solidFill>
                <a:latin typeface="Calibri Light"/>
              </a:rPr>
              <a:t> –</a:t>
            </a:r>
            <a:br>
              <a:rPr lang="en-US" dirty="0">
                <a:solidFill>
                  <a:srgbClr val="004992"/>
                </a:solidFill>
                <a:latin typeface="Calibri Light"/>
              </a:rPr>
            </a:br>
            <a:r>
              <a:rPr lang="fr-FR" sz="2000" dirty="0">
                <a:solidFill>
                  <a:srgbClr val="004992"/>
                </a:solidFill>
              </a:rPr>
              <a:t>(pour un exercice alternatif, regardez la fin de la présentation)</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10</a:t>
            </a:fld>
            <a:endParaRPr lang="de-DE" dirty="0"/>
          </a:p>
        </p:txBody>
      </p:sp>
      <p:graphicFrame>
        <p:nvGraphicFramePr>
          <p:cNvPr id="14" name="Group 3"/>
          <p:cNvGraphicFramePr>
            <a:graphicFrameLocks noGrp="1"/>
          </p:cNvGraphicFramePr>
          <p:nvPr>
            <p:extLst>
              <p:ext uri="{D42A27DB-BD31-4B8C-83A1-F6EECF244321}">
                <p14:modId xmlns:p14="http://schemas.microsoft.com/office/powerpoint/2010/main" val="3977873831"/>
              </p:ext>
            </p:extLst>
          </p:nvPr>
        </p:nvGraphicFramePr>
        <p:xfrm>
          <a:off x="408955" y="2697480"/>
          <a:ext cx="11376000" cy="411997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Légende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cs typeface="Times New Roman" pitchFamily="18" charset="0"/>
                        </a:rPr>
                        <a:t>Pour et contre</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cs typeface="Times New Roman" pitchFamily="18" charset="0"/>
                        </a:rPr>
                        <a:t>«Preuve»</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Sur la base du design du paquet de nouvelles rumeurs naissent toujours, associant la marque «Lucky Strike» à la bombe atomique lâchée sur le Japon.</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Pour (choix):</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fr-FR"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fr-FR"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fr-FR"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Le drapeau du Japon est conçu de manière semblable au paquet: un rond rouge sur un fond blanc.</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fr-FR"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L'anneau doré autour pourrait représenter l'irradiation atomique.</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fr-FR"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«Lucky Strike» peut être traduit par «coup de chance». Lucky Strike a changé durant la Seconde Guerre Mondiale le design de son paquet; auparavant, le fond blanc était vert.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Contre (choix):</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fr-FR"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fr-FR"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fr-FR"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L'anneau doré était déjà présent sur l'ancien paquet.</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fr-FR"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Le design du paquet fut changé en 1940/1941 déjà, pour des raisons de marketing, ce n′est qu’en 1945 que la bombe fut lâchée sur Hiroshima.</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fr-FR"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La marque date du temps des chercheurs d'or. Et le nom «Lucky Strike» est répertorié depuis 1871. On pouvait voir sur la boîte à tabac de l’époque un marteau, symbole de la chance pour les chercheurs d’or.</a:t>
                      </a:r>
                      <a:endPar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492881" y="6309320"/>
            <a:ext cx="16377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Drapeau du Japon</a:t>
            </a:r>
            <a:endParaRPr lang="de-DE" altLang="de-DE" sz="1600" dirty="0">
              <a:latin typeface="Calibri Light"/>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fr-FR" altLang="de-DE" sz="2000" b="0" dirty="0">
                <a:latin typeface="Calibri Light"/>
              </a:rPr>
              <a:t>La marque «Lucky Strike» a-t-elle quelque chose à voir avec la bombe lâchée sur Hiroshima? </a:t>
            </a:r>
            <a:endParaRPr lang="de-DE" altLang="de-DE" sz="2000" dirty="0">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Conclusions hâtives</a:t>
            </a:r>
            <a:br>
              <a:rPr lang="en-US" sz="3600">
                <a:solidFill>
                  <a:srgbClr val="004992"/>
                </a:solidFill>
                <a:latin typeface="Calibri Light"/>
              </a:rPr>
            </a:br>
            <a:r>
              <a:rPr lang="en-US">
                <a:solidFill>
                  <a:srgbClr val="004992"/>
                </a:solidFill>
                <a:latin typeface="Calibri Light"/>
              </a:rPr>
              <a:t>- Légendes modernes -</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11</a:t>
            </a:fld>
            <a:endParaRPr lang="de-DE" dirty="0"/>
          </a:p>
        </p:txBody>
      </p:sp>
      <p:graphicFrame>
        <p:nvGraphicFramePr>
          <p:cNvPr id="14" name="Group 3"/>
          <p:cNvGraphicFramePr>
            <a:graphicFrameLocks noGrp="1"/>
          </p:cNvGraphicFramePr>
          <p:nvPr>
            <p:extLst>
              <p:ext uri="{D42A27DB-BD31-4B8C-83A1-F6EECF244321}">
                <p14:modId xmlns:p14="http://schemas.microsoft.com/office/powerpoint/2010/main" val="2590398062"/>
              </p:ext>
            </p:extLst>
          </p:nvPr>
        </p:nvGraphicFramePr>
        <p:xfrm>
          <a:off x="408955" y="2697480"/>
          <a:ext cx="11376000" cy="411997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Légende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cs typeface="Times New Roman" pitchFamily="18" charset="0"/>
                        </a:rPr>
                        <a:t>Pour et contre</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cs typeface="Times New Roman" pitchFamily="18" charset="0"/>
                        </a:rPr>
                        <a:t>«Preuve»</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Sur la base du design du paquet de nouvelles rumeurs naissent toujours, associant la marque «Lucky Strike» à la bombe atomique lâchée sur le Japon.</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Pour (choix):</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Le drapeau du Japon est conçu de manière semblable au paquet: un rond rouge sur un fond blanc.</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L'anneau doré autour pourrait représenter l'irradiation atomique.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 peut être traduit par «coup de chance». Lucky Strike a changé durant la Seconde Guerre Mondiale le design de son paquet; auparavant, le fond blanc était vert.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Contre (choix):</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fr-FR"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fr-FR"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fr-FR"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L'anneau doré était déjà présent sur l'ancien paquet.</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fr-FR"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Le design du paquet fut changé en 1940/1941 déjà, pour des raisons de marketing, ce n′est qu’en 1945 que la bombe fut lâchée sur Hiroshima.</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fr-FR"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La marque date du temps des chercheurs d'or. Et le nom «Lucky Strike» est répertorié depuis 1871. On pouvait voir sur la boîte à tabac de l’époque un marteau, symbole de la chance pour les chercheurs d’or.</a:t>
                      </a:r>
                      <a:endPar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492881" y="6309320"/>
            <a:ext cx="16377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Drapeau du Japon</a:t>
            </a:r>
            <a:endParaRPr lang="de-DE" altLang="de-DE" sz="1600" dirty="0">
              <a:latin typeface="Calibri Light"/>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fr-FR" altLang="de-DE" sz="2000" b="0">
                <a:latin typeface="Calibri Light"/>
              </a:rPr>
              <a:t>La marque «Lucky Strike» a-t-elle quelque chose à voir avec la bombe lâchée sur Hiroshima? </a:t>
            </a:r>
            <a:endParaRPr lang="de-DE" altLang="de-DE" sz="2000" dirty="0">
              <a:latin typeface="Calibri Light"/>
            </a:endParaRPr>
          </a:p>
        </p:txBody>
      </p:sp>
    </p:spTree>
    <p:extLst>
      <p:ext uri="{BB962C8B-B14F-4D97-AF65-F5344CB8AC3E}">
        <p14:creationId xmlns:p14="http://schemas.microsoft.com/office/powerpoint/2010/main" val="18664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Conclusions hâtives</a:t>
            </a:r>
            <a:br>
              <a:rPr lang="en-US" sz="3600">
                <a:solidFill>
                  <a:srgbClr val="004992"/>
                </a:solidFill>
                <a:latin typeface="Calibri Light"/>
              </a:rPr>
            </a:br>
            <a:r>
              <a:rPr lang="en-US">
                <a:solidFill>
                  <a:srgbClr val="004992"/>
                </a:solidFill>
                <a:latin typeface="Calibri Light"/>
              </a:rPr>
              <a:t>- Légendes modernes -</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12</a:t>
            </a:fld>
            <a:endParaRPr lang="de-DE" dirty="0"/>
          </a:p>
        </p:txBody>
      </p:sp>
      <p:graphicFrame>
        <p:nvGraphicFramePr>
          <p:cNvPr id="14" name="Group 3"/>
          <p:cNvGraphicFramePr>
            <a:graphicFrameLocks noGrp="1"/>
          </p:cNvGraphicFramePr>
          <p:nvPr>
            <p:extLst>
              <p:ext uri="{D42A27DB-BD31-4B8C-83A1-F6EECF244321}">
                <p14:modId xmlns:p14="http://schemas.microsoft.com/office/powerpoint/2010/main" val="2322550281"/>
              </p:ext>
            </p:extLst>
          </p:nvPr>
        </p:nvGraphicFramePr>
        <p:xfrm>
          <a:off x="408955" y="2697480"/>
          <a:ext cx="11376000" cy="411997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Légende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cs typeface="Times New Roman" pitchFamily="18" charset="0"/>
                        </a:rPr>
                        <a:t>Pour et contre</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cs typeface="Times New Roman" pitchFamily="18" charset="0"/>
                        </a:rPr>
                        <a:t>«Preuve»</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Sur la base du design du paquet de nouvelles rumeurs naissent toujours, associant la marque «Lucky Strike» à la bombe atomique lâchée sur le Japon.</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Pour (choix):</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Le drapeau du Japon est conçu de manière semblable au paquet: un rond rouge sur un fond blanc.</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L'anneau doré autour pourrait représenter l'irradiation atomique.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 peut être traduit par «coup de chance». Lucky Strike a changé durant la Seconde Guerre Mondiale le design de son paquet; auparavant, le fond blanc était vert.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Contre (choix):</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L'anneau doré était déjà présent sur l'ancien paquet.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Le design du paquet fut changé en 1940/1941 déjà, pour des raisons de marketing, ce n′est qu’en 1945 que la bombe fut lâchée sur Hiroshima.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La marque date du temps des chercheurs d'or. Et le nom «Lucky Strike» est répertorié depuis 1871. On pouvait voir sur la boîte à tabac de l’époque un marteau, symbole de la chance pour les chercheurs d’or.</a:t>
                      </a:r>
                      <a:endParaRPr kumimoji="0" lang="de-DE"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492881" y="6309320"/>
            <a:ext cx="16377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Drapeau du Japon</a:t>
            </a:r>
            <a:endParaRPr lang="de-DE" altLang="de-DE" sz="1600" dirty="0">
              <a:latin typeface="Calibri Light"/>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fr-FR" altLang="de-DE" sz="2000" b="0">
                <a:latin typeface="Calibri Light"/>
              </a:rPr>
              <a:t>La marque «Lucky Strike» a-t-elle quelque chose à voir avec la bombe lâchée sur Hiroshima? </a:t>
            </a:r>
            <a:endParaRPr lang="de-DE" altLang="de-DE" sz="2000" dirty="0">
              <a:latin typeface="Calibri Light"/>
            </a:endParaRPr>
          </a:p>
        </p:txBody>
      </p:sp>
    </p:spTree>
    <p:extLst>
      <p:ext uri="{BB962C8B-B14F-4D97-AF65-F5344CB8AC3E}">
        <p14:creationId xmlns:p14="http://schemas.microsoft.com/office/powerpoint/2010/main" val="22339260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Conclusions hâtives</a:t>
            </a:r>
            <a:br>
              <a:rPr lang="en-US" sz="3600">
                <a:solidFill>
                  <a:srgbClr val="004992"/>
                </a:solidFill>
                <a:latin typeface="Calibri Light"/>
              </a:rPr>
            </a:br>
            <a:r>
              <a:rPr lang="en-US">
                <a:solidFill>
                  <a:srgbClr val="004992"/>
                </a:solidFill>
                <a:latin typeface="Calibri Light"/>
              </a:rPr>
              <a:t>- Légendes modernes -</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13</a:t>
            </a:fld>
            <a:endParaRPr lang="de-DE" dirty="0"/>
          </a:p>
        </p:txBody>
      </p:sp>
      <p:pic>
        <p:nvPicPr>
          <p:cNvPr id="9" name="Picture 45" descr="Lucky Strike - Oiseau `3`- flickr-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6962" y="2791271"/>
            <a:ext cx="24003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1"/>
          <p:cNvSpPr txBox="1">
            <a:spLocks noChangeArrowheads="1"/>
          </p:cNvSpPr>
          <p:nvPr/>
        </p:nvSpPr>
        <p:spPr bwMode="auto">
          <a:xfrm>
            <a:off x="5610821" y="5991671"/>
            <a:ext cx="9925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a:latin typeface="Calibri Light"/>
              </a:rPr>
              <a:t>Non!</a:t>
            </a:r>
            <a:endParaRPr lang="de-DE" altLang="de-DE" sz="2400" dirty="0">
              <a:latin typeface="Calibri Light"/>
            </a:endParaRPr>
          </a:p>
        </p:txBody>
      </p:sp>
      <p:sp>
        <p:nvSpPr>
          <p:cNvPr id="11"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fr-FR" altLang="de-DE" sz="2000" b="0">
                <a:latin typeface="Calibri Light"/>
              </a:rPr>
              <a:t>La marque «Lucky Strike» a-t-elle quelque chose à voir avec la bombe lâchée sur Hiroshima? </a:t>
            </a:r>
            <a:endParaRPr lang="de-DE" altLang="de-DE" sz="2000" dirty="0">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ces théories de conspirations prennent-elles forme?</a:t>
            </a:r>
            <a:endParaRPr lang="en-US" sz="3600">
              <a:latin typeface="Calibri Light"/>
            </a:endParaRP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latin typeface="Calibri Light"/>
                <a:cs typeface="Times New Roman" panose="02020603050405020304" pitchFamily="18" charset="0"/>
              </a:rPr>
              <a:t>???</a:t>
            </a:r>
            <a:endParaRPr lang="en-US" sz="2400">
              <a:solidFill>
                <a:srgbClr val="333333"/>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14</a:t>
            </a:fld>
            <a:endParaRPr lang="de-DE"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ces théories de conspirations prennent-elles forme?</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defRPr/>
            </a:pPr>
            <a:r>
              <a:rPr lang="fr-FR" altLang="de-DE" sz="2400">
                <a:solidFill>
                  <a:srgbClr val="333333"/>
                </a:solidFill>
                <a:latin typeface="Calibri Light"/>
                <a:cs typeface="Times New Roman" panose="02020603050405020304" pitchFamily="18" charset="0"/>
              </a:rPr>
              <a:t>Elles sont souvent plus attrayantes que la réalité!</a:t>
            </a:r>
          </a:p>
          <a:p>
            <a:pPr marL="342900" lvl="0" indent="-342900" defTabSz="914400" fontAlgn="base">
              <a:buClr>
                <a:srgbClr val="000000"/>
              </a:buClr>
              <a:buFont typeface="WingDings"/>
              <a:buChar char=""/>
              <a:defRPr/>
            </a:pPr>
            <a:r>
              <a:rPr lang="fr-FR" altLang="de-DE" sz="2400" dirty="0">
                <a:solidFill>
                  <a:srgbClr val="333333"/>
                </a:solidFill>
                <a:latin typeface="Calibri Light"/>
                <a:cs typeface="Times New Roman" panose="02020603050405020304" pitchFamily="18" charset="0"/>
              </a:rPr>
              <a:t>Elles sont basées sur des affirmations difficiles à vérifier ou à prouver (par exemple que le paquet symbolise le Japon et que l’anneau doré représente l’irradiation atomique); or certaines personnes y croient naïvement.</a:t>
            </a:r>
          </a:p>
          <a:p>
            <a:pPr marL="342900" lvl="0" indent="-342900" defTabSz="914400" fontAlgn="base">
              <a:buClr>
                <a:srgbClr val="000000"/>
              </a:buClr>
              <a:buFont typeface="WingDings"/>
              <a:buChar char=""/>
              <a:defRPr/>
            </a:pPr>
            <a:r>
              <a:rPr lang="fr-FR" altLang="de-DE" sz="2400" dirty="0">
                <a:solidFill>
                  <a:srgbClr val="333333"/>
                </a:solidFill>
                <a:latin typeface="Calibri Light"/>
                <a:cs typeface="Times New Roman" panose="02020603050405020304" pitchFamily="18" charset="0"/>
              </a:rPr>
              <a:t>Elles assemblent différentes explications (par exemple le fait que « Lucky </a:t>
            </a:r>
            <a:r>
              <a:rPr lang="fr-FR" altLang="de-DE" sz="2400" dirty="0" err="1">
                <a:solidFill>
                  <a:srgbClr val="333333"/>
                </a:solidFill>
                <a:latin typeface="Calibri Light"/>
                <a:cs typeface="Times New Roman" panose="02020603050405020304" pitchFamily="18" charset="0"/>
              </a:rPr>
              <a:t>strike</a:t>
            </a:r>
            <a:r>
              <a:rPr lang="fr-FR" altLang="de-DE" sz="2400" dirty="0">
                <a:solidFill>
                  <a:srgbClr val="333333"/>
                </a:solidFill>
                <a:latin typeface="Calibri Light"/>
                <a:cs typeface="Times New Roman" panose="02020603050405020304" pitchFamily="18" charset="0"/>
              </a:rPr>
              <a:t> » se réfère aussi à une découverte).</a:t>
            </a:r>
          </a:p>
          <a:p>
            <a:pPr marL="342900" lvl="0" indent="-342900" defTabSz="914400" fontAlgn="base">
              <a:buClr>
                <a:srgbClr val="000000"/>
              </a:buClr>
              <a:buFont typeface="WingDings"/>
              <a:buChar char=""/>
              <a:defRPr/>
            </a:pPr>
            <a:r>
              <a:rPr lang="fr-FR" altLang="de-DE" sz="2400" dirty="0">
                <a:solidFill>
                  <a:srgbClr val="333333"/>
                </a:solidFill>
                <a:latin typeface="Calibri Light"/>
                <a:cs typeface="Times New Roman" panose="02020603050405020304" pitchFamily="18" charset="0"/>
              </a:rPr>
              <a:t>Les légendes sont souvent basées sur des faits sortis de leur contexte. La signification des détails est également largement exagérée (il est vrai que le paquet fut changé durant la Seconde Guerre Mondiale, mais ça ne prouve rien).</a:t>
            </a:r>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15</a:t>
            </a:fld>
            <a:endParaRPr lang="de-DE"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ces théories de conspirations prennent-elles forme?</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a:solidFill>
                  <a:srgbClr val="333333"/>
                </a:solidFill>
                <a:latin typeface="Calibri Light"/>
                <a:cs typeface="Times New Roman" panose="02020603050405020304" pitchFamily="18" charset="0"/>
              </a:rPr>
              <a:t>Il y a de nombreux exemples dans l’histoire où les minorités ou les personnes marginales ont été blâmées à tort pour des événements non contrôlables ou catastrophiques (par exemple, au Moyen-Âge, un pauvre mendiant pouvait facilement être accusé de sorcellerie de même que des gens appartenant à des minorités religieuses telles que les juifs).</a:t>
            </a:r>
          </a:p>
          <a:p>
            <a:pPr marL="342900" lvl="0" indent="-342900" defTabSz="914400" fontAlgn="base">
              <a:buClr>
                <a:srgbClr val="000000"/>
              </a:buClr>
              <a:buFont typeface="WingDings"/>
              <a:buChar char=""/>
            </a:pPr>
            <a:r>
              <a:rPr lang="fr-FR" altLang="de-DE" sz="2400" dirty="0">
                <a:solidFill>
                  <a:srgbClr val="333333"/>
                </a:solidFill>
                <a:latin typeface="Calibri Light"/>
                <a:cs typeface="Times New Roman" panose="02020603050405020304" pitchFamily="18" charset="0"/>
              </a:rPr>
              <a:t>Ces explications simples réduisent la tension et la peur et donnent une illusion de contrôle.</a:t>
            </a:r>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16</a:t>
            </a:fld>
            <a:endParaRPr lang="de-DE"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Pourquoi faisons-nous cela?</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defRPr/>
            </a:pPr>
            <a:r>
              <a:rPr lang="fr-FR" sz="2400">
                <a:solidFill>
                  <a:srgbClr val="333333"/>
                </a:solidFill>
                <a:latin typeface="Calibri Light"/>
                <a:cs typeface="Times New Roman" panose="02020603050405020304" pitchFamily="18" charset="0"/>
              </a:rPr>
              <a:t>Des études montrent que beaucoup de personnes souffrant de troubles psychotiques </a:t>
            </a:r>
            <a:r>
              <a:rPr lang="fr-CH" sz="2400" dirty="0">
                <a:solidFill>
                  <a:srgbClr val="333333"/>
                </a:solidFill>
                <a:latin typeface="Calibri Light"/>
                <a:cs typeface="Times New Roman" panose="02020603050405020304" pitchFamily="18" charset="0"/>
              </a:rPr>
              <a:t>(mais pas toutes!) </a:t>
            </a:r>
            <a:r>
              <a:rPr lang="fr-FR" sz="2400" dirty="0">
                <a:solidFill>
                  <a:srgbClr val="333333"/>
                </a:solidFill>
                <a:latin typeface="Calibri Light"/>
                <a:cs typeface="Times New Roman" panose="02020603050405020304" pitchFamily="18" charset="0"/>
              </a:rPr>
              <a:t>prennent des décisions sur la base de peu d’informations. Cette façon de prendre des décisions conduit facilement à des erreurs, bien plus que si l’on examine prudemment toute l’information disponible.</a:t>
            </a:r>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17</a:t>
            </a:fld>
            <a:endParaRPr lang="de-DE"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Pourquoi faisons-nous cela?</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defRPr/>
            </a:pPr>
            <a:r>
              <a:rPr lang="fr-FR" sz="2400">
                <a:solidFill>
                  <a:srgbClr val="333333"/>
                </a:solidFill>
                <a:latin typeface="Calibri Light"/>
                <a:cs typeface="Times New Roman" panose="02020603050405020304" pitchFamily="18" charset="0"/>
              </a:rPr>
              <a:t>Des études montrent que beaucoup de personnes souffrant de troubles psychotiques </a:t>
            </a:r>
            <a:r>
              <a:rPr lang="fr-CH" sz="2400" dirty="0">
                <a:solidFill>
                  <a:srgbClr val="333333"/>
                </a:solidFill>
                <a:latin typeface="Calibri Light"/>
                <a:cs typeface="Times New Roman" panose="02020603050405020304" pitchFamily="18" charset="0"/>
              </a:rPr>
              <a:t>(mais pas toutes!) </a:t>
            </a:r>
            <a:r>
              <a:rPr lang="fr-FR" sz="2400" dirty="0">
                <a:solidFill>
                  <a:srgbClr val="333333"/>
                </a:solidFill>
                <a:latin typeface="Calibri Light"/>
                <a:cs typeface="Times New Roman" panose="02020603050405020304" pitchFamily="18" charset="0"/>
              </a:rPr>
              <a:t>prennent des décisions sur la base de peu d’informations. Cette façon de prendre des décisions conduit facilement à des erreurs, bien plus que si l’on examine prudemment toute l’information disponible.</a:t>
            </a:r>
          </a:p>
          <a:p>
            <a:pPr marL="342900" lvl="0" indent="-342900" defTabSz="914400" fontAlgn="base">
              <a:buClr>
                <a:srgbClr val="000000"/>
              </a:buClr>
              <a:buFont typeface="WingDings"/>
              <a:buChar char=""/>
              <a:defRPr/>
            </a:pPr>
            <a:r>
              <a:rPr lang="fr-FR" sz="2400" dirty="0">
                <a:solidFill>
                  <a:srgbClr val="333333"/>
                </a:solidFill>
                <a:latin typeface="Calibri Light"/>
                <a:cs typeface="Times New Roman" panose="02020603050405020304" pitchFamily="18" charset="0"/>
              </a:rPr>
              <a:t>La perception de la réalité pour beaucoup de personnes atteintes de psychose </a:t>
            </a:r>
            <a:r>
              <a:rPr lang="fr-CH" sz="2400" dirty="0">
                <a:solidFill>
                  <a:srgbClr val="333333"/>
                </a:solidFill>
                <a:latin typeface="Calibri Light"/>
                <a:cs typeface="Times New Roman" panose="02020603050405020304" pitchFamily="18" charset="0"/>
              </a:rPr>
              <a:t>(mais pas toutes!) </a:t>
            </a:r>
            <a:r>
              <a:rPr lang="fr-FR" sz="2400" dirty="0">
                <a:solidFill>
                  <a:srgbClr val="333333"/>
                </a:solidFill>
                <a:latin typeface="Calibri Light"/>
                <a:cs typeface="Times New Roman" panose="02020603050405020304" pitchFamily="18" charset="0"/>
              </a:rPr>
              <a:t>est altérée. Des interprétations improbables que beaucoup de gens négligeraient sont alors prises en considération.</a:t>
            </a:r>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18</a:t>
            </a:fld>
            <a:endParaRPr lang="de-DE"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le saut aux conclusions induit de mauvaises interprétations durant la psychose – exemples</a:t>
            </a:r>
            <a:endParaRPr lang="en-US" sz="3600">
              <a:latin typeface="Calibri Light"/>
            </a:endParaRP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19</a:t>
            </a:fld>
            <a:endParaRPr lang="de-DE" dirty="0"/>
          </a:p>
        </p:txBody>
      </p:sp>
      <p:sp>
        <p:nvSpPr>
          <p:cNvPr id="34841" name="Rechteck 1"/>
          <p:cNvSpPr>
            <a:spLocks noChangeArrowheads="1"/>
          </p:cNvSpPr>
          <p:nvPr/>
        </p:nvSpPr>
        <p:spPr bwMode="auto">
          <a:xfrm>
            <a:off x="408954" y="5661026"/>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fr-FR" altLang="de-DE" sz="2000" b="0" dirty="0">
                <a:solidFill>
                  <a:srgbClr val="004992"/>
                </a:solidFill>
                <a:latin typeface="Calibri Light"/>
              </a:rPr>
              <a:t>Est-ce que quelqu’un pourrait raconter brièvement une expérience personnelle ?</a:t>
            </a:r>
          </a:p>
        </p:txBody>
      </p:sp>
      <p:graphicFrame>
        <p:nvGraphicFramePr>
          <p:cNvPr id="7" name="Content Placeholder 8"/>
          <p:cNvGraphicFramePr>
            <a:graphicFrameLocks/>
          </p:cNvGraphicFramePr>
          <p:nvPr>
            <p:extLst>
              <p:ext uri="{D42A27DB-BD31-4B8C-83A1-F6EECF244321}">
                <p14:modId xmlns:p14="http://schemas.microsoft.com/office/powerpoint/2010/main" val="1108179794"/>
              </p:ext>
            </p:extLst>
          </p:nvPr>
        </p:nvGraphicFramePr>
        <p:xfrm>
          <a:off x="409575" y="2244792"/>
          <a:ext cx="11339514" cy="3200432"/>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80808"/>
                          </a:solidFill>
                          <a:effectLst/>
                          <a:latin typeface="Calibri Light"/>
                          <a:ea typeface="ＭＳ Ｐゴシック" pitchFamily="34" charset="-128"/>
                          <a:cs typeface="Times New Roman" pitchFamily="18" charset="0"/>
                        </a:rPr>
                        <a:t>Evénement</a:t>
                      </a: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080808"/>
                          </a:solidFill>
                          <a:effectLst/>
                          <a:latin typeface="Calibri Light"/>
                          <a:ea typeface="ＭＳ Ｐゴシック" pitchFamily="34" charset="-128"/>
                          <a:cs typeface="Times New Roman" pitchFamily="18" charset="0"/>
                        </a:rPr>
                        <a:t>Explications durant la psychose</a:t>
                      </a: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080808"/>
                          </a:solidFill>
                          <a:effectLst/>
                          <a:latin typeface="Calibri Light"/>
                          <a:ea typeface="ＭＳ Ｐゴシック" pitchFamily="34" charset="-128"/>
                          <a:cs typeface="Times New Roman" pitchFamily="18" charset="0"/>
                        </a:rPr>
                        <a:t>Autres explications</a:t>
                      </a:r>
                      <a:endParaRPr kumimoji="0" lang="de-DE" sz="1800" b="0" i="0" u="none" strike="noStrike" cap="none" normalizeH="0" baseline="0" dirty="0">
                        <a:ln>
                          <a:noFill/>
                        </a:ln>
                        <a:solidFill>
                          <a:srgbClr val="080808"/>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La nourriture a un goût étrange.</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Du poison.</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Une mauvaise cuisine; les aliments sont passés de date.</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Votre petite amie a une odeur différente quand elle rentre le soir.</a:t>
                      </a:r>
                      <a:endPar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Vous êtes convaincu qu’elle vous trompe.</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Votre petite amie a un nouveau parfum et s’attend plutôt à des compliments qu’à des accusations.</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La chanson “Hero” de Mariah Carey passe sans cesse à la radio.</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C’est un message secret pour vous faire savoir que vous devez sauver le monde.</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La radio passe ce type de musique pop.</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5"/>
          <p:cNvSpPr>
            <a:spLocks noGrp="1" noChangeArrowheads="1"/>
          </p:cNvSpPr>
          <p:nvPr>
            <p:ph type="title"/>
          </p:nvPr>
        </p:nvSpPr>
        <p:spPr>
          <a:noFill/>
        </p:spPr>
        <p:txBody>
          <a:bodyPr/>
          <a:lstStyle/>
          <a:p>
            <a:pPr eaLnBrk="1" hangingPunct="1"/>
            <a:r>
              <a:rPr lang="fr-CH" altLang="de-DE" sz="3600">
                <a:solidFill>
                  <a:schemeClr val="accent1"/>
                </a:solidFill>
                <a:latin typeface="Calibri Light"/>
              </a:rPr>
              <a:t>Exercice</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333333"/>
                </a:solidFill>
                <a:latin typeface="Calibri Light"/>
                <a:cs typeface="Times New Roman" panose="02020603050405020304" pitchFamily="18" charset="0"/>
              </a:rPr>
              <a:t>Dans les exercices suivants, vous allez voir des peintures. Essayez, s’il vous plaît, d’identifier le bon titre pour chaque peinture, et éliminez ceux qui ne conviennent pas.</a:t>
            </a:r>
          </a:p>
        </p:txBody>
      </p:sp>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20</a:t>
            </a:fld>
            <a:endParaRPr lang="de-DE"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5"/>
          <p:cNvSpPr>
            <a:spLocks noGrp="1" noChangeArrowheads="1"/>
          </p:cNvSpPr>
          <p:nvPr>
            <p:ph type="title"/>
          </p:nvPr>
        </p:nvSpPr>
        <p:spPr>
          <a:noFill/>
        </p:spPr>
        <p:txBody>
          <a:bodyPr/>
          <a:lstStyle/>
          <a:p>
            <a:pPr eaLnBrk="1" hangingPunct="1"/>
            <a:r>
              <a:rPr lang="fr-CH" altLang="de-DE" sz="3600">
                <a:solidFill>
                  <a:schemeClr val="accent1"/>
                </a:solidFill>
                <a:latin typeface="Calibri Light"/>
              </a:rPr>
              <a:t>Exercice</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333333"/>
                </a:solidFill>
                <a:latin typeface="Calibri Light"/>
                <a:cs typeface="Times New Roman" panose="02020603050405020304" pitchFamily="18" charset="0"/>
              </a:rPr>
              <a:t>Dans les exercices suivants, vous allez voir des peintures. Essayez, s’il vous plaît, d’identifier le bon titre pour chaque peinture, et éliminez ceux qui ne conviennent pas.</a:t>
            </a:r>
          </a:p>
          <a:p>
            <a:pPr marL="342900" lvl="0" indent="-342900" defTabSz="914400" fontAlgn="base">
              <a:buClr>
                <a:srgbClr val="000000"/>
              </a:buClr>
              <a:buFont typeface="WingDings"/>
              <a:buChar char=""/>
            </a:pPr>
            <a:r>
              <a:rPr lang="fr-FR" altLang="de-DE" sz="2400" dirty="0">
                <a:solidFill>
                  <a:srgbClr val="333333"/>
                </a:solidFill>
                <a:latin typeface="Calibri Light"/>
                <a:cs typeface="Times New Roman" panose="02020603050405020304" pitchFamily="18" charset="0"/>
              </a:rPr>
              <a:t>Discutez les </a:t>
            </a:r>
            <a:r>
              <a:rPr lang="fr-FR" altLang="de-DE" sz="2400" i="1" dirty="0">
                <a:solidFill>
                  <a:srgbClr val="004992"/>
                </a:solidFill>
                <a:latin typeface="Calibri Light"/>
                <a:cs typeface="Times New Roman" panose="02020603050405020304" pitchFamily="18" charset="0"/>
              </a:rPr>
              <a:t>pour </a:t>
            </a:r>
            <a:r>
              <a:rPr lang="fr-FR" altLang="de-DE" sz="2400" dirty="0">
                <a:solidFill>
                  <a:srgbClr val="004992"/>
                </a:solidFill>
                <a:latin typeface="Calibri Light"/>
                <a:cs typeface="Times New Roman" panose="02020603050405020304" pitchFamily="18" charset="0"/>
              </a:rPr>
              <a:t>et les </a:t>
            </a:r>
            <a:r>
              <a:rPr lang="fr-FR" altLang="de-DE" sz="2400" i="1" dirty="0">
                <a:solidFill>
                  <a:srgbClr val="004992"/>
                </a:solidFill>
                <a:latin typeface="Calibri Light"/>
                <a:cs typeface="Times New Roman" panose="02020603050405020304" pitchFamily="18" charset="0"/>
              </a:rPr>
              <a:t>contre</a:t>
            </a:r>
            <a:r>
              <a:rPr lang="fr-FR" altLang="de-DE" sz="2400" dirty="0">
                <a:solidFill>
                  <a:srgbClr val="004992"/>
                </a:solidFill>
                <a:latin typeface="Calibri Light"/>
                <a:cs typeface="Times New Roman" panose="02020603050405020304" pitchFamily="18" charset="0"/>
              </a:rPr>
              <a:t> </a:t>
            </a:r>
            <a:r>
              <a:rPr lang="fr-FR" altLang="de-DE" sz="2400" dirty="0">
                <a:solidFill>
                  <a:srgbClr val="333333"/>
                </a:solidFill>
                <a:latin typeface="Calibri Light"/>
                <a:cs typeface="Times New Roman" panose="02020603050405020304" pitchFamily="18" charset="0"/>
              </a:rPr>
              <a:t>de chaque interprétation.</a:t>
            </a:r>
          </a:p>
        </p:txBody>
      </p:sp>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21</a:t>
            </a:fld>
            <a:endParaRPr lang="de-DE" dirty="0"/>
          </a:p>
        </p:txBody>
      </p:sp>
    </p:spTree>
    <p:extLst>
      <p:ext uri="{BB962C8B-B14F-4D97-AF65-F5344CB8AC3E}">
        <p14:creationId xmlns:p14="http://schemas.microsoft.com/office/powerpoint/2010/main" val="41080551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5"/>
          <p:cNvSpPr>
            <a:spLocks noGrp="1" noChangeArrowheads="1"/>
          </p:cNvSpPr>
          <p:nvPr>
            <p:ph type="title"/>
          </p:nvPr>
        </p:nvSpPr>
        <p:spPr>
          <a:noFill/>
        </p:spPr>
        <p:txBody>
          <a:bodyPr/>
          <a:lstStyle/>
          <a:p>
            <a:pPr eaLnBrk="1" hangingPunct="1"/>
            <a:r>
              <a:rPr lang="fr-CH" altLang="de-DE" sz="3600">
                <a:solidFill>
                  <a:schemeClr val="accent1"/>
                </a:solidFill>
                <a:latin typeface="Calibri Light"/>
              </a:rPr>
              <a:t>Exercice</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333333"/>
                </a:solidFill>
                <a:latin typeface="Calibri Light"/>
                <a:cs typeface="Times New Roman" panose="02020603050405020304" pitchFamily="18" charset="0"/>
              </a:rPr>
              <a:t>Dans les exercices suivants, vous allez voir des peintures. Essayez, s’il vous plaît, d’identifier le bon titre pour chaque peinture, et éliminez ceux qui ne conviennent pas.</a:t>
            </a:r>
          </a:p>
          <a:p>
            <a:pPr marL="342900" lvl="0" indent="-342900" defTabSz="914400" fontAlgn="base">
              <a:buClr>
                <a:srgbClr val="000000"/>
              </a:buClr>
              <a:buFont typeface="WingDings"/>
              <a:buChar char=""/>
            </a:pPr>
            <a:r>
              <a:rPr lang="fr-FR" altLang="de-DE" sz="2400" dirty="0">
                <a:solidFill>
                  <a:srgbClr val="333333"/>
                </a:solidFill>
                <a:latin typeface="Calibri Light"/>
                <a:cs typeface="Times New Roman" panose="02020603050405020304" pitchFamily="18" charset="0"/>
              </a:rPr>
              <a:t>Discutez les </a:t>
            </a:r>
            <a:r>
              <a:rPr lang="fr-FR" altLang="de-DE" sz="2400" i="1" dirty="0">
                <a:solidFill>
                  <a:srgbClr val="004992"/>
                </a:solidFill>
                <a:latin typeface="Calibri Light"/>
                <a:cs typeface="Times New Roman" panose="02020603050405020304" pitchFamily="18" charset="0"/>
              </a:rPr>
              <a:t>pour </a:t>
            </a:r>
            <a:r>
              <a:rPr lang="fr-FR" altLang="de-DE" sz="2400" dirty="0">
                <a:solidFill>
                  <a:srgbClr val="004992"/>
                </a:solidFill>
                <a:latin typeface="Calibri Light"/>
                <a:cs typeface="Times New Roman" panose="02020603050405020304" pitchFamily="18" charset="0"/>
              </a:rPr>
              <a:t>et les </a:t>
            </a:r>
            <a:r>
              <a:rPr lang="fr-FR" altLang="de-DE" sz="2400" i="1" dirty="0">
                <a:solidFill>
                  <a:srgbClr val="004992"/>
                </a:solidFill>
                <a:latin typeface="Calibri Light"/>
                <a:cs typeface="Times New Roman" panose="02020603050405020304" pitchFamily="18" charset="0"/>
              </a:rPr>
              <a:t>contre</a:t>
            </a:r>
            <a:r>
              <a:rPr lang="fr-FR" altLang="de-DE" sz="2400" dirty="0">
                <a:solidFill>
                  <a:srgbClr val="004992"/>
                </a:solidFill>
                <a:latin typeface="Calibri Light"/>
                <a:cs typeface="Times New Roman" panose="02020603050405020304" pitchFamily="18" charset="0"/>
              </a:rPr>
              <a:t> </a:t>
            </a:r>
            <a:r>
              <a:rPr lang="fr-FR" altLang="de-DE" sz="2400" dirty="0">
                <a:solidFill>
                  <a:srgbClr val="333333"/>
                </a:solidFill>
                <a:latin typeface="Calibri Light"/>
                <a:cs typeface="Times New Roman" panose="02020603050405020304" pitchFamily="18" charset="0"/>
              </a:rPr>
              <a:t>de chaque interprétation.</a:t>
            </a:r>
          </a:p>
          <a:p>
            <a:pPr marL="342900" lvl="0" indent="-342900" defTabSz="914400" fontAlgn="base">
              <a:buClr>
                <a:srgbClr val="000000"/>
              </a:buClr>
              <a:buFont typeface="WingDings"/>
              <a:buChar char=""/>
            </a:pPr>
            <a:r>
              <a:rPr lang="fr-CH" altLang="ko-KR" sz="2400" dirty="0">
                <a:solidFill>
                  <a:srgbClr val="333333"/>
                </a:solidFill>
                <a:latin typeface="Calibri Light"/>
                <a:ea typeface="Gulim" pitchFamily="34" charset="-127"/>
                <a:cs typeface="Times New Roman" panose="02020603050405020304" pitchFamily="18" charset="0"/>
              </a:rPr>
              <a:t>S’il-vous plait estimez votre degré de confiance dans votre jugement.</a:t>
            </a:r>
            <a:endParaRPr lang="fr-FR" altLang="de-DE" sz="2400" dirty="0">
              <a:solidFill>
                <a:srgbClr val="333333"/>
              </a:solidFill>
              <a:latin typeface="Calibri Light"/>
              <a:cs typeface="Times New Roman" panose="02020603050405020304" pitchFamily="18" charset="0"/>
            </a:endParaRPr>
          </a:p>
        </p:txBody>
      </p:sp>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22</a:t>
            </a:fld>
            <a:endParaRPr lang="de-DE" dirty="0"/>
          </a:p>
        </p:txBody>
      </p:sp>
    </p:spTree>
    <p:extLst>
      <p:ext uri="{BB962C8B-B14F-4D97-AF65-F5344CB8AC3E}">
        <p14:creationId xmlns:p14="http://schemas.microsoft.com/office/powerpoint/2010/main" val="25235888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5"/>
          <p:cNvSpPr>
            <a:spLocks noGrp="1" noChangeArrowheads="1"/>
          </p:cNvSpPr>
          <p:nvPr>
            <p:ph type="title"/>
          </p:nvPr>
        </p:nvSpPr>
        <p:spPr>
          <a:noFill/>
        </p:spPr>
        <p:txBody>
          <a:bodyPr/>
          <a:lstStyle/>
          <a:p>
            <a:pPr eaLnBrk="1" hangingPunct="1"/>
            <a:r>
              <a:rPr lang="fr-CH" altLang="de-DE" sz="3600">
                <a:solidFill>
                  <a:schemeClr val="accent1"/>
                </a:solidFill>
                <a:latin typeface="Calibri Light"/>
              </a:rPr>
              <a:t>Exercice</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333333"/>
                </a:solidFill>
                <a:latin typeface="Calibri Light"/>
                <a:cs typeface="Times New Roman" panose="02020603050405020304" pitchFamily="18" charset="0"/>
              </a:rPr>
              <a:t>Dans les exercices suivants, vous allez voir des peintures. Essayez, s’il vous plaît, d’identifier le bon titre pour chaque peinture, et éliminez ceux qui ne conviennent pas.</a:t>
            </a:r>
          </a:p>
          <a:p>
            <a:pPr marL="342900" lvl="0" indent="-342900" defTabSz="914400" fontAlgn="base">
              <a:buClr>
                <a:srgbClr val="000000"/>
              </a:buClr>
              <a:buFont typeface="WingDings"/>
              <a:buChar char=""/>
            </a:pPr>
            <a:r>
              <a:rPr lang="fr-FR" altLang="de-DE" sz="2400" dirty="0">
                <a:solidFill>
                  <a:srgbClr val="333333"/>
                </a:solidFill>
                <a:latin typeface="Calibri Light"/>
                <a:cs typeface="Times New Roman" panose="02020603050405020304" pitchFamily="18" charset="0"/>
              </a:rPr>
              <a:t>Discutez les </a:t>
            </a:r>
            <a:r>
              <a:rPr lang="fr-FR" altLang="de-DE" sz="2400" i="1" dirty="0">
                <a:solidFill>
                  <a:srgbClr val="004992"/>
                </a:solidFill>
                <a:latin typeface="Calibri Light"/>
                <a:cs typeface="Times New Roman" panose="02020603050405020304" pitchFamily="18" charset="0"/>
              </a:rPr>
              <a:t>pour </a:t>
            </a:r>
            <a:r>
              <a:rPr lang="fr-FR" altLang="de-DE" sz="2400" dirty="0">
                <a:solidFill>
                  <a:srgbClr val="004992"/>
                </a:solidFill>
                <a:latin typeface="Calibri Light"/>
                <a:cs typeface="Times New Roman" panose="02020603050405020304" pitchFamily="18" charset="0"/>
              </a:rPr>
              <a:t>et les </a:t>
            </a:r>
            <a:r>
              <a:rPr lang="fr-FR" altLang="de-DE" sz="2400" i="1" dirty="0">
                <a:solidFill>
                  <a:srgbClr val="004992"/>
                </a:solidFill>
                <a:latin typeface="Calibri Light"/>
                <a:cs typeface="Times New Roman" panose="02020603050405020304" pitchFamily="18" charset="0"/>
              </a:rPr>
              <a:t>contre</a:t>
            </a:r>
            <a:r>
              <a:rPr lang="fr-FR" altLang="de-DE" sz="2400" dirty="0">
                <a:solidFill>
                  <a:srgbClr val="004992"/>
                </a:solidFill>
                <a:latin typeface="Calibri Light"/>
                <a:cs typeface="Times New Roman" panose="02020603050405020304" pitchFamily="18" charset="0"/>
              </a:rPr>
              <a:t> </a:t>
            </a:r>
            <a:r>
              <a:rPr lang="fr-FR" altLang="de-DE" sz="2400" dirty="0">
                <a:solidFill>
                  <a:srgbClr val="333333"/>
                </a:solidFill>
                <a:latin typeface="Calibri Light"/>
                <a:cs typeface="Times New Roman" panose="02020603050405020304" pitchFamily="18" charset="0"/>
              </a:rPr>
              <a:t>de chaque interprétation.</a:t>
            </a:r>
          </a:p>
          <a:p>
            <a:pPr marL="342900" lvl="0" indent="-342900" defTabSz="914400" fontAlgn="base">
              <a:buClr>
                <a:srgbClr val="000000"/>
              </a:buClr>
              <a:buFont typeface="WingDings"/>
              <a:buChar char=""/>
            </a:pPr>
            <a:r>
              <a:rPr lang="fr-CH" altLang="ko-KR" sz="2400" dirty="0">
                <a:solidFill>
                  <a:srgbClr val="333333"/>
                </a:solidFill>
                <a:latin typeface="Calibri Light"/>
                <a:ea typeface="Gulim" pitchFamily="34" charset="-127"/>
                <a:cs typeface="Times New Roman" panose="02020603050405020304" pitchFamily="18" charset="0"/>
              </a:rPr>
              <a:t>S’il-vous plait estimez votre degré de confiance dans votre jugement.</a:t>
            </a:r>
          </a:p>
          <a:p>
            <a:pPr marL="342900" lvl="0" indent="-342900" defTabSz="914400" fontAlgn="base">
              <a:buClr>
                <a:srgbClr val="000000"/>
              </a:buClr>
              <a:buFont typeface="WingDings"/>
              <a:buChar char=""/>
            </a:pPr>
            <a:r>
              <a:rPr lang="fr-FR" altLang="de-DE" sz="2400" dirty="0">
                <a:solidFill>
                  <a:srgbClr val="333333"/>
                </a:solidFill>
                <a:latin typeface="Calibri Light"/>
                <a:cs typeface="Times New Roman" panose="02020603050405020304" pitchFamily="18" charset="0"/>
              </a:rPr>
              <a:t>Portez une attention spéciale aux éléments qui éliminent clairement une interprétation. </a:t>
            </a:r>
          </a:p>
        </p:txBody>
      </p:sp>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23</a:t>
            </a:fld>
            <a:endParaRPr lang="de-DE" dirty="0"/>
          </a:p>
        </p:txBody>
      </p:sp>
    </p:spTree>
    <p:extLst>
      <p:ext uri="{BB962C8B-B14F-4D97-AF65-F5344CB8AC3E}">
        <p14:creationId xmlns:p14="http://schemas.microsoft.com/office/powerpoint/2010/main" val="33976985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Bonnes nouvelles</a:t>
            </a:r>
          </a:p>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L'enfant mort</a:t>
            </a:r>
          </a:p>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La conscription</a:t>
            </a:r>
          </a:p>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Message triste</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24</a:t>
            </a:fld>
            <a:endParaRPr lang="de-DE" dirty="0"/>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Calibri Light"/>
              </a:rPr>
              <a:t>Bonnes nouvelles</a:t>
            </a:r>
          </a:p>
          <a:p>
            <a:pPr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Calibri Light"/>
              </a:rPr>
              <a:t>L'enfant mort</a:t>
            </a:r>
          </a:p>
          <a:p>
            <a:pPr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Calibri Light"/>
              </a:rPr>
              <a:t>La conscription</a:t>
            </a:r>
          </a:p>
          <a:p>
            <a:pPr eaLnBrk="1" hangingPunct="1">
              <a:lnSpc>
                <a:spcPct val="105000"/>
              </a:lnSpc>
              <a:spcBef>
                <a:spcPts val="1999"/>
              </a:spcBef>
              <a:spcAft>
                <a:spcPts val="0"/>
              </a:spcAft>
              <a:buClr>
                <a:srgbClr val="004992"/>
              </a:buClr>
              <a:buFont typeface="WingDings"/>
              <a:buAutoNum type="alphaLcPeriod"/>
            </a:pPr>
            <a:r>
              <a:rPr lang="fr-FR" altLang="de-DE" sz="2400" b="0" dirty="0">
                <a:solidFill>
                  <a:srgbClr val="004992"/>
                </a:solidFill>
                <a:latin typeface="Calibri Light"/>
              </a:rPr>
              <a:t>Message triste</a:t>
            </a:r>
            <a:br>
              <a:rPr lang="fr-FR" altLang="de-DE" sz="2400" b="0" dirty="0">
                <a:solidFill>
                  <a:srgbClr val="004992"/>
                </a:solidFill>
                <a:latin typeface="Calibri Light"/>
              </a:rPr>
            </a:br>
            <a:r>
              <a:rPr lang="fr-FR" altLang="de-DE" sz="1800" b="0" dirty="0">
                <a:solidFill>
                  <a:srgbClr val="004992"/>
                </a:solidFill>
                <a:latin typeface="Calibri Light"/>
              </a:rPr>
              <a:t>(Peter </a:t>
            </a:r>
            <a:r>
              <a:rPr lang="fr-FR" altLang="de-DE" sz="1800" b="0" dirty="0" err="1">
                <a:solidFill>
                  <a:srgbClr val="004992"/>
                </a:solidFill>
                <a:latin typeface="Calibri Light"/>
              </a:rPr>
              <a:t>Fendi</a:t>
            </a:r>
            <a:r>
              <a:rPr lang="fr-FR" altLang="de-DE" sz="1800" b="0" dirty="0">
                <a:solidFill>
                  <a:srgbClr val="004992"/>
                </a:solidFill>
                <a:latin typeface="Calibri Light"/>
              </a:rPr>
              <a:t>, 1838)</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25</a:t>
            </a:fld>
            <a:endParaRPr lang="de-DE" dirty="0"/>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ext Box 7"/>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Éducation 				</a:t>
            </a:r>
          </a:p>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Soupe au monastère</a:t>
            </a:r>
          </a:p>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Avant la messe	</a:t>
            </a:r>
          </a:p>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La conversion</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26</a:t>
            </a:fld>
            <a:endParaRPr lang="de-DE" dirty="0"/>
          </a:p>
        </p:txBody>
      </p:sp>
      <p:pic>
        <p:nvPicPr>
          <p:cNvPr id="7" name="Picture 6"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Calibri Light"/>
              </a:rPr>
              <a:t>Éducation 				</a:t>
            </a:r>
          </a:p>
          <a:p>
            <a:pPr eaLnBrk="1" hangingPunct="1">
              <a:lnSpc>
                <a:spcPct val="105000"/>
              </a:lnSpc>
              <a:spcBef>
                <a:spcPts val="1999"/>
              </a:spcBef>
              <a:spcAft>
                <a:spcPts val="0"/>
              </a:spcAft>
              <a:buClr>
                <a:srgbClr val="004992"/>
              </a:buClr>
              <a:buFont typeface="WingDings"/>
              <a:buAutoNum type="alphaLcPeriod"/>
            </a:pPr>
            <a:r>
              <a:rPr lang="fr-FR" altLang="de-DE" sz="2400" b="0" dirty="0">
                <a:solidFill>
                  <a:srgbClr val="004992"/>
                </a:solidFill>
                <a:latin typeface="Calibri Light"/>
              </a:rPr>
              <a:t>Soupe au monastère</a:t>
            </a:r>
            <a:br>
              <a:rPr lang="fr-FR" altLang="de-DE" sz="2400" b="0" dirty="0">
                <a:solidFill>
                  <a:srgbClr val="004992"/>
                </a:solidFill>
                <a:latin typeface="Calibri Light"/>
              </a:rPr>
            </a:br>
            <a:r>
              <a:rPr lang="fr-FR" altLang="de-DE" sz="1800" b="0" dirty="0">
                <a:solidFill>
                  <a:srgbClr val="004992"/>
                </a:solidFill>
                <a:latin typeface="Calibri Light"/>
              </a:rPr>
              <a:t>(Anton </a:t>
            </a:r>
            <a:r>
              <a:rPr lang="fr-FR" altLang="de-DE" sz="1800" b="0" dirty="0" err="1">
                <a:solidFill>
                  <a:srgbClr val="004992"/>
                </a:solidFill>
                <a:latin typeface="Calibri Light"/>
              </a:rPr>
              <a:t>Mangold</a:t>
            </a:r>
            <a:r>
              <a:rPr lang="fr-FR" altLang="de-DE" sz="1800" b="0" dirty="0">
                <a:solidFill>
                  <a:srgbClr val="004992"/>
                </a:solidFill>
                <a:latin typeface="Calibri Light"/>
              </a:rPr>
              <a:t>, 1888)</a:t>
            </a:r>
          </a:p>
          <a:p>
            <a:pPr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Calibri Light"/>
              </a:rPr>
              <a:t>Avant la messe	</a:t>
            </a:r>
          </a:p>
          <a:p>
            <a:pPr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Calibri Light"/>
              </a:rPr>
              <a:t>La conversion</a:t>
            </a:r>
          </a:p>
        </p:txBody>
      </p:sp>
      <p:sp>
        <p:nvSpPr>
          <p:cNvPr id="43012" name="Rectangle 5"/>
          <p:cNvSpPr>
            <a:spLocks noChangeArrowheads="1"/>
          </p:cNvSpPr>
          <p:nvPr/>
        </p:nvSpPr>
        <p:spPr bwMode="auto">
          <a:xfrm>
            <a:off x="1969013" y="4868863"/>
            <a:ext cx="310213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fr-FR" altLang="de-DE" sz="800" b="0">
                <a:latin typeface="Calibri Light"/>
              </a:rPr>
              <a:t>Avec l'accord généreux du musée de la culture du pain (Ulm, Germany)</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27</a:t>
            </a:fld>
            <a:endParaRPr lang="de-DE" dirty="0"/>
          </a:p>
        </p:txBody>
      </p:sp>
      <p:pic>
        <p:nvPicPr>
          <p:cNvPr id="8" name="Picture 5"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La guerre</a:t>
            </a:r>
          </a:p>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Annonce de l'arrivée du Christ</a:t>
            </a:r>
          </a:p>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Le cheval noir</a:t>
            </a:r>
          </a:p>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Le cheval à bascule</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28</a:t>
            </a:fld>
            <a:endParaRPr lang="de-DE" dirty="0"/>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fr-CH" altLang="de-DE" sz="2400" b="0" dirty="0">
                <a:solidFill>
                  <a:srgbClr val="004992"/>
                </a:solidFill>
                <a:latin typeface="Calibri Light"/>
              </a:rPr>
              <a:t>La guerre</a:t>
            </a:r>
            <a:br>
              <a:rPr lang="fr-CH" altLang="de-DE" sz="2400" b="0" dirty="0">
                <a:solidFill>
                  <a:srgbClr val="004992"/>
                </a:solidFill>
                <a:latin typeface="Calibri Light"/>
              </a:rPr>
            </a:br>
            <a:r>
              <a:rPr lang="fr-CH" altLang="de-DE" sz="1800" b="0" dirty="0">
                <a:solidFill>
                  <a:srgbClr val="004992"/>
                </a:solidFill>
                <a:latin typeface="Calibri Light"/>
              </a:rPr>
              <a:t>(Henri Julien F. Rousseau, 1894)</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Annonce de l'arrivée du Christ</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cheval noir</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cheval à bascule</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29</a:t>
            </a:fld>
            <a:endParaRPr lang="de-DE" dirty="0"/>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Text Box 7"/>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Empoisonnement</a:t>
            </a:r>
          </a:p>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Pourquoi l'ai-je épousé?</a:t>
            </a:r>
          </a:p>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Suicide</a:t>
            </a:r>
          </a:p>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La mère désespérée</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30</a:t>
            </a:fld>
            <a:endParaRPr lang="de-DE" dirty="0"/>
          </a:p>
        </p:txBody>
      </p:sp>
      <p:pic>
        <p:nvPicPr>
          <p:cNvPr id="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Calibri Light"/>
              </a:rPr>
              <a:t>Empoisonnement</a:t>
            </a:r>
          </a:p>
          <a:p>
            <a:pPr eaLnBrk="1" hangingPunct="1">
              <a:lnSpc>
                <a:spcPct val="105000"/>
              </a:lnSpc>
              <a:spcBef>
                <a:spcPts val="1999"/>
              </a:spcBef>
              <a:spcAft>
                <a:spcPts val="0"/>
              </a:spcAft>
              <a:buClr>
                <a:srgbClr val="004992"/>
              </a:buClr>
              <a:buFont typeface="WingDings"/>
              <a:buAutoNum type="alphaLcPeriod"/>
            </a:pPr>
            <a:r>
              <a:rPr lang="fr-FR" altLang="de-DE" sz="2400" b="0" dirty="0">
                <a:solidFill>
                  <a:srgbClr val="004992"/>
                </a:solidFill>
                <a:latin typeface="Calibri Light"/>
              </a:rPr>
              <a:t>Pourquoi l'ai-je épousé?</a:t>
            </a:r>
            <a:br>
              <a:rPr lang="fr-FR" altLang="de-DE" sz="2400" b="0" dirty="0">
                <a:solidFill>
                  <a:srgbClr val="004992"/>
                </a:solidFill>
                <a:latin typeface="Calibri Light"/>
              </a:rPr>
            </a:br>
            <a:r>
              <a:rPr lang="fr-FR" altLang="de-DE" sz="1800" b="0" dirty="0">
                <a:solidFill>
                  <a:srgbClr val="004992"/>
                </a:solidFill>
                <a:latin typeface="Calibri Light"/>
              </a:rPr>
              <a:t>(Murray, ca. 1940)</a:t>
            </a:r>
          </a:p>
          <a:p>
            <a:pPr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Calibri Light"/>
              </a:rPr>
              <a:t>Suicide</a:t>
            </a:r>
          </a:p>
          <a:p>
            <a:pPr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Calibri Light"/>
              </a:rPr>
              <a:t>La mère désespérée</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31</a:t>
            </a:fld>
            <a:endParaRPr lang="de-DE" dirty="0"/>
          </a:p>
        </p:txBody>
      </p:sp>
      <p:pic>
        <p:nvPicPr>
          <p:cNvPr id="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Calibri Light"/>
              </a:rPr>
              <a:t>L'émeute</a:t>
            </a:r>
          </a:p>
          <a:p>
            <a:pPr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Calibri Light"/>
              </a:rPr>
              <a:t>Jour de marché</a:t>
            </a:r>
          </a:p>
          <a:p>
            <a:pPr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Calibri Light"/>
              </a:rPr>
              <a:t>Pays de cocagne</a:t>
            </a:r>
          </a:p>
          <a:p>
            <a:pPr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Calibri Light"/>
              </a:rPr>
              <a:t>Jeux d’enfants</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32</a:t>
            </a:fld>
            <a:endParaRPr lang="de-DE" dirty="0"/>
          </a:p>
        </p:txBody>
      </p:sp>
      <p:pic>
        <p:nvPicPr>
          <p:cNvPr id="7"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Calibri Light"/>
              </a:rPr>
              <a:t>L'émeute</a:t>
            </a:r>
          </a:p>
          <a:p>
            <a:pPr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Calibri Light"/>
              </a:rPr>
              <a:t>Jour de marché</a:t>
            </a:r>
          </a:p>
          <a:p>
            <a:pPr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Calibri Light"/>
              </a:rPr>
              <a:t>Pays de cocagne</a:t>
            </a:r>
          </a:p>
          <a:p>
            <a:pPr eaLnBrk="1" hangingPunct="1">
              <a:lnSpc>
                <a:spcPct val="105000"/>
              </a:lnSpc>
              <a:spcBef>
                <a:spcPts val="1999"/>
              </a:spcBef>
              <a:spcAft>
                <a:spcPts val="0"/>
              </a:spcAft>
              <a:buClr>
                <a:srgbClr val="004992"/>
              </a:buClr>
              <a:buFont typeface="WingDings"/>
              <a:buAutoNum type="alphaLcPeriod"/>
            </a:pPr>
            <a:r>
              <a:rPr lang="fr-FR" altLang="de-DE" sz="2400" b="0" dirty="0">
                <a:solidFill>
                  <a:srgbClr val="004992"/>
                </a:solidFill>
                <a:latin typeface="Calibri Light"/>
              </a:rPr>
              <a:t>Jeux d’enfants</a:t>
            </a:r>
            <a:br>
              <a:rPr lang="fr-FR" altLang="de-DE" sz="2400" b="0" dirty="0">
                <a:solidFill>
                  <a:srgbClr val="004992"/>
                </a:solidFill>
                <a:latin typeface="Calibri Light"/>
              </a:rPr>
            </a:br>
            <a:r>
              <a:rPr lang="fr-FR" altLang="de-DE" sz="1800" b="0" dirty="0">
                <a:solidFill>
                  <a:srgbClr val="004992"/>
                </a:solidFill>
                <a:latin typeface="Calibri Light"/>
              </a:rPr>
              <a:t>(Pieter d. Ä. Bruegel, 1560)</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33</a:t>
            </a:fld>
            <a:endParaRPr lang="de-DE" dirty="0"/>
          </a:p>
        </p:txBody>
      </p:sp>
      <p:pic>
        <p:nvPicPr>
          <p:cNvPr id="7"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err="1"/>
              <a:t>Facultatif</a:t>
            </a:r>
            <a:r>
              <a:rPr lang="de-DE" sz="3600" spc="-5" dirty="0"/>
              <a:t>: Clip vidéo</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fr-FR" sz="2400" dirty="0">
                <a:solidFill>
                  <a:srgbClr val="004992"/>
                </a:solidFill>
                <a:latin typeface="Calibri Light"/>
                <a:ea typeface="ＭＳ Ｐゴシック" panose="020B0600070205080204" pitchFamily="34" charset="-128"/>
              </a:rPr>
              <a:t>Facultatif: des présentations en clip vidéo qui aborde le sujet du module son disponible à l’adresse vidéo ci-dessous:</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fr-FR" sz="2400" dirty="0">
                <a:solidFill>
                  <a:srgbClr val="333333"/>
                </a:solidFill>
                <a:latin typeface="Calibri Light"/>
                <a:ea typeface="ＭＳ Ｐゴシック" panose="020B0600070205080204" pitchFamily="34" charset="-128"/>
              </a:rPr>
              <a:t>Après l’extrait vidéo, vous pouvez discuter de comment il est lié au thème du jour.</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34</a:t>
            </a:fld>
            <a:endParaRPr lang="de-DE" dirty="0"/>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[pour les </a:t>
            </a:r>
            <a:r>
              <a:rPr lang="en-US" b="0" i="1" spc="-5" dirty="0" err="1">
                <a:solidFill>
                  <a:srgbClr val="333333"/>
                </a:solidFill>
                <a:latin typeface="Calibri Light"/>
                <a:ea typeface="ＭＳ Ｐゴシック" panose="020B0600070205080204" pitchFamily="34" charset="-128"/>
                <a:cs typeface="Verdana"/>
              </a:rPr>
              <a:t>animateur</a:t>
            </a:r>
            <a:r>
              <a:rPr lang="en-US" b="0" i="1" spc="-5" dirty="0">
                <a:solidFill>
                  <a:srgbClr val="333333"/>
                </a:solidFill>
                <a:latin typeface="Calibri Light"/>
                <a:ea typeface="ＭＳ Ｐゴシック" panose="020B0600070205080204" pitchFamily="34" charset="-128"/>
                <a:cs typeface="Verdana"/>
              </a:rPr>
              <a:t>:</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fr-FR" b="0" dirty="0">
                <a:solidFill>
                  <a:srgbClr val="333333"/>
                </a:solidFill>
                <a:latin typeface="Calibri Light"/>
                <a:ea typeface="ＭＳ Ｐゴシック" panose="020B0600070205080204" pitchFamily="34" charset="-128"/>
              </a:rPr>
              <a:t>Certains extraits de film utilise un langage qui peut ne pas être approprié pour toutes les audiences ou cultures. Veuillez visionner les vidéos avant de les montrer</a:t>
            </a:r>
            <a:r>
              <a:rPr lang="de-DE" b="0"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22579236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ext Box 5"/>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Le jeu interdit</a:t>
            </a:r>
          </a:p>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Le tricheur avec l'as de carreau</a:t>
            </a:r>
          </a:p>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Le poison</a:t>
            </a:r>
          </a:p>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La comtesse perd sa maison au jeu</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35</a:t>
            </a:fld>
            <a:endParaRPr lang="de-DE" dirty="0"/>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Calibri Light"/>
              </a:rPr>
              <a:t>Le jeu interdit</a:t>
            </a:r>
          </a:p>
          <a:p>
            <a:pPr eaLnBrk="1" hangingPunct="1">
              <a:lnSpc>
                <a:spcPct val="105000"/>
              </a:lnSpc>
              <a:spcBef>
                <a:spcPts val="1999"/>
              </a:spcBef>
              <a:spcAft>
                <a:spcPts val="0"/>
              </a:spcAft>
              <a:buClr>
                <a:srgbClr val="004992"/>
              </a:buClr>
              <a:buFont typeface="WingDings"/>
              <a:buAutoNum type="alphaLcPeriod"/>
            </a:pPr>
            <a:r>
              <a:rPr lang="fr-FR" altLang="de-DE" sz="2400" b="0" dirty="0">
                <a:solidFill>
                  <a:srgbClr val="004992"/>
                </a:solidFill>
                <a:latin typeface="Calibri Light"/>
              </a:rPr>
              <a:t>Le tricheur avec l'as de carreau </a:t>
            </a:r>
            <a:br>
              <a:rPr lang="fr-FR" altLang="de-DE" sz="2400" b="0" dirty="0">
                <a:solidFill>
                  <a:srgbClr val="004992"/>
                </a:solidFill>
                <a:latin typeface="Calibri Light"/>
              </a:rPr>
            </a:br>
            <a:r>
              <a:rPr lang="fr-FR" altLang="de-DE" sz="1800" b="0" dirty="0">
                <a:solidFill>
                  <a:srgbClr val="004992"/>
                </a:solidFill>
                <a:latin typeface="Calibri Light"/>
              </a:rPr>
              <a:t>(Georges de la Tour, 1630)</a:t>
            </a:r>
          </a:p>
          <a:p>
            <a:pPr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Calibri Light"/>
              </a:rPr>
              <a:t>Le poison</a:t>
            </a:r>
          </a:p>
          <a:p>
            <a:pPr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Calibri Light"/>
              </a:rPr>
              <a:t>La comtesse perd sa maison au jeu</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36</a:t>
            </a:fld>
            <a:endParaRPr lang="de-DE" dirty="0"/>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Ravage du cimetière</a:t>
            </a:r>
          </a:p>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Deux hommes contemplant la lune</a:t>
            </a:r>
          </a:p>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Tueurs de vampires</a:t>
            </a:r>
          </a:p>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Éclipse solaire</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37</a:t>
            </a:fld>
            <a:endParaRPr lang="de-DE" dirty="0"/>
          </a:p>
        </p:txBody>
      </p:sp>
      <p:pic>
        <p:nvPicPr>
          <p:cNvPr id="7"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Calibri Light"/>
              </a:rPr>
              <a:t>Ravage du cimetière</a:t>
            </a:r>
          </a:p>
          <a:p>
            <a:pPr eaLnBrk="1" hangingPunct="1">
              <a:lnSpc>
                <a:spcPct val="105000"/>
              </a:lnSpc>
              <a:spcBef>
                <a:spcPts val="1999"/>
              </a:spcBef>
              <a:spcAft>
                <a:spcPts val="0"/>
              </a:spcAft>
              <a:buClr>
                <a:srgbClr val="004992"/>
              </a:buClr>
              <a:buFont typeface="WingDings"/>
              <a:buAutoNum type="alphaLcPeriod"/>
            </a:pPr>
            <a:r>
              <a:rPr lang="fr-FR" altLang="de-DE" sz="2400" b="0" dirty="0">
                <a:solidFill>
                  <a:srgbClr val="004992"/>
                </a:solidFill>
                <a:latin typeface="Calibri Light"/>
              </a:rPr>
              <a:t>Deux hommes contemplant la lune</a:t>
            </a:r>
            <a:br>
              <a:rPr lang="fr-FR" altLang="de-DE" sz="2400" b="0" dirty="0">
                <a:solidFill>
                  <a:srgbClr val="004992"/>
                </a:solidFill>
                <a:latin typeface="Calibri Light"/>
              </a:rPr>
            </a:br>
            <a:r>
              <a:rPr lang="fr-FR" altLang="de-DE" sz="1800" b="0" dirty="0">
                <a:solidFill>
                  <a:srgbClr val="004992"/>
                </a:solidFill>
                <a:latin typeface="Calibri Light"/>
              </a:rPr>
              <a:t>(Caspar David Friedrich, 1819)</a:t>
            </a:r>
          </a:p>
          <a:p>
            <a:pPr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Calibri Light"/>
              </a:rPr>
              <a:t>Tueurs de vampires</a:t>
            </a:r>
          </a:p>
          <a:p>
            <a:pPr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Calibri Light"/>
              </a:rPr>
              <a:t>Éclipse solaire</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38</a:t>
            </a:fld>
            <a:endParaRPr lang="de-DE" dirty="0"/>
          </a:p>
        </p:txBody>
      </p:sp>
      <p:pic>
        <p:nvPicPr>
          <p:cNvPr id="7"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Text Box 5"/>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Repos en lisière de forêt</a:t>
            </a:r>
          </a:p>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La fuite</a:t>
            </a:r>
          </a:p>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Épuisement</a:t>
            </a:r>
          </a:p>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La blessée</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39</a:t>
            </a:fld>
            <a:endParaRPr lang="de-DE" dirty="0"/>
          </a:p>
        </p:txBody>
      </p:sp>
      <p:pic>
        <p:nvPicPr>
          <p:cNvPr id="7"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ext Box 4"/>
          <p:cNvSpPr txBox="1">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fr-FR" altLang="de-DE" sz="2400" b="0" dirty="0">
                <a:solidFill>
                  <a:srgbClr val="004992"/>
                </a:solidFill>
                <a:latin typeface="Calibri Light"/>
              </a:rPr>
              <a:t>Repos en lisière de forêt</a:t>
            </a:r>
            <a:br>
              <a:rPr lang="fr-FR" altLang="de-DE" sz="2400" b="0" dirty="0">
                <a:solidFill>
                  <a:srgbClr val="004992"/>
                </a:solidFill>
                <a:latin typeface="Calibri Light"/>
              </a:rPr>
            </a:br>
            <a:r>
              <a:rPr lang="fr-FR" altLang="de-DE" sz="1800" b="0" dirty="0">
                <a:solidFill>
                  <a:srgbClr val="004992"/>
                </a:solidFill>
                <a:latin typeface="Calibri Light"/>
              </a:rPr>
              <a:t>(F.G. </a:t>
            </a:r>
            <a:r>
              <a:rPr lang="fr-FR" altLang="de-DE" sz="1800" b="0" dirty="0" err="1">
                <a:solidFill>
                  <a:srgbClr val="004992"/>
                </a:solidFill>
                <a:latin typeface="Calibri Light"/>
              </a:rPr>
              <a:t>Waldmüller</a:t>
            </a:r>
            <a:r>
              <a:rPr lang="fr-FR" altLang="de-DE" sz="1800" b="0" dirty="0">
                <a:solidFill>
                  <a:srgbClr val="004992"/>
                </a:solidFill>
                <a:latin typeface="Calibri Light"/>
              </a:rPr>
              <a:t>, 1793-1865)</a:t>
            </a:r>
          </a:p>
          <a:p>
            <a:pPr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Calibri Light"/>
              </a:rPr>
              <a:t>La fuite</a:t>
            </a:r>
          </a:p>
          <a:p>
            <a:pPr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Calibri Light"/>
              </a:rPr>
              <a:t>Épuisement</a:t>
            </a:r>
          </a:p>
          <a:p>
            <a:pPr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Calibri Light"/>
              </a:rPr>
              <a:t>La blessée</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40</a:t>
            </a:fld>
            <a:endParaRPr lang="de-DE" dirty="0"/>
          </a:p>
        </p:txBody>
      </p:sp>
      <p:pic>
        <p:nvPicPr>
          <p:cNvPr id="7"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Dernier repas</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Nourrir les lapins</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Camarades</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Dimanche de Pâques</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41</a:t>
            </a:fld>
            <a:endParaRPr lang="de-DE" dirty="0"/>
          </a:p>
        </p:txBody>
      </p:sp>
      <p:pic>
        <p:nvPicPr>
          <p:cNvPr id="7"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Dernier repas</a:t>
            </a:r>
          </a:p>
          <a:p>
            <a:pPr eaLnBrk="1" hangingPunct="1">
              <a:lnSpc>
                <a:spcPct val="105000"/>
              </a:lnSpc>
              <a:spcBef>
                <a:spcPts val="1999"/>
              </a:spcBef>
              <a:spcAft>
                <a:spcPts val="0"/>
              </a:spcAft>
              <a:buClr>
                <a:srgbClr val="004992"/>
              </a:buClr>
              <a:buFont typeface="WingDings"/>
              <a:buAutoNum type="alphaLcPeriod"/>
            </a:pPr>
            <a:r>
              <a:rPr lang="fr-CH" altLang="de-DE" sz="2400" b="0" dirty="0">
                <a:solidFill>
                  <a:srgbClr val="004992"/>
                </a:solidFill>
                <a:latin typeface="Calibri Light"/>
              </a:rPr>
              <a:t>Nourrir les lapins</a:t>
            </a:r>
            <a:br>
              <a:rPr lang="fr-CH" altLang="de-DE" sz="2400" b="0" dirty="0">
                <a:solidFill>
                  <a:srgbClr val="004992"/>
                </a:solidFill>
                <a:latin typeface="Calibri Light"/>
              </a:rPr>
            </a:br>
            <a:r>
              <a:rPr lang="fr-CH" altLang="de-DE" sz="1800" b="0" dirty="0">
                <a:solidFill>
                  <a:srgbClr val="004992"/>
                </a:solidFill>
                <a:latin typeface="Calibri Light"/>
              </a:rPr>
              <a:t>(Felix </a:t>
            </a:r>
            <a:r>
              <a:rPr lang="fr-CH" altLang="de-DE" sz="1800" b="0" dirty="0" err="1">
                <a:solidFill>
                  <a:srgbClr val="004992"/>
                </a:solidFill>
                <a:latin typeface="Calibri Light"/>
              </a:rPr>
              <a:t>Schlesinger</a:t>
            </a:r>
            <a:r>
              <a:rPr lang="fr-CH" altLang="de-DE" sz="1800" b="0" dirty="0">
                <a:solidFill>
                  <a:srgbClr val="004992"/>
                </a:solidFill>
                <a:latin typeface="Calibri Light"/>
              </a:rPr>
              <a:t>, 1833-1910)</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Camarades</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Dimanche de Pâques</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42</a:t>
            </a:fld>
            <a:endParaRPr lang="de-DE" dirty="0"/>
          </a:p>
        </p:txBody>
      </p:sp>
      <p:pic>
        <p:nvPicPr>
          <p:cNvPr id="7"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Le souffle de la mort</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L'enfant mourrant</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Berceuse</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Mère près du berceau</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43</a:t>
            </a:fld>
            <a:endParaRPr lang="de-DE" dirty="0"/>
          </a:p>
        </p:txBody>
      </p:sp>
      <p:pic>
        <p:nvPicPr>
          <p:cNvPr id="7"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souffle de la mort</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L'enfant </a:t>
            </a:r>
            <a:r>
              <a:rPr lang="fr-CH" altLang="de-DE" sz="2400" b="0" dirty="0" err="1">
                <a:solidFill>
                  <a:srgbClr val="333333"/>
                </a:solidFill>
                <a:latin typeface="Calibri Light"/>
              </a:rPr>
              <a:t>mourrant</a:t>
            </a:r>
            <a:endParaRPr lang="fr-CH"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Berceuse</a:t>
            </a:r>
          </a:p>
          <a:p>
            <a:pPr eaLnBrk="1" hangingPunct="1">
              <a:lnSpc>
                <a:spcPct val="105000"/>
              </a:lnSpc>
              <a:spcBef>
                <a:spcPts val="1999"/>
              </a:spcBef>
              <a:spcAft>
                <a:spcPts val="0"/>
              </a:spcAft>
              <a:buClr>
                <a:srgbClr val="004992"/>
              </a:buClr>
              <a:buFont typeface="WingDings"/>
              <a:buAutoNum type="alphaLcPeriod"/>
            </a:pPr>
            <a:r>
              <a:rPr lang="fr-CH" altLang="de-DE" sz="2400" b="0" dirty="0">
                <a:solidFill>
                  <a:srgbClr val="004992"/>
                </a:solidFill>
                <a:latin typeface="Calibri Light"/>
              </a:rPr>
              <a:t>Mère près du berceau</a:t>
            </a:r>
            <a:br>
              <a:rPr lang="fr-CH" altLang="de-DE" sz="2400" b="0" dirty="0">
                <a:solidFill>
                  <a:srgbClr val="004992"/>
                </a:solidFill>
                <a:latin typeface="Calibri Light"/>
              </a:rPr>
            </a:br>
            <a:r>
              <a:rPr lang="fr-CH" altLang="de-DE" sz="1800" b="0" dirty="0">
                <a:solidFill>
                  <a:srgbClr val="004992"/>
                </a:solidFill>
                <a:latin typeface="Calibri Light"/>
              </a:rPr>
              <a:t>(Morisot Berthe, 1872)</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44</a:t>
            </a:fld>
            <a:endParaRPr lang="de-DE" dirty="0"/>
          </a:p>
        </p:txBody>
      </p:sp>
      <p:pic>
        <p:nvPicPr>
          <p:cNvPr id="7"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45</a:t>
            </a:fld>
            <a:endParaRPr lang="de-DE" dirty="0"/>
          </a:p>
        </p:txBody>
      </p:sp>
      <p:sp>
        <p:nvSpPr>
          <p:cNvPr id="61443" name="Rectangle 7"/>
          <p:cNvSpPr>
            <a:spLocks noGrp="1" noChangeArrowheads="1"/>
          </p:cNvSpPr>
          <p:nvPr>
            <p:ph type="body" sz="half" idx="4294967295"/>
          </p:nvPr>
        </p:nvSpPr>
        <p:spPr>
          <a:xfrm>
            <a:off x="6263640" y="2203704"/>
            <a:ext cx="5486400" cy="4251960"/>
          </a:xfrm>
          <a:noFill/>
        </p:spPr>
        <p:txBody>
          <a:bodyPr>
            <a:noAutofit/>
          </a:bodyPr>
          <a:lstStyle/>
          <a:p>
            <a:pPr marL="457200" indent="-457200" eaLnBrk="1" hangingPunct="1">
              <a:buClr>
                <a:srgbClr val="333333"/>
              </a:buClr>
              <a:buFont typeface="WingDings"/>
              <a:buAutoNum type="alphaLcPeriod"/>
            </a:pPr>
            <a:r>
              <a:rPr lang="fr-FR" altLang="de-DE" sz="2400" dirty="0">
                <a:solidFill>
                  <a:srgbClr val="333333"/>
                </a:solidFill>
                <a:latin typeface="Calibri Light"/>
              </a:rPr>
              <a:t>Invitation à danser		</a:t>
            </a:r>
          </a:p>
          <a:p>
            <a:pPr marL="457200" indent="-457200" eaLnBrk="1" hangingPunct="1">
              <a:buClr>
                <a:srgbClr val="333333"/>
              </a:buClr>
              <a:buFont typeface="WingDings"/>
              <a:buAutoNum type="alphaLcPeriod"/>
            </a:pPr>
            <a:r>
              <a:rPr lang="fr-FR" altLang="de-DE" sz="2400" dirty="0">
                <a:solidFill>
                  <a:srgbClr val="333333"/>
                </a:solidFill>
                <a:latin typeface="Calibri Light"/>
              </a:rPr>
              <a:t>Massage de la nuque</a:t>
            </a:r>
          </a:p>
          <a:p>
            <a:pPr marL="457200" indent="-457200" eaLnBrk="1" hangingPunct="1">
              <a:buClr>
                <a:srgbClr val="333333"/>
              </a:buClr>
              <a:buFont typeface="WingDings"/>
              <a:buAutoNum type="alphaLcPeriod"/>
            </a:pPr>
            <a:r>
              <a:rPr lang="fr-FR" altLang="de-DE" sz="2400" dirty="0">
                <a:solidFill>
                  <a:srgbClr val="333333"/>
                </a:solidFill>
                <a:latin typeface="Calibri Light"/>
              </a:rPr>
              <a:t>Habillage</a:t>
            </a:r>
          </a:p>
          <a:p>
            <a:pPr marL="457200" indent="-457200" eaLnBrk="1" hangingPunct="1">
              <a:buClr>
                <a:srgbClr val="333333"/>
              </a:buClr>
              <a:buFont typeface="WingDings"/>
              <a:buAutoNum type="alphaLcPeriod"/>
            </a:pPr>
            <a:r>
              <a:rPr lang="fr-FR" altLang="de-DE" sz="2400" dirty="0">
                <a:solidFill>
                  <a:srgbClr val="333333"/>
                </a:solidFill>
                <a:latin typeface="Calibri Light"/>
              </a:rPr>
              <a:t>Voleur pris en flagrant délit		</a:t>
            </a:r>
          </a:p>
        </p:txBody>
      </p:sp>
      <p:pic>
        <p:nvPicPr>
          <p:cNvPr id="7"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46</a:t>
            </a:fld>
            <a:endParaRPr lang="de-DE" dirty="0"/>
          </a:p>
        </p:txBody>
      </p:sp>
      <p:sp>
        <p:nvSpPr>
          <p:cNvPr id="62467" name="Rectangle 3"/>
          <p:cNvSpPr>
            <a:spLocks noGrp="1" noChangeArrowheads="1"/>
          </p:cNvSpPr>
          <p:nvPr>
            <p:ph type="body" sz="half" idx="4294967295"/>
          </p:nvPr>
        </p:nvSpPr>
        <p:spPr>
          <a:xfrm>
            <a:off x="6263640" y="2203704"/>
            <a:ext cx="5486400" cy="4251960"/>
          </a:xfrm>
          <a:noFill/>
        </p:spPr>
        <p:txBody>
          <a:bodyPr>
            <a:noAutofit/>
          </a:bodyPr>
          <a:lstStyle/>
          <a:p>
            <a:pPr marL="457200" indent="-457200" eaLnBrk="1" hangingPunct="1">
              <a:buClr>
                <a:srgbClr val="333333"/>
              </a:buClr>
              <a:buFont typeface="WingDings"/>
              <a:buAutoNum type="alphaLcPeriod"/>
            </a:pPr>
            <a:r>
              <a:rPr lang="fr-FR" altLang="de-DE" sz="2400" dirty="0">
                <a:solidFill>
                  <a:srgbClr val="333333"/>
                </a:solidFill>
                <a:latin typeface="Calibri Light"/>
              </a:rPr>
              <a:t>Invitation à danser		</a:t>
            </a:r>
          </a:p>
          <a:p>
            <a:pPr marL="457200" indent="-457200" eaLnBrk="1" hangingPunct="1">
              <a:buClr>
                <a:srgbClr val="333333"/>
              </a:buClr>
              <a:buFont typeface="WingDings"/>
              <a:buAutoNum type="alphaLcPeriod"/>
            </a:pPr>
            <a:r>
              <a:rPr lang="fr-FR" altLang="de-DE" sz="2400" dirty="0">
                <a:solidFill>
                  <a:srgbClr val="333333"/>
                </a:solidFill>
                <a:latin typeface="Calibri Light"/>
              </a:rPr>
              <a:t>Massage de la nuque</a:t>
            </a:r>
          </a:p>
          <a:p>
            <a:pPr marL="457200" indent="-457200" eaLnBrk="1" hangingPunct="1">
              <a:buClr>
                <a:srgbClr val="004992"/>
              </a:buClr>
              <a:buFont typeface="WingDings"/>
              <a:buAutoNum type="alphaLcPeriod"/>
            </a:pPr>
            <a:r>
              <a:rPr lang="fr-FR" altLang="de-DE" sz="2400" dirty="0">
                <a:solidFill>
                  <a:srgbClr val="004992"/>
                </a:solidFill>
                <a:latin typeface="Calibri Light"/>
              </a:rPr>
              <a:t>Habillage</a:t>
            </a:r>
            <a:br>
              <a:rPr lang="fr-FR" altLang="de-DE" sz="2400" dirty="0">
                <a:solidFill>
                  <a:srgbClr val="004992"/>
                </a:solidFill>
                <a:latin typeface="Calibri Light"/>
              </a:rPr>
            </a:br>
            <a:r>
              <a:rPr lang="fr-FR" altLang="de-DE" dirty="0">
                <a:solidFill>
                  <a:srgbClr val="004992"/>
                </a:solidFill>
                <a:latin typeface="Calibri Light"/>
              </a:rPr>
              <a:t>(Joseph </a:t>
            </a:r>
            <a:r>
              <a:rPr lang="fr-FR" altLang="de-DE" dirty="0" err="1">
                <a:solidFill>
                  <a:srgbClr val="004992"/>
                </a:solidFill>
                <a:latin typeface="Calibri Light"/>
              </a:rPr>
              <a:t>Caraud</a:t>
            </a:r>
            <a:r>
              <a:rPr lang="fr-FR" altLang="de-DE" dirty="0">
                <a:solidFill>
                  <a:srgbClr val="004992"/>
                </a:solidFill>
                <a:latin typeface="Calibri Light"/>
              </a:rPr>
              <a:t>, 1868)</a:t>
            </a:r>
          </a:p>
          <a:p>
            <a:pPr marL="457200" indent="-457200" eaLnBrk="1" hangingPunct="1">
              <a:buClr>
                <a:srgbClr val="333333"/>
              </a:buClr>
              <a:buFont typeface="WingDings"/>
              <a:buAutoNum type="alphaLcPeriod"/>
            </a:pPr>
            <a:r>
              <a:rPr lang="fr-FR" altLang="de-DE" sz="2400" dirty="0">
                <a:solidFill>
                  <a:srgbClr val="333333"/>
                </a:solidFill>
                <a:latin typeface="Calibri Light"/>
              </a:rPr>
              <a:t>Voleur pris en flagrant délit		</a:t>
            </a:r>
          </a:p>
        </p:txBody>
      </p:sp>
      <p:pic>
        <p:nvPicPr>
          <p:cNvPr id="7"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2"/>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Les alcooliques</a:t>
            </a:r>
          </a:p>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Réanimation</a:t>
            </a:r>
          </a:p>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Les nettoyeuses</a:t>
            </a:r>
          </a:p>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Les repasseuses</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47</a:t>
            </a:fld>
            <a:endParaRPr lang="de-DE" dirty="0"/>
          </a:p>
        </p:txBody>
      </p:sp>
      <p:pic>
        <p:nvPicPr>
          <p:cNvPr id="7"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Les alcooliques</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Réanimation</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Les nettoyeuses</a:t>
            </a:r>
          </a:p>
          <a:p>
            <a:pPr eaLnBrk="1" hangingPunct="1">
              <a:lnSpc>
                <a:spcPct val="105000"/>
              </a:lnSpc>
              <a:spcBef>
                <a:spcPts val="1999"/>
              </a:spcBef>
              <a:spcAft>
                <a:spcPts val="0"/>
              </a:spcAft>
              <a:buClr>
                <a:srgbClr val="004992"/>
              </a:buClr>
              <a:buFont typeface="WingDings"/>
              <a:buAutoNum type="alphaLcPeriod"/>
            </a:pPr>
            <a:r>
              <a:rPr lang="fr-CH" altLang="de-DE" sz="2400" b="0" dirty="0">
                <a:solidFill>
                  <a:srgbClr val="004992"/>
                </a:solidFill>
                <a:latin typeface="Calibri Light"/>
              </a:rPr>
              <a:t>Les repasseuses</a:t>
            </a:r>
            <a:br>
              <a:rPr lang="fr-CH" altLang="de-DE" sz="2400" b="0" dirty="0">
                <a:solidFill>
                  <a:srgbClr val="004992"/>
                </a:solidFill>
                <a:latin typeface="Calibri Light"/>
              </a:rPr>
            </a:br>
            <a:r>
              <a:rPr lang="fr-CH" altLang="de-DE" sz="1800" b="0" dirty="0">
                <a:solidFill>
                  <a:srgbClr val="004992"/>
                </a:solidFill>
                <a:latin typeface="Calibri Light"/>
              </a:rPr>
              <a:t>(Edgar Degas, 1884)</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48</a:t>
            </a:fld>
            <a:endParaRPr lang="de-DE" dirty="0"/>
          </a:p>
        </p:txBody>
      </p:sp>
      <p:pic>
        <p:nvPicPr>
          <p:cNvPr id="7"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Text Box 5"/>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Après la récolte</a:t>
            </a:r>
          </a:p>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Pays de Cocagne</a:t>
            </a:r>
          </a:p>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Poulet décapité</a:t>
            </a:r>
          </a:p>
          <a:p>
            <a:pPr eaLnBrk="1" hangingPunct="1">
              <a:lnSpc>
                <a:spcPct val="105000"/>
              </a:lnSpc>
              <a:spcBef>
                <a:spcPts val="1999"/>
              </a:spcBef>
              <a:spcAft>
                <a:spcPts val="0"/>
              </a:spcAft>
              <a:buClr>
                <a:srgbClr val="333333"/>
              </a:buClr>
              <a:buFont typeface="WingDings"/>
              <a:buAutoNum type="alphaLcPeriod"/>
            </a:pPr>
            <a:r>
              <a:rPr lang="fr-FR" altLang="de-DE" sz="2400" b="0">
                <a:solidFill>
                  <a:srgbClr val="333333"/>
                </a:solidFill>
                <a:latin typeface="Calibri Light"/>
              </a:rPr>
              <a:t>Nourriture empoisonnée</a:t>
            </a:r>
            <a:endParaRPr lang="de-DE" altLang="de-DE" sz="2400" b="0">
              <a:solidFill>
                <a:srgbClr val="333333"/>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49</a:t>
            </a:fld>
            <a:endParaRPr lang="de-DE" dirty="0"/>
          </a:p>
        </p:txBody>
      </p:sp>
      <p:pic>
        <p:nvPicPr>
          <p:cNvPr id="7"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Calibri Light"/>
              </a:rPr>
              <a:t>Après la récolte</a:t>
            </a:r>
          </a:p>
          <a:p>
            <a:pPr eaLnBrk="1" hangingPunct="1">
              <a:lnSpc>
                <a:spcPct val="105000"/>
              </a:lnSpc>
              <a:spcBef>
                <a:spcPts val="1999"/>
              </a:spcBef>
              <a:spcAft>
                <a:spcPts val="0"/>
              </a:spcAft>
              <a:buClr>
                <a:srgbClr val="004992"/>
              </a:buClr>
              <a:buFont typeface="WingDings"/>
              <a:buAutoNum type="alphaLcPeriod"/>
            </a:pPr>
            <a:r>
              <a:rPr lang="fr-FR" altLang="de-DE" sz="2400" b="0" dirty="0">
                <a:solidFill>
                  <a:srgbClr val="004992"/>
                </a:solidFill>
                <a:latin typeface="Calibri Light"/>
              </a:rPr>
              <a:t>Pays de Cocagne</a:t>
            </a:r>
            <a:br>
              <a:rPr lang="fr-FR" altLang="de-DE" sz="2400" b="0" dirty="0">
                <a:solidFill>
                  <a:srgbClr val="004992"/>
                </a:solidFill>
                <a:latin typeface="Calibri Light"/>
              </a:rPr>
            </a:br>
            <a:r>
              <a:rPr lang="de-DE" altLang="de-DE" sz="1800" b="0" dirty="0">
                <a:solidFill>
                  <a:srgbClr val="004992"/>
                </a:solidFill>
                <a:latin typeface="Calibri Light"/>
              </a:rPr>
              <a:t>(Pieter d. Ä. Bruegel, 1567)</a:t>
            </a:r>
            <a:endParaRPr lang="fr-FR" altLang="de-DE" sz="1800" b="0" dirty="0">
              <a:solidFill>
                <a:srgbClr val="004992"/>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Calibri Light"/>
              </a:rPr>
              <a:t>Poulet décapité</a:t>
            </a:r>
          </a:p>
          <a:p>
            <a:pPr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Calibri Light"/>
              </a:rPr>
              <a:t>Nourriture empoisonnée</a:t>
            </a:r>
            <a:endParaRPr lang="de-DE"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50</a:t>
            </a:fld>
            <a:endParaRPr lang="de-DE" dirty="0"/>
          </a:p>
        </p:txBody>
      </p:sp>
      <p:pic>
        <p:nvPicPr>
          <p:cNvPr id="7"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Sorcellerie</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Emerveillement</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Le prédicateur itinérant</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Le bateleur</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51</a:t>
            </a:fld>
            <a:endParaRPr lang="de-DE" dirty="0"/>
          </a:p>
        </p:txBody>
      </p:sp>
      <p:pic>
        <p:nvPicPr>
          <p:cNvPr id="7"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2"/>
          <p:cNvSpPr txBox="1">
            <a:spLocks noChangeArrowheads="1"/>
          </p:cNvSpPr>
          <p:nvPr/>
        </p:nvSpPr>
        <p:spPr bwMode="auto">
          <a:xfrm>
            <a:off x="6263639"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Sorcellerie</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Emerveillement</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prédicateur itinérant</a:t>
            </a:r>
          </a:p>
          <a:p>
            <a:pPr eaLnBrk="1" hangingPunct="1">
              <a:lnSpc>
                <a:spcPct val="105000"/>
              </a:lnSpc>
              <a:spcBef>
                <a:spcPts val="1999"/>
              </a:spcBef>
              <a:spcAft>
                <a:spcPts val="0"/>
              </a:spcAft>
              <a:buClr>
                <a:srgbClr val="004992"/>
              </a:buClr>
              <a:buFont typeface="WingDings"/>
              <a:buAutoNum type="alphaLcPeriod"/>
            </a:pPr>
            <a:r>
              <a:rPr lang="fr-CH" altLang="de-DE" sz="2400" b="0" dirty="0">
                <a:solidFill>
                  <a:srgbClr val="004992"/>
                </a:solidFill>
                <a:latin typeface="Calibri Light"/>
              </a:rPr>
              <a:t>Le bateleur</a:t>
            </a:r>
            <a:br>
              <a:rPr lang="fr-CH" altLang="de-DE" sz="2400" b="0" dirty="0">
                <a:solidFill>
                  <a:srgbClr val="004992"/>
                </a:solidFill>
                <a:latin typeface="Calibri Light"/>
              </a:rPr>
            </a:br>
            <a:r>
              <a:rPr lang="fr-CH" altLang="de-DE" sz="1800" b="0" dirty="0">
                <a:solidFill>
                  <a:srgbClr val="004992"/>
                </a:solidFill>
                <a:latin typeface="Calibri Light"/>
              </a:rPr>
              <a:t>(</a:t>
            </a:r>
            <a:r>
              <a:rPr lang="fr-CH" altLang="de-DE" sz="1800" b="0" dirty="0" err="1">
                <a:solidFill>
                  <a:srgbClr val="004992"/>
                </a:solidFill>
                <a:latin typeface="Calibri Light"/>
              </a:rPr>
              <a:t>Hieronymus</a:t>
            </a:r>
            <a:r>
              <a:rPr lang="fr-CH" altLang="de-DE" sz="1800" b="0" dirty="0">
                <a:solidFill>
                  <a:srgbClr val="004992"/>
                </a:solidFill>
                <a:latin typeface="Calibri Light"/>
              </a:rPr>
              <a:t> Bosch, 1480)</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52</a:t>
            </a:fld>
            <a:endParaRPr lang="de-DE" dirty="0"/>
          </a:p>
        </p:txBody>
      </p:sp>
      <p:pic>
        <p:nvPicPr>
          <p:cNvPr id="7"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Le repas d‘enterrement</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La prière</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Le déjeuner</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Harangue</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53</a:t>
            </a:fld>
            <a:endParaRPr lang="de-DE" dirty="0"/>
          </a:p>
        </p:txBody>
      </p:sp>
      <p:pic>
        <p:nvPicPr>
          <p:cNvPr id="7"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repas d‘enterrement</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La prière</a:t>
            </a:r>
          </a:p>
          <a:p>
            <a:pPr eaLnBrk="1" hangingPunct="1">
              <a:lnSpc>
                <a:spcPct val="105000"/>
              </a:lnSpc>
              <a:spcBef>
                <a:spcPts val="1999"/>
              </a:spcBef>
              <a:spcAft>
                <a:spcPts val="0"/>
              </a:spcAft>
              <a:buClr>
                <a:srgbClr val="004992"/>
              </a:buClr>
              <a:buFont typeface="WingDings"/>
              <a:buAutoNum type="alphaLcPeriod"/>
            </a:pPr>
            <a:r>
              <a:rPr lang="fr-CH" altLang="de-DE" sz="2400" b="0" dirty="0">
                <a:solidFill>
                  <a:srgbClr val="004992"/>
                </a:solidFill>
                <a:latin typeface="Calibri Light"/>
              </a:rPr>
              <a:t>Le déjeuner</a:t>
            </a:r>
            <a:br>
              <a:rPr lang="fr-CH" altLang="de-DE" sz="2400" b="0" dirty="0">
                <a:solidFill>
                  <a:srgbClr val="004992"/>
                </a:solidFill>
                <a:latin typeface="Calibri Light"/>
              </a:rPr>
            </a:br>
            <a:r>
              <a:rPr lang="fr-CH" altLang="de-DE" sz="1800" b="0" dirty="0">
                <a:solidFill>
                  <a:srgbClr val="004992"/>
                </a:solidFill>
                <a:latin typeface="Calibri Light"/>
              </a:rPr>
              <a:t>(Albin </a:t>
            </a:r>
            <a:r>
              <a:rPr lang="fr-CH" altLang="de-DE" sz="1800" b="0" dirty="0" err="1">
                <a:solidFill>
                  <a:srgbClr val="004992"/>
                </a:solidFill>
                <a:latin typeface="Calibri Light"/>
              </a:rPr>
              <a:t>Egger</a:t>
            </a:r>
            <a:r>
              <a:rPr lang="fr-CH" altLang="de-DE" sz="1800" b="0" dirty="0">
                <a:solidFill>
                  <a:srgbClr val="004992"/>
                </a:solidFill>
                <a:latin typeface="Calibri Light"/>
              </a:rPr>
              <a:t>-Lienz, 1910)</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Harangue</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54</a:t>
            </a:fld>
            <a:endParaRPr lang="de-DE" dirty="0"/>
          </a:p>
        </p:txBody>
      </p:sp>
      <p:pic>
        <p:nvPicPr>
          <p:cNvPr id="7"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6"/>
          <p:cNvSpPr>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Fille buvant du vin avec deux prétendants</a:t>
            </a:r>
          </a:p>
          <a:p>
            <a:pPr marL="457200" indent="-457200"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La demande en mariage</a:t>
            </a:r>
          </a:p>
          <a:p>
            <a:pPr marL="457200" indent="-457200"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Les jumeaux</a:t>
            </a:r>
          </a:p>
          <a:p>
            <a:pPr marL="457200" indent="-457200"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Dîner festif</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55</a:t>
            </a:fld>
            <a:endParaRPr lang="de-DE" dirty="0"/>
          </a:p>
        </p:txBody>
      </p:sp>
      <p:pic>
        <p:nvPicPr>
          <p:cNvPr id="7"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
          <p:cNvSpPr>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004992"/>
              </a:buClr>
              <a:buFont typeface="WingDings"/>
              <a:buAutoNum type="alphaLcPeriod"/>
            </a:pPr>
            <a:r>
              <a:rPr lang="fr-CH" altLang="de-DE" sz="2400" b="0" dirty="0">
                <a:solidFill>
                  <a:srgbClr val="004992"/>
                </a:solidFill>
                <a:latin typeface="Calibri Light"/>
              </a:rPr>
              <a:t>Fille buvant du vin avec deux prétendants</a:t>
            </a:r>
            <a:br>
              <a:rPr lang="fr-CH" altLang="de-DE" sz="2400" b="0" dirty="0">
                <a:solidFill>
                  <a:srgbClr val="004992"/>
                </a:solidFill>
                <a:latin typeface="Calibri Light"/>
              </a:rPr>
            </a:br>
            <a:r>
              <a:rPr lang="fr-CH" altLang="de-DE" sz="1800" b="0" dirty="0">
                <a:solidFill>
                  <a:srgbClr val="004992"/>
                </a:solidFill>
                <a:latin typeface="Calibri Light"/>
              </a:rPr>
              <a:t>(Jan </a:t>
            </a:r>
            <a:r>
              <a:rPr lang="fr-CH" altLang="de-DE" sz="1800" b="0" dirty="0" err="1">
                <a:solidFill>
                  <a:srgbClr val="004992"/>
                </a:solidFill>
                <a:latin typeface="Calibri Light"/>
              </a:rPr>
              <a:t>Veremeer</a:t>
            </a:r>
            <a:r>
              <a:rPr lang="fr-CH" altLang="de-DE" sz="1800" b="0" dirty="0">
                <a:solidFill>
                  <a:srgbClr val="004992"/>
                </a:solidFill>
                <a:latin typeface="Calibri Light"/>
              </a:rPr>
              <a:t> van Delft, 1660)</a:t>
            </a:r>
          </a:p>
          <a:p>
            <a:pPr marL="457200" indent="-457200"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La demande en mariage</a:t>
            </a:r>
          </a:p>
          <a:p>
            <a:pPr marL="457200" indent="-457200"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Les jumeaux</a:t>
            </a:r>
          </a:p>
          <a:p>
            <a:pPr marL="457200" indent="-457200"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Dîner festif</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56</a:t>
            </a:fld>
            <a:endParaRPr lang="de-DE" dirty="0"/>
          </a:p>
        </p:txBody>
      </p:sp>
      <p:pic>
        <p:nvPicPr>
          <p:cNvPr id="7"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Carnaval de Venise</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Femme avec lorgnette</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L'agent secret</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Démon</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57</a:t>
            </a:fld>
            <a:endParaRPr lang="de-DE" dirty="0"/>
          </a:p>
        </p:txBody>
      </p:sp>
      <p:pic>
        <p:nvPicPr>
          <p:cNvPr id="7"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Carnaval de Venise</a:t>
            </a:r>
          </a:p>
          <a:p>
            <a:pPr eaLnBrk="1" hangingPunct="1">
              <a:lnSpc>
                <a:spcPct val="105000"/>
              </a:lnSpc>
              <a:spcBef>
                <a:spcPts val="1999"/>
              </a:spcBef>
              <a:spcAft>
                <a:spcPts val="0"/>
              </a:spcAft>
              <a:buClr>
                <a:srgbClr val="004992"/>
              </a:buClr>
              <a:buFont typeface="WingDings"/>
              <a:buAutoNum type="alphaLcPeriod"/>
            </a:pPr>
            <a:r>
              <a:rPr lang="fr-CH" altLang="de-DE" sz="2400" b="0" dirty="0">
                <a:solidFill>
                  <a:srgbClr val="004992"/>
                </a:solidFill>
                <a:latin typeface="Calibri Light"/>
              </a:rPr>
              <a:t>Femme avec lorgnette</a:t>
            </a:r>
            <a:br>
              <a:rPr lang="fr-CH" altLang="de-DE" sz="2400" b="0" dirty="0">
                <a:solidFill>
                  <a:srgbClr val="004992"/>
                </a:solidFill>
                <a:latin typeface="Calibri Light"/>
              </a:rPr>
            </a:br>
            <a:r>
              <a:rPr lang="fr-CH" altLang="de-DE" sz="1800" b="0" dirty="0">
                <a:solidFill>
                  <a:srgbClr val="004992"/>
                </a:solidFill>
                <a:latin typeface="Calibri Light"/>
              </a:rPr>
              <a:t>(Edgar Degas, 1834-1917)</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L'agent secret</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Démon</a:t>
            </a:r>
          </a:p>
        </p:txBody>
      </p:sp>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58</a:t>
            </a:fld>
            <a:endParaRPr lang="de-DE" dirty="0"/>
          </a:p>
        </p:txBody>
      </p:sp>
      <p:pic>
        <p:nvPicPr>
          <p:cNvPr id="7"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Transfert à la vie quotidienne</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lvl="0" defTabSz="914377">
              <a:lnSpc>
                <a:spcPct val="100000"/>
              </a:lnSpc>
              <a:spcBef>
                <a:spcPts val="1200"/>
              </a:spcBef>
              <a:buClr>
                <a:srgbClr val="000000"/>
              </a:buClr>
            </a:pPr>
            <a:r>
              <a:rPr lang="fr-CH" altLang="de-DE" sz="2400" b="1" dirty="0">
                <a:solidFill>
                  <a:srgbClr val="333333"/>
                </a:solidFill>
                <a:latin typeface="Calibri Light"/>
                <a:ea typeface="+mj-ea"/>
                <a:cs typeface="+mj-cs"/>
              </a:rPr>
              <a:t>Buts de l'apprentissage:</a:t>
            </a: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Lors de décisions importantes et lourdes en conséquences, nous ne devrions pas agir à la hâte mais chercher de plus amples informations (miser sur des choses sûres).</a:t>
            </a:r>
          </a:p>
        </p:txBody>
      </p:sp>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59</a:t>
            </a:fld>
            <a:endParaRPr lang="de-DE"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Transfert à la vie quotidienne</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lvl="0" defTabSz="914377">
              <a:lnSpc>
                <a:spcPct val="100000"/>
              </a:lnSpc>
              <a:spcBef>
                <a:spcPts val="1200"/>
              </a:spcBef>
              <a:buClr>
                <a:srgbClr val="000000"/>
              </a:buClr>
            </a:pPr>
            <a:r>
              <a:rPr lang="fr-CH" altLang="de-DE" sz="2400" b="1" dirty="0">
                <a:solidFill>
                  <a:srgbClr val="333333"/>
                </a:solidFill>
                <a:latin typeface="Calibri Light"/>
                <a:ea typeface="+mj-ea"/>
                <a:cs typeface="+mj-cs"/>
              </a:rPr>
              <a:t>Buts de l'apprentissage:</a:t>
            </a: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Lors de décisions importantes et lourdes en conséquences, nous ne devrions pas agir à la hâte mais chercher de plus amples informations (miser sur des choses sûres).</a:t>
            </a:r>
          </a:p>
          <a:p>
            <a:pPr marL="285750" lvl="0" indent="-285750" defTabSz="914400" fontAlgn="base">
              <a:lnSpc>
                <a:spcPct val="100000"/>
              </a:lnSpc>
              <a:spcBef>
                <a:spcPts val="1200"/>
              </a:spcBef>
              <a:buClr>
                <a:srgbClr val="000000"/>
              </a:buClr>
              <a:buFont typeface="WingDings"/>
              <a:buChar char=""/>
            </a:pPr>
            <a:r>
              <a:rPr lang="fr-CH" altLang="de-DE" dirty="0">
                <a:solidFill>
                  <a:srgbClr val="004992"/>
                </a:solidFill>
                <a:latin typeface="Calibri Light"/>
                <a:cs typeface="Times New Roman" panose="02020603050405020304" pitchFamily="18" charset="0"/>
              </a:rPr>
              <a:t>Exemple: </a:t>
            </a:r>
            <a:r>
              <a:rPr lang="fr-CH" altLang="de-DE" dirty="0">
                <a:solidFill>
                  <a:srgbClr val="333333"/>
                </a:solidFill>
                <a:latin typeface="Calibri Light"/>
                <a:cs typeface="Times New Roman" panose="02020603050405020304" pitchFamily="18" charset="0"/>
              </a:rPr>
              <a:t>quelqu′un parle très lentement et a un visage inexpressif. </a:t>
            </a:r>
            <a:r>
              <a:rPr lang="fr-CH" altLang="de-DE" i="1" dirty="0">
                <a:solidFill>
                  <a:srgbClr val="004992"/>
                </a:solidFill>
                <a:latin typeface="Calibri Light"/>
                <a:cs typeface="Times New Roman" panose="02020603050405020304" pitchFamily="18" charset="0"/>
              </a:rPr>
              <a:t>Handicap psychique? Maladie neurologique?</a:t>
            </a:r>
            <a:endParaRPr lang="fr-CH" altLang="de-DE" dirty="0">
              <a:solidFill>
                <a:srgbClr val="004992"/>
              </a:solidFill>
              <a:latin typeface="Calibri Light"/>
              <a:cs typeface="Times New Roman" panose="02020603050405020304" pitchFamily="18" charset="0"/>
            </a:endParaRP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Attention aux jugements trop précipités; la personne pourrait aussi prendre des médicaments qui peuvent présenter ce type d'effets secondaires.</a:t>
            </a:r>
          </a:p>
        </p:txBody>
      </p:sp>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60</a:t>
            </a:fld>
            <a:endParaRPr lang="de-DE" dirty="0"/>
          </a:p>
        </p:txBody>
      </p:sp>
    </p:spTree>
    <p:extLst>
      <p:ext uri="{BB962C8B-B14F-4D97-AF65-F5344CB8AC3E}">
        <p14:creationId xmlns:p14="http://schemas.microsoft.com/office/powerpoint/2010/main" val="29297924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Transfert à la vie quotidienne</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lvl="0" defTabSz="914377">
              <a:lnSpc>
                <a:spcPct val="100000"/>
              </a:lnSpc>
              <a:spcBef>
                <a:spcPts val="1200"/>
              </a:spcBef>
              <a:buClr>
                <a:srgbClr val="000000"/>
              </a:buClr>
            </a:pPr>
            <a:r>
              <a:rPr lang="fr-CH" altLang="de-DE" sz="2400" b="1" dirty="0">
                <a:solidFill>
                  <a:srgbClr val="333333"/>
                </a:solidFill>
                <a:latin typeface="Calibri Light"/>
                <a:ea typeface="+mj-ea"/>
                <a:cs typeface="+mj-cs"/>
              </a:rPr>
              <a:t>Buts de l'apprentissage:</a:t>
            </a: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Lors de décisions importantes et lourdes en conséquences, nous ne devrions pas agir à la hâte mais chercher de plus amples informations (miser sur des choses sûres).</a:t>
            </a:r>
          </a:p>
          <a:p>
            <a:pPr marL="285750" lvl="0" indent="-285750" defTabSz="914400" fontAlgn="base">
              <a:lnSpc>
                <a:spcPct val="100000"/>
              </a:lnSpc>
              <a:spcBef>
                <a:spcPts val="1200"/>
              </a:spcBef>
              <a:buClr>
                <a:srgbClr val="000000"/>
              </a:buClr>
              <a:buFont typeface="WingDings"/>
              <a:buChar char=""/>
            </a:pPr>
            <a:r>
              <a:rPr lang="fr-CH" altLang="de-DE" dirty="0">
                <a:solidFill>
                  <a:srgbClr val="004992"/>
                </a:solidFill>
                <a:latin typeface="Calibri Light"/>
                <a:cs typeface="Times New Roman" panose="02020603050405020304" pitchFamily="18" charset="0"/>
              </a:rPr>
              <a:t>Exemple: </a:t>
            </a:r>
            <a:r>
              <a:rPr lang="fr-CH" altLang="de-DE" dirty="0">
                <a:solidFill>
                  <a:srgbClr val="333333"/>
                </a:solidFill>
                <a:latin typeface="Calibri Light"/>
                <a:cs typeface="Times New Roman" panose="02020603050405020304" pitchFamily="18" charset="0"/>
              </a:rPr>
              <a:t>quelqu′un parle très lentement et a un visage inexpressif. </a:t>
            </a:r>
            <a:r>
              <a:rPr lang="fr-CH" altLang="de-DE" i="1" dirty="0">
                <a:solidFill>
                  <a:srgbClr val="004992"/>
                </a:solidFill>
                <a:latin typeface="Calibri Light"/>
                <a:cs typeface="Times New Roman" panose="02020603050405020304" pitchFamily="18" charset="0"/>
              </a:rPr>
              <a:t>Handicap psychique? Maladie neurologique?</a:t>
            </a:r>
            <a:endParaRPr lang="fr-CH" altLang="de-DE" dirty="0">
              <a:solidFill>
                <a:srgbClr val="004992"/>
              </a:solidFill>
              <a:latin typeface="Calibri Light"/>
              <a:cs typeface="Times New Roman" panose="02020603050405020304" pitchFamily="18" charset="0"/>
            </a:endParaRP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Attention aux jugements trop précipités; la personne pourrait aussi prendre des médicaments qui peuvent présenter ce type d'effets secondaires.</a:t>
            </a: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Pour des choses moins importantes, il ne faut pas hésiter à prendre des décisions rapides ( marque de yogourt, type de gâteau pour le café, les chiffres au loto,…).</a:t>
            </a:r>
          </a:p>
        </p:txBody>
      </p:sp>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61</a:t>
            </a:fld>
            <a:endParaRPr lang="de-DE" dirty="0"/>
          </a:p>
        </p:txBody>
      </p:sp>
    </p:spTree>
    <p:extLst>
      <p:ext uri="{BB962C8B-B14F-4D97-AF65-F5344CB8AC3E}">
        <p14:creationId xmlns:p14="http://schemas.microsoft.com/office/powerpoint/2010/main" val="28940156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Transfert à la vie quotidienne</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lvl="0" defTabSz="914377">
              <a:lnSpc>
                <a:spcPct val="100000"/>
              </a:lnSpc>
              <a:spcBef>
                <a:spcPts val="1200"/>
              </a:spcBef>
              <a:buClr>
                <a:srgbClr val="000000"/>
              </a:buClr>
            </a:pPr>
            <a:r>
              <a:rPr lang="fr-CH" altLang="de-DE" sz="2400" b="1" dirty="0">
                <a:solidFill>
                  <a:srgbClr val="333333"/>
                </a:solidFill>
                <a:latin typeface="Calibri Light"/>
                <a:ea typeface="+mj-ea"/>
                <a:cs typeface="+mj-cs"/>
              </a:rPr>
              <a:t>Buts de l'apprentissage:</a:t>
            </a: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Lors de décisions importantes et lourdes en conséquences, nous ne devrions pas agir à la hâte mais chercher de plus amples informations (miser sur des choses sûres).</a:t>
            </a:r>
          </a:p>
          <a:p>
            <a:pPr marL="285750" lvl="0" indent="-285750" defTabSz="914400" fontAlgn="base">
              <a:lnSpc>
                <a:spcPct val="100000"/>
              </a:lnSpc>
              <a:spcBef>
                <a:spcPts val="1200"/>
              </a:spcBef>
              <a:buClr>
                <a:srgbClr val="000000"/>
              </a:buClr>
              <a:buFont typeface="WingDings"/>
              <a:buChar char=""/>
            </a:pPr>
            <a:r>
              <a:rPr lang="fr-CH" altLang="de-DE" dirty="0">
                <a:solidFill>
                  <a:srgbClr val="004992"/>
                </a:solidFill>
                <a:latin typeface="Calibri Light"/>
                <a:cs typeface="Times New Roman" panose="02020603050405020304" pitchFamily="18" charset="0"/>
              </a:rPr>
              <a:t>Exemple: </a:t>
            </a:r>
            <a:r>
              <a:rPr lang="fr-CH" altLang="de-DE" dirty="0">
                <a:solidFill>
                  <a:srgbClr val="333333"/>
                </a:solidFill>
                <a:latin typeface="Calibri Light"/>
                <a:cs typeface="Times New Roman" panose="02020603050405020304" pitchFamily="18" charset="0"/>
              </a:rPr>
              <a:t>quelqu′un parle très lentement et a un visage inexpressif. </a:t>
            </a:r>
            <a:r>
              <a:rPr lang="fr-CH" altLang="de-DE" i="1" dirty="0">
                <a:solidFill>
                  <a:srgbClr val="004992"/>
                </a:solidFill>
                <a:latin typeface="Calibri Light"/>
                <a:cs typeface="Times New Roman" panose="02020603050405020304" pitchFamily="18" charset="0"/>
              </a:rPr>
              <a:t>Handicap psychique? Maladie neurologique?</a:t>
            </a:r>
            <a:endParaRPr lang="fr-CH" altLang="de-DE" dirty="0">
              <a:solidFill>
                <a:srgbClr val="004992"/>
              </a:solidFill>
              <a:latin typeface="Calibri Light"/>
              <a:cs typeface="Times New Roman" panose="02020603050405020304" pitchFamily="18" charset="0"/>
            </a:endParaRP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Attention aux jugements trop précipités; la personne pourrait aussi prendre des médicaments qui peuvent présenter ce type d'effets secondaires.</a:t>
            </a: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Pour des choses moins importantes, il ne faut pas hésiter à prendre des décisions rapides ( marque de yogourt, type de gâteau pour le café, les chiffres au loto,…).</a:t>
            </a: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L’erreur est humaine; il faut envisager l’éventualité de se tromper.</a:t>
            </a:r>
          </a:p>
        </p:txBody>
      </p:sp>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62</a:t>
            </a:fld>
            <a:endParaRPr lang="de-DE" dirty="0"/>
          </a:p>
        </p:txBody>
      </p:sp>
    </p:spTree>
    <p:extLst>
      <p:ext uri="{BB962C8B-B14F-4D97-AF65-F5344CB8AC3E}">
        <p14:creationId xmlns:p14="http://schemas.microsoft.com/office/powerpoint/2010/main" val="9517067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Transfert à la vie quotidienne</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lvl="0" defTabSz="914377">
              <a:lnSpc>
                <a:spcPct val="100000"/>
              </a:lnSpc>
              <a:spcBef>
                <a:spcPts val="1200"/>
              </a:spcBef>
              <a:buClr>
                <a:srgbClr val="000000"/>
              </a:buClr>
            </a:pPr>
            <a:r>
              <a:rPr lang="fr-CH" altLang="de-DE" sz="2400" b="1" dirty="0">
                <a:solidFill>
                  <a:srgbClr val="333333"/>
                </a:solidFill>
                <a:latin typeface="Calibri Light"/>
                <a:ea typeface="+mj-ea"/>
                <a:cs typeface="+mj-cs"/>
              </a:rPr>
              <a:t>Buts de l'apprentissage:</a:t>
            </a: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Lors de décisions importantes et lourdes en conséquences, nous ne devrions pas agir à la hâte mais chercher de plus amples informations (miser sur des choses sûres).</a:t>
            </a:r>
          </a:p>
          <a:p>
            <a:pPr marL="285750" lvl="0" indent="-285750" defTabSz="914400" fontAlgn="base">
              <a:lnSpc>
                <a:spcPct val="100000"/>
              </a:lnSpc>
              <a:spcBef>
                <a:spcPts val="1200"/>
              </a:spcBef>
              <a:buClr>
                <a:srgbClr val="000000"/>
              </a:buClr>
              <a:buFont typeface="WingDings"/>
              <a:buChar char=""/>
            </a:pPr>
            <a:r>
              <a:rPr lang="fr-CH" altLang="de-DE" dirty="0">
                <a:solidFill>
                  <a:srgbClr val="004992"/>
                </a:solidFill>
                <a:latin typeface="Calibri Light"/>
                <a:cs typeface="Times New Roman" panose="02020603050405020304" pitchFamily="18" charset="0"/>
              </a:rPr>
              <a:t>Exemple: </a:t>
            </a:r>
            <a:r>
              <a:rPr lang="fr-CH" altLang="de-DE" dirty="0">
                <a:solidFill>
                  <a:srgbClr val="333333"/>
                </a:solidFill>
                <a:latin typeface="Calibri Light"/>
                <a:cs typeface="Times New Roman" panose="02020603050405020304" pitchFamily="18" charset="0"/>
              </a:rPr>
              <a:t>quelqu′un parle très lentement et a un visage inexpressif. </a:t>
            </a:r>
            <a:r>
              <a:rPr lang="fr-CH" altLang="de-DE" i="1" dirty="0">
                <a:solidFill>
                  <a:srgbClr val="004992"/>
                </a:solidFill>
                <a:latin typeface="Calibri Light"/>
                <a:cs typeface="Times New Roman" panose="02020603050405020304" pitchFamily="18" charset="0"/>
              </a:rPr>
              <a:t>Handicap psychique? Maladie neurologique?</a:t>
            </a:r>
            <a:endParaRPr lang="fr-CH" altLang="de-DE" dirty="0">
              <a:solidFill>
                <a:srgbClr val="004992"/>
              </a:solidFill>
              <a:latin typeface="Calibri Light"/>
              <a:cs typeface="Times New Roman" panose="02020603050405020304" pitchFamily="18" charset="0"/>
            </a:endParaRP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Attention aux jugements trop précipités; la personne pourrait aussi prendre des médicaments qui peuvent présenter ce type d'effets secondaires.</a:t>
            </a: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Pour des choses moins importantes, il ne faut pas hésiter à prendre des décisions rapides ( marque de yogourt, type de gâteau pour le café, les chiffres au loto,…).</a:t>
            </a: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L’erreur est humaine; il faut envisager l’éventualité de se tromper.</a:t>
            </a:r>
          </a:p>
          <a:p>
            <a:pPr marL="285750" lvl="0" indent="-285750" defTabSz="914400" fontAlgn="base">
              <a:lnSpc>
                <a:spcPct val="100000"/>
              </a:lnSpc>
              <a:spcBef>
                <a:spcPts val="1200"/>
              </a:spcBef>
              <a:buClr>
                <a:srgbClr val="000000"/>
              </a:buClr>
              <a:buFont typeface="WingDings"/>
              <a:buChar char=""/>
            </a:pPr>
            <a:r>
              <a:rPr lang="fr-FR" altLang="de-DE" dirty="0">
                <a:solidFill>
                  <a:srgbClr val="333333"/>
                </a:solidFill>
                <a:latin typeface="Calibri Light"/>
                <a:cs typeface="Times New Roman" panose="02020603050405020304" pitchFamily="18" charset="0"/>
              </a:rPr>
              <a:t>Basez vos décisions importantes sur des faits solides. Les préjugés rapides </a:t>
            </a:r>
            <a:r>
              <a:rPr lang="fr-FR" altLang="de-DE">
                <a:solidFill>
                  <a:srgbClr val="333333"/>
                </a:solidFill>
                <a:latin typeface="Calibri Light"/>
                <a:cs typeface="Times New Roman" panose="02020603050405020304" pitchFamily="18" charset="0"/>
              </a:rPr>
              <a:t>sont “mauvais conseillers.” </a:t>
            </a:r>
            <a:r>
              <a:rPr lang="fr-FR" altLang="de-DE" dirty="0">
                <a:solidFill>
                  <a:srgbClr val="333333"/>
                </a:solidFill>
                <a:latin typeface="Calibri Light"/>
                <a:cs typeface="Times New Roman" panose="02020603050405020304" pitchFamily="18" charset="0"/>
              </a:rPr>
              <a:t>Il faut toujours considérer les conséquences d'une erreur de jugement.</a:t>
            </a:r>
            <a:endParaRPr lang="en-US" dirty="0">
              <a:latin typeface="Calibri Light"/>
            </a:endParaRPr>
          </a:p>
        </p:txBody>
      </p:sp>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63</a:t>
            </a:fld>
            <a:endParaRPr lang="de-DE" dirty="0"/>
          </a:p>
        </p:txBody>
      </p:sp>
    </p:spTree>
    <p:extLst>
      <p:ext uri="{BB962C8B-B14F-4D97-AF65-F5344CB8AC3E}">
        <p14:creationId xmlns:p14="http://schemas.microsoft.com/office/powerpoint/2010/main" val="25811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Text Box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solidFill>
                  <a:srgbClr val="004992"/>
                </a:solidFill>
                <a:latin typeface="Calibri Light"/>
              </a:rPr>
              <a:t>Quel rapport avec la psychose?</a:t>
            </a:r>
          </a:p>
        </p:txBody>
      </p:sp>
      <p:sp>
        <p:nvSpPr>
          <p:cNvPr id="4" name="Content Placeholder 3"/>
          <p:cNvSpPr>
            <a:spLocks noGrp="1"/>
          </p:cNvSpPr>
          <p:nvPr>
            <p:ph idx="1"/>
          </p:nvPr>
        </p:nvSpPr>
        <p:spPr/>
        <p:txBody>
          <a:bodyPr/>
          <a:lstStyle/>
          <a:p>
            <a:pPr lvl="0" defTabSz="914400" fontAlgn="base">
              <a:defRPr/>
            </a:pPr>
            <a:r>
              <a:rPr lang="fr-CH" sz="2400" dirty="0">
                <a:solidFill>
                  <a:srgbClr val="333333"/>
                </a:solidFill>
                <a:latin typeface="Calibri Light"/>
                <a:cs typeface="Times New Roman" panose="02020603050405020304" pitchFamily="18" charset="0"/>
              </a:rPr>
              <a:t>Beaucoup de gens souffrant d’une psychose (mais pas toutes!) ont tendance à sauter aux conclusions et à former des jugements extrêmes. Lorsqu’on est sous pression et qu’on veut décompresser, il est particulièrement tentant de chercher des explications simples.</a:t>
            </a:r>
          </a:p>
        </p:txBody>
      </p:sp>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64</a:t>
            </a:fld>
            <a:endParaRPr lang="de-DE"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Text Box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solidFill>
                  <a:srgbClr val="004992"/>
                </a:solidFill>
                <a:latin typeface="Calibri Light"/>
              </a:rPr>
              <a:t>Quel rapport avec la psychose?</a:t>
            </a:r>
          </a:p>
        </p:txBody>
      </p:sp>
      <p:sp>
        <p:nvSpPr>
          <p:cNvPr id="4" name="Content Placeholder 3"/>
          <p:cNvSpPr>
            <a:spLocks noGrp="1"/>
          </p:cNvSpPr>
          <p:nvPr>
            <p:ph idx="1"/>
          </p:nvPr>
        </p:nvSpPr>
        <p:spPr/>
        <p:txBody>
          <a:bodyPr/>
          <a:lstStyle/>
          <a:p>
            <a:pPr lvl="0" defTabSz="914400" fontAlgn="base">
              <a:defRPr/>
            </a:pPr>
            <a:r>
              <a:rPr lang="fr-CH" sz="2400" dirty="0">
                <a:solidFill>
                  <a:srgbClr val="333333"/>
                </a:solidFill>
                <a:latin typeface="Calibri Light"/>
                <a:cs typeface="Times New Roman" panose="02020603050405020304" pitchFamily="18" charset="0"/>
              </a:rPr>
              <a:t>Beaucoup de gens souffrant d’une psychose (mais pas toutes!) ont tendance à sauter aux conclusions et à former des jugements extrêmes. Lorsqu’on est sous pression et qu’on veut décompresser, il est particulièrement tentant de chercher des explications simples.</a:t>
            </a:r>
          </a:p>
          <a:p>
            <a:pPr lvl="0" defTabSz="914400" fontAlgn="base">
              <a:lnSpc>
                <a:spcPct val="100000"/>
              </a:lnSpc>
              <a:spcBef>
                <a:spcPts val="1200"/>
              </a:spcBef>
              <a:defRPr/>
            </a:pPr>
            <a:r>
              <a:rPr lang="fr-CH" sz="2000" dirty="0">
                <a:solidFill>
                  <a:srgbClr val="004992"/>
                </a:solidFill>
                <a:latin typeface="Calibri Light"/>
                <a:cs typeface="Times New Roman" panose="02020603050405020304" pitchFamily="18" charset="0"/>
              </a:rPr>
              <a:t>Exemple: </a:t>
            </a:r>
            <a:r>
              <a:rPr lang="fr-CH" sz="2000" dirty="0">
                <a:solidFill>
                  <a:srgbClr val="333333"/>
                </a:solidFill>
                <a:latin typeface="Calibri Light"/>
                <a:cs typeface="Times New Roman" panose="02020603050405020304" pitchFamily="18" charset="0"/>
              </a:rPr>
              <a:t>Sheila déclare que son docteur est en fait son ex petit ami qui l’a poursuivie pendant des années en psychiatrie sous une fausse identité.</a:t>
            </a:r>
          </a:p>
          <a:p>
            <a:pPr lvl="0" defTabSz="914400" fontAlgn="base">
              <a:lnSpc>
                <a:spcPct val="100000"/>
              </a:lnSpc>
              <a:spcBef>
                <a:spcPts val="1200"/>
              </a:spcBef>
              <a:defRPr/>
            </a:pPr>
            <a:r>
              <a:rPr lang="fr-CH" sz="2000" dirty="0">
                <a:solidFill>
                  <a:srgbClr val="004992"/>
                </a:solidFill>
                <a:latin typeface="Calibri Light"/>
                <a:cs typeface="Times New Roman" panose="02020603050405020304" pitchFamily="18" charset="0"/>
              </a:rPr>
              <a:t>Antécédents: </a:t>
            </a:r>
            <a:r>
              <a:rPr lang="fr-CH" sz="2000" dirty="0">
                <a:solidFill>
                  <a:srgbClr val="333333"/>
                </a:solidFill>
                <a:latin typeface="Calibri Light"/>
                <a:cs typeface="Times New Roman" panose="02020603050405020304" pitchFamily="18" charset="0"/>
              </a:rPr>
              <a:t>les deux viennent du même village et portent le même prénom.</a:t>
            </a:r>
          </a:p>
          <a:p>
            <a:pPr lvl="0" defTabSz="914400" fontAlgn="base">
              <a:lnSpc>
                <a:spcPct val="100000"/>
              </a:lnSpc>
              <a:spcBef>
                <a:spcPts val="1200"/>
              </a:spcBef>
              <a:defRPr/>
            </a:pPr>
            <a:r>
              <a:rPr lang="fr-CH" sz="2000" dirty="0">
                <a:solidFill>
                  <a:srgbClr val="004992"/>
                </a:solidFill>
                <a:latin typeface="Calibri Light"/>
                <a:cs typeface="Times New Roman" panose="02020603050405020304" pitchFamily="18" charset="0"/>
              </a:rPr>
              <a:t>Mais: </a:t>
            </a:r>
            <a:r>
              <a:rPr lang="fr-CH" sz="2000" dirty="0">
                <a:solidFill>
                  <a:srgbClr val="333333"/>
                </a:solidFill>
                <a:latin typeface="Calibri Light"/>
                <a:cs typeface="Times New Roman" panose="02020603050405020304" pitchFamily="18" charset="0"/>
              </a:rPr>
              <a:t>cela est dû au hasard.</a:t>
            </a:r>
          </a:p>
        </p:txBody>
      </p:sp>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65</a:t>
            </a:fld>
            <a:endParaRPr lang="de-DE" dirty="0"/>
          </a:p>
        </p:txBody>
      </p:sp>
    </p:spTree>
    <p:extLst>
      <p:ext uri="{BB962C8B-B14F-4D97-AF65-F5344CB8AC3E}">
        <p14:creationId xmlns:p14="http://schemas.microsoft.com/office/powerpoint/2010/main" val="12243854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Text Box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solidFill>
                  <a:srgbClr val="004992"/>
                </a:solidFill>
                <a:latin typeface="Calibri Light"/>
              </a:rPr>
              <a:t>Quel rapport avec la psychose?</a:t>
            </a:r>
          </a:p>
        </p:txBody>
      </p:sp>
      <p:sp>
        <p:nvSpPr>
          <p:cNvPr id="4" name="Content Placeholder 3"/>
          <p:cNvSpPr>
            <a:spLocks noGrp="1"/>
          </p:cNvSpPr>
          <p:nvPr>
            <p:ph idx="1"/>
          </p:nvPr>
        </p:nvSpPr>
        <p:spPr/>
        <p:txBody>
          <a:bodyPr/>
          <a:lstStyle/>
          <a:p>
            <a:pPr lvl="0" defTabSz="914400" fontAlgn="base">
              <a:defRPr/>
            </a:pPr>
            <a:r>
              <a:rPr lang="fr-CH" sz="2400" dirty="0">
                <a:solidFill>
                  <a:srgbClr val="333333"/>
                </a:solidFill>
                <a:latin typeface="Calibri Light"/>
                <a:cs typeface="Times New Roman" panose="02020603050405020304" pitchFamily="18" charset="0"/>
              </a:rPr>
              <a:t>Beaucoup de gens souffrant d’une psychose (mais pas toutes!) ont tendance à sauter aux conclusions et à former des jugements extrêmes. Lorsqu’on est sous pression et qu’on veut décompresser, il est particulièrement tentant de chercher des explications simples.</a:t>
            </a:r>
          </a:p>
          <a:p>
            <a:pPr lvl="0" defTabSz="914400" fontAlgn="base">
              <a:lnSpc>
                <a:spcPct val="100000"/>
              </a:lnSpc>
              <a:spcBef>
                <a:spcPts val="1200"/>
              </a:spcBef>
              <a:defRPr/>
            </a:pPr>
            <a:r>
              <a:rPr lang="fr-CH" sz="2000" dirty="0">
                <a:solidFill>
                  <a:srgbClr val="004992"/>
                </a:solidFill>
                <a:latin typeface="Calibri Light"/>
                <a:cs typeface="Times New Roman" panose="02020603050405020304" pitchFamily="18" charset="0"/>
              </a:rPr>
              <a:t>Exemple: </a:t>
            </a:r>
            <a:r>
              <a:rPr lang="fr-CH" sz="2000" dirty="0">
                <a:solidFill>
                  <a:srgbClr val="333333"/>
                </a:solidFill>
                <a:latin typeface="Calibri Light"/>
                <a:cs typeface="Times New Roman" panose="02020603050405020304" pitchFamily="18" charset="0"/>
              </a:rPr>
              <a:t>Sheila déclare que son docteur est en fait son ex petit ami qui l’a poursuivie pendant des années en psychiatrie sous une fausse identité.</a:t>
            </a:r>
          </a:p>
          <a:p>
            <a:pPr lvl="0" defTabSz="914400" fontAlgn="base">
              <a:lnSpc>
                <a:spcPct val="100000"/>
              </a:lnSpc>
              <a:spcBef>
                <a:spcPts val="1200"/>
              </a:spcBef>
              <a:defRPr/>
            </a:pPr>
            <a:r>
              <a:rPr lang="fr-CH" sz="2000" dirty="0">
                <a:solidFill>
                  <a:srgbClr val="004992"/>
                </a:solidFill>
                <a:latin typeface="Calibri Light"/>
                <a:cs typeface="Times New Roman" panose="02020603050405020304" pitchFamily="18" charset="0"/>
              </a:rPr>
              <a:t>Antécédents: </a:t>
            </a:r>
            <a:r>
              <a:rPr lang="fr-CH" sz="2000" dirty="0">
                <a:solidFill>
                  <a:srgbClr val="333333"/>
                </a:solidFill>
                <a:latin typeface="Calibri Light"/>
                <a:cs typeface="Times New Roman" panose="02020603050405020304" pitchFamily="18" charset="0"/>
              </a:rPr>
              <a:t>les deux viennent du même village et portent le même prénom.</a:t>
            </a:r>
          </a:p>
          <a:p>
            <a:pPr lvl="0" defTabSz="914400" fontAlgn="base">
              <a:lnSpc>
                <a:spcPct val="100000"/>
              </a:lnSpc>
              <a:spcBef>
                <a:spcPts val="1200"/>
              </a:spcBef>
              <a:defRPr/>
            </a:pPr>
            <a:r>
              <a:rPr lang="fr-CH" sz="2000" dirty="0">
                <a:solidFill>
                  <a:srgbClr val="004992"/>
                </a:solidFill>
                <a:latin typeface="Calibri Light"/>
                <a:cs typeface="Times New Roman" panose="02020603050405020304" pitchFamily="18" charset="0"/>
              </a:rPr>
              <a:t>Mais: </a:t>
            </a:r>
            <a:r>
              <a:rPr lang="fr-CH" sz="2000" dirty="0">
                <a:solidFill>
                  <a:srgbClr val="333333"/>
                </a:solidFill>
                <a:latin typeface="Calibri Light"/>
                <a:cs typeface="Times New Roman" panose="02020603050405020304" pitchFamily="18" charset="0"/>
              </a:rPr>
              <a:t>cela est dû au hasard.</a:t>
            </a:r>
          </a:p>
          <a:p>
            <a:pPr lvl="0" defTabSz="914400" fontAlgn="base">
              <a:defRPr/>
            </a:pPr>
            <a:r>
              <a:rPr lang="fr-CH" sz="2400" dirty="0">
                <a:solidFill>
                  <a:srgbClr val="333333"/>
                </a:solidFill>
                <a:latin typeface="Calibri Light"/>
                <a:cs typeface="Times New Roman" panose="02020603050405020304" pitchFamily="18" charset="0"/>
              </a:rPr>
              <a:t>Avant de porter de graves accusations, vous devriez collecter de l’information à partir des sources les plus nombreuses possibles et discuter différentes explications avec les personnes en qui vous avez confiance.</a:t>
            </a:r>
            <a:endParaRPr lang="en-US" sz="2400" dirty="0">
              <a:latin typeface="Calibri Light"/>
            </a:endParaRPr>
          </a:p>
        </p:txBody>
      </p:sp>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66</a:t>
            </a:fld>
            <a:endParaRPr lang="de-DE" dirty="0"/>
          </a:p>
        </p:txBody>
      </p:sp>
    </p:spTree>
    <p:extLst>
      <p:ext uri="{BB962C8B-B14F-4D97-AF65-F5344CB8AC3E}">
        <p14:creationId xmlns:p14="http://schemas.microsoft.com/office/powerpoint/2010/main" val="39593745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Merci de </a:t>
            </a:r>
            <a:r>
              <a:rPr lang="en-US" sz="3600" dirty="0" err="1"/>
              <a:t>votre</a:t>
            </a:r>
            <a:r>
              <a:rPr lang="en-US" sz="3600" dirty="0"/>
              <a:t> attention!</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nl-NL" i="1" dirty="0">
                <a:solidFill>
                  <a:srgbClr val="004992"/>
                </a:solidFill>
                <a:latin typeface="Calibri Light"/>
                <a:cs typeface="Verdana"/>
              </a:rPr>
              <a:t>Pour les animateurs:</a:t>
            </a:r>
          </a:p>
          <a:p>
            <a:pPr marL="114935" marR="333375" lvl="0" defTabSz="914400">
              <a:lnSpc>
                <a:spcPct val="100000"/>
              </a:lnSpc>
              <a:spcBef>
                <a:spcPts val="800"/>
              </a:spcBef>
            </a:pPr>
            <a:r>
              <a:rPr lang="fr-FR" dirty="0">
                <a:solidFill>
                  <a:srgbClr val="004992"/>
                </a:solidFill>
                <a:latin typeface="Calibri Light"/>
                <a:cs typeface="Verdana"/>
              </a:rPr>
              <a:t>Distribuez les feuilles de travail. Présentez notre application COGITO (à télécharger gratuitement).</a:t>
            </a:r>
            <a:endParaRPr lang="en-US"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67</a:t>
            </a:fld>
            <a:endParaRPr lang="de-DE" dirty="0"/>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300287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68</a:t>
            </a:fld>
            <a:endParaRPr lang="de-DE" dirty="0"/>
          </a:p>
        </p:txBody>
      </p:sp>
      <p:graphicFrame>
        <p:nvGraphicFramePr>
          <p:cNvPr id="6" name="Group 2"/>
          <p:cNvGraphicFramePr>
            <a:graphicFrameLocks noGrp="1"/>
          </p:cNvGraphicFramePr>
          <p:nvPr>
            <p:extLst>
              <p:ext uri="{D42A27DB-BD31-4B8C-83A1-F6EECF244321}">
                <p14:modId xmlns:p14="http://schemas.microsoft.com/office/powerpoint/2010/main" val="2045026529"/>
              </p:ext>
            </p:extLst>
          </p:nvPr>
        </p:nvGraphicFramePr>
        <p:xfrm>
          <a:off x="408954" y="2011680"/>
          <a:ext cx="11375999" cy="170381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Oiseau ‘3’</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a:t>
                      </a:r>
                      <a:endPar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 cigarette box/ Zigarettenschachtel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Alle abgebildeten Kunstwerke sind gemeinfrei („public domain“), da die Schutzfrist des Urheberrechts unseres Wissens abgelaufen ist („public domain”; alle Künstler verstarben vor mindestens 70 Jahren). Alle Reproduktionen gelten ebenfalls als gemeinfrei.</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Sauter aux conclusions “en action”  </a:t>
            </a:r>
            <a:br>
              <a:rPr lang="fr-FR" sz="3600">
                <a:solidFill>
                  <a:srgbClr val="004992"/>
                </a:solidFill>
                <a:latin typeface="Calibri Light"/>
              </a:rPr>
            </a:br>
            <a:r>
              <a:rPr lang="fr-FR">
                <a:solidFill>
                  <a:srgbClr val="004992"/>
                </a:solidFill>
                <a:latin typeface="Calibri Light"/>
              </a:rPr>
              <a:t>- Légendes urbaines -</a:t>
            </a:r>
            <a:endParaRPr lang="en-US">
              <a:solidFill>
                <a:srgbClr val="004992"/>
              </a:solidFill>
              <a:latin typeface="Calibri Light"/>
            </a:endParaRPr>
          </a:p>
        </p:txBody>
      </p:sp>
      <p:graphicFrame>
        <p:nvGraphicFramePr>
          <p:cNvPr id="8" name="Group 45"/>
          <p:cNvGraphicFramePr>
            <a:graphicFrameLocks noGrp="1"/>
          </p:cNvGraphicFramePr>
          <p:nvPr>
            <p:extLst>
              <p:ext uri="{D42A27DB-BD31-4B8C-83A1-F6EECF244321}">
                <p14:modId xmlns:p14="http://schemas.microsoft.com/office/powerpoint/2010/main" val="214444758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Légende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“Preuve”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a:solidFill>
                            <a:srgbClr val="333333"/>
                          </a:solidFill>
                          <a:latin typeface="Calibri Light"/>
                        </a:rPr>
                        <a:t>Arguments pour?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69</a:t>
            </a:fld>
            <a:endParaRPr lang="de-DE" dirty="0"/>
          </a:p>
        </p:txBody>
      </p:sp>
    </p:spTree>
    <p:extLst>
      <p:ext uri="{BB962C8B-B14F-4D97-AF65-F5344CB8AC3E}">
        <p14:creationId xmlns:p14="http://schemas.microsoft.com/office/powerpoint/2010/main" val="5667070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Sauter aux conclusions “en action”  </a:t>
            </a:r>
            <a:br>
              <a:rPr lang="fr-FR" sz="3600">
                <a:solidFill>
                  <a:srgbClr val="004992"/>
                </a:solidFill>
                <a:latin typeface="Calibri Light"/>
              </a:rPr>
            </a:br>
            <a:r>
              <a:rPr lang="fr-FR">
                <a:solidFill>
                  <a:srgbClr val="004992"/>
                </a:solidFill>
                <a:latin typeface="Calibri Light"/>
              </a:rPr>
              <a:t>- Légendes urbaines -</a:t>
            </a:r>
            <a:endParaRPr lang="en-US">
              <a:solidFill>
                <a:srgbClr val="004992"/>
              </a:solidFill>
              <a:latin typeface="Calibri Light"/>
            </a:endParaRPr>
          </a:p>
        </p:txBody>
      </p:sp>
      <p:graphicFrame>
        <p:nvGraphicFramePr>
          <p:cNvPr id="8" name="Group 45"/>
          <p:cNvGraphicFramePr>
            <a:graphicFrameLocks noGrp="1"/>
          </p:cNvGraphicFramePr>
          <p:nvPr>
            <p:extLst>
              <p:ext uri="{D42A27DB-BD31-4B8C-83A1-F6EECF244321}">
                <p14:modId xmlns:p14="http://schemas.microsoft.com/office/powerpoint/2010/main" val="401533796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Légende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“Preuve”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fr-FR" sz="2000" dirty="0">
                          <a:solidFill>
                            <a:srgbClr val="333333"/>
                          </a:solidFill>
                          <a:latin typeface="Calibri Light"/>
                        </a:rPr>
                        <a:t>Motifs avancés des Etats-Unis:</a:t>
                      </a:r>
                    </a:p>
                    <a:p>
                      <a:pPr marL="457200" indent="-457200">
                        <a:lnSpc>
                          <a:spcPct val="100000"/>
                        </a:lnSpc>
                        <a:spcBef>
                          <a:spcPts val="1200"/>
                        </a:spcBef>
                        <a:buClr>
                          <a:srgbClr val="333333"/>
                        </a:buClr>
                        <a:buFont typeface="+mj-lt"/>
                        <a:buAutoNum type="arabicPeriod"/>
                      </a:pPr>
                      <a:r>
                        <a:rPr lang="fr-FR" sz="2000">
                          <a:solidFill>
                            <a:srgbClr val="333333"/>
                          </a:solidFill>
                          <a:latin typeface="Calibri Light"/>
                        </a:rPr>
                        <a:t>“La victoire technologique” </a:t>
                      </a:r>
                      <a:r>
                        <a:rPr lang="fr-FR" sz="2000" dirty="0">
                          <a:solidFill>
                            <a:srgbClr val="333333"/>
                          </a:solidFill>
                          <a:latin typeface="Calibri Light"/>
                        </a:rPr>
                        <a:t>dans la concurrence pour l’espace avec l'Union soviétique, qui a lancé avec succès un satellite dans l'espace précédemment</a:t>
                      </a:r>
                    </a:p>
                    <a:p>
                      <a:pPr marL="457200" indent="-457200">
                        <a:lnSpc>
                          <a:spcPct val="100000"/>
                        </a:lnSpc>
                        <a:spcBef>
                          <a:spcPts val="1200"/>
                        </a:spcBef>
                        <a:buClr>
                          <a:srgbClr val="333333"/>
                        </a:buClr>
                        <a:buFont typeface="+mj-lt"/>
                        <a:buAutoNum type="arabicPeriod"/>
                      </a:pPr>
                      <a:r>
                        <a:rPr lang="fr-FR" sz="2000" dirty="0">
                          <a:solidFill>
                            <a:srgbClr val="333333"/>
                          </a:solidFill>
                          <a:latin typeface="Calibri Light"/>
                        </a:rPr>
                        <a:t>Distraction de la guerre au Vietnam</a:t>
                      </a:r>
                    </a:p>
                    <a:p>
                      <a:pPr marL="457200" indent="-457200">
                        <a:lnSpc>
                          <a:spcPct val="100000"/>
                        </a:lnSpc>
                        <a:spcBef>
                          <a:spcPts val="1200"/>
                        </a:spcBef>
                        <a:buClr>
                          <a:srgbClr val="333333"/>
                        </a:buClr>
                        <a:buFont typeface="+mj-lt"/>
                        <a:buAutoNum type="arabicPeriod"/>
                      </a:pPr>
                      <a:r>
                        <a:rPr lang="fr-FR" sz="2000" dirty="0">
                          <a:solidFill>
                            <a:srgbClr val="333333"/>
                          </a:solidFill>
                          <a:latin typeface="Calibri Light"/>
                        </a:rPr>
                        <a:t>La NASA, elle-même, fait croire à l'alunissage par peur de la réduction du budget gouvernemental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70</a:t>
            </a:fld>
            <a:endParaRPr lang="de-DE" dirty="0"/>
          </a:p>
        </p:txBody>
      </p:sp>
    </p:spTree>
    <p:extLst>
      <p:ext uri="{BB962C8B-B14F-4D97-AF65-F5344CB8AC3E}">
        <p14:creationId xmlns:p14="http://schemas.microsoft.com/office/powerpoint/2010/main" val="109944352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Sauter aux conclusions “en action”  </a:t>
            </a:r>
            <a:br>
              <a:rPr lang="fr-FR" sz="3600">
                <a:solidFill>
                  <a:srgbClr val="004992"/>
                </a:solidFill>
                <a:latin typeface="Calibri Light"/>
              </a:rPr>
            </a:br>
            <a:r>
              <a:rPr lang="fr-FR">
                <a:solidFill>
                  <a:srgbClr val="004992"/>
                </a:solidFill>
                <a:latin typeface="Calibri Light"/>
              </a:rPr>
              <a:t>- Légendes urbaines -</a:t>
            </a:r>
            <a:endParaRPr lang="en-US">
              <a:solidFill>
                <a:srgbClr val="004992"/>
              </a:solidFill>
              <a:latin typeface="Calibri Light"/>
            </a:endParaRPr>
          </a:p>
        </p:txBody>
      </p:sp>
      <p:graphicFrame>
        <p:nvGraphicFramePr>
          <p:cNvPr id="8" name="Group 42"/>
          <p:cNvGraphicFramePr>
            <a:graphicFrameLocks noGrp="1"/>
          </p:cNvGraphicFramePr>
          <p:nvPr>
            <p:extLst>
              <p:ext uri="{D42A27DB-BD31-4B8C-83A1-F6EECF244321}">
                <p14:modId xmlns:p14="http://schemas.microsoft.com/office/powerpoint/2010/main" val="158251575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Légende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“Preuve”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Arguments pour?</a:t>
                      </a:r>
                      <a:endParaRPr kumimoji="0" lang="de-DE" sz="18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71</a:t>
            </a:fld>
            <a:endParaRPr lang="de-DE" dirty="0"/>
          </a:p>
        </p:txBody>
      </p:sp>
    </p:spTree>
    <p:extLst>
      <p:ext uri="{BB962C8B-B14F-4D97-AF65-F5344CB8AC3E}">
        <p14:creationId xmlns:p14="http://schemas.microsoft.com/office/powerpoint/2010/main" val="17607489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Sauter aux conclusions “en action”  </a:t>
            </a:r>
            <a:br>
              <a:rPr lang="fr-FR" sz="3600">
                <a:solidFill>
                  <a:srgbClr val="004992"/>
                </a:solidFill>
                <a:latin typeface="Calibri Light"/>
              </a:rPr>
            </a:br>
            <a:r>
              <a:rPr lang="fr-FR">
                <a:solidFill>
                  <a:srgbClr val="004992"/>
                </a:solidFill>
                <a:latin typeface="Calibri Light"/>
              </a:rPr>
              <a:t>- Légendes urbaines -</a:t>
            </a:r>
            <a:endParaRPr lang="en-US">
              <a:solidFill>
                <a:srgbClr val="004992"/>
              </a:solidFill>
              <a:latin typeface="Calibri Light"/>
            </a:endParaRPr>
          </a:p>
        </p:txBody>
      </p:sp>
      <p:graphicFrame>
        <p:nvGraphicFramePr>
          <p:cNvPr id="8" name="Group 42"/>
          <p:cNvGraphicFramePr>
            <a:graphicFrameLocks noGrp="1"/>
          </p:cNvGraphicFramePr>
          <p:nvPr>
            <p:extLst>
              <p:ext uri="{D42A27DB-BD31-4B8C-83A1-F6EECF244321}">
                <p14:modId xmlns:p14="http://schemas.microsoft.com/office/powerpoint/2010/main" val="335464428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Légende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“Preuve”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fr-FR" sz="1800" b="1" i="0" u="none" strike="noStrike" cap="none" normalizeH="0" baseline="0" dirty="0">
                          <a:ln>
                            <a:noFill/>
                          </a:ln>
                          <a:solidFill>
                            <a:srgbClr val="333333"/>
                          </a:solidFill>
                          <a:effectLst/>
                          <a:latin typeface="Calibri Light"/>
                          <a:cs typeface="Times New Roman" pitchFamily="18" charset="0"/>
                        </a:rPr>
                        <a:t>Arguments pour?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fr-FR" sz="1800" b="0" i="0" u="none" strike="noStrike" cap="none" normalizeH="0" baseline="0" dirty="0">
                          <a:ln>
                            <a:noFill/>
                          </a:ln>
                          <a:solidFill>
                            <a:srgbClr val="333333"/>
                          </a:solidFill>
                          <a:effectLst/>
                          <a:latin typeface="Calibri Light"/>
                          <a:cs typeface="Times New Roman" pitchFamily="18" charset="0"/>
                        </a:rPr>
                        <a:t>L’ondulation du drapeau: impossible car il n'y a pas d'atmosphère sur la lune.</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fr-FR" sz="1800" b="0" i="0" u="none" strike="noStrike" cap="none" normalizeH="0" baseline="0" dirty="0">
                          <a:ln>
                            <a:noFill/>
                          </a:ln>
                          <a:solidFill>
                            <a:srgbClr val="333333"/>
                          </a:solidFill>
                          <a:effectLst/>
                          <a:latin typeface="Calibri Light"/>
                          <a:cs typeface="Times New Roman" pitchFamily="18" charset="0"/>
                        </a:rPr>
                        <a:t>Photos de ciel sans étoiles et différentes ombres indiquent une production de studio de cinéma.</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fr-FR" sz="1800" b="0" i="0" u="none" strike="noStrike" cap="none" normalizeH="0" baseline="0" dirty="0">
                          <a:ln>
                            <a:noFill/>
                          </a:ln>
                          <a:solidFill>
                            <a:srgbClr val="333333"/>
                          </a:solidFill>
                          <a:effectLst/>
                          <a:latin typeface="Calibri Light"/>
                          <a:cs typeface="Times New Roman" pitchFamily="18" charset="0"/>
                        </a:rPr>
                        <a:t>Le message radio de l'astronaute Armstrong: il répond trop vite à la dernière phrase du président Nixon. Les signaux radio ont besoin de plus de temps pour être transmis à la terre qu'il n'en a fallu pour répondre à Armstrong.</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72</a:t>
            </a:fld>
            <a:endParaRPr lang="de-DE" dirty="0"/>
          </a:p>
        </p:txBody>
      </p:sp>
    </p:spTree>
    <p:extLst>
      <p:ext uri="{BB962C8B-B14F-4D97-AF65-F5344CB8AC3E}">
        <p14:creationId xmlns:p14="http://schemas.microsoft.com/office/powerpoint/2010/main" val="93567957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Sauter aux conclusions “en action”  </a:t>
            </a:r>
            <a:br>
              <a:rPr lang="fr-FR" sz="3600">
                <a:solidFill>
                  <a:srgbClr val="004992"/>
                </a:solidFill>
                <a:latin typeface="Calibri Light"/>
              </a:rPr>
            </a:br>
            <a:r>
              <a:rPr lang="fr-FR">
                <a:solidFill>
                  <a:srgbClr val="004992"/>
                </a:solidFill>
                <a:latin typeface="Calibri Light"/>
              </a:rPr>
              <a:t>- Légendes urbaines -</a:t>
            </a:r>
            <a:endParaRPr lang="en-US">
              <a:solidFill>
                <a:srgbClr val="004992"/>
              </a:solidFill>
              <a:latin typeface="Calibri Light"/>
            </a:endParaRPr>
          </a:p>
        </p:txBody>
      </p:sp>
      <p:graphicFrame>
        <p:nvGraphicFramePr>
          <p:cNvPr id="8" name="Group 27"/>
          <p:cNvGraphicFramePr>
            <a:graphicFrameLocks noGrp="1"/>
          </p:cNvGraphicFramePr>
          <p:nvPr>
            <p:extLst>
              <p:ext uri="{D42A27DB-BD31-4B8C-83A1-F6EECF244321}">
                <p14:modId xmlns:p14="http://schemas.microsoft.com/office/powerpoint/2010/main" val="380759183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Légende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“Preuve”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Arguments contre?</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73</a:t>
            </a:fld>
            <a:endParaRPr lang="de-DE" dirty="0"/>
          </a:p>
        </p:txBody>
      </p:sp>
    </p:spTree>
    <p:extLst>
      <p:ext uri="{BB962C8B-B14F-4D97-AF65-F5344CB8AC3E}">
        <p14:creationId xmlns:p14="http://schemas.microsoft.com/office/powerpoint/2010/main" val="38216574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Sauter aux conclusions “en action”  </a:t>
            </a:r>
            <a:br>
              <a:rPr lang="fr-FR" sz="3600">
                <a:solidFill>
                  <a:srgbClr val="004992"/>
                </a:solidFill>
                <a:latin typeface="Calibri Light"/>
              </a:rPr>
            </a:br>
            <a:r>
              <a:rPr lang="fr-FR">
                <a:solidFill>
                  <a:srgbClr val="004992"/>
                </a:solidFill>
                <a:latin typeface="Calibri Light"/>
              </a:rPr>
              <a:t>- Légendes urbaines -</a:t>
            </a:r>
            <a:endParaRPr lang="en-US">
              <a:solidFill>
                <a:srgbClr val="004992"/>
              </a:solidFill>
              <a:latin typeface="Calibri Light"/>
            </a:endParaRPr>
          </a:p>
        </p:txBody>
      </p:sp>
      <p:graphicFrame>
        <p:nvGraphicFramePr>
          <p:cNvPr id="8" name="Group 27"/>
          <p:cNvGraphicFramePr>
            <a:graphicFrameLocks noGrp="1"/>
          </p:cNvGraphicFramePr>
          <p:nvPr>
            <p:extLst>
              <p:ext uri="{D42A27DB-BD31-4B8C-83A1-F6EECF244321}">
                <p14:modId xmlns:p14="http://schemas.microsoft.com/office/powerpoint/2010/main" val="399970403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Légende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“Preuve”</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fr-FR" sz="1800" b="1" dirty="0">
                          <a:latin typeface="Calibri Light"/>
                        </a:rPr>
                        <a:t>Arguments contre?</a:t>
                      </a:r>
                    </a:p>
                    <a:p>
                      <a:pPr marL="342900" indent="-342900">
                        <a:lnSpc>
                          <a:spcPct val="100000"/>
                        </a:lnSpc>
                        <a:spcBef>
                          <a:spcPts val="1200"/>
                        </a:spcBef>
                        <a:buClr>
                          <a:srgbClr val="333333"/>
                        </a:buClr>
                        <a:buFont typeface="+mj-lt"/>
                        <a:buAutoNum type="arabicPeriod"/>
                      </a:pPr>
                      <a:r>
                        <a:rPr lang="fr-FR" sz="1800" b="0" dirty="0">
                          <a:latin typeface="Calibri Light"/>
                        </a:rPr>
                        <a:t>L’ondulation du drapeau a été causée par la pose du mat dans la surface de la lune et une barre montée de soutien.</a:t>
                      </a:r>
                    </a:p>
                    <a:p>
                      <a:pPr marL="342900" indent="-342900">
                        <a:lnSpc>
                          <a:spcPct val="100000"/>
                        </a:lnSpc>
                        <a:spcBef>
                          <a:spcPts val="1200"/>
                        </a:spcBef>
                        <a:buClr>
                          <a:srgbClr val="333333"/>
                        </a:buClr>
                        <a:buFont typeface="+mj-lt"/>
                        <a:buAutoNum type="arabicPeriod"/>
                      </a:pPr>
                      <a:r>
                        <a:rPr lang="fr-FR" sz="1800" b="0" dirty="0">
                          <a:latin typeface="Calibri Light"/>
                        </a:rPr>
                        <a:t>Les photographies de nuit ne peuvent pas capturer des faibles sources de lumière en raison de temps </a:t>
                      </a:r>
                      <a:r>
                        <a:rPr lang="fr-FR" sz="1800" b="0">
                          <a:latin typeface="Calibri Light"/>
                        </a:rPr>
                        <a:t>d'exposition </a:t>
                      </a:r>
                      <a:r>
                        <a:rPr lang="fr-FR" sz="1800" b="0">
                          <a:latin typeface="Times New Roman"/>
                          <a:sym typeface="Wingdings" panose="05000000000000000000" pitchFamily="2" charset="2"/>
                        </a:rPr>
                        <a:t>→</a:t>
                      </a:r>
                      <a:r>
                        <a:rPr lang="fr-FR" sz="1800" b="0">
                          <a:latin typeface="Calibri Light"/>
                        </a:rPr>
                        <a:t> </a:t>
                      </a:r>
                      <a:r>
                        <a:rPr lang="fr-FR" sz="1800" b="0" dirty="0">
                          <a:latin typeface="Calibri Light"/>
                        </a:rPr>
                        <a:t>pas d'étoile.</a:t>
                      </a:r>
                    </a:p>
                    <a:p>
                      <a:pPr marL="342900" indent="-342900">
                        <a:lnSpc>
                          <a:spcPct val="100000"/>
                        </a:lnSpc>
                        <a:spcBef>
                          <a:spcPts val="1200"/>
                        </a:spcBef>
                        <a:buClr>
                          <a:srgbClr val="333333"/>
                        </a:buClr>
                        <a:buFont typeface="+mj-lt"/>
                        <a:buAutoNum type="arabicPeriod"/>
                      </a:pPr>
                      <a:r>
                        <a:rPr lang="fr-FR" sz="1800" b="0" dirty="0">
                          <a:latin typeface="Calibri Light"/>
                        </a:rPr>
                        <a:t>Les ombres différentes ont été causées par la surface inégale de la lune.</a:t>
                      </a:r>
                    </a:p>
                    <a:p>
                      <a:pPr marL="342900" indent="-342900">
                        <a:lnSpc>
                          <a:spcPct val="100000"/>
                        </a:lnSpc>
                        <a:spcBef>
                          <a:spcPts val="1200"/>
                        </a:spcBef>
                        <a:buClr>
                          <a:srgbClr val="333333"/>
                        </a:buClr>
                        <a:buFont typeface="+mj-lt"/>
                        <a:buAutoNum type="arabicPeriod"/>
                      </a:pPr>
                      <a:r>
                        <a:rPr lang="fr-FR" sz="1800" b="0" dirty="0">
                          <a:latin typeface="Calibri Light"/>
                        </a:rPr>
                        <a:t>L'interview a été modifié afin de couvrir le délai initial entre Nixon et la boîte de dialogue d'Armstrong.</a:t>
                      </a:r>
                      <a:endParaRPr lang="en-US" sz="1800" b="0" dirty="0">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74</a:t>
            </a:fld>
            <a:endParaRPr lang="de-DE" dirty="0"/>
          </a:p>
        </p:txBody>
      </p:sp>
    </p:spTree>
    <p:extLst>
      <p:ext uri="{BB962C8B-B14F-4D97-AF65-F5344CB8AC3E}">
        <p14:creationId xmlns:p14="http://schemas.microsoft.com/office/powerpoint/2010/main" val="223344562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8"/>
          <p:cNvSpPr txBox="1">
            <a:spLocks noChangeArrowheads="1"/>
          </p:cNvSpPr>
          <p:nvPr/>
        </p:nvSpPr>
        <p:spPr bwMode="auto">
          <a:xfrm>
            <a:off x="4138971" y="3496940"/>
            <a:ext cx="7609984"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fr-FR" altLang="de-DE" sz="2400" b="0" dirty="0">
                <a:latin typeface="Calibri Light"/>
              </a:rPr>
              <a:t>Le directeur Roland Emmerich (Independence Day</a:t>
            </a:r>
            <a:r>
              <a:rPr lang="fr-FR" altLang="de-DE" sz="2400" b="0">
                <a:latin typeface="Calibri Light"/>
              </a:rPr>
              <a:t>): “L'atterrissage </a:t>
            </a:r>
            <a:r>
              <a:rPr lang="fr-FR" altLang="de-DE" sz="2400" b="0" dirty="0">
                <a:latin typeface="Calibri Light"/>
              </a:rPr>
              <a:t>sur la lune (...) était tout simplement trop bon. Une telle chose était impossible de mettre en scène dans les années 1960. Même avec l'équipement d'aujourd'hui cela poserait </a:t>
            </a:r>
            <a:r>
              <a:rPr lang="fr-FR" altLang="de-DE" sz="2400" b="0">
                <a:latin typeface="Calibri Light"/>
              </a:rPr>
              <a:t>des problèmes”.</a:t>
            </a:r>
            <a:endParaRPr lang="de-DE" altLang="de-DE" sz="2400" b="0" i="1" dirty="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Sauter aux conclusions “en action”  </a:t>
            </a:r>
            <a:br>
              <a:rPr lang="fr-FR" sz="3600">
                <a:solidFill>
                  <a:srgbClr val="004992"/>
                </a:solidFill>
                <a:latin typeface="Calibri Light"/>
              </a:rPr>
            </a:br>
            <a:r>
              <a:rPr lang="fr-FR">
                <a:solidFill>
                  <a:srgbClr val="004992"/>
                </a:solidFill>
                <a:latin typeface="Calibri Light"/>
              </a:rPr>
              <a:t>- Légendes urbaines -</a:t>
            </a:r>
            <a:endParaRPr lang="en-US">
              <a:solidFill>
                <a:srgbClr val="004992"/>
              </a:solidFill>
              <a:latin typeface="Calibri Ligh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4"/>
          <p:cNvSpPr txBox="1">
            <a:spLocks noChangeArrowheads="1"/>
          </p:cNvSpPr>
          <p:nvPr/>
        </p:nvSpPr>
        <p:spPr bwMode="auto">
          <a:xfrm>
            <a:off x="4138971" y="5528265"/>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fr-FR" altLang="de-DE" sz="1200" b="0" dirty="0">
                <a:latin typeface="+mj-lt"/>
              </a:rPr>
              <a:t>Source: La télévision allemande ZDF</a:t>
            </a:r>
            <a:r>
              <a:rPr lang="fr-FR" altLang="de-DE" sz="1200" b="0">
                <a:latin typeface="+mj-lt"/>
              </a:rPr>
              <a:t>: “Vorsicht Verschwörung” </a:t>
            </a:r>
            <a:r>
              <a:rPr lang="fr-FR" altLang="de-DE" sz="1200" b="0" dirty="0">
                <a:latin typeface="+mj-lt"/>
              </a:rPr>
              <a:t>(Méfiez-vous de la conspiration)</a:t>
            </a:r>
            <a:endParaRPr lang="de-DE" altLang="de-DE" sz="1200" b="0" dirty="0">
              <a:latin typeface="+mj-lt"/>
            </a:endParaRPr>
          </a:p>
        </p:txBody>
      </p:sp>
      <p:sp>
        <p:nvSpPr>
          <p:cNvPr id="14" name="Text Box 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fr-FR" sz="2200" b="0">
                <a:solidFill>
                  <a:srgbClr val="000000"/>
                </a:solidFill>
                <a:latin typeface="Calibri Light"/>
                <a:ea typeface="ＭＳ Ｐゴシック" panose="020B0600070205080204" pitchFamily="34" charset="-128"/>
              </a:rPr>
              <a:t>L'alunissage a été truqué par le gouvernement américain?</a:t>
            </a:r>
            <a:endParaRPr lang="de-DE" sz="2200" b="0" dirty="0">
              <a:solidFill>
                <a:srgbClr val="000000"/>
              </a:solidFill>
              <a:latin typeface="Calibri Light"/>
              <a:ea typeface="ＭＳ Ｐゴシック" panose="020B0600070205080204" pitchFamily="34" charset="-128"/>
            </a:endParaRPr>
          </a:p>
        </p:txBody>
      </p:sp>
      <p:sp>
        <p:nvSpPr>
          <p:cNvPr id="15" name="Rectangle 14"/>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Non! </a:t>
            </a:r>
            <a:endParaRPr lang="de-DE" altLang="de-DE" sz="4000" dirty="0">
              <a:latin typeface="Calibri Light"/>
            </a:endParaRPr>
          </a:p>
        </p:txBody>
      </p:sp>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75</a:t>
            </a:fld>
            <a:endParaRPr lang="de-DE" dirty="0"/>
          </a:p>
        </p:txBody>
      </p:sp>
    </p:spTree>
    <p:extLst>
      <p:ext uri="{BB962C8B-B14F-4D97-AF65-F5344CB8AC3E}">
        <p14:creationId xmlns:p14="http://schemas.microsoft.com/office/powerpoint/2010/main" val="347185081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a:solidFill>
                  <a:srgbClr val="004992"/>
                </a:solidFill>
                <a:latin typeface="Calibri Light"/>
              </a:rPr>
              <a:t>Comment cette légende urbaine et d'autres théories du complot surviennent?</a:t>
            </a:r>
            <a:endParaRPr lang="en-US" sz="360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latin typeface="Calibri Light"/>
              </a:rPr>
              <a:t>???</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fr-FR"/>
              <a:t>Entraînement métacognitifs 7 – Sauter aux conclusions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76</a:t>
            </a:fld>
            <a:endParaRPr lang="de-DE" dirty="0"/>
          </a:p>
        </p:txBody>
      </p:sp>
    </p:spTree>
    <p:extLst>
      <p:ext uri="{BB962C8B-B14F-4D97-AF65-F5344CB8AC3E}">
        <p14:creationId xmlns:p14="http://schemas.microsoft.com/office/powerpoint/2010/main" val="263358666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cette légende urbaine et d'autres théories du complot surviennent?</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a:solidFill>
                  <a:srgbClr val="000000"/>
                </a:solidFill>
                <a:latin typeface="Calibri Light"/>
              </a:rPr>
              <a:t>Elles sont souvent plus convaincantes que la réalité.</a:t>
            </a:r>
          </a:p>
          <a:p>
            <a:pPr marL="342900" lvl="0" indent="-342900" defTabSz="914400" fontAlgn="base">
              <a:buClr>
                <a:srgbClr val="000000"/>
              </a:buClr>
              <a:buFont typeface="WingDings"/>
              <a:buChar char=""/>
            </a:pPr>
            <a:r>
              <a:rPr lang="fr-FR" altLang="de-DE" sz="2400" dirty="0">
                <a:solidFill>
                  <a:srgbClr val="000000"/>
                </a:solidFill>
                <a:latin typeface="Calibri Light"/>
              </a:rPr>
              <a:t>Elles sont fondées sur des faits qui sont difficiles à vérifier et que les gens croient facilement (par exemple, le drapeau qui ondule suggère que les photos ont été prises sur la terre).</a:t>
            </a:r>
            <a:endParaRPr lang="en-US" altLang="de-DE" sz="2400" dirty="0">
              <a:solidFill>
                <a:srgbClr val="000000"/>
              </a:solidFill>
              <a:latin typeface="Calibri Light"/>
            </a:endParaRPr>
          </a:p>
          <a:p>
            <a:pPr marL="342900" lvl="0" indent="-342900" defTabSz="914400" fontAlgn="base">
              <a:buClr>
                <a:srgbClr val="000000"/>
              </a:buClr>
              <a:buFont typeface="WingDings"/>
              <a:buChar char=""/>
            </a:pPr>
            <a:r>
              <a:rPr lang="fr-FR" altLang="de-DE" sz="2400" dirty="0">
                <a:solidFill>
                  <a:srgbClr val="000000"/>
                </a:solidFill>
                <a:latin typeface="Calibri Light"/>
              </a:rPr>
              <a:t>Elles cachent des explications alternatives (par exemple, le ciel sans étoiles peut être expliquée par les limites techniques de la photographie de nuit).</a:t>
            </a:r>
            <a:endParaRPr lang="en-US" altLang="de-DE" sz="2400" dirty="0">
              <a:solidFill>
                <a:srgbClr val="000000"/>
              </a:solidFill>
              <a:latin typeface="Calibri Light"/>
            </a:endParaRPr>
          </a:p>
          <a:p>
            <a:pPr marL="342900" lvl="0" indent="-342900" defTabSz="914400" fontAlgn="base">
              <a:buClr>
                <a:srgbClr val="000000"/>
              </a:buClr>
              <a:buFont typeface="WingDings"/>
              <a:buChar char=""/>
            </a:pPr>
            <a:r>
              <a:rPr lang="fr-FR" altLang="de-DE" sz="2400" dirty="0">
                <a:solidFill>
                  <a:srgbClr val="000000"/>
                </a:solidFill>
                <a:latin typeface="Calibri Light"/>
              </a:rPr>
              <a:t>Les légendes urbaines prennent les faits hors de leur contexte et les poussent à la limite.</a:t>
            </a:r>
            <a:endParaRPr lang="en-US" sz="2400" dirty="0">
              <a:latin typeface="Calibri Light"/>
            </a:endParaRPr>
          </a:p>
        </p:txBody>
      </p:sp>
      <p:sp>
        <p:nvSpPr>
          <p:cNvPr id="6" name="Footer Placeholder 5"/>
          <p:cNvSpPr>
            <a:spLocks noGrp="1"/>
          </p:cNvSpPr>
          <p:nvPr>
            <p:ph type="ftr" sz="quarter" idx="11"/>
          </p:nvPr>
        </p:nvSpPr>
        <p:spPr/>
        <p:txBody>
          <a:bodyPr/>
          <a:lstStyle/>
          <a:p>
            <a:r>
              <a:rPr lang="fr-FR"/>
              <a:t>Entraînement métacognitifs 7 – Sauter aux conclusions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77</a:t>
            </a:fld>
            <a:endParaRPr lang="de-DE" dirty="0"/>
          </a:p>
        </p:txBody>
      </p:sp>
    </p:spTree>
    <p:extLst>
      <p:ext uri="{BB962C8B-B14F-4D97-AF65-F5344CB8AC3E}">
        <p14:creationId xmlns:p14="http://schemas.microsoft.com/office/powerpoint/2010/main" val="947007342"/>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4671</Words>
  <Application>Microsoft Office PowerPoint</Application>
  <PresentationFormat>Benutzerdefiniert</PresentationFormat>
  <Paragraphs>642</Paragraphs>
  <Slides>77</Slides>
  <Notes>77</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77</vt:i4>
      </vt:variant>
    </vt:vector>
  </HeadingPairs>
  <TitlesOfParts>
    <vt:vector size="85" baseType="lpstr">
      <vt:lpstr>Arial</vt:lpstr>
      <vt:lpstr>Calibri</vt:lpstr>
      <vt:lpstr>Calibri Light</vt:lpstr>
      <vt:lpstr>Symbol</vt:lpstr>
      <vt:lpstr>Times New Roman</vt:lpstr>
      <vt:lpstr>Verdana</vt:lpstr>
      <vt:lpstr>WingDings</vt:lpstr>
      <vt:lpstr>UKE_PPT-Vorlage_16zu9</vt:lpstr>
      <vt:lpstr>MCT 7 B – Sauter aux conclusions II</vt:lpstr>
      <vt:lpstr>Conclusions hâtives</vt:lpstr>
      <vt:lpstr>Conclusions hâtives</vt:lpstr>
      <vt:lpstr>Conclusions hâtives</vt:lpstr>
      <vt:lpstr>Conclusions hâtives Dans quelle situation tirons-nous des conclusions sans forcément connaître et vérifier toutes les informations?</vt:lpstr>
      <vt:lpstr>Conclusions hâtives Dans quelle situation tirons-nous des conclusions sans forcément connaître et vérifier toutes les informations?</vt:lpstr>
      <vt:lpstr>Conclusions hâtives Dans quelle situation tirons-nous des conclusions sans forcément connaître et vérifier toutes les informations?</vt:lpstr>
      <vt:lpstr>Conclusions hâtives Dans quelle situation tirons-nous des conclusions sans forcément connaître et vérifier toutes les informations?</vt:lpstr>
      <vt:lpstr>Conclusions hâtives</vt:lpstr>
      <vt:lpstr>Conclusions hâtives - Légendes modernes – (pour un exercice alternatif, regardez la fin de la présentation)</vt:lpstr>
      <vt:lpstr>Conclusions hâtives - Légendes modernes -</vt:lpstr>
      <vt:lpstr>Conclusions hâtives - Légendes modernes -</vt:lpstr>
      <vt:lpstr>Conclusions hâtives - Légendes modernes -</vt:lpstr>
      <vt:lpstr>Comment ces théories de conspirations prennent-elles forme?</vt:lpstr>
      <vt:lpstr>Comment ces théories de conspirations prennent-elles forme?</vt:lpstr>
      <vt:lpstr>Comment ces théories de conspirations prennent-elles forme?</vt:lpstr>
      <vt:lpstr>Pourquoi faisons-nous cela?</vt:lpstr>
      <vt:lpstr>Pourquoi faisons-nous cela?</vt:lpstr>
      <vt:lpstr>Comment le saut aux conclusions induit de mauvaises interprétations durant la psychose – exemples</vt:lpstr>
      <vt:lpstr>Exercice</vt:lpstr>
      <vt:lpstr>Exercice</vt:lpstr>
      <vt:lpstr>Exercice</vt:lpstr>
      <vt:lpstr>Exercice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Facultatif: Clip vidéo</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Transfert à la vie quotidienne</vt:lpstr>
      <vt:lpstr>Transfert à la vie quotidienne</vt:lpstr>
      <vt:lpstr>Transfert à la vie quotidienne</vt:lpstr>
      <vt:lpstr>Transfert à la vie quotidienne</vt:lpstr>
      <vt:lpstr>Transfert à la vie quotidienne</vt:lpstr>
      <vt:lpstr>Quel rapport avec la psychose?</vt:lpstr>
      <vt:lpstr>Quel rapport avec la psychose?</vt:lpstr>
      <vt:lpstr>Quel rapport avec la psychose?</vt:lpstr>
      <vt:lpstr>Merci de votre attention!</vt:lpstr>
      <vt:lpstr>PowerPoint-Präsentation</vt:lpstr>
      <vt:lpstr>Sauter aux conclusions “en action”   - Légendes urbaines -</vt:lpstr>
      <vt:lpstr>Sauter aux conclusions “en action”   - Légendes urbaines -</vt:lpstr>
      <vt:lpstr>Sauter aux conclusions “en action”   - Légendes urbaines -</vt:lpstr>
      <vt:lpstr>Sauter aux conclusions “en action”   - Légendes urbaines -</vt:lpstr>
      <vt:lpstr>Sauter aux conclusions “en action”   - Légendes urbaines -</vt:lpstr>
      <vt:lpstr>Sauter aux conclusions “en action”   - Légendes urbaines -</vt:lpstr>
      <vt:lpstr>Sauter aux conclusions “en action”   - Légendes urbaines -</vt:lpstr>
      <vt:lpstr>Comment cette légende urbaine et d'autres théories du complot surviennent?</vt:lpstr>
      <vt:lpstr>Comment cette légende urbaine et d'autres théories du complot surviennent?</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236</cp:revision>
  <dcterms:created xsi:type="dcterms:W3CDTF">2004-06-30T16:15:23Z</dcterms:created>
  <dcterms:modified xsi:type="dcterms:W3CDTF">2022-12-23T11:57:59Z</dcterms:modified>
</cp:coreProperties>
</file>