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5" r:id="rId1"/>
  </p:sldMasterIdLst>
  <p:notesMasterIdLst>
    <p:notesMasterId r:id="rId93"/>
  </p:notesMasterIdLst>
  <p:handoutMasterIdLst>
    <p:handoutMasterId r:id="rId94"/>
  </p:handoutMasterIdLst>
  <p:sldIdLst>
    <p:sldId id="826" r:id="rId2"/>
    <p:sldId id="780" r:id="rId3"/>
    <p:sldId id="804" r:id="rId4"/>
    <p:sldId id="801" r:id="rId5"/>
    <p:sldId id="802" r:id="rId6"/>
    <p:sldId id="803" r:id="rId7"/>
    <p:sldId id="756" r:id="rId8"/>
    <p:sldId id="759" r:id="rId9"/>
    <p:sldId id="805" r:id="rId10"/>
    <p:sldId id="806" r:id="rId11"/>
    <p:sldId id="807" r:id="rId12"/>
    <p:sldId id="808" r:id="rId13"/>
    <p:sldId id="783" r:id="rId14"/>
    <p:sldId id="784" r:id="rId15"/>
    <p:sldId id="785" r:id="rId16"/>
    <p:sldId id="786" r:id="rId17"/>
    <p:sldId id="787" r:id="rId18"/>
    <p:sldId id="769" r:id="rId19"/>
    <p:sldId id="810" r:id="rId20"/>
    <p:sldId id="811" r:id="rId21"/>
    <p:sldId id="570" r:id="rId22"/>
    <p:sldId id="571" r:id="rId23"/>
    <p:sldId id="572" r:id="rId24"/>
    <p:sldId id="653" r:id="rId25"/>
    <p:sldId id="654" r:id="rId26"/>
    <p:sldId id="655" r:id="rId27"/>
    <p:sldId id="699" r:id="rId28"/>
    <p:sldId id="812" r:id="rId29"/>
    <p:sldId id="813" r:id="rId30"/>
    <p:sldId id="753" r:id="rId31"/>
    <p:sldId id="755" r:id="rId32"/>
    <p:sldId id="814" r:id="rId33"/>
    <p:sldId id="815" r:id="rId34"/>
    <p:sldId id="717" r:id="rId35"/>
    <p:sldId id="816" r:id="rId36"/>
    <p:sldId id="817" r:id="rId37"/>
    <p:sldId id="818" r:id="rId38"/>
    <p:sldId id="721" r:id="rId39"/>
    <p:sldId id="819" r:id="rId40"/>
    <p:sldId id="820" r:id="rId41"/>
    <p:sldId id="763" r:id="rId42"/>
    <p:sldId id="764" r:id="rId43"/>
    <p:sldId id="821" r:id="rId44"/>
    <p:sldId id="671" r:id="rId45"/>
    <p:sldId id="672" r:id="rId46"/>
    <p:sldId id="673" r:id="rId47"/>
    <p:sldId id="735" r:id="rId48"/>
    <p:sldId id="736" r:id="rId49"/>
    <p:sldId id="737" r:id="rId50"/>
    <p:sldId id="799" r:id="rId51"/>
    <p:sldId id="738" r:id="rId52"/>
    <p:sldId id="739" r:id="rId53"/>
    <p:sldId id="740" r:id="rId54"/>
    <p:sldId id="745" r:id="rId55"/>
    <p:sldId id="746" r:id="rId56"/>
    <p:sldId id="747" r:id="rId57"/>
    <p:sldId id="748" r:id="rId58"/>
    <p:sldId id="749" r:id="rId59"/>
    <p:sldId id="750" r:id="rId60"/>
    <p:sldId id="751" r:id="rId61"/>
    <p:sldId id="752" r:id="rId62"/>
    <p:sldId id="656" r:id="rId63"/>
    <p:sldId id="657" r:id="rId64"/>
    <p:sldId id="658" r:id="rId65"/>
    <p:sldId id="674" r:id="rId66"/>
    <p:sldId id="675" r:id="rId67"/>
    <p:sldId id="676" r:id="rId68"/>
    <p:sldId id="677" r:id="rId69"/>
    <p:sldId id="678" r:id="rId70"/>
    <p:sldId id="679" r:id="rId71"/>
    <p:sldId id="731" r:id="rId72"/>
    <p:sldId id="734" r:id="rId73"/>
    <p:sldId id="732" r:id="rId74"/>
    <p:sldId id="733" r:id="rId75"/>
    <p:sldId id="741" r:id="rId76"/>
    <p:sldId id="744" r:id="rId77"/>
    <p:sldId id="742" r:id="rId78"/>
    <p:sldId id="743" r:id="rId79"/>
    <p:sldId id="704" r:id="rId80"/>
    <p:sldId id="822" r:id="rId81"/>
    <p:sldId id="823" r:id="rId82"/>
    <p:sldId id="708" r:id="rId83"/>
    <p:sldId id="824" r:id="rId84"/>
    <p:sldId id="825" r:id="rId85"/>
    <p:sldId id="800" r:id="rId86"/>
    <p:sldId id="789" r:id="rId87"/>
    <p:sldId id="793" r:id="rId88"/>
    <p:sldId id="794" r:id="rId89"/>
    <p:sldId id="795" r:id="rId90"/>
    <p:sldId id="796" r:id="rId91"/>
    <p:sldId id="809" r:id="rId92"/>
  </p:sldIdLst>
  <p:sldSz cx="12195175" cy="6858000"/>
  <p:notesSz cx="7099300" cy="10234613"/>
  <p:defaultTextStyle>
    <a:defPPr>
      <a:defRPr lang="de-DE"/>
    </a:defPPr>
    <a:lvl1pPr algn="l" rtl="0" eaLnBrk="0" fontAlgn="base" hangingPunct="0">
      <a:spcBef>
        <a:spcPct val="0"/>
      </a:spcBef>
      <a:spcAft>
        <a:spcPct val="0"/>
      </a:spcAft>
      <a:defRPr sz="28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b="1" kern="1200">
        <a:solidFill>
          <a:schemeClr val="tx1"/>
        </a:solidFill>
        <a:latin typeface="Arial" panose="020B0604020202020204" pitchFamily="34" charset="0"/>
        <a:ea typeface="+mn-ea"/>
        <a:cs typeface="+mn-cs"/>
      </a:defRPr>
    </a:lvl5pPr>
    <a:lvl6pPr marL="2286000" algn="l" defTabSz="914400" rtl="0" eaLnBrk="1" latinLnBrk="0" hangingPunct="1">
      <a:defRPr sz="2800" b="1" kern="1200">
        <a:solidFill>
          <a:schemeClr val="tx1"/>
        </a:solidFill>
        <a:latin typeface="Arial" panose="020B0604020202020204" pitchFamily="34" charset="0"/>
        <a:ea typeface="+mn-ea"/>
        <a:cs typeface="+mn-cs"/>
      </a:defRPr>
    </a:lvl6pPr>
    <a:lvl7pPr marL="2743200" algn="l" defTabSz="914400" rtl="0" eaLnBrk="1" latinLnBrk="0" hangingPunct="1">
      <a:defRPr sz="2800" b="1" kern="1200">
        <a:solidFill>
          <a:schemeClr val="tx1"/>
        </a:solidFill>
        <a:latin typeface="Arial" panose="020B0604020202020204" pitchFamily="34" charset="0"/>
        <a:ea typeface="+mn-ea"/>
        <a:cs typeface="+mn-cs"/>
      </a:defRPr>
    </a:lvl7pPr>
    <a:lvl8pPr marL="3200400" algn="l" defTabSz="914400" rtl="0" eaLnBrk="1" latinLnBrk="0" hangingPunct="1">
      <a:defRPr sz="2800" b="1" kern="1200">
        <a:solidFill>
          <a:schemeClr val="tx1"/>
        </a:solidFill>
        <a:latin typeface="Arial" panose="020B0604020202020204" pitchFamily="34" charset="0"/>
        <a:ea typeface="+mn-ea"/>
        <a:cs typeface="+mn-cs"/>
      </a:defRPr>
    </a:lvl8pPr>
    <a:lvl9pPr marL="3657600" algn="l" defTabSz="914400" rtl="0" eaLnBrk="1" latinLnBrk="0" hangingPunct="1">
      <a:defRPr sz="28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104">
          <p15:clr>
            <a:srgbClr val="A4A3A4"/>
          </p15:clr>
        </p15:guide>
        <p15:guide id="2" pos="5759">
          <p15:clr>
            <a:srgbClr val="A4A3A4"/>
          </p15:clr>
        </p15:guide>
        <p15:guide id="3" pos="768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sani" initials="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77" autoAdjust="0"/>
    <p:restoredTop sz="99552" autoAdjust="0"/>
  </p:normalViewPr>
  <p:slideViewPr>
    <p:cSldViewPr>
      <p:cViewPr varScale="1">
        <p:scale>
          <a:sx n="67" d="100"/>
          <a:sy n="67" d="100"/>
        </p:scale>
        <p:origin x="624" y="52"/>
      </p:cViewPr>
      <p:guideLst>
        <p:guide orient="horz" pos="1104"/>
        <p:guide pos="5759"/>
        <p:guide pos="7681"/>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Lst>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8" Type="http://schemas.openxmlformats.org/officeDocument/2006/relationships/slide" Target="slides/slide61.xml"/><Relationship Id="rId13" Type="http://schemas.openxmlformats.org/officeDocument/2006/relationships/slide" Target="slides/slide76.xml"/><Relationship Id="rId3" Type="http://schemas.openxmlformats.org/officeDocument/2006/relationships/slide" Target="slides/slide29.xml"/><Relationship Id="rId7" Type="http://schemas.openxmlformats.org/officeDocument/2006/relationships/slide" Target="slides/slide59.xml"/><Relationship Id="rId12" Type="http://schemas.openxmlformats.org/officeDocument/2006/relationships/slide" Target="slides/slide73.xml"/><Relationship Id="rId17" Type="http://schemas.openxmlformats.org/officeDocument/2006/relationships/slide" Target="slides/slide84.xml"/><Relationship Id="rId2" Type="http://schemas.openxmlformats.org/officeDocument/2006/relationships/slide" Target="slides/slide28.xml"/><Relationship Id="rId16" Type="http://schemas.openxmlformats.org/officeDocument/2006/relationships/slide" Target="slides/slide83.xml"/><Relationship Id="rId1" Type="http://schemas.openxmlformats.org/officeDocument/2006/relationships/slide" Target="slides/slide27.xml"/><Relationship Id="rId6" Type="http://schemas.openxmlformats.org/officeDocument/2006/relationships/slide" Target="slides/slide55.xml"/><Relationship Id="rId11" Type="http://schemas.openxmlformats.org/officeDocument/2006/relationships/slide" Target="slides/slide72.xml"/><Relationship Id="rId5" Type="http://schemas.openxmlformats.org/officeDocument/2006/relationships/slide" Target="slides/slide52.xml"/><Relationship Id="rId15" Type="http://schemas.openxmlformats.org/officeDocument/2006/relationships/slide" Target="slides/slide82.xml"/><Relationship Id="rId10" Type="http://schemas.openxmlformats.org/officeDocument/2006/relationships/slide" Target="slides/slide69.xml"/><Relationship Id="rId4" Type="http://schemas.openxmlformats.org/officeDocument/2006/relationships/slide" Target="slides/slide45.xml"/><Relationship Id="rId9" Type="http://schemas.openxmlformats.org/officeDocument/2006/relationships/slide" Target="slides/slide66.xml"/><Relationship Id="rId14" Type="http://schemas.openxmlformats.org/officeDocument/2006/relationships/slide" Target="slides/slide7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98BA0DF6-D29A-4FD8-A7D4-4E91AFA5F467}" type="slidenum">
              <a:rPr lang="en-GB" altLang="de-DE"/>
              <a:pPr>
                <a:defRPr/>
              </a:pPr>
              <a:t>‹Nr.›</a:t>
            </a:fld>
            <a:endParaRPr lang="en-GB" altLang="de-DE"/>
          </a:p>
        </p:txBody>
      </p:sp>
    </p:spTree>
    <p:extLst>
      <p:ext uri="{BB962C8B-B14F-4D97-AF65-F5344CB8AC3E}">
        <p14:creationId xmlns:p14="http://schemas.microsoft.com/office/powerpoint/2010/main" val="47861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BAC8C370-B490-49D8-8AB3-A53706B9C636}" type="slidenum">
              <a:rPr lang="en-US" altLang="de-DE"/>
              <a:pPr>
                <a:defRPr/>
              </a:pPr>
              <a:t>‹Nr.›</a:t>
            </a:fld>
            <a:endParaRPr lang="en-US" altLang="de-DE"/>
          </a:p>
        </p:txBody>
      </p:sp>
    </p:spTree>
    <p:extLst>
      <p:ext uri="{BB962C8B-B14F-4D97-AF65-F5344CB8AC3E}">
        <p14:creationId xmlns:p14="http://schemas.microsoft.com/office/powerpoint/2010/main" val="6486519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51960C-A70C-4846-BACA-DE6B232B3EF2}" type="slidenum">
              <a:rPr lang="en-US" altLang="de-DE" sz="1300"/>
              <a:pPr>
                <a:spcBef>
                  <a:spcPct val="0"/>
                </a:spcBef>
              </a:pPr>
              <a:t>2</a:t>
            </a:fld>
            <a:endParaRPr lang="en-US" altLang="de-DE" sz="1300"/>
          </a:p>
        </p:txBody>
      </p:sp>
      <p:sp>
        <p:nvSpPr>
          <p:cNvPr id="29699" name="Rectangle 1026"/>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996273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51960C-A70C-4846-BACA-DE6B232B3EF2}" type="slidenum">
              <a:rPr lang="en-US" altLang="de-DE" sz="1300"/>
              <a:pPr>
                <a:spcBef>
                  <a:spcPct val="0"/>
                </a:spcBef>
              </a:pPr>
              <a:t>3</a:t>
            </a:fld>
            <a:endParaRPr lang="en-US" altLang="de-DE" sz="1300"/>
          </a:p>
        </p:txBody>
      </p:sp>
      <p:sp>
        <p:nvSpPr>
          <p:cNvPr id="29699" name="Rectangle 1026"/>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996273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51960C-A70C-4846-BACA-DE6B232B3EF2}" type="slidenum">
              <a:rPr lang="en-US" altLang="de-DE" sz="1300"/>
              <a:pPr>
                <a:spcBef>
                  <a:spcPct val="0"/>
                </a:spcBef>
              </a:pPr>
              <a:t>4</a:t>
            </a:fld>
            <a:endParaRPr lang="en-US" altLang="de-DE" sz="1300"/>
          </a:p>
        </p:txBody>
      </p:sp>
      <p:sp>
        <p:nvSpPr>
          <p:cNvPr id="29699" name="Rectangle 1026"/>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996273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51960C-A70C-4846-BACA-DE6B232B3EF2}" type="slidenum">
              <a:rPr lang="en-US" altLang="de-DE" sz="1300"/>
              <a:pPr>
                <a:spcBef>
                  <a:spcPct val="0"/>
                </a:spcBef>
              </a:pPr>
              <a:t>5</a:t>
            </a:fld>
            <a:endParaRPr lang="en-US" altLang="de-DE" sz="1300"/>
          </a:p>
        </p:txBody>
      </p:sp>
      <p:sp>
        <p:nvSpPr>
          <p:cNvPr id="29699" name="Rectangle 1026"/>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996273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51960C-A70C-4846-BACA-DE6B232B3EF2}" type="slidenum">
              <a:rPr lang="en-US" altLang="de-DE" sz="1300"/>
              <a:pPr>
                <a:spcBef>
                  <a:spcPct val="0"/>
                </a:spcBef>
              </a:pPr>
              <a:t>6</a:t>
            </a:fld>
            <a:endParaRPr lang="en-US" altLang="de-DE" sz="1300"/>
          </a:p>
        </p:txBody>
      </p:sp>
      <p:sp>
        <p:nvSpPr>
          <p:cNvPr id="29699" name="Rectangle 1026"/>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996273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918E31-EE56-4ECA-A224-A33E21DF8058}" type="slidenum">
              <a:rPr lang="en-US" altLang="de-DE" sz="1300"/>
              <a:pPr>
                <a:spcBef>
                  <a:spcPct val="0"/>
                </a:spcBef>
              </a:pPr>
              <a:t>7</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455800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E32FFC-F58C-4BED-89CC-DE1A7BEABA3B}" type="slidenum">
              <a:rPr lang="en-US" altLang="de-DE" sz="1300"/>
              <a:pPr>
                <a:spcBef>
                  <a:spcPct val="0"/>
                </a:spcBef>
              </a:pPr>
              <a:t>8</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138984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E32FFC-F58C-4BED-89CC-DE1A7BEABA3B}" type="slidenum">
              <a:rPr lang="en-US" altLang="de-DE" sz="1300"/>
              <a:pPr>
                <a:spcBef>
                  <a:spcPct val="0"/>
                </a:spcBef>
              </a:pPr>
              <a:t>9</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138984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E32FFC-F58C-4BED-89CC-DE1A7BEABA3B}" type="slidenum">
              <a:rPr lang="en-US" altLang="de-DE" sz="1300"/>
              <a:pPr>
                <a:spcBef>
                  <a:spcPct val="0"/>
                </a:spcBef>
              </a:pPr>
              <a:t>10</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1389847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E32FFC-F58C-4BED-89CC-DE1A7BEABA3B}" type="slidenum">
              <a:rPr lang="en-US" altLang="de-DE" sz="1300"/>
              <a:pPr>
                <a:spcBef>
                  <a:spcPct val="0"/>
                </a:spcBef>
              </a:pPr>
              <a:t>11</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1389847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674CDF-6C1C-4548-9E24-842EE7DB55A8}" type="slidenum">
              <a:rPr lang="en-US" altLang="de-DE" sz="1300" smtClean="0"/>
              <a:pPr>
                <a:spcBef>
                  <a:spcPct val="0"/>
                </a:spcBef>
              </a:pPr>
              <a:t>12</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819372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1EA50B-DBE1-4BC2-99C1-C7C5D05E249C}" type="slidenum">
              <a:rPr lang="en-US" altLang="de-DE" sz="1300"/>
              <a:pPr>
                <a:spcBef>
                  <a:spcPct val="0"/>
                </a:spcBef>
              </a:pPr>
              <a:t>13</a:t>
            </a:fld>
            <a:endParaRPr lang="en-US" altLang="de-DE" sz="1300"/>
          </a:p>
        </p:txBody>
      </p:sp>
      <p:sp>
        <p:nvSpPr>
          <p:cNvPr id="440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C3959EC-03F4-4D64-822E-A61FE48D9372}" type="slidenum">
              <a:rPr lang="en-US" altLang="de-DE" sz="1300" b="0">
                <a:latin typeface="Verdana" panose="020B0604030504040204" pitchFamily="34" charset="0"/>
                <a:cs typeface="Times New Roman" panose="02020603050405020304" pitchFamily="18" charset="0"/>
              </a:rPr>
              <a:pPr algn="r" eaLnBrk="1" hangingPunct="1">
                <a:spcBef>
                  <a:spcPct val="0"/>
                </a:spcBef>
              </a:pPr>
              <a:t>13</a:t>
            </a:fld>
            <a:endParaRPr lang="en-US" altLang="de-DE" sz="1300" b="0">
              <a:latin typeface="Verdana" panose="020B0604030504040204" pitchFamily="34" charset="0"/>
              <a:cs typeface="Times New Roman" panose="02020603050405020304" pitchFamily="18" charset="0"/>
            </a:endParaRPr>
          </a:p>
        </p:txBody>
      </p:sp>
      <p:sp>
        <p:nvSpPr>
          <p:cNvPr id="44036" name="Rectangle 2"/>
          <p:cNvSpPr>
            <a:spLocks noGrp="1" noRot="1" noChangeAspect="1" noChangeArrowheads="1" noTextEdit="1"/>
          </p:cNvSpPr>
          <p:nvPr>
            <p:ph type="sldImg"/>
          </p:nvPr>
        </p:nvSpPr>
        <p:spPr>
          <a:xfrm>
            <a:off x="139700" y="768350"/>
            <a:ext cx="6821488" cy="3836988"/>
          </a:xfrm>
          <a:ln/>
        </p:spPr>
      </p:sp>
      <p:sp>
        <p:nvSpPr>
          <p:cNvPr id="440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buFontTx/>
              <a:buChar char="-"/>
            </a:pPr>
            <a:endParaRPr lang="fr-FR" altLang="de-DE">
              <a:latin typeface="Arial" panose="020B0604020202020204" pitchFamily="34" charset="0"/>
            </a:endParaRPr>
          </a:p>
        </p:txBody>
      </p:sp>
    </p:spTree>
    <p:extLst>
      <p:ext uri="{BB962C8B-B14F-4D97-AF65-F5344CB8AC3E}">
        <p14:creationId xmlns:p14="http://schemas.microsoft.com/office/powerpoint/2010/main" val="3561419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949559-382F-4287-AD1E-138FE3E71A5B}" type="slidenum">
              <a:rPr lang="en-US" altLang="de-DE" sz="1300"/>
              <a:pPr>
                <a:spcBef>
                  <a:spcPct val="0"/>
                </a:spcBef>
              </a:pPr>
              <a:t>14</a:t>
            </a:fld>
            <a:endParaRPr lang="en-US" altLang="de-DE" sz="1300"/>
          </a:p>
        </p:txBody>
      </p:sp>
      <p:sp>
        <p:nvSpPr>
          <p:cNvPr id="4608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5356772-3C84-4F1B-ABE0-FDF31693FCE7}" type="slidenum">
              <a:rPr lang="en-US" altLang="de-DE" sz="1300" b="0">
                <a:latin typeface="Verdana" panose="020B0604030504040204" pitchFamily="34" charset="0"/>
                <a:cs typeface="Times New Roman" panose="02020603050405020304" pitchFamily="18" charset="0"/>
              </a:rPr>
              <a:pPr algn="r" eaLnBrk="1" hangingPunct="1">
                <a:spcBef>
                  <a:spcPct val="0"/>
                </a:spcBef>
              </a:pPr>
              <a:t>14</a:t>
            </a:fld>
            <a:endParaRPr lang="en-US" altLang="de-DE" sz="1300" b="0">
              <a:latin typeface="Verdana" panose="020B0604030504040204" pitchFamily="34" charset="0"/>
              <a:cs typeface="Times New Roman" panose="02020603050405020304" pitchFamily="18" charset="0"/>
            </a:endParaRPr>
          </a:p>
        </p:txBody>
      </p:sp>
      <p:sp>
        <p:nvSpPr>
          <p:cNvPr id="46084" name="Rectangle 2"/>
          <p:cNvSpPr>
            <a:spLocks noGrp="1" noRot="1" noChangeAspect="1" noChangeArrowheads="1" noTextEdit="1"/>
          </p:cNvSpPr>
          <p:nvPr>
            <p:ph type="sldImg"/>
          </p:nvPr>
        </p:nvSpPr>
        <p:spPr>
          <a:xfrm>
            <a:off x="139700" y="768350"/>
            <a:ext cx="6821488" cy="3836988"/>
          </a:xfrm>
          <a:ln/>
        </p:spPr>
      </p:sp>
      <p:sp>
        <p:nvSpPr>
          <p:cNvPr id="460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1956790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267D36-31D8-4850-BF8B-3399E031342A}" type="slidenum">
              <a:rPr lang="en-US" altLang="de-DE" sz="1300"/>
              <a:pPr>
                <a:spcBef>
                  <a:spcPct val="0"/>
                </a:spcBef>
              </a:pPr>
              <a:t>15</a:t>
            </a:fld>
            <a:endParaRPr lang="en-US" altLang="de-DE" sz="1300"/>
          </a:p>
        </p:txBody>
      </p:sp>
      <p:sp>
        <p:nvSpPr>
          <p:cNvPr id="4813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0DA9D76-813C-448B-9451-93BDEE7F285E}" type="slidenum">
              <a:rPr lang="en-US" altLang="de-DE" sz="1300" b="0">
                <a:latin typeface="Verdana" panose="020B0604030504040204" pitchFamily="34" charset="0"/>
                <a:cs typeface="Times New Roman" panose="02020603050405020304" pitchFamily="18" charset="0"/>
              </a:rPr>
              <a:pPr algn="r" eaLnBrk="1" hangingPunct="1">
                <a:spcBef>
                  <a:spcPct val="0"/>
                </a:spcBef>
              </a:pPr>
              <a:t>15</a:t>
            </a:fld>
            <a:endParaRPr lang="en-US" altLang="de-DE" sz="1300" b="0">
              <a:latin typeface="Verdana" panose="020B0604030504040204" pitchFamily="34" charset="0"/>
              <a:cs typeface="Times New Roman" panose="02020603050405020304" pitchFamily="18" charset="0"/>
            </a:endParaRPr>
          </a:p>
        </p:txBody>
      </p:sp>
      <p:sp>
        <p:nvSpPr>
          <p:cNvPr id="48132" name="Rectangle 2"/>
          <p:cNvSpPr>
            <a:spLocks noGrp="1" noRot="1" noChangeAspect="1" noChangeArrowheads="1" noTextEdit="1"/>
          </p:cNvSpPr>
          <p:nvPr>
            <p:ph type="sldImg"/>
          </p:nvPr>
        </p:nvSpPr>
        <p:spPr>
          <a:xfrm>
            <a:off x="139700" y="768350"/>
            <a:ext cx="6821488" cy="3836988"/>
          </a:xfrm>
          <a:ln/>
        </p:spPr>
      </p:sp>
      <p:sp>
        <p:nvSpPr>
          <p:cNvPr id="481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buFontTx/>
              <a:buChar char="-"/>
            </a:pPr>
            <a:endParaRPr lang="fr-FR" altLang="de-DE">
              <a:latin typeface="Arial" panose="020B0604020202020204" pitchFamily="34" charset="0"/>
            </a:endParaRPr>
          </a:p>
        </p:txBody>
      </p:sp>
    </p:spTree>
    <p:extLst>
      <p:ext uri="{BB962C8B-B14F-4D97-AF65-F5344CB8AC3E}">
        <p14:creationId xmlns:p14="http://schemas.microsoft.com/office/powerpoint/2010/main" val="31318405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1CFAD4-4E19-4113-A801-6F47DE9F6FC2}" type="slidenum">
              <a:rPr lang="en-US" altLang="de-DE" sz="1300"/>
              <a:pPr>
                <a:spcBef>
                  <a:spcPct val="0"/>
                </a:spcBef>
              </a:pPr>
              <a:t>16</a:t>
            </a:fld>
            <a:endParaRPr lang="en-US" altLang="de-DE" sz="1300"/>
          </a:p>
        </p:txBody>
      </p:sp>
      <p:sp>
        <p:nvSpPr>
          <p:cNvPr id="5017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2F3A183-9703-4033-8280-CEDB06EBECF5}" type="slidenum">
              <a:rPr lang="en-US" altLang="de-DE" sz="1300" b="0">
                <a:latin typeface="Verdana" panose="020B0604030504040204" pitchFamily="34" charset="0"/>
                <a:cs typeface="Times New Roman" panose="02020603050405020304" pitchFamily="18" charset="0"/>
              </a:rPr>
              <a:pPr algn="r" eaLnBrk="1" hangingPunct="1">
                <a:spcBef>
                  <a:spcPct val="0"/>
                </a:spcBef>
              </a:pPr>
              <a:t>16</a:t>
            </a:fld>
            <a:endParaRPr lang="en-US" altLang="de-DE" sz="1300" b="0">
              <a:latin typeface="Verdana" panose="020B0604030504040204" pitchFamily="34" charset="0"/>
              <a:cs typeface="Times New Roman" panose="02020603050405020304" pitchFamily="18" charset="0"/>
            </a:endParaRPr>
          </a:p>
        </p:txBody>
      </p:sp>
      <p:sp>
        <p:nvSpPr>
          <p:cNvPr id="50180" name="Rectangle 2"/>
          <p:cNvSpPr>
            <a:spLocks noGrp="1" noRot="1" noChangeAspect="1" noChangeArrowheads="1" noTextEdit="1"/>
          </p:cNvSpPr>
          <p:nvPr>
            <p:ph type="sldImg"/>
          </p:nvPr>
        </p:nvSpPr>
        <p:spPr>
          <a:xfrm>
            <a:off x="139700" y="768350"/>
            <a:ext cx="6821488" cy="3836988"/>
          </a:xfrm>
          <a:ln/>
        </p:spPr>
      </p:sp>
      <p:sp>
        <p:nvSpPr>
          <p:cNvPr id="501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buFontTx/>
              <a:buChar char="-"/>
            </a:pPr>
            <a:endParaRPr lang="fr-FR" altLang="de-DE">
              <a:latin typeface="Arial" panose="020B0604020202020204" pitchFamily="34" charset="0"/>
            </a:endParaRPr>
          </a:p>
        </p:txBody>
      </p:sp>
    </p:spTree>
    <p:extLst>
      <p:ext uri="{BB962C8B-B14F-4D97-AF65-F5344CB8AC3E}">
        <p14:creationId xmlns:p14="http://schemas.microsoft.com/office/powerpoint/2010/main" val="2936602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8A511E-99F7-415D-B20B-56EAA01A593C}" type="slidenum">
              <a:rPr lang="en-US" altLang="de-DE" sz="1300"/>
              <a:pPr>
                <a:spcBef>
                  <a:spcPct val="0"/>
                </a:spcBef>
              </a:pPr>
              <a:t>17</a:t>
            </a:fld>
            <a:endParaRPr lang="en-US" altLang="de-DE" sz="1300"/>
          </a:p>
        </p:txBody>
      </p:sp>
      <p:sp>
        <p:nvSpPr>
          <p:cNvPr id="5222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5A9FB77-FD82-4055-BDBE-DF85D18EABE0}" type="slidenum">
              <a:rPr lang="en-US" altLang="de-DE" sz="1300" b="0">
                <a:latin typeface="Verdana" panose="020B0604030504040204" pitchFamily="34" charset="0"/>
                <a:cs typeface="Times New Roman" panose="02020603050405020304" pitchFamily="18" charset="0"/>
              </a:rPr>
              <a:pPr algn="r" eaLnBrk="1" hangingPunct="1">
                <a:spcBef>
                  <a:spcPct val="0"/>
                </a:spcBef>
              </a:pPr>
              <a:t>17</a:t>
            </a:fld>
            <a:endParaRPr lang="en-US" altLang="de-DE" sz="1300" b="0">
              <a:latin typeface="Verdana" panose="020B0604030504040204" pitchFamily="34" charset="0"/>
              <a:cs typeface="Times New Roman" panose="02020603050405020304" pitchFamily="18" charset="0"/>
            </a:endParaRPr>
          </a:p>
        </p:txBody>
      </p:sp>
      <p:sp>
        <p:nvSpPr>
          <p:cNvPr id="52228" name="Rectangle 2"/>
          <p:cNvSpPr>
            <a:spLocks noGrp="1" noRot="1" noChangeAspect="1" noChangeArrowheads="1" noTextEdit="1"/>
          </p:cNvSpPr>
          <p:nvPr>
            <p:ph type="sldImg"/>
          </p:nvPr>
        </p:nvSpPr>
        <p:spPr>
          <a:xfrm>
            <a:off x="139700" y="768350"/>
            <a:ext cx="6821488" cy="3836988"/>
          </a:xfrm>
          <a:ln/>
        </p:spPr>
      </p:sp>
      <p:sp>
        <p:nvSpPr>
          <p:cNvPr id="522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8112770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B3421C-F098-40C5-8E9B-E65E12AEAA18}" type="slidenum">
              <a:rPr lang="en-US" altLang="de-DE" sz="1300"/>
              <a:pPr>
                <a:spcBef>
                  <a:spcPct val="0"/>
                </a:spcBef>
              </a:pPr>
              <a:t>18</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0368201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B3421C-F098-40C5-8E9B-E65E12AEAA18}" type="slidenum">
              <a:rPr lang="en-US" altLang="de-DE" sz="1300"/>
              <a:pPr>
                <a:spcBef>
                  <a:spcPct val="0"/>
                </a:spcBef>
              </a:pPr>
              <a:t>19</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0368201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B3421C-F098-40C5-8E9B-E65E12AEAA18}" type="slidenum">
              <a:rPr lang="en-US" altLang="de-DE" sz="1300"/>
              <a:pPr>
                <a:spcBef>
                  <a:spcPct val="0"/>
                </a:spcBef>
              </a:pPr>
              <a:t>20</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0368201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77C461-0670-40D6-84CE-1DBEB23674FC}" type="slidenum">
              <a:rPr lang="en-US" altLang="de-DE" sz="1300"/>
              <a:pPr>
                <a:spcBef>
                  <a:spcPct val="0"/>
                </a:spcBef>
              </a:pPr>
              <a:t>21</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8375503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D02329-9C2A-4B1F-AF34-511457BCEDEF}" type="slidenum">
              <a:rPr lang="en-US" altLang="de-DE" sz="1300"/>
              <a:pPr>
                <a:spcBef>
                  <a:spcPct val="0"/>
                </a:spcBef>
              </a:pPr>
              <a:t>22</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3667428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1C327C-E6D3-4228-979B-E59465DB5293}" type="slidenum">
              <a:rPr lang="en-US" altLang="de-DE" sz="1300"/>
              <a:pPr>
                <a:spcBef>
                  <a:spcPct val="0"/>
                </a:spcBef>
              </a:pPr>
              <a:t>23</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8511878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1B8108-0371-4F2B-A33D-6A2A77038FA0}" type="slidenum">
              <a:rPr lang="en-US" altLang="de-DE" sz="1300"/>
              <a:pPr>
                <a:spcBef>
                  <a:spcPct val="0"/>
                </a:spcBef>
              </a:pPr>
              <a:t>24</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7133754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6F5A68-9470-49B2-A60A-68E97EC4F83E}" type="slidenum">
              <a:rPr lang="en-US" altLang="de-DE" sz="1300"/>
              <a:pPr>
                <a:spcBef>
                  <a:spcPct val="0"/>
                </a:spcBef>
              </a:pPr>
              <a:t>25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4570401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E72F6C-D1F6-4BCD-8890-3BEA8EA00836}" type="slidenum">
              <a:rPr lang="en-US" altLang="de-DE" sz="1300"/>
              <a:pPr>
                <a:spcBef>
                  <a:spcPct val="0"/>
                </a:spcBef>
              </a:pPr>
              <a:t>26</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0491562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EF39EA-262E-4FEB-84E7-833771661F76}" type="slidenum">
              <a:rPr lang="en-US" altLang="de-DE" sz="1300"/>
              <a:pPr>
                <a:spcBef>
                  <a:spcPct val="0"/>
                </a:spcBef>
              </a:pPr>
              <a:t>27</a:t>
            </a:fld>
            <a:endParaRPr lang="en-US" altLang="de-DE" sz="1300"/>
          </a:p>
        </p:txBody>
      </p:sp>
      <p:sp>
        <p:nvSpPr>
          <p:cNvPr id="76803" name="Rectangle 1026"/>
          <p:cNvSpPr>
            <a:spLocks noGrp="1" noRot="1" noChangeAspect="1" noChangeArrowheads="1" noTextEdit="1"/>
          </p:cNvSpPr>
          <p:nvPr>
            <p:ph type="sldImg"/>
          </p:nvPr>
        </p:nvSpPr>
        <p:spPr>
          <a:xfrm>
            <a:off x="138113" y="768350"/>
            <a:ext cx="6823075" cy="3836988"/>
          </a:xfrm>
          <a:ln/>
        </p:spPr>
      </p:sp>
      <p:sp>
        <p:nvSpPr>
          <p:cNvPr id="768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2028932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EF39EA-262E-4FEB-84E7-833771661F76}" type="slidenum">
              <a:rPr lang="en-US" altLang="de-DE" sz="1300"/>
              <a:pPr>
                <a:spcBef>
                  <a:spcPct val="0"/>
                </a:spcBef>
              </a:pPr>
              <a:t>28</a:t>
            </a:fld>
            <a:endParaRPr lang="en-US" altLang="de-DE" sz="1300"/>
          </a:p>
        </p:txBody>
      </p:sp>
      <p:sp>
        <p:nvSpPr>
          <p:cNvPr id="76803" name="Rectangle 1026"/>
          <p:cNvSpPr>
            <a:spLocks noGrp="1" noRot="1" noChangeAspect="1" noChangeArrowheads="1" noTextEdit="1"/>
          </p:cNvSpPr>
          <p:nvPr>
            <p:ph type="sldImg"/>
          </p:nvPr>
        </p:nvSpPr>
        <p:spPr>
          <a:xfrm>
            <a:off x="138113" y="768350"/>
            <a:ext cx="6823075" cy="3836988"/>
          </a:xfrm>
          <a:ln/>
        </p:spPr>
      </p:sp>
      <p:sp>
        <p:nvSpPr>
          <p:cNvPr id="768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2028932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EF39EA-262E-4FEB-84E7-833771661F76}" type="slidenum">
              <a:rPr lang="en-US" altLang="de-DE" sz="1300"/>
              <a:pPr>
                <a:spcBef>
                  <a:spcPct val="0"/>
                </a:spcBef>
              </a:pPr>
              <a:t>29</a:t>
            </a:fld>
            <a:endParaRPr lang="en-US" altLang="de-DE" sz="1300"/>
          </a:p>
        </p:txBody>
      </p:sp>
      <p:sp>
        <p:nvSpPr>
          <p:cNvPr id="76803" name="Rectangle 1026"/>
          <p:cNvSpPr>
            <a:spLocks noGrp="1" noRot="1" noChangeAspect="1" noChangeArrowheads="1" noTextEdit="1"/>
          </p:cNvSpPr>
          <p:nvPr>
            <p:ph type="sldImg"/>
          </p:nvPr>
        </p:nvSpPr>
        <p:spPr>
          <a:xfrm>
            <a:off x="138113" y="768350"/>
            <a:ext cx="6823075" cy="3836988"/>
          </a:xfrm>
          <a:ln/>
        </p:spPr>
      </p:sp>
      <p:sp>
        <p:nvSpPr>
          <p:cNvPr id="768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2028932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740822-CE5F-4D2A-BFB9-6824AE6C86B1}" type="slidenum">
              <a:rPr lang="en-US" altLang="de-DE" sz="1300"/>
              <a:pPr>
                <a:spcBef>
                  <a:spcPct val="0"/>
                </a:spcBef>
              </a:pPr>
              <a:t>30</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2944777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EB10F1-3D6F-4517-BBCE-1755E0B0724B}" type="slidenum">
              <a:rPr lang="en-US" altLang="de-DE" sz="1300"/>
              <a:pPr>
                <a:spcBef>
                  <a:spcPct val="0"/>
                </a:spcBef>
              </a:pPr>
              <a:t>31</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4772919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EB10F1-3D6F-4517-BBCE-1755E0B0724B}" type="slidenum">
              <a:rPr lang="en-US" altLang="de-DE" sz="1300"/>
              <a:pPr>
                <a:spcBef>
                  <a:spcPct val="0"/>
                </a:spcBef>
              </a:pPr>
              <a:t>32</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4772919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EB10F1-3D6F-4517-BBCE-1755E0B0724B}" type="slidenum">
              <a:rPr lang="en-US" altLang="de-DE" sz="1300"/>
              <a:pPr>
                <a:spcBef>
                  <a:spcPct val="0"/>
                </a:spcBef>
              </a:pPr>
              <a:t>33</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4772919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7AE4F3-877B-4A4F-A234-A9BDF7BD100C}" type="slidenum">
              <a:rPr lang="en-US" altLang="de-DE" sz="1300"/>
              <a:pPr>
                <a:spcBef>
                  <a:spcPct val="0"/>
                </a:spcBef>
              </a:pPr>
              <a:t>34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6044145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7AE4F3-877B-4A4F-A234-A9BDF7BD100C}" type="slidenum">
              <a:rPr lang="en-US" altLang="de-DE" sz="1300"/>
              <a:pPr>
                <a:spcBef>
                  <a:spcPct val="0"/>
                </a:spcBef>
              </a:pPr>
              <a:t>35</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6044145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7AE4F3-877B-4A4F-A234-A9BDF7BD100C}" type="slidenum">
              <a:rPr lang="en-US" altLang="de-DE" sz="1300"/>
              <a:pPr>
                <a:spcBef>
                  <a:spcPct val="0"/>
                </a:spcBef>
              </a:pPr>
              <a:t>36</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6044145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7AE4F3-877B-4A4F-A234-A9BDF7BD100C}" type="slidenum">
              <a:rPr lang="en-US" altLang="de-DE" sz="1300"/>
              <a:pPr>
                <a:spcBef>
                  <a:spcPct val="0"/>
                </a:spcBef>
              </a:pPr>
              <a:t>37</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6044145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DAAE64-DA47-4BC7-AA02-856EC7F43AB6}" type="slidenum">
              <a:rPr lang="en-US" altLang="de-DE" sz="1300"/>
              <a:pPr>
                <a:spcBef>
                  <a:spcPct val="0"/>
                </a:spcBef>
              </a:pPr>
              <a:t>38</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1748607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DAAE64-DA47-4BC7-AA02-856EC7F43AB6}" type="slidenum">
              <a:rPr lang="en-US" altLang="de-DE" sz="1300"/>
              <a:pPr>
                <a:spcBef>
                  <a:spcPct val="0"/>
                </a:spcBef>
              </a:pPr>
              <a:t>39</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1748607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DAAE64-DA47-4BC7-AA02-856EC7F43AB6}" type="slidenum">
              <a:rPr lang="en-US" altLang="de-DE" sz="1300"/>
              <a:pPr>
                <a:spcBef>
                  <a:spcPct val="0"/>
                </a:spcBef>
              </a:pPr>
              <a:t>40</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1748607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AC8C370-B490-49D8-8AB3-A53706B9C636}" type="slidenum">
              <a:rPr lang="en-US" altLang="de-DE" smtClean="0"/>
              <a:pPr>
                <a:defRPr/>
              </a:pPr>
              <a:t>41</a:t>
            </a:fld>
            <a:endParaRPr lang="en-US" altLang="de-DE"/>
          </a:p>
        </p:txBody>
      </p:sp>
    </p:spTree>
    <p:extLst>
      <p:ext uri="{BB962C8B-B14F-4D97-AF65-F5344CB8AC3E}">
        <p14:creationId xmlns:p14="http://schemas.microsoft.com/office/powerpoint/2010/main" val="6042353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AC8C370-B490-49D8-8AB3-A53706B9C636}" type="slidenum">
              <a:rPr lang="en-US" altLang="de-DE" smtClean="0"/>
              <a:pPr>
                <a:defRPr/>
              </a:pPr>
              <a:t>42</a:t>
            </a:fld>
            <a:endParaRPr lang="en-US" altLang="de-DE"/>
          </a:p>
        </p:txBody>
      </p:sp>
    </p:spTree>
    <p:extLst>
      <p:ext uri="{BB962C8B-B14F-4D97-AF65-F5344CB8AC3E}">
        <p14:creationId xmlns:p14="http://schemas.microsoft.com/office/powerpoint/2010/main" val="39437382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AC8C370-B490-49D8-8AB3-A53706B9C636}" type="slidenum">
              <a:rPr lang="en-US" altLang="de-DE" smtClean="0"/>
              <a:pPr>
                <a:defRPr/>
              </a:pPr>
              <a:t>43</a:t>
            </a:fld>
            <a:endParaRPr lang="en-US" altLang="de-DE"/>
          </a:p>
        </p:txBody>
      </p:sp>
    </p:spTree>
    <p:extLst>
      <p:ext uri="{BB962C8B-B14F-4D97-AF65-F5344CB8AC3E}">
        <p14:creationId xmlns:p14="http://schemas.microsoft.com/office/powerpoint/2010/main" val="10223635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504065-E54B-4F9B-91CB-EC29B02AA482}" type="slidenum">
              <a:rPr lang="en-US" altLang="de-DE" sz="1300"/>
              <a:pPr>
                <a:spcBef>
                  <a:spcPct val="0"/>
                </a:spcBef>
              </a:pPr>
              <a:t>44</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9158712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E96E51-469C-43AA-982D-024CD2413162}" type="slidenum">
              <a:rPr lang="en-US" altLang="de-DE" sz="1300"/>
              <a:pPr>
                <a:spcBef>
                  <a:spcPct val="0"/>
                </a:spcBef>
              </a:pPr>
              <a:t>45</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989132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FE41CC-D467-4FC0-93D3-5DFFF85DE6AC}" type="slidenum">
              <a:rPr lang="en-US" altLang="de-DE" sz="1300"/>
              <a:pPr>
                <a:spcBef>
                  <a:spcPct val="0"/>
                </a:spcBef>
              </a:pPr>
              <a:t>46</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5469725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046E41-A37A-4135-B2B5-69D7E288C6DD}" type="slidenum">
              <a:rPr lang="en-US" altLang="de-DE" sz="1300"/>
              <a:pPr>
                <a:spcBef>
                  <a:spcPct val="0"/>
                </a:spcBef>
              </a:pPr>
              <a:t>47</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5889634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6840A4-53D4-475B-9125-329FC037206E}" type="slidenum">
              <a:rPr lang="en-US" altLang="de-DE" sz="1300"/>
              <a:pPr>
                <a:spcBef>
                  <a:spcPct val="0"/>
                </a:spcBef>
              </a:pPr>
              <a:t>48</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9324031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6B35E8-2A0A-4006-BF36-0CBCFAE5BEB0}" type="slidenum">
              <a:rPr lang="en-US" altLang="de-DE" sz="1300"/>
              <a:pPr>
                <a:spcBef>
                  <a:spcPct val="0"/>
                </a:spcBef>
              </a:pPr>
              <a:t>49</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809289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7F5AB7-E1C4-4510-A796-9D6DCD8ADCA9}" type="slidenum">
              <a:rPr lang="en-US" altLang="de-DE" sz="1300"/>
              <a:pPr>
                <a:spcBef>
                  <a:spcPct val="0"/>
                </a:spcBef>
              </a:pPr>
              <a:t>51</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4935032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3DC99A-6A39-40EB-81B9-2083290BFC95}" type="slidenum">
              <a:rPr lang="en-US" altLang="de-DE" sz="1300"/>
              <a:pPr>
                <a:spcBef>
                  <a:spcPct val="0"/>
                </a:spcBef>
              </a:pPr>
              <a:t>52</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9001939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BB12E8-3AD7-4F26-B0A3-C7920310038B}" type="slidenum">
              <a:rPr lang="en-US" altLang="de-DE" sz="1300"/>
              <a:pPr>
                <a:spcBef>
                  <a:spcPct val="0"/>
                </a:spcBef>
              </a:pPr>
              <a:t>53</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9594765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04789C-D346-4A28-B7B5-C49CFFA86B53}" type="slidenum">
              <a:rPr lang="en-US" altLang="de-DE" sz="1300"/>
              <a:pPr>
                <a:spcBef>
                  <a:spcPct val="0"/>
                </a:spcBef>
              </a:pPr>
              <a:t>54</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2089562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B2604D-0467-441D-9E64-8D231BF0191E}" type="slidenum">
              <a:rPr lang="en-US" altLang="de-DE" sz="1300"/>
              <a:pPr>
                <a:spcBef>
                  <a:spcPct val="0"/>
                </a:spcBef>
              </a:pPr>
              <a:t>55</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37949287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287CD1-0950-4CA3-862D-3AD0D8E1016E}" type="slidenum">
              <a:rPr lang="en-US" altLang="de-DE" sz="1300"/>
              <a:pPr>
                <a:spcBef>
                  <a:spcPct val="0"/>
                </a:spcBef>
              </a:pPr>
              <a:t>56</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919999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A68A7A-CD96-408E-ACB4-1BF0BADC41F4}" type="slidenum">
              <a:rPr lang="en-US" altLang="de-DE" sz="1300"/>
              <a:pPr>
                <a:spcBef>
                  <a:spcPct val="0"/>
                </a:spcBef>
              </a:pPr>
              <a:t>57</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0220852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D2C8A2-3DC6-4491-81BE-1211F8B8890B}" type="slidenum">
              <a:rPr lang="en-US" altLang="de-DE" sz="1300"/>
              <a:pPr>
                <a:spcBef>
                  <a:spcPct val="0"/>
                </a:spcBef>
              </a:pPr>
              <a:t>58</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0500719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30D16B-C64F-4B71-B863-035FC1168AFA}" type="slidenum">
              <a:rPr lang="en-US" altLang="de-DE" sz="1300"/>
              <a:pPr>
                <a:spcBef>
                  <a:spcPct val="0"/>
                </a:spcBef>
              </a:pPr>
              <a:t>59</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7485520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EEAEDE-BA93-4ABB-8CCC-3C3F870D2272}" type="slidenum">
              <a:rPr lang="en-US" altLang="de-DE" sz="1300"/>
              <a:pPr>
                <a:spcBef>
                  <a:spcPct val="0"/>
                </a:spcBef>
              </a:pPr>
              <a:t>60</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415315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7B4770-A097-4091-983F-65CFC0BDA174}" type="slidenum">
              <a:rPr lang="en-US" altLang="de-DE" sz="1300"/>
              <a:pPr>
                <a:spcBef>
                  <a:spcPct val="0"/>
                </a:spcBef>
              </a:pPr>
              <a:t>61</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0727235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2DF68A-7A40-49D6-895C-3BAFADE85A57}" type="slidenum">
              <a:rPr lang="en-US" altLang="de-DE" sz="1300"/>
              <a:pPr>
                <a:spcBef>
                  <a:spcPct val="0"/>
                </a:spcBef>
              </a:pPr>
              <a:t>62</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13285877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9B0D3D-0969-4AE8-8129-DC3F844BBFAF}" type="slidenum">
              <a:rPr lang="en-US" altLang="de-DE" sz="1300"/>
              <a:pPr>
                <a:spcBef>
                  <a:spcPct val="0"/>
                </a:spcBef>
              </a:pPr>
              <a:t>63</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5289679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47677D-542E-45F7-8A1E-3CA7C2308C27}" type="slidenum">
              <a:rPr lang="en-US" altLang="de-DE" sz="1300"/>
              <a:pPr>
                <a:spcBef>
                  <a:spcPct val="0"/>
                </a:spcBef>
              </a:pPr>
              <a:t>64</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89822331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02A1C6-3A45-431F-AD12-F3CEF8E2D021}" type="slidenum">
              <a:rPr lang="en-US" altLang="de-DE" sz="1300"/>
              <a:pPr>
                <a:spcBef>
                  <a:spcPct val="0"/>
                </a:spcBef>
              </a:pPr>
              <a:t>65</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9555135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C20748-54E5-4072-99A1-F99840C4ADE6}" type="slidenum">
              <a:rPr lang="en-US" altLang="de-DE" sz="1300"/>
              <a:pPr>
                <a:spcBef>
                  <a:spcPct val="0"/>
                </a:spcBef>
              </a:pPr>
              <a:t>66</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72852186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C65797-224E-4CFC-82D0-4951540BDF81}" type="slidenum">
              <a:rPr lang="en-US" altLang="de-DE" sz="1300"/>
              <a:pPr>
                <a:spcBef>
                  <a:spcPct val="0"/>
                </a:spcBef>
              </a:pPr>
              <a:t>67</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8633560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F70563-57A1-4913-AB3F-E5C53DA4C678}" type="slidenum">
              <a:rPr lang="en-US" altLang="de-DE" sz="1300"/>
              <a:pPr>
                <a:spcBef>
                  <a:spcPct val="0"/>
                </a:spcBef>
              </a:pPr>
              <a:t>68</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1990426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7A47C3-6620-4088-A33A-58B7E5959264}" type="slidenum">
              <a:rPr lang="en-US" altLang="de-DE" sz="1300"/>
              <a:pPr>
                <a:spcBef>
                  <a:spcPct val="0"/>
                </a:spcBef>
              </a:pPr>
              <a:t>69</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6182792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9CE07C-E0A2-42D7-B428-258D741E0F5C}" type="slidenum">
              <a:rPr lang="en-US" altLang="de-DE" sz="1300"/>
              <a:pPr>
                <a:spcBef>
                  <a:spcPct val="0"/>
                </a:spcBef>
              </a:pPr>
              <a:t>70</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08901993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AE1D24-0224-4315-AEA6-A196B41B66D0}" type="slidenum">
              <a:rPr lang="en-US" altLang="de-DE" sz="1300"/>
              <a:pPr>
                <a:spcBef>
                  <a:spcPct val="0"/>
                </a:spcBef>
              </a:pPr>
              <a:t>71</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02011137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47E1A3-E5B3-41AF-B65D-D8410D662534}" type="slidenum">
              <a:rPr lang="en-US" altLang="de-DE" sz="1300"/>
              <a:pPr>
                <a:spcBef>
                  <a:spcPct val="0"/>
                </a:spcBef>
              </a:pPr>
              <a:t>72</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40205905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EE61B8-3893-4372-98BD-383ED35BAB51}" type="slidenum">
              <a:rPr lang="en-US" altLang="de-DE" sz="1300"/>
              <a:pPr>
                <a:spcBef>
                  <a:spcPct val="0"/>
                </a:spcBef>
              </a:pPr>
              <a:t>73</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33577421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0DFB13-D298-4017-B5B1-B81DF8F1BF5A}" type="slidenum">
              <a:rPr lang="en-US" altLang="de-DE" sz="1300"/>
              <a:pPr>
                <a:spcBef>
                  <a:spcPct val="0"/>
                </a:spcBef>
              </a:pPr>
              <a:t>74</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66756282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8A4DD7-22D1-400E-8F55-6863E02E56FE}" type="slidenum">
              <a:rPr lang="en-US" altLang="de-DE" sz="1300"/>
              <a:pPr>
                <a:spcBef>
                  <a:spcPct val="0"/>
                </a:spcBef>
              </a:pPr>
              <a:t>75</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14603586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1ADC6E-7A91-4472-99E3-C404A71F40B4}" type="slidenum">
              <a:rPr lang="en-US" altLang="de-DE" sz="1300"/>
              <a:pPr>
                <a:spcBef>
                  <a:spcPct val="0"/>
                </a:spcBef>
              </a:pPr>
              <a:t>76</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03398473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B1DF98-D8A7-4F12-B3FD-91F7A4B2A356}" type="slidenum">
              <a:rPr lang="en-US" altLang="de-DE" sz="1300"/>
              <a:pPr>
                <a:spcBef>
                  <a:spcPct val="0"/>
                </a:spcBef>
              </a:pPr>
              <a:t>77</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77585395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11BAAB-A60B-472C-B273-EDF463C953BB}" type="slidenum">
              <a:rPr lang="en-US" altLang="de-DE" sz="1300"/>
              <a:pPr>
                <a:spcBef>
                  <a:spcPct val="0"/>
                </a:spcBef>
              </a:pPr>
              <a:t>78</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95883510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F9BE38-8456-4F26-9A6A-D4123116B108}" type="slidenum">
              <a:rPr lang="en-US" altLang="de-DE" sz="1300"/>
              <a:pPr>
                <a:spcBef>
                  <a:spcPct val="0"/>
                </a:spcBef>
              </a:pPr>
              <a:t>79</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14557003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F9BE38-8456-4F26-9A6A-D4123116B108}" type="slidenum">
              <a:rPr lang="en-US" altLang="de-DE" sz="1300"/>
              <a:pPr>
                <a:spcBef>
                  <a:spcPct val="0"/>
                </a:spcBef>
              </a:pPr>
              <a:t>80</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14557003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F9BE38-8456-4F26-9A6A-D4123116B108}" type="slidenum">
              <a:rPr lang="en-US" altLang="de-DE" sz="1300"/>
              <a:pPr>
                <a:spcBef>
                  <a:spcPct val="0"/>
                </a:spcBef>
              </a:pPr>
              <a:t>81</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14557003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9EE7A2-E59E-4F8D-843A-E4A177F133F9}" type="slidenum">
              <a:rPr lang="en-US" altLang="de-DE" sz="1300"/>
              <a:pPr>
                <a:spcBef>
                  <a:spcPct val="0"/>
                </a:spcBef>
              </a:pPr>
              <a:t>82</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19652205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9EE7A2-E59E-4F8D-843A-E4A177F133F9}" type="slidenum">
              <a:rPr lang="en-US" altLang="de-DE" sz="1300"/>
              <a:pPr>
                <a:spcBef>
                  <a:spcPct val="0"/>
                </a:spcBef>
              </a:pPr>
              <a:t>83</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19652205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9EE7A2-E59E-4F8D-843A-E4A177F133F9}" type="slidenum">
              <a:rPr lang="en-US" altLang="de-DE" sz="1300"/>
              <a:pPr>
                <a:spcBef>
                  <a:spcPct val="0"/>
                </a:spcBef>
              </a:pPr>
              <a:t>84</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19652205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C80DC3-E93B-4576-B937-AD7D0EB3F36F}" type="slidenum">
              <a:rPr lang="en-US" altLang="de-DE" sz="1300"/>
              <a:pPr>
                <a:spcBef>
                  <a:spcPct val="0"/>
                </a:spcBef>
              </a:pPr>
              <a:t>86</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101365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69938" indent="-295275" defTabSz="990600">
              <a:spcBef>
                <a:spcPct val="30000"/>
              </a:spcBef>
              <a:defRPr sz="1200">
                <a:solidFill>
                  <a:schemeClr val="tx1"/>
                </a:solidFill>
                <a:latin typeface="Arial" panose="020B0604020202020204" pitchFamily="34" charset="0"/>
              </a:defRPr>
            </a:lvl2pPr>
            <a:lvl3pPr marL="1184275" indent="-236538" defTabSz="990600">
              <a:spcBef>
                <a:spcPct val="30000"/>
              </a:spcBef>
              <a:defRPr sz="1200">
                <a:solidFill>
                  <a:schemeClr val="tx1"/>
                </a:solidFill>
                <a:latin typeface="Arial" panose="020B0604020202020204" pitchFamily="34" charset="0"/>
              </a:defRPr>
            </a:lvl3pPr>
            <a:lvl4pPr marL="1658938" indent="-236538" defTabSz="990600">
              <a:spcBef>
                <a:spcPct val="30000"/>
              </a:spcBef>
              <a:defRPr sz="1200">
                <a:solidFill>
                  <a:schemeClr val="tx1"/>
                </a:solidFill>
                <a:latin typeface="Arial" panose="020B0604020202020204" pitchFamily="34" charset="0"/>
              </a:defRPr>
            </a:lvl4pPr>
            <a:lvl5pPr marL="2133600" indent="-236538" defTabSz="990600">
              <a:spcBef>
                <a:spcPct val="30000"/>
              </a:spcBef>
              <a:defRPr sz="1200">
                <a:solidFill>
                  <a:schemeClr val="tx1"/>
                </a:solidFill>
                <a:latin typeface="Arial" panose="020B0604020202020204" pitchFamily="34" charset="0"/>
              </a:defRPr>
            </a:lvl5pPr>
            <a:lvl6pPr marL="2590800" indent="-236538" defTabSz="9906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9906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9906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E691EF-0F12-486D-A5A7-8701D6CD4507}" type="slidenum">
              <a:rPr lang="en-US" altLang="fr-FR" sz="1300">
                <a:solidFill>
                  <a:srgbClr val="000000"/>
                </a:solidFill>
              </a:rPr>
              <a:pPr>
                <a:spcBef>
                  <a:spcPct val="0"/>
                </a:spcBef>
              </a:pPr>
              <a:t>87</a:t>
            </a:fld>
            <a:endParaRPr lang="en-US" altLang="fr-FR" sz="1300">
              <a:solidFill>
                <a:srgbClr val="000000"/>
              </a:solidFill>
            </a:endParaRPr>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2930334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69938" indent="-295275" defTabSz="990600">
              <a:spcBef>
                <a:spcPct val="30000"/>
              </a:spcBef>
              <a:defRPr sz="1200">
                <a:solidFill>
                  <a:schemeClr val="tx1"/>
                </a:solidFill>
                <a:latin typeface="Arial" panose="020B0604020202020204" pitchFamily="34" charset="0"/>
              </a:defRPr>
            </a:lvl2pPr>
            <a:lvl3pPr marL="1184275" indent="-236538" defTabSz="990600">
              <a:spcBef>
                <a:spcPct val="30000"/>
              </a:spcBef>
              <a:defRPr sz="1200">
                <a:solidFill>
                  <a:schemeClr val="tx1"/>
                </a:solidFill>
                <a:latin typeface="Arial" panose="020B0604020202020204" pitchFamily="34" charset="0"/>
              </a:defRPr>
            </a:lvl3pPr>
            <a:lvl4pPr marL="1658938" indent="-236538" defTabSz="990600">
              <a:spcBef>
                <a:spcPct val="30000"/>
              </a:spcBef>
              <a:defRPr sz="1200">
                <a:solidFill>
                  <a:schemeClr val="tx1"/>
                </a:solidFill>
                <a:latin typeface="Arial" panose="020B0604020202020204" pitchFamily="34" charset="0"/>
              </a:defRPr>
            </a:lvl4pPr>
            <a:lvl5pPr marL="2133600" indent="-236538" defTabSz="990600">
              <a:spcBef>
                <a:spcPct val="30000"/>
              </a:spcBef>
              <a:defRPr sz="1200">
                <a:solidFill>
                  <a:schemeClr val="tx1"/>
                </a:solidFill>
                <a:latin typeface="Arial" panose="020B0604020202020204" pitchFamily="34" charset="0"/>
              </a:defRPr>
            </a:lvl5pPr>
            <a:lvl6pPr marL="2590800" indent="-236538" defTabSz="9906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9906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9906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4E90BE-8FAD-4284-8D9B-2BD95AF0133C}" type="slidenum">
              <a:rPr lang="en-US" altLang="fr-FR" sz="1300">
                <a:solidFill>
                  <a:srgbClr val="000000"/>
                </a:solidFill>
              </a:rPr>
              <a:pPr>
                <a:spcBef>
                  <a:spcPct val="0"/>
                </a:spcBef>
              </a:pPr>
              <a:t>88</a:t>
            </a:fld>
            <a:endParaRPr lang="en-US" altLang="fr-FR" sz="1300">
              <a:solidFill>
                <a:srgbClr val="000000"/>
              </a:solidFill>
            </a:endParaRPr>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02232915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69938" indent="-295275" defTabSz="990600">
              <a:spcBef>
                <a:spcPct val="30000"/>
              </a:spcBef>
              <a:defRPr sz="1200">
                <a:solidFill>
                  <a:schemeClr val="tx1"/>
                </a:solidFill>
                <a:latin typeface="Arial" panose="020B0604020202020204" pitchFamily="34" charset="0"/>
              </a:defRPr>
            </a:lvl2pPr>
            <a:lvl3pPr marL="1184275" indent="-236538" defTabSz="990600">
              <a:spcBef>
                <a:spcPct val="30000"/>
              </a:spcBef>
              <a:defRPr sz="1200">
                <a:solidFill>
                  <a:schemeClr val="tx1"/>
                </a:solidFill>
                <a:latin typeface="Arial" panose="020B0604020202020204" pitchFamily="34" charset="0"/>
              </a:defRPr>
            </a:lvl3pPr>
            <a:lvl4pPr marL="1658938" indent="-236538" defTabSz="990600">
              <a:spcBef>
                <a:spcPct val="30000"/>
              </a:spcBef>
              <a:defRPr sz="1200">
                <a:solidFill>
                  <a:schemeClr val="tx1"/>
                </a:solidFill>
                <a:latin typeface="Arial" panose="020B0604020202020204" pitchFamily="34" charset="0"/>
              </a:defRPr>
            </a:lvl4pPr>
            <a:lvl5pPr marL="2133600" indent="-236538" defTabSz="990600">
              <a:spcBef>
                <a:spcPct val="30000"/>
              </a:spcBef>
              <a:defRPr sz="1200">
                <a:solidFill>
                  <a:schemeClr val="tx1"/>
                </a:solidFill>
                <a:latin typeface="Arial" panose="020B0604020202020204" pitchFamily="34" charset="0"/>
              </a:defRPr>
            </a:lvl5pPr>
            <a:lvl6pPr marL="2590800" indent="-236538" defTabSz="9906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9906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9906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0FF475-04C0-4AB0-BCE5-56624C8F225E}" type="slidenum">
              <a:rPr lang="en-US" altLang="fr-FR" sz="1300">
                <a:solidFill>
                  <a:srgbClr val="000000"/>
                </a:solidFill>
              </a:rPr>
              <a:pPr>
                <a:spcBef>
                  <a:spcPct val="0"/>
                </a:spcBef>
              </a:pPr>
              <a:t>89</a:t>
            </a:fld>
            <a:endParaRPr lang="en-US" altLang="fr-FR" sz="1300">
              <a:solidFill>
                <a:srgbClr val="000000"/>
              </a:solidFill>
            </a:endParaRPr>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36610233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AC8C370-B490-49D8-8AB3-A53706B9C636}" type="slidenum">
              <a:rPr lang="en-US" altLang="de-DE" smtClean="0"/>
              <a:pPr>
                <a:defRPr/>
              </a:pPr>
              <a:t>90</a:t>
            </a:fld>
            <a:endParaRPr lang="en-US" altLang="de-DE"/>
          </a:p>
        </p:txBody>
      </p:sp>
    </p:spTree>
    <p:extLst>
      <p:ext uri="{BB962C8B-B14F-4D97-AF65-F5344CB8AC3E}">
        <p14:creationId xmlns:p14="http://schemas.microsoft.com/office/powerpoint/2010/main" val="413282143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AC8C370-B490-49D8-8AB3-A53706B9C636}" type="slidenum">
              <a:rPr lang="en-US" altLang="de-DE" smtClean="0"/>
              <a:pPr>
                <a:defRPr/>
              </a:pPr>
              <a:t>91</a:t>
            </a:fld>
            <a:endParaRPr lang="en-US" altLang="de-DE"/>
          </a:p>
        </p:txBody>
      </p:sp>
    </p:spTree>
    <p:extLst>
      <p:ext uri="{BB962C8B-B14F-4D97-AF65-F5344CB8AC3E}">
        <p14:creationId xmlns:p14="http://schemas.microsoft.com/office/powerpoint/2010/main" val="22554010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b="0" dirty="0">
                <a:latin typeface="+mj-lt"/>
              </a:rPr>
              <a:t>Les différentes illustrations ont été utilisées avec l'accord de leurs auteurs respectifs. Pour de plus amples détails (titre, auteur), veuillez consulter la fin de cette présentation.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Entraînement métacognitifs 5 – Mémoire</a:t>
            </a:r>
          </a:p>
        </p:txBody>
      </p:sp>
      <p:sp>
        <p:nvSpPr>
          <p:cNvPr id="4" name="Slide Number Placeholder 3"/>
          <p:cNvSpPr>
            <a:spLocks noGrp="1"/>
          </p:cNvSpPr>
          <p:nvPr>
            <p:ph type="sldNum" sz="quarter" idx="12"/>
          </p:nvPr>
        </p:nvSpPr>
        <p:spPr bwMode="gray"/>
        <p:txBody>
          <a:bodyPr/>
          <a:lstStyle>
            <a:lvl1pPr>
              <a:defRPr b="0"/>
            </a:lvl1pPr>
          </a:lstStyle>
          <a:p>
            <a:pPr>
              <a:defRPr/>
            </a:pPr>
            <a:fld id="{DC3DFDD6-3203-4A68-BD9D-9E87CA5D6FCA}"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Entraînement métacognitifs 5 – Mémoire</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4F2D80D1-4F31-43C5-A577-B031D92CA6AF}"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Entraînement métacognitifs 5 – Mémoire</a:t>
            </a:r>
          </a:p>
        </p:txBody>
      </p:sp>
      <p:sp>
        <p:nvSpPr>
          <p:cNvPr id="7" name="Slide Number Placeholder 6"/>
          <p:cNvSpPr>
            <a:spLocks noGrp="1"/>
          </p:cNvSpPr>
          <p:nvPr>
            <p:ph type="sldNum" sz="quarter" idx="12"/>
          </p:nvPr>
        </p:nvSpPr>
        <p:spPr bwMode="gray"/>
        <p:txBody>
          <a:bodyPr/>
          <a:lstStyle>
            <a:lvl1pPr>
              <a:defRPr b="0"/>
            </a:lvl1pPr>
          </a:lstStyle>
          <a:p>
            <a:pPr>
              <a:defRPr/>
            </a:pPr>
            <a:fld id="{1D24A0DE-01BD-4765-ABAC-74847B452E2A}"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Entraînement métacognitifs 5 – Mémoire</a:t>
            </a:r>
          </a:p>
        </p:txBody>
      </p:sp>
      <p:sp>
        <p:nvSpPr>
          <p:cNvPr id="7" name="Slide Number Placeholder 6"/>
          <p:cNvSpPr>
            <a:spLocks noGrp="1"/>
          </p:cNvSpPr>
          <p:nvPr>
            <p:ph type="sldNum" sz="quarter" idx="12"/>
          </p:nvPr>
        </p:nvSpPr>
        <p:spPr bwMode="gray"/>
        <p:txBody>
          <a:bodyPr/>
          <a:lstStyle>
            <a:lvl1pPr>
              <a:defRPr b="0"/>
            </a:lvl1pPr>
          </a:lstStyle>
          <a:p>
            <a:pPr>
              <a:defRPr/>
            </a:pPr>
            <a:fld id="{DC3DFDD6-3203-4A68-BD9D-9E87CA5D6FC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Entraînement métacognitifs 5 – Mémoire</a:t>
            </a:r>
          </a:p>
        </p:txBody>
      </p:sp>
      <p:sp>
        <p:nvSpPr>
          <p:cNvPr id="7" name="Slide Number Placeholder 6"/>
          <p:cNvSpPr>
            <a:spLocks noGrp="1"/>
          </p:cNvSpPr>
          <p:nvPr>
            <p:ph type="sldNum" sz="quarter" idx="12"/>
          </p:nvPr>
        </p:nvSpPr>
        <p:spPr bwMode="gray"/>
        <p:txBody>
          <a:bodyPr/>
          <a:lstStyle>
            <a:lvl1pPr>
              <a:defRPr b="0"/>
            </a:lvl1pPr>
          </a:lstStyle>
          <a:p>
            <a:pPr>
              <a:defRPr/>
            </a:pPr>
            <a:fld id="{DC3DFDD6-3203-4A68-BD9D-9E87CA5D6FC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Entraînement métacognitifs 5 – Mémoire</a:t>
            </a:r>
          </a:p>
        </p:txBody>
      </p:sp>
      <p:sp>
        <p:nvSpPr>
          <p:cNvPr id="5" name="Slide Number Placeholder 4"/>
          <p:cNvSpPr>
            <a:spLocks noGrp="1"/>
          </p:cNvSpPr>
          <p:nvPr>
            <p:ph type="sldNum" sz="quarter" idx="12"/>
          </p:nvPr>
        </p:nvSpPr>
        <p:spPr bwMode="gray"/>
        <p:txBody>
          <a:bodyPr/>
          <a:lstStyle>
            <a:lvl1pPr>
              <a:defRPr b="0"/>
            </a:lvl1pPr>
          </a:lstStyle>
          <a:p>
            <a:pPr>
              <a:defRPr/>
            </a:pPr>
            <a:fld id="{D0A0A3BE-A4D2-4767-B3F9-BDE3D4D050E5}"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Entraînement métacognitifs 5 – Mémoire</a:t>
            </a:r>
          </a:p>
        </p:txBody>
      </p:sp>
      <p:sp>
        <p:nvSpPr>
          <p:cNvPr id="4" name="Slide Number Placeholder 3"/>
          <p:cNvSpPr>
            <a:spLocks noGrp="1"/>
          </p:cNvSpPr>
          <p:nvPr>
            <p:ph type="sldNum" sz="quarter" idx="12"/>
          </p:nvPr>
        </p:nvSpPr>
        <p:spPr bwMode="gray"/>
        <p:txBody>
          <a:bodyPr/>
          <a:lstStyle>
            <a:lvl1pPr>
              <a:defRPr b="0"/>
            </a:lvl1pPr>
          </a:lstStyle>
          <a:p>
            <a:pPr>
              <a:defRPr/>
            </a:pPr>
            <a:fld id="{AE52275C-289D-424A-918B-61C5700C4ABB}"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Entraînement métacognitifs 5 – Mémoire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DC3DFDD6-3203-4A68-BD9D-9E87CA5D6FCA}"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 id="214748390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5.jpeg"/></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1.xml"/><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5.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1.xml"/></Relationships>
</file>

<file path=ppt/slides/_rels/slide8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8.xml"/><Relationship Id="rId1" Type="http://schemas.openxmlformats.org/officeDocument/2006/relationships/slideLayout" Target="../slideLayouts/slideLayout10.xml"/><Relationship Id="rId5" Type="http://schemas.openxmlformats.org/officeDocument/2006/relationships/image" Target="../media/image40.jpeg"/><Relationship Id="rId4" Type="http://schemas.openxmlformats.org/officeDocument/2006/relationships/image" Target="../media/image39.jpeg"/></Relationships>
</file>

<file path=ppt/slides/_rels/slide8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9.xml"/><Relationship Id="rId1" Type="http://schemas.openxmlformats.org/officeDocument/2006/relationships/slideLayout" Target="../slideLayouts/slideLayout10.xml"/><Relationship Id="rId5" Type="http://schemas.openxmlformats.org/officeDocument/2006/relationships/image" Target="../media/image40.jpeg"/><Relationship Id="rId4" Type="http://schemas.openxmlformats.org/officeDocument/2006/relationships/image" Target="../media/image39.jpeg"/></Relationships>
</file>

<file path=ppt/slides/_rels/slide9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5 B – </a:t>
            </a:r>
            <a:r>
              <a:rPr lang="nl-NL" dirty="0"/>
              <a:t>Mémoire</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Favrod</a:t>
            </a:r>
            <a:r>
              <a:rPr lang="nl-NL" sz="1600" dirty="0">
                <a:solidFill>
                  <a:srgbClr val="004992"/>
                </a:solidFill>
                <a:latin typeface="+mj-lt"/>
              </a:rPr>
              <a:t> (4|21)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4728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rPr>
              <a:t>Notre capacité à nous rappeler d'une information est limitée.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dirty="0"/>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rPr>
              <a:t>Notre capacité à nous rappeler d'une information est limitée.</a:t>
            </a:r>
            <a:br>
              <a:rPr lang="fr-FR" altLang="de-DE" sz="2400" dirty="0">
                <a:solidFill>
                  <a:srgbClr val="333333"/>
                </a:solidFill>
                <a:latin typeface="Calibri Light"/>
              </a:rPr>
            </a:br>
            <a:r>
              <a:rPr lang="fr-FR" altLang="de-DE" sz="2400" dirty="0">
                <a:solidFill>
                  <a:srgbClr val="333333"/>
                </a:solidFill>
                <a:latin typeface="Calibri Light"/>
              </a:rPr>
              <a:t>Par exemple: après une demi-heure, nous avons oublié environ 40% des informations de l'histoire que nous avons entendue.</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3</a:t>
            </a:fld>
            <a:endParaRPr lang="de-DE" altLang="de-DE"/>
          </a:p>
        </p:txBody>
      </p:sp>
    </p:spTree>
    <p:extLst>
      <p:ext uri="{BB962C8B-B14F-4D97-AF65-F5344CB8AC3E}">
        <p14:creationId xmlns:p14="http://schemas.microsoft.com/office/powerpoint/2010/main" val="282758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rPr>
              <a:t>Notre capacité à nous rappeler d'une information est limitée.</a:t>
            </a:r>
            <a:br>
              <a:rPr lang="fr-FR" altLang="de-DE" sz="2400" dirty="0">
                <a:solidFill>
                  <a:srgbClr val="333333"/>
                </a:solidFill>
                <a:latin typeface="Calibri Light"/>
              </a:rPr>
            </a:br>
            <a:r>
              <a:rPr lang="fr-FR" altLang="de-DE" sz="2400" dirty="0">
                <a:solidFill>
                  <a:srgbClr val="333333"/>
                </a:solidFill>
                <a:latin typeface="Calibri Light"/>
              </a:rPr>
              <a:t>Par exemple: après une demi-heure, nous avons oublié environ 40% des informations de l'histoire que nous avons entendue.</a:t>
            </a:r>
          </a:p>
          <a:p>
            <a:pPr marL="342900" lvl="0" indent="-342900" defTabSz="914400" fontAlgn="base">
              <a:buClr>
                <a:srgbClr val="000000"/>
              </a:buClr>
              <a:buFont typeface="WingDings"/>
              <a:buChar char=""/>
            </a:pPr>
            <a:r>
              <a:rPr lang="fr-FR" altLang="de-DE" sz="2400" dirty="0">
                <a:solidFill>
                  <a:srgbClr val="004992"/>
                </a:solidFill>
                <a:latin typeface="Calibri Light"/>
              </a:rPr>
              <a:t>Avantage: </a:t>
            </a:r>
            <a:r>
              <a:rPr lang="fr-FR" altLang="de-DE" sz="2400" dirty="0">
                <a:solidFill>
                  <a:schemeClr val="tx1"/>
                </a:solidFill>
                <a:latin typeface="Calibri Light"/>
              </a:rPr>
              <a:t>???</a:t>
            </a:r>
          </a:p>
          <a:p>
            <a:pPr marL="342900" lvl="0" indent="-342900" defTabSz="914400" fontAlgn="base">
              <a:buClr>
                <a:srgbClr val="000000"/>
              </a:buClr>
              <a:buFont typeface="WingDings"/>
              <a:buChar char=""/>
            </a:pPr>
            <a:r>
              <a:rPr lang="fr-FR" altLang="de-DE" sz="2400" dirty="0">
                <a:solidFill>
                  <a:srgbClr val="004992"/>
                </a:solidFill>
                <a:latin typeface="Calibri Light"/>
              </a:rPr>
              <a:t>Inconvénient: </a:t>
            </a:r>
            <a:r>
              <a:rPr lang="fr-FR" altLang="de-DE" sz="2400" dirty="0">
                <a:solidFill>
                  <a:schemeClr val="tx1"/>
                </a:solidFill>
                <a:latin typeface="Calibri Light"/>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4</a:t>
            </a:fld>
            <a:endParaRPr lang="de-DE" altLang="de-DE"/>
          </a:p>
        </p:txBody>
      </p:sp>
    </p:spTree>
    <p:extLst>
      <p:ext uri="{BB962C8B-B14F-4D97-AF65-F5344CB8AC3E}">
        <p14:creationId xmlns:p14="http://schemas.microsoft.com/office/powerpoint/2010/main" val="3684960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rPr>
              <a:t>Notre capacité à nous rappeler d'une information est limitée.</a:t>
            </a:r>
            <a:br>
              <a:rPr lang="fr-FR" altLang="de-DE" sz="2400" dirty="0">
                <a:solidFill>
                  <a:srgbClr val="333333"/>
                </a:solidFill>
                <a:latin typeface="Calibri Light"/>
              </a:rPr>
            </a:br>
            <a:r>
              <a:rPr lang="fr-FR" altLang="de-DE" sz="2400" dirty="0">
                <a:solidFill>
                  <a:srgbClr val="333333"/>
                </a:solidFill>
                <a:latin typeface="Calibri Light"/>
              </a:rPr>
              <a:t>Par exemple: après une demi-heure, nous avons oublié environ 40% des informations de l'histoire que nous avons entendue.</a:t>
            </a:r>
          </a:p>
          <a:p>
            <a:pPr marL="342900" lvl="0" indent="-342900" defTabSz="914400" fontAlgn="base">
              <a:buClr>
                <a:srgbClr val="000000"/>
              </a:buClr>
              <a:buFont typeface="WingDings"/>
              <a:buChar char=""/>
            </a:pPr>
            <a:r>
              <a:rPr lang="fr-FR" altLang="de-DE" sz="2400" dirty="0">
                <a:solidFill>
                  <a:srgbClr val="004992"/>
                </a:solidFill>
                <a:latin typeface="Calibri Light"/>
              </a:rPr>
              <a:t>Avantage: </a:t>
            </a:r>
            <a:r>
              <a:rPr lang="fr-FR" altLang="de-DE" sz="2400" dirty="0">
                <a:solidFill>
                  <a:srgbClr val="333333"/>
                </a:solidFill>
                <a:latin typeface="Calibri Light"/>
              </a:rPr>
              <a:t>notre cerveau ne se surcharge pas avec des détails, mais…</a:t>
            </a:r>
          </a:p>
          <a:p>
            <a:pPr marL="342900" lvl="0" indent="-342900" defTabSz="914400" fontAlgn="base">
              <a:buClr>
                <a:srgbClr val="000000"/>
              </a:buClr>
              <a:buFont typeface="WingDings"/>
              <a:buChar char=""/>
            </a:pPr>
            <a:r>
              <a:rPr lang="fr-FR" altLang="de-DE" sz="2400" dirty="0">
                <a:solidFill>
                  <a:srgbClr val="004992"/>
                </a:solidFill>
                <a:latin typeface="Calibri Light"/>
              </a:rPr>
              <a:t>Inconvénient: </a:t>
            </a:r>
            <a:r>
              <a:rPr lang="fr-FR" altLang="de-DE" sz="2400" dirty="0">
                <a:solidFill>
                  <a:schemeClr val="tx1"/>
                </a:solidFill>
                <a:latin typeface="Calibri Light"/>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5</a:t>
            </a:fld>
            <a:endParaRPr lang="de-DE" altLang="de-DE"/>
          </a:p>
        </p:txBody>
      </p:sp>
    </p:spTree>
    <p:extLst>
      <p:ext uri="{BB962C8B-B14F-4D97-AF65-F5344CB8AC3E}">
        <p14:creationId xmlns:p14="http://schemas.microsoft.com/office/powerpoint/2010/main" val="2320741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rPr>
              <a:t>Notre capacité à nous rappeler d'une information est limitée.</a:t>
            </a:r>
            <a:br>
              <a:rPr lang="fr-FR" altLang="de-DE" sz="2400" dirty="0">
                <a:solidFill>
                  <a:srgbClr val="333333"/>
                </a:solidFill>
                <a:latin typeface="Calibri Light"/>
              </a:rPr>
            </a:br>
            <a:r>
              <a:rPr lang="fr-FR" altLang="de-DE" sz="2400" dirty="0">
                <a:solidFill>
                  <a:srgbClr val="333333"/>
                </a:solidFill>
                <a:latin typeface="Calibri Light"/>
              </a:rPr>
              <a:t>Par exemple: après une demi-heure, nous avons oublié environ 40% des informations de l'histoire que nous avons entendue.</a:t>
            </a:r>
          </a:p>
          <a:p>
            <a:pPr marL="342900" lvl="0" indent="-342900" defTabSz="914400" fontAlgn="base">
              <a:buClr>
                <a:srgbClr val="000000"/>
              </a:buClr>
              <a:buFont typeface="WingDings"/>
              <a:buChar char=""/>
            </a:pPr>
            <a:r>
              <a:rPr lang="fr-FR" altLang="de-DE" sz="2400" dirty="0">
                <a:solidFill>
                  <a:srgbClr val="004992"/>
                </a:solidFill>
                <a:latin typeface="Calibri Light"/>
              </a:rPr>
              <a:t>Avantage: </a:t>
            </a:r>
            <a:r>
              <a:rPr lang="fr-FR" altLang="de-DE" sz="2400" dirty="0">
                <a:solidFill>
                  <a:srgbClr val="333333"/>
                </a:solidFill>
                <a:latin typeface="Calibri Light"/>
              </a:rPr>
              <a:t>notre cerveau ne se surcharge pas avec des détails, mais…</a:t>
            </a:r>
          </a:p>
          <a:p>
            <a:pPr marL="342900" lvl="0" indent="-342900" defTabSz="914400" fontAlgn="base">
              <a:buClr>
                <a:srgbClr val="000000"/>
              </a:buClr>
              <a:buFont typeface="WingDings"/>
              <a:buChar char=""/>
            </a:pPr>
            <a:r>
              <a:rPr lang="fr-FR" altLang="de-DE" sz="2400" dirty="0">
                <a:solidFill>
                  <a:srgbClr val="004992"/>
                </a:solidFill>
                <a:latin typeface="Calibri Light"/>
              </a:rPr>
              <a:t>Inconvénient: </a:t>
            </a:r>
            <a:r>
              <a:rPr lang="fr-FR" altLang="de-DE" sz="2400" dirty="0">
                <a:solidFill>
                  <a:srgbClr val="333333"/>
                </a:solidFill>
                <a:latin typeface="Calibri Light"/>
              </a:rPr>
              <a:t>de nombreuses choses importantes sont parfois également perdues (rendez-vous, souvenirs de vacances, savoirs scolaires…).</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6</a:t>
            </a:fld>
            <a:endParaRPr lang="de-DE" altLang="de-DE"/>
          </a:p>
        </p:txBody>
      </p:sp>
    </p:spTree>
    <p:extLst>
      <p:ext uri="{BB962C8B-B14F-4D97-AF65-F5344CB8AC3E}">
        <p14:creationId xmlns:p14="http://schemas.microsoft.com/office/powerpoint/2010/main" val="874885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solidFill>
                  <a:srgbClr val="004992"/>
                </a:solidFill>
                <a:latin typeface="Calibri Light"/>
              </a:rPr>
              <a:t>Comment </a:t>
            </a:r>
            <a:r>
              <a:rPr lang="en-US" sz="3600" dirty="0" err="1">
                <a:solidFill>
                  <a:srgbClr val="004992"/>
                </a:solidFill>
                <a:latin typeface="Calibri Light"/>
              </a:rPr>
              <a:t>mieux</a:t>
            </a:r>
            <a:r>
              <a:rPr lang="en-US" sz="3600" dirty="0">
                <a:solidFill>
                  <a:srgbClr val="004992"/>
                </a:solidFill>
                <a:latin typeface="Calibri Light"/>
              </a:rPr>
              <a:t> </a:t>
            </a:r>
            <a:r>
              <a:rPr lang="en-US" sz="3600" dirty="0" err="1">
                <a:solidFill>
                  <a:srgbClr val="004992"/>
                </a:solidFill>
                <a:latin typeface="Calibri Light"/>
              </a:rPr>
              <a:t>mémoriser</a:t>
            </a:r>
            <a:r>
              <a:rPr lang="en-US" sz="3600" dirty="0">
                <a:solidFill>
                  <a:srgbClr val="004992"/>
                </a:solidFill>
                <a:latin typeface="Calibri Light"/>
              </a:rPr>
              <a:t>?</a:t>
            </a:r>
          </a:p>
        </p:txBody>
      </p:sp>
      <p:sp>
        <p:nvSpPr>
          <p:cNvPr id="5" name="Content Placeholder 4"/>
          <p:cNvSpPr>
            <a:spLocks noGrp="1"/>
          </p:cNvSpPr>
          <p:nvPr>
            <p:ph idx="1"/>
          </p:nvPr>
        </p:nvSpPr>
        <p:spPr/>
        <p:txBody>
          <a:bodyPr/>
          <a:lstStyle/>
          <a:p>
            <a:r>
              <a:rPr lang="en-US" sz="24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5" name="Content Placeholder 4"/>
          <p:cNvSpPr>
            <a:spLocks noGrp="1"/>
          </p:cNvSpPr>
          <p:nvPr>
            <p:ph idx="1"/>
          </p:nvPr>
        </p:nvSpPr>
        <p:spPr/>
        <p:txBody>
          <a:bodyPr/>
          <a:lstStyle/>
          <a:p>
            <a:pPr lvl="0" defTabSz="914400" fontAlgn="base">
              <a:buClr>
                <a:srgbClr val="000000"/>
              </a:buClr>
            </a:pPr>
            <a:r>
              <a:rPr lang="fr-FR" altLang="de-DE" sz="2400" b="1" dirty="0">
                <a:solidFill>
                  <a:srgbClr val="004992"/>
                </a:solidFill>
                <a:latin typeface="Calibri Light"/>
              </a:rPr>
              <a:t>Éviter:</a:t>
            </a:r>
          </a:p>
          <a:p>
            <a:pPr marL="342900" lvl="0" indent="-342900" defTabSz="914400" fontAlgn="base">
              <a:buClr>
                <a:srgbClr val="000000"/>
              </a:buClr>
              <a:buFont typeface="WingDings"/>
              <a:buChar char=""/>
            </a:pPr>
            <a:r>
              <a:rPr lang="fr-FR" altLang="de-DE" sz="2400" dirty="0">
                <a:solidFill>
                  <a:srgbClr val="004992"/>
                </a:solidFill>
                <a:latin typeface="Calibri Light"/>
              </a:rPr>
              <a:t>Les distractions durant l'apprentissage </a:t>
            </a:r>
            <a:r>
              <a:rPr lang="fr-FR" altLang="de-DE" sz="2400" dirty="0">
                <a:solidFill>
                  <a:srgbClr val="333333"/>
                </a:solidFill>
                <a:latin typeface="Calibri Light"/>
              </a:rPr>
              <a:t>(par exemple, la radio allumée, d'autres personnes dans la pièce, de la lumière vive …).</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5" name="Content Placeholder 4"/>
          <p:cNvSpPr>
            <a:spLocks noGrp="1"/>
          </p:cNvSpPr>
          <p:nvPr>
            <p:ph idx="1"/>
          </p:nvPr>
        </p:nvSpPr>
        <p:spPr/>
        <p:txBody>
          <a:bodyPr/>
          <a:lstStyle/>
          <a:p>
            <a:pPr lvl="0" defTabSz="914400" fontAlgn="base">
              <a:buClr>
                <a:srgbClr val="000000"/>
              </a:buClr>
            </a:pPr>
            <a:r>
              <a:rPr lang="fr-FR" altLang="de-DE" sz="2400" b="1" dirty="0">
                <a:solidFill>
                  <a:srgbClr val="004992"/>
                </a:solidFill>
                <a:latin typeface="Calibri Light"/>
              </a:rPr>
              <a:t>Éviter:</a:t>
            </a:r>
          </a:p>
          <a:p>
            <a:pPr marL="342900" lvl="0" indent="-342900" defTabSz="914400" fontAlgn="base">
              <a:buClr>
                <a:srgbClr val="000000"/>
              </a:buClr>
              <a:buFont typeface="WingDings"/>
              <a:buChar char=""/>
            </a:pPr>
            <a:r>
              <a:rPr lang="fr-FR" altLang="de-DE" sz="2400" dirty="0">
                <a:solidFill>
                  <a:srgbClr val="004992"/>
                </a:solidFill>
                <a:latin typeface="Calibri Light"/>
              </a:rPr>
              <a:t>Les distractions durant l'apprentissage </a:t>
            </a:r>
            <a:r>
              <a:rPr lang="fr-FR" altLang="de-DE" sz="2400" dirty="0">
                <a:solidFill>
                  <a:srgbClr val="333333"/>
                </a:solidFill>
                <a:latin typeface="Calibri Light"/>
              </a:rPr>
              <a:t>(par exemple, la radio allumée, d'autres personnes dans la pièce, de la lumière vive …).</a:t>
            </a:r>
          </a:p>
          <a:p>
            <a:pPr marL="342900" lvl="0" indent="-342900" defTabSz="914400" fontAlgn="base">
              <a:buClr>
                <a:srgbClr val="000000"/>
              </a:buClr>
              <a:buFont typeface="WingDings"/>
              <a:buChar char=""/>
            </a:pPr>
            <a:r>
              <a:rPr lang="fr-FR" altLang="de-DE" sz="2400" dirty="0">
                <a:solidFill>
                  <a:srgbClr val="004992"/>
                </a:solidFill>
                <a:latin typeface="Calibri Light"/>
              </a:rPr>
              <a:t>Le stress &amp; la pression d‘attentes.</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9</a:t>
            </a:fld>
            <a:endParaRPr lang="de-DE" altLang="de-DE"/>
          </a:p>
        </p:txBody>
      </p:sp>
    </p:spTree>
    <p:extLst>
      <p:ext uri="{BB962C8B-B14F-4D97-AF65-F5344CB8AC3E}">
        <p14:creationId xmlns:p14="http://schemas.microsoft.com/office/powerpoint/2010/main" val="2066255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5" name="Content Placeholder 4"/>
          <p:cNvSpPr>
            <a:spLocks noGrp="1"/>
          </p:cNvSpPr>
          <p:nvPr>
            <p:ph idx="1"/>
          </p:nvPr>
        </p:nvSpPr>
        <p:spPr/>
        <p:txBody>
          <a:bodyPr/>
          <a:lstStyle/>
          <a:p>
            <a:pPr lvl="0" defTabSz="914400" fontAlgn="base">
              <a:buClr>
                <a:srgbClr val="000000"/>
              </a:buClr>
            </a:pPr>
            <a:r>
              <a:rPr lang="fr-FR" altLang="de-DE" sz="2400" b="1" dirty="0">
                <a:solidFill>
                  <a:srgbClr val="004992"/>
                </a:solidFill>
                <a:latin typeface="Calibri Light"/>
              </a:rPr>
              <a:t>Éviter:</a:t>
            </a:r>
          </a:p>
          <a:p>
            <a:pPr marL="342900" lvl="0" indent="-342900" defTabSz="914400" fontAlgn="base">
              <a:buClr>
                <a:srgbClr val="000000"/>
              </a:buClr>
              <a:buFont typeface="WingDings"/>
              <a:buChar char=""/>
            </a:pPr>
            <a:r>
              <a:rPr lang="fr-FR" altLang="de-DE" sz="2400" dirty="0">
                <a:solidFill>
                  <a:srgbClr val="004992"/>
                </a:solidFill>
                <a:latin typeface="Calibri Light"/>
              </a:rPr>
              <a:t>Les distractions durant l'apprentissage </a:t>
            </a:r>
            <a:r>
              <a:rPr lang="fr-FR" altLang="de-DE" sz="2400" dirty="0">
                <a:solidFill>
                  <a:srgbClr val="333333"/>
                </a:solidFill>
                <a:latin typeface="Calibri Light"/>
              </a:rPr>
              <a:t>(par exemple, la radio allumée, d'autres personnes dans la pièce, de la lumière vive …).</a:t>
            </a:r>
          </a:p>
          <a:p>
            <a:pPr marL="342900" lvl="0" indent="-342900" defTabSz="914400" fontAlgn="base">
              <a:buClr>
                <a:srgbClr val="000000"/>
              </a:buClr>
              <a:buFont typeface="WingDings"/>
              <a:buChar char=""/>
            </a:pPr>
            <a:r>
              <a:rPr lang="fr-FR" altLang="de-DE" sz="2400" dirty="0">
                <a:solidFill>
                  <a:srgbClr val="004992"/>
                </a:solidFill>
                <a:latin typeface="Calibri Light"/>
              </a:rPr>
              <a:t>Le stress &amp; la pression d‘attentes.</a:t>
            </a:r>
          </a:p>
          <a:p>
            <a:pPr marL="342900" lvl="0" indent="-342900" defTabSz="914400" fontAlgn="base">
              <a:buClr>
                <a:srgbClr val="000000"/>
              </a:buClr>
              <a:buFont typeface="WingDings"/>
              <a:buChar char=""/>
            </a:pPr>
            <a:r>
              <a:rPr lang="fr-FR" altLang="de-DE" sz="2400" dirty="0">
                <a:solidFill>
                  <a:srgbClr val="004992"/>
                </a:solidFill>
                <a:latin typeface="Calibri Light"/>
              </a:rPr>
              <a:t>La consommation massive d'alcool!</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10</a:t>
            </a:fld>
            <a:endParaRPr lang="de-DE" altLang="de-DE"/>
          </a:p>
        </p:txBody>
      </p:sp>
    </p:spTree>
    <p:extLst>
      <p:ext uri="{BB962C8B-B14F-4D97-AF65-F5344CB8AC3E}">
        <p14:creationId xmlns:p14="http://schemas.microsoft.com/office/powerpoint/2010/main" val="2733298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5" name="Content Placeholder 4"/>
          <p:cNvSpPr>
            <a:spLocks noGrp="1"/>
          </p:cNvSpPr>
          <p:nvPr>
            <p:ph idx="1"/>
          </p:nvPr>
        </p:nvSpPr>
        <p:spPr/>
        <p:txBody>
          <a:bodyPr/>
          <a:lstStyle/>
          <a:p>
            <a:pPr lvl="0" defTabSz="914400" fontAlgn="base">
              <a:buClr>
                <a:srgbClr val="000000"/>
              </a:buClr>
            </a:pPr>
            <a:r>
              <a:rPr lang="fr-FR" altLang="de-DE" sz="2400" b="1" dirty="0">
                <a:solidFill>
                  <a:srgbClr val="004992"/>
                </a:solidFill>
                <a:latin typeface="Calibri Light"/>
              </a:rPr>
              <a:t>Éviter:</a:t>
            </a:r>
          </a:p>
          <a:p>
            <a:pPr marL="342900" lvl="0" indent="-342900" defTabSz="914400" fontAlgn="base">
              <a:buClr>
                <a:srgbClr val="000000"/>
              </a:buClr>
              <a:buFont typeface="WingDings"/>
              <a:buChar char=""/>
            </a:pPr>
            <a:r>
              <a:rPr lang="fr-FR" altLang="de-DE" sz="2400" dirty="0">
                <a:solidFill>
                  <a:srgbClr val="004992"/>
                </a:solidFill>
                <a:latin typeface="Calibri Light"/>
              </a:rPr>
              <a:t>Les distractions durant l'apprentissage </a:t>
            </a:r>
            <a:r>
              <a:rPr lang="fr-FR" altLang="de-DE" sz="2400" dirty="0">
                <a:solidFill>
                  <a:srgbClr val="333333"/>
                </a:solidFill>
                <a:latin typeface="Calibri Light"/>
              </a:rPr>
              <a:t>(par exemple, la radio allumée, d'autres personnes dans la pièce, de la lumière vive …).</a:t>
            </a:r>
          </a:p>
          <a:p>
            <a:pPr marL="342900" lvl="0" indent="-342900" defTabSz="914400" fontAlgn="base">
              <a:buClr>
                <a:srgbClr val="000000"/>
              </a:buClr>
              <a:buFont typeface="WingDings"/>
              <a:buChar char=""/>
            </a:pPr>
            <a:r>
              <a:rPr lang="fr-FR" altLang="de-DE" sz="2400" dirty="0">
                <a:solidFill>
                  <a:srgbClr val="004992"/>
                </a:solidFill>
                <a:latin typeface="Calibri Light"/>
              </a:rPr>
              <a:t>Le stress &amp; la pression d‘attentes.</a:t>
            </a:r>
          </a:p>
          <a:p>
            <a:pPr marL="342900" lvl="0" indent="-342900" defTabSz="914400" fontAlgn="base">
              <a:buClr>
                <a:srgbClr val="000000"/>
              </a:buClr>
              <a:buFont typeface="WingDings"/>
              <a:buChar char=""/>
            </a:pPr>
            <a:r>
              <a:rPr lang="fr-FR" altLang="de-DE" sz="2400" dirty="0">
                <a:solidFill>
                  <a:srgbClr val="004992"/>
                </a:solidFill>
                <a:latin typeface="Calibri Light"/>
              </a:rPr>
              <a:t>La consommation massive d'alcool!</a:t>
            </a:r>
          </a:p>
          <a:p>
            <a:pPr marL="342900" lvl="0" indent="-342900" defTabSz="914400" fontAlgn="base">
              <a:buClr>
                <a:srgbClr val="000000"/>
              </a:buClr>
              <a:buFont typeface="WingDings"/>
              <a:buChar char=""/>
            </a:pPr>
            <a:r>
              <a:rPr lang="fr-FR" altLang="de-DE" sz="2400" dirty="0">
                <a:solidFill>
                  <a:srgbClr val="004992"/>
                </a:solidFill>
                <a:latin typeface="Calibri Light"/>
              </a:rPr>
              <a:t>Les distractions après l'apprentissage </a:t>
            </a:r>
            <a:r>
              <a:rPr lang="fr-FR" altLang="de-DE" sz="2400" dirty="0">
                <a:solidFill>
                  <a:srgbClr val="333333"/>
                </a:solidFill>
                <a:latin typeface="Calibri Light"/>
              </a:rPr>
              <a:t>(Par exemple, regarder la télévision) </a:t>
            </a:r>
            <a:r>
              <a:rPr lang="fr-FR" altLang="de-DE" sz="2400" dirty="0">
                <a:solidFill>
                  <a:srgbClr val="333333"/>
                </a:solidFill>
                <a:latin typeface="Times New Roman"/>
                <a:sym typeface="Wingdings" panose="05000000000000000000" pitchFamily="2" charset="2"/>
              </a:rPr>
              <a:t>→</a:t>
            </a:r>
            <a:r>
              <a:rPr lang="fr-FR" altLang="de-DE" sz="2400" dirty="0">
                <a:solidFill>
                  <a:srgbClr val="333333"/>
                </a:solidFill>
                <a:latin typeface="Calibri Light"/>
              </a:rPr>
              <a:t> Aller au lit directement après avoir appris.</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11</a:t>
            </a:fld>
            <a:endParaRPr lang="de-DE" altLang="de-DE"/>
          </a:p>
        </p:txBody>
      </p:sp>
    </p:spTree>
    <p:extLst>
      <p:ext uri="{BB962C8B-B14F-4D97-AF65-F5344CB8AC3E}">
        <p14:creationId xmlns:p14="http://schemas.microsoft.com/office/powerpoint/2010/main" val="3135752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5" name="Content Placeholder 4"/>
          <p:cNvSpPr>
            <a:spLocks noGrp="1"/>
          </p:cNvSpPr>
          <p:nvPr>
            <p:ph idx="1"/>
          </p:nvPr>
        </p:nvSpPr>
        <p:spPr>
          <a:xfrm>
            <a:off x="408955" y="2204864"/>
            <a:ext cx="5486400" cy="4248000"/>
          </a:xfrm>
        </p:spPr>
        <p:txBody>
          <a:bodyPr/>
          <a:lstStyle/>
          <a:p>
            <a:pPr lvl="0" defTabSz="914400" fontAlgn="base"/>
            <a:r>
              <a:rPr lang="fr-FR" altLang="de-DE" sz="2400" dirty="0">
                <a:solidFill>
                  <a:srgbClr val="004992"/>
                </a:solidFill>
                <a:latin typeface="Calibri Light"/>
              </a:rPr>
              <a:t>Plus il y a de sens impliqués pendant l</a:t>
            </a:r>
            <a:r>
              <a:rPr lang="fr-FR" altLang="de-DE" sz="2400" dirty="0">
                <a:solidFill>
                  <a:srgbClr val="004992"/>
                </a:solidFill>
                <a:latin typeface="Calibri Light"/>
                <a:cs typeface="Arial" panose="020B0604020202020204" pitchFamily="34" charset="0"/>
              </a:rPr>
              <a:t>'</a:t>
            </a:r>
            <a:r>
              <a:rPr lang="fr-FR" altLang="de-DE" sz="2400" dirty="0">
                <a:solidFill>
                  <a:srgbClr val="004992"/>
                </a:solidFill>
                <a:latin typeface="Calibri Light"/>
              </a:rPr>
              <a:t>apprentissage, plus le rappel sera important!</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12</a:t>
            </a:fld>
            <a:endParaRPr lang="de-DE" altLang="de-DE"/>
          </a:p>
        </p:txBody>
      </p:sp>
      <p:sp>
        <p:nvSpPr>
          <p:cNvPr id="26"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Calibri Light"/>
              </a:rPr>
              <a:t>Rappel de la mémoire en %</a:t>
            </a:r>
            <a:endParaRPr lang="en-GB" altLang="de-DE" sz="1400" b="1" dirty="0">
              <a:latin typeface="Calibri Light"/>
            </a:endParaRPr>
          </a:p>
        </p:txBody>
      </p:sp>
      <p:sp>
        <p:nvSpPr>
          <p:cNvPr id="27"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Entendre</a:t>
            </a:r>
            <a:endParaRPr lang="en-GB" altLang="de-DE" sz="1200" dirty="0">
              <a:latin typeface="Arial" panose="020B0604020202020204" pitchFamily="34" charset="0"/>
            </a:endParaRPr>
          </a:p>
        </p:txBody>
      </p:sp>
      <p:sp>
        <p:nvSpPr>
          <p:cNvPr id="28"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Entendre</a:t>
            </a:r>
            <a:endParaRPr lang="en-GB" altLang="de-DE" sz="1200" dirty="0">
              <a:latin typeface="Arial" panose="020B0604020202020204" pitchFamily="34" charset="0"/>
            </a:endParaRPr>
          </a:p>
        </p:txBody>
      </p:sp>
      <p:sp>
        <p:nvSpPr>
          <p:cNvPr id="29"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Entendre</a:t>
            </a:r>
            <a:endParaRPr lang="en-GB" altLang="de-DE" sz="1200" dirty="0">
              <a:latin typeface="Arial" panose="020B0604020202020204" pitchFamily="34" charset="0"/>
            </a:endParaRPr>
          </a:p>
        </p:txBody>
      </p:sp>
      <p:sp>
        <p:nvSpPr>
          <p:cNvPr id="30"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Entendre</a:t>
            </a:r>
            <a:endParaRPr lang="en-GB" altLang="de-DE" sz="1200" dirty="0">
              <a:latin typeface="Arial" panose="020B0604020202020204" pitchFamily="34" charset="0"/>
            </a:endParaRPr>
          </a:p>
        </p:txBody>
      </p:sp>
      <p:sp>
        <p:nvSpPr>
          <p:cNvPr id="31"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Voir</a:t>
            </a:r>
            <a:endParaRPr lang="en-GB" altLang="de-DE" sz="1200" dirty="0">
              <a:latin typeface="Arial" panose="020B0604020202020204" pitchFamily="34" charset="0"/>
            </a:endParaRPr>
          </a:p>
        </p:txBody>
      </p:sp>
      <p:sp>
        <p:nvSpPr>
          <p:cNvPr id="32"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Voir</a:t>
            </a:r>
            <a:endParaRPr lang="en-GB" altLang="de-DE" sz="1200" dirty="0">
              <a:latin typeface="Arial" panose="020B0604020202020204" pitchFamily="34" charset="0"/>
            </a:endParaRPr>
          </a:p>
        </p:txBody>
      </p:sp>
      <p:sp>
        <p:nvSpPr>
          <p:cNvPr id="33"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Voir</a:t>
            </a:r>
            <a:endParaRPr lang="en-GB" altLang="de-DE" sz="1200" dirty="0">
              <a:latin typeface="Arial" panose="020B0604020202020204" pitchFamily="34" charset="0"/>
            </a:endParaRPr>
          </a:p>
        </p:txBody>
      </p:sp>
      <p:sp>
        <p:nvSpPr>
          <p:cNvPr id="34"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Voir</a:t>
            </a:r>
            <a:endParaRPr lang="en-GB" altLang="de-DE" sz="1200" dirty="0">
              <a:latin typeface="Arial" panose="020B0604020202020204" pitchFamily="34" charset="0"/>
            </a:endParaRPr>
          </a:p>
        </p:txBody>
      </p:sp>
      <p:sp>
        <p:nvSpPr>
          <p:cNvPr id="35"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Discuter</a:t>
            </a:r>
            <a:endParaRPr lang="en-GB" altLang="de-DE" sz="1200" dirty="0">
              <a:latin typeface="Arial" panose="020B0604020202020204" pitchFamily="34" charset="0"/>
            </a:endParaRPr>
          </a:p>
        </p:txBody>
      </p:sp>
      <p:sp>
        <p:nvSpPr>
          <p:cNvPr id="36"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Discuter</a:t>
            </a:r>
            <a:endParaRPr lang="en-GB" altLang="de-DE" sz="1200" dirty="0">
              <a:latin typeface="Arial" panose="020B0604020202020204" pitchFamily="34" charset="0"/>
            </a:endParaRPr>
          </a:p>
        </p:txBody>
      </p:sp>
      <p:sp>
        <p:nvSpPr>
          <p:cNvPr id="37"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Appliquer</a:t>
            </a:r>
            <a:endParaRPr lang="en-GB" altLang="de-DE" sz="1200" dirty="0">
              <a:latin typeface="Arial" panose="020B0604020202020204" pitchFamily="34" charset="0"/>
            </a:endParaRPr>
          </a:p>
        </p:txBody>
      </p:sp>
      <p:sp>
        <p:nvSpPr>
          <p:cNvPr id="42"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3706391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Est-ce que notre mémoire marche comme un magnétoscope?</a:t>
            </a:r>
            <a:br>
              <a:rPr lang="fr-FR" sz="3600">
                <a:solidFill>
                  <a:srgbClr val="004992"/>
                </a:solidFill>
                <a:latin typeface="Calibri Light"/>
              </a:rPr>
            </a:br>
            <a:r>
              <a:rPr lang="fr-FR">
                <a:solidFill>
                  <a:srgbClr val="004992"/>
                </a:solidFill>
                <a:latin typeface="Calibri Light"/>
              </a:rPr>
              <a:t>(pour un exercice alternatif, regardez la fin de la présentation)</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13</a:t>
            </a:fld>
            <a:endParaRPr lang="de-DE" altLang="de-DE"/>
          </a:p>
        </p:txBody>
      </p:sp>
      <p:pic>
        <p:nvPicPr>
          <p:cNvPr id="10"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408955" y="5197136"/>
            <a:ext cx="11376000"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lnSpc>
                <a:spcPct val="105000"/>
              </a:lnSpc>
              <a:spcBef>
                <a:spcPts val="1999"/>
              </a:spcBef>
              <a:spcAft>
                <a:spcPts val="0"/>
              </a:spcAft>
              <a:buClrTx/>
              <a:buNone/>
            </a:pPr>
            <a:r>
              <a:rPr lang="fr-FR" altLang="de-DE" sz="2400" b="0">
                <a:solidFill>
                  <a:srgbClr val="333333"/>
                </a:solidFill>
                <a:latin typeface="Calibri Light"/>
              </a:rPr>
              <a:t>La psychologue américaine Elizabeth Loftus montrait aux participants une série de photographie. Une image montrait une voiture rouge qui attendait en face d’un signe céder le passage. </a:t>
            </a:r>
            <a:endParaRPr lang="en-US" altLang="de-DE" sz="2400" b="0" dirty="0">
              <a:solidFill>
                <a:srgbClr val="333333"/>
              </a:solidFill>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Est-ce que notre mémoire marche comme un magnétoscope?</a:t>
            </a:r>
            <a:br>
              <a:rPr lang="fr-FR" sz="3600">
                <a:solidFill>
                  <a:srgbClr val="004992"/>
                </a:solidFill>
                <a:latin typeface="Calibri Light"/>
              </a:rPr>
            </a:br>
            <a:r>
              <a:rPr lang="fr-FR">
                <a:solidFill>
                  <a:srgbClr val="004992"/>
                </a:solidFill>
                <a:latin typeface="Calibri Light"/>
              </a:rPr>
              <a:t>(pour un exercice alternatif, regardez la fin de la présentation)</a:t>
            </a:r>
            <a:endParaRPr lang="en-US">
              <a:solidFill>
                <a:srgbClr val="004992"/>
              </a:solidFill>
              <a:latin typeface="Calibri Light"/>
            </a:endParaRPr>
          </a:p>
        </p:txBody>
      </p:sp>
      <p:sp>
        <p:nvSpPr>
          <p:cNvPr id="4" name="Content Placeholder 3"/>
          <p:cNvSpPr>
            <a:spLocks noGrp="1"/>
          </p:cNvSpPr>
          <p:nvPr>
            <p:ph idx="1"/>
          </p:nvPr>
        </p:nvSpPr>
        <p:spPr/>
        <p:txBody>
          <a:bodyPr/>
          <a:lstStyle/>
          <a:p>
            <a:pPr lvl="0" defTabSz="914400" fontAlgn="base"/>
            <a:r>
              <a:rPr lang="fr-CH" altLang="ko-KR" sz="2400" i="1" dirty="0">
                <a:solidFill>
                  <a:srgbClr val="333333"/>
                </a:solidFill>
                <a:latin typeface="Calibri Light"/>
                <a:ea typeface="Gulim" pitchFamily="34" charset="-127"/>
              </a:rPr>
              <a:t>Sur cette image, avez-vous vu une autre voiture passé pendant que la voiture était arrêtée devant le </a:t>
            </a:r>
            <a:r>
              <a:rPr lang="fr-CH" altLang="ko-KR" sz="2400" i="1" dirty="0">
                <a:solidFill>
                  <a:srgbClr val="FF0000"/>
                </a:solidFill>
                <a:latin typeface="Calibri Light"/>
                <a:ea typeface="Gulim" pitchFamily="34" charset="-127"/>
              </a:rPr>
              <a:t>signal stop</a:t>
            </a:r>
            <a:r>
              <a:rPr lang="fr-CH" altLang="ko-KR" sz="2400" i="1" dirty="0">
                <a:solidFill>
                  <a:srgbClr val="333333"/>
                </a:solidFill>
                <a:latin typeface="Calibri Light"/>
                <a:ea typeface="Gulim" pitchFamily="34" charset="-127"/>
              </a:rPr>
              <a:t>?</a:t>
            </a:r>
          </a:p>
          <a:p>
            <a:pPr lvl="0" defTabSz="914400" fontAlgn="base"/>
            <a:r>
              <a:rPr lang="fr-CH" altLang="ko-KR" sz="2400" dirty="0">
                <a:solidFill>
                  <a:srgbClr val="333333"/>
                </a:solidFill>
                <a:latin typeface="Calibri Light"/>
                <a:ea typeface="Gulim" pitchFamily="34" charset="-127"/>
              </a:rPr>
              <a:t>(En fait la voiture est arrêtée devant un </a:t>
            </a:r>
            <a:r>
              <a:rPr lang="fr-CH" altLang="ko-KR" sz="2400" i="1" dirty="0">
                <a:solidFill>
                  <a:srgbClr val="FF0000"/>
                </a:solidFill>
                <a:latin typeface="Calibri Light"/>
                <a:ea typeface="Gulim" pitchFamily="34" charset="-127"/>
              </a:rPr>
              <a:t>signe céder</a:t>
            </a:r>
            <a:r>
              <a:rPr lang="fr-CH" altLang="ko-KR" sz="2400" dirty="0">
                <a:solidFill>
                  <a:srgbClr val="333333"/>
                </a:solidFill>
                <a:latin typeface="Calibri Light"/>
                <a:ea typeface="Gulim" pitchFamily="34" charset="-127"/>
              </a:rPr>
              <a:t> </a:t>
            </a:r>
            <a:r>
              <a:rPr lang="fr-CH" altLang="ko-KR" sz="2400" i="1" dirty="0">
                <a:solidFill>
                  <a:srgbClr val="FF0000"/>
                </a:solidFill>
                <a:latin typeface="Calibri Light"/>
                <a:ea typeface="Gulim" pitchFamily="34" charset="-127"/>
              </a:rPr>
              <a:t>le passage</a:t>
            </a:r>
            <a:r>
              <a:rPr lang="fr-CH" altLang="ko-KR" sz="2400" dirty="0">
                <a:solidFill>
                  <a:srgbClr val="333333"/>
                </a:solidFill>
                <a:latin typeface="Calibri Light"/>
                <a:ea typeface="Gulim" pitchFamily="34" charset="-127"/>
              </a:rPr>
              <a: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5" name="Slide Number Placeholder 4"/>
          <p:cNvSpPr>
            <a:spLocks noGrp="1"/>
          </p:cNvSpPr>
          <p:nvPr>
            <p:ph type="sldNum" sz="quarter" idx="12"/>
          </p:nvPr>
        </p:nvSpPr>
        <p:spPr/>
        <p:txBody>
          <a:bodyPr/>
          <a:lstStyle/>
          <a:p>
            <a:pPr>
              <a:defRPr/>
            </a:pPr>
            <a:fld id="{D0A0A3BE-A4D2-4767-B3F9-BDE3D4D050E5}"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dirty="0">
                <a:solidFill>
                  <a:srgbClr val="004992"/>
                </a:solidFill>
                <a:latin typeface="Calibri Light"/>
              </a:rPr>
              <a:t>Plus tard deux photographies étaient montrées.</a:t>
            </a:r>
            <a:br>
              <a:rPr lang="fr-FR" sz="3600" dirty="0">
                <a:solidFill>
                  <a:srgbClr val="004992"/>
                </a:solidFill>
                <a:latin typeface="Calibri Light"/>
              </a:rPr>
            </a:br>
            <a:r>
              <a:rPr lang="fr-FR" dirty="0">
                <a:solidFill>
                  <a:srgbClr val="004992"/>
                </a:solidFill>
                <a:latin typeface="Calibri Light"/>
              </a:rPr>
              <a:t>Les participants devaient décider quelle photo, ils avaient vu initialement. Pensez-vous que la mémoire peut être trompée? </a:t>
            </a:r>
            <a:endParaRPr lang="en-US" dirty="0">
              <a:solidFill>
                <a:srgbClr val="004992"/>
              </a:solidFill>
              <a:latin typeface="Calibri Light"/>
            </a:endParaRPr>
          </a:p>
        </p:txBody>
      </p:sp>
      <p:sp>
        <p:nvSpPr>
          <p:cNvPr id="47109" name="Text Box 12"/>
          <p:cNvSpPr txBox="1">
            <a:spLocks noChangeArrowheads="1"/>
          </p:cNvSpPr>
          <p:nvPr/>
        </p:nvSpPr>
        <p:spPr bwMode="auto">
          <a:xfrm>
            <a:off x="4346649" y="3343276"/>
            <a:ext cx="3169475" cy="7386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fr-CH" altLang="ko-KR" sz="1400" b="0" i="1" dirty="0">
                <a:latin typeface="Calibri Light"/>
                <a:ea typeface="Gulim" pitchFamily="34" charset="-127"/>
              </a:rPr>
              <a:t>Sur cette image, avez-vous vu une autre voiture passé pendant que la voiture était arrêtée devant le </a:t>
            </a:r>
            <a:r>
              <a:rPr lang="fr-CH" altLang="ko-KR" sz="1400" b="0" i="1" dirty="0">
                <a:solidFill>
                  <a:srgbClr val="FF0000"/>
                </a:solidFill>
                <a:latin typeface="Calibri Light"/>
                <a:ea typeface="Gulim" pitchFamily="34" charset="-127"/>
              </a:rPr>
              <a:t>signal stop</a:t>
            </a:r>
            <a:r>
              <a:rPr lang="fr-CH" altLang="ko-KR" sz="1400" b="0" i="1" dirty="0">
                <a:latin typeface="Calibri Light"/>
                <a:ea typeface="Gulim" pitchFamily="34" charset="-127"/>
              </a:rPr>
              <a:t>?</a:t>
            </a:r>
            <a:r>
              <a:rPr lang="fr-CH" altLang="ko-KR" sz="1400" i="1" dirty="0">
                <a:latin typeface="Calibri Light"/>
                <a:ea typeface="Gulim" pitchFamily="34" charset="-127"/>
              </a:rPr>
              <a:t> </a:t>
            </a:r>
            <a:endParaRPr lang="fr-FR" altLang="de-DE" sz="1400" i="1" dirty="0">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15</a:t>
            </a:fld>
            <a:endParaRPr lang="de-DE" altLang="de-DE"/>
          </a:p>
        </p:txBody>
      </p:sp>
      <p:pic>
        <p:nvPicPr>
          <p:cNvPr id="17"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959" y="2862228"/>
            <a:ext cx="2720340" cy="181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5859" y="2862228"/>
            <a:ext cx="272034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7"/>
          <p:cNvSpPr txBox="1">
            <a:spLocks noChangeArrowheads="1"/>
          </p:cNvSpPr>
          <p:nvPr/>
        </p:nvSpPr>
        <p:spPr bwMode="auto">
          <a:xfrm>
            <a:off x="784959" y="2492896"/>
            <a:ext cx="2720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Calibri Light"/>
                <a:cs typeface="Times New Roman" panose="02020603050405020304" pitchFamily="18" charset="0"/>
              </a:rPr>
              <a:t>Présentée </a:t>
            </a:r>
            <a:endParaRPr lang="de-DE" altLang="de-DE" sz="1800" b="0" dirty="0">
              <a:latin typeface="Calibri Light"/>
              <a:cs typeface="Times New Roman" panose="02020603050405020304" pitchFamily="18" charset="0"/>
            </a:endParaRPr>
          </a:p>
        </p:txBody>
      </p:sp>
      <p:sp>
        <p:nvSpPr>
          <p:cNvPr id="20" name="Caption_18"/>
          <p:cNvSpPr txBox="1">
            <a:spLocks noChangeArrowheads="1"/>
          </p:cNvSpPr>
          <p:nvPr/>
        </p:nvSpPr>
        <p:spPr bwMode="auto">
          <a:xfrm>
            <a:off x="7969795" y="2492896"/>
            <a:ext cx="38884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800" b="0">
                <a:latin typeface="Calibri Light"/>
                <a:cs typeface="Times New Roman" panose="02020603050405020304" pitchFamily="18" charset="0"/>
              </a:rPr>
              <a:t>Quelle image a été présentée initialement?</a:t>
            </a:r>
            <a:endParaRPr lang="de-DE" altLang="de-DE" sz="1800" b="0" dirty="0">
              <a:latin typeface="Calibri Light"/>
              <a:cs typeface="Times New Roman" panose="02020603050405020304" pitchFamily="18" charset="0"/>
            </a:endParaRPr>
          </a:p>
        </p:txBody>
      </p:sp>
      <p:sp>
        <p:nvSpPr>
          <p:cNvPr id="25" name="Text Box 8"/>
          <p:cNvSpPr txBox="1">
            <a:spLocks noChangeArrowheads="1"/>
          </p:cNvSpPr>
          <p:nvPr/>
        </p:nvSpPr>
        <p:spPr bwMode="auto">
          <a:xfrm>
            <a:off x="4177273" y="2492896"/>
            <a:ext cx="3523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Calibri Light"/>
                <a:cs typeface="Times New Roman" panose="02020603050405020304" pitchFamily="18" charset="0"/>
              </a:rPr>
              <a:t>Question trompeuse</a:t>
            </a:r>
            <a:endParaRPr lang="de-DE" altLang="de-DE" sz="1800" b="0" dirty="0">
              <a:latin typeface="Calibri Light"/>
              <a:cs typeface="Times New Roman" panose="02020603050405020304" pitchFamily="18" charset="0"/>
            </a:endParaRPr>
          </a:p>
        </p:txBody>
      </p:sp>
      <p:sp>
        <p:nvSpPr>
          <p:cNvPr id="26" name="Line 9"/>
          <p:cNvSpPr>
            <a:spLocks noChangeShapeType="1"/>
          </p:cNvSpPr>
          <p:nvPr/>
        </p:nvSpPr>
        <p:spPr bwMode="auto">
          <a:xfrm>
            <a:off x="417727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Line 10"/>
          <p:cNvSpPr>
            <a:spLocks noChangeShapeType="1"/>
          </p:cNvSpPr>
          <p:nvPr/>
        </p:nvSpPr>
        <p:spPr bwMode="auto">
          <a:xfrm>
            <a:off x="770032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Line 11"/>
          <p:cNvSpPr>
            <a:spLocks noChangeShapeType="1"/>
          </p:cNvSpPr>
          <p:nvPr/>
        </p:nvSpPr>
        <p:spPr bwMode="auto">
          <a:xfrm>
            <a:off x="527188"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Text Box 12"/>
          <p:cNvSpPr txBox="1">
            <a:spLocks noChangeArrowheads="1"/>
          </p:cNvSpPr>
          <p:nvPr/>
        </p:nvSpPr>
        <p:spPr bwMode="auto">
          <a:xfrm>
            <a:off x="527188" y="6155293"/>
            <a:ext cx="3650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0" i="1">
                <a:latin typeface="Calibri Light"/>
                <a:cs typeface="Times New Roman" panose="02020603050405020304" pitchFamily="18" charset="0"/>
              </a:rPr>
              <a:t>Temps</a:t>
            </a:r>
            <a:endParaRPr lang="de-DE" altLang="de-DE" sz="1800" b="0" i="1" dirty="0">
              <a:latin typeface="Calibri Light"/>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Notre mémorisation ne correspond pas parfaitement à la réalité!</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16</a:t>
            </a:fld>
            <a:endParaRPr lang="de-DE" altLang="de-DE"/>
          </a:p>
        </p:txBody>
      </p:sp>
      <p:pic>
        <p:nvPicPr>
          <p:cNvPr id="16" name="Picture 3"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561456"/>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7309" y="255456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2"/>
          <p:cNvSpPr txBox="1">
            <a:spLocks noChangeArrowheads="1"/>
          </p:cNvSpPr>
          <p:nvPr/>
        </p:nvSpPr>
        <p:spPr bwMode="auto">
          <a:xfrm>
            <a:off x="411480" y="2224906"/>
            <a:ext cx="2057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1600" b="1" i="1" dirty="0">
                <a:latin typeface="Calibri Light"/>
                <a:cs typeface="Times New Roman" panose="02020603050405020304" pitchFamily="18" charset="0"/>
              </a:rPr>
              <a:t>1. </a:t>
            </a:r>
            <a:r>
              <a:rPr lang="en-US" altLang="de-DE" sz="1600" b="1" i="1" dirty="0" err="1">
                <a:latin typeface="Calibri Light"/>
                <a:cs typeface="Times New Roman" panose="02020603050405020304" pitchFamily="18" charset="0"/>
              </a:rPr>
              <a:t>Présentée</a:t>
            </a:r>
            <a:r>
              <a:rPr lang="en-US" altLang="de-DE" sz="1600" b="1" i="1" dirty="0">
                <a:latin typeface="Calibri Light"/>
                <a:cs typeface="Times New Roman" panose="02020603050405020304" pitchFamily="18" charset="0"/>
              </a:rPr>
              <a:t>! </a:t>
            </a:r>
          </a:p>
        </p:txBody>
      </p:sp>
      <p:sp>
        <p:nvSpPr>
          <p:cNvPr id="19" name="Caption_13"/>
          <p:cNvSpPr txBox="1">
            <a:spLocks noChangeArrowheads="1"/>
          </p:cNvSpPr>
          <p:nvPr/>
        </p:nvSpPr>
        <p:spPr bwMode="auto">
          <a:xfrm>
            <a:off x="3577307" y="2218010"/>
            <a:ext cx="2834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fr-FR" altLang="de-DE" sz="1600" b="1" i="1">
                <a:latin typeface="Calibri Light"/>
                <a:cs typeface="Times New Roman" panose="02020603050405020304" pitchFamily="18" charset="0"/>
              </a:rPr>
              <a:t>2. …mais ce dont on se souvient?</a:t>
            </a:r>
            <a:endParaRPr lang="en-US" altLang="de-DE" sz="1600" b="1" i="1" dirty="0">
              <a:latin typeface="Calibri Light"/>
              <a:cs typeface="Times New Roman" panose="02020603050405020304" pitchFamily="18" charset="0"/>
            </a:endParaRPr>
          </a:p>
        </p:txBody>
      </p:sp>
      <p:sp>
        <p:nvSpPr>
          <p:cNvPr id="20" name="Text Box 5"/>
          <p:cNvSpPr txBox="1">
            <a:spLocks noChangeArrowheads="1"/>
          </p:cNvSpPr>
          <p:nvPr/>
        </p:nvSpPr>
        <p:spPr bwMode="auto">
          <a:xfrm>
            <a:off x="7132320" y="2203704"/>
            <a:ext cx="4644341" cy="3063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None/>
            </a:pPr>
            <a:r>
              <a:rPr lang="fr-FR" altLang="de-DE" sz="2400" b="0" dirty="0">
                <a:solidFill>
                  <a:srgbClr val="333333"/>
                </a:solidFill>
                <a:latin typeface="Calibri Light"/>
              </a:rPr>
              <a:t>Sans la question trompeuse, seulement 25% des participants disaient qu’ils ont vu un signe stop sur l’image initiale.</a:t>
            </a:r>
          </a:p>
          <a:p>
            <a:pPr eaLnBrk="1" hangingPunct="1">
              <a:lnSpc>
                <a:spcPct val="105000"/>
              </a:lnSpc>
              <a:spcBef>
                <a:spcPts val="1999"/>
              </a:spcBef>
              <a:spcAft>
                <a:spcPts val="0"/>
              </a:spcAft>
              <a:buClrTx/>
              <a:buNone/>
            </a:pPr>
            <a:r>
              <a:rPr lang="fr-FR" altLang="de-DE" sz="2400" b="0" dirty="0">
                <a:solidFill>
                  <a:srgbClr val="333333"/>
                </a:solidFill>
                <a:latin typeface="Calibri Light"/>
              </a:rPr>
              <a:t>… alors que 59% des participants qui ont eu l’information trompeuse disaient qu’ils on vu un signe stop !</a:t>
            </a:r>
            <a:endParaRPr lang="de-DE" altLang="de-DE" sz="2400" b="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5"/>
          <p:cNvSpPr>
            <a:spLocks noGrp="1" noChangeArrowheads="1"/>
          </p:cNvSpPr>
          <p:nvPr>
            <p:ph type="title"/>
          </p:nvPr>
        </p:nvSpPr>
        <p:spPr>
          <a:noFill/>
        </p:spPr>
        <p:txBody>
          <a:bodyPr/>
          <a:lstStyle/>
          <a:p>
            <a:pPr eaLnBrk="1" hangingPunct="1">
              <a:spcBef>
                <a:spcPct val="50000"/>
              </a:spcBef>
            </a:pPr>
            <a:r>
              <a:rPr lang="fr-FR" altLang="de-DE" sz="3200">
                <a:latin typeface="Calibri Light"/>
              </a:rPr>
              <a:t>Notre mémorisation ne correspond pas parfaitement à la réalité!</a:t>
            </a:r>
          </a:p>
        </p:txBody>
      </p:sp>
      <p:sp>
        <p:nvSpPr>
          <p:cNvPr id="51202" name="Rectangle 3"/>
          <p:cNvSpPr>
            <a:spLocks noGrp="1" noChangeArrowheads="1"/>
          </p:cNvSpPr>
          <p:nvPr>
            <p:ph idx="1"/>
          </p:nvPr>
        </p:nvSpPr>
        <p:spPr/>
        <p:txBody>
          <a:bodyPr/>
          <a:lstStyle/>
          <a:p>
            <a:pPr eaLnBrk="1" hangingPunct="1">
              <a:buClrTx/>
            </a:pPr>
            <a:r>
              <a:rPr lang="fr-FR" altLang="de-DE" sz="2400" dirty="0">
                <a:solidFill>
                  <a:srgbClr val="333333"/>
                </a:solidFill>
                <a:latin typeface="Calibri Light"/>
              </a:rPr>
              <a:t>Cette investigation mais aussi beaucoup d’autres montrent que la mémoire humaine est bonne mais pas parfaite.</a:t>
            </a:r>
          </a:p>
          <a:p>
            <a:pPr eaLnBrk="1" hangingPunct="1">
              <a:buClrTx/>
            </a:pPr>
            <a:r>
              <a:rPr lang="fr-FR" altLang="de-DE" sz="2400" dirty="0">
                <a:solidFill>
                  <a:srgbClr val="333333"/>
                </a:solidFill>
                <a:latin typeface="Calibri Light"/>
              </a:rPr>
              <a:t>Nous avons tendance à réarranger ou à implanter des choses en mémoire qui ont eu lieu dans le passé ou dont nous avons entendu parler plus tard.</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AE52275C-289D-424A-918B-61C5700C4ABB}"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Exercice</a:t>
            </a:r>
          </a:p>
        </p:txBody>
      </p:sp>
      <p:sp>
        <p:nvSpPr>
          <p:cNvPr id="57347" name="Rectangle 3"/>
          <p:cNvSpPr>
            <a:spLocks noGrp="1" noChangeArrowheads="1"/>
          </p:cNvSpPr>
          <p:nvPr>
            <p:ph idx="1"/>
          </p:nvPr>
        </p:nvSpPr>
        <p:spPr/>
        <p:txBody>
          <a:bodyPr/>
          <a:lstStyle/>
          <a:p>
            <a:pPr marL="342900" indent="-342900" eaLnBrk="1" hangingPunct="1">
              <a:buClr>
                <a:srgbClr val="333333"/>
              </a:buClr>
              <a:buFont typeface="WingDings"/>
              <a:buChar char=""/>
            </a:pPr>
            <a:r>
              <a:rPr lang="fr-FR" altLang="de-DE" sz="2400" dirty="0">
                <a:solidFill>
                  <a:srgbClr val="333333"/>
                </a:solidFill>
                <a:latin typeface="Calibri Light"/>
              </a:rPr>
              <a:t>Vous allez voir des scènes complexes (par exemple, à l'usine, à la plage).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Exercice</a:t>
            </a:r>
          </a:p>
        </p:txBody>
      </p:sp>
      <p:sp>
        <p:nvSpPr>
          <p:cNvPr id="57347" name="Rectangle 3"/>
          <p:cNvSpPr>
            <a:spLocks noGrp="1" noChangeArrowheads="1"/>
          </p:cNvSpPr>
          <p:nvPr>
            <p:ph idx="1"/>
          </p:nvPr>
        </p:nvSpPr>
        <p:spPr/>
        <p:txBody>
          <a:bodyPr/>
          <a:lstStyle/>
          <a:p>
            <a:pPr marL="342900" indent="-342900" eaLnBrk="1" hangingPunct="1">
              <a:buClr>
                <a:srgbClr val="333333"/>
              </a:buClr>
              <a:buFont typeface="WingDings"/>
              <a:buChar char=""/>
            </a:pPr>
            <a:r>
              <a:rPr lang="fr-FR" altLang="de-DE" sz="2400" dirty="0">
                <a:solidFill>
                  <a:srgbClr val="333333"/>
                </a:solidFill>
                <a:latin typeface="Calibri Light"/>
              </a:rPr>
              <a:t>Vous allez voir des scènes complexes (par exemple, à l'usine, à la plage).</a:t>
            </a:r>
          </a:p>
          <a:p>
            <a:pPr marL="342900" indent="-342900" eaLnBrk="1" hangingPunct="1">
              <a:buClr>
                <a:srgbClr val="333333"/>
              </a:buClr>
              <a:buFont typeface="WingDings"/>
              <a:buChar char=""/>
            </a:pPr>
            <a:r>
              <a:rPr lang="fr-FR" altLang="de-DE" sz="2400" dirty="0">
                <a:solidFill>
                  <a:srgbClr val="333333"/>
                </a:solidFill>
                <a:latin typeface="Calibri Light"/>
              </a:rPr>
              <a:t>Ensuite, on va vous demander de vous rappeler ce que vous avez vu sur l’image et votre degré de confiance dans votre jugement.</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19</a:t>
            </a:fld>
            <a:endParaRPr lang="de-DE" altLang="de-DE"/>
          </a:p>
        </p:txBody>
      </p:sp>
    </p:spTree>
    <p:extLst>
      <p:ext uri="{BB962C8B-B14F-4D97-AF65-F5344CB8AC3E}">
        <p14:creationId xmlns:p14="http://schemas.microsoft.com/office/powerpoint/2010/main" val="3255300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Exercice</a:t>
            </a:r>
          </a:p>
        </p:txBody>
      </p:sp>
      <p:sp>
        <p:nvSpPr>
          <p:cNvPr id="57347" name="Rectangle 3"/>
          <p:cNvSpPr>
            <a:spLocks noGrp="1" noChangeArrowheads="1"/>
          </p:cNvSpPr>
          <p:nvPr>
            <p:ph idx="1"/>
          </p:nvPr>
        </p:nvSpPr>
        <p:spPr/>
        <p:txBody>
          <a:bodyPr/>
          <a:lstStyle/>
          <a:p>
            <a:pPr marL="342900" indent="-342900" eaLnBrk="1" hangingPunct="1">
              <a:buClr>
                <a:srgbClr val="333333"/>
              </a:buClr>
              <a:buFont typeface="WingDings"/>
              <a:buChar char=""/>
            </a:pPr>
            <a:r>
              <a:rPr lang="fr-FR" altLang="de-DE" sz="2400" dirty="0">
                <a:solidFill>
                  <a:srgbClr val="333333"/>
                </a:solidFill>
                <a:latin typeface="Calibri Light"/>
              </a:rPr>
              <a:t>Vous allez voir des scènes complexes (par exemple, à l'usine, à la plage).</a:t>
            </a:r>
          </a:p>
          <a:p>
            <a:pPr marL="342900" indent="-342900" eaLnBrk="1" hangingPunct="1">
              <a:buClr>
                <a:srgbClr val="333333"/>
              </a:buClr>
              <a:buFont typeface="WingDings"/>
              <a:buChar char=""/>
            </a:pPr>
            <a:r>
              <a:rPr lang="fr-FR" altLang="de-DE" sz="2400" dirty="0">
                <a:solidFill>
                  <a:srgbClr val="333333"/>
                </a:solidFill>
                <a:latin typeface="Calibri Light"/>
              </a:rPr>
              <a:t>Ensuite, on va vous demander de vous rappeler ce que vous avez vu sur l’image et votre degré de confiance dans votre jugement.</a:t>
            </a:r>
          </a:p>
          <a:p>
            <a:pPr algn="ctr" eaLnBrk="1" hangingPunct="1">
              <a:buClr>
                <a:srgbClr val="333333"/>
              </a:buClr>
            </a:pPr>
            <a:r>
              <a:rPr lang="fr-FR" altLang="de-DE" sz="2400" dirty="0">
                <a:solidFill>
                  <a:srgbClr val="004992"/>
                </a:solidFill>
                <a:latin typeface="Calibri Light"/>
              </a:rPr>
              <a:t>Essayez de vous rappeler le plus de détails possibles!</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20</a:t>
            </a:fld>
            <a:endParaRPr lang="de-DE" altLang="de-DE"/>
          </a:p>
        </p:txBody>
      </p:sp>
    </p:spTree>
    <p:extLst>
      <p:ext uri="{BB962C8B-B14F-4D97-AF65-F5344CB8AC3E}">
        <p14:creationId xmlns:p14="http://schemas.microsoft.com/office/powerpoint/2010/main" val="3917568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21</a:t>
            </a:fld>
            <a:endParaRPr lang="de-DE" altLang="de-DE"/>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Le forgeron</a:t>
            </a:r>
            <a:br>
              <a:rPr lang="fr-FR" altLang="de-DE" sz="3600">
                <a:solidFill>
                  <a:srgbClr val="004992"/>
                </a:solidFill>
                <a:latin typeface="Calibri Light"/>
              </a:rPr>
            </a:br>
            <a:r>
              <a:rPr lang="fr-FR" altLang="de-DE">
                <a:solidFill>
                  <a:srgbClr val="004992"/>
                </a:solidFill>
                <a:latin typeface="Calibri Light"/>
              </a:rPr>
              <a:t>Qu’avez-vous vu? Vous en être sûr à combien?</a:t>
            </a:r>
          </a:p>
        </p:txBody>
      </p:sp>
      <p:sp>
        <p:nvSpPr>
          <p:cNvPr id="6144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Tenailles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Fenêtre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Enclume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Vêtement en cuire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Spectateurs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Outils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Marteau</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Le forgeron</a:t>
            </a:r>
          </a:p>
        </p:txBody>
      </p:sp>
      <p:sp>
        <p:nvSpPr>
          <p:cNvPr id="63490"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Tenailles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Fenêtre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Enclume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Vêtement en cuire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Spectateurs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Outils</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Marteau</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23</a:t>
            </a:fld>
            <a:endParaRPr lang="de-DE" altLang="de-DE"/>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
        <p:nvSpPr>
          <p:cNvPr id="18"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24</a:t>
            </a:fld>
            <a:endParaRPr lang="de-DE" altLang="de-DE"/>
          </a:p>
        </p:txBody>
      </p:sp>
      <p:pic>
        <p:nvPicPr>
          <p:cNvPr id="7"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2333842"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Bateau de pirates</a:t>
            </a:r>
            <a:br>
              <a:rPr lang="fr-FR" altLang="de-DE" sz="3600">
                <a:solidFill>
                  <a:srgbClr val="004992"/>
                </a:solidFill>
                <a:latin typeface="Calibri Light"/>
              </a:rPr>
            </a:br>
            <a:r>
              <a:rPr lang="fr-FR" altLang="de-DE">
                <a:solidFill>
                  <a:srgbClr val="004992"/>
                </a:solidFill>
                <a:latin typeface="Calibri Light"/>
              </a:rPr>
              <a:t>Qu'avez-vous vu? Vous en être sûr à combien ?</a:t>
            </a:r>
          </a:p>
        </p:txBody>
      </p:sp>
      <p:sp>
        <p:nvSpPr>
          <p:cNvPr id="6758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Voiles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Drapeau pirate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Vigie du mât</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Ancre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Singe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Échelle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Fenêtres</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8"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Bateau de pirates</a:t>
            </a:r>
          </a:p>
        </p:txBody>
      </p:sp>
      <p:sp>
        <p:nvSpPr>
          <p:cNvPr id="69634" name="Rectangle 4"/>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Voiles</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Drapeau pirate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Vigie du mât</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Ancre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Singe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Échelle</a:t>
            </a:r>
          </a:p>
          <a:p>
            <a:pPr marL="342900" indent="-342900" eaLnBrk="1" hangingPunct="1">
              <a:lnSpc>
                <a:spcPct val="100000"/>
              </a:lnSpc>
              <a:spcBef>
                <a:spcPts val="1200"/>
              </a:spcBef>
              <a:buClr>
                <a:srgbClr val="333333"/>
              </a:buClr>
              <a:buFont typeface="WingDings"/>
              <a:buChar char=""/>
            </a:pPr>
            <a:r>
              <a:rPr lang="fr-CH" altLang="de-DE" sz="2400" dirty="0">
                <a:solidFill>
                  <a:srgbClr val="333333"/>
                </a:solidFill>
                <a:latin typeface="Calibri Light"/>
              </a:rPr>
              <a:t>Fenêtre</a:t>
            </a:r>
            <a:r>
              <a:rPr lang="fr-FR" altLang="de-DE" sz="2400" dirty="0">
                <a:solidFill>
                  <a:srgbClr val="333333"/>
                </a:solidFill>
                <a:latin typeface="Calibri Light"/>
              </a:rPr>
              <a:t>s</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26</a:t>
            </a:fld>
            <a:endParaRPr lang="de-DE" altLang="de-DE"/>
          </a:p>
        </p:txBody>
      </p:sp>
      <p:pic>
        <p:nvPicPr>
          <p:cNvPr id="11" name="Picture 3" descr="Piraten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
        <p:nvSpPr>
          <p:cNvPr id="18"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9" name="Rectangle 5"/>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Souvenirs erronés!</a:t>
            </a:r>
          </a:p>
        </p:txBody>
      </p:sp>
      <p:sp>
        <p:nvSpPr>
          <p:cNvPr id="75778"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fr-FR" altLang="de-DE" sz="2400" dirty="0">
                <a:solidFill>
                  <a:srgbClr val="333333"/>
                </a:solidFill>
                <a:latin typeface="Calibri Light"/>
              </a:rPr>
              <a:t>Tout ne s’est pas toujours déroulé comme nous le gardons en mémoire.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9" name="Rectangle 5"/>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Souvenirs erronés!</a:t>
            </a:r>
          </a:p>
        </p:txBody>
      </p:sp>
      <p:sp>
        <p:nvSpPr>
          <p:cNvPr id="75778"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fr-FR" altLang="de-DE" sz="2400" dirty="0">
                <a:solidFill>
                  <a:srgbClr val="333333"/>
                </a:solidFill>
                <a:latin typeface="Calibri Light"/>
              </a:rPr>
              <a:t>Tout ne s’est pas toujours déroulé comme nous le gardons en mémoire.</a:t>
            </a:r>
          </a:p>
          <a:p>
            <a:pPr marL="342900" indent="-342900" eaLnBrk="1" hangingPunct="1">
              <a:buClr>
                <a:srgbClr val="333333"/>
              </a:buClr>
              <a:buFont typeface="WingDings"/>
              <a:buChar char=""/>
            </a:pPr>
            <a:r>
              <a:rPr lang="fr-FR" altLang="de-DE" sz="2400" dirty="0">
                <a:solidFill>
                  <a:srgbClr val="333333"/>
                </a:solidFill>
                <a:latin typeface="Calibri Light"/>
              </a:rPr>
              <a:t>Notre cerveau complète et mélange les impressions actuelles avec des expériences semblables du passé (scène typique dans un film de pirates, qui peut influencer ce que l'on pense avoir vu).</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28</a:t>
            </a:fld>
            <a:endParaRPr lang="de-DE" altLang="de-DE"/>
          </a:p>
        </p:txBody>
      </p:sp>
    </p:spTree>
    <p:extLst>
      <p:ext uri="{BB962C8B-B14F-4D97-AF65-F5344CB8AC3E}">
        <p14:creationId xmlns:p14="http://schemas.microsoft.com/office/powerpoint/2010/main" val="5662266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9" name="Rectangle 5"/>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Souvenirs erronés!</a:t>
            </a:r>
          </a:p>
        </p:txBody>
      </p:sp>
      <p:sp>
        <p:nvSpPr>
          <p:cNvPr id="75778"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fr-FR" altLang="de-DE" sz="2400" dirty="0">
                <a:solidFill>
                  <a:srgbClr val="333333"/>
                </a:solidFill>
                <a:latin typeface="Calibri Light"/>
              </a:rPr>
              <a:t>Tout ne s’est pas toujours déroulé comme nous le gardons en mémoire.</a:t>
            </a:r>
          </a:p>
          <a:p>
            <a:pPr marL="342900" indent="-342900" eaLnBrk="1" hangingPunct="1">
              <a:buClr>
                <a:srgbClr val="333333"/>
              </a:buClr>
              <a:buFont typeface="WingDings"/>
              <a:buChar char=""/>
            </a:pPr>
            <a:r>
              <a:rPr lang="fr-FR" altLang="de-DE" sz="2400" dirty="0">
                <a:solidFill>
                  <a:srgbClr val="333333"/>
                </a:solidFill>
                <a:latin typeface="Calibri Light"/>
              </a:rPr>
              <a:t>Notre cerveau complète et mélange les impressions actuelles avec des expériences semblables du passé (scène typique dans un film de pirates, qui peut influencer ce que l'on pense avoir vu).</a:t>
            </a:r>
          </a:p>
          <a:p>
            <a:pPr marL="342900" indent="-342900" eaLnBrk="1" hangingPunct="1">
              <a:buClr>
                <a:srgbClr val="333333"/>
              </a:buClr>
              <a:buFont typeface="WingDings"/>
              <a:buChar char=""/>
            </a:pPr>
            <a:r>
              <a:rPr lang="fr-FR" altLang="de-DE" sz="2400" dirty="0">
                <a:solidFill>
                  <a:srgbClr val="333333"/>
                </a:solidFill>
                <a:latin typeface="Calibri Light"/>
              </a:rPr>
              <a:t>On peut distinguer les vrais souvenirs des faux, car ces derniers sont moins «vivants», «plus vagues», et nous ne nous en rappelons pas dans tous les détails.</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29</a:t>
            </a:fld>
            <a:endParaRPr lang="de-DE" altLang="de-DE"/>
          </a:p>
        </p:txBody>
      </p:sp>
    </p:spTree>
    <p:extLst>
      <p:ext uri="{BB962C8B-B14F-4D97-AF65-F5344CB8AC3E}">
        <p14:creationId xmlns:p14="http://schemas.microsoft.com/office/powerpoint/2010/main" val="8238073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Erreurs</a:t>
            </a:r>
            <a:r>
              <a:rPr lang="en-US" sz="3600" dirty="0">
                <a:solidFill>
                  <a:srgbClr val="004992"/>
                </a:solidFill>
                <a:latin typeface="Calibri Light"/>
              </a:rPr>
              <a:t> de </a:t>
            </a:r>
            <a:r>
              <a:rPr lang="en-US" sz="3600" dirty="0" err="1">
                <a:solidFill>
                  <a:srgbClr val="004992"/>
                </a:solidFill>
                <a:latin typeface="Calibri Light"/>
              </a:rPr>
              <a:t>mémoire</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r>
              <a:rPr lang="en-US" sz="24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Erreurs de 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004992"/>
                </a:solidFill>
                <a:latin typeface="Calibri Light"/>
              </a:rPr>
              <a:t>Oublies.</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Erreurs de 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004992"/>
                </a:solidFill>
                <a:latin typeface="Calibri Light"/>
              </a:rPr>
              <a:t>Oublies.</a:t>
            </a:r>
          </a:p>
          <a:p>
            <a:pPr marL="342900" lvl="0" indent="-342900" defTabSz="914400" fontAlgn="base">
              <a:buClr>
                <a:srgbClr val="000000"/>
              </a:buClr>
              <a:buFont typeface="WingDings"/>
              <a:buChar char=""/>
            </a:pPr>
            <a:r>
              <a:rPr lang="fr-FR" altLang="de-DE" sz="2400" dirty="0">
                <a:solidFill>
                  <a:srgbClr val="004992"/>
                </a:solidFill>
                <a:latin typeface="Calibri Light"/>
              </a:rPr>
              <a:t>Souvenirs déformés:</a:t>
            </a:r>
            <a:br>
              <a:rPr lang="fr-FR" altLang="de-DE" sz="2400">
                <a:solidFill>
                  <a:srgbClr val="004992"/>
                </a:solidFill>
                <a:latin typeface="Calibri Light"/>
              </a:rPr>
            </a:br>
            <a:r>
              <a:rPr lang="fr-FR" altLang="de-DE" sz="2400">
                <a:solidFill>
                  <a:srgbClr val="333333"/>
                </a:solidFill>
                <a:latin typeface="Times New Roman"/>
                <a:sym typeface="Wingdings" panose="05000000000000000000" pitchFamily="2" charset="2"/>
              </a:rPr>
              <a:t>→</a:t>
            </a:r>
            <a:r>
              <a:rPr lang="fr-FR" altLang="de-DE" sz="2400">
                <a:solidFill>
                  <a:srgbClr val="333333"/>
                </a:solidFill>
                <a:latin typeface="Calibri Light"/>
              </a:rPr>
              <a:t> </a:t>
            </a:r>
            <a:r>
              <a:rPr lang="fr-FR" altLang="de-DE" sz="2400" dirty="0">
                <a:solidFill>
                  <a:srgbClr val="000000"/>
                </a:solidFill>
                <a:latin typeface="Calibri Light"/>
                <a:cs typeface="Times New Roman" panose="02020603050405020304" pitchFamily="18" charset="0"/>
              </a:rPr>
              <a:t>Biais normal de la mémoire : Les événements positifs sont mieux mémorisés que les événements négatifs.</a:t>
            </a:r>
            <a:br>
              <a:rPr lang="fr-FR" altLang="de-DE" sz="2400" dirty="0">
                <a:solidFill>
                  <a:srgbClr val="000000"/>
                </a:solidFill>
                <a:latin typeface="Calibri Light"/>
                <a:cs typeface="Times New Roman" panose="02020603050405020304" pitchFamily="18" charset="0"/>
              </a:rPr>
            </a:br>
            <a:br>
              <a:rPr lang="fr-FR" altLang="de-DE" sz="2400">
                <a:solidFill>
                  <a:srgbClr val="000000"/>
                </a:solidFill>
                <a:latin typeface="Calibri Light"/>
                <a:cs typeface="Times New Roman" panose="02020603050405020304" pitchFamily="18" charset="0"/>
              </a:rPr>
            </a:br>
            <a:r>
              <a:rPr lang="fr-FR" altLang="de-DE" sz="2400">
                <a:solidFill>
                  <a:srgbClr val="000000"/>
                </a:solidFill>
                <a:latin typeface="Times New Roman"/>
                <a:cs typeface="Times New Roman" panose="02020603050405020304" pitchFamily="18" charset="0"/>
                <a:sym typeface="Wingdings" panose="05000000000000000000" pitchFamily="2" charset="2"/>
              </a:rPr>
              <a:t>→</a:t>
            </a:r>
            <a:r>
              <a:rPr lang="fr-FR" altLang="de-DE" sz="2400">
                <a:solidFill>
                  <a:srgbClr val="000000"/>
                </a:solidFill>
                <a:latin typeface="Calibri Light"/>
                <a:cs typeface="Times New Roman" panose="02020603050405020304" pitchFamily="18" charset="0"/>
              </a:rPr>
              <a:t> </a:t>
            </a:r>
            <a:r>
              <a:rPr lang="fr-FR" altLang="de-DE" sz="2400" dirty="0">
                <a:solidFill>
                  <a:srgbClr val="000000"/>
                </a:solidFill>
                <a:latin typeface="Calibri Light"/>
                <a:cs typeface="Times New Roman" panose="02020603050405020304" pitchFamily="18" charset="0"/>
              </a:rPr>
              <a:t>Biais dépressif de la mémoire : Les événements négatifs sont mieux mémorisés que les événements positifs.</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32</a:t>
            </a:fld>
            <a:endParaRPr lang="de-DE" altLang="de-DE"/>
          </a:p>
        </p:txBody>
      </p:sp>
    </p:spTree>
    <p:extLst>
      <p:ext uri="{BB962C8B-B14F-4D97-AF65-F5344CB8AC3E}">
        <p14:creationId xmlns:p14="http://schemas.microsoft.com/office/powerpoint/2010/main" val="13275737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Erreurs de 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004992"/>
                </a:solidFill>
                <a:latin typeface="Calibri Light"/>
              </a:rPr>
              <a:t>Oublies.</a:t>
            </a:r>
          </a:p>
          <a:p>
            <a:pPr marL="342900" lvl="0" indent="-342900" defTabSz="914400" fontAlgn="base">
              <a:buClr>
                <a:srgbClr val="000000"/>
              </a:buClr>
              <a:buFont typeface="WingDings"/>
              <a:buChar char=""/>
            </a:pPr>
            <a:r>
              <a:rPr lang="fr-FR" altLang="de-DE" sz="2400" dirty="0">
                <a:solidFill>
                  <a:srgbClr val="004992"/>
                </a:solidFill>
                <a:latin typeface="Calibri Light"/>
              </a:rPr>
              <a:t>Souvenirs déformés:</a:t>
            </a:r>
            <a:br>
              <a:rPr lang="fr-FR" altLang="de-DE" sz="2400" dirty="0">
                <a:solidFill>
                  <a:srgbClr val="004992"/>
                </a:solidFill>
                <a:latin typeface="Calibri Light"/>
              </a:rPr>
            </a:br>
            <a:r>
              <a:rPr lang="fr-FR" altLang="de-DE" sz="2400" dirty="0">
                <a:solidFill>
                  <a:srgbClr val="333333"/>
                </a:solidFill>
                <a:latin typeface="Times New Roman"/>
                <a:sym typeface="Wingdings" panose="05000000000000000000" pitchFamily="2" charset="2"/>
              </a:rPr>
              <a:t>→</a:t>
            </a:r>
            <a:r>
              <a:rPr lang="fr-FR" altLang="de-DE" sz="2400" dirty="0">
                <a:solidFill>
                  <a:srgbClr val="333333"/>
                </a:solidFill>
                <a:latin typeface="Calibri Light"/>
              </a:rPr>
              <a:t> </a:t>
            </a:r>
            <a:r>
              <a:rPr lang="fr-FR" altLang="de-DE" sz="2400" dirty="0">
                <a:solidFill>
                  <a:srgbClr val="000000"/>
                </a:solidFill>
                <a:latin typeface="Calibri Light"/>
                <a:cs typeface="Times New Roman" panose="02020603050405020304" pitchFamily="18" charset="0"/>
              </a:rPr>
              <a:t>Biais normal de la mémoire : Les événements positifs sont mieux mémorisés que les événements négatifs.</a:t>
            </a:r>
            <a:br>
              <a:rPr lang="fr-FR" altLang="de-DE" sz="2400" dirty="0">
                <a:solidFill>
                  <a:srgbClr val="000000"/>
                </a:solidFill>
                <a:latin typeface="Calibri Light"/>
                <a:cs typeface="Times New Roman" panose="02020603050405020304" pitchFamily="18" charset="0"/>
              </a:rPr>
            </a:br>
            <a:br>
              <a:rPr lang="fr-FR" altLang="de-DE" sz="2400" dirty="0">
                <a:solidFill>
                  <a:srgbClr val="000000"/>
                </a:solidFill>
                <a:latin typeface="Calibri Light"/>
                <a:cs typeface="Times New Roman" panose="02020603050405020304" pitchFamily="18" charset="0"/>
              </a:rPr>
            </a:br>
            <a:r>
              <a:rPr lang="fr-FR" altLang="de-DE" sz="2400" dirty="0">
                <a:solidFill>
                  <a:srgbClr val="000000"/>
                </a:solidFill>
                <a:latin typeface="Times New Roman"/>
                <a:cs typeface="Times New Roman" panose="02020603050405020304" pitchFamily="18" charset="0"/>
                <a:sym typeface="Wingdings" panose="05000000000000000000" pitchFamily="2" charset="2"/>
              </a:rPr>
              <a:t>→</a:t>
            </a:r>
            <a:r>
              <a:rPr lang="fr-FR" altLang="de-DE" sz="2400" dirty="0">
                <a:solidFill>
                  <a:srgbClr val="000000"/>
                </a:solidFill>
                <a:latin typeface="Calibri Light"/>
                <a:cs typeface="Times New Roman" panose="02020603050405020304" pitchFamily="18" charset="0"/>
              </a:rPr>
              <a:t> Biais dépressif de la mémoire : Les événements négatifs sont mieux mémorisés que les événements positifs.</a:t>
            </a:r>
          </a:p>
          <a:p>
            <a:pPr marL="342900" lvl="0" indent="-342900" defTabSz="914400" fontAlgn="base">
              <a:buClr>
                <a:srgbClr val="000000"/>
              </a:buClr>
              <a:buFont typeface="WingDings"/>
              <a:buChar char=""/>
            </a:pPr>
            <a:r>
              <a:rPr lang="fr-FR" altLang="de-DE" sz="2400" dirty="0">
                <a:solidFill>
                  <a:srgbClr val="004992"/>
                </a:solidFill>
                <a:latin typeface="Calibri Light"/>
              </a:rPr>
              <a:t>Illusions ou souvenirs erronés: </a:t>
            </a:r>
            <a:r>
              <a:rPr lang="fr-FR" altLang="de-DE" sz="2400" dirty="0">
                <a:solidFill>
                  <a:srgbClr val="333333"/>
                </a:solidFill>
                <a:latin typeface="Calibri Light"/>
              </a:rPr>
              <a:t>nous nous souvenons parfois de choses qui n'ont jamais eu lieu.</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33</a:t>
            </a:fld>
            <a:endParaRPr lang="de-DE" altLang="de-DE"/>
          </a:p>
        </p:txBody>
      </p:sp>
    </p:spTree>
    <p:extLst>
      <p:ext uri="{BB962C8B-B14F-4D97-AF65-F5344CB8AC3E}">
        <p14:creationId xmlns:p14="http://schemas.microsoft.com/office/powerpoint/2010/main" val="30298278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Souvenirs erronés</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D0A0A3BE-A4D2-4767-B3F9-BDE3D4D050E5}" type="slidenum">
              <a:rPr lang="de-DE" altLang="de-DE" smtClean="0"/>
              <a:pPr>
                <a:defRPr/>
              </a:pPr>
              <a:t>34</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3113651437"/>
              </p:ext>
            </p:extLst>
          </p:nvPr>
        </p:nvGraphicFramePr>
        <p:xfrm>
          <a:off x="408954" y="2204864"/>
          <a:ext cx="11376000" cy="118873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ea typeface="ＭＳ Ｐゴシック" pitchFamily="34" charset="-128"/>
                        </a:rPr>
                        <a:t>«Jouez-la encore une fois, Sam!» est une réplique que Ingrid Bergman ou Humphrey Bogart n’ont jamais dite à Sam (</a:t>
                      </a:r>
                      <a:r>
                        <a:rPr kumimoji="0" lang="fr-FR" sz="1800" b="0" i="0" u="none" strike="noStrike" cap="none" normalizeH="0" baseline="0" dirty="0" err="1">
                          <a:ln>
                            <a:noFill/>
                          </a:ln>
                          <a:solidFill>
                            <a:schemeClr val="tx1"/>
                          </a:solidFill>
                          <a:effectLst/>
                          <a:latin typeface="Calibri Light"/>
                          <a:ea typeface="ＭＳ Ｐゴシック" pitchFamily="34" charset="-128"/>
                        </a:rPr>
                        <a:t>Dooley</a:t>
                      </a:r>
                      <a:r>
                        <a:rPr kumimoji="0" lang="fr-FR" sz="1800" b="0" i="0" u="none" strike="noStrike" cap="none" normalizeH="0" baseline="0" dirty="0">
                          <a:ln>
                            <a:noFill/>
                          </a:ln>
                          <a:solidFill>
                            <a:schemeClr val="tx1"/>
                          </a:solidFill>
                          <a:effectLst/>
                          <a:latin typeface="Calibri Light"/>
                          <a:ea typeface="ＭＳ Ｐゴシック" pitchFamily="34" charset="-128"/>
                        </a:rPr>
                        <a:t> Wilson), le pianiste de la boîte de nuit et artiste récitant de la chanson sentimentale ‘As Time Goes By’ dans Casablanca (1942). La phrase de Bogart qui s’en rapproche le plus est: «Vous l’avez joué pour elle, vous pouvez donc la jouer pour moi… si elle le supporte, je peux. Jouez-la!».</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Souvenirs erronés</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D0A0A3BE-A4D2-4767-B3F9-BDE3D4D050E5}" type="slidenum">
              <a:rPr lang="de-DE" altLang="de-DE" smtClean="0"/>
              <a:pPr>
                <a:defRPr/>
              </a:pPr>
              <a:t>35</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3682398523"/>
              </p:ext>
            </p:extLst>
          </p:nvPr>
        </p:nvGraphicFramePr>
        <p:xfrm>
          <a:off x="408954" y="2204864"/>
          <a:ext cx="11376000" cy="230887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ea typeface="ＭＳ Ｐゴシック" pitchFamily="34" charset="-128"/>
                        </a:rPr>
                        <a:t>«Jouez-la encore une fois, Sam!» est une réplique que Ingrid Bergman ou Humphrey Bogart n’ont jamais dite à Sam (</a:t>
                      </a:r>
                      <a:r>
                        <a:rPr kumimoji="0" lang="fr-FR" sz="1800" b="0" i="0" u="none" strike="noStrike" cap="none" normalizeH="0" baseline="0" dirty="0" err="1">
                          <a:ln>
                            <a:noFill/>
                          </a:ln>
                          <a:solidFill>
                            <a:schemeClr val="tx1"/>
                          </a:solidFill>
                          <a:effectLst/>
                          <a:latin typeface="Calibri Light"/>
                          <a:ea typeface="ＭＳ Ｐゴシック" pitchFamily="34" charset="-128"/>
                        </a:rPr>
                        <a:t>Dooley</a:t>
                      </a:r>
                      <a:r>
                        <a:rPr kumimoji="0" lang="fr-FR" sz="1800" b="0" i="0" u="none" strike="noStrike" cap="none" normalizeH="0" baseline="0" dirty="0">
                          <a:ln>
                            <a:noFill/>
                          </a:ln>
                          <a:solidFill>
                            <a:schemeClr val="tx1"/>
                          </a:solidFill>
                          <a:effectLst/>
                          <a:latin typeface="Calibri Light"/>
                          <a:ea typeface="ＭＳ Ｐゴシック" pitchFamily="34" charset="-128"/>
                        </a:rPr>
                        <a:t> Wilson), le pianiste de la boîte de nuit et artiste récitant de la chanson sentimentale ‘As Time Goes By’ dans Casablanca (1942). La phrase de Bogart qui s’en rapproche le plus est: «Vous l’avez joué pour elle, vous pouvez donc la jouer pour moi… si elle le supporte, je peux. Jouez-la!».</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ea typeface="ＭＳ Ｐゴシック" pitchFamily="34" charset="-128"/>
                        </a:rPr>
                        <a:t>Lors de la campagne présidentielle de 1980, Ronald Reagan fit référence à des souvenirs de guerre qu’il mélangea apparemment avec des scènes du film Le porte avion.</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84936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Souvenirs erronés</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D0A0A3BE-A4D2-4767-B3F9-BDE3D4D050E5}" type="slidenum">
              <a:rPr lang="de-DE" altLang="de-DE" smtClean="0"/>
              <a:pPr>
                <a:defRPr/>
              </a:pPr>
              <a:t>36</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3397558536"/>
              </p:ext>
            </p:extLst>
          </p:nvPr>
        </p:nvGraphicFramePr>
        <p:xfrm>
          <a:off x="408954" y="2204864"/>
          <a:ext cx="11376000" cy="34976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ea typeface="ＭＳ Ｐゴシック" pitchFamily="34" charset="-128"/>
                        </a:rPr>
                        <a:t>«Jouez-la encore une fois, Sam!» est une réplique que Ingrid Bergman ou Humphrey Bogart n’ont jamais dite à Sam (</a:t>
                      </a:r>
                      <a:r>
                        <a:rPr kumimoji="0" lang="fr-FR" sz="1800" b="0" i="0" u="none" strike="noStrike" cap="none" normalizeH="0" baseline="0" dirty="0" err="1">
                          <a:ln>
                            <a:noFill/>
                          </a:ln>
                          <a:solidFill>
                            <a:schemeClr val="tx1"/>
                          </a:solidFill>
                          <a:effectLst/>
                          <a:latin typeface="Calibri Light"/>
                          <a:ea typeface="ＭＳ Ｐゴシック" pitchFamily="34" charset="-128"/>
                        </a:rPr>
                        <a:t>Dooley</a:t>
                      </a:r>
                      <a:r>
                        <a:rPr kumimoji="0" lang="fr-FR" sz="1800" b="0" i="0" u="none" strike="noStrike" cap="none" normalizeH="0" baseline="0" dirty="0">
                          <a:ln>
                            <a:noFill/>
                          </a:ln>
                          <a:solidFill>
                            <a:schemeClr val="tx1"/>
                          </a:solidFill>
                          <a:effectLst/>
                          <a:latin typeface="Calibri Light"/>
                          <a:ea typeface="ＭＳ Ｐゴシック" pitchFamily="34" charset="-128"/>
                        </a:rPr>
                        <a:t> Wilson), le pianiste de la boîte de nuit et artiste récitant de la chanson sentimentale ‘As Time Goes By’ dans Casablanca (1942). La phrase de Bogart qui s’en rapproche le plus est: «Vous l’avez joué pour elle, vous pouvez donc la jouer pour moi… si elle le supporte, je peux. Jouez-la!».</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ea typeface="ＭＳ Ｐゴシック" pitchFamily="34" charset="-128"/>
                        </a:rPr>
                        <a:t>Lors de la campagne présidentielle de 1980, Ronald Reagan fit référence à des souvenirs de guerre qu’il mélangea apparemment avec des scènes du film Le porte avion.</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ea typeface="ＭＳ Ｐゴシック" pitchFamily="34" charset="-128"/>
                        </a:rPr>
                        <a:t>L’utilisation de certaines méthodes d’interrogation et de remarques suggestives </a:t>
                      </a:r>
                      <a:r>
                        <a:rPr kumimoji="0" lang="fr-FR" sz="1800" b="0" i="0" u="none" strike="noStrike" cap="none" normalizeH="0" baseline="0">
                          <a:ln>
                            <a:noFill/>
                          </a:ln>
                          <a:solidFill>
                            <a:schemeClr val="tx1"/>
                          </a:solidFill>
                          <a:effectLst/>
                          <a:latin typeface="Calibri Light"/>
                          <a:ea typeface="ＭＳ Ｐゴシック" pitchFamily="34" charset="-128"/>
                        </a:rPr>
                        <a:t>peut “créer” </a:t>
                      </a:r>
                      <a:r>
                        <a:rPr kumimoji="0" lang="fr-FR" sz="1800" b="0" i="0" u="none" strike="noStrike" cap="none" normalizeH="0" baseline="0" dirty="0">
                          <a:ln>
                            <a:noFill/>
                          </a:ln>
                          <a:solidFill>
                            <a:schemeClr val="tx1"/>
                          </a:solidFill>
                          <a:effectLst/>
                          <a:latin typeface="Calibri Light"/>
                          <a:ea typeface="ＭＳ Ｐゴシック" pitchFamily="34" charset="-128"/>
                        </a:rPr>
                        <a:t>des souvenirs erronés. Il y a un certain nombre de cas juridiques dans lesquels des innocents ont confessés, devant la court, avoir commis un crime, après en avoir été convaincus pendant des interrogatoires intensifs.</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17885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Souvenirs erronés</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D0A0A3BE-A4D2-4767-B3F9-BDE3D4D050E5}" type="slidenum">
              <a:rPr lang="de-DE" altLang="de-DE" smtClean="0"/>
              <a:pPr>
                <a:defRPr/>
              </a:pPr>
              <a:t>37</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2463629109"/>
              </p:ext>
            </p:extLst>
          </p:nvPr>
        </p:nvGraphicFramePr>
        <p:xfrm>
          <a:off x="408954" y="2204864"/>
          <a:ext cx="11376000" cy="46177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ea typeface="ＭＳ Ｐゴシック" pitchFamily="34" charset="-128"/>
                        </a:rPr>
                        <a:t>«Jouez-la encore une fois, Sam!» est une réplique que Ingrid Bergman ou Humphrey Bogart n’ont jamais dite à Sam (</a:t>
                      </a:r>
                      <a:r>
                        <a:rPr kumimoji="0" lang="fr-FR" sz="1800" b="0" i="0" u="none" strike="noStrike" cap="none" normalizeH="0" baseline="0" dirty="0" err="1">
                          <a:ln>
                            <a:noFill/>
                          </a:ln>
                          <a:solidFill>
                            <a:schemeClr val="tx1"/>
                          </a:solidFill>
                          <a:effectLst/>
                          <a:latin typeface="Calibri Light"/>
                          <a:ea typeface="ＭＳ Ｐゴシック" pitchFamily="34" charset="-128"/>
                        </a:rPr>
                        <a:t>Dooley</a:t>
                      </a:r>
                      <a:r>
                        <a:rPr kumimoji="0" lang="fr-FR" sz="1800" b="0" i="0" u="none" strike="noStrike" cap="none" normalizeH="0" baseline="0" dirty="0">
                          <a:ln>
                            <a:noFill/>
                          </a:ln>
                          <a:solidFill>
                            <a:schemeClr val="tx1"/>
                          </a:solidFill>
                          <a:effectLst/>
                          <a:latin typeface="Calibri Light"/>
                          <a:ea typeface="ＭＳ Ｐゴシック" pitchFamily="34" charset="-128"/>
                        </a:rPr>
                        <a:t> Wilson), le pianiste de la boîte de nuit et artiste récitant de la chanson sentimentale ‘As Time Goes By’ dans Casablanca (1942). La phrase de Bogart qui s’en rapproche le plus est: «Vous l’avez joué pour elle, vous pouvez donc la jouer pour moi… si elle le supporte, je peux. Jouez-la!».</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ea typeface="ＭＳ Ｐゴシック" pitchFamily="34" charset="-128"/>
                        </a:rPr>
                        <a:t>Lors de la campagne présidentielle de 1980, Ronald Reagan fit référence à des souvenirs de guerre qu’il mélangea apparemment avec des scènes du film Le porte avion.</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ea typeface="ＭＳ Ｐゴシック" pitchFamily="34" charset="-128"/>
                        </a:rPr>
                        <a:t>L’utilisation de certaines méthodes d’interrogation et de remarques suggestives </a:t>
                      </a:r>
                      <a:r>
                        <a:rPr kumimoji="0" lang="fr-FR" sz="1800" b="0" i="0" u="none" strike="noStrike" cap="none" normalizeH="0" baseline="0">
                          <a:ln>
                            <a:noFill/>
                          </a:ln>
                          <a:solidFill>
                            <a:schemeClr val="tx1"/>
                          </a:solidFill>
                          <a:effectLst/>
                          <a:latin typeface="Calibri Light"/>
                          <a:ea typeface="ＭＳ Ｐゴシック" pitchFamily="34" charset="-128"/>
                        </a:rPr>
                        <a:t>peut “créer” </a:t>
                      </a:r>
                      <a:r>
                        <a:rPr kumimoji="0" lang="fr-FR" sz="1800" b="0" i="0" u="none" strike="noStrike" cap="none" normalizeH="0" baseline="0" dirty="0">
                          <a:ln>
                            <a:noFill/>
                          </a:ln>
                          <a:solidFill>
                            <a:schemeClr val="tx1"/>
                          </a:solidFill>
                          <a:effectLst/>
                          <a:latin typeface="Calibri Light"/>
                          <a:ea typeface="ＭＳ Ｐゴシック" pitchFamily="34" charset="-128"/>
                        </a:rPr>
                        <a:t>des souvenirs erronés. Il y a un certain nombre de cas juridiques dans lesquels des innocents ont confessés, devant la court, avoir commis un crime, après en avoir été convaincus pendant des interrogatoires intensifs.</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ea typeface="ＭＳ Ｐゴシック" pitchFamily="34" charset="-128"/>
                        </a:rPr>
                        <a:t>Dans une expérience, on a montré à des participants des photos truquées sur lesquelles ils volaient avec leur père dans une montgolfière. Cinquante </a:t>
                      </a:r>
                      <a:r>
                        <a:rPr kumimoji="0" lang="fr-FR" sz="1800" b="0" i="0" u="none" strike="noStrike" cap="none" normalizeH="0" baseline="0" dirty="0" err="1">
                          <a:ln>
                            <a:noFill/>
                          </a:ln>
                          <a:solidFill>
                            <a:schemeClr val="tx1"/>
                          </a:solidFill>
                          <a:effectLst/>
                          <a:latin typeface="Calibri Light"/>
                          <a:ea typeface="ＭＳ Ｐゴシック" pitchFamily="34" charset="-128"/>
                        </a:rPr>
                        <a:t>pour-cents</a:t>
                      </a:r>
                      <a:r>
                        <a:rPr kumimoji="0" lang="fr-FR" sz="1800" b="0" i="0" u="none" strike="noStrike" cap="none" normalizeH="0" baseline="0" dirty="0">
                          <a:ln>
                            <a:noFill/>
                          </a:ln>
                          <a:solidFill>
                            <a:schemeClr val="tx1"/>
                          </a:solidFill>
                          <a:effectLst/>
                          <a:latin typeface="Calibri Light"/>
                          <a:ea typeface="ＭＳ Ｐゴシック" pitchFamily="34" charset="-128"/>
                        </a:rPr>
                        <a:t> des participants ont dit plus tard se souvenir de cet épisode, qui n’avait en fait jamais eu lieu.</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oefe - flickr - Noch ein Ballon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7633" y="5754960"/>
            <a:ext cx="68722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31902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Pourquoi faisons-nous cela?</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fr-FR" sz="2400" dirty="0">
                <a:solidFill>
                  <a:srgbClr val="333333"/>
                </a:solidFill>
                <a:latin typeface="Calibri Light"/>
                <a:cs typeface="Times New Roman" pitchFamily="18" charset="0"/>
              </a:rPr>
              <a:t>Des études ont montré que beaucoup de gens souffrant de psychose </a:t>
            </a:r>
            <a:r>
              <a:rPr lang="fr-CH" sz="2400" dirty="0">
                <a:solidFill>
                  <a:srgbClr val="333333"/>
                </a:solidFill>
                <a:latin typeface="Calibri Light"/>
              </a:rPr>
              <a:t>(mais pas toutes!) </a:t>
            </a:r>
            <a:r>
              <a:rPr lang="fr-FR" sz="2400" dirty="0">
                <a:solidFill>
                  <a:srgbClr val="333333"/>
                </a:solidFill>
                <a:latin typeface="Calibri Light"/>
                <a:cs typeface="Times New Roman" pitchFamily="18" charset="0"/>
              </a:rPr>
              <a:t>sont plus fortement persuadés de leurs souvenirs erronés que les personnes sans psychose.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Pourquoi faisons-nous cela?</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fr-FR" sz="2400" dirty="0">
                <a:solidFill>
                  <a:srgbClr val="333333"/>
                </a:solidFill>
                <a:latin typeface="Calibri Light"/>
                <a:cs typeface="Times New Roman" pitchFamily="18" charset="0"/>
              </a:rPr>
              <a:t>Des études ont montré que beaucoup de gens souffrant de psychose </a:t>
            </a:r>
            <a:r>
              <a:rPr lang="fr-CH" sz="2400" dirty="0">
                <a:solidFill>
                  <a:srgbClr val="333333"/>
                </a:solidFill>
                <a:latin typeface="Calibri Light"/>
              </a:rPr>
              <a:t>(mais pas toutes!) </a:t>
            </a:r>
            <a:r>
              <a:rPr lang="fr-FR" sz="2400" dirty="0">
                <a:solidFill>
                  <a:srgbClr val="333333"/>
                </a:solidFill>
                <a:latin typeface="Calibri Light"/>
                <a:cs typeface="Times New Roman" pitchFamily="18" charset="0"/>
              </a:rPr>
              <a:t>sont plus fortement persuadés de leurs souvenirs erronés que les personnes sans psychose.</a:t>
            </a:r>
          </a:p>
          <a:p>
            <a:pPr marL="342900" lvl="0" indent="-342900" defTabSz="914400" fontAlgn="base">
              <a:buClr>
                <a:srgbClr val="000000"/>
              </a:buClr>
              <a:buFont typeface="WingDings"/>
              <a:buChar char=""/>
              <a:defRPr/>
            </a:pPr>
            <a:r>
              <a:rPr lang="fr-FR" sz="2400" dirty="0">
                <a:solidFill>
                  <a:srgbClr val="333333"/>
                </a:solidFill>
                <a:latin typeface="Calibri Light"/>
                <a:cs typeface="Times New Roman" pitchFamily="18" charset="0"/>
              </a:rPr>
              <a:t>En même temps, la confiance en des souvenirs corrects est diminuée dans la psychose.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39</a:t>
            </a:fld>
            <a:endParaRPr lang="de-DE" altLang="de-DE"/>
          </a:p>
        </p:txBody>
      </p:sp>
    </p:spTree>
    <p:extLst>
      <p:ext uri="{BB962C8B-B14F-4D97-AF65-F5344CB8AC3E}">
        <p14:creationId xmlns:p14="http://schemas.microsoft.com/office/powerpoint/2010/main" val="18748401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Pourquoi faisons-nous cela?</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fr-FR" sz="2400">
                <a:solidFill>
                  <a:srgbClr val="333333"/>
                </a:solidFill>
                <a:latin typeface="Calibri Light"/>
                <a:cs typeface="Times New Roman" pitchFamily="18" charset="0"/>
              </a:rPr>
              <a:t>Des études ont montré que beaucoup de gens souffrant de psychose </a:t>
            </a:r>
            <a:r>
              <a:rPr lang="fr-CH" sz="2400" dirty="0">
                <a:solidFill>
                  <a:srgbClr val="333333"/>
                </a:solidFill>
                <a:latin typeface="Calibri Light"/>
              </a:rPr>
              <a:t>(mais pas toutes!) </a:t>
            </a:r>
            <a:r>
              <a:rPr lang="fr-FR" sz="2400" dirty="0">
                <a:solidFill>
                  <a:srgbClr val="333333"/>
                </a:solidFill>
                <a:latin typeface="Calibri Light"/>
                <a:cs typeface="Times New Roman" pitchFamily="18" charset="0"/>
              </a:rPr>
              <a:t>sont plus fortement persuadés de leurs souvenirs erronés que les personnes sans psychose.</a:t>
            </a:r>
          </a:p>
          <a:p>
            <a:pPr marL="342900" lvl="0" indent="-342900" defTabSz="914400" fontAlgn="base">
              <a:buClr>
                <a:srgbClr val="000000"/>
              </a:buClr>
              <a:buFont typeface="WingDings"/>
              <a:buChar char=""/>
              <a:defRPr/>
            </a:pPr>
            <a:r>
              <a:rPr lang="fr-FR" sz="2400" dirty="0">
                <a:solidFill>
                  <a:srgbClr val="333333"/>
                </a:solidFill>
                <a:latin typeface="Calibri Light"/>
                <a:cs typeface="Times New Roman" pitchFamily="18" charset="0"/>
              </a:rPr>
              <a:t>En même temps, la confiance en des souvenirs corrects est diminuée dans la psychose.</a:t>
            </a:r>
          </a:p>
          <a:p>
            <a:pPr marL="342900" lvl="0" indent="-342900" defTabSz="914400" fontAlgn="base">
              <a:buClr>
                <a:srgbClr val="000000"/>
              </a:buClr>
              <a:buFont typeface="WingDings"/>
              <a:buChar char=""/>
              <a:defRPr/>
            </a:pPr>
            <a:r>
              <a:rPr lang="fr-FR" sz="2400" dirty="0">
                <a:solidFill>
                  <a:srgbClr val="333333"/>
                </a:solidFill>
                <a:latin typeface="Calibri Light"/>
                <a:cs typeface="Times New Roman" pitchFamily="18" charset="0"/>
              </a:rPr>
              <a:t>Cela peut engendrer des difficultés à différencier souvenirs corrects et incorrects et peut empêcher d’accéder à une vision saine et réaliste de l’environnement.</a:t>
            </a:r>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40</a:t>
            </a:fld>
            <a:endParaRPr lang="de-DE" altLang="de-DE"/>
          </a:p>
        </p:txBody>
      </p:sp>
    </p:spTree>
    <p:extLst>
      <p:ext uri="{BB962C8B-B14F-4D97-AF65-F5344CB8AC3E}">
        <p14:creationId xmlns:p14="http://schemas.microsoft.com/office/powerpoint/2010/main" val="4455234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Comment les erreurs de mémoire favorisent les mauvaises interprétations dans la psychose - exemples</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41</a:t>
            </a:fld>
            <a:endParaRPr lang="de-DE" altLang="de-DE"/>
          </a:p>
        </p:txBody>
      </p:sp>
      <p:sp>
        <p:nvSpPr>
          <p:cNvPr id="100374" name="Rechteck 1"/>
          <p:cNvSpPr>
            <a:spLocks noChangeArrowheads="1"/>
          </p:cNvSpPr>
          <p:nvPr/>
        </p:nvSpPr>
        <p:spPr bwMode="auto">
          <a:xfrm>
            <a:off x="408954" y="5765194"/>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fr-FR" altLang="de-DE" sz="2000" b="0" dirty="0">
                <a:solidFill>
                  <a:srgbClr val="004992"/>
                </a:solidFill>
                <a:latin typeface="Calibri Light"/>
                <a:cs typeface="Times New Roman" panose="02020603050405020304" pitchFamily="18" charset="0"/>
              </a:rPr>
              <a:t>Est-ce que quelqu’un pourrait raconter brièvement une expérience personnelle?</a:t>
            </a:r>
          </a:p>
        </p:txBody>
      </p:sp>
      <p:graphicFrame>
        <p:nvGraphicFramePr>
          <p:cNvPr id="7" name="Table 6"/>
          <p:cNvGraphicFramePr>
            <a:graphicFrameLocks noGrp="1"/>
          </p:cNvGraphicFramePr>
          <p:nvPr>
            <p:extLst>
              <p:ext uri="{D42A27DB-BD31-4B8C-83A1-F6EECF244321}">
                <p14:modId xmlns:p14="http://schemas.microsoft.com/office/powerpoint/2010/main" val="2316271377"/>
              </p:ext>
            </p:extLst>
          </p:nvPr>
        </p:nvGraphicFramePr>
        <p:xfrm>
          <a:off x="408954" y="2203704"/>
          <a:ext cx="11376002" cy="3291838"/>
        </p:xfrm>
        <a:graphic>
          <a:graphicData uri="http://schemas.openxmlformats.org/drawingml/2006/table">
            <a:tbl>
              <a:tblPr firstRow="1" bandRow="1">
                <a:tableStyleId>{21E4AEA4-8DFA-4A89-87EB-49C32662AFE0}</a:tableStyleId>
              </a:tblPr>
              <a:tblGrid>
                <a:gridCol w="3420381">
                  <a:extLst>
                    <a:ext uri="{9D8B030D-6E8A-4147-A177-3AD203B41FA5}">
                      <a16:colId xmlns:a16="http://schemas.microsoft.com/office/drawing/2014/main" val="20000"/>
                    </a:ext>
                  </a:extLst>
                </a:gridCol>
                <a:gridCol w="3420381">
                  <a:extLst>
                    <a:ext uri="{9D8B030D-6E8A-4147-A177-3AD203B41FA5}">
                      <a16:colId xmlns:a16="http://schemas.microsoft.com/office/drawing/2014/main" val="20001"/>
                    </a:ext>
                  </a:extLst>
                </a:gridCol>
                <a:gridCol w="453524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Événement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Erreur de mémoire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Situation actuelle</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rgbClr val="333333"/>
                          </a:solidFill>
                          <a:effectLst/>
                          <a:latin typeface="Calibri Light"/>
                          <a:ea typeface="ＭＳ Ｐゴシック" pitchFamily="34" charset="-128"/>
                        </a:rPr>
                        <a:t>Se disputer avec un ami.</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rgbClr val="333333"/>
                          </a:solidFill>
                          <a:effectLst/>
                          <a:latin typeface="Calibri Light"/>
                          <a:ea typeface="ＭＳ Ｐゴシック" pitchFamily="34" charset="-128"/>
                        </a:rPr>
                        <a:t>Il vous a traité </a:t>
                      </a:r>
                      <a:r>
                        <a:rPr kumimoji="0" lang="fr-FR" sz="1800" b="0" i="0" u="none" strike="noStrike" cap="none" normalizeH="0" baseline="0">
                          <a:ln>
                            <a:noFill/>
                          </a:ln>
                          <a:solidFill>
                            <a:srgbClr val="333333"/>
                          </a:solidFill>
                          <a:effectLst/>
                          <a:latin typeface="Calibri Light"/>
                          <a:ea typeface="ＭＳ Ｐゴシック" pitchFamily="34" charset="-128"/>
                        </a:rPr>
                        <a:t>d’“idiot”.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rgbClr val="333333"/>
                          </a:solidFill>
                          <a:effectLst/>
                          <a:latin typeface="Calibri Light"/>
                          <a:ea typeface="ＭＳ Ｐゴシック" pitchFamily="34" charset="-128"/>
                        </a:rPr>
                        <a:t>Votre ami éleva la voix. Certaines </a:t>
                      </a:r>
                      <a:r>
                        <a:rPr kumimoji="0" lang="fr-FR" sz="1800" b="0" i="0" u="none" strike="noStrike" cap="none" normalizeH="0" baseline="0">
                          <a:ln>
                            <a:noFill/>
                          </a:ln>
                          <a:solidFill>
                            <a:srgbClr val="333333"/>
                          </a:solidFill>
                          <a:effectLst/>
                          <a:latin typeface="Calibri Light"/>
                          <a:ea typeface="ＭＳ Ｐゴシック" pitchFamily="34" charset="-128"/>
                        </a:rPr>
                        <a:t>paroles “flottaient dans l’air”, </a:t>
                      </a:r>
                      <a:r>
                        <a:rPr kumimoji="0" lang="fr-FR" sz="1800" b="0" i="0" u="none" strike="noStrike" cap="none" normalizeH="0" baseline="0" dirty="0">
                          <a:ln>
                            <a:noFill/>
                          </a:ln>
                          <a:solidFill>
                            <a:srgbClr val="333333"/>
                          </a:solidFill>
                          <a:effectLst/>
                          <a:latin typeface="Calibri Light"/>
                          <a:ea typeface="ＭＳ Ｐゴシック" pitchFamily="34" charset="-128"/>
                        </a:rPr>
                        <a:t>mais elles n’ont en réalité pas été prononcées</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a:ln>
                            <a:noFill/>
                          </a:ln>
                          <a:solidFill>
                            <a:srgbClr val="333333"/>
                          </a:solidFill>
                          <a:effectLst/>
                          <a:latin typeface="Calibri Light"/>
                          <a:ea typeface="ＭＳ Ｐゴシック" pitchFamily="34" charset="-128"/>
                        </a:rPr>
                        <a:t>Vous vous adressez à une infirmière avec une question.</a:t>
                      </a:r>
                      <a:endParaRPr kumimoji="0" lang="de-DE" sz="1800" b="0" i="0" u="none" strike="noStrike" cap="none" normalizeH="0" baseline="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a:ln>
                            <a:noFill/>
                          </a:ln>
                          <a:solidFill>
                            <a:srgbClr val="333333"/>
                          </a:solidFill>
                          <a:effectLst/>
                          <a:latin typeface="Calibri Light"/>
                          <a:ea typeface="ＭＳ Ｐゴシック" pitchFamily="34" charset="-128"/>
                        </a:rPr>
                        <a:t>Elle n’y prête aucune attention et se moque de vous.</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rgbClr val="333333"/>
                          </a:solidFill>
                          <a:effectLst/>
                          <a:latin typeface="Calibri Light"/>
                          <a:ea typeface="ＭＳ Ｐゴシック" pitchFamily="34" charset="-128"/>
                        </a:rPr>
                        <a:t>Si l’infirmière vous a souri d’une manière réconfortante, elle n’avait malheureusement pas le temps de se préoccuper d’autre chose que ce qu’elle faisait, vous avez mal interprété la situation…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 2</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rPr>
              <a:t>A nouveau, des scènes complexes vous sont présentées.</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 2</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a:solidFill>
                  <a:srgbClr val="333333"/>
                </a:solidFill>
                <a:latin typeface="Calibri Light"/>
              </a:rPr>
              <a:t>A nouveau, des scènes complexes vous sont présentées.</a:t>
            </a:r>
          </a:p>
          <a:p>
            <a:pPr marL="342900" lvl="0" indent="-342900" defTabSz="914400" fontAlgn="base">
              <a:buClr>
                <a:srgbClr val="000000"/>
              </a:buClr>
              <a:buFont typeface="WingDings"/>
              <a:buChar char=""/>
            </a:pPr>
            <a:r>
              <a:rPr lang="fr-FR" altLang="de-DE" sz="2400" dirty="0">
                <a:solidFill>
                  <a:srgbClr val="333333"/>
                </a:solidFill>
                <a:latin typeface="Calibri Light"/>
              </a:rPr>
              <a:t>Essayez de détecter ce qui a été exclu (des détails manquants seront marqués en bleu)</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43</a:t>
            </a:fld>
            <a:endParaRPr lang="de-DE" altLang="de-DE"/>
          </a:p>
        </p:txBody>
      </p:sp>
    </p:spTree>
    <p:extLst>
      <p:ext uri="{BB962C8B-B14F-4D97-AF65-F5344CB8AC3E}">
        <p14:creationId xmlns:p14="http://schemas.microsoft.com/office/powerpoint/2010/main" val="13882759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44</a:t>
            </a:fld>
            <a:endParaRPr lang="de-DE" altLang="de-DE"/>
          </a:p>
        </p:txBody>
      </p:sp>
      <p:pic>
        <p:nvPicPr>
          <p:cNvPr id="6"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05"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Braqueurs de banque</a:t>
            </a:r>
            <a:br>
              <a:rPr lang="fr-FR" altLang="de-DE" sz="3600">
                <a:solidFill>
                  <a:srgbClr val="004992"/>
                </a:solidFill>
                <a:latin typeface="Calibri Light"/>
              </a:rPr>
            </a:br>
            <a:r>
              <a:rPr lang="fr-FR" altLang="de-DE">
                <a:solidFill>
                  <a:srgbClr val="004992"/>
                </a:solidFill>
                <a:latin typeface="Calibri Light"/>
              </a:rPr>
              <a:t>Qu'est que vous n'avez pas vu? Vous en être sûr à combien?</a:t>
            </a:r>
          </a:p>
        </p:txBody>
      </p:sp>
      <p:sp>
        <p:nvSpPr>
          <p:cNvPr id="10547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Trou dans </a:t>
            </a:r>
            <a:r>
              <a:rPr lang="fr-FR" altLang="de-DE" sz="2400">
                <a:solidFill>
                  <a:srgbClr val="333333"/>
                </a:solidFill>
                <a:latin typeface="Calibri Light"/>
              </a:rPr>
              <a:t>le coffre-fort</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Chalumeau</a:t>
            </a:r>
            <a:endParaRPr lang="fr-FR"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Lunettes de soudeur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Billets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Pièces de monnaie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Bonnet</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Lampe-torche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5"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Braqueurs de banque</a:t>
            </a:r>
          </a:p>
        </p:txBody>
      </p:sp>
      <p:sp>
        <p:nvSpPr>
          <p:cNvPr id="107522"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Trou dans le coffre-fort</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Chalumeau</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Lunettes de soudeur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Billets</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Pièces de monnaie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Bonnet</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Lampe-torche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46</a:t>
            </a:fld>
            <a:endParaRPr lang="de-DE" altLang="de-DE"/>
          </a:p>
        </p:txBody>
      </p:sp>
      <p:pic>
        <p:nvPicPr>
          <p:cNvPr id="10" name="Grafik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
        <p:nvSpPr>
          <p:cNvPr id="16"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47</a:t>
            </a:fld>
            <a:endParaRPr lang="de-DE" altLang="de-DE"/>
          </a:p>
        </p:txBody>
      </p:sp>
      <p:pic>
        <p:nvPicPr>
          <p:cNvPr id="6"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Salle de classe</a:t>
            </a:r>
            <a:br>
              <a:rPr lang="fr-FR" altLang="de-DE" sz="3600">
                <a:solidFill>
                  <a:srgbClr val="004992"/>
                </a:solidFill>
                <a:latin typeface="Calibri Light"/>
              </a:rPr>
            </a:br>
            <a:r>
              <a:rPr lang="fr-FR" altLang="de-DE">
                <a:solidFill>
                  <a:srgbClr val="004992"/>
                </a:solidFill>
                <a:latin typeface="Calibri Light"/>
              </a:rPr>
              <a:t>Qu'est que vous n'avez pas vu? Vous en être sûr à combien?</a:t>
            </a:r>
          </a:p>
        </p:txBody>
      </p:sp>
      <p:sp>
        <p:nvSpPr>
          <p:cNvPr id="11161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Éponge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Manteau gris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Pupitre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Tableau noir</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Sac d'école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Craies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Queue de cheval</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Chaise de la maîtresse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0"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Salle de classe</a:t>
            </a:r>
          </a:p>
        </p:txBody>
      </p:sp>
      <p:sp>
        <p:nvSpPr>
          <p:cNvPr id="113667" name="Rectangle 4"/>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Éponge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Manteau gris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Pupitre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Tableau noir</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Sac d'école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Craies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Queue de cheval</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Chaise de la maîtresse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49</a:t>
            </a:fld>
            <a:endParaRPr lang="de-DE" altLang="de-DE"/>
          </a:p>
        </p:txBody>
      </p:sp>
      <p:pic>
        <p:nvPicPr>
          <p:cNvPr id="10"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
        <p:nvSpPr>
          <p:cNvPr id="16"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err="1"/>
              <a:t>Facultatif</a:t>
            </a:r>
            <a:r>
              <a:rPr lang="de-DE" sz="3600" spc="-5" dirty="0"/>
              <a:t>: Clip vidéo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fr-FR" sz="2400">
                <a:solidFill>
                  <a:srgbClr val="004992"/>
                </a:solidFill>
                <a:latin typeface="Calibri Light"/>
                <a:ea typeface="ＭＳ Ｐゴシック" panose="020B0600070205080204" pitchFamily="34" charset="-128"/>
              </a:rPr>
              <a:t>Facultatif: </a:t>
            </a:r>
            <a:r>
              <a:rPr lang="fr-FR" sz="2400" dirty="0">
                <a:solidFill>
                  <a:srgbClr val="004992"/>
                </a:solidFill>
                <a:latin typeface="Calibri Light"/>
                <a:ea typeface="ＭＳ Ｐゴシック" panose="020B0600070205080204" pitchFamily="34" charset="-128"/>
              </a:rPr>
              <a:t>des présentations en clip vidéo qui aborde le sujet du module son disponible à l’adresse vidéo ci-dessous:</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fr-FR" sz="2400" dirty="0">
                <a:solidFill>
                  <a:srgbClr val="333333"/>
                </a:solidFill>
                <a:latin typeface="Calibri Light"/>
                <a:ea typeface="ＭＳ Ｐゴシック" panose="020B0600070205080204" pitchFamily="34" charset="-128"/>
              </a:rPr>
              <a:t>Après l’extrait vidéo, vous pouvez discuter de comment il est lié au thème du jour.</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4F2D80D1-4F31-43C5-A577-B031D92CA6AF}" type="slidenum">
              <a:rPr lang="de-DE" altLang="de-DE" smtClean="0"/>
              <a:pPr>
                <a:defRPr/>
              </a:pPr>
              <a:t>50</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b="0" i="1" spc="-5" dirty="0">
                <a:solidFill>
                  <a:srgbClr val="333333"/>
                </a:solidFill>
                <a:latin typeface="Calibri Light"/>
                <a:ea typeface="ＭＳ Ｐゴシック" panose="020B0600070205080204" pitchFamily="34" charset="-128"/>
                <a:cs typeface="Verdana"/>
              </a:rPr>
              <a:t>[pour les </a:t>
            </a:r>
            <a:r>
              <a:rPr lang="en-US" sz="1800" b="0" i="1" spc="-5" dirty="0" err="1">
                <a:solidFill>
                  <a:srgbClr val="333333"/>
                </a:solidFill>
                <a:latin typeface="Calibri Light"/>
                <a:ea typeface="ＭＳ Ｐゴシック" panose="020B0600070205080204" pitchFamily="34" charset="-128"/>
                <a:cs typeface="Verdana"/>
              </a:rPr>
              <a:t>animateur</a:t>
            </a:r>
            <a:r>
              <a:rPr lang="en-US" sz="1800" b="0" i="1" spc="-5" dirty="0">
                <a:solidFill>
                  <a:srgbClr val="333333"/>
                </a:solidFill>
                <a:latin typeface="Calibri Light"/>
                <a:ea typeface="ＭＳ Ｐゴシック" panose="020B0600070205080204" pitchFamily="34" charset="-128"/>
                <a:cs typeface="Verdana"/>
              </a:rPr>
              <a:t>:</a:t>
            </a:r>
            <a:endParaRPr sz="1800"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fr-FR" sz="1800" b="0" dirty="0">
                <a:solidFill>
                  <a:srgbClr val="333333"/>
                </a:solidFill>
                <a:latin typeface="Calibri Light"/>
                <a:ea typeface="ＭＳ Ｐゴシック" panose="020B0600070205080204" pitchFamily="34" charset="-128"/>
              </a:rPr>
              <a:t>Certains extraits de film utilise un langage qui peut ne pas être approprié pour toutes les audiences ou cultures. Veuillez visionner les vidéos avant de les montrer</a:t>
            </a:r>
            <a:r>
              <a:rPr lang="de-DE" sz="1800" b="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40388412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51</a:t>
            </a:fld>
            <a:endParaRPr lang="de-DE" altLang="de-DE"/>
          </a:p>
        </p:txBody>
      </p:sp>
      <p:pic>
        <p:nvPicPr>
          <p:cNvPr id="6"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7455"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A la plage</a:t>
            </a:r>
            <a:br>
              <a:rPr lang="fr-FR" altLang="de-DE" sz="3600" dirty="0">
                <a:solidFill>
                  <a:srgbClr val="004992"/>
                </a:solidFill>
                <a:latin typeface="Calibri Light"/>
              </a:rPr>
            </a:br>
            <a:r>
              <a:rPr lang="fr-FR" altLang="de-DE" dirty="0">
                <a:solidFill>
                  <a:srgbClr val="004992"/>
                </a:solidFill>
                <a:latin typeface="Calibri Light"/>
              </a:rPr>
              <a:t>Qu'est que vous n'avez pas vu? Vous en être sûr à combien?</a:t>
            </a:r>
          </a:p>
        </p:txBody>
      </p:sp>
      <p:sp>
        <p:nvSpPr>
          <p:cNvPr id="11878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Fauteuil de plage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Canne à pêche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Orque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Tuba</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Serviette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Ciel bleu</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Mouette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7"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A la plage</a:t>
            </a:r>
          </a:p>
        </p:txBody>
      </p:sp>
      <p:sp>
        <p:nvSpPr>
          <p:cNvPr id="120834"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CH" altLang="de-DE" sz="2400" dirty="0">
                <a:solidFill>
                  <a:srgbClr val="333333"/>
                </a:solidFill>
                <a:latin typeface="Calibri Light"/>
              </a:rPr>
              <a:t>Fauteuil</a:t>
            </a:r>
            <a:r>
              <a:rPr lang="fr-FR" altLang="de-DE" sz="2400" dirty="0">
                <a:solidFill>
                  <a:srgbClr val="333333"/>
                </a:solidFill>
                <a:latin typeface="Calibri Light"/>
              </a:rPr>
              <a:t> de plage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Canne à pêche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Orque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Tuba</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Serviette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Ciel bleu</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Mouette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53</a:t>
            </a:fld>
            <a:endParaRPr lang="de-DE" altLang="de-DE"/>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
        <p:nvSpPr>
          <p:cNvPr id="16"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54</a:t>
            </a:fld>
            <a:endParaRPr lang="de-DE" altLang="de-DE"/>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Brainstorming</a:t>
            </a:r>
          </a:p>
        </p:txBody>
      </p:sp>
      <p:sp>
        <p:nvSpPr>
          <p:cNvPr id="124931" name="Rectangle 3"/>
          <p:cNvSpPr>
            <a:spLocks noGrp="1" noChangeArrowheads="1"/>
          </p:cNvSpPr>
          <p:nvPr>
            <p:ph idx="1"/>
          </p:nvPr>
        </p:nvSpPr>
        <p:spPr>
          <a:noFill/>
        </p:spPr>
        <p:txBody>
          <a:bodyPr/>
          <a:lstStyle/>
          <a:p>
            <a:pPr eaLnBrk="1" hangingPunct="1">
              <a:lnSpc>
                <a:spcPct val="90000"/>
              </a:lnSpc>
              <a:spcBef>
                <a:spcPct val="0"/>
              </a:spcBef>
              <a:buClrTx/>
              <a:buFontTx/>
              <a:buNone/>
            </a:pPr>
            <a:r>
              <a:rPr lang="fr-FR" altLang="de-DE" sz="2400" dirty="0">
                <a:solidFill>
                  <a:srgbClr val="333333"/>
                </a:solidFill>
                <a:latin typeface="Calibri Light"/>
              </a:rPr>
              <a:t>Qu'y </a:t>
            </a:r>
            <a:r>
              <a:rPr lang="fr-FR" altLang="de-DE" sz="2400" dirty="0" err="1">
                <a:solidFill>
                  <a:srgbClr val="333333"/>
                </a:solidFill>
                <a:latin typeface="Calibri Light"/>
              </a:rPr>
              <a:t>a-t-il</a:t>
            </a:r>
            <a:r>
              <a:rPr lang="fr-FR" altLang="de-DE" sz="2400" dirty="0">
                <a:solidFill>
                  <a:srgbClr val="333333"/>
                </a:solidFill>
                <a:latin typeface="Calibri Light"/>
              </a:rPr>
              <a:t>, généralement, dans un magasin?</a:t>
            </a:r>
          </a:p>
          <a:p>
            <a:pPr eaLnBrk="1" hangingPunct="1">
              <a:lnSpc>
                <a:spcPct val="90000"/>
              </a:lnSpc>
            </a:pPr>
            <a:r>
              <a:rPr lang="fr-FR" altLang="de-DE" sz="2400" dirty="0">
                <a:solidFill>
                  <a:srgbClr val="333333"/>
                </a:solidFill>
                <a:latin typeface="Calibri Light"/>
              </a:rPr>
              <a:t>…</a:t>
            </a:r>
          </a:p>
          <a:p>
            <a:pPr eaLnBrk="1" hangingPunct="1">
              <a:lnSpc>
                <a:spcPct val="90000"/>
              </a:lnSpc>
            </a:pPr>
            <a:r>
              <a:rPr lang="fr-FR" altLang="de-DE" sz="2400" dirty="0">
                <a:solidFill>
                  <a:srgbClr val="333333"/>
                </a:solidFill>
                <a:latin typeface="Calibri Light"/>
              </a:rPr>
              <a:t>…</a:t>
            </a:r>
          </a:p>
          <a:p>
            <a:pPr eaLnBrk="1" hangingPunct="1">
              <a:lnSpc>
                <a:spcPct val="90000"/>
              </a:lnSpc>
            </a:pPr>
            <a:r>
              <a:rPr lang="fr-FR" altLang="de-DE" sz="2400" dirty="0">
                <a:solidFill>
                  <a:srgbClr val="333333"/>
                </a:solidFill>
                <a:latin typeface="Calibri Light"/>
              </a:rPr>
              <a:t>…</a:t>
            </a:r>
          </a:p>
          <a:p>
            <a:pPr eaLnBrk="1" hangingPunct="1">
              <a:lnSpc>
                <a:spcPct val="90000"/>
              </a:lnSpc>
            </a:pPr>
            <a:r>
              <a:rPr lang="fr-FR" altLang="de-DE" sz="2400" dirty="0">
                <a:solidFill>
                  <a:srgbClr val="333333"/>
                </a:solidFill>
                <a:latin typeface="Calibri Light"/>
              </a:rPr>
              <a:t>…</a:t>
            </a:r>
          </a:p>
          <a:p>
            <a:pPr eaLnBrk="1" hangingPunct="1">
              <a:lnSpc>
                <a:spcPct val="90000"/>
              </a:lnSpc>
            </a:pPr>
            <a:endParaRPr lang="fr-FR" altLang="de-DE" sz="2400" dirty="0">
              <a:solidFill>
                <a:srgbClr val="333333"/>
              </a:solidFill>
              <a:latin typeface="Calibri Light"/>
            </a:endParaRPr>
          </a:p>
          <a:p>
            <a:pPr eaLnBrk="1" hangingPunct="1">
              <a:lnSpc>
                <a:spcPct val="90000"/>
              </a:lnSpc>
            </a:pPr>
            <a:endParaRPr lang="fr-FR" altLang="de-DE" sz="2400" dirty="0">
              <a:solidFill>
                <a:srgbClr val="333333"/>
              </a:solidFill>
              <a:latin typeface="Calibri Light"/>
            </a:endParaRPr>
          </a:p>
          <a:p>
            <a:pPr eaLnBrk="1" hangingPunct="1">
              <a:lnSpc>
                <a:spcPct val="90000"/>
              </a:lnSpc>
            </a:pPr>
            <a:endParaRPr lang="fr-FR" altLang="de-DE" sz="2400" dirty="0">
              <a:solidFill>
                <a:srgbClr val="333333"/>
              </a:solidFill>
              <a:latin typeface="Calibri Light"/>
            </a:endParaRPr>
          </a:p>
          <a:p>
            <a:pPr eaLnBrk="1" hangingPunct="1">
              <a:lnSpc>
                <a:spcPct val="90000"/>
              </a:lnSpc>
            </a:pPr>
            <a:endParaRPr lang="fr-FR"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Dans un magasin</a:t>
            </a:r>
            <a:br>
              <a:rPr lang="fr-FR" altLang="de-DE" sz="3600">
                <a:solidFill>
                  <a:srgbClr val="004992"/>
                </a:solidFill>
                <a:latin typeface="Calibri Light"/>
              </a:rPr>
            </a:br>
            <a:r>
              <a:rPr lang="fr-FR" altLang="de-DE">
                <a:solidFill>
                  <a:srgbClr val="004992"/>
                </a:solidFill>
                <a:latin typeface="Calibri Light"/>
              </a:rPr>
              <a:t>Qu'avez-vous vu? Vous en être sûr à combien ?</a:t>
            </a:r>
          </a:p>
        </p:txBody>
      </p:sp>
      <p:sp>
        <p:nvSpPr>
          <p:cNvPr id="12697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Vendeur</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Petite charrette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Caisse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Comptoir</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Boîtes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Cigare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Affiches promotionnelles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Étalage de fruits</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0"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Dans un magasin</a:t>
            </a:r>
          </a:p>
        </p:txBody>
      </p:sp>
      <p:sp>
        <p:nvSpPr>
          <p:cNvPr id="129026"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Vendeur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Petite charrette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Caisse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Comptoir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Boîtes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Cigare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Affiches promotionnelles</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Étalage de fruits</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57</a:t>
            </a:fld>
            <a:endParaRPr lang="de-DE" altLang="de-DE"/>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
        <p:nvSpPr>
          <p:cNvPr id="16"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58</a:t>
            </a:fld>
            <a:endParaRPr lang="de-DE" altLang="de-DE"/>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Brainstorming</a:t>
            </a:r>
          </a:p>
        </p:txBody>
      </p:sp>
      <p:sp>
        <p:nvSpPr>
          <p:cNvPr id="133123" name="Rectangle 3"/>
          <p:cNvSpPr>
            <a:spLocks noGrp="1" noChangeArrowheads="1"/>
          </p:cNvSpPr>
          <p:nvPr>
            <p:ph idx="1"/>
          </p:nvPr>
        </p:nvSpPr>
        <p:spPr>
          <a:noFill/>
        </p:spPr>
        <p:txBody>
          <a:bodyPr/>
          <a:lstStyle/>
          <a:p>
            <a:pPr eaLnBrk="1" hangingPunct="1">
              <a:lnSpc>
                <a:spcPct val="90000"/>
              </a:lnSpc>
              <a:buFont typeface="Wingdings" panose="05000000000000000000" pitchFamily="2" charset="2"/>
              <a:buNone/>
            </a:pPr>
            <a:r>
              <a:rPr lang="fr-FR" altLang="de-DE" sz="2400" dirty="0">
                <a:solidFill>
                  <a:srgbClr val="333333"/>
                </a:solidFill>
                <a:latin typeface="Calibri Light"/>
              </a:rPr>
              <a:t>Qu'y </a:t>
            </a:r>
            <a:r>
              <a:rPr lang="fr-FR" altLang="de-DE" sz="2400" dirty="0" err="1">
                <a:solidFill>
                  <a:srgbClr val="333333"/>
                </a:solidFill>
                <a:latin typeface="Calibri Light"/>
              </a:rPr>
              <a:t>a-t-il</a:t>
            </a:r>
            <a:r>
              <a:rPr lang="fr-FR" altLang="de-DE" sz="2400" dirty="0">
                <a:solidFill>
                  <a:srgbClr val="333333"/>
                </a:solidFill>
                <a:latin typeface="Calibri Light"/>
              </a:rPr>
              <a:t>, généralement, à ou dans la piscine?</a:t>
            </a:r>
          </a:p>
          <a:p>
            <a:pPr eaLnBrk="1" hangingPunct="1">
              <a:lnSpc>
                <a:spcPct val="90000"/>
              </a:lnSpc>
            </a:pPr>
            <a:r>
              <a:rPr lang="fr-FR" altLang="de-DE" sz="2400" dirty="0">
                <a:solidFill>
                  <a:srgbClr val="333333"/>
                </a:solidFill>
                <a:latin typeface="Calibri Light"/>
              </a:rPr>
              <a:t>…</a:t>
            </a:r>
          </a:p>
          <a:p>
            <a:pPr eaLnBrk="1" hangingPunct="1">
              <a:lnSpc>
                <a:spcPct val="90000"/>
              </a:lnSpc>
            </a:pPr>
            <a:r>
              <a:rPr lang="fr-FR" altLang="de-DE" sz="2400" dirty="0">
                <a:solidFill>
                  <a:srgbClr val="333333"/>
                </a:solidFill>
                <a:latin typeface="Calibri Light"/>
              </a:rPr>
              <a:t>…</a:t>
            </a:r>
          </a:p>
          <a:p>
            <a:pPr eaLnBrk="1" hangingPunct="1">
              <a:lnSpc>
                <a:spcPct val="90000"/>
              </a:lnSpc>
            </a:pPr>
            <a:r>
              <a:rPr lang="fr-FR" altLang="de-DE" sz="2400" dirty="0">
                <a:solidFill>
                  <a:srgbClr val="333333"/>
                </a:solidFill>
                <a:latin typeface="Calibri Light"/>
              </a:rPr>
              <a:t>…</a:t>
            </a:r>
          </a:p>
          <a:p>
            <a:pPr eaLnBrk="1" hangingPunct="1">
              <a:lnSpc>
                <a:spcPct val="90000"/>
              </a:lnSpc>
            </a:pPr>
            <a:r>
              <a:rPr lang="fr-FR" altLang="de-DE" sz="2400" dirty="0">
                <a:solidFill>
                  <a:srgbClr val="333333"/>
                </a:solidFill>
                <a:latin typeface="Calibri Light"/>
              </a:rPr>
              <a:t>…</a:t>
            </a:r>
          </a:p>
          <a:p>
            <a:pPr eaLnBrk="1" hangingPunct="1">
              <a:lnSpc>
                <a:spcPct val="90000"/>
              </a:lnSpc>
            </a:pPr>
            <a:endParaRPr lang="fr-FR" altLang="de-DE" sz="2400" dirty="0">
              <a:solidFill>
                <a:srgbClr val="333333"/>
              </a:solidFill>
              <a:latin typeface="Calibri Light"/>
            </a:endParaRPr>
          </a:p>
          <a:p>
            <a:pPr eaLnBrk="1" hangingPunct="1">
              <a:lnSpc>
                <a:spcPct val="90000"/>
              </a:lnSpc>
            </a:pPr>
            <a:endParaRPr lang="fr-FR" altLang="de-DE" sz="2400" dirty="0">
              <a:solidFill>
                <a:srgbClr val="333333"/>
              </a:solidFill>
              <a:latin typeface="Calibri Light"/>
            </a:endParaRPr>
          </a:p>
          <a:p>
            <a:pPr eaLnBrk="1" hangingPunct="1">
              <a:lnSpc>
                <a:spcPct val="90000"/>
              </a:lnSpc>
            </a:pPr>
            <a:endParaRPr lang="fr-FR" altLang="de-DE" sz="2400" dirty="0">
              <a:solidFill>
                <a:srgbClr val="333333"/>
              </a:solidFill>
              <a:latin typeface="Calibri Light"/>
            </a:endParaRPr>
          </a:p>
          <a:p>
            <a:pPr eaLnBrk="1" hangingPunct="1">
              <a:lnSpc>
                <a:spcPct val="90000"/>
              </a:lnSpc>
            </a:pPr>
            <a:endParaRPr lang="fr-FR"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A la piscine</a:t>
            </a:r>
            <a:br>
              <a:rPr lang="fr-FR" altLang="de-DE" sz="3600">
                <a:solidFill>
                  <a:srgbClr val="004992"/>
                </a:solidFill>
                <a:latin typeface="Calibri Light"/>
              </a:rPr>
            </a:br>
            <a:r>
              <a:rPr lang="fr-FR" altLang="de-DE">
                <a:solidFill>
                  <a:srgbClr val="004992"/>
                </a:solidFill>
                <a:latin typeface="Calibri Light"/>
              </a:rPr>
              <a:t>Qu'avez-vous vu? Vous en être sûr à combien?</a:t>
            </a:r>
          </a:p>
        </p:txBody>
      </p:sp>
      <p:sp>
        <p:nvSpPr>
          <p:cNvPr id="13517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Canard gonflable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Serviettes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Glacière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Douche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Transats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Chapeau</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Journal</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1"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A la piscine</a:t>
            </a:r>
          </a:p>
        </p:txBody>
      </p:sp>
      <p:sp>
        <p:nvSpPr>
          <p:cNvPr id="137220" name="Rectangle 5"/>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Canard gonflable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Serviettes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Glacière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Douche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Transats</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Chapeau</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Journal</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61</a:t>
            </a:fld>
            <a:endParaRPr lang="de-DE" altLang="de-DE"/>
          </a:p>
        </p:txBody>
      </p:sp>
      <p:pic>
        <p:nvPicPr>
          <p:cNvPr id="10" name="Grafik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
        <p:nvSpPr>
          <p:cNvPr id="16"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62</a:t>
            </a:fld>
            <a:endParaRPr lang="de-DE" altLang="de-DE"/>
          </a:p>
        </p:txBody>
      </p:sp>
      <p:pic>
        <p:nvPicPr>
          <p:cNvPr id="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7804" y="1078992"/>
            <a:ext cx="416591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L'artiste</a:t>
            </a:r>
            <a:br>
              <a:rPr lang="fr-FR" altLang="de-DE" sz="3600">
                <a:solidFill>
                  <a:srgbClr val="004992"/>
                </a:solidFill>
                <a:latin typeface="Calibri Light"/>
              </a:rPr>
            </a:br>
            <a:r>
              <a:rPr lang="fr-FR" altLang="de-DE">
                <a:solidFill>
                  <a:srgbClr val="004992"/>
                </a:solidFill>
                <a:latin typeface="Calibri Light"/>
              </a:rPr>
              <a:t>Qu'est que vous n'avez pas vu? Vous en être sûr à combien?</a:t>
            </a:r>
          </a:p>
        </p:txBody>
      </p:sp>
      <p:sp>
        <p:nvSpPr>
          <p:cNvPr id="14131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Boîte de peinture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Chaise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Pinceau</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Chevalet</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Palette de couleurs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Gilet</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Chaussures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Papier</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5"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L'artiste</a:t>
            </a:r>
          </a:p>
        </p:txBody>
      </p:sp>
      <p:sp>
        <p:nvSpPr>
          <p:cNvPr id="143362"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Boîte de peinture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Chaise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Pinceau</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Chevalet</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Palette de couleurs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Gilet</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Chaussures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Papier</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64</a:t>
            </a:fld>
            <a:endParaRPr lang="de-DE" altLang="de-DE"/>
          </a:p>
        </p:txBody>
      </p:sp>
      <p:pic>
        <p:nvPicPr>
          <p:cNvPr id="10"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3525" y="2203704"/>
            <a:ext cx="3294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
        <p:nvSpPr>
          <p:cNvPr id="16"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65</a:t>
            </a:fld>
            <a:endParaRPr lang="de-DE" altLang="de-DE"/>
          </a:p>
        </p:txBody>
      </p:sp>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1903"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A la banque</a:t>
            </a:r>
            <a:br>
              <a:rPr lang="fr-FR" altLang="de-DE" sz="3600">
                <a:solidFill>
                  <a:srgbClr val="004992"/>
                </a:solidFill>
                <a:latin typeface="Calibri Light"/>
              </a:rPr>
            </a:br>
            <a:r>
              <a:rPr lang="fr-FR" altLang="de-DE">
                <a:solidFill>
                  <a:srgbClr val="004992"/>
                </a:solidFill>
                <a:latin typeface="Calibri Light"/>
              </a:rPr>
              <a:t>Qu'est que vous n'avez pas vu? Vous en être sûr à combien?</a:t>
            </a:r>
          </a:p>
        </p:txBody>
      </p:sp>
      <p:sp>
        <p:nvSpPr>
          <p:cNvPr id="14745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Caméras</a:t>
            </a:r>
          </a:p>
          <a:p>
            <a:pPr marL="342900" indent="-342900" eaLnBrk="1" hangingPunct="1">
              <a:lnSpc>
                <a:spcPct val="100000"/>
              </a:lnSpc>
              <a:spcBef>
                <a:spcPts val="1200"/>
              </a:spcBef>
              <a:buClr>
                <a:srgbClr val="333333"/>
              </a:buClr>
              <a:buFont typeface="WingDings"/>
              <a:buChar char=""/>
            </a:pPr>
            <a:r>
              <a:rPr lang="fr-FR" altLang="de-DE" sz="2400" dirty="0" err="1">
                <a:solidFill>
                  <a:srgbClr val="333333"/>
                </a:solidFill>
                <a:latin typeface="Calibri Light"/>
              </a:rPr>
              <a:t>Bancomat</a:t>
            </a:r>
            <a:endParaRPr lang="fr-FR"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Vitre de protection</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Trésor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Guichet</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Chien</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Casiers</a:t>
            </a:r>
            <a:endParaRPr lang="fr-FR"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9"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A la banque</a:t>
            </a:r>
          </a:p>
        </p:txBody>
      </p:sp>
      <p:sp>
        <p:nvSpPr>
          <p:cNvPr id="149506"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Caméras</a:t>
            </a:r>
          </a:p>
          <a:p>
            <a:pPr marL="342900" indent="-342900" eaLnBrk="1" hangingPunct="1">
              <a:lnSpc>
                <a:spcPct val="100000"/>
              </a:lnSpc>
              <a:spcBef>
                <a:spcPts val="1200"/>
              </a:spcBef>
              <a:buClr>
                <a:srgbClr val="333333"/>
              </a:buClr>
              <a:buFont typeface="WingDings"/>
              <a:buChar char=""/>
            </a:pPr>
            <a:r>
              <a:rPr lang="fr-FR" altLang="de-DE" sz="2400" dirty="0" err="1">
                <a:solidFill>
                  <a:srgbClr val="333333"/>
                </a:solidFill>
                <a:latin typeface="Calibri Light"/>
              </a:rPr>
              <a:t>Bancomat</a:t>
            </a:r>
            <a:endParaRPr lang="fr-FR"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Vitre de protection</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Trésor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Guichet</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Chien</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Casiers</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67</a:t>
            </a:fld>
            <a:endParaRPr lang="de-DE" altLang="de-DE"/>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
        <p:nvSpPr>
          <p:cNvPr id="16"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68</a:t>
            </a:fld>
            <a:endParaRPr lang="de-DE" altLang="de-DE"/>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855"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Le camping</a:t>
            </a:r>
            <a:br>
              <a:rPr lang="fr-FR" altLang="de-DE" sz="3600" dirty="0">
                <a:solidFill>
                  <a:srgbClr val="004992"/>
                </a:solidFill>
                <a:latin typeface="Calibri Light"/>
              </a:rPr>
            </a:br>
            <a:r>
              <a:rPr lang="fr-FR" altLang="de-DE" dirty="0">
                <a:solidFill>
                  <a:srgbClr val="004992"/>
                </a:solidFill>
                <a:latin typeface="Calibri Light"/>
              </a:rPr>
              <a:t>Qu'est que vous n'avez pas vu? Vous en être sûr à combien?</a:t>
            </a:r>
          </a:p>
        </p:txBody>
      </p:sp>
      <p:sp>
        <p:nvSpPr>
          <p:cNvPr id="15360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Camping car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Tente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Nappe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Vélos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Chaises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Ciel bleu</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4" name="Rectangle 308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Le camping</a:t>
            </a:r>
          </a:p>
        </p:txBody>
      </p:sp>
      <p:sp>
        <p:nvSpPr>
          <p:cNvPr id="155650" name="Rectangle 3075"/>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Camping car</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Tente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Nappe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Vélos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Chaises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Ciel bleu</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70</a:t>
            </a:fld>
            <a:endParaRPr lang="de-DE" altLang="de-DE"/>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
        <p:nvSpPr>
          <p:cNvPr id="16"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71</a:t>
            </a:fld>
            <a:endParaRPr lang="de-DE" altLang="de-DE"/>
          </a:p>
        </p:txBody>
      </p:sp>
      <p:pic>
        <p:nvPicPr>
          <p:cNvPr id="7"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Brainstorming</a:t>
            </a:r>
          </a:p>
        </p:txBody>
      </p:sp>
      <p:sp>
        <p:nvSpPr>
          <p:cNvPr id="159747" name="Rectangle 3"/>
          <p:cNvSpPr>
            <a:spLocks noGrp="1" noChangeArrowheads="1"/>
          </p:cNvSpPr>
          <p:nvPr>
            <p:ph idx="1"/>
          </p:nvPr>
        </p:nvSpPr>
        <p:spPr>
          <a:noFill/>
        </p:spPr>
        <p:txBody>
          <a:bodyPr/>
          <a:lstStyle/>
          <a:p>
            <a:pPr eaLnBrk="1" hangingPunct="1">
              <a:buFont typeface="Wingdings" panose="05000000000000000000" pitchFamily="2" charset="2"/>
              <a:buNone/>
            </a:pPr>
            <a:r>
              <a:rPr lang="fr-FR" altLang="de-DE" sz="2400" dirty="0">
                <a:solidFill>
                  <a:srgbClr val="333333"/>
                </a:solidFill>
                <a:latin typeface="Calibri Light"/>
              </a:rPr>
              <a:t>Qu'y </a:t>
            </a:r>
            <a:r>
              <a:rPr lang="fr-FR" altLang="de-DE" sz="2400" dirty="0" err="1">
                <a:solidFill>
                  <a:srgbClr val="333333"/>
                </a:solidFill>
                <a:latin typeface="Calibri Light"/>
              </a:rPr>
              <a:t>a-t-il</a:t>
            </a:r>
            <a:r>
              <a:rPr lang="fr-FR" altLang="de-DE" sz="2400" dirty="0">
                <a:solidFill>
                  <a:srgbClr val="333333"/>
                </a:solidFill>
                <a:latin typeface="Calibri Light"/>
              </a:rPr>
              <a:t> de particulier dans un Zoo?</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Au Zoo</a:t>
            </a:r>
            <a:br>
              <a:rPr lang="fr-FR" altLang="de-DE" sz="3600">
                <a:solidFill>
                  <a:srgbClr val="004992"/>
                </a:solidFill>
                <a:latin typeface="Calibri Light"/>
              </a:rPr>
            </a:br>
            <a:r>
              <a:rPr lang="fr-FR" altLang="de-DE">
                <a:solidFill>
                  <a:srgbClr val="004992"/>
                </a:solidFill>
                <a:latin typeface="Calibri Light"/>
              </a:rPr>
              <a:t>Qu'avez-vous vu? Vous en être sûr à combien ?</a:t>
            </a:r>
          </a:p>
        </p:txBody>
      </p:sp>
      <p:sp>
        <p:nvSpPr>
          <p:cNvPr id="16179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Girafe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Grille extérieure du zoo</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Éléphant</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Gardien de zoo</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Paon</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Caisse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Lion</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7"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a:solidFill>
                  <a:srgbClr val="004992"/>
                </a:solidFill>
                <a:latin typeface="Calibri Light"/>
              </a:rPr>
              <a:t>Au Zoo</a:t>
            </a:r>
          </a:p>
        </p:txBody>
      </p:sp>
      <p:sp>
        <p:nvSpPr>
          <p:cNvPr id="163842"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Girafe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Grille extérieure du zoo</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Éléphant</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Gardien de zoo</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Paon</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Caisse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Lion</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74</a:t>
            </a:fld>
            <a:endParaRPr lang="de-DE" altLang="de-DE"/>
          </a:p>
        </p:txBody>
      </p:sp>
      <p:pic>
        <p:nvPicPr>
          <p:cNvPr id="11" name="Picture 6" descr="32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
        <p:nvSpPr>
          <p:cNvPr id="17"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75</a:t>
            </a:fld>
            <a:endParaRPr lang="de-DE" altLang="de-DE"/>
          </a:p>
        </p:txBody>
      </p:sp>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Brainstorming</a:t>
            </a:r>
          </a:p>
        </p:txBody>
      </p:sp>
      <p:sp>
        <p:nvSpPr>
          <p:cNvPr id="167939" name="Rectangle 3"/>
          <p:cNvSpPr>
            <a:spLocks noGrp="1" noChangeArrowheads="1"/>
          </p:cNvSpPr>
          <p:nvPr>
            <p:ph idx="1"/>
          </p:nvPr>
        </p:nvSpPr>
        <p:spPr>
          <a:noFill/>
        </p:spPr>
        <p:txBody>
          <a:bodyPr/>
          <a:lstStyle/>
          <a:p>
            <a:pPr eaLnBrk="1" hangingPunct="1">
              <a:buFont typeface="Wingdings" panose="05000000000000000000" pitchFamily="2" charset="2"/>
              <a:buNone/>
            </a:pPr>
            <a:r>
              <a:rPr lang="fr-FR" altLang="de-DE" sz="2400" dirty="0">
                <a:solidFill>
                  <a:srgbClr val="333333"/>
                </a:solidFill>
                <a:latin typeface="Calibri Light"/>
              </a:rPr>
              <a:t>Qu'y </a:t>
            </a:r>
            <a:r>
              <a:rPr lang="fr-FR" altLang="de-DE" sz="2400" dirty="0" err="1">
                <a:solidFill>
                  <a:srgbClr val="333333"/>
                </a:solidFill>
                <a:latin typeface="Calibri Light"/>
              </a:rPr>
              <a:t>a-t-il</a:t>
            </a:r>
            <a:r>
              <a:rPr lang="fr-FR" altLang="de-DE" sz="2400" dirty="0">
                <a:solidFill>
                  <a:srgbClr val="333333"/>
                </a:solidFill>
                <a:latin typeface="Calibri Light"/>
              </a:rPr>
              <a:t> de particulier dans un salon?</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Salon</a:t>
            </a:r>
            <a:br>
              <a:rPr lang="fr-FR" altLang="de-DE" sz="3600">
                <a:solidFill>
                  <a:srgbClr val="004992"/>
                </a:solidFill>
                <a:latin typeface="Calibri Light"/>
              </a:rPr>
            </a:br>
            <a:r>
              <a:rPr lang="fr-FR" altLang="de-DE">
                <a:solidFill>
                  <a:srgbClr val="004992"/>
                </a:solidFill>
                <a:latin typeface="Calibri Light"/>
              </a:rPr>
              <a:t>Qu'avez-vous vu? Vous en être sûr à combien ?</a:t>
            </a:r>
          </a:p>
        </p:txBody>
      </p:sp>
      <p:sp>
        <p:nvSpPr>
          <p:cNvPr id="16998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Table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Chaises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Nappe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Horloge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Armoire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Fleurs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Peintures</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7"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a:solidFill>
                  <a:srgbClr val="004992"/>
                </a:solidFill>
                <a:latin typeface="Calibri Light"/>
              </a:rPr>
              <a:t>Salon</a:t>
            </a:r>
          </a:p>
        </p:txBody>
      </p:sp>
      <p:sp>
        <p:nvSpPr>
          <p:cNvPr id="172034"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Table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Chaises</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Nappe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Horloge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Armoire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Fleurs</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Peintures</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78</a:t>
            </a:fld>
            <a:endParaRPr lang="de-DE" altLang="de-DE"/>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
        <p:nvSpPr>
          <p:cNvPr id="16"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Transfert dans la vie quotidienne</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a:buClr>
                <a:srgbClr val="000000"/>
              </a:buClr>
            </a:pPr>
            <a:r>
              <a:rPr lang="fr-FR" sz="2400" b="1" dirty="0">
                <a:solidFill>
                  <a:srgbClr val="333333"/>
                </a:solidFill>
                <a:latin typeface="Calibri Light"/>
              </a:rPr>
              <a:t>Objectifs d’apprentissage:</a:t>
            </a:r>
          </a:p>
          <a:p>
            <a:pPr marL="342900" indent="-342900">
              <a:buClr>
                <a:srgbClr val="000000"/>
              </a:buClr>
              <a:buFont typeface="WingDings"/>
              <a:buChar char=""/>
            </a:pPr>
            <a:r>
              <a:rPr lang="fr-FR" sz="2000" dirty="0">
                <a:solidFill>
                  <a:srgbClr val="004992"/>
                </a:solidFill>
                <a:latin typeface="Calibri Light"/>
              </a:rPr>
              <a:t>Notre mémoire peut nous jouer des tours! </a:t>
            </a:r>
            <a:br>
              <a:rPr lang="fr-FR" sz="2000" dirty="0">
                <a:solidFill>
                  <a:srgbClr val="333333"/>
                </a:solidFill>
                <a:latin typeface="Calibri Light"/>
              </a:rPr>
            </a:br>
            <a:r>
              <a:rPr lang="fr-FR" sz="2000" dirty="0">
                <a:solidFill>
                  <a:srgbClr val="333333"/>
                </a:solidFill>
                <a:latin typeface="Calibri Light"/>
              </a:rPr>
              <a:t>Spécialement lors d’événements importants (bagarres, déclaration de témoins oculaires, etc.), gardez à l’esprit, si vous ne pouvez pas vous souvenir de manière vivace de la situation (de manière bien détaillée):</a:t>
            </a:r>
          </a:p>
          <a:p>
            <a:pPr marL="774827" lvl="3" indent="-342900">
              <a:spcBef>
                <a:spcPts val="1999"/>
              </a:spcBef>
              <a:buClr>
                <a:srgbClr val="000000"/>
              </a:buClr>
              <a:buFont typeface="WingDings"/>
              <a:buChar char=""/>
            </a:pPr>
            <a:r>
              <a:rPr lang="fr-FR" sz="2000" dirty="0">
                <a:solidFill>
                  <a:srgbClr val="004992"/>
                </a:solidFill>
                <a:latin typeface="Calibri Light"/>
              </a:rPr>
              <a:t>d’envisager l'éventualité que vous puissiez vous tromper!</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Transfert dans la vie quotidienne</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a:buClr>
                <a:srgbClr val="000000"/>
              </a:buClr>
            </a:pPr>
            <a:r>
              <a:rPr lang="fr-FR" sz="2400" b="1" dirty="0">
                <a:solidFill>
                  <a:srgbClr val="333333"/>
                </a:solidFill>
                <a:latin typeface="Calibri Light"/>
              </a:rPr>
              <a:t>Objectifs d’apprentissage:</a:t>
            </a:r>
          </a:p>
          <a:p>
            <a:pPr marL="342900" indent="-342900">
              <a:buClr>
                <a:srgbClr val="000000"/>
              </a:buClr>
              <a:buFont typeface="WingDings"/>
              <a:buChar char=""/>
            </a:pPr>
            <a:r>
              <a:rPr lang="fr-FR" sz="2000" dirty="0">
                <a:solidFill>
                  <a:srgbClr val="004992"/>
                </a:solidFill>
                <a:latin typeface="Calibri Light"/>
              </a:rPr>
              <a:t>Notre mémoire peut nous jouer des tours! </a:t>
            </a:r>
            <a:br>
              <a:rPr lang="fr-FR" sz="2000" dirty="0">
                <a:solidFill>
                  <a:srgbClr val="333333"/>
                </a:solidFill>
                <a:latin typeface="Calibri Light"/>
              </a:rPr>
            </a:br>
            <a:r>
              <a:rPr lang="fr-FR" sz="2000" dirty="0">
                <a:solidFill>
                  <a:srgbClr val="333333"/>
                </a:solidFill>
                <a:latin typeface="Calibri Light"/>
              </a:rPr>
              <a:t>Spécialement lors d’événements importants (bagarres, déclaration de témoins oculaires, etc.), gardez à l’esprit, si vous ne pouvez pas vous souvenir de manière vivace de la situation (de manière bien détaillée):</a:t>
            </a:r>
          </a:p>
          <a:p>
            <a:pPr marL="774827" lvl="3" indent="-342900">
              <a:spcBef>
                <a:spcPts val="1999"/>
              </a:spcBef>
              <a:buClr>
                <a:srgbClr val="000000"/>
              </a:buClr>
              <a:buFont typeface="WingDings"/>
              <a:buChar char=""/>
            </a:pPr>
            <a:r>
              <a:rPr lang="fr-FR" sz="2000" dirty="0">
                <a:solidFill>
                  <a:srgbClr val="004992"/>
                </a:solidFill>
                <a:latin typeface="Calibri Light"/>
              </a:rPr>
              <a:t>d’envisager l'éventualité que vous puissiez vous tromper!</a:t>
            </a:r>
          </a:p>
          <a:p>
            <a:pPr marL="774827" lvl="3" indent="-342900">
              <a:spcBef>
                <a:spcPts val="1999"/>
              </a:spcBef>
              <a:buClr>
                <a:srgbClr val="000000"/>
              </a:buClr>
              <a:buFont typeface="WingDings"/>
              <a:buChar char=""/>
            </a:pPr>
            <a:r>
              <a:rPr lang="fr-FR" sz="2000" dirty="0">
                <a:solidFill>
                  <a:srgbClr val="004992"/>
                </a:solidFill>
                <a:latin typeface="Calibri Light"/>
              </a:rPr>
              <a:t>de rechercher des informations supplémentaires (un témoin)!</a:t>
            </a:r>
            <a:endParaRPr lang="en-US"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80</a:t>
            </a:fld>
            <a:endParaRPr lang="de-DE" altLang="de-DE"/>
          </a:p>
        </p:txBody>
      </p:sp>
    </p:spTree>
    <p:extLst>
      <p:ext uri="{BB962C8B-B14F-4D97-AF65-F5344CB8AC3E}">
        <p14:creationId xmlns:p14="http://schemas.microsoft.com/office/powerpoint/2010/main" val="25958828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Transfert dans la vie quotidienne</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a:buClr>
                <a:srgbClr val="000000"/>
              </a:buClr>
            </a:pPr>
            <a:r>
              <a:rPr lang="fr-FR" sz="2400" b="1" dirty="0">
                <a:solidFill>
                  <a:srgbClr val="333333"/>
                </a:solidFill>
                <a:latin typeface="Calibri Light"/>
              </a:rPr>
              <a:t>Objectifs d’apprentissage:</a:t>
            </a:r>
          </a:p>
          <a:p>
            <a:pPr marL="342900" indent="-342900">
              <a:buClr>
                <a:srgbClr val="000000"/>
              </a:buClr>
              <a:buFont typeface="WingDings"/>
              <a:buChar char=""/>
            </a:pPr>
            <a:r>
              <a:rPr lang="fr-FR" sz="2000" dirty="0">
                <a:solidFill>
                  <a:srgbClr val="004992"/>
                </a:solidFill>
                <a:latin typeface="Calibri Light"/>
              </a:rPr>
              <a:t>Notre mémoire peut nous jouer des tours! </a:t>
            </a:r>
            <a:br>
              <a:rPr lang="fr-FR" sz="2000" dirty="0">
                <a:solidFill>
                  <a:srgbClr val="333333"/>
                </a:solidFill>
                <a:latin typeface="Calibri Light"/>
              </a:rPr>
            </a:br>
            <a:r>
              <a:rPr lang="fr-FR" sz="2000" dirty="0">
                <a:solidFill>
                  <a:srgbClr val="333333"/>
                </a:solidFill>
                <a:latin typeface="Calibri Light"/>
              </a:rPr>
              <a:t>Spécialement lors d’événements importants (bagarres, déclaration de témoins oculaires, etc.), gardez à l’esprit, si vous ne pouvez pas vous souvenir de manière vivace de la situation (de manière bien détaillée):</a:t>
            </a:r>
          </a:p>
          <a:p>
            <a:pPr marL="774827" lvl="3" indent="-342900">
              <a:spcBef>
                <a:spcPts val="1999"/>
              </a:spcBef>
              <a:buClr>
                <a:srgbClr val="000000"/>
              </a:buClr>
              <a:buFont typeface="WingDings"/>
              <a:buChar char=""/>
            </a:pPr>
            <a:r>
              <a:rPr lang="fr-FR" sz="2000" dirty="0">
                <a:solidFill>
                  <a:srgbClr val="004992"/>
                </a:solidFill>
                <a:latin typeface="Calibri Light"/>
              </a:rPr>
              <a:t>d’envisager l'éventualité que vous puissiez vous tromper!</a:t>
            </a:r>
          </a:p>
          <a:p>
            <a:pPr marL="774827" lvl="3" indent="-342900">
              <a:spcBef>
                <a:spcPts val="1999"/>
              </a:spcBef>
              <a:buClr>
                <a:srgbClr val="000000"/>
              </a:buClr>
              <a:buFont typeface="WingDings"/>
              <a:buChar char=""/>
            </a:pPr>
            <a:r>
              <a:rPr lang="fr-FR" sz="2000" dirty="0">
                <a:solidFill>
                  <a:srgbClr val="004992"/>
                </a:solidFill>
                <a:latin typeface="Calibri Light"/>
              </a:rPr>
              <a:t>de rechercher des informations supplémentaires (un témoin)!</a:t>
            </a:r>
            <a:br>
              <a:rPr lang="fr-FR" sz="2000" dirty="0">
                <a:solidFill>
                  <a:srgbClr val="004992"/>
                </a:solidFill>
                <a:latin typeface="Calibri Light"/>
              </a:rPr>
            </a:br>
            <a:r>
              <a:rPr lang="fr-FR" sz="2000" u="sng" dirty="0">
                <a:solidFill>
                  <a:srgbClr val="333333"/>
                </a:solidFill>
                <a:latin typeface="Calibri Light"/>
              </a:rPr>
              <a:t>Exemple:</a:t>
            </a:r>
            <a:r>
              <a:rPr lang="fr-FR" sz="2000" dirty="0">
                <a:solidFill>
                  <a:srgbClr val="333333"/>
                </a:solidFill>
                <a:latin typeface="Calibri Light"/>
              </a:rPr>
              <a:t> Si vous avez eu une querelle avec quelqu’un et que vous vous souvenez vaguement qu’il/elle vous a fait des remarques insultantes, considérez que votre mémoire vous a peut-être joué des tours ou que votre souvenir était peut-être déformé. Donc questionnez les gens qui étaient présents!</a:t>
            </a:r>
            <a:endParaRPr lang="en-US"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81</a:t>
            </a:fld>
            <a:endParaRPr lang="de-DE" altLang="de-DE"/>
          </a:p>
        </p:txBody>
      </p:sp>
    </p:spTree>
    <p:extLst>
      <p:ext uri="{BB962C8B-B14F-4D97-AF65-F5344CB8AC3E}">
        <p14:creationId xmlns:p14="http://schemas.microsoft.com/office/powerpoint/2010/main" val="15874480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3" name="Text Box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Quel rapport avec la psychose?</a:t>
            </a:r>
          </a:p>
        </p:txBody>
      </p:sp>
      <p:sp>
        <p:nvSpPr>
          <p:cNvPr id="4" name="Content Placeholder 3"/>
          <p:cNvSpPr>
            <a:spLocks noGrp="1"/>
          </p:cNvSpPr>
          <p:nvPr>
            <p:ph idx="1"/>
          </p:nvPr>
        </p:nvSpPr>
        <p:spPr/>
        <p:txBody>
          <a:bodyPr/>
          <a:lstStyle/>
          <a:p>
            <a:pPr lvl="0" defTabSz="914400" fontAlgn="base"/>
            <a:r>
              <a:rPr lang="fr-FR" altLang="de-DE" sz="2000" dirty="0">
                <a:solidFill>
                  <a:srgbClr val="333333"/>
                </a:solidFill>
                <a:latin typeface="Calibri Light"/>
                <a:cs typeface="Times New Roman" panose="02020603050405020304" pitchFamily="18" charset="0"/>
              </a:rPr>
              <a:t>Lors d’une psychose, les gens ont tendance à se souvenir de choses qui n’ont pas eu lieu ou qui se sont passées différemment.</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3" name="Text Box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Quel rapport avec la psychose?</a:t>
            </a:r>
          </a:p>
        </p:txBody>
      </p:sp>
      <p:sp>
        <p:nvSpPr>
          <p:cNvPr id="4" name="Content Placeholder 3"/>
          <p:cNvSpPr>
            <a:spLocks noGrp="1"/>
          </p:cNvSpPr>
          <p:nvPr>
            <p:ph idx="1"/>
          </p:nvPr>
        </p:nvSpPr>
        <p:spPr/>
        <p:txBody>
          <a:bodyPr/>
          <a:lstStyle/>
          <a:p>
            <a:pPr lvl="0" defTabSz="914400" fontAlgn="base"/>
            <a:r>
              <a:rPr lang="fr-FR" altLang="de-DE" sz="2000" dirty="0">
                <a:solidFill>
                  <a:srgbClr val="333333"/>
                </a:solidFill>
                <a:latin typeface="Calibri Light"/>
                <a:cs typeface="Times New Roman" panose="02020603050405020304" pitchFamily="18" charset="0"/>
              </a:rPr>
              <a:t>Lors d’une psychose, les gens ont tendance à se souvenir de choses qui n’ont pas eu lieu ou qui se sont passées différemment.</a:t>
            </a:r>
          </a:p>
          <a:p>
            <a:pPr lvl="0" defTabSz="914400" fontAlgn="base"/>
            <a:r>
              <a:rPr lang="fr-FR" altLang="de-DE" sz="2000" dirty="0">
                <a:solidFill>
                  <a:srgbClr val="004992"/>
                </a:solidFill>
                <a:latin typeface="Calibri Light"/>
                <a:cs typeface="Times New Roman" panose="02020603050405020304" pitchFamily="18" charset="0"/>
              </a:rPr>
              <a:t>Exemple:</a:t>
            </a:r>
            <a:r>
              <a:rPr lang="fr-FR" altLang="de-DE" sz="2000" dirty="0">
                <a:solidFill>
                  <a:srgbClr val="004992"/>
                </a:solidFill>
                <a:latin typeface="Calibri Light"/>
              </a:rPr>
              <a:t> </a:t>
            </a:r>
            <a:r>
              <a:rPr lang="fr-FR" altLang="de-DE" sz="2000" dirty="0">
                <a:solidFill>
                  <a:srgbClr val="333333"/>
                </a:solidFill>
                <a:latin typeface="Calibri Light"/>
              </a:rPr>
              <a:t>Carla se souvient avoir été recrutée pour une attaque terroriste.</a:t>
            </a:r>
          </a:p>
          <a:p>
            <a:pPr lvl="0" defTabSz="914400" fontAlgn="base"/>
            <a:r>
              <a:rPr lang="fr-FR" altLang="de-DE" sz="2000" dirty="0">
                <a:solidFill>
                  <a:srgbClr val="004992"/>
                </a:solidFill>
                <a:latin typeface="Calibri Light"/>
                <a:cs typeface="Times New Roman" panose="02020603050405020304" pitchFamily="18" charset="0"/>
              </a:rPr>
              <a:t>Contexte:</a:t>
            </a:r>
            <a:r>
              <a:rPr lang="fr-FR" altLang="de-DE" sz="2000" dirty="0">
                <a:solidFill>
                  <a:srgbClr val="004992"/>
                </a:solidFill>
                <a:latin typeface="Calibri Light"/>
              </a:rPr>
              <a:t> </a:t>
            </a:r>
            <a:r>
              <a:rPr lang="fr-FR" altLang="de-DE" sz="2000" dirty="0">
                <a:solidFill>
                  <a:srgbClr val="333333"/>
                </a:solidFill>
                <a:latin typeface="Calibri Light"/>
              </a:rPr>
              <a:t>Un homme ayant l’air de venir du Moyen-Orient est entré dans le bus et a demandé à Carla si le siège à côté d’elle était libre. Elle a interprété ce message comme un code pour tenter de la recruter et son souvenir a par la suite été transformée dans sa mémoire. Elle croyait se souvenir par exemple qu’il lui avait tendu une enveloppe et s’était présenté comme s’appelant Ali (elle n’a pas ajouté ces détails délibérément).</a:t>
            </a:r>
            <a:endParaRPr lang="de-DE" altLang="de-DE" sz="2000" b="1"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83</a:t>
            </a:fld>
            <a:endParaRPr lang="de-DE" altLang="de-DE"/>
          </a:p>
        </p:txBody>
      </p:sp>
    </p:spTree>
    <p:extLst>
      <p:ext uri="{BB962C8B-B14F-4D97-AF65-F5344CB8AC3E}">
        <p14:creationId xmlns:p14="http://schemas.microsoft.com/office/powerpoint/2010/main" val="4710834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3" name="Text Box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Quel rapport avec la psychose?</a:t>
            </a:r>
          </a:p>
        </p:txBody>
      </p:sp>
      <p:sp>
        <p:nvSpPr>
          <p:cNvPr id="4" name="Content Placeholder 3"/>
          <p:cNvSpPr>
            <a:spLocks noGrp="1"/>
          </p:cNvSpPr>
          <p:nvPr>
            <p:ph idx="1"/>
          </p:nvPr>
        </p:nvSpPr>
        <p:spPr/>
        <p:txBody>
          <a:bodyPr/>
          <a:lstStyle/>
          <a:p>
            <a:pPr lvl="0" defTabSz="914400" fontAlgn="base"/>
            <a:r>
              <a:rPr lang="fr-FR" altLang="de-DE" sz="2000" dirty="0">
                <a:solidFill>
                  <a:srgbClr val="333333"/>
                </a:solidFill>
                <a:latin typeface="Calibri Light"/>
                <a:cs typeface="Times New Roman" panose="02020603050405020304" pitchFamily="18" charset="0"/>
              </a:rPr>
              <a:t>Lors d’une psychose, les gens ont tendance à se souvenir de choses qui n’ont pas eu lieu ou qui se sont passées différemment.</a:t>
            </a:r>
          </a:p>
          <a:p>
            <a:pPr lvl="0" defTabSz="914400" fontAlgn="base"/>
            <a:r>
              <a:rPr lang="fr-FR" altLang="de-DE" sz="2000" dirty="0">
                <a:solidFill>
                  <a:srgbClr val="004992"/>
                </a:solidFill>
                <a:latin typeface="Calibri Light"/>
                <a:cs typeface="Times New Roman" panose="02020603050405020304" pitchFamily="18" charset="0"/>
              </a:rPr>
              <a:t>Exemple:</a:t>
            </a:r>
            <a:r>
              <a:rPr lang="fr-FR" altLang="de-DE" sz="2000" dirty="0">
                <a:solidFill>
                  <a:srgbClr val="004992"/>
                </a:solidFill>
                <a:latin typeface="Calibri Light"/>
              </a:rPr>
              <a:t> </a:t>
            </a:r>
            <a:r>
              <a:rPr lang="fr-FR" altLang="de-DE" sz="2000" dirty="0">
                <a:solidFill>
                  <a:srgbClr val="333333"/>
                </a:solidFill>
                <a:latin typeface="Calibri Light"/>
              </a:rPr>
              <a:t>Carla se souvient avoir été recrutée pour une attaque terroriste.</a:t>
            </a:r>
          </a:p>
          <a:p>
            <a:pPr lvl="0" defTabSz="914400" fontAlgn="base"/>
            <a:r>
              <a:rPr lang="fr-FR" altLang="de-DE" sz="2000" dirty="0">
                <a:solidFill>
                  <a:srgbClr val="004992"/>
                </a:solidFill>
                <a:latin typeface="Calibri Light"/>
                <a:cs typeface="Times New Roman" panose="02020603050405020304" pitchFamily="18" charset="0"/>
              </a:rPr>
              <a:t>Contexte:</a:t>
            </a:r>
            <a:r>
              <a:rPr lang="fr-FR" altLang="de-DE" sz="2000" dirty="0">
                <a:solidFill>
                  <a:srgbClr val="004992"/>
                </a:solidFill>
                <a:latin typeface="Calibri Light"/>
              </a:rPr>
              <a:t> </a:t>
            </a:r>
            <a:r>
              <a:rPr lang="fr-FR" altLang="de-DE" sz="2000" dirty="0">
                <a:solidFill>
                  <a:srgbClr val="333333"/>
                </a:solidFill>
                <a:latin typeface="Calibri Light"/>
              </a:rPr>
              <a:t>Un homme ayant l’air de venir du Moyen-Orient est entré dans le bus et a demandé à Carla si le siège à côté d’elle était libre. Elle a interprété ce message comme un code pour tenter de la recruter et son souvenir a par la suite été transformée dans sa mémoire. Elle croyait se souvenir par exemple qu’il lui avait tendu une enveloppe et s’était présenté comme s’appelant Ali (elle n’a pas ajouté ces détails délibérément).</a:t>
            </a:r>
            <a:endParaRPr lang="de-DE" altLang="de-DE" sz="2000" b="1" dirty="0">
              <a:solidFill>
                <a:srgbClr val="333333"/>
              </a:solidFill>
              <a:latin typeface="Calibri Light"/>
            </a:endParaRPr>
          </a:p>
          <a:p>
            <a:pPr lvl="0" defTabSz="914400" fontAlgn="base"/>
            <a:r>
              <a:rPr lang="fr-FR" altLang="de-DE" sz="2000" dirty="0">
                <a:solidFill>
                  <a:srgbClr val="333333"/>
                </a:solidFill>
                <a:latin typeface="Calibri Light"/>
                <a:cs typeface="Times New Roman" panose="02020603050405020304" pitchFamily="18" charset="0"/>
              </a:rPr>
              <a:t>Les souvenirs erronés ont plus de chance d’apparaître lorsqu’on est apeuré ou sous pression. Avant de tirer des conclusions, demandez-vous si vos hypothèses sont objectives et bien fondées! Prenez également en compte que, comparés à des souvenirs corrects, les souvenirs erronés sont souvent flous!</a:t>
            </a:r>
            <a:endParaRPr lang="en-US" sz="2000" dirty="0">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4F2D80D1-4F31-43C5-A577-B031D92CA6AF}" type="slidenum">
              <a:rPr lang="de-DE" altLang="de-DE" smtClean="0"/>
              <a:pPr>
                <a:defRPr/>
              </a:pPr>
              <a:t>84</a:t>
            </a:fld>
            <a:endParaRPr lang="de-DE" altLang="de-DE"/>
          </a:p>
        </p:txBody>
      </p:sp>
    </p:spTree>
    <p:extLst>
      <p:ext uri="{BB962C8B-B14F-4D97-AF65-F5344CB8AC3E}">
        <p14:creationId xmlns:p14="http://schemas.microsoft.com/office/powerpoint/2010/main" val="185099079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4F2D80D1-4F31-43C5-A577-B031D92CA6AF}" type="slidenum">
              <a:rPr lang="de-DE" altLang="de-DE" smtClean="0"/>
              <a:pPr>
                <a:defRPr/>
              </a:pPr>
              <a:t>85</a:t>
            </a:fld>
            <a:endParaRPr lang="de-DE" alt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b="0" spc="-10" dirty="0">
                <a:solidFill>
                  <a:srgbClr val="333333"/>
                </a:solidFill>
                <a:latin typeface="Calibri Light"/>
                <a:ea typeface="ＭＳ Ｐゴシック" panose="020B0600070205080204" pitchFamily="34" charset="-128"/>
                <a:cs typeface="Verdana"/>
              </a:rPr>
              <a:t>www.uke.de/mct_app</a:t>
            </a:r>
            <a:endParaRPr lang="de-DE" sz="1800" b="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1868667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86</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4235789503"/>
              </p:ext>
            </p:extLst>
          </p:nvPr>
        </p:nvGraphicFramePr>
        <p:xfrm>
          <a:off x="408954" y="2011680"/>
          <a:ext cx="11375999" cy="43586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r>
                        <a:rPr kumimoji="0" lang="en-GB"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endParaRPr kumimoji="0" lang="en-US"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Drawings/Zeichnungen: Robbery/Raub, Beach/Strand, Pool, Bank, Camping, Living room/Wohnzimmer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dirty="0">
                <a:solidFill>
                  <a:srgbClr val="004992"/>
                </a:solidFill>
                <a:latin typeface="Calibri Light"/>
              </a:rPr>
              <a:t>Est-ce que nous voyons et nous nous souvenons des mêmes choses?</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87</a:t>
            </a:fld>
            <a:endParaRPr lang="de-DE" altLang="de-DE"/>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408955" y="5703639"/>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2400" b="0" dirty="0">
                <a:solidFill>
                  <a:srgbClr val="333333"/>
                </a:solidFill>
                <a:latin typeface="Calibri Light"/>
                <a:cs typeface="Times New Roman" panose="02020603050405020304" pitchFamily="18" charset="0"/>
              </a:rPr>
              <a:t>Exemple: 3 peintres dessinent la même place d’un village espagnol</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dirty="0">
                <a:solidFill>
                  <a:srgbClr val="004992"/>
                </a:solidFill>
                <a:latin typeface="Calibri Light"/>
              </a:rPr>
              <a:t>S'il vous plaît regardez les différences dans les trois tableaux, par exemple, la taille et les couleurs! Quelles sont les choses qui ont été dépeintes différemment ou ont été omis ?</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88</a:t>
            </a:fld>
            <a:endParaRPr lang="de-DE" altLang="de-DE"/>
          </a:p>
        </p:txBody>
      </p:sp>
      <p:pic>
        <p:nvPicPr>
          <p:cNvPr id="14"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89445"/>
          <p:cNvSpPr txBox="1">
            <a:spLocks noChangeArrowheads="1"/>
          </p:cNvSpPr>
          <p:nvPr/>
        </p:nvSpPr>
        <p:spPr bwMode="auto">
          <a:xfrm>
            <a:off x="4558275" y="5661248"/>
            <a:ext cx="3041360"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Calibri Light"/>
                <a:cs typeface="Times New Roman" pitchFamily="18" charset="0"/>
              </a:rPr>
              <a:t>Helmut Schack</a:t>
            </a:r>
          </a:p>
        </p:txBody>
      </p:sp>
      <p:sp>
        <p:nvSpPr>
          <p:cNvPr id="18" name="Caption_189443"/>
          <p:cNvSpPr txBox="1">
            <a:spLocks noChangeArrowheads="1"/>
          </p:cNvSpPr>
          <p:nvPr/>
        </p:nvSpPr>
        <p:spPr bwMode="auto">
          <a:xfrm>
            <a:off x="8068678" y="5661248"/>
            <a:ext cx="3680277"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Calibri Light"/>
                <a:cs typeface="Times New Roman" pitchFamily="18" charset="0"/>
              </a:rPr>
              <a:t>Bernd Hampel</a:t>
            </a:r>
          </a:p>
        </p:txBody>
      </p:sp>
      <p:sp>
        <p:nvSpPr>
          <p:cNvPr id="19" name="Caption_189444"/>
          <p:cNvSpPr txBox="1">
            <a:spLocks noChangeArrowheads="1"/>
          </p:cNvSpPr>
          <p:nvPr/>
        </p:nvSpPr>
        <p:spPr bwMode="auto">
          <a:xfrm>
            <a:off x="408956" y="5661248"/>
            <a:ext cx="3361908"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Calibri Light"/>
                <a:cs typeface="Times New Roman" pitchFamily="18" charset="0"/>
              </a:rPr>
              <a:t>Andreas Weißgerber</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4573" name="Gerade Verbindung mit Pfeil 14"/>
          <p:cNvCxnSpPr>
            <a:cxnSpLocks noChangeShapeType="1"/>
          </p:cNvCxnSpPr>
          <p:nvPr/>
        </p:nvCxnSpPr>
        <p:spPr bwMode="auto">
          <a:xfrm flipV="1">
            <a:off x="10130888" y="2997200"/>
            <a:ext cx="480608"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194574" name="Gerade Verbindung mit Pfeil 15"/>
          <p:cNvCxnSpPr>
            <a:cxnSpLocks noChangeShapeType="1"/>
          </p:cNvCxnSpPr>
          <p:nvPr/>
        </p:nvCxnSpPr>
        <p:spPr bwMode="auto">
          <a:xfrm flipV="1">
            <a:off x="6192863" y="5013325"/>
            <a:ext cx="480608"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fr-FR" sz="3600" dirty="0">
                <a:solidFill>
                  <a:srgbClr val="004992"/>
                </a:solidFill>
                <a:latin typeface="Calibri Light"/>
              </a:rPr>
              <a:t>Chacun perçoit les choses différemment! Comme dans les trois tableaux: la même place du village, mais avec de nombreuses variations!</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89</a:t>
            </a:fld>
            <a:endParaRPr lang="de-DE" altLang="de-DE"/>
          </a:p>
        </p:txBody>
      </p:sp>
      <p:pic>
        <p:nvPicPr>
          <p:cNvPr id="20"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89445"/>
          <p:cNvSpPr txBox="1">
            <a:spLocks noChangeArrowheads="1"/>
          </p:cNvSpPr>
          <p:nvPr/>
        </p:nvSpPr>
        <p:spPr bwMode="auto">
          <a:xfrm>
            <a:off x="4558275" y="5661248"/>
            <a:ext cx="3041360" cy="954107"/>
          </a:xfrm>
          <a:prstGeom prst="rect">
            <a:avLst/>
          </a:prstGeom>
          <a:noFill/>
          <a:ln w="9525">
            <a:noFill/>
            <a:miter lim="800000"/>
            <a:headEnd/>
            <a:tailEnd/>
          </a:ln>
        </p:spPr>
        <p:txBody>
          <a:bodyPr>
            <a:spAutoFit/>
          </a:bodyPr>
          <a:lstStyle/>
          <a:p>
            <a:pPr algn="ctr" eaLnBrk="1" hangingPunct="1">
              <a:spcBef>
                <a:spcPct val="50000"/>
              </a:spcBef>
              <a:defRPr/>
            </a:pPr>
            <a:r>
              <a:rPr lang="fr-FR" sz="1400" b="0" dirty="0">
                <a:latin typeface="Calibri Light"/>
                <a:cs typeface="Times New Roman" pitchFamily="18" charset="0"/>
              </a:rPr>
              <a:t>Helmut </a:t>
            </a:r>
            <a:r>
              <a:rPr lang="fr-FR" sz="1400" b="0" dirty="0" err="1">
                <a:latin typeface="Calibri Light"/>
                <a:cs typeface="Times New Roman" pitchFamily="18" charset="0"/>
              </a:rPr>
              <a:t>Schack</a:t>
            </a:r>
            <a:r>
              <a:rPr lang="fr-FR" sz="1400" b="0" dirty="0">
                <a:latin typeface="Calibri Light"/>
                <a:cs typeface="Times New Roman" pitchFamily="18" charset="0"/>
              </a:rPr>
              <a:t>: La peinture a une couleur terreuse. Les palmiers ne sont pas aussi droits que dans les autres tableaux.</a:t>
            </a:r>
            <a:endParaRPr lang="de-DE" sz="1400" b="0" i="1" dirty="0">
              <a:solidFill>
                <a:srgbClr val="FF0000"/>
              </a:solidFill>
              <a:latin typeface="Calibri Light"/>
              <a:cs typeface="Times New Roman" pitchFamily="18" charset="0"/>
            </a:endParaRPr>
          </a:p>
        </p:txBody>
      </p:sp>
      <p:sp>
        <p:nvSpPr>
          <p:cNvPr id="24" name="Caption_189443"/>
          <p:cNvSpPr txBox="1">
            <a:spLocks noChangeArrowheads="1"/>
          </p:cNvSpPr>
          <p:nvPr/>
        </p:nvSpPr>
        <p:spPr bwMode="auto">
          <a:xfrm>
            <a:off x="8068678" y="5661248"/>
            <a:ext cx="3680277" cy="954107"/>
          </a:xfrm>
          <a:prstGeom prst="rect">
            <a:avLst/>
          </a:prstGeom>
          <a:noFill/>
          <a:ln w="9525">
            <a:noFill/>
            <a:miter lim="800000"/>
            <a:headEnd/>
            <a:tailEnd/>
          </a:ln>
        </p:spPr>
        <p:txBody>
          <a:bodyPr>
            <a:spAutoFit/>
          </a:bodyPr>
          <a:lstStyle/>
          <a:p>
            <a:pPr algn="ctr" eaLnBrk="1" hangingPunct="1">
              <a:spcBef>
                <a:spcPct val="50000"/>
              </a:spcBef>
              <a:defRPr/>
            </a:pPr>
            <a:r>
              <a:rPr lang="fr-FR" sz="1400" b="0" dirty="0">
                <a:latin typeface="Calibri Light"/>
                <a:cs typeface="Times New Roman" pitchFamily="18" charset="0"/>
              </a:rPr>
              <a:t>Bernd </a:t>
            </a:r>
            <a:r>
              <a:rPr lang="fr-FR" sz="1400" b="0" dirty="0" err="1">
                <a:latin typeface="Calibri Light"/>
                <a:cs typeface="Times New Roman" pitchFamily="18" charset="0"/>
              </a:rPr>
              <a:t>Hampel</a:t>
            </a:r>
            <a:r>
              <a:rPr lang="fr-FR" sz="1400" b="0" dirty="0">
                <a:latin typeface="Calibri Light"/>
                <a:cs typeface="Times New Roman" pitchFamily="18" charset="0"/>
              </a:rPr>
              <a:t>: Dans cette peinture les </a:t>
            </a:r>
            <a:r>
              <a:rPr lang="fr-FR" sz="1400" b="0" dirty="0" err="1">
                <a:latin typeface="Calibri Light"/>
                <a:cs typeface="Times New Roman" pitchFamily="18" charset="0"/>
              </a:rPr>
              <a:t>objectis</a:t>
            </a:r>
            <a:r>
              <a:rPr lang="fr-FR" sz="1400" b="0" dirty="0">
                <a:latin typeface="Calibri Light"/>
                <a:cs typeface="Times New Roman" pitchFamily="18" charset="0"/>
              </a:rPr>
              <a:t> sont très rapprochés. Contrairement aux deux autres tableaux, le mur à gauche a trois arches (voir cercles).</a:t>
            </a:r>
            <a:endParaRPr lang="de-DE" sz="1400" b="0" dirty="0">
              <a:latin typeface="Calibri Light"/>
              <a:cs typeface="Times New Roman" pitchFamily="18" charset="0"/>
            </a:endParaRPr>
          </a:p>
        </p:txBody>
      </p:sp>
      <p:sp>
        <p:nvSpPr>
          <p:cNvPr id="25" name="Caption_189444"/>
          <p:cNvSpPr txBox="1">
            <a:spLocks noChangeArrowheads="1"/>
          </p:cNvSpPr>
          <p:nvPr/>
        </p:nvSpPr>
        <p:spPr bwMode="auto">
          <a:xfrm>
            <a:off x="408955" y="5661248"/>
            <a:ext cx="3361908" cy="1169551"/>
          </a:xfrm>
          <a:prstGeom prst="rect">
            <a:avLst/>
          </a:prstGeom>
          <a:noFill/>
          <a:ln w="9525">
            <a:noFill/>
            <a:miter lim="800000"/>
            <a:headEnd/>
            <a:tailEnd/>
          </a:ln>
        </p:spPr>
        <p:txBody>
          <a:bodyPr>
            <a:spAutoFit/>
          </a:bodyPr>
          <a:lstStyle/>
          <a:p>
            <a:pPr algn="ctr" eaLnBrk="1" hangingPunct="1">
              <a:spcBef>
                <a:spcPct val="50000"/>
              </a:spcBef>
              <a:defRPr/>
            </a:pPr>
            <a:r>
              <a:rPr lang="fr-FR" sz="1400" b="0" dirty="0">
                <a:latin typeface="Calibri Light"/>
                <a:cs typeface="Times New Roman" pitchFamily="18" charset="0"/>
              </a:rPr>
              <a:t>Andreas </a:t>
            </a:r>
            <a:r>
              <a:rPr lang="fr-FR" sz="1400" b="0" dirty="0" err="1">
                <a:latin typeface="Calibri Light"/>
                <a:cs typeface="Times New Roman" pitchFamily="18" charset="0"/>
              </a:rPr>
              <a:t>Weißgerber</a:t>
            </a:r>
            <a:r>
              <a:rPr lang="fr-FR" sz="1400" b="0" dirty="0">
                <a:latin typeface="Calibri Light"/>
                <a:cs typeface="Times New Roman" pitchFamily="18" charset="0"/>
              </a:rPr>
              <a:t>: La place du village est très colorée. La maison rose vers la droite (voir les flèches) est bleue dans la peinture de M. </a:t>
            </a:r>
            <a:r>
              <a:rPr lang="fr-FR" sz="1400" b="0" dirty="0" err="1">
                <a:latin typeface="Calibri Light"/>
                <a:cs typeface="Times New Roman" pitchFamily="18" charset="0"/>
              </a:rPr>
              <a:t>Hampel</a:t>
            </a:r>
            <a:r>
              <a:rPr lang="fr-FR" sz="1400" b="0" dirty="0">
                <a:latin typeface="Calibri Light"/>
                <a:cs typeface="Times New Roman" pitchFamily="18" charset="0"/>
              </a:rPr>
              <a:t> et rouge dans celui de M. </a:t>
            </a:r>
            <a:r>
              <a:rPr lang="fr-FR" sz="1400" b="0" dirty="0" err="1">
                <a:latin typeface="Calibri Light"/>
                <a:cs typeface="Times New Roman" pitchFamily="18" charset="0"/>
              </a:rPr>
              <a:t>Schack</a:t>
            </a:r>
            <a:r>
              <a:rPr lang="fr-FR" sz="1400" b="0" dirty="0">
                <a:latin typeface="Calibri Light"/>
                <a:cs typeface="Times New Roman" pitchFamily="18" charset="0"/>
              </a:rPr>
              <a:t>.</a:t>
            </a:r>
            <a:endParaRPr lang="de-DE" sz="1400" b="0" i="1" dirty="0">
              <a:solidFill>
                <a:srgbClr val="FF0000"/>
              </a:solidFill>
              <a:latin typeface="Calibri Light"/>
              <a:cs typeface="Times New Roman" pitchFamily="18" charset="0"/>
            </a:endParaRPr>
          </a:p>
        </p:txBody>
      </p:sp>
      <p:sp>
        <p:nvSpPr>
          <p:cNvPr id="27" name="Oval 8"/>
          <p:cNvSpPr>
            <a:spLocks noChangeArrowheads="1"/>
          </p:cNvSpPr>
          <p:nvPr/>
        </p:nvSpPr>
        <p:spPr bwMode="auto">
          <a:xfrm>
            <a:off x="8226325" y="4671442"/>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8" name="Oval 9"/>
          <p:cNvSpPr>
            <a:spLocks noChangeArrowheads="1"/>
          </p:cNvSpPr>
          <p:nvPr/>
        </p:nvSpPr>
        <p:spPr bwMode="auto">
          <a:xfrm>
            <a:off x="665485" y="418317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9" name="Oval 9"/>
          <p:cNvSpPr>
            <a:spLocks noChangeArrowheads="1"/>
          </p:cNvSpPr>
          <p:nvPr/>
        </p:nvSpPr>
        <p:spPr bwMode="auto">
          <a:xfrm>
            <a:off x="4657427" y="4005064"/>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cxnSp>
        <p:nvCxnSpPr>
          <p:cNvPr id="30" name="Gerade Verbindung mit Pfeil 12"/>
          <p:cNvCxnSpPr>
            <a:cxnSpLocks noChangeShapeType="1"/>
          </p:cNvCxnSpPr>
          <p:nvPr/>
        </p:nvCxnSpPr>
        <p:spPr bwMode="auto">
          <a:xfrm flipV="1">
            <a:off x="2569195" y="4183175"/>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31" name="Gerade Verbindung mit Pfeil 14"/>
          <p:cNvCxnSpPr>
            <a:cxnSpLocks noChangeShapeType="1"/>
          </p:cNvCxnSpPr>
          <p:nvPr/>
        </p:nvCxnSpPr>
        <p:spPr bwMode="auto">
          <a:xfrm flipV="1">
            <a:off x="10274051" y="4526979"/>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32" name="Gerade Verbindung mit Pfeil 15"/>
          <p:cNvCxnSpPr>
            <a:cxnSpLocks noChangeShapeType="1"/>
          </p:cNvCxnSpPr>
          <p:nvPr/>
        </p:nvCxnSpPr>
        <p:spPr bwMode="auto">
          <a:xfrm flipV="1">
            <a:off x="6241281" y="3895837"/>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aption_15"/>
          <p:cNvSpPr txBox="1">
            <a:spLocks noChangeArrowheads="1"/>
          </p:cNvSpPr>
          <p:nvPr/>
        </p:nvSpPr>
        <p:spPr bwMode="auto">
          <a:xfrm>
            <a:off x="7467600" y="1772816"/>
            <a:ext cx="4035417" cy="738664"/>
          </a:xfrm>
          <a:prstGeom prst="rect">
            <a:avLst/>
          </a:prstGeom>
          <a:noFill/>
          <a:ln w="9525">
            <a:noFill/>
            <a:miter lim="800000"/>
            <a:headEnd/>
            <a:tailEnd/>
          </a:ln>
        </p:spPr>
        <p:txBody>
          <a:bodyPr>
            <a:spAutoFit/>
          </a:bodyPr>
          <a:lstStyle/>
          <a:p>
            <a:pPr eaLnBrk="1" hangingPunct="1">
              <a:spcBef>
                <a:spcPct val="50000"/>
              </a:spcBef>
              <a:defRPr/>
            </a:pPr>
            <a:r>
              <a:rPr lang="fr-FR" sz="1400" b="0">
                <a:latin typeface="Calibri Light"/>
                <a:cs typeface="Times New Roman" pitchFamily="18" charset="0"/>
              </a:rPr>
              <a:t>Photo de la place du village d'origine: S'il vous plaît noter que les deux voitures n'étaient pas là quand les peintures ont été faites.</a:t>
            </a:r>
            <a:endParaRPr lang="de-DE" sz="1400" b="0" dirty="0">
              <a:latin typeface="Calibri Light"/>
              <a:cs typeface="Times New Roman" pitchFamily="18" charset="0"/>
            </a:endParaRPr>
          </a:p>
        </p:txBody>
      </p:sp>
      <p:sp>
        <p:nvSpPr>
          <p:cNvPr id="10251" name="Text Box 11"/>
          <p:cNvSpPr txBox="1">
            <a:spLocks noChangeArrowheads="1"/>
          </p:cNvSpPr>
          <p:nvPr/>
        </p:nvSpPr>
        <p:spPr bwMode="auto">
          <a:xfrm>
            <a:off x="408955" y="1813842"/>
            <a:ext cx="11376000" cy="369332"/>
          </a:xfrm>
          <a:prstGeom prst="rect">
            <a:avLst/>
          </a:prstGeom>
          <a:noFill/>
          <a:ln w="9525">
            <a:noFill/>
            <a:miter lim="800000"/>
            <a:headEnd/>
            <a:tailEnd/>
          </a:ln>
        </p:spPr>
        <p:txBody>
          <a:bodyPr>
            <a:spAutoFit/>
          </a:bodyPr>
          <a:lstStyle/>
          <a:p>
            <a:pPr eaLnBrk="1" hangingPunct="1">
              <a:defRPr/>
            </a:pPr>
            <a:r>
              <a:rPr lang="fr-FR" sz="1800" b="0" dirty="0">
                <a:solidFill>
                  <a:srgbClr val="FFFFFF"/>
                </a:solidFill>
                <a:latin typeface="Calibri Light"/>
              </a:rPr>
              <a:t>Notre mémoire ne fonctionne pas comme un appareil photo! On peut se tromper.</a:t>
            </a:r>
            <a:endParaRPr lang="de-DE" sz="1800" b="0" dirty="0">
              <a:solidFill>
                <a:srgbClr val="FFFFFF"/>
              </a:solidFill>
              <a:latin typeface="Calibri Light"/>
              <a:cs typeface="Times New Roman" pitchFamily="18" charset="0"/>
            </a:endParaRPr>
          </a:p>
        </p:txBody>
      </p:sp>
      <p:sp>
        <p:nvSpPr>
          <p:cNvPr id="5" name="Title 4"/>
          <p:cNvSpPr>
            <a:spLocks noGrp="1"/>
          </p:cNvSpPr>
          <p:nvPr>
            <p:ph type="title"/>
          </p:nvPr>
        </p:nvSpPr>
        <p:spPr/>
        <p:txBody>
          <a:bodyPr/>
          <a:lstStyle/>
          <a:p>
            <a:r>
              <a:rPr lang="fr-FR" sz="3600" dirty="0">
                <a:solidFill>
                  <a:srgbClr val="004992"/>
                </a:solidFill>
                <a:latin typeface="Calibri Light"/>
              </a:rPr>
              <a:t>Notre mémoire ne fonctionne pas comme un appareil photo! On peut se tromper.</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D0A0A3BE-A4D2-4767-B3F9-BDE3D4D050E5}" type="slidenum">
              <a:rPr lang="de-DE" altLang="de-DE" smtClean="0"/>
              <a:pPr>
                <a:defRPr/>
              </a:pPr>
              <a:t>90</a:t>
            </a:fld>
            <a:endParaRPr lang="de-DE" altLang="de-DE"/>
          </a:p>
        </p:txBody>
      </p:sp>
      <p:pic>
        <p:nvPicPr>
          <p:cNvPr id="19"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4495" y="1772816"/>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afik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05044" y="4149081"/>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55750" y="4149080"/>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5275" y="4149081"/>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18"/>
          <p:cNvSpPr txBox="1">
            <a:spLocks noChangeArrowheads="1"/>
          </p:cNvSpPr>
          <p:nvPr/>
        </p:nvSpPr>
        <p:spPr bwMode="auto">
          <a:xfrm>
            <a:off x="913011" y="5795000"/>
            <a:ext cx="2448271" cy="1015663"/>
          </a:xfrm>
          <a:prstGeom prst="rect">
            <a:avLst/>
          </a:prstGeom>
          <a:noFill/>
          <a:ln w="9525">
            <a:noFill/>
            <a:miter lim="800000"/>
            <a:headEnd/>
            <a:tailEnd/>
          </a:ln>
        </p:spPr>
        <p:txBody>
          <a:bodyPr wrap="square">
            <a:spAutoFit/>
          </a:bodyPr>
          <a:lstStyle/>
          <a:p>
            <a:pPr algn="ctr">
              <a:spcBef>
                <a:spcPct val="50000"/>
              </a:spcBef>
              <a:defRPr/>
            </a:pPr>
            <a:r>
              <a:rPr lang="fr-FR" sz="1200" b="0" dirty="0">
                <a:latin typeface="Calibri Light"/>
                <a:cs typeface="Times New Roman" pitchFamily="18" charset="0"/>
              </a:rPr>
              <a:t>Andreas </a:t>
            </a:r>
            <a:r>
              <a:rPr lang="fr-FR" sz="1200" b="0" dirty="0" err="1">
                <a:latin typeface="Calibri Light"/>
                <a:cs typeface="Times New Roman" pitchFamily="18" charset="0"/>
              </a:rPr>
              <a:t>Weißgerber</a:t>
            </a:r>
            <a:r>
              <a:rPr lang="fr-FR" sz="1200" b="0" dirty="0">
                <a:latin typeface="Calibri Light"/>
                <a:cs typeface="Times New Roman" pitchFamily="18" charset="0"/>
              </a:rPr>
              <a:t>: Les proportions sont cohérentes, mais les couleurs ne correspondent pas (par exemple, les murs de pierre sont pas verts).</a:t>
            </a:r>
            <a:endParaRPr lang="de-DE" sz="1200" b="0" dirty="0">
              <a:latin typeface="Calibri Light"/>
              <a:cs typeface="Times New Roman" pitchFamily="18" charset="0"/>
            </a:endParaRPr>
          </a:p>
        </p:txBody>
      </p:sp>
      <p:sp>
        <p:nvSpPr>
          <p:cNvPr id="25" name="Caption_17"/>
          <p:cNvSpPr txBox="1">
            <a:spLocks noChangeArrowheads="1"/>
          </p:cNvSpPr>
          <p:nvPr/>
        </p:nvSpPr>
        <p:spPr bwMode="auto">
          <a:xfrm>
            <a:off x="5085276" y="5795001"/>
            <a:ext cx="1990969" cy="461665"/>
          </a:xfrm>
          <a:prstGeom prst="rect">
            <a:avLst/>
          </a:prstGeom>
          <a:noFill/>
          <a:ln w="9525">
            <a:noFill/>
            <a:miter lim="800000"/>
            <a:headEnd/>
            <a:tailEnd/>
          </a:ln>
        </p:spPr>
        <p:txBody>
          <a:bodyPr>
            <a:spAutoFit/>
          </a:bodyPr>
          <a:lstStyle/>
          <a:p>
            <a:pPr algn="ctr">
              <a:spcBef>
                <a:spcPct val="50000"/>
              </a:spcBef>
              <a:defRPr/>
            </a:pPr>
            <a:r>
              <a:rPr lang="fr-FR" sz="1200" b="0">
                <a:latin typeface="Calibri Light"/>
                <a:cs typeface="Times New Roman" pitchFamily="18" charset="0"/>
              </a:rPr>
              <a:t>Helmut Schack: Les palmiers originaux sont très droits.</a:t>
            </a:r>
            <a:endParaRPr lang="de-DE" sz="1200" b="0" dirty="0">
              <a:latin typeface="Calibri Light"/>
              <a:cs typeface="Times New Roman" pitchFamily="18" charset="0"/>
            </a:endParaRPr>
          </a:p>
        </p:txBody>
      </p:sp>
      <p:sp>
        <p:nvSpPr>
          <p:cNvPr id="26" name="Caption_19"/>
          <p:cNvSpPr txBox="1">
            <a:spLocks noChangeArrowheads="1"/>
          </p:cNvSpPr>
          <p:nvPr/>
        </p:nvSpPr>
        <p:spPr bwMode="auto">
          <a:xfrm>
            <a:off x="8905044" y="5795001"/>
            <a:ext cx="2405259" cy="646331"/>
          </a:xfrm>
          <a:prstGeom prst="rect">
            <a:avLst/>
          </a:prstGeom>
          <a:noFill/>
          <a:ln w="9525">
            <a:noFill/>
            <a:miter lim="800000"/>
            <a:headEnd/>
            <a:tailEnd/>
          </a:ln>
        </p:spPr>
        <p:txBody>
          <a:bodyPr>
            <a:spAutoFit/>
          </a:bodyPr>
          <a:lstStyle/>
          <a:p>
            <a:pPr algn="ctr">
              <a:spcBef>
                <a:spcPct val="50000"/>
              </a:spcBef>
              <a:defRPr/>
            </a:pPr>
            <a:r>
              <a:rPr lang="fr-FR" sz="1200" b="0">
                <a:latin typeface="Calibri Light"/>
                <a:cs typeface="Times New Roman" pitchFamily="18" charset="0"/>
              </a:rPr>
              <a:t>Bernd Hampel: Il n'y a que deux arches sur le mur à gauche (voir cercle rouge).</a:t>
            </a:r>
            <a:endParaRPr lang="de-DE" sz="1200" b="0" dirty="0">
              <a:latin typeface="Calibri Light"/>
              <a:cs typeface="Times New Roman" pitchFamily="18" charset="0"/>
            </a:endParaRPr>
          </a:p>
        </p:txBody>
      </p:sp>
      <p:sp>
        <p:nvSpPr>
          <p:cNvPr id="28" name="Oval 8"/>
          <p:cNvSpPr>
            <a:spLocks noChangeArrowheads="1"/>
          </p:cNvSpPr>
          <p:nvPr/>
        </p:nvSpPr>
        <p:spPr bwMode="auto">
          <a:xfrm>
            <a:off x="8975322" y="5084763"/>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9" name="Oval 8"/>
          <p:cNvSpPr>
            <a:spLocks noChangeArrowheads="1"/>
          </p:cNvSpPr>
          <p:nvPr/>
        </p:nvSpPr>
        <p:spPr bwMode="auto">
          <a:xfrm>
            <a:off x="4920307" y="2539752"/>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2"/>
          <p:cNvGraphicFramePr>
            <a:graphicFrameLocks noGrp="1"/>
          </p:cNvGraphicFramePr>
          <p:nvPr>
            <p:extLst>
              <p:ext uri="{D42A27DB-BD31-4B8C-83A1-F6EECF244321}">
                <p14:modId xmlns:p14="http://schemas.microsoft.com/office/powerpoint/2010/main" val="998312421"/>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r>
                        <a:rPr kumimoji="0" lang="en-GB" sz="1000" b="0" i="0" u="none" strike="noStrike" cap="none" normalizeH="0" baseline="0" dirty="0">
                          <a:ln>
                            <a:noFill/>
                          </a:ln>
                          <a:solidFill>
                            <a:srgbClr val="333333"/>
                          </a:solidFill>
                          <a:effectLst/>
                          <a:latin typeface="Calibri Light"/>
                          <a:cs typeface="Times New Roman" pitchFamily="18" charset="0"/>
                        </a:rPr>
                        <a: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Private/</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Untitled/</a:t>
                      </a:r>
                      <a:r>
                        <a:rPr kumimoji="0" lang="en-GB" sz="1000" b="0" i="0" u="none" strike="noStrike" cap="none" normalizeH="0" baseline="0" dirty="0" err="1">
                          <a:ln>
                            <a:noFill/>
                          </a:ln>
                          <a:solidFill>
                            <a:srgbClr val="333333"/>
                          </a:solidFill>
                          <a:effectLst/>
                          <a:latin typeface="Calibri Light"/>
                        </a:rPr>
                        <a:t>ohne</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Titel</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PP</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Paintings of Spanish village square/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Gemälde eines spanischen Dortplatzes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5"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284021117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4801</Words>
  <Application>Microsoft Office PowerPoint</Application>
  <PresentationFormat>Benutzerdefiniert</PresentationFormat>
  <Paragraphs>777</Paragraphs>
  <Slides>91</Slides>
  <Notes>91</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91</vt:i4>
      </vt:variant>
    </vt:vector>
  </HeadingPairs>
  <TitlesOfParts>
    <vt:vector size="100" baseType="lpstr">
      <vt:lpstr>Arial</vt:lpstr>
      <vt:lpstr>Calibri</vt:lpstr>
      <vt:lpstr>Calibri Light</vt:lpstr>
      <vt:lpstr>Symbol</vt:lpstr>
      <vt:lpstr>Times New Roman</vt:lpstr>
      <vt:lpstr>Verdana</vt:lpstr>
      <vt:lpstr>WingDings</vt:lpstr>
      <vt:lpstr>WingDings</vt:lpstr>
      <vt:lpstr>UKE_PPT-Vorlage_16zu9</vt:lpstr>
      <vt:lpstr>MCT 5 B – Mémoire</vt:lpstr>
      <vt:lpstr>Mémoire</vt:lpstr>
      <vt:lpstr>Mémoire</vt:lpstr>
      <vt:lpstr>Mémoire</vt:lpstr>
      <vt:lpstr>Mémoire</vt:lpstr>
      <vt:lpstr>Mémoire</vt:lpstr>
      <vt:lpstr>Comment mieux mémoriser?</vt:lpstr>
      <vt:lpstr>Comment mieux mémoriser?</vt:lpstr>
      <vt:lpstr>Comment mieux mémoriser?</vt:lpstr>
      <vt:lpstr>Comment mieux mémoriser?</vt:lpstr>
      <vt:lpstr>Comment mieux mémoriser?</vt:lpstr>
      <vt:lpstr>Comment mieux mémoriser?</vt:lpstr>
      <vt:lpstr>Est-ce que notre mémoire marche comme un magnétoscope? (pour un exercice alternatif, regardez la fin de la présentation)</vt:lpstr>
      <vt:lpstr>Est-ce que notre mémoire marche comme un magnétoscope? (pour un exercice alternatif, regardez la fin de la présentation)</vt:lpstr>
      <vt:lpstr>Plus tard deux photographies étaient montrées. Les participants devaient décider quelle photo, ils avaient vu initialement. Pensez-vous que la mémoire peut être trompée? </vt:lpstr>
      <vt:lpstr>Notre mémorisation ne correspond pas parfaitement à la réalité!</vt:lpstr>
      <vt:lpstr>Notre mémorisation ne correspond pas parfaitement à la réalité!</vt:lpstr>
      <vt:lpstr>Exercice</vt:lpstr>
      <vt:lpstr>Exercice</vt:lpstr>
      <vt:lpstr>Exercice</vt:lpstr>
      <vt:lpstr>PowerPoint-Präsentation</vt:lpstr>
      <vt:lpstr>Le forgeron Qu’avez-vous vu? Vous en être sûr à combien?</vt:lpstr>
      <vt:lpstr>Le forgeron</vt:lpstr>
      <vt:lpstr>PowerPoint-Präsentation</vt:lpstr>
      <vt:lpstr>Bateau de pirates Qu'avez-vous vu? Vous en être sûr à combien ?</vt:lpstr>
      <vt:lpstr>Bateau de pirates</vt:lpstr>
      <vt:lpstr>Souvenirs erronés!</vt:lpstr>
      <vt:lpstr>Souvenirs erronés!</vt:lpstr>
      <vt:lpstr>Souvenirs erronés!</vt:lpstr>
      <vt:lpstr>Erreurs de mémoire</vt:lpstr>
      <vt:lpstr>Erreurs de mémoire</vt:lpstr>
      <vt:lpstr>Erreurs de mémoire</vt:lpstr>
      <vt:lpstr>Erreurs de mémoire</vt:lpstr>
      <vt:lpstr>Souvenirs erronés</vt:lpstr>
      <vt:lpstr>Souvenirs erronés</vt:lpstr>
      <vt:lpstr>Souvenirs erronés</vt:lpstr>
      <vt:lpstr>Souvenirs erronés</vt:lpstr>
      <vt:lpstr>Pourquoi faisons-nous cela?</vt:lpstr>
      <vt:lpstr>Pourquoi faisons-nous cela?</vt:lpstr>
      <vt:lpstr>Pourquoi faisons-nous cela?</vt:lpstr>
      <vt:lpstr>Comment les erreurs de mémoire favorisent les mauvaises interprétations dans la psychose - exemples</vt:lpstr>
      <vt:lpstr>Exercice 2</vt:lpstr>
      <vt:lpstr>Exercice 2</vt:lpstr>
      <vt:lpstr>PowerPoint-Präsentation</vt:lpstr>
      <vt:lpstr>Braqueurs de banque Qu'est que vous n'avez pas vu? Vous en être sûr à combien?</vt:lpstr>
      <vt:lpstr>Braqueurs de banque</vt:lpstr>
      <vt:lpstr>PowerPoint-Präsentation</vt:lpstr>
      <vt:lpstr>Salle de classe Qu'est que vous n'avez pas vu? Vous en être sûr à combien?</vt:lpstr>
      <vt:lpstr>Salle de classe</vt:lpstr>
      <vt:lpstr>Facultatif: Clip vidéo</vt:lpstr>
      <vt:lpstr>PowerPoint-Präsentation</vt:lpstr>
      <vt:lpstr>A la plage Qu'est que vous n'avez pas vu? Vous en être sûr à combien?</vt:lpstr>
      <vt:lpstr>A la plage</vt:lpstr>
      <vt:lpstr>PowerPoint-Präsentation</vt:lpstr>
      <vt:lpstr>Brainstorming</vt:lpstr>
      <vt:lpstr>Dans un magasin Qu'avez-vous vu? Vous en être sûr à combien ?</vt:lpstr>
      <vt:lpstr>Dans un magasin</vt:lpstr>
      <vt:lpstr>PowerPoint-Präsentation</vt:lpstr>
      <vt:lpstr>Brainstorming</vt:lpstr>
      <vt:lpstr>A la piscine Qu'avez-vous vu? Vous en être sûr à combien?</vt:lpstr>
      <vt:lpstr>A la piscine</vt:lpstr>
      <vt:lpstr>PowerPoint-Präsentation</vt:lpstr>
      <vt:lpstr>L'artiste Qu'est que vous n'avez pas vu? Vous en être sûr à combien?</vt:lpstr>
      <vt:lpstr>L'artiste</vt:lpstr>
      <vt:lpstr>PowerPoint-Präsentation</vt:lpstr>
      <vt:lpstr>A la banque Qu'est que vous n'avez pas vu? Vous en être sûr à combien?</vt:lpstr>
      <vt:lpstr>A la banque</vt:lpstr>
      <vt:lpstr>PowerPoint-Präsentation</vt:lpstr>
      <vt:lpstr>Le camping Qu'est que vous n'avez pas vu? Vous en être sûr à combien?</vt:lpstr>
      <vt:lpstr>Le camping</vt:lpstr>
      <vt:lpstr>PowerPoint-Präsentation</vt:lpstr>
      <vt:lpstr>Brainstorming</vt:lpstr>
      <vt:lpstr>Au Zoo Qu'avez-vous vu? Vous en être sûr à combien ?</vt:lpstr>
      <vt:lpstr>Au Zoo</vt:lpstr>
      <vt:lpstr>PowerPoint-Präsentation</vt:lpstr>
      <vt:lpstr>Brainstorming</vt:lpstr>
      <vt:lpstr>Salon Qu'avez-vous vu? Vous en être sûr à combien ?</vt:lpstr>
      <vt:lpstr>Salon</vt:lpstr>
      <vt:lpstr>Transfert dans la vie quotidienne</vt:lpstr>
      <vt:lpstr>Transfert dans la vie quotidienne</vt:lpstr>
      <vt:lpstr>Transfert dans la vie quotidienne</vt:lpstr>
      <vt:lpstr>Quel rapport avec la psychose?</vt:lpstr>
      <vt:lpstr>Quel rapport avec la psychose?</vt:lpstr>
      <vt:lpstr>Quel rapport avec la psychose?</vt:lpstr>
      <vt:lpstr>Merci de votre attention!</vt:lpstr>
      <vt:lpstr>PowerPoint-Präsentation</vt:lpstr>
      <vt:lpstr>Est-ce que nous voyons et nous nous souvenons des mêmes choses?</vt:lpstr>
      <vt:lpstr>S'il vous plaît regardez les différences dans les trois tableaux, par exemple, la taille et les couleurs! Quelles sont les choses qui ont été dépeintes différemment ou ont été omis ?</vt:lpstr>
      <vt:lpstr>Chacun perçoit les choses différemment! Comme dans les trois tableaux: la même place du village, mais avec de nombreuses variations!</vt:lpstr>
      <vt:lpstr>Notre mémoire ne fonctionne pas comme un appareil photo! On peut se tromper.</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317</cp:revision>
  <dcterms:created xsi:type="dcterms:W3CDTF">2004-06-30T16:15:23Z</dcterms:created>
  <dcterms:modified xsi:type="dcterms:W3CDTF">2021-09-17T10:26:25Z</dcterms:modified>
</cp:coreProperties>
</file>