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Lst>
  <p:notesMasterIdLst>
    <p:notesMasterId r:id="rId71"/>
  </p:notesMasterIdLst>
  <p:handoutMasterIdLst>
    <p:handoutMasterId r:id="rId72"/>
  </p:handoutMasterIdLst>
  <p:sldIdLst>
    <p:sldId id="685" r:id="rId2"/>
    <p:sldId id="540" r:id="rId3"/>
    <p:sldId id="668" r:id="rId4"/>
    <p:sldId id="669" r:id="rId5"/>
    <p:sldId id="670" r:id="rId6"/>
    <p:sldId id="671" r:id="rId7"/>
    <p:sldId id="658" r:id="rId8"/>
    <p:sldId id="674" r:id="rId9"/>
    <p:sldId id="675" r:id="rId10"/>
    <p:sldId id="676" r:id="rId11"/>
    <p:sldId id="677" r:id="rId12"/>
    <p:sldId id="320" r:id="rId13"/>
    <p:sldId id="542" r:id="rId14"/>
    <p:sldId id="556" r:id="rId15"/>
    <p:sldId id="557" r:id="rId16"/>
    <p:sldId id="509" r:id="rId17"/>
    <p:sldId id="678" r:id="rId18"/>
    <p:sldId id="679" r:id="rId19"/>
    <p:sldId id="680" r:id="rId20"/>
    <p:sldId id="617" r:id="rId21"/>
    <p:sldId id="618" r:id="rId22"/>
    <p:sldId id="619" r:id="rId23"/>
    <p:sldId id="620" r:id="rId24"/>
    <p:sldId id="621" r:id="rId25"/>
    <p:sldId id="622" r:id="rId26"/>
    <p:sldId id="623" r:id="rId27"/>
    <p:sldId id="624" r:id="rId28"/>
    <p:sldId id="625" r:id="rId29"/>
    <p:sldId id="626" r:id="rId30"/>
    <p:sldId id="627" r:id="rId31"/>
    <p:sldId id="628" r:id="rId32"/>
    <p:sldId id="629" r:id="rId33"/>
    <p:sldId id="630" r:id="rId34"/>
    <p:sldId id="631" r:id="rId35"/>
    <p:sldId id="632" r:id="rId36"/>
    <p:sldId id="633" r:id="rId37"/>
    <p:sldId id="634" r:id="rId38"/>
    <p:sldId id="635" r:id="rId39"/>
    <p:sldId id="636" r:id="rId40"/>
    <p:sldId id="637" r:id="rId41"/>
    <p:sldId id="666" r:id="rId42"/>
    <p:sldId id="638" r:id="rId43"/>
    <p:sldId id="639" r:id="rId44"/>
    <p:sldId id="663" r:id="rId45"/>
    <p:sldId id="659" r:id="rId46"/>
    <p:sldId id="642" r:id="rId47"/>
    <p:sldId id="643" r:id="rId48"/>
    <p:sldId id="644" r:id="rId49"/>
    <p:sldId id="645" r:id="rId50"/>
    <p:sldId id="646" r:id="rId51"/>
    <p:sldId id="647" r:id="rId52"/>
    <p:sldId id="648" r:id="rId53"/>
    <p:sldId id="649" r:id="rId54"/>
    <p:sldId id="650" r:id="rId55"/>
    <p:sldId id="651" r:id="rId56"/>
    <p:sldId id="652" r:id="rId57"/>
    <p:sldId id="653" r:id="rId58"/>
    <p:sldId id="654" r:id="rId59"/>
    <p:sldId id="655" r:id="rId60"/>
    <p:sldId id="656" r:id="rId61"/>
    <p:sldId id="657" r:id="rId62"/>
    <p:sldId id="601" r:id="rId63"/>
    <p:sldId id="681" r:id="rId64"/>
    <p:sldId id="682" r:id="rId65"/>
    <p:sldId id="611" r:id="rId66"/>
    <p:sldId id="683" r:id="rId67"/>
    <p:sldId id="684" r:id="rId68"/>
    <p:sldId id="667" r:id="rId69"/>
    <p:sldId id="608" r:id="rId70"/>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3016">
          <p15:clr>
            <a:srgbClr val="A4A3A4"/>
          </p15:clr>
        </p15:guide>
        <p15:guide id="3" pos="402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53" autoAdjust="0"/>
    <p:restoredTop sz="96270" autoAdjust="0"/>
  </p:normalViewPr>
  <p:slideViewPr>
    <p:cSldViewPr>
      <p:cViewPr varScale="1">
        <p:scale>
          <a:sx n="62" d="100"/>
          <a:sy n="62" d="100"/>
        </p:scale>
        <p:origin x="740" y="76"/>
      </p:cViewPr>
      <p:guideLst>
        <p:guide orient="horz" pos="3168"/>
        <p:guide pos="3016"/>
        <p:guide pos="402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CED9EA6C-6D4D-4C77-AD4F-B366C6B1A475}" type="slidenum">
              <a:rPr lang="en-GB" altLang="de-DE"/>
              <a:pPr>
                <a:defRPr/>
              </a:pPr>
              <a:t>‹Nr.›</a:t>
            </a:fld>
            <a:endParaRPr lang="en-GB" altLang="de-DE"/>
          </a:p>
        </p:txBody>
      </p:sp>
    </p:spTree>
    <p:extLst>
      <p:ext uri="{BB962C8B-B14F-4D97-AF65-F5344CB8AC3E}">
        <p14:creationId xmlns:p14="http://schemas.microsoft.com/office/powerpoint/2010/main" val="22466415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6525093B-1758-4C52-9912-2F4C2CACAFED}" type="slidenum">
              <a:rPr lang="en-US" altLang="de-DE"/>
              <a:pPr>
                <a:defRPr/>
              </a:pPr>
              <a:t>‹Nr.›</a:t>
            </a:fld>
            <a:endParaRPr lang="en-US" altLang="de-DE"/>
          </a:p>
        </p:txBody>
      </p:sp>
    </p:spTree>
    <p:extLst>
      <p:ext uri="{BB962C8B-B14F-4D97-AF65-F5344CB8AC3E}">
        <p14:creationId xmlns:p14="http://schemas.microsoft.com/office/powerpoint/2010/main" val="40052005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1BB13D-3B61-40F0-AD02-9F1C64DF7999}" type="slidenum">
              <a:rPr lang="en-US" altLang="de-DE" sz="1300"/>
              <a:pPr>
                <a:spcBef>
                  <a:spcPct val="0"/>
                </a:spcBef>
              </a:pPr>
              <a:t>2</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443059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1BB13D-3B61-40F0-AD02-9F1C64DF7999}" type="slidenum">
              <a:rPr lang="en-US" altLang="de-DE" sz="1300"/>
              <a:pPr>
                <a:spcBef>
                  <a:spcPct val="0"/>
                </a:spcBef>
              </a:pPr>
              <a:t>3</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443059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1BB13D-3B61-40F0-AD02-9F1C64DF7999}" type="slidenum">
              <a:rPr lang="en-US" altLang="de-DE" sz="1300"/>
              <a:pPr>
                <a:spcBef>
                  <a:spcPct val="0"/>
                </a:spcBef>
              </a:pPr>
              <a:t>4</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443059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1BB13D-3B61-40F0-AD02-9F1C64DF7999}" type="slidenum">
              <a:rPr lang="en-US" altLang="de-DE" sz="130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443059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ce réservé de l'image des diapositives 1"/>
          <p:cNvSpPr>
            <a:spLocks noGrp="1" noRot="1" noChangeAspect="1" noTextEdit="1"/>
          </p:cNvSpPr>
          <p:nvPr>
            <p:ph type="sldImg"/>
          </p:nvPr>
        </p:nvSpPr>
        <p:spPr>
          <a:xfrm>
            <a:off x="138113" y="768350"/>
            <a:ext cx="6823075" cy="3836988"/>
          </a:xfrm>
          <a:ln/>
        </p:spPr>
      </p:sp>
      <p:sp>
        <p:nvSpPr>
          <p:cNvPr id="1638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CH" altLang="de-DE">
              <a:latin typeface="Arial" panose="020B0604020202020204" pitchFamily="34" charset="0"/>
            </a:endParaRPr>
          </a:p>
        </p:txBody>
      </p:sp>
      <p:sp>
        <p:nvSpPr>
          <p:cNvPr id="16388" name="Espace réservé du numéro de diapositive 3"/>
          <p:cNvSpPr txBox="1">
            <a:spLocks noGrp="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500855C-FD49-4DC2-9795-77DD7AC56E4E}" type="slidenum">
              <a:rPr lang="en-US" altLang="de-DE" sz="1300"/>
              <a:pPr algn="r" eaLnBrk="1" hangingPunct="1">
                <a:spcBef>
                  <a:spcPct val="0"/>
                </a:spcBef>
              </a:pPr>
              <a:t>6</a:t>
            </a:fld>
            <a:endParaRPr lang="en-US" altLang="de-DE" sz="1300"/>
          </a:p>
        </p:txBody>
      </p:sp>
    </p:spTree>
    <p:extLst>
      <p:ext uri="{BB962C8B-B14F-4D97-AF65-F5344CB8AC3E}">
        <p14:creationId xmlns:p14="http://schemas.microsoft.com/office/powerpoint/2010/main" val="842089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ce réservé de l'image des diapositives 1"/>
          <p:cNvSpPr>
            <a:spLocks noGrp="1" noRot="1" noChangeAspect="1" noTextEdit="1"/>
          </p:cNvSpPr>
          <p:nvPr>
            <p:ph type="sldImg"/>
          </p:nvPr>
        </p:nvSpPr>
        <p:spPr>
          <a:xfrm>
            <a:off x="138113" y="768350"/>
            <a:ext cx="6823075" cy="3836988"/>
          </a:xfrm>
          <a:ln/>
        </p:spPr>
      </p:sp>
      <p:sp>
        <p:nvSpPr>
          <p:cNvPr id="1638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CH" altLang="de-DE">
              <a:latin typeface="Arial" panose="020B0604020202020204" pitchFamily="34" charset="0"/>
            </a:endParaRPr>
          </a:p>
        </p:txBody>
      </p:sp>
      <p:sp>
        <p:nvSpPr>
          <p:cNvPr id="16388" name="Espace réservé du numéro de diapositive 3"/>
          <p:cNvSpPr txBox="1">
            <a:spLocks noGrp="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500855C-FD49-4DC2-9795-77DD7AC56E4E}" type="slidenum">
              <a:rPr lang="en-US" altLang="de-DE" sz="1300"/>
              <a:pPr algn="r" eaLnBrk="1" hangingPunct="1">
                <a:spcBef>
                  <a:spcPct val="0"/>
                </a:spcBef>
              </a:pPr>
              <a:t>7</a:t>
            </a:fld>
            <a:endParaRPr lang="en-US" altLang="de-DE" sz="1300"/>
          </a:p>
        </p:txBody>
      </p:sp>
    </p:spTree>
    <p:extLst>
      <p:ext uri="{BB962C8B-B14F-4D97-AF65-F5344CB8AC3E}">
        <p14:creationId xmlns:p14="http://schemas.microsoft.com/office/powerpoint/2010/main" val="842089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808C0F-8F05-4150-A7D7-6EEE10ACF0BB}" type="slidenum">
              <a:rPr lang="en-US" altLang="de-DE" sz="1300"/>
              <a:pPr>
                <a:spcBef>
                  <a:spcPct val="0"/>
                </a:spcBef>
              </a:pPr>
              <a:t>8</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851052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808C0F-8F05-4150-A7D7-6EEE10ACF0BB}" type="slidenum">
              <a:rPr lang="en-US" altLang="de-DE" sz="1300"/>
              <a:pPr>
                <a:spcBef>
                  <a:spcPct val="0"/>
                </a:spcBef>
              </a:pPr>
              <a:t>9</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851052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808C0F-8F05-4150-A7D7-6EEE10ACF0BB}" type="slidenum">
              <a:rPr lang="en-US" altLang="de-DE" sz="1300"/>
              <a:pPr>
                <a:spcBef>
                  <a:spcPct val="0"/>
                </a:spcBef>
              </a:pPr>
              <a:t>10</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851052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808C0F-8F05-4150-A7D7-6EEE10ACF0BB}" type="slidenum">
              <a:rPr lang="en-US" altLang="de-DE" sz="1300"/>
              <a:pPr>
                <a:spcBef>
                  <a:spcPct val="0"/>
                </a:spcBef>
              </a:pPr>
              <a:t>11</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8510525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5D0EB7-FAF8-4D62-8AD8-05A24A10F271}" type="slidenum">
              <a:rPr lang="en-US" altLang="de-DE" sz="130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922313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93D8BF-01B3-4BBE-B82D-E4CD0ECE1BB0}" type="slidenum">
              <a:rPr lang="en-US" altLang="de-DE" sz="130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216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5F4A9B-ABC5-4DCE-BD67-B7FA3687DEAF}" type="slidenum">
              <a:rPr lang="en-US" altLang="de-DE" sz="1300"/>
              <a:pPr>
                <a:spcBef>
                  <a:spcPct val="0"/>
                </a:spcBef>
              </a:pPr>
              <a:t>14</a:t>
            </a:fld>
            <a:endParaRPr lang="en-US" altLang="de-DE" sz="1300"/>
          </a:p>
        </p:txBody>
      </p:sp>
      <p:sp>
        <p:nvSpPr>
          <p:cNvPr id="32771" name="Rectangle 1026"/>
          <p:cNvSpPr>
            <a:spLocks noGrp="1" noRot="1" noChangeAspect="1" noChangeArrowheads="1" noTextEdit="1"/>
          </p:cNvSpPr>
          <p:nvPr>
            <p:ph type="sldImg"/>
          </p:nvPr>
        </p:nvSpPr>
        <p:spPr>
          <a:xfrm>
            <a:off x="138113" y="768350"/>
            <a:ext cx="6823075" cy="3836988"/>
          </a:xfrm>
          <a:ln/>
        </p:spPr>
      </p:sp>
      <p:sp>
        <p:nvSpPr>
          <p:cNvPr id="327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1798553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3EAC5A-AF9D-47D4-B8B6-73C266DA8AAF}" type="slidenum">
              <a:rPr lang="en-US" altLang="de-DE" sz="130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24493260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B4E03C-7BF6-47ED-8BFE-ABC1528513C7}" type="slidenum">
              <a:rPr lang="en-US" altLang="de-DE" sz="1300"/>
              <a:pPr>
                <a:spcBef>
                  <a:spcPct val="0"/>
                </a:spcBef>
              </a:pPr>
              <a:t>16</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1865736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B4E03C-7BF6-47ED-8BFE-ABC1528513C7}" type="slidenum">
              <a:rPr lang="en-US" altLang="de-DE" sz="1300"/>
              <a:pPr>
                <a:spcBef>
                  <a:spcPct val="0"/>
                </a:spcBef>
              </a:pPr>
              <a:t>17</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1865736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B4E03C-7BF6-47ED-8BFE-ABC1528513C7}" type="slidenum">
              <a:rPr lang="en-US" altLang="de-DE" sz="1300"/>
              <a:pPr>
                <a:spcBef>
                  <a:spcPct val="0"/>
                </a:spcBef>
              </a:pPr>
              <a:t>18</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1865736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B4E03C-7BF6-47ED-8BFE-ABC1528513C7}" type="slidenum">
              <a:rPr lang="en-US" altLang="de-DE" sz="130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1865736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8C9EB7-7D04-4B47-8B88-084B7F55F514}" type="slidenum">
              <a:rPr lang="en-US" altLang="de-DE" sz="1300">
                <a:solidFill>
                  <a:srgbClr val="000000"/>
                </a:solidFill>
                <a:ea typeface="ＭＳ Ｐゴシック" panose="020B0600070205080204" pitchFamily="34" charset="-128"/>
              </a:rPr>
              <a:pPr>
                <a:spcBef>
                  <a:spcPct val="0"/>
                </a:spcBef>
              </a:pPr>
              <a:t>20</a:t>
            </a:fld>
            <a:endParaRPr lang="en-US" altLang="de-DE" sz="1300">
              <a:solidFill>
                <a:srgbClr val="000000"/>
              </a:solidFill>
              <a:ea typeface="ＭＳ Ｐゴシック" panose="020B0600070205080204" pitchFamily="34" charset="-128"/>
            </a:endParaRPr>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304095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9C821F-C524-422B-BFCF-F9B3CD643928}" type="slidenum">
              <a:rPr lang="en-US" altLang="de-DE" sz="1300">
                <a:solidFill>
                  <a:srgbClr val="000000"/>
                </a:solidFill>
                <a:ea typeface="ＭＳ Ｐゴシック" panose="020B0600070205080204" pitchFamily="34" charset="-128"/>
              </a:rPr>
              <a:pPr>
                <a:spcBef>
                  <a:spcPct val="0"/>
                </a:spcBef>
              </a:pPr>
              <a:t>21</a:t>
            </a:fld>
            <a:endParaRPr lang="en-US" altLang="de-DE" sz="1300">
              <a:solidFill>
                <a:srgbClr val="000000"/>
              </a:solidFill>
              <a:ea typeface="ＭＳ Ｐゴシック" panose="020B0600070205080204" pitchFamily="34" charset="-128"/>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37736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F03D19-3420-412C-8A00-92AB751730B8}" type="slidenum">
              <a:rPr lang="en-US" altLang="de-DE" sz="1300">
                <a:solidFill>
                  <a:srgbClr val="000000"/>
                </a:solidFill>
                <a:ea typeface="ＭＳ Ｐゴシック" panose="020B0600070205080204" pitchFamily="34" charset="-128"/>
              </a:rPr>
              <a:pPr>
                <a:spcBef>
                  <a:spcPct val="0"/>
                </a:spcBef>
              </a:pPr>
              <a:t>22</a:t>
            </a:fld>
            <a:endParaRPr lang="en-US" altLang="de-DE" sz="1300">
              <a:solidFill>
                <a:srgbClr val="000000"/>
              </a:solidFill>
              <a:ea typeface="ＭＳ Ｐゴシック" panose="020B0600070205080204" pitchFamily="34" charset="-128"/>
            </a:endParaRPr>
          </a:p>
        </p:txBody>
      </p:sp>
      <p:sp>
        <p:nvSpPr>
          <p:cNvPr id="49155" name="Rectangle 2"/>
          <p:cNvSpPr>
            <a:spLocks noGrp="1" noRot="1" noChangeAspect="1" noChangeArrowheads="1" noTextEdit="1"/>
          </p:cNvSpPr>
          <p:nvPr>
            <p:ph type="sldImg"/>
          </p:nvPr>
        </p:nvSpPr>
        <p:spPr>
          <a:xfrm>
            <a:off x="138113" y="768350"/>
            <a:ext cx="6823075"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95288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9FBE15-5B5B-44D6-880B-24A63E1DF556}" type="slidenum">
              <a:rPr lang="en-US" altLang="de-DE" sz="1300">
                <a:solidFill>
                  <a:srgbClr val="000000"/>
                </a:solidFill>
                <a:ea typeface="ＭＳ Ｐゴシック" panose="020B0600070205080204" pitchFamily="34" charset="-128"/>
              </a:rPr>
              <a:pPr>
                <a:spcBef>
                  <a:spcPct val="0"/>
                </a:spcBef>
              </a:pPr>
              <a:t>23</a:t>
            </a:fld>
            <a:endParaRPr lang="en-US" altLang="de-DE" sz="1300">
              <a:solidFill>
                <a:srgbClr val="000000"/>
              </a:solidFill>
              <a:ea typeface="ＭＳ Ｐゴシック" panose="020B0600070205080204" pitchFamily="34" charset="-128"/>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79197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313C125-9B3D-457A-B8A3-D6FC2E8C40EF}" type="slidenum">
              <a:rPr lang="en-US" altLang="de-DE" sz="1300">
                <a:solidFill>
                  <a:srgbClr val="000000"/>
                </a:solidFill>
                <a:ea typeface="ＭＳ Ｐゴシック" panose="020B0600070205080204" pitchFamily="34" charset="-128"/>
              </a:rPr>
              <a:pPr>
                <a:spcBef>
                  <a:spcPct val="0"/>
                </a:spcBef>
              </a:pPr>
              <a:t>24</a:t>
            </a:fld>
            <a:endParaRPr lang="en-US" altLang="de-DE" sz="1300">
              <a:solidFill>
                <a:srgbClr val="000000"/>
              </a:solidFill>
              <a:ea typeface="ＭＳ Ｐゴシック" panose="020B0600070205080204" pitchFamily="34" charset="-128"/>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91921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6F65FF-E299-489E-9C7E-9976505BB1A9}" type="slidenum">
              <a:rPr lang="en-US" altLang="de-DE" sz="1300">
                <a:solidFill>
                  <a:srgbClr val="000000"/>
                </a:solidFill>
                <a:ea typeface="ＭＳ Ｐゴシック" panose="020B0600070205080204" pitchFamily="34" charset="-128"/>
              </a:rPr>
              <a:pPr>
                <a:spcBef>
                  <a:spcPct val="0"/>
                </a:spcBef>
              </a:pPr>
              <a:t>25</a:t>
            </a:fld>
            <a:endParaRPr lang="en-US" altLang="de-DE" sz="1300">
              <a:solidFill>
                <a:srgbClr val="000000"/>
              </a:solidFill>
              <a:ea typeface="ＭＳ Ｐゴシック" panose="020B0600070205080204" pitchFamily="34" charset="-128"/>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82616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E8AF7F-B3A0-4276-9CF7-33BF17DF5A88}" type="slidenum">
              <a:rPr lang="en-US" altLang="de-DE" sz="1300">
                <a:solidFill>
                  <a:srgbClr val="000000"/>
                </a:solidFill>
                <a:ea typeface="ＭＳ Ｐゴシック" panose="020B0600070205080204" pitchFamily="34" charset="-128"/>
              </a:rPr>
              <a:pPr>
                <a:spcBef>
                  <a:spcPct val="0"/>
                </a:spcBef>
              </a:pPr>
              <a:t>26</a:t>
            </a:fld>
            <a:endParaRPr lang="en-US" altLang="de-DE" sz="1300">
              <a:solidFill>
                <a:srgbClr val="000000"/>
              </a:solidFill>
              <a:ea typeface="ＭＳ Ｐゴシック" panose="020B0600070205080204" pitchFamily="34" charset="-128"/>
            </a:endParaRPr>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79825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14F5A6-84DD-409E-872E-8736E05FEAD0}" type="slidenum">
              <a:rPr lang="en-US" altLang="de-DE" sz="1300">
                <a:solidFill>
                  <a:srgbClr val="000000"/>
                </a:solidFill>
                <a:ea typeface="ＭＳ Ｐゴシック" panose="020B0600070205080204" pitchFamily="34" charset="-128"/>
              </a:rPr>
              <a:pPr>
                <a:spcBef>
                  <a:spcPct val="0"/>
                </a:spcBef>
              </a:pPr>
              <a:t>27</a:t>
            </a:fld>
            <a:endParaRPr lang="en-US" altLang="de-DE" sz="1300">
              <a:solidFill>
                <a:srgbClr val="000000"/>
              </a:solidFill>
              <a:ea typeface="ＭＳ Ｐゴシック" panose="020B0600070205080204" pitchFamily="34" charset="-128"/>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98231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226572-6E43-4ABB-AC31-1E4EFDA5F7F7}" type="slidenum">
              <a:rPr lang="en-US" altLang="de-DE" sz="1300">
                <a:solidFill>
                  <a:srgbClr val="000000"/>
                </a:solidFill>
                <a:ea typeface="ＭＳ Ｐゴシック" panose="020B0600070205080204" pitchFamily="34" charset="-128"/>
              </a:rPr>
              <a:pPr>
                <a:spcBef>
                  <a:spcPct val="0"/>
                </a:spcBef>
              </a:pPr>
              <a:t>28</a:t>
            </a:fld>
            <a:endParaRPr lang="en-US" altLang="de-DE" sz="1300">
              <a:solidFill>
                <a:srgbClr val="000000"/>
              </a:solidFill>
              <a:ea typeface="ＭＳ Ｐゴシック" panose="020B0600070205080204" pitchFamily="34" charset="-128"/>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78462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889C8E-1FE5-47C0-A080-BE3E119904CA}" type="slidenum">
              <a:rPr lang="en-US" altLang="de-DE" sz="1300">
                <a:solidFill>
                  <a:srgbClr val="000000"/>
                </a:solidFill>
                <a:ea typeface="ＭＳ Ｐゴシック" panose="020B0600070205080204" pitchFamily="34" charset="-128"/>
              </a:rPr>
              <a:pPr>
                <a:spcBef>
                  <a:spcPct val="0"/>
                </a:spcBef>
              </a:pPr>
              <a:t>29</a:t>
            </a:fld>
            <a:endParaRPr lang="en-US" altLang="de-DE" sz="1300">
              <a:solidFill>
                <a:srgbClr val="000000"/>
              </a:solidFill>
              <a:ea typeface="ＭＳ Ｐゴシック" panose="020B0600070205080204" pitchFamily="34" charset="-128"/>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43493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FFD84A-E0B3-4233-9F35-B6420E6ED4DB}" type="slidenum">
              <a:rPr lang="en-US" altLang="de-DE" sz="1300">
                <a:solidFill>
                  <a:srgbClr val="000000"/>
                </a:solidFill>
                <a:ea typeface="ＭＳ Ｐゴシック" panose="020B0600070205080204" pitchFamily="34" charset="-128"/>
              </a:rPr>
              <a:pPr>
                <a:spcBef>
                  <a:spcPct val="0"/>
                </a:spcBef>
              </a:pPr>
              <a:t>30</a:t>
            </a:fld>
            <a:endParaRPr lang="en-US" altLang="de-DE" sz="1300">
              <a:solidFill>
                <a:srgbClr val="000000"/>
              </a:solidFill>
              <a:ea typeface="ＭＳ Ｐゴシック" panose="020B0600070205080204" pitchFamily="34" charset="-128"/>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105820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61E174-A870-49AF-AAFA-FA99DDE4D5CB}" type="slidenum">
              <a:rPr lang="en-US" altLang="de-DE" sz="1300">
                <a:solidFill>
                  <a:srgbClr val="000000"/>
                </a:solidFill>
                <a:ea typeface="ＭＳ Ｐゴシック" panose="020B0600070205080204" pitchFamily="34" charset="-128"/>
              </a:rPr>
              <a:pPr>
                <a:spcBef>
                  <a:spcPct val="0"/>
                </a:spcBef>
              </a:pPr>
              <a:t>31</a:t>
            </a:fld>
            <a:endParaRPr lang="en-US" altLang="de-DE" sz="1300">
              <a:solidFill>
                <a:srgbClr val="000000"/>
              </a:solidFill>
              <a:ea typeface="ＭＳ Ｐゴシック" panose="020B0600070205080204" pitchFamily="34" charset="-128"/>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47489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6E9FF8-FC0F-4305-92E7-CC0A7CFFA194}" type="slidenum">
              <a:rPr lang="en-US" altLang="de-DE" sz="1300">
                <a:solidFill>
                  <a:srgbClr val="000000"/>
                </a:solidFill>
                <a:ea typeface="ＭＳ Ｐゴシック" panose="020B0600070205080204" pitchFamily="34" charset="-128"/>
              </a:rPr>
              <a:pPr>
                <a:spcBef>
                  <a:spcPct val="0"/>
                </a:spcBef>
              </a:pPr>
              <a:t>32</a:t>
            </a:fld>
            <a:endParaRPr lang="en-US" altLang="de-DE" sz="1300">
              <a:solidFill>
                <a:srgbClr val="000000"/>
              </a:solidFill>
              <a:ea typeface="ＭＳ Ｐゴシック" panose="020B0600070205080204" pitchFamily="34" charset="-128"/>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18724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E2F131-1A96-4FCD-A8D6-3DF66F986647}" type="slidenum">
              <a:rPr lang="en-US" altLang="de-DE" sz="1300">
                <a:solidFill>
                  <a:srgbClr val="000000"/>
                </a:solidFill>
                <a:ea typeface="ＭＳ Ｐゴシック" panose="020B0600070205080204" pitchFamily="34" charset="-128"/>
              </a:rPr>
              <a:pPr>
                <a:spcBef>
                  <a:spcPct val="0"/>
                </a:spcBef>
              </a:pPr>
              <a:t>33</a:t>
            </a:fld>
            <a:endParaRPr lang="en-US" altLang="de-DE" sz="1300">
              <a:solidFill>
                <a:srgbClr val="000000"/>
              </a:solidFill>
              <a:ea typeface="ＭＳ Ｐゴシック" panose="020B0600070205080204" pitchFamily="34" charset="-128"/>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97666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1E5848-AFA5-4C0C-9E37-6504069DBD0B}" type="slidenum">
              <a:rPr lang="en-US" altLang="de-DE" sz="1300">
                <a:solidFill>
                  <a:srgbClr val="000000"/>
                </a:solidFill>
                <a:ea typeface="ＭＳ Ｐゴシック" panose="020B0600070205080204" pitchFamily="34" charset="-128"/>
              </a:rPr>
              <a:pPr>
                <a:spcBef>
                  <a:spcPct val="0"/>
                </a:spcBef>
              </a:pPr>
              <a:t>34</a:t>
            </a:fld>
            <a:endParaRPr lang="en-US" altLang="de-DE" sz="1300">
              <a:solidFill>
                <a:srgbClr val="000000"/>
              </a:solidFill>
              <a:ea typeface="ＭＳ Ｐゴシック" panose="020B0600070205080204" pitchFamily="34" charset="-128"/>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56930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DA481F-2EB5-4923-9CA6-5C578B6D18C2}" type="slidenum">
              <a:rPr lang="en-US" altLang="de-DE" sz="1300">
                <a:solidFill>
                  <a:srgbClr val="000000"/>
                </a:solidFill>
                <a:ea typeface="ＭＳ Ｐゴシック" panose="020B0600070205080204" pitchFamily="34" charset="-128"/>
              </a:rPr>
              <a:pPr>
                <a:spcBef>
                  <a:spcPct val="0"/>
                </a:spcBef>
              </a:pPr>
              <a:t>35</a:t>
            </a:fld>
            <a:endParaRPr lang="en-US" altLang="de-DE" sz="1300">
              <a:solidFill>
                <a:srgbClr val="000000"/>
              </a:solidFill>
              <a:ea typeface="ＭＳ Ｐゴシック" panose="020B0600070205080204" pitchFamily="34" charset="-128"/>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227945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B4DA88-DC3B-44F3-9943-C6FD189F932E}" type="slidenum">
              <a:rPr lang="en-US" altLang="de-DE" sz="1300">
                <a:solidFill>
                  <a:srgbClr val="000000"/>
                </a:solidFill>
                <a:ea typeface="ＭＳ Ｐゴシック" panose="020B0600070205080204" pitchFamily="34" charset="-128"/>
              </a:rPr>
              <a:pPr>
                <a:spcBef>
                  <a:spcPct val="0"/>
                </a:spcBef>
              </a:pPr>
              <a:t>36</a:t>
            </a:fld>
            <a:endParaRPr lang="en-US" altLang="de-DE" sz="1300">
              <a:solidFill>
                <a:srgbClr val="000000"/>
              </a:solidFill>
              <a:ea typeface="ＭＳ Ｐゴシック" panose="020B0600070205080204" pitchFamily="34" charset="-128"/>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25025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6208FE-E871-451A-A90D-022FEA54EB16}" type="slidenum">
              <a:rPr lang="en-US" altLang="de-DE" sz="1300">
                <a:solidFill>
                  <a:srgbClr val="000000"/>
                </a:solidFill>
                <a:ea typeface="ＭＳ Ｐゴシック" panose="020B0600070205080204" pitchFamily="34" charset="-128"/>
              </a:rPr>
              <a:pPr>
                <a:spcBef>
                  <a:spcPct val="0"/>
                </a:spcBef>
              </a:pPr>
              <a:t>37</a:t>
            </a:fld>
            <a:endParaRPr lang="en-US" altLang="de-DE" sz="1300">
              <a:solidFill>
                <a:srgbClr val="000000"/>
              </a:solidFill>
              <a:ea typeface="ＭＳ Ｐゴシック" panose="020B0600070205080204" pitchFamily="34" charset="-128"/>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10527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3A1A21-F4A1-464D-8387-9388FBDBD3B3}" type="slidenum">
              <a:rPr lang="en-US" altLang="de-DE" sz="1300">
                <a:solidFill>
                  <a:srgbClr val="000000"/>
                </a:solidFill>
                <a:ea typeface="ＭＳ Ｐゴシック" panose="020B0600070205080204" pitchFamily="34" charset="-128"/>
              </a:rPr>
              <a:pPr>
                <a:spcBef>
                  <a:spcPct val="0"/>
                </a:spcBef>
              </a:pPr>
              <a:t>38</a:t>
            </a:fld>
            <a:endParaRPr lang="en-US" altLang="de-DE" sz="1300">
              <a:solidFill>
                <a:srgbClr val="000000"/>
              </a:solidFill>
              <a:ea typeface="ＭＳ Ｐゴシック" panose="020B0600070205080204" pitchFamily="34" charset="-128"/>
            </a:endParaRPr>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43635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FD9F98-7306-401A-8FE1-038766E0ADB6}" type="slidenum">
              <a:rPr lang="en-US" altLang="de-DE" sz="1300">
                <a:solidFill>
                  <a:srgbClr val="000000"/>
                </a:solidFill>
                <a:ea typeface="ＭＳ Ｐゴシック" panose="020B0600070205080204" pitchFamily="34" charset="-128"/>
              </a:rPr>
              <a:pPr>
                <a:spcBef>
                  <a:spcPct val="0"/>
                </a:spcBef>
              </a:pPr>
              <a:t>39</a:t>
            </a:fld>
            <a:endParaRPr lang="en-US" altLang="de-DE" sz="1300">
              <a:solidFill>
                <a:srgbClr val="000000"/>
              </a:solidFill>
              <a:ea typeface="ＭＳ Ｐゴシック" panose="020B0600070205080204" pitchFamily="34" charset="-128"/>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31171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79C6FF-66D5-46FF-B8C8-E96978AD7465}" type="slidenum">
              <a:rPr lang="en-US" altLang="de-DE" sz="1300">
                <a:solidFill>
                  <a:srgbClr val="000000"/>
                </a:solidFill>
                <a:ea typeface="ＭＳ Ｐゴシック" panose="020B0600070205080204" pitchFamily="34" charset="-128"/>
              </a:rPr>
              <a:pPr>
                <a:spcBef>
                  <a:spcPct val="0"/>
                </a:spcBef>
              </a:pPr>
              <a:t>40</a:t>
            </a:fld>
            <a:endParaRPr lang="en-US" altLang="de-DE" sz="1300">
              <a:solidFill>
                <a:srgbClr val="000000"/>
              </a:solidFill>
              <a:ea typeface="ＭＳ Ｐゴシック" panose="020B0600070205080204" pitchFamily="34" charset="-128"/>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48225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987721-87C2-465A-A15E-D184E42DE35B}" type="slidenum">
              <a:rPr lang="en-US" altLang="de-DE" sz="1300">
                <a:solidFill>
                  <a:srgbClr val="000000"/>
                </a:solidFill>
                <a:ea typeface="ＭＳ Ｐゴシック" panose="020B0600070205080204" pitchFamily="34" charset="-128"/>
              </a:rPr>
              <a:pPr>
                <a:spcBef>
                  <a:spcPct val="0"/>
                </a:spcBef>
              </a:pPr>
              <a:t>42</a:t>
            </a:fld>
            <a:endParaRPr lang="en-US" altLang="de-DE" sz="1300">
              <a:solidFill>
                <a:srgbClr val="000000"/>
              </a:solidFill>
              <a:ea typeface="ＭＳ Ｐゴシック" panose="020B0600070205080204" pitchFamily="34" charset="-128"/>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61487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7457A6-DBE9-49AC-AD80-88C02809F790}" type="slidenum">
              <a:rPr lang="en-US" altLang="de-DE" sz="1300">
                <a:solidFill>
                  <a:srgbClr val="000000"/>
                </a:solidFill>
                <a:ea typeface="ＭＳ Ｐゴシック" panose="020B0600070205080204" pitchFamily="34" charset="-128"/>
              </a:rPr>
              <a:pPr>
                <a:spcBef>
                  <a:spcPct val="0"/>
                </a:spcBef>
              </a:pPr>
              <a:t>43</a:t>
            </a:fld>
            <a:endParaRPr lang="en-US" altLang="de-DE" sz="1300">
              <a:solidFill>
                <a:srgbClr val="000000"/>
              </a:solidFill>
              <a:ea typeface="ＭＳ Ｐゴシック" panose="020B0600070205080204" pitchFamily="34" charset="-128"/>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854170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67D381-809E-4FFD-8C07-1A64E2CDD38E}" type="slidenum">
              <a:rPr lang="en-US" altLang="de-DE" sz="1300">
                <a:solidFill>
                  <a:srgbClr val="000000"/>
                </a:solidFill>
                <a:ea typeface="ＭＳ Ｐゴシック" panose="020B0600070205080204" pitchFamily="34" charset="-128"/>
              </a:rPr>
              <a:pPr>
                <a:spcBef>
                  <a:spcPct val="0"/>
                </a:spcBef>
              </a:pPr>
              <a:t>44</a:t>
            </a:fld>
            <a:endParaRPr lang="en-US" altLang="de-DE" sz="1300">
              <a:solidFill>
                <a:srgbClr val="000000"/>
              </a:solidFill>
              <a:ea typeface="ＭＳ Ｐゴシック" panose="020B0600070205080204" pitchFamily="34" charset="-128"/>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68965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A0AA41-6E4F-4F5E-91E4-B8DED57F0CE1}" type="slidenum">
              <a:rPr lang="en-US" altLang="de-DE" sz="1300">
                <a:solidFill>
                  <a:srgbClr val="000000"/>
                </a:solidFill>
                <a:ea typeface="ＭＳ Ｐゴシック" panose="020B0600070205080204" pitchFamily="34" charset="-128"/>
              </a:rPr>
              <a:pPr>
                <a:spcBef>
                  <a:spcPct val="0"/>
                </a:spcBef>
              </a:pPr>
              <a:t>45</a:t>
            </a:fld>
            <a:endParaRPr lang="en-US" altLang="de-DE" sz="1300">
              <a:solidFill>
                <a:srgbClr val="000000"/>
              </a:solidFill>
              <a:ea typeface="ＭＳ Ｐゴシック" panose="020B0600070205080204" pitchFamily="34" charset="-128"/>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894193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69B042-31F3-482A-A989-D9B8A5F46BAE}" type="slidenum">
              <a:rPr lang="en-US" altLang="de-DE" sz="1300">
                <a:solidFill>
                  <a:srgbClr val="000000"/>
                </a:solidFill>
                <a:ea typeface="ＭＳ Ｐゴシック" panose="020B0600070205080204" pitchFamily="34" charset="-128"/>
              </a:rPr>
              <a:pPr>
                <a:spcBef>
                  <a:spcPct val="0"/>
                </a:spcBef>
              </a:pPr>
              <a:t>46</a:t>
            </a:fld>
            <a:endParaRPr lang="en-US" altLang="de-DE" sz="1300">
              <a:solidFill>
                <a:srgbClr val="000000"/>
              </a:solidFill>
              <a:ea typeface="ＭＳ Ｐゴシック" panose="020B0600070205080204" pitchFamily="34" charset="-128"/>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747036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B877F1-0108-4A95-AA79-39028F870B4E}" type="slidenum">
              <a:rPr lang="en-US" altLang="de-DE" sz="1300">
                <a:solidFill>
                  <a:srgbClr val="000000"/>
                </a:solidFill>
                <a:ea typeface="ＭＳ Ｐゴシック" panose="020B0600070205080204" pitchFamily="34" charset="-128"/>
              </a:rPr>
              <a:pPr>
                <a:spcBef>
                  <a:spcPct val="0"/>
                </a:spcBef>
              </a:pPr>
              <a:t>47</a:t>
            </a:fld>
            <a:endParaRPr lang="en-US" altLang="de-DE" sz="1300">
              <a:solidFill>
                <a:srgbClr val="000000"/>
              </a:solidFill>
              <a:ea typeface="ＭＳ Ｐゴシック" panose="020B0600070205080204" pitchFamily="34" charset="-128"/>
            </a:endParaRPr>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6409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84E280-3D5F-443A-A5DC-E75ADA10788F}" type="slidenum">
              <a:rPr lang="en-US" altLang="de-DE" sz="1300">
                <a:solidFill>
                  <a:srgbClr val="000000"/>
                </a:solidFill>
                <a:ea typeface="ＭＳ Ｐゴシック" panose="020B0600070205080204" pitchFamily="34" charset="-128"/>
              </a:rPr>
              <a:pPr>
                <a:spcBef>
                  <a:spcPct val="0"/>
                </a:spcBef>
              </a:pPr>
              <a:t>48</a:t>
            </a:fld>
            <a:endParaRPr lang="en-US" altLang="de-DE" sz="1300">
              <a:solidFill>
                <a:srgbClr val="000000"/>
              </a:solidFill>
              <a:ea typeface="ＭＳ Ｐゴシック" panose="020B0600070205080204" pitchFamily="34" charset="-128"/>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769930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2CAEC0-4E6B-4AE1-85BB-F40B88E1413F}" type="slidenum">
              <a:rPr lang="en-US" altLang="de-DE" sz="1300">
                <a:solidFill>
                  <a:srgbClr val="000000"/>
                </a:solidFill>
                <a:ea typeface="ＭＳ Ｐゴシック" panose="020B0600070205080204" pitchFamily="34" charset="-128"/>
              </a:rPr>
              <a:pPr>
                <a:spcBef>
                  <a:spcPct val="0"/>
                </a:spcBef>
              </a:pPr>
              <a:t>49</a:t>
            </a:fld>
            <a:endParaRPr lang="en-US" altLang="de-DE" sz="1300">
              <a:solidFill>
                <a:srgbClr val="000000"/>
              </a:solidFill>
              <a:ea typeface="ＭＳ Ｐゴシック" panose="020B0600070205080204" pitchFamily="34" charset="-128"/>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79197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7FD502-A127-4980-90ED-80661ADE581B}" type="slidenum">
              <a:rPr lang="en-US" altLang="de-DE" sz="1300">
                <a:solidFill>
                  <a:srgbClr val="000000"/>
                </a:solidFill>
                <a:ea typeface="ＭＳ Ｐゴシック" panose="020B0600070205080204" pitchFamily="34" charset="-128"/>
              </a:rPr>
              <a:pPr>
                <a:spcBef>
                  <a:spcPct val="0"/>
                </a:spcBef>
              </a:pPr>
              <a:t>50</a:t>
            </a:fld>
            <a:endParaRPr lang="en-US" altLang="de-DE" sz="1300">
              <a:solidFill>
                <a:srgbClr val="000000"/>
              </a:solidFill>
              <a:ea typeface="ＭＳ Ｐゴシック" panose="020B0600070205080204" pitchFamily="34" charset="-128"/>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31662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C433204-1CD5-45A4-9C8F-20264E0CC785}" type="slidenum">
              <a:rPr lang="en-US" altLang="de-DE" sz="1300">
                <a:solidFill>
                  <a:srgbClr val="000000"/>
                </a:solidFill>
                <a:ea typeface="ＭＳ Ｐゴシック" panose="020B0600070205080204" pitchFamily="34" charset="-128"/>
              </a:rPr>
              <a:pPr>
                <a:spcBef>
                  <a:spcPct val="0"/>
                </a:spcBef>
              </a:pPr>
              <a:t>51</a:t>
            </a:fld>
            <a:endParaRPr lang="en-US" altLang="de-DE" sz="1300">
              <a:solidFill>
                <a:srgbClr val="000000"/>
              </a:solidFill>
              <a:ea typeface="ＭＳ Ｐゴシック" panose="020B0600070205080204" pitchFamily="34" charset="-128"/>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696510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0F181E-9755-446E-BB79-5041C2D52F81}" type="slidenum">
              <a:rPr lang="en-US" altLang="de-DE" sz="1300">
                <a:solidFill>
                  <a:srgbClr val="000000"/>
                </a:solidFill>
                <a:ea typeface="ＭＳ Ｐゴシック" panose="020B0600070205080204" pitchFamily="34" charset="-128"/>
              </a:rPr>
              <a:pPr>
                <a:spcBef>
                  <a:spcPct val="0"/>
                </a:spcBef>
              </a:pPr>
              <a:t>52</a:t>
            </a:fld>
            <a:endParaRPr lang="en-US" altLang="de-DE" sz="1300">
              <a:solidFill>
                <a:srgbClr val="000000"/>
              </a:solidFill>
              <a:ea typeface="ＭＳ Ｐゴシック" panose="020B0600070205080204" pitchFamily="34" charset="-128"/>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51500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34CF7C5-CB61-4BFC-8136-98FBEF45EC44}" type="slidenum">
              <a:rPr lang="en-US" altLang="de-DE" sz="1300">
                <a:solidFill>
                  <a:srgbClr val="000000"/>
                </a:solidFill>
                <a:ea typeface="ＭＳ Ｐゴシック" panose="020B0600070205080204" pitchFamily="34" charset="-128"/>
              </a:rPr>
              <a:pPr>
                <a:spcBef>
                  <a:spcPct val="0"/>
                </a:spcBef>
              </a:pPr>
              <a:t>53</a:t>
            </a:fld>
            <a:endParaRPr lang="en-US" altLang="de-DE" sz="1300">
              <a:solidFill>
                <a:srgbClr val="000000"/>
              </a:solidFill>
              <a:ea typeface="ＭＳ Ｐゴシック" panose="020B0600070205080204" pitchFamily="34" charset="-128"/>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86567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F40B62-DD2F-4F6F-8220-7BCDD79DE4E0}" type="slidenum">
              <a:rPr lang="en-US" altLang="de-DE" sz="1300">
                <a:solidFill>
                  <a:srgbClr val="000000"/>
                </a:solidFill>
                <a:ea typeface="ＭＳ Ｐゴシック" panose="020B0600070205080204" pitchFamily="34" charset="-128"/>
              </a:rPr>
              <a:pPr>
                <a:spcBef>
                  <a:spcPct val="0"/>
                </a:spcBef>
              </a:pPr>
              <a:t>54</a:t>
            </a:fld>
            <a:endParaRPr lang="en-US" altLang="de-DE" sz="1300">
              <a:solidFill>
                <a:srgbClr val="000000"/>
              </a:solidFill>
              <a:ea typeface="ＭＳ Ｐゴシック" panose="020B0600070205080204" pitchFamily="34" charset="-128"/>
            </a:endParaRPr>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922244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539A95-5CD5-4127-B9F9-017F643EB861}" type="slidenum">
              <a:rPr lang="en-US" altLang="de-DE" sz="1300">
                <a:solidFill>
                  <a:srgbClr val="000000"/>
                </a:solidFill>
                <a:ea typeface="ＭＳ Ｐゴシック" panose="020B0600070205080204" pitchFamily="34" charset="-128"/>
              </a:rPr>
              <a:pPr>
                <a:spcBef>
                  <a:spcPct val="0"/>
                </a:spcBef>
              </a:pPr>
              <a:t>55</a:t>
            </a:fld>
            <a:endParaRPr lang="en-US" altLang="de-DE" sz="1300">
              <a:solidFill>
                <a:srgbClr val="000000"/>
              </a:solidFill>
              <a:ea typeface="ＭＳ Ｐゴシック" panose="020B0600070205080204" pitchFamily="34" charset="-128"/>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45927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433142-C412-4607-A031-1E618BE66B5D}" type="slidenum">
              <a:rPr lang="en-US" altLang="de-DE" sz="1300">
                <a:solidFill>
                  <a:srgbClr val="000000"/>
                </a:solidFill>
                <a:ea typeface="ＭＳ Ｐゴシック" panose="020B0600070205080204" pitchFamily="34" charset="-128"/>
              </a:rPr>
              <a:pPr>
                <a:spcBef>
                  <a:spcPct val="0"/>
                </a:spcBef>
              </a:pPr>
              <a:t>56</a:t>
            </a:fld>
            <a:endParaRPr lang="en-US" altLang="de-DE" sz="1300">
              <a:solidFill>
                <a:srgbClr val="000000"/>
              </a:solidFill>
              <a:ea typeface="ＭＳ Ｐゴシック" panose="020B0600070205080204" pitchFamily="34" charset="-128"/>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72060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266024-F83B-481D-BD53-9EC738345CB1}" type="slidenum">
              <a:rPr lang="en-US" altLang="de-DE" sz="1300">
                <a:solidFill>
                  <a:srgbClr val="000000"/>
                </a:solidFill>
                <a:ea typeface="ＭＳ Ｐゴシック" panose="020B0600070205080204" pitchFamily="34" charset="-128"/>
              </a:rPr>
              <a:pPr>
                <a:spcBef>
                  <a:spcPct val="0"/>
                </a:spcBef>
              </a:pPr>
              <a:t>57</a:t>
            </a:fld>
            <a:endParaRPr lang="en-US" altLang="de-DE" sz="1300">
              <a:solidFill>
                <a:srgbClr val="000000"/>
              </a:solidFill>
              <a:ea typeface="ＭＳ Ｐゴシック" panose="020B0600070205080204" pitchFamily="34" charset="-128"/>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15574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24FFAA-3044-4EDC-AD0F-2CC725A43DE6}" type="slidenum">
              <a:rPr lang="en-US" altLang="de-DE" sz="1300">
                <a:solidFill>
                  <a:srgbClr val="000000"/>
                </a:solidFill>
                <a:ea typeface="ＭＳ Ｐゴシック" panose="020B0600070205080204" pitchFamily="34" charset="-128"/>
              </a:rPr>
              <a:pPr>
                <a:spcBef>
                  <a:spcPct val="0"/>
                </a:spcBef>
              </a:pPr>
              <a:t>58</a:t>
            </a:fld>
            <a:endParaRPr lang="en-US" altLang="de-DE" sz="1300">
              <a:solidFill>
                <a:srgbClr val="000000"/>
              </a:solidFill>
              <a:ea typeface="ＭＳ Ｐゴシック" panose="020B0600070205080204" pitchFamily="34" charset="-128"/>
            </a:endParaRPr>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421746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EEF4F9-A442-4E6C-8DB0-713AB3EAFEAB}" type="slidenum">
              <a:rPr lang="en-US" altLang="de-DE" sz="1300">
                <a:solidFill>
                  <a:srgbClr val="000000"/>
                </a:solidFill>
                <a:ea typeface="ＭＳ Ｐゴシック" panose="020B0600070205080204" pitchFamily="34" charset="-128"/>
              </a:rPr>
              <a:pPr>
                <a:spcBef>
                  <a:spcPct val="0"/>
                </a:spcBef>
              </a:pPr>
              <a:t>59</a:t>
            </a:fld>
            <a:endParaRPr lang="en-US" altLang="de-DE" sz="1300">
              <a:solidFill>
                <a:srgbClr val="000000"/>
              </a:solidFill>
              <a:ea typeface="ＭＳ Ｐゴシック" panose="020B0600070205080204" pitchFamily="34" charset="-128"/>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328302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7A7AC2-B0E7-4FC7-BD82-A9F4DF6BE572}" type="slidenum">
              <a:rPr lang="en-US" altLang="de-DE" sz="1300">
                <a:solidFill>
                  <a:srgbClr val="000000"/>
                </a:solidFill>
                <a:ea typeface="ＭＳ Ｐゴシック" panose="020B0600070205080204" pitchFamily="34" charset="-128"/>
              </a:rPr>
              <a:pPr>
                <a:spcBef>
                  <a:spcPct val="0"/>
                </a:spcBef>
              </a:pPr>
              <a:t>60</a:t>
            </a:fld>
            <a:endParaRPr lang="en-US" altLang="de-DE" sz="1300">
              <a:solidFill>
                <a:srgbClr val="000000"/>
              </a:solidFill>
              <a:ea typeface="ＭＳ Ｐゴシック" panose="020B0600070205080204" pitchFamily="34" charset="-128"/>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485005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3CA47D-2609-4671-AA05-5D7433DF1F7D}" type="slidenum">
              <a:rPr lang="en-US" altLang="de-DE" sz="1300">
                <a:solidFill>
                  <a:srgbClr val="000000"/>
                </a:solidFill>
                <a:ea typeface="ＭＳ Ｐゴシック" panose="020B0600070205080204" pitchFamily="34" charset="-128"/>
              </a:rPr>
              <a:pPr>
                <a:spcBef>
                  <a:spcPct val="0"/>
                </a:spcBef>
              </a:pPr>
              <a:t>61</a:t>
            </a:fld>
            <a:endParaRPr lang="en-US" altLang="de-DE" sz="1300">
              <a:solidFill>
                <a:srgbClr val="000000"/>
              </a:solidFill>
              <a:ea typeface="ＭＳ Ｐゴシック" panose="020B0600070205080204" pitchFamily="34" charset="-128"/>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64837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A9C34F0-CBAA-47EE-866A-43F3CF5D6BC9}" type="slidenum">
              <a:rPr lang="en-US" altLang="de-DE" sz="1300"/>
              <a:pPr algn="r" eaLnBrk="1" hangingPunct="1">
                <a:spcBef>
                  <a:spcPct val="0"/>
                </a:spcBef>
              </a:pPr>
              <a:t>62</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04883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A9C34F0-CBAA-47EE-866A-43F3CF5D6BC9}" type="slidenum">
              <a:rPr lang="en-US" altLang="de-DE" sz="1300"/>
              <a:pPr algn="r" eaLnBrk="1" hangingPunct="1">
                <a:spcBef>
                  <a:spcPct val="0"/>
                </a:spcBef>
              </a:pPr>
              <a:t>63</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04883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A9C34F0-CBAA-47EE-866A-43F3CF5D6BC9}" type="slidenum">
              <a:rPr lang="en-US" altLang="de-DE" sz="1300"/>
              <a:pPr algn="r" eaLnBrk="1" hangingPunct="1">
                <a:spcBef>
                  <a:spcPct val="0"/>
                </a:spcBef>
              </a:pPr>
              <a:t>64</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904883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CE6F021-7271-4E99-BFFB-112C593B6283}" type="slidenum">
              <a:rPr lang="en-US" altLang="de-DE" sz="1300"/>
              <a:pPr algn="r" eaLnBrk="1" hangingPunct="1">
                <a:spcBef>
                  <a:spcPct val="0"/>
                </a:spcBef>
              </a:pPr>
              <a:t>65</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31613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CE6F021-7271-4E99-BFFB-112C593B6283}" type="slidenum">
              <a:rPr lang="en-US" altLang="de-DE" sz="1300"/>
              <a:pPr algn="r" eaLnBrk="1" hangingPunct="1">
                <a:spcBef>
                  <a:spcPct val="0"/>
                </a:spcBef>
              </a:pPr>
              <a:t>66</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31613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CE6F021-7271-4E99-BFFB-112C593B6283}" type="slidenum">
              <a:rPr lang="en-US" altLang="de-DE" sz="1300"/>
              <a:pPr algn="r" eaLnBrk="1" hangingPunct="1">
                <a:spcBef>
                  <a:spcPct val="0"/>
                </a:spcBef>
              </a:pPr>
              <a:t>67</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63161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68</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a:xfrm>
            <a:off x="139700" y="768350"/>
            <a:ext cx="6821488" cy="3836988"/>
          </a:xfrm>
          <a:ln/>
        </p:spPr>
      </p:sp>
      <p:sp>
        <p:nvSpPr>
          <p:cNvPr id="143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7317954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b="0" dirty="0">
                <a:latin typeface="+mj-lt"/>
              </a:rPr>
              <a:t>Les différentes illustrations ont été utilisées avec l'accord de leurs auteurs respectifs. Pour de plus amples détails (titre, auteur), veuillez consulter la fin de cette présentation.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01A448A0-36DD-434C-92F3-9EE0E0746C23}"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fr-FR"/>
              <a:t>Entraînement métacognitifs 3 – Capacité à tenir compte des preuves infirmantes</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267B881F-36BE-4AC9-8B74-C15649C51476}"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3 – Capacité à tenir compte des preuves infirmantes</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48DEABA-623C-4BE9-BA4C-9140247D454E}"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3 – Capacité à tenir compte des preuves infirmantes</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1A448A0-36DD-434C-92F3-9EE0E0746C2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3 – Capacité à tenir compte des preuves infirmantes</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01A448A0-36DD-434C-92F3-9EE0E0746C23}"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fr-FR"/>
              <a:t>Entraînement métacognitifs 3 – Capacité à tenir compte des preuves infirmantes</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B63963AA-A57E-40DB-858D-524A674C854D}"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11A510FF-5758-4773-A0F3-ED2A4A5FBFB9}"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fr-FR"/>
              <a:t>Entraînement métacognitifs 3 – Capacité à tenir compte des preuves infirmantes</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01A448A0-36DD-434C-92F3-9EE0E0746C23}"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18.jpe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31.jpeg"/></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29.jpeg"/><Relationship Id="rId4" Type="http://schemas.openxmlformats.org/officeDocument/2006/relationships/image" Target="../media/image31.jpe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11.xml"/><Relationship Id="rId5" Type="http://schemas.openxmlformats.org/officeDocument/2006/relationships/image" Target="../media/image34.png"/><Relationship Id="rId4" Type="http://schemas.openxmlformats.org/officeDocument/2006/relationships/image" Target="../media/image33.jpeg"/></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9.xml"/><Relationship Id="rId1" Type="http://schemas.openxmlformats.org/officeDocument/2006/relationships/slideLayout" Target="../slideLayouts/slideLayout10.xml"/><Relationship Id="rId5" Type="http://schemas.openxmlformats.org/officeDocument/2006/relationships/image" Target="../media/image36.png"/><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11.xml"/><Relationship Id="rId5" Type="http://schemas.openxmlformats.org/officeDocument/2006/relationships/image" Target="../media/image38.png"/><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39.jpeg"/></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 Id="rId5" Type="http://schemas.openxmlformats.org/officeDocument/2006/relationships/image" Target="../media/image41.jpeg"/><Relationship Id="rId4" Type="http://schemas.openxmlformats.org/officeDocument/2006/relationships/image" Target="../media/image40.jpeg"/></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5.xml"/><Relationship Id="rId1" Type="http://schemas.openxmlformats.org/officeDocument/2006/relationships/slideLayout" Target="../slideLayouts/slideLayout11.xml"/><Relationship Id="rId5" Type="http://schemas.openxmlformats.org/officeDocument/2006/relationships/image" Target="../media/image41.jpeg"/><Relationship Id="rId4" Type="http://schemas.openxmlformats.org/officeDocument/2006/relationships/image" Target="../media/image40.jpeg"/></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7.xml"/><Relationship Id="rId1" Type="http://schemas.openxmlformats.org/officeDocument/2006/relationships/slideLayout" Target="../slideLayouts/slideLayout10.xml"/><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10.xml"/><Relationship Id="rId5" Type="http://schemas.openxmlformats.org/officeDocument/2006/relationships/image" Target="../media/image42.png"/><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2.png"/><Relationship Id="rId4" Type="http://schemas.openxmlformats.org/officeDocument/2006/relationships/image" Target="../media/image43.png"/></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1.xml"/><Relationship Id="rId1" Type="http://schemas.openxmlformats.org/officeDocument/2006/relationships/slideLayout" Target="../slideLayouts/slideLayout10.xml"/><Relationship Id="rId4" Type="http://schemas.openxmlformats.org/officeDocument/2006/relationships/image" Target="../media/image47.png"/></Relationships>
</file>

<file path=ppt/slides/_rels/slide5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2.xml"/><Relationship Id="rId1" Type="http://schemas.openxmlformats.org/officeDocument/2006/relationships/slideLayout" Target="../slideLayouts/slideLayout10.xml"/><Relationship Id="rId5" Type="http://schemas.openxmlformats.org/officeDocument/2006/relationships/image" Target="../media/image50.png"/><Relationship Id="rId4" Type="http://schemas.openxmlformats.org/officeDocument/2006/relationships/image" Target="../media/image49.png"/></Relationships>
</file>

<file path=ppt/slides/_rels/slide5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3.xml"/><Relationship Id="rId1" Type="http://schemas.openxmlformats.org/officeDocument/2006/relationships/slideLayout" Target="../slideLayouts/slideLayout11.xml"/><Relationship Id="rId5" Type="http://schemas.openxmlformats.org/officeDocument/2006/relationships/image" Target="../media/image50.png"/><Relationship Id="rId4" Type="http://schemas.openxmlformats.org/officeDocument/2006/relationships/image" Target="../media/image49.png"/></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5.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6.xml"/><Relationship Id="rId1" Type="http://schemas.openxmlformats.org/officeDocument/2006/relationships/slideLayout" Target="../slideLayouts/slideLayout10.xml"/><Relationship Id="rId5" Type="http://schemas.openxmlformats.org/officeDocument/2006/relationships/image" Target="../media/image56.png"/><Relationship Id="rId4" Type="http://schemas.openxmlformats.org/officeDocument/2006/relationships/image" Target="../media/image55.png"/></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7.xml"/><Relationship Id="rId1" Type="http://schemas.openxmlformats.org/officeDocument/2006/relationships/slideLayout" Target="../slideLayouts/slideLayout11.xml"/><Relationship Id="rId5" Type="http://schemas.openxmlformats.org/officeDocument/2006/relationships/image" Target="../media/image56.png"/><Relationship Id="rId4" Type="http://schemas.openxmlformats.org/officeDocument/2006/relationships/image" Target="../media/image55.png"/></Relationships>
</file>

<file path=ppt/slides/_rels/slide5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9.xml"/><Relationship Id="rId1" Type="http://schemas.openxmlformats.org/officeDocument/2006/relationships/slideLayout" Target="../slideLayouts/slideLayout10.xml"/><Relationship Id="rId4" Type="http://schemas.openxmlformats.org/officeDocument/2006/relationships/image" Target="../media/image59.png"/></Relationships>
</file>

<file path=ppt/slides/_rels/slide6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0.xml"/><Relationship Id="rId5" Type="http://schemas.openxmlformats.org/officeDocument/2006/relationships/image" Target="../media/image61.png"/><Relationship Id="rId4" Type="http://schemas.openxmlformats.org/officeDocument/2006/relationships/image" Target="../media/image60.png"/></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1.xml"/><Relationship Id="rId5" Type="http://schemas.openxmlformats.org/officeDocument/2006/relationships/image" Target="../media/image61.png"/><Relationship Id="rId4" Type="http://schemas.openxmlformats.org/officeDocument/2006/relationships/image" Target="../media/image60.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8.xml"/><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3 B – </a:t>
            </a:r>
            <a:r>
              <a:rPr lang="fr-FR" dirty="0"/>
              <a:t>Capacité à tenir compte des preuves </a:t>
            </a:r>
            <a:r>
              <a:rPr lang="fr-FR" dirty="0" err="1"/>
              <a:t>infirmantes</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dirty="0">
                <a:solidFill>
                  <a:srgbClr val="004992"/>
                </a:solidFill>
                <a:latin typeface="+mj-lt"/>
              </a:rPr>
              <a:t> (4|21)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504227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Modification de son propre point de vue</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Tendance de l’être humain à maintenir ses premiers (ères) jugements/opinions (ex: préjudice, attitude: «la première impression est la meilleure»).</a:t>
            </a:r>
          </a:p>
        </p:txBody>
      </p:sp>
      <p:sp>
        <p:nvSpPr>
          <p:cNvPr id="3" name="Footer Placeholder 2"/>
          <p:cNvSpPr>
            <a:spLocks noGrp="1"/>
          </p:cNvSpPr>
          <p:nvPr>
            <p:ph type="ftr" sz="quarter" idx="11"/>
          </p:nvPr>
        </p:nvSpPr>
        <p:spPr/>
        <p:txBody>
          <a:bodyPr/>
          <a:lstStyle/>
          <a:p>
            <a:pPr>
              <a:defRPr/>
            </a:pPr>
            <a:r>
              <a:rPr lang="fr-FR" dirty="0"/>
              <a:t>Entraînement métacognitifs 3 – Capacité à tenir compte des preuves </a:t>
            </a:r>
            <a:r>
              <a:rPr lang="fr-FR" dirty="0" err="1"/>
              <a:t>infirmantes</a:t>
            </a:r>
            <a:endParaRPr lang="de-DE" dirty="0"/>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Modification de son propre point de vue</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Tendance de l’être humain à maintenir ses premiers (ères) jugements/opinions (ex: préjudice, attitude: «la première impression est la meilleure»).</a:t>
            </a:r>
          </a:p>
          <a:p>
            <a:pPr marL="342900" lvl="0" indent="-342900" defTabSz="914400" fontAlgn="base">
              <a:buClr>
                <a:srgbClr val="004992"/>
              </a:buClr>
              <a:buFont typeface="WingDings"/>
              <a:buChar char=""/>
            </a:pPr>
            <a:r>
              <a:rPr lang="fr-CH" altLang="de-DE" sz="2400" dirty="0">
                <a:solidFill>
                  <a:srgbClr val="004992"/>
                </a:solidFill>
                <a:latin typeface="Calibri Light"/>
              </a:rPr>
              <a:t>Raisons: ???</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3</a:t>
            </a:fld>
            <a:endParaRPr lang="de-DE" altLang="de-DE"/>
          </a:p>
        </p:txBody>
      </p:sp>
    </p:spTree>
    <p:extLst>
      <p:ext uri="{BB962C8B-B14F-4D97-AF65-F5344CB8AC3E}">
        <p14:creationId xmlns:p14="http://schemas.microsoft.com/office/powerpoint/2010/main" val="2362042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Modification de son propre point de vue</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Tendance de l’être humain à maintenir ses premiers (ères) jugements/opinions (ex: préjudice, attitude: «la première impression est la meilleure»).</a:t>
            </a:r>
          </a:p>
          <a:p>
            <a:pPr marL="342900" lvl="0" indent="-342900" defTabSz="914400" fontAlgn="base">
              <a:buClr>
                <a:srgbClr val="000000"/>
              </a:buClr>
              <a:buFont typeface="WingDings"/>
              <a:buChar char=""/>
            </a:pPr>
            <a:r>
              <a:rPr lang="fr-CH" altLang="de-DE" sz="2400" dirty="0">
                <a:solidFill>
                  <a:srgbClr val="004992"/>
                </a:solidFill>
                <a:latin typeface="Calibri Light"/>
              </a:rPr>
              <a:t>Raisons: </a:t>
            </a:r>
            <a:r>
              <a:rPr lang="fr-CH" altLang="de-DE" sz="2400" dirty="0">
                <a:solidFill>
                  <a:srgbClr val="333333"/>
                </a:solidFill>
                <a:latin typeface="Calibri Light"/>
              </a:rPr>
              <a:t>la paresse, le «biais de confirmation», l’étourderie; cette tendance simplifie l’orientation dans un monde qui s’avère complexe.</a:t>
            </a:r>
            <a:endParaRPr lang="fr-CH" altLang="de-DE" sz="2400" dirty="0">
              <a:solidFill>
                <a:srgbClr val="006699"/>
              </a:solidFill>
              <a:latin typeface="Calibri Light"/>
            </a:endParaRPr>
          </a:p>
          <a:p>
            <a:pPr marL="342900" lvl="0" indent="-342900" defTabSz="914400" fontAlgn="base">
              <a:buClr>
                <a:srgbClr val="004992"/>
              </a:buClr>
              <a:buFont typeface="WingDings"/>
              <a:buChar char=""/>
            </a:pPr>
            <a:r>
              <a:rPr lang="fr-CH" altLang="de-DE" sz="2400" dirty="0">
                <a:solidFill>
                  <a:srgbClr val="004992"/>
                </a:solidFill>
                <a:latin typeface="Calibri Light"/>
              </a:rPr>
              <a:t>Problèmes: ???</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4</a:t>
            </a:fld>
            <a:endParaRPr lang="de-DE" altLang="de-DE"/>
          </a:p>
        </p:txBody>
      </p:sp>
    </p:spTree>
    <p:extLst>
      <p:ext uri="{BB962C8B-B14F-4D97-AF65-F5344CB8AC3E}">
        <p14:creationId xmlns:p14="http://schemas.microsoft.com/office/powerpoint/2010/main" val="1348575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Modification de son propre point de vue</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Tendance de l’être humain à maintenir ses premiers (ères) jugements/opinions (ex: préjudice, attitude: «la première impression est la meilleure»).</a:t>
            </a:r>
          </a:p>
          <a:p>
            <a:pPr marL="342900" lvl="0" indent="-342900" defTabSz="914400" fontAlgn="base">
              <a:buClr>
                <a:srgbClr val="000000"/>
              </a:buClr>
              <a:buFont typeface="WingDings"/>
              <a:buChar char=""/>
            </a:pPr>
            <a:r>
              <a:rPr lang="fr-CH" altLang="de-DE" sz="2400" dirty="0">
                <a:solidFill>
                  <a:srgbClr val="004992"/>
                </a:solidFill>
                <a:latin typeface="Calibri Light"/>
              </a:rPr>
              <a:t>Raisons: </a:t>
            </a:r>
            <a:r>
              <a:rPr lang="fr-CH" altLang="de-DE" sz="2400" dirty="0">
                <a:solidFill>
                  <a:srgbClr val="333333"/>
                </a:solidFill>
                <a:latin typeface="Calibri Light"/>
              </a:rPr>
              <a:t>la paresse, le «biais de confirmation», l’étourderie; cette tendance simplifie l’orientation dans un monde qui s’avère complexe.</a:t>
            </a:r>
            <a:endParaRPr lang="fr-CH" altLang="de-DE" sz="2400" dirty="0">
              <a:solidFill>
                <a:srgbClr val="006699"/>
              </a:solidFill>
              <a:latin typeface="Calibri Light"/>
            </a:endParaRPr>
          </a:p>
          <a:p>
            <a:pPr marL="342900" lvl="0" indent="-342900" defTabSz="914400" fontAlgn="base">
              <a:buClr>
                <a:srgbClr val="000000"/>
              </a:buClr>
              <a:buFont typeface="WingDings"/>
              <a:buChar char=""/>
            </a:pPr>
            <a:r>
              <a:rPr lang="fr-CH" altLang="de-DE" sz="2400" dirty="0">
                <a:solidFill>
                  <a:srgbClr val="004992"/>
                </a:solidFill>
                <a:latin typeface="Calibri Light"/>
              </a:rPr>
              <a:t>Problèmes: </a:t>
            </a:r>
            <a:r>
              <a:rPr lang="fr-CH" altLang="de-DE" sz="2400" dirty="0">
                <a:solidFill>
                  <a:srgbClr val="333333"/>
                </a:solidFill>
                <a:latin typeface="Calibri Light"/>
              </a:rPr>
              <a:t>les faux jugements (ex: les préjugés raciaux) sont maintenus; les fausses sur-généralisations (j’en ai vu un-je les ai tous vus); le fait que quelqu’un qui aurait mérité une seconde chance n’en a pas eu.</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5</a:t>
            </a:fld>
            <a:endParaRPr lang="de-DE" altLang="de-DE"/>
          </a:p>
        </p:txBody>
      </p:sp>
    </p:spTree>
    <p:extLst>
      <p:ext uri="{BB962C8B-B14F-4D97-AF65-F5344CB8AC3E}">
        <p14:creationId xmlns:p14="http://schemas.microsoft.com/office/powerpoint/2010/main" val="3584588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Citations de personnes aillant fait des prédictions incorrectes</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0"/>
              </a:spcBef>
            </a:pPr>
            <a:r>
              <a:rPr lang="fr-FR" altLang="ko-KR" sz="1600" dirty="0">
                <a:solidFill>
                  <a:srgbClr val="004992"/>
                </a:solidFill>
                <a:latin typeface="Calibri Light"/>
                <a:ea typeface="굴림" charset="-127"/>
              </a:rPr>
              <a:t>«Les femmes sensées et responsables ne veulent pas voter</a:t>
            </a:r>
            <a:r>
              <a:rPr lang="fr-FR" altLang="de-DE" sz="1600" dirty="0">
                <a:solidFill>
                  <a:srgbClr val="004992"/>
                </a:solidFill>
                <a:latin typeface="Calibri Light"/>
              </a:rPr>
              <a:t>»</a:t>
            </a:r>
          </a:p>
          <a:p>
            <a:pPr lvl="0" defTabSz="914400" fontAlgn="base">
              <a:lnSpc>
                <a:spcPct val="100000"/>
              </a:lnSpc>
              <a:spcBef>
                <a:spcPts val="0"/>
              </a:spcBef>
            </a:pPr>
            <a:r>
              <a:rPr lang="fr-FR" altLang="de-DE" sz="1600" dirty="0" err="1">
                <a:solidFill>
                  <a:srgbClr val="333333"/>
                </a:solidFill>
                <a:latin typeface="Calibri Light"/>
              </a:rPr>
              <a:t>Grover</a:t>
            </a:r>
            <a:r>
              <a:rPr lang="fr-FR" altLang="de-DE" sz="1600" dirty="0">
                <a:solidFill>
                  <a:srgbClr val="333333"/>
                </a:solidFill>
                <a:latin typeface="Calibri Light"/>
              </a:rPr>
              <a:t> Cleveland, ancien président des Etats-Unis d’Amérique, 1905</a:t>
            </a:r>
          </a:p>
          <a:p>
            <a:pPr lvl="0" defTabSz="914400" eaLnBrk="0" fontAlgn="base" hangingPunct="0">
              <a:lnSpc>
                <a:spcPct val="100000"/>
              </a:lnSpc>
              <a:spcBef>
                <a:spcPts val="1200"/>
              </a:spcBef>
            </a:pPr>
            <a:r>
              <a:rPr lang="fr-FR" altLang="ko-KR" sz="1600" dirty="0">
                <a:solidFill>
                  <a:srgbClr val="004992"/>
                </a:solidFill>
                <a:latin typeface="Calibri Light"/>
                <a:ea typeface="굴림" charset="-127"/>
              </a:rPr>
              <a:t>«Ce 'téléphone' a trop de points faibles pour être considéré comme un moyen de communication sérieux. L’appareil n’a par nature pas de valeur pour nous»</a:t>
            </a:r>
          </a:p>
          <a:p>
            <a:pPr lvl="0" defTabSz="914400" eaLnBrk="0" fontAlgn="base" hangingPunct="0">
              <a:lnSpc>
                <a:spcPct val="100000"/>
              </a:lnSpc>
              <a:spcBef>
                <a:spcPts val="0"/>
              </a:spcBef>
            </a:pPr>
            <a:r>
              <a:rPr lang="fr-FR" altLang="ko-KR" sz="1600" dirty="0">
                <a:solidFill>
                  <a:srgbClr val="333333"/>
                </a:solidFill>
                <a:latin typeface="Calibri Light"/>
                <a:ea typeface="굴림" charset="-127"/>
              </a:rPr>
              <a:t>Western Union, compagnie importante de services de finance et de communication, 1876</a:t>
            </a:r>
          </a:p>
          <a:p>
            <a:pPr lvl="0" defTabSz="914400" eaLnBrk="0" fontAlgn="base" hangingPunct="0">
              <a:lnSpc>
                <a:spcPct val="100000"/>
              </a:lnSpc>
              <a:spcBef>
                <a:spcPts val="1200"/>
              </a:spcBef>
            </a:pPr>
            <a:r>
              <a:rPr lang="fr-FR" altLang="ko-KR" sz="1600" dirty="0">
                <a:solidFill>
                  <a:srgbClr val="004992"/>
                </a:solidFill>
                <a:latin typeface="Calibri Light"/>
                <a:ea typeface="굴림" charset="-127"/>
              </a:rPr>
              <a:t>«Cela va prendre plus d’une génération jusqu’à ce que la première mission d’hommes atterrisse sur la lune»</a:t>
            </a:r>
          </a:p>
          <a:p>
            <a:pPr lvl="0" defTabSz="914400" eaLnBrk="0" fontAlgn="base" hangingPunct="0">
              <a:lnSpc>
                <a:spcPct val="100000"/>
              </a:lnSpc>
              <a:spcBef>
                <a:spcPts val="0"/>
              </a:spcBef>
            </a:pPr>
            <a:r>
              <a:rPr lang="fr-FR" altLang="ko-KR" sz="1600" dirty="0">
                <a:solidFill>
                  <a:srgbClr val="333333"/>
                </a:solidFill>
                <a:latin typeface="Calibri Light"/>
                <a:ea typeface="굴림" charset="-127"/>
              </a:rPr>
              <a:t>Harold Spencer, Astronome, 1957 (l’atterrissage sur la lune eu lieu 12 ans plus tard)</a:t>
            </a:r>
            <a:endParaRPr lang="fr-FR" altLang="de-DE" sz="1600" dirty="0">
              <a:solidFill>
                <a:srgbClr val="333333"/>
              </a:solidFill>
              <a:latin typeface="Calibri Light"/>
              <a:ea typeface="굴림" charset="-127"/>
            </a:endParaRPr>
          </a:p>
          <a:p>
            <a:pPr lvl="0" defTabSz="914400" eaLnBrk="0" fontAlgn="base" hangingPunct="0">
              <a:lnSpc>
                <a:spcPct val="100000"/>
              </a:lnSpc>
              <a:spcBef>
                <a:spcPts val="1200"/>
              </a:spcBef>
            </a:pPr>
            <a:r>
              <a:rPr lang="fr-FR" altLang="ko-KR" sz="1600" dirty="0">
                <a:solidFill>
                  <a:srgbClr val="004992"/>
                </a:solidFill>
                <a:latin typeface="Calibri Light"/>
                <a:ea typeface="굴림" charset="-127"/>
              </a:rPr>
              <a:t>«Le cheval va rester mais l’automobile est seulement une nouveauté — une passade»</a:t>
            </a:r>
          </a:p>
          <a:p>
            <a:pPr lvl="0" defTabSz="914400" eaLnBrk="0" fontAlgn="base" hangingPunct="0">
              <a:lnSpc>
                <a:spcPct val="100000"/>
              </a:lnSpc>
              <a:spcBef>
                <a:spcPts val="0"/>
              </a:spcBef>
            </a:pPr>
            <a:r>
              <a:rPr lang="fr-FR" altLang="ko-KR" sz="1600" dirty="0">
                <a:solidFill>
                  <a:srgbClr val="333333"/>
                </a:solidFill>
                <a:latin typeface="Calibri Light"/>
                <a:ea typeface="굴림" charset="-127"/>
              </a:rPr>
              <a:t>Le président de la Banque d’Epargne du Michigan à propos de l’idée d’investir dans la compagnie Ford </a:t>
            </a:r>
            <a:r>
              <a:rPr lang="fr-FR" altLang="ko-KR" sz="1600" dirty="0" err="1">
                <a:solidFill>
                  <a:srgbClr val="333333"/>
                </a:solidFill>
                <a:latin typeface="Calibri Light"/>
                <a:ea typeface="굴림" charset="-127"/>
              </a:rPr>
              <a:t>Motor</a:t>
            </a:r>
            <a:r>
              <a:rPr lang="fr-FR" altLang="ko-KR" sz="1600" dirty="0">
                <a:solidFill>
                  <a:srgbClr val="333333"/>
                </a:solidFill>
                <a:latin typeface="Calibri Light"/>
                <a:ea typeface="굴림" charset="-127"/>
              </a:rPr>
              <a:t>, 1903</a:t>
            </a:r>
            <a:endParaRPr lang="fr-FR" altLang="ko-KR" sz="1600" i="1" dirty="0">
              <a:solidFill>
                <a:srgbClr val="333333"/>
              </a:solidFill>
              <a:latin typeface="Calibri Light"/>
              <a:ea typeface="굴림" charset="-127"/>
            </a:endParaRPr>
          </a:p>
          <a:p>
            <a:pPr lvl="0" defTabSz="914400" eaLnBrk="0" fontAlgn="base" hangingPunct="0">
              <a:lnSpc>
                <a:spcPct val="100000"/>
              </a:lnSpc>
              <a:spcBef>
                <a:spcPts val="1200"/>
              </a:spcBef>
            </a:pPr>
            <a:r>
              <a:rPr lang="fr-FR" altLang="ko-KR" sz="1600" dirty="0">
                <a:solidFill>
                  <a:srgbClr val="004992"/>
                </a:solidFill>
                <a:latin typeface="Calibri Light"/>
                <a:ea typeface="굴림" charset="-127"/>
              </a:rPr>
              <a:t>«Les rayons X vont s’avérer être un canular»</a:t>
            </a:r>
            <a:endParaRPr lang="fr-FR" altLang="de-DE" sz="1600" dirty="0">
              <a:solidFill>
                <a:srgbClr val="004992"/>
              </a:solidFill>
              <a:latin typeface="Calibri Light"/>
            </a:endParaRPr>
          </a:p>
          <a:p>
            <a:pPr lvl="0" defTabSz="914400" eaLnBrk="0" fontAlgn="base" hangingPunct="0">
              <a:lnSpc>
                <a:spcPct val="100000"/>
              </a:lnSpc>
              <a:spcBef>
                <a:spcPts val="0"/>
              </a:spcBef>
            </a:pPr>
            <a:r>
              <a:rPr lang="fr-FR" altLang="de-DE" sz="1600" dirty="0">
                <a:solidFill>
                  <a:srgbClr val="333333"/>
                </a:solidFill>
                <a:latin typeface="Calibri Light"/>
                <a:ea typeface="굴림" charset="-127"/>
              </a:rPr>
              <a:t>Lord Kelvin, Président de la Royal Society, 1883</a:t>
            </a:r>
          </a:p>
          <a:p>
            <a:pPr lvl="0" defTabSz="914400" fontAlgn="base">
              <a:lnSpc>
                <a:spcPct val="100000"/>
              </a:lnSpc>
              <a:spcBef>
                <a:spcPts val="1200"/>
              </a:spcBef>
            </a:pPr>
            <a:r>
              <a:rPr lang="fr-FR" altLang="ko-KR" sz="1600" dirty="0">
                <a:solidFill>
                  <a:srgbClr val="004992"/>
                </a:solidFill>
                <a:latin typeface="Calibri Light"/>
                <a:ea typeface="굴림" charset="-127"/>
              </a:rPr>
              <a:t>«</a:t>
            </a:r>
            <a:r>
              <a:rPr lang="fr-FR" altLang="de-DE" sz="1600" dirty="0">
                <a:solidFill>
                  <a:srgbClr val="004992"/>
                </a:solidFill>
                <a:latin typeface="Calibri Light"/>
              </a:rPr>
              <a:t>Le phonographe n’a pas de valeur commerciale du tout»</a:t>
            </a:r>
          </a:p>
          <a:p>
            <a:pPr lvl="0" defTabSz="914400" fontAlgn="base">
              <a:lnSpc>
                <a:spcPct val="100000"/>
              </a:lnSpc>
              <a:spcBef>
                <a:spcPts val="0"/>
              </a:spcBef>
            </a:pPr>
            <a:r>
              <a:rPr lang="fr-FR" altLang="de-DE" sz="1600" dirty="0">
                <a:solidFill>
                  <a:srgbClr val="333333"/>
                </a:solidFill>
                <a:latin typeface="Calibri Light"/>
              </a:rPr>
              <a:t>Thomas Edison, le célèbre inventeur américain, 1880 (phonographe = premier appareil pour enregistrer les voix)</a:t>
            </a:r>
            <a:endParaRPr lang="en-US" sz="16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6</a:t>
            </a:fld>
            <a:endParaRPr lang="de-DE" altLang="de-DE"/>
          </a:p>
        </p:txBody>
      </p:sp>
    </p:spTree>
    <p:extLst>
      <p:ext uri="{BB962C8B-B14F-4D97-AF65-F5344CB8AC3E}">
        <p14:creationId xmlns:p14="http://schemas.microsoft.com/office/powerpoint/2010/main" val="4036736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Citations de personnes aillant fait des prédictions incorrectes</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0"/>
              </a:spcBef>
            </a:pPr>
            <a:r>
              <a:rPr lang="fr-FR" altLang="ko-KR" sz="1600" dirty="0">
                <a:solidFill>
                  <a:srgbClr val="004992"/>
                </a:solidFill>
                <a:latin typeface="Calibri Light"/>
                <a:ea typeface="굴림" charset="-127"/>
              </a:rPr>
              <a:t>«Les femmes sensées et responsables ne veulent pas voter</a:t>
            </a:r>
            <a:r>
              <a:rPr lang="fr-FR" altLang="de-DE" sz="1600" dirty="0">
                <a:solidFill>
                  <a:srgbClr val="004992"/>
                </a:solidFill>
                <a:latin typeface="Calibri Light"/>
              </a:rPr>
              <a:t>»</a:t>
            </a:r>
          </a:p>
          <a:p>
            <a:pPr lvl="0" defTabSz="914400" fontAlgn="base">
              <a:lnSpc>
                <a:spcPct val="100000"/>
              </a:lnSpc>
              <a:spcBef>
                <a:spcPts val="0"/>
              </a:spcBef>
            </a:pPr>
            <a:r>
              <a:rPr lang="fr-FR" altLang="de-DE" sz="1600" dirty="0" err="1">
                <a:solidFill>
                  <a:srgbClr val="333333"/>
                </a:solidFill>
                <a:latin typeface="Calibri Light"/>
              </a:rPr>
              <a:t>Grover</a:t>
            </a:r>
            <a:r>
              <a:rPr lang="fr-FR" altLang="de-DE" sz="1600" dirty="0">
                <a:solidFill>
                  <a:srgbClr val="333333"/>
                </a:solidFill>
                <a:latin typeface="Calibri Light"/>
              </a:rPr>
              <a:t> Cleveland, ancien président des Etats-Unis d’Amérique, 1905</a:t>
            </a:r>
          </a:p>
          <a:p>
            <a:pPr lvl="0" defTabSz="914400" eaLnBrk="0" fontAlgn="base" hangingPunct="0">
              <a:lnSpc>
                <a:spcPct val="100000"/>
              </a:lnSpc>
              <a:spcBef>
                <a:spcPts val="1200"/>
              </a:spcBef>
            </a:pPr>
            <a:r>
              <a:rPr lang="fr-FR" altLang="ko-KR" sz="1600" dirty="0">
                <a:solidFill>
                  <a:srgbClr val="004992"/>
                </a:solidFill>
                <a:latin typeface="Calibri Light"/>
                <a:ea typeface="굴림" charset="-127"/>
              </a:rPr>
              <a:t>«Ce 'téléphone' a trop de points faibles pour être considéré comme un moyen de communication sérieux. L’appareil n’a par nature pas de valeur pour nous»</a:t>
            </a:r>
          </a:p>
          <a:p>
            <a:pPr lvl="0" defTabSz="914400" eaLnBrk="0" fontAlgn="base" hangingPunct="0">
              <a:lnSpc>
                <a:spcPct val="100000"/>
              </a:lnSpc>
              <a:spcBef>
                <a:spcPts val="0"/>
              </a:spcBef>
            </a:pPr>
            <a:r>
              <a:rPr lang="fr-FR" altLang="ko-KR" sz="1600" dirty="0">
                <a:solidFill>
                  <a:srgbClr val="333333"/>
                </a:solidFill>
                <a:latin typeface="Calibri Light"/>
                <a:ea typeface="굴림" charset="-127"/>
              </a:rPr>
              <a:t>Western Union, compagnie importante de services de finance et de communication, 1876</a:t>
            </a:r>
          </a:p>
          <a:p>
            <a:pPr lvl="0" defTabSz="914400" eaLnBrk="0" fontAlgn="base" hangingPunct="0">
              <a:lnSpc>
                <a:spcPct val="100000"/>
              </a:lnSpc>
              <a:spcBef>
                <a:spcPts val="1200"/>
              </a:spcBef>
            </a:pPr>
            <a:r>
              <a:rPr lang="fr-FR" altLang="ko-KR" sz="1600" dirty="0">
                <a:solidFill>
                  <a:srgbClr val="004992"/>
                </a:solidFill>
                <a:latin typeface="Calibri Light"/>
                <a:ea typeface="굴림" charset="-127"/>
              </a:rPr>
              <a:t>«Cela va prendre plus d’une génération jusqu’à ce que la première mission d’hommes atterrisse sur la lune»</a:t>
            </a:r>
          </a:p>
          <a:p>
            <a:pPr lvl="0" defTabSz="914400" eaLnBrk="0" fontAlgn="base" hangingPunct="0">
              <a:lnSpc>
                <a:spcPct val="100000"/>
              </a:lnSpc>
              <a:spcBef>
                <a:spcPts val="0"/>
              </a:spcBef>
            </a:pPr>
            <a:r>
              <a:rPr lang="fr-FR" altLang="ko-KR" sz="1600" dirty="0">
                <a:solidFill>
                  <a:srgbClr val="333333"/>
                </a:solidFill>
                <a:latin typeface="Calibri Light"/>
                <a:ea typeface="굴림" charset="-127"/>
              </a:rPr>
              <a:t>Harold Spencer, Astronome, 1957 (l’atterrissage sur la lune eu lieu 12 ans plus tard)</a:t>
            </a:r>
            <a:endParaRPr lang="fr-FR" altLang="de-DE" sz="1600" dirty="0">
              <a:solidFill>
                <a:srgbClr val="333333"/>
              </a:solidFill>
              <a:latin typeface="Calibri Light"/>
              <a:ea typeface="굴림" charset="-127"/>
            </a:endParaRPr>
          </a:p>
          <a:p>
            <a:pPr lvl="0" defTabSz="914400" eaLnBrk="0" fontAlgn="base" hangingPunct="0">
              <a:lnSpc>
                <a:spcPct val="100000"/>
              </a:lnSpc>
              <a:spcBef>
                <a:spcPts val="1200"/>
              </a:spcBef>
            </a:pPr>
            <a:r>
              <a:rPr lang="fr-FR" altLang="ko-KR" sz="1600" dirty="0">
                <a:solidFill>
                  <a:srgbClr val="004992"/>
                </a:solidFill>
                <a:latin typeface="Calibri Light"/>
                <a:ea typeface="굴림" charset="-127"/>
              </a:rPr>
              <a:t>«Le cheval va rester mais l’automobile est seulement une nouveauté — une passade»</a:t>
            </a:r>
          </a:p>
          <a:p>
            <a:pPr lvl="0" defTabSz="914400" eaLnBrk="0" fontAlgn="base" hangingPunct="0">
              <a:lnSpc>
                <a:spcPct val="100000"/>
              </a:lnSpc>
              <a:spcBef>
                <a:spcPts val="0"/>
              </a:spcBef>
            </a:pPr>
            <a:r>
              <a:rPr lang="fr-FR" altLang="ko-KR" sz="1600" dirty="0">
                <a:solidFill>
                  <a:srgbClr val="333333"/>
                </a:solidFill>
                <a:latin typeface="Calibri Light"/>
                <a:ea typeface="굴림" charset="-127"/>
              </a:rPr>
              <a:t>Le président de la Banque d’Epargne du Michigan à propos de l’idée d’investir dans la compagnie Ford </a:t>
            </a:r>
            <a:r>
              <a:rPr lang="fr-FR" altLang="ko-KR" sz="1600" dirty="0" err="1">
                <a:solidFill>
                  <a:srgbClr val="333333"/>
                </a:solidFill>
                <a:latin typeface="Calibri Light"/>
                <a:ea typeface="굴림" charset="-127"/>
              </a:rPr>
              <a:t>Motor</a:t>
            </a:r>
            <a:r>
              <a:rPr lang="fr-FR" altLang="ko-KR" sz="1600" dirty="0">
                <a:solidFill>
                  <a:srgbClr val="333333"/>
                </a:solidFill>
                <a:latin typeface="Calibri Light"/>
                <a:ea typeface="굴림" charset="-127"/>
              </a:rPr>
              <a:t>, 1903</a:t>
            </a:r>
            <a:endParaRPr lang="fr-FR" altLang="ko-KR" sz="1600" i="1" dirty="0">
              <a:solidFill>
                <a:srgbClr val="333333"/>
              </a:solidFill>
              <a:latin typeface="Calibri Light"/>
              <a:ea typeface="굴림" charset="-127"/>
            </a:endParaRPr>
          </a:p>
          <a:p>
            <a:pPr lvl="0" defTabSz="914400" eaLnBrk="0" fontAlgn="base" hangingPunct="0">
              <a:lnSpc>
                <a:spcPct val="100000"/>
              </a:lnSpc>
              <a:spcBef>
                <a:spcPts val="1200"/>
              </a:spcBef>
            </a:pPr>
            <a:r>
              <a:rPr lang="fr-FR" altLang="ko-KR" sz="1600" dirty="0">
                <a:solidFill>
                  <a:srgbClr val="004992"/>
                </a:solidFill>
                <a:latin typeface="Calibri Light"/>
                <a:ea typeface="굴림" charset="-127"/>
              </a:rPr>
              <a:t>«Les rayons X vont s’avérer être un canular»</a:t>
            </a:r>
            <a:endParaRPr lang="fr-FR" altLang="de-DE" sz="1600" dirty="0">
              <a:solidFill>
                <a:srgbClr val="004992"/>
              </a:solidFill>
              <a:latin typeface="Calibri Light"/>
            </a:endParaRPr>
          </a:p>
          <a:p>
            <a:pPr lvl="0" defTabSz="914400" eaLnBrk="0" fontAlgn="base" hangingPunct="0">
              <a:lnSpc>
                <a:spcPct val="100000"/>
              </a:lnSpc>
              <a:spcBef>
                <a:spcPts val="0"/>
              </a:spcBef>
            </a:pPr>
            <a:r>
              <a:rPr lang="fr-FR" altLang="de-DE" sz="1600" dirty="0">
                <a:solidFill>
                  <a:srgbClr val="333333"/>
                </a:solidFill>
                <a:latin typeface="Calibri Light"/>
                <a:ea typeface="굴림" charset="-127"/>
              </a:rPr>
              <a:t>Lord Kelvin, Président de la Royal Society, 1883</a:t>
            </a:r>
          </a:p>
          <a:p>
            <a:pPr lvl="0" defTabSz="914400" fontAlgn="base">
              <a:lnSpc>
                <a:spcPct val="100000"/>
              </a:lnSpc>
              <a:spcBef>
                <a:spcPts val="1200"/>
              </a:spcBef>
            </a:pPr>
            <a:r>
              <a:rPr lang="fr-FR" altLang="ko-KR" sz="1600" dirty="0">
                <a:solidFill>
                  <a:srgbClr val="004992"/>
                </a:solidFill>
                <a:latin typeface="Calibri Light"/>
                <a:ea typeface="굴림" charset="-127"/>
              </a:rPr>
              <a:t>«</a:t>
            </a:r>
            <a:r>
              <a:rPr lang="fr-FR" altLang="de-DE" sz="1600" dirty="0">
                <a:solidFill>
                  <a:srgbClr val="004992"/>
                </a:solidFill>
                <a:latin typeface="Calibri Light"/>
              </a:rPr>
              <a:t>Le phonographe n’a pas de valeur commerciale du tout»</a:t>
            </a:r>
          </a:p>
          <a:p>
            <a:pPr lvl="0" defTabSz="914400" fontAlgn="base">
              <a:lnSpc>
                <a:spcPct val="100000"/>
              </a:lnSpc>
              <a:spcBef>
                <a:spcPts val="0"/>
              </a:spcBef>
            </a:pPr>
            <a:r>
              <a:rPr lang="fr-FR" altLang="de-DE" sz="1600" dirty="0">
                <a:solidFill>
                  <a:srgbClr val="333333"/>
                </a:solidFill>
                <a:latin typeface="Calibri Light"/>
              </a:rPr>
              <a:t>Thomas Edison, le célèbre inventeur américain, 1880 (phonographe = premier appareil pour enregistrer les voix)</a:t>
            </a:r>
            <a:endParaRPr lang="en-US" sz="16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7</a:t>
            </a:fld>
            <a:endParaRPr lang="de-DE" altLang="de-DE"/>
          </a:p>
        </p:txBody>
      </p:sp>
      <p:sp>
        <p:nvSpPr>
          <p:cNvPr id="7" name="Text Box 5"/>
          <p:cNvSpPr txBox="1">
            <a:spLocks noChangeArrowheads="1"/>
          </p:cNvSpPr>
          <p:nvPr/>
        </p:nvSpPr>
        <p:spPr bwMode="auto">
          <a:xfrm>
            <a:off x="408955" y="6263640"/>
            <a:ext cx="11376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fr-FR" altLang="de-DE" sz="1600" b="0" dirty="0">
                <a:solidFill>
                  <a:srgbClr val="004992"/>
                </a:solidFill>
                <a:latin typeface="Calibri Light"/>
              </a:rPr>
              <a:t>Nous devrions être ouverts aux nouvelles expériences — les temps changent et personne ne peut prédire ce que l’avenir apportera.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Exemples pour diminuer la capacité à tenir compte des preuves </a:t>
            </a:r>
            <a:r>
              <a:rPr lang="fr-FR" sz="3600" dirty="0" err="1">
                <a:solidFill>
                  <a:srgbClr val="004992"/>
                </a:solidFill>
                <a:latin typeface="Calibri Light"/>
              </a:rPr>
              <a:t>infirmantes</a:t>
            </a:r>
            <a:br>
              <a:rPr lang="fr-FR" sz="3600" dirty="0">
                <a:solidFill>
                  <a:srgbClr val="004992"/>
                </a:solidFill>
                <a:latin typeface="Calibri Light"/>
              </a:rPr>
            </a:br>
            <a:r>
              <a:rPr lang="fr-FR" dirty="0">
                <a:solidFill>
                  <a:srgbClr val="004992"/>
                </a:solidFill>
                <a:latin typeface="Calibri Light"/>
              </a:rPr>
              <a:t>(la politique de l’autruche)</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8</a:t>
            </a:fld>
            <a:endParaRPr lang="de-DE" altLang="de-DE"/>
          </a:p>
        </p:txBody>
      </p:sp>
      <p:graphicFrame>
        <p:nvGraphicFramePr>
          <p:cNvPr id="7" name="Group 36"/>
          <p:cNvGraphicFramePr>
            <a:graphicFrameLocks noGrp="1"/>
          </p:cNvGraphicFramePr>
          <p:nvPr>
            <p:extLst>
              <p:ext uri="{D42A27DB-BD31-4B8C-83A1-F6EECF244321}">
                <p14:modId xmlns:p14="http://schemas.microsoft.com/office/powerpoint/2010/main" val="3651057760"/>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Domaine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exemples</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Géographie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fr-FR" altLang="ja-JP" sz="1800" b="0" i="0" u="none" strike="noStrike" cap="none" normalizeH="0" baseline="0" dirty="0">
                          <a:ln>
                            <a:noFill/>
                          </a:ln>
                          <a:solidFill>
                            <a:srgbClr val="004992"/>
                          </a:solidFill>
                          <a:effectLst/>
                          <a:latin typeface="Calibri Light"/>
                          <a:ea typeface="MS Mincho" pitchFamily="49" charset="-128"/>
                        </a:rPr>
                        <a:t>???</a:t>
                      </a:r>
                      <a:endParaRPr kumimoji="0" lang="de-DE" sz="18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Médecine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fr-FR" altLang="ja-JP" sz="1800" b="0" i="0" u="none" strike="noStrike" cap="none" normalizeH="0" baseline="0">
                          <a:ln>
                            <a:noFill/>
                          </a:ln>
                          <a:solidFill>
                            <a:srgbClr val="004992"/>
                          </a:solidFill>
                          <a:effectLst/>
                          <a:latin typeface="Calibri Light"/>
                          <a:ea typeface="MS Mincho" pitchFamily="49" charset="-128"/>
                        </a:rPr>
                        <a:t>???</a:t>
                      </a:r>
                      <a:endParaRPr kumimoji="0" lang="de-DE" sz="18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Economie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fr-FR" altLang="ja-JP" sz="1800" b="0" i="0" u="none" strike="noStrike" cap="none" normalizeH="0" baseline="0" dirty="0">
                          <a:ln>
                            <a:noFill/>
                          </a:ln>
                          <a:solidFill>
                            <a:srgbClr val="004992"/>
                          </a:solidFill>
                          <a:effectLst/>
                          <a:latin typeface="Calibri Light"/>
                          <a:ea typeface="MS Mincho" pitchFamily="49" charset="-128"/>
                        </a:rPr>
                        <a:t>???</a:t>
                      </a:r>
                      <a:endParaRPr kumimoji="0" lang="de-DE" sz="18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81270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Exemples pour diminuer la capacité à tenir compte des preuves </a:t>
            </a:r>
            <a:r>
              <a:rPr lang="fr-FR" sz="3600" dirty="0" err="1">
                <a:solidFill>
                  <a:srgbClr val="004992"/>
                </a:solidFill>
                <a:latin typeface="Calibri Light"/>
              </a:rPr>
              <a:t>infirmantes</a:t>
            </a:r>
            <a:br>
              <a:rPr lang="fr-FR" sz="3600" dirty="0">
                <a:solidFill>
                  <a:srgbClr val="004992"/>
                </a:solidFill>
                <a:latin typeface="Calibri Light"/>
              </a:rPr>
            </a:br>
            <a:r>
              <a:rPr lang="fr-FR" dirty="0">
                <a:solidFill>
                  <a:srgbClr val="004992"/>
                </a:solidFill>
                <a:latin typeface="Calibri Light"/>
              </a:rPr>
              <a:t>(la politique de l’autruche)</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9</a:t>
            </a:fld>
            <a:endParaRPr lang="de-DE" altLang="de-DE"/>
          </a:p>
        </p:txBody>
      </p:sp>
      <p:graphicFrame>
        <p:nvGraphicFramePr>
          <p:cNvPr id="7" name="Group 36"/>
          <p:cNvGraphicFramePr>
            <a:graphicFrameLocks noGrp="1"/>
          </p:cNvGraphicFramePr>
          <p:nvPr>
            <p:extLst>
              <p:ext uri="{D42A27DB-BD31-4B8C-83A1-F6EECF244321}">
                <p14:modId xmlns:p14="http://schemas.microsoft.com/office/powerpoint/2010/main" val="2441045670"/>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Domaine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exemples</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Géographie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altLang="ja-JP" sz="1800" b="0" i="0" u="none" strike="noStrike" cap="none" normalizeH="0" baseline="0" dirty="0">
                          <a:ln>
                            <a:noFill/>
                          </a:ln>
                          <a:solidFill>
                            <a:srgbClr val="333333"/>
                          </a:solidFill>
                          <a:effectLst/>
                          <a:latin typeface="Calibri Light"/>
                          <a:ea typeface="MS Mincho" pitchFamily="49" charset="-128"/>
                        </a:rPr>
                        <a:t>Le soleil tourne autour de la terre! Cette vue était considérée comme la vérité absolue par l’église catholique au moyen-âge malgré que des scientifique comme Galilée aient fourni des preuves du contraire. La vérité que la terre tourne autour du soleil était même considérée comme un blasphème à cette époque.</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Médecine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fr-FR" altLang="ja-JP" sz="1800" b="0" i="0" u="none" strike="noStrike" cap="none" normalizeH="0" baseline="0">
                          <a:ln>
                            <a:noFill/>
                          </a:ln>
                          <a:solidFill>
                            <a:srgbClr val="004992"/>
                          </a:solidFill>
                          <a:effectLst/>
                          <a:latin typeface="Calibri Light"/>
                          <a:ea typeface="MS Mincho" pitchFamily="49" charset="-128"/>
                        </a:rPr>
                        <a:t>???</a:t>
                      </a:r>
                      <a:endParaRPr kumimoji="0" lang="de-DE" sz="18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Economie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fr-FR" altLang="ja-JP" sz="1800" b="0" i="0" u="none" strike="noStrike" cap="none" normalizeH="0" baseline="0" dirty="0">
                          <a:ln>
                            <a:noFill/>
                          </a:ln>
                          <a:solidFill>
                            <a:srgbClr val="004992"/>
                          </a:solidFill>
                          <a:effectLst/>
                          <a:latin typeface="Calibri Light"/>
                          <a:ea typeface="MS Mincho" pitchFamily="49" charset="-128"/>
                        </a:rPr>
                        <a:t>???</a:t>
                      </a:r>
                      <a:endParaRPr kumimoji="0" lang="de-DE" sz="18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15040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Exemples pour diminuer la capacité à tenir compte des preuves </a:t>
            </a:r>
            <a:r>
              <a:rPr lang="fr-FR" sz="3600" dirty="0" err="1">
                <a:solidFill>
                  <a:srgbClr val="004992"/>
                </a:solidFill>
                <a:latin typeface="Calibri Light"/>
              </a:rPr>
              <a:t>infirmantes</a:t>
            </a:r>
            <a:br>
              <a:rPr lang="fr-FR" sz="3600" dirty="0">
                <a:solidFill>
                  <a:srgbClr val="004992"/>
                </a:solidFill>
                <a:latin typeface="Calibri Light"/>
              </a:rPr>
            </a:br>
            <a:r>
              <a:rPr lang="fr-FR" dirty="0">
                <a:solidFill>
                  <a:srgbClr val="004992"/>
                </a:solidFill>
                <a:latin typeface="Calibri Light"/>
              </a:rPr>
              <a:t>(la politique de l’autruche)</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10</a:t>
            </a:fld>
            <a:endParaRPr lang="de-DE" altLang="de-DE"/>
          </a:p>
        </p:txBody>
      </p:sp>
      <p:graphicFrame>
        <p:nvGraphicFramePr>
          <p:cNvPr id="7" name="Group 36"/>
          <p:cNvGraphicFramePr>
            <a:graphicFrameLocks noGrp="1"/>
          </p:cNvGraphicFramePr>
          <p:nvPr>
            <p:extLst>
              <p:ext uri="{D42A27DB-BD31-4B8C-83A1-F6EECF244321}">
                <p14:modId xmlns:p14="http://schemas.microsoft.com/office/powerpoint/2010/main" val="2882742636"/>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Domaine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exemples</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Géographie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altLang="ja-JP" sz="1800" b="0" i="0" u="none" strike="noStrike" cap="none" normalizeH="0" baseline="0" dirty="0">
                          <a:ln>
                            <a:noFill/>
                          </a:ln>
                          <a:solidFill>
                            <a:srgbClr val="333333"/>
                          </a:solidFill>
                          <a:effectLst/>
                          <a:latin typeface="Calibri Light"/>
                          <a:ea typeface="MS Mincho" pitchFamily="49" charset="-128"/>
                        </a:rPr>
                        <a:t>Le soleil tourne autour de la terre! Cette vue était considérée comme la vérité absolue par l’église catholique au moyen-âge malgré que des scientifique comme Galilée aient fourni des preuves du contraire. La vérité que la terre tourne autour du soleil était même considérée comme un blasphème à cette époque.</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Médecine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1800" b="0" i="0" u="none" strike="noStrike" cap="none" normalizeH="0" baseline="0" dirty="0">
                          <a:ln>
                            <a:noFill/>
                          </a:ln>
                          <a:solidFill>
                            <a:srgbClr val="333333"/>
                          </a:solidFill>
                          <a:effectLst/>
                          <a:latin typeface="Calibri Light"/>
                          <a:ea typeface="ＭＳ Ｐゴシック" pitchFamily="34" charset="-128"/>
                        </a:rPr>
                        <a:t>Par le passé, certains médicaments mortels ont été retirés trop tardivement du commerce, et cela malgré les signes précurseurs de leur dangerosité. (</a:t>
                      </a:r>
                      <a:r>
                        <a:rPr kumimoji="0" lang="fr-FR" sz="1800" b="0" i="0" u="none" strike="noStrike" cap="none" normalizeH="0" baseline="0" dirty="0" err="1">
                          <a:ln>
                            <a:noFill/>
                          </a:ln>
                          <a:solidFill>
                            <a:srgbClr val="333333"/>
                          </a:solidFill>
                          <a:effectLst/>
                          <a:latin typeface="Calibri Light"/>
                          <a:ea typeface="ＭＳ Ｐゴシック" pitchFamily="34" charset="-128"/>
                        </a:rPr>
                        <a:t>Contergan</a:t>
                      </a:r>
                      <a:r>
                        <a:rPr kumimoji="0" lang="fr-FR" sz="1800" b="0" i="0" u="none" strike="noStrike" cap="none" normalizeH="0" baseline="0" dirty="0">
                          <a:ln>
                            <a:noFill/>
                          </a:ln>
                          <a:solidFill>
                            <a:srgbClr val="333333"/>
                          </a:solidFill>
                          <a:effectLst/>
                          <a:latin typeface="Calibri Light"/>
                          <a:ea typeface="ＭＳ Ｐゴシック" pitchFamily="34" charset="-128"/>
                        </a:rPr>
                        <a:t> en Europe, </a:t>
                      </a:r>
                      <a:r>
                        <a:rPr kumimoji="0" lang="fr-FR" sz="1800" b="0" i="0" u="none" strike="noStrike" cap="none" normalizeH="0" baseline="0" dirty="0" err="1">
                          <a:ln>
                            <a:noFill/>
                          </a:ln>
                          <a:solidFill>
                            <a:srgbClr val="333333"/>
                          </a:solidFill>
                          <a:effectLst/>
                          <a:latin typeface="Calibri Light"/>
                          <a:ea typeface="ＭＳ Ｐゴシック" pitchFamily="34" charset="-128"/>
                        </a:rPr>
                        <a:t>Vioxx</a:t>
                      </a:r>
                      <a:r>
                        <a:rPr kumimoji="0" lang="fr-FR" sz="1800" b="0" i="0" u="none" strike="noStrike" cap="none" normalizeH="0" baseline="0" dirty="0">
                          <a:ln>
                            <a:noFill/>
                          </a:ln>
                          <a:solidFill>
                            <a:srgbClr val="333333"/>
                          </a:solidFill>
                          <a:effectLst/>
                          <a:latin typeface="Calibri Light"/>
                          <a:ea typeface="ＭＳ Ｐゴシック" pitchFamily="34" charset="-128"/>
                        </a:rPr>
                        <a:t> en Amérique du Nord).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Economie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fr-FR" altLang="ja-JP" sz="1800" b="0" i="0" u="none" strike="noStrike" cap="none" normalizeH="0" baseline="0" dirty="0">
                          <a:ln>
                            <a:noFill/>
                          </a:ln>
                          <a:solidFill>
                            <a:srgbClr val="004992"/>
                          </a:solidFill>
                          <a:effectLst/>
                          <a:latin typeface="Calibri Light"/>
                          <a:ea typeface="MS Mincho" pitchFamily="49" charset="-128"/>
                        </a:rPr>
                        <a:t>???</a:t>
                      </a:r>
                      <a:endParaRPr kumimoji="0" lang="de-DE" sz="1800" b="0" i="0" u="none" strike="noStrike" cap="none" normalizeH="0" baseline="0" dirty="0">
                        <a:ln>
                          <a:noFill/>
                        </a:ln>
                        <a:solidFill>
                          <a:srgbClr val="004992"/>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0394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Exemples pour diminuer la capacité à tenir compte des preuves </a:t>
            </a:r>
            <a:r>
              <a:rPr lang="fr-FR" sz="3600" dirty="0" err="1">
                <a:solidFill>
                  <a:srgbClr val="004992"/>
                </a:solidFill>
                <a:latin typeface="Calibri Light"/>
              </a:rPr>
              <a:t>infirmantes</a:t>
            </a:r>
            <a:br>
              <a:rPr lang="fr-FR" sz="3600" dirty="0">
                <a:solidFill>
                  <a:srgbClr val="004992"/>
                </a:solidFill>
                <a:latin typeface="Calibri Light"/>
              </a:rPr>
            </a:br>
            <a:r>
              <a:rPr lang="fr-FR" dirty="0">
                <a:solidFill>
                  <a:srgbClr val="004992"/>
                </a:solidFill>
                <a:latin typeface="Calibri Light"/>
              </a:rPr>
              <a:t>(la politique de l’autruche)</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11</a:t>
            </a:fld>
            <a:endParaRPr lang="de-DE" altLang="de-DE"/>
          </a:p>
        </p:txBody>
      </p:sp>
      <p:graphicFrame>
        <p:nvGraphicFramePr>
          <p:cNvPr id="7" name="Group 36"/>
          <p:cNvGraphicFramePr>
            <a:graphicFrameLocks noGrp="1"/>
          </p:cNvGraphicFramePr>
          <p:nvPr>
            <p:extLst>
              <p:ext uri="{D42A27DB-BD31-4B8C-83A1-F6EECF244321}">
                <p14:modId xmlns:p14="http://schemas.microsoft.com/office/powerpoint/2010/main" val="533224735"/>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Domaine</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exemples</a:t>
                      </a: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Géographie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altLang="ja-JP" sz="1800" b="0" i="0" u="none" strike="noStrike" cap="none" normalizeH="0" baseline="0" dirty="0">
                          <a:ln>
                            <a:noFill/>
                          </a:ln>
                          <a:solidFill>
                            <a:srgbClr val="333333"/>
                          </a:solidFill>
                          <a:effectLst/>
                          <a:latin typeface="Calibri Light"/>
                          <a:ea typeface="MS Mincho" pitchFamily="49" charset="-128"/>
                        </a:rPr>
                        <a:t>Le soleil tourne autour de la terre! Cette vue était considérée comme la vérité absolue par l’église catholique au moyen-âge malgré que des scientifique comme Galilée aient fourni des preuves du contraire. La vérité que la terre tourne autour du soleil était même considérée comme un blasphème à cette époque.</a:t>
                      </a:r>
                      <a:endParaRPr kumimoji="0" lang="de-DE" sz="1800" b="0" i="0" u="none" strike="noStrike" cap="none" normalizeH="0" baseline="0" dirty="0">
                        <a:ln>
                          <a:noFill/>
                        </a:ln>
                        <a:solidFill>
                          <a:srgbClr val="333333"/>
                        </a:solidFill>
                        <a:effectLst/>
                        <a:latin typeface="Calibri Light"/>
                        <a:ea typeface="MS Mincho" pitchFamily="49"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Médecine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1800" b="0" i="0" u="none" strike="noStrike" cap="none" normalizeH="0" baseline="0" dirty="0">
                          <a:ln>
                            <a:noFill/>
                          </a:ln>
                          <a:solidFill>
                            <a:srgbClr val="333333"/>
                          </a:solidFill>
                          <a:effectLst/>
                          <a:latin typeface="Calibri Light"/>
                          <a:ea typeface="ＭＳ Ｐゴシック" pitchFamily="34" charset="-128"/>
                        </a:rPr>
                        <a:t>Par le passé, certains médicaments mortels ont été retirés trop tardivement du commerce, et cela malgré les signes précurseurs de leur dangerosité. (</a:t>
                      </a:r>
                      <a:r>
                        <a:rPr kumimoji="0" lang="fr-FR" sz="1800" b="0" i="0" u="none" strike="noStrike" cap="none" normalizeH="0" baseline="0" dirty="0" err="1">
                          <a:ln>
                            <a:noFill/>
                          </a:ln>
                          <a:solidFill>
                            <a:srgbClr val="333333"/>
                          </a:solidFill>
                          <a:effectLst/>
                          <a:latin typeface="Calibri Light"/>
                          <a:ea typeface="ＭＳ Ｐゴシック" pitchFamily="34" charset="-128"/>
                        </a:rPr>
                        <a:t>Contergan</a:t>
                      </a:r>
                      <a:r>
                        <a:rPr kumimoji="0" lang="fr-FR" sz="1800" b="0" i="0" u="none" strike="noStrike" cap="none" normalizeH="0" baseline="0" dirty="0">
                          <a:ln>
                            <a:noFill/>
                          </a:ln>
                          <a:solidFill>
                            <a:srgbClr val="333333"/>
                          </a:solidFill>
                          <a:effectLst/>
                          <a:latin typeface="Calibri Light"/>
                          <a:ea typeface="ＭＳ Ｐゴシック" pitchFamily="34" charset="-128"/>
                        </a:rPr>
                        <a:t> en Europe, </a:t>
                      </a:r>
                      <a:r>
                        <a:rPr kumimoji="0" lang="fr-FR" sz="1800" b="0" i="0" u="none" strike="noStrike" cap="none" normalizeH="0" baseline="0" dirty="0" err="1">
                          <a:ln>
                            <a:noFill/>
                          </a:ln>
                          <a:solidFill>
                            <a:srgbClr val="333333"/>
                          </a:solidFill>
                          <a:effectLst/>
                          <a:latin typeface="Calibri Light"/>
                          <a:ea typeface="ＭＳ Ｐゴシック" pitchFamily="34" charset="-128"/>
                        </a:rPr>
                        <a:t>Vioxx</a:t>
                      </a:r>
                      <a:r>
                        <a:rPr kumimoji="0" lang="fr-FR" sz="1800" b="0" i="0" u="none" strike="noStrike" cap="none" normalizeH="0" baseline="0" dirty="0">
                          <a:ln>
                            <a:noFill/>
                          </a:ln>
                          <a:solidFill>
                            <a:srgbClr val="333333"/>
                          </a:solidFill>
                          <a:effectLst/>
                          <a:latin typeface="Calibri Light"/>
                          <a:ea typeface="ＭＳ Ｐゴシック" pitchFamily="34" charset="-128"/>
                        </a:rPr>
                        <a:t> en Amérique du Nord).</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ＭＳ Ｐゴシック" pitchFamily="34" charset="-128"/>
                        </a:rPr>
                        <a:t>Economie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fr-FR" sz="1800" b="0" i="0" u="none" strike="noStrike" cap="none" normalizeH="0" baseline="0" dirty="0">
                          <a:ln>
                            <a:noFill/>
                          </a:ln>
                          <a:solidFill>
                            <a:srgbClr val="333333"/>
                          </a:solidFill>
                          <a:effectLst/>
                          <a:latin typeface="Calibri Light"/>
                          <a:ea typeface="ＭＳ Ｐゴシック" pitchFamily="34" charset="-128"/>
                        </a:rPr>
                        <a:t>Des faillites ont été causées par le fait d’avoir ignoré de nouveaux développements, d’avoir maintenu d’anciennes stratégies de production moins demandées (pellicule photographique, machine à écrire) et de s’être ainsi mal adapté à la nouvelle époque (ex: une entreprise sans connexion Internet).</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60552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Pourquoi faisons-nous cela?</a:t>
            </a:r>
          </a:p>
        </p:txBody>
      </p:sp>
      <p:sp>
        <p:nvSpPr>
          <p:cNvPr id="4" name="Content Placeholder 3"/>
          <p:cNvSpPr>
            <a:spLocks noGrp="1"/>
          </p:cNvSpPr>
          <p:nvPr>
            <p:ph idx="1"/>
          </p:nvPr>
        </p:nvSpPr>
        <p:spPr/>
        <p:txBody>
          <a:bodyPr/>
          <a:lstStyle/>
          <a:p>
            <a:pPr lvl="0" defTabSz="914400" fontAlgn="base">
              <a:defRPr/>
            </a:pPr>
            <a:r>
              <a:rPr lang="fr-CH" sz="2400" dirty="0">
                <a:solidFill>
                  <a:srgbClr val="333333"/>
                </a:solidFill>
                <a:latin typeface="Calibri Light"/>
              </a:rPr>
              <a:t>Des études ont montré qu’un grand nombre de personnes souffrant de troubles psychotiques (mais pas toutes!) continuent à tenir leurs positions ou croyances à propos d’un événement, même si elles sont confrontées à des évidences contraires ou à des contre-arguments convaincants.</a:t>
            </a:r>
          </a:p>
          <a:p>
            <a:pPr lvl="0" defTabSz="914400" fontAlgn="base">
              <a:defRPr/>
            </a:pPr>
            <a:r>
              <a:rPr lang="fr-CH" sz="2400" dirty="0">
                <a:solidFill>
                  <a:srgbClr val="004992"/>
                </a:solidFill>
                <a:latin typeface="Calibri Light"/>
              </a:rPr>
              <a:t>Cela pourrait provoquer des problèmes interpersonnels et empêcher une vue saine et réaliste de l’environnement.</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3" name="Slide Number Placeholder 2"/>
          <p:cNvSpPr>
            <a:spLocks noGrp="1"/>
          </p:cNvSpPr>
          <p:nvPr>
            <p:ph type="sldNum" sz="quarter" idx="12"/>
          </p:nvPr>
        </p:nvSpPr>
        <p:spPr/>
        <p:txBody>
          <a:bodyPr/>
          <a:lstStyle/>
          <a:p>
            <a:pPr>
              <a:defRPr/>
            </a:pPr>
            <a:fld id="{B63963AA-A57E-40DB-858D-524A674C854D}" type="slidenum">
              <a:rPr lang="de-DE" altLang="de-DE" smtClean="0"/>
              <a:pPr>
                <a:defRPr/>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3600" dirty="0">
                <a:solidFill>
                  <a:srgbClr val="004992"/>
                </a:solidFill>
                <a:latin typeface="Calibri Light"/>
              </a:rPr>
              <a:t>Comment un changement insuffisant de croyances promeut de mauvaises interprétations durant la psychose - </a:t>
            </a:r>
            <a:r>
              <a:rPr lang="fr-FR" sz="3600" dirty="0" err="1">
                <a:solidFill>
                  <a:srgbClr val="004992"/>
                </a:solidFill>
                <a:latin typeface="Calibri Light"/>
              </a:rPr>
              <a:t>examples</a:t>
            </a:r>
            <a:endParaRPr lang="en-US" sz="3600" dirty="0">
              <a:solidFill>
                <a:srgbClr val="004992"/>
              </a:solidFill>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Vous n’échangez pas d’idées avec les autres parce que vous vous attendez ou craignez des conflits, ou n’avez pas confiance dans les autres quoi qu’il arrive.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Les avis contraires ou le questionnement sont perçus comme un défi hostile.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L’information provient d’une source unique (comme les forums Internet sur les théories de conspiration). Les autres médias sérieux (agences de presse) ne sont pas considérés.</a:t>
            </a:r>
          </a:p>
          <a:p>
            <a:pPr lvl="0" algn="ctr" defTabSz="914400" fontAlgn="base"/>
            <a:r>
              <a:rPr lang="fr-FR" altLang="de-DE" sz="2400" dirty="0">
                <a:solidFill>
                  <a:srgbClr val="004992"/>
                </a:solidFill>
                <a:latin typeface="Calibri Light"/>
                <a:cs typeface="Times New Roman" panose="02020603050405020304" pitchFamily="18" charset="0"/>
              </a:rPr>
              <a:t>Est-ce que quelqu’un pourrait raconter brièvement une expérience personnelle ?</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Rectangle 15"/>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Les trois images ci-dessous appartiennent à une certaine catégorie. De quelle catégorie s’agit-il??</a:t>
            </a:r>
          </a:p>
        </p:txBody>
      </p:sp>
      <p:sp>
        <p:nvSpPr>
          <p:cNvPr id="4" name="Content Placeholder 3"/>
          <p:cNvSpPr>
            <a:spLocks noGrp="1"/>
          </p:cNvSpPr>
          <p:nvPr>
            <p:ph idx="1"/>
          </p:nvPr>
        </p:nvSpPr>
        <p:spPr/>
        <p:txBody>
          <a:bodyPr/>
          <a:lstStyle/>
          <a:p>
            <a:pPr lvl="0" algn="ctr" defTabSz="914400" fontAlgn="base"/>
            <a:endParaRPr lang="fr-FR" altLang="de-DE" sz="2000" dirty="0">
              <a:solidFill>
                <a:srgbClr val="333333"/>
              </a:solidFill>
              <a:latin typeface="Calibri Light"/>
            </a:endParaRPr>
          </a:p>
          <a:p>
            <a:pPr lvl="0" algn="ctr" defTabSz="914400" fontAlgn="base"/>
            <a:endParaRPr lang="fr-FR" altLang="de-DE" sz="2000" dirty="0">
              <a:solidFill>
                <a:srgbClr val="333333"/>
              </a:solidFill>
              <a:latin typeface="Calibri Light"/>
            </a:endParaRPr>
          </a:p>
          <a:p>
            <a:pPr lvl="0" algn="ctr" defTabSz="914400" fontAlgn="base"/>
            <a:endParaRPr lang="fr-FR" altLang="de-DE" sz="2000" dirty="0">
              <a:solidFill>
                <a:srgbClr val="333333"/>
              </a:solidFill>
              <a:latin typeface="Calibri Light"/>
            </a:endParaRPr>
          </a:p>
          <a:p>
            <a:pPr lvl="0" algn="ctr" defTabSz="914400" fontAlgn="base"/>
            <a:endParaRPr lang="fr-FR" altLang="de-DE" sz="2000" dirty="0">
              <a:solidFill>
                <a:srgbClr val="333333"/>
              </a:solidFill>
              <a:latin typeface="Calibri Light"/>
            </a:endParaRPr>
          </a:p>
          <a:p>
            <a:pPr lvl="0" algn="ctr" defTabSz="914400" fontAlgn="base"/>
            <a:r>
              <a:rPr lang="fr-FR" altLang="de-DE" sz="2000" dirty="0">
                <a:solidFill>
                  <a:srgbClr val="333333"/>
                </a:solidFill>
                <a:latin typeface="Calibri Light"/>
              </a:rPr>
              <a:t>Si vous êtes sure de la catégorie sous-jacente, donnez votre réponse.</a:t>
            </a:r>
          </a:p>
          <a:p>
            <a:pPr lvl="0" algn="ctr" defTabSz="914400" fontAlgn="base"/>
            <a:r>
              <a:rPr lang="fr-FR" altLang="de-DE" sz="2000" dirty="0">
                <a:solidFill>
                  <a:srgbClr val="333333"/>
                </a:solidFill>
                <a:latin typeface="Calibri Light"/>
              </a:rPr>
              <a:t>Vous allez recevoir un retour («oui» ou «non»).</a:t>
            </a:r>
          </a:p>
          <a:p>
            <a:pPr lvl="0" algn="ctr" defTabSz="914400" fontAlgn="base"/>
            <a:r>
              <a:rPr lang="fr-FR" altLang="de-DE" sz="2000" dirty="0">
                <a:solidFill>
                  <a:srgbClr val="333333"/>
                </a:solidFill>
                <a:latin typeface="Calibri Light"/>
              </a:rPr>
              <a:t>S’il vous plaît suggérez d’autres items pour tester votre présomption.</a:t>
            </a:r>
            <a:endParaRPr lang="en-US" sz="2000" dirty="0">
              <a:latin typeface="Calibri Light"/>
            </a:endParaRPr>
          </a:p>
        </p:txBody>
      </p:sp>
      <p:sp>
        <p:nvSpPr>
          <p:cNvPr id="2" name="Footer Placeholder 1"/>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3" name="Slide Number Placeholder 2"/>
          <p:cNvSpPr>
            <a:spLocks noGrp="1"/>
          </p:cNvSpPr>
          <p:nvPr>
            <p:ph type="sldNum" sz="quarter" idx="12"/>
          </p:nvPr>
        </p:nvSpPr>
        <p:spPr/>
        <p:txBody>
          <a:bodyPr/>
          <a:lstStyle/>
          <a:p>
            <a:pPr>
              <a:defRPr/>
            </a:pPr>
            <a:fld id="{B63963AA-A57E-40DB-858D-524A674C854D}" type="slidenum">
              <a:rPr lang="de-DE" altLang="de-DE" smtClean="0"/>
              <a:pPr>
                <a:defRPr/>
              </a:pPr>
              <a:t>14</a:t>
            </a:fld>
            <a:endParaRPr lang="de-DE" altLang="de-DE"/>
          </a:p>
        </p:txBody>
      </p:sp>
      <p:pic>
        <p:nvPicPr>
          <p:cNvPr id="1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190"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Bananas-ian ransley-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3" y="2359144"/>
            <a:ext cx="2476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8326"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title"/>
          </p:nvPr>
        </p:nvSpPr>
        <p:spPr/>
        <p:txBody>
          <a:bodyPr vert="horz" lIns="0" tIns="0" rIns="0" bIns="0" rtlCol="0" anchor="t">
            <a:spAutoFit/>
          </a:bodyPr>
          <a:lstStyle/>
          <a:p>
            <a:pPr defTabSz="914377">
              <a:spcBef>
                <a:spcPts val="0"/>
              </a:spcBef>
            </a:pPr>
            <a:r>
              <a:rPr lang="fr-FR" altLang="de-DE" sz="3600">
                <a:latin typeface="Calibri Light"/>
              </a:rPr>
              <a:t>Catégorie: Nourriture!</a:t>
            </a:r>
          </a:p>
        </p:txBody>
      </p:sp>
      <p:sp>
        <p:nvSpPr>
          <p:cNvPr id="31755" name="Text Box 15"/>
          <p:cNvSpPr>
            <a:spLocks noGrp="1" noChangeArrowheads="1"/>
          </p:cNvSpPr>
          <p:nvPr>
            <p:ph idx="1"/>
          </p:nvPr>
        </p:nvSpPr>
        <p:spPr/>
        <p:txBody>
          <a:bodyPr/>
          <a:lstStyle/>
          <a:p>
            <a:pPr eaLnBrk="1" hangingPunct="1">
              <a:lnSpc>
                <a:spcPct val="100000"/>
              </a:lnSpc>
              <a:spcBef>
                <a:spcPts val="1200"/>
              </a:spcBef>
              <a:defRPr/>
            </a:pPr>
            <a:endParaRPr lang="fr-FR" sz="1800" b="1" dirty="0">
              <a:solidFill>
                <a:srgbClr val="333333"/>
              </a:solidFill>
              <a:latin typeface="Calibri Light"/>
            </a:endParaRPr>
          </a:p>
          <a:p>
            <a:pPr eaLnBrk="1" hangingPunct="1">
              <a:lnSpc>
                <a:spcPct val="100000"/>
              </a:lnSpc>
              <a:spcBef>
                <a:spcPts val="1200"/>
              </a:spcBef>
              <a:defRPr/>
            </a:pPr>
            <a:endParaRPr lang="fr-FR" b="1" dirty="0">
              <a:solidFill>
                <a:srgbClr val="333333"/>
              </a:solidFill>
              <a:latin typeface="Calibri Light"/>
            </a:endParaRPr>
          </a:p>
          <a:p>
            <a:pPr eaLnBrk="1" hangingPunct="1">
              <a:lnSpc>
                <a:spcPct val="100000"/>
              </a:lnSpc>
              <a:spcBef>
                <a:spcPts val="1200"/>
              </a:spcBef>
              <a:defRPr/>
            </a:pPr>
            <a:endParaRPr lang="fr-FR" sz="1800" b="1" dirty="0">
              <a:solidFill>
                <a:srgbClr val="333333"/>
              </a:solidFill>
              <a:latin typeface="Calibri Light"/>
            </a:endParaRPr>
          </a:p>
          <a:p>
            <a:pPr eaLnBrk="1" hangingPunct="1">
              <a:lnSpc>
                <a:spcPct val="100000"/>
              </a:lnSpc>
              <a:spcBef>
                <a:spcPts val="1200"/>
              </a:spcBef>
              <a:defRPr/>
            </a:pPr>
            <a:endParaRPr lang="fr-FR" b="1" dirty="0">
              <a:solidFill>
                <a:srgbClr val="333333"/>
              </a:solidFill>
              <a:latin typeface="Calibri Light"/>
            </a:endParaRPr>
          </a:p>
          <a:p>
            <a:pPr eaLnBrk="1" hangingPunct="1">
              <a:lnSpc>
                <a:spcPct val="100000"/>
              </a:lnSpc>
              <a:spcBef>
                <a:spcPts val="1200"/>
              </a:spcBef>
              <a:defRPr/>
            </a:pPr>
            <a:r>
              <a:rPr lang="fr-FR" sz="1800" b="1" dirty="0">
                <a:solidFill>
                  <a:srgbClr val="333333"/>
                </a:solidFill>
                <a:latin typeface="Calibri Light"/>
              </a:rPr>
              <a:t>Erreurs courantes: </a:t>
            </a:r>
            <a:r>
              <a:rPr lang="fr-FR" sz="1800" dirty="0">
                <a:solidFill>
                  <a:srgbClr val="333333"/>
                </a:solidFill>
                <a:latin typeface="Calibri Light"/>
              </a:rPr>
              <a:t>La plupart des gens recherchent seulement l’ information en faveur de leur présomption, mais pas de l’information contradictoire (biais de confirmation). Dans ce cas: la catégorie qui semble correcte = les fruits. Souvent, aucune autres considérations/pensées ne sont prises en compte.</a:t>
            </a:r>
          </a:p>
          <a:p>
            <a:pPr eaLnBrk="1" hangingPunct="1">
              <a:lnSpc>
                <a:spcPct val="100000"/>
              </a:lnSpc>
              <a:spcBef>
                <a:spcPts val="1200"/>
              </a:spcBef>
              <a:defRPr/>
            </a:pPr>
            <a:r>
              <a:rPr lang="fr-FR" sz="1800" dirty="0">
                <a:solidFill>
                  <a:srgbClr val="333333"/>
                </a:solidFill>
                <a:latin typeface="Calibri Light"/>
              </a:rPr>
              <a:t>Vie quotidienne :</a:t>
            </a:r>
          </a:p>
          <a:p>
            <a:pPr marL="285750" indent="-285750" eaLnBrk="1" hangingPunct="1">
              <a:lnSpc>
                <a:spcPct val="100000"/>
              </a:lnSpc>
              <a:spcBef>
                <a:spcPts val="1200"/>
              </a:spcBef>
              <a:buClr>
                <a:srgbClr val="333333"/>
              </a:buClr>
              <a:buFont typeface="WingDings"/>
              <a:buChar char=""/>
              <a:defRPr/>
            </a:pPr>
            <a:r>
              <a:rPr lang="fr-FR" sz="1800" dirty="0">
                <a:solidFill>
                  <a:srgbClr val="333333"/>
                </a:solidFill>
                <a:latin typeface="Calibri Light"/>
              </a:rPr>
              <a:t>Les gens lisent seulement les journaux en accords avec leur opinion.</a:t>
            </a:r>
          </a:p>
          <a:p>
            <a:pPr marL="285750" indent="-285750" eaLnBrk="1" hangingPunct="1">
              <a:lnSpc>
                <a:spcPct val="100000"/>
              </a:lnSpc>
              <a:spcBef>
                <a:spcPts val="1200"/>
              </a:spcBef>
              <a:buClr>
                <a:srgbClr val="333333"/>
              </a:buClr>
              <a:buFont typeface="WingDings"/>
              <a:buChar char=""/>
              <a:defRPr/>
            </a:pPr>
            <a:r>
              <a:rPr lang="fr-FR" sz="1800" dirty="0">
                <a:solidFill>
                  <a:srgbClr val="333333"/>
                </a:solidFill>
                <a:latin typeface="Calibri Light"/>
              </a:rPr>
              <a:t>Les gens évitent les contacts avec des gens qui pensent différemment plutôt que de discuter les points de vue opposés.</a:t>
            </a:r>
          </a:p>
          <a:p>
            <a:pPr eaLnBrk="1" hangingPunct="1">
              <a:lnSpc>
                <a:spcPct val="100000"/>
              </a:lnSpc>
              <a:spcBef>
                <a:spcPts val="1200"/>
              </a:spcBef>
              <a:defRPr/>
            </a:pPr>
            <a:r>
              <a:rPr lang="fr-FR" sz="1800" dirty="0">
                <a:solidFill>
                  <a:srgbClr val="004992"/>
                </a:solidFill>
                <a:latin typeface="Calibri Light"/>
              </a:rPr>
              <a:t>Cela pourrait mener à des attitudes partiales et même encourager des jugements incorrects.</a:t>
            </a:r>
          </a:p>
        </p:txBody>
      </p:sp>
      <p:sp>
        <p:nvSpPr>
          <p:cNvPr id="2" name="Footer Placeholder 1"/>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3" name="Slide Number Placeholder 2"/>
          <p:cNvSpPr>
            <a:spLocks noGrp="1"/>
          </p:cNvSpPr>
          <p:nvPr>
            <p:ph type="sldNum" sz="quarter" idx="12"/>
          </p:nvPr>
        </p:nvSpPr>
        <p:spPr/>
        <p:txBody>
          <a:bodyPr/>
          <a:lstStyle/>
          <a:p>
            <a:pPr>
              <a:defRPr/>
            </a:pPr>
            <a:fld id="{B63963AA-A57E-40DB-858D-524A674C854D}" type="slidenum">
              <a:rPr lang="de-DE" altLang="de-DE" smtClean="0"/>
              <a:pPr>
                <a:defRPr/>
              </a:pPr>
              <a:t>15</a:t>
            </a:fld>
            <a:endParaRPr lang="de-DE" altLang="de-DE"/>
          </a:p>
        </p:txBody>
      </p:sp>
      <p:pic>
        <p:nvPicPr>
          <p:cNvPr id="2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562"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Bananas-ian ransley-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5908" y="2453680"/>
            <a:ext cx="152400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1101"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descr="Bread-adactio-flickr-c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8133"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76869" y="2453680"/>
            <a:ext cx="1524000" cy="101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64687"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
        <p:nvSpPr>
          <p:cNvPr id="27" name="Rectangle 9"/>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Autres options: </a:t>
            </a:r>
            <a:endParaRPr lang="de-DE" altLang="de-DE" sz="2400" b="0" dirty="0">
              <a:solidFill>
                <a:srgbClr val="333333"/>
              </a:solidFill>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Trois images dépeignant un scénario avec différentes interprétations vont vous être montrées.</a:t>
            </a: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Trois images dépeignant un scénario avec différentes interprétations vont vous être montrées.</a:t>
            </a:r>
          </a:p>
          <a:p>
            <a:pPr marL="342900" lvl="0" indent="-342900" defTabSz="914400" fontAlgn="base">
              <a:buClr>
                <a:srgbClr val="000000"/>
              </a:buClr>
              <a:buFont typeface="WingDings"/>
              <a:buChar char=""/>
            </a:pPr>
            <a:r>
              <a:rPr lang="fr-CH" altLang="de-DE" sz="2400" dirty="0">
                <a:solidFill>
                  <a:srgbClr val="333333"/>
                </a:solidFill>
                <a:latin typeface="Calibri Light"/>
              </a:rPr>
              <a:t>Les images remontent le temps, et l’événement final est présenté en premier.</a:t>
            </a: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17</a:t>
            </a:fld>
            <a:endParaRPr lang="de-DE" altLang="de-DE"/>
          </a:p>
        </p:txBody>
      </p:sp>
    </p:spTree>
    <p:extLst>
      <p:ext uri="{BB962C8B-B14F-4D97-AF65-F5344CB8AC3E}">
        <p14:creationId xmlns:p14="http://schemas.microsoft.com/office/powerpoint/2010/main" val="3292788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dirty="0">
                <a:solidFill>
                  <a:srgbClr val="333333"/>
                </a:solidFill>
                <a:latin typeface="Calibri Light"/>
              </a:rPr>
              <a:t>Trois images dépeignant un scénario avec différentes interprétations vont vous être montrées.</a:t>
            </a:r>
          </a:p>
          <a:p>
            <a:pPr marL="342900" lvl="0" indent="-342900" defTabSz="914400" fontAlgn="base">
              <a:buClr>
                <a:srgbClr val="000000"/>
              </a:buClr>
              <a:buFont typeface="WingDings"/>
              <a:buChar char=""/>
            </a:pPr>
            <a:r>
              <a:rPr lang="fr-CH" altLang="de-DE" sz="2400" dirty="0">
                <a:solidFill>
                  <a:srgbClr val="333333"/>
                </a:solidFill>
                <a:latin typeface="Calibri Light"/>
              </a:rPr>
              <a:t>Les images remontent le temps, et l’événement final est présenté en premier.</a:t>
            </a:r>
          </a:p>
          <a:p>
            <a:pPr marL="342900" lvl="0" indent="-342900" defTabSz="914400" fontAlgn="base">
              <a:buClr>
                <a:srgbClr val="000000"/>
              </a:buClr>
              <a:buFont typeface="WingDings"/>
              <a:buChar char=""/>
            </a:pPr>
            <a:r>
              <a:rPr lang="fr-CH" altLang="de-DE" sz="2400" dirty="0">
                <a:solidFill>
                  <a:srgbClr val="333333"/>
                </a:solidFill>
                <a:latin typeface="Calibri Light"/>
              </a:rPr>
              <a:t>Après qu’une image a été montrée, on va vous demander d’évaluer la pertinence ou la vraisemblance pour chaque interprétation fournie. Celles-ci doivent être rediscutées chaque fois qu’une nouvelle image du scénario est révélée.</a:t>
            </a: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18</a:t>
            </a:fld>
            <a:endParaRPr lang="de-DE" altLang="de-DE"/>
          </a:p>
        </p:txBody>
      </p:sp>
    </p:spTree>
    <p:extLst>
      <p:ext uri="{BB962C8B-B14F-4D97-AF65-F5344CB8AC3E}">
        <p14:creationId xmlns:p14="http://schemas.microsoft.com/office/powerpoint/2010/main" val="4477385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Exercice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CH" altLang="de-DE" sz="2400">
                <a:solidFill>
                  <a:srgbClr val="333333"/>
                </a:solidFill>
                <a:latin typeface="Calibri Light"/>
              </a:rPr>
              <a:t>Trois images dépeignant un scénario avec différentes interprétations vont vous être montrées.</a:t>
            </a:r>
          </a:p>
          <a:p>
            <a:pPr marL="342900" lvl="0" indent="-342900" defTabSz="914400" fontAlgn="base">
              <a:buClr>
                <a:srgbClr val="000000"/>
              </a:buClr>
              <a:buFont typeface="WingDings"/>
              <a:buChar char=""/>
            </a:pPr>
            <a:r>
              <a:rPr lang="fr-CH" altLang="de-DE" sz="2400" dirty="0">
                <a:solidFill>
                  <a:srgbClr val="333333"/>
                </a:solidFill>
                <a:latin typeface="Calibri Light"/>
              </a:rPr>
              <a:t>Les images remontent le temps, et l’événement final est présenté en premier.</a:t>
            </a:r>
          </a:p>
          <a:p>
            <a:pPr marL="342900" lvl="0" indent="-342900" defTabSz="914400" fontAlgn="base">
              <a:buClr>
                <a:srgbClr val="000000"/>
              </a:buClr>
              <a:buFont typeface="WingDings"/>
              <a:buChar char=""/>
            </a:pPr>
            <a:r>
              <a:rPr lang="fr-CH" altLang="de-DE" sz="2400" dirty="0">
                <a:solidFill>
                  <a:srgbClr val="333333"/>
                </a:solidFill>
                <a:latin typeface="Calibri Light"/>
              </a:rPr>
              <a:t>Après qu’une image a été montrée, on va vous demander d’évaluer la pertinence ou la vraisemblance pour chaque interprétation fournie. Celles-ci doivent être rediscutées chaque fois qu’une nouvelle image du scénario est révélée.</a:t>
            </a:r>
          </a:p>
          <a:p>
            <a:pPr marL="342900" lvl="0" indent="-342900" defTabSz="914400" fontAlgn="base">
              <a:buClr>
                <a:srgbClr val="000000"/>
              </a:buClr>
              <a:buFont typeface="WingDings"/>
              <a:buChar char=""/>
            </a:pPr>
            <a:r>
              <a:rPr lang="fr-CH" altLang="ko-KR" sz="2400" dirty="0">
                <a:solidFill>
                  <a:srgbClr val="333333"/>
                </a:solidFill>
                <a:latin typeface="Calibri Light"/>
                <a:ea typeface="굴림" charset="-127"/>
              </a:rPr>
              <a:t>S’il-vous-plait, discuter avec le groupe de votre degré de certitude dans votre décision.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19</a:t>
            </a:fld>
            <a:endParaRPr lang="de-DE" altLang="de-DE"/>
          </a:p>
        </p:txBody>
      </p:sp>
    </p:spTree>
    <p:extLst>
      <p:ext uri="{BB962C8B-B14F-4D97-AF65-F5344CB8AC3E}">
        <p14:creationId xmlns:p14="http://schemas.microsoft.com/office/powerpoint/2010/main" val="1711995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Qu'est-ce qui pourrait s'être produit?</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5" name="Slide Number Placeholder 4"/>
          <p:cNvSpPr>
            <a:spLocks noGrp="1"/>
          </p:cNvSpPr>
          <p:nvPr>
            <p:ph type="sldNum" sz="quarter" idx="12"/>
          </p:nvPr>
        </p:nvSpPr>
        <p:spPr/>
        <p:txBody>
          <a:bodyPr/>
          <a:lstStyle/>
          <a:p>
            <a:pPr>
              <a:defRPr/>
            </a:pPr>
            <a:fld id="{B63963AA-A57E-40DB-858D-524A674C854D}" type="slidenum">
              <a:rPr lang="de-DE" altLang="de-DE" smtClean="0"/>
              <a:pPr>
                <a:defRPr/>
              </a:pPr>
              <a:t>20</a:t>
            </a:fld>
            <a:endParaRPr lang="de-DE" altLang="de-DE"/>
          </a:p>
        </p:txBody>
      </p:sp>
      <p:sp>
        <p:nvSpPr>
          <p:cNvPr id="13" name="Caption_12"/>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la probabilité de chaque option?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5" name="Slide Number Placeholder 4"/>
          <p:cNvSpPr>
            <a:spLocks noGrp="1"/>
          </p:cNvSpPr>
          <p:nvPr>
            <p:ph type="sldNum" sz="quarter" idx="12"/>
          </p:nvPr>
        </p:nvSpPr>
        <p:spPr/>
        <p:txBody>
          <a:bodyPr/>
          <a:lstStyle/>
          <a:p>
            <a:pPr>
              <a:defRPr/>
            </a:pPr>
            <a:fld id="{B63963AA-A57E-40DB-858D-524A674C854D}" type="slidenum">
              <a:rPr lang="de-DE" altLang="de-DE" smtClean="0"/>
              <a:pPr>
                <a:defRPr/>
              </a:pPr>
              <a:t>21</a:t>
            </a:fld>
            <a:endParaRPr lang="de-DE" altLang="de-DE"/>
          </a:p>
        </p:txBody>
      </p:sp>
      <p:pic>
        <p:nvPicPr>
          <p:cNvPr id="9"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3"/>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Text Box 3"/>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est un chasseur de requin et il vient juste d’en tuer un.</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fait des recherches sur les requins.</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est en train de tester sa nouvelle planche de surf en forme de requin.</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vient de faire fuir tout le monde avec une fausse tête de requin.</a:t>
            </a:r>
          </a:p>
        </p:txBody>
      </p:sp>
      <p:sp>
        <p:nvSpPr>
          <p:cNvPr id="6"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Calibri Light"/>
              </a:rPr>
              <a:t>Est-ce que votre jugement a change avec la nouvelle image?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22</a:t>
            </a:fld>
            <a:endParaRPr lang="de-DE" altLang="de-DE"/>
          </a:p>
        </p:txBody>
      </p:sp>
      <p:pic>
        <p:nvPicPr>
          <p:cNvPr id="14"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descr="Hai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1"/>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5" name="Caption_4608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6" name="Text Box 3"/>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est un chasseur de requin et il vient juste d’en tuer un.</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fait des recherches sur les requins.</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est en train de tester sa nouvelle planche de surf en forme de requin.</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vient de faire fuir tout le monde avec une fausse tête de requin.</a:t>
            </a:r>
          </a:p>
        </p:txBody>
      </p:sp>
      <p:sp>
        <p:nvSpPr>
          <p:cNvPr id="5"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Calibri Light"/>
              </a:rPr>
              <a:t>S’il-vous plait, veuillez ré-estimer la probabilité</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23</a:t>
            </a:fld>
            <a:endParaRPr lang="de-DE" altLang="de-DE"/>
          </a:p>
        </p:txBody>
      </p:sp>
      <p:pic>
        <p:nvPicPr>
          <p:cNvPr id="16"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20"/>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2" name="Caption_4813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33" name="Caption_48133"/>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4" name="Text Box 3"/>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est un chasseur de requin et il vient juste d’en tuer un.</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fait des recherches sur les requins.</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est en train de tester sa nouvelle planche de surf en forme de requin.</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vient de faire fuir tout le monde avec une fausse tête de requin.</a:t>
            </a:r>
          </a:p>
        </p:txBody>
      </p:sp>
      <p:sp>
        <p:nvSpPr>
          <p:cNvPr id="5"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24</a:t>
            </a:fld>
            <a:endParaRPr lang="de-DE" altLang="de-DE"/>
          </a:p>
        </p:txBody>
      </p:sp>
      <p:pic>
        <p:nvPicPr>
          <p:cNvPr id="15"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aption_19"/>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Caption_5017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2"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4" name="Text Box 3"/>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est un chasseur de requin et il vient juste d’en tuer un.</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fait des recherches sur les requins.</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est en train de tester sa nouvelle planche de surf en forme de requin.</a:t>
            </a:r>
          </a:p>
          <a:p>
            <a:pPr eaLnBrk="1" hangingPunct="1">
              <a:spcBef>
                <a:spcPts val="1200"/>
              </a:spcBef>
              <a:spcAft>
                <a:spcPts val="0"/>
              </a:spcAft>
              <a:buClr>
                <a:srgbClr val="004992"/>
              </a:buClr>
              <a:buFont typeface="WingDings"/>
              <a:buAutoNum type="arabicPeriod"/>
            </a:pPr>
            <a:r>
              <a:rPr lang="fr-CH" altLang="de-DE" sz="1800" b="0" dirty="0">
                <a:solidFill>
                  <a:srgbClr val="004992"/>
                </a:solidFill>
                <a:latin typeface="Calibri Light"/>
              </a:rPr>
              <a:t>L’homme vient de faire fuir tout le monde avec une fausse tête de requin.</a:t>
            </a:r>
          </a:p>
        </p:txBody>
      </p:sp>
      <p:sp>
        <p:nvSpPr>
          <p:cNvPr id="5"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la probabilité de chaque option?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25</a:t>
            </a:fld>
            <a:endParaRPr lang="de-DE" altLang="de-DE"/>
          </a:p>
        </p:txBody>
      </p:sp>
      <p:sp>
        <p:nvSpPr>
          <p:cNvPr id="54278"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chef d’orchestre est tendu parce qu’il est arrivé en retard à la répétition.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chef d’orchestre vient de crier sur l’homme au premier rang parce qu’il chantait faux.</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La fille au premier rang vient d’avouer, à l’homme juste à côté d’elle, qu’elle a le béguin pour le chef d’orchestre.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chef d’orchestre est tendu parce qu’il ne trouve pas sa baguette.</a:t>
            </a:r>
          </a:p>
        </p:txBody>
      </p:sp>
      <p:pic>
        <p:nvPicPr>
          <p:cNvPr id="8"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52227"/>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4"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Calibri Light"/>
              </a:rPr>
              <a:t>Est-ce que votre jugement a change avec la nouvelle image?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26</a:t>
            </a:fld>
            <a:endParaRPr lang="de-DE" altLang="de-DE"/>
          </a:p>
        </p:txBody>
      </p:sp>
      <p:sp>
        <p:nvSpPr>
          <p:cNvPr id="56329"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chef d’orchestre est tendu parce qu’il est arrivé en retard à la répétition.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chef d’orchestre vient de crier sur l’homme au premier rang parce qu’il chantait faux.</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La fille au premier rang vient d’avouer, à l’homme juste à côté d’elle, qu’elle a le béguin pour le chef d’orchestre.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chef d’orchestre est tendu parce qu’il ne trouve pas sa baguette.</a:t>
            </a:r>
          </a:p>
        </p:txBody>
      </p:sp>
      <p:pic>
        <p:nvPicPr>
          <p:cNvPr id="10" name="Picture 8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54275"/>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54277"/>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pic>
        <p:nvPicPr>
          <p:cNvPr id="11" name="Picture 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Calibri Light"/>
              </a:rPr>
              <a:t>S’il-vous plait, veuillez ré-estimer la probabilité</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27</a:t>
            </a:fld>
            <a:endParaRPr lang="de-DE" altLang="de-DE"/>
          </a:p>
        </p:txBody>
      </p:sp>
      <p:sp>
        <p:nvSpPr>
          <p:cNvPr id="58379"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chef d’orchestre est tendu parce qu’il est arrivé en retard à la répétition.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chef d’orchestre vient de crier sur l’homme au premier rang parce qu’il chantait faux.</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La fille au premier rang vient d’avouer, à l’homme juste à côté d’elle, qu’elle a le béguin pour le chef d’orchestre.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chef d’orchestre est tendu parce qu’il ne trouve pas sa baguette.</a:t>
            </a:r>
          </a:p>
        </p:txBody>
      </p:sp>
      <p:pic>
        <p:nvPicPr>
          <p:cNvPr id="12"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Caption_5632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8" name="Caption_5632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9" name="Caption_563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5"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6"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Le chef d’orchestre est tendu parce qu’il est arrivé en retard à la répétition.</a:t>
            </a:r>
          </a:p>
          <a:p>
            <a:pPr eaLnBrk="1" hangingPunct="1">
              <a:spcBef>
                <a:spcPts val="1200"/>
              </a:spcBef>
              <a:spcAft>
                <a:spcPts val="0"/>
              </a:spcAft>
              <a:buClr>
                <a:srgbClr val="004992"/>
              </a:buClr>
              <a:buFont typeface="WingDings"/>
              <a:buAutoNum type="arabicPeriod"/>
            </a:pPr>
            <a:r>
              <a:rPr lang="fr-CH" altLang="de-DE" sz="1800" b="0" dirty="0">
                <a:solidFill>
                  <a:srgbClr val="004992"/>
                </a:solidFill>
                <a:latin typeface="Calibri Light"/>
              </a:rPr>
              <a:t>Le chef d’orchestre vient de crier sur l’homme au premier rang parce qu’il chantait faux.</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La fille au premier rang vient d’avouer, à l’homme juste à côté d’elle, qu’elle a le béguin pour le chef d’orchestre.</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Le chef d’orchestre est tendu parce qu’il ne trouve pas sa baguette.</a:t>
            </a: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28</a:t>
            </a:fld>
            <a:endParaRPr lang="de-DE" altLang="de-DE"/>
          </a:p>
        </p:txBody>
      </p:sp>
      <p:pic>
        <p:nvPicPr>
          <p:cNvPr id="11" name="Picture 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58370"/>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7" name="Caption_58372"/>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8" name="Caption_58374"/>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7"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1"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vient de construire une barrière pour son chien.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cherche à acheter un chien de garde.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vient juste d’échapper au chien qui aboyait.</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joue avec le chien de son voisin.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la probabilité de chaque option?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29</a:t>
            </a:fld>
            <a:endParaRPr lang="de-DE" altLang="de-DE"/>
          </a:p>
        </p:txBody>
      </p:sp>
      <p:sp>
        <p:nvSpPr>
          <p:cNvPr id="14" name="Caption_1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9"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Est-ce que votre jugement a change avec la nouvelle image?</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30</a:t>
            </a:fld>
            <a:endParaRPr lang="de-DE" altLang="de-DE"/>
          </a:p>
        </p:txBody>
      </p:sp>
      <p:sp>
        <p:nvSpPr>
          <p:cNvPr id="64525"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vient de construire une barrière pour son chien.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cherche à acheter un chien de garde.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vient juste d’échapper au chien qui aboyait.</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joue avec le chien de son voisin.</a:t>
            </a:r>
          </a:p>
        </p:txBody>
      </p:sp>
      <p:sp>
        <p:nvSpPr>
          <p:cNvPr id="19" name="Caption_62471"/>
          <p:cNvSpPr txBox="1">
            <a:spLocks noChangeArrowheads="1"/>
          </p:cNvSpPr>
          <p:nvPr/>
        </p:nvSpPr>
        <p:spPr bwMode="auto">
          <a:xfrm>
            <a:off x="8882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Caption_6247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pic>
        <p:nvPicPr>
          <p:cNvPr id="21" name="Picture 14" descr="hund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pic>
        <p:nvPicPr>
          <p:cNvPr id="22" name="Picture 16" descr="hund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S’il-vous plait, veuillez ré-estimer la probabilité</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31</a:t>
            </a:fld>
            <a:endParaRPr lang="de-DE" altLang="de-DE"/>
          </a:p>
        </p:txBody>
      </p:sp>
      <p:sp>
        <p:nvSpPr>
          <p:cNvPr id="66576"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vient de construire une barrière pour son chien.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cherche à acheter un chien de garde.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vient juste d’échapper au chien qui aboyait.</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joue avec le chien de son voisin.</a:t>
            </a:r>
          </a:p>
        </p:txBody>
      </p:sp>
      <p:sp>
        <p:nvSpPr>
          <p:cNvPr id="24" name="Caption_64522"/>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5" name="Caption_6451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6" name="Caption_64523"/>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27"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28"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29"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3"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vient de construire une barrière pour son chien.</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cherche à acheter un chien de garde.</a:t>
            </a:r>
          </a:p>
          <a:p>
            <a:pPr eaLnBrk="1" hangingPunct="1">
              <a:spcBef>
                <a:spcPts val="1200"/>
              </a:spcBef>
              <a:spcAft>
                <a:spcPts val="0"/>
              </a:spcAft>
              <a:buClr>
                <a:srgbClr val="004992"/>
              </a:buClr>
              <a:buFont typeface="WingDings"/>
              <a:buAutoNum type="arabicPeriod"/>
            </a:pPr>
            <a:r>
              <a:rPr lang="fr-CH" altLang="de-DE" sz="1800" b="0" dirty="0">
                <a:solidFill>
                  <a:srgbClr val="004992"/>
                </a:solidFill>
                <a:latin typeface="Calibri Light"/>
              </a:rPr>
              <a:t>L’homme vient juste d’échapper au chien qui aboyait.</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joue avec le chien de son voisin.</a:t>
            </a: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32</a:t>
            </a:fld>
            <a:endParaRPr lang="de-DE" altLang="de-DE"/>
          </a:p>
        </p:txBody>
      </p:sp>
      <p:pic>
        <p:nvPicPr>
          <p:cNvPr id="14"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5"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6"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29" name="Caption_65"/>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3</a:t>
            </a:r>
          </a:p>
        </p:txBody>
      </p:sp>
      <p:sp>
        <p:nvSpPr>
          <p:cNvPr id="30" name="Caption_6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1" name="Caption_66"/>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la probabilité de chaque option?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33</a:t>
            </a:fld>
            <a:endParaRPr lang="de-DE" altLang="de-DE"/>
          </a:p>
        </p:txBody>
      </p:sp>
      <p:sp>
        <p:nvSpPr>
          <p:cNvPr id="70662"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La femme va vendre ses habits dans un magasin de seconde main.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La femme va se promener par un beau jour de printemps.</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La femme vient juste de finir de faire sa lessive dans une laverie automatique.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La femme sort les poubelles.</a:t>
            </a:r>
          </a:p>
        </p:txBody>
      </p:sp>
      <p:sp>
        <p:nvSpPr>
          <p:cNvPr id="12" name="Caption_68610"/>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198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Calibri Light"/>
              </a:rPr>
              <a:t>Est-ce que votre jugement a change avec la nouvelle image?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34</a:t>
            </a:fld>
            <a:endParaRPr lang="de-DE" altLang="de-DE"/>
          </a:p>
        </p:txBody>
      </p:sp>
      <p:sp>
        <p:nvSpPr>
          <p:cNvPr id="72715"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La femme va vendre ses habits dans un magasin de seconde main.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La femme va se promener par un beau jour de printemps.</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La femme vient juste de finir de faire sa lessive dans une laverie automatique.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La femme sort les poubelles.</a:t>
            </a:r>
          </a:p>
        </p:txBody>
      </p:sp>
      <p:pic>
        <p:nvPicPr>
          <p:cNvPr id="11"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70658"/>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21" name="Caption_25"/>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pic>
        <p:nvPicPr>
          <p:cNvPr id="1208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Calibri Light"/>
              </a:rPr>
              <a:t>S’il-vous plait, veuillez ré-estimer la probabilité</a:t>
            </a:r>
            <a:endParaRPr lang="en-US" sz="3600">
              <a:latin typeface="Calibri Light"/>
            </a:endParaRPr>
          </a:p>
        </p:txBody>
      </p:sp>
      <p:sp>
        <p:nvSpPr>
          <p:cNvPr id="4" name="Footer Placeholder 3"/>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5" name="Slide Number Placeholder 4"/>
          <p:cNvSpPr>
            <a:spLocks noGrp="1"/>
          </p:cNvSpPr>
          <p:nvPr>
            <p:ph type="sldNum" sz="quarter" idx="12"/>
          </p:nvPr>
        </p:nvSpPr>
        <p:spPr/>
        <p:txBody>
          <a:bodyPr/>
          <a:lstStyle/>
          <a:p>
            <a:pPr>
              <a:defRPr/>
            </a:pPr>
            <a:fld id="{B63963AA-A57E-40DB-858D-524A674C854D}" type="slidenum">
              <a:rPr lang="de-DE" altLang="de-DE" smtClean="0"/>
              <a:pPr>
                <a:defRPr/>
              </a:pPr>
              <a:t>35</a:t>
            </a:fld>
            <a:endParaRPr lang="de-DE" altLang="de-DE"/>
          </a:p>
        </p:txBody>
      </p:sp>
      <p:sp>
        <p:nvSpPr>
          <p:cNvPr id="74769"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La femme va vendre ses habits dans un magasin de seconde </a:t>
            </a:r>
            <a:r>
              <a:rPr lang="fr-CH" altLang="de-DE" sz="1800" b="0">
                <a:solidFill>
                  <a:srgbClr val="000000"/>
                </a:solidFill>
                <a:latin typeface="Calibri Light"/>
              </a:rPr>
              <a:t>main.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La </a:t>
            </a:r>
            <a:r>
              <a:rPr lang="fr-CH" altLang="de-DE" sz="1800" b="0" dirty="0">
                <a:solidFill>
                  <a:srgbClr val="000000"/>
                </a:solidFill>
                <a:latin typeface="Calibri Light"/>
              </a:rPr>
              <a:t>femme va se promener par un beau jour de </a:t>
            </a:r>
            <a:r>
              <a:rPr lang="fr-CH" altLang="de-DE" sz="1800" b="0">
                <a:solidFill>
                  <a:srgbClr val="000000"/>
                </a:solidFill>
                <a:latin typeface="Calibri Light"/>
              </a:rPr>
              <a:t>printemps.</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La </a:t>
            </a:r>
            <a:r>
              <a:rPr lang="fr-CH" altLang="de-DE" sz="1800" b="0" dirty="0">
                <a:solidFill>
                  <a:srgbClr val="000000"/>
                </a:solidFill>
                <a:latin typeface="Calibri Light"/>
              </a:rPr>
              <a:t>femme vient juste de finir de faire sa lessive dans une laverie </a:t>
            </a:r>
            <a:r>
              <a:rPr lang="fr-CH" altLang="de-DE" sz="1800" b="0">
                <a:solidFill>
                  <a:srgbClr val="000000"/>
                </a:solidFill>
                <a:latin typeface="Calibri Light"/>
              </a:rPr>
              <a:t>automatique.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La </a:t>
            </a:r>
            <a:r>
              <a:rPr lang="fr-CH" altLang="de-DE" sz="1800" b="0" dirty="0">
                <a:solidFill>
                  <a:srgbClr val="000000"/>
                </a:solidFill>
                <a:latin typeface="Calibri Light"/>
              </a:rPr>
              <a:t>femme sort les </a:t>
            </a:r>
            <a:r>
              <a:rPr lang="fr-CH" altLang="de-DE" sz="1800" b="0">
                <a:solidFill>
                  <a:srgbClr val="000000"/>
                </a:solidFill>
                <a:latin typeface="Calibri Light"/>
              </a:rPr>
              <a:t>poubelles.</a:t>
            </a:r>
            <a:endParaRPr lang="fr-CH" altLang="de-DE" sz="1800" b="0" dirty="0">
              <a:solidFill>
                <a:srgbClr val="000000"/>
              </a:solidFill>
              <a:latin typeface="Calibri Light"/>
            </a:endParaRPr>
          </a:p>
        </p:txBody>
      </p:sp>
      <p:pic>
        <p:nvPicPr>
          <p:cNvPr id="15"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Caption_72708"/>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9" name="Caption_35"/>
          <p:cNvSpPr txBox="1">
            <a:spLocks noChangeArrowheads="1"/>
          </p:cNvSpPr>
          <p:nvPr/>
        </p:nvSpPr>
        <p:spPr bwMode="auto">
          <a:xfrm>
            <a:off x="681766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30" name="Caption_36"/>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12185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14" name="Picture 9"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16"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La femme va vendre ses habits dans un magasin de seconde main.</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La femme va se promener par un beau jour de printemps.</a:t>
            </a:r>
          </a:p>
          <a:p>
            <a:pPr eaLnBrk="1" hangingPunct="1">
              <a:spcBef>
                <a:spcPts val="1200"/>
              </a:spcBef>
              <a:spcAft>
                <a:spcPts val="0"/>
              </a:spcAft>
              <a:buClr>
                <a:srgbClr val="004992"/>
              </a:buClr>
              <a:buFont typeface="WingDings"/>
              <a:buAutoNum type="arabicPeriod"/>
            </a:pPr>
            <a:r>
              <a:rPr lang="fr-CH" altLang="de-DE" sz="1800" b="0" dirty="0">
                <a:solidFill>
                  <a:srgbClr val="004992"/>
                </a:solidFill>
                <a:latin typeface="Calibri Light"/>
              </a:rPr>
              <a:t>La femme vient juste de finir de faire sa lessive dans une laverie automatique.</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La femme sort les poubelles.</a:t>
            </a:r>
          </a:p>
        </p:txBody>
      </p:sp>
      <p:sp>
        <p:nvSpPr>
          <p:cNvPr id="4" name="Footer Placeholder 3"/>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5" name="Slide Number Placeholder 4"/>
          <p:cNvSpPr>
            <a:spLocks noGrp="1"/>
          </p:cNvSpPr>
          <p:nvPr>
            <p:ph type="sldNum" sz="quarter" idx="12"/>
          </p:nvPr>
        </p:nvSpPr>
        <p:spPr/>
        <p:txBody>
          <a:bodyPr/>
          <a:lstStyle/>
          <a:p>
            <a:pPr>
              <a:defRPr/>
            </a:pPr>
            <a:fld id="{B63963AA-A57E-40DB-858D-524A674C854D}" type="slidenum">
              <a:rPr lang="de-DE" altLang="de-DE" smtClean="0"/>
              <a:pPr>
                <a:defRPr/>
              </a:pPr>
              <a:t>36</a:t>
            </a:fld>
            <a:endParaRPr lang="de-DE" altLang="de-DE"/>
          </a:p>
        </p:txBody>
      </p:sp>
      <p:pic>
        <p:nvPicPr>
          <p:cNvPr id="14"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74756"/>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8" name="Caption_34"/>
          <p:cNvSpPr txBox="1">
            <a:spLocks noChangeArrowheads="1"/>
          </p:cNvSpPr>
          <p:nvPr/>
        </p:nvSpPr>
        <p:spPr bwMode="auto">
          <a:xfrm>
            <a:off x="682142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9" name="Caption_35"/>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3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à gauche est en train de voler l’autre homme.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donne un pistolet en chocolat à son ami.</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à gauche est en train de demander à l’autre homme s’il a perdu un pistolet.</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à gauche joue au «gendarme et au voleur» avec son ami.</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la probabilité de chaque option?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37</a:t>
            </a:fld>
            <a:endParaRPr lang="de-DE" altLang="de-DE"/>
          </a:p>
        </p:txBody>
      </p:sp>
      <p:pic>
        <p:nvPicPr>
          <p:cNvPr id="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1"/>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3"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à gauche est en train de voler l’autre homme.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donne un pistolet en chocolat à son ami.</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à gauche est en train de demander à l’autre homme s’il a perdu un pistolet.</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à gauche joue au «gendarme et au voleur» avec son ami.</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Calibri Light"/>
              </a:rPr>
              <a:t>Est-ce que votre jugement a change avec la nouvelle image?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38</a:t>
            </a:fld>
            <a:endParaRPr lang="de-DE" altLang="de-DE"/>
          </a:p>
        </p:txBody>
      </p:sp>
      <p:pic>
        <p:nvPicPr>
          <p:cNvPr id="10"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3"/>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21" name="Caption_1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3"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à gauche est en train de voler l’autre homme.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donne un pistolet en chocolat à son ami.</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à gauche est en train de demander à l’autre homme s’il a perdu un pistolet.</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à gauche joue au «gendarme et au voleur» avec son ami.</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Calibri Light"/>
              </a:rPr>
              <a:t>S’il-vous plait, veuillez ré-estimer la probabilité</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39</a:t>
            </a:fld>
            <a:endParaRPr lang="de-DE" altLang="de-DE"/>
          </a:p>
        </p:txBody>
      </p:sp>
      <p:pic>
        <p:nvPicPr>
          <p:cNvPr id="12"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28"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29" name="Caption_17"/>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00"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fr-CH" altLang="de-DE" sz="1800" b="0" dirty="0">
                <a:solidFill>
                  <a:srgbClr val="004992"/>
                </a:solidFill>
                <a:latin typeface="Calibri Light"/>
              </a:rPr>
              <a:t>L’homme à gauche est en train de voler l’autre homme.</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donne un pistolet en chocolat à son ami.</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à gauche est en train de demander à l’autre homme s’il a perdu un pistolet.</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à gauche joue au «gendarme et au voleur» avec son ami.</a:t>
            </a: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40</a:t>
            </a:fld>
            <a:endParaRPr lang="de-DE" altLang="de-DE"/>
          </a:p>
        </p:txBody>
      </p:sp>
      <p:pic>
        <p:nvPicPr>
          <p:cNvPr id="11"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27"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28" name="Caption_1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err="1"/>
              <a:t>Facultatif</a:t>
            </a:r>
            <a:r>
              <a:rPr lang="de-DE" sz="3600" spc="-5" dirty="0"/>
              <a:t>: Clip vidéo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fr-FR" sz="2400">
                <a:solidFill>
                  <a:srgbClr val="004992"/>
                </a:solidFill>
                <a:latin typeface="Calibri Light"/>
                <a:ea typeface="ＭＳ Ｐゴシック" panose="020B0600070205080204" pitchFamily="34" charset="-128"/>
              </a:rPr>
              <a:t>Facultatif: </a:t>
            </a:r>
            <a:r>
              <a:rPr lang="fr-FR" sz="2400" dirty="0">
                <a:solidFill>
                  <a:srgbClr val="004992"/>
                </a:solidFill>
                <a:latin typeface="Calibri Light"/>
                <a:ea typeface="ＭＳ Ｐゴシック" panose="020B0600070205080204" pitchFamily="34" charset="-128"/>
              </a:rPr>
              <a:t>des présentations en clip vidéo qui aborde le sujet du module son disponible à l’adresse vidéo ci-dessous:</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fr-FR" sz="2400" dirty="0">
                <a:solidFill>
                  <a:srgbClr val="333333"/>
                </a:solidFill>
                <a:latin typeface="Calibri Light"/>
                <a:ea typeface="ＭＳ Ｐゴシック" panose="020B0600070205080204" pitchFamily="34" charset="-128"/>
              </a:rPr>
              <a:t>Après l’extrait vidéo, vous pouvez discuter de comment il est lié au thème du jour.</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267B881F-36BE-4AC9-8B74-C15649C51476}" type="slidenum">
              <a:rPr lang="de-DE" altLang="de-DE" smtClean="0"/>
              <a:pPr>
                <a:defRPr/>
              </a:pPr>
              <a:t>41</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[pour les </a:t>
            </a:r>
            <a:r>
              <a:rPr lang="en-US" b="0" i="1" spc="-5" dirty="0" err="1">
                <a:solidFill>
                  <a:srgbClr val="333333"/>
                </a:solidFill>
                <a:latin typeface="Calibri Light"/>
                <a:ea typeface="ＭＳ Ｐゴシック" panose="020B0600070205080204" pitchFamily="34" charset="-128"/>
                <a:cs typeface="Verdana"/>
              </a:rPr>
              <a:t>animateur</a:t>
            </a:r>
            <a:r>
              <a:rPr lang="en-US" b="0" i="1" spc="-5" dirty="0">
                <a:solidFill>
                  <a:srgbClr val="333333"/>
                </a:solidFill>
                <a:latin typeface="Calibri Light"/>
                <a:ea typeface="ＭＳ Ｐゴシック" panose="020B0600070205080204" pitchFamily="34" charset="-128"/>
                <a:cs typeface="Verdana"/>
              </a:rPr>
              <a:t>:</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fr-FR" b="0" dirty="0">
                <a:solidFill>
                  <a:srgbClr val="333333"/>
                </a:solidFill>
                <a:latin typeface="Calibri Light"/>
                <a:ea typeface="ＭＳ Ｐゴシック" panose="020B0600070205080204" pitchFamily="34" charset="-128"/>
              </a:rPr>
              <a:t>Certains extraits de film utilise un langage qui peut ne pas être approprié pour toutes les audiences ou cultures. Veuillez visionner les vidéos avant de les montrer</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7780103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71" name="Text Box 7"/>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57200" indent="-4572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père rigole parce que sa fille est allée nager complètement habillée.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père a puni sa fille en l’envoyant dehors sans parapluie.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La fille est en train de transpirer parce qu’elle est en retard et craint d’être punie.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Contre l’avis de son père, la fille est sortie de la maison sans prendre de parapluie.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la probabilité de chaque option?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42</a:t>
            </a:fld>
            <a:endParaRPr lang="de-DE" altLang="de-DE"/>
          </a:p>
        </p:txBody>
      </p:sp>
      <p:sp>
        <p:nvSpPr>
          <p:cNvPr id="14" name="Caption_17"/>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9"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4" name="Text Box 7"/>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57200" indent="-4572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père rigole parce que sa fille est allée nager complètement habillée.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père a puni sa fille en l’envoyant dehors sans parapluie.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La fille est en train de transpirer parce qu’elle est en retard et craint d’être punie.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Contre l’avis de son père, la fille est sortie de la maison sans prendre de parapluie.</a:t>
            </a:r>
          </a:p>
        </p:txBody>
      </p:sp>
      <p:sp>
        <p:nvSpPr>
          <p:cNvPr id="3" name="Title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Calibri Light"/>
              </a:rPr>
              <a:t>Est-ce que votre jugement a change avec la nouvelle image?</a:t>
            </a:r>
            <a:endParaRPr lang="en-US" sz="3600">
              <a:latin typeface="Calibri Light"/>
            </a:endParaRPr>
          </a:p>
        </p:txBody>
      </p:sp>
      <p:sp>
        <p:nvSpPr>
          <p:cNvPr id="4" name="Footer Placeholder 3"/>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5" name="Slide Number Placeholder 4"/>
          <p:cNvSpPr>
            <a:spLocks noGrp="1"/>
          </p:cNvSpPr>
          <p:nvPr>
            <p:ph type="sldNum" sz="quarter" idx="12"/>
          </p:nvPr>
        </p:nvSpPr>
        <p:spPr/>
        <p:txBody>
          <a:bodyPr/>
          <a:lstStyle/>
          <a:p>
            <a:pPr>
              <a:defRPr/>
            </a:pPr>
            <a:fld id="{B63963AA-A57E-40DB-858D-524A674C854D}" type="slidenum">
              <a:rPr lang="de-DE" altLang="de-DE" smtClean="0"/>
              <a:pPr>
                <a:defRPr/>
              </a:pPr>
              <a:t>43</a:t>
            </a:fld>
            <a:endParaRPr lang="de-DE" altLang="de-DE"/>
          </a:p>
        </p:txBody>
      </p:sp>
      <p:pic>
        <p:nvPicPr>
          <p:cNvPr id="13" name="Picture 3" descr="Schirm_2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Schirm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4" name="Caption_26"/>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5"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5" name="Text Box 7"/>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57200" indent="-4572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père rigole parce que sa fille est allée nager complètement habillée.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père a puni sa fille en l’envoyant dehors sans parapluie.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La fille est en train de transpirer parce qu’elle est en retard et craint d’être punie.</a:t>
            </a:r>
          </a:p>
          <a:p>
            <a:pPr eaLnBrk="1" hangingPunct="1">
              <a:spcBef>
                <a:spcPts val="1200"/>
              </a:spcBef>
              <a:spcAft>
                <a:spcPts val="0"/>
              </a:spcAft>
              <a:buClr>
                <a:srgbClr val="000000"/>
              </a:buClr>
              <a:buFont typeface="WingDings"/>
              <a:buAutoNum type="arabicPeriod"/>
            </a:pPr>
            <a:r>
              <a:rPr lang="fr-CH" altLang="de-DE" sz="1800" b="0">
                <a:latin typeface="Calibri Light"/>
              </a:rPr>
              <a:t>Contre l’avis de son père, la fille est sortie de la maison sans prendre de parapluie.</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Calibri Light"/>
              </a:rPr>
              <a:t>S’il-vous plait, veuillez ré-estimer la probabilité</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44</a:t>
            </a:fld>
            <a:endParaRPr lang="de-DE" altLang="de-DE"/>
          </a:p>
        </p:txBody>
      </p:sp>
      <p:pic>
        <p:nvPicPr>
          <p:cNvPr id="16"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36"/>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2" name="Caption_3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3" name="Caption_34"/>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5"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23" name="Text Box 7"/>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57200" indent="-4572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Le père rigole parce que sa fille est allée nager complètement habillée.</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Le père a puni sa fille en l’envoyant dehors sans parapluie.</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La fille est en train de transpirer parce qu’elle est en retard et craint d’être punie.</a:t>
            </a:r>
          </a:p>
          <a:p>
            <a:pPr eaLnBrk="1" hangingPunct="1">
              <a:spcBef>
                <a:spcPts val="1200"/>
              </a:spcBef>
              <a:spcAft>
                <a:spcPts val="0"/>
              </a:spcAft>
              <a:buClr>
                <a:srgbClr val="004992"/>
              </a:buClr>
              <a:buFont typeface="WingDings"/>
              <a:buAutoNum type="arabicPeriod"/>
            </a:pPr>
            <a:r>
              <a:rPr lang="fr-CH" altLang="de-DE" sz="1800" b="0" dirty="0">
                <a:solidFill>
                  <a:srgbClr val="004992"/>
                </a:solidFill>
                <a:latin typeface="Calibri Light"/>
              </a:rPr>
              <a:t>Contre l’avis de son père, la fille est sortie de la maison sans prendre de parapluie.</a:t>
            </a: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45</a:t>
            </a:fld>
            <a:endParaRPr lang="de-DE" altLang="de-DE"/>
          </a:p>
        </p:txBody>
      </p:sp>
      <p:pic>
        <p:nvPicPr>
          <p:cNvPr id="15" name="Picture 3"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aption_3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Caption_34"/>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2" name="Caption_33"/>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8"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1" name="Text Box 3"/>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plongeur cherche les bijoux du roi qui sont tombés dans l‘eau.</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plongeur harponne du poisson sur la canne à pêche du roi pour que le roi ait le plaisir d‘attraper du poisson.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roi a appelé son serviteur pour qu‘il porte le panier de poisson.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roi supervise une plongée dont la visée est d‘explorer les fonds marins.</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la probabilité de chaque option?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46</a:t>
            </a:fld>
            <a:endParaRPr lang="de-DE" altLang="de-DE"/>
          </a:p>
        </p:txBody>
      </p:sp>
      <p:pic>
        <p:nvPicPr>
          <p:cNvPr id="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5"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11" name="Text Box 3"/>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plongeur cherche les bijoux du roi qui sont tombés dans l‘eau.</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plongeur harponne du poisson sur la canne à pêche du roi pour que le roi ait le plaisir d‘attraper du poisson.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roi a appelé son serviteur pour qu‘il porte le panier de poisson.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roi supervise une plongée dont la visée est d‘explorer les fonds marins.</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Calibri Light"/>
              </a:rPr>
              <a:t>Est-ce que votre jugement a change avec la nouvelle image?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47</a:t>
            </a:fld>
            <a:endParaRPr lang="de-DE" altLang="de-DE"/>
          </a:p>
        </p:txBody>
      </p:sp>
      <p:pic>
        <p:nvPicPr>
          <p:cNvPr id="10"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4"/>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1" name="Caption_13"/>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5"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62" name="Text Box 3"/>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plongeur cherche les bijoux du roi qui sont tombés dans l‘eau.</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plongeur harponne du poisson sur la canne à pêche du roi pour que le roi ait le plaisir d‘attraper du poisson.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roi a appelé son serviteur pour qu‘il porte le panier de poisson.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roi supervise une plongée dont la visée est d‘explorer les fonds marins.</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Calibri Light"/>
              </a:rPr>
              <a:t>S’il-vous plait, veuillez ré-estimer la probabilité</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48</a:t>
            </a:fld>
            <a:endParaRPr lang="de-DE" altLang="de-DE"/>
          </a:p>
        </p:txBody>
      </p:sp>
      <p:pic>
        <p:nvPicPr>
          <p:cNvPr id="12"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1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28" name="Caption_18"/>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9" name="Caption_16"/>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5"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9" name="Text Box 3"/>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Le plongeur cherche les bijoux du roi qui sont tombés dans l‘eau.</a:t>
            </a:r>
          </a:p>
          <a:p>
            <a:pPr eaLnBrk="1" hangingPunct="1">
              <a:spcBef>
                <a:spcPts val="1200"/>
              </a:spcBef>
              <a:spcAft>
                <a:spcPts val="0"/>
              </a:spcAft>
              <a:buClr>
                <a:srgbClr val="004992"/>
              </a:buClr>
              <a:buFont typeface="WingDings"/>
              <a:buAutoNum type="arabicPeriod"/>
            </a:pPr>
            <a:r>
              <a:rPr lang="fr-CH" altLang="de-DE" sz="1800" b="0" dirty="0">
                <a:solidFill>
                  <a:srgbClr val="004992"/>
                </a:solidFill>
                <a:latin typeface="Calibri Light"/>
              </a:rPr>
              <a:t>Le plongeur harponne du poisson sur la canne à pêche du roi pour que le roi ait le plaisir d‘attraper du poisson.</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Le roi a appelé son serviteur pour qu‘il porte le panier de poisson.</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Le roi supervise une plongée dont la visée est d‘explorer les fonds marins.</a:t>
            </a: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49</a:t>
            </a:fld>
            <a:endParaRPr lang="de-DE" altLang="de-DE"/>
          </a:p>
        </p:txBody>
      </p:sp>
      <p:pic>
        <p:nvPicPr>
          <p:cNvPr id="1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16"/>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2</a:t>
            </a:r>
          </a:p>
        </p:txBody>
      </p:sp>
      <p:sp>
        <p:nvSpPr>
          <p:cNvPr id="27" name="Caption_17"/>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8" name="Caption_15"/>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solidFill>
                  <a:srgbClr val="000000"/>
                </a:solidFill>
                <a:latin typeface="Calibri Light"/>
              </a:rPr>
              <a:t>3</a:t>
            </a:r>
          </a:p>
        </p:txBody>
      </p:sp>
      <p:sp>
        <p:nvSpPr>
          <p:cNvPr id="7"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la probabilité de chaque option?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50</a:t>
            </a:fld>
            <a:endParaRPr lang="de-DE" altLang="de-DE"/>
          </a:p>
        </p:txBody>
      </p:sp>
      <p:sp>
        <p:nvSpPr>
          <p:cNvPr id="104453" name="Text Box 15"/>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vient de présenter son fils à un voisin.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Les copains se disent au revoir après un camp de vacances.</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exige des garçons qu’ils se réconcilient après une dispute.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aimerait marcher sur le trottoir mais les garçons l’empêchent de passer.</a:t>
            </a:r>
          </a:p>
        </p:txBody>
      </p:sp>
      <p:pic>
        <p:nvPicPr>
          <p:cNvPr id="8"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02402"/>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6"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Calibri Light"/>
              </a:rPr>
              <a:t>Est-ce que votre jugement a change avec la nouvelle image?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51</a:t>
            </a:fld>
            <a:endParaRPr lang="de-DE" altLang="de-DE"/>
          </a:p>
        </p:txBody>
      </p:sp>
      <p:sp>
        <p:nvSpPr>
          <p:cNvPr id="106503" name="Text Box 15"/>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vient de présenter son fils à un voisin.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Les copains se disent au revoir après un camp de vacances.</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exige des garçons qu’ils se réconcilient après une dispute.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aimerait marcher sur le trottoir mais les garçons l’empêchent de passer.</a:t>
            </a:r>
          </a:p>
        </p:txBody>
      </p:sp>
      <p:pic>
        <p:nvPicPr>
          <p:cNvPr id="10"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04450"/>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10445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5"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Calibri Light"/>
              </a:rPr>
              <a:t>S’il-vous plait, veuillez ré-estimer la probabilité</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52</a:t>
            </a:fld>
            <a:endParaRPr lang="de-DE" altLang="de-DE"/>
          </a:p>
        </p:txBody>
      </p:sp>
      <p:sp>
        <p:nvSpPr>
          <p:cNvPr id="108554" name="Text Box 15"/>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vient de présenter son fils à un voisin.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Les copains se disent au revoir après un camp de vacances.</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exige des garçons qu’ils se réconcilient après une dispute.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aimerait marcher sur le trottoir mais les garçons l’empêchent de passer.</a:t>
            </a:r>
          </a:p>
        </p:txBody>
      </p:sp>
      <p:pic>
        <p:nvPicPr>
          <p:cNvPr id="13"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Caption_10649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9" name="Caption_106502"/>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0" name="Caption_106500"/>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5"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601" name="Text Box 15"/>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vient de présenter son fils à un voisin.</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Les copains se disent au revoir après un camp de vacances.</a:t>
            </a:r>
          </a:p>
          <a:p>
            <a:pPr eaLnBrk="1" hangingPunct="1">
              <a:spcBef>
                <a:spcPts val="1200"/>
              </a:spcBef>
              <a:spcAft>
                <a:spcPts val="0"/>
              </a:spcAft>
              <a:buClr>
                <a:srgbClr val="004992"/>
              </a:buClr>
              <a:buFont typeface="WingDings"/>
              <a:buAutoNum type="arabicPeriod"/>
            </a:pPr>
            <a:r>
              <a:rPr lang="fr-CH" altLang="de-DE" sz="1800" b="0" dirty="0">
                <a:solidFill>
                  <a:srgbClr val="004992"/>
                </a:solidFill>
                <a:latin typeface="Calibri Light"/>
              </a:rPr>
              <a:t>L’homme exige des garçons qu’ils se réconcilient après une dispute.</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aimerait marcher sur le trottoir mais les garçons l’empêchent de passer.</a:t>
            </a: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53</a:t>
            </a:fld>
            <a:endParaRPr lang="de-DE" altLang="de-DE"/>
          </a:p>
        </p:txBody>
      </p:sp>
      <p:pic>
        <p:nvPicPr>
          <p:cNvPr id="12"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Caption_108548"/>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8" name="Caption_108546"/>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29" name="Caption_108550"/>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7"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4" name="Text Box 23"/>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La sérénade du jeune homme a dérangé le père de sa petite amie.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jeune homme est en route pour une répétition de groupe.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jeune homme vient de jouer une petite chanson pour l’anniversaire de son papa.</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musicien de rue est fâché, parce qu’il n’a pas reçu d’argent pour sa dernière chanson.</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la probabilité de chaque option?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54</a:t>
            </a:fld>
            <a:endParaRPr lang="de-DE" altLang="de-DE"/>
          </a:p>
        </p:txBody>
      </p:sp>
      <p:pic>
        <p:nvPicPr>
          <p:cNvPr id="9"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0"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Calibri Light"/>
              </a:rPr>
              <a:t>Est-ce que votre jugement a change avec la nouvelle image?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55</a:t>
            </a:fld>
            <a:endParaRPr lang="de-DE" altLang="de-DE"/>
          </a:p>
        </p:txBody>
      </p:sp>
      <p:sp>
        <p:nvSpPr>
          <p:cNvPr id="114695" name="Text Box 23"/>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La sérénade du jeune homme a dérangé le père de sa petite amie.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jeune homme est en route pour une répétition de groupe.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jeune homme vient de jouer une petite chanson pour l’anniversaire de son papa.</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Le musicien de rue est fâché, parce qu’il n’a pas reçu d’argent pour sa dernière chanson.</a:t>
            </a:r>
          </a:p>
        </p:txBody>
      </p:sp>
      <p:pic>
        <p:nvPicPr>
          <p:cNvPr id="10" name="Picture 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5"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3" name="Text Box 23"/>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La sérénade du jeune homme a dérangé le père de sa petite amie.</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Le jeune homme est en route pour une répétition de groupe.</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Le jeune homme vient de jouer une petite chanson pour l’anniversaire de son papa.</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Le musicien de rue est fâché, parce qu’il n’a pas reçu d’argent pour sa dernière chanson.</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Calibri Light"/>
              </a:rPr>
              <a:t>S’il-vous plait, veuillez ré-estimer la probabilité</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56</a:t>
            </a:fld>
            <a:endParaRPr lang="de-DE" altLang="de-DE"/>
          </a:p>
        </p:txBody>
      </p:sp>
      <p:pic>
        <p:nvPicPr>
          <p:cNvPr id="14" name="Picture 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0"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1"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5"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90" name="Text Box 23"/>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fr-CH" altLang="de-DE" sz="1800" b="0" dirty="0">
                <a:solidFill>
                  <a:srgbClr val="004992"/>
                </a:solidFill>
                <a:latin typeface="Calibri Light"/>
              </a:rPr>
              <a:t>La sérénade du jeune homme a dérangé le père de sa petite amie.</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Le jeune homme est en route pour une répétition de groupe.</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Le jeune homme vient de jouer une petite chanson pour l’anniversaire de son papa.</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Le musicien de rue est fâché, parce qu’il n’a pas reçu d’argent pour sa dernière chanson.</a:t>
            </a: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57</a:t>
            </a:fld>
            <a:endParaRPr lang="de-DE" altLang="de-DE"/>
          </a:p>
        </p:txBody>
      </p:sp>
      <p:pic>
        <p:nvPicPr>
          <p:cNvPr id="13" name="Picture 1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29"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0"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40"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9"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0"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1"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Quelle est la probabilité de chaque option?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58</a:t>
            </a:fld>
            <a:endParaRPr lang="de-DE" altLang="de-DE"/>
          </a:p>
        </p:txBody>
      </p:sp>
      <p:sp>
        <p:nvSpPr>
          <p:cNvPr id="120837" name="Text Box 3"/>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est un policier en civil qui espionne quelqu’un à travers la fenêtre.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répare une fissure dans sa maison.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est en train de nettoyer sa vieille maison toute sale.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vient de construire une maison et il est maintenant en train de la peindre.</a:t>
            </a:r>
          </a:p>
        </p:txBody>
      </p:sp>
      <p:sp>
        <p:nvSpPr>
          <p:cNvPr id="11" name="Caption_118787"/>
          <p:cNvSpPr txBox="1">
            <a:spLocks noChangeArrowheads="1"/>
          </p:cNvSpPr>
          <p:nvPr/>
        </p:nvSpPr>
        <p:spPr bwMode="auto">
          <a:xfrm>
            <a:off x="7091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Calibri Light"/>
              </a:rPr>
              <a:t>Est-ce que votre jugement a change avec la nouvelle image?</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59</a:t>
            </a:fld>
            <a:endParaRPr lang="de-DE" altLang="de-DE"/>
          </a:p>
        </p:txBody>
      </p:sp>
      <p:sp>
        <p:nvSpPr>
          <p:cNvPr id="122887" name="Text Box 3"/>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est un policier en civil qui espionne quelqu’un à travers la fenêtre.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répare une fissure dans sa maison.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est en train de nettoyer sa vieille maison toute sale.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vient de construire une maison et il est maintenant en train de la peindre.</a:t>
            </a:r>
          </a:p>
        </p:txBody>
      </p:sp>
      <p:pic>
        <p:nvPicPr>
          <p:cNvPr id="9" name="Picture 8"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120835"/>
          <p:cNvSpPr txBox="1">
            <a:spLocks noChangeArrowheads="1"/>
          </p:cNvSpPr>
          <p:nvPr/>
        </p:nvSpPr>
        <p:spPr bwMode="auto">
          <a:xfrm>
            <a:off x="885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9" name="Caption_1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pic>
        <p:nvPicPr>
          <p:cNvPr id="2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a:latin typeface="Calibri Light"/>
              </a:rPr>
              <a:t>S’il-vous plait, veuillez ré-estimer la probabilité</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60</a:t>
            </a:fld>
            <a:endParaRPr lang="de-DE" altLang="de-DE"/>
          </a:p>
        </p:txBody>
      </p:sp>
      <p:sp>
        <p:nvSpPr>
          <p:cNvPr id="124937" name="Text Box 3"/>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est un policier en civil qui espionne quelqu’un à travers la fenêtre.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répare une fissure dans sa maison.</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est en train de nettoyer sa vieille maison toute sale.</a:t>
            </a:r>
          </a:p>
          <a:p>
            <a:pPr eaLnBrk="1" hangingPunct="1">
              <a:spcBef>
                <a:spcPts val="1200"/>
              </a:spcBef>
              <a:spcAft>
                <a:spcPts val="0"/>
              </a:spcAft>
              <a:buClr>
                <a:srgbClr val="000000"/>
              </a:buClr>
              <a:buFont typeface="WingDings"/>
              <a:buAutoNum type="arabicPeriod"/>
            </a:pPr>
            <a:r>
              <a:rPr lang="fr-CH" altLang="de-DE" sz="1800" b="0">
                <a:solidFill>
                  <a:srgbClr val="000000"/>
                </a:solidFill>
                <a:latin typeface="Calibri Light"/>
              </a:rPr>
              <a:t>L’homme vient de construire une maison et il est maintenant en train de la peindre.</a:t>
            </a:r>
          </a:p>
        </p:txBody>
      </p:sp>
      <p:pic>
        <p:nvPicPr>
          <p:cNvPr id="10" name="Picture 9"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122882"/>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4" name="Caption_15"/>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5" name="Caption_12288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4" name="Text Box 3"/>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est un policier en civil qui espionne quelqu’un à travers la fenêtre.</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répare une fissure dans sa maison.</a:t>
            </a:r>
          </a:p>
          <a:p>
            <a:pPr eaLnBrk="1" hangingPunct="1">
              <a:spcBef>
                <a:spcPts val="1200"/>
              </a:spcBef>
              <a:spcAft>
                <a:spcPts val="0"/>
              </a:spcAft>
              <a:buClr>
                <a:srgbClr val="000000"/>
              </a:buClr>
              <a:buFont typeface="WingDings"/>
              <a:buAutoNum type="arabicPeriod"/>
            </a:pPr>
            <a:r>
              <a:rPr lang="fr-CH" altLang="de-DE" sz="1800" b="0" dirty="0">
                <a:solidFill>
                  <a:srgbClr val="000000"/>
                </a:solidFill>
                <a:latin typeface="Calibri Light"/>
              </a:rPr>
              <a:t>L’homme est en train de nettoyer sa vieille maison toute sale.</a:t>
            </a:r>
          </a:p>
          <a:p>
            <a:pPr eaLnBrk="1" hangingPunct="1">
              <a:spcBef>
                <a:spcPts val="1200"/>
              </a:spcBef>
              <a:spcAft>
                <a:spcPts val="0"/>
              </a:spcAft>
              <a:buClr>
                <a:srgbClr val="004992"/>
              </a:buClr>
              <a:buFont typeface="WingDings"/>
              <a:buAutoNum type="arabicPeriod"/>
            </a:pPr>
            <a:r>
              <a:rPr lang="fr-CH" altLang="de-DE" sz="1800" b="0" dirty="0">
                <a:solidFill>
                  <a:srgbClr val="004992"/>
                </a:solidFill>
                <a:latin typeface="Calibri Light"/>
              </a:rPr>
              <a:t>L’homme vient de construire une maison et il est maintenant en train de la peindre.</a:t>
            </a: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61</a:t>
            </a:fld>
            <a:endParaRPr lang="de-DE" altLang="de-DE"/>
          </a:p>
        </p:txBody>
      </p:sp>
      <p:pic>
        <p:nvPicPr>
          <p:cNvPr id="9" name="Picture 8"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124930"/>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Caption_1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4" name="Caption_124933"/>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2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3"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400" b="1" dirty="0">
                <a:solidFill>
                  <a:srgbClr val="333333"/>
                </a:solidFill>
                <a:latin typeface="Calibri Light"/>
              </a:rPr>
              <a:t>But de l'apprentissage: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Les situations se terminent souvent de manière inattendues: des interprétations ou </a:t>
            </a:r>
            <a:r>
              <a:rPr lang="fr-CH" altLang="de-DE" sz="2400" dirty="0" err="1">
                <a:solidFill>
                  <a:srgbClr val="333333"/>
                </a:solidFill>
                <a:latin typeface="Calibri Light"/>
                <a:cs typeface="Times New Roman" panose="02020603050405020304" pitchFamily="18" charset="0"/>
              </a:rPr>
              <a:t>conlusions</a:t>
            </a:r>
            <a:r>
              <a:rPr lang="fr-CH" altLang="de-DE" sz="2400" dirty="0">
                <a:solidFill>
                  <a:srgbClr val="333333"/>
                </a:solidFill>
                <a:latin typeface="Calibri Light"/>
                <a:cs typeface="Times New Roman" panose="02020603050405020304" pitchFamily="18" charset="0"/>
              </a:rPr>
              <a:t> prématurées aboutissent souvent à des erreurs!</a:t>
            </a: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400" b="1" dirty="0">
                <a:solidFill>
                  <a:srgbClr val="333333"/>
                </a:solidFill>
                <a:latin typeface="Calibri Light"/>
              </a:rPr>
              <a:t>But de l'apprentissage: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Les situations se terminent souvent de manière inattendues: des interprétations ou </a:t>
            </a:r>
            <a:r>
              <a:rPr lang="fr-CH" altLang="de-DE" sz="2400" dirty="0" err="1">
                <a:solidFill>
                  <a:srgbClr val="333333"/>
                </a:solidFill>
                <a:latin typeface="Calibri Light"/>
                <a:cs typeface="Times New Roman" panose="02020603050405020304" pitchFamily="18" charset="0"/>
              </a:rPr>
              <a:t>conlusions</a:t>
            </a:r>
            <a:r>
              <a:rPr lang="fr-CH" altLang="de-DE" sz="2400" dirty="0">
                <a:solidFill>
                  <a:srgbClr val="333333"/>
                </a:solidFill>
                <a:latin typeface="Calibri Light"/>
                <a:cs typeface="Times New Roman" panose="02020603050405020304" pitchFamily="18" charset="0"/>
              </a:rPr>
              <a:t> prématurées aboutissent souvent à des erreurs!</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On devrait ainsi toujours prendre également en compte les différentes interprétations et faire preuve de flexibilité, en acceptant de modifier son jugement.</a:t>
            </a: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63</a:t>
            </a:fld>
            <a:endParaRPr lang="de-DE" altLang="de-DE"/>
          </a:p>
        </p:txBody>
      </p:sp>
    </p:spTree>
    <p:extLst>
      <p:ext uri="{BB962C8B-B14F-4D97-AF65-F5344CB8AC3E}">
        <p14:creationId xmlns:p14="http://schemas.microsoft.com/office/powerpoint/2010/main" val="1512534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Transfert à la vie quotidienne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CH" altLang="de-DE" sz="2400" b="1" dirty="0">
                <a:solidFill>
                  <a:srgbClr val="333333"/>
                </a:solidFill>
                <a:latin typeface="Calibri Light"/>
              </a:rPr>
              <a:t>But de l'apprentissage:</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Les situations se terminent souvent de manière inattendues: des interprétations ou </a:t>
            </a:r>
            <a:r>
              <a:rPr lang="fr-CH" altLang="de-DE" sz="2400" dirty="0" err="1">
                <a:solidFill>
                  <a:srgbClr val="333333"/>
                </a:solidFill>
                <a:latin typeface="Calibri Light"/>
                <a:cs typeface="Times New Roman" panose="02020603050405020304" pitchFamily="18" charset="0"/>
              </a:rPr>
              <a:t>conlusions</a:t>
            </a:r>
            <a:r>
              <a:rPr lang="fr-CH" altLang="de-DE" sz="2400" dirty="0">
                <a:solidFill>
                  <a:srgbClr val="333333"/>
                </a:solidFill>
                <a:latin typeface="Calibri Light"/>
                <a:cs typeface="Times New Roman" panose="02020603050405020304" pitchFamily="18" charset="0"/>
              </a:rPr>
              <a:t> prématurées aboutissent souvent à des erreurs!</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On devrait ainsi toujours prendre également en compte les différentes interprétations et faire preuve de flexibilité, en acceptant de modifier son jugement.</a:t>
            </a:r>
          </a:p>
          <a:p>
            <a:pPr marL="342900" lvl="0" indent="-342900" defTabSz="914400" fontAlgn="base">
              <a:buClr>
                <a:srgbClr val="333333"/>
              </a:buClr>
              <a:buFont typeface="WingDings"/>
              <a:buChar char=""/>
            </a:pPr>
            <a:r>
              <a:rPr lang="fr-CH" altLang="de-DE" sz="2400" dirty="0">
                <a:solidFill>
                  <a:srgbClr val="333333"/>
                </a:solidFill>
                <a:latin typeface="Calibri Light"/>
                <a:cs typeface="Times New Roman" panose="02020603050405020304" pitchFamily="18" charset="0"/>
              </a:rPr>
              <a:t>De préférence, il faudrait prendre en compte un maximum d'informations, avant de se forger une opinion.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64</a:t>
            </a:fld>
            <a:endParaRPr lang="de-DE" altLang="de-DE"/>
          </a:p>
        </p:txBody>
      </p:sp>
    </p:spTree>
    <p:extLst>
      <p:ext uri="{BB962C8B-B14F-4D97-AF65-F5344CB8AC3E}">
        <p14:creationId xmlns:p14="http://schemas.microsoft.com/office/powerpoint/2010/main" val="19347697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Qu’est-ce que cela a à voir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FR" altLang="de-DE" sz="2400" dirty="0">
                <a:solidFill>
                  <a:srgbClr val="333333"/>
                </a:solidFill>
                <a:latin typeface="Calibri Light"/>
                <a:cs typeface="Times New Roman" panose="02020603050405020304" pitchFamily="18" charset="0"/>
              </a:rPr>
              <a:t>Durant la psychose, les gens pourraient maintenir de fausses croyances et ignorer les contre-arguments. Dans certains cas, cela pourrait avoir des conséquences dramatiques.</a:t>
            </a: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Qu’est-ce que cela a à voir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FR" altLang="de-DE" sz="2400" dirty="0">
                <a:solidFill>
                  <a:srgbClr val="333333"/>
                </a:solidFill>
                <a:latin typeface="Calibri Light"/>
                <a:cs typeface="Times New Roman" panose="02020603050405020304" pitchFamily="18" charset="0"/>
              </a:rPr>
              <a:t>Durant la psychose, les gens pourraient maintenir de fausses croyances et ignorer les contre-arguments. Dans certains cas, cela pourrait avoir des conséquences dramatiques.</a:t>
            </a:r>
          </a:p>
          <a:p>
            <a:pPr lvl="0" defTabSz="914400" fontAlgn="base">
              <a:lnSpc>
                <a:spcPct val="100000"/>
              </a:lnSpc>
              <a:spcBef>
                <a:spcPts val="1200"/>
              </a:spcBef>
            </a:pPr>
            <a:r>
              <a:rPr lang="fr-FR" altLang="de-DE" sz="2000" dirty="0">
                <a:solidFill>
                  <a:srgbClr val="004992"/>
                </a:solidFill>
                <a:latin typeface="Calibri Light"/>
                <a:cs typeface="Times New Roman" panose="02020603050405020304" pitchFamily="18" charset="0"/>
              </a:rPr>
              <a:t>Exemple: </a:t>
            </a:r>
            <a:r>
              <a:rPr lang="fr-FR" altLang="de-DE" sz="2000" dirty="0">
                <a:solidFill>
                  <a:srgbClr val="333333"/>
                </a:solidFill>
                <a:latin typeface="Calibri Light"/>
                <a:cs typeface="Times New Roman" panose="02020603050405020304" pitchFamily="18" charset="0"/>
              </a:rPr>
              <a:t>Laetitia crève les pneus de ses collègues!</a:t>
            </a:r>
          </a:p>
          <a:p>
            <a:pPr lvl="0" defTabSz="914400" fontAlgn="base">
              <a:lnSpc>
                <a:spcPct val="100000"/>
              </a:lnSpc>
              <a:spcBef>
                <a:spcPts val="1200"/>
              </a:spcBef>
            </a:pPr>
            <a:r>
              <a:rPr lang="fr-FR" altLang="de-DE" sz="2000" dirty="0">
                <a:solidFill>
                  <a:srgbClr val="004992"/>
                </a:solidFill>
                <a:latin typeface="Calibri Light"/>
                <a:cs typeface="Times New Roman" panose="02020603050405020304" pitchFamily="18" charset="0"/>
              </a:rPr>
              <a:t>Antécédents: </a:t>
            </a:r>
            <a:r>
              <a:rPr lang="fr-FR" altLang="de-DE" sz="2000" dirty="0">
                <a:solidFill>
                  <a:srgbClr val="333333"/>
                </a:solidFill>
                <a:latin typeface="Calibri Light"/>
                <a:cs typeface="Times New Roman" panose="02020603050405020304" pitchFamily="18" charset="0"/>
              </a:rPr>
              <a:t>Laetitia se sent harcelée.</a:t>
            </a:r>
          </a:p>
          <a:p>
            <a:pPr lvl="0" defTabSz="914400" fontAlgn="base">
              <a:lnSpc>
                <a:spcPct val="100000"/>
              </a:lnSpc>
              <a:spcBef>
                <a:spcPts val="1200"/>
              </a:spcBef>
            </a:pPr>
            <a:r>
              <a:rPr lang="fr-FR" altLang="de-DE" sz="2000" dirty="0">
                <a:solidFill>
                  <a:srgbClr val="004992"/>
                </a:solidFill>
                <a:latin typeface="Calibri Light"/>
                <a:cs typeface="Times New Roman" panose="02020603050405020304" pitchFamily="18" charset="0"/>
              </a:rPr>
              <a:t>Mais: </a:t>
            </a:r>
            <a:r>
              <a:rPr lang="fr-FR" altLang="de-DE" sz="2000" dirty="0">
                <a:solidFill>
                  <a:srgbClr val="333333"/>
                </a:solidFill>
                <a:latin typeface="Calibri Light"/>
                <a:cs typeface="Times New Roman" panose="02020603050405020304" pitchFamily="18" charset="0"/>
              </a:rPr>
              <a:t>Même si certains collègues avaient vraiment de méchantes et sournoises remarques à propos de Laetitia, elle les a tous mis dans le même panier et elle s’est laissée complètement envahir par ses théories de conspiration. Elle a négligé que certains collègues s’étaient comportés de manière parfaitement honnête avec elle.</a:t>
            </a: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66</a:t>
            </a:fld>
            <a:endParaRPr lang="de-DE" altLang="de-DE"/>
          </a:p>
        </p:txBody>
      </p:sp>
    </p:spTree>
    <p:extLst>
      <p:ext uri="{BB962C8B-B14F-4D97-AF65-F5344CB8AC3E}">
        <p14:creationId xmlns:p14="http://schemas.microsoft.com/office/powerpoint/2010/main" val="16863220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Qu’est-ce que cela a à voir avec la psychose?</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r>
              <a:rPr lang="fr-FR" altLang="de-DE" sz="2400" dirty="0">
                <a:solidFill>
                  <a:srgbClr val="333333"/>
                </a:solidFill>
                <a:latin typeface="Calibri Light"/>
                <a:cs typeface="Times New Roman" panose="02020603050405020304" pitchFamily="18" charset="0"/>
              </a:rPr>
              <a:t>Durant la psychose, les gens pourraient maintenir de fausses croyances et ignorer les contre-arguments. Dans certains cas, cela pourrait avoir des conséquences dramatiques.</a:t>
            </a:r>
          </a:p>
          <a:p>
            <a:pPr lvl="0" defTabSz="914400" fontAlgn="base">
              <a:lnSpc>
                <a:spcPct val="100000"/>
              </a:lnSpc>
              <a:spcBef>
                <a:spcPts val="1200"/>
              </a:spcBef>
            </a:pPr>
            <a:r>
              <a:rPr lang="fr-FR" altLang="de-DE" sz="2000" dirty="0">
                <a:solidFill>
                  <a:srgbClr val="004992"/>
                </a:solidFill>
                <a:latin typeface="Calibri Light"/>
                <a:cs typeface="Times New Roman" panose="02020603050405020304" pitchFamily="18" charset="0"/>
              </a:rPr>
              <a:t>Exemple: </a:t>
            </a:r>
            <a:r>
              <a:rPr lang="fr-FR" altLang="de-DE" sz="2000" dirty="0">
                <a:solidFill>
                  <a:srgbClr val="333333"/>
                </a:solidFill>
                <a:latin typeface="Calibri Light"/>
                <a:cs typeface="Times New Roman" panose="02020603050405020304" pitchFamily="18" charset="0"/>
              </a:rPr>
              <a:t>Laetitia crève les pneus de ses collègues!</a:t>
            </a:r>
          </a:p>
          <a:p>
            <a:pPr lvl="0" defTabSz="914400" fontAlgn="base">
              <a:lnSpc>
                <a:spcPct val="100000"/>
              </a:lnSpc>
              <a:spcBef>
                <a:spcPts val="1200"/>
              </a:spcBef>
            </a:pPr>
            <a:r>
              <a:rPr lang="fr-FR" altLang="de-DE" sz="2000" dirty="0">
                <a:solidFill>
                  <a:srgbClr val="004992"/>
                </a:solidFill>
                <a:latin typeface="Calibri Light"/>
                <a:cs typeface="Times New Roman" panose="02020603050405020304" pitchFamily="18" charset="0"/>
              </a:rPr>
              <a:t>Antécédents: </a:t>
            </a:r>
            <a:r>
              <a:rPr lang="fr-FR" altLang="de-DE" sz="2000" dirty="0">
                <a:solidFill>
                  <a:srgbClr val="333333"/>
                </a:solidFill>
                <a:latin typeface="Calibri Light"/>
                <a:cs typeface="Times New Roman" panose="02020603050405020304" pitchFamily="18" charset="0"/>
              </a:rPr>
              <a:t>Laetitia se sent harcelée.</a:t>
            </a:r>
          </a:p>
          <a:p>
            <a:pPr lvl="0" defTabSz="914400" fontAlgn="base">
              <a:lnSpc>
                <a:spcPct val="100000"/>
              </a:lnSpc>
              <a:spcBef>
                <a:spcPts val="1200"/>
              </a:spcBef>
            </a:pPr>
            <a:r>
              <a:rPr lang="fr-FR" altLang="de-DE" sz="2000" dirty="0">
                <a:solidFill>
                  <a:srgbClr val="004992"/>
                </a:solidFill>
                <a:latin typeface="Calibri Light"/>
                <a:cs typeface="Times New Roman" panose="02020603050405020304" pitchFamily="18" charset="0"/>
              </a:rPr>
              <a:t>Mais: </a:t>
            </a:r>
            <a:r>
              <a:rPr lang="fr-FR" altLang="de-DE" sz="2000" dirty="0">
                <a:solidFill>
                  <a:srgbClr val="333333"/>
                </a:solidFill>
                <a:latin typeface="Calibri Light"/>
                <a:cs typeface="Times New Roman" panose="02020603050405020304" pitchFamily="18" charset="0"/>
              </a:rPr>
              <a:t>Même si certains collègues avaient vraiment de méchantes et sournoises remarques à propos de Laetitia, elle les a tous mis dans le même panier et elle s’est laissée complètement envahir par ses théories de conspiration. Elle a négligé que certains collègues s’étaient comportés de manière parfaitement honnête avec elle.</a:t>
            </a:r>
          </a:p>
          <a:p>
            <a:pPr lvl="0" defTabSz="914400" fontAlgn="base"/>
            <a:r>
              <a:rPr lang="fr-FR" altLang="de-DE" sz="2400" dirty="0">
                <a:solidFill>
                  <a:srgbClr val="333333"/>
                </a:solidFill>
                <a:latin typeface="Calibri Light"/>
              </a:rPr>
              <a:t>C’est difficile de rester cool lorsqu’on se sent menacé. Alors, soyez prudent à propos de vos jugements et demander l’avis des gens en qui vous avez confiance!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67</a:t>
            </a:fld>
            <a:endParaRPr lang="de-DE" altLang="de-DE"/>
          </a:p>
        </p:txBody>
      </p:sp>
    </p:spTree>
    <p:extLst>
      <p:ext uri="{BB962C8B-B14F-4D97-AF65-F5344CB8AC3E}">
        <p14:creationId xmlns:p14="http://schemas.microsoft.com/office/powerpoint/2010/main" val="3884624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267B881F-36BE-4AC9-8B74-C15649C51476}" type="slidenum">
              <a:rPr lang="de-DE" altLang="de-DE" smtClean="0"/>
              <a:pPr>
                <a:defRPr/>
              </a:pPr>
              <a:t>68</a:t>
            </a:fld>
            <a:endParaRPr lang="de-DE" altLang="de-DE"/>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5731475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fr-FR"/>
              <a:t>Entraînement métacognitifs 3 – Capacité à tenir compte des preuves infirmantes</a:t>
            </a:r>
            <a:endParaRPr lang="de-DE"/>
          </a:p>
        </p:txBody>
      </p:sp>
      <p:sp>
        <p:nvSpPr>
          <p:cNvPr id="4" name="Slide Number Placeholder 3"/>
          <p:cNvSpPr>
            <a:spLocks noGrp="1"/>
          </p:cNvSpPr>
          <p:nvPr>
            <p:ph type="sldNum" sz="quarter" idx="12"/>
          </p:nvPr>
        </p:nvSpPr>
        <p:spPr/>
        <p:txBody>
          <a:bodyPr/>
          <a:lstStyle/>
          <a:p>
            <a:pPr>
              <a:defRPr/>
            </a:pPr>
            <a:fld id="{B63963AA-A57E-40DB-858D-524A674C854D}" type="slidenum">
              <a:rPr lang="de-DE" altLang="de-DE" smtClean="0"/>
              <a:pPr>
                <a:defRPr/>
              </a:pPr>
              <a:t>69</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3381209789"/>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a:t>
                      </a:r>
                      <a:r>
                        <a:rPr kumimoji="0" lang="en-GB" sz="1000" b="0" i="0" u="none" strike="noStrike" cap="none" normalizeH="0" baseline="0" dirty="0" err="1">
                          <a:ln>
                            <a:noFill/>
                          </a:ln>
                          <a:solidFill>
                            <a:srgbClr val="333333"/>
                          </a:solidFill>
                          <a:effectLst/>
                          <a:latin typeface="Calibri Light"/>
                          <a:ea typeface="ＭＳ Ｐゴシック" pitchFamily="34" charset="-128"/>
                        </a:rPr>
                        <a:t>madalena-pestana</a:t>
                      </a:r>
                      <a:r>
                        <a:rPr kumimoji="0" lang="en-GB" sz="1000" b="0" i="0" u="none" strike="noStrike" cap="none" normalizeH="0" baseline="0" dirty="0">
                          <a:ln>
                            <a:noFill/>
                          </a:ln>
                          <a:solidFill>
                            <a:srgbClr val="333333"/>
                          </a:solidFill>
                          <a:effectLst/>
                          <a:latin typeface="Calibri Light"/>
                          <a:ea typeface="ＭＳ Ｐゴシック" pitchFamily="34" charset="-128"/>
                        </a:rPr>
                        <a:t>* ( Tired of rules)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ea typeface="ＭＳ Ｐゴシック" pitchFamily="34" charset="-128"/>
                        </a:rPr>
                        <a:t>after the flowers, the fruits - I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ian_ransley</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mattisas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Strawberrys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adactio</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jot.punkt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Flickr.com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Noodles/Nudeln</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Ayelie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CC</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Orange juice/Orangensaft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Benny-Kristin Fischer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Picrture sequence neighbour´s dog is adapted from the Wechser Intelligence Scale/Bildersequenz Nachbar´s Hund, Motiv ist angelehnt an Aufgaben des Wechsler Intelligenztests</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5947</Words>
  <Application>Microsoft Office PowerPoint</Application>
  <PresentationFormat>Benutzerdefiniert</PresentationFormat>
  <Paragraphs>690</Paragraphs>
  <Slides>69</Slides>
  <Notes>69</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69</vt:i4>
      </vt:variant>
    </vt:vector>
  </HeadingPairs>
  <TitlesOfParts>
    <vt:vector size="76" baseType="lpstr">
      <vt:lpstr>Arial</vt:lpstr>
      <vt:lpstr>Calibri</vt:lpstr>
      <vt:lpstr>Calibri Light</vt:lpstr>
      <vt:lpstr>Symbol</vt:lpstr>
      <vt:lpstr>Verdana</vt:lpstr>
      <vt:lpstr>WingDings</vt:lpstr>
      <vt:lpstr>UKE_PPT-Vorlage_16zu9</vt:lpstr>
      <vt:lpstr>MCT 3 B – Capacité à tenir compte des preuves infirmantes</vt:lpstr>
      <vt:lpstr>Modification de son propre point de vue</vt:lpstr>
      <vt:lpstr>Modification de son propre point de vue</vt:lpstr>
      <vt:lpstr>Modification de son propre point de vue</vt:lpstr>
      <vt:lpstr>Modification de son propre point de vue</vt:lpstr>
      <vt:lpstr>Citations de personnes aillant fait des prédictions incorrectes</vt:lpstr>
      <vt:lpstr>Citations de personnes aillant fait des prédictions incorrectes</vt:lpstr>
      <vt:lpstr>Exemples pour diminuer la capacité à tenir compte des preuves infirmantes (la politique de l’autruche)</vt:lpstr>
      <vt:lpstr>Exemples pour diminuer la capacité à tenir compte des preuves infirmantes (la politique de l’autruche)</vt:lpstr>
      <vt:lpstr>Exemples pour diminuer la capacité à tenir compte des preuves infirmantes (la politique de l’autruche)</vt:lpstr>
      <vt:lpstr>Exemples pour diminuer la capacité à tenir compte des preuves infirmantes (la politique de l’autruche)</vt:lpstr>
      <vt:lpstr>Pourquoi faisons-nous cela?</vt:lpstr>
      <vt:lpstr>Comment un changement insuffisant de croyances promeut de mauvaises interprétations durant la psychose - examples</vt:lpstr>
      <vt:lpstr>Les trois images ci-dessous appartiennent à une certaine catégorie. De quelle catégorie s’agit-il??</vt:lpstr>
      <vt:lpstr>Catégorie: Nourriture!</vt:lpstr>
      <vt:lpstr>Exercice</vt:lpstr>
      <vt:lpstr>Exercice</vt:lpstr>
      <vt:lpstr>Exercice</vt:lpstr>
      <vt:lpstr>Exercice</vt:lpstr>
      <vt:lpstr>Qu'est-ce qui pourrait s'être produit?</vt:lpstr>
      <vt:lpstr>Quelle est la probabilité de chaque option?</vt:lpstr>
      <vt:lpstr>Est-ce que votre jugement a change avec la nouvelle image?</vt:lpstr>
      <vt:lpstr>S’il-vous plait, veuillez ré-estimer la probabilité</vt:lpstr>
      <vt:lpstr>PowerPoint-Präsentation</vt:lpstr>
      <vt:lpstr>Quelle est la probabilité de chaque option?</vt:lpstr>
      <vt:lpstr>Est-ce que votre jugement a change avec la nouvelle image?</vt:lpstr>
      <vt:lpstr>S’il-vous plait, veuillez ré-estimer la probabilité</vt:lpstr>
      <vt:lpstr>PowerPoint-Präsentation</vt:lpstr>
      <vt:lpstr>Quelle est la probabilité de chaque option?</vt:lpstr>
      <vt:lpstr>Est-ce que votre jugement a change avec la nouvelle image?</vt:lpstr>
      <vt:lpstr>S’il-vous plait, veuillez ré-estimer la probabilité</vt:lpstr>
      <vt:lpstr>PowerPoint-Präsentation</vt:lpstr>
      <vt:lpstr>Quelle est la probabilité de chaque option?</vt:lpstr>
      <vt:lpstr>Est-ce que votre jugement a change avec la nouvelle image?</vt:lpstr>
      <vt:lpstr>S’il-vous plait, veuillez ré-estimer la probabilité</vt:lpstr>
      <vt:lpstr>PowerPoint-Präsentation</vt:lpstr>
      <vt:lpstr>Quelle est la probabilité de chaque option?</vt:lpstr>
      <vt:lpstr>Est-ce que votre jugement a change avec la nouvelle image?</vt:lpstr>
      <vt:lpstr>S’il-vous plait, veuillez ré-estimer la probabilité</vt:lpstr>
      <vt:lpstr>PowerPoint-Präsentation</vt:lpstr>
      <vt:lpstr>Facultatif: Clip vidéo</vt:lpstr>
      <vt:lpstr>Quelle est la probabilité de chaque option?</vt:lpstr>
      <vt:lpstr>Est-ce que votre jugement a change avec la nouvelle image?</vt:lpstr>
      <vt:lpstr>S’il-vous plait, veuillez ré-estimer la probabilité</vt:lpstr>
      <vt:lpstr>PowerPoint-Präsentation</vt:lpstr>
      <vt:lpstr>Quelle est la probabilité de chaque option?</vt:lpstr>
      <vt:lpstr>Est-ce que votre jugement a change avec la nouvelle image?</vt:lpstr>
      <vt:lpstr>S’il-vous plait, veuillez ré-estimer la probabilité</vt:lpstr>
      <vt:lpstr>PowerPoint-Präsentation</vt:lpstr>
      <vt:lpstr>Quelle est la probabilité de chaque option?</vt:lpstr>
      <vt:lpstr>Est-ce que votre jugement a change avec la nouvelle image?</vt:lpstr>
      <vt:lpstr>S’il-vous plait, veuillez ré-estimer la probabilité</vt:lpstr>
      <vt:lpstr>PowerPoint-Präsentation</vt:lpstr>
      <vt:lpstr>Quelle est la probabilité de chaque option?</vt:lpstr>
      <vt:lpstr>Est-ce que votre jugement a change avec la nouvelle image?</vt:lpstr>
      <vt:lpstr>S’il-vous plait, veuillez ré-estimer la probabilité</vt:lpstr>
      <vt:lpstr>PowerPoint-Präsentation</vt:lpstr>
      <vt:lpstr>Quelle est la probabilité de chaque option?</vt:lpstr>
      <vt:lpstr>Est-ce que votre jugement a change avec la nouvelle image?</vt:lpstr>
      <vt:lpstr>S’il-vous plait, veuillez ré-estimer la probabilité</vt:lpstr>
      <vt:lpstr>PowerPoint-Präsentation</vt:lpstr>
      <vt:lpstr>Transfert à la vie quotidienne</vt:lpstr>
      <vt:lpstr>Transfert à la vie quotidienne</vt:lpstr>
      <vt:lpstr>Transfert à la vie quotidienne</vt:lpstr>
      <vt:lpstr>Qu’est-ce que cela a à voir avec la psychose?</vt:lpstr>
      <vt:lpstr>Qu’est-ce que cela a à voir avec la psychose?</vt:lpstr>
      <vt:lpstr>Qu’est-ce que cela a à voir avec la psychose?</vt:lpstr>
      <vt:lpstr>Merci de votre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268</cp:revision>
  <dcterms:created xsi:type="dcterms:W3CDTF">2004-06-30T16:15:23Z</dcterms:created>
  <dcterms:modified xsi:type="dcterms:W3CDTF">2021-09-17T10:24:34Z</dcterms:modified>
</cp:coreProperties>
</file>