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24"/>
  </p:notesMasterIdLst>
  <p:handoutMasterIdLst>
    <p:handoutMasterId r:id="rId125"/>
  </p:handoutMasterIdLst>
  <p:sldIdLst>
    <p:sldId id="777" r:id="rId2"/>
    <p:sldId id="376" r:id="rId3"/>
    <p:sldId id="540" r:id="rId4"/>
    <p:sldId id="763" r:id="rId5"/>
    <p:sldId id="764" r:id="rId6"/>
    <p:sldId id="762" r:id="rId7"/>
    <p:sldId id="759" r:id="rId8"/>
    <p:sldId id="760" r:id="rId9"/>
    <p:sldId id="761" r:id="rId10"/>
    <p:sldId id="541" r:id="rId11"/>
    <p:sldId id="765" r:id="rId12"/>
    <p:sldId id="576" r:id="rId13"/>
    <p:sldId id="383" r:id="rId14"/>
    <p:sldId id="384" r:id="rId15"/>
    <p:sldId id="385" r:id="rId16"/>
    <p:sldId id="542" r:id="rId17"/>
    <p:sldId id="543" r:id="rId18"/>
    <p:sldId id="732" r:id="rId19"/>
    <p:sldId id="563" r:id="rId20"/>
    <p:sldId id="546" r:id="rId21"/>
    <p:sldId id="547" r:id="rId22"/>
    <p:sldId id="753" r:id="rId23"/>
    <p:sldId id="766" r:id="rId24"/>
    <p:sldId id="767" r:id="rId25"/>
    <p:sldId id="768" r:id="rId26"/>
    <p:sldId id="736" r:id="rId27"/>
    <p:sldId id="396" r:id="rId28"/>
    <p:sldId id="397" r:id="rId29"/>
    <p:sldId id="743" r:id="rId30"/>
    <p:sldId id="744" r:id="rId31"/>
    <p:sldId id="745" r:id="rId32"/>
    <p:sldId id="746" r:id="rId33"/>
    <p:sldId id="402" r:id="rId34"/>
    <p:sldId id="403" r:id="rId35"/>
    <p:sldId id="404" r:id="rId36"/>
    <p:sldId id="405" r:id="rId37"/>
    <p:sldId id="755" r:id="rId38"/>
    <p:sldId id="568" r:id="rId39"/>
    <p:sldId id="569" r:id="rId40"/>
    <p:sldId id="420" r:id="rId41"/>
    <p:sldId id="421" r:id="rId42"/>
    <p:sldId id="434" r:id="rId43"/>
    <p:sldId id="435" r:id="rId44"/>
    <p:sldId id="438" r:id="rId45"/>
    <p:sldId id="439" r:id="rId46"/>
    <p:sldId id="552" r:id="rId47"/>
    <p:sldId id="553" r:id="rId48"/>
    <p:sldId id="564" r:id="rId49"/>
    <p:sldId id="565" r:id="rId50"/>
    <p:sldId id="551" r:id="rId51"/>
    <p:sldId id="769" r:id="rId52"/>
    <p:sldId id="770" r:id="rId53"/>
    <p:sldId id="577" r:id="rId54"/>
    <p:sldId id="578" r:id="rId55"/>
    <p:sldId id="579" r:id="rId56"/>
    <p:sldId id="580" r:id="rId57"/>
    <p:sldId id="447" r:id="rId58"/>
    <p:sldId id="581" r:id="rId59"/>
    <p:sldId id="582" r:id="rId60"/>
    <p:sldId id="583" r:id="rId61"/>
    <p:sldId id="449" r:id="rId62"/>
    <p:sldId id="584" r:id="rId63"/>
    <p:sldId id="585" r:id="rId64"/>
    <p:sldId id="586" r:id="rId65"/>
    <p:sldId id="451" r:id="rId66"/>
    <p:sldId id="587" r:id="rId67"/>
    <p:sldId id="588" r:id="rId68"/>
    <p:sldId id="589" r:id="rId69"/>
    <p:sldId id="453" r:id="rId70"/>
    <p:sldId id="590" r:id="rId71"/>
    <p:sldId id="591" r:id="rId72"/>
    <p:sldId id="592" r:id="rId73"/>
    <p:sldId id="455" r:id="rId74"/>
    <p:sldId id="595" r:id="rId75"/>
    <p:sldId id="757" r:id="rId76"/>
    <p:sldId id="758" r:id="rId77"/>
    <p:sldId id="457" r:id="rId78"/>
    <p:sldId id="596" r:id="rId79"/>
    <p:sldId id="597" r:id="rId80"/>
    <p:sldId id="598" r:id="rId81"/>
    <p:sldId id="459" r:id="rId82"/>
    <p:sldId id="599" r:id="rId83"/>
    <p:sldId id="600" r:id="rId84"/>
    <p:sldId id="601" r:id="rId85"/>
    <p:sldId id="461" r:id="rId86"/>
    <p:sldId id="602" r:id="rId87"/>
    <p:sldId id="603" r:id="rId88"/>
    <p:sldId id="604" r:id="rId89"/>
    <p:sldId id="463" r:id="rId90"/>
    <p:sldId id="605" r:id="rId91"/>
    <p:sldId id="606" r:id="rId92"/>
    <p:sldId id="607" r:id="rId93"/>
    <p:sldId id="465" r:id="rId94"/>
    <p:sldId id="557" r:id="rId95"/>
    <p:sldId id="771" r:id="rId96"/>
    <p:sldId id="772" r:id="rId97"/>
    <p:sldId id="608" r:id="rId98"/>
    <p:sldId id="609" r:id="rId99"/>
    <p:sldId id="610" r:id="rId100"/>
    <p:sldId id="611" r:id="rId101"/>
    <p:sldId id="612" r:id="rId102"/>
    <p:sldId id="613" r:id="rId103"/>
    <p:sldId id="719" r:id="rId104"/>
    <p:sldId id="720" r:id="rId105"/>
    <p:sldId id="721" r:id="rId106"/>
    <p:sldId id="722" r:id="rId107"/>
    <p:sldId id="723" r:id="rId108"/>
    <p:sldId id="724" r:id="rId109"/>
    <p:sldId id="725" r:id="rId110"/>
    <p:sldId id="726" r:id="rId111"/>
    <p:sldId id="727" r:id="rId112"/>
    <p:sldId id="728" r:id="rId113"/>
    <p:sldId id="560" r:id="rId114"/>
    <p:sldId id="773" r:id="rId115"/>
    <p:sldId id="774" r:id="rId116"/>
    <p:sldId id="775" r:id="rId117"/>
    <p:sldId id="776" r:id="rId118"/>
    <p:sldId id="778" r:id="rId119"/>
    <p:sldId id="756" r:id="rId120"/>
    <p:sldId id="747" r:id="rId121"/>
    <p:sldId id="748" r:id="rId122"/>
    <p:sldId id="749" r:id="rId123"/>
  </p:sldIdLst>
  <p:sldSz cx="12195175" cy="6858000"/>
  <p:notesSz cx="7099300" cy="10234613"/>
  <p:defaultTextStyle>
    <a:defPPr>
      <a:defRPr lang="de-DE"/>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204">
          <p15:clr>
            <a:srgbClr val="A4A3A4"/>
          </p15:clr>
        </p15:guide>
        <p15:guide id="3" pos="2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3366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88" autoAdjust="0"/>
    <p:restoredTop sz="96092" autoAdjust="0"/>
  </p:normalViewPr>
  <p:slideViewPr>
    <p:cSldViewPr>
      <p:cViewPr varScale="1">
        <p:scale>
          <a:sx n="62" d="100"/>
          <a:sy n="62" d="100"/>
        </p:scale>
        <p:origin x="804" y="100"/>
      </p:cViewPr>
      <p:guideLst>
        <p:guide orient="horz" pos="4065"/>
        <p:guide pos="204"/>
        <p:guide pos="272"/>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Lst>
  </p:outlineViewPr>
  <p:notesTextViewPr>
    <p:cViewPr>
      <p:scale>
        <a:sx n="100" d="100"/>
        <a:sy n="100" d="100"/>
      </p:scale>
      <p:origin x="0" y="0"/>
    </p:cViewPr>
  </p:notesTextViewPr>
  <p:sorterViewPr>
    <p:cViewPr>
      <p:scale>
        <a:sx n="50" d="100"/>
        <a:sy n="50" d="100"/>
      </p:scale>
      <p:origin x="0" y="67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12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_rels/viewProps.xml.rels><?xml version="1.0" encoding="UTF-8" standalone="yes"?>
<Relationships xmlns="http://schemas.openxmlformats.org/package/2006/relationships"><Relationship Id="rId8" Type="http://schemas.openxmlformats.org/officeDocument/2006/relationships/slide" Target="slides/slide62.xml"/><Relationship Id="rId13" Type="http://schemas.openxmlformats.org/officeDocument/2006/relationships/slide" Target="slides/slide68.xml"/><Relationship Id="rId18" Type="http://schemas.openxmlformats.org/officeDocument/2006/relationships/slide" Target="slides/slide75.xml"/><Relationship Id="rId26" Type="http://schemas.openxmlformats.org/officeDocument/2006/relationships/slide" Target="slides/slide87.xml"/><Relationship Id="rId3" Type="http://schemas.openxmlformats.org/officeDocument/2006/relationships/slide" Target="slides/slide54.xml"/><Relationship Id="rId21" Type="http://schemas.openxmlformats.org/officeDocument/2006/relationships/slide" Target="slides/slide80.xml"/><Relationship Id="rId34" Type="http://schemas.openxmlformats.org/officeDocument/2006/relationships/slide" Target="slides/slide100.xml"/><Relationship Id="rId7" Type="http://schemas.openxmlformats.org/officeDocument/2006/relationships/slide" Target="slides/slide60.xml"/><Relationship Id="rId12" Type="http://schemas.openxmlformats.org/officeDocument/2006/relationships/slide" Target="slides/slide67.xml"/><Relationship Id="rId17" Type="http://schemas.openxmlformats.org/officeDocument/2006/relationships/slide" Target="slides/slide74.xml"/><Relationship Id="rId25" Type="http://schemas.openxmlformats.org/officeDocument/2006/relationships/slide" Target="slides/slide86.xml"/><Relationship Id="rId33" Type="http://schemas.openxmlformats.org/officeDocument/2006/relationships/slide" Target="slides/slide99.xml"/><Relationship Id="rId2" Type="http://schemas.openxmlformats.org/officeDocument/2006/relationships/slide" Target="slides/slide53.xml"/><Relationship Id="rId16" Type="http://schemas.openxmlformats.org/officeDocument/2006/relationships/slide" Target="slides/slide72.xml"/><Relationship Id="rId20" Type="http://schemas.openxmlformats.org/officeDocument/2006/relationships/slide" Target="slides/slide79.xml"/><Relationship Id="rId29" Type="http://schemas.openxmlformats.org/officeDocument/2006/relationships/slide" Target="slides/slide91.xml"/><Relationship Id="rId1" Type="http://schemas.openxmlformats.org/officeDocument/2006/relationships/slide" Target="slides/slide2.xml"/><Relationship Id="rId6" Type="http://schemas.openxmlformats.org/officeDocument/2006/relationships/slide" Target="slides/slide59.xml"/><Relationship Id="rId11" Type="http://schemas.openxmlformats.org/officeDocument/2006/relationships/slide" Target="slides/slide66.xml"/><Relationship Id="rId24" Type="http://schemas.openxmlformats.org/officeDocument/2006/relationships/slide" Target="slides/slide84.xml"/><Relationship Id="rId32" Type="http://schemas.openxmlformats.org/officeDocument/2006/relationships/slide" Target="slides/slide98.xml"/><Relationship Id="rId5" Type="http://schemas.openxmlformats.org/officeDocument/2006/relationships/slide" Target="slides/slide56.xml"/><Relationship Id="rId15" Type="http://schemas.openxmlformats.org/officeDocument/2006/relationships/slide" Target="slides/slide71.xml"/><Relationship Id="rId23" Type="http://schemas.openxmlformats.org/officeDocument/2006/relationships/slide" Target="slides/slide83.xml"/><Relationship Id="rId28" Type="http://schemas.openxmlformats.org/officeDocument/2006/relationships/slide" Target="slides/slide90.xml"/><Relationship Id="rId36" Type="http://schemas.openxmlformats.org/officeDocument/2006/relationships/slide" Target="slides/slide102.xml"/><Relationship Id="rId10" Type="http://schemas.openxmlformats.org/officeDocument/2006/relationships/slide" Target="slides/slide64.xml"/><Relationship Id="rId19" Type="http://schemas.openxmlformats.org/officeDocument/2006/relationships/slide" Target="slides/slide76.xml"/><Relationship Id="rId31" Type="http://schemas.openxmlformats.org/officeDocument/2006/relationships/slide" Target="slides/slide97.xml"/><Relationship Id="rId4" Type="http://schemas.openxmlformats.org/officeDocument/2006/relationships/slide" Target="slides/slide55.xml"/><Relationship Id="rId9" Type="http://schemas.openxmlformats.org/officeDocument/2006/relationships/slide" Target="slides/slide63.xml"/><Relationship Id="rId14" Type="http://schemas.openxmlformats.org/officeDocument/2006/relationships/slide" Target="slides/slide70.xml"/><Relationship Id="rId22" Type="http://schemas.openxmlformats.org/officeDocument/2006/relationships/slide" Target="slides/slide82.xml"/><Relationship Id="rId27" Type="http://schemas.openxmlformats.org/officeDocument/2006/relationships/slide" Target="slides/slide88.xml"/><Relationship Id="rId30" Type="http://schemas.openxmlformats.org/officeDocument/2006/relationships/slide" Target="slides/slide92.xml"/><Relationship Id="rId35" Type="http://schemas.openxmlformats.org/officeDocument/2006/relationships/slide" Target="slides/slide10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5768187-F18C-4533-AAE9-637906198D18}" type="slidenum">
              <a:rPr lang="en-GB" altLang="de-DE"/>
              <a:pPr>
                <a:defRPr/>
              </a:pPr>
              <a:t>‹Nr.›</a:t>
            </a:fld>
            <a:endParaRPr lang="en-GB" altLang="de-DE"/>
          </a:p>
        </p:txBody>
      </p:sp>
    </p:spTree>
    <p:extLst>
      <p:ext uri="{BB962C8B-B14F-4D97-AF65-F5344CB8AC3E}">
        <p14:creationId xmlns:p14="http://schemas.microsoft.com/office/powerpoint/2010/main" val="20835863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B8D7401F-2755-433D-8F73-556CCFB3BCDE}" type="slidenum">
              <a:rPr lang="en-US" altLang="de-DE"/>
              <a:pPr>
                <a:defRPr/>
              </a:pPr>
              <a:t>‹Nr.›</a:t>
            </a:fld>
            <a:endParaRPr lang="en-US" altLang="de-DE"/>
          </a:p>
        </p:txBody>
      </p:sp>
    </p:spTree>
    <p:extLst>
      <p:ext uri="{BB962C8B-B14F-4D97-AF65-F5344CB8AC3E}">
        <p14:creationId xmlns:p14="http://schemas.microsoft.com/office/powerpoint/2010/main" val="20175900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99477B-ECD8-4CAF-B5D4-4AF614204975}" type="slidenum">
              <a:rPr lang="en-US" altLang="de-DE" sz="1300" smtClean="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8616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E8B1A5-3D27-4EF3-8F01-9AE49B8E8CE2}" type="slidenum">
              <a:rPr lang="en-US" altLang="de-DE" sz="1300" smtClean="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2659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E8B1A5-3D27-4EF3-8F01-9AE49B8E8CE2}" type="slidenum">
              <a:rPr lang="en-US" altLang="de-DE" sz="1300" smtClean="0"/>
              <a:pPr>
                <a:spcBef>
                  <a:spcPct val="0"/>
                </a:spcBef>
              </a:pPr>
              <a:t>4</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2659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E8B1A5-3D27-4EF3-8F01-9AE49B8E8CE2}" type="slidenum">
              <a:rPr lang="en-US" altLang="de-DE" sz="1300" smtClean="0"/>
              <a:pPr>
                <a:spcBef>
                  <a:spcPct val="0"/>
                </a:spcBef>
              </a:pPr>
              <a:t>5</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2659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E8B1A5-3D27-4EF3-8F01-9AE49B8E8CE2}" type="slidenum">
              <a:rPr lang="en-US" altLang="de-DE" sz="1300" smtClean="0"/>
              <a:pPr>
                <a:spcBef>
                  <a:spcPct val="0"/>
                </a:spcBef>
              </a:pPr>
              <a:t>6</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2659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E8B1A5-3D27-4EF3-8F01-9AE49B8E8CE2}" type="slidenum">
              <a:rPr lang="en-US" altLang="de-DE" sz="1300" smtClean="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2659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E8B1A5-3D27-4EF3-8F01-9AE49B8E8CE2}" type="slidenum">
              <a:rPr lang="en-US" altLang="de-DE" sz="1300" smtClean="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2659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E8B1A5-3D27-4EF3-8F01-9AE49B8E8CE2}" type="slidenum">
              <a:rPr lang="en-US" altLang="de-DE" sz="1300" smtClean="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26592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94FE93-F636-4BF5-A25B-742E5388A2AC}" type="slidenum">
              <a:rPr lang="en-US" altLang="de-DE" sz="1300" smtClean="0"/>
              <a:pPr>
                <a:spcBef>
                  <a:spcPct val="0"/>
                </a:spcBef>
              </a:pPr>
              <a:t>10</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39837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94FE93-F636-4BF5-A25B-742E5388A2AC}" type="slidenum">
              <a:rPr lang="en-US" altLang="de-DE" sz="1300" smtClean="0"/>
              <a:pPr>
                <a:spcBef>
                  <a:spcPct val="0"/>
                </a:spcBef>
              </a:pPr>
              <a:t>11</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3983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ADCB09-0C03-4E4F-A614-6F9458D27A27}" type="slidenum">
              <a:rPr lang="en-US" altLang="de-DE" sz="1300" smtClean="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76769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8527B1-3EEB-4A82-B2E6-5D85A65FADB2}" type="slidenum">
              <a:rPr lang="en-US" altLang="de-DE" sz="1300" smtClean="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22250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2D46DE-AA22-4EBD-B42F-0F28DD90125A}"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5214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9CB323-2125-4D12-9D66-4ED34D9A5517}" type="slidenum">
              <a:rPr lang="en-US" altLang="de-DE" sz="1300" smtClean="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34819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8B48CD-FBB8-418C-9AF7-CD015DDA4446}"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50072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DE7FBD-8673-4266-ADDB-98EEB5853F6D}"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3021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7E7F9F-390F-47E4-AF0A-A541C312A4F6}" type="slidenum">
              <a:rPr lang="en-US" altLang="de-DE" sz="1300" smtClean="0"/>
              <a:pPr>
                <a:spcBef>
                  <a:spcPct val="0"/>
                </a:spcBef>
              </a:pPr>
              <a:t>18</a:t>
            </a:fld>
            <a:endParaRPr lang="en-US" altLang="de-DE" sz="1300"/>
          </a:p>
        </p:txBody>
      </p:sp>
      <p:sp>
        <p:nvSpPr>
          <p:cNvPr id="40963" name="Rectangle 1026"/>
          <p:cNvSpPr>
            <a:spLocks noGrp="1" noRot="1" noChangeAspect="1" noChangeArrowheads="1" noTextEdit="1"/>
          </p:cNvSpPr>
          <p:nvPr>
            <p:ph type="sldImg"/>
          </p:nvPr>
        </p:nvSpPr>
        <p:spPr>
          <a:xfrm>
            <a:off x="138113" y="768350"/>
            <a:ext cx="6823075" cy="3836988"/>
          </a:xfrm>
          <a:ln/>
        </p:spPr>
      </p:sp>
      <p:sp>
        <p:nvSpPr>
          <p:cNvPr id="409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35550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9B39A2-C469-4E14-AFB4-A4CDE0467994}" type="slidenum">
              <a:rPr lang="en-US" altLang="de-DE" sz="1300" smtClean="0"/>
              <a:pPr>
                <a:spcBef>
                  <a:spcPct val="0"/>
                </a:spcBef>
              </a:pPr>
              <a:t>19</a:t>
            </a:fld>
            <a:endParaRPr lang="en-US" altLang="de-DE" sz="1300"/>
          </a:p>
        </p:txBody>
      </p:sp>
      <p:sp>
        <p:nvSpPr>
          <p:cNvPr id="43011" name="Rectangle 1026"/>
          <p:cNvSpPr>
            <a:spLocks noGrp="1" noRot="1" noChangeAspect="1" noChangeArrowheads="1" noTextEdit="1"/>
          </p:cNvSpPr>
          <p:nvPr>
            <p:ph type="sldImg"/>
          </p:nvPr>
        </p:nvSpPr>
        <p:spPr>
          <a:xfrm>
            <a:off x="138113" y="768350"/>
            <a:ext cx="6823075" cy="3836988"/>
          </a:xfrm>
          <a:solidFill>
            <a:srgbClr val="FFFFFF"/>
          </a:solidFill>
          <a:ln/>
        </p:spPr>
      </p:sp>
      <p:sp>
        <p:nvSpPr>
          <p:cNvPr id="43012"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06113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744AD8-5D75-4E40-AAC4-27CCE09F4C7D}"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59760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E51372-297F-4B65-AB17-936DDB983986}"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418009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8709C6-4421-4501-99B1-72DC3385C8F4}" type="slidenum">
              <a:rPr lang="en-US" altLang="de-DE" sz="1300" smtClean="0"/>
              <a:pPr>
                <a:spcBef>
                  <a:spcPct val="0"/>
                </a:spcBef>
              </a:pPr>
              <a:t>22</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20612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8709C6-4421-4501-99B1-72DC3385C8F4}" type="slidenum">
              <a:rPr lang="en-US" altLang="de-DE" sz="1300" smtClean="0"/>
              <a:pPr>
                <a:spcBef>
                  <a:spcPct val="0"/>
                </a:spcBef>
              </a:pPr>
              <a:t>23</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20612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8709C6-4421-4501-99B1-72DC3385C8F4}" type="slidenum">
              <a:rPr lang="en-US" altLang="de-DE" sz="1300" smtClean="0"/>
              <a:pPr>
                <a:spcBef>
                  <a:spcPct val="0"/>
                </a:spcBef>
              </a:pPr>
              <a:t>24</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20612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8709C6-4421-4501-99B1-72DC3385C8F4}"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20612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76E334-86C0-4538-BFC8-044D540AA49E}"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18131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F605DC-7889-44E8-AC8E-431638B97CB6}" type="slidenum">
              <a:rPr lang="en-US" altLang="de-DE" sz="1300" smtClean="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82516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6663B5-45E0-4314-AB51-497DACA7F53E}" type="slidenum">
              <a:rPr lang="en-US" altLang="de-DE" sz="1300" smtClean="0"/>
              <a:pPr>
                <a:spcBef>
                  <a:spcPct val="0"/>
                </a:spcBef>
              </a:pPr>
              <a:t>28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22904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AC77DF-CE9F-4FBC-AF6C-95177CCAB195}" type="slidenum">
              <a:rPr lang="en-US" altLang="de-DE" sz="1300" smtClean="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48088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D4E9B7-CD36-48D6-B730-7779FA51931A}"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89775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D48983-A1D6-4D78-9FA4-6B192733CCF1}" type="slidenum">
              <a:rPr lang="en-US" altLang="de-DE" sz="1300" smtClean="0"/>
              <a:pPr>
                <a:spcBef>
                  <a:spcPct val="0"/>
                </a:spcBef>
              </a:pPr>
              <a:t>31</a:t>
            </a:fld>
            <a:endParaRPr lang="en-US" altLang="de-DE" sz="1300"/>
          </a:p>
        </p:txBody>
      </p:sp>
      <p:sp>
        <p:nvSpPr>
          <p:cNvPr id="6758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A2E03D9-049A-45AE-AAB1-FEABE883D21D}" type="slidenum">
              <a:rPr lang="en-US" altLang="de-DE" sz="1300"/>
              <a:pPr algn="r" eaLnBrk="1" hangingPunct="1">
                <a:spcBef>
                  <a:spcPct val="0"/>
                </a:spcBef>
              </a:pPr>
              <a:t>31</a:t>
            </a:fld>
            <a:endParaRPr lang="en-US" altLang="de-DE" sz="1300"/>
          </a:p>
        </p:txBody>
      </p:sp>
      <p:sp>
        <p:nvSpPr>
          <p:cNvPr id="67588" name="Rectangle 2"/>
          <p:cNvSpPr>
            <a:spLocks noGrp="1" noRot="1" noChangeAspect="1" noChangeArrowheads="1" noTextEdit="1"/>
          </p:cNvSpPr>
          <p:nvPr>
            <p:ph type="sldImg"/>
          </p:nvPr>
        </p:nvSpPr>
        <p:spPr>
          <a:xfrm>
            <a:off x="138113" y="768350"/>
            <a:ext cx="6823075" cy="3836988"/>
          </a:xfrm>
          <a:ln/>
        </p:spPr>
      </p:sp>
      <p:sp>
        <p:nvSpPr>
          <p:cNvPr id="675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06912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AEE791-4D07-45FB-878D-DEFF9D36CD96}" type="slidenum">
              <a:rPr lang="en-US" altLang="de-DE" sz="1300" smtClean="0"/>
              <a:pPr>
                <a:spcBef>
                  <a:spcPct val="0"/>
                </a:spcBef>
              </a:pPr>
              <a:t>32</a:t>
            </a:fld>
            <a:endParaRPr lang="en-US" altLang="de-DE" sz="1300"/>
          </a:p>
        </p:txBody>
      </p:sp>
      <p:sp>
        <p:nvSpPr>
          <p:cNvPr id="696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2021006-3849-4912-8F50-F9965E2E7546}" type="slidenum">
              <a:rPr lang="en-US" altLang="de-DE" sz="1300"/>
              <a:pPr algn="r" eaLnBrk="1" hangingPunct="1">
                <a:spcBef>
                  <a:spcPct val="0"/>
                </a:spcBef>
              </a:pPr>
              <a:t>32</a:t>
            </a:fld>
            <a:endParaRPr lang="en-US" altLang="de-DE" sz="1300"/>
          </a:p>
        </p:txBody>
      </p:sp>
      <p:sp>
        <p:nvSpPr>
          <p:cNvPr id="69636" name="Rectangle 2"/>
          <p:cNvSpPr>
            <a:spLocks noGrp="1" noRot="1" noChangeAspect="1" noChangeArrowheads="1" noTextEdit="1"/>
          </p:cNvSpPr>
          <p:nvPr>
            <p:ph type="sldImg"/>
          </p:nvPr>
        </p:nvSpPr>
        <p:spPr>
          <a:xfrm>
            <a:off x="138113" y="768350"/>
            <a:ext cx="6823075" cy="3836988"/>
          </a:xfrm>
          <a:ln/>
        </p:spPr>
      </p:sp>
      <p:sp>
        <p:nvSpPr>
          <p:cNvPr id="696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28141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0C0791-7ED6-4422-A843-30C54CE693B5}" type="slidenum">
              <a:rPr lang="en-US" altLang="de-DE" sz="1300" smtClean="0"/>
              <a:pPr>
                <a:spcBef>
                  <a:spcPct val="0"/>
                </a:spcBef>
              </a:pPr>
              <a:t>33</a:t>
            </a:fld>
            <a:endParaRPr lang="en-US" altLang="de-DE" sz="1300"/>
          </a:p>
        </p:txBody>
      </p:sp>
      <p:sp>
        <p:nvSpPr>
          <p:cNvPr id="71683" name="Rectangle 2050"/>
          <p:cNvSpPr>
            <a:spLocks noGrp="1" noRot="1" noChangeAspect="1" noChangeArrowheads="1" noTextEdit="1"/>
          </p:cNvSpPr>
          <p:nvPr>
            <p:ph type="sldImg"/>
          </p:nvPr>
        </p:nvSpPr>
        <p:spPr>
          <a:xfrm>
            <a:off x="138113" y="768350"/>
            <a:ext cx="6823075" cy="3836988"/>
          </a:xfrm>
          <a:ln/>
        </p:spPr>
      </p:sp>
      <p:sp>
        <p:nvSpPr>
          <p:cNvPr id="7168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93362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877F57-E929-4261-8739-33300EB80EF3}" type="slidenum">
              <a:rPr lang="en-US" altLang="de-DE" sz="1300" smtClean="0"/>
              <a:pPr>
                <a:spcBef>
                  <a:spcPct val="0"/>
                </a:spcBef>
              </a:pPr>
              <a:t>34</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70812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CFA338-7AC4-4C78-97EA-C40BC16AF977}" type="slidenum">
              <a:rPr lang="en-US" altLang="de-DE" sz="1300" smtClean="0"/>
              <a:pPr>
                <a:spcBef>
                  <a:spcPct val="0"/>
                </a:spcBef>
              </a:pPr>
              <a:t>35</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81936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599C74-1092-4ADE-A2FD-3111152091F3}" type="slidenum">
              <a:rPr lang="en-US" altLang="de-DE" sz="1300" smtClean="0"/>
              <a:pPr>
                <a:spcBef>
                  <a:spcPct val="0"/>
                </a:spcBef>
              </a:pPr>
              <a:t>36</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53984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E3F234-02F7-4FE3-9DF3-FDE18CE021E3}"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64461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9D943A-0421-411F-9C67-06041272003A}" type="slidenum">
              <a:rPr lang="en-US" altLang="de-DE" sz="1300" smtClean="0"/>
              <a:pPr>
                <a:spcBef>
                  <a:spcPct val="0"/>
                </a:spcBef>
              </a:pPr>
              <a:t>39</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13476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431A36-6237-4B4F-B4EE-C9929BE3BD4F}" type="slidenum">
              <a:rPr lang="en-US" altLang="de-DE" sz="1300" smtClean="0"/>
              <a:pPr>
                <a:spcBef>
                  <a:spcPct val="0"/>
                </a:spcBef>
              </a:pPr>
              <a:t>40</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02975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94DD77-9F05-4E44-98D6-2D46CE377BA2}"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32188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2BE6AB-E0DF-437A-9026-1D557869DA1A}"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67747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1C7CC5-BA94-43EA-B8A9-EC0C1A5641A9}" type="slidenum">
              <a:rPr lang="en-US" altLang="de-DE" sz="1300" smtClean="0"/>
              <a:pPr>
                <a:spcBef>
                  <a:spcPct val="0"/>
                </a:spcBef>
              </a:pPr>
              <a:t>43</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09115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BD02E5-378B-4B9F-9996-A0C63D5A0CEE}"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76888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F633FE-CC31-43D0-93C3-A50A954DBC89}"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78369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C3AA8F-5C85-42B8-8985-4052CB440B10}"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9881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56F879-E152-4B43-86DC-EE01056DE5FF}" type="slidenum">
              <a:rPr lang="en-US" altLang="de-DE" sz="1300" smtClean="0"/>
              <a:pPr>
                <a:spcBef>
                  <a:spcPct val="0"/>
                </a:spcBef>
              </a:pPr>
              <a:t>47</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69069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BC0A75-1C6C-4CE2-B549-73ED97FCC3A7}" type="slidenum">
              <a:rPr lang="en-US" altLang="de-DE" sz="1300" smtClean="0"/>
              <a:pPr>
                <a:spcBef>
                  <a:spcPct val="0"/>
                </a:spcBef>
              </a:pPr>
              <a:t>48</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13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69038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ADEBE3-4A19-4373-8DBC-FDF390191420}" type="slidenum">
              <a:rPr lang="en-US" altLang="de-DE" sz="1300" smtClean="0"/>
              <a:pPr>
                <a:spcBef>
                  <a:spcPct val="0"/>
                </a:spcBef>
              </a:pPr>
              <a:t>49</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34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6692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F92F0D-FB9B-4C8D-9F52-D2EFC0B6CA77}" type="slidenum">
              <a:rPr lang="en-US" altLang="de-DE" sz="1300" smtClean="0"/>
              <a:pPr>
                <a:spcBef>
                  <a:spcPct val="0"/>
                </a:spcBef>
              </a:pPr>
              <a:t>50</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58734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F92F0D-FB9B-4C8D-9F52-D2EFC0B6CA77}" type="slidenum">
              <a:rPr lang="en-US" altLang="de-DE" sz="1300" smtClean="0"/>
              <a:pPr>
                <a:spcBef>
                  <a:spcPct val="0"/>
                </a:spcBef>
              </a:pPr>
              <a:t>51</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58734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F92F0D-FB9B-4C8D-9F52-D2EFC0B6CA77}"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58734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53</a:t>
            </a:fld>
            <a:endParaRPr lang="en-US" altLang="de-DE"/>
          </a:p>
        </p:txBody>
      </p:sp>
    </p:spTree>
    <p:extLst>
      <p:ext uri="{BB962C8B-B14F-4D97-AF65-F5344CB8AC3E}">
        <p14:creationId xmlns:p14="http://schemas.microsoft.com/office/powerpoint/2010/main" val="25166404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54</a:t>
            </a:fld>
            <a:endParaRPr lang="en-US" altLang="de-DE"/>
          </a:p>
        </p:txBody>
      </p:sp>
    </p:spTree>
    <p:extLst>
      <p:ext uri="{BB962C8B-B14F-4D97-AF65-F5344CB8AC3E}">
        <p14:creationId xmlns:p14="http://schemas.microsoft.com/office/powerpoint/2010/main" val="42025443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55</a:t>
            </a:fld>
            <a:endParaRPr lang="en-US" altLang="de-DE"/>
          </a:p>
        </p:txBody>
      </p:sp>
    </p:spTree>
    <p:extLst>
      <p:ext uri="{BB962C8B-B14F-4D97-AF65-F5344CB8AC3E}">
        <p14:creationId xmlns:p14="http://schemas.microsoft.com/office/powerpoint/2010/main" val="22358603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56</a:t>
            </a:fld>
            <a:endParaRPr lang="en-US" altLang="de-DE"/>
          </a:p>
        </p:txBody>
      </p:sp>
    </p:spTree>
    <p:extLst>
      <p:ext uri="{BB962C8B-B14F-4D97-AF65-F5344CB8AC3E}">
        <p14:creationId xmlns:p14="http://schemas.microsoft.com/office/powerpoint/2010/main" val="11158425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470D20-837A-4429-BC0C-051253A8582E}" type="slidenum">
              <a:rPr lang="en-US" altLang="de-DE" sz="1300" smtClean="0"/>
              <a:pPr>
                <a:spcBef>
                  <a:spcPct val="0"/>
                </a:spcBef>
              </a:pPr>
              <a:t>57</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975953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58</a:t>
            </a:fld>
            <a:endParaRPr lang="en-US" altLang="de-DE"/>
          </a:p>
        </p:txBody>
      </p:sp>
    </p:spTree>
    <p:extLst>
      <p:ext uri="{BB962C8B-B14F-4D97-AF65-F5344CB8AC3E}">
        <p14:creationId xmlns:p14="http://schemas.microsoft.com/office/powerpoint/2010/main" val="13971569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59</a:t>
            </a:fld>
            <a:endParaRPr lang="en-US" altLang="de-DE"/>
          </a:p>
        </p:txBody>
      </p:sp>
    </p:spTree>
    <p:extLst>
      <p:ext uri="{BB962C8B-B14F-4D97-AF65-F5344CB8AC3E}">
        <p14:creationId xmlns:p14="http://schemas.microsoft.com/office/powerpoint/2010/main" val="40354106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60</a:t>
            </a:fld>
            <a:endParaRPr lang="en-US" altLang="de-DE"/>
          </a:p>
        </p:txBody>
      </p:sp>
    </p:spTree>
    <p:extLst>
      <p:ext uri="{BB962C8B-B14F-4D97-AF65-F5344CB8AC3E}">
        <p14:creationId xmlns:p14="http://schemas.microsoft.com/office/powerpoint/2010/main" val="257568558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92C489-0F8F-4813-A6EB-259C33D1D6D3}" type="slidenum">
              <a:rPr lang="en-US" altLang="de-DE" sz="1300" smtClean="0"/>
              <a:pPr>
                <a:spcBef>
                  <a:spcPct val="0"/>
                </a:spcBef>
              </a:pPr>
              <a:t>61</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42955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62</a:t>
            </a:fld>
            <a:endParaRPr lang="en-US" altLang="de-DE"/>
          </a:p>
        </p:txBody>
      </p:sp>
    </p:spTree>
    <p:extLst>
      <p:ext uri="{BB962C8B-B14F-4D97-AF65-F5344CB8AC3E}">
        <p14:creationId xmlns:p14="http://schemas.microsoft.com/office/powerpoint/2010/main" val="35279794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63</a:t>
            </a:fld>
            <a:endParaRPr lang="en-US" altLang="de-DE"/>
          </a:p>
        </p:txBody>
      </p:sp>
    </p:spTree>
    <p:extLst>
      <p:ext uri="{BB962C8B-B14F-4D97-AF65-F5344CB8AC3E}">
        <p14:creationId xmlns:p14="http://schemas.microsoft.com/office/powerpoint/2010/main" val="234263826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64</a:t>
            </a:fld>
            <a:endParaRPr lang="en-US" altLang="de-DE"/>
          </a:p>
        </p:txBody>
      </p:sp>
    </p:spTree>
    <p:extLst>
      <p:ext uri="{BB962C8B-B14F-4D97-AF65-F5344CB8AC3E}">
        <p14:creationId xmlns:p14="http://schemas.microsoft.com/office/powerpoint/2010/main" val="260093102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8CC9E7-B7F6-4061-A174-16DC5F0183DB}" type="slidenum">
              <a:rPr lang="en-US" altLang="de-DE" sz="1300" smtClean="0"/>
              <a:pPr>
                <a:spcBef>
                  <a:spcPct val="0"/>
                </a:spcBef>
              </a:pPr>
              <a:t>65</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57508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66</a:t>
            </a:fld>
            <a:endParaRPr lang="en-US" altLang="de-DE"/>
          </a:p>
        </p:txBody>
      </p:sp>
    </p:spTree>
    <p:extLst>
      <p:ext uri="{BB962C8B-B14F-4D97-AF65-F5344CB8AC3E}">
        <p14:creationId xmlns:p14="http://schemas.microsoft.com/office/powerpoint/2010/main" val="34896665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67</a:t>
            </a:fld>
            <a:endParaRPr lang="en-US" altLang="de-DE"/>
          </a:p>
        </p:txBody>
      </p:sp>
    </p:spTree>
    <p:extLst>
      <p:ext uri="{BB962C8B-B14F-4D97-AF65-F5344CB8AC3E}">
        <p14:creationId xmlns:p14="http://schemas.microsoft.com/office/powerpoint/2010/main" val="9523515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68</a:t>
            </a:fld>
            <a:endParaRPr lang="en-US" altLang="de-DE"/>
          </a:p>
        </p:txBody>
      </p:sp>
    </p:spTree>
    <p:extLst>
      <p:ext uri="{BB962C8B-B14F-4D97-AF65-F5344CB8AC3E}">
        <p14:creationId xmlns:p14="http://schemas.microsoft.com/office/powerpoint/2010/main" val="80411605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5F97EA-AE03-4148-9CC0-5EA4801BB58F}" type="slidenum">
              <a:rPr lang="en-US" altLang="de-DE" sz="1300" smtClean="0"/>
              <a:pPr>
                <a:spcBef>
                  <a:spcPct val="0"/>
                </a:spcBef>
              </a:pPr>
              <a:t>69</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369236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70</a:t>
            </a:fld>
            <a:endParaRPr lang="en-US" altLang="de-DE"/>
          </a:p>
        </p:txBody>
      </p:sp>
    </p:spTree>
    <p:extLst>
      <p:ext uri="{BB962C8B-B14F-4D97-AF65-F5344CB8AC3E}">
        <p14:creationId xmlns:p14="http://schemas.microsoft.com/office/powerpoint/2010/main" val="37913622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71</a:t>
            </a:fld>
            <a:endParaRPr lang="en-US" altLang="de-DE"/>
          </a:p>
        </p:txBody>
      </p:sp>
    </p:spTree>
    <p:extLst>
      <p:ext uri="{BB962C8B-B14F-4D97-AF65-F5344CB8AC3E}">
        <p14:creationId xmlns:p14="http://schemas.microsoft.com/office/powerpoint/2010/main" val="209556359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72</a:t>
            </a:fld>
            <a:endParaRPr lang="en-US" altLang="de-DE"/>
          </a:p>
        </p:txBody>
      </p:sp>
    </p:spTree>
    <p:extLst>
      <p:ext uri="{BB962C8B-B14F-4D97-AF65-F5344CB8AC3E}">
        <p14:creationId xmlns:p14="http://schemas.microsoft.com/office/powerpoint/2010/main" val="211685138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8E6D32-13DC-4BF4-9783-B95D9204AC48}" type="slidenum">
              <a:rPr lang="en-US" altLang="de-DE" sz="1300" smtClean="0"/>
              <a:pPr>
                <a:spcBef>
                  <a:spcPct val="0"/>
                </a:spcBef>
              </a:pPr>
              <a:t>73</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78513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74</a:t>
            </a:fld>
            <a:endParaRPr lang="en-US" altLang="de-DE"/>
          </a:p>
        </p:txBody>
      </p:sp>
    </p:spTree>
    <p:extLst>
      <p:ext uri="{BB962C8B-B14F-4D97-AF65-F5344CB8AC3E}">
        <p14:creationId xmlns:p14="http://schemas.microsoft.com/office/powerpoint/2010/main" val="21887085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75</a:t>
            </a:fld>
            <a:endParaRPr lang="en-US" altLang="de-DE"/>
          </a:p>
        </p:txBody>
      </p:sp>
    </p:spTree>
    <p:extLst>
      <p:ext uri="{BB962C8B-B14F-4D97-AF65-F5344CB8AC3E}">
        <p14:creationId xmlns:p14="http://schemas.microsoft.com/office/powerpoint/2010/main" val="188958724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76</a:t>
            </a:fld>
            <a:endParaRPr lang="en-US" altLang="de-DE"/>
          </a:p>
        </p:txBody>
      </p:sp>
    </p:spTree>
    <p:extLst>
      <p:ext uri="{BB962C8B-B14F-4D97-AF65-F5344CB8AC3E}">
        <p14:creationId xmlns:p14="http://schemas.microsoft.com/office/powerpoint/2010/main" val="18114401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94992A-9D71-4D75-B5E0-EB74BE8CA0FA}" type="slidenum">
              <a:rPr lang="en-US" altLang="de-DE" sz="1300" smtClean="0"/>
              <a:pPr>
                <a:spcBef>
                  <a:spcPct val="0"/>
                </a:spcBef>
              </a:pPr>
              <a:t>77</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53953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78</a:t>
            </a:fld>
            <a:endParaRPr lang="en-US" altLang="de-DE"/>
          </a:p>
        </p:txBody>
      </p:sp>
    </p:spTree>
    <p:extLst>
      <p:ext uri="{BB962C8B-B14F-4D97-AF65-F5344CB8AC3E}">
        <p14:creationId xmlns:p14="http://schemas.microsoft.com/office/powerpoint/2010/main" val="229257622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79</a:t>
            </a:fld>
            <a:endParaRPr lang="en-US" altLang="de-DE"/>
          </a:p>
        </p:txBody>
      </p:sp>
    </p:spTree>
    <p:extLst>
      <p:ext uri="{BB962C8B-B14F-4D97-AF65-F5344CB8AC3E}">
        <p14:creationId xmlns:p14="http://schemas.microsoft.com/office/powerpoint/2010/main" val="279004971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80</a:t>
            </a:fld>
            <a:endParaRPr lang="en-US" altLang="de-DE"/>
          </a:p>
        </p:txBody>
      </p:sp>
    </p:spTree>
    <p:extLst>
      <p:ext uri="{BB962C8B-B14F-4D97-AF65-F5344CB8AC3E}">
        <p14:creationId xmlns:p14="http://schemas.microsoft.com/office/powerpoint/2010/main" val="113580144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BFE284-D137-4272-AFF0-F0D001653ECF}" type="slidenum">
              <a:rPr lang="en-US" altLang="de-DE" sz="1300" smtClean="0"/>
              <a:pPr>
                <a:spcBef>
                  <a:spcPct val="0"/>
                </a:spcBef>
              </a:pPr>
              <a:t>81</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547750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82</a:t>
            </a:fld>
            <a:endParaRPr lang="en-US" altLang="de-DE"/>
          </a:p>
        </p:txBody>
      </p:sp>
    </p:spTree>
    <p:extLst>
      <p:ext uri="{BB962C8B-B14F-4D97-AF65-F5344CB8AC3E}">
        <p14:creationId xmlns:p14="http://schemas.microsoft.com/office/powerpoint/2010/main" val="188285625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83</a:t>
            </a:fld>
            <a:endParaRPr lang="en-US" altLang="de-DE"/>
          </a:p>
        </p:txBody>
      </p:sp>
    </p:spTree>
    <p:extLst>
      <p:ext uri="{BB962C8B-B14F-4D97-AF65-F5344CB8AC3E}">
        <p14:creationId xmlns:p14="http://schemas.microsoft.com/office/powerpoint/2010/main" val="99831305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84</a:t>
            </a:fld>
            <a:endParaRPr lang="en-US" altLang="de-DE"/>
          </a:p>
        </p:txBody>
      </p:sp>
    </p:spTree>
    <p:extLst>
      <p:ext uri="{BB962C8B-B14F-4D97-AF65-F5344CB8AC3E}">
        <p14:creationId xmlns:p14="http://schemas.microsoft.com/office/powerpoint/2010/main" val="319185794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870809-A489-41F6-A752-E9935DE07C26}" type="slidenum">
              <a:rPr lang="en-US" altLang="de-DE" sz="1300" smtClean="0"/>
              <a:pPr>
                <a:spcBef>
                  <a:spcPct val="0"/>
                </a:spcBef>
              </a:pPr>
              <a:t>85</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058164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86</a:t>
            </a:fld>
            <a:endParaRPr lang="en-US" altLang="de-DE"/>
          </a:p>
        </p:txBody>
      </p:sp>
    </p:spTree>
    <p:extLst>
      <p:ext uri="{BB962C8B-B14F-4D97-AF65-F5344CB8AC3E}">
        <p14:creationId xmlns:p14="http://schemas.microsoft.com/office/powerpoint/2010/main" val="129288003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87</a:t>
            </a:fld>
            <a:endParaRPr lang="en-US" altLang="de-DE"/>
          </a:p>
        </p:txBody>
      </p:sp>
    </p:spTree>
    <p:extLst>
      <p:ext uri="{BB962C8B-B14F-4D97-AF65-F5344CB8AC3E}">
        <p14:creationId xmlns:p14="http://schemas.microsoft.com/office/powerpoint/2010/main" val="198290605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88</a:t>
            </a:fld>
            <a:endParaRPr lang="en-US" altLang="de-DE"/>
          </a:p>
        </p:txBody>
      </p:sp>
    </p:spTree>
    <p:extLst>
      <p:ext uri="{BB962C8B-B14F-4D97-AF65-F5344CB8AC3E}">
        <p14:creationId xmlns:p14="http://schemas.microsoft.com/office/powerpoint/2010/main" val="45174012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AD3B8C-3687-4E14-86C2-2F5505F93B58}" type="slidenum">
              <a:rPr lang="en-US" altLang="de-DE" sz="1300" smtClean="0"/>
              <a:pPr>
                <a:spcBef>
                  <a:spcPct val="0"/>
                </a:spcBef>
              </a:pPr>
              <a:t>89</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789485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90</a:t>
            </a:fld>
            <a:endParaRPr lang="en-US" altLang="de-DE"/>
          </a:p>
        </p:txBody>
      </p:sp>
    </p:spTree>
    <p:extLst>
      <p:ext uri="{BB962C8B-B14F-4D97-AF65-F5344CB8AC3E}">
        <p14:creationId xmlns:p14="http://schemas.microsoft.com/office/powerpoint/2010/main" val="179620608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91</a:t>
            </a:fld>
            <a:endParaRPr lang="en-US" altLang="de-DE"/>
          </a:p>
        </p:txBody>
      </p:sp>
    </p:spTree>
    <p:extLst>
      <p:ext uri="{BB962C8B-B14F-4D97-AF65-F5344CB8AC3E}">
        <p14:creationId xmlns:p14="http://schemas.microsoft.com/office/powerpoint/2010/main" val="42792029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92</a:t>
            </a:fld>
            <a:endParaRPr lang="en-US" altLang="de-DE"/>
          </a:p>
        </p:txBody>
      </p:sp>
    </p:spTree>
    <p:extLst>
      <p:ext uri="{BB962C8B-B14F-4D97-AF65-F5344CB8AC3E}">
        <p14:creationId xmlns:p14="http://schemas.microsoft.com/office/powerpoint/2010/main" val="311294912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A6CBF2-8D1A-4AAD-B193-B077CD64C6D2}" type="slidenum">
              <a:rPr lang="en-US" altLang="de-DE" sz="1300" smtClean="0"/>
              <a:pPr>
                <a:spcBef>
                  <a:spcPct val="0"/>
                </a:spcBef>
              </a:pPr>
              <a:t>93</a:t>
            </a:fld>
            <a:endParaRPr lang="en-US" altLang="de-DE" sz="1300"/>
          </a:p>
        </p:txBody>
      </p:sp>
      <p:sp>
        <p:nvSpPr>
          <p:cNvPr id="161795" name="Rectangle 1026"/>
          <p:cNvSpPr>
            <a:spLocks noGrp="1" noRot="1" noChangeAspect="1" noChangeArrowheads="1" noTextEdit="1"/>
          </p:cNvSpPr>
          <p:nvPr>
            <p:ph type="sldImg"/>
          </p:nvPr>
        </p:nvSpPr>
        <p:spPr>
          <a:xfrm>
            <a:off x="138113" y="768350"/>
            <a:ext cx="6823075" cy="3836988"/>
          </a:xfrm>
          <a:ln/>
        </p:spPr>
      </p:sp>
      <p:sp>
        <p:nvSpPr>
          <p:cNvPr id="1617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618089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4B7524-3AEB-4A50-974D-AF69AC4302EB}" type="slidenum">
              <a:rPr lang="en-US" altLang="de-DE" sz="1300" smtClean="0"/>
              <a:pPr>
                <a:spcBef>
                  <a:spcPct val="0"/>
                </a:spcBef>
              </a:pPr>
              <a:t>94</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891406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4B7524-3AEB-4A50-974D-AF69AC4302EB}" type="slidenum">
              <a:rPr lang="en-US" altLang="de-DE" sz="1300" smtClean="0"/>
              <a:pPr>
                <a:spcBef>
                  <a:spcPct val="0"/>
                </a:spcBef>
              </a:pPr>
              <a:t>95</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891406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4B7524-3AEB-4A50-974D-AF69AC4302EB}" type="slidenum">
              <a:rPr lang="en-US" altLang="de-DE" sz="1300" smtClean="0"/>
              <a:pPr>
                <a:spcBef>
                  <a:spcPct val="0"/>
                </a:spcBef>
              </a:pPr>
              <a:t>96</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891406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97</a:t>
            </a:fld>
            <a:endParaRPr lang="en-US" altLang="de-DE"/>
          </a:p>
        </p:txBody>
      </p:sp>
    </p:spTree>
    <p:extLst>
      <p:ext uri="{BB962C8B-B14F-4D97-AF65-F5344CB8AC3E}">
        <p14:creationId xmlns:p14="http://schemas.microsoft.com/office/powerpoint/2010/main" val="30325507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98</a:t>
            </a:fld>
            <a:endParaRPr lang="en-US" altLang="de-DE"/>
          </a:p>
        </p:txBody>
      </p:sp>
    </p:spTree>
    <p:extLst>
      <p:ext uri="{BB962C8B-B14F-4D97-AF65-F5344CB8AC3E}">
        <p14:creationId xmlns:p14="http://schemas.microsoft.com/office/powerpoint/2010/main" val="169975357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99</a:t>
            </a:fld>
            <a:endParaRPr lang="en-US" altLang="de-DE"/>
          </a:p>
        </p:txBody>
      </p:sp>
    </p:spTree>
    <p:extLst>
      <p:ext uri="{BB962C8B-B14F-4D97-AF65-F5344CB8AC3E}">
        <p14:creationId xmlns:p14="http://schemas.microsoft.com/office/powerpoint/2010/main" val="51094499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100</a:t>
            </a:fld>
            <a:endParaRPr lang="en-US" altLang="de-DE"/>
          </a:p>
        </p:txBody>
      </p:sp>
    </p:spTree>
    <p:extLst>
      <p:ext uri="{BB962C8B-B14F-4D97-AF65-F5344CB8AC3E}">
        <p14:creationId xmlns:p14="http://schemas.microsoft.com/office/powerpoint/2010/main" val="293780127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101</a:t>
            </a:fld>
            <a:endParaRPr lang="en-US" altLang="de-DE"/>
          </a:p>
        </p:txBody>
      </p:sp>
    </p:spTree>
    <p:extLst>
      <p:ext uri="{BB962C8B-B14F-4D97-AF65-F5344CB8AC3E}">
        <p14:creationId xmlns:p14="http://schemas.microsoft.com/office/powerpoint/2010/main" val="253498994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7401F-2755-433D-8F73-556CCFB3BCDE}" type="slidenum">
              <a:rPr lang="en-US" altLang="de-DE" smtClean="0"/>
              <a:pPr>
                <a:defRPr/>
              </a:pPr>
              <a:t>102</a:t>
            </a:fld>
            <a:endParaRPr lang="en-US" altLang="de-DE"/>
          </a:p>
        </p:txBody>
      </p:sp>
    </p:spTree>
    <p:extLst>
      <p:ext uri="{BB962C8B-B14F-4D97-AF65-F5344CB8AC3E}">
        <p14:creationId xmlns:p14="http://schemas.microsoft.com/office/powerpoint/2010/main" val="366540435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0D0727-1C2D-4A9E-B58A-461873DBAEE1}" type="slidenum">
              <a:rPr lang="en-US" altLang="de-DE" sz="1300" smtClean="0"/>
              <a:pPr>
                <a:spcBef>
                  <a:spcPct val="0"/>
                </a:spcBef>
              </a:pPr>
              <a:t>103</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71138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B23192-C297-4C6D-8234-4F85F0CEFAE0}" type="slidenum">
              <a:rPr lang="en-US" altLang="de-DE" sz="1300" smtClean="0"/>
              <a:pPr>
                <a:spcBef>
                  <a:spcPct val="0"/>
                </a:spcBef>
              </a:pPr>
              <a:t>104</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666268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6305FF-AF43-405C-8EA5-1F53931D38FF}" type="slidenum">
              <a:rPr lang="en-US" altLang="de-DE" sz="1300" smtClean="0"/>
              <a:pPr>
                <a:spcBef>
                  <a:spcPct val="0"/>
                </a:spcBef>
              </a:pPr>
              <a:t>105</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109536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B0D5CB-F732-40B2-B2C2-1DA48E6DC0FA}" type="slidenum">
              <a:rPr lang="en-US" altLang="de-DE" sz="1300" smtClean="0"/>
              <a:pPr>
                <a:spcBef>
                  <a:spcPct val="0"/>
                </a:spcBef>
              </a:pPr>
              <a:t>106</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06754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765D0E-01B8-4072-8EE2-BA3893E53212}" type="slidenum">
              <a:rPr lang="en-US" altLang="de-DE" sz="1300" smtClean="0"/>
              <a:pPr>
                <a:spcBef>
                  <a:spcPct val="0"/>
                </a:spcBef>
              </a:pPr>
              <a:t>107</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4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856481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8F2DE8-C0F7-4EB7-B129-F2CBD0FBD064}" type="slidenum">
              <a:rPr lang="en-US" altLang="de-DE" sz="1300" smtClean="0"/>
              <a:pPr>
                <a:spcBef>
                  <a:spcPct val="0"/>
                </a:spcBef>
              </a:pPr>
              <a:t>108</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6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127996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2083B7-7708-43DF-8B81-CD7610E75F85}" type="slidenum">
              <a:rPr lang="en-US" altLang="de-DE" sz="1300" smtClean="0"/>
              <a:pPr>
                <a:spcBef>
                  <a:spcPct val="0"/>
                </a:spcBef>
              </a:pPr>
              <a:t>109</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84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822161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6CB3ED-3C70-4DA5-A52F-2C9355CE38E6}" type="slidenum">
              <a:rPr lang="en-US" altLang="de-DE" sz="1300" smtClean="0"/>
              <a:pPr>
                <a:spcBef>
                  <a:spcPct val="0"/>
                </a:spcBef>
              </a:pPr>
              <a:t>110</a:t>
            </a:fld>
            <a:endParaRPr lang="en-US" altLang="de-DE" sz="1300"/>
          </a:p>
        </p:txBody>
      </p:sp>
      <p:sp>
        <p:nvSpPr>
          <p:cNvPr id="190467" name="Rectangle 1026"/>
          <p:cNvSpPr>
            <a:spLocks noGrp="1" noRot="1" noChangeAspect="1" noChangeArrowheads="1" noTextEdit="1"/>
          </p:cNvSpPr>
          <p:nvPr>
            <p:ph type="sldImg"/>
          </p:nvPr>
        </p:nvSpPr>
        <p:spPr>
          <a:xfrm>
            <a:off x="138113" y="768350"/>
            <a:ext cx="6823075" cy="3836988"/>
          </a:xfrm>
          <a:solidFill>
            <a:srgbClr val="FFFFFF"/>
          </a:solidFill>
          <a:ln/>
        </p:spPr>
      </p:sp>
      <p:sp>
        <p:nvSpPr>
          <p:cNvPr id="190468"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110043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FCA3DE-CB34-4EC2-8AAF-2C5EAB2BD307}" type="slidenum">
              <a:rPr lang="en-US" altLang="de-DE" sz="1300" smtClean="0"/>
              <a:pPr>
                <a:spcBef>
                  <a:spcPct val="0"/>
                </a:spcBef>
              </a:pPr>
              <a:t>111</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2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968245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680647-8742-441B-9DDD-A4490F224603}" type="slidenum">
              <a:rPr lang="en-US" altLang="de-DE" sz="1300" smtClean="0"/>
              <a:pPr>
                <a:spcBef>
                  <a:spcPct val="0"/>
                </a:spcBef>
              </a:pPr>
              <a:t>112</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4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574788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93606D-966F-408A-B4D7-5E74BC988E46}" type="slidenum">
              <a:rPr lang="en-US" altLang="de-DE" sz="1300" smtClean="0"/>
              <a:pPr>
                <a:spcBef>
                  <a:spcPct val="0"/>
                </a:spcBef>
              </a:pPr>
              <a:t>113</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489435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93606D-966F-408A-B4D7-5E74BC988E46}" type="slidenum">
              <a:rPr lang="en-US" altLang="de-DE" sz="1300" smtClean="0"/>
              <a:pPr>
                <a:spcBef>
                  <a:spcPct val="0"/>
                </a:spcBef>
              </a:pPr>
              <a:t>114</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489435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93606D-966F-408A-B4D7-5E74BC988E46}" type="slidenum">
              <a:rPr lang="en-US" altLang="de-DE" sz="1300" smtClean="0"/>
              <a:pPr>
                <a:spcBef>
                  <a:spcPct val="0"/>
                </a:spcBef>
              </a:pPr>
              <a:t>115</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489435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93606D-966F-408A-B4D7-5E74BC988E46}" type="slidenum">
              <a:rPr lang="en-US" altLang="de-DE" sz="1300" smtClean="0"/>
              <a:pPr>
                <a:spcBef>
                  <a:spcPct val="0"/>
                </a:spcBef>
              </a:pPr>
              <a:t>116</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489435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94DBD8-FC49-4AF7-8B65-2CA135F52198}" type="slidenum">
              <a:rPr lang="en-US" altLang="de-DE" sz="1300" smtClean="0"/>
              <a:pPr>
                <a:spcBef>
                  <a:spcPct val="0"/>
                </a:spcBef>
              </a:pPr>
              <a:t>117</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709597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94DBD8-FC49-4AF7-8B65-2CA135F52198}" type="slidenum">
              <a:rPr lang="en-US" altLang="de-DE" sz="1300" smtClean="0"/>
              <a:pPr>
                <a:spcBef>
                  <a:spcPct val="0"/>
                </a:spcBef>
              </a:pPr>
              <a:t>118</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709597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542514-10B6-48A1-9A1D-0B4AD00B2C8E}" type="slidenum">
              <a:rPr lang="en-US" altLang="de-DE" sz="1300" smtClean="0"/>
              <a:pPr>
                <a:spcBef>
                  <a:spcPct val="0"/>
                </a:spcBef>
              </a:pPr>
              <a:t>120</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539313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E6B0DC-0486-4F5A-980C-2964B101D617}" type="slidenum">
              <a:rPr lang="en-US" altLang="de-DE" sz="1300" smtClean="0"/>
              <a:pPr>
                <a:spcBef>
                  <a:spcPct val="0"/>
                </a:spcBef>
              </a:pPr>
              <a:t>121</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609409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783CFB-1F6E-4D4F-924C-B0D8807F5C5C}" type="slidenum">
              <a:rPr lang="en-US" altLang="de-DE" sz="1300" smtClean="0"/>
              <a:pPr>
                <a:spcBef>
                  <a:spcPct val="0"/>
                </a:spcBef>
              </a:pPr>
              <a:t>122</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38654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dirty="0">
                <a:latin typeface="+mj-lt"/>
              </a:rPr>
              <a:t>Les différentes illustrations ont été utilisées avec l'accord de leurs auteurs respectifs. Pour de plus amples détails (titre, auteur), veuillez consulter la fin de cette présentation.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96F836D6-5202-4B1C-A22A-E2FBDAA1E2AE}"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fr-FR"/>
              <a:t>Entraînement métacognitifs 4 – Être empathique...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CC8F48D-68D1-4ABF-8391-CB6D8DF5BCFF}"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4 – Être empathique...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65BD407-5BAD-4548-9816-FE4E2CE0238D}"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4 – Être empathique...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6F836D6-5202-4B1C-A22A-E2FBDAA1E2A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4 – Être empathique...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96F836D6-5202-4B1C-A22A-E2FBDAA1E2AE}"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fr-FR"/>
              <a:t>Entraînement métacognitifs 4 – Être empathique... 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1681D62C-BDA5-4A35-9259-E626E7553B50}"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7CC0501A-F73D-4308-87B3-8D748FAB30D6}"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fr-FR"/>
              <a:t>Entraînement métacognitifs 4 – Être empathique...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96F836D6-5202-4B1C-A22A-E2FBDAA1E2AE}"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4 A – </a:t>
            </a:r>
            <a:r>
              <a:rPr lang="nl-NL" dirty="0"/>
              <a:t>Être empathique... 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dirty="0">
                <a:solidFill>
                  <a:srgbClr val="004992"/>
                </a:solidFill>
                <a:latin typeface="+mj-lt"/>
              </a:rPr>
              <a:t> (6|22)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342893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solidFill>
                  <a:srgbClr val="004992"/>
                </a:solidFill>
              </a:rPr>
              <a:t>Comment être en empathie avec une personne...</a:t>
            </a:r>
            <a:endParaRPr lang="en-US" sz="3600" dirty="0">
              <a:solidFill>
                <a:srgbClr val="004992"/>
              </a:solidFill>
              <a:latin typeface="Calibri Light"/>
            </a:endParaRPr>
          </a:p>
        </p:txBody>
      </p:sp>
      <p:sp>
        <p:nvSpPr>
          <p:cNvPr id="7170" name="Rectangle 2"/>
          <p:cNvSpPr>
            <a:spLocks noGrp="1" noChangeArrowheads="1"/>
          </p:cNvSpPr>
          <p:nvPr>
            <p:ph idx="1"/>
          </p:nvPr>
        </p:nvSpPr>
        <p:spPr>
          <a:noFill/>
        </p:spPr>
        <p:txBody>
          <a:bodyPr/>
          <a:lstStyle/>
          <a:p>
            <a:pPr eaLnBrk="1" hangingPunct="1"/>
            <a:r>
              <a:rPr lang="fr-CH" altLang="de-DE" sz="24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fr-FR" dirty="0"/>
              <a:t>Entraînement métacognitifs 4 – Être empathique... I</a:t>
            </a:r>
            <a:endParaRPr lang="de-DE" dirty="0"/>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Comment être en empathie avec une personne...</a:t>
            </a:r>
            <a:endParaRPr lang="en-US" sz="3600" dirty="0">
              <a:solidFill>
                <a:srgbClr val="004992"/>
              </a:solidFill>
              <a:latin typeface="Calibri Light"/>
            </a:endParaRPr>
          </a:p>
        </p:txBody>
      </p:sp>
      <p:sp>
        <p:nvSpPr>
          <p:cNvPr id="21507" name="Rectangle 4"/>
          <p:cNvSpPr>
            <a:spLocks noGrp="1" noChangeArrowheads="1"/>
          </p:cNvSpPr>
          <p:nvPr>
            <p:ph idx="1"/>
          </p:nvPr>
        </p:nvSpPr>
        <p:spPr>
          <a:noFill/>
        </p:spPr>
        <p:txBody>
          <a:bodyPr/>
          <a:lstStyle/>
          <a:p>
            <a:pPr lvl="0" defTabSz="914400" fontAlgn="base">
              <a:lnSpc>
                <a:spcPct val="100000"/>
              </a:lnSpc>
              <a:spcBef>
                <a:spcPts val="1200"/>
              </a:spcBef>
            </a:pPr>
            <a:r>
              <a:rPr lang="fr-CH" altLang="de-DE" sz="2400" dirty="0">
                <a:solidFill>
                  <a:srgbClr val="004992"/>
                </a:solidFill>
                <a:latin typeface="Calibri Light"/>
                <a:cs typeface="Times New Roman" panose="02020603050405020304" pitchFamily="18" charset="0"/>
              </a:rPr>
              <a:t>Exemple: </a:t>
            </a:r>
            <a:r>
              <a:rPr lang="fr-CH" altLang="de-DE" sz="2400" dirty="0">
                <a:solidFill>
                  <a:srgbClr val="333333"/>
                </a:solidFill>
                <a:latin typeface="Calibri Light"/>
                <a:cs typeface="Times New Roman" panose="02020603050405020304" pitchFamily="18" charset="0"/>
              </a:rPr>
              <a:t>une personne se touche les tempes.</a:t>
            </a:r>
          </a:p>
          <a:p>
            <a:pPr lvl="0" defTabSz="914400" fontAlgn="base">
              <a:lnSpc>
                <a:spcPct val="100000"/>
              </a:lnSpc>
              <a:spcBef>
                <a:spcPts val="1200"/>
              </a:spcBef>
            </a:pPr>
            <a:r>
              <a:rPr lang="fr-CH" altLang="de-DE" sz="2400" dirty="0">
                <a:solidFill>
                  <a:srgbClr val="004992"/>
                </a:solidFill>
                <a:latin typeface="Calibri Light"/>
                <a:cs typeface="Times New Roman" panose="02020603050405020304" pitchFamily="18" charset="0"/>
              </a:rPr>
              <a:t>Pourquoi?</a:t>
            </a:r>
            <a:endParaRPr lang="fr-CH" alt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3</a:t>
            </a:fld>
            <a:endParaRPr lang="de-DE" altLang="de-DE"/>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Comment être en empathie avec une personne...</a:t>
            </a:r>
            <a:endParaRPr lang="en-US" sz="3600" dirty="0">
              <a:solidFill>
                <a:srgbClr val="004992"/>
              </a:solidFill>
              <a:latin typeface="Calibri Light"/>
            </a:endParaRPr>
          </a:p>
        </p:txBody>
      </p:sp>
      <p:sp>
        <p:nvSpPr>
          <p:cNvPr id="21507" name="Rectangle 4"/>
          <p:cNvSpPr>
            <a:spLocks noGrp="1" noChangeArrowheads="1"/>
          </p:cNvSpPr>
          <p:nvPr>
            <p:ph idx="1"/>
          </p:nvPr>
        </p:nvSpPr>
        <p:spPr>
          <a:noFill/>
        </p:spPr>
        <p:txBody>
          <a:bodyPr/>
          <a:lstStyle/>
          <a:p>
            <a:pPr lvl="0" defTabSz="914400" fontAlgn="base">
              <a:lnSpc>
                <a:spcPct val="100000"/>
              </a:lnSpc>
              <a:spcBef>
                <a:spcPts val="1200"/>
              </a:spcBef>
            </a:pPr>
            <a:r>
              <a:rPr lang="fr-CH" altLang="de-DE" sz="2400" dirty="0">
                <a:solidFill>
                  <a:srgbClr val="004992"/>
                </a:solidFill>
                <a:latin typeface="Calibri Light"/>
                <a:cs typeface="Times New Roman" panose="02020603050405020304" pitchFamily="18" charset="0"/>
              </a:rPr>
              <a:t>Exemple: </a:t>
            </a:r>
            <a:r>
              <a:rPr lang="fr-CH" altLang="de-DE" sz="2400" dirty="0">
                <a:solidFill>
                  <a:srgbClr val="333333"/>
                </a:solidFill>
                <a:latin typeface="Calibri Light"/>
                <a:cs typeface="Times New Roman" panose="02020603050405020304" pitchFamily="18" charset="0"/>
              </a:rPr>
              <a:t>une personne se touche les tempes.</a:t>
            </a:r>
          </a:p>
          <a:p>
            <a:pPr lvl="0" defTabSz="914400" fontAlgn="base">
              <a:lnSpc>
                <a:spcPct val="100000"/>
              </a:lnSpc>
              <a:spcBef>
                <a:spcPts val="1200"/>
              </a:spcBef>
            </a:pPr>
            <a:r>
              <a:rPr lang="fr-CH" altLang="de-DE" sz="2400" dirty="0">
                <a:solidFill>
                  <a:srgbClr val="004992"/>
                </a:solidFill>
                <a:latin typeface="Calibri Light"/>
                <a:cs typeface="Times New Roman" panose="02020603050405020304" pitchFamily="18" charset="0"/>
              </a:rPr>
              <a:t>Pourquoi?</a:t>
            </a:r>
            <a:r>
              <a:rPr lang="fr-CH" altLang="de-DE" sz="2400" i="1" dirty="0">
                <a:solidFill>
                  <a:srgbClr val="004992"/>
                </a:solidFill>
                <a:latin typeface="Calibri Light"/>
                <a:cs typeface="Times New Roman" panose="02020603050405020304" pitchFamily="18" charset="0"/>
              </a:rPr>
              <a:t> </a:t>
            </a:r>
            <a:r>
              <a:rPr lang="fr-CH" altLang="de-DE" sz="2400" dirty="0">
                <a:solidFill>
                  <a:srgbClr val="333333"/>
                </a:solidFill>
                <a:latin typeface="Calibri Light"/>
                <a:cs typeface="Times New Roman" panose="02020603050405020304" pitchFamily="18" charset="0"/>
              </a:rPr>
              <a:t>indifférence, concentration, fatigue, maux de tête?</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4</a:t>
            </a:fld>
            <a:endParaRPr lang="de-DE" altLang="de-DE"/>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2767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Comment être en empathie avec une personne...</a:t>
            </a:r>
            <a:endParaRPr lang="en-US" sz="3600" dirty="0">
              <a:solidFill>
                <a:srgbClr val="004992"/>
              </a:solidFill>
              <a:latin typeface="Calibri Light"/>
            </a:endParaRPr>
          </a:p>
        </p:txBody>
      </p:sp>
      <p:sp>
        <p:nvSpPr>
          <p:cNvPr id="21507" name="Rectangle 4"/>
          <p:cNvSpPr>
            <a:spLocks noGrp="1" noChangeArrowheads="1"/>
          </p:cNvSpPr>
          <p:nvPr>
            <p:ph idx="1"/>
          </p:nvPr>
        </p:nvSpPr>
        <p:spPr>
          <a:noFill/>
        </p:spPr>
        <p:txBody>
          <a:bodyPr/>
          <a:lstStyle/>
          <a:p>
            <a:pPr lvl="0" defTabSz="914400" fontAlgn="base">
              <a:lnSpc>
                <a:spcPct val="100000"/>
              </a:lnSpc>
              <a:spcBef>
                <a:spcPts val="1200"/>
              </a:spcBef>
            </a:pPr>
            <a:r>
              <a:rPr lang="fr-CH" altLang="de-DE" sz="2400" dirty="0">
                <a:solidFill>
                  <a:srgbClr val="004992"/>
                </a:solidFill>
                <a:latin typeface="Calibri Light"/>
                <a:cs typeface="Times New Roman" panose="02020603050405020304" pitchFamily="18" charset="0"/>
              </a:rPr>
              <a:t>Exemple: </a:t>
            </a:r>
            <a:r>
              <a:rPr lang="fr-CH" altLang="de-DE" sz="2400" dirty="0">
                <a:solidFill>
                  <a:srgbClr val="333333"/>
                </a:solidFill>
                <a:latin typeface="Calibri Light"/>
                <a:cs typeface="Times New Roman" panose="02020603050405020304" pitchFamily="18" charset="0"/>
              </a:rPr>
              <a:t>une personne se touche les tempes.</a:t>
            </a:r>
          </a:p>
          <a:p>
            <a:pPr lvl="0" defTabSz="914400" fontAlgn="base">
              <a:lnSpc>
                <a:spcPct val="100000"/>
              </a:lnSpc>
              <a:spcBef>
                <a:spcPts val="1200"/>
              </a:spcBef>
            </a:pPr>
            <a:r>
              <a:rPr lang="fr-CH" altLang="de-DE" sz="2400" dirty="0">
                <a:solidFill>
                  <a:srgbClr val="004992"/>
                </a:solidFill>
                <a:latin typeface="Calibri Light"/>
                <a:cs typeface="Times New Roman" panose="02020603050405020304" pitchFamily="18" charset="0"/>
              </a:rPr>
              <a:t>Pourquoi?</a:t>
            </a:r>
            <a:r>
              <a:rPr lang="fr-CH" altLang="de-DE" sz="2400" i="1" dirty="0">
                <a:solidFill>
                  <a:srgbClr val="004992"/>
                </a:solidFill>
                <a:latin typeface="Calibri Light"/>
                <a:cs typeface="Times New Roman" panose="02020603050405020304" pitchFamily="18" charset="0"/>
              </a:rPr>
              <a:t> </a:t>
            </a:r>
            <a:r>
              <a:rPr lang="fr-CH" altLang="de-DE" sz="2400" dirty="0">
                <a:solidFill>
                  <a:srgbClr val="333333"/>
                </a:solidFill>
                <a:latin typeface="Calibri Light"/>
                <a:cs typeface="Times New Roman" panose="02020603050405020304" pitchFamily="18" charset="0"/>
              </a:rPr>
              <a:t>indifférence, concentration, fatigue, maux de tête?</a:t>
            </a:r>
          </a:p>
          <a:p>
            <a:pPr lvl="0" defTabSz="914400" fontAlgn="base">
              <a:lnSpc>
                <a:spcPct val="100000"/>
              </a:lnSpc>
              <a:spcBef>
                <a:spcPts val="1200"/>
              </a:spcBef>
            </a:pPr>
            <a:r>
              <a:rPr lang="fr-CH" altLang="de-DE" sz="2400" b="1" dirty="0">
                <a:solidFill>
                  <a:srgbClr val="333333"/>
                </a:solidFill>
                <a:latin typeface="Calibri Light"/>
                <a:cs typeface="Times New Roman" panose="02020603050405020304" pitchFamily="18" charset="0"/>
              </a:rPr>
              <a:t>	Qu'est-ce qui pourrait nous aider à répondre à cette question?</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5</a:t>
            </a:fld>
            <a:endParaRPr lang="de-DE" altLang="de-DE"/>
          </a:p>
        </p:txBody>
      </p:sp>
      <p:pic>
        <p:nvPicPr>
          <p:cNvPr id="7" name="Picture 6"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1217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Comment être en empathie avec une personne...</a:t>
            </a:r>
            <a:endParaRPr lang="en-US" sz="3600" dirty="0">
              <a:solidFill>
                <a:srgbClr val="004992"/>
              </a:solidFill>
              <a:latin typeface="Calibri Light"/>
            </a:endParaRPr>
          </a:p>
        </p:txBody>
      </p:sp>
      <p:sp>
        <p:nvSpPr>
          <p:cNvPr id="21507" name="Rectangle 4"/>
          <p:cNvSpPr>
            <a:spLocks noGrp="1" noChangeArrowheads="1"/>
          </p:cNvSpPr>
          <p:nvPr>
            <p:ph idx="1"/>
          </p:nvPr>
        </p:nvSpPr>
        <p:spPr>
          <a:noFill/>
        </p:spPr>
        <p:txBody>
          <a:bodyPr/>
          <a:lstStyle/>
          <a:p>
            <a:pPr lvl="0" defTabSz="914400" fontAlgn="base">
              <a:lnSpc>
                <a:spcPct val="100000"/>
              </a:lnSpc>
              <a:spcBef>
                <a:spcPts val="1200"/>
              </a:spcBef>
            </a:pPr>
            <a:r>
              <a:rPr lang="fr-CH" altLang="de-DE" sz="2400" dirty="0">
                <a:solidFill>
                  <a:srgbClr val="004992"/>
                </a:solidFill>
                <a:latin typeface="Calibri Light"/>
                <a:cs typeface="Times New Roman" panose="02020603050405020304" pitchFamily="18" charset="0"/>
              </a:rPr>
              <a:t>Exemple: </a:t>
            </a:r>
            <a:r>
              <a:rPr lang="fr-CH" altLang="de-DE" sz="2400" dirty="0">
                <a:solidFill>
                  <a:srgbClr val="333333"/>
                </a:solidFill>
                <a:latin typeface="Calibri Light"/>
                <a:cs typeface="Times New Roman" panose="02020603050405020304" pitchFamily="18" charset="0"/>
              </a:rPr>
              <a:t>une personne se touche les tempes.</a:t>
            </a:r>
          </a:p>
          <a:p>
            <a:pPr lvl="0" defTabSz="914400" fontAlgn="base">
              <a:lnSpc>
                <a:spcPct val="100000"/>
              </a:lnSpc>
              <a:spcBef>
                <a:spcPts val="1200"/>
              </a:spcBef>
            </a:pPr>
            <a:r>
              <a:rPr lang="fr-CH" altLang="de-DE" sz="2400" dirty="0">
                <a:solidFill>
                  <a:srgbClr val="004992"/>
                </a:solidFill>
                <a:latin typeface="Calibri Light"/>
                <a:cs typeface="Times New Roman" panose="02020603050405020304" pitchFamily="18" charset="0"/>
              </a:rPr>
              <a:t>Pourquoi?</a:t>
            </a:r>
            <a:r>
              <a:rPr lang="fr-CH" altLang="de-DE" sz="2400" i="1" dirty="0">
                <a:solidFill>
                  <a:srgbClr val="004992"/>
                </a:solidFill>
                <a:latin typeface="Calibri Light"/>
                <a:cs typeface="Times New Roman" panose="02020603050405020304" pitchFamily="18" charset="0"/>
              </a:rPr>
              <a:t> </a:t>
            </a:r>
            <a:r>
              <a:rPr lang="fr-CH" altLang="de-DE" sz="2400" dirty="0">
                <a:solidFill>
                  <a:srgbClr val="333333"/>
                </a:solidFill>
                <a:latin typeface="Calibri Light"/>
                <a:cs typeface="Times New Roman" panose="02020603050405020304" pitchFamily="18" charset="0"/>
              </a:rPr>
              <a:t>indifférence, concentration, fatigue, maux de tête?</a:t>
            </a:r>
          </a:p>
          <a:p>
            <a:pPr lvl="0" defTabSz="914400" fontAlgn="base">
              <a:lnSpc>
                <a:spcPct val="100000"/>
              </a:lnSpc>
              <a:spcBef>
                <a:spcPts val="1200"/>
              </a:spcBef>
            </a:pPr>
            <a:r>
              <a:rPr lang="fr-CH" altLang="de-DE" sz="2400" b="1" dirty="0">
                <a:solidFill>
                  <a:srgbClr val="333333"/>
                </a:solidFill>
                <a:latin typeface="Calibri Light"/>
                <a:cs typeface="Times New Roman" panose="02020603050405020304" pitchFamily="18" charset="0"/>
              </a:rPr>
              <a:t>	Qu'est-ce qui pourrait nous aider à répondre à cette question?</a:t>
            </a:r>
          </a:p>
          <a:p>
            <a:pPr marL="342900" indent="-342900" defTabSz="914400" fontAlgn="base">
              <a:lnSpc>
                <a:spcPct val="100000"/>
              </a:lnSpc>
              <a:spcBef>
                <a:spcPts val="1200"/>
              </a:spcBef>
              <a:buClr>
                <a:srgbClr val="000000"/>
              </a:buClr>
              <a:buFont typeface="WingDings"/>
              <a:buChar char=""/>
            </a:pPr>
            <a:r>
              <a:rPr lang="fr-CH" altLang="de-DE" sz="2400" dirty="0">
                <a:solidFill>
                  <a:srgbClr val="004992"/>
                </a:solidFill>
                <a:latin typeface="Calibri Light"/>
                <a:cs typeface="Times New Roman" panose="02020603050405020304" pitchFamily="18" charset="0"/>
              </a:rPr>
              <a:t>Des connaissances sur la </a:t>
            </a:r>
            <a:r>
              <a:rPr lang="fr-CH" altLang="de-DE" sz="2400">
                <a:solidFill>
                  <a:srgbClr val="004992"/>
                </a:solidFill>
                <a:latin typeface="Calibri Light"/>
                <a:cs typeface="Times New Roman" panose="02020603050405020304" pitchFamily="18" charset="0"/>
              </a:rPr>
              <a:t>personne</a:t>
            </a:r>
            <a:r>
              <a:rPr lang="fr-CH" altLang="de-DE" sz="2400" b="1">
                <a:solidFill>
                  <a:srgbClr val="333333"/>
                </a:solidFill>
                <a:latin typeface="Calibri Light"/>
                <a:cs typeface="Times New Roman" panose="02020603050405020304" pitchFamily="18" charset="0"/>
              </a:rPr>
              <a:t> </a:t>
            </a:r>
            <a:r>
              <a:rPr lang="fr-CH" altLang="de-DE" sz="2400">
                <a:solidFill>
                  <a:srgbClr val="333333"/>
                </a:solidFill>
                <a:latin typeface="Times New Roman"/>
                <a:cs typeface="Times New Roman" panose="02020603050405020304" pitchFamily="18" charset="0"/>
                <a:sym typeface="Wingdings" panose="05000000000000000000" pitchFamily="2" charset="2"/>
              </a:rPr>
              <a:t>→</a:t>
            </a:r>
            <a:r>
              <a:rPr lang="fr-CH" altLang="de-DE" sz="2400">
                <a:solidFill>
                  <a:srgbClr val="333333"/>
                </a:solidFill>
                <a:latin typeface="Calibri Light"/>
                <a:cs typeface="Times New Roman" panose="02020603050405020304" pitchFamily="18" charset="0"/>
              </a:rPr>
              <a:t> </a:t>
            </a:r>
            <a:r>
              <a:rPr lang="fr-CH" altLang="de-DE" sz="2400" dirty="0">
                <a:solidFill>
                  <a:srgbClr val="333333"/>
                </a:solidFill>
                <a:latin typeface="Calibri Light"/>
                <a:cs typeface="Times New Roman" panose="02020603050405020304" pitchFamily="18" charset="0"/>
              </a:rPr>
              <a:t>la personne souffre-t-elle de migraines?</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6</a:t>
            </a:fld>
            <a:endParaRPr lang="de-DE" altLang="de-DE"/>
          </a:p>
        </p:txBody>
      </p:sp>
    </p:spTree>
    <p:extLst>
      <p:ext uri="{BB962C8B-B14F-4D97-AF65-F5344CB8AC3E}">
        <p14:creationId xmlns:p14="http://schemas.microsoft.com/office/powerpoint/2010/main" val="572063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Comment être en empathie avec une personne...</a:t>
            </a:r>
            <a:endParaRPr lang="en-US" sz="3600" dirty="0">
              <a:solidFill>
                <a:srgbClr val="004992"/>
              </a:solidFill>
              <a:latin typeface="Calibri Light"/>
            </a:endParaRPr>
          </a:p>
        </p:txBody>
      </p:sp>
      <p:sp>
        <p:nvSpPr>
          <p:cNvPr id="21507" name="Rectangle 4"/>
          <p:cNvSpPr>
            <a:spLocks noGrp="1" noChangeArrowheads="1"/>
          </p:cNvSpPr>
          <p:nvPr>
            <p:ph idx="1"/>
          </p:nvPr>
        </p:nvSpPr>
        <p:spPr>
          <a:noFill/>
        </p:spPr>
        <p:txBody>
          <a:bodyPr/>
          <a:lstStyle/>
          <a:p>
            <a:pPr lvl="0" defTabSz="914400" fontAlgn="base">
              <a:lnSpc>
                <a:spcPct val="100000"/>
              </a:lnSpc>
              <a:spcBef>
                <a:spcPts val="1200"/>
              </a:spcBef>
            </a:pPr>
            <a:r>
              <a:rPr lang="fr-CH" altLang="de-DE" sz="2400" dirty="0">
                <a:solidFill>
                  <a:srgbClr val="004992"/>
                </a:solidFill>
                <a:latin typeface="Calibri Light"/>
                <a:cs typeface="Times New Roman" panose="02020603050405020304" pitchFamily="18" charset="0"/>
              </a:rPr>
              <a:t>Exemple: </a:t>
            </a:r>
            <a:r>
              <a:rPr lang="fr-CH" altLang="de-DE" sz="2400" dirty="0">
                <a:solidFill>
                  <a:srgbClr val="333333"/>
                </a:solidFill>
                <a:latin typeface="Calibri Light"/>
                <a:cs typeface="Times New Roman" panose="02020603050405020304" pitchFamily="18" charset="0"/>
              </a:rPr>
              <a:t>une personne se touche les tempes.</a:t>
            </a:r>
          </a:p>
          <a:p>
            <a:pPr lvl="0" defTabSz="914400" fontAlgn="base">
              <a:lnSpc>
                <a:spcPct val="100000"/>
              </a:lnSpc>
              <a:spcBef>
                <a:spcPts val="1200"/>
              </a:spcBef>
            </a:pPr>
            <a:r>
              <a:rPr lang="fr-CH" altLang="de-DE" sz="2400" dirty="0">
                <a:solidFill>
                  <a:srgbClr val="004992"/>
                </a:solidFill>
                <a:latin typeface="Calibri Light"/>
                <a:cs typeface="Times New Roman" panose="02020603050405020304" pitchFamily="18" charset="0"/>
              </a:rPr>
              <a:t>Pourquoi?</a:t>
            </a:r>
            <a:r>
              <a:rPr lang="fr-CH" altLang="de-DE" sz="2400" i="1" dirty="0">
                <a:solidFill>
                  <a:srgbClr val="004992"/>
                </a:solidFill>
                <a:latin typeface="Calibri Light"/>
                <a:cs typeface="Times New Roman" panose="02020603050405020304" pitchFamily="18" charset="0"/>
              </a:rPr>
              <a:t> </a:t>
            </a:r>
            <a:r>
              <a:rPr lang="fr-CH" altLang="de-DE" sz="2400" dirty="0">
                <a:solidFill>
                  <a:srgbClr val="333333"/>
                </a:solidFill>
                <a:latin typeface="Calibri Light"/>
                <a:cs typeface="Times New Roman" panose="02020603050405020304" pitchFamily="18" charset="0"/>
              </a:rPr>
              <a:t>indifférence, concentration, fatigue, maux de tête?</a:t>
            </a:r>
          </a:p>
          <a:p>
            <a:pPr lvl="0" defTabSz="914400" fontAlgn="base">
              <a:lnSpc>
                <a:spcPct val="100000"/>
              </a:lnSpc>
              <a:spcBef>
                <a:spcPts val="1200"/>
              </a:spcBef>
            </a:pPr>
            <a:r>
              <a:rPr lang="fr-CH" altLang="de-DE" sz="2400" b="1" dirty="0">
                <a:solidFill>
                  <a:srgbClr val="333333"/>
                </a:solidFill>
                <a:latin typeface="Calibri Light"/>
                <a:cs typeface="Times New Roman" panose="02020603050405020304" pitchFamily="18" charset="0"/>
              </a:rPr>
              <a:t>	Qu'est-ce qui pourrait nous aider à répondre à cette question?</a:t>
            </a:r>
          </a:p>
          <a:p>
            <a:pPr marL="342900" indent="-342900" defTabSz="914400" fontAlgn="base">
              <a:lnSpc>
                <a:spcPct val="100000"/>
              </a:lnSpc>
              <a:spcBef>
                <a:spcPts val="1200"/>
              </a:spcBef>
              <a:buClr>
                <a:srgbClr val="000000"/>
              </a:buClr>
              <a:buFont typeface="WingDings"/>
              <a:buChar char=""/>
            </a:pPr>
            <a:r>
              <a:rPr lang="fr-CH" altLang="de-DE" sz="2400" dirty="0">
                <a:solidFill>
                  <a:srgbClr val="004992"/>
                </a:solidFill>
                <a:latin typeface="Calibri Light"/>
                <a:cs typeface="Times New Roman" panose="02020603050405020304" pitchFamily="18" charset="0"/>
              </a:rPr>
              <a:t>Des connaissances sur la </a:t>
            </a:r>
            <a:r>
              <a:rPr lang="fr-CH" altLang="de-DE" sz="2400">
                <a:solidFill>
                  <a:srgbClr val="004992"/>
                </a:solidFill>
                <a:latin typeface="Calibri Light"/>
                <a:cs typeface="Times New Roman" panose="02020603050405020304" pitchFamily="18" charset="0"/>
              </a:rPr>
              <a:t>personne</a:t>
            </a:r>
            <a:r>
              <a:rPr lang="fr-CH" altLang="de-DE" sz="2400" b="1">
                <a:solidFill>
                  <a:srgbClr val="333333"/>
                </a:solidFill>
                <a:latin typeface="Calibri Light"/>
                <a:cs typeface="Times New Roman" panose="02020603050405020304" pitchFamily="18" charset="0"/>
              </a:rPr>
              <a:t> </a:t>
            </a:r>
            <a:r>
              <a:rPr lang="fr-CH" altLang="de-DE" sz="2400">
                <a:solidFill>
                  <a:srgbClr val="333333"/>
                </a:solidFill>
                <a:latin typeface="Times New Roman"/>
                <a:cs typeface="Times New Roman" panose="02020603050405020304" pitchFamily="18" charset="0"/>
                <a:sym typeface="Wingdings" panose="05000000000000000000" pitchFamily="2" charset="2"/>
              </a:rPr>
              <a:t>→</a:t>
            </a:r>
            <a:r>
              <a:rPr lang="fr-CH" altLang="de-DE" sz="2400">
                <a:solidFill>
                  <a:srgbClr val="333333"/>
                </a:solidFill>
                <a:latin typeface="Calibri Light"/>
                <a:cs typeface="Times New Roman" panose="02020603050405020304" pitchFamily="18" charset="0"/>
              </a:rPr>
              <a:t> </a:t>
            </a:r>
            <a:r>
              <a:rPr lang="fr-CH" altLang="de-DE" sz="2400" dirty="0">
                <a:solidFill>
                  <a:srgbClr val="333333"/>
                </a:solidFill>
                <a:latin typeface="Calibri Light"/>
                <a:cs typeface="Times New Roman" panose="02020603050405020304" pitchFamily="18" charset="0"/>
              </a:rPr>
              <a:t>la personne souffre-t-elle de migraines?</a:t>
            </a:r>
          </a:p>
          <a:p>
            <a:pPr marL="342900" indent="-342900" defTabSz="914400" fontAlgn="base">
              <a:lnSpc>
                <a:spcPct val="100000"/>
              </a:lnSpc>
              <a:spcBef>
                <a:spcPts val="1200"/>
              </a:spcBef>
              <a:buClr>
                <a:srgbClr val="000000"/>
              </a:buClr>
              <a:buFont typeface="WingDings"/>
              <a:buChar char=""/>
            </a:pPr>
            <a:r>
              <a:rPr lang="fr-CH" altLang="de-DE" sz="2400">
                <a:solidFill>
                  <a:srgbClr val="004992"/>
                </a:solidFill>
                <a:latin typeface="Calibri Light"/>
                <a:cs typeface="Times New Roman" panose="02020603050405020304" pitchFamily="18" charset="0"/>
              </a:rPr>
              <a:t>Environnement/situation</a:t>
            </a:r>
            <a:r>
              <a:rPr lang="fr-CH" altLang="de-DE" sz="2400" b="1">
                <a:solidFill>
                  <a:srgbClr val="333333"/>
                </a:solidFill>
                <a:latin typeface="Calibri Light"/>
                <a:cs typeface="Times New Roman" panose="02020603050405020304" pitchFamily="18" charset="0"/>
              </a:rPr>
              <a:t> </a:t>
            </a:r>
            <a:r>
              <a:rPr lang="fr-CH" altLang="de-DE" sz="2400">
                <a:solidFill>
                  <a:srgbClr val="333333"/>
                </a:solidFill>
                <a:latin typeface="Times New Roman"/>
                <a:cs typeface="Times New Roman" panose="02020603050405020304" pitchFamily="18" charset="0"/>
                <a:sym typeface="Wingdings" panose="05000000000000000000" pitchFamily="2" charset="2"/>
              </a:rPr>
              <a:t>→</a:t>
            </a:r>
            <a:r>
              <a:rPr lang="fr-CH" altLang="de-DE" sz="2400">
                <a:solidFill>
                  <a:srgbClr val="333333"/>
                </a:solidFill>
                <a:latin typeface="Calibri Light"/>
                <a:cs typeface="Times New Roman" panose="02020603050405020304" pitchFamily="18" charset="0"/>
              </a:rPr>
              <a:t> </a:t>
            </a:r>
            <a:r>
              <a:rPr lang="fr-CH" altLang="de-DE" sz="2400" dirty="0">
                <a:solidFill>
                  <a:srgbClr val="333333"/>
                </a:solidFill>
                <a:latin typeface="Calibri Light"/>
                <a:cs typeface="Times New Roman" panose="02020603050405020304" pitchFamily="18" charset="0"/>
              </a:rPr>
              <a:t>la personne a-t-elle fait la fête toute la nuit?</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7</a:t>
            </a:fld>
            <a:endParaRPr lang="de-DE" altLang="de-DE"/>
          </a:p>
        </p:txBody>
      </p:sp>
    </p:spTree>
    <p:extLst>
      <p:ext uri="{BB962C8B-B14F-4D97-AF65-F5344CB8AC3E}">
        <p14:creationId xmlns:p14="http://schemas.microsoft.com/office/powerpoint/2010/main" val="2352021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Comment être en empathie avec une personne...</a:t>
            </a:r>
            <a:endParaRPr lang="en-US" sz="3600" dirty="0">
              <a:solidFill>
                <a:srgbClr val="004992"/>
              </a:solidFill>
              <a:latin typeface="Calibri Light"/>
            </a:endParaRPr>
          </a:p>
        </p:txBody>
      </p:sp>
      <p:sp>
        <p:nvSpPr>
          <p:cNvPr id="21507" name="Rectangle 4"/>
          <p:cNvSpPr>
            <a:spLocks noGrp="1" noChangeArrowheads="1"/>
          </p:cNvSpPr>
          <p:nvPr>
            <p:ph idx="1"/>
          </p:nvPr>
        </p:nvSpPr>
        <p:spPr>
          <a:noFill/>
        </p:spPr>
        <p:txBody>
          <a:bodyPr/>
          <a:lstStyle/>
          <a:p>
            <a:pPr lvl="0" defTabSz="914400" fontAlgn="base">
              <a:lnSpc>
                <a:spcPct val="100000"/>
              </a:lnSpc>
              <a:spcBef>
                <a:spcPts val="1200"/>
              </a:spcBef>
            </a:pPr>
            <a:r>
              <a:rPr lang="fr-CH" altLang="de-DE" sz="2400" dirty="0">
                <a:solidFill>
                  <a:srgbClr val="004992"/>
                </a:solidFill>
                <a:latin typeface="Calibri Light"/>
                <a:cs typeface="Times New Roman" panose="02020603050405020304" pitchFamily="18" charset="0"/>
              </a:rPr>
              <a:t>Exemple: </a:t>
            </a:r>
            <a:r>
              <a:rPr lang="fr-CH" altLang="de-DE" sz="2400" dirty="0">
                <a:solidFill>
                  <a:srgbClr val="333333"/>
                </a:solidFill>
                <a:latin typeface="Calibri Light"/>
                <a:cs typeface="Times New Roman" panose="02020603050405020304" pitchFamily="18" charset="0"/>
              </a:rPr>
              <a:t>une personne se touche les tempes.</a:t>
            </a:r>
          </a:p>
          <a:p>
            <a:pPr lvl="0" defTabSz="914400" fontAlgn="base">
              <a:lnSpc>
                <a:spcPct val="100000"/>
              </a:lnSpc>
              <a:spcBef>
                <a:spcPts val="1200"/>
              </a:spcBef>
            </a:pPr>
            <a:r>
              <a:rPr lang="fr-CH" altLang="de-DE" sz="2400" dirty="0">
                <a:solidFill>
                  <a:srgbClr val="004992"/>
                </a:solidFill>
                <a:latin typeface="Calibri Light"/>
                <a:cs typeface="Times New Roman" panose="02020603050405020304" pitchFamily="18" charset="0"/>
              </a:rPr>
              <a:t>Pourquoi?</a:t>
            </a:r>
            <a:r>
              <a:rPr lang="fr-CH" altLang="de-DE" sz="2400" i="1" dirty="0">
                <a:solidFill>
                  <a:srgbClr val="004992"/>
                </a:solidFill>
                <a:latin typeface="Calibri Light"/>
                <a:cs typeface="Times New Roman" panose="02020603050405020304" pitchFamily="18" charset="0"/>
              </a:rPr>
              <a:t> </a:t>
            </a:r>
            <a:r>
              <a:rPr lang="fr-CH" altLang="de-DE" sz="2400" dirty="0">
                <a:solidFill>
                  <a:srgbClr val="333333"/>
                </a:solidFill>
                <a:latin typeface="Calibri Light"/>
                <a:cs typeface="Times New Roman" panose="02020603050405020304" pitchFamily="18" charset="0"/>
              </a:rPr>
              <a:t>indifférence, concentration, fatigue, maux de tête?</a:t>
            </a:r>
          </a:p>
          <a:p>
            <a:pPr lvl="0" defTabSz="914400" fontAlgn="base">
              <a:lnSpc>
                <a:spcPct val="100000"/>
              </a:lnSpc>
              <a:spcBef>
                <a:spcPts val="1200"/>
              </a:spcBef>
            </a:pPr>
            <a:r>
              <a:rPr lang="fr-CH" altLang="de-DE" sz="2400" b="1" dirty="0">
                <a:solidFill>
                  <a:srgbClr val="333333"/>
                </a:solidFill>
                <a:latin typeface="Calibri Light"/>
                <a:cs typeface="Times New Roman" panose="02020603050405020304" pitchFamily="18" charset="0"/>
              </a:rPr>
              <a:t>	Qu'est-ce qui pourrait nous aider à répondre à cette question?</a:t>
            </a:r>
          </a:p>
          <a:p>
            <a:pPr marL="342900" indent="-342900" defTabSz="914400" fontAlgn="base">
              <a:lnSpc>
                <a:spcPct val="100000"/>
              </a:lnSpc>
              <a:spcBef>
                <a:spcPts val="1200"/>
              </a:spcBef>
              <a:buClr>
                <a:srgbClr val="000000"/>
              </a:buClr>
              <a:buFont typeface="WingDings"/>
              <a:buChar char=""/>
            </a:pPr>
            <a:r>
              <a:rPr lang="fr-CH" altLang="de-DE" sz="2400" dirty="0">
                <a:solidFill>
                  <a:srgbClr val="004992"/>
                </a:solidFill>
                <a:latin typeface="Calibri Light"/>
                <a:cs typeface="Times New Roman" panose="02020603050405020304" pitchFamily="18" charset="0"/>
              </a:rPr>
              <a:t>Des connaissances sur la </a:t>
            </a:r>
            <a:r>
              <a:rPr lang="fr-CH" altLang="de-DE" sz="2400">
                <a:solidFill>
                  <a:srgbClr val="004992"/>
                </a:solidFill>
                <a:latin typeface="Calibri Light"/>
                <a:cs typeface="Times New Roman" panose="02020603050405020304" pitchFamily="18" charset="0"/>
              </a:rPr>
              <a:t>personne</a:t>
            </a:r>
            <a:r>
              <a:rPr lang="fr-CH" altLang="de-DE" sz="2400" b="1">
                <a:solidFill>
                  <a:srgbClr val="333333"/>
                </a:solidFill>
                <a:latin typeface="Calibri Light"/>
                <a:cs typeface="Times New Roman" panose="02020603050405020304" pitchFamily="18" charset="0"/>
              </a:rPr>
              <a:t> </a:t>
            </a:r>
            <a:r>
              <a:rPr lang="fr-CH" altLang="de-DE" sz="2400">
                <a:solidFill>
                  <a:srgbClr val="333333"/>
                </a:solidFill>
                <a:latin typeface="Times New Roman"/>
                <a:cs typeface="Times New Roman" panose="02020603050405020304" pitchFamily="18" charset="0"/>
                <a:sym typeface="Wingdings" panose="05000000000000000000" pitchFamily="2" charset="2"/>
              </a:rPr>
              <a:t>→</a:t>
            </a:r>
            <a:r>
              <a:rPr lang="fr-CH" altLang="de-DE" sz="2400">
                <a:solidFill>
                  <a:srgbClr val="333333"/>
                </a:solidFill>
                <a:latin typeface="Calibri Light"/>
                <a:cs typeface="Times New Roman" panose="02020603050405020304" pitchFamily="18" charset="0"/>
              </a:rPr>
              <a:t> </a:t>
            </a:r>
            <a:r>
              <a:rPr lang="fr-CH" altLang="de-DE" sz="2400" dirty="0">
                <a:solidFill>
                  <a:srgbClr val="333333"/>
                </a:solidFill>
                <a:latin typeface="Calibri Light"/>
                <a:cs typeface="Times New Roman" panose="02020603050405020304" pitchFamily="18" charset="0"/>
              </a:rPr>
              <a:t>la personne souffre-t-elle de migraines?</a:t>
            </a:r>
          </a:p>
          <a:p>
            <a:pPr marL="342900" indent="-342900" defTabSz="914400" fontAlgn="base">
              <a:lnSpc>
                <a:spcPct val="100000"/>
              </a:lnSpc>
              <a:spcBef>
                <a:spcPts val="1200"/>
              </a:spcBef>
              <a:buClr>
                <a:srgbClr val="000000"/>
              </a:buClr>
              <a:buFont typeface="WingDings"/>
              <a:buChar char=""/>
            </a:pPr>
            <a:r>
              <a:rPr lang="fr-CH" altLang="de-DE" sz="2400">
                <a:solidFill>
                  <a:srgbClr val="004992"/>
                </a:solidFill>
                <a:latin typeface="Calibri Light"/>
                <a:cs typeface="Times New Roman" panose="02020603050405020304" pitchFamily="18" charset="0"/>
              </a:rPr>
              <a:t>Environnement/situation</a:t>
            </a:r>
            <a:r>
              <a:rPr lang="fr-CH" altLang="de-DE" sz="2400" b="1">
                <a:solidFill>
                  <a:srgbClr val="333333"/>
                </a:solidFill>
                <a:latin typeface="Calibri Light"/>
                <a:cs typeface="Times New Roman" panose="02020603050405020304" pitchFamily="18" charset="0"/>
              </a:rPr>
              <a:t> </a:t>
            </a:r>
            <a:r>
              <a:rPr lang="fr-CH" altLang="de-DE" sz="2400">
                <a:solidFill>
                  <a:srgbClr val="333333"/>
                </a:solidFill>
                <a:latin typeface="Times New Roman"/>
                <a:cs typeface="Times New Roman" panose="02020603050405020304" pitchFamily="18" charset="0"/>
                <a:sym typeface="Wingdings" panose="05000000000000000000" pitchFamily="2" charset="2"/>
              </a:rPr>
              <a:t>→</a:t>
            </a:r>
            <a:r>
              <a:rPr lang="fr-CH" altLang="de-DE" sz="2400">
                <a:solidFill>
                  <a:srgbClr val="333333"/>
                </a:solidFill>
                <a:latin typeface="Calibri Light"/>
                <a:cs typeface="Times New Roman" panose="02020603050405020304" pitchFamily="18" charset="0"/>
              </a:rPr>
              <a:t> </a:t>
            </a:r>
            <a:r>
              <a:rPr lang="fr-CH" altLang="de-DE" sz="2400" dirty="0">
                <a:solidFill>
                  <a:srgbClr val="333333"/>
                </a:solidFill>
                <a:latin typeface="Calibri Light"/>
                <a:cs typeface="Times New Roman" panose="02020603050405020304" pitchFamily="18" charset="0"/>
              </a:rPr>
              <a:t>la personne a-t-elle fait la fête toute la nuit?</a:t>
            </a:r>
          </a:p>
          <a:p>
            <a:pPr marL="342900" indent="-342900" defTabSz="914400" fontAlgn="base">
              <a:lnSpc>
                <a:spcPct val="100000"/>
              </a:lnSpc>
              <a:spcBef>
                <a:spcPts val="1200"/>
              </a:spcBef>
              <a:buClr>
                <a:srgbClr val="000000"/>
              </a:buClr>
              <a:buFont typeface="WingDings"/>
              <a:buChar char=""/>
            </a:pPr>
            <a:r>
              <a:rPr lang="fr-CH" altLang="de-DE" sz="2400" dirty="0">
                <a:solidFill>
                  <a:srgbClr val="004992"/>
                </a:solidFill>
                <a:latin typeface="Calibri Light"/>
                <a:cs typeface="Times New Roman" panose="02020603050405020304" pitchFamily="18" charset="0"/>
              </a:rPr>
              <a:t>Observations </a:t>
            </a:r>
            <a:r>
              <a:rPr lang="fr-CH" altLang="de-DE" sz="2400">
                <a:solidFill>
                  <a:srgbClr val="004992"/>
                </a:solidFill>
                <a:latin typeface="Calibri Light"/>
                <a:cs typeface="Times New Roman" panose="02020603050405020304" pitchFamily="18" charset="0"/>
              </a:rPr>
              <a:t>personnelles </a:t>
            </a:r>
            <a:r>
              <a:rPr lang="fr-CH" altLang="de-DE" sz="2400">
                <a:solidFill>
                  <a:srgbClr val="333333"/>
                </a:solidFill>
                <a:latin typeface="Times New Roman"/>
                <a:cs typeface="Times New Roman" panose="02020603050405020304" pitchFamily="18" charset="0"/>
                <a:sym typeface="Wingdings" panose="05000000000000000000" pitchFamily="2" charset="2"/>
              </a:rPr>
              <a:t>→</a:t>
            </a:r>
            <a:r>
              <a:rPr lang="fr-CH" altLang="de-DE" sz="2400">
                <a:solidFill>
                  <a:srgbClr val="333333"/>
                </a:solidFill>
                <a:latin typeface="Calibri Light"/>
                <a:cs typeface="Times New Roman" panose="02020603050405020304" pitchFamily="18" charset="0"/>
              </a:rPr>
              <a:t> </a:t>
            </a:r>
            <a:r>
              <a:rPr lang="fr-CH" altLang="de-DE" sz="2400" dirty="0">
                <a:solidFill>
                  <a:srgbClr val="333333"/>
                </a:solidFill>
                <a:latin typeface="Calibri Light"/>
                <a:cs typeface="Times New Roman" panose="02020603050405020304" pitchFamily="18" charset="0"/>
              </a:rPr>
              <a:t>dans quelle situation me toucherais-je les tempes? (attention à ne pas généraliser aux autre une caractéristique personnelle!)</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8</a:t>
            </a:fld>
            <a:endParaRPr lang="de-DE" altLang="de-DE"/>
          </a:p>
        </p:txBody>
      </p:sp>
    </p:spTree>
    <p:extLst>
      <p:ext uri="{BB962C8B-B14F-4D97-AF65-F5344CB8AC3E}">
        <p14:creationId xmlns:p14="http://schemas.microsoft.com/office/powerpoint/2010/main" val="3119777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Comment être en empathie avec une personne...</a:t>
            </a:r>
            <a:endParaRPr lang="en-US" sz="3600" dirty="0">
              <a:solidFill>
                <a:srgbClr val="004992"/>
              </a:solidFill>
              <a:latin typeface="Calibri Light"/>
            </a:endParaRPr>
          </a:p>
        </p:txBody>
      </p:sp>
      <p:sp>
        <p:nvSpPr>
          <p:cNvPr id="21507" name="Rectangle 4"/>
          <p:cNvSpPr>
            <a:spLocks noGrp="1" noChangeArrowheads="1"/>
          </p:cNvSpPr>
          <p:nvPr>
            <p:ph idx="1"/>
          </p:nvPr>
        </p:nvSpPr>
        <p:spPr>
          <a:noFill/>
        </p:spPr>
        <p:txBody>
          <a:bodyPr/>
          <a:lstStyle/>
          <a:p>
            <a:pPr lvl="0" defTabSz="914400" fontAlgn="base">
              <a:lnSpc>
                <a:spcPct val="100000"/>
              </a:lnSpc>
              <a:spcBef>
                <a:spcPts val="1200"/>
              </a:spcBef>
            </a:pPr>
            <a:r>
              <a:rPr lang="fr-CH" altLang="de-DE" sz="2400" dirty="0">
                <a:solidFill>
                  <a:srgbClr val="004992"/>
                </a:solidFill>
                <a:latin typeface="Calibri Light"/>
                <a:cs typeface="Times New Roman" panose="02020603050405020304" pitchFamily="18" charset="0"/>
              </a:rPr>
              <a:t>Exemple: </a:t>
            </a:r>
            <a:r>
              <a:rPr lang="fr-CH" altLang="de-DE" sz="2400" dirty="0">
                <a:solidFill>
                  <a:srgbClr val="333333"/>
                </a:solidFill>
                <a:latin typeface="Calibri Light"/>
                <a:cs typeface="Times New Roman" panose="02020603050405020304" pitchFamily="18" charset="0"/>
              </a:rPr>
              <a:t>une personne se touche les tempes.</a:t>
            </a:r>
          </a:p>
          <a:p>
            <a:pPr lvl="0" defTabSz="914400" fontAlgn="base">
              <a:lnSpc>
                <a:spcPct val="100000"/>
              </a:lnSpc>
              <a:spcBef>
                <a:spcPts val="1200"/>
              </a:spcBef>
            </a:pPr>
            <a:r>
              <a:rPr lang="fr-CH" altLang="de-DE" sz="2400" dirty="0">
                <a:solidFill>
                  <a:srgbClr val="004992"/>
                </a:solidFill>
                <a:latin typeface="Calibri Light"/>
                <a:cs typeface="Times New Roman" panose="02020603050405020304" pitchFamily="18" charset="0"/>
              </a:rPr>
              <a:t>Pourquoi?</a:t>
            </a:r>
            <a:r>
              <a:rPr lang="fr-CH" altLang="de-DE" sz="2400" i="1" dirty="0">
                <a:solidFill>
                  <a:srgbClr val="004992"/>
                </a:solidFill>
                <a:latin typeface="Calibri Light"/>
                <a:cs typeface="Times New Roman" panose="02020603050405020304" pitchFamily="18" charset="0"/>
              </a:rPr>
              <a:t> </a:t>
            </a:r>
            <a:r>
              <a:rPr lang="fr-CH" altLang="de-DE" sz="2400" dirty="0">
                <a:solidFill>
                  <a:srgbClr val="333333"/>
                </a:solidFill>
                <a:latin typeface="Calibri Light"/>
                <a:cs typeface="Times New Roman" panose="02020603050405020304" pitchFamily="18" charset="0"/>
              </a:rPr>
              <a:t>indifférence, concentration, fatigue, maux de tête?</a:t>
            </a:r>
          </a:p>
          <a:p>
            <a:pPr lvl="0" defTabSz="914400" fontAlgn="base">
              <a:lnSpc>
                <a:spcPct val="100000"/>
              </a:lnSpc>
              <a:spcBef>
                <a:spcPts val="1200"/>
              </a:spcBef>
            </a:pPr>
            <a:r>
              <a:rPr lang="fr-CH" altLang="de-DE" sz="2400" b="1" dirty="0">
                <a:solidFill>
                  <a:srgbClr val="333333"/>
                </a:solidFill>
                <a:latin typeface="Calibri Light"/>
                <a:cs typeface="Times New Roman" panose="02020603050405020304" pitchFamily="18" charset="0"/>
              </a:rPr>
              <a:t>	Qu'est-ce qui pourrait nous aider à répondre à cette question?</a:t>
            </a:r>
          </a:p>
          <a:p>
            <a:pPr marL="342900" indent="-342900" defTabSz="914400" fontAlgn="base">
              <a:lnSpc>
                <a:spcPct val="100000"/>
              </a:lnSpc>
              <a:spcBef>
                <a:spcPts val="1200"/>
              </a:spcBef>
              <a:buClr>
                <a:srgbClr val="000000"/>
              </a:buClr>
              <a:buFont typeface="WingDings"/>
              <a:buChar char=""/>
            </a:pPr>
            <a:r>
              <a:rPr lang="fr-CH" altLang="de-DE" sz="2400" dirty="0">
                <a:solidFill>
                  <a:srgbClr val="004992"/>
                </a:solidFill>
                <a:latin typeface="Calibri Light"/>
                <a:cs typeface="Times New Roman" panose="02020603050405020304" pitchFamily="18" charset="0"/>
              </a:rPr>
              <a:t>Des connaissances sur la </a:t>
            </a:r>
            <a:r>
              <a:rPr lang="fr-CH" altLang="de-DE" sz="2400">
                <a:solidFill>
                  <a:srgbClr val="004992"/>
                </a:solidFill>
                <a:latin typeface="Calibri Light"/>
                <a:cs typeface="Times New Roman" panose="02020603050405020304" pitchFamily="18" charset="0"/>
              </a:rPr>
              <a:t>personne</a:t>
            </a:r>
            <a:r>
              <a:rPr lang="fr-CH" altLang="de-DE" sz="2400" b="1">
                <a:solidFill>
                  <a:srgbClr val="333333"/>
                </a:solidFill>
                <a:latin typeface="Calibri Light"/>
                <a:cs typeface="Times New Roman" panose="02020603050405020304" pitchFamily="18" charset="0"/>
              </a:rPr>
              <a:t> </a:t>
            </a:r>
            <a:r>
              <a:rPr lang="fr-CH" altLang="de-DE" sz="2400">
                <a:solidFill>
                  <a:srgbClr val="333333"/>
                </a:solidFill>
                <a:latin typeface="Times New Roman"/>
                <a:cs typeface="Times New Roman" panose="02020603050405020304" pitchFamily="18" charset="0"/>
                <a:sym typeface="Wingdings" panose="05000000000000000000" pitchFamily="2" charset="2"/>
              </a:rPr>
              <a:t>→</a:t>
            </a:r>
            <a:r>
              <a:rPr lang="fr-CH" altLang="de-DE" sz="2400">
                <a:solidFill>
                  <a:srgbClr val="333333"/>
                </a:solidFill>
                <a:latin typeface="Calibri Light"/>
                <a:cs typeface="Times New Roman" panose="02020603050405020304" pitchFamily="18" charset="0"/>
              </a:rPr>
              <a:t> </a:t>
            </a:r>
            <a:r>
              <a:rPr lang="fr-CH" altLang="de-DE" sz="2400" dirty="0">
                <a:solidFill>
                  <a:srgbClr val="333333"/>
                </a:solidFill>
                <a:latin typeface="Calibri Light"/>
                <a:cs typeface="Times New Roman" panose="02020603050405020304" pitchFamily="18" charset="0"/>
              </a:rPr>
              <a:t>la personne souffre-t-elle de migraines?</a:t>
            </a:r>
          </a:p>
          <a:p>
            <a:pPr marL="342900" indent="-342900" defTabSz="914400" fontAlgn="base">
              <a:lnSpc>
                <a:spcPct val="100000"/>
              </a:lnSpc>
              <a:spcBef>
                <a:spcPts val="1200"/>
              </a:spcBef>
              <a:buClr>
                <a:srgbClr val="000000"/>
              </a:buClr>
              <a:buFont typeface="WingDings"/>
              <a:buChar char=""/>
            </a:pPr>
            <a:r>
              <a:rPr lang="fr-CH" altLang="de-DE" sz="2400">
                <a:solidFill>
                  <a:srgbClr val="004992"/>
                </a:solidFill>
                <a:latin typeface="Calibri Light"/>
                <a:cs typeface="Times New Roman" panose="02020603050405020304" pitchFamily="18" charset="0"/>
              </a:rPr>
              <a:t>Environnement/situation</a:t>
            </a:r>
            <a:r>
              <a:rPr lang="fr-CH" altLang="de-DE" sz="2400" b="1">
                <a:solidFill>
                  <a:srgbClr val="333333"/>
                </a:solidFill>
                <a:latin typeface="Calibri Light"/>
                <a:cs typeface="Times New Roman" panose="02020603050405020304" pitchFamily="18" charset="0"/>
              </a:rPr>
              <a:t> </a:t>
            </a:r>
            <a:r>
              <a:rPr lang="fr-CH" altLang="de-DE" sz="2400">
                <a:solidFill>
                  <a:srgbClr val="333333"/>
                </a:solidFill>
                <a:latin typeface="Times New Roman"/>
                <a:cs typeface="Times New Roman" panose="02020603050405020304" pitchFamily="18" charset="0"/>
                <a:sym typeface="Wingdings" panose="05000000000000000000" pitchFamily="2" charset="2"/>
              </a:rPr>
              <a:t>→</a:t>
            </a:r>
            <a:r>
              <a:rPr lang="fr-CH" altLang="de-DE" sz="2400">
                <a:solidFill>
                  <a:srgbClr val="333333"/>
                </a:solidFill>
                <a:latin typeface="Calibri Light"/>
                <a:cs typeface="Times New Roman" panose="02020603050405020304" pitchFamily="18" charset="0"/>
              </a:rPr>
              <a:t> </a:t>
            </a:r>
            <a:r>
              <a:rPr lang="fr-CH" altLang="de-DE" sz="2400" dirty="0">
                <a:solidFill>
                  <a:srgbClr val="333333"/>
                </a:solidFill>
                <a:latin typeface="Calibri Light"/>
                <a:cs typeface="Times New Roman" panose="02020603050405020304" pitchFamily="18" charset="0"/>
              </a:rPr>
              <a:t>la personne a-t-elle fait la fête toute la nuit?</a:t>
            </a:r>
          </a:p>
          <a:p>
            <a:pPr marL="342900" indent="-342900" defTabSz="914400" fontAlgn="base">
              <a:lnSpc>
                <a:spcPct val="100000"/>
              </a:lnSpc>
              <a:spcBef>
                <a:spcPts val="1200"/>
              </a:spcBef>
              <a:buClr>
                <a:srgbClr val="000000"/>
              </a:buClr>
              <a:buFont typeface="WingDings"/>
              <a:buChar char=""/>
            </a:pPr>
            <a:r>
              <a:rPr lang="fr-CH" altLang="de-DE" sz="2400" dirty="0">
                <a:solidFill>
                  <a:srgbClr val="004992"/>
                </a:solidFill>
                <a:latin typeface="Calibri Light"/>
                <a:cs typeface="Times New Roman" panose="02020603050405020304" pitchFamily="18" charset="0"/>
              </a:rPr>
              <a:t>Observations </a:t>
            </a:r>
            <a:r>
              <a:rPr lang="fr-CH" altLang="de-DE" sz="2400">
                <a:solidFill>
                  <a:srgbClr val="004992"/>
                </a:solidFill>
                <a:latin typeface="Calibri Light"/>
                <a:cs typeface="Times New Roman" panose="02020603050405020304" pitchFamily="18" charset="0"/>
              </a:rPr>
              <a:t>personnelles </a:t>
            </a:r>
            <a:r>
              <a:rPr lang="fr-CH" altLang="de-DE" sz="2400">
                <a:solidFill>
                  <a:srgbClr val="333333"/>
                </a:solidFill>
                <a:latin typeface="Times New Roman"/>
                <a:cs typeface="Times New Roman" panose="02020603050405020304" pitchFamily="18" charset="0"/>
                <a:sym typeface="Wingdings" panose="05000000000000000000" pitchFamily="2" charset="2"/>
              </a:rPr>
              <a:t>→</a:t>
            </a:r>
            <a:r>
              <a:rPr lang="fr-CH" altLang="de-DE" sz="2400">
                <a:solidFill>
                  <a:srgbClr val="333333"/>
                </a:solidFill>
                <a:latin typeface="Calibri Light"/>
                <a:cs typeface="Times New Roman" panose="02020603050405020304" pitchFamily="18" charset="0"/>
              </a:rPr>
              <a:t> </a:t>
            </a:r>
            <a:r>
              <a:rPr lang="fr-CH" altLang="de-DE" sz="2400" dirty="0">
                <a:solidFill>
                  <a:srgbClr val="333333"/>
                </a:solidFill>
                <a:latin typeface="Calibri Light"/>
                <a:cs typeface="Times New Roman" panose="02020603050405020304" pitchFamily="18" charset="0"/>
              </a:rPr>
              <a:t>dans quelle situation me toucherais-je les tempes? (attention à ne pas généraliser aux autre une caractéristique personnelle!)</a:t>
            </a:r>
          </a:p>
          <a:p>
            <a:pPr marL="342900" indent="-342900" defTabSz="914400" fontAlgn="base">
              <a:lnSpc>
                <a:spcPct val="100000"/>
              </a:lnSpc>
              <a:spcBef>
                <a:spcPts val="1200"/>
              </a:spcBef>
              <a:buClr>
                <a:srgbClr val="000000"/>
              </a:buClr>
              <a:buFont typeface="WingDings"/>
              <a:buChar char=""/>
            </a:pPr>
            <a:r>
              <a:rPr lang="fr-CH" altLang="de-DE" sz="2400" dirty="0">
                <a:solidFill>
                  <a:srgbClr val="004992"/>
                </a:solidFill>
                <a:latin typeface="Calibri Light"/>
                <a:cs typeface="Times New Roman" panose="02020603050405020304" pitchFamily="18" charset="0"/>
              </a:rPr>
              <a:t>Expression faciale</a:t>
            </a:r>
            <a:r>
              <a:rPr lang="fr-CH" altLang="de-DE" sz="2400">
                <a:solidFill>
                  <a:srgbClr val="004992"/>
                </a:solidFill>
                <a:latin typeface="Calibri Light"/>
                <a:cs typeface="Times New Roman" panose="02020603050405020304" pitchFamily="18" charset="0"/>
              </a:rPr>
              <a:t>: </a:t>
            </a:r>
            <a:r>
              <a:rPr lang="fr-CH" altLang="de-DE" sz="2400">
                <a:solidFill>
                  <a:srgbClr val="333333"/>
                </a:solidFill>
                <a:latin typeface="Times New Roman"/>
                <a:cs typeface="Times New Roman" panose="02020603050405020304" pitchFamily="18" charset="0"/>
                <a:sym typeface="Wingdings" panose="05000000000000000000" pitchFamily="2" charset="2"/>
              </a:rPr>
              <a:t>→</a:t>
            </a:r>
            <a:r>
              <a:rPr lang="fr-CH" altLang="de-DE" sz="2400">
                <a:solidFill>
                  <a:srgbClr val="333333"/>
                </a:solidFill>
                <a:latin typeface="Calibri Light"/>
                <a:cs typeface="Times New Roman" panose="02020603050405020304" pitchFamily="18" charset="0"/>
              </a:rPr>
              <a:t> </a:t>
            </a:r>
            <a:r>
              <a:rPr lang="fr-CH" altLang="de-DE" sz="2400" dirty="0">
                <a:solidFill>
                  <a:srgbClr val="333333"/>
                </a:solidFill>
                <a:latin typeface="Calibri Light"/>
                <a:cs typeface="Times New Roman" panose="02020603050405020304" pitchFamily="18" charset="0"/>
              </a:rPr>
              <a:t>la personne a-t-elle l’air fatiguée, pensive, affligée, etc.?</a:t>
            </a:r>
            <a:endParaRPr lang="fr-CH"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9</a:t>
            </a:fld>
            <a:endParaRPr lang="de-DE" altLang="de-DE"/>
          </a:p>
        </p:txBody>
      </p:sp>
    </p:spTree>
    <p:extLst>
      <p:ext uri="{BB962C8B-B14F-4D97-AF65-F5344CB8AC3E}">
        <p14:creationId xmlns:p14="http://schemas.microsoft.com/office/powerpoint/2010/main" val="2326241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Pourquoi faisons-nous celà?</a:t>
            </a:r>
          </a:p>
        </p:txBody>
      </p:sp>
      <p:sp>
        <p:nvSpPr>
          <p:cNvPr id="4" name="Content Placeholder 3"/>
          <p:cNvSpPr>
            <a:spLocks noGrp="1"/>
          </p:cNvSpPr>
          <p:nvPr>
            <p:ph idx="1"/>
          </p:nvPr>
        </p:nvSpPr>
        <p:spPr/>
        <p:txBody>
          <a:bodyPr/>
          <a:lstStyle/>
          <a:p>
            <a:pPr lvl="0" defTabSz="914400" fontAlgn="base">
              <a:tabLst>
                <a:tab pos="361950" algn="l"/>
              </a:tabLst>
              <a:defRPr/>
            </a:pPr>
            <a:r>
              <a:rPr lang="fr-CH" sz="2400" dirty="0">
                <a:solidFill>
                  <a:srgbClr val="333333"/>
                </a:solidFill>
                <a:latin typeface="Calibri Light"/>
                <a:cs typeface="Times New Roman" panose="02020603050405020304" pitchFamily="18" charset="0"/>
              </a:rPr>
              <a:t>Les études montrent que de nombreuses personnes (mais pas toutes!) souffrant de troubles psychiatriques (en particulier de psychose) ont les problèmes suivants:</a:t>
            </a:r>
          </a:p>
          <a:p>
            <a:pPr marL="342900" lvl="0" indent="-342900" defTabSz="914400" fontAlgn="base">
              <a:buClr>
                <a:srgbClr val="004992"/>
              </a:buClr>
              <a:buFont typeface="WingDings"/>
              <a:buChar char=""/>
              <a:tabLst>
                <a:tab pos="361950" algn="l"/>
              </a:tabLst>
              <a:defRPr/>
            </a:pPr>
            <a:r>
              <a:rPr lang="fr-CH" sz="2400" dirty="0">
                <a:solidFill>
                  <a:srgbClr val="004992"/>
                </a:solidFill>
                <a:latin typeface="Calibri Light"/>
                <a:cs typeface="Times New Roman" panose="02020603050405020304" pitchFamily="18" charset="0"/>
              </a:rPr>
              <a:t>difficultés à détecter et à évaluer les expressions faciales des autres (par ex. la tristesse, la joie).</a:t>
            </a: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ACC8F48D-68D1-4ABF-8391-CB6D8DF5BCFF}" type="slidenum">
              <a:rPr lang="de-DE" altLang="de-DE" smtClean="0"/>
              <a:pPr>
                <a:defRPr/>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Pourquoi faisons-nous celà?</a:t>
            </a:r>
          </a:p>
        </p:txBody>
      </p:sp>
      <p:sp>
        <p:nvSpPr>
          <p:cNvPr id="4" name="Content Placeholder 3"/>
          <p:cNvSpPr>
            <a:spLocks noGrp="1"/>
          </p:cNvSpPr>
          <p:nvPr>
            <p:ph idx="1"/>
          </p:nvPr>
        </p:nvSpPr>
        <p:spPr/>
        <p:txBody>
          <a:bodyPr/>
          <a:lstStyle/>
          <a:p>
            <a:pPr lvl="0" defTabSz="914400" fontAlgn="base">
              <a:tabLst>
                <a:tab pos="361950" algn="l"/>
              </a:tabLst>
              <a:defRPr/>
            </a:pPr>
            <a:r>
              <a:rPr lang="fr-CH" sz="2400" dirty="0">
                <a:solidFill>
                  <a:srgbClr val="333333"/>
                </a:solidFill>
                <a:latin typeface="Calibri Light"/>
                <a:cs typeface="Times New Roman" panose="02020603050405020304" pitchFamily="18" charset="0"/>
              </a:rPr>
              <a:t>Les études montrent que de nombreuses personnes (mais pas toutes!) souffrant de troubles psychiatriques (en particulier de psychose) ont les problèmes suivants:</a:t>
            </a:r>
          </a:p>
          <a:p>
            <a:pPr marL="342900" lvl="0" indent="-342900" defTabSz="914400" fontAlgn="base">
              <a:buClr>
                <a:srgbClr val="004992"/>
              </a:buClr>
              <a:buFont typeface="WingDings"/>
              <a:buChar char=""/>
              <a:tabLst>
                <a:tab pos="361950" algn="l"/>
              </a:tabLst>
              <a:defRPr/>
            </a:pPr>
            <a:r>
              <a:rPr lang="fr-CH" sz="2400" dirty="0">
                <a:solidFill>
                  <a:srgbClr val="004992"/>
                </a:solidFill>
                <a:latin typeface="Calibri Light"/>
                <a:cs typeface="Times New Roman" panose="02020603050405020304" pitchFamily="18" charset="0"/>
              </a:rPr>
              <a:t>difficultés à détecter et à évaluer les expressions faciales des autres (par ex. la tristesse, la joie).</a:t>
            </a:r>
          </a:p>
          <a:p>
            <a:pPr marL="342900" lvl="0" indent="-342900" defTabSz="914400" fontAlgn="base">
              <a:buClr>
                <a:srgbClr val="004992"/>
              </a:buClr>
              <a:buFont typeface="WingDings"/>
              <a:buChar char=""/>
              <a:tabLst>
                <a:tab pos="361950" algn="l"/>
              </a:tabLst>
              <a:defRPr/>
            </a:pPr>
            <a:r>
              <a:rPr lang="fr-CH" sz="2400" dirty="0">
                <a:solidFill>
                  <a:srgbClr val="004992"/>
                </a:solidFill>
                <a:latin typeface="Calibri Light"/>
                <a:cs typeface="Times New Roman" panose="02020603050405020304" pitchFamily="18" charset="0"/>
              </a:rPr>
              <a:t>difficultés à anticiper les motifs et les futurs activités des autres gens par leur comportement.</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ACC8F48D-68D1-4ABF-8391-CB6D8DF5BCFF}" type="slidenum">
              <a:rPr lang="de-DE" altLang="de-DE" smtClean="0"/>
              <a:pPr>
                <a:defRPr/>
              </a:pPr>
              <a:t>11</a:t>
            </a:fld>
            <a:endParaRPr lang="de-DE" altLang="de-DE"/>
          </a:p>
        </p:txBody>
      </p:sp>
    </p:spTree>
    <p:extLst>
      <p:ext uri="{BB962C8B-B14F-4D97-AF65-F5344CB8AC3E}">
        <p14:creationId xmlns:p14="http://schemas.microsoft.com/office/powerpoint/2010/main" val="2562607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Pourquoi une mauvaise recognition des émotions favorise des interprétations erronnées durant la psychose – exemples</a:t>
            </a:r>
            <a:endParaRPr lang="en-US" sz="3600">
              <a:latin typeface="Calibri Light"/>
            </a:endParaRPr>
          </a:p>
        </p:txBody>
      </p:sp>
      <p:sp>
        <p:nvSpPr>
          <p:cNvPr id="6" name="Content Placeholder 5"/>
          <p:cNvSpPr>
            <a:spLocks noGrp="1"/>
          </p:cNvSpPr>
          <p:nvPr>
            <p:ph idx="1"/>
          </p:nvPr>
        </p:nvSpPr>
        <p:spPr/>
        <p:txBody>
          <a:bodyPr/>
          <a:lstStyle/>
          <a:p>
            <a:pPr lvl="0" defTabSz="914400" fontAlgn="base"/>
            <a:r>
              <a:rPr lang="fr-CH" altLang="de-DE" sz="2400" dirty="0">
                <a:solidFill>
                  <a:srgbClr val="333333"/>
                </a:solidFill>
                <a:latin typeface="Calibri Light"/>
                <a:cs typeface="Times New Roman" panose="02020603050405020304" pitchFamily="18" charset="0"/>
              </a:rPr>
              <a:t>L’impression d’être constamment en danger favorise une perception erronée des autres:</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Un sourire bienveillant du docteur est perçu comme une moquerie.</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Un visage surpris est faussement interprété comme effrayé.</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 L’apparence concentrée et soucieuse du thérapeute est faussement interprétée comme hostile.</a:t>
            </a:r>
          </a:p>
          <a:p>
            <a:pPr lvl="0" algn="ctr" defTabSz="914400">
              <a:defRPr/>
            </a:pPr>
            <a:r>
              <a:rPr lang="fr-FR" altLang="de-DE" sz="2400" kern="0" dirty="0">
                <a:solidFill>
                  <a:srgbClr val="004992"/>
                </a:solidFill>
                <a:latin typeface="Calibri Light"/>
                <a:cs typeface="Times New Roman" panose="02020603050405020304" pitchFamily="18" charset="0"/>
              </a:rPr>
              <a:t>Est-ce que quelqu’un pourrait raconter brièvement une expérience personnelle ?</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Calibri Light"/>
              </a:rPr>
              <a:t>Exercice</a:t>
            </a:r>
            <a:r>
              <a:rPr lang="en-US" sz="3600" dirty="0">
                <a:solidFill>
                  <a:srgbClr val="004992"/>
                </a:solidFill>
                <a:latin typeface="Calibri Light"/>
              </a:rPr>
              <a:t> 1</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Nommez quelques émotions/sentiments humaines s.v.p.</a:t>
            </a:r>
            <a:endParaRPr lang="en-US" sz="3600">
              <a:latin typeface="Calibri Light"/>
            </a:endParaRPr>
          </a:p>
        </p:txBody>
      </p:sp>
      <p:sp>
        <p:nvSpPr>
          <p:cNvPr id="5" name="Content Placeholder 4"/>
          <p:cNvSpPr>
            <a:spLocks noGrp="1"/>
          </p:cNvSpPr>
          <p:nvPr>
            <p:ph idx="1"/>
          </p:nvPr>
        </p:nvSpPr>
        <p:spPr/>
        <p:txBody>
          <a:bodyPr/>
          <a:lstStyle/>
          <a:p>
            <a:r>
              <a:rPr lang="en-US"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Nommez quelques émotions/sentiments humaines s.v.p.</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a:solidFill>
                  <a:srgbClr val="333333"/>
                </a:solidFill>
                <a:latin typeface="Calibri Light"/>
                <a:cs typeface="Times New Roman" panose="02020603050405020304" pitchFamily="18" charset="0"/>
              </a:rPr>
              <a:t>joie</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surprise</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peur</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deuil</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colère</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dégoût</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douleur</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fr-FR" sz="3600">
                <a:solidFill>
                  <a:srgbClr val="004992"/>
                </a:solidFill>
                <a:latin typeface="Calibri Light"/>
              </a:rPr>
              <a:t>Emotions/sentiments humaines</a:t>
            </a:r>
            <a:br>
              <a:rPr lang="fr-FR" sz="3600">
                <a:solidFill>
                  <a:srgbClr val="004992"/>
                </a:solidFill>
                <a:latin typeface="Calibri Light"/>
              </a:rPr>
            </a:br>
            <a:r>
              <a:rPr lang="fr-FR">
                <a:solidFill>
                  <a:srgbClr val="004992"/>
                </a:solidFill>
                <a:latin typeface="Calibri Light"/>
              </a:rPr>
              <a:t>Parfois, il est facile nommer certaines émotions, en particulier en connaissant le contexte.</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16</a:t>
            </a:fld>
            <a:endParaRPr lang="de-DE" altLang="de-DE"/>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fr-FR" sz="3600">
                <a:solidFill>
                  <a:srgbClr val="004992"/>
                </a:solidFill>
                <a:latin typeface="Calibri Light"/>
              </a:rPr>
              <a:t>Emotions/sentiments humaines</a:t>
            </a:r>
            <a:br>
              <a:rPr lang="fr-FR" sz="3600">
                <a:solidFill>
                  <a:srgbClr val="004992"/>
                </a:solidFill>
                <a:latin typeface="Calibri Light"/>
              </a:rPr>
            </a:br>
            <a:r>
              <a:rPr lang="fr-FR">
                <a:solidFill>
                  <a:srgbClr val="004992"/>
                </a:solidFill>
                <a:latin typeface="Calibri Light"/>
              </a:rPr>
              <a:t>Parfois, il est facile nommer certaines émotions, en particulier en connaissant le contexte.</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17</a:t>
            </a:fld>
            <a:endParaRPr lang="de-DE" altLang="de-DE"/>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7"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Deuil</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Colère</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Joie</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Dégoût</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           Surprise</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Douleur</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18</a:t>
            </a:fld>
            <a:endParaRPr lang="de-DE" altLang="de-DE"/>
          </a:p>
        </p:txBody>
      </p:sp>
      <p:sp>
        <p:nvSpPr>
          <p:cNvPr id="39944" name="Text Box 8"/>
          <p:cNvSpPr txBox="1">
            <a:spLocks noChangeArrowheads="1"/>
          </p:cNvSpPr>
          <p:nvPr/>
        </p:nvSpPr>
        <p:spPr bwMode="auto">
          <a:xfrm>
            <a:off x="408954" y="459564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fr-CH" altLang="de-DE" sz="2400" dirty="0">
                <a:latin typeface="Calibri Light"/>
              </a:rPr>
              <a:t>C'est plus difficile lorsqu'on ignore aussi bien le contexte que la personne! </a:t>
            </a:r>
          </a:p>
          <a:p>
            <a:pPr eaLnBrk="1" hangingPunct="1">
              <a:spcBef>
                <a:spcPct val="50000"/>
              </a:spcBef>
              <a:buClrTx/>
              <a:buFontTx/>
              <a:buNone/>
            </a:pPr>
            <a:r>
              <a:rPr lang="fr-CH" altLang="de-DE" sz="2400" dirty="0">
                <a:solidFill>
                  <a:srgbClr val="004992"/>
                </a:solidFill>
                <a:latin typeface="Calibri Light"/>
              </a:rPr>
              <a:t>Essayez d'identifier les expressions sur les photos 1-5. </a:t>
            </a:r>
          </a:p>
          <a:p>
            <a:pPr eaLnBrk="1" hangingPunct="1">
              <a:spcBef>
                <a:spcPct val="50000"/>
              </a:spcBef>
              <a:buClrTx/>
              <a:buFontTx/>
              <a:buNone/>
            </a:pPr>
            <a:r>
              <a:rPr lang="fr-FR" altLang="ko-KR" sz="2400" dirty="0">
                <a:solidFill>
                  <a:srgbClr val="004992"/>
                </a:solidFill>
                <a:latin typeface="Calibri Light"/>
                <a:ea typeface="Gulim" pitchFamily="34" charset="-127"/>
              </a:rPr>
              <a:t>Quel est votre degré de confiance dans vos réponses?</a:t>
            </a:r>
            <a:endParaRPr lang="fr-CH" altLang="de-DE" sz="2400" dirty="0">
              <a:solidFill>
                <a:srgbClr val="004992"/>
              </a:solidFill>
              <a:latin typeface="Calibri Light"/>
            </a:endParaRPr>
          </a:p>
        </p:txBody>
      </p:sp>
      <p:sp>
        <p:nvSpPr>
          <p:cNvPr id="13"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4"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5"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7"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2" name="Text Box 1032"/>
          <p:cNvSpPr txBox="1">
            <a:spLocks noChangeArrowheads="1"/>
          </p:cNvSpPr>
          <p:nvPr/>
        </p:nvSpPr>
        <p:spPr bwMode="auto">
          <a:xfrm>
            <a:off x="408954" y="4595644"/>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0"/>
              </a:spcBef>
              <a:spcAft>
                <a:spcPts val="0"/>
              </a:spcAft>
              <a:buClrTx/>
              <a:buNone/>
            </a:pPr>
            <a:r>
              <a:rPr lang="fr-CH" altLang="de-DE" sz="2400" dirty="0">
                <a:latin typeface="Calibri Light"/>
              </a:rPr>
              <a:t>C'est plus difficile lorsqu'on ignore aussi bien le contexte que la </a:t>
            </a:r>
            <a:r>
              <a:rPr lang="fr-CH" altLang="de-DE" sz="2400">
                <a:latin typeface="Calibri Light"/>
              </a:rPr>
              <a:t>personne!</a:t>
            </a:r>
            <a:endParaRPr lang="fr-CH" altLang="de-DE" sz="2400" dirty="0">
              <a:solidFill>
                <a:srgbClr val="006699"/>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19</a:t>
            </a:fld>
            <a:endParaRPr lang="de-DE" altLang="de-DE"/>
          </a:p>
        </p:txBody>
      </p:sp>
      <p:sp>
        <p:nvSpPr>
          <p:cNvPr id="14" name="Caption_13"/>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fr-FR" altLang="de-DE" sz="2000" dirty="0">
                <a:latin typeface="Calibri Light"/>
              </a:rPr>
              <a:t>  	 Deuil              Colère	        Surprise	   Peur	            Joie</a:t>
            </a:r>
            <a:endParaRPr lang="de-DE" altLang="de-DE" sz="2000" dirty="0">
              <a:latin typeface="Calibri Light"/>
            </a:endParaRPr>
          </a:p>
        </p:txBody>
      </p:sp>
      <p:sp>
        <p:nvSpPr>
          <p:cNvPr id="15" name="Rectangle 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6" name="Rectangle 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Rectangle 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8" name="Rectangle 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9" name="Rectangle 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Est-il possible de tirer des conclusions sur la profession ou le caractère d'une personne à partir de son apparence?</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defTabSz="914400" fontAlgn="base"/>
            <a:r>
              <a:rPr lang="fr-CH" altLang="de-DE" sz="2400" dirty="0">
                <a:solidFill>
                  <a:srgbClr val="333333"/>
                </a:solidFill>
                <a:latin typeface="Calibri Light"/>
                <a:cs typeface="Times New Roman" panose="02020603050405020304" pitchFamily="18" charset="0"/>
              </a:rPr>
              <a:t>Qui de ces quatre hommes est un acteur, un athlète, un </a:t>
            </a:r>
            <a:r>
              <a:rPr lang="de-DE" altLang="de-DE" sz="2400" dirty="0" err="1">
                <a:solidFill>
                  <a:srgbClr val="333333"/>
                </a:solidFill>
                <a:latin typeface="Calibri Light"/>
                <a:cs typeface="Times New Roman" panose="02020603050405020304" pitchFamily="18" charset="0"/>
              </a:rPr>
              <a:t>psychothérapeute</a:t>
            </a:r>
            <a:r>
              <a:rPr lang="en-GB" altLang="de-DE" sz="2400" dirty="0">
                <a:solidFill>
                  <a:srgbClr val="333333"/>
                </a:solidFill>
                <a:latin typeface="Calibri Light"/>
                <a:cs typeface="Times New Roman" panose="02020603050405020304" pitchFamily="18" charset="0"/>
              </a:rPr>
              <a:t> </a:t>
            </a:r>
            <a:r>
              <a:rPr lang="fr-CH" altLang="de-DE" sz="2400" dirty="0">
                <a:solidFill>
                  <a:srgbClr val="333333"/>
                </a:solidFill>
                <a:latin typeface="Calibri Light"/>
                <a:cs typeface="Times New Roman" panose="02020603050405020304" pitchFamily="18" charset="0"/>
              </a:rPr>
              <a:t>ou un tueur en série? </a:t>
            </a:r>
            <a:r>
              <a:rPr lang="fr-CH" altLang="ko-KR" sz="2400" dirty="0">
                <a:solidFill>
                  <a:srgbClr val="333333"/>
                </a:solidFill>
                <a:latin typeface="Calibri Light"/>
                <a:cs typeface="Times New Roman" panose="02020603050405020304" pitchFamily="18" charset="0"/>
              </a:rPr>
              <a:t>Vous en être sûr à combien ?</a:t>
            </a:r>
            <a:endParaRPr lang="en-US"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20</a:t>
            </a:fld>
            <a:endParaRPr lang="de-DE" altLang="de-DE"/>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fr-CH" altLang="de-DE" sz="2400" dirty="0">
                <a:solidFill>
                  <a:srgbClr val="333333"/>
                </a:solidFill>
                <a:latin typeface="Calibri Light"/>
                <a:cs typeface="Times New Roman" panose="02020603050405020304" pitchFamily="18" charset="0"/>
              </a:rPr>
              <a:t>Souvent, nos stéréotypes dominent nos premières impressions. Par exemple, tous les acteurs ne sont pas beaux et tous les meurtriers n’ ont pas des têtes de brutes!</a:t>
            </a:r>
            <a:endParaRPr lang="en-US" sz="24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 saviez-vous?</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21</a:t>
            </a:fld>
            <a:endParaRPr lang="de-DE" altLang="de-DE"/>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Babe Ruth:</a:t>
            </a:r>
          </a:p>
          <a:p>
            <a:pPr algn="ctr" eaLnBrk="1" hangingPunct="1">
              <a:spcBef>
                <a:spcPts val="0"/>
              </a:spcBef>
              <a:spcAft>
                <a:spcPts val="0"/>
              </a:spcAft>
              <a:buClrTx/>
              <a:buNone/>
            </a:pPr>
            <a:r>
              <a:rPr lang="fr-FR" altLang="de-DE" sz="1800">
                <a:latin typeface="Calibri Light"/>
              </a:rPr>
              <a:t>héros légendaire de baseball</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acteur</a:t>
            </a:r>
            <a:endParaRPr lang="en-US" altLang="de-DE" sz="1800" dirty="0">
              <a:latin typeface="Calibri Light"/>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Jeffrey Dahmer:</a:t>
            </a:r>
          </a:p>
          <a:p>
            <a:pPr algn="ctr" eaLnBrk="1" hangingPunct="1">
              <a:spcBef>
                <a:spcPts val="0"/>
              </a:spcBef>
              <a:spcAft>
                <a:spcPts val="0"/>
              </a:spcAft>
              <a:buClrTx/>
              <a:buNone/>
            </a:pPr>
            <a:r>
              <a:rPr lang="fr-FR" altLang="de-DE" sz="1800">
                <a:latin typeface="Calibri Light"/>
              </a:rPr>
              <a:t>tueur en série</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err="1">
                <a:latin typeface="Calibri Light"/>
              </a:rPr>
              <a:t>psychothérapeute</a:t>
            </a:r>
            <a:endParaRPr lang="en-GB"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Si vous êtes à Rome, faites comme les Romains! </a:t>
            </a:r>
            <a:br>
              <a:rPr lang="fr-FR" sz="3600" dirty="0">
                <a:solidFill>
                  <a:srgbClr val="004992"/>
                </a:solidFill>
                <a:latin typeface="Calibri Light"/>
              </a:rPr>
            </a:br>
            <a:r>
              <a:rPr lang="fr-FR" dirty="0">
                <a:solidFill>
                  <a:srgbClr val="004992"/>
                </a:solidFill>
                <a:latin typeface="Calibri Light"/>
              </a:rPr>
              <a:t>Fausses interprétations fréquentes des gestes</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22</a:t>
            </a:fld>
            <a:endParaRPr lang="de-DE" altLang="de-DE"/>
          </a:p>
        </p:txBody>
      </p:sp>
      <p:graphicFrame>
        <p:nvGraphicFramePr>
          <p:cNvPr id="12" name="Group 27"/>
          <p:cNvGraphicFramePr>
            <a:graphicFrameLocks noGrp="1"/>
          </p:cNvGraphicFramePr>
          <p:nvPr>
            <p:extLst>
              <p:ext uri="{D42A27DB-BD31-4B8C-83A1-F6EECF244321}">
                <p14:modId xmlns:p14="http://schemas.microsoft.com/office/powerpoint/2010/main" val="193487002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gestes/ mimiques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000000"/>
                          </a:solidFill>
                          <a:effectLst/>
                          <a:latin typeface="Calibri Light"/>
                          <a:cs typeface="Times New Roman" pitchFamily="18" charset="0"/>
                        </a:rPr>
                        <a:t>Comment les gestes sont-ils interprétés, ici ou ailleurs?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Langage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Si vous êtes à Rome, faites comme les Romains! </a:t>
            </a:r>
            <a:br>
              <a:rPr lang="fr-FR" sz="3600" dirty="0">
                <a:solidFill>
                  <a:srgbClr val="004992"/>
                </a:solidFill>
                <a:latin typeface="Calibri Light"/>
              </a:rPr>
            </a:br>
            <a:r>
              <a:rPr lang="fr-FR" dirty="0">
                <a:solidFill>
                  <a:srgbClr val="004992"/>
                </a:solidFill>
                <a:latin typeface="Calibri Light"/>
              </a:rPr>
              <a:t>Fausses interprétations fréquentes des gestes</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23</a:t>
            </a:fld>
            <a:endParaRPr lang="de-DE" altLang="de-DE"/>
          </a:p>
        </p:txBody>
      </p:sp>
      <p:graphicFrame>
        <p:nvGraphicFramePr>
          <p:cNvPr id="12" name="Group 27"/>
          <p:cNvGraphicFramePr>
            <a:graphicFrameLocks noGrp="1"/>
          </p:cNvGraphicFramePr>
          <p:nvPr>
            <p:extLst>
              <p:ext uri="{D42A27DB-BD31-4B8C-83A1-F6EECF244321}">
                <p14:modId xmlns:p14="http://schemas.microsoft.com/office/powerpoint/2010/main" val="328852783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gestes/ mimiques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000000"/>
                          </a:solidFill>
                          <a:effectLst/>
                          <a:latin typeface="Calibri Light"/>
                          <a:cs typeface="Times New Roman" pitchFamily="18" charset="0"/>
                        </a:rPr>
                        <a:t>Comment les gestes sont-ils interprétés, ici ou ailleurs?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1" i="0" u="none" strike="noStrike" cap="none" normalizeH="0" baseline="0" dirty="0">
                          <a:ln>
                            <a:noFill/>
                          </a:ln>
                          <a:solidFill>
                            <a:srgbClr val="333333"/>
                          </a:solidFill>
                          <a:effectLst/>
                          <a:latin typeface="Calibri Light"/>
                          <a:cs typeface="Times New Roman" pitchFamily="18" charset="0"/>
                        </a:rPr>
                        <a:t>Europe/Amérique du Nord</a:t>
                      </a:r>
                      <a:r>
                        <a:rPr kumimoji="0" lang="fr-FR" sz="1800" b="0" i="0" u="none" strike="noStrike" cap="none" normalizeH="0" baseline="0" dirty="0">
                          <a:ln>
                            <a:noFill/>
                          </a:ln>
                          <a:solidFill>
                            <a:srgbClr val="333333"/>
                          </a:solidFill>
                          <a:effectLst/>
                          <a:latin typeface="Calibri Light"/>
                          <a:cs typeface="Times New Roman" pitchFamily="18" charset="0"/>
                        </a:rPr>
                        <a:t>: donne l'impression d'être relax; peut faire un peu désordre.</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cs typeface="Times New Roman" pitchFamily="18" charset="0"/>
                        </a:rPr>
                        <a:t>Dans certaines pays arabes, la plante du pied est considérée comme la partie la plus sale du corps. C’est donc une insulte de montrer la semelle de ses chaussures à quelqu’un.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Langage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6127373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Si vous êtes à Rome, faites comme les Romains! </a:t>
            </a:r>
            <a:br>
              <a:rPr lang="fr-FR" sz="3600" dirty="0">
                <a:solidFill>
                  <a:srgbClr val="004992"/>
                </a:solidFill>
                <a:latin typeface="Calibri Light"/>
              </a:rPr>
            </a:br>
            <a:r>
              <a:rPr lang="fr-FR" dirty="0">
                <a:solidFill>
                  <a:srgbClr val="004992"/>
                </a:solidFill>
                <a:latin typeface="Calibri Light"/>
              </a:rPr>
              <a:t>Fausses interprétations fréquentes des gestes</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24</a:t>
            </a:fld>
            <a:endParaRPr lang="de-DE" altLang="de-DE"/>
          </a:p>
        </p:txBody>
      </p:sp>
      <p:graphicFrame>
        <p:nvGraphicFramePr>
          <p:cNvPr id="12" name="Group 27"/>
          <p:cNvGraphicFramePr>
            <a:graphicFrameLocks noGrp="1"/>
          </p:cNvGraphicFramePr>
          <p:nvPr>
            <p:extLst>
              <p:ext uri="{D42A27DB-BD31-4B8C-83A1-F6EECF244321}">
                <p14:modId xmlns:p14="http://schemas.microsoft.com/office/powerpoint/2010/main" val="3389039293"/>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gestes/ mimiques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000000"/>
                          </a:solidFill>
                          <a:effectLst/>
                          <a:latin typeface="Calibri Light"/>
                          <a:cs typeface="Times New Roman" pitchFamily="18" charset="0"/>
                        </a:rPr>
                        <a:t>Comment les gestes sont-ils interprétés, ici ou ailleurs?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1" i="0" u="none" strike="noStrike" cap="none" normalizeH="0" baseline="0" dirty="0">
                          <a:ln>
                            <a:noFill/>
                          </a:ln>
                          <a:solidFill>
                            <a:srgbClr val="333333"/>
                          </a:solidFill>
                          <a:effectLst/>
                          <a:latin typeface="Calibri Light"/>
                          <a:cs typeface="Times New Roman" pitchFamily="18" charset="0"/>
                        </a:rPr>
                        <a:t>Europe/Amérique du Nord</a:t>
                      </a:r>
                      <a:r>
                        <a:rPr kumimoji="0" lang="fr-FR" sz="1800" b="0" i="0" u="none" strike="noStrike" cap="none" normalizeH="0" baseline="0" dirty="0">
                          <a:ln>
                            <a:noFill/>
                          </a:ln>
                          <a:solidFill>
                            <a:srgbClr val="333333"/>
                          </a:solidFill>
                          <a:effectLst/>
                          <a:latin typeface="Calibri Light"/>
                          <a:cs typeface="Times New Roman" pitchFamily="18" charset="0"/>
                        </a:rPr>
                        <a:t>: donne l'impression d'être relax; peut faire un peu désordre.</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cs typeface="Times New Roman" pitchFamily="18" charset="0"/>
                        </a:rPr>
                        <a:t>Dans certaines pays arabes, la plante du pied est considérée comme la partie la plus sale du corps. C’est donc une insulte de montrer la semelle de ses chaussures à quelqu’un.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1" i="0" u="none" strike="noStrike" cap="none" normalizeH="0" baseline="0" dirty="0">
                          <a:ln>
                            <a:noFill/>
                          </a:ln>
                          <a:solidFill>
                            <a:srgbClr val="333333"/>
                          </a:solidFill>
                          <a:effectLst/>
                          <a:latin typeface="Calibri Light"/>
                          <a:cs typeface="Times New Roman" pitchFamily="18" charset="0"/>
                        </a:rPr>
                        <a:t>Etats-Unis et beaucoup d’autres pays</a:t>
                      </a:r>
                      <a:r>
                        <a:rPr kumimoji="0" lang="fr-FR" sz="1800" b="0" i="0" u="none" strike="noStrike" cap="none" normalizeH="0" baseline="0">
                          <a:ln>
                            <a:noFill/>
                          </a:ln>
                          <a:solidFill>
                            <a:srgbClr val="333333"/>
                          </a:solidFill>
                          <a:effectLst/>
                          <a:latin typeface="Calibri Light"/>
                          <a:cs typeface="Times New Roman" pitchFamily="18" charset="0"/>
                        </a:rPr>
                        <a:t>: “Bien joué!”, “superbe!”</a:t>
                      </a:r>
                      <a:endParaRPr kumimoji="0" lang="fr-FR"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1" i="0" u="none" strike="noStrike" cap="none" normalizeH="0" baseline="0" dirty="0">
                          <a:ln>
                            <a:noFill/>
                          </a:ln>
                          <a:solidFill>
                            <a:srgbClr val="333333"/>
                          </a:solidFill>
                          <a:effectLst/>
                          <a:latin typeface="Calibri Light"/>
                          <a:cs typeface="Times New Roman" pitchFamily="18" charset="0"/>
                        </a:rPr>
                        <a:t>Certains pays d’Afrique</a:t>
                      </a:r>
                      <a:r>
                        <a:rPr kumimoji="0" lang="fr-FR" sz="1800" b="0" i="0" u="none" strike="noStrike" cap="none" normalizeH="0" baseline="0">
                          <a:ln>
                            <a:noFill/>
                          </a:ln>
                          <a:solidFill>
                            <a:srgbClr val="333333"/>
                          </a:solidFill>
                          <a:effectLst/>
                          <a:latin typeface="Calibri Light"/>
                          <a:cs typeface="Times New Roman" pitchFamily="18" charset="0"/>
                        </a:rPr>
                        <a:t>: “Pars!”</a:t>
                      </a:r>
                      <a:endParaRPr kumimoji="0" lang="fr-FR"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1" i="0" u="none" strike="noStrike" cap="none" normalizeH="0" baseline="0" dirty="0">
                          <a:ln>
                            <a:noFill/>
                          </a:ln>
                          <a:solidFill>
                            <a:srgbClr val="333333"/>
                          </a:solidFill>
                          <a:effectLst/>
                          <a:latin typeface="Calibri Light"/>
                          <a:cs typeface="Times New Roman" pitchFamily="18" charset="0"/>
                        </a:rPr>
                        <a:t>De nombreux pays</a:t>
                      </a:r>
                      <a:r>
                        <a:rPr kumimoji="0" lang="fr-FR" sz="1800" b="0" i="0" u="none" strike="noStrike" cap="none" normalizeH="0" baseline="0" dirty="0">
                          <a:ln>
                            <a:noFill/>
                          </a:ln>
                          <a:solidFill>
                            <a:srgbClr val="333333"/>
                          </a:solidFill>
                          <a:effectLst/>
                          <a:latin typeface="Calibri Light"/>
                          <a:cs typeface="Times New Roman" pitchFamily="18" charset="0"/>
                        </a:rPr>
                        <a:t>: geste de l’auto-stop</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Langage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20693502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dirty="0">
                <a:solidFill>
                  <a:srgbClr val="004992"/>
                </a:solidFill>
                <a:latin typeface="Calibri Light"/>
              </a:rPr>
              <a:t>Si vous êtes à Rome, faites comme les Romains! </a:t>
            </a:r>
            <a:br>
              <a:rPr lang="fr-FR" sz="3600" dirty="0">
                <a:solidFill>
                  <a:srgbClr val="004992"/>
                </a:solidFill>
                <a:latin typeface="Calibri Light"/>
              </a:rPr>
            </a:br>
            <a:r>
              <a:rPr lang="fr-FR" dirty="0">
                <a:solidFill>
                  <a:srgbClr val="004992"/>
                </a:solidFill>
                <a:latin typeface="Calibri Light"/>
              </a:rPr>
              <a:t>Fausses interprétations fréquentes des gestes</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25</a:t>
            </a:fld>
            <a:endParaRPr lang="de-DE" altLang="de-DE"/>
          </a:p>
        </p:txBody>
      </p:sp>
      <p:graphicFrame>
        <p:nvGraphicFramePr>
          <p:cNvPr id="12" name="Group 27"/>
          <p:cNvGraphicFramePr>
            <a:graphicFrameLocks noGrp="1"/>
          </p:cNvGraphicFramePr>
          <p:nvPr>
            <p:extLst>
              <p:ext uri="{D42A27DB-BD31-4B8C-83A1-F6EECF244321}">
                <p14:modId xmlns:p14="http://schemas.microsoft.com/office/powerpoint/2010/main" val="1954486114"/>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cs typeface="Times New Roman" pitchFamily="18" charset="0"/>
                        </a:rPr>
                        <a:t>gestes/ mimiques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000000"/>
                          </a:solidFill>
                          <a:effectLst/>
                          <a:latin typeface="Calibri Light"/>
                          <a:cs typeface="Times New Roman" pitchFamily="18" charset="0"/>
                        </a:rPr>
                        <a:t>Comment les gestes sont-ils interprétés, ici ou ailleurs?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1" i="0" u="none" strike="noStrike" cap="none" normalizeH="0" baseline="0" dirty="0">
                          <a:ln>
                            <a:noFill/>
                          </a:ln>
                          <a:solidFill>
                            <a:srgbClr val="333333"/>
                          </a:solidFill>
                          <a:effectLst/>
                          <a:latin typeface="Calibri Light"/>
                          <a:cs typeface="Times New Roman" pitchFamily="18" charset="0"/>
                        </a:rPr>
                        <a:t>Europe/Amérique du Nord</a:t>
                      </a:r>
                      <a:r>
                        <a:rPr kumimoji="0" lang="fr-FR" sz="1800" b="0" i="0" u="none" strike="noStrike" cap="none" normalizeH="0" baseline="0" dirty="0">
                          <a:ln>
                            <a:noFill/>
                          </a:ln>
                          <a:solidFill>
                            <a:srgbClr val="333333"/>
                          </a:solidFill>
                          <a:effectLst/>
                          <a:latin typeface="Calibri Light"/>
                          <a:cs typeface="Times New Roman" pitchFamily="18" charset="0"/>
                        </a:rPr>
                        <a:t>: donne l'impression d'être relax; peut faire un peu désordre.</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dirty="0">
                          <a:ln>
                            <a:noFill/>
                          </a:ln>
                          <a:solidFill>
                            <a:srgbClr val="333333"/>
                          </a:solidFill>
                          <a:effectLst/>
                          <a:latin typeface="Calibri Light"/>
                          <a:cs typeface="Times New Roman" pitchFamily="18" charset="0"/>
                        </a:rPr>
                        <a:t>Dans certaines pays arabes, la plante du pied est considérée comme la partie la plus sale du corps. C’est donc une insulte de montrer la semelle de ses chaussures à quelqu’un.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1" i="0" u="none" strike="noStrike" cap="none" normalizeH="0" baseline="0" dirty="0">
                          <a:ln>
                            <a:noFill/>
                          </a:ln>
                          <a:solidFill>
                            <a:srgbClr val="333333"/>
                          </a:solidFill>
                          <a:effectLst/>
                          <a:latin typeface="Calibri Light"/>
                          <a:cs typeface="Times New Roman" pitchFamily="18" charset="0"/>
                        </a:rPr>
                        <a:t>Etats-Unis et beaucoup d’autres pays</a:t>
                      </a:r>
                      <a:r>
                        <a:rPr kumimoji="0" lang="fr-FR" sz="1800" b="0" i="0" u="none" strike="noStrike" cap="none" normalizeH="0" baseline="0">
                          <a:ln>
                            <a:noFill/>
                          </a:ln>
                          <a:solidFill>
                            <a:srgbClr val="333333"/>
                          </a:solidFill>
                          <a:effectLst/>
                          <a:latin typeface="Calibri Light"/>
                          <a:cs typeface="Times New Roman" pitchFamily="18" charset="0"/>
                        </a:rPr>
                        <a:t>: “Bien joué!”, “superbe!”</a:t>
                      </a:r>
                      <a:endParaRPr kumimoji="0" lang="fr-FR"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1" i="0" u="none" strike="noStrike" cap="none" normalizeH="0" baseline="0" dirty="0">
                          <a:ln>
                            <a:noFill/>
                          </a:ln>
                          <a:solidFill>
                            <a:srgbClr val="333333"/>
                          </a:solidFill>
                          <a:effectLst/>
                          <a:latin typeface="Calibri Light"/>
                          <a:cs typeface="Times New Roman" pitchFamily="18" charset="0"/>
                        </a:rPr>
                        <a:t>Certains pays d’Afrique</a:t>
                      </a:r>
                      <a:r>
                        <a:rPr kumimoji="0" lang="fr-FR" sz="1800" b="0" i="0" u="none" strike="noStrike" cap="none" normalizeH="0" baseline="0">
                          <a:ln>
                            <a:noFill/>
                          </a:ln>
                          <a:solidFill>
                            <a:srgbClr val="333333"/>
                          </a:solidFill>
                          <a:effectLst/>
                          <a:latin typeface="Calibri Light"/>
                          <a:cs typeface="Times New Roman" pitchFamily="18" charset="0"/>
                        </a:rPr>
                        <a:t>: “Pars!”</a:t>
                      </a:r>
                      <a:endParaRPr kumimoji="0" lang="fr-FR"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1" i="0" u="none" strike="noStrike" cap="none" normalizeH="0" baseline="0" dirty="0">
                          <a:ln>
                            <a:noFill/>
                          </a:ln>
                          <a:solidFill>
                            <a:srgbClr val="333333"/>
                          </a:solidFill>
                          <a:effectLst/>
                          <a:latin typeface="Calibri Light"/>
                          <a:cs typeface="Times New Roman" pitchFamily="18" charset="0"/>
                        </a:rPr>
                        <a:t>De nombreux pays</a:t>
                      </a:r>
                      <a:r>
                        <a:rPr kumimoji="0" lang="fr-FR" sz="1800" b="0" i="0" u="none" strike="noStrike" cap="none" normalizeH="0" baseline="0" dirty="0">
                          <a:ln>
                            <a:noFill/>
                          </a:ln>
                          <a:solidFill>
                            <a:srgbClr val="333333"/>
                          </a:solidFill>
                          <a:effectLst/>
                          <a:latin typeface="Calibri Light"/>
                          <a:cs typeface="Times New Roman" pitchFamily="18" charset="0"/>
                        </a:rPr>
                        <a:t>: geste de l’auto-stop</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Langage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333333"/>
                          </a:solidFill>
                          <a:effectLst/>
                          <a:latin typeface="Calibri Light"/>
                          <a:cs typeface="Times New Roman" pitchFamily="18" charset="0"/>
                        </a:rPr>
                        <a:t>“Malaka” </a:t>
                      </a:r>
                      <a:r>
                        <a:rPr kumimoji="0" lang="fr-FR" sz="1800" b="0" i="0" u="none" strike="noStrike" cap="none" normalizeH="0" baseline="0" dirty="0">
                          <a:ln>
                            <a:noFill/>
                          </a:ln>
                          <a:solidFill>
                            <a:srgbClr val="333333"/>
                          </a:solidFill>
                          <a:effectLst/>
                          <a:latin typeface="Calibri Light"/>
                          <a:cs typeface="Times New Roman" pitchFamily="18" charset="0"/>
                        </a:rPr>
                        <a:t>(Grèce) peut être un surnom sympathique dans une minorité de groupes, mais c’est méchant et inexcusable dans la plupart des autres contextes</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29084025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Exercice 2</a:t>
            </a:r>
          </a:p>
        </p:txBody>
      </p:sp>
      <p:sp>
        <p:nvSpPr>
          <p:cNvPr id="4" name="Content Placeholder 3"/>
          <p:cNvSpPr>
            <a:spLocks noGrp="1"/>
          </p:cNvSpPr>
          <p:nvPr>
            <p:ph idx="1"/>
          </p:nvPr>
        </p:nvSpPr>
        <p:spPr/>
        <p:txBody>
          <a:bodyPr/>
          <a:lstStyle/>
          <a:p>
            <a:r>
              <a:rPr lang="fr-FR" sz="2400" dirty="0">
                <a:solidFill>
                  <a:srgbClr val="333333"/>
                </a:solidFill>
                <a:latin typeface="Calibri Light"/>
              </a:rPr>
              <a:t>Sur les diapositives suivantes, vous verrez une image (ou un extrait d'une </a:t>
            </a:r>
            <a:r>
              <a:rPr lang="fr-FR" sz="2400">
                <a:solidFill>
                  <a:srgbClr val="333333"/>
                </a:solidFill>
                <a:latin typeface="Calibri Light"/>
              </a:rPr>
              <a:t>image).</a:t>
            </a:r>
          </a:p>
          <a:p>
            <a:r>
              <a:rPr lang="fr-FR" sz="2400">
                <a:solidFill>
                  <a:srgbClr val="333333"/>
                </a:solidFill>
                <a:latin typeface="Calibri Light"/>
              </a:rPr>
              <a:t>Essayez</a:t>
            </a:r>
            <a:r>
              <a:rPr lang="fr-FR" sz="2400" dirty="0">
                <a:solidFill>
                  <a:srgbClr val="333333"/>
                </a:solidFill>
                <a:latin typeface="Calibri Light"/>
              </a:rPr>
              <a:t>, s'il vous plaît, de trouver ce que la personne est en train de faire ou de </a:t>
            </a:r>
            <a:r>
              <a:rPr lang="fr-FR" sz="2400">
                <a:solidFill>
                  <a:srgbClr val="333333"/>
                </a:solidFill>
                <a:latin typeface="Calibri Light"/>
              </a:rPr>
              <a:t>penser.</a:t>
            </a:r>
          </a:p>
          <a:p>
            <a:r>
              <a:rPr lang="fr-FR" sz="2400">
                <a:solidFill>
                  <a:srgbClr val="333333"/>
                </a:solidFill>
                <a:latin typeface="Calibri Light"/>
              </a:rPr>
              <a:t>S’il-vous-plait </a:t>
            </a:r>
            <a:r>
              <a:rPr lang="fr-FR" sz="2400" dirty="0">
                <a:solidFill>
                  <a:srgbClr val="333333"/>
                </a:solidFill>
                <a:latin typeface="Calibri Light"/>
              </a:rPr>
              <a:t>discuter de vos évaluations dans le groupe!</a:t>
            </a: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ACC8F48D-68D1-4ABF-8391-CB6D8DF5BCFF}"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Homme qui franchit la ligne d'arrivée lors d'un marathon</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Homme en colère</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Homme qui crie au secours car son t-shirt lui a été volé</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Homme qui vénère le soleil</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Calibri Light"/>
              </a:rPr>
              <a:t>Comment cette personne se sent ou qu’est-ce qu’elle fait? Quel est votre degré de certitude ?</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27</a:t>
            </a:fld>
            <a:endParaRPr lang="de-DE" altLang="de-DE"/>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Extrait!</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4"/>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Homme qui franchit la ligne d'arrivée lors d'un marathon</a:t>
            </a:r>
          </a:p>
          <a:p>
            <a:pPr eaLnBrk="1" hangingPunct="1">
              <a:lnSpc>
                <a:spcPct val="105000"/>
              </a:lnSpc>
              <a:spcBef>
                <a:spcPts val="1999"/>
              </a:spcBef>
              <a:spcAft>
                <a:spcPts val="0"/>
              </a:spcAft>
              <a:buClr>
                <a:srgbClr val="004992"/>
              </a:buClr>
              <a:buFont typeface="WingDings"/>
              <a:buAutoNum type="arabicPeriod"/>
            </a:pPr>
            <a:r>
              <a:rPr lang="fr-CH" altLang="de-DE" sz="2400" dirty="0">
                <a:solidFill>
                  <a:srgbClr val="004992"/>
                </a:solidFill>
                <a:latin typeface="Calibri Light"/>
              </a:rPr>
              <a:t>Homme en colère</a:t>
            </a:r>
          </a:p>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Homme qui crie au secours car son t-shirt lui a été volé</a:t>
            </a:r>
          </a:p>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Homme qui vénère le soleil</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28</a:t>
            </a:fld>
            <a:endParaRPr lang="de-DE" altLang="de-DE"/>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Colère!</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4"/>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Plaidoirie finale devant la cour</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Leader des travailleurs qui parle à ses confrères (au 20ème siècle)</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Bagarre sur la place du marché</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Musicien qui chante une chanson d’amour</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Comment cette personne se sent ou qu’est-ce qu’elle fait? Quel est votre degré de certitude?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29</a:t>
            </a:fld>
            <a:endParaRPr lang="de-DE" altLang="de-DE"/>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Extrait!</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3"/>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Plaidoirie finale devant la cour</a:t>
            </a:r>
          </a:p>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Leader des travailleurs qui parle à ses confrères (au 20ème siècle)</a:t>
            </a:r>
          </a:p>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Bagarre sur la place du marché</a:t>
            </a:r>
          </a:p>
          <a:p>
            <a:pPr eaLnBrk="1" hangingPunct="1">
              <a:lnSpc>
                <a:spcPct val="105000"/>
              </a:lnSpc>
              <a:spcBef>
                <a:spcPts val="1999"/>
              </a:spcBef>
              <a:spcAft>
                <a:spcPts val="0"/>
              </a:spcAft>
              <a:buClr>
                <a:srgbClr val="004992"/>
              </a:buClr>
              <a:buFont typeface="WingDings"/>
              <a:buAutoNum type="arabicPeriod"/>
            </a:pPr>
            <a:r>
              <a:rPr lang="fr-CH" altLang="de-DE" sz="2400" dirty="0">
                <a:solidFill>
                  <a:srgbClr val="004992"/>
                </a:solidFill>
                <a:latin typeface="Calibri Light"/>
              </a:rPr>
              <a:t>Musicien qui chante une chanson d’amour</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30</a:t>
            </a:fld>
            <a:endParaRPr lang="de-DE" altLang="de-DE"/>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Passion!</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FR" altLang="de-DE" sz="2400">
                <a:latin typeface="Calibri Light"/>
              </a:rPr>
              <a:t>Instantané d’un criminel de guerre africain recherché (General Dbeki)</a:t>
            </a:r>
          </a:p>
          <a:p>
            <a:pPr eaLnBrk="1" hangingPunct="1">
              <a:lnSpc>
                <a:spcPct val="105000"/>
              </a:lnSpc>
              <a:spcBef>
                <a:spcPts val="1999"/>
              </a:spcBef>
              <a:spcAft>
                <a:spcPts val="0"/>
              </a:spcAft>
              <a:buClr>
                <a:srgbClr val="333333"/>
              </a:buClr>
              <a:buFont typeface="WingDings"/>
              <a:buAutoNum type="arabicPeriod"/>
            </a:pPr>
            <a:r>
              <a:rPr lang="fr-FR" altLang="de-DE" sz="2400">
                <a:latin typeface="Calibri Light"/>
              </a:rPr>
              <a:t>Homme courant un marathon</a:t>
            </a:r>
          </a:p>
          <a:p>
            <a:pPr eaLnBrk="1" hangingPunct="1">
              <a:lnSpc>
                <a:spcPct val="105000"/>
              </a:lnSpc>
              <a:spcBef>
                <a:spcPts val="1999"/>
              </a:spcBef>
              <a:spcAft>
                <a:spcPts val="0"/>
              </a:spcAft>
              <a:buClr>
                <a:srgbClr val="333333"/>
              </a:buClr>
              <a:buFont typeface="WingDings"/>
              <a:buAutoNum type="arabicPeriod"/>
            </a:pPr>
            <a:r>
              <a:rPr lang="fr-FR" altLang="de-DE" sz="2400">
                <a:latin typeface="Calibri Light"/>
              </a:rPr>
              <a:t>Aveugle désespéré</a:t>
            </a:r>
          </a:p>
          <a:p>
            <a:pPr eaLnBrk="1" hangingPunct="1">
              <a:lnSpc>
                <a:spcPct val="105000"/>
              </a:lnSpc>
              <a:spcBef>
                <a:spcPts val="1999"/>
              </a:spcBef>
              <a:spcAft>
                <a:spcPts val="0"/>
              </a:spcAft>
              <a:buClr>
                <a:srgbClr val="333333"/>
              </a:buClr>
              <a:buFont typeface="WingDings"/>
              <a:buAutoNum type="arabicPeriod"/>
            </a:pPr>
            <a:r>
              <a:rPr lang="fr-FR" altLang="de-DE" sz="2400">
                <a:latin typeface="Calibri Light"/>
              </a:rPr>
              <a:t>Politicien américain courant parmi ses gardes du corps</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Comment cette personne se sent ou qu’est-ce qu’elle fait? Quel est votre degré de certitude?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31</a:t>
            </a:fld>
            <a:endParaRPr lang="de-DE" altLang="de-DE"/>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Extrait!</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fr-FR" altLang="de-DE" sz="2400" dirty="0">
                <a:latin typeface="Calibri Light"/>
              </a:rPr>
              <a:t>Instantané d’un criminel de guerre africain recherché (General </a:t>
            </a:r>
            <a:r>
              <a:rPr lang="fr-FR" altLang="de-DE" sz="2400" dirty="0" err="1">
                <a:latin typeface="Calibri Light"/>
              </a:rPr>
              <a:t>Dbeki</a:t>
            </a:r>
            <a:r>
              <a:rPr lang="fr-FR" altLang="de-DE" sz="2400" dirty="0">
                <a:latin typeface="Calibri Light"/>
              </a:rPr>
              <a:t>)</a:t>
            </a:r>
          </a:p>
          <a:p>
            <a:pPr eaLnBrk="1" hangingPunct="1">
              <a:lnSpc>
                <a:spcPct val="105000"/>
              </a:lnSpc>
              <a:spcBef>
                <a:spcPts val="1999"/>
              </a:spcBef>
              <a:spcAft>
                <a:spcPts val="0"/>
              </a:spcAft>
              <a:buClr>
                <a:srgbClr val="004992"/>
              </a:buClr>
              <a:buFont typeface="WingDings"/>
              <a:buAutoNum type="arabicPeriod"/>
            </a:pPr>
            <a:r>
              <a:rPr lang="fr-FR" altLang="de-DE" sz="2400" dirty="0">
                <a:solidFill>
                  <a:srgbClr val="004992"/>
                </a:solidFill>
                <a:latin typeface="Calibri Light"/>
              </a:rPr>
              <a:t>Homme courant un marathon</a:t>
            </a:r>
          </a:p>
          <a:p>
            <a:pPr eaLnBrk="1" hangingPunct="1">
              <a:lnSpc>
                <a:spcPct val="105000"/>
              </a:lnSpc>
              <a:spcBef>
                <a:spcPts val="1999"/>
              </a:spcBef>
              <a:spcAft>
                <a:spcPts val="0"/>
              </a:spcAft>
              <a:buClr>
                <a:srgbClr val="000000"/>
              </a:buClr>
              <a:buFont typeface="WingDings"/>
              <a:buAutoNum type="arabicPeriod"/>
            </a:pPr>
            <a:r>
              <a:rPr lang="fr-FR" altLang="de-DE" sz="2400" dirty="0">
                <a:latin typeface="Calibri Light"/>
              </a:rPr>
              <a:t>Aveugle désespéré</a:t>
            </a:r>
          </a:p>
          <a:p>
            <a:pPr eaLnBrk="1" hangingPunct="1">
              <a:lnSpc>
                <a:spcPct val="105000"/>
              </a:lnSpc>
              <a:spcBef>
                <a:spcPts val="1999"/>
              </a:spcBef>
              <a:spcAft>
                <a:spcPts val="0"/>
              </a:spcAft>
              <a:buClr>
                <a:srgbClr val="000000"/>
              </a:buClr>
              <a:buFont typeface="WingDings"/>
              <a:buAutoNum type="arabicPeriod"/>
            </a:pPr>
            <a:r>
              <a:rPr lang="fr-FR" altLang="de-DE" sz="2400" dirty="0">
                <a:latin typeface="Calibri Light"/>
              </a:rPr>
              <a:t>Politicien américain courant parmi ses gardes du corps</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32</a:t>
            </a:fld>
            <a:endParaRPr lang="de-DE" altLang="de-DE"/>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Text Box 2050"/>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Joueur engagé dans son équipe</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Moine aveugle</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Regard méfiant</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Tir à l'arc</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Comment cette personne se sent ou qu’est-ce qu’elle fait? Quel est votre degré de certitude?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33</a:t>
            </a:fld>
            <a:endParaRPr lang="de-DE" altLang="de-DE"/>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Extrait!</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3"/>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Joueur engagé dans son équipe</a:t>
            </a:r>
          </a:p>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Moine aveugle</a:t>
            </a:r>
          </a:p>
          <a:p>
            <a:pPr eaLnBrk="1" hangingPunct="1">
              <a:lnSpc>
                <a:spcPct val="105000"/>
              </a:lnSpc>
              <a:spcBef>
                <a:spcPts val="1999"/>
              </a:spcBef>
              <a:spcAft>
                <a:spcPts val="0"/>
              </a:spcAft>
              <a:buClr>
                <a:srgbClr val="000000"/>
              </a:buClr>
              <a:buFont typeface="WingDings"/>
              <a:buAutoNum type="arabicPeriod"/>
            </a:pPr>
            <a:r>
              <a:rPr lang="fr-CH" altLang="de-DE" sz="2400" dirty="0">
                <a:latin typeface="Calibri Light"/>
              </a:rPr>
              <a:t>Regard méfiant</a:t>
            </a:r>
          </a:p>
          <a:p>
            <a:pPr eaLnBrk="1" hangingPunct="1">
              <a:lnSpc>
                <a:spcPct val="105000"/>
              </a:lnSpc>
              <a:spcBef>
                <a:spcPts val="1999"/>
              </a:spcBef>
              <a:spcAft>
                <a:spcPts val="0"/>
              </a:spcAft>
              <a:buClr>
                <a:srgbClr val="004992"/>
              </a:buClr>
              <a:buFont typeface="WingDings"/>
              <a:buAutoNum type="arabicPeriod"/>
            </a:pPr>
            <a:r>
              <a:rPr lang="fr-CH" altLang="de-DE" sz="2400" dirty="0">
                <a:solidFill>
                  <a:srgbClr val="004992"/>
                </a:solidFill>
                <a:latin typeface="Calibri Light"/>
              </a:rPr>
              <a:t>Tir </a:t>
            </a:r>
            <a:r>
              <a:rPr lang="fr-CH" altLang="de-DE" sz="2400">
                <a:solidFill>
                  <a:srgbClr val="004992"/>
                </a:solidFill>
                <a:latin typeface="Calibri Light"/>
              </a:rPr>
              <a:t>à l'arc</a:t>
            </a:r>
            <a:endParaRPr lang="fr-CH"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34</a:t>
            </a:fld>
            <a:endParaRPr lang="de-DE" altLang="de-DE"/>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Concentration!</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1026"/>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Commande de boissons au bar</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Entraîneur qui encourage son équipe</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Courtier enragé</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Homme qui décide de se battre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Comment cette personne se sent ou qu’est-ce qu’elle fait? Quel est votre degré de certitude?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35</a:t>
            </a:fld>
            <a:endParaRPr lang="de-DE" altLang="de-DE"/>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Extrait!</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1027"/>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fr-CH" altLang="de-DE" sz="2400">
                <a:solidFill>
                  <a:srgbClr val="004992"/>
                </a:solidFill>
                <a:latin typeface="Calibri Light"/>
              </a:rPr>
              <a:t>Commande de boissons au bar</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Entraîneur qui encourage son équipe</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Courtier enragé</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Homme qui décide de se battre</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36</a:t>
            </a:fld>
            <a:endParaRPr lang="de-DE" altLang="de-DE"/>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err="1"/>
              <a:t>Facultatif</a:t>
            </a:r>
            <a:r>
              <a:rPr lang="de-DE" sz="3600" spc="-5" dirty="0"/>
              <a:t>: Clip vidéo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fr-FR" sz="2400">
                <a:solidFill>
                  <a:srgbClr val="004992"/>
                </a:solidFill>
                <a:latin typeface="Calibri Light"/>
                <a:ea typeface="ＭＳ Ｐゴシック" panose="020B0600070205080204" pitchFamily="34" charset="-128"/>
              </a:rPr>
              <a:t>Facultatif: </a:t>
            </a:r>
            <a:r>
              <a:rPr lang="fr-FR" sz="2400" dirty="0">
                <a:solidFill>
                  <a:srgbClr val="004992"/>
                </a:solidFill>
                <a:latin typeface="Calibri Light"/>
                <a:ea typeface="ＭＳ Ｐゴシック" panose="020B0600070205080204" pitchFamily="34" charset="-128"/>
              </a:rPr>
              <a:t>des présentations en clip vidéo qui aborde le sujet du module son disponible à l’adresse vidéo ci-dessous:</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fr-FR" sz="2400" dirty="0">
                <a:solidFill>
                  <a:srgbClr val="333333"/>
                </a:solidFill>
                <a:latin typeface="Calibri Light"/>
                <a:ea typeface="ＭＳ Ｐゴシック" panose="020B0600070205080204" pitchFamily="34" charset="-128"/>
              </a:rPr>
              <a:t>Après l’extrait vidéo, vous pouvez discuter de comment il est lié au thème du jour.</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ACC8F48D-68D1-4ABF-8391-CB6D8DF5BCFF}" type="slidenum">
              <a:rPr lang="de-DE" altLang="de-DE" smtClean="0"/>
              <a:pPr>
                <a:defRPr/>
              </a:pPr>
              <a:t>37</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[pour les </a:t>
            </a:r>
            <a:r>
              <a:rPr lang="en-US" sz="1800" i="1" spc="-5" dirty="0" err="1">
                <a:solidFill>
                  <a:srgbClr val="333333"/>
                </a:solidFill>
                <a:latin typeface="Calibri Light"/>
                <a:ea typeface="ＭＳ Ｐゴシック" panose="020B0600070205080204" pitchFamily="34" charset="-128"/>
                <a:cs typeface="Verdana"/>
              </a:rPr>
              <a:t>animateur</a:t>
            </a:r>
            <a:r>
              <a:rPr lang="en-US" sz="1800" i="1" spc="-5" dirty="0">
                <a:solidFill>
                  <a:srgbClr val="333333"/>
                </a:solidFill>
                <a:latin typeface="Calibri Light"/>
                <a:ea typeface="ＭＳ Ｐゴシック" panose="020B0600070205080204" pitchFamily="34" charset="-128"/>
                <a:cs typeface="Verdana"/>
              </a:rPr>
              <a:t>:</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fr-FR" sz="1800" dirty="0">
                <a:solidFill>
                  <a:srgbClr val="333333"/>
                </a:solidFill>
                <a:latin typeface="Calibri Light"/>
                <a:ea typeface="ＭＳ Ｐゴシック" panose="020B0600070205080204" pitchFamily="34" charset="-128"/>
              </a:rPr>
              <a:t>Certains extraits de film utilise un langage qui peut ne pas être approprié pour toutes les audiences ou cultures. Veuillez visionner les vidéos avant de les montrer</a:t>
            </a:r>
            <a:r>
              <a:rPr lang="de-DE" sz="180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27683520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1026"/>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Femme qui mange des asticots avec dégoût</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Femme embarrassée baissant les yeux</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Femme qui prie</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Plaisir sadique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Comment cette personne se sent ou qu’est-ce qu’elle fait? Quel est votre degré de certitude?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38</a:t>
            </a:fld>
            <a:endParaRPr lang="de-DE" altLang="de-DE"/>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Extrait!</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Text Box 1028"/>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fr-CH" altLang="de-DE" sz="2400">
                <a:solidFill>
                  <a:srgbClr val="004992"/>
                </a:solidFill>
                <a:latin typeface="Calibri Light"/>
              </a:rPr>
              <a:t>Femme qui mange des asticots avec dégoût</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Femme embarrassée baissant les yeux</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Femme qui prie</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Plaisir sadique</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39</a:t>
            </a:fld>
            <a:endParaRPr lang="de-DE" altLang="de-DE"/>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Dégoût!</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Text Box 6"/>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Avant la bagarre</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Récit d'un poète</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Flirt</a:t>
            </a:r>
          </a:p>
          <a:p>
            <a:pPr eaLnBrk="1" hangingPunct="1">
              <a:lnSpc>
                <a:spcPct val="105000"/>
              </a:lnSpc>
              <a:spcBef>
                <a:spcPts val="1999"/>
              </a:spcBef>
              <a:spcAft>
                <a:spcPts val="0"/>
              </a:spcAft>
              <a:buClr>
                <a:srgbClr val="333333"/>
              </a:buClr>
              <a:buFont typeface="WingDings"/>
              <a:buAutoNum type="arabicPeriod"/>
            </a:pPr>
            <a:r>
              <a:rPr lang="fr-CH" altLang="de-DE" sz="2400" dirty="0">
                <a:latin typeface="Calibri Light"/>
              </a:rPr>
              <a:t>Geste d'insulte</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Comment cette personne se sent ou qu’est-ce qu’elle fait? Quel est votre degré de certitude?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40</a:t>
            </a:fld>
            <a:endParaRPr lang="de-DE" altLang="de-DE"/>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Extrait!</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4"/>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Avant la bagarre</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Récit d'un poète</a:t>
            </a:r>
          </a:p>
          <a:p>
            <a:pPr eaLnBrk="1" hangingPunct="1">
              <a:lnSpc>
                <a:spcPct val="105000"/>
              </a:lnSpc>
              <a:spcBef>
                <a:spcPts val="1999"/>
              </a:spcBef>
              <a:spcAft>
                <a:spcPts val="0"/>
              </a:spcAft>
              <a:buClr>
                <a:srgbClr val="004992"/>
              </a:buClr>
              <a:buFont typeface="WingDings"/>
              <a:buAutoNum type="arabicPeriod"/>
            </a:pPr>
            <a:r>
              <a:rPr lang="fr-CH" altLang="de-DE" sz="2400">
                <a:solidFill>
                  <a:srgbClr val="004992"/>
                </a:solidFill>
                <a:latin typeface="Calibri Light"/>
              </a:rPr>
              <a:t>Flirt</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Geste d'insulte</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41</a:t>
            </a:fld>
            <a:endParaRPr lang="de-DE" altLang="de-DE"/>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Text Box 1030"/>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Mariée disant “oui” lors de son mariage</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Femme dans un bar</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Femme qui montre fièrement son alliance</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Femme qui se plaint au sujet de son ticket de parking</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Comment cette personne se sent ou qu’est-ce qu’elle fait? Quel est votre degré de certitude?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42</a:t>
            </a:fld>
            <a:endParaRPr lang="de-DE" altLang="de-DE"/>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Extrait!</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Text Box 4"/>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Mariée disant “oui” lors de son mariage</a:t>
            </a:r>
          </a:p>
          <a:p>
            <a:pPr eaLnBrk="1" hangingPunct="1">
              <a:lnSpc>
                <a:spcPct val="105000"/>
              </a:lnSpc>
              <a:spcBef>
                <a:spcPts val="1999"/>
              </a:spcBef>
              <a:spcAft>
                <a:spcPts val="0"/>
              </a:spcAft>
              <a:buClr>
                <a:srgbClr val="004992"/>
              </a:buClr>
              <a:buFont typeface="WingDings"/>
              <a:buAutoNum type="arabicPeriod"/>
            </a:pPr>
            <a:r>
              <a:rPr lang="fr-CH" altLang="de-DE" sz="2400">
                <a:solidFill>
                  <a:srgbClr val="004992"/>
                </a:solidFill>
                <a:latin typeface="Calibri Light"/>
              </a:rPr>
              <a:t>Femme dans un bar</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Femme qui montre fièrement son alliance</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Femme qui se plaint au sujet de son ticket de parking</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43</a:t>
            </a:fld>
            <a:endParaRPr lang="de-DE" altLang="de-DE"/>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Joie!</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Text Box 8"/>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Supporter agressif (hooligan)</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Tenancier de bar jovial</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Bagarre</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Joueur célébrant un but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Comment cette personne se sent ou qu’est-ce qu’elle fait? Quel est votre degré de certitude?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44</a:t>
            </a:fld>
            <a:endParaRPr lang="de-DE" altLang="de-DE"/>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Extrait!</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1028"/>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Supporter agressif (hooligan)</a:t>
            </a:r>
          </a:p>
          <a:p>
            <a:pPr eaLnBrk="1" hangingPunct="1">
              <a:lnSpc>
                <a:spcPct val="105000"/>
              </a:lnSpc>
              <a:spcBef>
                <a:spcPts val="1999"/>
              </a:spcBef>
              <a:spcAft>
                <a:spcPts val="0"/>
              </a:spcAft>
              <a:buClr>
                <a:srgbClr val="004992"/>
              </a:buClr>
              <a:buFont typeface="WingDings"/>
              <a:buAutoNum type="arabicPeriod"/>
            </a:pPr>
            <a:r>
              <a:rPr lang="fr-CH" altLang="de-DE" sz="2400">
                <a:solidFill>
                  <a:srgbClr val="004992"/>
                </a:solidFill>
                <a:latin typeface="Calibri Light"/>
              </a:rPr>
              <a:t>Tenancier de bar jovial</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Bagarre</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Joueur célébrant un but</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45</a:t>
            </a:fld>
            <a:endParaRPr lang="de-DE" altLang="de-DE"/>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Joie!</a:t>
            </a:r>
            <a:endParaRPr lang="en-GB"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Text Box 1026"/>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Survivants d'un accident dans une mine</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Travailleurs en pause</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La grève échouée</a:t>
            </a:r>
          </a:p>
          <a:p>
            <a:pPr eaLnBrk="1" hangingPunct="1">
              <a:lnSpc>
                <a:spcPct val="105000"/>
              </a:lnSpc>
              <a:spcBef>
                <a:spcPts val="1999"/>
              </a:spcBef>
              <a:spcAft>
                <a:spcPts val="0"/>
              </a:spcAft>
              <a:buClr>
                <a:srgbClr val="333333"/>
              </a:buClr>
              <a:buFont typeface="WingDings"/>
              <a:buAutoNum type="arabicPeriod"/>
            </a:pPr>
            <a:r>
              <a:rPr lang="fr-CH" altLang="de-DE" sz="2400">
                <a:latin typeface="Calibri Light"/>
              </a:rPr>
              <a:t>Déguisement drôle (mineur)</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Comment cette personne se sent ou qu’est-ce qu’elle fait? Quel est votre degré de certitude?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46</a:t>
            </a:fld>
            <a:endParaRPr lang="de-DE" altLang="de-DE"/>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Extrait!</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4"/>
          <p:cNvSpPr txBox="1">
            <a:spLocks noChangeArrowheads="1"/>
          </p:cNvSpPr>
          <p:nvPr/>
        </p:nvSpPr>
        <p:spPr bwMode="auto">
          <a:xfrm>
            <a:off x="5486400" y="2660904"/>
            <a:ext cx="626364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Survivants d'un accident dans une mine</a:t>
            </a:r>
          </a:p>
          <a:p>
            <a:pPr eaLnBrk="1" hangingPunct="1">
              <a:lnSpc>
                <a:spcPct val="105000"/>
              </a:lnSpc>
              <a:spcBef>
                <a:spcPts val="1999"/>
              </a:spcBef>
              <a:spcAft>
                <a:spcPts val="0"/>
              </a:spcAft>
              <a:buClr>
                <a:srgbClr val="004992"/>
              </a:buClr>
              <a:buFont typeface="WingDings"/>
              <a:buAutoNum type="arabicPeriod"/>
            </a:pPr>
            <a:r>
              <a:rPr lang="fr-CH" altLang="de-DE" sz="2400">
                <a:solidFill>
                  <a:srgbClr val="004992"/>
                </a:solidFill>
                <a:latin typeface="Calibri Light"/>
              </a:rPr>
              <a:t>Travailleurs en pause</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La grève échouée</a:t>
            </a:r>
          </a:p>
          <a:p>
            <a:pPr eaLnBrk="1" hangingPunct="1">
              <a:lnSpc>
                <a:spcPct val="105000"/>
              </a:lnSpc>
              <a:spcBef>
                <a:spcPts val="1999"/>
              </a:spcBef>
              <a:spcAft>
                <a:spcPts val="0"/>
              </a:spcAft>
              <a:buClr>
                <a:srgbClr val="000000"/>
              </a:buClr>
              <a:buFont typeface="WingDings"/>
              <a:buAutoNum type="arabicPeriod"/>
            </a:pPr>
            <a:r>
              <a:rPr lang="fr-CH" altLang="de-DE" sz="2400">
                <a:latin typeface="Calibri Light"/>
              </a:rPr>
              <a:t>Déguisement drôle (mineur)</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47</a:t>
            </a:fld>
            <a:endParaRPr lang="de-DE" altLang="de-DE"/>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Text Box 1027"/>
          <p:cNvSpPr txBox="1">
            <a:spLocks noChangeArrowheads="1"/>
          </p:cNvSpPr>
          <p:nvPr/>
        </p:nvSpPr>
        <p:spPr bwMode="auto">
          <a:xfrm>
            <a:off x="408955" y="4495800"/>
            <a:ext cx="113760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CH" altLang="de-DE" sz="2400">
                <a:latin typeface="Calibri Light"/>
              </a:rPr>
              <a:t>Homme qui lit:</a:t>
            </a:r>
          </a:p>
          <a:p>
            <a:pPr eaLnBrk="1" hangingPunct="1">
              <a:spcBef>
                <a:spcPct val="0"/>
              </a:spcBef>
              <a:buClrTx/>
              <a:buFontTx/>
              <a:buChar char="•"/>
            </a:pPr>
            <a:r>
              <a:rPr lang="fr-CH" altLang="de-DE" sz="2400">
                <a:latin typeface="Calibri Light"/>
              </a:rPr>
              <a:t>Une lettre d'amour (rougit sur l’image suivante)</a:t>
            </a:r>
          </a:p>
          <a:p>
            <a:pPr eaLnBrk="1" hangingPunct="1">
              <a:spcBef>
                <a:spcPct val="0"/>
              </a:spcBef>
              <a:buClrTx/>
              <a:buFontTx/>
              <a:buChar char="•"/>
            </a:pPr>
            <a:r>
              <a:rPr lang="fr-CH" altLang="de-DE" sz="2400">
                <a:latin typeface="Calibri Light"/>
              </a:rPr>
              <a:t>Un article intéressant (il prend des notes sur l'image suivante)</a:t>
            </a:r>
          </a:p>
          <a:p>
            <a:pPr eaLnBrk="1" hangingPunct="1">
              <a:spcBef>
                <a:spcPct val="0"/>
              </a:spcBef>
              <a:buClrTx/>
              <a:buFontTx/>
              <a:buChar char="•"/>
            </a:pPr>
            <a:r>
              <a:rPr lang="fr-CH" altLang="de-DE" sz="2400">
                <a:latin typeface="Calibri Light"/>
              </a:rPr>
              <a:t>Une lettre de refus (colère sur l'image suivante)</a:t>
            </a:r>
          </a:p>
          <a:p>
            <a:pPr eaLnBrk="1" hangingPunct="1">
              <a:spcBef>
                <a:spcPct val="0"/>
              </a:spcBef>
              <a:buClrTx/>
              <a:buFontTx/>
              <a:buChar char="•"/>
            </a:pPr>
            <a:r>
              <a:rPr lang="fr-CH" altLang="de-DE" sz="2400">
                <a:latin typeface="Calibri Light"/>
              </a:rPr>
              <a:t>Des gags (il rit sur l'image suivante)</a:t>
            </a:r>
          </a:p>
          <a:p>
            <a:pPr eaLnBrk="1" hangingPunct="1">
              <a:spcBef>
                <a:spcPct val="0"/>
              </a:spcBef>
              <a:buClrTx/>
              <a:buFontTx/>
              <a:buChar char="•"/>
            </a:pPr>
            <a:endParaRPr lang="fr-CH" altLang="de-DE" sz="240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latin typeface="Calibri Light"/>
              </a:rPr>
              <a:t>Comment cette personne se sent ou qu’est-ce qu’elle fait? Quel est votre degré de certitude?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48</a:t>
            </a:fld>
            <a:endParaRPr lang="de-DE" altLang="de-DE"/>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Text Box 4"/>
          <p:cNvSpPr txBox="1">
            <a:spLocks noChangeArrowheads="1"/>
          </p:cNvSpPr>
          <p:nvPr/>
        </p:nvSpPr>
        <p:spPr bwMode="auto">
          <a:xfrm>
            <a:off x="408955" y="4495800"/>
            <a:ext cx="113760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CH" altLang="de-DE" sz="2400" dirty="0">
                <a:latin typeface="Calibri Light"/>
              </a:rPr>
              <a:t>Homme qui lit:</a:t>
            </a:r>
          </a:p>
          <a:p>
            <a:pPr eaLnBrk="1" hangingPunct="1">
              <a:spcBef>
                <a:spcPct val="0"/>
              </a:spcBef>
              <a:buClrTx/>
              <a:buFontTx/>
              <a:buChar char="•"/>
            </a:pPr>
            <a:r>
              <a:rPr lang="fr-CH" altLang="de-DE" sz="2400" dirty="0">
                <a:latin typeface="Calibri Light"/>
              </a:rPr>
              <a:t>Une lettre d'amour (rougit sur l’image suivante)</a:t>
            </a:r>
          </a:p>
          <a:p>
            <a:pPr eaLnBrk="1" hangingPunct="1">
              <a:spcBef>
                <a:spcPct val="0"/>
              </a:spcBef>
              <a:buClrTx/>
              <a:buFontTx/>
              <a:buChar char="•"/>
            </a:pPr>
            <a:r>
              <a:rPr lang="fr-CH" altLang="de-DE" sz="2400" dirty="0">
                <a:latin typeface="Calibri Light"/>
              </a:rPr>
              <a:t>Un article intéressant (il prend des notes sur l'image suivante)</a:t>
            </a:r>
          </a:p>
          <a:p>
            <a:pPr eaLnBrk="1" hangingPunct="1">
              <a:spcBef>
                <a:spcPct val="0"/>
              </a:spcBef>
              <a:buClr>
                <a:srgbClr val="004992"/>
              </a:buClr>
              <a:buFontTx/>
              <a:buChar char="•"/>
            </a:pPr>
            <a:r>
              <a:rPr lang="fr-CH" altLang="de-DE" sz="2400" dirty="0">
                <a:solidFill>
                  <a:srgbClr val="004992"/>
                </a:solidFill>
                <a:latin typeface="Calibri Light"/>
              </a:rPr>
              <a:t>Une lettre de refus (colère sur l'image suivante)</a:t>
            </a:r>
          </a:p>
          <a:p>
            <a:pPr eaLnBrk="1" hangingPunct="1">
              <a:spcBef>
                <a:spcPct val="0"/>
              </a:spcBef>
              <a:buClrTx/>
              <a:buFontTx/>
              <a:buChar char="•"/>
            </a:pPr>
            <a:r>
              <a:rPr lang="fr-CH" altLang="de-DE" sz="2400" dirty="0">
                <a:latin typeface="Calibri Light"/>
              </a:rPr>
              <a:t>Des gags (il rit sur l'image suivante)</a:t>
            </a:r>
          </a:p>
          <a:p>
            <a:pPr eaLnBrk="1" hangingPunct="1">
              <a:spcBef>
                <a:spcPct val="0"/>
              </a:spcBef>
              <a:buClrTx/>
              <a:buFontTx/>
              <a:buChar char="•"/>
            </a:pPr>
            <a:endParaRPr lang="fr-CH" altLang="de-DE"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49</a:t>
            </a:fld>
            <a:endParaRPr lang="de-DE" altLang="de-DE"/>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Calibri Light"/>
              </a:rPr>
              <a:t>Première conclusion!</a:t>
            </a:r>
          </a:p>
        </p:txBody>
      </p:sp>
      <p:sp>
        <p:nvSpPr>
          <p:cNvPr id="108546" name="Rectangle 2"/>
          <p:cNvSpPr>
            <a:spLocks noGrp="1" noChangeArrowheads="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Les expressions faciales et les gestes ne sont pas toujours explicites!</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Calibri Light"/>
              </a:rPr>
              <a:t>Première conclusion!</a:t>
            </a:r>
          </a:p>
        </p:txBody>
      </p:sp>
      <p:sp>
        <p:nvSpPr>
          <p:cNvPr id="108546" name="Rectangle 2"/>
          <p:cNvSpPr>
            <a:spLocks noGrp="1" noChangeArrowheads="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Les expressions faciales et les gestes ne sont pas toujours explicites!</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De nombreuses personnes ne présentent pas d’émotions faciales, par nature ou à cause d’une maladie (la maladie de Parkinson), ce qui rend plus difficile l’appréhension de leur ressenti.</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51</a:t>
            </a:fld>
            <a:endParaRPr lang="de-DE" altLang="de-DE"/>
          </a:p>
        </p:txBody>
      </p:sp>
    </p:spTree>
    <p:extLst>
      <p:ext uri="{BB962C8B-B14F-4D97-AF65-F5344CB8AC3E}">
        <p14:creationId xmlns:p14="http://schemas.microsoft.com/office/powerpoint/2010/main" val="33290246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Calibri Light"/>
              </a:rPr>
              <a:t>Première conclusion!</a:t>
            </a:r>
          </a:p>
        </p:txBody>
      </p:sp>
      <p:sp>
        <p:nvSpPr>
          <p:cNvPr id="108546" name="Rectangle 2"/>
          <p:cNvSpPr>
            <a:spLocks noGrp="1" noChangeArrowheads="1"/>
          </p:cNvSpPr>
          <p:nvPr>
            <p:ph idx="1"/>
          </p:nvPr>
        </p:nvSpPr>
        <p:spPr/>
        <p:txBody>
          <a:bodyPr/>
          <a:lstStyle/>
          <a:p>
            <a:pPr marL="342900" lvl="0" indent="-342900" defTabSz="914400" fontAlgn="base">
              <a:buClr>
                <a:srgbClr val="000000"/>
              </a:buClr>
              <a:buFont typeface="WingDings"/>
              <a:buChar char=""/>
            </a:pPr>
            <a:r>
              <a:rPr lang="fr-CH" altLang="de-DE" sz="2400">
                <a:solidFill>
                  <a:srgbClr val="333333"/>
                </a:solidFill>
                <a:latin typeface="Calibri Light"/>
                <a:cs typeface="Times New Roman" panose="02020603050405020304" pitchFamily="18" charset="0"/>
              </a:rPr>
              <a:t>Les expressions faciales et les gestes ne sont pas toujours explicites!</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De nombreuses personnes ne présentent pas d’émotions faciales, par nature ou à cause d’une maladie (la maladie de Parkinson), ce qui rend plus difficile l’appréhension de leur ressenti.</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Des informations complémentaires (situation, connaissance de base de la personne) devraient être prises en considération avant l’interprétation des expressions faciales et des gestes.</a:t>
            </a:r>
            <a:endParaRPr lang="fr-CH"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52</a:t>
            </a:fld>
            <a:endParaRPr lang="de-DE" altLang="de-DE"/>
          </a:p>
        </p:txBody>
      </p:sp>
    </p:spTree>
    <p:extLst>
      <p:ext uri="{BB962C8B-B14F-4D97-AF65-F5344CB8AC3E}">
        <p14:creationId xmlns:p14="http://schemas.microsoft.com/office/powerpoint/2010/main" val="10803278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Série d’exercice 3</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fr-CH" altLang="de-DE" sz="2400">
                <a:solidFill>
                  <a:srgbClr val="333333"/>
                </a:solidFill>
                <a:latin typeface="Calibri Light"/>
                <a:cs typeface="Times New Roman" panose="02020603050405020304" pitchFamily="18" charset="0"/>
              </a:rPr>
              <a:t>Voici une séquence d’images.</a:t>
            </a:r>
          </a:p>
          <a:p>
            <a:pPr marL="342900" lvl="0" indent="-342900" defTabSz="914400" fontAlgn="base">
              <a:buClr>
                <a:srgbClr val="000000"/>
              </a:buClr>
              <a:buFont typeface="WingDings"/>
              <a:buChar char=""/>
              <a:defRPr/>
            </a:pPr>
            <a:r>
              <a:rPr lang="fr-CH" altLang="de-DE" sz="2400" dirty="0">
                <a:solidFill>
                  <a:srgbClr val="333333"/>
                </a:solidFill>
                <a:latin typeface="Calibri Light"/>
                <a:cs typeface="Times New Roman" panose="02020603050405020304" pitchFamily="18" charset="0"/>
              </a:rPr>
              <a:t>Les images N°1-3 sont présentées en ordre inverse, voici tout d’abord l’image N°3 montrée en premier.</a:t>
            </a:r>
          </a:p>
          <a:p>
            <a:pPr marL="342900" lvl="0" indent="-342900" defTabSz="914400" fontAlgn="base">
              <a:buClr>
                <a:srgbClr val="000000"/>
              </a:buClr>
              <a:buFont typeface="WingDings"/>
              <a:buChar char=""/>
              <a:defRPr/>
            </a:pPr>
            <a:r>
              <a:rPr lang="fr-CH" altLang="de-DE" sz="2400" dirty="0">
                <a:solidFill>
                  <a:srgbClr val="333333"/>
                </a:solidFill>
                <a:latin typeface="Calibri Light"/>
                <a:cs typeface="Times New Roman" panose="02020603050405020304" pitchFamily="18" charset="0"/>
              </a:rPr>
              <a:t>Après chaque image, on va vous demander laquelle des trois alternatives correspond logiquement le mieux.</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pense faire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54</a:t>
            </a:fld>
            <a:endParaRPr lang="de-DE" altLang="de-DE"/>
          </a:p>
        </p:txBody>
      </p:sp>
      <p:pic>
        <p:nvPicPr>
          <p:cNvPr id="17"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1"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3"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pense faire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55</a:t>
            </a:fld>
            <a:endParaRPr lang="de-DE" altLang="de-DE"/>
          </a:p>
        </p:txBody>
      </p:sp>
      <p:pic>
        <p:nvPicPr>
          <p:cNvPr id="19"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3"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6"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7"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pense faire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56</a:t>
            </a:fld>
            <a:endParaRPr lang="de-DE" altLang="de-DE"/>
          </a:p>
        </p:txBody>
      </p:sp>
      <p:pic>
        <p:nvPicPr>
          <p:cNvPr id="21"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0"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1"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2"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La réponse correcte est 4c!</a:t>
            </a:r>
            <a:endParaRPr lang="fr-CH" altLang="de-DE" sz="3600" dirty="0">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ACC8F48D-68D1-4ABF-8391-CB6D8DF5BCFF}" type="slidenum">
              <a:rPr lang="de-DE" altLang="de-DE" smtClean="0"/>
              <a:pPr>
                <a:defRPr/>
              </a:pPr>
              <a:t>57</a:t>
            </a:fld>
            <a:endParaRPr lang="de-DE" altLang="de-DE"/>
          </a:p>
        </p:txBody>
      </p:sp>
      <p:pic>
        <p:nvPicPr>
          <p:cNvPr id="15"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7"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8"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9"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0"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1"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cette femme?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58</a:t>
            </a:fld>
            <a:endParaRPr lang="de-DE" altLang="de-DE"/>
          </a:p>
        </p:txBody>
      </p:sp>
      <p:pic>
        <p:nvPicPr>
          <p:cNvPr id="17"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cette femme?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59</a:t>
            </a:fld>
            <a:endParaRPr lang="de-DE" altLang="de-DE"/>
          </a:p>
        </p:txBody>
      </p:sp>
      <p:pic>
        <p:nvPicPr>
          <p:cNvPr id="19"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6"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7"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cette femme?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60</a:t>
            </a:fld>
            <a:endParaRPr lang="de-DE" altLang="de-DE"/>
          </a:p>
        </p:txBody>
      </p:sp>
      <p:pic>
        <p:nvPicPr>
          <p:cNvPr id="21"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2"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3"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0"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1"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2"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1026"/>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La réponse correcte est 4a!</a:t>
            </a:r>
            <a:endParaRPr lang="fr-CH" altLang="de-DE" sz="3600" dirty="0">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681D62C-BDA5-4A35-9259-E626E7553B50}" type="slidenum">
              <a:rPr lang="de-DE" altLang="de-DE" smtClean="0"/>
              <a:pPr>
                <a:defRPr/>
              </a:pPr>
              <a:t>61</a:t>
            </a:fld>
            <a:endParaRPr lang="de-DE" altLang="de-DE"/>
          </a:p>
        </p:txBody>
      </p:sp>
      <p:pic>
        <p:nvPicPr>
          <p:cNvPr id="14"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62</a:t>
            </a:fld>
            <a:endParaRPr lang="de-DE" altLang="de-DE"/>
          </a:p>
        </p:txBody>
      </p:sp>
      <p:pic>
        <p:nvPicPr>
          <p:cNvPr id="17"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1"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63</a:t>
            </a:fld>
            <a:endParaRPr lang="de-DE" altLang="de-DE"/>
          </a:p>
        </p:txBody>
      </p:sp>
      <p:pic>
        <p:nvPicPr>
          <p:cNvPr id="19"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6"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7"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64</a:t>
            </a:fld>
            <a:endParaRPr lang="de-DE" altLang="de-DE"/>
          </a:p>
        </p:txBody>
      </p:sp>
      <p:pic>
        <p:nvPicPr>
          <p:cNvPr id="21"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0"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1"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2"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La réponse correcte est 4c!</a:t>
            </a:r>
            <a:endParaRPr lang="fr-CH" altLang="de-DE" sz="3600" dirty="0">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681D62C-BDA5-4A35-9259-E626E7553B50}" type="slidenum">
              <a:rPr lang="de-DE" altLang="de-DE" smtClean="0"/>
              <a:pPr>
                <a:defRPr/>
              </a:pPr>
              <a:t>65</a:t>
            </a:fld>
            <a:endParaRPr lang="de-DE" altLang="de-DE"/>
          </a:p>
        </p:txBody>
      </p:sp>
      <p:pic>
        <p:nvPicPr>
          <p:cNvPr id="14"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8"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0"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Qu’est-ce que cette femme s’apprête-t-elle à faire?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66</a:t>
            </a:fld>
            <a:endParaRPr lang="de-DE" altLang="de-DE"/>
          </a:p>
        </p:txBody>
      </p:sp>
      <p:pic>
        <p:nvPicPr>
          <p:cNvPr id="17"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1"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Qu’est-ce que cette femme s’apprête-t-elle à faire?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67</a:t>
            </a:fld>
            <a:endParaRPr lang="de-DE" altLang="de-DE"/>
          </a:p>
        </p:txBody>
      </p:sp>
      <p:pic>
        <p:nvPicPr>
          <p:cNvPr id="19"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3"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6"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7"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Qu’est-ce que cette femme s’apprête-t-elle à faire?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68</a:t>
            </a:fld>
            <a:endParaRPr lang="de-DE" altLang="de-DE"/>
          </a:p>
        </p:txBody>
      </p:sp>
      <p:pic>
        <p:nvPicPr>
          <p:cNvPr id="21"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30"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1"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2"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La réponse correcte est 4a!</a:t>
            </a:r>
            <a:endParaRPr lang="fr-CH" altLang="de-DE" sz="3600" dirty="0">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681D62C-BDA5-4A35-9259-E626E7553B50}" type="slidenum">
              <a:rPr lang="de-DE" altLang="de-DE" smtClean="0"/>
              <a:pPr>
                <a:defRPr/>
              </a:pPr>
              <a:t>69</a:t>
            </a:fld>
            <a:endParaRPr lang="de-DE" altLang="de-DE"/>
          </a:p>
        </p:txBody>
      </p:sp>
      <p:pic>
        <p:nvPicPr>
          <p:cNvPr id="14"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10"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6"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8"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cette femme?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70</a:t>
            </a:fld>
            <a:endParaRPr lang="de-DE" altLang="de-DE"/>
          </a:p>
        </p:txBody>
      </p:sp>
      <p:pic>
        <p:nvPicPr>
          <p:cNvPr id="17"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1"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cette femme?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71</a:t>
            </a:fld>
            <a:endParaRPr lang="de-DE" altLang="de-DE"/>
          </a:p>
        </p:txBody>
      </p:sp>
      <p:pic>
        <p:nvPicPr>
          <p:cNvPr id="19"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cette femme?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72</a:t>
            </a:fld>
            <a:endParaRPr lang="de-DE" altLang="de-DE"/>
          </a:p>
        </p:txBody>
      </p:sp>
      <p:pic>
        <p:nvPicPr>
          <p:cNvPr id="21"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31"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32"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La réponse correcte est 4b!</a:t>
            </a:r>
            <a:endParaRPr lang="fr-CH" altLang="de-DE" sz="3600" dirty="0">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681D62C-BDA5-4A35-9259-E626E7553B50}" type="slidenum">
              <a:rPr lang="de-DE" altLang="de-DE" smtClean="0"/>
              <a:pPr>
                <a:defRPr/>
              </a:pPr>
              <a:t>73</a:t>
            </a:fld>
            <a:endParaRPr lang="de-DE" altLang="de-DE"/>
          </a:p>
        </p:txBody>
      </p:sp>
      <p:pic>
        <p:nvPicPr>
          <p:cNvPr id="14"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cette femme?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74</a:t>
            </a:fld>
            <a:endParaRPr lang="de-DE" altLang="de-DE"/>
          </a:p>
        </p:txBody>
      </p:sp>
      <p:pic>
        <p:nvPicPr>
          <p:cNvPr id="19"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3"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cette femme?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75</a:t>
            </a:fld>
            <a:endParaRPr lang="de-DE" altLang="de-DE"/>
          </a:p>
        </p:txBody>
      </p:sp>
      <p:pic>
        <p:nvPicPr>
          <p:cNvPr id="20"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4"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5"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8"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25319974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cette femme?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76</a:t>
            </a:fld>
            <a:endParaRPr lang="de-DE" altLang="de-DE"/>
          </a:p>
        </p:txBody>
      </p:sp>
      <p:pic>
        <p:nvPicPr>
          <p:cNvPr id="21"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8"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31"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extLst>
      <p:ext uri="{BB962C8B-B14F-4D97-AF65-F5344CB8AC3E}">
        <p14:creationId xmlns:p14="http://schemas.microsoft.com/office/powerpoint/2010/main" val="34285004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La réponse correcte est 4b!</a:t>
            </a:r>
            <a:endParaRPr lang="fr-CH" altLang="de-DE" sz="3600" dirty="0">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681D62C-BDA5-4A35-9259-E626E7553B50}" type="slidenum">
              <a:rPr lang="de-DE" altLang="de-DE" smtClean="0"/>
              <a:pPr>
                <a:defRPr/>
              </a:pPr>
              <a:t>77</a:t>
            </a:fld>
            <a:endParaRPr lang="de-DE" altLang="de-DE"/>
          </a:p>
        </p:txBody>
      </p:sp>
      <p:pic>
        <p:nvPicPr>
          <p:cNvPr id="14"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1"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 garçon?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78</a:t>
            </a:fld>
            <a:endParaRPr lang="de-DE" altLang="de-DE"/>
          </a:p>
        </p:txBody>
      </p:sp>
      <p:pic>
        <p:nvPicPr>
          <p:cNvPr id="17"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 garçon?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79</a:t>
            </a:fld>
            <a:endParaRPr lang="de-DE" altLang="de-DE"/>
          </a:p>
        </p:txBody>
      </p:sp>
      <p:pic>
        <p:nvPicPr>
          <p:cNvPr id="19"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 garçon?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80</a:t>
            </a:fld>
            <a:endParaRPr lang="de-DE" altLang="de-DE"/>
          </a:p>
        </p:txBody>
      </p:sp>
      <p:pic>
        <p:nvPicPr>
          <p:cNvPr id="21"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8"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1"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La réponse correcte est 4a!</a:t>
            </a:r>
            <a:endParaRPr lang="fr-CH" altLang="de-DE" sz="3600" dirty="0">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681D62C-BDA5-4A35-9259-E626E7553B50}" type="slidenum">
              <a:rPr lang="de-DE" altLang="de-DE" smtClean="0"/>
              <a:pPr>
                <a:defRPr/>
              </a:pPr>
              <a:t>81</a:t>
            </a:fld>
            <a:endParaRPr lang="de-DE" altLang="de-DE"/>
          </a:p>
        </p:txBody>
      </p:sp>
      <p:pic>
        <p:nvPicPr>
          <p:cNvPr id="14"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compte faire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82</a:t>
            </a:fld>
            <a:endParaRPr lang="de-DE" altLang="de-DE"/>
          </a:p>
        </p:txBody>
      </p:sp>
      <p:pic>
        <p:nvPicPr>
          <p:cNvPr id="17"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1"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compte faire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83</a:t>
            </a:fld>
            <a:endParaRPr lang="de-DE" altLang="de-DE"/>
          </a:p>
        </p:txBody>
      </p:sp>
      <p:pic>
        <p:nvPicPr>
          <p:cNvPr id="19"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compte faire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84</a:t>
            </a:fld>
            <a:endParaRPr lang="de-DE" altLang="de-DE"/>
          </a:p>
        </p:txBody>
      </p:sp>
      <p:pic>
        <p:nvPicPr>
          <p:cNvPr id="21"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8"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1"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La réponse correcte est 4b!</a:t>
            </a:r>
            <a:endParaRPr lang="fr-CH" altLang="de-DE" sz="3600" dirty="0">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681D62C-BDA5-4A35-9259-E626E7553B50}" type="slidenum">
              <a:rPr lang="de-DE" altLang="de-DE" smtClean="0"/>
              <a:pPr>
                <a:defRPr/>
              </a:pPr>
              <a:t>85</a:t>
            </a:fld>
            <a:endParaRPr lang="de-DE" altLang="de-DE"/>
          </a:p>
        </p:txBody>
      </p:sp>
      <p:pic>
        <p:nvPicPr>
          <p:cNvPr id="14"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compte faire cette femme?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86</a:t>
            </a:fld>
            <a:endParaRPr lang="de-DE" altLang="de-DE"/>
          </a:p>
        </p:txBody>
      </p:sp>
      <p:pic>
        <p:nvPicPr>
          <p:cNvPr id="17"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1"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compte faire cette femme?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87</a:t>
            </a:fld>
            <a:endParaRPr lang="de-DE" altLang="de-DE"/>
          </a:p>
        </p:txBody>
      </p:sp>
      <p:pic>
        <p:nvPicPr>
          <p:cNvPr id="19"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compte faire cette femme?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88</a:t>
            </a:fld>
            <a:endParaRPr lang="de-DE" altLang="de-DE"/>
          </a:p>
        </p:txBody>
      </p:sp>
      <p:pic>
        <p:nvPicPr>
          <p:cNvPr id="21"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8"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1"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La réponse correcte est 4a!</a:t>
            </a:r>
            <a:endParaRPr lang="fr-CH" altLang="de-DE" sz="3600" dirty="0">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681D62C-BDA5-4A35-9259-E626E7553B50}" type="slidenum">
              <a:rPr lang="de-DE" altLang="de-DE" smtClean="0"/>
              <a:pPr>
                <a:defRPr/>
              </a:pPr>
              <a:t>89</a:t>
            </a:fld>
            <a:endParaRPr lang="de-DE" altLang="de-DE"/>
          </a:p>
        </p:txBody>
      </p:sp>
      <p:pic>
        <p:nvPicPr>
          <p:cNvPr id="14"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90</a:t>
            </a:fld>
            <a:endParaRPr lang="de-DE" altLang="de-DE"/>
          </a:p>
        </p:txBody>
      </p:sp>
      <p:pic>
        <p:nvPicPr>
          <p:cNvPr id="17"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1"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91</a:t>
            </a:fld>
            <a:endParaRPr lang="de-DE" altLang="de-DE"/>
          </a:p>
        </p:txBody>
      </p:sp>
      <p:pic>
        <p:nvPicPr>
          <p:cNvPr id="19"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l’intention de cet homme?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92</a:t>
            </a:fld>
            <a:endParaRPr lang="de-DE" altLang="de-DE"/>
          </a:p>
        </p:txBody>
      </p:sp>
      <p:pic>
        <p:nvPicPr>
          <p:cNvPr id="21"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8"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1"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fr-FR" altLang="de-DE" sz="2000">
                <a:solidFill>
                  <a:srgbClr val="333333"/>
                </a:solidFill>
                <a:latin typeface="Calibri Light"/>
              </a:rPr>
              <a:t>Comment se poursuit l’histoire?</a:t>
            </a:r>
          </a:p>
          <a:p>
            <a:pPr algn="ctr" eaLnBrk="1" hangingPunct="1">
              <a:spcBef>
                <a:spcPts val="1200"/>
              </a:spcBef>
              <a:spcAft>
                <a:spcPts val="0"/>
              </a:spcAft>
              <a:buClrTx/>
              <a:buNone/>
            </a:pPr>
            <a:r>
              <a:rPr lang="fr-FR" altLang="de-DE" sz="2000">
                <a:solidFill>
                  <a:srgbClr val="333333"/>
                </a:solidFill>
                <a:latin typeface="Calibri Light"/>
              </a:rPr>
              <a:t>Discutez la vraisemblance des différentes options proposées:</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1026"/>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La réponse correcte est 4b!</a:t>
            </a:r>
            <a:endParaRPr lang="fr-CH" altLang="de-DE" sz="3600" dirty="0">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681D62C-BDA5-4A35-9259-E626E7553B50}" type="slidenum">
              <a:rPr lang="de-DE" altLang="de-DE" smtClean="0"/>
              <a:pPr>
                <a:defRPr/>
              </a:pPr>
              <a:t>93</a:t>
            </a:fld>
            <a:endParaRPr lang="de-DE" altLang="de-DE"/>
          </a:p>
        </p:txBody>
      </p:sp>
      <p:pic>
        <p:nvPicPr>
          <p:cNvPr id="14"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Calibri Light"/>
              </a:rPr>
              <a:t>En</a:t>
            </a:r>
            <a:r>
              <a:rPr lang="en-US" sz="3600" dirty="0">
                <a:solidFill>
                  <a:srgbClr val="004992"/>
                </a:solidFill>
                <a:latin typeface="Calibri Light"/>
              </a:rPr>
              <a:t> résumé</a:t>
            </a:r>
          </a:p>
        </p:txBody>
      </p:sp>
      <p:sp>
        <p:nvSpPr>
          <p:cNvPr id="166914" name="Rectangle 2"/>
          <p:cNvSpPr>
            <a:spLocks noGrp="1" noChangeArrowheads="1"/>
          </p:cNvSpPr>
          <p:nvPr>
            <p:ph idx="1"/>
          </p:nvPr>
        </p:nvSpPr>
        <p:spPr/>
        <p:txBody>
          <a:bodyPr/>
          <a:lstStyle/>
          <a:p>
            <a:pPr marL="342900" lvl="0" indent="-342900" defTabSz="914400" fontAlgn="base">
              <a:buClr>
                <a:srgbClr val="000000"/>
              </a:buClr>
              <a:buFont typeface="WingDings"/>
              <a:buChar char=""/>
              <a:defRPr/>
            </a:pPr>
            <a:r>
              <a:rPr lang="fr-CH" altLang="de-DE" sz="2400" dirty="0">
                <a:solidFill>
                  <a:srgbClr val="333333"/>
                </a:solidFill>
                <a:latin typeface="Calibri Light"/>
                <a:cs typeface="Times New Roman" panose="02020603050405020304" pitchFamily="18" charset="0"/>
              </a:rPr>
              <a:t>Nous ne devrions tirer des conclusions que si nous connaissons bien la personne ou si nous l’avons observée attentivement.</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Calibri Light"/>
              </a:rPr>
              <a:t>En</a:t>
            </a:r>
            <a:r>
              <a:rPr lang="en-US" sz="3600" dirty="0">
                <a:solidFill>
                  <a:srgbClr val="004992"/>
                </a:solidFill>
                <a:latin typeface="Calibri Light"/>
              </a:rPr>
              <a:t> résumé</a:t>
            </a:r>
          </a:p>
        </p:txBody>
      </p:sp>
      <p:sp>
        <p:nvSpPr>
          <p:cNvPr id="166914" name="Rectangle 2"/>
          <p:cNvSpPr>
            <a:spLocks noGrp="1" noChangeArrowheads="1"/>
          </p:cNvSpPr>
          <p:nvPr>
            <p:ph idx="1"/>
          </p:nvPr>
        </p:nvSpPr>
        <p:spPr/>
        <p:txBody>
          <a:bodyPr/>
          <a:lstStyle/>
          <a:p>
            <a:pPr marL="342900" lvl="0" indent="-342900" defTabSz="914400" fontAlgn="base">
              <a:buClr>
                <a:srgbClr val="000000"/>
              </a:buClr>
              <a:buFont typeface="WingDings"/>
              <a:buChar char=""/>
              <a:defRPr/>
            </a:pPr>
            <a:r>
              <a:rPr lang="fr-CH" altLang="de-DE" sz="2400" dirty="0">
                <a:solidFill>
                  <a:srgbClr val="333333"/>
                </a:solidFill>
                <a:latin typeface="Calibri Light"/>
                <a:cs typeface="Times New Roman" panose="02020603050405020304" pitchFamily="18" charset="0"/>
              </a:rPr>
              <a:t>Nous ne devrions tirer des conclusions que si nous connaissons bien la personne ou si nous l’avons observée attentivement.</a:t>
            </a:r>
          </a:p>
          <a:p>
            <a:pPr marL="342900" lvl="0" indent="-342900" defTabSz="914400" fontAlgn="base">
              <a:buClr>
                <a:srgbClr val="000000"/>
              </a:buClr>
              <a:buFont typeface="WingDings"/>
              <a:buChar char=""/>
              <a:defRPr/>
            </a:pPr>
            <a:r>
              <a:rPr lang="fr-CH" altLang="de-DE" sz="2400" dirty="0">
                <a:solidFill>
                  <a:srgbClr val="333333"/>
                </a:solidFill>
                <a:latin typeface="Calibri Light"/>
                <a:cs typeface="Times New Roman" panose="02020603050405020304" pitchFamily="18" charset="0"/>
              </a:rPr>
              <a:t>Pour évaluer des situations complexes (comme celles présentées précédemment), il est capital de prendre en considération toutes les informations disponibles.</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95</a:t>
            </a:fld>
            <a:endParaRPr lang="de-DE" altLang="de-DE"/>
          </a:p>
        </p:txBody>
      </p:sp>
    </p:spTree>
    <p:extLst>
      <p:ext uri="{BB962C8B-B14F-4D97-AF65-F5344CB8AC3E}">
        <p14:creationId xmlns:p14="http://schemas.microsoft.com/office/powerpoint/2010/main" val="98501497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Calibri Light"/>
              </a:rPr>
              <a:t>En</a:t>
            </a:r>
            <a:r>
              <a:rPr lang="en-US" sz="3600" dirty="0">
                <a:solidFill>
                  <a:srgbClr val="004992"/>
                </a:solidFill>
                <a:latin typeface="Calibri Light"/>
              </a:rPr>
              <a:t> résumé</a:t>
            </a:r>
          </a:p>
        </p:txBody>
      </p:sp>
      <p:sp>
        <p:nvSpPr>
          <p:cNvPr id="166914" name="Rectangle 2"/>
          <p:cNvSpPr>
            <a:spLocks noGrp="1" noChangeArrowheads="1"/>
          </p:cNvSpPr>
          <p:nvPr>
            <p:ph idx="1"/>
          </p:nvPr>
        </p:nvSpPr>
        <p:spPr/>
        <p:txBody>
          <a:bodyPr/>
          <a:lstStyle/>
          <a:p>
            <a:pPr marL="342900" lvl="0" indent="-342900" defTabSz="914400" fontAlgn="base">
              <a:buClr>
                <a:srgbClr val="000000"/>
              </a:buClr>
              <a:buFont typeface="WingDings"/>
              <a:buChar char=""/>
              <a:defRPr/>
            </a:pPr>
            <a:r>
              <a:rPr lang="fr-CH" altLang="de-DE" sz="2400">
                <a:solidFill>
                  <a:srgbClr val="333333"/>
                </a:solidFill>
                <a:latin typeface="Calibri Light"/>
                <a:cs typeface="Times New Roman" panose="02020603050405020304" pitchFamily="18" charset="0"/>
              </a:rPr>
              <a:t>Nous ne devrions tirer des conclusions que si nous connaissons bien la personne ou si nous l’avons observée attentivement.</a:t>
            </a:r>
          </a:p>
          <a:p>
            <a:pPr marL="342900" lvl="0" indent="-342900" defTabSz="914400" fontAlgn="base">
              <a:buClr>
                <a:srgbClr val="000000"/>
              </a:buClr>
              <a:buFont typeface="WingDings"/>
              <a:buChar char=""/>
              <a:defRPr/>
            </a:pPr>
            <a:r>
              <a:rPr lang="fr-CH" altLang="de-DE" sz="2400" dirty="0">
                <a:solidFill>
                  <a:srgbClr val="333333"/>
                </a:solidFill>
                <a:latin typeface="Calibri Light"/>
                <a:cs typeface="Times New Roman" panose="02020603050405020304" pitchFamily="18" charset="0"/>
              </a:rPr>
              <a:t>Pour évaluer des situations complexes (comme celles présentées précédemment), il est capital de prendre en considération toutes les informations disponibles.</a:t>
            </a:r>
          </a:p>
          <a:p>
            <a:pPr marL="342900" lvl="0" indent="-342900" defTabSz="914400" fontAlgn="base">
              <a:buClr>
                <a:srgbClr val="000000"/>
              </a:buClr>
              <a:buFont typeface="WingDings"/>
              <a:buChar char=""/>
              <a:defRPr/>
            </a:pPr>
            <a:r>
              <a:rPr lang="fr-CH" altLang="de-DE" sz="2400" dirty="0">
                <a:solidFill>
                  <a:srgbClr val="333333"/>
                </a:solidFill>
                <a:latin typeface="Calibri Light"/>
                <a:cs typeface="Times New Roman" panose="02020603050405020304" pitchFamily="18" charset="0"/>
              </a:rPr>
              <a:t>Plus vous prenez d’informations en compte, plus votre jugement est </a:t>
            </a:r>
            <a:r>
              <a:rPr lang="fr-CH" altLang="de-DE" sz="2400" dirty="0" err="1">
                <a:solidFill>
                  <a:srgbClr val="333333"/>
                </a:solidFill>
                <a:latin typeface="Calibri Light"/>
                <a:cs typeface="Times New Roman" panose="02020603050405020304" pitchFamily="18" charset="0"/>
              </a:rPr>
              <a:t>succeptible</a:t>
            </a:r>
            <a:r>
              <a:rPr lang="fr-CH" altLang="de-DE" sz="2400" dirty="0">
                <a:solidFill>
                  <a:srgbClr val="333333"/>
                </a:solidFill>
                <a:latin typeface="Calibri Light"/>
                <a:cs typeface="Times New Roman" panose="02020603050405020304" pitchFamily="18" charset="0"/>
              </a:rPr>
              <a:t> d’être correct.</a:t>
            </a:r>
            <a:endParaRPr lang="fr-CH"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96</a:t>
            </a:fld>
            <a:endParaRPr lang="de-DE" altLang="de-DE"/>
          </a:p>
        </p:txBody>
      </p:sp>
    </p:spTree>
    <p:extLst>
      <p:ext uri="{BB962C8B-B14F-4D97-AF65-F5344CB8AC3E}">
        <p14:creationId xmlns:p14="http://schemas.microsoft.com/office/powerpoint/2010/main" val="40620704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Série d’exercice 4</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fr-CH" altLang="de-DE" sz="2400">
                <a:solidFill>
                  <a:srgbClr val="333333"/>
                </a:solidFill>
                <a:latin typeface="Calibri Light"/>
                <a:cs typeface="Times New Roman" panose="02020603050405020304" pitchFamily="18" charset="0"/>
              </a:rPr>
              <a:t>Nous allons vous présenter une séquence d’images racontant une histoire.</a:t>
            </a:r>
          </a:p>
          <a:p>
            <a:pPr marL="342900" lvl="0" indent="-342900" defTabSz="914400" fontAlgn="base">
              <a:buClr>
                <a:srgbClr val="000000"/>
              </a:buClr>
              <a:buFont typeface="WingDings"/>
              <a:buChar char=""/>
              <a:defRPr/>
            </a:pPr>
            <a:r>
              <a:rPr lang="fr-CH" altLang="de-DE" sz="2400" dirty="0">
                <a:solidFill>
                  <a:srgbClr val="333333"/>
                </a:solidFill>
                <a:latin typeface="Calibri Light"/>
                <a:cs typeface="Times New Roman" panose="02020603050405020304" pitchFamily="18" charset="0"/>
              </a:rPr>
              <a:t>Les images vont être suivies de trois suites d’histoire possibles.</a:t>
            </a:r>
          </a:p>
          <a:p>
            <a:pPr marL="342900" lvl="0" indent="-342900" defTabSz="914400" fontAlgn="base">
              <a:buClr>
                <a:srgbClr val="000000"/>
              </a:buClr>
              <a:buFont typeface="WingDings"/>
              <a:buChar char=""/>
              <a:defRPr/>
            </a:pPr>
            <a:r>
              <a:rPr lang="fr-CH" altLang="de-DE" sz="2400" dirty="0">
                <a:solidFill>
                  <a:srgbClr val="333333"/>
                </a:solidFill>
                <a:latin typeface="Calibri Light"/>
                <a:cs typeface="Times New Roman" panose="02020603050405020304" pitchFamily="18" charset="0"/>
              </a:rPr>
              <a:t>Vous devez ainsi déterminer la conclusion de l’histoire la plus probable parmi les trois propositions.</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comptent faire ces garçons?</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98</a:t>
            </a:fld>
            <a:endParaRPr lang="de-DE" altLang="de-DE"/>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
        <p:nvSpPr>
          <p:cNvPr id="10"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Proposer à l’autre garçon de jouer au ballon avec eux.</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Lui faire une farce.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Obtenir un autographe du champion de football américain.</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comptent faire ces garçons?</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99</a:t>
            </a:fld>
            <a:endParaRPr lang="de-DE" altLang="de-DE"/>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12"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Proposer à l’autre garçon de jouer au ballon avec eux.</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Lui faire une farce.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Obtenir un autographe du champion de football américain.</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comptent faire ces garçons?</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100</a:t>
            </a:fld>
            <a:endParaRPr lang="de-DE" altLang="de-DE"/>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16"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Proposer à l’autre garçon de jouer au ballon avec eux.</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Lui faire une farce.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Obtenir un autographe du champion de football américain.</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comptent faire ces garçons?</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101</a:t>
            </a:fld>
            <a:endParaRPr lang="de-DE" altLang="de-DE"/>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19"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Proposer à l’autre garçon de jouer au ballon avec eux.</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Lui faire une farce.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Obtenir un autographe du champion de football américain.</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 comptent faire ces garçons?</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102</a:t>
            </a:fld>
            <a:endParaRPr lang="de-DE" altLang="de-DE"/>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20"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Proposer à l’autre garçon de jouer au ballon avec eux.</a:t>
            </a:r>
          </a:p>
          <a:p>
            <a:pPr marL="457200" indent="-457200" eaLnBrk="1" hangingPunct="1">
              <a:lnSpc>
                <a:spcPct val="105000"/>
              </a:lnSpc>
              <a:spcBef>
                <a:spcPts val="1999"/>
              </a:spcBef>
              <a:spcAft>
                <a:spcPts val="0"/>
              </a:spcAft>
              <a:buClr>
                <a:srgbClr val="004992"/>
              </a:buClr>
              <a:buFont typeface="WingDings"/>
              <a:buAutoNum type="alphaUcPeriod"/>
            </a:pPr>
            <a:r>
              <a:rPr lang="fr-CH" altLang="de-DE" sz="2400" dirty="0">
                <a:solidFill>
                  <a:srgbClr val="004992"/>
                </a:solidFill>
                <a:latin typeface="Calibri Light"/>
              </a:rPr>
              <a:t>Lui faire une farce.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Obtenir un autographe du champion de football américain.</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3"/>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Que font ces hommes?</a:t>
            </a: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681D62C-BDA5-4A35-9259-E626E7553B50}" type="slidenum">
              <a:rPr lang="de-DE" altLang="de-DE" smtClean="0"/>
              <a:pPr>
                <a:defRPr/>
              </a:pPr>
              <a:t>103</a:t>
            </a:fld>
            <a:endParaRPr lang="de-DE" altLang="de-DE"/>
          </a:p>
        </p:txBody>
      </p:sp>
      <p:sp>
        <p:nvSpPr>
          <p:cNvPr id="175108"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Ces hommes font une danse lunaire.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Ces hommes essaient de s’enfuir.</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Ces hommes s’entraînent.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1028"/>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Que font ces hommes?</a:t>
            </a: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681D62C-BDA5-4A35-9259-E626E7553B50}" type="slidenum">
              <a:rPr lang="de-DE" altLang="de-DE" smtClean="0"/>
              <a:pPr>
                <a:defRPr/>
              </a:pPr>
              <a:t>104</a:t>
            </a:fld>
            <a:endParaRPr lang="de-DE" altLang="de-DE"/>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Ces hommes font une danse lunaire.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Ces hommes essaient de s’enfuir.</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Ces hommes s’entraînent.</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4"/>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Que font ces hommes?</a:t>
            </a: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681D62C-BDA5-4A35-9259-E626E7553B50}" type="slidenum">
              <a:rPr lang="de-DE" altLang="de-DE" smtClean="0"/>
              <a:pPr>
                <a:defRPr/>
              </a:pPr>
              <a:t>105</a:t>
            </a:fld>
            <a:endParaRPr lang="de-DE" altLang="de-DE"/>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Ces hommes font une danse lunaire.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Ces hommes essaient de s’enfuir.</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Ces hommes s’entraînent.</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6"/>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Que font ces hommes?</a:t>
            </a: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681D62C-BDA5-4A35-9259-E626E7553B50}" type="slidenum">
              <a:rPr lang="de-DE" altLang="de-DE" smtClean="0"/>
              <a:pPr>
                <a:defRPr/>
              </a:pPr>
              <a:t>106</a:t>
            </a:fld>
            <a:endParaRPr lang="de-DE" altLang="de-DE"/>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Ces hommes font une danse lunaire.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Ces hommes essaient de s’enfuir.</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Ces hommes s’entraînent.</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6"/>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Que font ces hommes?</a:t>
            </a: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681D62C-BDA5-4A35-9259-E626E7553B50}" type="slidenum">
              <a:rPr lang="de-DE" altLang="de-DE" smtClean="0"/>
              <a:pPr>
                <a:defRPr/>
              </a:pPr>
              <a:t>107</a:t>
            </a:fld>
            <a:endParaRPr lang="de-DE" altLang="de-DE"/>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0000"/>
              </a:buClr>
              <a:buFont typeface="WingDings"/>
              <a:buAutoNum type="alphaUcPeriod"/>
            </a:pPr>
            <a:r>
              <a:rPr lang="fr-CH" altLang="de-DE" sz="2400" dirty="0">
                <a:latin typeface="Calibri Light"/>
              </a:rPr>
              <a:t>Ces hommes font une danse lunaire.</a:t>
            </a:r>
          </a:p>
          <a:p>
            <a:pPr marL="457200" indent="-457200" eaLnBrk="1" hangingPunct="1">
              <a:lnSpc>
                <a:spcPct val="105000"/>
              </a:lnSpc>
              <a:spcBef>
                <a:spcPts val="1999"/>
              </a:spcBef>
              <a:spcAft>
                <a:spcPts val="0"/>
              </a:spcAft>
              <a:buClr>
                <a:srgbClr val="004992"/>
              </a:buClr>
              <a:buFont typeface="WingDings"/>
              <a:buAutoNum type="alphaUcPeriod"/>
            </a:pPr>
            <a:r>
              <a:rPr lang="fr-CH" altLang="de-DE" sz="2400" dirty="0">
                <a:solidFill>
                  <a:srgbClr val="004992"/>
                </a:solidFill>
                <a:latin typeface="Calibri Light"/>
              </a:rPr>
              <a:t>Ces hommes essaient de s’enfuir.</a:t>
            </a:r>
          </a:p>
          <a:p>
            <a:pPr marL="457200" indent="-457200" eaLnBrk="1" hangingPunct="1">
              <a:lnSpc>
                <a:spcPct val="105000"/>
              </a:lnSpc>
              <a:spcBef>
                <a:spcPts val="1999"/>
              </a:spcBef>
              <a:spcAft>
                <a:spcPts val="0"/>
              </a:spcAft>
              <a:buClr>
                <a:srgbClr val="000000"/>
              </a:buClr>
              <a:buFont typeface="WingDings"/>
              <a:buAutoNum type="alphaUcPeriod"/>
            </a:pPr>
            <a:r>
              <a:rPr lang="fr-CH" altLang="de-DE" sz="2400" dirty="0">
                <a:latin typeface="Calibri Light"/>
              </a:rPr>
              <a:t>Ces hommes s’entraînent.</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1027"/>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Que fait ce garçon?</a:t>
            </a: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681D62C-BDA5-4A35-9259-E626E7553B50}" type="slidenum">
              <a:rPr lang="de-DE" altLang="de-DE" smtClean="0"/>
              <a:pPr>
                <a:defRPr/>
              </a:pPr>
              <a:t>108</a:t>
            </a:fld>
            <a:endParaRPr lang="de-DE" altLang="de-DE"/>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02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Apprécier son cadeau d’anniversaire.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Emballer un cadeau.</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Essayer de faire peur à sa </a:t>
            </a:r>
            <a:r>
              <a:rPr lang="fr-CH" altLang="de-DE" sz="2400" dirty="0" err="1">
                <a:latin typeface="Calibri Light"/>
              </a:rPr>
              <a:t>soeur</a:t>
            </a:r>
            <a:r>
              <a:rPr lang="fr-CH" altLang="de-DE" sz="2400" dirty="0">
                <a:latin typeface="Calibri Light"/>
              </a:rPr>
              <a:t>.</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4"/>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Que fait ce garçon?</a:t>
            </a: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681D62C-BDA5-4A35-9259-E626E7553B50}" type="slidenum">
              <a:rPr lang="de-DE" altLang="de-DE" smtClean="0"/>
              <a:pPr>
                <a:defRPr/>
              </a:pPr>
              <a:t>109</a:t>
            </a:fld>
            <a:endParaRPr lang="de-DE" altLang="de-DE"/>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02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Apprécier son cadeau d’anniversaire.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Emballer un cadeau.</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Essayer de faire peur à sa </a:t>
            </a:r>
            <a:r>
              <a:rPr lang="fr-CH" altLang="de-DE" sz="2400" dirty="0" err="1">
                <a:latin typeface="Calibri Light"/>
              </a:rPr>
              <a:t>soeur</a:t>
            </a:r>
            <a:r>
              <a:rPr lang="fr-CH" altLang="de-DE" sz="2400" dirty="0">
                <a:latin typeface="Calibri Light"/>
              </a:rPr>
              <a:t>.</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029"/>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Que fait ce garçon?</a:t>
            </a: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681D62C-BDA5-4A35-9259-E626E7553B50}" type="slidenum">
              <a:rPr lang="de-DE" altLang="de-DE" smtClean="0"/>
              <a:pPr>
                <a:defRPr/>
              </a:pPr>
              <a:t>110</a:t>
            </a:fld>
            <a:endParaRPr lang="de-DE" altLang="de-DE"/>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02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Apprécier son cadeau d’anniversaire.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Emballer un cadeau.</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Essayer de faire peur à sa </a:t>
            </a:r>
            <a:r>
              <a:rPr lang="fr-CH" altLang="de-DE" sz="2400" dirty="0" err="1">
                <a:latin typeface="Calibri Light"/>
              </a:rPr>
              <a:t>soeur</a:t>
            </a:r>
            <a:r>
              <a:rPr lang="fr-CH" altLang="de-DE" sz="2400" dirty="0">
                <a:latin typeface="Calibri Light"/>
              </a:rPr>
              <a:t>.</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6"/>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Que fait ce garçon?</a:t>
            </a: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681D62C-BDA5-4A35-9259-E626E7553B50}" type="slidenum">
              <a:rPr lang="de-DE" altLang="de-DE" smtClean="0"/>
              <a:pPr>
                <a:defRPr/>
              </a:pPr>
              <a:t>111</a:t>
            </a:fld>
            <a:endParaRPr lang="de-DE" altLang="de-DE"/>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02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Apprécier son cadeau d’anniversaire.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Emballer un cadeau.</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Essayer de faire peur à sa </a:t>
            </a:r>
            <a:r>
              <a:rPr lang="fr-CH" altLang="de-DE" sz="2400" dirty="0" err="1">
                <a:latin typeface="Calibri Light"/>
              </a:rPr>
              <a:t>soeur</a:t>
            </a:r>
            <a:r>
              <a:rPr lang="fr-CH" altLang="de-DE" sz="2400" dirty="0">
                <a:latin typeface="Calibri Light"/>
              </a:rPr>
              <a:t>.</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1029"/>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Que fait ce garçon?</a:t>
            </a: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3" name="Slide Number Placeholder 2"/>
          <p:cNvSpPr>
            <a:spLocks noGrp="1"/>
          </p:cNvSpPr>
          <p:nvPr>
            <p:ph type="sldNum" sz="quarter" idx="12"/>
          </p:nvPr>
        </p:nvSpPr>
        <p:spPr/>
        <p:txBody>
          <a:bodyPr/>
          <a:lstStyle/>
          <a:p>
            <a:pPr>
              <a:defRPr/>
            </a:pPr>
            <a:fld id="{1681D62C-BDA5-4A35-9259-E626E7553B50}" type="slidenum">
              <a:rPr lang="de-DE" altLang="de-DE" smtClean="0"/>
              <a:pPr>
                <a:defRPr/>
              </a:pPr>
              <a:t>112</a:t>
            </a:fld>
            <a:endParaRPr lang="de-DE" altLang="de-DE"/>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02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Apprécier son cadeau d’anniversaire.</a:t>
            </a:r>
          </a:p>
          <a:p>
            <a:pPr marL="457200" indent="-457200" eaLnBrk="1" hangingPunct="1">
              <a:lnSpc>
                <a:spcPct val="105000"/>
              </a:lnSpc>
              <a:spcBef>
                <a:spcPts val="1999"/>
              </a:spcBef>
              <a:spcAft>
                <a:spcPts val="0"/>
              </a:spcAft>
              <a:buClr>
                <a:srgbClr val="333333"/>
              </a:buClr>
              <a:buFont typeface="WingDings"/>
              <a:buAutoNum type="alphaUcPeriod"/>
            </a:pPr>
            <a:r>
              <a:rPr lang="fr-CH" altLang="de-DE" sz="2400" dirty="0">
                <a:latin typeface="Calibri Light"/>
              </a:rPr>
              <a:t>Emballer un cadeau.</a:t>
            </a:r>
          </a:p>
          <a:p>
            <a:pPr marL="457200" indent="-457200" eaLnBrk="1" hangingPunct="1">
              <a:lnSpc>
                <a:spcPct val="105000"/>
              </a:lnSpc>
              <a:spcBef>
                <a:spcPts val="1999"/>
              </a:spcBef>
              <a:spcAft>
                <a:spcPts val="0"/>
              </a:spcAft>
              <a:buClr>
                <a:srgbClr val="004992"/>
              </a:buClr>
              <a:buFont typeface="WingDings"/>
              <a:buAutoNum type="alphaUcPeriod"/>
            </a:pPr>
            <a:r>
              <a:rPr lang="fr-CH" altLang="de-DE" sz="2400" dirty="0">
                <a:solidFill>
                  <a:srgbClr val="004992"/>
                </a:solidFill>
                <a:latin typeface="Calibri Light"/>
              </a:rPr>
              <a:t>Essayer de faire peur à sa </a:t>
            </a:r>
            <a:r>
              <a:rPr lang="fr-CH" altLang="de-DE" sz="2400" dirty="0" err="1">
                <a:solidFill>
                  <a:srgbClr val="004992"/>
                </a:solidFill>
                <a:latin typeface="Calibri Light"/>
              </a:rPr>
              <a:t>soeur</a:t>
            </a:r>
            <a:r>
              <a:rPr lang="fr-CH" altLang="de-DE" sz="2400" dirty="0">
                <a:solidFill>
                  <a:srgbClr val="004992"/>
                </a:solidFill>
                <a:latin typeface="Calibri Light"/>
              </a:rPr>
              <a:t>.</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Généralisation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400" b="1" dirty="0">
                <a:solidFill>
                  <a:srgbClr val="333333"/>
                </a:solidFill>
                <a:latin typeface="Calibri Light"/>
                <a:cs typeface="Times New Roman" panose="02020603050405020304" pitchFamily="18" charset="0"/>
              </a:rPr>
              <a:t>Objectifs de l'apprentissage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Vous ne devriez tirer des conclusions définitives sur une personne que si vous connaissez bien la personne ou si vous l’avez observée attentivement.</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Généralisation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400" b="1" dirty="0">
                <a:solidFill>
                  <a:srgbClr val="333333"/>
                </a:solidFill>
                <a:latin typeface="Calibri Light"/>
                <a:cs typeface="Times New Roman" panose="02020603050405020304" pitchFamily="18" charset="0"/>
              </a:rPr>
              <a:t>Objectifs de l'apprentissage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Vous ne devriez tirer des conclusions définitives sur une personne que si vous connaissez bien la personne ou si vous l’avez observée attentivement.</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Les expressions faciales et les gestes sont des indices importants pour comprendre ce qu'une personne ressent, mais ils peuvent parfois induire en erreur.</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114</a:t>
            </a:fld>
            <a:endParaRPr lang="de-DE" altLang="de-DE"/>
          </a:p>
        </p:txBody>
      </p:sp>
    </p:spTree>
    <p:extLst>
      <p:ext uri="{BB962C8B-B14F-4D97-AF65-F5344CB8AC3E}">
        <p14:creationId xmlns:p14="http://schemas.microsoft.com/office/powerpoint/2010/main" val="231076881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Généralisation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400" b="1" dirty="0">
                <a:solidFill>
                  <a:srgbClr val="333333"/>
                </a:solidFill>
                <a:latin typeface="Calibri Light"/>
                <a:cs typeface="Times New Roman" panose="02020603050405020304" pitchFamily="18" charset="0"/>
              </a:rPr>
              <a:t>Objectifs de l'apprentissage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Vous ne devriez tirer des conclusions définitives sur une personne que si vous connaissez bien la personne ou si vous l’avez observée attentivement.</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Les expressions faciales et les gestes sont des indices importants pour comprendre ce qu'une personne ressent, mais ils peuvent parfois induire en erreur.</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Pour évaluer des situations complexes, il est crucial de considérer toutes les informations disponibles.</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115</a:t>
            </a:fld>
            <a:endParaRPr lang="de-DE" altLang="de-DE"/>
          </a:p>
        </p:txBody>
      </p:sp>
    </p:spTree>
    <p:extLst>
      <p:ext uri="{BB962C8B-B14F-4D97-AF65-F5344CB8AC3E}">
        <p14:creationId xmlns:p14="http://schemas.microsoft.com/office/powerpoint/2010/main" val="205166665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Généralisation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400" b="1" dirty="0">
                <a:solidFill>
                  <a:srgbClr val="333333"/>
                </a:solidFill>
                <a:latin typeface="Calibri Light"/>
                <a:cs typeface="Times New Roman" panose="02020603050405020304" pitchFamily="18" charset="0"/>
              </a:rPr>
              <a:t>Objectifs de l'apprentissage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Vous ne devriez tirer des conclusions définitives sur une personne que si vous connaissez bien la personne ou si vous l’avez observée attentivement.</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Les expressions faciales et les gestes sont des indices importants pour comprendre ce qu'une personne ressent, mais ils peuvent parfois induire en erreur.</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Pour évaluer des situations complexes, il est crucial de considérer toutes les informations disponibles.</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Plus on considère d’informations, plus notre jugement a des chances d’être correct.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116</a:t>
            </a:fld>
            <a:endParaRPr lang="de-DE" altLang="de-DE"/>
          </a:p>
        </p:txBody>
      </p:sp>
    </p:spTree>
    <p:extLst>
      <p:ext uri="{BB962C8B-B14F-4D97-AF65-F5344CB8AC3E}">
        <p14:creationId xmlns:p14="http://schemas.microsoft.com/office/powerpoint/2010/main" val="29554814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Quelle est la relation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400" dirty="0">
                <a:solidFill>
                  <a:srgbClr val="333333"/>
                </a:solidFill>
                <a:latin typeface="Calibri Light"/>
                <a:cs typeface="Times New Roman" panose="02020603050405020304" pitchFamily="18" charset="0"/>
              </a:rPr>
              <a:t>Pendant la psychose, les gens ont tendance à mal interpréter ou à </a:t>
            </a:r>
            <a:r>
              <a:rPr lang="fr-CH" altLang="de-DE" sz="2400" dirty="0" err="1">
                <a:solidFill>
                  <a:srgbClr val="333333"/>
                </a:solidFill>
                <a:latin typeface="Calibri Light"/>
                <a:cs typeface="Times New Roman" panose="02020603050405020304" pitchFamily="18" charset="0"/>
              </a:rPr>
              <a:t>surinterpréter</a:t>
            </a:r>
            <a:r>
              <a:rPr lang="fr-CH" altLang="de-DE" sz="2400" dirty="0">
                <a:solidFill>
                  <a:srgbClr val="333333"/>
                </a:solidFill>
                <a:latin typeface="Calibri Light"/>
                <a:cs typeface="Times New Roman" panose="02020603050405020304" pitchFamily="18" charset="0"/>
              </a:rPr>
              <a:t> les expressions faciales ou les actes.</a:t>
            </a:r>
          </a:p>
          <a:p>
            <a:pPr lvl="0" defTabSz="914400" fontAlgn="base">
              <a:lnSpc>
                <a:spcPct val="100000"/>
              </a:lnSpc>
              <a:spcBef>
                <a:spcPts val="1200"/>
              </a:spcBef>
            </a:pPr>
            <a:r>
              <a:rPr lang="fr-CH" altLang="de-DE" sz="2400" dirty="0">
                <a:solidFill>
                  <a:srgbClr val="004992"/>
                </a:solidFill>
                <a:latin typeface="Calibri Light"/>
                <a:cs typeface="Times New Roman" panose="02020603050405020304" pitchFamily="18" charset="0"/>
              </a:rPr>
              <a:t>Exemple I: </a:t>
            </a:r>
            <a:r>
              <a:rPr lang="fr-CH" altLang="de-DE" sz="2400" dirty="0">
                <a:solidFill>
                  <a:srgbClr val="333333"/>
                </a:solidFill>
                <a:latin typeface="Calibri Light"/>
                <a:cs typeface="Times New Roman" panose="02020603050405020304" pitchFamily="18" charset="0"/>
              </a:rPr>
              <a:t>Walter était obsédé par l’idée qu’il était le copain de Jodie Foster. Il lui écrivit des lettres d’amour et fit des plans pour le futur.</a:t>
            </a:r>
          </a:p>
          <a:p>
            <a:pPr lvl="0" defTabSz="914400" fontAlgn="base">
              <a:lnSpc>
                <a:spcPct val="100000"/>
              </a:lnSpc>
              <a:spcBef>
                <a:spcPts val="1200"/>
              </a:spcBef>
            </a:pPr>
            <a:r>
              <a:rPr lang="fr-CH" altLang="de-DE" sz="2400" dirty="0">
                <a:solidFill>
                  <a:srgbClr val="004992"/>
                </a:solidFill>
                <a:latin typeface="Calibri Light"/>
                <a:cs typeface="Times New Roman" panose="02020603050405020304" pitchFamily="18" charset="0"/>
              </a:rPr>
              <a:t>Antécédents: </a:t>
            </a:r>
            <a:r>
              <a:rPr lang="fr-CH" altLang="de-DE" sz="2400" dirty="0">
                <a:solidFill>
                  <a:srgbClr val="333333"/>
                </a:solidFill>
                <a:latin typeface="Calibri Light"/>
                <a:cs typeface="Times New Roman" panose="02020603050405020304" pitchFamily="18" charset="0"/>
              </a:rPr>
              <a:t>il vit Jodie Foster à une avant-première et elle lui lança un regard amical en avançant dans la foule.</a:t>
            </a: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117</a:t>
            </a:fld>
            <a:endParaRPr lang="de-DE" altLang="de-DE"/>
          </a:p>
        </p:txBody>
      </p:sp>
    </p:spTree>
    <p:extLst>
      <p:ext uri="{BB962C8B-B14F-4D97-AF65-F5344CB8AC3E}">
        <p14:creationId xmlns:p14="http://schemas.microsoft.com/office/powerpoint/2010/main" val="14369695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Quelle est la relation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400" dirty="0">
                <a:solidFill>
                  <a:srgbClr val="333333"/>
                </a:solidFill>
                <a:latin typeface="Calibri Light"/>
                <a:cs typeface="Times New Roman" panose="02020603050405020304" pitchFamily="18" charset="0"/>
              </a:rPr>
              <a:t>Pendant la psychose, les gens ont tendance à mal interpréter ou à </a:t>
            </a:r>
            <a:r>
              <a:rPr lang="fr-CH" altLang="de-DE" sz="2400" dirty="0" err="1">
                <a:solidFill>
                  <a:srgbClr val="333333"/>
                </a:solidFill>
                <a:latin typeface="Calibri Light"/>
                <a:cs typeface="Times New Roman" panose="02020603050405020304" pitchFamily="18" charset="0"/>
              </a:rPr>
              <a:t>surinterpréter</a:t>
            </a:r>
            <a:r>
              <a:rPr lang="fr-CH" altLang="de-DE" sz="2400" dirty="0">
                <a:solidFill>
                  <a:srgbClr val="333333"/>
                </a:solidFill>
                <a:latin typeface="Calibri Light"/>
                <a:cs typeface="Times New Roman" panose="02020603050405020304" pitchFamily="18" charset="0"/>
              </a:rPr>
              <a:t> les expressions faciales ou les actes.</a:t>
            </a:r>
          </a:p>
          <a:p>
            <a:pPr lvl="0" defTabSz="914400" fontAlgn="base">
              <a:lnSpc>
                <a:spcPct val="100000"/>
              </a:lnSpc>
              <a:spcBef>
                <a:spcPts val="1200"/>
              </a:spcBef>
            </a:pPr>
            <a:r>
              <a:rPr lang="fr-CH" altLang="de-DE" sz="2400" dirty="0">
                <a:solidFill>
                  <a:srgbClr val="004992"/>
                </a:solidFill>
                <a:latin typeface="Calibri Light"/>
                <a:cs typeface="Times New Roman" panose="02020603050405020304" pitchFamily="18" charset="0"/>
              </a:rPr>
              <a:t>Exemple I: </a:t>
            </a:r>
            <a:r>
              <a:rPr lang="fr-CH" altLang="de-DE" sz="2400" dirty="0">
                <a:solidFill>
                  <a:srgbClr val="333333"/>
                </a:solidFill>
                <a:latin typeface="Calibri Light"/>
                <a:cs typeface="Times New Roman" panose="02020603050405020304" pitchFamily="18" charset="0"/>
              </a:rPr>
              <a:t>Walter était obsédé par l’idée qu’il était le copain de Jodie Foster. Il lui écrivit des lettres d’amour et fit des plans pour le futur.</a:t>
            </a:r>
          </a:p>
          <a:p>
            <a:pPr lvl="0" defTabSz="914400" fontAlgn="base">
              <a:lnSpc>
                <a:spcPct val="100000"/>
              </a:lnSpc>
              <a:spcBef>
                <a:spcPts val="1200"/>
              </a:spcBef>
            </a:pPr>
            <a:r>
              <a:rPr lang="fr-CH" altLang="de-DE" sz="2400" dirty="0">
                <a:solidFill>
                  <a:srgbClr val="004992"/>
                </a:solidFill>
                <a:latin typeface="Calibri Light"/>
                <a:cs typeface="Times New Roman" panose="02020603050405020304" pitchFamily="18" charset="0"/>
              </a:rPr>
              <a:t>Antécédents: </a:t>
            </a:r>
            <a:r>
              <a:rPr lang="fr-CH" altLang="de-DE" sz="2400" dirty="0">
                <a:solidFill>
                  <a:srgbClr val="333333"/>
                </a:solidFill>
                <a:latin typeface="Calibri Light"/>
                <a:cs typeface="Times New Roman" panose="02020603050405020304" pitchFamily="18" charset="0"/>
              </a:rPr>
              <a:t>il vit Jodie Foster à une avant-première et elle lui lança un regard amical en avançant dans la foule.</a:t>
            </a:r>
          </a:p>
          <a:p>
            <a:pPr lvl="0" defTabSz="914400" fontAlgn="base"/>
            <a:r>
              <a:rPr lang="fr-FR" altLang="de-DE" sz="2400" dirty="0">
                <a:solidFill>
                  <a:srgbClr val="333333"/>
                </a:solidFill>
                <a:latin typeface="Calibri Light"/>
                <a:cs typeface="Times New Roman" panose="02020603050405020304" pitchFamily="18" charset="0"/>
              </a:rPr>
              <a:t>Beaucoup de choses se trouvent dans le regard de l’observateur. Nos émotions ont un impact sur nos perceptions, spécialement lorsque l’on se sent menacé. Lorsque l’on est anxieux, notre environnement parait hostile. Lorsque l’on est extrêmement heureux, un sentiment exagéré d’invincibilité et d’être aimé peut surgir.</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118</a:t>
            </a:fld>
            <a:endParaRPr lang="de-DE" altLang="de-DE"/>
          </a:p>
        </p:txBody>
      </p:sp>
    </p:spTree>
    <p:extLst>
      <p:ext uri="{BB962C8B-B14F-4D97-AF65-F5344CB8AC3E}">
        <p14:creationId xmlns:p14="http://schemas.microsoft.com/office/powerpoint/2010/main" val="137349721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ACC8F48D-68D1-4ABF-8391-CB6D8DF5BCFF}" type="slidenum">
              <a:rPr lang="de-DE" altLang="de-DE" smtClean="0"/>
              <a:pPr>
                <a:defRPr/>
              </a:pPr>
              <a:t>119</a:t>
            </a:fld>
            <a:endParaRPr lang="de-DE" alt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30804613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120</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3067359562"/>
              </p:ext>
            </p:extLst>
          </p:nvPr>
        </p:nvGraphicFramePr>
        <p:xfrm>
          <a:off x="408954" y="2011680"/>
          <a:ext cx="11375999" cy="46388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121</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983928108"/>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Calibri Light"/>
                          <a:cs typeface="Times New Roman" pitchFamily="18" charset="0"/>
                        </a:rPr>
                        <a:t>[unknown photographer]</a:t>
                      </a:r>
                      <a:endParaRPr kumimoji="0" lang="de-DE" sz="1000" b="0" i="1"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Ordering beverages at the bar/Bestellung am Tresen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4 – Être empathique... I</a:t>
            </a:r>
            <a:endParaRPr lang="de-DE"/>
          </a:p>
        </p:txBody>
      </p:sp>
      <p:sp>
        <p:nvSpPr>
          <p:cNvPr id="4" name="Slide Number Placeholder 3"/>
          <p:cNvSpPr>
            <a:spLocks noGrp="1"/>
          </p:cNvSpPr>
          <p:nvPr>
            <p:ph type="sldNum" sz="quarter" idx="12"/>
          </p:nvPr>
        </p:nvSpPr>
        <p:spPr/>
        <p:txBody>
          <a:bodyPr/>
          <a:lstStyle/>
          <a:p>
            <a:pPr>
              <a:defRPr/>
            </a:pPr>
            <a:fld id="{1681D62C-BDA5-4A35-9259-E626E7553B50}" type="slidenum">
              <a:rPr lang="de-DE" altLang="de-DE" smtClean="0"/>
              <a:pPr>
                <a:defRPr/>
              </a:pPr>
              <a:t>122</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2244150951"/>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6737</Words>
  <Application>Microsoft Office PowerPoint</Application>
  <PresentationFormat>Benutzerdefiniert</PresentationFormat>
  <Paragraphs>1209</Paragraphs>
  <Slides>122</Slides>
  <Notes>122</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122</vt:i4>
      </vt:variant>
    </vt:vector>
  </HeadingPairs>
  <TitlesOfParts>
    <vt:vector size="131" baseType="lpstr">
      <vt:lpstr>Arial</vt:lpstr>
      <vt:lpstr>Calibri</vt:lpstr>
      <vt:lpstr>Calibri Light</vt:lpstr>
      <vt:lpstr>Symbol</vt:lpstr>
      <vt:lpstr>Times New Roman</vt:lpstr>
      <vt:lpstr>Verdana</vt:lpstr>
      <vt:lpstr>WingDings</vt:lpstr>
      <vt:lpstr>WingDings</vt:lpstr>
      <vt:lpstr>UKE_PPT-Vorlage_16zu9</vt:lpstr>
      <vt:lpstr>MCT 4 A – Être empathique... I</vt:lpstr>
      <vt:lpstr>Comment être en empathie avec une personne...</vt:lpstr>
      <vt:lpstr>Comment être en empathie avec une personne...</vt:lpstr>
      <vt:lpstr>Comment être en empathie avec une personne...</vt:lpstr>
      <vt:lpstr>Comment être en empathie avec une personne...</vt:lpstr>
      <vt:lpstr>Comment être en empathie avec une personne...</vt:lpstr>
      <vt:lpstr>Comment être en empathie avec une personne...</vt:lpstr>
      <vt:lpstr>Comment être en empathie avec une personne...</vt:lpstr>
      <vt:lpstr>Comment être en empathie avec une personne...</vt:lpstr>
      <vt:lpstr>Pourquoi faisons-nous celà?</vt:lpstr>
      <vt:lpstr>Pourquoi faisons-nous celà?</vt:lpstr>
      <vt:lpstr>Pourquoi une mauvaise recognition des émotions favorise des interprétations erronnées durant la psychose – exemples</vt:lpstr>
      <vt:lpstr>Exercice 1</vt:lpstr>
      <vt:lpstr>Nommez quelques émotions/sentiments humaines s.v.p.</vt:lpstr>
      <vt:lpstr>Nommez quelques émotions/sentiments humaines s.v.p.</vt:lpstr>
      <vt:lpstr>Emotions/sentiments humaines Parfois, il est facile nommer certaines émotions, en particulier en connaissant le contexte.</vt:lpstr>
      <vt:lpstr>Emotions/sentiments humaines Parfois, il est facile nommer certaines émotions, en particulier en connaissant le contexte.</vt:lpstr>
      <vt:lpstr>PowerPoint-Präsentation</vt:lpstr>
      <vt:lpstr>PowerPoint-Präsentation</vt:lpstr>
      <vt:lpstr>Est-il possible de tirer des conclusions sur la profession ou le caractère d'une personne à partir de son apparence?</vt:lpstr>
      <vt:lpstr>Le saviez-vous?</vt:lpstr>
      <vt:lpstr>Si vous êtes à Rome, faites comme les Romains!  Fausses interprétations fréquentes des gestes</vt:lpstr>
      <vt:lpstr>Si vous êtes à Rome, faites comme les Romains!  Fausses interprétations fréquentes des gestes</vt:lpstr>
      <vt:lpstr>Si vous êtes à Rome, faites comme les Romains!  Fausses interprétations fréquentes des gestes</vt:lpstr>
      <vt:lpstr>Si vous êtes à Rome, faites comme les Romains!  Fausses interprétations fréquentes des gestes</vt:lpstr>
      <vt:lpstr>Exercice 2</vt:lpstr>
      <vt:lpstr>Comment cette personne se sent ou qu’est-ce qu’elle fait? Quel est votre degré de certitude ?</vt:lpstr>
      <vt:lpstr>PowerPoint-Präsentation</vt:lpstr>
      <vt:lpstr>Comment cette personne se sent ou qu’est-ce qu’elle fait? Quel est votre degré de certitude?</vt:lpstr>
      <vt:lpstr>PowerPoint-Präsentation</vt:lpstr>
      <vt:lpstr>Comment cette personne se sent ou qu’est-ce qu’elle fait? Quel est votre degré de certitude?</vt:lpstr>
      <vt:lpstr>PowerPoint-Präsentation</vt:lpstr>
      <vt:lpstr>Comment cette personne se sent ou qu’est-ce qu’elle fait? Quel est votre degré de certitude?</vt:lpstr>
      <vt:lpstr>PowerPoint-Präsentation</vt:lpstr>
      <vt:lpstr>Comment cette personne se sent ou qu’est-ce qu’elle fait? Quel est votre degré de certitude?</vt:lpstr>
      <vt:lpstr>PowerPoint-Präsentation</vt:lpstr>
      <vt:lpstr>Facultatif: Clip vidéo</vt:lpstr>
      <vt:lpstr>Comment cette personne se sent ou qu’est-ce qu’elle fait? Quel est votre degré de certitude?</vt:lpstr>
      <vt:lpstr>PowerPoint-Präsentation</vt:lpstr>
      <vt:lpstr>Comment cette personne se sent ou qu’est-ce qu’elle fait? Quel est votre degré de certitude?</vt:lpstr>
      <vt:lpstr>PowerPoint-Präsentation</vt:lpstr>
      <vt:lpstr>Comment cette personne se sent ou qu’est-ce qu’elle fait? Quel est votre degré de certitude?</vt:lpstr>
      <vt:lpstr>PowerPoint-Präsentation</vt:lpstr>
      <vt:lpstr>Comment cette personne se sent ou qu’est-ce qu’elle fait? Quel est votre degré de certitude?</vt:lpstr>
      <vt:lpstr>PowerPoint-Präsentation</vt:lpstr>
      <vt:lpstr>Comment cette personne se sent ou qu’est-ce qu’elle fait? Quel est votre degré de certitude?</vt:lpstr>
      <vt:lpstr>PowerPoint-Präsentation</vt:lpstr>
      <vt:lpstr>Comment cette personne se sent ou qu’est-ce qu’elle fait? Quel est votre degré de certitude?</vt:lpstr>
      <vt:lpstr>PowerPoint-Präsentation</vt:lpstr>
      <vt:lpstr>Première conclusion!</vt:lpstr>
      <vt:lpstr>Première conclusion!</vt:lpstr>
      <vt:lpstr>Première conclusion!</vt:lpstr>
      <vt:lpstr>Série d’exercice 3</vt:lpstr>
      <vt:lpstr>Que pense faire cet homme?</vt:lpstr>
      <vt:lpstr>Que pense faire cet homme?</vt:lpstr>
      <vt:lpstr>Que pense faire cet homme?</vt:lpstr>
      <vt:lpstr>La réponse correcte est 4c!</vt:lpstr>
      <vt:lpstr>Quelle est l’intention de cette femme?</vt:lpstr>
      <vt:lpstr>Quelle est l’intention de cette femme?</vt:lpstr>
      <vt:lpstr>Quelle est l’intention de cette femme?</vt:lpstr>
      <vt:lpstr>La réponse correcte est 4a!</vt:lpstr>
      <vt:lpstr>Quelle est l’intention de cet homme?</vt:lpstr>
      <vt:lpstr>Quelle est l’intention de cet homme?</vt:lpstr>
      <vt:lpstr>Quelle est l’intention de cet homme?</vt:lpstr>
      <vt:lpstr>La réponse correcte est 4c!</vt:lpstr>
      <vt:lpstr>Qu’est-ce que cette femme s’apprête-t-elle à faire?</vt:lpstr>
      <vt:lpstr>Qu’est-ce que cette femme s’apprête-t-elle à faire?</vt:lpstr>
      <vt:lpstr>Qu’est-ce que cette femme s’apprête-t-elle à faire?</vt:lpstr>
      <vt:lpstr>La réponse correcte est 4a!</vt:lpstr>
      <vt:lpstr>Quelle est l’intention de cette femme?</vt:lpstr>
      <vt:lpstr>Quelle est l’intention de cette femme?</vt:lpstr>
      <vt:lpstr>Quelle est l’intention de cette femme?</vt:lpstr>
      <vt:lpstr>La réponse correcte est 4b!</vt:lpstr>
      <vt:lpstr>Quelle est l’intention de cette femme?</vt:lpstr>
      <vt:lpstr>Quelle est l’intention de cette femme?</vt:lpstr>
      <vt:lpstr>Quelle est l’intention de cette femme?</vt:lpstr>
      <vt:lpstr>La réponse correcte est 4b!</vt:lpstr>
      <vt:lpstr>Quelle est l’intention de ce garçon?</vt:lpstr>
      <vt:lpstr>Quelle est l’intention de ce garçon?</vt:lpstr>
      <vt:lpstr>Quelle est l’intention de ce garçon?</vt:lpstr>
      <vt:lpstr>La réponse correcte est 4a!</vt:lpstr>
      <vt:lpstr>Que compte faire cet homme?</vt:lpstr>
      <vt:lpstr>Que compte faire cet homme?</vt:lpstr>
      <vt:lpstr>Que compte faire cet homme?</vt:lpstr>
      <vt:lpstr>La réponse correcte est 4b!</vt:lpstr>
      <vt:lpstr>Que compte faire cette femme?</vt:lpstr>
      <vt:lpstr>Que compte faire cette femme?</vt:lpstr>
      <vt:lpstr>Que compte faire cette femme?</vt:lpstr>
      <vt:lpstr>La réponse correcte est 4a!</vt:lpstr>
      <vt:lpstr>Quelle est l’intention de cet homme?</vt:lpstr>
      <vt:lpstr>Quelle est l’intention de cet homme?</vt:lpstr>
      <vt:lpstr>Quelle est l’intention de cet homme?</vt:lpstr>
      <vt:lpstr>La réponse correcte est 4b!</vt:lpstr>
      <vt:lpstr>En résumé</vt:lpstr>
      <vt:lpstr>En résumé</vt:lpstr>
      <vt:lpstr>En résumé</vt:lpstr>
      <vt:lpstr>Série d’exercice 4</vt:lpstr>
      <vt:lpstr>Que comptent faire ces garçons?</vt:lpstr>
      <vt:lpstr>Que comptent faire ces garçons?</vt:lpstr>
      <vt:lpstr>Que comptent faire ces garçons?</vt:lpstr>
      <vt:lpstr>Que comptent faire ces garçons?</vt:lpstr>
      <vt:lpstr>Que comptent faire ces garçons?</vt:lpstr>
      <vt:lpstr>Que font ces hommes?</vt:lpstr>
      <vt:lpstr>Que font ces hommes?</vt:lpstr>
      <vt:lpstr>Que font ces hommes?</vt:lpstr>
      <vt:lpstr>Que font ces hommes?</vt:lpstr>
      <vt:lpstr>Que font ces hommes?</vt:lpstr>
      <vt:lpstr>Que fait ce garçon?</vt:lpstr>
      <vt:lpstr>Que fait ce garçon?</vt:lpstr>
      <vt:lpstr>Que fait ce garçon?</vt:lpstr>
      <vt:lpstr>Que fait ce garçon?</vt:lpstr>
      <vt:lpstr>Que fait ce garçon?</vt:lpstr>
      <vt:lpstr>Généralisation à la vie quotidienne</vt:lpstr>
      <vt:lpstr>Généralisation à la vie quotidienne</vt:lpstr>
      <vt:lpstr>Généralisation à la vie quotidienne</vt:lpstr>
      <vt:lpstr>Généralisation à la vie quotidienne</vt:lpstr>
      <vt:lpstr>Quelle est la relation avec la psychose?</vt:lpstr>
      <vt:lpstr>Quelle est la relation avec la psychose?</vt:lpstr>
      <vt:lpstr>Merci de votre attention!</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378</cp:revision>
  <dcterms:created xsi:type="dcterms:W3CDTF">2004-07-26T08:39:44Z</dcterms:created>
  <dcterms:modified xsi:type="dcterms:W3CDTF">2022-06-23T10:08:46Z</dcterms:modified>
</cp:coreProperties>
</file>