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85"/>
  </p:notesMasterIdLst>
  <p:handoutMasterIdLst>
    <p:handoutMasterId r:id="rId86"/>
  </p:handoutMasterIdLst>
  <p:sldIdLst>
    <p:sldId id="798" r:id="rId2"/>
    <p:sldId id="605" r:id="rId3"/>
    <p:sldId id="772" r:id="rId4"/>
    <p:sldId id="771" r:id="rId5"/>
    <p:sldId id="718" r:id="rId6"/>
    <p:sldId id="773" r:id="rId7"/>
    <p:sldId id="774" r:id="rId8"/>
    <p:sldId id="775" r:id="rId9"/>
    <p:sldId id="560" r:id="rId10"/>
    <p:sldId id="604" r:id="rId11"/>
    <p:sldId id="777" r:id="rId12"/>
    <p:sldId id="776" r:id="rId13"/>
    <p:sldId id="618" r:id="rId14"/>
    <p:sldId id="686" r:id="rId15"/>
    <p:sldId id="687" r:id="rId16"/>
    <p:sldId id="727" r:id="rId17"/>
    <p:sldId id="595" r:id="rId18"/>
    <p:sldId id="778" r:id="rId19"/>
    <p:sldId id="715" r:id="rId20"/>
    <p:sldId id="447" r:id="rId21"/>
    <p:sldId id="779" r:id="rId22"/>
    <p:sldId id="780" r:id="rId23"/>
    <p:sldId id="781" r:id="rId24"/>
    <p:sldId id="619" r:id="rId25"/>
    <p:sldId id="620" r:id="rId26"/>
    <p:sldId id="688" r:id="rId27"/>
    <p:sldId id="689" r:id="rId28"/>
    <p:sldId id="658" r:id="rId29"/>
    <p:sldId id="737" r:id="rId30"/>
    <p:sldId id="692" r:id="rId31"/>
    <p:sldId id="693" r:id="rId32"/>
    <p:sldId id="694" r:id="rId33"/>
    <p:sldId id="695" r:id="rId34"/>
    <p:sldId id="768" r:id="rId35"/>
    <p:sldId id="696" r:id="rId36"/>
    <p:sldId id="697" r:id="rId37"/>
    <p:sldId id="660" r:id="rId38"/>
    <p:sldId id="661" r:id="rId39"/>
    <p:sldId id="678" r:id="rId40"/>
    <p:sldId id="679" r:id="rId41"/>
    <p:sldId id="629" r:id="rId42"/>
    <p:sldId id="630" r:id="rId43"/>
    <p:sldId id="698" r:id="rId44"/>
    <p:sldId id="699" r:id="rId45"/>
    <p:sldId id="700" r:id="rId46"/>
    <p:sldId id="701" r:id="rId47"/>
    <p:sldId id="702" r:id="rId48"/>
    <p:sldId id="703" r:id="rId49"/>
    <p:sldId id="704" r:id="rId50"/>
    <p:sldId id="705" r:id="rId51"/>
    <p:sldId id="706" r:id="rId52"/>
    <p:sldId id="707" r:id="rId53"/>
    <p:sldId id="708" r:id="rId54"/>
    <p:sldId id="709" r:id="rId55"/>
    <p:sldId id="711" r:id="rId56"/>
    <p:sldId id="712" r:id="rId57"/>
    <p:sldId id="675" r:id="rId58"/>
    <p:sldId id="650" r:id="rId59"/>
    <p:sldId id="651" r:id="rId60"/>
    <p:sldId id="654" r:id="rId61"/>
    <p:sldId id="655" r:id="rId62"/>
    <p:sldId id="666" r:id="rId63"/>
    <p:sldId id="667" r:id="rId64"/>
    <p:sldId id="741" r:id="rId65"/>
    <p:sldId id="782" r:id="rId66"/>
    <p:sldId id="783" r:id="rId67"/>
    <p:sldId id="784" r:id="rId68"/>
    <p:sldId id="785" r:id="rId69"/>
    <p:sldId id="786" r:id="rId70"/>
    <p:sldId id="788" r:id="rId71"/>
    <p:sldId id="799" r:id="rId72"/>
    <p:sldId id="800" r:id="rId73"/>
    <p:sldId id="769" r:id="rId74"/>
    <p:sldId id="729" r:id="rId75"/>
    <p:sldId id="789" r:id="rId76"/>
    <p:sldId id="790" r:id="rId77"/>
    <p:sldId id="791" r:id="rId78"/>
    <p:sldId id="792" r:id="rId79"/>
    <p:sldId id="793" r:id="rId80"/>
    <p:sldId id="794" r:id="rId81"/>
    <p:sldId id="795" r:id="rId82"/>
    <p:sldId id="796" r:id="rId83"/>
    <p:sldId id="797" r:id="rId84"/>
  </p:sldIdLst>
  <p:sldSz cx="12195175" cy="6858000"/>
  <p:notesSz cx="7099300" cy="10234613"/>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b="1"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75">
          <p15:clr>
            <a:srgbClr val="A4A3A4"/>
          </p15:clr>
        </p15:guide>
        <p15:guide id="2" pos="2290">
          <p15:clr>
            <a:srgbClr val="A4A3A4"/>
          </p15:clr>
        </p15:guide>
        <p15:guide id="3" pos="30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FF33"/>
    <a:srgbClr val="FFFF00"/>
    <a:srgbClr val="FF0000"/>
    <a:srgbClr val="ADC0CB"/>
    <a:srgbClr val="FFCC99"/>
    <a:srgbClr val="00FF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06" autoAdjust="0"/>
    <p:restoredTop sz="93606" autoAdjust="0"/>
  </p:normalViewPr>
  <p:slideViewPr>
    <p:cSldViewPr>
      <p:cViewPr varScale="1">
        <p:scale>
          <a:sx n="69" d="100"/>
          <a:sy n="69" d="100"/>
        </p:scale>
        <p:origin x="606" y="72"/>
      </p:cViewPr>
      <p:guideLst>
        <p:guide orient="horz" pos="3475"/>
        <p:guide pos="2290"/>
        <p:guide pos="3054"/>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75" d="100"/>
        <a:sy n="75" d="100"/>
      </p:scale>
      <p:origin x="0" y="303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400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en-GB"/>
          </a:p>
        </p:txBody>
      </p:sp>
      <p:sp>
        <p:nvSpPr>
          <p:cNvPr id="38400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en-GB"/>
          </a:p>
        </p:txBody>
      </p:sp>
      <p:sp>
        <p:nvSpPr>
          <p:cNvPr id="38400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A169E181-57A9-41FB-8CBB-50A35D7DFF31}" type="slidenum">
              <a:rPr lang="en-GB" altLang="de-DE"/>
              <a:pPr/>
              <a:t>‹Nr.›</a:t>
            </a:fld>
            <a:endParaRPr lang="en-GB" altLang="de-DE"/>
          </a:p>
        </p:txBody>
      </p:sp>
    </p:spTree>
    <p:extLst>
      <p:ext uri="{BB962C8B-B14F-4D97-AF65-F5344CB8AC3E}">
        <p14:creationId xmlns:p14="http://schemas.microsoft.com/office/powerpoint/2010/main" val="3038293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lvl1pPr algn="r" defTabSz="990600">
              <a:defRPr sz="1400">
                <a:latin typeface="Arial" charset="0"/>
                <a:cs typeface="+mn-cs"/>
              </a:defRPr>
            </a:lvl1pPr>
          </a:lstStyle>
          <a:p>
            <a:pPr>
              <a:defRPr/>
            </a:pPr>
            <a:endParaRPr lang="de-DE"/>
          </a:p>
        </p:txBody>
      </p:sp>
      <p:sp>
        <p:nvSpPr>
          <p:cNvPr id="101380" name="Rectangle 4"/>
          <p:cNvSpPr>
            <a:spLocks noGrp="1" noRot="1" noChangeAspect="1" noChangeArrowheads="1" noTextEdit="1"/>
          </p:cNvSpPr>
          <p:nvPr>
            <p:ph type="sldImg" idx="2"/>
          </p:nvPr>
        </p:nvSpPr>
        <p:spPr bwMode="auto">
          <a:xfrm>
            <a:off x="141288" y="768350"/>
            <a:ext cx="6821487"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08" tIns="49505" rIns="99008" bIns="49505"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defTabSz="990600">
              <a:defRPr sz="1400">
                <a:latin typeface="Arial" charset="0"/>
                <a:cs typeface="+mn-cs"/>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08" tIns="49505" rIns="99008" bIns="49505" numCol="1" anchor="b" anchorCtr="0" compatLnSpc="1">
            <a:prstTxWarp prst="textNoShape">
              <a:avLst/>
            </a:prstTxWarp>
          </a:bodyPr>
          <a:lstStyle>
            <a:lvl1pPr algn="r" defTabSz="990600">
              <a:defRPr sz="1400"/>
            </a:lvl1pPr>
          </a:lstStyle>
          <a:p>
            <a:fld id="{D9AA1C87-0A05-4B5E-8341-60089A7DBE00}" type="slidenum">
              <a:rPr lang="de-DE" altLang="de-DE"/>
              <a:pPr/>
              <a:t>‹Nr.›</a:t>
            </a:fld>
            <a:endParaRPr lang="de-DE" altLang="de-DE"/>
          </a:p>
        </p:txBody>
      </p:sp>
    </p:spTree>
    <p:extLst>
      <p:ext uri="{BB962C8B-B14F-4D97-AF65-F5344CB8AC3E}">
        <p14:creationId xmlns:p14="http://schemas.microsoft.com/office/powerpoint/2010/main" val="25453365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E24D00-C797-4B30-8BDE-734FA45BBF8A}" type="slidenum">
              <a:rPr lang="de-DE" altLang="de-DE" sz="1400"/>
              <a:pPr eaLnBrk="1" hangingPunct="1">
                <a:spcBef>
                  <a:spcPct val="0"/>
                </a:spcBef>
              </a:pPr>
              <a:t>2</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23689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E24D00-C797-4B30-8BDE-734FA45BBF8A}" type="slidenum">
              <a:rPr lang="de-DE" altLang="de-DE" sz="1400"/>
              <a:pPr eaLnBrk="1" hangingPunct="1">
                <a:spcBef>
                  <a:spcPct val="0"/>
                </a:spcBef>
              </a:pPr>
              <a:t>3</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23689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E24D00-C797-4B30-8BDE-734FA45BBF8A}" type="slidenum">
              <a:rPr lang="de-DE" altLang="de-DE" sz="1400"/>
              <a:pPr eaLnBrk="1" hangingPunct="1">
                <a:spcBef>
                  <a:spcPct val="0"/>
                </a:spcBef>
              </a:pPr>
              <a:t>4</a:t>
            </a:fld>
            <a:endParaRPr lang="de-DE" altLang="de-DE" sz="1400"/>
          </a:p>
        </p:txBody>
      </p:sp>
      <p:sp>
        <p:nvSpPr>
          <p:cNvPr id="105475" name="Rectangle 2"/>
          <p:cNvSpPr>
            <a:spLocks noGrp="1" noRot="1" noChangeAspect="1" noChangeArrowheads="1" noTextEdit="1"/>
          </p:cNvSpPr>
          <p:nvPr>
            <p:ph type="sldImg"/>
          </p:nvPr>
        </p:nvSpPr>
        <p:spPr>
          <a:xfrm>
            <a:off x="141288" y="768350"/>
            <a:ext cx="6821487"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23689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9BCE31-F849-42C2-AD01-67A3B19577EE}" type="slidenum">
              <a:rPr lang="de-DE" altLang="de-DE" sz="1400"/>
              <a:pPr eaLnBrk="1" hangingPunct="1">
                <a:spcBef>
                  <a:spcPct val="0"/>
                </a:spcBef>
              </a:pPr>
              <a:t>5</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24478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9BCE31-F849-42C2-AD01-67A3B19577EE}" type="slidenum">
              <a:rPr lang="de-DE" altLang="de-DE" sz="1400"/>
              <a:pPr eaLnBrk="1" hangingPunct="1">
                <a:spcBef>
                  <a:spcPct val="0"/>
                </a:spcBef>
              </a:pPr>
              <a:t>6</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24478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9BCE31-F849-42C2-AD01-67A3B19577EE}" type="slidenum">
              <a:rPr lang="de-DE" altLang="de-DE" sz="1400"/>
              <a:pPr eaLnBrk="1" hangingPunct="1">
                <a:spcBef>
                  <a:spcPct val="0"/>
                </a:spcBef>
              </a:pPr>
              <a:t>7</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24478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9BCE31-F849-42C2-AD01-67A3B19577EE}" type="slidenum">
              <a:rPr lang="de-DE" altLang="de-DE" sz="1400"/>
              <a:pPr eaLnBrk="1" hangingPunct="1">
                <a:spcBef>
                  <a:spcPct val="0"/>
                </a:spcBef>
              </a:pPr>
              <a:t>8</a:t>
            </a:fld>
            <a:endParaRPr lang="de-DE" altLang="de-DE" sz="1400"/>
          </a:p>
        </p:txBody>
      </p:sp>
      <p:sp>
        <p:nvSpPr>
          <p:cNvPr id="109571" name="Rectangle 2"/>
          <p:cNvSpPr>
            <a:spLocks noGrp="1" noRot="1" noChangeAspect="1" noChangeArrowheads="1" noTextEdit="1"/>
          </p:cNvSpPr>
          <p:nvPr>
            <p:ph type="sldImg"/>
          </p:nvPr>
        </p:nvSpPr>
        <p:spPr>
          <a:xfrm>
            <a:off x="141288" y="768350"/>
            <a:ext cx="6821487"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24478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56F4E0-6CD3-47AA-BBF4-C263DBB294A7}" type="slidenum">
              <a:rPr lang="de-DE" altLang="de-DE" sz="1400"/>
              <a:pPr eaLnBrk="1" hangingPunct="1">
                <a:spcBef>
                  <a:spcPct val="0"/>
                </a:spcBef>
              </a:pPr>
              <a:t>9</a:t>
            </a:fld>
            <a:endParaRPr lang="de-DE" altLang="de-DE" sz="1400"/>
          </a:p>
        </p:txBody>
      </p:sp>
      <p:sp>
        <p:nvSpPr>
          <p:cNvPr id="110595" name="Rectangle 2"/>
          <p:cNvSpPr>
            <a:spLocks noGrp="1" noRot="1" noChangeAspect="1" noChangeArrowheads="1" noTextEdit="1"/>
          </p:cNvSpPr>
          <p:nvPr>
            <p:ph type="sldImg"/>
          </p:nvPr>
        </p:nvSpPr>
        <p:spPr>
          <a:xfrm>
            <a:off x="141288" y="768350"/>
            <a:ext cx="6821487"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83026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20F725-5CE2-4A20-B87D-85DDDAB1EE8F}" type="slidenum">
              <a:rPr lang="de-DE" altLang="de-DE" sz="1400"/>
              <a:pPr eaLnBrk="1" hangingPunct="1">
                <a:spcBef>
                  <a:spcPct val="0"/>
                </a:spcBef>
              </a:pPr>
              <a:t>10</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25402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20F725-5CE2-4A20-B87D-85DDDAB1EE8F}" type="slidenum">
              <a:rPr lang="de-DE" altLang="de-DE" sz="1400"/>
              <a:pPr eaLnBrk="1" hangingPunct="1">
                <a:spcBef>
                  <a:spcPct val="0"/>
                </a:spcBef>
              </a:pPr>
              <a:t>11</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25402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320F725-5CE2-4A20-B87D-85DDDAB1EE8F}" type="slidenum">
              <a:rPr lang="de-DE" altLang="de-DE" sz="1400"/>
              <a:pPr eaLnBrk="1" hangingPunct="1">
                <a:spcBef>
                  <a:spcPct val="0"/>
                </a:spcBef>
              </a:pPr>
              <a:t>12</a:t>
            </a:fld>
            <a:endParaRPr lang="de-DE" altLang="de-DE" sz="1400"/>
          </a:p>
        </p:txBody>
      </p:sp>
      <p:sp>
        <p:nvSpPr>
          <p:cNvPr id="113667" name="Rectangle 2"/>
          <p:cNvSpPr>
            <a:spLocks noGrp="1" noRot="1" noChangeAspect="1" noChangeArrowheads="1" noTextEdit="1"/>
          </p:cNvSpPr>
          <p:nvPr>
            <p:ph type="sldImg"/>
          </p:nvPr>
        </p:nvSpPr>
        <p:spPr>
          <a:xfrm>
            <a:off x="141288" y="768350"/>
            <a:ext cx="6821487"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25402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3248BD-E3AA-49B7-9AD0-EA0313C8FD8D}" type="slidenum">
              <a:rPr lang="de-DE" altLang="de-DE" sz="1400"/>
              <a:pPr eaLnBrk="1" hangingPunct="1">
                <a:spcBef>
                  <a:spcPct val="0"/>
                </a:spcBef>
              </a:pPr>
              <a:t>13</a:t>
            </a:fld>
            <a:endParaRPr lang="de-DE" altLang="de-DE" sz="1400"/>
          </a:p>
        </p:txBody>
      </p:sp>
      <p:sp>
        <p:nvSpPr>
          <p:cNvPr id="114691" name="Rectangle 2"/>
          <p:cNvSpPr>
            <a:spLocks noGrp="1" noRot="1" noChangeAspect="1" noChangeArrowheads="1" noTextEdit="1"/>
          </p:cNvSpPr>
          <p:nvPr>
            <p:ph type="sldImg"/>
          </p:nvPr>
        </p:nvSpPr>
        <p:spPr>
          <a:xfrm>
            <a:off x="141288" y="768350"/>
            <a:ext cx="6821487"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909616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FD6C64-0C2F-4CE4-BFD2-D007C6FE890D}" type="slidenum">
              <a:rPr lang="de-DE" altLang="de-DE" sz="1400"/>
              <a:pPr eaLnBrk="1" hangingPunct="1">
                <a:spcBef>
                  <a:spcPct val="0"/>
                </a:spcBef>
              </a:pPr>
              <a:t>14</a:t>
            </a:fld>
            <a:endParaRPr lang="de-DE" altLang="de-DE" sz="1400"/>
          </a:p>
        </p:txBody>
      </p:sp>
      <p:sp>
        <p:nvSpPr>
          <p:cNvPr id="115715" name="Rectangle 2"/>
          <p:cNvSpPr>
            <a:spLocks noGrp="1" noRot="1" noChangeAspect="1" noChangeArrowheads="1" noTextEdit="1"/>
          </p:cNvSpPr>
          <p:nvPr>
            <p:ph type="sldImg"/>
          </p:nvPr>
        </p:nvSpPr>
        <p:spPr>
          <a:xfrm>
            <a:off x="141288" y="768350"/>
            <a:ext cx="6821487"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4725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6BD21A9-512A-4031-95BA-2B581680992F}" type="slidenum">
              <a:rPr lang="de-DE" altLang="de-DE" sz="1400"/>
              <a:pPr eaLnBrk="1" hangingPunct="1">
                <a:spcBef>
                  <a:spcPct val="0"/>
                </a:spcBef>
              </a:pPr>
              <a:t>15</a:t>
            </a:fld>
            <a:endParaRPr lang="de-DE" altLang="de-DE" sz="1400"/>
          </a:p>
        </p:txBody>
      </p:sp>
      <p:sp>
        <p:nvSpPr>
          <p:cNvPr id="116739" name="Rectangle 2"/>
          <p:cNvSpPr>
            <a:spLocks noGrp="1" noRot="1" noChangeAspect="1" noChangeArrowheads="1" noTextEdit="1"/>
          </p:cNvSpPr>
          <p:nvPr>
            <p:ph type="sldImg"/>
          </p:nvPr>
        </p:nvSpPr>
        <p:spPr>
          <a:xfrm>
            <a:off x="141288" y="768350"/>
            <a:ext cx="6821487"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7764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19FBB3-6460-4E07-B7F6-11666841BA51}" type="slidenum">
              <a:rPr lang="de-DE" altLang="de-DE" sz="1400"/>
              <a:pPr eaLnBrk="1" hangingPunct="1">
                <a:spcBef>
                  <a:spcPct val="0"/>
                </a:spcBef>
              </a:pPr>
              <a:t>16</a:t>
            </a:fld>
            <a:endParaRPr lang="de-DE" altLang="de-DE" sz="1400"/>
          </a:p>
        </p:txBody>
      </p:sp>
      <p:sp>
        <p:nvSpPr>
          <p:cNvPr id="117763" name="Rectangle 2"/>
          <p:cNvSpPr>
            <a:spLocks noGrp="1" noRot="1" noChangeAspect="1" noChangeArrowheads="1" noTextEdit="1"/>
          </p:cNvSpPr>
          <p:nvPr>
            <p:ph type="sldImg"/>
          </p:nvPr>
        </p:nvSpPr>
        <p:spPr>
          <a:xfrm>
            <a:off x="141288" y="768350"/>
            <a:ext cx="6821487"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2712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0F1B95-DB3C-46F8-9778-49E88B445066}" type="slidenum">
              <a:rPr lang="de-DE" altLang="de-DE" sz="1400"/>
              <a:pPr eaLnBrk="1" hangingPunct="1">
                <a:spcBef>
                  <a:spcPct val="0"/>
                </a:spcBef>
              </a:pPr>
              <a:t>17</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88880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0F1B95-DB3C-46F8-9778-49E88B445066}" type="slidenum">
              <a:rPr lang="de-DE" altLang="de-DE" sz="1400"/>
              <a:pPr eaLnBrk="1" hangingPunct="1">
                <a:spcBef>
                  <a:spcPct val="0"/>
                </a:spcBef>
              </a:pPr>
              <a:t>18</a:t>
            </a:fld>
            <a:endParaRPr lang="de-DE" altLang="de-DE" sz="1400"/>
          </a:p>
        </p:txBody>
      </p:sp>
      <p:sp>
        <p:nvSpPr>
          <p:cNvPr id="119811" name="Rectangle 2"/>
          <p:cNvSpPr>
            <a:spLocks noGrp="1" noRot="1" noChangeAspect="1" noChangeArrowheads="1" noTextEdit="1"/>
          </p:cNvSpPr>
          <p:nvPr>
            <p:ph type="sldImg"/>
          </p:nvPr>
        </p:nvSpPr>
        <p:spPr>
          <a:xfrm>
            <a:off x="141288" y="768350"/>
            <a:ext cx="6821487"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88880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522BEC-0041-4623-BA69-62D5A9222E2C}" type="slidenum">
              <a:rPr lang="de-DE" altLang="de-DE" sz="1400"/>
              <a:pPr eaLnBrk="1" hangingPunct="1">
                <a:spcBef>
                  <a:spcPct val="0"/>
                </a:spcBef>
              </a:pPr>
              <a:t>19</a:t>
            </a:fld>
            <a:endParaRPr lang="de-DE" altLang="de-DE" sz="1400"/>
          </a:p>
        </p:txBody>
      </p:sp>
      <p:sp>
        <p:nvSpPr>
          <p:cNvPr id="120835" name="Rectangle 2"/>
          <p:cNvSpPr>
            <a:spLocks noGrp="1" noRot="1" noChangeAspect="1" noChangeArrowheads="1" noTextEdit="1"/>
          </p:cNvSpPr>
          <p:nvPr>
            <p:ph type="sldImg"/>
          </p:nvPr>
        </p:nvSpPr>
        <p:spPr>
          <a:xfrm>
            <a:off x="141288" y="768350"/>
            <a:ext cx="6821487"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21091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2E4FDB-CC44-4B38-9982-CB528CF99E7F}" type="slidenum">
              <a:rPr lang="de-DE" altLang="de-DE" sz="1400"/>
              <a:pPr eaLnBrk="1" hangingPunct="1">
                <a:spcBef>
                  <a:spcPct val="0"/>
                </a:spcBef>
              </a:pPr>
              <a:t>20</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38959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2E4FDB-CC44-4B38-9982-CB528CF99E7F}" type="slidenum">
              <a:rPr lang="de-DE" altLang="de-DE" sz="1400"/>
              <a:pPr eaLnBrk="1" hangingPunct="1">
                <a:spcBef>
                  <a:spcPct val="0"/>
                </a:spcBef>
              </a:pPr>
              <a:t>21</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38959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2E4FDB-CC44-4B38-9982-CB528CF99E7F}" type="slidenum">
              <a:rPr lang="de-DE" altLang="de-DE" sz="1400"/>
              <a:pPr eaLnBrk="1" hangingPunct="1">
                <a:spcBef>
                  <a:spcPct val="0"/>
                </a:spcBef>
              </a:pPr>
              <a:t>22</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38959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2E4FDB-CC44-4B38-9982-CB528CF99E7F}" type="slidenum">
              <a:rPr lang="de-DE" altLang="de-DE" sz="1400"/>
              <a:pPr eaLnBrk="1" hangingPunct="1">
                <a:spcBef>
                  <a:spcPct val="0"/>
                </a:spcBef>
              </a:pPr>
              <a:t>23</a:t>
            </a:fld>
            <a:endParaRPr lang="de-DE" altLang="de-DE" sz="1400"/>
          </a:p>
        </p:txBody>
      </p:sp>
      <p:sp>
        <p:nvSpPr>
          <p:cNvPr id="124931" name="Rectangle 2"/>
          <p:cNvSpPr>
            <a:spLocks noGrp="1" noRot="1" noChangeAspect="1" noChangeArrowheads="1" noTextEdit="1"/>
          </p:cNvSpPr>
          <p:nvPr>
            <p:ph type="sldImg"/>
          </p:nvPr>
        </p:nvSpPr>
        <p:spPr>
          <a:xfrm>
            <a:off x="141288" y="768350"/>
            <a:ext cx="6821487"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538959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C65FDE-4730-495B-AC26-1ACBE5D9D572}" type="slidenum">
              <a:rPr lang="de-DE" altLang="de-DE" sz="1400"/>
              <a:pPr eaLnBrk="1" hangingPunct="1">
                <a:spcBef>
                  <a:spcPct val="0"/>
                </a:spcBef>
              </a:pPr>
              <a:t>24</a:t>
            </a:fld>
            <a:endParaRPr lang="de-DE" altLang="de-DE" sz="1400"/>
          </a:p>
        </p:txBody>
      </p:sp>
      <p:sp>
        <p:nvSpPr>
          <p:cNvPr id="125955" name="Rectangle 2"/>
          <p:cNvSpPr>
            <a:spLocks noGrp="1" noRot="1" noChangeAspect="1" noChangeArrowheads="1" noTextEdit="1"/>
          </p:cNvSpPr>
          <p:nvPr>
            <p:ph type="sldImg"/>
          </p:nvPr>
        </p:nvSpPr>
        <p:spPr>
          <a:xfrm>
            <a:off x="141288" y="768350"/>
            <a:ext cx="6821487"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76031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0D1632-2EEF-4ECF-BD97-34ECAADC6626}" type="slidenum">
              <a:rPr lang="de-DE" altLang="de-DE" sz="1400"/>
              <a:pPr eaLnBrk="1" hangingPunct="1">
                <a:spcBef>
                  <a:spcPct val="0"/>
                </a:spcBef>
              </a:pPr>
              <a:t>25</a:t>
            </a:fld>
            <a:endParaRPr lang="de-DE" altLang="de-DE" sz="1400"/>
          </a:p>
        </p:txBody>
      </p:sp>
      <p:sp>
        <p:nvSpPr>
          <p:cNvPr id="126979" name="Rectangle 2"/>
          <p:cNvSpPr>
            <a:spLocks noGrp="1" noRot="1" noChangeAspect="1" noChangeArrowheads="1" noTextEdit="1"/>
          </p:cNvSpPr>
          <p:nvPr>
            <p:ph type="sldImg"/>
          </p:nvPr>
        </p:nvSpPr>
        <p:spPr>
          <a:xfrm>
            <a:off x="141288" y="768350"/>
            <a:ext cx="6821487"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1256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F8BF82-3B13-4A71-B4D1-653CC6F41F66}" type="slidenum">
              <a:rPr lang="de-DE" altLang="de-DE" sz="1400"/>
              <a:pPr eaLnBrk="1" hangingPunct="1">
                <a:spcBef>
                  <a:spcPct val="0"/>
                </a:spcBef>
              </a:pPr>
              <a:t>26</a:t>
            </a:fld>
            <a:endParaRPr lang="de-DE" altLang="de-DE" sz="1400"/>
          </a:p>
        </p:txBody>
      </p:sp>
      <p:sp>
        <p:nvSpPr>
          <p:cNvPr id="128003" name="Rectangle 2"/>
          <p:cNvSpPr>
            <a:spLocks noGrp="1" noRot="1" noChangeAspect="1" noChangeArrowheads="1" noTextEdit="1"/>
          </p:cNvSpPr>
          <p:nvPr>
            <p:ph type="sldImg"/>
          </p:nvPr>
        </p:nvSpPr>
        <p:spPr>
          <a:xfrm>
            <a:off x="141288" y="768350"/>
            <a:ext cx="6821487"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12438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63463DD-EBBB-4EA4-826E-5B0FFA1FE392}" type="slidenum">
              <a:rPr lang="de-DE" altLang="de-DE" sz="1400"/>
              <a:pPr eaLnBrk="1" hangingPunct="1">
                <a:spcBef>
                  <a:spcPct val="0"/>
                </a:spcBef>
              </a:pPr>
              <a:t>27</a:t>
            </a:fld>
            <a:endParaRPr lang="de-DE" altLang="de-DE" sz="1400"/>
          </a:p>
        </p:txBody>
      </p:sp>
      <p:sp>
        <p:nvSpPr>
          <p:cNvPr id="129027" name="Rectangle 2"/>
          <p:cNvSpPr>
            <a:spLocks noGrp="1" noRot="1" noChangeAspect="1" noChangeArrowheads="1" noTextEdit="1"/>
          </p:cNvSpPr>
          <p:nvPr>
            <p:ph type="sldImg"/>
          </p:nvPr>
        </p:nvSpPr>
        <p:spPr>
          <a:xfrm>
            <a:off x="141288" y="768350"/>
            <a:ext cx="6821487"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802881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058FBD-066D-46B0-91E7-9C021D67D9ED}" type="slidenum">
              <a:rPr lang="de-DE" altLang="de-DE" sz="1400"/>
              <a:pPr eaLnBrk="1" hangingPunct="1">
                <a:spcBef>
                  <a:spcPct val="0"/>
                </a:spcBef>
              </a:pPr>
              <a:t>28</a:t>
            </a:fld>
            <a:endParaRPr lang="de-DE" altLang="de-DE" sz="1400"/>
          </a:p>
        </p:txBody>
      </p:sp>
      <p:sp>
        <p:nvSpPr>
          <p:cNvPr id="130051" name="Rectangle 2"/>
          <p:cNvSpPr>
            <a:spLocks noGrp="1" noRot="1" noChangeAspect="1" noChangeArrowheads="1" noTextEdit="1"/>
          </p:cNvSpPr>
          <p:nvPr>
            <p:ph type="sldImg"/>
          </p:nvPr>
        </p:nvSpPr>
        <p:spPr>
          <a:xfrm>
            <a:off x="141288" y="768350"/>
            <a:ext cx="6821487"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553013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8" tIns="49505" rIns="99008" bIns="49505"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B781901-6646-41C9-888C-5E6B419159CF}" type="slidenum">
              <a:rPr lang="de-DE" altLang="de-DE" sz="1400"/>
              <a:pPr algn="r" eaLnBrk="1" hangingPunct="1">
                <a:spcBef>
                  <a:spcPct val="0"/>
                </a:spcBef>
              </a:pPr>
              <a:t>29</a:t>
            </a:fld>
            <a:endParaRPr lang="de-DE" altLang="de-DE" sz="1400"/>
          </a:p>
        </p:txBody>
      </p:sp>
      <p:sp>
        <p:nvSpPr>
          <p:cNvPr id="131075" name="Rectangle 2"/>
          <p:cNvSpPr>
            <a:spLocks noGrp="1" noRot="1" noChangeAspect="1" noChangeArrowheads="1" noTextEdit="1"/>
          </p:cNvSpPr>
          <p:nvPr>
            <p:ph type="sldImg"/>
          </p:nvPr>
        </p:nvSpPr>
        <p:spPr>
          <a:xfrm>
            <a:off x="141288" y="768350"/>
            <a:ext cx="6821487"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946449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5ACB59-1EB9-47F0-AB0B-E5A5CF592EC3}" type="slidenum">
              <a:rPr lang="de-DE" altLang="de-DE" sz="1400"/>
              <a:pPr eaLnBrk="1" hangingPunct="1">
                <a:spcBef>
                  <a:spcPct val="0"/>
                </a:spcBef>
              </a:pPr>
              <a:t>30</a:t>
            </a:fld>
            <a:endParaRPr lang="de-DE" altLang="de-DE" sz="1400"/>
          </a:p>
        </p:txBody>
      </p:sp>
      <p:sp>
        <p:nvSpPr>
          <p:cNvPr id="132099" name="Rectangle 2"/>
          <p:cNvSpPr>
            <a:spLocks noGrp="1" noRot="1" noChangeAspect="1" noChangeArrowheads="1" noTextEdit="1"/>
          </p:cNvSpPr>
          <p:nvPr>
            <p:ph type="sldImg"/>
          </p:nvPr>
        </p:nvSpPr>
        <p:spPr>
          <a:xfrm>
            <a:off x="141288" y="768350"/>
            <a:ext cx="6821487"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498603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199051-BDFF-4561-9FD7-74CD4E3EF25D}" type="slidenum">
              <a:rPr lang="de-DE" altLang="de-DE" sz="1400"/>
              <a:pPr eaLnBrk="1" hangingPunct="1">
                <a:spcBef>
                  <a:spcPct val="0"/>
                </a:spcBef>
              </a:pPr>
              <a:t>31</a:t>
            </a:fld>
            <a:endParaRPr lang="de-DE" altLang="de-DE" sz="1400"/>
          </a:p>
        </p:txBody>
      </p:sp>
      <p:sp>
        <p:nvSpPr>
          <p:cNvPr id="133123" name="Rectangle 2"/>
          <p:cNvSpPr>
            <a:spLocks noGrp="1" noRot="1" noChangeAspect="1" noChangeArrowheads="1" noTextEdit="1"/>
          </p:cNvSpPr>
          <p:nvPr>
            <p:ph type="sldImg"/>
          </p:nvPr>
        </p:nvSpPr>
        <p:spPr>
          <a:xfrm>
            <a:off x="141288" y="768350"/>
            <a:ext cx="6821487"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130041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D5D8FE-A519-4C22-8FE6-AF072EBA93B8}" type="slidenum">
              <a:rPr lang="de-DE" altLang="de-DE" sz="1400"/>
              <a:pPr eaLnBrk="1" hangingPunct="1">
                <a:spcBef>
                  <a:spcPct val="0"/>
                </a:spcBef>
              </a:pPr>
              <a:t>32</a:t>
            </a:fld>
            <a:endParaRPr lang="de-DE" altLang="de-DE" sz="1400"/>
          </a:p>
        </p:txBody>
      </p:sp>
      <p:sp>
        <p:nvSpPr>
          <p:cNvPr id="134147" name="Rectangle 1026"/>
          <p:cNvSpPr>
            <a:spLocks noGrp="1" noRot="1" noChangeAspect="1" noChangeArrowheads="1" noTextEdit="1"/>
          </p:cNvSpPr>
          <p:nvPr>
            <p:ph type="sldImg"/>
          </p:nvPr>
        </p:nvSpPr>
        <p:spPr>
          <a:xfrm>
            <a:off x="141288" y="768350"/>
            <a:ext cx="6821487" cy="3836988"/>
          </a:xfrm>
          <a:ln/>
        </p:spPr>
      </p:sp>
      <p:sp>
        <p:nvSpPr>
          <p:cNvPr id="1341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6048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6C6F76-5C9E-4757-B66A-290091D1D80E}" type="slidenum">
              <a:rPr lang="de-DE" altLang="de-DE" sz="1400"/>
              <a:pPr eaLnBrk="1" hangingPunct="1">
                <a:spcBef>
                  <a:spcPct val="0"/>
                </a:spcBef>
              </a:pPr>
              <a:t>33</a:t>
            </a:fld>
            <a:endParaRPr lang="de-DE" altLang="de-DE" sz="1400"/>
          </a:p>
        </p:txBody>
      </p:sp>
      <p:sp>
        <p:nvSpPr>
          <p:cNvPr id="135171" name="Rectangle 2"/>
          <p:cNvSpPr>
            <a:spLocks noGrp="1" noRot="1" noChangeAspect="1" noChangeArrowheads="1" noTextEdit="1"/>
          </p:cNvSpPr>
          <p:nvPr>
            <p:ph type="sldImg"/>
          </p:nvPr>
        </p:nvSpPr>
        <p:spPr>
          <a:xfrm>
            <a:off x="141288" y="768350"/>
            <a:ext cx="6821487"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3451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0092E6-56C9-4669-9FED-C91075B288A6}" type="slidenum">
              <a:rPr lang="de-DE" altLang="de-DE" sz="1400"/>
              <a:pPr eaLnBrk="1" hangingPunct="1">
                <a:spcBef>
                  <a:spcPct val="0"/>
                </a:spcBef>
              </a:pPr>
              <a:t>35</a:t>
            </a:fld>
            <a:endParaRPr lang="de-DE" altLang="de-DE" sz="1400"/>
          </a:p>
        </p:txBody>
      </p:sp>
      <p:sp>
        <p:nvSpPr>
          <p:cNvPr id="136195" name="Rectangle 2"/>
          <p:cNvSpPr>
            <a:spLocks noGrp="1" noRot="1" noChangeAspect="1" noChangeArrowheads="1" noTextEdit="1"/>
          </p:cNvSpPr>
          <p:nvPr>
            <p:ph type="sldImg"/>
          </p:nvPr>
        </p:nvSpPr>
        <p:spPr>
          <a:xfrm>
            <a:off x="141288" y="768350"/>
            <a:ext cx="6821487"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0832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DCF541-A846-4C9F-B82B-255EC6DFDAA7}" type="slidenum">
              <a:rPr lang="de-DE" altLang="de-DE" sz="1400"/>
              <a:pPr eaLnBrk="1" hangingPunct="1">
                <a:spcBef>
                  <a:spcPct val="0"/>
                </a:spcBef>
              </a:pPr>
              <a:t>36</a:t>
            </a:fld>
            <a:endParaRPr lang="de-DE" altLang="de-DE" sz="1400"/>
          </a:p>
        </p:txBody>
      </p:sp>
      <p:sp>
        <p:nvSpPr>
          <p:cNvPr id="137219" name="Rectangle 2"/>
          <p:cNvSpPr>
            <a:spLocks noGrp="1" noRot="1" noChangeAspect="1" noChangeArrowheads="1" noTextEdit="1"/>
          </p:cNvSpPr>
          <p:nvPr>
            <p:ph type="sldImg"/>
          </p:nvPr>
        </p:nvSpPr>
        <p:spPr>
          <a:xfrm>
            <a:off x="141288" y="768350"/>
            <a:ext cx="6821487"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6784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6939425-FEF7-404A-9BB5-270167C7E4BF}" type="slidenum">
              <a:rPr lang="de-DE" altLang="de-DE" sz="1400"/>
              <a:pPr eaLnBrk="1" hangingPunct="1">
                <a:spcBef>
                  <a:spcPct val="0"/>
                </a:spcBef>
              </a:pPr>
              <a:t>37</a:t>
            </a:fld>
            <a:endParaRPr lang="de-DE" altLang="de-DE" sz="1400"/>
          </a:p>
        </p:txBody>
      </p:sp>
      <p:sp>
        <p:nvSpPr>
          <p:cNvPr id="138243" name="Rectangle 2"/>
          <p:cNvSpPr>
            <a:spLocks noGrp="1" noRot="1" noChangeAspect="1" noChangeArrowheads="1" noTextEdit="1"/>
          </p:cNvSpPr>
          <p:nvPr>
            <p:ph type="sldImg"/>
          </p:nvPr>
        </p:nvSpPr>
        <p:spPr>
          <a:xfrm>
            <a:off x="141288" y="768350"/>
            <a:ext cx="6821487"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97197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905994-881F-4516-B5DE-EBA59B906079}" type="slidenum">
              <a:rPr lang="de-DE" altLang="de-DE" sz="1400"/>
              <a:pPr eaLnBrk="1" hangingPunct="1">
                <a:spcBef>
                  <a:spcPct val="0"/>
                </a:spcBef>
              </a:pPr>
              <a:t>38</a:t>
            </a:fld>
            <a:endParaRPr lang="de-DE" altLang="de-DE" sz="1400"/>
          </a:p>
        </p:txBody>
      </p:sp>
      <p:sp>
        <p:nvSpPr>
          <p:cNvPr id="139267" name="Rectangle 2"/>
          <p:cNvSpPr>
            <a:spLocks noGrp="1" noRot="1" noChangeAspect="1" noChangeArrowheads="1" noTextEdit="1"/>
          </p:cNvSpPr>
          <p:nvPr>
            <p:ph type="sldImg"/>
          </p:nvPr>
        </p:nvSpPr>
        <p:spPr>
          <a:xfrm>
            <a:off x="141288" y="768350"/>
            <a:ext cx="6821487"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6301681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5418CE-8D3B-4AD3-BA2C-9C41C2B6576C}" type="slidenum">
              <a:rPr lang="de-DE" altLang="de-DE" sz="1400"/>
              <a:pPr eaLnBrk="1" hangingPunct="1">
                <a:spcBef>
                  <a:spcPct val="0"/>
                </a:spcBef>
              </a:pPr>
              <a:t>39</a:t>
            </a:fld>
            <a:endParaRPr lang="de-DE" altLang="de-DE" sz="1400"/>
          </a:p>
        </p:txBody>
      </p:sp>
      <p:sp>
        <p:nvSpPr>
          <p:cNvPr id="140291" name="Rectangle 2"/>
          <p:cNvSpPr>
            <a:spLocks noGrp="1" noRot="1" noChangeAspect="1" noChangeArrowheads="1" noTextEdit="1"/>
          </p:cNvSpPr>
          <p:nvPr>
            <p:ph type="sldImg"/>
          </p:nvPr>
        </p:nvSpPr>
        <p:spPr>
          <a:xfrm>
            <a:off x="141288" y="768350"/>
            <a:ext cx="6821487"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4209330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7F88C99-C3D6-4E20-A9EF-AF58D04BF037}" type="slidenum">
              <a:rPr lang="de-DE" altLang="de-DE" sz="1400"/>
              <a:pPr eaLnBrk="1" hangingPunct="1">
                <a:spcBef>
                  <a:spcPct val="0"/>
                </a:spcBef>
              </a:pPr>
              <a:t>40</a:t>
            </a:fld>
            <a:endParaRPr lang="de-DE" altLang="de-DE" sz="1400"/>
          </a:p>
        </p:txBody>
      </p:sp>
      <p:sp>
        <p:nvSpPr>
          <p:cNvPr id="141315" name="Rectangle 2"/>
          <p:cNvSpPr>
            <a:spLocks noGrp="1" noRot="1" noChangeAspect="1" noChangeArrowheads="1" noTextEdit="1"/>
          </p:cNvSpPr>
          <p:nvPr>
            <p:ph type="sldImg"/>
          </p:nvPr>
        </p:nvSpPr>
        <p:spPr>
          <a:xfrm>
            <a:off x="141288" y="768350"/>
            <a:ext cx="6821487"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441827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58BE33-DF26-4BA0-971A-887E8C55ABC6}" type="slidenum">
              <a:rPr lang="de-DE" altLang="de-DE" sz="1400"/>
              <a:pPr eaLnBrk="1" hangingPunct="1">
                <a:spcBef>
                  <a:spcPct val="0"/>
                </a:spcBef>
              </a:pPr>
              <a:t>41</a:t>
            </a:fld>
            <a:endParaRPr lang="de-DE" altLang="de-DE" sz="1400"/>
          </a:p>
        </p:txBody>
      </p:sp>
      <p:sp>
        <p:nvSpPr>
          <p:cNvPr id="142339" name="Rectangle 2"/>
          <p:cNvSpPr>
            <a:spLocks noGrp="1" noRot="1" noChangeAspect="1" noChangeArrowheads="1" noTextEdit="1"/>
          </p:cNvSpPr>
          <p:nvPr>
            <p:ph type="sldImg"/>
          </p:nvPr>
        </p:nvSpPr>
        <p:spPr>
          <a:xfrm>
            <a:off x="141288" y="768350"/>
            <a:ext cx="6821487"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9763280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C36F6A-0790-438A-87EB-033045ACC313}" type="slidenum">
              <a:rPr lang="de-DE" altLang="de-DE" sz="1400"/>
              <a:pPr eaLnBrk="1" hangingPunct="1">
                <a:spcBef>
                  <a:spcPct val="0"/>
                </a:spcBef>
              </a:pPr>
              <a:t>42</a:t>
            </a:fld>
            <a:endParaRPr lang="de-DE" altLang="de-DE" sz="1400"/>
          </a:p>
        </p:txBody>
      </p:sp>
      <p:sp>
        <p:nvSpPr>
          <p:cNvPr id="143363" name="Rectangle 2"/>
          <p:cNvSpPr>
            <a:spLocks noGrp="1" noRot="1" noChangeAspect="1" noChangeArrowheads="1" noTextEdit="1"/>
          </p:cNvSpPr>
          <p:nvPr>
            <p:ph type="sldImg"/>
          </p:nvPr>
        </p:nvSpPr>
        <p:spPr>
          <a:xfrm>
            <a:off x="141288" y="768350"/>
            <a:ext cx="6821487"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7688904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9D02B19-56C3-4BE7-AFB4-6CC78C3A7312}" type="slidenum">
              <a:rPr lang="de-DE" altLang="de-DE" sz="1400"/>
              <a:pPr eaLnBrk="1" hangingPunct="1">
                <a:spcBef>
                  <a:spcPct val="0"/>
                </a:spcBef>
              </a:pPr>
              <a:t>43</a:t>
            </a:fld>
            <a:endParaRPr lang="de-DE" altLang="de-DE" sz="1400"/>
          </a:p>
        </p:txBody>
      </p:sp>
      <p:sp>
        <p:nvSpPr>
          <p:cNvPr id="144387" name="Rectangle 2"/>
          <p:cNvSpPr>
            <a:spLocks noGrp="1" noRot="1" noChangeAspect="1" noChangeArrowheads="1" noTextEdit="1"/>
          </p:cNvSpPr>
          <p:nvPr>
            <p:ph type="sldImg"/>
          </p:nvPr>
        </p:nvSpPr>
        <p:spPr>
          <a:xfrm>
            <a:off x="141288" y="768350"/>
            <a:ext cx="6821487"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08434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5A03C9-5C4C-4CDF-BB07-9ECB429109C8}" type="slidenum">
              <a:rPr lang="de-DE" altLang="de-DE" sz="1400"/>
              <a:pPr eaLnBrk="1" hangingPunct="1">
                <a:spcBef>
                  <a:spcPct val="0"/>
                </a:spcBef>
              </a:pPr>
              <a:t>44</a:t>
            </a:fld>
            <a:endParaRPr lang="de-DE" altLang="de-DE" sz="1400"/>
          </a:p>
        </p:txBody>
      </p:sp>
      <p:sp>
        <p:nvSpPr>
          <p:cNvPr id="145411" name="Rectangle 2"/>
          <p:cNvSpPr>
            <a:spLocks noGrp="1" noRot="1" noChangeAspect="1" noChangeArrowheads="1" noTextEdit="1"/>
          </p:cNvSpPr>
          <p:nvPr>
            <p:ph type="sldImg"/>
          </p:nvPr>
        </p:nvSpPr>
        <p:spPr>
          <a:xfrm>
            <a:off x="141288" y="768350"/>
            <a:ext cx="6821487"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49061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A50176-C61A-44BB-8640-ECEDFA692545}" type="slidenum">
              <a:rPr lang="de-DE" altLang="de-DE" sz="1400"/>
              <a:pPr eaLnBrk="1" hangingPunct="1">
                <a:spcBef>
                  <a:spcPct val="0"/>
                </a:spcBef>
              </a:pPr>
              <a:t>45</a:t>
            </a:fld>
            <a:endParaRPr lang="de-DE" altLang="de-DE" sz="1400"/>
          </a:p>
        </p:txBody>
      </p:sp>
      <p:sp>
        <p:nvSpPr>
          <p:cNvPr id="146435" name="Rectangle 2"/>
          <p:cNvSpPr>
            <a:spLocks noGrp="1" noRot="1" noChangeAspect="1" noChangeArrowheads="1" noTextEdit="1"/>
          </p:cNvSpPr>
          <p:nvPr>
            <p:ph type="sldImg"/>
          </p:nvPr>
        </p:nvSpPr>
        <p:spPr>
          <a:xfrm>
            <a:off x="141288" y="768350"/>
            <a:ext cx="6821487"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0301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69C189-372C-4A91-8534-71C2E4AE34CA}" type="slidenum">
              <a:rPr lang="de-DE" altLang="de-DE" sz="1400"/>
              <a:pPr eaLnBrk="1" hangingPunct="1">
                <a:spcBef>
                  <a:spcPct val="0"/>
                </a:spcBef>
              </a:pPr>
              <a:t>46</a:t>
            </a:fld>
            <a:endParaRPr lang="de-DE" altLang="de-DE" sz="1400"/>
          </a:p>
        </p:txBody>
      </p:sp>
      <p:sp>
        <p:nvSpPr>
          <p:cNvPr id="147459" name="Rectangle 2"/>
          <p:cNvSpPr>
            <a:spLocks noGrp="1" noRot="1" noChangeAspect="1" noChangeArrowheads="1" noTextEdit="1"/>
          </p:cNvSpPr>
          <p:nvPr>
            <p:ph type="sldImg"/>
          </p:nvPr>
        </p:nvSpPr>
        <p:spPr>
          <a:xfrm>
            <a:off x="141288" y="768350"/>
            <a:ext cx="6821487"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783780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A91AD0-DC1E-44E9-8F0D-60D45DA62C78}" type="slidenum">
              <a:rPr lang="de-DE" altLang="de-DE" sz="1400"/>
              <a:pPr eaLnBrk="1" hangingPunct="1">
                <a:spcBef>
                  <a:spcPct val="0"/>
                </a:spcBef>
              </a:pPr>
              <a:t>47</a:t>
            </a:fld>
            <a:endParaRPr lang="de-DE" altLang="de-DE" sz="1400"/>
          </a:p>
        </p:txBody>
      </p:sp>
      <p:sp>
        <p:nvSpPr>
          <p:cNvPr id="148483" name="Rectangle 2"/>
          <p:cNvSpPr>
            <a:spLocks noGrp="1" noRot="1" noChangeAspect="1" noChangeArrowheads="1" noTextEdit="1"/>
          </p:cNvSpPr>
          <p:nvPr>
            <p:ph type="sldImg"/>
          </p:nvPr>
        </p:nvSpPr>
        <p:spPr>
          <a:xfrm>
            <a:off x="141288" y="768350"/>
            <a:ext cx="6821487"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0709988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D2C3ACF-1483-48D9-9409-20A7F8D37382}" type="slidenum">
              <a:rPr lang="de-DE" altLang="de-DE" sz="1400"/>
              <a:pPr eaLnBrk="1" hangingPunct="1">
                <a:spcBef>
                  <a:spcPct val="0"/>
                </a:spcBef>
              </a:pPr>
              <a:t>48</a:t>
            </a:fld>
            <a:endParaRPr lang="de-DE" altLang="de-DE" sz="1400"/>
          </a:p>
        </p:txBody>
      </p:sp>
      <p:sp>
        <p:nvSpPr>
          <p:cNvPr id="149507" name="Rectangle 2"/>
          <p:cNvSpPr>
            <a:spLocks noGrp="1" noRot="1" noChangeAspect="1" noChangeArrowheads="1" noTextEdit="1"/>
          </p:cNvSpPr>
          <p:nvPr>
            <p:ph type="sldImg"/>
          </p:nvPr>
        </p:nvSpPr>
        <p:spPr>
          <a:xfrm>
            <a:off x="141288" y="768350"/>
            <a:ext cx="6821487"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8930699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23A9B2-DA27-4437-ABAA-2281D35A32EE}" type="slidenum">
              <a:rPr lang="de-DE" altLang="de-DE" sz="1400"/>
              <a:pPr eaLnBrk="1" hangingPunct="1">
                <a:spcBef>
                  <a:spcPct val="0"/>
                </a:spcBef>
              </a:pPr>
              <a:t>49</a:t>
            </a:fld>
            <a:endParaRPr lang="de-DE" altLang="de-DE" sz="1400"/>
          </a:p>
        </p:txBody>
      </p:sp>
      <p:sp>
        <p:nvSpPr>
          <p:cNvPr id="150531" name="Rectangle 2"/>
          <p:cNvSpPr>
            <a:spLocks noGrp="1" noRot="1" noChangeAspect="1" noChangeArrowheads="1" noTextEdit="1"/>
          </p:cNvSpPr>
          <p:nvPr>
            <p:ph type="sldImg"/>
          </p:nvPr>
        </p:nvSpPr>
        <p:spPr>
          <a:xfrm>
            <a:off x="141288" y="768350"/>
            <a:ext cx="6821487"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330014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4E70C1-2BC2-4E60-A18A-AE1C0784ED9D}" type="slidenum">
              <a:rPr lang="de-DE" altLang="de-DE" sz="1400"/>
              <a:pPr eaLnBrk="1" hangingPunct="1">
                <a:spcBef>
                  <a:spcPct val="0"/>
                </a:spcBef>
              </a:pPr>
              <a:t>50</a:t>
            </a:fld>
            <a:endParaRPr lang="de-DE" altLang="de-DE" sz="1400"/>
          </a:p>
        </p:txBody>
      </p:sp>
      <p:sp>
        <p:nvSpPr>
          <p:cNvPr id="151555" name="Rectangle 2"/>
          <p:cNvSpPr>
            <a:spLocks noGrp="1" noRot="1" noChangeAspect="1" noChangeArrowheads="1" noTextEdit="1"/>
          </p:cNvSpPr>
          <p:nvPr>
            <p:ph type="sldImg"/>
          </p:nvPr>
        </p:nvSpPr>
        <p:spPr>
          <a:xfrm>
            <a:off x="141288" y="768350"/>
            <a:ext cx="6821487"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333990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E366F9-4F83-409C-BF94-C6CD8C3A1467}" type="slidenum">
              <a:rPr lang="de-DE" altLang="de-DE" sz="1400"/>
              <a:pPr eaLnBrk="1" hangingPunct="1">
                <a:spcBef>
                  <a:spcPct val="0"/>
                </a:spcBef>
              </a:pPr>
              <a:t>51</a:t>
            </a:fld>
            <a:endParaRPr lang="de-DE" altLang="de-DE" sz="1400"/>
          </a:p>
        </p:txBody>
      </p:sp>
      <p:sp>
        <p:nvSpPr>
          <p:cNvPr id="152579" name="Rectangle 2"/>
          <p:cNvSpPr>
            <a:spLocks noGrp="1" noRot="1" noChangeAspect="1" noChangeArrowheads="1" noTextEdit="1"/>
          </p:cNvSpPr>
          <p:nvPr>
            <p:ph type="sldImg"/>
          </p:nvPr>
        </p:nvSpPr>
        <p:spPr>
          <a:xfrm>
            <a:off x="141288" y="768350"/>
            <a:ext cx="6821487"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0781116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C0E8F75-08DD-4BEB-B28E-337F1E7810EC}" type="slidenum">
              <a:rPr lang="de-DE" altLang="de-DE" sz="1400"/>
              <a:pPr eaLnBrk="1" hangingPunct="1">
                <a:spcBef>
                  <a:spcPct val="0"/>
                </a:spcBef>
              </a:pPr>
              <a:t>52</a:t>
            </a:fld>
            <a:endParaRPr lang="de-DE" altLang="de-DE" sz="1400"/>
          </a:p>
        </p:txBody>
      </p:sp>
      <p:sp>
        <p:nvSpPr>
          <p:cNvPr id="153603" name="Rectangle 2"/>
          <p:cNvSpPr>
            <a:spLocks noGrp="1" noRot="1" noChangeAspect="1" noChangeArrowheads="1" noTextEdit="1"/>
          </p:cNvSpPr>
          <p:nvPr>
            <p:ph type="sldImg"/>
          </p:nvPr>
        </p:nvSpPr>
        <p:spPr>
          <a:xfrm>
            <a:off x="141288" y="768350"/>
            <a:ext cx="6821487"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2273903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23B61E-4F4F-4F2C-A957-46D52CB8D1B0}" type="slidenum">
              <a:rPr lang="de-DE" altLang="de-DE" sz="1400"/>
              <a:pPr eaLnBrk="1" hangingPunct="1">
                <a:spcBef>
                  <a:spcPct val="0"/>
                </a:spcBef>
              </a:pPr>
              <a:t>53</a:t>
            </a:fld>
            <a:endParaRPr lang="de-DE" altLang="de-DE" sz="1400"/>
          </a:p>
        </p:txBody>
      </p:sp>
      <p:sp>
        <p:nvSpPr>
          <p:cNvPr id="154627" name="Rectangle 2"/>
          <p:cNvSpPr>
            <a:spLocks noGrp="1" noRot="1" noChangeAspect="1" noChangeArrowheads="1" noTextEdit="1"/>
          </p:cNvSpPr>
          <p:nvPr>
            <p:ph type="sldImg"/>
          </p:nvPr>
        </p:nvSpPr>
        <p:spPr>
          <a:xfrm>
            <a:off x="141288" y="768350"/>
            <a:ext cx="6821487"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0635788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6A0814-46AB-42D0-936C-ECEF0567EC9D}" type="slidenum">
              <a:rPr lang="de-DE" altLang="de-DE" sz="1400"/>
              <a:pPr eaLnBrk="1" hangingPunct="1">
                <a:spcBef>
                  <a:spcPct val="0"/>
                </a:spcBef>
              </a:pPr>
              <a:t>54</a:t>
            </a:fld>
            <a:endParaRPr lang="de-DE" altLang="de-DE" sz="1400"/>
          </a:p>
        </p:txBody>
      </p:sp>
      <p:sp>
        <p:nvSpPr>
          <p:cNvPr id="155651" name="Rectangle 2"/>
          <p:cNvSpPr>
            <a:spLocks noGrp="1" noRot="1" noChangeAspect="1" noChangeArrowheads="1" noTextEdit="1"/>
          </p:cNvSpPr>
          <p:nvPr>
            <p:ph type="sldImg"/>
          </p:nvPr>
        </p:nvSpPr>
        <p:spPr>
          <a:xfrm>
            <a:off x="141288" y="768350"/>
            <a:ext cx="6821487"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2788779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9B183E4-79AE-4579-BEE0-A54CB1E94757}" type="slidenum">
              <a:rPr lang="de-DE" altLang="de-DE" sz="1400"/>
              <a:pPr eaLnBrk="1" hangingPunct="1">
                <a:spcBef>
                  <a:spcPct val="0"/>
                </a:spcBef>
              </a:pPr>
              <a:t>55</a:t>
            </a:fld>
            <a:endParaRPr lang="de-DE" altLang="de-DE" sz="1400"/>
          </a:p>
        </p:txBody>
      </p:sp>
      <p:sp>
        <p:nvSpPr>
          <p:cNvPr id="156675" name="Rectangle 2"/>
          <p:cNvSpPr>
            <a:spLocks noGrp="1" noRot="1" noChangeAspect="1" noChangeArrowheads="1" noTextEdit="1"/>
          </p:cNvSpPr>
          <p:nvPr>
            <p:ph type="sldImg"/>
          </p:nvPr>
        </p:nvSpPr>
        <p:spPr>
          <a:xfrm>
            <a:off x="141288" y="768350"/>
            <a:ext cx="6821487"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7409167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A29D36-6512-4FB3-BC8B-414653260221}" type="slidenum">
              <a:rPr lang="de-DE" altLang="de-DE" sz="1400"/>
              <a:pPr eaLnBrk="1" hangingPunct="1">
                <a:spcBef>
                  <a:spcPct val="0"/>
                </a:spcBef>
              </a:pPr>
              <a:t>56</a:t>
            </a:fld>
            <a:endParaRPr lang="de-DE" altLang="de-DE" sz="1400"/>
          </a:p>
        </p:txBody>
      </p:sp>
      <p:sp>
        <p:nvSpPr>
          <p:cNvPr id="157699" name="Rectangle 2"/>
          <p:cNvSpPr>
            <a:spLocks noGrp="1" noRot="1" noChangeAspect="1" noChangeArrowheads="1" noTextEdit="1"/>
          </p:cNvSpPr>
          <p:nvPr>
            <p:ph type="sldImg"/>
          </p:nvPr>
        </p:nvSpPr>
        <p:spPr>
          <a:xfrm>
            <a:off x="141288" y="768350"/>
            <a:ext cx="6821487"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6795940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C948841-4C1C-4494-BEF2-FB0381E26EEC}" type="slidenum">
              <a:rPr lang="de-DE" altLang="de-DE" sz="1400"/>
              <a:pPr eaLnBrk="1" hangingPunct="1">
                <a:spcBef>
                  <a:spcPct val="0"/>
                </a:spcBef>
              </a:pPr>
              <a:t>57</a:t>
            </a:fld>
            <a:endParaRPr lang="de-DE" altLang="de-DE" sz="1400"/>
          </a:p>
        </p:txBody>
      </p:sp>
      <p:sp>
        <p:nvSpPr>
          <p:cNvPr id="158723" name="Rectangle 2"/>
          <p:cNvSpPr>
            <a:spLocks noGrp="1" noRot="1" noChangeAspect="1" noChangeArrowheads="1" noTextEdit="1"/>
          </p:cNvSpPr>
          <p:nvPr>
            <p:ph type="sldImg"/>
          </p:nvPr>
        </p:nvSpPr>
        <p:spPr>
          <a:xfrm>
            <a:off x="141288" y="768350"/>
            <a:ext cx="6821487"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8887420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FC68EE-9543-44D1-AAD1-BFCE944C6C75}" type="slidenum">
              <a:rPr lang="de-DE" altLang="de-DE" sz="1400"/>
              <a:pPr eaLnBrk="1" hangingPunct="1">
                <a:spcBef>
                  <a:spcPct val="0"/>
                </a:spcBef>
              </a:pPr>
              <a:t>58</a:t>
            </a:fld>
            <a:endParaRPr lang="de-DE" altLang="de-DE" sz="1400"/>
          </a:p>
        </p:txBody>
      </p:sp>
      <p:sp>
        <p:nvSpPr>
          <p:cNvPr id="159747" name="Rectangle 2"/>
          <p:cNvSpPr>
            <a:spLocks noGrp="1" noRot="1" noChangeAspect="1" noChangeArrowheads="1" noTextEdit="1"/>
          </p:cNvSpPr>
          <p:nvPr>
            <p:ph type="sldImg"/>
          </p:nvPr>
        </p:nvSpPr>
        <p:spPr>
          <a:xfrm>
            <a:off x="141288" y="768350"/>
            <a:ext cx="6821487"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8328651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D6E862-D525-4B79-977C-9E63D29CA232}" type="slidenum">
              <a:rPr lang="de-DE" altLang="de-DE" sz="1400"/>
              <a:pPr eaLnBrk="1" hangingPunct="1">
                <a:spcBef>
                  <a:spcPct val="0"/>
                </a:spcBef>
              </a:pPr>
              <a:t>59</a:t>
            </a:fld>
            <a:endParaRPr lang="de-DE" altLang="de-DE" sz="1400"/>
          </a:p>
        </p:txBody>
      </p:sp>
      <p:sp>
        <p:nvSpPr>
          <p:cNvPr id="160771" name="Rectangle 2"/>
          <p:cNvSpPr>
            <a:spLocks noGrp="1" noRot="1" noChangeAspect="1" noChangeArrowheads="1" noTextEdit="1"/>
          </p:cNvSpPr>
          <p:nvPr>
            <p:ph type="sldImg"/>
          </p:nvPr>
        </p:nvSpPr>
        <p:spPr>
          <a:xfrm>
            <a:off x="141288" y="768350"/>
            <a:ext cx="6821487"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0382195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F5D54D-9ABB-4553-A2AE-9228B4F54C2F}" type="slidenum">
              <a:rPr lang="de-DE" altLang="de-DE" sz="1400"/>
              <a:pPr eaLnBrk="1" hangingPunct="1">
                <a:spcBef>
                  <a:spcPct val="0"/>
                </a:spcBef>
              </a:pPr>
              <a:t>60</a:t>
            </a:fld>
            <a:endParaRPr lang="de-DE" altLang="de-DE" sz="1400"/>
          </a:p>
        </p:txBody>
      </p:sp>
      <p:sp>
        <p:nvSpPr>
          <p:cNvPr id="161795" name="Rectangle 2"/>
          <p:cNvSpPr>
            <a:spLocks noGrp="1" noRot="1" noChangeAspect="1" noChangeArrowheads="1" noTextEdit="1"/>
          </p:cNvSpPr>
          <p:nvPr>
            <p:ph type="sldImg"/>
          </p:nvPr>
        </p:nvSpPr>
        <p:spPr>
          <a:xfrm>
            <a:off x="141288" y="768350"/>
            <a:ext cx="6821487"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6535535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DC3C66E-9CB2-44C5-BAB4-B686228F9160}" type="slidenum">
              <a:rPr lang="de-DE" altLang="de-DE" sz="1400"/>
              <a:pPr eaLnBrk="1" hangingPunct="1">
                <a:spcBef>
                  <a:spcPct val="0"/>
                </a:spcBef>
              </a:pPr>
              <a:t>61</a:t>
            </a:fld>
            <a:endParaRPr lang="de-DE" altLang="de-DE" sz="1400"/>
          </a:p>
        </p:txBody>
      </p:sp>
      <p:sp>
        <p:nvSpPr>
          <p:cNvPr id="162819" name="Rectangle 2"/>
          <p:cNvSpPr>
            <a:spLocks noGrp="1" noRot="1" noChangeAspect="1" noChangeArrowheads="1" noTextEdit="1"/>
          </p:cNvSpPr>
          <p:nvPr>
            <p:ph type="sldImg"/>
          </p:nvPr>
        </p:nvSpPr>
        <p:spPr>
          <a:xfrm>
            <a:off x="141288" y="768350"/>
            <a:ext cx="6821487"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16765241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8A7A65-DC7F-4BB8-848D-E736D1E77020}" type="slidenum">
              <a:rPr lang="de-DE" altLang="de-DE" sz="1400"/>
              <a:pPr eaLnBrk="1" hangingPunct="1">
                <a:spcBef>
                  <a:spcPct val="0"/>
                </a:spcBef>
              </a:pPr>
              <a:t>62</a:t>
            </a:fld>
            <a:endParaRPr lang="de-DE" altLang="de-DE" sz="1400"/>
          </a:p>
        </p:txBody>
      </p:sp>
      <p:sp>
        <p:nvSpPr>
          <p:cNvPr id="163843" name="Rectangle 2"/>
          <p:cNvSpPr>
            <a:spLocks noGrp="1" noRot="1" noChangeAspect="1" noChangeArrowheads="1" noTextEdit="1"/>
          </p:cNvSpPr>
          <p:nvPr>
            <p:ph type="sldImg"/>
          </p:nvPr>
        </p:nvSpPr>
        <p:spPr>
          <a:xfrm>
            <a:off x="141288" y="768350"/>
            <a:ext cx="6821487"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42788975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1FA4CB-8AE2-480C-8A56-1CE27C9E006A}" type="slidenum">
              <a:rPr lang="de-DE" altLang="de-DE" sz="1400"/>
              <a:pPr eaLnBrk="1" hangingPunct="1">
                <a:spcBef>
                  <a:spcPct val="0"/>
                </a:spcBef>
              </a:pPr>
              <a:t>63</a:t>
            </a:fld>
            <a:endParaRPr lang="de-DE" altLang="de-DE" sz="1400"/>
          </a:p>
        </p:txBody>
      </p:sp>
      <p:sp>
        <p:nvSpPr>
          <p:cNvPr id="164867" name="Rectangle 2"/>
          <p:cNvSpPr>
            <a:spLocks noGrp="1" noRot="1" noChangeAspect="1" noChangeArrowheads="1" noTextEdit="1"/>
          </p:cNvSpPr>
          <p:nvPr>
            <p:ph type="sldImg"/>
          </p:nvPr>
        </p:nvSpPr>
        <p:spPr>
          <a:xfrm>
            <a:off x="141288" y="768350"/>
            <a:ext cx="6821487"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9298636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C4317C-DBFF-4BC0-B3EF-938F7AB0404F}" type="slidenum">
              <a:rPr lang="de-DE" altLang="de-DE" sz="1400"/>
              <a:pPr eaLnBrk="1" hangingPunct="1">
                <a:spcBef>
                  <a:spcPct val="0"/>
                </a:spcBef>
              </a:pPr>
              <a:t>64</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055040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C4317C-DBFF-4BC0-B3EF-938F7AB0404F}" type="slidenum">
              <a:rPr lang="de-DE" altLang="de-DE" sz="1400"/>
              <a:pPr eaLnBrk="1" hangingPunct="1">
                <a:spcBef>
                  <a:spcPct val="0"/>
                </a:spcBef>
              </a:pPr>
              <a:t>65</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055040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C4317C-DBFF-4BC0-B3EF-938F7AB0404F}" type="slidenum">
              <a:rPr lang="de-DE" altLang="de-DE" sz="1400"/>
              <a:pPr eaLnBrk="1" hangingPunct="1">
                <a:spcBef>
                  <a:spcPct val="0"/>
                </a:spcBef>
              </a:pPr>
              <a:t>66</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055040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C4317C-DBFF-4BC0-B3EF-938F7AB0404F}" type="slidenum">
              <a:rPr lang="de-DE" altLang="de-DE" sz="1400"/>
              <a:pPr eaLnBrk="1" hangingPunct="1">
                <a:spcBef>
                  <a:spcPct val="0"/>
                </a:spcBef>
              </a:pPr>
              <a:t>67</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055040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C4317C-DBFF-4BC0-B3EF-938F7AB0404F}" type="slidenum">
              <a:rPr lang="de-DE" altLang="de-DE" sz="1400"/>
              <a:pPr eaLnBrk="1" hangingPunct="1">
                <a:spcBef>
                  <a:spcPct val="0"/>
                </a:spcBef>
              </a:pPr>
              <a:t>68</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055040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7C4317C-DBFF-4BC0-B3EF-938F7AB0404F}" type="slidenum">
              <a:rPr lang="de-DE" altLang="de-DE" sz="1400"/>
              <a:pPr eaLnBrk="1" hangingPunct="1">
                <a:spcBef>
                  <a:spcPct val="0"/>
                </a:spcBef>
              </a:pPr>
              <a:t>69</a:t>
            </a:fld>
            <a:endParaRPr lang="de-DE" altLang="de-DE" sz="1400"/>
          </a:p>
        </p:txBody>
      </p:sp>
      <p:sp>
        <p:nvSpPr>
          <p:cNvPr id="171011" name="Rectangle 2"/>
          <p:cNvSpPr>
            <a:spLocks noGrp="1" noRot="1" noChangeAspect="1" noChangeArrowheads="1" noTextEdit="1"/>
          </p:cNvSpPr>
          <p:nvPr>
            <p:ph type="sldImg"/>
          </p:nvPr>
        </p:nvSpPr>
        <p:spPr>
          <a:xfrm>
            <a:off x="141288" y="768350"/>
            <a:ext cx="6821487"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39055040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378C8F-F7E2-4FE0-B556-51ACBFE3E8ED}" type="slidenum">
              <a:rPr lang="de-DE" altLang="de-DE" sz="1400"/>
              <a:pPr eaLnBrk="1" hangingPunct="1">
                <a:spcBef>
                  <a:spcPct val="0"/>
                </a:spcBef>
              </a:pPr>
              <a:t>70</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624334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378C8F-F7E2-4FE0-B556-51ACBFE3E8ED}" type="slidenum">
              <a:rPr lang="de-DE" altLang="de-DE" sz="1400"/>
              <a:pPr eaLnBrk="1" hangingPunct="1">
                <a:spcBef>
                  <a:spcPct val="0"/>
                </a:spcBef>
              </a:pPr>
              <a:t>71</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624334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378C8F-F7E2-4FE0-B556-51ACBFE3E8ED}" type="slidenum">
              <a:rPr lang="de-DE" altLang="de-DE" sz="1400"/>
              <a:pPr eaLnBrk="1" hangingPunct="1">
                <a:spcBef>
                  <a:spcPct val="0"/>
                </a:spcBef>
              </a:pPr>
              <a:t>72</a:t>
            </a:fld>
            <a:endParaRPr lang="de-DE" altLang="de-DE" sz="1400"/>
          </a:p>
        </p:txBody>
      </p:sp>
      <p:sp>
        <p:nvSpPr>
          <p:cNvPr id="174083" name="Rectangle 2"/>
          <p:cNvSpPr>
            <a:spLocks noGrp="1" noRot="1" noChangeAspect="1" noChangeArrowheads="1" noTextEdit="1"/>
          </p:cNvSpPr>
          <p:nvPr>
            <p:ph type="sldImg"/>
          </p:nvPr>
        </p:nvSpPr>
        <p:spPr>
          <a:xfrm>
            <a:off x="141288" y="768350"/>
            <a:ext cx="6821487"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a:latin typeface="Arial" panose="020B0604020202020204" pitchFamily="34" charset="0"/>
            </a:endParaRPr>
          </a:p>
        </p:txBody>
      </p:sp>
    </p:spTree>
    <p:extLst>
      <p:ext uri="{BB962C8B-B14F-4D97-AF65-F5344CB8AC3E}">
        <p14:creationId xmlns:p14="http://schemas.microsoft.com/office/powerpoint/2010/main" val="23624334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xfrm>
            <a:off x="141288" y="768350"/>
            <a:ext cx="6821487" cy="3836988"/>
          </a:xfrm>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41084818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FAD60C3-3137-40AB-960F-BF4BA4D18941}" type="slidenum">
              <a:rPr lang="de-DE" altLang="fr-FR" sz="1300">
                <a:solidFill>
                  <a:srgbClr val="000000"/>
                </a:solidFill>
              </a:rPr>
              <a:pPr eaLnBrk="1" hangingPunct="1">
                <a:spcBef>
                  <a:spcPct val="0"/>
                </a:spcBef>
              </a:pPr>
              <a:t>75</a:t>
            </a:fld>
            <a:endParaRPr lang="de-DE" altLang="fr-FR" sz="1300">
              <a:solidFill>
                <a:srgbClr val="000000"/>
              </a:solidFill>
            </a:endParaRPr>
          </a:p>
        </p:txBody>
      </p:sp>
      <p:sp>
        <p:nvSpPr>
          <p:cNvPr id="296963" name="Rectangle 2"/>
          <p:cNvSpPr>
            <a:spLocks noGrp="1" noRot="1" noChangeAspect="1" noChangeArrowheads="1" noTextEdit="1"/>
          </p:cNvSpPr>
          <p:nvPr>
            <p:ph type="sldImg"/>
          </p:nvPr>
        </p:nvSpPr>
        <p:spPr>
          <a:xfrm>
            <a:off x="139700" y="768350"/>
            <a:ext cx="6821488" cy="3836988"/>
          </a:xfrm>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4353906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7A8112A-30BC-445D-B1F1-B747C0F5D4BC}" type="slidenum">
              <a:rPr lang="de-DE" altLang="fr-FR" sz="1300">
                <a:solidFill>
                  <a:srgbClr val="000000"/>
                </a:solidFill>
              </a:rPr>
              <a:pPr eaLnBrk="1" hangingPunct="1">
                <a:spcBef>
                  <a:spcPct val="0"/>
                </a:spcBef>
              </a:pPr>
              <a:t>76</a:t>
            </a:fld>
            <a:endParaRPr lang="de-DE" altLang="fr-FR" sz="1300">
              <a:solidFill>
                <a:srgbClr val="000000"/>
              </a:solidFill>
            </a:endParaRPr>
          </a:p>
        </p:txBody>
      </p:sp>
      <p:sp>
        <p:nvSpPr>
          <p:cNvPr id="297987" name="Rectangle 2"/>
          <p:cNvSpPr>
            <a:spLocks noGrp="1" noRot="1" noChangeAspect="1" noChangeArrowheads="1" noTextEdit="1"/>
          </p:cNvSpPr>
          <p:nvPr>
            <p:ph type="sldImg"/>
          </p:nvPr>
        </p:nvSpPr>
        <p:spPr>
          <a:xfrm>
            <a:off x="139700" y="768350"/>
            <a:ext cx="6821488"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404223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B6E07EC3-CB18-44AC-89D7-68B66F8A9C74}" type="slidenum">
              <a:rPr lang="de-DE" altLang="fr-FR" sz="1300">
                <a:solidFill>
                  <a:srgbClr val="000000"/>
                </a:solidFill>
              </a:rPr>
              <a:pPr eaLnBrk="1" hangingPunct="1">
                <a:spcBef>
                  <a:spcPct val="0"/>
                </a:spcBef>
              </a:pPr>
              <a:t>77</a:t>
            </a:fld>
            <a:endParaRPr lang="de-DE" altLang="fr-FR" sz="1300">
              <a:solidFill>
                <a:srgbClr val="000000"/>
              </a:solidFill>
            </a:endParaRPr>
          </a:p>
        </p:txBody>
      </p:sp>
      <p:sp>
        <p:nvSpPr>
          <p:cNvPr id="299011" name="Rectangle 2"/>
          <p:cNvSpPr>
            <a:spLocks noGrp="1" noRot="1" noChangeAspect="1" noChangeArrowheads="1" noTextEdit="1"/>
          </p:cNvSpPr>
          <p:nvPr>
            <p:ph type="sldImg"/>
          </p:nvPr>
        </p:nvSpPr>
        <p:spPr>
          <a:xfrm>
            <a:off x="139700" y="768350"/>
            <a:ext cx="6821488" cy="3836988"/>
          </a:xfrm>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6712370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07CC15-05BA-4DDC-822D-45068D1E336D}" type="slidenum">
              <a:rPr lang="de-DE" altLang="fr-FR" sz="1300">
                <a:solidFill>
                  <a:srgbClr val="000000"/>
                </a:solidFill>
              </a:rPr>
              <a:pPr eaLnBrk="1" hangingPunct="1">
                <a:spcBef>
                  <a:spcPct val="0"/>
                </a:spcBef>
              </a:pPr>
              <a:t>78</a:t>
            </a:fld>
            <a:endParaRPr lang="de-DE" altLang="fr-FR" sz="1300">
              <a:solidFill>
                <a:srgbClr val="000000"/>
              </a:solidFill>
            </a:endParaRPr>
          </a:p>
        </p:txBody>
      </p:sp>
      <p:sp>
        <p:nvSpPr>
          <p:cNvPr id="300035" name="Rectangle 2"/>
          <p:cNvSpPr>
            <a:spLocks noGrp="1" noRot="1" noChangeAspect="1" noChangeArrowheads="1" noTextEdit="1"/>
          </p:cNvSpPr>
          <p:nvPr>
            <p:ph type="sldImg"/>
          </p:nvPr>
        </p:nvSpPr>
        <p:spPr>
          <a:xfrm>
            <a:off x="139700" y="768350"/>
            <a:ext cx="6821488" cy="3836988"/>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807776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C8AA54-F894-4D5B-8AEA-0D086B5082C4}" type="slidenum">
              <a:rPr lang="de-DE" altLang="fr-FR" sz="1300">
                <a:solidFill>
                  <a:srgbClr val="000000"/>
                </a:solidFill>
              </a:rPr>
              <a:pPr eaLnBrk="1" hangingPunct="1">
                <a:spcBef>
                  <a:spcPct val="0"/>
                </a:spcBef>
              </a:pPr>
              <a:t>79</a:t>
            </a:fld>
            <a:endParaRPr lang="de-DE" altLang="fr-FR" sz="1300">
              <a:solidFill>
                <a:srgbClr val="000000"/>
              </a:solidFill>
            </a:endParaRPr>
          </a:p>
        </p:txBody>
      </p:sp>
      <p:sp>
        <p:nvSpPr>
          <p:cNvPr id="301059" name="Rectangle 2"/>
          <p:cNvSpPr>
            <a:spLocks noGrp="1" noRot="1" noChangeAspect="1" noChangeArrowheads="1" noTextEdit="1"/>
          </p:cNvSpPr>
          <p:nvPr>
            <p:ph type="sldImg"/>
          </p:nvPr>
        </p:nvSpPr>
        <p:spPr>
          <a:xfrm>
            <a:off x="139700" y="768350"/>
            <a:ext cx="6821488" cy="3836988"/>
          </a:xfrm>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20429718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73E2B33-C8A0-44E3-AC4F-B31C59C5B4C1}" type="slidenum">
              <a:rPr lang="de-DE" altLang="fr-FR" sz="1300">
                <a:solidFill>
                  <a:srgbClr val="000000"/>
                </a:solidFill>
              </a:rPr>
              <a:pPr eaLnBrk="1" hangingPunct="1">
                <a:spcBef>
                  <a:spcPct val="0"/>
                </a:spcBef>
              </a:pPr>
              <a:t>80</a:t>
            </a:fld>
            <a:endParaRPr lang="de-DE" altLang="fr-FR" sz="1300">
              <a:solidFill>
                <a:srgbClr val="000000"/>
              </a:solidFill>
            </a:endParaRPr>
          </a:p>
        </p:txBody>
      </p:sp>
      <p:sp>
        <p:nvSpPr>
          <p:cNvPr id="302083" name="Rectangle 2"/>
          <p:cNvSpPr>
            <a:spLocks noGrp="1" noRot="1" noChangeAspect="1" noChangeArrowheads="1" noTextEdit="1"/>
          </p:cNvSpPr>
          <p:nvPr>
            <p:ph type="sldImg"/>
          </p:nvPr>
        </p:nvSpPr>
        <p:spPr>
          <a:xfrm>
            <a:off x="139700" y="768350"/>
            <a:ext cx="6821488"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139217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eaLnBrk="0" hangingPunct="0">
              <a:spcBef>
                <a:spcPct val="30000"/>
              </a:spcBef>
              <a:defRPr sz="1200">
                <a:solidFill>
                  <a:schemeClr val="tx1"/>
                </a:solidFill>
                <a:latin typeface="Times New Roman" panose="02020603050405020304" pitchFamily="18" charset="0"/>
              </a:defRPr>
            </a:lvl1pPr>
            <a:lvl2pPr marL="769938" indent="-295275" defTabSz="989013" eaLnBrk="0" hangingPunct="0">
              <a:spcBef>
                <a:spcPct val="30000"/>
              </a:spcBef>
              <a:defRPr sz="1200">
                <a:solidFill>
                  <a:schemeClr val="tx1"/>
                </a:solidFill>
                <a:latin typeface="Times New Roman" panose="02020603050405020304" pitchFamily="18" charset="0"/>
              </a:defRPr>
            </a:lvl2pPr>
            <a:lvl3pPr marL="1184275" indent="-236538" defTabSz="989013" eaLnBrk="0" hangingPunct="0">
              <a:spcBef>
                <a:spcPct val="30000"/>
              </a:spcBef>
              <a:defRPr sz="1200">
                <a:solidFill>
                  <a:schemeClr val="tx1"/>
                </a:solidFill>
                <a:latin typeface="Times New Roman" panose="02020603050405020304" pitchFamily="18" charset="0"/>
              </a:defRPr>
            </a:lvl3pPr>
            <a:lvl4pPr marL="1658938" indent="-236538" defTabSz="989013" eaLnBrk="0" hangingPunct="0">
              <a:spcBef>
                <a:spcPct val="30000"/>
              </a:spcBef>
              <a:defRPr sz="1200">
                <a:solidFill>
                  <a:schemeClr val="tx1"/>
                </a:solidFill>
                <a:latin typeface="Times New Roman" panose="02020603050405020304" pitchFamily="18" charset="0"/>
              </a:defRPr>
            </a:lvl4pPr>
            <a:lvl5pPr marL="2133600" indent="-236538" defTabSz="989013" eaLnBrk="0" hangingPunct="0">
              <a:spcBef>
                <a:spcPct val="30000"/>
              </a:spcBef>
              <a:defRPr sz="1200">
                <a:solidFill>
                  <a:schemeClr val="tx1"/>
                </a:solidFill>
                <a:latin typeface="Times New Roman" panose="02020603050405020304" pitchFamily="18" charset="0"/>
              </a:defRPr>
            </a:lvl5pPr>
            <a:lvl6pPr marL="2590800" indent="-236538" defTabSz="989013" eaLnBrk="0" fontAlgn="base" hangingPunct="0">
              <a:spcBef>
                <a:spcPct val="30000"/>
              </a:spcBef>
              <a:spcAft>
                <a:spcPct val="0"/>
              </a:spcAft>
              <a:defRPr sz="1200">
                <a:solidFill>
                  <a:schemeClr val="tx1"/>
                </a:solidFill>
                <a:latin typeface="Times New Roman" panose="02020603050405020304" pitchFamily="18" charset="0"/>
              </a:defRPr>
            </a:lvl6pPr>
            <a:lvl7pPr marL="3048000" indent="-236538" defTabSz="989013" eaLnBrk="0" fontAlgn="base" hangingPunct="0">
              <a:spcBef>
                <a:spcPct val="30000"/>
              </a:spcBef>
              <a:spcAft>
                <a:spcPct val="0"/>
              </a:spcAft>
              <a:defRPr sz="1200">
                <a:solidFill>
                  <a:schemeClr val="tx1"/>
                </a:solidFill>
                <a:latin typeface="Times New Roman" panose="02020603050405020304" pitchFamily="18" charset="0"/>
              </a:defRPr>
            </a:lvl7pPr>
            <a:lvl8pPr marL="3505200" indent="-236538" defTabSz="989013" eaLnBrk="0" fontAlgn="base" hangingPunct="0">
              <a:spcBef>
                <a:spcPct val="30000"/>
              </a:spcBef>
              <a:spcAft>
                <a:spcPct val="0"/>
              </a:spcAft>
              <a:defRPr sz="1200">
                <a:solidFill>
                  <a:schemeClr val="tx1"/>
                </a:solidFill>
                <a:latin typeface="Times New Roman" panose="02020603050405020304" pitchFamily="18" charset="0"/>
              </a:defRPr>
            </a:lvl8pPr>
            <a:lvl9pPr marL="3962400" indent="-236538" defTabSz="989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998B98A-3554-4983-B327-5F6D3FFFD344}" type="slidenum">
              <a:rPr lang="de-DE" altLang="fr-FR" sz="1300">
                <a:solidFill>
                  <a:srgbClr val="000000"/>
                </a:solidFill>
              </a:rPr>
              <a:pPr eaLnBrk="1" hangingPunct="1">
                <a:spcBef>
                  <a:spcPct val="0"/>
                </a:spcBef>
              </a:pPr>
              <a:t>81</a:t>
            </a:fld>
            <a:endParaRPr lang="de-DE" altLang="fr-FR" sz="1300">
              <a:solidFill>
                <a:srgbClr val="000000"/>
              </a:solidFill>
            </a:endParaRPr>
          </a:p>
        </p:txBody>
      </p:sp>
      <p:sp>
        <p:nvSpPr>
          <p:cNvPr id="303107" name="Rectangle 2"/>
          <p:cNvSpPr>
            <a:spLocks noGrp="1" noRot="1" noChangeAspect="1" noChangeArrowheads="1" noTextEdit="1"/>
          </p:cNvSpPr>
          <p:nvPr>
            <p:ph type="sldImg"/>
          </p:nvPr>
        </p:nvSpPr>
        <p:spPr>
          <a:xfrm>
            <a:off x="139700" y="768350"/>
            <a:ext cx="6821488" cy="3836988"/>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fr-FR"/>
          </a:p>
        </p:txBody>
      </p:sp>
    </p:spTree>
    <p:extLst>
      <p:ext uri="{BB962C8B-B14F-4D97-AF65-F5344CB8AC3E}">
        <p14:creationId xmlns:p14="http://schemas.microsoft.com/office/powerpoint/2010/main" val="33036369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82</a:t>
            </a:fld>
            <a:endParaRPr lang="de-DE" altLang="de-DE"/>
          </a:p>
        </p:txBody>
      </p:sp>
    </p:spTree>
    <p:extLst>
      <p:ext uri="{BB962C8B-B14F-4D97-AF65-F5344CB8AC3E}">
        <p14:creationId xmlns:p14="http://schemas.microsoft.com/office/powerpoint/2010/main" val="13162747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B847-15C8-41B5-8DCB-1463F7B7880B}" type="slidenum">
              <a:rPr lang="de-DE" altLang="de-DE" smtClean="0"/>
              <a:pPr/>
              <a:t>83</a:t>
            </a:fld>
            <a:endParaRPr lang="de-DE" altLang="de-DE"/>
          </a:p>
        </p:txBody>
      </p:sp>
    </p:spTree>
    <p:extLst>
      <p:ext uri="{BB962C8B-B14F-4D97-AF65-F5344CB8AC3E}">
        <p14:creationId xmlns:p14="http://schemas.microsoft.com/office/powerpoint/2010/main" val="29398358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Entraînement métacognitifs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FR" altLang="de-DE" sz="1000" b="0" dirty="0">
                <a:latin typeface="+mj-lt"/>
              </a:rPr>
              <a:t>Les différentes illustrations ont été utilisées avec l'accord de leurs auteurs respectifs. Pour de plus amples détails (titre, auteur), veuillez consulter la fin de cette présentation.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fr-FR"/>
              <a:t>Entraînement métacognitifs 7 – Sauter aux conclusions II</a:t>
            </a:r>
            <a:endParaRPr lang="de-DE"/>
          </a:p>
        </p:txBody>
      </p:sp>
      <p:sp>
        <p:nvSpPr>
          <p:cNvPr id="4" name="Slide Number Placeholder 3"/>
          <p:cNvSpPr>
            <a:spLocks noGrp="1"/>
          </p:cNvSpPr>
          <p:nvPr>
            <p:ph type="sldNum" sz="quarter" idx="12"/>
          </p:nvPr>
        </p:nvSpPr>
        <p:spPr bwMode="gray"/>
        <p:txBody>
          <a:bodyPr/>
          <a:lstStyle>
            <a:lvl1pPr>
              <a:defRPr b="0"/>
            </a:lvl1pPr>
          </a:lstStyle>
          <a:p>
            <a:fld id="{A6FEC5A4-CCEE-4827-B435-F0F5CDDD973D}"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7 – Sauter aux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fld id="{A6FEC5A4-CCEE-4827-B435-F0F5CDDD973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fr-FR"/>
              <a:t>Entraînement métacognitifs 7 – Sauter aux conclusions II</a:t>
            </a:r>
            <a:endParaRPr lang="de-DE"/>
          </a:p>
        </p:txBody>
      </p:sp>
      <p:sp>
        <p:nvSpPr>
          <p:cNvPr id="7" name="Slide Number Placeholder 6"/>
          <p:cNvSpPr>
            <a:spLocks noGrp="1"/>
          </p:cNvSpPr>
          <p:nvPr>
            <p:ph type="sldNum" sz="quarter" idx="12"/>
          </p:nvPr>
        </p:nvSpPr>
        <p:spPr bwMode="gray"/>
        <p:txBody>
          <a:bodyPr/>
          <a:lstStyle>
            <a:lvl1pPr>
              <a:defRPr b="0"/>
            </a:lvl1pPr>
          </a:lstStyle>
          <a:p>
            <a:fld id="{A6FEC5A4-CCEE-4827-B435-F0F5CDDD973D}"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fr-FR"/>
              <a:t>Entraînement métacognitifs 7 – Sauter aux conclusions II</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fr-FR"/>
              <a:t>Entraînement métacognitifs 7 – Sauter aux conclusions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6FEC5A4-CCEE-4827-B435-F0F5CDDD973D}"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74.xml.rels><?xml version="1.0" encoding="UTF-8" standalone="yes"?>
<Relationships xmlns="http://schemas.openxmlformats.org/package/2006/relationships"><Relationship Id="rId3" Type="http://schemas.openxmlformats.org/officeDocument/2006/relationships/hyperlink" Target="https://ghdi.ghi-dc.org/sub_image.cfm?image_id=2502&amp;language=german" TargetMode="External"/><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7 A – </a:t>
            </a:r>
            <a:r>
              <a:rPr lang="nl-NL" dirty="0"/>
              <a:t>Sauter aux conclusions II</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&amp; Favrod</a:t>
            </a:r>
            <a:r>
              <a:rPr lang="nl-NL" sz="1600">
                <a:solidFill>
                  <a:srgbClr val="004992"/>
                </a:solidFill>
                <a:latin typeface="+mj-lt"/>
              </a:rPr>
              <a:t> (12|22)</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364890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sp>
        <p:nvSpPr>
          <p:cNvPr id="19458" name="Rectangle 1026"/>
          <p:cNvSpPr>
            <a:spLocks noGrp="1" noChangeArrowheads="1"/>
          </p:cNvSpPr>
          <p:nvPr>
            <p:ph idx="1"/>
          </p:nvPr>
        </p:nvSpPr>
        <p:spPr/>
        <p:txBody>
          <a:bodyPr/>
          <a:lstStyle/>
          <a:p>
            <a:pPr algn="l" eaLnBrk="1" hangingPunct="1">
              <a:buClr>
                <a:srgbClr val="000000"/>
              </a:buClr>
            </a:pPr>
            <a:r>
              <a:rPr lang="fr-CH" altLang="de-DE" sz="2400" dirty="0">
                <a:solidFill>
                  <a:srgbClr val="333333"/>
                </a:solidFill>
                <a:latin typeface="Calibri Light"/>
              </a:rPr>
              <a:t>Souvent, nous tirons des conclusions sans connaître la situation dans les détails.</a:t>
            </a:r>
          </a:p>
          <a:p>
            <a:pPr marL="342900" indent="-342900" algn="l" eaLnBrk="1" hangingPunct="1">
              <a:buClr>
                <a:srgbClr val="000000"/>
              </a:buClr>
              <a:buFont typeface="WingDings"/>
              <a:buChar char=""/>
            </a:pPr>
            <a:r>
              <a:rPr lang="fr-CH" altLang="de-DE" sz="2400" dirty="0">
                <a:solidFill>
                  <a:srgbClr val="004992"/>
                </a:solidFill>
                <a:latin typeface="Calibri Light"/>
              </a:rPr>
              <a:t>Raisons/avantages: </a:t>
            </a:r>
            <a:r>
              <a:rPr lang="fr-CH" altLang="de-DE" sz="2400" dirty="0">
                <a:solidFill>
                  <a:schemeClr val="tx1"/>
                </a:solidFill>
                <a:latin typeface="Calibri Light"/>
              </a:rPr>
              <a:t>??? </a:t>
            </a:r>
            <a:r>
              <a:rPr lang="fr-CH" altLang="de-DE" sz="2400" dirty="0">
                <a:solidFill>
                  <a:srgbClr val="FFFFFF"/>
                </a:solidFill>
                <a:latin typeface="Calibri Light"/>
              </a:rPr>
              <a:t>gain de temps, se rassurer, se montrer déterminé et compétent («Une mauvaise décision vaut mieux que pas de décision»).</a:t>
            </a:r>
          </a:p>
          <a:p>
            <a:pPr marL="342900" indent="-342900" algn="l" eaLnBrk="1" hangingPunct="1">
              <a:buClr>
                <a:srgbClr val="000000"/>
              </a:buClr>
              <a:buFont typeface="WingDings"/>
              <a:buChar char=""/>
            </a:pPr>
            <a:r>
              <a:rPr lang="fr-CH" altLang="de-DE" sz="2400" dirty="0">
                <a:solidFill>
                  <a:srgbClr val="004992"/>
                </a:solidFill>
                <a:latin typeface="Calibri Light"/>
              </a:rPr>
              <a:t>Inconvénient: </a:t>
            </a:r>
            <a:r>
              <a:rPr lang="fr-CH" altLang="de-DE" sz="2400" dirty="0">
                <a:solidFill>
                  <a:schemeClr val="tx1"/>
                </a:solidFill>
                <a:latin typeface="Calibri Light"/>
              </a:rPr>
              <a:t>???</a:t>
            </a:r>
            <a:r>
              <a:rPr lang="fr-CH" altLang="de-DE" sz="2400" dirty="0">
                <a:solidFill>
                  <a:srgbClr val="FFFFFF"/>
                </a:solidFill>
                <a:latin typeface="Calibri Light"/>
              </a:rPr>
              <a:t> risque de prendre une décision incorrecte et dangereuse…</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a:t>
            </a:fld>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sp>
        <p:nvSpPr>
          <p:cNvPr id="19458" name="Rectangle 1026"/>
          <p:cNvSpPr>
            <a:spLocks noGrp="1" noChangeArrowheads="1"/>
          </p:cNvSpPr>
          <p:nvPr>
            <p:ph idx="1"/>
          </p:nvPr>
        </p:nvSpPr>
        <p:spPr/>
        <p:txBody>
          <a:bodyPr/>
          <a:lstStyle/>
          <a:p>
            <a:pPr algn="l" eaLnBrk="1" hangingPunct="1">
              <a:buClr>
                <a:srgbClr val="000000"/>
              </a:buClr>
            </a:pPr>
            <a:r>
              <a:rPr lang="fr-CH" altLang="de-DE" sz="2400" dirty="0">
                <a:solidFill>
                  <a:srgbClr val="333333"/>
                </a:solidFill>
                <a:latin typeface="Calibri Light"/>
              </a:rPr>
              <a:t>Souvent, nous tirons des conclusions sans connaître la situation dans les détails.</a:t>
            </a:r>
          </a:p>
          <a:p>
            <a:pPr marL="342900" indent="-342900" algn="l" eaLnBrk="1" hangingPunct="1">
              <a:buClr>
                <a:srgbClr val="000000"/>
              </a:buClr>
              <a:buFont typeface="WingDings"/>
              <a:buChar char=""/>
            </a:pPr>
            <a:r>
              <a:rPr lang="fr-CH" altLang="de-DE" sz="2400" dirty="0">
                <a:solidFill>
                  <a:srgbClr val="004992"/>
                </a:solidFill>
                <a:latin typeface="Calibri Light"/>
              </a:rPr>
              <a:t>Raisons/avantages: </a:t>
            </a:r>
            <a:r>
              <a:rPr lang="fr-CH" altLang="de-DE" sz="2400" dirty="0">
                <a:solidFill>
                  <a:srgbClr val="333333"/>
                </a:solidFill>
                <a:latin typeface="Calibri Light"/>
              </a:rPr>
              <a:t>gain de temps, se rassurer, se montrer déterminé et compétent («Une mauvaise décision vaut mieux que pas de décision»).</a:t>
            </a:r>
          </a:p>
          <a:p>
            <a:pPr marL="342900" indent="-342900" algn="l" eaLnBrk="1" hangingPunct="1">
              <a:buClr>
                <a:srgbClr val="000000"/>
              </a:buClr>
              <a:buFont typeface="WingDings"/>
              <a:buChar char=""/>
            </a:pPr>
            <a:r>
              <a:rPr lang="fr-CH" altLang="de-DE" sz="2400" dirty="0">
                <a:solidFill>
                  <a:srgbClr val="004992"/>
                </a:solidFill>
                <a:latin typeface="Calibri Light"/>
              </a:rPr>
              <a:t>Inconvénient: </a:t>
            </a:r>
            <a:r>
              <a:rPr lang="fr-CH" altLang="de-DE" sz="2400" dirty="0">
                <a:solidFill>
                  <a:schemeClr val="tx1"/>
                </a:solidFill>
                <a:latin typeface="Calibri Light"/>
              </a:rPr>
              <a:t>???</a:t>
            </a:r>
            <a:r>
              <a:rPr lang="fr-CH" altLang="de-DE" sz="2400" dirty="0">
                <a:solidFill>
                  <a:srgbClr val="FFFFFF"/>
                </a:solidFill>
                <a:latin typeface="Calibri Light"/>
              </a:rPr>
              <a:t> risque de prendre une décision incorrecte et dangereuse…</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a:t>
            </a:fld>
            <a:endParaRPr lang="de-DE" dirty="0"/>
          </a:p>
        </p:txBody>
      </p:sp>
    </p:spTree>
    <p:extLst>
      <p:ext uri="{BB962C8B-B14F-4D97-AF65-F5344CB8AC3E}">
        <p14:creationId xmlns:p14="http://schemas.microsoft.com/office/powerpoint/2010/main" val="1604476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sp>
        <p:nvSpPr>
          <p:cNvPr id="19458" name="Rectangle 1026"/>
          <p:cNvSpPr>
            <a:spLocks noGrp="1" noChangeArrowheads="1"/>
          </p:cNvSpPr>
          <p:nvPr>
            <p:ph idx="1"/>
          </p:nvPr>
        </p:nvSpPr>
        <p:spPr/>
        <p:txBody>
          <a:bodyPr/>
          <a:lstStyle/>
          <a:p>
            <a:pPr algn="l" eaLnBrk="1" hangingPunct="1">
              <a:buClr>
                <a:srgbClr val="000000"/>
              </a:buClr>
            </a:pPr>
            <a:r>
              <a:rPr lang="fr-CH" altLang="de-DE" sz="2400" dirty="0">
                <a:solidFill>
                  <a:srgbClr val="333333"/>
                </a:solidFill>
                <a:latin typeface="Calibri Light"/>
              </a:rPr>
              <a:t>Souvent, nous tirons des conclusions sans connaître la situation dans les détails.</a:t>
            </a:r>
          </a:p>
          <a:p>
            <a:pPr marL="342900" indent="-342900" algn="l" eaLnBrk="1" hangingPunct="1">
              <a:buClr>
                <a:srgbClr val="000000"/>
              </a:buClr>
              <a:buFont typeface="WingDings"/>
              <a:buChar char=""/>
            </a:pPr>
            <a:r>
              <a:rPr lang="fr-CH" altLang="de-DE" sz="2400" dirty="0">
                <a:solidFill>
                  <a:srgbClr val="004992"/>
                </a:solidFill>
                <a:latin typeface="Calibri Light"/>
              </a:rPr>
              <a:t>Raisons/avantages: </a:t>
            </a:r>
            <a:r>
              <a:rPr lang="fr-CH" altLang="de-DE" sz="2400" dirty="0">
                <a:solidFill>
                  <a:srgbClr val="333333"/>
                </a:solidFill>
                <a:latin typeface="Calibri Light"/>
              </a:rPr>
              <a:t>gain de temps, se rassurer, se montrer déterminé et compétent («Une mauvaise décision vaut mieux que pas de décision»).</a:t>
            </a:r>
          </a:p>
          <a:p>
            <a:pPr marL="342900" indent="-342900" algn="l" eaLnBrk="1" hangingPunct="1">
              <a:buClr>
                <a:srgbClr val="000000"/>
              </a:buClr>
              <a:buFont typeface="WingDings"/>
              <a:buChar char=""/>
            </a:pPr>
            <a:r>
              <a:rPr lang="fr-CH" altLang="de-DE" sz="2400" dirty="0">
                <a:solidFill>
                  <a:srgbClr val="004992"/>
                </a:solidFill>
                <a:latin typeface="Calibri Light"/>
              </a:rPr>
              <a:t>Inconvénient: </a:t>
            </a:r>
            <a:r>
              <a:rPr lang="fr-CH" altLang="de-DE" sz="2400" dirty="0">
                <a:solidFill>
                  <a:srgbClr val="333333"/>
                </a:solidFill>
                <a:latin typeface="Calibri Light"/>
              </a:rPr>
              <a:t>risque de prendre une décision incorrecte et dangereuse…</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4</a:t>
            </a:fld>
            <a:endParaRPr lang="de-DE" dirty="0"/>
          </a:p>
        </p:txBody>
      </p:sp>
    </p:spTree>
    <p:extLst>
      <p:ext uri="{BB962C8B-B14F-4D97-AF65-F5344CB8AC3E}">
        <p14:creationId xmlns:p14="http://schemas.microsoft.com/office/powerpoint/2010/main" val="3713325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3419665010"/>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nous n’avons pas accès à toutes les informations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décisison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5</a:t>
            </a:fld>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093987381"/>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nous n’avons pas accès à toutes les informations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Entretien d'embauche: on ne peut pas se familiariser avec la place de travail et les collègues (pris au dépourvu).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décisison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6</a:t>
            </a:fld>
            <a:endParaRPr lang="de-DE" dirty="0"/>
          </a:p>
        </p:txBody>
      </p:sp>
    </p:spTree>
    <p:extLst>
      <p:ext uri="{BB962C8B-B14F-4D97-AF65-F5344CB8AC3E}">
        <p14:creationId xmlns:p14="http://schemas.microsoft.com/office/powerpoint/2010/main" val="2756055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1180233514"/>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nous n’avons pas accès à toutes les informations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Entretien d'embauche: on ne peut pas se familiariser avec la place de travail et les collègues (pris au dépourvu).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Des jugements peuvent conduire à des généralisations précipitées (si on en connaît un, on les connaît tous)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décisison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004992"/>
                          </a:solidFill>
                          <a:effectLst/>
                          <a:latin typeface="Calibri Light"/>
                          <a:cs typeface="Times New Roman" pitchFamily="18" charset="0"/>
                        </a:rPr>
                        <a:t>???</a:t>
                      </a:r>
                      <a:endParaRPr kumimoji="0" lang="de-DE" sz="2000" b="0" i="0" u="none" strike="noStrike" cap="none" normalizeH="0" baseline="0" dirty="0">
                        <a:ln>
                          <a:noFill/>
                        </a:ln>
                        <a:solidFill>
                          <a:srgbClr val="004992"/>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a:t>
            </a:fld>
            <a:endParaRPr lang="de-DE" dirty="0"/>
          </a:p>
        </p:txBody>
      </p:sp>
    </p:spTree>
    <p:extLst>
      <p:ext uri="{BB962C8B-B14F-4D97-AF65-F5344CB8AC3E}">
        <p14:creationId xmlns:p14="http://schemas.microsoft.com/office/powerpoint/2010/main" val="1337318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dirty="0">
                <a:solidFill>
                  <a:srgbClr val="004992"/>
                </a:solidFill>
                <a:latin typeface="Calibri Light"/>
              </a:rPr>
              <a:t>Conclusions hâtives</a:t>
            </a:r>
            <a:br>
              <a:rPr lang="fr-FR" sz="3600" dirty="0">
                <a:solidFill>
                  <a:srgbClr val="004992"/>
                </a:solidFill>
                <a:latin typeface="Calibri Light"/>
              </a:rPr>
            </a:br>
            <a:r>
              <a:rPr lang="fr-FR" dirty="0">
                <a:solidFill>
                  <a:srgbClr val="004992"/>
                </a:solidFill>
                <a:latin typeface="Calibri Light"/>
              </a:rPr>
              <a:t>Dans quelle situation tirons-nous des conclusions sans forcément connaître et vérifier toutes les informations?</a:t>
            </a:r>
            <a:endParaRPr lang="en-US" dirty="0">
              <a:solidFill>
                <a:srgbClr val="004992"/>
              </a:solidFill>
              <a:latin typeface="Calibri Light"/>
            </a:endParaRPr>
          </a:p>
        </p:txBody>
      </p:sp>
      <p:graphicFrame>
        <p:nvGraphicFramePr>
          <p:cNvPr id="7" name="Group 27"/>
          <p:cNvGraphicFramePr>
            <a:graphicFrameLocks noGrp="1"/>
          </p:cNvGraphicFramePr>
          <p:nvPr>
            <p:extLst>
              <p:ext uri="{D42A27DB-BD31-4B8C-83A1-F6EECF244321}">
                <p14:modId xmlns:p14="http://schemas.microsoft.com/office/powerpoint/2010/main" val="2754129091"/>
              </p:ext>
            </p:extLst>
          </p:nvPr>
        </p:nvGraphicFramePr>
        <p:xfrm>
          <a:off x="408955" y="2488272"/>
          <a:ext cx="11376000" cy="3749040"/>
        </p:xfrm>
        <a:graphic>
          <a:graphicData uri="http://schemas.openxmlformats.org/drawingml/2006/table">
            <a:tbl>
              <a:tblPr>
                <a:tableStyleId>{21E4AEA4-8DFA-4A89-87EB-49C32662AFE0}</a:tableStyleId>
              </a:tblPr>
              <a:tblGrid>
                <a:gridCol w="4550400">
                  <a:extLst>
                    <a:ext uri="{9D8B030D-6E8A-4147-A177-3AD203B41FA5}">
                      <a16:colId xmlns:a16="http://schemas.microsoft.com/office/drawing/2014/main" val="20000"/>
                    </a:ext>
                  </a:extLst>
                </a:gridCol>
                <a:gridCol w="6825600">
                  <a:extLst>
                    <a:ext uri="{9D8B030D-6E8A-4147-A177-3AD203B41FA5}">
                      <a16:colId xmlns:a16="http://schemas.microsoft.com/office/drawing/2014/main" val="20001"/>
                    </a:ext>
                  </a:extLst>
                </a:gridCol>
              </a:tblGrid>
              <a:tr h="45720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Dans quelle situation?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Exemple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nous n’avons pas accès à toutes les informations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Entretien d'embauche: on ne peut pas se familiariser avec la place de travail et les collègues (pris au dépourvu).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notre expérience nous conduit à généraliser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Des jugements peuvent conduire à des généralisations précipitées (si on en connaît un, on les connaît tous)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097280">
                <a:tc>
                  <a:txBody>
                    <a:bodyPr/>
                    <a:lstStyle/>
                    <a:p>
                      <a:pPr marL="92075"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...quand une décisison hâtive a peu d'impact</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dirty="0">
                          <a:ln>
                            <a:noFill/>
                          </a:ln>
                          <a:solidFill>
                            <a:srgbClr val="333333"/>
                          </a:solidFill>
                          <a:effectLst/>
                          <a:latin typeface="Calibri Light"/>
                          <a:cs typeface="Times New Roman" pitchFamily="18" charset="0"/>
                        </a:rPr>
                        <a:t>Sorte de yogourt lors des achats, la couleur des chaussettes, etc…</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a:t>
            </a:fld>
            <a:endParaRPr lang="de-DE" dirty="0"/>
          </a:p>
        </p:txBody>
      </p:sp>
    </p:spTree>
    <p:extLst>
      <p:ext uri="{BB962C8B-B14F-4D97-AF65-F5344CB8AC3E}">
        <p14:creationId xmlns:p14="http://schemas.microsoft.com/office/powerpoint/2010/main" val="3324235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Conclusions hâtives</a:t>
            </a:r>
          </a:p>
        </p:txBody>
      </p:sp>
      <p:graphicFrame>
        <p:nvGraphicFramePr>
          <p:cNvPr id="9" name="Group 152"/>
          <p:cNvGraphicFramePr>
            <a:graphicFrameLocks noGrp="1"/>
          </p:cNvGraphicFramePr>
          <p:nvPr>
            <p:extLst>
              <p:ext uri="{D42A27DB-BD31-4B8C-83A1-F6EECF244321}">
                <p14:modId xmlns:p14="http://schemas.microsoft.com/office/powerpoint/2010/main" val="514973945"/>
              </p:ext>
            </p:extLst>
          </p:nvPr>
        </p:nvGraphicFramePr>
        <p:xfrm>
          <a:off x="408955" y="1916832"/>
          <a:ext cx="11376000" cy="4663440"/>
        </p:xfrm>
        <a:graphic>
          <a:graphicData uri="http://schemas.openxmlformats.org/drawingml/2006/table">
            <a:tbl>
              <a:tblPr>
                <a:tableStyleId>{21E4AEA4-8DFA-4A89-87EB-49C32662AFE0}</a:tableStyleId>
              </a:tblPr>
              <a:tblGrid>
                <a:gridCol w="2749200">
                  <a:extLst>
                    <a:ext uri="{9D8B030D-6E8A-4147-A177-3AD203B41FA5}">
                      <a16:colId xmlns:a16="http://schemas.microsoft.com/office/drawing/2014/main" val="20000"/>
                    </a:ext>
                  </a:extLst>
                </a:gridCol>
                <a:gridCol w="86268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Domaine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Exemple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26167">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endParaRPr lang="en-US" altLang="de-DE" sz="2000" b="0" dirty="0">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fr-CH" sz="2000" kern="1200" dirty="0">
                          <a:solidFill>
                            <a:schemeClr val="dk1"/>
                          </a:solidFill>
                          <a:effectLst/>
                          <a:latin typeface="+mj-lt"/>
                          <a:ea typeface="+mn-ea"/>
                          <a:cs typeface="+mn-cs"/>
                        </a:rPr>
                        <a:t>En 1983, le magazine d'information allemand Stern (star en allemand) a publié les prétendus journaux secrets d'Adolf Hitler, le chef du régime nazi en Allemagne (1933-1945). Le magazine a payé 9,3 millions de marks allemands (environ 5 millions d'euros) pour les obtenir, bien qu'il y ait eu des signes avant-coureurs de falsification. Par exemple, un poème qui, selon les journaux intimes, avait été écrit par Hitler, s'est révélé être l'œuvre d'un autre écrivain en 1980. </a:t>
                      </a:r>
                      <a:endParaRPr lang="de-DE" sz="2000" kern="1200" dirty="0">
                        <a:solidFill>
                          <a:schemeClr val="dk1"/>
                        </a:solidFill>
                        <a:effectLst/>
                        <a:latin typeface="+mj-lt"/>
                        <a:ea typeface="+mn-ea"/>
                        <a:cs typeface="+mn-cs"/>
                      </a:endParaRPr>
                    </a:p>
                    <a:p>
                      <a:r>
                        <a:rPr lang="fr-CH" sz="2000" kern="1200" dirty="0">
                          <a:solidFill>
                            <a:schemeClr val="dk1"/>
                          </a:solidFill>
                          <a:effectLst/>
                          <a:latin typeface="+mj-lt"/>
                          <a:ea typeface="+mn-ea"/>
                          <a:cs typeface="+mn-cs"/>
                        </a:rPr>
                        <a:t>Quelques jours après la publication des carnets dans Stern, une enquête de l'Office fédéral allemand de police criminelle (BKA) a établi sans l'ombre d'un doute que les carnets étaient faux. Ils avaient été créés par le faussaire Konrad </a:t>
                      </a:r>
                      <a:r>
                        <a:rPr lang="fr-CH" sz="2000" kern="1200" dirty="0" err="1">
                          <a:solidFill>
                            <a:schemeClr val="dk1"/>
                          </a:solidFill>
                          <a:effectLst/>
                          <a:latin typeface="+mj-lt"/>
                          <a:ea typeface="+mn-ea"/>
                          <a:cs typeface="+mn-cs"/>
                        </a:rPr>
                        <a:t>Kujau</a:t>
                      </a:r>
                      <a:r>
                        <a:rPr lang="fr-CH" sz="2000" kern="1200" dirty="0">
                          <a:solidFill>
                            <a:schemeClr val="dk1"/>
                          </a:solidFill>
                          <a:effectLst/>
                          <a:latin typeface="+mj-lt"/>
                          <a:ea typeface="+mn-ea"/>
                          <a:cs typeface="+mn-cs"/>
                        </a:rPr>
                        <a:t>. </a:t>
                      </a:r>
                      <a:endParaRPr lang="de-DE" sz="2000" kern="1200" dirty="0">
                        <a:solidFill>
                          <a:schemeClr val="dk1"/>
                        </a:solidFill>
                        <a:effectLst/>
                        <a:latin typeface="+mj-lt"/>
                        <a:ea typeface="+mn-ea"/>
                        <a:cs typeface="+mn-cs"/>
                      </a:endParaRPr>
                    </a:p>
                    <a:p>
                      <a:endParaRPr lang="fr-CH" sz="2000" kern="1200" dirty="0">
                        <a:solidFill>
                          <a:schemeClr val="dk1"/>
                        </a:solidFill>
                        <a:effectLst/>
                        <a:latin typeface="+mj-lt"/>
                        <a:ea typeface="+mn-ea"/>
                        <a:cs typeface="+mn-cs"/>
                      </a:endParaRPr>
                    </a:p>
                    <a:p>
                      <a:r>
                        <a:rPr lang="fr-CH" sz="2000" kern="1200" dirty="0">
                          <a:solidFill>
                            <a:schemeClr val="dk1"/>
                          </a:solidFill>
                          <a:effectLst/>
                          <a:latin typeface="+mj-lt"/>
                          <a:ea typeface="+mn-ea"/>
                          <a:cs typeface="+mn-cs"/>
                        </a:rPr>
                        <a:t>Si le Stern avait attendu l'enquête du BKA, il aurait été épargné par le scandale.  </a:t>
                      </a:r>
                      <a:endParaRPr lang="de-DE" sz="2000" kern="1200" dirty="0">
                        <a:solidFill>
                          <a:schemeClr val="dk1"/>
                        </a:solidFill>
                        <a:effectLst/>
                        <a:latin typeface="+mj-lt"/>
                        <a:ea typeface="+mn-ea"/>
                        <a:cs typeface="+mn-cs"/>
                      </a:endParaRPr>
                    </a:p>
                    <a:p>
                      <a:pPr marL="0" marR="0" lvl="0" indent="0" algn="l" defTabSz="914400" rtl="0" eaLnBrk="1" fontAlgn="base" latinLnBrk="0" hangingPunct="1">
                        <a:lnSpc>
                          <a:spcPct val="100000"/>
                        </a:lnSpc>
                        <a:spcBef>
                          <a:spcPts val="1200"/>
                        </a:spcBef>
                        <a:spcAft>
                          <a:spcPts val="0"/>
                        </a:spcAft>
                        <a:buClr>
                          <a:srgbClr val="336699"/>
                        </a:buClr>
                        <a:buSzTx/>
                        <a:buFontTx/>
                        <a:buNone/>
                        <a:tabLst/>
                      </a:pPr>
                      <a:endParaRPr kumimoji="0" lang="de-DE" sz="2000" b="0" i="0" u="none" strike="noStrike" cap="none" normalizeH="0" baseline="0" dirty="0">
                        <a:ln>
                          <a:noFill/>
                        </a:ln>
                        <a:solidFill>
                          <a:srgbClr val="333333"/>
                        </a:solidFill>
                        <a:effectLst/>
                        <a:latin typeface="Calibri Light"/>
                        <a:cs typeface="Arial"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1" name="Caption_12"/>
          <p:cNvSpPr txBox="1">
            <a:spLocks noChangeArrowheads="1"/>
          </p:cNvSpPr>
          <p:nvPr/>
        </p:nvSpPr>
        <p:spPr bwMode="auto">
          <a:xfrm>
            <a:off x="408955" y="5091651"/>
            <a:ext cx="266429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spcBef>
                <a:spcPct val="0"/>
              </a:spcBef>
              <a:buClrTx/>
              <a:buNone/>
            </a:pPr>
            <a:r>
              <a:rPr lang="fr-CH" sz="1800" b="0" dirty="0">
                <a:effectLst/>
                <a:latin typeface="+mj-lt"/>
                <a:ea typeface="Times New Roman" panose="02020603050405020304" pitchFamily="18" charset="0"/>
                <a:cs typeface="Calibri" panose="020F0502020204030204" pitchFamily="34" charset="0"/>
              </a:rPr>
              <a:t>Couverture du magazine Stern, qui a publié les faux journaux d'Hitler </a:t>
            </a:r>
            <a:endParaRPr lang="de-DE" sz="1800" b="0" dirty="0">
              <a:effectLst/>
              <a:latin typeface="+mj-lt"/>
              <a:ea typeface="Calibri" panose="020F0502020204030204" pitchFamily="34" charset="0"/>
              <a:cs typeface="Times New Roman" panose="02020603050405020304" pitchFamily="18" charset="0"/>
            </a:endParaRPr>
          </a:p>
          <a:p>
            <a:pPr eaLnBrk="1" hangingPunct="1">
              <a:spcBef>
                <a:spcPct val="0"/>
              </a:spcBef>
              <a:buClrTx/>
              <a:buFontTx/>
              <a:buNone/>
            </a:pPr>
            <a:endParaRPr lang="en-GB" altLang="de-DE" sz="1400" dirty="0">
              <a:latin typeface="Calibri Light"/>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9</a:t>
            </a:fld>
            <a:endParaRPr lang="de-DE" dirty="0"/>
          </a:p>
        </p:txBody>
      </p:sp>
      <p:pic>
        <p:nvPicPr>
          <p:cNvPr id="8" name="Grafik 7">
            <a:extLst>
              <a:ext uri="{FF2B5EF4-FFF2-40B4-BE49-F238E27FC236}">
                <a16:creationId xmlns:a16="http://schemas.microsoft.com/office/drawing/2014/main" id="{8A56A506-A119-4261-8EC4-1DB84CF95DEE}"/>
              </a:ext>
            </a:extLst>
          </p:cNvPr>
          <p:cNvPicPr>
            <a:picLocks noChangeAspect="1"/>
          </p:cNvPicPr>
          <p:nvPr/>
        </p:nvPicPr>
        <p:blipFill>
          <a:blip r:embed="rId3"/>
          <a:stretch>
            <a:fillRect/>
          </a:stretch>
        </p:blipFill>
        <p:spPr>
          <a:xfrm>
            <a:off x="913011" y="2852936"/>
            <a:ext cx="1656184" cy="21500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n-US" sz="3600" dirty="0">
                <a:solidFill>
                  <a:srgbClr val="004992"/>
                </a:solidFill>
                <a:latin typeface="Calibri Light"/>
              </a:rPr>
              <a:t>Conclusions </a:t>
            </a:r>
            <a:r>
              <a:rPr lang="en-US" sz="3600" dirty="0" err="1">
                <a:solidFill>
                  <a:srgbClr val="004992"/>
                </a:solidFill>
                <a:latin typeface="Calibri Light"/>
              </a:rPr>
              <a:t>hâtives</a:t>
            </a:r>
            <a:br>
              <a:rPr lang="en-US" sz="3600" dirty="0">
                <a:solidFill>
                  <a:srgbClr val="004992"/>
                </a:solidFill>
                <a:latin typeface="Calibri Light"/>
              </a:rPr>
            </a:br>
            <a:r>
              <a:rPr lang="en-US" dirty="0">
                <a:solidFill>
                  <a:srgbClr val="004992"/>
                </a:solidFill>
                <a:latin typeface="Calibri Light"/>
              </a:rPr>
              <a:t>- </a:t>
            </a:r>
            <a:r>
              <a:rPr lang="en-US" dirty="0" err="1">
                <a:solidFill>
                  <a:srgbClr val="004992"/>
                </a:solidFill>
                <a:latin typeface="Calibri Light"/>
              </a:rPr>
              <a:t>Légendes</a:t>
            </a:r>
            <a:r>
              <a:rPr lang="en-US" dirty="0">
                <a:solidFill>
                  <a:srgbClr val="004992"/>
                </a:solidFill>
                <a:latin typeface="Calibri Light"/>
              </a:rPr>
              <a:t> </a:t>
            </a:r>
            <a:r>
              <a:rPr lang="en-US" dirty="0" err="1">
                <a:solidFill>
                  <a:srgbClr val="004992"/>
                </a:solidFill>
                <a:latin typeface="Calibri Light"/>
              </a:rPr>
              <a:t>modernes</a:t>
            </a:r>
            <a:r>
              <a:rPr lang="en-US" dirty="0">
                <a:solidFill>
                  <a:srgbClr val="004992"/>
                </a:solidFill>
                <a:latin typeface="Calibri Light"/>
              </a:rPr>
              <a:t>-</a:t>
            </a:r>
            <a:br>
              <a:rPr lang="en-US" dirty="0">
                <a:solidFill>
                  <a:srgbClr val="004992"/>
                </a:solidFill>
                <a:latin typeface="Calibri Light"/>
              </a:rPr>
            </a:br>
            <a:r>
              <a:rPr lang="fr-FR" sz="2000" dirty="0">
                <a:solidFill>
                  <a:srgbClr val="004992"/>
                </a:solidFill>
              </a:rPr>
              <a:t>(pour un exercice alternatif, regardez la fin de la présentation)</a:t>
            </a:r>
            <a:endParaRPr lang="en-US" dirty="0">
              <a:solidFill>
                <a:srgbClr val="004992"/>
              </a:solidFill>
              <a:latin typeface="Calibri Light"/>
            </a:endParaRPr>
          </a:p>
        </p:txBody>
      </p:sp>
      <p:graphicFrame>
        <p:nvGraphicFramePr>
          <p:cNvPr id="13" name="Group 26"/>
          <p:cNvGraphicFramePr>
            <a:graphicFrameLocks noGrp="1"/>
          </p:cNvGraphicFramePr>
          <p:nvPr>
            <p:extLst>
              <p:ext uri="{D42A27DB-BD31-4B8C-83A1-F6EECF244321}">
                <p14:modId xmlns:p14="http://schemas.microsoft.com/office/powerpoint/2010/main" val="4016457018"/>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Contexte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Pour ou Contre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«Preuve»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fr-FR" sz="1800" b="0" i="0" u="none" strike="noStrike" cap="none" normalizeH="0" baseline="0" dirty="0">
                          <a:ln>
                            <a:noFill/>
                          </a:ln>
                          <a:solidFill>
                            <a:srgbClr val="333333"/>
                          </a:solidFill>
                          <a:effectLst/>
                          <a:latin typeface="Calibri Light"/>
                          <a:cs typeface="Times New Roman" pitchFamily="18" charset="0"/>
                        </a:rPr>
                        <a:t>Depuis le milieu des années 80, des rumeurs circulent quant à une notice du KKK, cachée sur les paquets de </a:t>
                      </a:r>
                      <a:r>
                        <a:rPr kumimoji="0" lang="fr-FR" sz="1800" b="0" i="0" u="none" strike="noStrike" cap="none" normalizeH="0" baseline="0" dirty="0" err="1">
                          <a:ln>
                            <a:noFill/>
                          </a:ln>
                          <a:solidFill>
                            <a:srgbClr val="333333"/>
                          </a:solidFill>
                          <a:effectLst/>
                          <a:latin typeface="Calibri Light"/>
                          <a:cs typeface="Times New Roman" pitchFamily="18" charset="0"/>
                        </a:rPr>
                        <a:t>Malboro</a:t>
                      </a:r>
                      <a:r>
                        <a:rPr kumimoji="0" lang="fr-F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fr-FR" sz="1500" b="1" i="0" u="none" strike="noStrike" cap="none" normalizeH="0" baseline="0" dirty="0">
                          <a:ln>
                            <a:noFill/>
                          </a:ln>
                          <a:solidFill>
                            <a:srgbClr val="333333"/>
                          </a:solidFill>
                          <a:effectLst/>
                          <a:latin typeface="Calibri Light"/>
                          <a:cs typeface="Times New Roman" pitchFamily="18" charset="0"/>
                        </a:rPr>
                        <a:t>Pour (choix):</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004992"/>
                          </a:solidFill>
                          <a:effectLst/>
                          <a:latin typeface="Calibri Light"/>
                          <a:cs typeface="Times New Roman" pitchFamily="18" charset="0"/>
                        </a:rPr>
                        <a:t>???</a:t>
                      </a:r>
                      <a:r>
                        <a:rPr kumimoji="0" lang="fr-FR" sz="1500" b="0" i="0" u="none" strike="noStrike" cap="none" normalizeH="0" baseline="0" dirty="0">
                          <a:ln>
                            <a:noFill/>
                          </a:ln>
                          <a:solidFill>
                            <a:srgbClr val="333333"/>
                          </a:solidFill>
                          <a:effectLst/>
                          <a:latin typeface="Calibri Light"/>
                          <a:cs typeface="Times New Roman" pitchFamily="18" charset="0"/>
                        </a:rPr>
                        <a:t> </a:t>
                      </a:r>
                      <a:r>
                        <a:rPr kumimoji="0" lang="fr-FR" sz="1500" b="0" i="0" u="none" strike="noStrike" cap="none" normalizeH="0" baseline="0" dirty="0">
                          <a:ln>
                            <a:noFill/>
                          </a:ln>
                          <a:solidFill>
                            <a:srgbClr val="FFFFFF"/>
                          </a:solidFill>
                          <a:effectLst/>
                          <a:latin typeface="Calibri Light"/>
                          <a:cs typeface="Times New Roman" pitchFamily="18" charset="0"/>
                        </a:rPr>
                        <a:t>le zigzag rouge sur le fond blanc fait penser à un «K» couché.</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FFFFFF"/>
                          </a:solidFill>
                          <a:effectLst/>
                          <a:latin typeface="Calibri Light"/>
                          <a:cs typeface="Times New Roman" pitchFamily="18" charset="0"/>
                        </a:rPr>
                        <a:t>«Mar» à l'envers (de bas en haut) ressemble à «</a:t>
                      </a:r>
                      <a:r>
                        <a:rPr kumimoji="0" lang="fr-FR" sz="1500" b="0" i="0" u="none" strike="noStrike" cap="none" normalizeH="0" baseline="0" dirty="0" err="1">
                          <a:ln>
                            <a:noFill/>
                          </a:ln>
                          <a:solidFill>
                            <a:srgbClr val="FFFFFF"/>
                          </a:solidFill>
                          <a:effectLst/>
                          <a:latin typeface="Calibri Light"/>
                          <a:cs typeface="Times New Roman" pitchFamily="18" charset="0"/>
                        </a:rPr>
                        <a:t>jew</a:t>
                      </a:r>
                      <a:r>
                        <a:rPr kumimoji="0" lang="fr-FR" sz="1500" b="0" i="0" u="none" strike="noStrike" cap="none" normalizeH="0" baseline="0" dirty="0">
                          <a:ln>
                            <a:noFill/>
                          </a:ln>
                          <a:solidFill>
                            <a:srgbClr val="FFFFFF"/>
                          </a:solidFill>
                          <a:effectLst/>
                          <a:latin typeface="Calibri Light"/>
                          <a:cs typeface="Times New Roman" pitchFamily="18" charset="0"/>
                        </a:rPr>
                        <a:t>» (juif) «</a:t>
                      </a:r>
                      <a:r>
                        <a:rPr kumimoji="0" lang="fr-FR" sz="1500" b="0" i="0" u="none" strike="noStrike" cap="none" normalizeH="0" baseline="0" dirty="0" err="1">
                          <a:ln>
                            <a:noFill/>
                          </a:ln>
                          <a:solidFill>
                            <a:srgbClr val="FFFFFF"/>
                          </a:solidFill>
                          <a:effectLst/>
                          <a:latin typeface="Calibri Light"/>
                          <a:cs typeface="Times New Roman" pitchFamily="18" charset="0"/>
                        </a:rPr>
                        <a:t>lboro</a:t>
                      </a:r>
                      <a:r>
                        <a:rPr kumimoji="0" lang="fr-FR" sz="1500" b="0" i="0" u="none" strike="noStrike" cap="none" normalizeH="0" baseline="0" dirty="0">
                          <a:ln>
                            <a:noFill/>
                          </a:ln>
                          <a:solidFill>
                            <a:srgbClr val="FFFFFF"/>
                          </a:solidFill>
                          <a:effectLst/>
                          <a:latin typeface="Calibri Light"/>
                          <a:cs typeface="Times New Roman" pitchFamily="18" charset="0"/>
                        </a:rPr>
                        <a:t>» lu à l‘envers devient avec beaucoup de </a:t>
                      </a:r>
                      <a:r>
                        <a:rPr kumimoji="0" lang="fr-FR" sz="1500" b="0" i="0" u="none" strike="noStrike" cap="none" normalizeH="0" baseline="0" dirty="0" err="1">
                          <a:ln>
                            <a:noFill/>
                          </a:ln>
                          <a:solidFill>
                            <a:srgbClr val="FFFFFF"/>
                          </a:solidFill>
                          <a:effectLst/>
                          <a:latin typeface="Calibri Light"/>
                          <a:cs typeface="Times New Roman" pitchFamily="18" charset="0"/>
                        </a:rPr>
                        <a:t>fantasie</a:t>
                      </a:r>
                      <a:r>
                        <a:rPr kumimoji="0" lang="fr-FR" sz="1500" b="0" i="0" u="none" strike="noStrike" cap="none" normalizeH="0" baseline="0" dirty="0">
                          <a:ln>
                            <a:noFill/>
                          </a:ln>
                          <a:solidFill>
                            <a:srgbClr val="FFFFFF"/>
                          </a:solidFill>
                          <a:effectLst/>
                          <a:latin typeface="Calibri Light"/>
                          <a:cs typeface="Times New Roman" pitchFamily="18" charset="0"/>
                        </a:rPr>
                        <a:t> «horrible</a:t>
                      </a:r>
                      <a:r>
                        <a:rPr kumimoji="0" lang="fr-FR" sz="1500" b="0" i="0" u="none" strike="noStrike" cap="none" normalizeH="0" baseline="0">
                          <a:ln>
                            <a:noFill/>
                          </a:ln>
                          <a:solidFill>
                            <a:srgbClr val="FFFFFF"/>
                          </a:solidFill>
                          <a:effectLst/>
                          <a:latin typeface="Calibri Light"/>
                          <a:cs typeface="Times New Roman" pitchFamily="18" charset="0"/>
                        </a:rPr>
                        <a:t>». </a:t>
                      </a:r>
                      <a:r>
                        <a:rPr kumimoji="0" lang="fr-FR" sz="1500" b="0" i="0" u="none" strike="noStrike" cap="none" normalizeH="0" baseline="0">
                          <a:ln>
                            <a:noFill/>
                          </a:ln>
                          <a:solidFill>
                            <a:srgbClr val="FFFFFF"/>
                          </a:solidFill>
                          <a:effectLst/>
                          <a:latin typeface="Times New Roman"/>
                          <a:cs typeface="Times New Roman" pitchFamily="18" charset="0"/>
                          <a:sym typeface="Wingdings" panose="05000000000000000000" pitchFamily="2" charset="2"/>
                        </a:rPr>
                        <a:t>→</a:t>
                      </a:r>
                      <a:r>
                        <a:rPr kumimoji="0" lang="fr-FR" sz="1500" b="0" i="0" u="none" strike="noStrike" cap="none" normalizeH="0" baseline="0">
                          <a:ln>
                            <a:noFill/>
                          </a:ln>
                          <a:solidFill>
                            <a:srgbClr val="FFFFFF"/>
                          </a:solidFill>
                          <a:effectLst/>
                          <a:latin typeface="Calibri Light"/>
                          <a:cs typeface="Times New Roman" pitchFamily="18" charset="0"/>
                        </a:rPr>
                        <a:t> </a:t>
                      </a:r>
                      <a:r>
                        <a:rPr kumimoji="0" lang="fr-FR" sz="1500" b="0" i="0" u="none" strike="noStrike" cap="none" normalizeH="0" baseline="0" dirty="0">
                          <a:ln>
                            <a:noFill/>
                          </a:ln>
                          <a:solidFill>
                            <a:srgbClr val="FFFFFF"/>
                          </a:solidFill>
                          <a:effectLst/>
                          <a:latin typeface="Calibri Light"/>
                          <a:cs typeface="Times New Roman" pitchFamily="18" charset="0"/>
                        </a:rPr>
                        <a:t>«horrible </a:t>
                      </a:r>
                      <a:r>
                        <a:rPr kumimoji="0" lang="fr-FR" sz="1500" b="0" i="0" u="none" strike="noStrike" cap="none" normalizeH="0" baseline="0" dirty="0" err="1">
                          <a:ln>
                            <a:noFill/>
                          </a:ln>
                          <a:solidFill>
                            <a:srgbClr val="FFFFFF"/>
                          </a:solidFill>
                          <a:effectLst/>
                          <a:latin typeface="Calibri Light"/>
                          <a:cs typeface="Times New Roman" pitchFamily="18" charset="0"/>
                        </a:rPr>
                        <a:t>jew</a:t>
                      </a:r>
                      <a:r>
                        <a:rPr kumimoji="0" lang="fr-FR" sz="1500" b="0" i="0" u="none" strike="noStrike" cap="none" normalizeH="0" baseline="0" dirty="0">
                          <a:ln>
                            <a:noFill/>
                          </a:ln>
                          <a:solidFill>
                            <a:srgbClr val="FFFFFF"/>
                          </a:solidFill>
                          <a:effectLst/>
                          <a:latin typeface="Calibri Light"/>
                          <a:cs typeface="Times New Roman" pitchFamily="18" charset="0"/>
                        </a:rPr>
                        <a:t>» (horrible juif)</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FFFFFF"/>
                          </a:solidFill>
                          <a:effectLst/>
                          <a:latin typeface="Calibri Light"/>
                          <a:cs typeface="Times New Roman" pitchFamily="18" charset="0"/>
                        </a:rPr>
                        <a:t>La devise sur le drapeau «</a:t>
                      </a:r>
                      <a:r>
                        <a:rPr kumimoji="0" lang="fr-FR" sz="1500" b="0" i="0" u="none" strike="noStrike" cap="none" normalizeH="0" baseline="0" dirty="0" err="1">
                          <a:ln>
                            <a:noFill/>
                          </a:ln>
                          <a:solidFill>
                            <a:srgbClr val="FFFFFF"/>
                          </a:solidFill>
                          <a:effectLst/>
                          <a:latin typeface="Calibri Light"/>
                          <a:cs typeface="Times New Roman" pitchFamily="18" charset="0"/>
                        </a:rPr>
                        <a:t>Veni</a:t>
                      </a:r>
                      <a:r>
                        <a:rPr kumimoji="0" lang="fr-FR" sz="1500" b="0" i="0" u="none" strike="noStrike" cap="none" normalizeH="0" baseline="0" dirty="0">
                          <a:ln>
                            <a:noFill/>
                          </a:ln>
                          <a:solidFill>
                            <a:srgbClr val="FFFFFF"/>
                          </a:solidFill>
                          <a:effectLst/>
                          <a:latin typeface="Calibri Light"/>
                          <a:cs typeface="Times New Roman" pitchFamily="18" charset="0"/>
                        </a:rPr>
                        <a:t>, </a:t>
                      </a:r>
                      <a:r>
                        <a:rPr kumimoji="0" lang="fr-FR" sz="1500" b="0" i="0" u="none" strike="noStrike" cap="none" normalizeH="0" baseline="0" dirty="0" err="1">
                          <a:ln>
                            <a:noFill/>
                          </a:ln>
                          <a:solidFill>
                            <a:srgbClr val="FFFFFF"/>
                          </a:solidFill>
                          <a:effectLst/>
                          <a:latin typeface="Calibri Light"/>
                          <a:cs typeface="Times New Roman" pitchFamily="18" charset="0"/>
                        </a:rPr>
                        <a:t>vidi</a:t>
                      </a:r>
                      <a:r>
                        <a:rPr kumimoji="0" lang="fr-FR" sz="1500" b="0" i="0" u="none" strike="noStrike" cap="none" normalizeH="0" baseline="0" dirty="0">
                          <a:ln>
                            <a:noFill/>
                          </a:ln>
                          <a:solidFill>
                            <a:srgbClr val="FFFFFF"/>
                          </a:solidFill>
                          <a:effectLst/>
                          <a:latin typeface="Calibri Light"/>
                          <a:cs typeface="Times New Roman" pitchFamily="18" charset="0"/>
                        </a:rPr>
                        <a:t>, </a:t>
                      </a:r>
                      <a:r>
                        <a:rPr kumimoji="0" lang="fr-FR" sz="1500" b="0" i="0" u="none" strike="noStrike" cap="none" normalizeH="0" baseline="0" dirty="0" err="1">
                          <a:ln>
                            <a:noFill/>
                          </a:ln>
                          <a:solidFill>
                            <a:srgbClr val="FFFFFF"/>
                          </a:solidFill>
                          <a:effectLst/>
                          <a:latin typeface="Calibri Light"/>
                          <a:cs typeface="Times New Roman" pitchFamily="18" charset="0"/>
                        </a:rPr>
                        <a:t>vici</a:t>
                      </a:r>
                      <a:r>
                        <a:rPr kumimoji="0" lang="fr-FR" sz="1500" b="0" i="0" u="none" strike="noStrike" cap="none" normalizeH="0" baseline="0" dirty="0">
                          <a:ln>
                            <a:noFill/>
                          </a:ln>
                          <a:solidFill>
                            <a:srgbClr val="FFFFFF"/>
                          </a:solidFill>
                          <a:effectLst/>
                          <a:latin typeface="Calibri Light"/>
                          <a:cs typeface="Times New Roman" pitchFamily="18" charset="0"/>
                        </a:rPr>
                        <a:t>» (« je suis venu, j'ai vu, j'ai vaincu ») fut attribuée au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fr-FR" sz="1500" b="1" i="0" u="none" strike="noStrike" cap="none" normalizeH="0" baseline="0" dirty="0">
                          <a:ln>
                            <a:noFill/>
                          </a:ln>
                          <a:solidFill>
                            <a:srgbClr val="333333"/>
                          </a:solidFill>
                          <a:effectLst/>
                          <a:latin typeface="Calibri Light"/>
                          <a:cs typeface="Times New Roman" pitchFamily="18" charset="0"/>
                        </a:rPr>
                        <a:t>Contre (choix):</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004992"/>
                          </a:solidFill>
                          <a:effectLst/>
                          <a:latin typeface="Calibri Light"/>
                          <a:cs typeface="Times New Roman" pitchFamily="18" charset="0"/>
                        </a:rPr>
                        <a:t>???</a:t>
                      </a:r>
                      <a:r>
                        <a:rPr kumimoji="0" lang="fr-FR" sz="1500" b="0" i="0" u="none" strike="noStrike" cap="none" normalizeH="0" baseline="0" dirty="0">
                          <a:ln>
                            <a:noFill/>
                          </a:ln>
                          <a:solidFill>
                            <a:srgbClr val="333333"/>
                          </a:solidFill>
                          <a:effectLst/>
                          <a:latin typeface="Calibri Light"/>
                          <a:cs typeface="Times New Roman" pitchFamily="18" charset="0"/>
                        </a:rPr>
                        <a:t> </a:t>
                      </a:r>
                      <a:r>
                        <a:rPr kumimoji="0" lang="fr-FR" sz="1500" b="0" i="0" u="none" strike="noStrike" cap="none" normalizeH="0" baseline="0" dirty="0">
                          <a:ln>
                            <a:noFill/>
                          </a:ln>
                          <a:solidFill>
                            <a:srgbClr val="FFFFFF"/>
                          </a:solidFill>
                          <a:effectLst/>
                          <a:latin typeface="Calibri Light"/>
                          <a:cs typeface="Times New Roman" pitchFamily="18" charset="0"/>
                        </a:rPr>
                        <a:t>Marlboro a été fondé par </a:t>
                      </a:r>
                      <a:r>
                        <a:rPr kumimoji="0" lang="fr-FR" sz="1500" b="0" i="0" u="none" strike="noStrike" cap="none" normalizeH="0" baseline="0" dirty="0" err="1">
                          <a:ln>
                            <a:noFill/>
                          </a:ln>
                          <a:solidFill>
                            <a:srgbClr val="FFFFFF"/>
                          </a:solidFill>
                          <a:effectLst/>
                          <a:latin typeface="Calibri Light"/>
                          <a:cs typeface="Times New Roman" pitchFamily="18" charset="0"/>
                        </a:rPr>
                        <a:t>Philipp</a:t>
                      </a:r>
                      <a:r>
                        <a:rPr kumimoji="0" lang="fr-FR" sz="1500" b="0" i="0" u="none" strike="noStrike" cap="none" normalizeH="0" baseline="0" dirty="0">
                          <a:ln>
                            <a:noFill/>
                          </a:ln>
                          <a:solidFill>
                            <a:srgbClr val="FFFFFF"/>
                          </a:solidFill>
                          <a:effectLst/>
                          <a:latin typeface="Calibri Light"/>
                          <a:cs typeface="Times New Roman" pitchFamily="18" charset="0"/>
                        </a:rPr>
                        <a:t> Morris, un anglais sans aucun lien avec le KKK.</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FFFFFF"/>
                          </a:solidFill>
                          <a:effectLst/>
                          <a:latin typeface="Calibri Light"/>
                          <a:cs typeface="Times New Roman" pitchFamily="18" charset="0"/>
                        </a:rPr>
                        <a:t>Le nom de Marlboro vient d'un nom de rue d'une usine de Londres: Marlborough Street.</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FFFFFF"/>
                          </a:solidFill>
                          <a:effectLst/>
                          <a:latin typeface="Calibri Light"/>
                          <a:cs typeface="Times New Roman" pitchFamily="18" charset="0"/>
                        </a:rPr>
                        <a:t>La devise n'a rien à voir avec le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r-FR" altLang="de-DE" sz="2000" b="0">
                <a:solidFill>
                  <a:srgbClr val="333333"/>
                </a:solidFill>
                <a:latin typeface="Calibri Light"/>
              </a:rPr>
              <a:t>Le Ku-Klux-Klan est-il le propriétaire de Marlboro?</a:t>
            </a:r>
            <a:endParaRPr lang="de-DE" altLang="de-DE" sz="2000" dirty="0">
              <a:solidFill>
                <a:srgbClr val="333333"/>
              </a:solidFill>
              <a:latin typeface="Calibri Light"/>
            </a:endParaRPr>
          </a:p>
        </p:txBody>
      </p:sp>
      <p:sp>
        <p:nvSpPr>
          <p:cNvPr id="16" name="Text Box 19"/>
          <p:cNvSpPr txBox="1">
            <a:spLocks noChangeArrowheads="1"/>
          </p:cNvSpPr>
          <p:nvPr/>
        </p:nvSpPr>
        <p:spPr bwMode="auto">
          <a:xfrm>
            <a:off x="8750196" y="6444044"/>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grpSp>
        <p:nvGrpSpPr>
          <p:cNvPr id="17" name="Group 16"/>
          <p:cNvGrpSpPr/>
          <p:nvPr/>
        </p:nvGrpSpPr>
        <p:grpSpPr>
          <a:xfrm>
            <a:off x="9121923" y="5877272"/>
            <a:ext cx="2443728" cy="410267"/>
            <a:chOff x="9121923" y="5949280"/>
            <a:chExt cx="2443728" cy="410267"/>
          </a:xfrm>
        </p:grpSpPr>
        <p:sp>
          <p:nvSpPr>
            <p:cNvPr id="18" name="Text Box 18"/>
            <p:cNvSpPr txBox="1">
              <a:spLocks noChangeArrowheads="1"/>
            </p:cNvSpPr>
            <p:nvPr/>
          </p:nvSpPr>
          <p:spPr bwMode="auto">
            <a:xfrm rot="10788152">
              <a:off x="9784295" y="5990215"/>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Text Box 20"/>
            <p:cNvSpPr txBox="1">
              <a:spLocks noChangeArrowheads="1"/>
            </p:cNvSpPr>
            <p:nvPr/>
          </p:nvSpPr>
          <p:spPr bwMode="auto">
            <a:xfrm>
              <a:off x="9121923" y="5949280"/>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0" name="Text Box 23"/>
            <p:cNvSpPr txBox="1">
              <a:spLocks noChangeArrowheads="1"/>
            </p:cNvSpPr>
            <p:nvPr/>
          </p:nvSpPr>
          <p:spPr bwMode="auto">
            <a:xfrm>
              <a:off x="10376931" y="5949280"/>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0"/>
                </a:spcBef>
                <a:buClrTx/>
                <a:buFontTx/>
                <a:buNone/>
              </a:pPr>
              <a:r>
                <a:rPr lang="de-DE" altLang="de-DE" sz="1800" b="0" dirty="0">
                  <a:latin typeface="Calibri Light"/>
                </a:rPr>
                <a:t>= judeu?</a:t>
              </a:r>
            </a:p>
            <a:p>
              <a:pPr eaLnBrk="1" hangingPunct="1">
                <a:spcBef>
                  <a:spcPts val="0"/>
                </a:spcBef>
                <a:buClrTx/>
                <a:buFontTx/>
                <a:buNone/>
              </a:pPr>
              <a:r>
                <a:rPr lang="de-DE" altLang="de-DE" sz="1400" b="0" dirty="0">
                  <a:latin typeface="Calibri Light"/>
                </a:rPr>
                <a:t>(=juif)</a:t>
              </a:r>
              <a:endParaRPr lang="en-US" altLang="de-DE" sz="1400" b="0" dirty="0">
                <a:latin typeface="Calibri Light"/>
              </a:endParaRPr>
            </a:p>
          </p:txBody>
        </p:sp>
      </p:gr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10</a:t>
            </a:fld>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Conclusions hâtives</a:t>
            </a:r>
            <a:br>
              <a:rPr lang="en-US" sz="3600">
                <a:solidFill>
                  <a:srgbClr val="004992"/>
                </a:solidFill>
                <a:latin typeface="Calibri Light"/>
              </a:rPr>
            </a:br>
            <a:r>
              <a:rPr lang="en-US">
                <a:solidFill>
                  <a:srgbClr val="004992"/>
                </a:solidFill>
                <a:latin typeface="Calibri Light"/>
              </a:rPr>
              <a:t>- Légendes modernes-</a:t>
            </a:r>
          </a:p>
        </p:txBody>
      </p:sp>
      <p:graphicFrame>
        <p:nvGraphicFramePr>
          <p:cNvPr id="13" name="Group 26"/>
          <p:cNvGraphicFramePr>
            <a:graphicFrameLocks noGrp="1"/>
          </p:cNvGraphicFramePr>
          <p:nvPr>
            <p:extLst>
              <p:ext uri="{D42A27DB-BD31-4B8C-83A1-F6EECF244321}">
                <p14:modId xmlns:p14="http://schemas.microsoft.com/office/powerpoint/2010/main" val="684887811"/>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Contexte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Pour ou Contre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«Preuve»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fr-FR" sz="1800" b="0" i="0" u="none" strike="noStrike" cap="none" normalizeH="0" baseline="0" dirty="0">
                          <a:ln>
                            <a:noFill/>
                          </a:ln>
                          <a:solidFill>
                            <a:srgbClr val="333333"/>
                          </a:solidFill>
                          <a:effectLst/>
                          <a:latin typeface="Calibri Light"/>
                          <a:cs typeface="Times New Roman" pitchFamily="18" charset="0"/>
                        </a:rPr>
                        <a:t>Depuis le milieu des années 80, des rumeurs circulent quant à une notice du KKK, cachée sur les paquets de </a:t>
                      </a:r>
                      <a:r>
                        <a:rPr kumimoji="0" lang="fr-FR" sz="1800" b="0" i="0" u="none" strike="noStrike" cap="none" normalizeH="0" baseline="0" dirty="0" err="1">
                          <a:ln>
                            <a:noFill/>
                          </a:ln>
                          <a:solidFill>
                            <a:srgbClr val="333333"/>
                          </a:solidFill>
                          <a:effectLst/>
                          <a:latin typeface="Calibri Light"/>
                          <a:cs typeface="Times New Roman" pitchFamily="18" charset="0"/>
                        </a:rPr>
                        <a:t>Malboro</a:t>
                      </a:r>
                      <a:r>
                        <a:rPr kumimoji="0" lang="fr-F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fr-FR" sz="1500" b="1" i="0" u="none" strike="noStrike" cap="none" normalizeH="0" baseline="0" dirty="0">
                          <a:ln>
                            <a:noFill/>
                          </a:ln>
                          <a:solidFill>
                            <a:srgbClr val="333333"/>
                          </a:solidFill>
                          <a:effectLst/>
                          <a:latin typeface="Calibri Light"/>
                          <a:cs typeface="Times New Roman" pitchFamily="18" charset="0"/>
                        </a:rPr>
                        <a:t>Pour (choix):</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le zigzag rouge sur le fond blanc fait penser à un «K» couché.</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«Mar» à l'envers (de bas en haut) ressemble à «</a:t>
                      </a:r>
                      <a:r>
                        <a:rPr kumimoji="0" lang="fr-FR" sz="1500" b="0" i="0" u="none" strike="noStrike" cap="none" normalizeH="0" baseline="0" dirty="0" err="1">
                          <a:ln>
                            <a:noFill/>
                          </a:ln>
                          <a:solidFill>
                            <a:srgbClr val="333333"/>
                          </a:solidFill>
                          <a:effectLst/>
                          <a:latin typeface="Calibri Light"/>
                          <a:cs typeface="Times New Roman" pitchFamily="18" charset="0"/>
                        </a:rPr>
                        <a:t>jew</a:t>
                      </a:r>
                      <a:r>
                        <a:rPr kumimoji="0" lang="fr-FR" sz="1500" b="0" i="0" u="none" strike="noStrike" cap="none" normalizeH="0" baseline="0" dirty="0">
                          <a:ln>
                            <a:noFill/>
                          </a:ln>
                          <a:solidFill>
                            <a:srgbClr val="333333"/>
                          </a:solidFill>
                          <a:effectLst/>
                          <a:latin typeface="Calibri Light"/>
                          <a:cs typeface="Times New Roman" pitchFamily="18" charset="0"/>
                        </a:rPr>
                        <a:t>» (juif) «</a:t>
                      </a:r>
                      <a:r>
                        <a:rPr kumimoji="0" lang="fr-FR" sz="1500" b="0" i="0" u="none" strike="noStrike" cap="none" normalizeH="0" baseline="0" dirty="0" err="1">
                          <a:ln>
                            <a:noFill/>
                          </a:ln>
                          <a:solidFill>
                            <a:srgbClr val="333333"/>
                          </a:solidFill>
                          <a:effectLst/>
                          <a:latin typeface="Calibri Light"/>
                          <a:cs typeface="Times New Roman" pitchFamily="18" charset="0"/>
                        </a:rPr>
                        <a:t>lboro</a:t>
                      </a:r>
                      <a:r>
                        <a:rPr kumimoji="0" lang="fr-FR" sz="1500" b="0" i="0" u="none" strike="noStrike" cap="none" normalizeH="0" baseline="0" dirty="0">
                          <a:ln>
                            <a:noFill/>
                          </a:ln>
                          <a:solidFill>
                            <a:srgbClr val="333333"/>
                          </a:solidFill>
                          <a:effectLst/>
                          <a:latin typeface="Calibri Light"/>
                          <a:cs typeface="Times New Roman" pitchFamily="18" charset="0"/>
                        </a:rPr>
                        <a:t>» lu à l‘envers devient avec beaucoup de </a:t>
                      </a:r>
                      <a:r>
                        <a:rPr kumimoji="0" lang="fr-FR" sz="1500" b="0" i="0" u="none" strike="noStrike" cap="none" normalizeH="0" baseline="0" dirty="0" err="1">
                          <a:ln>
                            <a:noFill/>
                          </a:ln>
                          <a:solidFill>
                            <a:srgbClr val="333333"/>
                          </a:solidFill>
                          <a:effectLst/>
                          <a:latin typeface="Calibri Light"/>
                          <a:cs typeface="Times New Roman" pitchFamily="18" charset="0"/>
                        </a:rPr>
                        <a:t>fantasie</a:t>
                      </a:r>
                      <a:r>
                        <a:rPr kumimoji="0" lang="fr-FR" sz="1500" b="0" i="0" u="none" strike="noStrike" cap="none" normalizeH="0" baseline="0" dirty="0">
                          <a:ln>
                            <a:noFill/>
                          </a:ln>
                          <a:solidFill>
                            <a:srgbClr val="333333"/>
                          </a:solidFill>
                          <a:effectLst/>
                          <a:latin typeface="Calibri Light"/>
                          <a:cs typeface="Times New Roman" pitchFamily="18" charset="0"/>
                        </a:rPr>
                        <a:t> «horrible».</a:t>
                      </a:r>
                      <a:br>
                        <a:rPr kumimoji="0" lang="fr-FR" sz="1500" b="0" i="0" u="none" strike="noStrike" cap="none" normalizeH="0" baseline="0" dirty="0">
                          <a:ln>
                            <a:noFill/>
                          </a:ln>
                          <a:solidFill>
                            <a:srgbClr val="333333"/>
                          </a:solidFill>
                          <a:effectLst/>
                          <a:latin typeface="Calibri Light"/>
                          <a:cs typeface="Times New Roman" pitchFamily="18" charset="0"/>
                        </a:rPr>
                      </a:br>
                      <a:r>
                        <a:rPr kumimoji="0" lang="fr-FR" sz="15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fr-FR" sz="1500" b="0" i="0" u="none" strike="noStrike" cap="none" normalizeH="0" baseline="0" dirty="0">
                          <a:ln>
                            <a:noFill/>
                          </a:ln>
                          <a:solidFill>
                            <a:srgbClr val="333333"/>
                          </a:solidFill>
                          <a:effectLst/>
                          <a:latin typeface="Calibri Light"/>
                          <a:cs typeface="Times New Roman" pitchFamily="18" charset="0"/>
                        </a:rPr>
                        <a:t> «horrible </a:t>
                      </a:r>
                      <a:r>
                        <a:rPr kumimoji="0" lang="fr-FR" sz="1500" b="0" i="0" u="none" strike="noStrike" cap="none" normalizeH="0" baseline="0" dirty="0" err="1">
                          <a:ln>
                            <a:noFill/>
                          </a:ln>
                          <a:solidFill>
                            <a:srgbClr val="333333"/>
                          </a:solidFill>
                          <a:effectLst/>
                          <a:latin typeface="Calibri Light"/>
                          <a:cs typeface="Times New Roman" pitchFamily="18" charset="0"/>
                        </a:rPr>
                        <a:t>jew</a:t>
                      </a:r>
                      <a:r>
                        <a:rPr kumimoji="0" lang="fr-FR" sz="1500" b="0" i="0" u="none" strike="noStrike" cap="none" normalizeH="0" baseline="0" dirty="0">
                          <a:ln>
                            <a:noFill/>
                          </a:ln>
                          <a:solidFill>
                            <a:srgbClr val="333333"/>
                          </a:solidFill>
                          <a:effectLst/>
                          <a:latin typeface="Calibri Light"/>
                          <a:cs typeface="Times New Roman" pitchFamily="18" charset="0"/>
                        </a:rPr>
                        <a:t>» (horrible juif)</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La devise sur le drapeau «</a:t>
                      </a:r>
                      <a:r>
                        <a:rPr kumimoji="0" lang="fr-FR" sz="1500" b="0" i="0" u="none" strike="noStrike" cap="none" normalizeH="0" baseline="0" dirty="0" err="1">
                          <a:ln>
                            <a:noFill/>
                          </a:ln>
                          <a:solidFill>
                            <a:srgbClr val="333333"/>
                          </a:solidFill>
                          <a:effectLst/>
                          <a:latin typeface="Calibri Light"/>
                          <a:cs typeface="Times New Roman" pitchFamily="18" charset="0"/>
                        </a:rPr>
                        <a:t>Veni</a:t>
                      </a:r>
                      <a:r>
                        <a:rPr kumimoji="0" lang="fr-FR" sz="1500" b="0" i="0" u="none" strike="noStrike" cap="none" normalizeH="0" baseline="0" dirty="0">
                          <a:ln>
                            <a:noFill/>
                          </a:ln>
                          <a:solidFill>
                            <a:srgbClr val="333333"/>
                          </a:solidFill>
                          <a:effectLst/>
                          <a:latin typeface="Calibri Light"/>
                          <a:cs typeface="Times New Roman" pitchFamily="18" charset="0"/>
                        </a:rPr>
                        <a:t>, </a:t>
                      </a:r>
                      <a:r>
                        <a:rPr kumimoji="0" lang="fr-FR" sz="1500" b="0" i="0" u="none" strike="noStrike" cap="none" normalizeH="0" baseline="0" dirty="0" err="1">
                          <a:ln>
                            <a:noFill/>
                          </a:ln>
                          <a:solidFill>
                            <a:srgbClr val="333333"/>
                          </a:solidFill>
                          <a:effectLst/>
                          <a:latin typeface="Calibri Light"/>
                          <a:cs typeface="Times New Roman" pitchFamily="18" charset="0"/>
                        </a:rPr>
                        <a:t>vidi</a:t>
                      </a:r>
                      <a:r>
                        <a:rPr kumimoji="0" lang="fr-FR" sz="1500" b="0" i="0" u="none" strike="noStrike" cap="none" normalizeH="0" baseline="0" dirty="0">
                          <a:ln>
                            <a:noFill/>
                          </a:ln>
                          <a:solidFill>
                            <a:srgbClr val="333333"/>
                          </a:solidFill>
                          <a:effectLst/>
                          <a:latin typeface="Calibri Light"/>
                          <a:cs typeface="Times New Roman" pitchFamily="18" charset="0"/>
                        </a:rPr>
                        <a:t>, </a:t>
                      </a:r>
                      <a:r>
                        <a:rPr kumimoji="0" lang="fr-FR" sz="1500" b="0" i="0" u="none" strike="noStrike" cap="none" normalizeH="0" baseline="0" dirty="0" err="1">
                          <a:ln>
                            <a:noFill/>
                          </a:ln>
                          <a:solidFill>
                            <a:srgbClr val="333333"/>
                          </a:solidFill>
                          <a:effectLst/>
                          <a:latin typeface="Calibri Light"/>
                          <a:cs typeface="Times New Roman" pitchFamily="18" charset="0"/>
                        </a:rPr>
                        <a:t>vici</a:t>
                      </a:r>
                      <a:r>
                        <a:rPr kumimoji="0" lang="fr-FR" sz="1500" b="0" i="0" u="none" strike="noStrike" cap="none" normalizeH="0" baseline="0" dirty="0">
                          <a:ln>
                            <a:noFill/>
                          </a:ln>
                          <a:solidFill>
                            <a:srgbClr val="333333"/>
                          </a:solidFill>
                          <a:effectLst/>
                          <a:latin typeface="Calibri Light"/>
                          <a:cs typeface="Times New Roman" pitchFamily="18" charset="0"/>
                        </a:rPr>
                        <a:t>» (« je suis venu, j'ai vu, j'ai vaincu ») fut attribuée au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fr-FR" sz="1500" b="1" i="0" u="none" strike="noStrike" cap="none" normalizeH="0" baseline="0" dirty="0">
                          <a:ln>
                            <a:noFill/>
                          </a:ln>
                          <a:solidFill>
                            <a:srgbClr val="333333"/>
                          </a:solidFill>
                          <a:effectLst/>
                          <a:latin typeface="Calibri Light"/>
                          <a:cs typeface="Times New Roman" pitchFamily="18" charset="0"/>
                        </a:rPr>
                        <a:t>Contre (choix):</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004992"/>
                          </a:solidFill>
                          <a:effectLst/>
                          <a:latin typeface="Calibri Light"/>
                          <a:cs typeface="Times New Roman" pitchFamily="18" charset="0"/>
                        </a:rPr>
                        <a:t>???</a:t>
                      </a:r>
                      <a:r>
                        <a:rPr kumimoji="0" lang="fr-FR" sz="1500" b="0" i="0" u="none" strike="noStrike" cap="none" normalizeH="0" baseline="0" dirty="0">
                          <a:ln>
                            <a:noFill/>
                          </a:ln>
                          <a:solidFill>
                            <a:srgbClr val="333333"/>
                          </a:solidFill>
                          <a:effectLst/>
                          <a:latin typeface="Calibri Light"/>
                          <a:cs typeface="Times New Roman" pitchFamily="18" charset="0"/>
                        </a:rPr>
                        <a:t> </a:t>
                      </a:r>
                      <a:r>
                        <a:rPr kumimoji="0" lang="fr-FR" sz="1500" b="0" i="0" u="none" strike="noStrike" cap="none" normalizeH="0" baseline="0" dirty="0">
                          <a:ln>
                            <a:noFill/>
                          </a:ln>
                          <a:solidFill>
                            <a:srgbClr val="FFFFFF"/>
                          </a:solidFill>
                          <a:effectLst/>
                          <a:latin typeface="Calibri Light"/>
                          <a:cs typeface="Times New Roman" pitchFamily="18" charset="0"/>
                        </a:rPr>
                        <a:t>Marlboro a été fondé par </a:t>
                      </a:r>
                      <a:r>
                        <a:rPr kumimoji="0" lang="fr-FR" sz="1500" b="0" i="0" u="none" strike="noStrike" cap="none" normalizeH="0" baseline="0" dirty="0" err="1">
                          <a:ln>
                            <a:noFill/>
                          </a:ln>
                          <a:solidFill>
                            <a:srgbClr val="FFFFFF"/>
                          </a:solidFill>
                          <a:effectLst/>
                          <a:latin typeface="Calibri Light"/>
                          <a:cs typeface="Times New Roman" pitchFamily="18" charset="0"/>
                        </a:rPr>
                        <a:t>Philipp</a:t>
                      </a:r>
                      <a:r>
                        <a:rPr kumimoji="0" lang="fr-FR" sz="1500" b="0" i="0" u="none" strike="noStrike" cap="none" normalizeH="0" baseline="0" dirty="0">
                          <a:ln>
                            <a:noFill/>
                          </a:ln>
                          <a:solidFill>
                            <a:srgbClr val="FFFFFF"/>
                          </a:solidFill>
                          <a:effectLst/>
                          <a:latin typeface="Calibri Light"/>
                          <a:cs typeface="Times New Roman" pitchFamily="18" charset="0"/>
                        </a:rPr>
                        <a:t> Morris, un anglais sans aucun lien avec le KKK.</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FFFFFF"/>
                          </a:solidFill>
                          <a:effectLst/>
                          <a:latin typeface="Calibri Light"/>
                          <a:cs typeface="Times New Roman" pitchFamily="18" charset="0"/>
                        </a:rPr>
                        <a:t>Le nom de Marlboro vient d'un nom de rue d'une usine de Londres: Marlborough Street.</a:t>
                      </a:r>
                    </a:p>
                    <a:p>
                      <a:pPr marL="0" marR="0" lvl="0" indent="0" algn="l" defTabSz="914400" rtl="0" eaLnBrk="1" fontAlgn="base" latinLnBrk="0" hangingPunct="1">
                        <a:lnSpc>
                          <a:spcPct val="100000"/>
                        </a:lnSpc>
                        <a:spcBef>
                          <a:spcPts val="400"/>
                        </a:spcBef>
                        <a:spcAft>
                          <a:spcPts val="0"/>
                        </a:spcAft>
                        <a:buClr>
                          <a:srgbClr val="333333"/>
                        </a:buClr>
                        <a:buSzTx/>
                        <a:buFont typeface="WingDings"/>
                        <a:buNone/>
                        <a:tabLst/>
                      </a:pPr>
                      <a:r>
                        <a:rPr kumimoji="0" lang="fr-FR" sz="1500" b="0" i="0" u="none" strike="noStrike" cap="none" normalizeH="0" baseline="0" dirty="0">
                          <a:ln>
                            <a:noFill/>
                          </a:ln>
                          <a:solidFill>
                            <a:srgbClr val="FFFFFF"/>
                          </a:solidFill>
                          <a:effectLst/>
                          <a:latin typeface="Calibri Light"/>
                          <a:cs typeface="Times New Roman" pitchFamily="18" charset="0"/>
                        </a:rPr>
                        <a:t>La devise n'a rien à voir avec le KKK.</a:t>
                      </a:r>
                      <a:endParaRPr kumimoji="0" lang="de-DE" sz="1500" b="0" i="0" u="none" strike="noStrike" cap="none" normalizeH="0" baseline="0" dirty="0">
                        <a:ln>
                          <a:noFill/>
                        </a:ln>
                        <a:solidFill>
                          <a:srgbClr val="FFFFFF"/>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r-FR" altLang="de-DE" sz="2000" b="0">
                <a:solidFill>
                  <a:srgbClr val="333333"/>
                </a:solidFill>
                <a:latin typeface="Calibri Light"/>
              </a:rPr>
              <a:t>Le Ku-Klux-Klan est-il le propriétaire de Marlboro?</a:t>
            </a:r>
            <a:endParaRPr lang="de-DE" altLang="de-DE" sz="2000" dirty="0">
              <a:solidFill>
                <a:srgbClr val="333333"/>
              </a:solidFill>
              <a:latin typeface="Calibri Light"/>
            </a:endParaRPr>
          </a:p>
        </p:txBody>
      </p:sp>
      <p:sp>
        <p:nvSpPr>
          <p:cNvPr id="16" name="Text Box 19"/>
          <p:cNvSpPr txBox="1">
            <a:spLocks noChangeArrowheads="1"/>
          </p:cNvSpPr>
          <p:nvPr/>
        </p:nvSpPr>
        <p:spPr bwMode="auto">
          <a:xfrm>
            <a:off x="8750196" y="6444044"/>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grpSp>
        <p:nvGrpSpPr>
          <p:cNvPr id="17" name="Group 16"/>
          <p:cNvGrpSpPr/>
          <p:nvPr/>
        </p:nvGrpSpPr>
        <p:grpSpPr>
          <a:xfrm>
            <a:off x="9121923" y="5877272"/>
            <a:ext cx="2443728" cy="410267"/>
            <a:chOff x="9121923" y="5949280"/>
            <a:chExt cx="2443728" cy="410267"/>
          </a:xfrm>
        </p:grpSpPr>
        <p:sp>
          <p:nvSpPr>
            <p:cNvPr id="18" name="Text Box 18"/>
            <p:cNvSpPr txBox="1">
              <a:spLocks noChangeArrowheads="1"/>
            </p:cNvSpPr>
            <p:nvPr/>
          </p:nvSpPr>
          <p:spPr bwMode="auto">
            <a:xfrm rot="10788152">
              <a:off x="9784295" y="5990215"/>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Text Box 20"/>
            <p:cNvSpPr txBox="1">
              <a:spLocks noChangeArrowheads="1"/>
            </p:cNvSpPr>
            <p:nvPr/>
          </p:nvSpPr>
          <p:spPr bwMode="auto">
            <a:xfrm>
              <a:off x="9121923" y="5949280"/>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0" name="Text Box 23"/>
            <p:cNvSpPr txBox="1">
              <a:spLocks noChangeArrowheads="1"/>
            </p:cNvSpPr>
            <p:nvPr/>
          </p:nvSpPr>
          <p:spPr bwMode="auto">
            <a:xfrm>
              <a:off x="10376931" y="5949280"/>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0"/>
                </a:spcBef>
                <a:buClrTx/>
                <a:buFontTx/>
                <a:buNone/>
              </a:pPr>
              <a:r>
                <a:rPr lang="de-DE" altLang="de-DE" sz="1800" b="0" dirty="0">
                  <a:latin typeface="Calibri Light"/>
                </a:rPr>
                <a:t>= judeu?</a:t>
              </a:r>
            </a:p>
            <a:p>
              <a:pPr eaLnBrk="1" hangingPunct="1">
                <a:spcBef>
                  <a:spcPts val="0"/>
                </a:spcBef>
                <a:buClrTx/>
                <a:buFontTx/>
                <a:buNone/>
              </a:pPr>
              <a:r>
                <a:rPr lang="de-DE" altLang="de-DE" sz="1400" b="0" dirty="0">
                  <a:latin typeface="Calibri Light"/>
                </a:rPr>
                <a:t>(=juif)</a:t>
              </a:r>
              <a:endParaRPr lang="en-US" altLang="de-DE" sz="1400" b="0" dirty="0">
                <a:latin typeface="Calibri Light"/>
              </a:endParaRPr>
            </a:p>
          </p:txBody>
        </p:sp>
      </p:gr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11</a:t>
            </a:fld>
            <a:endParaRPr lang="de-DE" dirty="0"/>
          </a:p>
        </p:txBody>
      </p:sp>
    </p:spTree>
    <p:extLst>
      <p:ext uri="{BB962C8B-B14F-4D97-AF65-F5344CB8AC3E}">
        <p14:creationId xmlns:p14="http://schemas.microsoft.com/office/powerpoint/2010/main" val="3454470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Conclusions hâtives</a:t>
            </a:r>
            <a:br>
              <a:rPr lang="en-US" sz="3600">
                <a:solidFill>
                  <a:srgbClr val="004992"/>
                </a:solidFill>
                <a:latin typeface="Calibri Light"/>
              </a:rPr>
            </a:br>
            <a:r>
              <a:rPr lang="en-US">
                <a:solidFill>
                  <a:srgbClr val="004992"/>
                </a:solidFill>
                <a:latin typeface="Calibri Light"/>
              </a:rPr>
              <a:t>- Légendes modernes-</a:t>
            </a:r>
          </a:p>
        </p:txBody>
      </p:sp>
      <p:graphicFrame>
        <p:nvGraphicFramePr>
          <p:cNvPr id="13" name="Group 26"/>
          <p:cNvGraphicFramePr>
            <a:graphicFrameLocks noGrp="1"/>
          </p:cNvGraphicFramePr>
          <p:nvPr>
            <p:extLst>
              <p:ext uri="{D42A27DB-BD31-4B8C-83A1-F6EECF244321}">
                <p14:modId xmlns:p14="http://schemas.microsoft.com/office/powerpoint/2010/main" val="1647593213"/>
              </p:ext>
            </p:extLst>
          </p:nvPr>
        </p:nvGraphicFramePr>
        <p:xfrm>
          <a:off x="408955" y="2697480"/>
          <a:ext cx="11376000" cy="4114800"/>
        </p:xfrm>
        <a:graphic>
          <a:graphicData uri="http://schemas.openxmlformats.org/drawingml/2006/table">
            <a:tbl>
              <a:tblPr>
                <a:tableStyleId>{21E4AEA4-8DFA-4A89-87EB-49C32662AFE0}</a:tableStyleId>
              </a:tblPr>
              <a:tblGrid>
                <a:gridCol w="2354331">
                  <a:extLst>
                    <a:ext uri="{9D8B030D-6E8A-4147-A177-3AD203B41FA5}">
                      <a16:colId xmlns:a16="http://schemas.microsoft.com/office/drawing/2014/main" val="20000"/>
                    </a:ext>
                  </a:extLst>
                </a:gridCol>
                <a:gridCol w="5952422">
                  <a:extLst>
                    <a:ext uri="{9D8B030D-6E8A-4147-A177-3AD203B41FA5}">
                      <a16:colId xmlns:a16="http://schemas.microsoft.com/office/drawing/2014/main" val="20001"/>
                    </a:ext>
                  </a:extLst>
                </a:gridCol>
                <a:gridCol w="306924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dirty="0">
                          <a:ln>
                            <a:noFill/>
                          </a:ln>
                          <a:solidFill>
                            <a:srgbClr val="000000"/>
                          </a:solidFill>
                          <a:effectLst/>
                          <a:latin typeface="Calibri Light"/>
                          <a:cs typeface="Times New Roman" pitchFamily="18" charset="0"/>
                        </a:rPr>
                        <a:t>Contexte</a:t>
                      </a: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Pour ou Contre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«Preuve»</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0">
                <a:tc>
                  <a:txBody>
                    <a:bodyPr/>
                    <a:lstStyle/>
                    <a:p>
                      <a:pPr marL="0" marR="0" lvl="0" indent="0" algn="l" defTabSz="914400" rtl="0" eaLnBrk="1" fontAlgn="base" latinLnBrk="0" hangingPunct="1">
                        <a:lnSpc>
                          <a:spcPct val="100000"/>
                        </a:lnSpc>
                        <a:spcBef>
                          <a:spcPts val="0"/>
                        </a:spcBef>
                        <a:spcAft>
                          <a:spcPts val="0"/>
                        </a:spcAft>
                        <a:buClr>
                          <a:srgbClr val="336699"/>
                        </a:buClr>
                        <a:buSzTx/>
                        <a:buFontTx/>
                        <a:buNone/>
                        <a:tabLst/>
                      </a:pPr>
                      <a:r>
                        <a:rPr kumimoji="0" lang="fr-FR" sz="1800" b="0" i="0" u="none" strike="noStrike" cap="none" normalizeH="0" baseline="0" dirty="0">
                          <a:ln>
                            <a:noFill/>
                          </a:ln>
                          <a:solidFill>
                            <a:srgbClr val="333333"/>
                          </a:solidFill>
                          <a:effectLst/>
                          <a:latin typeface="Calibri Light"/>
                          <a:cs typeface="Times New Roman" pitchFamily="18" charset="0"/>
                        </a:rPr>
                        <a:t>Depuis le milieu des années 80, des rumeurs circulent quant à une notice du KKK, cachée sur les paquets de </a:t>
                      </a:r>
                      <a:r>
                        <a:rPr kumimoji="0" lang="fr-FR" sz="1800" b="0" i="0" u="none" strike="noStrike" cap="none" normalizeH="0" baseline="0" dirty="0" err="1">
                          <a:ln>
                            <a:noFill/>
                          </a:ln>
                          <a:solidFill>
                            <a:srgbClr val="333333"/>
                          </a:solidFill>
                          <a:effectLst/>
                          <a:latin typeface="Calibri Light"/>
                          <a:cs typeface="Times New Roman" pitchFamily="18" charset="0"/>
                        </a:rPr>
                        <a:t>Malboro</a:t>
                      </a:r>
                      <a:r>
                        <a:rPr kumimoji="0" lang="fr-FR" sz="1800" b="0" i="0" u="none" strike="noStrike" cap="none" normalizeH="0" baseline="0" dirty="0">
                          <a:ln>
                            <a:noFill/>
                          </a:ln>
                          <a:solidFill>
                            <a:srgbClr val="333333"/>
                          </a:solidFill>
                          <a:effectLst/>
                          <a:latin typeface="Calibri Light"/>
                          <a:cs typeface="Times New Roman" pitchFamily="18" charset="0"/>
                        </a:rPr>
                        <a:t>.</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ts val="0"/>
                        </a:spcAft>
                        <a:buClr>
                          <a:srgbClr val="336699"/>
                        </a:buClr>
                        <a:buSzTx/>
                        <a:buFontTx/>
                        <a:buNone/>
                        <a:tabLst/>
                      </a:pPr>
                      <a:r>
                        <a:rPr kumimoji="0" lang="fr-FR" sz="1500" b="1" i="0" u="none" strike="noStrike" cap="none" normalizeH="0" baseline="0" dirty="0">
                          <a:ln>
                            <a:noFill/>
                          </a:ln>
                          <a:solidFill>
                            <a:srgbClr val="333333"/>
                          </a:solidFill>
                          <a:effectLst/>
                          <a:latin typeface="Calibri Light"/>
                          <a:cs typeface="Times New Roman" pitchFamily="18" charset="0"/>
                        </a:rPr>
                        <a:t>Pour (choix):</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le zigzag rouge sur le fond blanc fait penser à un «K» couché.</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«Mar» à l'envers (de bas en haut) ressemble à «</a:t>
                      </a:r>
                      <a:r>
                        <a:rPr kumimoji="0" lang="fr-FR" sz="1500" b="0" i="0" u="none" strike="noStrike" cap="none" normalizeH="0" baseline="0" dirty="0" err="1">
                          <a:ln>
                            <a:noFill/>
                          </a:ln>
                          <a:solidFill>
                            <a:srgbClr val="333333"/>
                          </a:solidFill>
                          <a:effectLst/>
                          <a:latin typeface="Calibri Light"/>
                          <a:cs typeface="Times New Roman" pitchFamily="18" charset="0"/>
                        </a:rPr>
                        <a:t>jew</a:t>
                      </a:r>
                      <a:r>
                        <a:rPr kumimoji="0" lang="fr-FR" sz="1500" b="0" i="0" u="none" strike="noStrike" cap="none" normalizeH="0" baseline="0" dirty="0">
                          <a:ln>
                            <a:noFill/>
                          </a:ln>
                          <a:solidFill>
                            <a:srgbClr val="333333"/>
                          </a:solidFill>
                          <a:effectLst/>
                          <a:latin typeface="Calibri Light"/>
                          <a:cs typeface="Times New Roman" pitchFamily="18" charset="0"/>
                        </a:rPr>
                        <a:t>» (juif) «</a:t>
                      </a:r>
                      <a:r>
                        <a:rPr kumimoji="0" lang="fr-FR" sz="1500" b="0" i="0" u="none" strike="noStrike" cap="none" normalizeH="0" baseline="0" dirty="0" err="1">
                          <a:ln>
                            <a:noFill/>
                          </a:ln>
                          <a:solidFill>
                            <a:srgbClr val="333333"/>
                          </a:solidFill>
                          <a:effectLst/>
                          <a:latin typeface="Calibri Light"/>
                          <a:cs typeface="Times New Roman" pitchFamily="18" charset="0"/>
                        </a:rPr>
                        <a:t>lboro</a:t>
                      </a:r>
                      <a:r>
                        <a:rPr kumimoji="0" lang="fr-FR" sz="1500" b="0" i="0" u="none" strike="noStrike" cap="none" normalizeH="0" baseline="0" dirty="0">
                          <a:ln>
                            <a:noFill/>
                          </a:ln>
                          <a:solidFill>
                            <a:srgbClr val="333333"/>
                          </a:solidFill>
                          <a:effectLst/>
                          <a:latin typeface="Calibri Light"/>
                          <a:cs typeface="Times New Roman" pitchFamily="18" charset="0"/>
                        </a:rPr>
                        <a:t>» lu à l‘envers devient avec beaucoup de </a:t>
                      </a:r>
                      <a:r>
                        <a:rPr kumimoji="0" lang="fr-FR" sz="1500" b="0" i="0" u="none" strike="noStrike" cap="none" normalizeH="0" baseline="0" dirty="0" err="1">
                          <a:ln>
                            <a:noFill/>
                          </a:ln>
                          <a:solidFill>
                            <a:srgbClr val="333333"/>
                          </a:solidFill>
                          <a:effectLst/>
                          <a:latin typeface="Calibri Light"/>
                          <a:cs typeface="Times New Roman" pitchFamily="18" charset="0"/>
                        </a:rPr>
                        <a:t>fantasie</a:t>
                      </a:r>
                      <a:r>
                        <a:rPr kumimoji="0" lang="fr-FR" sz="1500" b="0" i="0" u="none" strike="noStrike" cap="none" normalizeH="0" baseline="0" dirty="0">
                          <a:ln>
                            <a:noFill/>
                          </a:ln>
                          <a:solidFill>
                            <a:srgbClr val="333333"/>
                          </a:solidFill>
                          <a:effectLst/>
                          <a:latin typeface="Calibri Light"/>
                          <a:cs typeface="Times New Roman" pitchFamily="18" charset="0"/>
                        </a:rPr>
                        <a:t> «horrible».</a:t>
                      </a:r>
                      <a:br>
                        <a:rPr kumimoji="0" lang="fr-FR" sz="1500" b="0" i="0" u="none" strike="noStrike" cap="none" normalizeH="0" baseline="0" dirty="0">
                          <a:ln>
                            <a:noFill/>
                          </a:ln>
                          <a:solidFill>
                            <a:srgbClr val="333333"/>
                          </a:solidFill>
                          <a:effectLst/>
                          <a:latin typeface="Calibri Light"/>
                          <a:cs typeface="Times New Roman" pitchFamily="18" charset="0"/>
                        </a:rPr>
                      </a:br>
                      <a:r>
                        <a:rPr kumimoji="0" lang="fr-FR" sz="1500" b="0" i="0" u="none" strike="noStrike" cap="none" normalizeH="0" baseline="0" dirty="0">
                          <a:ln>
                            <a:noFill/>
                          </a:ln>
                          <a:solidFill>
                            <a:srgbClr val="333333"/>
                          </a:solidFill>
                          <a:effectLst/>
                          <a:latin typeface="Times New Roman"/>
                          <a:cs typeface="Times New Roman" pitchFamily="18" charset="0"/>
                          <a:sym typeface="Wingdings" panose="05000000000000000000" pitchFamily="2" charset="2"/>
                        </a:rPr>
                        <a:t>→</a:t>
                      </a:r>
                      <a:r>
                        <a:rPr kumimoji="0" lang="fr-FR" sz="1500" b="0" i="0" u="none" strike="noStrike" cap="none" normalizeH="0" baseline="0" dirty="0">
                          <a:ln>
                            <a:noFill/>
                          </a:ln>
                          <a:solidFill>
                            <a:srgbClr val="333333"/>
                          </a:solidFill>
                          <a:effectLst/>
                          <a:latin typeface="Calibri Light"/>
                          <a:cs typeface="Times New Roman" pitchFamily="18" charset="0"/>
                        </a:rPr>
                        <a:t> «horrible </a:t>
                      </a:r>
                      <a:r>
                        <a:rPr kumimoji="0" lang="fr-FR" sz="1500" b="0" i="0" u="none" strike="noStrike" cap="none" normalizeH="0" baseline="0" dirty="0" err="1">
                          <a:ln>
                            <a:noFill/>
                          </a:ln>
                          <a:solidFill>
                            <a:srgbClr val="333333"/>
                          </a:solidFill>
                          <a:effectLst/>
                          <a:latin typeface="Calibri Light"/>
                          <a:cs typeface="Times New Roman" pitchFamily="18" charset="0"/>
                        </a:rPr>
                        <a:t>jew</a:t>
                      </a:r>
                      <a:r>
                        <a:rPr kumimoji="0" lang="fr-FR" sz="1500" b="0" i="0" u="none" strike="noStrike" cap="none" normalizeH="0" baseline="0" dirty="0">
                          <a:ln>
                            <a:noFill/>
                          </a:ln>
                          <a:solidFill>
                            <a:srgbClr val="333333"/>
                          </a:solidFill>
                          <a:effectLst/>
                          <a:latin typeface="Calibri Light"/>
                          <a:cs typeface="Times New Roman" pitchFamily="18" charset="0"/>
                        </a:rPr>
                        <a:t>» (horrible juif)</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La devise sur le drapeau «</a:t>
                      </a:r>
                      <a:r>
                        <a:rPr kumimoji="0" lang="fr-FR" sz="1500" b="0" i="0" u="none" strike="noStrike" cap="none" normalizeH="0" baseline="0" dirty="0" err="1">
                          <a:ln>
                            <a:noFill/>
                          </a:ln>
                          <a:solidFill>
                            <a:srgbClr val="333333"/>
                          </a:solidFill>
                          <a:effectLst/>
                          <a:latin typeface="Calibri Light"/>
                          <a:cs typeface="Times New Roman" pitchFamily="18" charset="0"/>
                        </a:rPr>
                        <a:t>Veni</a:t>
                      </a:r>
                      <a:r>
                        <a:rPr kumimoji="0" lang="fr-FR" sz="1500" b="0" i="0" u="none" strike="noStrike" cap="none" normalizeH="0" baseline="0" dirty="0">
                          <a:ln>
                            <a:noFill/>
                          </a:ln>
                          <a:solidFill>
                            <a:srgbClr val="333333"/>
                          </a:solidFill>
                          <a:effectLst/>
                          <a:latin typeface="Calibri Light"/>
                          <a:cs typeface="Times New Roman" pitchFamily="18" charset="0"/>
                        </a:rPr>
                        <a:t>, </a:t>
                      </a:r>
                      <a:r>
                        <a:rPr kumimoji="0" lang="fr-FR" sz="1500" b="0" i="0" u="none" strike="noStrike" cap="none" normalizeH="0" baseline="0" dirty="0" err="1">
                          <a:ln>
                            <a:noFill/>
                          </a:ln>
                          <a:solidFill>
                            <a:srgbClr val="333333"/>
                          </a:solidFill>
                          <a:effectLst/>
                          <a:latin typeface="Calibri Light"/>
                          <a:cs typeface="Times New Roman" pitchFamily="18" charset="0"/>
                        </a:rPr>
                        <a:t>vidi</a:t>
                      </a:r>
                      <a:r>
                        <a:rPr kumimoji="0" lang="fr-FR" sz="1500" b="0" i="0" u="none" strike="noStrike" cap="none" normalizeH="0" baseline="0" dirty="0">
                          <a:ln>
                            <a:noFill/>
                          </a:ln>
                          <a:solidFill>
                            <a:srgbClr val="333333"/>
                          </a:solidFill>
                          <a:effectLst/>
                          <a:latin typeface="Calibri Light"/>
                          <a:cs typeface="Times New Roman" pitchFamily="18" charset="0"/>
                        </a:rPr>
                        <a:t>, </a:t>
                      </a:r>
                      <a:r>
                        <a:rPr kumimoji="0" lang="fr-FR" sz="1500" b="0" i="0" u="none" strike="noStrike" cap="none" normalizeH="0" baseline="0" dirty="0" err="1">
                          <a:ln>
                            <a:noFill/>
                          </a:ln>
                          <a:solidFill>
                            <a:srgbClr val="333333"/>
                          </a:solidFill>
                          <a:effectLst/>
                          <a:latin typeface="Calibri Light"/>
                          <a:cs typeface="Times New Roman" pitchFamily="18" charset="0"/>
                        </a:rPr>
                        <a:t>vici</a:t>
                      </a:r>
                      <a:r>
                        <a:rPr kumimoji="0" lang="fr-FR" sz="1500" b="0" i="0" u="none" strike="noStrike" cap="none" normalizeH="0" baseline="0" dirty="0">
                          <a:ln>
                            <a:noFill/>
                          </a:ln>
                          <a:solidFill>
                            <a:srgbClr val="333333"/>
                          </a:solidFill>
                          <a:effectLst/>
                          <a:latin typeface="Calibri Light"/>
                          <a:cs typeface="Times New Roman" pitchFamily="18" charset="0"/>
                        </a:rPr>
                        <a:t>» (« je suis venu, j'ai vu, j'ai vaincu ») fut attribuée au KKK.</a:t>
                      </a:r>
                    </a:p>
                    <a:p>
                      <a:pPr marL="0" marR="0" lvl="0" indent="0" algn="l" defTabSz="914400" rtl="0" eaLnBrk="1" fontAlgn="base" latinLnBrk="0" hangingPunct="1">
                        <a:lnSpc>
                          <a:spcPct val="100000"/>
                        </a:lnSpc>
                        <a:spcBef>
                          <a:spcPts val="1200"/>
                        </a:spcBef>
                        <a:spcAft>
                          <a:spcPts val="0"/>
                        </a:spcAft>
                        <a:buClr>
                          <a:srgbClr val="336699"/>
                        </a:buClr>
                        <a:buSzTx/>
                        <a:buFontTx/>
                        <a:buNone/>
                        <a:tabLst/>
                      </a:pPr>
                      <a:r>
                        <a:rPr kumimoji="0" lang="fr-FR" sz="1500" b="1" i="0" u="none" strike="noStrike" cap="none" normalizeH="0" baseline="0" dirty="0">
                          <a:ln>
                            <a:noFill/>
                          </a:ln>
                          <a:solidFill>
                            <a:srgbClr val="333333"/>
                          </a:solidFill>
                          <a:effectLst/>
                          <a:latin typeface="Calibri Light"/>
                          <a:cs typeface="Times New Roman" pitchFamily="18" charset="0"/>
                        </a:rPr>
                        <a:t>Contre (choix):</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Marlboro a été fondé par </a:t>
                      </a:r>
                      <a:r>
                        <a:rPr kumimoji="0" lang="fr-FR" sz="1500" b="0" i="0" u="none" strike="noStrike" cap="none" normalizeH="0" baseline="0" dirty="0" err="1">
                          <a:ln>
                            <a:noFill/>
                          </a:ln>
                          <a:solidFill>
                            <a:srgbClr val="333333"/>
                          </a:solidFill>
                          <a:effectLst/>
                          <a:latin typeface="Calibri Light"/>
                          <a:cs typeface="Times New Roman" pitchFamily="18" charset="0"/>
                        </a:rPr>
                        <a:t>Philipp</a:t>
                      </a:r>
                      <a:r>
                        <a:rPr kumimoji="0" lang="fr-FR" sz="1500" b="0" i="0" u="none" strike="noStrike" cap="none" normalizeH="0" baseline="0" dirty="0">
                          <a:ln>
                            <a:noFill/>
                          </a:ln>
                          <a:solidFill>
                            <a:srgbClr val="333333"/>
                          </a:solidFill>
                          <a:effectLst/>
                          <a:latin typeface="Calibri Light"/>
                          <a:cs typeface="Times New Roman" pitchFamily="18" charset="0"/>
                        </a:rPr>
                        <a:t> Morris, un anglais sans aucun lien avec le KKK.</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Le nom de Marlboro vient d'un nom de rue d'une usine de Londres: Marlborough Street.</a:t>
                      </a:r>
                    </a:p>
                    <a:p>
                      <a:pPr marL="285750" marR="0" lvl="0" indent="-285750" algn="l" defTabSz="914400" rtl="0" eaLnBrk="1" fontAlgn="base" latinLnBrk="0" hangingPunct="1">
                        <a:lnSpc>
                          <a:spcPct val="100000"/>
                        </a:lnSpc>
                        <a:spcBef>
                          <a:spcPts val="400"/>
                        </a:spcBef>
                        <a:spcAft>
                          <a:spcPts val="0"/>
                        </a:spcAft>
                        <a:buClr>
                          <a:srgbClr val="333333"/>
                        </a:buClr>
                        <a:buSzTx/>
                        <a:buFont typeface="WingDings"/>
                        <a:buChar char=""/>
                        <a:tabLst/>
                      </a:pPr>
                      <a:r>
                        <a:rPr kumimoji="0" lang="fr-FR" sz="1500" b="0" i="0" u="none" strike="noStrike" cap="none" normalizeH="0" baseline="0" dirty="0">
                          <a:ln>
                            <a:noFill/>
                          </a:ln>
                          <a:solidFill>
                            <a:srgbClr val="333333"/>
                          </a:solidFill>
                          <a:effectLst/>
                          <a:latin typeface="Calibri Light"/>
                          <a:cs typeface="Times New Roman" pitchFamily="18" charset="0"/>
                        </a:rPr>
                        <a:t>La devise n'a rien à voir avec le KKK.</a:t>
                      </a:r>
                      <a:endParaRPr kumimoji="0" lang="de-DE" sz="15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4" name="Picture 97"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955" y="3358045"/>
            <a:ext cx="169164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492547"/>
          <p:cNvSpPr txBox="1">
            <a:spLocks noChangeArrowheads="1"/>
          </p:cNvSpPr>
          <p:nvPr/>
        </p:nvSpPr>
        <p:spPr bwMode="auto">
          <a:xfrm>
            <a:off x="408955" y="23088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spcBef>
                <a:spcPct val="20000"/>
              </a:spcBef>
              <a:buClr>
                <a:srgbClr val="336699"/>
              </a:buClr>
              <a:buChar char="•"/>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r>
              <a:rPr lang="fr-FR" altLang="de-DE" sz="2000" b="0">
                <a:solidFill>
                  <a:srgbClr val="333333"/>
                </a:solidFill>
                <a:latin typeface="Calibri Light"/>
              </a:rPr>
              <a:t>Le Ku-Klux-Klan est-il le propriétaire de Marlboro?</a:t>
            </a:r>
            <a:endParaRPr lang="de-DE" altLang="de-DE" sz="2000" dirty="0">
              <a:solidFill>
                <a:srgbClr val="333333"/>
              </a:solidFill>
              <a:latin typeface="Calibri Light"/>
            </a:endParaRPr>
          </a:p>
        </p:txBody>
      </p:sp>
      <p:sp>
        <p:nvSpPr>
          <p:cNvPr id="16" name="Text Box 19"/>
          <p:cNvSpPr txBox="1">
            <a:spLocks noChangeArrowheads="1"/>
          </p:cNvSpPr>
          <p:nvPr/>
        </p:nvSpPr>
        <p:spPr bwMode="auto">
          <a:xfrm>
            <a:off x="8750196" y="6444044"/>
            <a:ext cx="3017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lboro = orobl = horrible</a:t>
            </a:r>
            <a:endParaRPr lang="en-US" altLang="de-DE" sz="1800" b="0" dirty="0">
              <a:latin typeface="Calibri Light"/>
            </a:endParaRPr>
          </a:p>
        </p:txBody>
      </p:sp>
      <p:grpSp>
        <p:nvGrpSpPr>
          <p:cNvPr id="17" name="Group 16"/>
          <p:cNvGrpSpPr/>
          <p:nvPr/>
        </p:nvGrpSpPr>
        <p:grpSpPr>
          <a:xfrm>
            <a:off x="9121923" y="5877272"/>
            <a:ext cx="2443728" cy="410267"/>
            <a:chOff x="9121923" y="5949280"/>
            <a:chExt cx="2443728" cy="410267"/>
          </a:xfrm>
        </p:grpSpPr>
        <p:sp>
          <p:nvSpPr>
            <p:cNvPr id="18" name="Text Box 18"/>
            <p:cNvSpPr txBox="1">
              <a:spLocks noChangeArrowheads="1"/>
            </p:cNvSpPr>
            <p:nvPr/>
          </p:nvSpPr>
          <p:spPr bwMode="auto">
            <a:xfrm rot="10788152">
              <a:off x="9784295" y="5990215"/>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1800" b="0" dirty="0">
                  <a:latin typeface="Calibri Light"/>
                </a:rPr>
                <a:t>Mar</a:t>
              </a:r>
              <a:endParaRPr lang="en-US" altLang="de-DE" sz="1800" b="0" dirty="0">
                <a:latin typeface="Calibri Light"/>
              </a:endParaRPr>
            </a:p>
          </p:txBody>
        </p:sp>
        <p:sp>
          <p:nvSpPr>
            <p:cNvPr id="19" name="Text Box 20"/>
            <p:cNvSpPr txBox="1">
              <a:spLocks noChangeArrowheads="1"/>
            </p:cNvSpPr>
            <p:nvPr/>
          </p:nvSpPr>
          <p:spPr bwMode="auto">
            <a:xfrm>
              <a:off x="9121923" y="5949280"/>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de-DE" altLang="de-DE" sz="1800" b="0" dirty="0">
                  <a:latin typeface="Calibri Light"/>
                </a:rPr>
                <a:t>Mar =</a:t>
              </a:r>
              <a:endParaRPr lang="en-US" altLang="de-DE" sz="1800" b="0" dirty="0">
                <a:latin typeface="Calibri Light"/>
              </a:endParaRPr>
            </a:p>
          </p:txBody>
        </p:sp>
        <p:sp>
          <p:nvSpPr>
            <p:cNvPr id="20" name="Text Box 23"/>
            <p:cNvSpPr txBox="1">
              <a:spLocks noChangeArrowheads="1"/>
            </p:cNvSpPr>
            <p:nvPr/>
          </p:nvSpPr>
          <p:spPr bwMode="auto">
            <a:xfrm>
              <a:off x="10376931" y="5949280"/>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0"/>
                </a:spcBef>
                <a:buClrTx/>
                <a:buFontTx/>
                <a:buNone/>
              </a:pPr>
              <a:r>
                <a:rPr lang="de-DE" altLang="de-DE" sz="1800" b="0" dirty="0">
                  <a:latin typeface="Calibri Light"/>
                </a:rPr>
                <a:t>= judeu?</a:t>
              </a:r>
            </a:p>
            <a:p>
              <a:pPr eaLnBrk="1" hangingPunct="1">
                <a:spcBef>
                  <a:spcPts val="0"/>
                </a:spcBef>
                <a:buClrTx/>
                <a:buFontTx/>
                <a:buNone/>
              </a:pPr>
              <a:r>
                <a:rPr lang="de-DE" altLang="de-DE" sz="1400" b="0" dirty="0">
                  <a:latin typeface="Calibri Light"/>
                </a:rPr>
                <a:t>(=juif)</a:t>
              </a:r>
              <a:endParaRPr lang="en-US" altLang="de-DE" sz="1400" b="0" dirty="0">
                <a:latin typeface="Calibri Light"/>
              </a:endParaRPr>
            </a:p>
          </p:txBody>
        </p:sp>
      </p:gr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12</a:t>
            </a:fld>
            <a:endParaRPr lang="de-DE" dirty="0"/>
          </a:p>
        </p:txBody>
      </p:sp>
    </p:spTree>
    <p:extLst>
      <p:ext uri="{BB962C8B-B14F-4D97-AF65-F5344CB8AC3E}">
        <p14:creationId xmlns:p14="http://schemas.microsoft.com/office/powerpoint/2010/main" val="3922784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24"/>
          <p:cNvSpPr txBox="1">
            <a:spLocks noChangeArrowheads="1"/>
          </p:cNvSpPr>
          <p:nvPr/>
        </p:nvSpPr>
        <p:spPr bwMode="auto">
          <a:xfrm>
            <a:off x="408954" y="2312440"/>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fr-CH" altLang="de-DE" sz="2400" b="0" dirty="0">
                <a:latin typeface="Calibri Light"/>
              </a:rPr>
              <a:t>Le Ku Klux Klan est-il le propriétaire de Marlboro?</a:t>
            </a:r>
            <a:r>
              <a:rPr lang="fr-CH" altLang="de-DE" sz="1800" dirty="0">
                <a:latin typeface="Calibri Light"/>
              </a:rPr>
              <a:t> </a:t>
            </a: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Calibri Light"/>
              </a:rPr>
              <a:t>Conclusions hâtives</a:t>
            </a:r>
            <a:br>
              <a:rPr lang="en-US" sz="3600">
                <a:solidFill>
                  <a:srgbClr val="004992"/>
                </a:solidFill>
                <a:latin typeface="Calibri Light"/>
              </a:rPr>
            </a:br>
            <a:r>
              <a:rPr lang="en-US">
                <a:solidFill>
                  <a:srgbClr val="004992"/>
                </a:solidFill>
                <a:latin typeface="Calibri Light"/>
              </a:rPr>
              <a:t>- Légendes modernes-</a:t>
            </a:r>
          </a:p>
        </p:txBody>
      </p:sp>
      <p:pic>
        <p:nvPicPr>
          <p:cNvPr id="9" name="Picture 6" descr="One thousand Americans stop smoking - miss_blackbutterfly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854" y="2791271"/>
            <a:ext cx="213146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2"/>
          <p:cNvSpPr txBox="1">
            <a:spLocks noChangeArrowheads="1"/>
          </p:cNvSpPr>
          <p:nvPr/>
        </p:nvSpPr>
        <p:spPr bwMode="auto">
          <a:xfrm>
            <a:off x="5031854" y="5991671"/>
            <a:ext cx="21314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latin typeface="Calibri Light"/>
              </a:rPr>
              <a:t>Non!</a:t>
            </a:r>
            <a:endParaRPr lang="de-DE" altLang="de-DE" sz="2400" dirty="0">
              <a:latin typeface="Calibri Light"/>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conspirations prennent-elles forme?</a:t>
            </a:r>
            <a:endParaRPr lang="en-US" sz="3600">
              <a:latin typeface="Calibri Light"/>
            </a:endParaRPr>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14</a:t>
            </a:fld>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conspirations prennent-elles forme?</a:t>
            </a:r>
            <a:endParaRPr lang="en-US" sz="3600">
              <a:latin typeface="Calibri Light"/>
            </a:endParaRPr>
          </a:p>
        </p:txBody>
      </p:sp>
      <p:sp>
        <p:nvSpPr>
          <p:cNvPr id="6" name="Content Placeholder 5"/>
          <p:cNvSpPr>
            <a:spLocks noGrp="1"/>
          </p:cNvSpPr>
          <p:nvPr>
            <p:ph idx="1"/>
          </p:nvPr>
        </p:nvSpPr>
        <p:spPr/>
        <p:txBody>
          <a:bodyPr/>
          <a:lstStyle/>
          <a:p>
            <a:pPr marL="342900" lvl="0" indent="-342900" defTabSz="914400" fontAlgn="base">
              <a:buClr>
                <a:srgbClr val="000000"/>
              </a:buClr>
              <a:buFont typeface="WingDings"/>
              <a:buChar char=""/>
            </a:pPr>
            <a:r>
              <a:rPr lang="fr-CH" altLang="de-DE" sz="2400">
                <a:solidFill>
                  <a:srgbClr val="333333"/>
                </a:solidFill>
                <a:latin typeface="Calibri Light"/>
                <a:cs typeface="Times New Roman" panose="02020603050405020304" pitchFamily="18" charset="0"/>
              </a:rPr>
              <a:t>Elles sont souvent plus attrayantes que la réalité!</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Elles sont basées sur des affirmations difficiles à vérifier ou à prouver (par exemple que «</a:t>
            </a:r>
            <a:r>
              <a:rPr lang="fr-CH" altLang="de-DE" sz="2400" dirty="0" err="1">
                <a:solidFill>
                  <a:srgbClr val="333333"/>
                </a:solidFill>
                <a:latin typeface="Calibri Light"/>
                <a:cs typeface="Times New Roman" panose="02020603050405020304" pitchFamily="18" charset="0"/>
              </a:rPr>
              <a:t>Veni</a:t>
            </a:r>
            <a:r>
              <a:rPr lang="fr-CH" altLang="de-DE" sz="2400" dirty="0">
                <a:solidFill>
                  <a:srgbClr val="333333"/>
                </a:solidFill>
                <a:latin typeface="Calibri Light"/>
                <a:cs typeface="Times New Roman" panose="02020603050405020304" pitchFamily="18" charset="0"/>
              </a:rPr>
              <a:t>, </a:t>
            </a:r>
            <a:r>
              <a:rPr lang="fr-CH" altLang="de-DE" sz="2400" dirty="0" err="1">
                <a:solidFill>
                  <a:srgbClr val="333333"/>
                </a:solidFill>
                <a:latin typeface="Calibri Light"/>
                <a:cs typeface="Times New Roman" panose="02020603050405020304" pitchFamily="18" charset="0"/>
              </a:rPr>
              <a:t>vidi</a:t>
            </a:r>
            <a:r>
              <a:rPr lang="fr-CH" altLang="de-DE" sz="2400" dirty="0">
                <a:solidFill>
                  <a:srgbClr val="333333"/>
                </a:solidFill>
                <a:latin typeface="Calibri Light"/>
                <a:cs typeface="Times New Roman" panose="02020603050405020304" pitchFamily="18" charset="0"/>
              </a:rPr>
              <a:t>, </a:t>
            </a:r>
            <a:r>
              <a:rPr lang="fr-CH" altLang="de-DE" sz="2400" dirty="0" err="1">
                <a:solidFill>
                  <a:srgbClr val="333333"/>
                </a:solidFill>
                <a:latin typeface="Calibri Light"/>
                <a:cs typeface="Times New Roman" panose="02020603050405020304" pitchFamily="18" charset="0"/>
              </a:rPr>
              <a:t>vici</a:t>
            </a:r>
            <a:r>
              <a:rPr lang="fr-CH" altLang="de-DE" sz="2400" dirty="0">
                <a:solidFill>
                  <a:srgbClr val="333333"/>
                </a:solidFill>
                <a:latin typeface="Calibri Light"/>
                <a:cs typeface="Times New Roman" panose="02020603050405020304" pitchFamily="18" charset="0"/>
              </a:rPr>
              <a:t>» serait le slogan du Ku Klux Klan ce qui est faux!), or certaines personnes y croient naïvement.</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Elles assemblent différentes explications (le nom «Marlboro» réarrangé à l’endroit et à l’envers peut signifier une quantité de choses).</a:t>
            </a:r>
          </a:p>
          <a:p>
            <a:pPr marL="342900" lvl="0" indent="-342900" defTabSz="914400" fontAlgn="base">
              <a:buClr>
                <a:srgbClr val="000000"/>
              </a:buClr>
              <a:buFont typeface="WingDings"/>
              <a:buChar char=""/>
            </a:pPr>
            <a:r>
              <a:rPr lang="fr-CH" altLang="de-DE" sz="2400" dirty="0">
                <a:solidFill>
                  <a:srgbClr val="333333"/>
                </a:solidFill>
                <a:latin typeface="Calibri Light"/>
                <a:cs typeface="Times New Roman" panose="02020603050405020304" pitchFamily="18" charset="0"/>
              </a:rPr>
              <a:t>Les légendes sont souvent basées sur des faits sortis de leur contexte. La signification des détails est également largement exagérée (à première vue, les trois K rouges se distinguent nettement, mais ils ne prouvent rien).</a:t>
            </a:r>
            <a:endParaRPr lang="en-US" sz="2400" dirty="0">
              <a:latin typeface="Calibri Light"/>
            </a:endParaRPr>
          </a:p>
        </p:txBody>
      </p:sp>
      <p:sp>
        <p:nvSpPr>
          <p:cNvPr id="7" name="Footer Placeholder 6"/>
          <p:cNvSpPr>
            <a:spLocks noGrp="1"/>
          </p:cNvSpPr>
          <p:nvPr>
            <p:ph type="ftr" sz="quarter" idx="11"/>
          </p:nvPr>
        </p:nvSpPr>
        <p:spPr/>
        <p:txBody>
          <a:bodyPr/>
          <a:lstStyle/>
          <a:p>
            <a:r>
              <a:rPr lang="fr-FR"/>
              <a:t>Entraînement métacognitifs 7 – Sauter aux conclusions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15</a:t>
            </a:fld>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ces théories de conspirations prennent-elles forme?</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333333"/>
                </a:solidFill>
                <a:latin typeface="Calibri Light"/>
                <a:cs typeface="Times New Roman" panose="02020603050405020304" pitchFamily="18" charset="0"/>
              </a:rPr>
              <a:t>Il y a de nombreux exemples dans l’histoire où les minorités ou les personnes marginales ont été blâmées à tort pour des événements non contrôlables ou catastrophiques (par exemple, au Moyen-Âge, un pauvre mendiant pouvait facilement être accusé de sorcellerie, de même que des gens appartenant à des minorités religieuses telles que les juifs).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Ces explications simples réduisent la tension et la peur et donnent une illusion de contrôle.</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16</a:t>
            </a:fld>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Pourquoi faisons-nous cela?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sz="2400" dirty="0">
                <a:solidFill>
                  <a:srgbClr val="333333"/>
                </a:solidFill>
                <a:latin typeface="Calibri Light"/>
                <a:cs typeface="Times New Roman" panose="02020603050405020304" pitchFamily="18" charset="0"/>
              </a:rPr>
              <a:t>Des études montrent que beaucoup de personnes psychotiques (mais pas toutes!) prennent des décisions sur la base de peu d’informations. Cette façon de prendre des décisions conduit facilement à des erreurs, bien plus que si l’on examine prudemment toute l’information disponible.</a:t>
            </a: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17</a:t>
            </a:fld>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Pourquoi faisons-nous cela?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defRPr/>
            </a:pPr>
            <a:r>
              <a:rPr lang="fr-CH" sz="2400">
                <a:solidFill>
                  <a:srgbClr val="333333"/>
                </a:solidFill>
                <a:latin typeface="Calibri Light"/>
                <a:cs typeface="Times New Roman" panose="02020603050405020304" pitchFamily="18" charset="0"/>
              </a:rPr>
              <a:t>Des études montrent que beaucoup de personnes psychotiques (mais pas toutes!) prennent des décisions sur la base de peu d’informations. </a:t>
            </a:r>
            <a:r>
              <a:rPr lang="fr-CH" sz="2400" dirty="0">
                <a:solidFill>
                  <a:srgbClr val="333333"/>
                </a:solidFill>
                <a:latin typeface="Calibri Light"/>
                <a:cs typeface="Times New Roman" panose="02020603050405020304" pitchFamily="18" charset="0"/>
              </a:rPr>
              <a:t>Cette façon de prendre des décisions conduit facilement à des erreurs, bien plus que si l’on examine prudemment toute l’information disponible.</a:t>
            </a:r>
          </a:p>
          <a:p>
            <a:pPr marL="342900" lvl="0" indent="-342900" defTabSz="914400" fontAlgn="base">
              <a:buClr>
                <a:srgbClr val="000000"/>
              </a:buClr>
              <a:buFont typeface="WingDings"/>
              <a:buChar char=""/>
              <a:defRPr/>
            </a:pPr>
            <a:r>
              <a:rPr lang="fr-CH" sz="2400" dirty="0">
                <a:solidFill>
                  <a:srgbClr val="333333"/>
                </a:solidFill>
                <a:latin typeface="Calibri Light"/>
                <a:cs typeface="Times New Roman" panose="02020603050405020304" pitchFamily="18" charset="0"/>
              </a:rPr>
              <a:t>La perception de la réalité pour beaucoup de personnes atteintes de psychose (mais pas toutes!) est altérée. Des interprétations improbables que beaucoup de gens négligeraient sont alors prises en considération.</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18</a:t>
            </a:fld>
            <a:endParaRPr lang="de-DE" dirty="0"/>
          </a:p>
        </p:txBody>
      </p:sp>
    </p:spTree>
    <p:extLst>
      <p:ext uri="{BB962C8B-B14F-4D97-AF65-F5344CB8AC3E}">
        <p14:creationId xmlns:p14="http://schemas.microsoft.com/office/powerpoint/2010/main" val="3937828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le saut aux conclusions induit de mauvaises interprétations durant la psychose – exemples</a:t>
            </a:r>
            <a:endParaRPr lang="en-US" sz="3600">
              <a:latin typeface="Calibri Light"/>
            </a:endParaRPr>
          </a:p>
        </p:txBody>
      </p:sp>
      <p:sp>
        <p:nvSpPr>
          <p:cNvPr id="34841" name="Rechteck 1"/>
          <p:cNvSpPr>
            <a:spLocks noChangeArrowheads="1"/>
          </p:cNvSpPr>
          <p:nvPr/>
        </p:nvSpPr>
        <p:spPr bwMode="auto">
          <a:xfrm>
            <a:off x="408954" y="5909210"/>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fr-FR" altLang="de-DE" sz="2000" b="0" dirty="0">
                <a:solidFill>
                  <a:srgbClr val="004992"/>
                </a:solidFill>
                <a:latin typeface="Calibri Light"/>
              </a:rPr>
              <a:t>Est-ce que quelqu’un pourrait raconter brièvement une expérience personnelle ?</a:t>
            </a:r>
          </a:p>
        </p:txBody>
      </p:sp>
      <p:graphicFrame>
        <p:nvGraphicFramePr>
          <p:cNvPr id="7" name="Content Placeholder 8"/>
          <p:cNvGraphicFramePr>
            <a:graphicFrameLocks/>
          </p:cNvGraphicFramePr>
          <p:nvPr>
            <p:extLst>
              <p:ext uri="{D42A27DB-BD31-4B8C-83A1-F6EECF244321}">
                <p14:modId xmlns:p14="http://schemas.microsoft.com/office/powerpoint/2010/main" val="4269881253"/>
              </p:ext>
            </p:extLst>
          </p:nvPr>
        </p:nvGraphicFramePr>
        <p:xfrm>
          <a:off x="409575" y="2203704"/>
          <a:ext cx="11339514" cy="3474738"/>
        </p:xfrm>
        <a:graphic>
          <a:graphicData uri="http://schemas.openxmlformats.org/drawingml/2006/table">
            <a:tbl>
              <a:tblPr firstRow="1" bandRow="1">
                <a:tableStyleId>{21E4AEA4-8DFA-4A89-87EB-49C32662AFE0}</a:tableStyleId>
              </a:tblPr>
              <a:tblGrid>
                <a:gridCol w="3779838">
                  <a:extLst>
                    <a:ext uri="{9D8B030D-6E8A-4147-A177-3AD203B41FA5}">
                      <a16:colId xmlns:a16="http://schemas.microsoft.com/office/drawing/2014/main" val="20000"/>
                    </a:ext>
                  </a:extLst>
                </a:gridCol>
                <a:gridCol w="3779838">
                  <a:extLst>
                    <a:ext uri="{9D8B030D-6E8A-4147-A177-3AD203B41FA5}">
                      <a16:colId xmlns:a16="http://schemas.microsoft.com/office/drawing/2014/main" val="20001"/>
                    </a:ext>
                  </a:extLst>
                </a:gridCol>
                <a:gridCol w="377983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2000" b="0" i="0" u="none" strike="noStrike" cap="none" normalizeH="0" baseline="0">
                          <a:ln>
                            <a:noFill/>
                          </a:ln>
                          <a:solidFill>
                            <a:srgbClr val="000000"/>
                          </a:solidFill>
                          <a:effectLst/>
                          <a:latin typeface="Calibri Light"/>
                          <a:cs typeface="Times New Roman" pitchFamily="18" charset="0"/>
                        </a:rPr>
                        <a:t>Evénement</a:t>
                      </a:r>
                      <a:endParaRPr kumimoji="0" lang="de-DE" sz="2000" b="0" i="0" u="none" strike="noStrike" cap="none" normalizeH="0" baseline="0" dirty="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Explications durant la psychose</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000" b="0" i="0" u="none" strike="noStrike" cap="none" normalizeH="0" baseline="0">
                          <a:ln>
                            <a:noFill/>
                          </a:ln>
                          <a:solidFill>
                            <a:srgbClr val="000000"/>
                          </a:solidFill>
                          <a:effectLst/>
                          <a:latin typeface="Calibri Light"/>
                          <a:cs typeface="Times New Roman" pitchFamily="18" charset="0"/>
                        </a:rPr>
                        <a:t>Autres explications</a:t>
                      </a:r>
                      <a:endParaRPr kumimoji="0" lang="de-DE" sz="2000" b="0" i="0" u="none" strike="noStrike" cap="none" normalizeH="0" baseline="0">
                        <a:ln>
                          <a:noFill/>
                        </a:ln>
                        <a:solidFill>
                          <a:srgbClr val="000000"/>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Votre hospitalisation s’est terminée plus tôt que prévu.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Vous êtes convaincu que votre médecin a laissé tomber.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Contre toutes attentes, une chambre s’est libérée dans un foyer.</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La pensée “je suis un moins que rien” résonne dans votre tête.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Vous êtes convaincu que c’est dû à une antenne sur le toit de la maison.</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La plupart des gens ont des pensées semblables de temps en temps.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Votre thérapeute utilise un terme que vous vouliez dire au moment où vous pensiez le dire.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Votre thérapeute peut lire dans vos pensées.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Ce mot avait un lien avec le contexte.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18987" marR="118987"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19</a:t>
            </a:fld>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20</a:t>
            </a:fld>
            <a:endParaRPr lang="de-D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Discutez les </a:t>
            </a:r>
            <a:r>
              <a:rPr lang="fr-FR" altLang="de-DE" sz="2400" i="1" dirty="0">
                <a:solidFill>
                  <a:srgbClr val="004992"/>
                </a:solidFill>
                <a:latin typeface="Calibri Light"/>
                <a:cs typeface="Times New Roman" panose="02020603050405020304" pitchFamily="18" charset="0"/>
              </a:rPr>
              <a:t>pour </a:t>
            </a:r>
            <a:r>
              <a:rPr lang="fr-FR" altLang="de-DE" sz="2400" dirty="0">
                <a:solidFill>
                  <a:srgbClr val="004992"/>
                </a:solidFill>
                <a:latin typeface="Calibri Light"/>
                <a:cs typeface="Times New Roman" panose="02020603050405020304" pitchFamily="18" charset="0"/>
              </a:rPr>
              <a:t>et les </a:t>
            </a:r>
            <a:r>
              <a:rPr lang="fr-FR" altLang="de-DE" sz="2400" i="1" dirty="0">
                <a:solidFill>
                  <a:srgbClr val="004992"/>
                </a:solidFill>
                <a:latin typeface="Calibri Light"/>
                <a:cs typeface="Times New Roman" panose="02020603050405020304" pitchFamily="18" charset="0"/>
              </a:rPr>
              <a:t>contre</a:t>
            </a:r>
            <a:r>
              <a:rPr lang="fr-FR" altLang="de-DE" sz="2400" dirty="0">
                <a:solidFill>
                  <a:srgbClr val="004992"/>
                </a:solidFill>
                <a:latin typeface="Calibri Light"/>
                <a:cs typeface="Times New Roman" panose="02020603050405020304" pitchFamily="18" charset="0"/>
              </a:rPr>
              <a:t> </a:t>
            </a:r>
            <a:r>
              <a:rPr lang="fr-FR" altLang="de-DE" sz="2400" dirty="0">
                <a:solidFill>
                  <a:srgbClr val="333333"/>
                </a:solidFill>
                <a:latin typeface="Calibri Light"/>
                <a:cs typeface="Times New Roman" panose="02020603050405020304" pitchFamily="18" charset="0"/>
              </a:rPr>
              <a:t>de chaque interprétation.</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21</a:t>
            </a:fld>
            <a:endParaRPr lang="de-DE" dirty="0"/>
          </a:p>
        </p:txBody>
      </p:sp>
    </p:spTree>
    <p:extLst>
      <p:ext uri="{BB962C8B-B14F-4D97-AF65-F5344CB8AC3E}">
        <p14:creationId xmlns:p14="http://schemas.microsoft.com/office/powerpoint/2010/main" val="2431602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Discutez les </a:t>
            </a:r>
            <a:r>
              <a:rPr lang="fr-FR" altLang="de-DE" sz="2400" i="1" dirty="0">
                <a:solidFill>
                  <a:srgbClr val="004992"/>
                </a:solidFill>
                <a:latin typeface="Calibri Light"/>
                <a:cs typeface="Times New Roman" panose="02020603050405020304" pitchFamily="18" charset="0"/>
              </a:rPr>
              <a:t>pour </a:t>
            </a:r>
            <a:r>
              <a:rPr lang="fr-FR" altLang="de-DE" sz="2400" dirty="0">
                <a:solidFill>
                  <a:srgbClr val="004992"/>
                </a:solidFill>
                <a:latin typeface="Calibri Light"/>
                <a:cs typeface="Times New Roman" panose="02020603050405020304" pitchFamily="18" charset="0"/>
              </a:rPr>
              <a:t>et les </a:t>
            </a:r>
            <a:r>
              <a:rPr lang="fr-FR" altLang="de-DE" sz="2400" i="1" dirty="0">
                <a:solidFill>
                  <a:srgbClr val="004992"/>
                </a:solidFill>
                <a:latin typeface="Calibri Light"/>
                <a:cs typeface="Times New Roman" panose="02020603050405020304" pitchFamily="18" charset="0"/>
              </a:rPr>
              <a:t>contre</a:t>
            </a:r>
            <a:r>
              <a:rPr lang="fr-FR" altLang="de-DE" sz="2400" dirty="0">
                <a:solidFill>
                  <a:srgbClr val="004992"/>
                </a:solidFill>
                <a:latin typeface="Calibri Light"/>
                <a:cs typeface="Times New Roman" panose="02020603050405020304" pitchFamily="18" charset="0"/>
              </a:rPr>
              <a:t> </a:t>
            </a:r>
            <a:r>
              <a:rPr lang="fr-FR" altLang="de-DE" sz="2400" dirty="0">
                <a:solidFill>
                  <a:srgbClr val="333333"/>
                </a:solidFill>
                <a:latin typeface="Calibri Light"/>
                <a:cs typeface="Times New Roman" panose="02020603050405020304" pitchFamily="18" charset="0"/>
              </a:rPr>
              <a:t>de chaque interprétation.</a:t>
            </a:r>
          </a:p>
          <a:p>
            <a:pPr marL="342900" lvl="0" indent="-342900" defTabSz="914400" fontAlgn="base">
              <a:buClr>
                <a:srgbClr val="000000"/>
              </a:buClr>
              <a:buFont typeface="WingDings"/>
              <a:buChar char=""/>
            </a:pPr>
            <a:r>
              <a:rPr lang="fr-CH" altLang="ko-KR" sz="2400" dirty="0">
                <a:solidFill>
                  <a:srgbClr val="333333"/>
                </a:solidFill>
                <a:latin typeface="Calibri Light"/>
                <a:ea typeface="Gulim" pitchFamily="34" charset="-127"/>
                <a:cs typeface="Times New Roman" panose="02020603050405020304" pitchFamily="18" charset="0"/>
              </a:rPr>
              <a:t>S’il-vous plait estimez votre degré de confiance dans votre jugement.</a:t>
            </a:r>
            <a:endParaRPr lang="fr-FR" altLang="de-DE" sz="2400" dirty="0">
              <a:solidFill>
                <a:srgbClr val="333333"/>
              </a:solidFill>
              <a:latin typeface="Calibri Light"/>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22</a:t>
            </a:fld>
            <a:endParaRPr lang="de-DE" dirty="0"/>
          </a:p>
        </p:txBody>
      </p:sp>
    </p:spTree>
    <p:extLst>
      <p:ext uri="{BB962C8B-B14F-4D97-AF65-F5344CB8AC3E}">
        <p14:creationId xmlns:p14="http://schemas.microsoft.com/office/powerpoint/2010/main" val="2726265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p:cNvSpPr>
            <a:spLocks noGrp="1" noChangeArrowheads="1"/>
          </p:cNvSpPr>
          <p:nvPr>
            <p:ph type="title"/>
          </p:nvPr>
        </p:nvSpPr>
        <p:spPr/>
        <p:txBody>
          <a:bodyPr vert="horz" lIns="0" tIns="0" rIns="0" bIns="0" rtlCol="0" anchor="t">
            <a:spAutoFit/>
          </a:bodyPr>
          <a:lstStyle/>
          <a:p>
            <a:pPr defTabSz="914377">
              <a:spcBef>
                <a:spcPts val="0"/>
              </a:spcBef>
            </a:pPr>
            <a:r>
              <a:rPr lang="fr-CH" altLang="de-DE" sz="3600">
                <a:latin typeface="Calibri Light"/>
              </a:rPr>
              <a:t>Exercice</a:t>
            </a:r>
          </a:p>
        </p:txBody>
      </p:sp>
      <p:sp>
        <p:nvSpPr>
          <p:cNvPr id="4" name="Content Placeholder 3"/>
          <p:cNvSpPr>
            <a:spLocks noGrp="1"/>
          </p:cNvSpPr>
          <p:nvPr>
            <p:ph idx="1"/>
          </p:nvPr>
        </p:nvSpPr>
        <p:spPr/>
        <p:txBody>
          <a:bodyPr/>
          <a:lstStyle/>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Dans les exercices suivants, vous allez voir des peintures. Essayez, s’il vous plaît, d’identifier le bon titre pour chaque peinture, et éliminez ceux qui ne conviennent pas.</a:t>
            </a: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Discutez les </a:t>
            </a:r>
            <a:r>
              <a:rPr lang="fr-FR" altLang="de-DE" sz="2400" i="1" dirty="0">
                <a:solidFill>
                  <a:srgbClr val="004992"/>
                </a:solidFill>
                <a:latin typeface="Calibri Light"/>
                <a:cs typeface="Times New Roman" panose="02020603050405020304" pitchFamily="18" charset="0"/>
              </a:rPr>
              <a:t>pour </a:t>
            </a:r>
            <a:r>
              <a:rPr lang="fr-FR" altLang="de-DE" sz="2400" dirty="0">
                <a:solidFill>
                  <a:srgbClr val="004992"/>
                </a:solidFill>
                <a:latin typeface="Calibri Light"/>
                <a:cs typeface="Times New Roman" panose="02020603050405020304" pitchFamily="18" charset="0"/>
              </a:rPr>
              <a:t>et les </a:t>
            </a:r>
            <a:r>
              <a:rPr lang="fr-FR" altLang="de-DE" sz="2400" i="1" dirty="0">
                <a:solidFill>
                  <a:srgbClr val="004992"/>
                </a:solidFill>
                <a:latin typeface="Calibri Light"/>
                <a:cs typeface="Times New Roman" panose="02020603050405020304" pitchFamily="18" charset="0"/>
              </a:rPr>
              <a:t>contre</a:t>
            </a:r>
            <a:r>
              <a:rPr lang="fr-FR" altLang="de-DE" sz="2400" dirty="0">
                <a:solidFill>
                  <a:srgbClr val="004992"/>
                </a:solidFill>
                <a:latin typeface="Calibri Light"/>
                <a:cs typeface="Times New Roman" panose="02020603050405020304" pitchFamily="18" charset="0"/>
              </a:rPr>
              <a:t> </a:t>
            </a:r>
            <a:r>
              <a:rPr lang="fr-FR" altLang="de-DE" sz="2400" dirty="0">
                <a:solidFill>
                  <a:srgbClr val="333333"/>
                </a:solidFill>
                <a:latin typeface="Calibri Light"/>
                <a:cs typeface="Times New Roman" panose="02020603050405020304" pitchFamily="18" charset="0"/>
              </a:rPr>
              <a:t>de chaque interprétation.</a:t>
            </a:r>
          </a:p>
          <a:p>
            <a:pPr marL="342900" lvl="0" indent="-342900" defTabSz="914400" fontAlgn="base">
              <a:buClr>
                <a:srgbClr val="000000"/>
              </a:buClr>
              <a:buFont typeface="WingDings"/>
              <a:buChar char=""/>
            </a:pPr>
            <a:r>
              <a:rPr lang="fr-CH" altLang="ko-KR" sz="2400" dirty="0">
                <a:solidFill>
                  <a:srgbClr val="333333"/>
                </a:solidFill>
                <a:latin typeface="Calibri Light"/>
                <a:ea typeface="Gulim" pitchFamily="34" charset="-127"/>
                <a:cs typeface="Times New Roman" panose="02020603050405020304" pitchFamily="18" charset="0"/>
              </a:rPr>
              <a:t>S’il-vous plait estimez votre degré de confiance dans votre jugement.</a:t>
            </a:r>
            <a:endParaRPr lang="fr-FR" altLang="de-DE" sz="2400" dirty="0">
              <a:solidFill>
                <a:srgbClr val="333333"/>
              </a:solidFill>
              <a:latin typeface="Calibri Light"/>
              <a:cs typeface="Times New Roman" panose="02020603050405020304" pitchFamily="18" charset="0"/>
            </a:endParaRPr>
          </a:p>
          <a:p>
            <a:pPr marL="342900" lvl="0" indent="-342900" defTabSz="914400" fontAlgn="base">
              <a:buClr>
                <a:srgbClr val="000000"/>
              </a:buClr>
              <a:buFont typeface="WingDings"/>
              <a:buChar char=""/>
            </a:pPr>
            <a:r>
              <a:rPr lang="fr-FR" altLang="de-DE" sz="2400" dirty="0">
                <a:solidFill>
                  <a:srgbClr val="333333"/>
                </a:solidFill>
                <a:latin typeface="Calibri Light"/>
                <a:cs typeface="Times New Roman" panose="02020603050405020304" pitchFamily="18" charset="0"/>
              </a:rPr>
              <a:t>Portez une attention spéciale aux éléments qui éliminent clairement une interprétation</a:t>
            </a:r>
            <a:r>
              <a:rPr lang="en-US" altLang="de-DE" sz="2400" dirty="0">
                <a:solidFill>
                  <a:srgbClr val="333333"/>
                </a:solidFill>
                <a:latin typeface="Calibri Light"/>
                <a:cs typeface="Times New Roman" panose="02020603050405020304" pitchFamily="18" charset="0"/>
              </a:rPr>
              <a:t>.</a:t>
            </a:r>
            <a:endParaRPr lang="en-US" sz="2400" dirty="0">
              <a:latin typeface="Calibri Light"/>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23</a:t>
            </a:fld>
            <a:endParaRPr lang="de-DE" dirty="0"/>
          </a:p>
        </p:txBody>
      </p:sp>
    </p:spTree>
    <p:extLst>
      <p:ext uri="{BB962C8B-B14F-4D97-AF65-F5344CB8AC3E}">
        <p14:creationId xmlns:p14="http://schemas.microsoft.com/office/powerpoint/2010/main" val="2792395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Confession d'adultère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Publicité de la mariée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Annonce de la mort d'un proche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vendeur de fleurs</a:t>
            </a: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24</a:t>
            </a:fld>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Confession d'adultère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Publicité de la mariée </a:t>
            </a:r>
            <a:r>
              <a:rPr lang="fr-CH" altLang="de-DE" sz="1800" b="0" dirty="0">
                <a:solidFill>
                  <a:srgbClr val="004992"/>
                </a:solidFill>
                <a:latin typeface="Calibri Light"/>
              </a:rPr>
              <a:t>(Karl </a:t>
            </a:r>
            <a:r>
              <a:rPr lang="fr-CH" altLang="de-DE" sz="1800" b="0" dirty="0" err="1">
                <a:solidFill>
                  <a:srgbClr val="004992"/>
                </a:solidFill>
                <a:latin typeface="Calibri Light"/>
              </a:rPr>
              <a:t>Zewy</a:t>
            </a:r>
            <a:r>
              <a:rPr lang="fr-CH" altLang="de-DE" sz="1800" b="0" dirty="0">
                <a:solidFill>
                  <a:srgbClr val="004992"/>
                </a:solidFill>
                <a:latin typeface="Calibri Light"/>
              </a:rPr>
              <a:t>, 1896)</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Annonce de la mort d'un proche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vendeur de fleurs</a:t>
            </a:r>
          </a:p>
        </p:txBody>
      </p:sp>
      <p:pic>
        <p:nvPicPr>
          <p:cNvPr id="7" name="Picture 5" descr="Zew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76" y="1664207"/>
            <a:ext cx="5437289"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moine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L'ivrogne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chimiste en train de lire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rat de bibliothèque</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26</a:t>
            </a:fld>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moine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L'ivrogne</a:t>
            </a:r>
          </a:p>
          <a:p>
            <a:pPr marL="457200" indent="-457200"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 chimiste en train de lire</a:t>
            </a:r>
            <a:br>
              <a:rPr lang="fr-CH" altLang="de-DE" sz="2400" b="0" dirty="0">
                <a:solidFill>
                  <a:srgbClr val="004992"/>
                </a:solidFill>
                <a:latin typeface="Calibri Light"/>
              </a:rPr>
            </a:br>
            <a:r>
              <a:rPr lang="fr-CH" altLang="de-DE" sz="1800" b="0" dirty="0">
                <a:solidFill>
                  <a:srgbClr val="004992"/>
                </a:solidFill>
                <a:latin typeface="Calibri Light"/>
              </a:rPr>
              <a:t>(Johann Peter </a:t>
            </a:r>
            <a:r>
              <a:rPr lang="fr-CH" altLang="de-DE" sz="1800" b="0" dirty="0" err="1">
                <a:solidFill>
                  <a:srgbClr val="004992"/>
                </a:solidFill>
                <a:latin typeface="Calibri Light"/>
              </a:rPr>
              <a:t>von</a:t>
            </a:r>
            <a:r>
              <a:rPr lang="fr-CH" altLang="de-DE" sz="1800" b="0" dirty="0">
                <a:solidFill>
                  <a:srgbClr val="004992"/>
                </a:solidFill>
                <a:latin typeface="Calibri Light"/>
              </a:rPr>
              <a:t> Langer, 1756-1824)</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rat de bibliothèque</a:t>
            </a:r>
          </a:p>
        </p:txBody>
      </p:sp>
      <p:pic>
        <p:nvPicPr>
          <p:cNvPr id="7" name="Picture 4" descr="lesende_chemiker_,von Langer; Johann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07" y="1124712"/>
            <a:ext cx="406082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27</a:t>
            </a:fld>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Maison de pauvres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malade imaginaire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pauvre poète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Foyer pour sans-abri</a:t>
            </a:r>
          </a:p>
        </p:txBody>
      </p:sp>
      <p:pic>
        <p:nvPicPr>
          <p:cNvPr id="7" name="Picture 5"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28</a:t>
            </a:fld>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Maison de pauvres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malade imaginaire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 pauvre poète </a:t>
            </a:r>
            <a:br>
              <a:rPr lang="fr-CH" altLang="de-DE" sz="1800" b="0" dirty="0">
                <a:solidFill>
                  <a:srgbClr val="004992"/>
                </a:solidFill>
                <a:latin typeface="Calibri Light"/>
              </a:rPr>
            </a:br>
            <a:r>
              <a:rPr lang="fr-CH" altLang="de-DE" sz="1800" b="0" dirty="0">
                <a:solidFill>
                  <a:srgbClr val="004992"/>
                </a:solidFill>
                <a:latin typeface="Calibri Light"/>
              </a:rPr>
              <a:t>(Carl </a:t>
            </a:r>
            <a:r>
              <a:rPr lang="fr-CH" altLang="de-DE" sz="1800" b="0" dirty="0" err="1">
                <a:solidFill>
                  <a:srgbClr val="004992"/>
                </a:solidFill>
                <a:latin typeface="Calibri Light"/>
              </a:rPr>
              <a:t>Spitzweg</a:t>
            </a:r>
            <a:r>
              <a:rPr lang="fr-CH" altLang="de-DE" sz="1800" b="0" dirty="0">
                <a:solidFill>
                  <a:srgbClr val="004992"/>
                </a:solidFill>
                <a:latin typeface="Calibri Light"/>
              </a:rPr>
              <a:t>, 1835)</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Foyer pour sans-abri</a:t>
            </a:r>
          </a:p>
        </p:txBody>
      </p:sp>
      <p:pic>
        <p:nvPicPr>
          <p:cNvPr id="7" name="Picture 1029" descr="poorpo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9" y="1664208"/>
            <a:ext cx="537164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29</a:t>
            </a:fld>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sorcière maléfique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garçon malicieux</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voleur de chaussures</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réprimande</a:t>
            </a:r>
          </a:p>
        </p:txBody>
      </p:sp>
      <p:pic>
        <p:nvPicPr>
          <p:cNvPr id="7" name="Picture 4"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30</a:t>
            </a:fld>
            <a:endParaRPr lang="de-D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4"/>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sorcière maléfique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garçon malicieux</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voleur de chaussures</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La réprimande </a:t>
            </a:r>
            <a:br>
              <a:rPr lang="fr-CH" altLang="de-DE" sz="1800" b="0" dirty="0">
                <a:solidFill>
                  <a:srgbClr val="004992"/>
                </a:solidFill>
                <a:latin typeface="Calibri Light"/>
              </a:rPr>
            </a:br>
            <a:r>
              <a:rPr lang="fr-CH" altLang="de-DE" sz="1800" b="0" dirty="0">
                <a:solidFill>
                  <a:srgbClr val="004992"/>
                </a:solidFill>
                <a:latin typeface="Calibri Light"/>
              </a:rPr>
              <a:t>(Ferdinand Georg</a:t>
            </a:r>
            <a:r>
              <a:rPr lang="de-DE" altLang="de-DE" sz="1800" b="0" dirty="0">
                <a:solidFill>
                  <a:srgbClr val="004992"/>
                </a:solidFill>
                <a:latin typeface="Calibri Light"/>
              </a:rPr>
              <a:t> Waldmüller, 1846)</a:t>
            </a:r>
            <a:endParaRPr lang="en-US" altLang="de-DE" sz="1800" b="0" dirty="0">
              <a:solidFill>
                <a:srgbClr val="004992"/>
              </a:solidFill>
              <a:latin typeface="Calibri Light"/>
            </a:endParaRPr>
          </a:p>
        </p:txBody>
      </p:sp>
      <p:pic>
        <p:nvPicPr>
          <p:cNvPr id="7" name="Picture 3075" descr="Ermahn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5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31</a:t>
            </a:fld>
            <a:endParaRPr lang="de-DE"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visite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Absorbé par les études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poète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bibliothèque du grand-père</a:t>
            </a:r>
          </a:p>
        </p:txBody>
      </p:sp>
      <p:pic>
        <p:nvPicPr>
          <p:cNvPr id="7" name="Picture 2052"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32</a:t>
            </a:fld>
            <a:endParaRPr lang="de-D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La visite </a:t>
            </a:r>
            <a:r>
              <a:rPr lang="fr-CH" altLang="de-DE" sz="1800" b="0" dirty="0">
                <a:solidFill>
                  <a:srgbClr val="004992"/>
                </a:solidFill>
                <a:latin typeface="Calibri Light"/>
              </a:rPr>
              <a:t>(Carl </a:t>
            </a:r>
            <a:r>
              <a:rPr lang="fr-CH" altLang="de-DE" sz="1800" b="0" dirty="0" err="1">
                <a:solidFill>
                  <a:srgbClr val="004992"/>
                </a:solidFill>
                <a:latin typeface="Calibri Light"/>
              </a:rPr>
              <a:t>Spitzweg</a:t>
            </a:r>
            <a:r>
              <a:rPr lang="fr-CH" altLang="de-DE" sz="1800" b="0" dirty="0">
                <a:solidFill>
                  <a:srgbClr val="004992"/>
                </a:solidFill>
                <a:latin typeface="Calibri Light"/>
              </a:rPr>
              <a:t>, 1849)</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Absorbé par les études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poète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bibliothèque du grand-père</a:t>
            </a:r>
          </a:p>
        </p:txBody>
      </p:sp>
      <p:pic>
        <p:nvPicPr>
          <p:cNvPr id="7" name="Picture 4" descr="spitzweg_der Besu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8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err="1"/>
              <a:t>Facultatif</a:t>
            </a:r>
            <a:r>
              <a:rPr lang="de-DE" sz="3600" spc="-5" dirty="0"/>
              <a:t>: Clip vidéo</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fr-FR" sz="2400" dirty="0">
                <a:solidFill>
                  <a:srgbClr val="004992"/>
                </a:solidFill>
                <a:latin typeface="Calibri Light"/>
                <a:ea typeface="ＭＳ Ｐゴシック" panose="020B0600070205080204" pitchFamily="34" charset="-128"/>
              </a:rPr>
              <a:t>Facultatif: des présentations en clip vidéo qui aborde le sujet du module son disponible à l’adresse vidéo ci-dessous:</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fr-FR" sz="2400" dirty="0">
                <a:solidFill>
                  <a:srgbClr val="333333"/>
                </a:solidFill>
                <a:latin typeface="Calibri Light"/>
                <a:ea typeface="ＭＳ Ｐゴシック" panose="020B0600070205080204" pitchFamily="34" charset="-128"/>
              </a:rPr>
              <a:t>Après l’extrait vidéo, vous pouvez discuter de comment il est lié au thème du jour.</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[pour les </a:t>
            </a:r>
            <a:r>
              <a:rPr lang="en-US" b="0" i="1" spc="-5" dirty="0" err="1">
                <a:solidFill>
                  <a:srgbClr val="333333"/>
                </a:solidFill>
                <a:latin typeface="Calibri Light"/>
                <a:ea typeface="ＭＳ Ｐゴシック" panose="020B0600070205080204" pitchFamily="34" charset="-128"/>
                <a:cs typeface="Verdana"/>
              </a:rPr>
              <a:t>animateur</a:t>
            </a:r>
            <a:r>
              <a:rPr lang="en-US" b="0" i="1" spc="-5" dirty="0">
                <a:solidFill>
                  <a:srgbClr val="333333"/>
                </a:solidFill>
                <a:latin typeface="Calibri Light"/>
                <a:ea typeface="ＭＳ Ｐゴシック" panose="020B0600070205080204" pitchFamily="34" charset="-128"/>
                <a:cs typeface="Verdana"/>
              </a:rPr>
              <a:t>:</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fr-FR" b="0" dirty="0">
                <a:solidFill>
                  <a:srgbClr val="333333"/>
                </a:solidFill>
                <a:latin typeface="Calibri Light"/>
                <a:ea typeface="ＭＳ Ｐゴシック" panose="020B0600070205080204" pitchFamily="34" charset="-128"/>
              </a:rPr>
              <a:t>Certains extraits de film utilise un langage qui peut ne pas être approprié pour toutes les audiences ou cultures. Veuillez visionner les vidéos avant de les montrer</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34</a:t>
            </a:fld>
            <a:endParaRPr lang="de-DE" dirty="0"/>
          </a:p>
        </p:txBody>
      </p:sp>
    </p:spTree>
    <p:extLst>
      <p:ext uri="{BB962C8B-B14F-4D97-AF65-F5344CB8AC3E}">
        <p14:creationId xmlns:p14="http://schemas.microsoft.com/office/powerpoint/2010/main" val="2927864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Affrontant la bête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L'ivrogne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cauchemar</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L’accident</a:t>
            </a:r>
            <a:r>
              <a:rPr lang="en-US" altLang="de-DE" sz="2400" b="0">
                <a:solidFill>
                  <a:srgbClr val="333333"/>
                </a:solidFill>
                <a:latin typeface="Calibri Light"/>
              </a:rPr>
              <a:t> de chasse</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Affrontant la bête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L'ivrogne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cauchemar</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L’accident</a:t>
            </a:r>
            <a:r>
              <a:rPr lang="en-US" altLang="de-DE" sz="2400" b="0" dirty="0">
                <a:solidFill>
                  <a:srgbClr val="004992"/>
                </a:solidFill>
                <a:latin typeface="Calibri Light"/>
              </a:rPr>
              <a:t> de chasse </a:t>
            </a:r>
            <a:br>
              <a:rPr lang="en-US" altLang="de-DE" sz="1800" b="0" dirty="0">
                <a:solidFill>
                  <a:srgbClr val="004992"/>
                </a:solidFill>
                <a:latin typeface="Calibri Light"/>
              </a:rPr>
            </a:br>
            <a:r>
              <a:rPr lang="en-US" altLang="de-DE" sz="1800" b="0" dirty="0">
                <a:solidFill>
                  <a:srgbClr val="004992"/>
                </a:solidFill>
                <a:latin typeface="Calibri Light"/>
              </a:rPr>
              <a:t>(Carl </a:t>
            </a:r>
            <a:r>
              <a:rPr lang="en-US" altLang="de-DE" sz="1800" b="0" dirty="0" err="1">
                <a:solidFill>
                  <a:srgbClr val="004992"/>
                </a:solidFill>
                <a:latin typeface="Calibri Light"/>
              </a:rPr>
              <a:t>Spitzweg</a:t>
            </a:r>
            <a:r>
              <a:rPr lang="en-US" altLang="de-DE" sz="1800" b="0" dirty="0">
                <a:solidFill>
                  <a:srgbClr val="004992"/>
                </a:solidFill>
                <a:latin typeface="Calibri Light"/>
              </a:rPr>
              <a:t>, 1839)</a:t>
            </a:r>
          </a:p>
        </p:txBody>
      </p:sp>
      <p:pic>
        <p:nvPicPr>
          <p:cNvPr id="7" name="Picture 4" descr="carl-spitzweg-jagdungluec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45" y="1124712"/>
            <a:ext cx="4611550"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ripaille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lettre cosaque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Bras de fer</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Avant la bataille</a:t>
            </a: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ripaille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La lettre cosaque </a:t>
            </a:r>
            <a:br>
              <a:rPr lang="fr-CH" altLang="de-DE" sz="1800" b="0" dirty="0">
                <a:solidFill>
                  <a:srgbClr val="004992"/>
                </a:solidFill>
                <a:latin typeface="Calibri Light"/>
              </a:rPr>
            </a:br>
            <a:r>
              <a:rPr lang="fr-CH" altLang="de-DE" sz="1800" b="0" dirty="0">
                <a:solidFill>
                  <a:srgbClr val="004992"/>
                </a:solidFill>
                <a:latin typeface="Calibri Light"/>
              </a:rPr>
              <a:t>(</a:t>
            </a:r>
            <a:r>
              <a:rPr lang="fr-CH" altLang="de-DE" sz="1800" b="0" dirty="0" err="1">
                <a:solidFill>
                  <a:srgbClr val="004992"/>
                </a:solidFill>
                <a:latin typeface="Calibri Light"/>
              </a:rPr>
              <a:t>Ilja</a:t>
            </a:r>
            <a:r>
              <a:rPr lang="fr-CH" altLang="de-DE" sz="1800" b="0" dirty="0">
                <a:solidFill>
                  <a:srgbClr val="004992"/>
                </a:solidFill>
                <a:latin typeface="Calibri Light"/>
              </a:rPr>
              <a:t> </a:t>
            </a:r>
            <a:r>
              <a:rPr lang="fr-CH" altLang="de-DE" sz="1800" b="0" dirty="0" err="1">
                <a:solidFill>
                  <a:srgbClr val="004992"/>
                </a:solidFill>
                <a:latin typeface="Calibri Light"/>
              </a:rPr>
              <a:t>Jefimowitsch</a:t>
            </a:r>
            <a:r>
              <a:rPr lang="fr-CH" altLang="de-DE" sz="1800" b="0" dirty="0">
                <a:solidFill>
                  <a:srgbClr val="004992"/>
                </a:solidFill>
                <a:latin typeface="Calibri Light"/>
              </a:rPr>
              <a:t> </a:t>
            </a:r>
            <a:r>
              <a:rPr lang="fr-CH" altLang="de-DE" sz="1800" b="0" dirty="0" err="1">
                <a:solidFill>
                  <a:srgbClr val="004992"/>
                </a:solidFill>
                <a:latin typeface="Calibri Light"/>
              </a:rPr>
              <a:t>Repin</a:t>
            </a:r>
            <a:r>
              <a:rPr lang="fr-CH" altLang="de-DE" sz="1800" b="0" dirty="0">
                <a:solidFill>
                  <a:srgbClr val="004992"/>
                </a:solidFill>
                <a:latin typeface="Calibri Light"/>
              </a:rPr>
              <a:t>, 1891)</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Bras de fer</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Avant la bataille</a:t>
            </a:r>
          </a:p>
        </p:txBody>
      </p:sp>
      <p:pic>
        <p:nvPicPr>
          <p:cNvPr id="7" name="Picture 6" descr="Letter-to-the-Sul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06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39</a:t>
            </a:fld>
            <a:endParaRPr lang="de-DE" dirty="0"/>
          </a:p>
        </p:txBody>
      </p:sp>
      <p:sp>
        <p:nvSpPr>
          <p:cNvPr id="10" name="Rectangle 2"/>
          <p:cNvSpPr txBox="1">
            <a:spLocks noChangeArrowheads="1"/>
          </p:cNvSpPr>
          <p:nvPr/>
        </p:nvSpPr>
        <p:spPr bwMode="gray">
          <a:xfrm>
            <a:off x="6263640" y="2203704"/>
            <a:ext cx="5486400" cy="4251960"/>
          </a:xfrm>
          <a:prstGeom prst="rect">
            <a:avLst/>
          </a:prstGeom>
          <a:noFill/>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457200" indent="-457200" fontAlgn="auto">
              <a:buClr>
                <a:srgbClr val="333333"/>
              </a:buClr>
              <a:buFont typeface="WingDings"/>
              <a:buAutoNum type="alphaLcPeriod"/>
            </a:pPr>
            <a:r>
              <a:rPr lang="fr-CH" altLang="de-DE" sz="2400" dirty="0">
                <a:solidFill>
                  <a:srgbClr val="333333"/>
                </a:solidFill>
                <a:latin typeface="Calibri Light"/>
              </a:rPr>
              <a:t>L'anniversaire de l'enfant</a:t>
            </a:r>
          </a:p>
          <a:p>
            <a:pPr marL="457200" indent="-457200" fontAlgn="auto">
              <a:buClr>
                <a:srgbClr val="333333"/>
              </a:buClr>
              <a:buFont typeface="WingDings"/>
              <a:buAutoNum type="alphaLcPeriod"/>
            </a:pPr>
            <a:r>
              <a:rPr lang="fr-CH" altLang="de-DE" sz="2400" dirty="0">
                <a:solidFill>
                  <a:srgbClr val="333333"/>
                </a:solidFill>
                <a:latin typeface="Calibri Light"/>
              </a:rPr>
              <a:t>Le savant</a:t>
            </a:r>
          </a:p>
          <a:p>
            <a:pPr marL="457200" indent="-457200" fontAlgn="auto">
              <a:buClr>
                <a:srgbClr val="333333"/>
              </a:buClr>
              <a:buFont typeface="WingDings"/>
              <a:buAutoNum type="alphaLcPeriod"/>
            </a:pPr>
            <a:r>
              <a:rPr lang="fr-CH" altLang="de-DE" sz="2400" dirty="0">
                <a:solidFill>
                  <a:srgbClr val="333333"/>
                </a:solidFill>
                <a:latin typeface="Calibri Light"/>
              </a:rPr>
              <a:t>Retour d'un randonneur</a:t>
            </a:r>
          </a:p>
          <a:p>
            <a:pPr marL="457200" indent="-457200" fontAlgn="auto">
              <a:buClr>
                <a:srgbClr val="333333"/>
              </a:buClr>
              <a:buFont typeface="WingDings"/>
              <a:buAutoNum type="alphaLcPeriod"/>
            </a:pPr>
            <a:r>
              <a:rPr lang="fr-CH" altLang="de-DE" sz="2400" dirty="0">
                <a:solidFill>
                  <a:srgbClr val="333333"/>
                </a:solidFill>
                <a:latin typeface="Calibri Light"/>
              </a:rPr>
              <a:t>Le marchand de lunettes</a:t>
            </a:r>
            <a:endParaRPr lang="fr-CH" altLang="de-DE" dirty="0">
              <a:solidFill>
                <a:srgbClr val="333333"/>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sz="half" idx="4294967295"/>
          </p:nvPr>
        </p:nvSpPr>
        <p:spPr>
          <a:xfrm>
            <a:off x="6263640" y="2203704"/>
            <a:ext cx="5486400" cy="4251960"/>
          </a:xfrm>
          <a:noFill/>
        </p:spPr>
        <p:txBody>
          <a:bodyPr>
            <a:noAutofit/>
          </a:bodyPr>
          <a:lstStyle/>
          <a:p>
            <a:pPr marL="457200" indent="-457200" eaLnBrk="1" hangingPunct="1">
              <a:buClr>
                <a:srgbClr val="333333"/>
              </a:buClr>
              <a:buFont typeface="WingDings"/>
              <a:buAutoNum type="alphaLcPeriod"/>
            </a:pPr>
            <a:r>
              <a:rPr lang="fr-CH" altLang="de-DE" sz="2400" dirty="0">
                <a:solidFill>
                  <a:srgbClr val="333333"/>
                </a:solidFill>
                <a:latin typeface="Calibri Light"/>
              </a:rPr>
              <a:t>L'anniversaire de l'enfant</a:t>
            </a:r>
          </a:p>
          <a:p>
            <a:pPr marL="457200" indent="-457200" eaLnBrk="1" hangingPunct="1">
              <a:buClr>
                <a:srgbClr val="333333"/>
              </a:buClr>
              <a:buFont typeface="WingDings"/>
              <a:buAutoNum type="alphaLcPeriod"/>
            </a:pPr>
            <a:r>
              <a:rPr lang="fr-CH" altLang="de-DE" sz="2400" dirty="0">
                <a:solidFill>
                  <a:srgbClr val="333333"/>
                </a:solidFill>
                <a:latin typeface="Calibri Light"/>
              </a:rPr>
              <a:t>Le savant</a:t>
            </a:r>
          </a:p>
          <a:p>
            <a:pPr marL="457200" indent="-457200" eaLnBrk="1" hangingPunct="1">
              <a:buClr>
                <a:srgbClr val="333333"/>
              </a:buClr>
              <a:buFont typeface="WingDings"/>
              <a:buAutoNum type="alphaLcPeriod"/>
            </a:pPr>
            <a:r>
              <a:rPr lang="fr-CH" altLang="de-DE" sz="2400" dirty="0">
                <a:solidFill>
                  <a:srgbClr val="333333"/>
                </a:solidFill>
                <a:latin typeface="Calibri Light"/>
              </a:rPr>
              <a:t>Retour d'un randonneur</a:t>
            </a:r>
          </a:p>
          <a:p>
            <a:pPr marL="457200" indent="-457200">
              <a:buClr>
                <a:srgbClr val="004992"/>
              </a:buClr>
              <a:buFont typeface="WingDings"/>
              <a:buAutoNum type="alphaLcPeriod"/>
            </a:pPr>
            <a:r>
              <a:rPr lang="fr-CH" altLang="de-DE" sz="2400" dirty="0">
                <a:solidFill>
                  <a:srgbClr val="004992"/>
                </a:solidFill>
                <a:latin typeface="Calibri Light"/>
              </a:rPr>
              <a:t>Le marchand de lunettes</a:t>
            </a:r>
            <a:br>
              <a:rPr lang="fr-CH" altLang="de-DE" sz="2400" dirty="0">
                <a:solidFill>
                  <a:srgbClr val="004992"/>
                </a:solidFill>
                <a:latin typeface="Calibri Light"/>
              </a:rPr>
            </a:br>
            <a:r>
              <a:rPr lang="fr-CH" altLang="de-DE" dirty="0">
                <a:solidFill>
                  <a:srgbClr val="004992"/>
                </a:solidFill>
                <a:latin typeface="Calibri Light"/>
              </a:rPr>
              <a:t>(Frederick Daniel Hardy, 1826-1911)</a:t>
            </a:r>
          </a:p>
        </p:txBody>
      </p:sp>
      <p:pic>
        <p:nvPicPr>
          <p:cNvPr id="7" name="Picture 2053" descr="Brillenhänd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363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5"/>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L'empoisonneur de Salamanque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vendeur d'eau de Séville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Dégustation de vin à Malaga</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L'alcoolique de Madrid</a:t>
            </a:r>
            <a:endParaRPr lang="fr-CH" altLang="de-DE" sz="2400" b="0" dirty="0">
              <a:solidFill>
                <a:srgbClr val="333333"/>
              </a:solidFill>
              <a:latin typeface="Calibri Light"/>
            </a:endParaRP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41</a:t>
            </a:fld>
            <a:endParaRPr lang="de-D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L'empoisonneur de Salamanque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 vendeur d'eau de Séville</a:t>
            </a:r>
            <a:br>
              <a:rPr lang="fr-CH" altLang="de-DE" sz="2400" b="0" dirty="0">
                <a:solidFill>
                  <a:srgbClr val="004992"/>
                </a:solidFill>
                <a:latin typeface="Calibri Light"/>
              </a:rPr>
            </a:br>
            <a:r>
              <a:rPr lang="fr-CH" altLang="de-DE" sz="1800" b="0" dirty="0">
                <a:solidFill>
                  <a:srgbClr val="004992"/>
                </a:solidFill>
                <a:latin typeface="Calibri Light"/>
              </a:rPr>
              <a:t>(Diego Velázquez, 1623)</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Dégustation de vin à Malaga</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L'alcoolique de Madrid</a:t>
            </a:r>
          </a:p>
        </p:txBody>
      </p:sp>
      <p:pic>
        <p:nvPicPr>
          <p:cNvPr id="7" name="Picture 4" descr="Wasserverkäuf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006" y="1124712"/>
            <a:ext cx="4080229"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42</a:t>
            </a:fld>
            <a:endParaRPr lang="de-D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5"/>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cavalier</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Promenade du dimanche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veuf</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L’amant </a:t>
            </a:r>
            <a:r>
              <a:rPr lang="fr-CH" altLang="de-DE" sz="2400" b="0" dirty="0">
                <a:solidFill>
                  <a:srgbClr val="333333"/>
                </a:solidFill>
                <a:latin typeface="Calibri Light"/>
              </a:rPr>
              <a:t>injurié</a:t>
            </a: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43</a:t>
            </a:fld>
            <a:endParaRPr lang="de-DE"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cavalier</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Promenade du dimanche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 veuf </a:t>
            </a:r>
            <a:r>
              <a:rPr lang="fr-CH" altLang="de-DE" sz="1800" b="0" dirty="0">
                <a:solidFill>
                  <a:srgbClr val="004992"/>
                </a:solidFill>
                <a:latin typeface="Calibri Light"/>
              </a:rPr>
              <a:t>(Carl </a:t>
            </a:r>
            <a:r>
              <a:rPr lang="fr-CH" altLang="de-DE" sz="1800" b="0" dirty="0" err="1">
                <a:solidFill>
                  <a:srgbClr val="004992"/>
                </a:solidFill>
                <a:latin typeface="Calibri Light"/>
              </a:rPr>
              <a:t>Spitzweg</a:t>
            </a:r>
            <a:r>
              <a:rPr lang="fr-CH" altLang="de-DE" sz="1800" b="0" dirty="0">
                <a:solidFill>
                  <a:srgbClr val="004992"/>
                </a:solidFill>
                <a:latin typeface="Calibri Light"/>
              </a:rPr>
              <a:t>, 1844)</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L’amant injurié</a:t>
            </a:r>
          </a:p>
        </p:txBody>
      </p:sp>
      <p:pic>
        <p:nvPicPr>
          <p:cNvPr id="7" name="Picture 4" descr="carl-spitzweg-der-witwer-09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133" y="1664208"/>
            <a:ext cx="4825974"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44</a:t>
            </a:fld>
            <a:endParaRPr lang="de-D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pédicure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consultation</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L’amputation</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L’admirateur</a:t>
            </a: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45</a:t>
            </a:fld>
            <a:endParaRPr lang="de-DE"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La pédicure</a:t>
            </a:r>
            <a:br>
              <a:rPr lang="fr-CH" altLang="de-DE" sz="2400" b="0" dirty="0">
                <a:solidFill>
                  <a:srgbClr val="004992"/>
                </a:solidFill>
                <a:latin typeface="Calibri Light"/>
              </a:rPr>
            </a:br>
            <a:r>
              <a:rPr lang="fr-CH" altLang="de-DE" sz="1800" b="0" dirty="0">
                <a:solidFill>
                  <a:srgbClr val="004992"/>
                </a:solidFill>
                <a:latin typeface="Calibri Light"/>
              </a:rPr>
              <a:t>(Edgar Degas, 1873)</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consultation</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L’amputation</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L’admirateur</a:t>
            </a:r>
          </a:p>
        </p:txBody>
      </p:sp>
      <p:pic>
        <p:nvPicPr>
          <p:cNvPr id="7" name="Picture 4" descr="Degas_Die Pedikü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827" y="1124712"/>
            <a:ext cx="385458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46</a:t>
            </a:fld>
            <a:endParaRPr lang="de-DE"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263640" y="2203704"/>
            <a:ext cx="5486400" cy="4251960"/>
          </a:xfrm>
          <a:prstGeom prst="rect">
            <a:avLst/>
          </a:prstGeom>
        </p:spPr>
        <p:txBody>
          <a:bodyPr>
            <a:noAutofit/>
          </a:bodyPr>
          <a:lstStyle/>
          <a:p>
            <a:pPr marL="457200" indent="-457200">
              <a:lnSpc>
                <a:spcPct val="105000"/>
              </a:lnSpc>
              <a:spcBef>
                <a:spcPts val="1999"/>
              </a:spcBef>
              <a:spcAft>
                <a:spcPts val="0"/>
              </a:spcAft>
              <a:buClr>
                <a:srgbClr val="333333"/>
              </a:buClr>
              <a:buFont typeface="WingDings"/>
              <a:buAutoNum type="alphaLcPeriod"/>
            </a:pPr>
            <a:r>
              <a:rPr lang="fr-FR" sz="2400" b="0" dirty="0">
                <a:solidFill>
                  <a:srgbClr val="333333"/>
                </a:solidFill>
                <a:latin typeface="Calibri Light"/>
              </a:rPr>
              <a:t>Le jeu</a:t>
            </a:r>
          </a:p>
          <a:p>
            <a:pPr marL="457200" indent="-457200">
              <a:lnSpc>
                <a:spcPct val="105000"/>
              </a:lnSpc>
              <a:spcBef>
                <a:spcPts val="1999"/>
              </a:spcBef>
              <a:spcAft>
                <a:spcPts val="0"/>
              </a:spcAft>
              <a:buClr>
                <a:srgbClr val="333333"/>
              </a:buClr>
              <a:buFont typeface="WingDings"/>
              <a:buAutoNum type="alphaLcPeriod"/>
            </a:pPr>
            <a:r>
              <a:rPr lang="fr-FR" sz="2400" b="0" dirty="0">
                <a:solidFill>
                  <a:srgbClr val="333333"/>
                </a:solidFill>
                <a:latin typeface="Calibri Light"/>
              </a:rPr>
              <a:t>Le sans-abri</a:t>
            </a:r>
          </a:p>
          <a:p>
            <a:pPr marL="457200" indent="-457200">
              <a:lnSpc>
                <a:spcPct val="105000"/>
              </a:lnSpc>
              <a:spcBef>
                <a:spcPts val="1999"/>
              </a:spcBef>
              <a:spcAft>
                <a:spcPts val="0"/>
              </a:spcAft>
              <a:buClr>
                <a:srgbClr val="333333"/>
              </a:buClr>
              <a:buFont typeface="WingDings"/>
              <a:buAutoNum type="alphaLcPeriod"/>
            </a:pPr>
            <a:r>
              <a:rPr lang="fr-FR" sz="2400" b="0" dirty="0">
                <a:solidFill>
                  <a:srgbClr val="333333"/>
                </a:solidFill>
                <a:latin typeface="Calibri Light"/>
              </a:rPr>
              <a:t>L'entrée illégale</a:t>
            </a:r>
          </a:p>
          <a:p>
            <a:pPr marL="457200" indent="-457200">
              <a:lnSpc>
                <a:spcPct val="105000"/>
              </a:lnSpc>
              <a:spcBef>
                <a:spcPts val="1999"/>
              </a:spcBef>
              <a:spcAft>
                <a:spcPts val="0"/>
              </a:spcAft>
              <a:buClr>
                <a:srgbClr val="333333"/>
              </a:buClr>
              <a:buFont typeface="WingDings"/>
              <a:buAutoNum type="alphaLcPeriod"/>
            </a:pPr>
            <a:r>
              <a:rPr lang="fr-FR" sz="2400" b="0" dirty="0">
                <a:solidFill>
                  <a:srgbClr val="333333"/>
                </a:solidFill>
                <a:latin typeface="Calibri Light"/>
              </a:rPr>
              <a:t>Le voleur de fruits</a:t>
            </a:r>
            <a:endParaRPr lang="en-US" sz="2400" b="0" dirty="0">
              <a:solidFill>
                <a:srgbClr val="333333"/>
              </a:solidFill>
              <a:latin typeface="Calibri Light"/>
            </a:endParaRPr>
          </a:p>
        </p:txBody>
      </p:sp>
      <p:sp>
        <p:nvSpPr>
          <p:cNvPr id="8" name="Footer Placeholder 7"/>
          <p:cNvSpPr>
            <a:spLocks noGrp="1"/>
          </p:cNvSpPr>
          <p:nvPr>
            <p:ph type="ftr" sz="quarter" idx="11"/>
          </p:nvPr>
        </p:nvSpPr>
        <p:spPr/>
        <p:txBody>
          <a:bodyPr/>
          <a:lstStyle/>
          <a:p>
            <a:r>
              <a:rPr lang="fr-FR"/>
              <a:t>Entraînement métacognitifs 7 – Sauter aux conclusions II</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47</a:t>
            </a:fld>
            <a:endParaRPr lang="de-DE"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0" descr="die_obstdi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80" y="1664208"/>
            <a:ext cx="5440281"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263640" y="2203704"/>
            <a:ext cx="5486400" cy="4251960"/>
          </a:xfrm>
          <a:prstGeom prst="rect">
            <a:avLst/>
          </a:prstGeom>
        </p:spPr>
        <p:txBody>
          <a:bodyPr>
            <a:noAutofit/>
          </a:bodyPr>
          <a:lstStyle/>
          <a:p>
            <a:pPr marL="457200" indent="-457200">
              <a:lnSpc>
                <a:spcPct val="105000"/>
              </a:lnSpc>
              <a:spcBef>
                <a:spcPts val="1999"/>
              </a:spcBef>
              <a:spcAft>
                <a:spcPts val="0"/>
              </a:spcAft>
              <a:buClr>
                <a:srgbClr val="333333"/>
              </a:buClr>
              <a:buFont typeface="WingDings"/>
              <a:buAutoNum type="alphaLcPeriod"/>
            </a:pPr>
            <a:r>
              <a:rPr lang="fr-FR" sz="2400" b="0" dirty="0">
                <a:solidFill>
                  <a:srgbClr val="333333"/>
                </a:solidFill>
                <a:latin typeface="Calibri Light"/>
              </a:rPr>
              <a:t>Le jeu</a:t>
            </a:r>
          </a:p>
          <a:p>
            <a:pPr marL="457200" indent="-457200">
              <a:lnSpc>
                <a:spcPct val="105000"/>
              </a:lnSpc>
              <a:spcBef>
                <a:spcPts val="1999"/>
              </a:spcBef>
              <a:spcAft>
                <a:spcPts val="0"/>
              </a:spcAft>
              <a:buClr>
                <a:srgbClr val="333333"/>
              </a:buClr>
              <a:buFont typeface="WingDings"/>
              <a:buAutoNum type="alphaLcPeriod"/>
            </a:pPr>
            <a:r>
              <a:rPr lang="fr-FR" sz="2400" b="0" dirty="0">
                <a:solidFill>
                  <a:srgbClr val="333333"/>
                </a:solidFill>
                <a:latin typeface="Calibri Light"/>
              </a:rPr>
              <a:t>Le sans-abri</a:t>
            </a:r>
          </a:p>
          <a:p>
            <a:pPr marL="457200" indent="-457200">
              <a:lnSpc>
                <a:spcPct val="105000"/>
              </a:lnSpc>
              <a:spcBef>
                <a:spcPts val="1999"/>
              </a:spcBef>
              <a:spcAft>
                <a:spcPts val="0"/>
              </a:spcAft>
              <a:buClr>
                <a:srgbClr val="333333"/>
              </a:buClr>
              <a:buFont typeface="WingDings"/>
              <a:buAutoNum type="alphaLcPeriod"/>
            </a:pPr>
            <a:r>
              <a:rPr lang="fr-FR" sz="2400" b="0" dirty="0">
                <a:solidFill>
                  <a:srgbClr val="333333"/>
                </a:solidFill>
                <a:latin typeface="Calibri Light"/>
              </a:rPr>
              <a:t>L'entrée illégale</a:t>
            </a:r>
          </a:p>
          <a:p>
            <a:pPr marL="457200" indent="-457200">
              <a:lnSpc>
                <a:spcPct val="105000"/>
              </a:lnSpc>
              <a:spcBef>
                <a:spcPts val="1999"/>
              </a:spcBef>
              <a:spcAft>
                <a:spcPts val="0"/>
              </a:spcAft>
              <a:buClr>
                <a:srgbClr val="004992"/>
              </a:buClr>
              <a:buFont typeface="WingDings"/>
              <a:buAutoNum type="alphaLcPeriod"/>
            </a:pPr>
            <a:r>
              <a:rPr lang="fr-FR" sz="2400" b="0" dirty="0">
                <a:solidFill>
                  <a:srgbClr val="004992"/>
                </a:solidFill>
                <a:latin typeface="Calibri Light"/>
              </a:rPr>
              <a:t>Le voleur de fruits</a:t>
            </a:r>
            <a:br>
              <a:rPr lang="fr-FR" sz="2400" b="0" dirty="0">
                <a:solidFill>
                  <a:srgbClr val="004992"/>
                </a:solidFill>
                <a:latin typeface="Calibri Light"/>
              </a:rPr>
            </a:br>
            <a:r>
              <a:rPr lang="fr-FR" b="0" dirty="0">
                <a:solidFill>
                  <a:srgbClr val="004992"/>
                </a:solidFill>
                <a:latin typeface="Calibri Light"/>
              </a:rPr>
              <a:t>(Hermann </a:t>
            </a:r>
            <a:r>
              <a:rPr lang="fr-FR" b="0" dirty="0" err="1">
                <a:solidFill>
                  <a:srgbClr val="004992"/>
                </a:solidFill>
                <a:latin typeface="Calibri Light"/>
              </a:rPr>
              <a:t>Kauffmann</a:t>
            </a:r>
            <a:r>
              <a:rPr lang="fr-FR" b="0" dirty="0">
                <a:solidFill>
                  <a:srgbClr val="004992"/>
                </a:solidFill>
                <a:latin typeface="Calibri Light"/>
              </a:rPr>
              <a:t>, 1848)</a:t>
            </a:r>
            <a:endParaRPr lang="en-US" b="0" dirty="0">
              <a:solidFill>
                <a:srgbClr val="004992"/>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9" name="Slide Number Placeholder 8"/>
          <p:cNvSpPr>
            <a:spLocks noGrp="1"/>
          </p:cNvSpPr>
          <p:nvPr>
            <p:ph type="sldNum" sz="quarter" idx="12"/>
          </p:nvPr>
        </p:nvSpPr>
        <p:spPr/>
        <p:txBody>
          <a:bodyPr/>
          <a:lstStyle/>
          <a:p>
            <a:fld id="{9B00EF49-7894-4F53-A8DD-F7DB3BFC5032}" type="slidenum">
              <a:rPr lang="de-DE" smtClean="0"/>
              <a:pPr/>
              <a:t>48</a:t>
            </a:fld>
            <a:endParaRPr lang="de-DE"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2"/>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moisson</a:t>
            </a:r>
          </a:p>
          <a:p>
            <a:pPr eaLnBrk="1" hangingPunct="1">
              <a:lnSpc>
                <a:spcPct val="105000"/>
              </a:lnSpc>
              <a:spcBef>
                <a:spcPts val="1999"/>
              </a:spcBef>
              <a:spcAft>
                <a:spcPts val="0"/>
              </a:spcAft>
              <a:buClr>
                <a:srgbClr val="333333"/>
              </a:buClr>
              <a:buFont typeface="WingDings"/>
              <a:buAutoNum type="alphaLcPeriod"/>
            </a:pPr>
            <a:r>
              <a:rPr lang="ru-RU" altLang="ja-JP" sz="2400" b="0" dirty="0">
                <a:solidFill>
                  <a:srgbClr val="333333"/>
                </a:solidFill>
                <a:latin typeface="Calibri Light"/>
              </a:rPr>
              <a:t>L'Angelus</a:t>
            </a:r>
            <a:r>
              <a:rPr lang="en-US" altLang="ja-JP" sz="2400" b="0" dirty="0">
                <a:solidFill>
                  <a:srgbClr val="333333"/>
                </a:solidFill>
                <a:latin typeface="Calibri Light"/>
              </a:rPr>
              <a:t> </a:t>
            </a:r>
            <a:r>
              <a:rPr lang="de-DE" altLang="ja-JP" sz="2400" b="0" dirty="0">
                <a:solidFill>
                  <a:srgbClr val="333333"/>
                </a:solidFill>
                <a:latin typeface="Calibri Light"/>
                <a:ea typeface="MS PGothic" panose="020B0600070205080204" pitchFamily="34" charset="-128"/>
              </a:rPr>
              <a:t>(</a:t>
            </a:r>
            <a:r>
              <a:rPr lang="fr-FR" altLang="ja-JP" sz="2400" b="0" dirty="0">
                <a:solidFill>
                  <a:srgbClr val="333333"/>
                </a:solidFill>
                <a:latin typeface="Calibri Light"/>
                <a:ea typeface="MS PGothic" panose="020B0600070205080204" pitchFamily="34" charset="-128"/>
              </a:rPr>
              <a:t>l</a:t>
            </a:r>
            <a:r>
              <a:rPr lang="ru-RU" altLang="ja-JP" sz="2400" b="0" dirty="0">
                <a:solidFill>
                  <a:srgbClr val="333333"/>
                </a:solidFill>
                <a:latin typeface="Calibri Light"/>
              </a:rPr>
              <a:t>a prière du</a:t>
            </a:r>
            <a:r>
              <a:rPr lang="de-DE" altLang="ja-JP" sz="2400" b="0" dirty="0">
                <a:solidFill>
                  <a:srgbClr val="333333"/>
                </a:solidFill>
                <a:latin typeface="Calibri Light"/>
                <a:ea typeface="MS PGothic" panose="020B0600070205080204" pitchFamily="34" charset="-128"/>
              </a:rPr>
              <a:t> </a:t>
            </a:r>
            <a:r>
              <a:rPr lang="ru-RU" altLang="ja-JP" sz="2400" b="0" dirty="0">
                <a:solidFill>
                  <a:srgbClr val="333333"/>
                </a:solidFill>
                <a:latin typeface="Calibri Light"/>
              </a:rPr>
              <a:t>soir</a:t>
            </a:r>
            <a:r>
              <a:rPr lang="de-DE" altLang="ja-JP" sz="2400" b="0" dirty="0">
                <a:solidFill>
                  <a:srgbClr val="333333"/>
                </a:solidFill>
                <a:latin typeface="Calibri Light"/>
                <a:ea typeface="MS PGothic" panose="020B0600070205080204" pitchFamily="34" charset="-128"/>
              </a:rPr>
              <a:t>)</a:t>
            </a:r>
            <a:endParaRPr lang="fr-CH" altLang="de-DE" sz="2400" b="0" dirty="0">
              <a:solidFill>
                <a:srgbClr val="333333"/>
              </a:solidFill>
              <a:latin typeface="Calibri Light"/>
            </a:endParaRP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funérailles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t>
            </a:r>
            <a:r>
              <a:rPr lang="fr-CH" altLang="de-DE" sz="2400" b="0" dirty="0" err="1">
                <a:solidFill>
                  <a:srgbClr val="333333"/>
                </a:solidFill>
                <a:latin typeface="Calibri Light"/>
              </a:rPr>
              <a:t>esquiveur</a:t>
            </a:r>
            <a:endParaRPr lang="fr-CH" altLang="de-DE" sz="2400" b="0" dirty="0">
              <a:solidFill>
                <a:srgbClr val="333333"/>
              </a:solidFill>
              <a:latin typeface="Calibri Light"/>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49</a:t>
            </a:fld>
            <a:endParaRPr lang="de-D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6263639"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moisson</a:t>
            </a:r>
          </a:p>
          <a:p>
            <a:pPr eaLnBrk="1" hangingPunct="1">
              <a:lnSpc>
                <a:spcPct val="105000"/>
              </a:lnSpc>
              <a:spcBef>
                <a:spcPts val="1999"/>
              </a:spcBef>
              <a:spcAft>
                <a:spcPts val="0"/>
              </a:spcAft>
              <a:buClr>
                <a:srgbClr val="004992"/>
              </a:buClr>
              <a:buFont typeface="WingDings"/>
              <a:buAutoNum type="alphaLcPeriod"/>
            </a:pPr>
            <a:r>
              <a:rPr lang="ru-RU" altLang="ja-JP" sz="2400" b="0" dirty="0">
                <a:solidFill>
                  <a:srgbClr val="004992"/>
                </a:solidFill>
                <a:latin typeface="Calibri Light"/>
              </a:rPr>
              <a:t>L'Angelus</a:t>
            </a:r>
            <a:r>
              <a:rPr lang="de-DE" altLang="ja-JP" sz="2400" b="0" dirty="0">
                <a:solidFill>
                  <a:srgbClr val="004992"/>
                </a:solidFill>
                <a:latin typeface="Calibri Light"/>
              </a:rPr>
              <a:t> (</a:t>
            </a:r>
            <a:r>
              <a:rPr lang="fr-FR" altLang="ja-JP" sz="2400" b="0" dirty="0">
                <a:solidFill>
                  <a:srgbClr val="004992"/>
                </a:solidFill>
                <a:latin typeface="Calibri Light"/>
              </a:rPr>
              <a:t>l</a:t>
            </a:r>
            <a:r>
              <a:rPr lang="ru-RU" altLang="ja-JP" sz="2400" b="0" dirty="0">
                <a:solidFill>
                  <a:srgbClr val="004992"/>
                </a:solidFill>
                <a:latin typeface="Calibri Light"/>
              </a:rPr>
              <a:t>a prière du</a:t>
            </a:r>
            <a:r>
              <a:rPr lang="de-DE" altLang="ja-JP" sz="2400" b="0" dirty="0">
                <a:solidFill>
                  <a:srgbClr val="004992"/>
                </a:solidFill>
                <a:latin typeface="Calibri Light"/>
              </a:rPr>
              <a:t> </a:t>
            </a:r>
            <a:r>
              <a:rPr lang="ru-RU" altLang="ja-JP" sz="2400" b="0" dirty="0">
                <a:solidFill>
                  <a:srgbClr val="004992"/>
                </a:solidFill>
                <a:latin typeface="Calibri Light"/>
              </a:rPr>
              <a:t>soir</a:t>
            </a:r>
            <a:r>
              <a:rPr lang="de-DE" altLang="ja-JP" sz="2400" b="0" dirty="0">
                <a:solidFill>
                  <a:srgbClr val="004992"/>
                </a:solidFill>
                <a:latin typeface="Calibri Light"/>
              </a:rPr>
              <a:t>)</a:t>
            </a:r>
            <a:br>
              <a:rPr lang="ru-RU" altLang="ja-JP" sz="2400" b="0" dirty="0">
                <a:solidFill>
                  <a:srgbClr val="004992"/>
                </a:solidFill>
                <a:latin typeface="Calibri Light"/>
              </a:rPr>
            </a:br>
            <a:r>
              <a:rPr lang="de-DE" altLang="ja-JP" sz="1800" b="0" dirty="0">
                <a:solidFill>
                  <a:srgbClr val="004992"/>
                </a:solidFill>
                <a:latin typeface="Calibri Light"/>
                <a:ea typeface="MS PGothic" panose="020B0600070205080204" pitchFamily="34" charset="-128"/>
              </a:rPr>
              <a:t>(</a:t>
            </a:r>
            <a:r>
              <a:rPr lang="fr-FR" altLang="ja-JP" sz="1800" b="0" dirty="0">
                <a:solidFill>
                  <a:srgbClr val="004992"/>
                </a:solidFill>
                <a:latin typeface="Calibri Light"/>
                <a:ea typeface="MS PGothic" panose="020B0600070205080204" pitchFamily="34" charset="-128"/>
              </a:rPr>
              <a:t>l</a:t>
            </a:r>
            <a:r>
              <a:rPr lang="ru-RU" altLang="ja-JP" sz="1800" b="0" dirty="0">
                <a:solidFill>
                  <a:srgbClr val="004992"/>
                </a:solidFill>
                <a:latin typeface="Calibri Light"/>
              </a:rPr>
              <a:t>a prière du</a:t>
            </a:r>
            <a:r>
              <a:rPr lang="de-DE" altLang="ja-JP" sz="1800" b="0" dirty="0">
                <a:solidFill>
                  <a:srgbClr val="004992"/>
                </a:solidFill>
                <a:latin typeface="Calibri Light"/>
                <a:ea typeface="MS PGothic" panose="020B0600070205080204" pitchFamily="34" charset="-128"/>
              </a:rPr>
              <a:t> </a:t>
            </a:r>
            <a:r>
              <a:rPr lang="ru-RU" altLang="ja-JP" sz="1800" b="0" dirty="0">
                <a:solidFill>
                  <a:srgbClr val="004992"/>
                </a:solidFill>
                <a:latin typeface="Calibri Light"/>
              </a:rPr>
              <a:t>soir</a:t>
            </a:r>
            <a:r>
              <a:rPr lang="de-DE" altLang="ja-JP" sz="1800" b="0" dirty="0">
                <a:solidFill>
                  <a:srgbClr val="004992"/>
                </a:solidFill>
                <a:latin typeface="Calibri Light"/>
                <a:ea typeface="MS PGothic" panose="020B0600070205080204" pitchFamily="34" charset="-128"/>
              </a:rPr>
              <a:t>; J</a:t>
            </a:r>
            <a:r>
              <a:rPr lang="fr-CH" altLang="de-DE" sz="1800" b="0" dirty="0" err="1">
                <a:solidFill>
                  <a:srgbClr val="004992"/>
                </a:solidFill>
                <a:latin typeface="Calibri Light"/>
              </a:rPr>
              <a:t>ean-Fancois</a:t>
            </a:r>
            <a:r>
              <a:rPr lang="fr-CH" altLang="de-DE" sz="1800" b="0" dirty="0">
                <a:solidFill>
                  <a:srgbClr val="004992"/>
                </a:solidFill>
                <a:latin typeface="Calibri Light"/>
              </a:rPr>
              <a:t> Millet, 1859)</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funérailles</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t>
            </a:r>
            <a:r>
              <a:rPr lang="fr-CH" altLang="de-DE" sz="2400" b="0" dirty="0" err="1">
                <a:solidFill>
                  <a:srgbClr val="333333"/>
                </a:solidFill>
                <a:latin typeface="Calibri Light"/>
              </a:rPr>
              <a:t>esquiveur</a:t>
            </a:r>
            <a:endParaRPr lang="fr-CH" altLang="de-DE" sz="2400" b="0" dirty="0">
              <a:solidFill>
                <a:srgbClr val="333333"/>
              </a:solidFill>
              <a:latin typeface="Calibri Light"/>
            </a:endParaRPr>
          </a:p>
        </p:txBody>
      </p:sp>
      <p:pic>
        <p:nvPicPr>
          <p:cNvPr id="7" name="Picture 4" descr="abendgebetjeanfrancoismi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37" y="1664208"/>
            <a:ext cx="5076967"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50</a:t>
            </a:fld>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8"/>
          <p:cNvSpPr>
            <a:spLocks noGrp="1" noChangeArrowheads="1"/>
          </p:cNvSpPr>
          <p:nvPr>
            <p:ph type="body" sz="half" idx="4294967295"/>
          </p:nvPr>
        </p:nvSpPr>
        <p:spPr>
          <a:xfrm>
            <a:off x="6263639" y="2203704"/>
            <a:ext cx="5486400" cy="4251960"/>
          </a:xfrm>
        </p:spPr>
        <p:txBody>
          <a:bodyPr>
            <a:noAutofit/>
          </a:bodyPr>
          <a:lstStyle/>
          <a:p>
            <a:pPr marL="457200" indent="-457200" eaLnBrk="1" hangingPunct="1">
              <a:buClr>
                <a:srgbClr val="333333"/>
              </a:buClr>
              <a:buFont typeface="WingDings"/>
              <a:buAutoNum type="alphaLcPeriod"/>
            </a:pPr>
            <a:r>
              <a:rPr lang="fr-CH" altLang="de-DE" sz="2400" dirty="0">
                <a:solidFill>
                  <a:srgbClr val="333333"/>
                </a:solidFill>
                <a:latin typeface="Calibri Light"/>
              </a:rPr>
              <a:t>La promenade</a:t>
            </a:r>
          </a:p>
          <a:p>
            <a:pPr marL="457200" indent="-457200" eaLnBrk="1" hangingPunct="1">
              <a:buClr>
                <a:srgbClr val="333333"/>
              </a:buClr>
              <a:buFont typeface="WingDings"/>
              <a:buAutoNum type="alphaLcPeriod"/>
            </a:pPr>
            <a:r>
              <a:rPr lang="fr-CH" altLang="de-DE" sz="2400" dirty="0">
                <a:solidFill>
                  <a:srgbClr val="333333"/>
                </a:solidFill>
                <a:latin typeface="Calibri Light"/>
              </a:rPr>
              <a:t>Attente du bateau de pêche</a:t>
            </a:r>
          </a:p>
          <a:p>
            <a:pPr marL="457200" indent="-457200" eaLnBrk="1" hangingPunct="1">
              <a:buClr>
                <a:srgbClr val="333333"/>
              </a:buClr>
              <a:buFont typeface="WingDings"/>
              <a:buAutoNum type="alphaLcPeriod"/>
            </a:pPr>
            <a:r>
              <a:rPr lang="fr-CH" altLang="de-DE" sz="2400" dirty="0">
                <a:solidFill>
                  <a:srgbClr val="333333"/>
                </a:solidFill>
                <a:latin typeface="Calibri Light"/>
              </a:rPr>
              <a:t>Deuil</a:t>
            </a:r>
          </a:p>
          <a:p>
            <a:pPr marL="457200" indent="-457200" eaLnBrk="1" hangingPunct="1">
              <a:buClr>
                <a:srgbClr val="333333"/>
              </a:buClr>
              <a:buFont typeface="WingDings"/>
              <a:buAutoNum type="alphaLcPeriod"/>
            </a:pPr>
            <a:r>
              <a:rPr lang="fr-CH" altLang="de-DE" sz="2400" dirty="0">
                <a:solidFill>
                  <a:srgbClr val="333333"/>
                </a:solidFill>
                <a:latin typeface="Calibri Light"/>
              </a:rPr>
              <a:t>En fuite</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51</a:t>
            </a:fld>
            <a:endParaRPr lang="de-DE"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sz="half" idx="4294967295"/>
          </p:nvPr>
        </p:nvSpPr>
        <p:spPr>
          <a:xfrm>
            <a:off x="6263639" y="2203704"/>
            <a:ext cx="5486400" cy="4251960"/>
          </a:xfrm>
        </p:spPr>
        <p:txBody>
          <a:bodyPr>
            <a:noAutofit/>
          </a:bodyPr>
          <a:lstStyle/>
          <a:p>
            <a:pPr marL="457200" indent="-457200" eaLnBrk="1" hangingPunct="1">
              <a:buClr>
                <a:srgbClr val="333333"/>
              </a:buClr>
              <a:buFont typeface="WingDings"/>
              <a:buAutoNum type="alphaLcPeriod"/>
            </a:pPr>
            <a:r>
              <a:rPr lang="fr-CH" altLang="de-DE" sz="2400" dirty="0">
                <a:solidFill>
                  <a:srgbClr val="333333"/>
                </a:solidFill>
                <a:latin typeface="Calibri Light"/>
              </a:rPr>
              <a:t>La promenade</a:t>
            </a:r>
          </a:p>
          <a:p>
            <a:pPr marL="457200" indent="-457200" eaLnBrk="1" hangingPunct="1">
              <a:buClr>
                <a:srgbClr val="004992"/>
              </a:buClr>
              <a:buFont typeface="WingDings"/>
              <a:buAutoNum type="alphaLcPeriod"/>
            </a:pPr>
            <a:r>
              <a:rPr lang="fr-CH" altLang="de-DE" sz="2400" dirty="0">
                <a:solidFill>
                  <a:srgbClr val="004992"/>
                </a:solidFill>
                <a:latin typeface="Calibri Light"/>
              </a:rPr>
              <a:t>Attente du bateau de pêche</a:t>
            </a:r>
            <a:br>
              <a:rPr lang="fr-CH" altLang="de-DE" sz="2400" dirty="0">
                <a:solidFill>
                  <a:srgbClr val="004992"/>
                </a:solidFill>
                <a:latin typeface="Calibri Light"/>
              </a:rPr>
            </a:br>
            <a:r>
              <a:rPr lang="fr-CH" altLang="de-DE" dirty="0">
                <a:solidFill>
                  <a:srgbClr val="004992"/>
                </a:solidFill>
                <a:latin typeface="Calibri Light"/>
              </a:rPr>
              <a:t>(Philip </a:t>
            </a:r>
            <a:r>
              <a:rPr lang="fr-CH" altLang="de-DE" dirty="0" err="1">
                <a:solidFill>
                  <a:srgbClr val="004992"/>
                </a:solidFill>
                <a:latin typeface="Calibri Light"/>
              </a:rPr>
              <a:t>Lodewijk</a:t>
            </a:r>
            <a:r>
              <a:rPr lang="fr-CH" altLang="de-DE" dirty="0">
                <a:solidFill>
                  <a:srgbClr val="004992"/>
                </a:solidFill>
                <a:latin typeface="Calibri Light"/>
              </a:rPr>
              <a:t> F. </a:t>
            </a:r>
            <a:r>
              <a:rPr lang="fr-CH" altLang="de-DE" dirty="0" err="1">
                <a:solidFill>
                  <a:srgbClr val="004992"/>
                </a:solidFill>
                <a:latin typeface="Calibri Light"/>
              </a:rPr>
              <a:t>Sadée</a:t>
            </a:r>
            <a:r>
              <a:rPr lang="fr-CH" altLang="de-DE" dirty="0">
                <a:solidFill>
                  <a:srgbClr val="004992"/>
                </a:solidFill>
                <a:latin typeface="Calibri Light"/>
              </a:rPr>
              <a:t>, 1837-1904)</a:t>
            </a:r>
          </a:p>
          <a:p>
            <a:pPr marL="457200" indent="-457200" eaLnBrk="1" hangingPunct="1">
              <a:buClr>
                <a:srgbClr val="333333"/>
              </a:buClr>
              <a:buFont typeface="WingDings"/>
              <a:buAutoNum type="alphaLcPeriod"/>
            </a:pPr>
            <a:r>
              <a:rPr lang="fr-CH" altLang="de-DE" sz="2400" dirty="0">
                <a:solidFill>
                  <a:srgbClr val="333333"/>
                </a:solidFill>
                <a:latin typeface="Calibri Light"/>
              </a:rPr>
              <a:t>Deuil</a:t>
            </a:r>
          </a:p>
          <a:p>
            <a:pPr marL="457200" indent="-457200" eaLnBrk="1" hangingPunct="1">
              <a:buClr>
                <a:srgbClr val="333333"/>
              </a:buClr>
              <a:buFont typeface="WingDings"/>
              <a:buAutoNum type="alphaLcPeriod"/>
            </a:pPr>
            <a:r>
              <a:rPr lang="fr-CH" altLang="de-DE" sz="2400" dirty="0">
                <a:solidFill>
                  <a:srgbClr val="333333"/>
                </a:solidFill>
                <a:latin typeface="Calibri Light"/>
              </a:rPr>
              <a:t>En fuite</a:t>
            </a:r>
          </a:p>
        </p:txBody>
      </p:sp>
      <p:pic>
        <p:nvPicPr>
          <p:cNvPr id="7" name="Picture 4" descr="in_erwartung_des_fischerbootes;Sadée; Philip Lodewijk 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689" y="1124712"/>
            <a:ext cx="404086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52</a:t>
            </a:fld>
            <a:endParaRPr lang="de-DE"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101" descr="moritz-3-the bo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6263640" y="1664208"/>
            <a:ext cx="525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pt-BR" altLang="de-DE" sz="2400" b="0">
                <a:solidFill>
                  <a:srgbClr val="333333"/>
                </a:solidFill>
                <a:latin typeface="Calibri Light"/>
              </a:rPr>
              <a:t>Que se passe-t-il ici?</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53</a:t>
            </a:fld>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fr-FR" altLang="de-DE" sz="2400" b="0">
                <a:solidFill>
                  <a:srgbClr val="333333"/>
                </a:solidFill>
                <a:latin typeface="Calibri Light"/>
                <a:cs typeface="+mn-cs"/>
              </a:rPr>
              <a:t>Le garçon déteste jouer du violon, mais ses parents l'y obligent.</a:t>
            </a:r>
          </a:p>
          <a:p>
            <a:pPr>
              <a:lnSpc>
                <a:spcPct val="105000"/>
              </a:lnSpc>
              <a:spcBef>
                <a:spcPts val="1999"/>
              </a:spcBef>
              <a:spcAft>
                <a:spcPts val="0"/>
              </a:spcAft>
              <a:buClr>
                <a:srgbClr val="333333"/>
              </a:buClr>
              <a:buNone/>
            </a:pPr>
            <a:r>
              <a:rPr lang="fr-FR" altLang="de-DE" sz="2400" b="0">
                <a:solidFill>
                  <a:srgbClr val="333333"/>
                </a:solidFill>
                <a:latin typeface="Calibri Light"/>
                <a:cs typeface="+mn-cs"/>
              </a:rPr>
              <a:t>Un garçon aveugle rêve de pouvoir jouer du violon.</a:t>
            </a:r>
          </a:p>
          <a:p>
            <a:pPr>
              <a:lnSpc>
                <a:spcPct val="105000"/>
              </a:lnSpc>
              <a:spcBef>
                <a:spcPts val="1999"/>
              </a:spcBef>
              <a:spcAft>
                <a:spcPts val="0"/>
              </a:spcAft>
              <a:buClr>
                <a:srgbClr val="333333"/>
              </a:buClr>
              <a:buNone/>
            </a:pPr>
            <a:r>
              <a:rPr lang="fr-FR" altLang="de-DE" sz="2400" b="0">
                <a:solidFill>
                  <a:srgbClr val="333333"/>
                </a:solidFill>
                <a:latin typeface="Calibri Light"/>
                <a:cs typeface="+mn-cs"/>
              </a:rPr>
              <a:t>Le garçon a cassé le précieux violon de son père et n'ose pas le lui dire.</a:t>
            </a:r>
          </a:p>
          <a:p>
            <a:pPr>
              <a:lnSpc>
                <a:spcPct val="105000"/>
              </a:lnSpc>
              <a:spcBef>
                <a:spcPts val="1999"/>
              </a:spcBef>
              <a:spcAft>
                <a:spcPts val="0"/>
              </a:spcAft>
              <a:buClr>
                <a:srgbClr val="333333"/>
              </a:buClr>
              <a:buNone/>
            </a:pPr>
            <a:r>
              <a:rPr lang="fr-FR" altLang="de-DE" sz="2400" b="0">
                <a:solidFill>
                  <a:srgbClr val="333333"/>
                </a:solidFill>
                <a:latin typeface="Calibri Light"/>
                <a:cs typeface="+mn-cs"/>
              </a:rPr>
              <a:t>Le garçon est un musicien talentueux se concentrant avant un concert.</a:t>
            </a:r>
            <a:endParaRPr lang="en-US" altLang="de-DE" sz="2400" b="0" dirty="0">
              <a:solidFill>
                <a:srgbClr val="333333"/>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54</a:t>
            </a:fld>
            <a:endParaRPr lang="de-DE"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oritz-3-the boy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 y="1664208"/>
            <a:ext cx="5486400" cy="41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nSpc>
                <a:spcPct val="105000"/>
              </a:lnSpc>
              <a:spcBef>
                <a:spcPts val="1999"/>
              </a:spcBef>
              <a:spcAft>
                <a:spcPts val="0"/>
              </a:spcAft>
              <a:buClr>
                <a:srgbClr val="333333"/>
              </a:buClr>
              <a:buNone/>
            </a:pPr>
            <a:r>
              <a:rPr lang="fr-FR" altLang="de-DE" sz="2400" b="0" dirty="0">
                <a:solidFill>
                  <a:srgbClr val="333333"/>
                </a:solidFill>
                <a:latin typeface="Calibri Light"/>
                <a:cs typeface="+mn-cs"/>
              </a:rPr>
              <a:t>Le garçon déteste jouer du violon, mais ses parents l'y obligent.</a:t>
            </a:r>
          </a:p>
          <a:p>
            <a:pPr>
              <a:lnSpc>
                <a:spcPct val="105000"/>
              </a:lnSpc>
              <a:spcBef>
                <a:spcPts val="1999"/>
              </a:spcBef>
              <a:spcAft>
                <a:spcPts val="0"/>
              </a:spcAft>
              <a:buClr>
                <a:srgbClr val="333333"/>
              </a:buClr>
              <a:buNone/>
            </a:pPr>
            <a:r>
              <a:rPr lang="fr-FR" altLang="de-DE" sz="2400" b="0" dirty="0">
                <a:solidFill>
                  <a:srgbClr val="333333"/>
                </a:solidFill>
                <a:latin typeface="Calibri Light"/>
                <a:cs typeface="+mn-cs"/>
              </a:rPr>
              <a:t>Un garçon aveugle rêve de pouvoir jouer du violon.</a:t>
            </a:r>
          </a:p>
          <a:p>
            <a:pPr>
              <a:lnSpc>
                <a:spcPct val="105000"/>
              </a:lnSpc>
              <a:spcBef>
                <a:spcPts val="1999"/>
              </a:spcBef>
              <a:spcAft>
                <a:spcPts val="0"/>
              </a:spcAft>
              <a:buClr>
                <a:srgbClr val="333333"/>
              </a:buClr>
              <a:buNone/>
            </a:pPr>
            <a:r>
              <a:rPr lang="fr-FR" altLang="de-DE" sz="2400" b="0" dirty="0">
                <a:solidFill>
                  <a:srgbClr val="333333"/>
                </a:solidFill>
                <a:latin typeface="Calibri Light"/>
                <a:cs typeface="+mn-cs"/>
              </a:rPr>
              <a:t>Le garçon a cassé le précieux violon de son père et n'ose pas le lui dire.</a:t>
            </a:r>
          </a:p>
          <a:p>
            <a:pPr>
              <a:lnSpc>
                <a:spcPct val="105000"/>
              </a:lnSpc>
              <a:spcBef>
                <a:spcPts val="1999"/>
              </a:spcBef>
              <a:spcAft>
                <a:spcPts val="0"/>
              </a:spcAft>
              <a:buClr>
                <a:srgbClr val="333333"/>
              </a:buClr>
              <a:buNone/>
            </a:pPr>
            <a:r>
              <a:rPr lang="fr-FR" altLang="de-DE" sz="2400" b="0" dirty="0">
                <a:solidFill>
                  <a:srgbClr val="004992"/>
                </a:solidFill>
                <a:latin typeface="Calibri Light"/>
                <a:cs typeface="+mn-cs"/>
              </a:rPr>
              <a:t>Le garçon est un musicien talentueux se concentrant avant un concert.</a:t>
            </a:r>
            <a:endParaRPr lang="en-US" altLang="de-DE" sz="2400" b="0" dirty="0">
              <a:solidFill>
                <a:srgbClr val="004992"/>
              </a:solidFill>
              <a:latin typeface="Calibri Light"/>
            </a:endParaRP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55</a:t>
            </a:fld>
            <a:endParaRPr lang="de-DE"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5"/>
          <p:cNvSpPr txBox="1">
            <a:spLocks noChangeArrowheads="1"/>
          </p:cNvSpPr>
          <p:nvPr/>
        </p:nvSpPr>
        <p:spPr bwMode="auto">
          <a:xfrm>
            <a:off x="6263639"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lettre d'amour</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voisin maléfique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Déménagement</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topographe</a:t>
            </a:r>
          </a:p>
        </p:txBody>
      </p:sp>
      <p:pic>
        <p:nvPicPr>
          <p:cNvPr id="7" name="Picture 2053"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56</a:t>
            </a:fld>
            <a:endParaRPr lang="de-DE"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La lettre d'amour</a:t>
            </a:r>
            <a:br>
              <a:rPr lang="fr-CH" altLang="de-DE" sz="2400" b="0" dirty="0">
                <a:solidFill>
                  <a:srgbClr val="004992"/>
                </a:solidFill>
                <a:latin typeface="Calibri Light"/>
              </a:rPr>
            </a:br>
            <a:r>
              <a:rPr lang="fr-CH" altLang="de-DE" sz="1800" b="0" dirty="0">
                <a:solidFill>
                  <a:srgbClr val="004992"/>
                </a:solidFill>
                <a:latin typeface="Calibri Light"/>
              </a:rPr>
              <a:t>(Carl </a:t>
            </a:r>
            <a:r>
              <a:rPr lang="fr-CH" altLang="de-DE" sz="1800" b="0" dirty="0" err="1">
                <a:solidFill>
                  <a:srgbClr val="004992"/>
                </a:solidFill>
                <a:latin typeface="Calibri Light"/>
              </a:rPr>
              <a:t>Spitzweg</a:t>
            </a:r>
            <a:r>
              <a:rPr lang="fr-CH" altLang="de-DE" sz="1800" b="0" dirty="0">
                <a:solidFill>
                  <a:srgbClr val="004992"/>
                </a:solidFill>
                <a:latin typeface="Calibri Light"/>
              </a:rPr>
              <a:t>, 1860)</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voisin maléfique</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Déménagement</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topographe</a:t>
            </a:r>
          </a:p>
        </p:txBody>
      </p:sp>
      <p:pic>
        <p:nvPicPr>
          <p:cNvPr id="7" name="Picture 1029" descr="205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24" y="1124712"/>
            <a:ext cx="3970792"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57</a:t>
            </a:fld>
            <a:endParaRPr lang="de-DE"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Corruption</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Messie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Impôt foncier</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noble et le boucanier</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58</a:t>
            </a:fld>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Corruption</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Messie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Impôt foncier </a:t>
            </a:r>
            <a:r>
              <a:rPr lang="fr-CH" altLang="de-DE" sz="1800" b="0" dirty="0">
                <a:solidFill>
                  <a:srgbClr val="004992"/>
                </a:solidFill>
                <a:latin typeface="Calibri Light"/>
              </a:rPr>
              <a:t>(</a:t>
            </a:r>
            <a:r>
              <a:rPr lang="fr-CH" altLang="de-DE" sz="1800" b="0" dirty="0" err="1">
                <a:solidFill>
                  <a:srgbClr val="004992"/>
                </a:solidFill>
                <a:latin typeface="Calibri Light"/>
              </a:rPr>
              <a:t>Tizian</a:t>
            </a:r>
            <a:r>
              <a:rPr lang="fr-CH" altLang="de-DE" sz="1800" b="0" dirty="0">
                <a:solidFill>
                  <a:srgbClr val="004992"/>
                </a:solidFill>
                <a:latin typeface="Calibri Light"/>
              </a:rPr>
              <a:t>, 1524)</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noble et le boucanier</a:t>
            </a:r>
          </a:p>
        </p:txBody>
      </p:sp>
      <p:pic>
        <p:nvPicPr>
          <p:cNvPr id="7" name="Picture 4" descr="titian-der-zinsgroschen-9701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337" y="1124712"/>
            <a:ext cx="3955566"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59</a:t>
            </a:fld>
            <a:endParaRPr lang="de-DE"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sursaut de l'ivrogne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a:t>
            </a:r>
            <a:r>
              <a:rPr lang="fr-CH" altLang="de-DE" sz="2400" b="0" dirty="0" err="1">
                <a:solidFill>
                  <a:srgbClr val="333333"/>
                </a:solidFill>
                <a:latin typeface="Calibri Light"/>
              </a:rPr>
              <a:t>ragoteuses</a:t>
            </a:r>
            <a:endParaRPr lang="fr-CH" altLang="de-DE" sz="2400" b="0" dirty="0">
              <a:solidFill>
                <a:srgbClr val="333333"/>
              </a:solidFill>
              <a:latin typeface="Calibri Light"/>
            </a:endParaRPr>
          </a:p>
          <a:p>
            <a:pPr marL="457200" lvl="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Invitation à danser</a:t>
            </a:r>
          </a:p>
          <a:p>
            <a:pPr marL="457200" lvl="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repas d‘enterrement</a:t>
            </a:r>
          </a:p>
        </p:txBody>
      </p:sp>
      <p:pic>
        <p:nvPicPr>
          <p:cNvPr id="8" name="Picture 7"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60</a:t>
            </a:fld>
            <a:endParaRPr lang="de-DE"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ufforderung_zum_tanz,Baumgartner; P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90" y="1664208"/>
            <a:ext cx="51284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p:cNvSpPr>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sursaut de l'ivrogne</a:t>
            </a:r>
          </a:p>
          <a:p>
            <a:pPr marL="45720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Les </a:t>
            </a:r>
            <a:r>
              <a:rPr lang="fr-CH" altLang="de-DE" sz="2400" b="0" dirty="0" err="1">
                <a:solidFill>
                  <a:srgbClr val="333333"/>
                </a:solidFill>
                <a:latin typeface="Calibri Light"/>
              </a:rPr>
              <a:t>ragoteuses</a:t>
            </a:r>
            <a:endParaRPr lang="fr-CH" altLang="de-DE" sz="2400" b="0" dirty="0">
              <a:solidFill>
                <a:srgbClr val="333333"/>
              </a:solidFill>
              <a:latin typeface="Calibri Light"/>
            </a:endParaRPr>
          </a:p>
          <a:p>
            <a:pPr marL="457200" lvl="0" indent="-457200"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Invitation à danser</a:t>
            </a:r>
            <a:br>
              <a:rPr lang="fr-CH" altLang="de-DE" sz="2400" b="0" dirty="0">
                <a:solidFill>
                  <a:srgbClr val="004992"/>
                </a:solidFill>
                <a:latin typeface="Calibri Light"/>
              </a:rPr>
            </a:br>
            <a:r>
              <a:rPr lang="fr-CH" altLang="de-DE" sz="1800" b="0" dirty="0">
                <a:solidFill>
                  <a:srgbClr val="004992"/>
                </a:solidFill>
                <a:latin typeface="Calibri Light"/>
              </a:rPr>
              <a:t>(Peter </a:t>
            </a:r>
            <a:r>
              <a:rPr lang="fr-CH" altLang="de-DE" sz="1800" b="0" dirty="0" err="1">
                <a:solidFill>
                  <a:srgbClr val="004992"/>
                </a:solidFill>
                <a:latin typeface="Calibri Light"/>
              </a:rPr>
              <a:t>Buamgartner</a:t>
            </a:r>
            <a:r>
              <a:rPr lang="fr-CH" altLang="de-DE" sz="1800" b="0" dirty="0">
                <a:solidFill>
                  <a:srgbClr val="004992"/>
                </a:solidFill>
                <a:latin typeface="Calibri Light"/>
              </a:rPr>
              <a:t>, 1834-1911)</a:t>
            </a:r>
          </a:p>
          <a:p>
            <a:pPr marL="457200" lvl="0" indent="-457200"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Le repas d‘enterrement</a:t>
            </a:r>
          </a:p>
        </p:txBody>
      </p:sp>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61</a:t>
            </a:fld>
            <a:endParaRPr lang="de-DE"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5"/>
          <p:cNvSpPr txBox="1">
            <a:spLocks noChangeArrowheads="1"/>
          </p:cNvSpPr>
          <p:nvPr/>
        </p:nvSpPr>
        <p:spPr bwMode="auto">
          <a:xfrm>
            <a:off x="6263640" y="2203703"/>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Témoins d'un meurtre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Le drame</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Au cinéma</a:t>
            </a:r>
          </a:p>
          <a:p>
            <a:pPr eaLnBrk="1" hangingPunct="1">
              <a:lnSpc>
                <a:spcPct val="105000"/>
              </a:lnSpc>
              <a:spcBef>
                <a:spcPts val="1999"/>
              </a:spcBef>
              <a:spcAft>
                <a:spcPts val="0"/>
              </a:spcAft>
              <a:buClr>
                <a:srgbClr val="333333"/>
              </a:buClr>
              <a:buFont typeface="WingDings"/>
              <a:buAutoNum type="alphaLcPeriod"/>
            </a:pPr>
            <a:r>
              <a:rPr lang="fr-CH" altLang="de-DE" sz="2400" b="0">
                <a:solidFill>
                  <a:srgbClr val="333333"/>
                </a:solidFill>
                <a:latin typeface="Calibri Light"/>
              </a:rPr>
              <a:t>La mariée en fuite</a:t>
            </a: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62</a:t>
            </a:fld>
            <a:endParaRPr lang="de-DE"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6263640" y="2203704"/>
            <a:ext cx="54864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marL="457200" indent="-457200"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Témoins d'un meurtre</a:t>
            </a:r>
          </a:p>
          <a:p>
            <a:pPr eaLnBrk="1" hangingPunct="1">
              <a:lnSpc>
                <a:spcPct val="105000"/>
              </a:lnSpc>
              <a:spcBef>
                <a:spcPts val="1999"/>
              </a:spcBef>
              <a:spcAft>
                <a:spcPts val="0"/>
              </a:spcAft>
              <a:buClr>
                <a:srgbClr val="004992"/>
              </a:buClr>
              <a:buFont typeface="WingDings"/>
              <a:buAutoNum type="alphaLcPeriod"/>
            </a:pPr>
            <a:r>
              <a:rPr lang="fr-CH" altLang="de-DE" sz="2400" b="0" dirty="0">
                <a:solidFill>
                  <a:srgbClr val="004992"/>
                </a:solidFill>
                <a:latin typeface="Calibri Light"/>
              </a:rPr>
              <a:t>Le drame</a:t>
            </a:r>
            <a:br>
              <a:rPr lang="fr-CH" altLang="de-DE" sz="2400" b="0" dirty="0">
                <a:solidFill>
                  <a:srgbClr val="004992"/>
                </a:solidFill>
                <a:latin typeface="Calibri Light"/>
              </a:rPr>
            </a:br>
            <a:r>
              <a:rPr lang="fr-CH" altLang="de-DE" sz="1800" b="0" dirty="0">
                <a:solidFill>
                  <a:srgbClr val="004992"/>
                </a:solidFill>
                <a:latin typeface="Calibri Light"/>
              </a:rPr>
              <a:t>(Daumier Honoré, 1831/32)</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Au cinéma</a:t>
            </a:r>
          </a:p>
          <a:p>
            <a:pPr eaLnBrk="1" hangingPunct="1">
              <a:lnSpc>
                <a:spcPct val="105000"/>
              </a:lnSpc>
              <a:spcBef>
                <a:spcPts val="1999"/>
              </a:spcBef>
              <a:spcAft>
                <a:spcPts val="0"/>
              </a:spcAft>
              <a:buClr>
                <a:srgbClr val="333333"/>
              </a:buClr>
              <a:buFont typeface="WingDings"/>
              <a:buAutoNum type="alphaLcPeriod"/>
            </a:pPr>
            <a:r>
              <a:rPr lang="fr-CH" altLang="de-DE" sz="2400" b="0" dirty="0">
                <a:solidFill>
                  <a:srgbClr val="333333"/>
                </a:solidFill>
                <a:latin typeface="Calibri Light"/>
              </a:rPr>
              <a:t>La mariée en fuite</a:t>
            </a:r>
          </a:p>
        </p:txBody>
      </p:sp>
      <p:pic>
        <p:nvPicPr>
          <p:cNvPr id="7" name="Picture 4" descr="Das D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80" y="1124711"/>
            <a:ext cx="5001881" cy="533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fr-FR"/>
              <a:t>Entraînement métacognitifs 7 – Sauter aux conclusions II</a:t>
            </a:r>
            <a:endParaRPr lang="de-DE" dirty="0"/>
          </a:p>
        </p:txBody>
      </p:sp>
      <p:sp>
        <p:nvSpPr>
          <p:cNvPr id="5" name="Slide Number Placeholder 4"/>
          <p:cNvSpPr>
            <a:spLocks noGrp="1"/>
          </p:cNvSpPr>
          <p:nvPr>
            <p:ph type="sldNum" sz="quarter" idx="12"/>
          </p:nvPr>
        </p:nvSpPr>
        <p:spPr/>
        <p:txBody>
          <a:bodyPr/>
          <a:lstStyle/>
          <a:p>
            <a:fld id="{9B00EF49-7894-4F53-A8DD-F7DB3BFC5032}" type="slidenum">
              <a:rPr lang="de-DE" smtClean="0"/>
              <a:pPr/>
              <a:t>63</a:t>
            </a:fld>
            <a:endParaRPr lang="de-DE"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a:solidFill>
                  <a:srgbClr val="004992"/>
                </a:solidFill>
                <a:latin typeface="Calibri Light"/>
              </a:rPr>
              <a:t>Transfert à la vie quotidienne</a:t>
            </a:r>
            <a:endParaRPr lang="en-US" sz="360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64</a:t>
            </a:fld>
            <a:endParaRPr lang="de-DE"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a:solidFill>
                  <a:srgbClr val="004992"/>
                </a:solidFill>
                <a:latin typeface="Calibri Light"/>
              </a:rPr>
              <a:t>Transfert à la vie quotidienne</a:t>
            </a:r>
            <a:endParaRPr lang="en-US" sz="360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en balbutiant: </a:t>
            </a:r>
            <a:r>
              <a:rPr lang="fr-CH" altLang="de-DE" i="1" dirty="0">
                <a:solidFill>
                  <a:srgbClr val="004992"/>
                </a:solidFill>
                <a:latin typeface="Calibri Light"/>
                <a:cs typeface="Times New Roman" panose="02020603050405020304" pitchFamily="18" charset="0"/>
              </a:rPr>
              <a:t>saoul?</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Mieux vaut attendre: </a:t>
            </a:r>
            <a:r>
              <a:rPr lang="fr-CH" altLang="de-DE" dirty="0" err="1">
                <a:solidFill>
                  <a:srgbClr val="333333"/>
                </a:solidFill>
                <a:latin typeface="Calibri Light"/>
                <a:cs typeface="Times New Roman" panose="02020603050405020304" pitchFamily="18" charset="0"/>
              </a:rPr>
              <a:t>sent-il</a:t>
            </a:r>
            <a:r>
              <a:rPr lang="fr-CH" altLang="de-DE" dirty="0">
                <a:solidFill>
                  <a:srgbClr val="333333"/>
                </a:solidFill>
                <a:latin typeface="Calibri Light"/>
                <a:cs typeface="Times New Roman" panose="02020603050405020304" pitchFamily="18" charset="0"/>
              </a:rPr>
              <a:t> l'alcool, </a:t>
            </a:r>
            <a:r>
              <a:rPr lang="fr-CH" altLang="de-DE" dirty="0" err="1">
                <a:solidFill>
                  <a:srgbClr val="333333"/>
                </a:solidFill>
                <a:latin typeface="Calibri Light"/>
                <a:cs typeface="Times New Roman" panose="02020603050405020304" pitchFamily="18" charset="0"/>
              </a:rPr>
              <a:t>sort-il</a:t>
            </a:r>
            <a:r>
              <a:rPr lang="fr-CH" altLang="de-DE" dirty="0">
                <a:solidFill>
                  <a:srgbClr val="333333"/>
                </a:solidFill>
                <a:latin typeface="Calibri Light"/>
                <a:cs typeface="Times New Roman" panose="02020603050405020304" pitchFamily="18" charset="0"/>
              </a:rPr>
              <a:t> d'un bar? etc. (la personne pourrait avoir eu une attaque d‘apoplexie, des troubles du langage).</a:t>
            </a: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65</a:t>
            </a:fld>
            <a:endParaRPr lang="de-DE" dirty="0"/>
          </a:p>
        </p:txBody>
      </p:sp>
    </p:spTree>
    <p:extLst>
      <p:ext uri="{BB962C8B-B14F-4D97-AF65-F5344CB8AC3E}">
        <p14:creationId xmlns:p14="http://schemas.microsoft.com/office/powerpoint/2010/main" val="15639273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a:solidFill>
                  <a:srgbClr val="004992"/>
                </a:solidFill>
                <a:latin typeface="Calibri Light"/>
              </a:rPr>
              <a:t>Transfert à la vie quotidienne</a:t>
            </a:r>
            <a:endParaRPr lang="en-US" sz="360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en balbutiant: </a:t>
            </a:r>
            <a:r>
              <a:rPr lang="fr-CH" altLang="de-DE" i="1" dirty="0">
                <a:solidFill>
                  <a:srgbClr val="004992"/>
                </a:solidFill>
                <a:latin typeface="Calibri Light"/>
                <a:cs typeface="Times New Roman" panose="02020603050405020304" pitchFamily="18" charset="0"/>
              </a:rPr>
              <a:t>saoul?</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Mieux vaut attendre: </a:t>
            </a:r>
            <a:r>
              <a:rPr lang="fr-CH" altLang="de-DE" dirty="0" err="1">
                <a:solidFill>
                  <a:srgbClr val="333333"/>
                </a:solidFill>
                <a:latin typeface="Calibri Light"/>
                <a:cs typeface="Times New Roman" panose="02020603050405020304" pitchFamily="18" charset="0"/>
              </a:rPr>
              <a:t>sent-il</a:t>
            </a:r>
            <a:r>
              <a:rPr lang="fr-CH" altLang="de-DE" dirty="0">
                <a:solidFill>
                  <a:srgbClr val="333333"/>
                </a:solidFill>
                <a:latin typeface="Calibri Light"/>
                <a:cs typeface="Times New Roman" panose="02020603050405020304" pitchFamily="18" charset="0"/>
              </a:rPr>
              <a:t> l'alcool, </a:t>
            </a:r>
            <a:r>
              <a:rPr lang="fr-CH" altLang="de-DE" dirty="0" err="1">
                <a:solidFill>
                  <a:srgbClr val="333333"/>
                </a:solidFill>
                <a:latin typeface="Calibri Light"/>
                <a:cs typeface="Times New Roman" panose="02020603050405020304" pitchFamily="18" charset="0"/>
              </a:rPr>
              <a:t>sort-il</a:t>
            </a:r>
            <a:r>
              <a:rPr lang="fr-CH" altLang="de-DE" dirty="0">
                <a:solidFill>
                  <a:srgbClr val="333333"/>
                </a:solidFill>
                <a:latin typeface="Calibri Light"/>
                <a:cs typeface="Times New Roman" panose="02020603050405020304" pitchFamily="18" charset="0"/>
              </a:rPr>
              <a:t> d'un bar? etc. (la personne pourrait avoir eu une attaque d‘apoplexie, des troubles du langage).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Danger d'un jugement erroné, si l‘on prend une décision hâtive!</a:t>
            </a: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66</a:t>
            </a:fld>
            <a:endParaRPr lang="de-DE" dirty="0"/>
          </a:p>
        </p:txBody>
      </p:sp>
    </p:spTree>
    <p:extLst>
      <p:ext uri="{BB962C8B-B14F-4D97-AF65-F5344CB8AC3E}">
        <p14:creationId xmlns:p14="http://schemas.microsoft.com/office/powerpoint/2010/main" val="17460939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a:solidFill>
                  <a:srgbClr val="004992"/>
                </a:solidFill>
                <a:latin typeface="Calibri Light"/>
              </a:rPr>
              <a:t>Transfert à la vie quotidienne</a:t>
            </a:r>
            <a:endParaRPr lang="en-US" sz="360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en balbutiant: </a:t>
            </a:r>
            <a:r>
              <a:rPr lang="fr-CH" altLang="de-DE" i="1" dirty="0">
                <a:solidFill>
                  <a:srgbClr val="004992"/>
                </a:solidFill>
                <a:latin typeface="Calibri Light"/>
                <a:cs typeface="Times New Roman" panose="02020603050405020304" pitchFamily="18" charset="0"/>
              </a:rPr>
              <a:t>saoul?</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Mieux vaut attendre: </a:t>
            </a:r>
            <a:r>
              <a:rPr lang="fr-CH" altLang="de-DE" dirty="0" err="1">
                <a:solidFill>
                  <a:srgbClr val="333333"/>
                </a:solidFill>
                <a:latin typeface="Calibri Light"/>
                <a:cs typeface="Times New Roman" panose="02020603050405020304" pitchFamily="18" charset="0"/>
              </a:rPr>
              <a:t>sent-il</a:t>
            </a:r>
            <a:r>
              <a:rPr lang="fr-CH" altLang="de-DE" dirty="0">
                <a:solidFill>
                  <a:srgbClr val="333333"/>
                </a:solidFill>
                <a:latin typeface="Calibri Light"/>
                <a:cs typeface="Times New Roman" panose="02020603050405020304" pitchFamily="18" charset="0"/>
              </a:rPr>
              <a:t> l'alcool, </a:t>
            </a:r>
            <a:r>
              <a:rPr lang="fr-CH" altLang="de-DE" dirty="0" err="1">
                <a:solidFill>
                  <a:srgbClr val="333333"/>
                </a:solidFill>
                <a:latin typeface="Calibri Light"/>
                <a:cs typeface="Times New Roman" panose="02020603050405020304" pitchFamily="18" charset="0"/>
              </a:rPr>
              <a:t>sort-il</a:t>
            </a:r>
            <a:r>
              <a:rPr lang="fr-CH" altLang="de-DE" dirty="0">
                <a:solidFill>
                  <a:srgbClr val="333333"/>
                </a:solidFill>
                <a:latin typeface="Calibri Light"/>
                <a:cs typeface="Times New Roman" panose="02020603050405020304" pitchFamily="18" charset="0"/>
              </a:rPr>
              <a:t> d'un bar? etc. (la personne pourrait avoir eu une attaque d‘apoplexie, des troubles du langage).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Danger d'un jugement erroné, si l‘on prend une décision hâtive!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Pour des choses moins importantes, il ne faut pas hésiter à prendre des décisions rapides (marque de yogourt, type de gâteau pour le café, les chiffres au loto,…).</a:t>
            </a: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67</a:t>
            </a:fld>
            <a:endParaRPr lang="de-DE" dirty="0"/>
          </a:p>
        </p:txBody>
      </p:sp>
    </p:spTree>
    <p:extLst>
      <p:ext uri="{BB962C8B-B14F-4D97-AF65-F5344CB8AC3E}">
        <p14:creationId xmlns:p14="http://schemas.microsoft.com/office/powerpoint/2010/main" val="37033111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a:solidFill>
                  <a:srgbClr val="004992"/>
                </a:solidFill>
                <a:latin typeface="Calibri Light"/>
              </a:rPr>
              <a:t>Transfert à la vie quotidienne</a:t>
            </a:r>
            <a:endParaRPr lang="en-US" sz="360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en balbutiant: </a:t>
            </a:r>
            <a:r>
              <a:rPr lang="fr-CH" altLang="de-DE" i="1" dirty="0">
                <a:solidFill>
                  <a:srgbClr val="004992"/>
                </a:solidFill>
                <a:latin typeface="Calibri Light"/>
                <a:cs typeface="Times New Roman" panose="02020603050405020304" pitchFamily="18" charset="0"/>
              </a:rPr>
              <a:t>saoul?</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Mieux vaut attendre: </a:t>
            </a:r>
            <a:r>
              <a:rPr lang="fr-CH" altLang="de-DE" dirty="0" err="1">
                <a:solidFill>
                  <a:srgbClr val="333333"/>
                </a:solidFill>
                <a:latin typeface="Calibri Light"/>
                <a:cs typeface="Times New Roman" panose="02020603050405020304" pitchFamily="18" charset="0"/>
              </a:rPr>
              <a:t>sent-il</a:t>
            </a:r>
            <a:r>
              <a:rPr lang="fr-CH" altLang="de-DE" dirty="0">
                <a:solidFill>
                  <a:srgbClr val="333333"/>
                </a:solidFill>
                <a:latin typeface="Calibri Light"/>
                <a:cs typeface="Times New Roman" panose="02020603050405020304" pitchFamily="18" charset="0"/>
              </a:rPr>
              <a:t> l'alcool, </a:t>
            </a:r>
            <a:r>
              <a:rPr lang="fr-CH" altLang="de-DE" dirty="0" err="1">
                <a:solidFill>
                  <a:srgbClr val="333333"/>
                </a:solidFill>
                <a:latin typeface="Calibri Light"/>
                <a:cs typeface="Times New Roman" panose="02020603050405020304" pitchFamily="18" charset="0"/>
              </a:rPr>
              <a:t>sort-il</a:t>
            </a:r>
            <a:r>
              <a:rPr lang="fr-CH" altLang="de-DE" dirty="0">
                <a:solidFill>
                  <a:srgbClr val="333333"/>
                </a:solidFill>
                <a:latin typeface="Calibri Light"/>
                <a:cs typeface="Times New Roman" panose="02020603050405020304" pitchFamily="18" charset="0"/>
              </a:rPr>
              <a:t> d'un bar? etc. (la personne pourrait avoir eu une attaque d‘apoplexie, des troubles du langage).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Danger d'un jugement erroné, si l‘on prend une décision hâtive!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Pour des choses moins importantes, il ne faut pas hésiter à prendre des décisions rapides (marque de yogourt, type de gâteau pour le café, les chiffres au loto,…).</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L’erreur est humaine; il faut envisager l’éventualité de se tromper.</a:t>
            </a: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68</a:t>
            </a:fld>
            <a:endParaRPr lang="de-DE" dirty="0"/>
          </a:p>
        </p:txBody>
      </p:sp>
    </p:spTree>
    <p:extLst>
      <p:ext uri="{BB962C8B-B14F-4D97-AF65-F5344CB8AC3E}">
        <p14:creationId xmlns:p14="http://schemas.microsoft.com/office/powerpoint/2010/main" val="33094230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sz="3600">
                <a:solidFill>
                  <a:srgbClr val="004992"/>
                </a:solidFill>
                <a:latin typeface="Calibri Light"/>
              </a:rPr>
              <a:t>Transfert à la vie quotidienne</a:t>
            </a:r>
            <a:endParaRPr lang="en-US" sz="3600">
              <a:solidFill>
                <a:srgbClr val="004992"/>
              </a:solidFill>
              <a:latin typeface="Calibri Light"/>
            </a:endParaRPr>
          </a:p>
        </p:txBody>
      </p:sp>
      <p:sp>
        <p:nvSpPr>
          <p:cNvPr id="4" name="Content Placeholder 3"/>
          <p:cNvSpPr>
            <a:spLocks noGrp="1"/>
          </p:cNvSpPr>
          <p:nvPr>
            <p:ph idx="1"/>
          </p:nvPr>
        </p:nvSpPr>
        <p:spPr/>
        <p:txBody>
          <a:bodyPr/>
          <a:lstStyle/>
          <a:p>
            <a:pPr lvl="0" defTabSz="914377">
              <a:lnSpc>
                <a:spcPct val="100000"/>
              </a:lnSpc>
              <a:spcBef>
                <a:spcPts val="1200"/>
              </a:spcBef>
              <a:buClr>
                <a:srgbClr val="000000"/>
              </a:buClr>
            </a:pPr>
            <a:r>
              <a:rPr lang="fr-CH" altLang="de-DE" sz="2400" b="1" dirty="0">
                <a:solidFill>
                  <a:srgbClr val="333333"/>
                </a:solidFill>
                <a:latin typeface="Calibri Light"/>
                <a:ea typeface="+mj-ea"/>
                <a:cs typeface="+mj-cs"/>
              </a:rPr>
              <a:t>Buts de l'apprentissage: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Lors de décisions importantes et lourdes en conséquences, nous ne devrions pas agir à la hâte mais chercher de plus amples informations (miser sur des choses sûres).</a:t>
            </a:r>
          </a:p>
          <a:p>
            <a:pPr marL="285750" lvl="0" indent="-285750" defTabSz="914400" fontAlgn="base">
              <a:lnSpc>
                <a:spcPct val="100000"/>
              </a:lnSpc>
              <a:spcBef>
                <a:spcPts val="1200"/>
              </a:spcBef>
              <a:buClr>
                <a:srgbClr val="000000"/>
              </a:buClr>
              <a:buFont typeface="WingDings"/>
              <a:buChar char=""/>
            </a:pPr>
            <a:r>
              <a:rPr lang="fr-CH" altLang="de-DE" dirty="0">
                <a:solidFill>
                  <a:srgbClr val="004992"/>
                </a:solidFill>
                <a:latin typeface="Calibri Light"/>
                <a:cs typeface="Times New Roman" panose="02020603050405020304" pitchFamily="18" charset="0"/>
              </a:rPr>
              <a:t>Exemple: </a:t>
            </a:r>
            <a:r>
              <a:rPr lang="fr-CH" altLang="de-DE" dirty="0">
                <a:solidFill>
                  <a:srgbClr val="333333"/>
                </a:solidFill>
                <a:latin typeface="Calibri Light"/>
                <a:cs typeface="Times New Roman" panose="02020603050405020304" pitchFamily="18" charset="0"/>
              </a:rPr>
              <a:t>quelqu'un parle en balbutiant: </a:t>
            </a:r>
            <a:r>
              <a:rPr lang="fr-CH" altLang="de-DE" i="1" dirty="0">
                <a:solidFill>
                  <a:srgbClr val="004992"/>
                </a:solidFill>
                <a:latin typeface="Calibri Light"/>
                <a:cs typeface="Times New Roman" panose="02020603050405020304" pitchFamily="18" charset="0"/>
              </a:rPr>
              <a:t>saoul?</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Mieux vaut attendre: </a:t>
            </a:r>
            <a:r>
              <a:rPr lang="fr-CH" altLang="de-DE" dirty="0" err="1">
                <a:solidFill>
                  <a:srgbClr val="333333"/>
                </a:solidFill>
                <a:latin typeface="Calibri Light"/>
                <a:cs typeface="Times New Roman" panose="02020603050405020304" pitchFamily="18" charset="0"/>
              </a:rPr>
              <a:t>sent-il</a:t>
            </a:r>
            <a:r>
              <a:rPr lang="fr-CH" altLang="de-DE" dirty="0">
                <a:solidFill>
                  <a:srgbClr val="333333"/>
                </a:solidFill>
                <a:latin typeface="Calibri Light"/>
                <a:cs typeface="Times New Roman" panose="02020603050405020304" pitchFamily="18" charset="0"/>
              </a:rPr>
              <a:t> l'alcool, </a:t>
            </a:r>
            <a:r>
              <a:rPr lang="fr-CH" altLang="de-DE" dirty="0" err="1">
                <a:solidFill>
                  <a:srgbClr val="333333"/>
                </a:solidFill>
                <a:latin typeface="Calibri Light"/>
                <a:cs typeface="Times New Roman" panose="02020603050405020304" pitchFamily="18" charset="0"/>
              </a:rPr>
              <a:t>sort-il</a:t>
            </a:r>
            <a:r>
              <a:rPr lang="fr-CH" altLang="de-DE" dirty="0">
                <a:solidFill>
                  <a:srgbClr val="333333"/>
                </a:solidFill>
                <a:latin typeface="Calibri Light"/>
                <a:cs typeface="Times New Roman" panose="02020603050405020304" pitchFamily="18" charset="0"/>
              </a:rPr>
              <a:t> d'un bar? etc. (la personne pourrait avoir eu une attaque d‘apoplexie, des troubles du langage).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Danger d'un jugement erroné, si l‘on prend une décision hâtive!</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Pour des choses moins importantes, il ne faut pas hésiter à prendre des décisions rapides (marque de yogourt, type de gâteau pour le café, les chiffres au loto,…).</a:t>
            </a:r>
          </a:p>
          <a:p>
            <a:pPr marL="285750" lvl="0" indent="-285750" defTabSz="914400" fontAlgn="base">
              <a:lnSpc>
                <a:spcPct val="100000"/>
              </a:lnSpc>
              <a:spcBef>
                <a:spcPts val="1200"/>
              </a:spcBef>
              <a:buClr>
                <a:srgbClr val="000000"/>
              </a:buClr>
              <a:buFont typeface="WingDings"/>
              <a:buChar char=""/>
            </a:pPr>
            <a:r>
              <a:rPr lang="fr-CH" altLang="de-DE" dirty="0">
                <a:solidFill>
                  <a:srgbClr val="333333"/>
                </a:solidFill>
                <a:latin typeface="Calibri Light"/>
                <a:cs typeface="Times New Roman" panose="02020603050405020304" pitchFamily="18" charset="0"/>
              </a:rPr>
              <a:t>L’erreur est humaine; il faut envisager l’éventualité de se tromper.</a:t>
            </a:r>
          </a:p>
          <a:p>
            <a:pPr marL="285750" lvl="0" indent="-285750" defTabSz="914400" fontAlgn="base">
              <a:lnSpc>
                <a:spcPct val="100000"/>
              </a:lnSpc>
              <a:spcBef>
                <a:spcPts val="1200"/>
              </a:spcBef>
              <a:buClr>
                <a:srgbClr val="000000"/>
              </a:buClr>
              <a:buFont typeface="WingDings"/>
              <a:buChar char=""/>
            </a:pPr>
            <a:r>
              <a:rPr lang="fr-FR" altLang="de-DE" dirty="0">
                <a:solidFill>
                  <a:srgbClr val="333333"/>
                </a:solidFill>
                <a:latin typeface="Calibri Light"/>
                <a:cs typeface="Times New Roman" panose="02020603050405020304" pitchFamily="18" charset="0"/>
              </a:rPr>
              <a:t>Basez vos décisions importantes sur des faits solides. Les préjugés rapides </a:t>
            </a:r>
            <a:r>
              <a:rPr lang="fr-FR" altLang="de-DE">
                <a:solidFill>
                  <a:srgbClr val="333333"/>
                </a:solidFill>
                <a:latin typeface="Calibri Light"/>
                <a:cs typeface="Times New Roman" panose="02020603050405020304" pitchFamily="18" charset="0"/>
              </a:rPr>
              <a:t>sont “mauvais conseillers.” </a:t>
            </a:r>
            <a:r>
              <a:rPr lang="fr-FR" altLang="de-DE" dirty="0">
                <a:solidFill>
                  <a:srgbClr val="333333"/>
                </a:solidFill>
                <a:latin typeface="Calibri Light"/>
                <a:cs typeface="Times New Roman" panose="02020603050405020304" pitchFamily="18" charset="0"/>
              </a:rPr>
              <a:t>Il faut toujours considérer les conséquences d'une erreur de jugement.</a:t>
            </a:r>
            <a:endParaRPr lang="en-US" dirty="0">
              <a:latin typeface="Calibri Light"/>
            </a:endParaRP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69</a:t>
            </a:fld>
            <a:endParaRPr lang="de-DE" dirty="0"/>
          </a:p>
        </p:txBody>
      </p:sp>
    </p:spTree>
    <p:extLst>
      <p:ext uri="{BB962C8B-B14F-4D97-AF65-F5344CB8AC3E}">
        <p14:creationId xmlns:p14="http://schemas.microsoft.com/office/powerpoint/2010/main" val="12129692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solidFill>
                  <a:srgbClr val="004992"/>
                </a:solidFill>
                <a:latin typeface="Calibri Light"/>
              </a:rPr>
              <a:t>Quel rapport avec la psychose?</a:t>
            </a:r>
            <a:endParaRPr lang="fr-FR" altLang="de-DE" sz="3600" dirty="0">
              <a:solidFill>
                <a:srgbClr val="004992"/>
              </a:solidFill>
              <a:latin typeface="Calibri Light"/>
            </a:endParaRPr>
          </a:p>
        </p:txBody>
      </p:sp>
      <p:sp>
        <p:nvSpPr>
          <p:cNvPr id="4" name="Content Placeholder 3"/>
          <p:cNvSpPr>
            <a:spLocks noGrp="1"/>
          </p:cNvSpPr>
          <p:nvPr>
            <p:ph idx="1"/>
          </p:nvPr>
        </p:nvSpPr>
        <p:spPr/>
        <p:txBody>
          <a:bodyPr/>
          <a:lstStyle/>
          <a:p>
            <a:r>
              <a:rPr lang="fr-FR" sz="2400" dirty="0">
                <a:solidFill>
                  <a:srgbClr val="333333"/>
                </a:solidFill>
                <a:latin typeface="Calibri Light"/>
              </a:rPr>
              <a:t>Beaucoup de gens souffrant d’une psychose (mais pas toutes!) ont tendance à sauter aux conclusions et à former des jugements extrêmes. Lorsqu’on est sous pression et qu’on veut décompresser, il est particulièrement tentant de chercher des explications simples.</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70</a:t>
            </a:fld>
            <a:endParaRPr lang="de-DE" dirty="0"/>
          </a:p>
        </p:txBody>
      </p:sp>
    </p:spTree>
    <p:extLst>
      <p:ext uri="{BB962C8B-B14F-4D97-AF65-F5344CB8AC3E}">
        <p14:creationId xmlns:p14="http://schemas.microsoft.com/office/powerpoint/2010/main" val="35744000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solidFill>
                  <a:srgbClr val="004992"/>
                </a:solidFill>
                <a:latin typeface="Calibri Light"/>
              </a:rPr>
              <a:t>Quel rapport avec la psychose?</a:t>
            </a:r>
            <a:endParaRPr lang="fr-FR" altLang="de-DE" sz="3600" dirty="0">
              <a:solidFill>
                <a:srgbClr val="004992"/>
              </a:solidFill>
              <a:latin typeface="Calibri Light"/>
            </a:endParaRPr>
          </a:p>
        </p:txBody>
      </p:sp>
      <p:sp>
        <p:nvSpPr>
          <p:cNvPr id="4" name="Content Placeholder 3"/>
          <p:cNvSpPr>
            <a:spLocks noGrp="1"/>
          </p:cNvSpPr>
          <p:nvPr>
            <p:ph idx="1"/>
          </p:nvPr>
        </p:nvSpPr>
        <p:spPr/>
        <p:txBody>
          <a:bodyPr/>
          <a:lstStyle/>
          <a:p>
            <a:r>
              <a:rPr lang="fr-FR" sz="2400" dirty="0">
                <a:solidFill>
                  <a:srgbClr val="333333"/>
                </a:solidFill>
                <a:latin typeface="Calibri Light"/>
              </a:rPr>
              <a:t>Beaucoup de gens souffrant d’une psychose (mais pas toutes!) ont tendance à sauter aux conclusions et à former des jugements extrêmes. Lorsqu’on est sous pression et qu’on veut décompresser, il est particulièrement tentant de chercher des explications simples.</a:t>
            </a:r>
          </a:p>
          <a:p>
            <a:pPr>
              <a:lnSpc>
                <a:spcPct val="100000"/>
              </a:lnSpc>
              <a:spcBef>
                <a:spcPts val="1200"/>
              </a:spcBef>
            </a:pPr>
            <a:r>
              <a:rPr lang="fr-FR" sz="2000" dirty="0">
                <a:solidFill>
                  <a:srgbClr val="004992"/>
                </a:solidFill>
                <a:latin typeface="Calibri Light"/>
              </a:rPr>
              <a:t>Exemple: </a:t>
            </a:r>
            <a:r>
              <a:rPr lang="fr-FR" sz="2000" dirty="0" err="1">
                <a:solidFill>
                  <a:srgbClr val="333333"/>
                </a:solidFill>
                <a:latin typeface="Calibri Light"/>
              </a:rPr>
              <a:t>Eric</a:t>
            </a:r>
            <a:r>
              <a:rPr lang="fr-FR" sz="2000" dirty="0">
                <a:solidFill>
                  <a:srgbClr val="333333"/>
                </a:solidFill>
                <a:latin typeface="Calibri Light"/>
              </a:rPr>
              <a:t> aimerait aller à l‘Université en voiture, mais il ne trouve pas ses clés de contact. Il pense que le concierge les a prises, pour qu'il ne puisse pas se rendre au cours.</a:t>
            </a:r>
          </a:p>
          <a:p>
            <a:pPr>
              <a:lnSpc>
                <a:spcPct val="100000"/>
              </a:lnSpc>
              <a:spcBef>
                <a:spcPts val="1200"/>
              </a:spcBef>
            </a:pPr>
            <a:r>
              <a:rPr lang="fr-FR" sz="2000" dirty="0">
                <a:solidFill>
                  <a:srgbClr val="004992"/>
                </a:solidFill>
                <a:latin typeface="Calibri Light"/>
              </a:rPr>
              <a:t>Contexte: </a:t>
            </a:r>
            <a:r>
              <a:rPr lang="fr-FR" sz="2000" dirty="0" err="1">
                <a:solidFill>
                  <a:srgbClr val="333333"/>
                </a:solidFill>
                <a:latin typeface="Calibri Light"/>
              </a:rPr>
              <a:t>Eric</a:t>
            </a:r>
            <a:r>
              <a:rPr lang="fr-FR" sz="2000" dirty="0">
                <a:solidFill>
                  <a:srgbClr val="333333"/>
                </a:solidFill>
                <a:latin typeface="Calibri Light"/>
              </a:rPr>
              <a:t> est convaincu qu'on veut le chasser de l‘Université.</a:t>
            </a:r>
          </a:p>
          <a:p>
            <a:pPr>
              <a:lnSpc>
                <a:spcPct val="100000"/>
              </a:lnSpc>
              <a:spcBef>
                <a:spcPts val="1200"/>
              </a:spcBef>
            </a:pPr>
            <a:r>
              <a:rPr lang="fr-FR" sz="2000" dirty="0">
                <a:solidFill>
                  <a:srgbClr val="004992"/>
                </a:solidFill>
                <a:latin typeface="Calibri Light"/>
              </a:rPr>
              <a:t>Mais: </a:t>
            </a:r>
            <a:r>
              <a:rPr lang="fr-FR" sz="2000" dirty="0">
                <a:solidFill>
                  <a:srgbClr val="333333"/>
                </a:solidFill>
                <a:latin typeface="Calibri Light"/>
              </a:rPr>
              <a:t>quel est l'intérêt du concierge à le voir chassé de l’Université? Comment </a:t>
            </a:r>
            <a:r>
              <a:rPr lang="fr-FR" sz="2000" dirty="0" err="1">
                <a:solidFill>
                  <a:srgbClr val="333333"/>
                </a:solidFill>
                <a:latin typeface="Calibri Light"/>
              </a:rPr>
              <a:t>a-t-il</a:t>
            </a:r>
            <a:r>
              <a:rPr lang="fr-FR" sz="2000" dirty="0">
                <a:solidFill>
                  <a:srgbClr val="333333"/>
                </a:solidFill>
                <a:latin typeface="Calibri Light"/>
              </a:rPr>
              <a:t> pu se procurer ses clés? </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71</a:t>
            </a:fld>
            <a:endParaRPr lang="de-DE" dirty="0"/>
          </a:p>
        </p:txBody>
      </p:sp>
    </p:spTree>
    <p:extLst>
      <p:ext uri="{BB962C8B-B14F-4D97-AF65-F5344CB8AC3E}">
        <p14:creationId xmlns:p14="http://schemas.microsoft.com/office/powerpoint/2010/main" val="33893150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altLang="de-DE" sz="3600">
                <a:solidFill>
                  <a:srgbClr val="004992"/>
                </a:solidFill>
                <a:latin typeface="Calibri Light"/>
              </a:rPr>
              <a:t>Quel rapport avec la psychose?</a:t>
            </a:r>
            <a:endParaRPr lang="fr-FR" altLang="de-DE" sz="3600" dirty="0">
              <a:solidFill>
                <a:srgbClr val="004992"/>
              </a:solidFill>
              <a:latin typeface="Calibri Light"/>
            </a:endParaRPr>
          </a:p>
        </p:txBody>
      </p:sp>
      <p:sp>
        <p:nvSpPr>
          <p:cNvPr id="4" name="Content Placeholder 3"/>
          <p:cNvSpPr>
            <a:spLocks noGrp="1"/>
          </p:cNvSpPr>
          <p:nvPr>
            <p:ph idx="1"/>
          </p:nvPr>
        </p:nvSpPr>
        <p:spPr/>
        <p:txBody>
          <a:bodyPr/>
          <a:lstStyle/>
          <a:p>
            <a:r>
              <a:rPr lang="fr-FR" sz="2400" dirty="0">
                <a:solidFill>
                  <a:srgbClr val="333333"/>
                </a:solidFill>
                <a:latin typeface="Calibri Light"/>
              </a:rPr>
              <a:t>Beaucoup de gens souffrant d’une psychose (mais pas toutes!) ont tendance à sauter aux conclusions et à former des jugements extrêmes. Lorsqu’on est sous pression et qu’on veut décompresser, il est particulièrement tentant de chercher des explications simples.</a:t>
            </a:r>
          </a:p>
          <a:p>
            <a:pPr>
              <a:lnSpc>
                <a:spcPct val="100000"/>
              </a:lnSpc>
              <a:spcBef>
                <a:spcPts val="1200"/>
              </a:spcBef>
            </a:pPr>
            <a:r>
              <a:rPr lang="fr-FR" sz="2000" dirty="0">
                <a:solidFill>
                  <a:srgbClr val="004992"/>
                </a:solidFill>
                <a:latin typeface="Calibri Light"/>
              </a:rPr>
              <a:t>Exemple: </a:t>
            </a:r>
            <a:r>
              <a:rPr lang="fr-FR" sz="2000" dirty="0" err="1">
                <a:solidFill>
                  <a:srgbClr val="333333"/>
                </a:solidFill>
                <a:latin typeface="Calibri Light"/>
              </a:rPr>
              <a:t>Eric</a:t>
            </a:r>
            <a:r>
              <a:rPr lang="fr-FR" sz="2000" dirty="0">
                <a:solidFill>
                  <a:srgbClr val="333333"/>
                </a:solidFill>
                <a:latin typeface="Calibri Light"/>
              </a:rPr>
              <a:t> aimerait aller à l‘Université en voiture, mais il ne trouve pas ses clés de contact. Il pense que le concierge les a prises, pour qu'il ne puisse pas se rendre au cours.</a:t>
            </a:r>
          </a:p>
          <a:p>
            <a:pPr>
              <a:lnSpc>
                <a:spcPct val="100000"/>
              </a:lnSpc>
              <a:spcBef>
                <a:spcPts val="1200"/>
              </a:spcBef>
            </a:pPr>
            <a:r>
              <a:rPr lang="fr-FR" sz="2000" dirty="0">
                <a:solidFill>
                  <a:srgbClr val="004992"/>
                </a:solidFill>
                <a:latin typeface="Calibri Light"/>
              </a:rPr>
              <a:t>Contexte: </a:t>
            </a:r>
            <a:r>
              <a:rPr lang="fr-FR" sz="2000" dirty="0" err="1">
                <a:solidFill>
                  <a:srgbClr val="333333"/>
                </a:solidFill>
                <a:latin typeface="Calibri Light"/>
              </a:rPr>
              <a:t>Eric</a:t>
            </a:r>
            <a:r>
              <a:rPr lang="fr-FR" sz="2000" dirty="0">
                <a:solidFill>
                  <a:srgbClr val="333333"/>
                </a:solidFill>
                <a:latin typeface="Calibri Light"/>
              </a:rPr>
              <a:t> est convaincu qu'on veut le chasser de l‘Université.</a:t>
            </a:r>
          </a:p>
          <a:p>
            <a:pPr>
              <a:lnSpc>
                <a:spcPct val="100000"/>
              </a:lnSpc>
              <a:spcBef>
                <a:spcPts val="1200"/>
              </a:spcBef>
            </a:pPr>
            <a:r>
              <a:rPr lang="fr-FR" sz="2000" dirty="0">
                <a:solidFill>
                  <a:srgbClr val="004992"/>
                </a:solidFill>
                <a:latin typeface="Calibri Light"/>
              </a:rPr>
              <a:t>Mais: </a:t>
            </a:r>
            <a:r>
              <a:rPr lang="fr-FR" sz="2000" dirty="0">
                <a:solidFill>
                  <a:srgbClr val="333333"/>
                </a:solidFill>
                <a:latin typeface="Calibri Light"/>
              </a:rPr>
              <a:t>quel est l'intérêt du concierge à le voir chassé de l’Université? Comment </a:t>
            </a:r>
            <a:r>
              <a:rPr lang="fr-FR" sz="2000" dirty="0" err="1">
                <a:solidFill>
                  <a:srgbClr val="333333"/>
                </a:solidFill>
                <a:latin typeface="Calibri Light"/>
              </a:rPr>
              <a:t>a-t-il</a:t>
            </a:r>
            <a:r>
              <a:rPr lang="fr-FR" sz="2000" dirty="0">
                <a:solidFill>
                  <a:srgbClr val="333333"/>
                </a:solidFill>
                <a:latin typeface="Calibri Light"/>
              </a:rPr>
              <a:t> pu se procurer ses clés? </a:t>
            </a:r>
          </a:p>
          <a:p>
            <a:r>
              <a:rPr lang="fr-FR" sz="2400" dirty="0">
                <a:solidFill>
                  <a:srgbClr val="333333"/>
                </a:solidFill>
                <a:latin typeface="Calibri Light"/>
              </a:rPr>
              <a:t>Avant de porter de graves accusations, vous devriez collecter de l’information à partir des sources les plus nombreuses possible et discuter différentes explications avec les personnes en qui vous avez confiance.</a:t>
            </a:r>
            <a:endParaRPr lang="en-US" sz="2400" dirty="0">
              <a:solidFill>
                <a:srgbClr val="333333"/>
              </a:solidFill>
              <a:latin typeface="Calibri Light"/>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72</a:t>
            </a:fld>
            <a:endParaRPr lang="de-DE" dirty="0"/>
          </a:p>
        </p:txBody>
      </p:sp>
    </p:spTree>
    <p:extLst>
      <p:ext uri="{BB962C8B-B14F-4D97-AF65-F5344CB8AC3E}">
        <p14:creationId xmlns:p14="http://schemas.microsoft.com/office/powerpoint/2010/main" val="4690105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Merci de </a:t>
            </a:r>
            <a:r>
              <a:rPr lang="en-US" sz="3600" dirty="0" err="1"/>
              <a:t>votre</a:t>
            </a:r>
            <a:r>
              <a:rPr lang="en-US" sz="3600" dirty="0"/>
              <a:t> attention!</a:t>
            </a:r>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nl-NL" i="1" dirty="0">
                <a:solidFill>
                  <a:srgbClr val="004992"/>
                </a:solidFill>
                <a:latin typeface="Calibri Light"/>
                <a:cs typeface="Verdana"/>
              </a:rPr>
              <a:t>Pour les animateurs:</a:t>
            </a:r>
          </a:p>
          <a:p>
            <a:pPr marL="114935" marR="333375" lvl="0" defTabSz="914400">
              <a:lnSpc>
                <a:spcPct val="100000"/>
              </a:lnSpc>
              <a:spcBef>
                <a:spcPts val="800"/>
              </a:spcBef>
            </a:pPr>
            <a:r>
              <a:rPr lang="fr-FR" dirty="0">
                <a:solidFill>
                  <a:srgbClr val="004992"/>
                </a:solidFill>
                <a:latin typeface="Calibri Light"/>
                <a:cs typeface="Verdana"/>
              </a:rPr>
              <a:t>Distribuez les feuilles de travail. Présentez notre application COGITO (à télécharger gratuitement).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fr-FR"/>
              <a:t>Entraînement métacognitifs 7 – Sauter aux conclusions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73</a:t>
            </a:fld>
            <a:endParaRPr lang="de-DE" dirty="0"/>
          </a:p>
        </p:txBody>
      </p:sp>
    </p:spTree>
    <p:extLst>
      <p:ext uri="{BB962C8B-B14F-4D97-AF65-F5344CB8AC3E}">
        <p14:creationId xmlns:p14="http://schemas.microsoft.com/office/powerpoint/2010/main" val="24805927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993603023"/>
              </p:ext>
            </p:extLst>
          </p:nvPr>
        </p:nvGraphicFramePr>
        <p:xfrm>
          <a:off x="408954" y="2011680"/>
          <a:ext cx="11375999" cy="30480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r>
                        <a:rPr kumimoji="0" lang="en-GB" sz="1000" b="0" i="0" u="none" strike="noStrike" cap="none" normalizeH="0" baseline="0" dirty="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a:t>
                      </a:r>
                      <a:r>
                        <a:rPr kumimoji="0" lang="en-GB" sz="1000" b="0" i="0" u="none" strike="noStrike" cap="none" normalizeH="0" baseline="0" dirty="0" err="1">
                          <a:ln>
                            <a:noFill/>
                          </a:ln>
                          <a:solidFill>
                            <a:srgbClr val="333333"/>
                          </a:solidFill>
                          <a:effectLst/>
                          <a:latin typeface="Calibri Light"/>
                          <a:cs typeface="Times New Roman" pitchFamily="18" charset="0"/>
                        </a:rPr>
                        <a:t>genutzt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unter</a:t>
                      </a:r>
                      <a:r>
                        <a:rPr kumimoji="0" lang="en-GB" sz="1000" b="0" i="0" u="none" strike="noStrike" cap="none" normalizeH="0" baseline="0" dirty="0">
                          <a:ln>
                            <a:noFill/>
                          </a:ln>
                          <a:solidFill>
                            <a:srgbClr val="333333"/>
                          </a:solidFill>
                          <a:effectLst/>
                          <a:latin typeface="Calibri Light"/>
                          <a:cs typeface="Times New Roman" pitchFamily="18" charset="0"/>
                        </a:rPr>
                        <a:t> creative commons </a:t>
                      </a:r>
                      <a:r>
                        <a:rPr kumimoji="0" lang="en-GB" sz="1000" b="0" i="0" u="none" strike="noStrike" cap="none" normalizeH="0" baseline="0" dirty="0" err="1">
                          <a:ln>
                            <a:noFill/>
                          </a:ln>
                          <a:solidFill>
                            <a:srgbClr val="333333"/>
                          </a:solidFill>
                          <a:effectLst/>
                          <a:latin typeface="Calibri Light"/>
                          <a:cs typeface="Times New Roman" pitchFamily="18" charset="0"/>
                        </a:rPr>
                        <a:t>Lizenz</a:t>
                      </a:r>
                      <a:r>
                        <a:rPr kumimoji="0" lang="en-GB" sz="1000" b="0" i="0" u="none" strike="noStrike" cap="none" normalizeH="0" baseline="0" dirty="0">
                          <a:ln>
                            <a:noFill/>
                          </a:ln>
                          <a:solidFill>
                            <a:srgbClr val="333333"/>
                          </a:solidFill>
                          <a:effectLst/>
                          <a:latin typeface="Calibri Light"/>
                          <a:cs typeface="Times New Roman" pitchFamily="18" charset="0"/>
                        </a:rPr>
                        <a:t>, PP = </a:t>
                      </a:r>
                      <a:r>
                        <a:rPr kumimoji="0" lang="en-GB" sz="1000" b="0" i="0" u="none" strike="noStrike" cap="none" normalizeH="0" baseline="0" dirty="0" err="1">
                          <a:ln>
                            <a:noFill/>
                          </a:ln>
                          <a:solidFill>
                            <a:srgbClr val="333333"/>
                          </a:solidFill>
                          <a:effectLst/>
                          <a:latin typeface="Calibri Light"/>
                          <a:cs typeface="Times New Roman" pitchFamily="18" charset="0"/>
                        </a:rPr>
                        <a:t>verwendet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mit</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persönlicher</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Zustimmung</a:t>
                      </a:r>
                      <a:r>
                        <a:rPr kumimoji="0" lang="en-GB" sz="1000" b="0" i="0" u="none" strike="noStrike" cap="none" normalizeH="0" baseline="0" dirty="0">
                          <a:ln>
                            <a:noFill/>
                          </a:ln>
                          <a:solidFill>
                            <a:srgbClr val="333333"/>
                          </a:solidFill>
                          <a:effectLst/>
                          <a:latin typeface="Calibri Light"/>
                          <a:cs typeface="Times New Roman" pitchFamily="18" charset="0"/>
                        </a:rPr>
                        <a:t> des </a:t>
                      </a:r>
                      <a:r>
                        <a:rPr kumimoji="0" lang="en-GB" sz="1000" b="0" i="0" u="none" strike="noStrike" cap="none" normalizeH="0" baseline="0" dirty="0" err="1">
                          <a:ln>
                            <a:noFill/>
                          </a:ln>
                          <a:solidFill>
                            <a:srgbClr val="333333"/>
                          </a:solidFill>
                          <a:effectLst/>
                          <a:latin typeface="Calibri Light"/>
                          <a:cs typeface="Times New Roman" pitchFamily="18" charset="0"/>
                        </a:rPr>
                        <a:t>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fr-CH" sz="1000" kern="1200" dirty="0">
                          <a:solidFill>
                            <a:schemeClr val="dk1"/>
                          </a:solidFill>
                          <a:effectLst/>
                          <a:latin typeface="+mj-lt"/>
                          <a:ea typeface="+mn-ea"/>
                          <a:cs typeface="+mn-cs"/>
                        </a:rPr>
                        <a:t>Couverture du magazine</a:t>
                      </a:r>
                    </a:p>
                    <a:p>
                      <a:pPr marL="342900" marR="0" lvl="0" indent="-342900" algn="l" defTabSz="914400" rtl="0" eaLnBrk="1" fontAlgn="base" latinLnBrk="0" hangingPunct="1">
                        <a:lnSpc>
                          <a:spcPct val="100000"/>
                        </a:lnSpc>
                        <a:spcBef>
                          <a:spcPct val="0"/>
                        </a:spcBef>
                        <a:spcAft>
                          <a:spcPct val="0"/>
                        </a:spcAft>
                        <a:buClrTx/>
                        <a:buSzTx/>
                        <a:buFontTx/>
                        <a:buNone/>
                        <a:tabLst/>
                      </a:pPr>
                      <a:r>
                        <a:rPr lang="fr-CH" sz="1000" kern="1200" dirty="0">
                          <a:solidFill>
                            <a:schemeClr val="dk1"/>
                          </a:solidFill>
                          <a:effectLst/>
                          <a:latin typeface="+mj-lt"/>
                          <a:ea typeface="+mn-ea"/>
                          <a:cs typeface="+mn-cs"/>
                        </a:rPr>
                        <a:t>Stern</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sng"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GHDI - Image (</a:t>
                      </a:r>
                      <a:r>
                        <a:rPr lang="de-DE" sz="1000" b="0" u="sng" kern="1200" dirty="0" err="1">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ghi</a:t>
                      </a:r>
                      <a:r>
                        <a:rPr lang="de-DE" sz="1000" b="0" u="sng"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lang="de-DE" sz="1000" b="0" u="sng" kern="1200" dirty="0">
                          <a:solidFill>
                            <a:schemeClr val="tx1"/>
                          </a:solidFill>
                          <a:effectLst/>
                          <a:latin typeface="+mj-lt"/>
                          <a:ea typeface="+mn-ea"/>
                          <a:cs typeface="+mn-cs"/>
                          <a:hlinkClick r:id="rId3">
                            <a:extLst>
                              <a:ext uri="{A12FA001-AC4F-418D-AE19-62706E023703}">
                                <ahyp:hlinkClr xmlns:ahyp="http://schemas.microsoft.com/office/drawing/2018/hyperlinkcolor" val="tx"/>
                              </a:ext>
                            </a:extLst>
                          </a:hlinkClick>
                        </a:rPr>
                        <a:t>dc.org)</a:t>
                      </a:r>
                      <a:endParaRPr lang="de-DE" sz="1000" b="0" u="sng" kern="1200" dirty="0">
                        <a:solidFill>
                          <a:schemeClr val="tx1"/>
                        </a:solidFill>
                        <a:effectLst/>
                        <a:latin typeface="+mj-lt"/>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lang="fr-CH" sz="1000" kern="1200" dirty="0">
                          <a:solidFill>
                            <a:schemeClr val="dk1"/>
                          </a:solidFill>
                          <a:effectLst/>
                          <a:latin typeface="+mj-lt"/>
                          <a:ea typeface="+mn-ea"/>
                          <a:cs typeface="+mn-cs"/>
                        </a:rPr>
                        <a:t>Ce travail est autorisé en vertu d'une politique  </a:t>
                      </a:r>
                    </a:p>
                    <a:p>
                      <a:pPr marL="342900" marR="0" lvl="0" indent="-342900" algn="l" defTabSz="914400" rtl="0" eaLnBrk="1" fontAlgn="base" latinLnBrk="0" hangingPunct="1">
                        <a:lnSpc>
                          <a:spcPct val="100000"/>
                        </a:lnSpc>
                        <a:spcBef>
                          <a:spcPct val="0"/>
                        </a:spcBef>
                        <a:spcAft>
                          <a:spcPct val="0"/>
                        </a:spcAft>
                        <a:buClrTx/>
                        <a:buSzTx/>
                        <a:buFontTx/>
                        <a:buNone/>
                        <a:tabLst/>
                      </a:pPr>
                      <a:r>
                        <a:rPr lang="fr-CH" sz="1000" kern="1200" dirty="0">
                          <a:solidFill>
                            <a:schemeClr val="dk1"/>
                          </a:solidFill>
                          <a:effectLst/>
                          <a:latin typeface="+mj-lt"/>
                          <a:ea typeface="+mn-ea"/>
                          <a:cs typeface="+mn-cs"/>
                        </a:rPr>
                        <a:t>d'"utilisation équitable". Si vous soupçonnez une</a:t>
                      </a:r>
                    </a:p>
                    <a:p>
                      <a:pPr marL="342900" marR="0" lvl="0" indent="-342900" algn="l" defTabSz="914400" rtl="0" eaLnBrk="1" fontAlgn="base" latinLnBrk="0" hangingPunct="1">
                        <a:lnSpc>
                          <a:spcPct val="100000"/>
                        </a:lnSpc>
                        <a:spcBef>
                          <a:spcPct val="0"/>
                        </a:spcBef>
                        <a:spcAft>
                          <a:spcPct val="0"/>
                        </a:spcAft>
                        <a:buClrTx/>
                        <a:buSzTx/>
                        <a:buFontTx/>
                        <a:buNone/>
                        <a:tabLst/>
                      </a:pPr>
                      <a:r>
                        <a:rPr lang="fr-CH" sz="1000" kern="1200" dirty="0">
                          <a:solidFill>
                            <a:schemeClr val="dk1"/>
                          </a:solidFill>
                          <a:effectLst/>
                          <a:latin typeface="+mj-lt"/>
                          <a:ea typeface="+mn-ea"/>
                          <a:cs typeface="+mn-cs"/>
                        </a:rPr>
                        <a:t>violation du droit d'auteur, veuillez nous contacter.</a:t>
                      </a:r>
                      <a:endParaRPr kumimoji="0" lang="en-GB" sz="1000" b="0" i="0" u="none" strike="noStrike" cap="none" normalizeH="0" baseline="0" dirty="0">
                        <a:ln>
                          <a:noFill/>
                        </a:ln>
                        <a:solidFill>
                          <a:srgbClr val="333333"/>
                        </a:solidFill>
                        <a:effectLst/>
                        <a:latin typeface="+mj-l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fr-CH" sz="1000" kern="1200" dirty="0">
                          <a:solidFill>
                            <a:schemeClr val="dk1"/>
                          </a:solidFill>
                          <a:effectLst/>
                          <a:latin typeface="+mj-lt"/>
                          <a:ea typeface="+mn-ea"/>
                          <a:cs typeface="+mn-cs"/>
                        </a:rPr>
                        <a:t>Couverture du magazine Stern</a:t>
                      </a:r>
                      <a:endParaRPr lang="de-DE" sz="1000" kern="1200" dirty="0">
                        <a:solidFill>
                          <a:schemeClr val="dk1"/>
                        </a:solidFill>
                        <a:effectLst/>
                        <a:latin typeface="+mj-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miss_blackbutterlfy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“One thousand Americans stop smoking every day - by dying. They say Nicotine patches are great. Stick one over each eye and you can't find your cigarettes.”</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Marlboro cigarette boxes/Marlboro Zigarettenschachteln</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gridSpan="5">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 reproduced paintings are in the public domain because their copyright has expired (all artists died more than 70years ago).</a:t>
                      </a:r>
                    </a:p>
                    <a:p>
                      <a:pPr marL="0" marR="0" lvl="0" indent="0" algn="l" defTabSz="914400" rtl="0" eaLnBrk="1" fontAlgn="base" latinLnBrk="0" hangingPunct="1">
                        <a:lnSpc>
                          <a:spcPct val="100000"/>
                        </a:lnSpc>
                        <a:spcBef>
                          <a:spcPct val="20000"/>
                        </a:spcBef>
                        <a:spcAft>
                          <a:spcPct val="0"/>
                        </a:spcAft>
                        <a:buClr>
                          <a:srgbClr val="336699"/>
                        </a:buClr>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Alle abgebildeten Kunstwerke sind gemeinfrei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da die Schutzfrist des Urheberrechts unseres Wissens abgelaufen ist („</a:t>
                      </a:r>
                      <a:r>
                        <a:rPr kumimoji="0" lang="de-DE" sz="1000" b="0" i="0" u="none" strike="noStrike" cap="none" normalizeH="0" baseline="0" dirty="0" err="1">
                          <a:ln>
                            <a:noFill/>
                          </a:ln>
                          <a:solidFill>
                            <a:srgbClr val="333333"/>
                          </a:solidFill>
                          <a:effectLst/>
                          <a:latin typeface="Calibri Light"/>
                          <a:cs typeface="Times New Roman" pitchFamily="18" charset="0"/>
                        </a:rPr>
                        <a:t>public</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domain</a:t>
                      </a:r>
                      <a:r>
                        <a:rPr kumimoji="0" lang="de-DE" sz="1000" b="0" i="0" u="none" strike="noStrike" cap="none" normalizeH="0" baseline="0" dirty="0">
                          <a:ln>
                            <a:noFill/>
                          </a:ln>
                          <a:solidFill>
                            <a:srgbClr val="333333"/>
                          </a:solidFill>
                          <a:effectLst/>
                          <a:latin typeface="Calibri Light"/>
                          <a:cs typeface="Times New Roman" pitchFamily="18" charset="0"/>
                        </a:rPr>
                        <a:t>”; alle Künstler verstarben vor mindestens 70 Jahren). Alle Reproduktionen gelten ebenfalls als gemeinfrei.</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dirty="0"/>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8" name="Slide Number Placeholder 7"/>
          <p:cNvSpPr>
            <a:spLocks noGrp="1"/>
          </p:cNvSpPr>
          <p:nvPr>
            <p:ph type="sldNum" sz="quarter" idx="12"/>
          </p:nvPr>
        </p:nvSpPr>
        <p:spPr/>
        <p:txBody>
          <a:bodyPr/>
          <a:lstStyle/>
          <a:p>
            <a:fld id="{9B00EF49-7894-4F53-A8DD-F7DB3BFC5032}" type="slidenum">
              <a:rPr lang="de-DE" smtClean="0"/>
              <a:pPr/>
              <a:t>74</a:t>
            </a:fld>
            <a:endParaRPr lang="de-DE"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5"/>
          <p:cNvGraphicFramePr>
            <a:graphicFrameLocks noGrp="1"/>
          </p:cNvGraphicFramePr>
          <p:nvPr>
            <p:extLst>
              <p:ext uri="{D42A27DB-BD31-4B8C-83A1-F6EECF244321}">
                <p14:modId xmlns:p14="http://schemas.microsoft.com/office/powerpoint/2010/main" val="78978097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n-US" sz="2000">
                          <a:solidFill>
                            <a:srgbClr val="333333"/>
                          </a:solidFill>
                          <a:latin typeface="Calibri Light"/>
                        </a:rPr>
                        <a:t>Arguments pour?</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75</a:t>
            </a:fld>
            <a:endParaRPr lang="de-DE" dirty="0"/>
          </a:p>
        </p:txBody>
      </p:sp>
    </p:spTree>
    <p:extLst>
      <p:ext uri="{BB962C8B-B14F-4D97-AF65-F5344CB8AC3E}">
        <p14:creationId xmlns:p14="http://schemas.microsoft.com/office/powerpoint/2010/main" val="3481449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5"/>
          <p:cNvGraphicFramePr>
            <a:graphicFrameLocks noGrp="1"/>
          </p:cNvGraphicFramePr>
          <p:nvPr>
            <p:extLst>
              <p:ext uri="{D42A27DB-BD31-4B8C-83A1-F6EECF244321}">
                <p14:modId xmlns:p14="http://schemas.microsoft.com/office/powerpoint/2010/main" val="39415217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2000" dirty="0">
                          <a:solidFill>
                            <a:srgbClr val="333333"/>
                          </a:solidFill>
                          <a:latin typeface="Calibri Light"/>
                        </a:rPr>
                        <a:t>Motifs avancés des Etats-Unis:</a:t>
                      </a:r>
                    </a:p>
                    <a:p>
                      <a:pPr marL="457200" indent="-457200">
                        <a:lnSpc>
                          <a:spcPct val="100000"/>
                        </a:lnSpc>
                        <a:spcBef>
                          <a:spcPts val="1200"/>
                        </a:spcBef>
                        <a:buClr>
                          <a:srgbClr val="333333"/>
                        </a:buClr>
                        <a:buFont typeface="+mj-lt"/>
                        <a:buAutoNum type="arabicPeriod"/>
                      </a:pPr>
                      <a:r>
                        <a:rPr lang="fr-FR" sz="2000">
                          <a:solidFill>
                            <a:srgbClr val="333333"/>
                          </a:solidFill>
                          <a:latin typeface="Calibri Light"/>
                        </a:rPr>
                        <a:t>“La victoire technologique” </a:t>
                      </a:r>
                      <a:r>
                        <a:rPr lang="fr-FR" sz="2000" dirty="0">
                          <a:solidFill>
                            <a:srgbClr val="333333"/>
                          </a:solidFill>
                          <a:latin typeface="Calibri Light"/>
                        </a:rPr>
                        <a:t>dans la concurrence pour l’espace avec l'Union soviétique, qui a lancé avec succès un satellite dans l'espace précédemment</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Distraction de la guerre au Vietnam</a:t>
                      </a:r>
                    </a:p>
                    <a:p>
                      <a:pPr marL="457200" indent="-457200">
                        <a:lnSpc>
                          <a:spcPct val="100000"/>
                        </a:lnSpc>
                        <a:spcBef>
                          <a:spcPts val="1200"/>
                        </a:spcBef>
                        <a:buClr>
                          <a:srgbClr val="333333"/>
                        </a:buClr>
                        <a:buFont typeface="+mj-lt"/>
                        <a:buAutoNum type="arabicPeriod"/>
                      </a:pPr>
                      <a:r>
                        <a:rPr lang="fr-FR" sz="2000" dirty="0">
                          <a:solidFill>
                            <a:srgbClr val="333333"/>
                          </a:solidFill>
                          <a:latin typeface="Calibri Light"/>
                        </a:rPr>
                        <a:t>La NASA, elle-même, fait croire à l'alunissage par peur de la réduction du budget gouvernemental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76</a:t>
            </a:fld>
            <a:endParaRPr lang="de-DE" dirty="0"/>
          </a:p>
        </p:txBody>
      </p:sp>
    </p:spTree>
    <p:extLst>
      <p:ext uri="{BB962C8B-B14F-4D97-AF65-F5344CB8AC3E}">
        <p14:creationId xmlns:p14="http://schemas.microsoft.com/office/powerpoint/2010/main" val="18491759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2"/>
          <p:cNvGraphicFramePr>
            <a:graphicFrameLocks noGrp="1"/>
          </p:cNvGraphicFramePr>
          <p:nvPr>
            <p:extLst>
              <p:ext uri="{D42A27DB-BD31-4B8C-83A1-F6EECF244321}">
                <p14:modId xmlns:p14="http://schemas.microsoft.com/office/powerpoint/2010/main" val="411642974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pour?</a:t>
                      </a:r>
                      <a:endParaRPr kumimoji="0" lang="de-DE" sz="1800" b="1"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77</a:t>
            </a:fld>
            <a:endParaRPr lang="de-DE" dirty="0"/>
          </a:p>
        </p:txBody>
      </p:sp>
    </p:spTree>
    <p:extLst>
      <p:ext uri="{BB962C8B-B14F-4D97-AF65-F5344CB8AC3E}">
        <p14:creationId xmlns:p14="http://schemas.microsoft.com/office/powerpoint/2010/main" val="16282346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42"/>
          <p:cNvGraphicFramePr>
            <a:graphicFrameLocks noGrp="1"/>
          </p:cNvGraphicFramePr>
          <p:nvPr>
            <p:extLst>
              <p:ext uri="{D42A27DB-BD31-4B8C-83A1-F6EECF244321}">
                <p14:modId xmlns:p14="http://schemas.microsoft.com/office/powerpoint/2010/main" val="3619711649"/>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fr-FR" sz="1800" b="1" i="0" u="none" strike="noStrike" cap="none" normalizeH="0" baseline="0" dirty="0">
                          <a:ln>
                            <a:noFill/>
                          </a:ln>
                          <a:solidFill>
                            <a:srgbClr val="333333"/>
                          </a:solidFill>
                          <a:effectLst/>
                          <a:latin typeface="Calibri Light"/>
                          <a:cs typeface="Times New Roman" pitchFamily="18" charset="0"/>
                        </a:rPr>
                        <a:t>Arguments pour?</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L’ondulation du drapeau: impossible car il n'y a pas d'atmosphère sur la lune.</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Photos de ciel sans étoiles et différentes ombres indiquent une production de studio de cinéma.</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fr-FR" sz="1800" b="0" i="0" u="none" strike="noStrike" cap="none" normalizeH="0" baseline="0" dirty="0">
                          <a:ln>
                            <a:noFill/>
                          </a:ln>
                          <a:solidFill>
                            <a:srgbClr val="333333"/>
                          </a:solidFill>
                          <a:effectLst/>
                          <a:latin typeface="Calibri Light"/>
                          <a:cs typeface="Times New Roman" pitchFamily="18" charset="0"/>
                        </a:rPr>
                        <a:t>Le message radio de l'astronaute Armstrong: il répond trop vite à la dernière phrase du président Nixon. Les signaux radio ont besoin de plus de temps pour être transmis à la terre qu'il n'en a fallu pour répondre à Armstrong.</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78</a:t>
            </a:fld>
            <a:endParaRPr lang="de-DE" dirty="0"/>
          </a:p>
        </p:txBody>
      </p:sp>
    </p:spTree>
    <p:extLst>
      <p:ext uri="{BB962C8B-B14F-4D97-AF65-F5344CB8AC3E}">
        <p14:creationId xmlns:p14="http://schemas.microsoft.com/office/powerpoint/2010/main" val="41758238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27"/>
          <p:cNvGraphicFramePr>
            <a:graphicFrameLocks noGrp="1"/>
          </p:cNvGraphicFramePr>
          <p:nvPr>
            <p:extLst>
              <p:ext uri="{D42A27DB-BD31-4B8C-83A1-F6EECF244321}">
                <p14:modId xmlns:p14="http://schemas.microsoft.com/office/powerpoint/2010/main" val="234457123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Légende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Arguments contre?</a:t>
                      </a:r>
                      <a:endParaRPr kumimoji="0" lang="de-DE" sz="18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79</a:t>
            </a:fld>
            <a:endParaRPr lang="de-DE" dirty="0"/>
          </a:p>
        </p:txBody>
      </p:sp>
    </p:spTree>
    <p:extLst>
      <p:ext uri="{BB962C8B-B14F-4D97-AF65-F5344CB8AC3E}">
        <p14:creationId xmlns:p14="http://schemas.microsoft.com/office/powerpoint/2010/main" val="36855464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graphicFrame>
        <p:nvGraphicFramePr>
          <p:cNvPr id="8" name="Group 27"/>
          <p:cNvGraphicFramePr>
            <a:graphicFrameLocks noGrp="1"/>
          </p:cNvGraphicFramePr>
          <p:nvPr>
            <p:extLst>
              <p:ext uri="{D42A27DB-BD31-4B8C-83A1-F6EECF244321}">
                <p14:modId xmlns:p14="http://schemas.microsoft.com/office/powerpoint/2010/main" val="368710803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Légende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s-ES" sz="2000" b="0" i="0" u="none" strike="noStrike" cap="none" normalizeH="0" baseline="0">
                          <a:ln>
                            <a:noFill/>
                          </a:ln>
                          <a:solidFill>
                            <a:srgbClr val="000000"/>
                          </a:solidFill>
                          <a:effectLst/>
                          <a:latin typeface="Calibri Light"/>
                        </a:rPr>
                        <a:t>Théorie de la conspiration</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“Preuve”</a:t>
                      </a:r>
                      <a:endParaRPr kumimoji="0" lang="de-DE" sz="2000" b="0" i="0" u="none" strike="noStrike" cap="none" normalizeH="0" baseline="0" dirty="0">
                        <a:ln>
                          <a:noFill/>
                        </a:ln>
                        <a:solidFill>
                          <a:srgbClr val="000000"/>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fr-FR" sz="1800" b="0" i="0" u="none" strike="noStrike" cap="none" normalizeH="0" baseline="0">
                          <a:ln>
                            <a:noFill/>
                          </a:ln>
                          <a:solidFill>
                            <a:srgbClr val="333333"/>
                          </a:solidFill>
                          <a:effectLst/>
                          <a:latin typeface="Calibri Light"/>
                        </a:rPr>
                        <a:t>Apparemment l'alunissage en 1969 n'a jamais eu lieu et était simplement une tromperie.</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fr-FR" sz="1800" b="1" dirty="0">
                          <a:latin typeface="Calibri Light"/>
                        </a:rPr>
                        <a:t>Arguments contre?</a:t>
                      </a:r>
                    </a:p>
                    <a:p>
                      <a:pPr marL="342900" indent="-342900">
                        <a:lnSpc>
                          <a:spcPct val="100000"/>
                        </a:lnSpc>
                        <a:spcBef>
                          <a:spcPts val="1200"/>
                        </a:spcBef>
                        <a:buClr>
                          <a:srgbClr val="333333"/>
                        </a:buClr>
                        <a:buFont typeface="+mj-lt"/>
                        <a:buAutoNum type="arabicPeriod"/>
                      </a:pPr>
                      <a:r>
                        <a:rPr lang="fr-FR" sz="1800" b="0" dirty="0">
                          <a:latin typeface="Calibri Light"/>
                        </a:rPr>
                        <a:t>L’ondulation du drapeau a été causée par la pose du mat dans la surface de la lune et une barre montée de soutien.</a:t>
                      </a:r>
                    </a:p>
                    <a:p>
                      <a:pPr marL="342900" indent="-342900">
                        <a:lnSpc>
                          <a:spcPct val="100000"/>
                        </a:lnSpc>
                        <a:spcBef>
                          <a:spcPts val="1200"/>
                        </a:spcBef>
                        <a:buClr>
                          <a:srgbClr val="333333"/>
                        </a:buClr>
                        <a:buFont typeface="+mj-lt"/>
                        <a:buAutoNum type="arabicPeriod"/>
                      </a:pPr>
                      <a:r>
                        <a:rPr lang="fr-FR" sz="1800" b="0" dirty="0">
                          <a:latin typeface="Calibri Light"/>
                        </a:rPr>
                        <a:t>Les photographies de nuit ne peuvent pas capturer des faibles sources de lumière en raison de temps </a:t>
                      </a:r>
                      <a:r>
                        <a:rPr lang="fr-FR" sz="1800" b="0">
                          <a:latin typeface="Calibri Light"/>
                        </a:rPr>
                        <a:t>d'exposition </a:t>
                      </a:r>
                      <a:r>
                        <a:rPr lang="fr-FR" sz="1800" b="0">
                          <a:latin typeface="Times New Roman"/>
                          <a:sym typeface="Wingdings" panose="05000000000000000000" pitchFamily="2" charset="2"/>
                        </a:rPr>
                        <a:t>→</a:t>
                      </a:r>
                      <a:r>
                        <a:rPr lang="fr-FR" sz="1800" b="0">
                          <a:latin typeface="Calibri Light"/>
                        </a:rPr>
                        <a:t> </a:t>
                      </a:r>
                      <a:r>
                        <a:rPr lang="fr-FR" sz="1800" b="0" dirty="0">
                          <a:latin typeface="Calibri Light"/>
                        </a:rPr>
                        <a:t>pas d'étoile.</a:t>
                      </a:r>
                    </a:p>
                    <a:p>
                      <a:pPr marL="342900" indent="-342900">
                        <a:lnSpc>
                          <a:spcPct val="100000"/>
                        </a:lnSpc>
                        <a:spcBef>
                          <a:spcPts val="1200"/>
                        </a:spcBef>
                        <a:buClr>
                          <a:srgbClr val="333333"/>
                        </a:buClr>
                        <a:buFont typeface="+mj-lt"/>
                        <a:buAutoNum type="arabicPeriod"/>
                      </a:pPr>
                      <a:r>
                        <a:rPr lang="fr-FR" sz="1800" b="0" dirty="0">
                          <a:latin typeface="Calibri Light"/>
                        </a:rPr>
                        <a:t>Les ombres différentes ont été causées par la surface inégale de la lune.</a:t>
                      </a:r>
                    </a:p>
                    <a:p>
                      <a:pPr marL="342900" indent="-342900">
                        <a:lnSpc>
                          <a:spcPct val="100000"/>
                        </a:lnSpc>
                        <a:spcBef>
                          <a:spcPts val="1200"/>
                        </a:spcBef>
                        <a:buClr>
                          <a:srgbClr val="333333"/>
                        </a:buClr>
                        <a:buFont typeface="+mj-lt"/>
                        <a:buAutoNum type="arabicPeriod"/>
                      </a:pPr>
                      <a:r>
                        <a:rPr lang="fr-FR" sz="1800" b="0" dirty="0">
                          <a:latin typeface="Calibri Light"/>
                        </a:rPr>
                        <a:t>L'interview a été modifié afin de couvrir le délai initial entre Nixon et la boîte de dialogue d'Armstrong.</a:t>
                      </a:r>
                      <a:endParaRPr lang="en-US" sz="1800" b="0" dirty="0">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80</a:t>
            </a:fld>
            <a:endParaRPr lang="de-DE" dirty="0"/>
          </a:p>
        </p:txBody>
      </p:sp>
    </p:spTree>
    <p:extLst>
      <p:ext uri="{BB962C8B-B14F-4D97-AF65-F5344CB8AC3E}">
        <p14:creationId xmlns:p14="http://schemas.microsoft.com/office/powerpoint/2010/main" val="35513155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8"/>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fr-FR" altLang="de-DE" sz="2400" b="0" dirty="0">
                <a:latin typeface="Calibri Light"/>
              </a:rPr>
              <a:t>Le directeur Roland Emmerich (Independence Day</a:t>
            </a:r>
            <a:r>
              <a:rPr lang="fr-FR" altLang="de-DE" sz="2400" b="0">
                <a:latin typeface="Calibri Light"/>
              </a:rPr>
              <a:t>): “L'atterrissage </a:t>
            </a:r>
            <a:r>
              <a:rPr lang="fr-FR" altLang="de-DE" sz="2400" b="0" dirty="0">
                <a:latin typeface="Calibri Light"/>
              </a:rPr>
              <a:t>sur la lune (...) était tout simplement trop bon. Une telle chose était impossible de mettre en scène dans les années 1960. Même avec l'équipement d'aujourd'hui cela poserait </a:t>
            </a:r>
            <a:r>
              <a:rPr lang="fr-FR" altLang="de-DE" sz="2400" b="0">
                <a:latin typeface="Calibri Light"/>
              </a:rPr>
              <a:t>des problèmes”.</a:t>
            </a:r>
            <a:endParaRPr lang="de-DE" altLang="de-DE" sz="2400" b="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fr-FR" sz="3600">
                <a:solidFill>
                  <a:srgbClr val="004992"/>
                </a:solidFill>
                <a:latin typeface="Calibri Light"/>
              </a:rPr>
              <a:t>Sauter aux conclusions “en action”  </a:t>
            </a:r>
            <a:br>
              <a:rPr lang="fr-FR" sz="3600">
                <a:solidFill>
                  <a:srgbClr val="004992"/>
                </a:solidFill>
                <a:latin typeface="Calibri Light"/>
              </a:rPr>
            </a:br>
            <a:r>
              <a:rPr lang="fr-FR">
                <a:solidFill>
                  <a:srgbClr val="004992"/>
                </a:solidFill>
                <a:latin typeface="Calibri Light"/>
              </a:rPr>
              <a:t>- Légendes urbaines -</a:t>
            </a:r>
            <a:endParaRPr lang="en-US">
              <a:solidFill>
                <a:srgbClr val="004992"/>
              </a:solidFill>
              <a:latin typeface="Calibri Ligh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ption_14"/>
          <p:cNvSpPr txBox="1">
            <a:spLocks noChangeArrowheads="1"/>
          </p:cNvSpPr>
          <p:nvPr/>
        </p:nvSpPr>
        <p:spPr bwMode="auto">
          <a:xfrm>
            <a:off x="4138971" y="5528265"/>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fr-FR" altLang="de-DE" sz="1200" b="0" dirty="0">
                <a:latin typeface="+mj-lt"/>
              </a:rPr>
              <a:t>Source: La télévision allemande ZDF</a:t>
            </a:r>
            <a:r>
              <a:rPr lang="fr-FR" altLang="de-DE" sz="1200" b="0">
                <a:latin typeface="+mj-lt"/>
              </a:rPr>
              <a:t>: “Vorsicht Verschwörung” </a:t>
            </a:r>
            <a:r>
              <a:rPr lang="fr-FR" altLang="de-DE" sz="1200" b="0" dirty="0">
                <a:latin typeface="+mj-lt"/>
              </a:rPr>
              <a:t>(Méfiez-vous de la conspiration)</a:t>
            </a:r>
            <a:endParaRPr lang="de-DE" altLang="de-DE" sz="1200" b="0" dirty="0">
              <a:latin typeface="+mj-lt"/>
            </a:endParaRPr>
          </a:p>
        </p:txBody>
      </p:sp>
      <p:sp>
        <p:nvSpPr>
          <p:cNvPr id="14" name="Text Box 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fr-FR" sz="2200" b="0">
                <a:solidFill>
                  <a:srgbClr val="000000"/>
                </a:solidFill>
                <a:latin typeface="Calibri Light"/>
                <a:ea typeface="ＭＳ Ｐゴシック" panose="020B0600070205080204" pitchFamily="34" charset="-128"/>
              </a:rPr>
              <a:t>L'alunissage a été truqué par le gouvernement américain?</a:t>
            </a:r>
            <a:endParaRPr lang="de-DE" sz="2200" b="0" dirty="0">
              <a:solidFill>
                <a:srgbClr val="000000"/>
              </a:solidFill>
              <a:latin typeface="Calibri Light"/>
              <a:ea typeface="ＭＳ Ｐゴシック" panose="020B0600070205080204" pitchFamily="34" charset="-128"/>
            </a:endParaRPr>
          </a:p>
        </p:txBody>
      </p:sp>
      <p:sp>
        <p:nvSpPr>
          <p:cNvPr id="15" name="Rectangle 14"/>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Non! </a:t>
            </a:r>
            <a:endParaRPr lang="de-DE" altLang="de-DE" sz="4000" dirty="0">
              <a:latin typeface="Calibri Light"/>
            </a:endParaRPr>
          </a:p>
        </p:txBody>
      </p:sp>
      <p:sp>
        <p:nvSpPr>
          <p:cNvPr id="5" name="Footer Placeholder 4"/>
          <p:cNvSpPr>
            <a:spLocks noGrp="1"/>
          </p:cNvSpPr>
          <p:nvPr>
            <p:ph type="ftr" sz="quarter" idx="11"/>
          </p:nvPr>
        </p:nvSpPr>
        <p:spPr/>
        <p:txBody>
          <a:bodyPr/>
          <a:lstStyle/>
          <a:p>
            <a:r>
              <a:rPr lang="fr-FR"/>
              <a:t>Entraînement métacognitifs 7 – Sauter aux conclusions II</a:t>
            </a:r>
            <a:endParaRPr lang="de-DE" dirty="0"/>
          </a:p>
        </p:txBody>
      </p:sp>
      <p:sp>
        <p:nvSpPr>
          <p:cNvPr id="6" name="Slide Number Placeholder 5"/>
          <p:cNvSpPr>
            <a:spLocks noGrp="1"/>
          </p:cNvSpPr>
          <p:nvPr>
            <p:ph type="sldNum" sz="quarter" idx="12"/>
          </p:nvPr>
        </p:nvSpPr>
        <p:spPr/>
        <p:txBody>
          <a:bodyPr/>
          <a:lstStyle/>
          <a:p>
            <a:fld id="{9B00EF49-7894-4F53-A8DD-F7DB3BFC5032}" type="slidenum">
              <a:rPr lang="de-DE" smtClean="0"/>
              <a:pPr/>
              <a:t>81</a:t>
            </a:fld>
            <a:endParaRPr lang="de-DE" dirty="0"/>
          </a:p>
        </p:txBody>
      </p:sp>
    </p:spTree>
    <p:extLst>
      <p:ext uri="{BB962C8B-B14F-4D97-AF65-F5344CB8AC3E}">
        <p14:creationId xmlns:p14="http://schemas.microsoft.com/office/powerpoint/2010/main" val="23088328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a:solidFill>
                  <a:srgbClr val="004992"/>
                </a:solidFill>
                <a:latin typeface="Calibri Light"/>
              </a:rPr>
              <a:t>Comment cette légende urbaine et d'autres théories du complot surviennent?</a:t>
            </a:r>
            <a:endParaRPr lang="en-US" sz="3600">
              <a:solidFill>
                <a:srgbClr val="004992"/>
              </a:solidFill>
              <a:latin typeface="Calibri Light"/>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latin typeface="Calibri Light"/>
              </a:rPr>
              <a:t>???</a:t>
            </a:r>
            <a:endParaRPr lang="en-US" sz="2400" dirty="0">
              <a:solidFill>
                <a:srgbClr val="333333"/>
              </a:solidFill>
              <a:latin typeface="Calibri Light"/>
            </a:endParaRP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82</a:t>
            </a:fld>
            <a:endParaRPr lang="de-DE" dirty="0"/>
          </a:p>
        </p:txBody>
      </p:sp>
    </p:spTree>
    <p:extLst>
      <p:ext uri="{BB962C8B-B14F-4D97-AF65-F5344CB8AC3E}">
        <p14:creationId xmlns:p14="http://schemas.microsoft.com/office/powerpoint/2010/main" val="34738291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fr-FR" sz="3600">
                <a:latin typeface="Calibri Light"/>
              </a:rPr>
              <a:t>Comment cette légende urbaine et d'autres théories du complot surviennent?</a:t>
            </a:r>
            <a:endParaRPr lang="en-US" sz="3600">
              <a:latin typeface="Calibri Light"/>
            </a:endParaRP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fr-FR" altLang="de-DE" sz="2400">
                <a:solidFill>
                  <a:srgbClr val="000000"/>
                </a:solidFill>
                <a:latin typeface="Calibri Light"/>
              </a:rPr>
              <a:t>Elles sont souvent plus convaincantes que la réalité.</a:t>
            </a:r>
          </a:p>
          <a:p>
            <a:pPr marL="342900" lvl="0" indent="-342900" defTabSz="914400" fontAlgn="base">
              <a:buClr>
                <a:srgbClr val="000000"/>
              </a:buClr>
              <a:buFont typeface="WingDings"/>
              <a:buChar char=""/>
            </a:pPr>
            <a:r>
              <a:rPr lang="fr-FR" altLang="de-DE" sz="2400" dirty="0">
                <a:solidFill>
                  <a:srgbClr val="000000"/>
                </a:solidFill>
                <a:latin typeface="Calibri Light"/>
              </a:rPr>
              <a:t>Elles sont fondées sur des faits qui sont difficiles à vérifier et que les gens croient facilement (par exemple, le drapeau qui ondule suggère que les photos ont été prises sur la terre).</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Elles cachent des explications alternatives (par exemple, le ciel sans étoiles peut être expliquée par les limites techniques de la photographie de nuit).</a:t>
            </a:r>
            <a:endParaRPr lang="en-US" altLang="de-DE" sz="2400" dirty="0">
              <a:solidFill>
                <a:srgbClr val="000000"/>
              </a:solidFill>
              <a:latin typeface="Calibri Light"/>
            </a:endParaRPr>
          </a:p>
          <a:p>
            <a:pPr marL="342900" lvl="0" indent="-342900" defTabSz="914400" fontAlgn="base">
              <a:buClr>
                <a:srgbClr val="000000"/>
              </a:buClr>
              <a:buFont typeface="WingDings"/>
              <a:buChar char=""/>
            </a:pPr>
            <a:r>
              <a:rPr lang="fr-FR" altLang="de-DE" sz="2400" dirty="0">
                <a:solidFill>
                  <a:srgbClr val="000000"/>
                </a:solidFill>
                <a:latin typeface="Calibri Light"/>
              </a:rPr>
              <a:t>Les légendes urbaines prennent les faits hors de leur contexte et les poussent à la limite.</a:t>
            </a:r>
            <a:endParaRPr lang="en-US" sz="2400" dirty="0">
              <a:latin typeface="Calibri Light"/>
            </a:endParaRPr>
          </a:p>
        </p:txBody>
      </p:sp>
      <p:sp>
        <p:nvSpPr>
          <p:cNvPr id="6" name="Footer Placeholder 5"/>
          <p:cNvSpPr>
            <a:spLocks noGrp="1"/>
          </p:cNvSpPr>
          <p:nvPr>
            <p:ph type="ftr" sz="quarter" idx="11"/>
          </p:nvPr>
        </p:nvSpPr>
        <p:spPr/>
        <p:txBody>
          <a:bodyPr/>
          <a:lstStyle/>
          <a:p>
            <a:r>
              <a:rPr lang="fr-FR"/>
              <a:t>Entraînement métacognitifs 7 – Sauter aux conclusions II</a:t>
            </a:r>
            <a:endParaRPr lang="de-DE" dirty="0"/>
          </a:p>
        </p:txBody>
      </p:sp>
      <p:sp>
        <p:nvSpPr>
          <p:cNvPr id="7" name="Slide Number Placeholder 6"/>
          <p:cNvSpPr>
            <a:spLocks noGrp="1"/>
          </p:cNvSpPr>
          <p:nvPr>
            <p:ph type="sldNum" sz="quarter" idx="12"/>
          </p:nvPr>
        </p:nvSpPr>
        <p:spPr/>
        <p:txBody>
          <a:bodyPr/>
          <a:lstStyle/>
          <a:p>
            <a:fld id="{9B00EF49-7894-4F53-A8DD-F7DB3BFC5032}" type="slidenum">
              <a:rPr lang="de-DE" smtClean="0"/>
              <a:pPr/>
              <a:t>83</a:t>
            </a:fld>
            <a:endParaRPr lang="de-DE" dirty="0"/>
          </a:p>
        </p:txBody>
      </p:sp>
    </p:spTree>
    <p:extLst>
      <p:ext uri="{BB962C8B-B14F-4D97-AF65-F5344CB8AC3E}">
        <p14:creationId xmlns:p14="http://schemas.microsoft.com/office/powerpoint/2010/main" val="4125432808"/>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4911</Words>
  <Application>Microsoft Office PowerPoint</Application>
  <PresentationFormat>Benutzerdefiniert</PresentationFormat>
  <Paragraphs>706</Paragraphs>
  <Slides>83</Slides>
  <Notes>83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83</vt:i4>
      </vt:variant>
    </vt:vector>
  </HeadingPairs>
  <TitlesOfParts>
    <vt:vector size="91" baseType="lpstr">
      <vt:lpstr>Arial</vt:lpstr>
      <vt:lpstr>Calibri</vt:lpstr>
      <vt:lpstr>Calibri Light</vt:lpstr>
      <vt:lpstr>Symbol</vt:lpstr>
      <vt:lpstr>Times New Roman</vt:lpstr>
      <vt:lpstr>Verdana</vt:lpstr>
      <vt:lpstr>WingDings</vt:lpstr>
      <vt:lpstr>UKE_PPT-Vorlage_16zu9</vt:lpstr>
      <vt:lpstr>MCT 7 A – Sauter aux conclusions II</vt:lpstr>
      <vt:lpstr>Conclusions hâtives</vt:lpstr>
      <vt:lpstr>Conclusions hâtives</vt:lpstr>
      <vt:lpstr>Conclusions hâtives</vt:lpstr>
      <vt:lpstr>Conclusions hâtives Dans quelle situation tirons-nous des conclusions sans forcément connaître et vérifier toutes les informations?</vt:lpstr>
      <vt:lpstr>Conclusions hâtives Dans quelle situation tirons-nous des conclusions sans forcément connaître et vérifier toutes les informations?</vt:lpstr>
      <vt:lpstr>Conclusions hâtives Dans quelle situation tirons-nous des conclusions sans forcément connaître et vérifier toutes les informations?</vt:lpstr>
      <vt:lpstr>Conclusions hâtives Dans quelle situation tirons-nous des conclusions sans forcément connaître et vérifier toutes les informations?</vt:lpstr>
      <vt:lpstr>Conclusions hâtives</vt:lpstr>
      <vt:lpstr>Conclusions hâtives - Légendes modernes- (pour un exercice alternatif, regardez la fin de la présentation)</vt:lpstr>
      <vt:lpstr>Conclusions hâtives - Légendes modernes-</vt:lpstr>
      <vt:lpstr>Conclusions hâtives - Légendes modernes-</vt:lpstr>
      <vt:lpstr>Conclusions hâtives - Légendes modernes-</vt:lpstr>
      <vt:lpstr>Comment ces théories de conspirations prennent-elles forme?</vt:lpstr>
      <vt:lpstr>Comment ces théories de conspirations prennent-elles forme?</vt:lpstr>
      <vt:lpstr>Comment ces théories de conspirations prennent-elles forme?</vt:lpstr>
      <vt:lpstr>Pourquoi faisons-nous cela?</vt:lpstr>
      <vt:lpstr>Pourquoi faisons-nous cela?</vt:lpstr>
      <vt:lpstr>Comment le saut aux conclusions induit de mauvaises interprétations durant la psychose – exemples</vt:lpstr>
      <vt:lpstr>Exercice</vt:lpstr>
      <vt:lpstr>Exercice</vt:lpstr>
      <vt:lpstr>Exercice</vt:lpstr>
      <vt:lpstr>Exercice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Facultatif: Clip vidéo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Transfert à la vie quotidienne</vt:lpstr>
      <vt:lpstr>Transfert à la vie quotidienne</vt:lpstr>
      <vt:lpstr>Transfert à la vie quotidienne</vt:lpstr>
      <vt:lpstr>Transfert à la vie quotidienne</vt:lpstr>
      <vt:lpstr>Transfert à la vie quotidienne</vt:lpstr>
      <vt:lpstr>Transfert à la vie quotidienne</vt:lpstr>
      <vt:lpstr>Quel rapport avec la psychose?</vt:lpstr>
      <vt:lpstr>Quel rapport avec la psychose?</vt:lpstr>
      <vt:lpstr>Quel rapport avec la psychose?</vt:lpstr>
      <vt:lpstr>Merci de votre attention!</vt:lpstr>
      <vt:lpstr>PowerPoint-Präsentation</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Sauter aux conclusions “en action”   - Légendes urbaines -</vt:lpstr>
      <vt:lpstr>Comment cette légende urbaine et d'autres théories du complot surviennent?</vt:lpstr>
      <vt:lpstr>Comment cette légende urbaine et d'autres théories du complot surviennent?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Luca Hoyer</cp:lastModifiedBy>
  <cp:revision>244</cp:revision>
  <dcterms:created xsi:type="dcterms:W3CDTF">2004-06-30T16:15:23Z</dcterms:created>
  <dcterms:modified xsi:type="dcterms:W3CDTF">2022-12-23T11:49:59Z</dcterms:modified>
</cp:coreProperties>
</file>