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1"/>
  </p:sldMasterIdLst>
  <p:notesMasterIdLst>
    <p:notesMasterId r:id="rId60"/>
  </p:notesMasterIdLst>
  <p:handoutMasterIdLst>
    <p:handoutMasterId r:id="rId61"/>
  </p:handoutMasterIdLst>
  <p:sldIdLst>
    <p:sldId id="429" r:id="rId2"/>
    <p:sldId id="398" r:id="rId3"/>
    <p:sldId id="407" r:id="rId4"/>
    <p:sldId id="408" r:id="rId5"/>
    <p:sldId id="298" r:id="rId6"/>
    <p:sldId id="409" r:id="rId7"/>
    <p:sldId id="262" r:id="rId8"/>
    <p:sldId id="377" r:id="rId9"/>
    <p:sldId id="341" r:id="rId10"/>
    <p:sldId id="384" r:id="rId11"/>
    <p:sldId id="410" r:id="rId12"/>
    <p:sldId id="343" r:id="rId13"/>
    <p:sldId id="411" r:id="rId14"/>
    <p:sldId id="358" r:id="rId15"/>
    <p:sldId id="412" r:id="rId16"/>
    <p:sldId id="413" r:id="rId17"/>
    <p:sldId id="313" r:id="rId18"/>
    <p:sldId id="312" r:id="rId19"/>
    <p:sldId id="360" r:id="rId20"/>
    <p:sldId id="414" r:id="rId21"/>
    <p:sldId id="415" r:id="rId22"/>
    <p:sldId id="389" r:id="rId23"/>
    <p:sldId id="334" r:id="rId24"/>
    <p:sldId id="300" r:id="rId25"/>
    <p:sldId id="304" r:id="rId26"/>
    <p:sldId id="379" r:id="rId27"/>
    <p:sldId id="284" r:id="rId28"/>
    <p:sldId id="302" r:id="rId29"/>
    <p:sldId id="308" r:id="rId30"/>
    <p:sldId id="354" r:id="rId31"/>
    <p:sldId id="290" r:id="rId32"/>
    <p:sldId id="404" r:id="rId33"/>
    <p:sldId id="392" r:id="rId34"/>
    <p:sldId id="362" r:id="rId35"/>
    <p:sldId id="367" r:id="rId36"/>
    <p:sldId id="422" r:id="rId37"/>
    <p:sldId id="424" r:id="rId38"/>
    <p:sldId id="425" r:id="rId39"/>
    <p:sldId id="423" r:id="rId40"/>
    <p:sldId id="426" r:id="rId41"/>
    <p:sldId id="267" r:id="rId42"/>
    <p:sldId id="268" r:id="rId43"/>
    <p:sldId id="374" r:id="rId44"/>
    <p:sldId id="373" r:id="rId45"/>
    <p:sldId id="291" r:id="rId46"/>
    <p:sldId id="351" r:id="rId47"/>
    <p:sldId id="270" r:id="rId48"/>
    <p:sldId id="274" r:id="rId49"/>
    <p:sldId id="350" r:id="rId50"/>
    <p:sldId id="266" r:id="rId51"/>
    <p:sldId id="381" r:id="rId52"/>
    <p:sldId id="427" r:id="rId53"/>
    <p:sldId id="428" r:id="rId54"/>
    <p:sldId id="349" r:id="rId55"/>
    <p:sldId id="353" r:id="rId56"/>
    <p:sldId id="406" r:id="rId57"/>
    <p:sldId id="402" r:id="rId58"/>
    <p:sldId id="403" r:id="rId59"/>
  </p:sldIdLst>
  <p:sldSz cx="12195175" cy="6858000"/>
  <p:notesSz cx="7099300" cy="10234613"/>
  <p:defaultTextStyle>
    <a:defPPr>
      <a:defRPr lang="en-US"/>
    </a:defPPr>
    <a:lvl1pPr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2296">
          <p15:clr>
            <a:srgbClr val="A4A3A4"/>
          </p15:clr>
        </p15:guide>
        <p15:guide id="2" pos="158">
          <p15:clr>
            <a:srgbClr val="A4A3A4"/>
          </p15:clr>
        </p15:guide>
        <p15:guide id="3" pos="21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C3C3F7"/>
    <a:srgbClr val="8DC6FF"/>
    <a:srgbClr val="FFFF00"/>
    <a:srgbClr val="99CCFF"/>
    <a:srgbClr val="CCECFF"/>
    <a:srgbClr val="CC0000"/>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540" autoAdjust="0"/>
    <p:restoredTop sz="94639" autoAdjust="0"/>
  </p:normalViewPr>
  <p:slideViewPr>
    <p:cSldViewPr>
      <p:cViewPr varScale="1">
        <p:scale>
          <a:sx n="62" d="100"/>
          <a:sy n="62" d="100"/>
        </p:scale>
        <p:origin x="540" y="76"/>
      </p:cViewPr>
      <p:guideLst>
        <p:guide orient="horz" pos="2296"/>
        <p:guide pos="158"/>
        <p:guide pos="21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40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722117DB-45B2-4D0C-9A6B-0A756E3BD2C7}" type="slidenum">
              <a:rPr lang="en-GB" altLang="de-DE"/>
              <a:pPr/>
              <a:t>‹Nr.›</a:t>
            </a:fld>
            <a:endParaRPr lang="en-GB" altLang="de-DE"/>
          </a:p>
        </p:txBody>
      </p:sp>
    </p:spTree>
    <p:extLst>
      <p:ext uri="{BB962C8B-B14F-4D97-AF65-F5344CB8AC3E}">
        <p14:creationId xmlns:p14="http://schemas.microsoft.com/office/powerpoint/2010/main" val="13812470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en-US"/>
          </a:p>
        </p:txBody>
      </p:sp>
      <p:sp>
        <p:nvSpPr>
          <p:cNvPr id="6246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F66855A7-FC10-45F3-935B-FC3F0C045634}" type="slidenum">
              <a:rPr lang="en-US" altLang="de-DE"/>
              <a:pPr/>
              <a:t>‹Nr.›</a:t>
            </a:fld>
            <a:endParaRPr lang="en-US" altLang="de-DE"/>
          </a:p>
        </p:txBody>
      </p:sp>
    </p:spTree>
    <p:extLst>
      <p:ext uri="{BB962C8B-B14F-4D97-AF65-F5344CB8AC3E}">
        <p14:creationId xmlns:p14="http://schemas.microsoft.com/office/powerpoint/2010/main" val="424645838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0AF9234-D5F0-41E1-B35A-BB4315C9D169}" type="slidenum">
              <a:rPr lang="en-US" altLang="de-DE" sz="1300">
                <a:latin typeface="Verdana" panose="020B0604030504040204" pitchFamily="34" charset="0"/>
              </a:rPr>
              <a:pPr eaLnBrk="1" hangingPunct="1">
                <a:spcBef>
                  <a:spcPct val="0"/>
                </a:spcBef>
              </a:pPr>
              <a:t>2</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13187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0AF9234-D5F0-41E1-B35A-BB4315C9D169}" type="slidenum">
              <a:rPr lang="en-US" altLang="de-DE" sz="1300">
                <a:latin typeface="Verdana" panose="020B0604030504040204" pitchFamily="34" charset="0"/>
              </a:rPr>
              <a:pPr eaLnBrk="1" hangingPunct="1">
                <a:spcBef>
                  <a:spcPct val="0"/>
                </a:spcBef>
              </a:pPr>
              <a:t>3</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1318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0AF9234-D5F0-41E1-B35A-BB4315C9D169}" type="slidenum">
              <a:rPr lang="en-US" altLang="de-DE" sz="1300">
                <a:latin typeface="Verdana" panose="020B0604030504040204" pitchFamily="34" charset="0"/>
              </a:rPr>
              <a:pPr eaLnBrk="1" hangingPunct="1">
                <a:spcBef>
                  <a:spcPct val="0"/>
                </a:spcBef>
              </a:pPr>
              <a:t>4</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1318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C864A1C-51A8-43FF-9D8B-88D3EF0B32FE}" type="slidenum">
              <a:rPr lang="en-US" altLang="de-DE" sz="1300">
                <a:latin typeface="Verdana" panose="020B0604030504040204" pitchFamily="34" charset="0"/>
              </a:rPr>
              <a:pPr eaLnBrk="1" hangingPunct="1">
                <a:spcBef>
                  <a:spcPct val="0"/>
                </a:spcBef>
              </a:pPr>
              <a:t>5</a:t>
            </a:fld>
            <a:endParaRPr lang="en-US" altLang="de-DE"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892979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C864A1C-51A8-43FF-9D8B-88D3EF0B32FE}" type="slidenum">
              <a:rPr lang="en-US" altLang="de-DE" sz="1300">
                <a:latin typeface="Verdana" panose="020B0604030504040204" pitchFamily="34" charset="0"/>
              </a:rPr>
              <a:pPr eaLnBrk="1" hangingPunct="1">
                <a:spcBef>
                  <a:spcPct val="0"/>
                </a:spcBef>
              </a:pPr>
              <a:t>6</a:t>
            </a:fld>
            <a:endParaRPr lang="en-US" altLang="de-DE"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892979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187AB6F-429C-46FF-BDC2-374E11A839F9}" type="slidenum">
              <a:rPr lang="en-US" altLang="de-DE" sz="1300">
                <a:latin typeface="Verdana" panose="020B0604030504040204" pitchFamily="34" charset="0"/>
              </a:rPr>
              <a:pPr eaLnBrk="1" hangingPunct="1">
                <a:spcBef>
                  <a:spcPct val="0"/>
                </a:spcBef>
              </a:pPr>
              <a:t>7</a:t>
            </a:fld>
            <a:endParaRPr lang="en-US" altLang="de-DE" sz="1300">
              <a:latin typeface="Verdana" panose="020B0604030504040204" pitchFamily="34" charset="0"/>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024579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D92926B-9B7A-45A0-BDC5-AF92A7FB1A92}" type="slidenum">
              <a:rPr lang="en-US" altLang="de-DE" sz="1300">
                <a:latin typeface="Verdana" panose="020B0604030504040204" pitchFamily="34" charset="0"/>
              </a:rPr>
              <a:pPr eaLnBrk="1" hangingPunct="1">
                <a:spcBef>
                  <a:spcPct val="0"/>
                </a:spcBef>
              </a:pPr>
              <a:t>8</a:t>
            </a:fld>
            <a:endParaRPr lang="en-US" altLang="de-DE"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79181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A8FB5F3-88E6-47C8-91A9-865FE900EB44}" type="slidenum">
              <a:rPr lang="en-US" altLang="de-DE" sz="1300">
                <a:latin typeface="Verdana" panose="020B0604030504040204" pitchFamily="34" charset="0"/>
              </a:rPr>
              <a:pPr eaLnBrk="1" hangingPunct="1">
                <a:spcBef>
                  <a:spcPct val="0"/>
                </a:spcBef>
              </a:pPr>
              <a:t>9</a:t>
            </a:fld>
            <a:endParaRPr lang="en-US" altLang="de-DE"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623409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139428C-4AFB-4A0E-A391-2538FDA8A769}" type="slidenum">
              <a:rPr lang="en-US" altLang="de-DE" sz="1300">
                <a:latin typeface="Verdana" panose="020B0604030504040204" pitchFamily="34" charset="0"/>
              </a:rPr>
              <a:pPr eaLnBrk="1" hangingPunct="1">
                <a:spcBef>
                  <a:spcPct val="0"/>
                </a:spcBef>
              </a:pPr>
              <a:t>10</a:t>
            </a:fld>
            <a:endParaRPr lang="en-US" altLang="de-DE" sz="1300">
              <a:latin typeface="Verdana" panose="020B0604030504040204" pitchFamily="34" charset="0"/>
            </a:endParaRPr>
          </a:p>
        </p:txBody>
      </p:sp>
      <p:sp>
        <p:nvSpPr>
          <p:cNvPr id="727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27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de-DE" altLang="de-DE"/>
          </a:p>
        </p:txBody>
      </p:sp>
    </p:spTree>
    <p:extLst>
      <p:ext uri="{BB962C8B-B14F-4D97-AF65-F5344CB8AC3E}">
        <p14:creationId xmlns:p14="http://schemas.microsoft.com/office/powerpoint/2010/main" val="16579699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139428C-4AFB-4A0E-A391-2538FDA8A769}" type="slidenum">
              <a:rPr lang="en-US" altLang="de-DE" sz="1300">
                <a:latin typeface="Verdana" panose="020B0604030504040204" pitchFamily="34" charset="0"/>
              </a:rPr>
              <a:pPr eaLnBrk="1" hangingPunct="1">
                <a:spcBef>
                  <a:spcPct val="0"/>
                </a:spcBef>
              </a:pPr>
              <a:t>11</a:t>
            </a:fld>
            <a:endParaRPr lang="en-US" altLang="de-DE" sz="1300">
              <a:latin typeface="Verdana" panose="020B0604030504040204" pitchFamily="34" charset="0"/>
            </a:endParaRPr>
          </a:p>
        </p:txBody>
      </p:sp>
      <p:sp>
        <p:nvSpPr>
          <p:cNvPr id="727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27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de-DE" altLang="de-DE"/>
          </a:p>
        </p:txBody>
      </p:sp>
    </p:spTree>
    <p:extLst>
      <p:ext uri="{BB962C8B-B14F-4D97-AF65-F5344CB8AC3E}">
        <p14:creationId xmlns:p14="http://schemas.microsoft.com/office/powerpoint/2010/main" val="16579699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1D5C281-68B3-47BF-A8AB-740FC8742981}" type="slidenum">
              <a:rPr lang="en-US" altLang="de-DE" sz="1300">
                <a:latin typeface="Verdana" panose="020B0604030504040204" pitchFamily="34" charset="0"/>
              </a:rPr>
              <a:pPr eaLnBrk="1" hangingPunct="1">
                <a:spcBef>
                  <a:spcPct val="0"/>
                </a:spcBef>
              </a:pPr>
              <a:t>12</a:t>
            </a:fld>
            <a:endParaRPr lang="en-US" altLang="de-DE" sz="1300">
              <a:latin typeface="Verdana" panose="020B0604030504040204" pitchFamily="34" charset="0"/>
            </a:endParaRPr>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020010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1D5C281-68B3-47BF-A8AB-740FC8742981}" type="slidenum">
              <a:rPr lang="en-US" altLang="de-DE" sz="1300">
                <a:latin typeface="Verdana" panose="020B0604030504040204" pitchFamily="34" charset="0"/>
              </a:rPr>
              <a:pPr eaLnBrk="1" hangingPunct="1">
                <a:spcBef>
                  <a:spcPct val="0"/>
                </a:spcBef>
              </a:pPr>
              <a:t>13</a:t>
            </a:fld>
            <a:endParaRPr lang="en-US" altLang="de-DE" sz="1300">
              <a:latin typeface="Verdana" panose="020B0604030504040204" pitchFamily="34" charset="0"/>
            </a:endParaRPr>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020010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4FC2ACB-EC0A-4BCE-9C3E-11B8CAA2B4D0}" type="slidenum">
              <a:rPr lang="en-US" altLang="de-DE" sz="1300">
                <a:latin typeface="Verdana" panose="020B0604030504040204" pitchFamily="34" charset="0"/>
              </a:rPr>
              <a:pPr eaLnBrk="1" hangingPunct="1">
                <a:spcBef>
                  <a:spcPct val="0"/>
                </a:spcBef>
              </a:pPr>
              <a:t>14</a:t>
            </a:fld>
            <a:endParaRPr lang="en-US" altLang="de-DE" sz="1300">
              <a:latin typeface="Verdana" panose="020B0604030504040204" pitchFamily="34" charset="0"/>
            </a:endParaRPr>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36522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4FC2ACB-EC0A-4BCE-9C3E-11B8CAA2B4D0}" type="slidenum">
              <a:rPr lang="en-US" altLang="de-DE" sz="1300">
                <a:latin typeface="Verdana" panose="020B0604030504040204" pitchFamily="34" charset="0"/>
              </a:rPr>
              <a:pPr eaLnBrk="1" hangingPunct="1">
                <a:spcBef>
                  <a:spcPct val="0"/>
                </a:spcBef>
              </a:pPr>
              <a:t>15</a:t>
            </a:fld>
            <a:endParaRPr lang="en-US" altLang="de-DE" sz="1300">
              <a:latin typeface="Verdana" panose="020B0604030504040204" pitchFamily="34" charset="0"/>
            </a:endParaRPr>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36522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4FC2ACB-EC0A-4BCE-9C3E-11B8CAA2B4D0}" type="slidenum">
              <a:rPr lang="en-US" altLang="de-DE" sz="1300">
                <a:latin typeface="Verdana" panose="020B0604030504040204" pitchFamily="34" charset="0"/>
              </a:rPr>
              <a:pPr eaLnBrk="1" hangingPunct="1">
                <a:spcBef>
                  <a:spcPct val="0"/>
                </a:spcBef>
              </a:pPr>
              <a:t>16</a:t>
            </a:fld>
            <a:endParaRPr lang="en-US" altLang="de-DE" sz="1300">
              <a:latin typeface="Verdana" panose="020B0604030504040204" pitchFamily="34" charset="0"/>
            </a:endParaRPr>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36522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11EE5AD-EEA3-47D6-9589-1407B432570F}" type="slidenum">
              <a:rPr lang="en-US" altLang="de-DE" sz="1300">
                <a:latin typeface="Verdana" panose="020B0604030504040204" pitchFamily="34" charset="0"/>
              </a:rPr>
              <a:pPr eaLnBrk="1" hangingPunct="1">
                <a:spcBef>
                  <a:spcPct val="0"/>
                </a:spcBef>
              </a:pPr>
              <a:t>17</a:t>
            </a:fld>
            <a:endParaRPr lang="en-US" altLang="de-DE" sz="1300">
              <a:latin typeface="Verdana" panose="020B0604030504040204" pitchFamily="34" charset="0"/>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716829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3A43E02-4CBD-477D-935D-C20A2CAAAF6A}" type="slidenum">
              <a:rPr lang="en-US" altLang="de-DE" sz="1300">
                <a:latin typeface="Verdana" panose="020B0604030504040204" pitchFamily="34" charset="0"/>
              </a:rPr>
              <a:pPr eaLnBrk="1" hangingPunct="1">
                <a:spcBef>
                  <a:spcPct val="0"/>
                </a:spcBef>
              </a:pPr>
              <a:t>18</a:t>
            </a:fld>
            <a:endParaRPr lang="en-US" altLang="de-DE" sz="1300">
              <a:latin typeface="Verdana" panose="020B0604030504040204" pitchFamily="34" charset="0"/>
            </a:endParaRPr>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500422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E8AB7E6-23B1-427C-88E2-FE6A9251E888}" type="slidenum">
              <a:rPr lang="en-US" altLang="de-DE" sz="1300">
                <a:latin typeface="Verdana" panose="020B0604030504040204" pitchFamily="34" charset="0"/>
              </a:rPr>
              <a:pPr eaLnBrk="1" hangingPunct="1">
                <a:spcBef>
                  <a:spcPct val="0"/>
                </a:spcBef>
              </a:pPr>
              <a:t>19</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795818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E8AB7E6-23B1-427C-88E2-FE6A9251E888}" type="slidenum">
              <a:rPr lang="en-US" altLang="de-DE" sz="1300">
                <a:latin typeface="Verdana" panose="020B0604030504040204" pitchFamily="34" charset="0"/>
              </a:rPr>
              <a:pPr eaLnBrk="1" hangingPunct="1">
                <a:spcBef>
                  <a:spcPct val="0"/>
                </a:spcBef>
              </a:pPr>
              <a:t>20</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795818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E8AB7E6-23B1-427C-88E2-FE6A9251E888}" type="slidenum">
              <a:rPr lang="en-US" altLang="de-DE" sz="1300">
                <a:latin typeface="Verdana" panose="020B0604030504040204" pitchFamily="34" charset="0"/>
              </a:rPr>
              <a:pPr eaLnBrk="1" hangingPunct="1">
                <a:spcBef>
                  <a:spcPct val="0"/>
                </a:spcBef>
              </a:pPr>
              <a:t>21</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795818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FFE2559E-C4E1-40E7-950B-AD3D658C77CB}" type="slidenum">
              <a:rPr lang="en-US" altLang="de-DE" sz="1300">
                <a:latin typeface="Verdana" panose="020B0604030504040204" pitchFamily="34" charset="0"/>
              </a:rPr>
              <a:pPr eaLnBrk="1" hangingPunct="1">
                <a:spcBef>
                  <a:spcPct val="0"/>
                </a:spcBef>
              </a:pPr>
              <a:t>22</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49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de-DE" altLang="de-DE"/>
          </a:p>
        </p:txBody>
      </p:sp>
    </p:spTree>
    <p:extLst>
      <p:ext uri="{BB962C8B-B14F-4D97-AF65-F5344CB8AC3E}">
        <p14:creationId xmlns:p14="http://schemas.microsoft.com/office/powerpoint/2010/main" val="20670312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458E853-1AE1-4500-9A66-240162B7AEFC}" type="slidenum">
              <a:rPr lang="en-US" altLang="de-DE" sz="1300">
                <a:latin typeface="Verdana" panose="020B0604030504040204" pitchFamily="34" charset="0"/>
              </a:rPr>
              <a:pPr eaLnBrk="1" hangingPunct="1">
                <a:spcBef>
                  <a:spcPct val="0"/>
                </a:spcBef>
              </a:pPr>
              <a:t>23</a:t>
            </a:fld>
            <a:endParaRPr lang="en-US" altLang="de-DE" sz="1300">
              <a:latin typeface="Verdana" panose="020B0604030504040204" pitchFamily="34" charset="0"/>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846205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DF236AB-2F17-4D0C-9554-CA3F04A57A19}" type="slidenum">
              <a:rPr lang="en-US" altLang="de-DE" sz="1300">
                <a:latin typeface="Verdana" panose="020B0604030504040204" pitchFamily="34" charset="0"/>
              </a:rPr>
              <a:pPr eaLnBrk="1" hangingPunct="1">
                <a:spcBef>
                  <a:spcPct val="0"/>
                </a:spcBef>
              </a:pPr>
              <a:t>24</a:t>
            </a:fld>
            <a:endParaRPr lang="en-US" altLang="de-DE"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892414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3BFDA41-CCA7-4ED3-B3A8-9485AF656A00}" type="slidenum">
              <a:rPr lang="en-US" altLang="de-DE" sz="1300">
                <a:latin typeface="Verdana" panose="020B0604030504040204" pitchFamily="34" charset="0"/>
              </a:rPr>
              <a:pPr eaLnBrk="1" hangingPunct="1">
                <a:spcBef>
                  <a:spcPct val="0"/>
                </a:spcBef>
              </a:pPr>
              <a:t>25</a:t>
            </a:fld>
            <a:endParaRPr lang="en-US" altLang="de-DE" sz="1300">
              <a:latin typeface="Verdana" panose="020B0604030504040204" pitchFamily="34" charset="0"/>
            </a:endParaRPr>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710536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C391066-F508-4BB0-8B60-129C280873FD}" type="slidenum">
              <a:rPr lang="en-US" altLang="de-DE" sz="1300">
                <a:latin typeface="Verdana" panose="020B0604030504040204" pitchFamily="34" charset="0"/>
              </a:rPr>
              <a:pPr eaLnBrk="1" hangingPunct="1">
                <a:spcBef>
                  <a:spcPct val="0"/>
                </a:spcBef>
              </a:pPr>
              <a:t>26</a:t>
            </a:fld>
            <a:endParaRPr lang="en-US" altLang="de-DE"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299064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9483109-D162-4835-A28A-A47BF8BB9E6C}" type="slidenum">
              <a:rPr lang="en-US" altLang="de-DE" sz="1300">
                <a:latin typeface="Verdana" panose="020B0604030504040204" pitchFamily="34" charset="0"/>
              </a:rPr>
              <a:pPr eaLnBrk="1" hangingPunct="1">
                <a:spcBef>
                  <a:spcPct val="0"/>
                </a:spcBef>
              </a:pPr>
              <a:t>27</a:t>
            </a:fld>
            <a:endParaRPr lang="en-US" altLang="de-DE" sz="1300">
              <a:latin typeface="Verdana" panose="020B0604030504040204" pitchFamily="34" charset="0"/>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380213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9DF6927-B4BA-4E72-A8A8-28456B51A997}" type="slidenum">
              <a:rPr lang="en-US" altLang="de-DE" sz="1300">
                <a:latin typeface="Verdana" panose="020B0604030504040204" pitchFamily="34" charset="0"/>
              </a:rPr>
              <a:pPr eaLnBrk="1" hangingPunct="1">
                <a:spcBef>
                  <a:spcPct val="0"/>
                </a:spcBef>
              </a:pPr>
              <a:t>28</a:t>
            </a:fld>
            <a:endParaRPr lang="en-US" altLang="de-DE" sz="1300">
              <a:latin typeface="Verdana" panose="020B0604030504040204" pitchFamily="34" charset="0"/>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231233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B2E6C50-FBCA-4397-AD42-AA077C6794E9}" type="slidenum">
              <a:rPr lang="en-US" altLang="de-DE" sz="1300">
                <a:latin typeface="Verdana" panose="020B0604030504040204" pitchFamily="34" charset="0"/>
              </a:rPr>
              <a:pPr eaLnBrk="1" hangingPunct="1">
                <a:spcBef>
                  <a:spcPct val="0"/>
                </a:spcBef>
              </a:pPr>
              <a:t>29</a:t>
            </a:fld>
            <a:endParaRPr lang="en-US" altLang="de-DE" sz="1300">
              <a:latin typeface="Verdana" panose="020B0604030504040204" pitchFamily="34" charset="0"/>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26100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D542B40-FDC5-41A3-A67D-81972C67905F}" type="slidenum">
              <a:rPr lang="en-US" altLang="de-DE" sz="1300">
                <a:latin typeface="Verdana" panose="020B0604030504040204" pitchFamily="34" charset="0"/>
              </a:rPr>
              <a:pPr eaLnBrk="1" hangingPunct="1">
                <a:spcBef>
                  <a:spcPct val="0"/>
                </a:spcBef>
              </a:pPr>
              <a:t>30</a:t>
            </a:fld>
            <a:endParaRPr lang="en-US" altLang="de-DE"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236038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A1D6C32-AD98-427D-A040-F8C410571202}" type="slidenum">
              <a:rPr lang="en-US" altLang="de-DE" sz="1300">
                <a:latin typeface="Verdana" panose="020B0604030504040204" pitchFamily="34" charset="0"/>
              </a:rPr>
              <a:pPr eaLnBrk="1" hangingPunct="1">
                <a:spcBef>
                  <a:spcPct val="0"/>
                </a:spcBef>
              </a:pPr>
              <a:t>31</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546892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C62C374-1FBF-4831-888F-512D8A4B2385}" type="slidenum">
              <a:rPr lang="en-US" altLang="de-DE" sz="1300">
                <a:solidFill>
                  <a:srgbClr val="000000"/>
                </a:solidFill>
                <a:latin typeface="Verdana" panose="020B0604030504040204" pitchFamily="34" charset="0"/>
              </a:rPr>
              <a:pPr eaLnBrk="1" hangingPunct="1">
                <a:spcBef>
                  <a:spcPct val="0"/>
                </a:spcBef>
              </a:pPr>
              <a:t>32</a:t>
            </a:fld>
            <a:endParaRPr lang="en-US" altLang="de-DE" sz="1300">
              <a:solidFill>
                <a:srgbClr val="000000"/>
              </a:solidFill>
              <a:latin typeface="Verdana" panose="020B0604030504040204" pitchFamily="34" charset="0"/>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543160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1866115-F08C-413D-A592-98383FB1CACB}" type="slidenum">
              <a:rPr lang="en-US" altLang="de-DE" sz="1300">
                <a:latin typeface="Verdana" panose="020B0604030504040204" pitchFamily="34" charset="0"/>
              </a:rPr>
              <a:pPr eaLnBrk="1" hangingPunct="1">
                <a:spcBef>
                  <a:spcPct val="0"/>
                </a:spcBef>
              </a:pPr>
              <a:t>33</a:t>
            </a:fld>
            <a:endParaRPr lang="en-US" altLang="de-DE" sz="1300">
              <a:latin typeface="Verdana" panose="020B0604030504040204" pitchFamily="34" charset="0"/>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319391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65FB389-0E86-4091-826A-97AE94A2DEAE}" type="slidenum">
              <a:rPr lang="en-US" altLang="de-DE" sz="1300">
                <a:latin typeface="Verdana" panose="020B0604030504040204" pitchFamily="34" charset="0"/>
              </a:rPr>
              <a:pPr eaLnBrk="1" hangingPunct="1">
                <a:spcBef>
                  <a:spcPct val="0"/>
                </a:spcBef>
              </a:pPr>
              <a:t>34</a:t>
            </a:fld>
            <a:endParaRPr lang="en-US" altLang="de-DE" sz="1300">
              <a:latin typeface="Verdana" panose="020B0604030504040204" pitchFamily="34" charset="0"/>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292841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53BBE2A-F955-4F4D-B217-C0FCC2B6A584}" type="slidenum">
              <a:rPr lang="en-US" altLang="de-DE" sz="1300">
                <a:latin typeface="Verdana" panose="020B0604030504040204" pitchFamily="34" charset="0"/>
              </a:rPr>
              <a:pPr eaLnBrk="1" hangingPunct="1">
                <a:spcBef>
                  <a:spcPct val="0"/>
                </a:spcBef>
              </a:pPr>
              <a:t>35</a:t>
            </a:fld>
            <a:endParaRPr lang="en-US" altLang="de-DE" sz="1300">
              <a:latin typeface="Verdana" panose="020B0604030504040204" pitchFamily="34" charset="0"/>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66276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80D8745-564B-425D-A8A9-00C6F1895EBC}" type="slidenum">
              <a:rPr lang="en-US" altLang="de-DE" sz="1300">
                <a:latin typeface="Verdana" panose="020B0604030504040204" pitchFamily="34" charset="0"/>
              </a:rPr>
              <a:pPr eaLnBrk="1" hangingPunct="1">
                <a:spcBef>
                  <a:spcPct val="0"/>
                </a:spcBef>
              </a:pPr>
              <a:t>36</a:t>
            </a:fld>
            <a:endParaRPr lang="en-US" altLang="de-DE" sz="1300">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225592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80D8745-564B-425D-A8A9-00C6F1895EBC}" type="slidenum">
              <a:rPr lang="en-US" altLang="de-DE" sz="1300">
                <a:latin typeface="Verdana" panose="020B0604030504040204" pitchFamily="34" charset="0"/>
              </a:rPr>
              <a:pPr eaLnBrk="1" hangingPunct="1">
                <a:spcBef>
                  <a:spcPct val="0"/>
                </a:spcBef>
              </a:pPr>
              <a:t>37</a:t>
            </a:fld>
            <a:endParaRPr lang="en-US" altLang="de-DE" sz="1300">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225592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80D8745-564B-425D-A8A9-00C6F1895EBC}" type="slidenum">
              <a:rPr lang="en-US" altLang="de-DE" sz="1300">
                <a:latin typeface="Verdana" panose="020B0604030504040204" pitchFamily="34" charset="0"/>
              </a:rPr>
              <a:pPr eaLnBrk="1" hangingPunct="1">
                <a:spcBef>
                  <a:spcPct val="0"/>
                </a:spcBef>
              </a:pPr>
              <a:t>38</a:t>
            </a:fld>
            <a:endParaRPr lang="en-US" altLang="de-DE" sz="1300">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225592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80D8745-564B-425D-A8A9-00C6F1895EBC}" type="slidenum">
              <a:rPr lang="en-US" altLang="de-DE" sz="1300">
                <a:latin typeface="Verdana" panose="020B0604030504040204" pitchFamily="34" charset="0"/>
              </a:rPr>
              <a:pPr eaLnBrk="1" hangingPunct="1">
                <a:spcBef>
                  <a:spcPct val="0"/>
                </a:spcBef>
              </a:pPr>
              <a:t>39</a:t>
            </a:fld>
            <a:endParaRPr lang="en-US" altLang="de-DE" sz="1300">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225592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80D8745-564B-425D-A8A9-00C6F1895EBC}" type="slidenum">
              <a:rPr lang="en-US" altLang="de-DE" sz="1300">
                <a:latin typeface="Verdana" panose="020B0604030504040204" pitchFamily="34" charset="0"/>
              </a:rPr>
              <a:pPr eaLnBrk="1" hangingPunct="1">
                <a:spcBef>
                  <a:spcPct val="0"/>
                </a:spcBef>
              </a:pPr>
              <a:t>40</a:t>
            </a:fld>
            <a:endParaRPr lang="en-US" altLang="de-DE" sz="1300">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225592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183656E-66EF-46DD-B545-3CE5D24E231E}" type="slidenum">
              <a:rPr lang="en-US" altLang="de-DE" sz="1300">
                <a:latin typeface="Verdana" panose="020B0604030504040204" pitchFamily="34" charset="0"/>
              </a:rPr>
              <a:pPr eaLnBrk="1" hangingPunct="1">
                <a:spcBef>
                  <a:spcPct val="0"/>
                </a:spcBef>
              </a:pPr>
              <a:t>41</a:t>
            </a:fld>
            <a:endParaRPr lang="en-US" altLang="de-DE" sz="1300">
              <a:latin typeface="Verdana" panose="020B0604030504040204" pitchFamily="34" charset="0"/>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629091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5ED3930-6540-49BF-8B46-D59C813A871D}" type="slidenum">
              <a:rPr lang="en-US" altLang="de-DE" sz="1300">
                <a:latin typeface="Verdana" panose="020B0604030504040204" pitchFamily="34" charset="0"/>
              </a:rPr>
              <a:pPr eaLnBrk="1" hangingPunct="1">
                <a:spcBef>
                  <a:spcPct val="0"/>
                </a:spcBef>
              </a:pPr>
              <a:t>42</a:t>
            </a:fld>
            <a:endParaRPr lang="en-US" altLang="de-DE" sz="1300">
              <a:latin typeface="Verdana" panose="020B0604030504040204" pitchFamily="34" charset="0"/>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082011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5FB2F66-3305-4908-B9CD-C0F7298675EE}" type="slidenum">
              <a:rPr lang="en-US" altLang="de-DE" sz="1300">
                <a:latin typeface="Verdana" panose="020B0604030504040204" pitchFamily="34" charset="0"/>
              </a:rPr>
              <a:pPr eaLnBrk="1" hangingPunct="1">
                <a:spcBef>
                  <a:spcPct val="0"/>
                </a:spcBef>
              </a:pPr>
              <a:t>43</a:t>
            </a:fld>
            <a:endParaRPr lang="en-US" altLang="de-DE" sz="1300">
              <a:latin typeface="Verdana" panose="020B0604030504040204" pitchFamily="34" charset="0"/>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261391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FBB3C35-6DEE-4466-8A5C-B7C49694D7DB}" type="slidenum">
              <a:rPr lang="en-US" altLang="de-DE" sz="1300">
                <a:latin typeface="Verdana" panose="020B0604030504040204" pitchFamily="34" charset="0"/>
              </a:rPr>
              <a:pPr eaLnBrk="1" hangingPunct="1">
                <a:spcBef>
                  <a:spcPct val="0"/>
                </a:spcBef>
              </a:pPr>
              <a:t>44</a:t>
            </a:fld>
            <a:endParaRPr lang="en-US" altLang="de-DE"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591151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5CE586B-C9F1-45FF-B39F-CE03EB513B6E}" type="slidenum">
              <a:rPr lang="en-US" altLang="de-DE" sz="1300">
                <a:latin typeface="Verdana" panose="020B0604030504040204" pitchFamily="34" charset="0"/>
              </a:rPr>
              <a:pPr eaLnBrk="1" hangingPunct="1">
                <a:spcBef>
                  <a:spcPct val="0"/>
                </a:spcBef>
              </a:pPr>
              <a:t>45</a:t>
            </a:fld>
            <a:endParaRPr lang="en-US" altLang="de-DE" sz="1300">
              <a:latin typeface="Verdana" panose="020B0604030504040204" pitchFamily="34" charset="0"/>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243570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22071D7-6961-4E81-BC40-45AF615D083F}" type="slidenum">
              <a:rPr lang="en-US" altLang="de-DE" sz="1300">
                <a:latin typeface="Verdana" panose="020B0604030504040204" pitchFamily="34" charset="0"/>
              </a:rPr>
              <a:pPr eaLnBrk="1" hangingPunct="1">
                <a:spcBef>
                  <a:spcPct val="0"/>
                </a:spcBef>
              </a:pPr>
              <a:t>46</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800531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14FAA76-D640-4E43-9F30-0728DFC4C15F}" type="slidenum">
              <a:rPr lang="en-US" altLang="de-DE" sz="1300">
                <a:latin typeface="Verdana" panose="020B0604030504040204" pitchFamily="34" charset="0"/>
              </a:rPr>
              <a:pPr eaLnBrk="1" hangingPunct="1">
                <a:spcBef>
                  <a:spcPct val="0"/>
                </a:spcBef>
              </a:pPr>
              <a:t>47</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900306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A9F614D-44AF-4352-A8B5-F8C2EA5BE72F}" type="slidenum">
              <a:rPr lang="en-US" altLang="de-DE" sz="1300">
                <a:latin typeface="Verdana" panose="020B0604030504040204" pitchFamily="34" charset="0"/>
              </a:rPr>
              <a:pPr eaLnBrk="1" hangingPunct="1">
                <a:spcBef>
                  <a:spcPct val="0"/>
                </a:spcBef>
              </a:pPr>
              <a:t>48</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132761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52BDB83-5ECC-4FF2-89BC-E5AC899774FC}" type="slidenum">
              <a:rPr lang="en-US" altLang="de-DE" sz="1300">
                <a:latin typeface="Verdana" panose="020B0604030504040204" pitchFamily="34" charset="0"/>
              </a:rPr>
              <a:pPr eaLnBrk="1" hangingPunct="1">
                <a:spcBef>
                  <a:spcPct val="0"/>
                </a:spcBef>
              </a:pPr>
              <a:t>49</a:t>
            </a:fld>
            <a:endParaRPr lang="en-US" altLang="de-DE" sz="1300">
              <a:latin typeface="Verdana" panose="020B0604030504040204" pitchFamily="34" charset="0"/>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8857576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AEF3A52-9963-49B0-B7E9-415421E7888F}" type="slidenum">
              <a:rPr lang="en-US" altLang="de-DE" sz="1300">
                <a:latin typeface="Verdana" panose="020B0604030504040204" pitchFamily="34" charset="0"/>
              </a:rPr>
              <a:pPr eaLnBrk="1" hangingPunct="1">
                <a:spcBef>
                  <a:spcPct val="0"/>
                </a:spcBef>
              </a:pPr>
              <a:t>50</a:t>
            </a:fld>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101512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D57DBC5-1B4B-4AB3-96C0-0063793169C4}" type="slidenum">
              <a:rPr lang="en-US" altLang="de-DE" sz="1300">
                <a:latin typeface="Verdana" panose="020B0604030504040204" pitchFamily="34" charset="0"/>
              </a:rPr>
              <a:pPr eaLnBrk="1" hangingPunct="1">
                <a:spcBef>
                  <a:spcPct val="0"/>
                </a:spcBef>
              </a:pPr>
              <a:t>51</a:t>
            </a:fld>
            <a:endParaRPr lang="en-US" altLang="de-DE" sz="1300">
              <a:latin typeface="Verdana" panose="020B0604030504040204" pitchFamily="34" charset="0"/>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256545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D57DBC5-1B4B-4AB3-96C0-0063793169C4}" type="slidenum">
              <a:rPr lang="en-US" altLang="de-DE" sz="1300">
                <a:latin typeface="Verdana" panose="020B0604030504040204" pitchFamily="34" charset="0"/>
              </a:rPr>
              <a:pPr eaLnBrk="1" hangingPunct="1">
                <a:spcBef>
                  <a:spcPct val="0"/>
                </a:spcBef>
              </a:pPr>
              <a:t>52</a:t>
            </a:fld>
            <a:endParaRPr lang="en-US" altLang="de-DE" sz="1300">
              <a:latin typeface="Verdana" panose="020B0604030504040204" pitchFamily="34" charset="0"/>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256545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D57DBC5-1B4B-4AB3-96C0-0063793169C4}" type="slidenum">
              <a:rPr lang="en-US" altLang="de-DE" sz="1300">
                <a:latin typeface="Verdana" panose="020B0604030504040204" pitchFamily="34" charset="0"/>
              </a:rPr>
              <a:pPr eaLnBrk="1" hangingPunct="1">
                <a:spcBef>
                  <a:spcPct val="0"/>
                </a:spcBef>
              </a:pPr>
              <a:t>53</a:t>
            </a:fld>
            <a:endParaRPr lang="en-US" altLang="de-DE" sz="1300">
              <a:latin typeface="Verdana" panose="020B0604030504040204" pitchFamily="34" charset="0"/>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256545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27324B5-02EE-48C0-81AD-1B3EB781E167}" type="slidenum">
              <a:rPr lang="en-US" altLang="de-DE" sz="1300">
                <a:latin typeface="Verdana" panose="020B0604030504040204" pitchFamily="34" charset="0"/>
              </a:rPr>
              <a:pPr eaLnBrk="1" hangingPunct="1">
                <a:spcBef>
                  <a:spcPct val="0"/>
                </a:spcBef>
              </a:pPr>
              <a:t>54</a:t>
            </a:fld>
            <a:endParaRPr lang="en-US" altLang="de-DE" sz="1300">
              <a:latin typeface="Verdana" panose="020B0604030504040204" pitchFamily="34" charset="0"/>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6452644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75F5C26-6414-46E5-9186-F4057642BF15}" type="slidenum">
              <a:rPr lang="en-US" altLang="de-DE" sz="1300">
                <a:latin typeface="Verdana" panose="020B0604030504040204" pitchFamily="34" charset="0"/>
              </a:rPr>
              <a:pPr eaLnBrk="1" hangingPunct="1">
                <a:spcBef>
                  <a:spcPct val="0"/>
                </a:spcBef>
              </a:pPr>
              <a:t>55</a:t>
            </a:fld>
            <a:endParaRPr lang="en-US" altLang="de-DE" sz="1300">
              <a:latin typeface="Verdana" panose="020B0604030504040204" pitchFamily="34" charset="0"/>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7213343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0090E95-DF31-4228-8201-565768086BD9}" type="slidenum">
              <a:rPr lang="en-US" altLang="de-DE" sz="1300">
                <a:latin typeface="Verdana" panose="020B0604030504040204" pitchFamily="34" charset="0"/>
              </a:rPr>
              <a:pPr eaLnBrk="1" hangingPunct="1">
                <a:spcBef>
                  <a:spcPct val="0"/>
                </a:spcBef>
              </a:pPr>
              <a:t>57</a:t>
            </a:fld>
            <a:endParaRPr lang="en-US" altLang="de-DE" sz="1300">
              <a:latin typeface="Verdana" panose="020B0604030504040204" pitchFamily="34" charset="0"/>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992029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0F0ED99-FD88-4AEC-B215-28D85585551E}" type="slidenum">
              <a:rPr lang="en-US" altLang="de-DE" sz="1300">
                <a:latin typeface="Verdana" panose="020B0604030504040204" pitchFamily="34" charset="0"/>
              </a:rPr>
              <a:pPr eaLnBrk="1" hangingPunct="1">
                <a:spcBef>
                  <a:spcPct val="0"/>
                </a:spcBef>
              </a:pPr>
              <a:t>58</a:t>
            </a:fld>
            <a:endParaRPr lang="en-US" altLang="de-DE" sz="1300">
              <a:latin typeface="Verdana" panose="020B0604030504040204" pitchFamily="34" charset="0"/>
            </a:endParaRPr>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920013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Entraînement métacognitifs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r-FR" altLang="de-DE" sz="1000" dirty="0">
                <a:latin typeface="+mj-lt"/>
              </a:rPr>
              <a:t>Les différentes illustrations ont été utilisées avec l'accord de leurs auteurs respectifs. Pour de plus amples détails (titre, auteur), veuillez consulter la fin de cette présentation.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fr-FR"/>
              <a:t>Entraînement métacognitifs 1 – Style d'attribution</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fr-FR"/>
              <a:t>Entraînement métacognitifs 1 – Style d'attribution</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fr-FR"/>
              <a:t>Entraînement métacognitifs 1 – Style d'attribution</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fr-FR"/>
              <a:t>Entraînement métacognitifs 1 – Style d'attribution</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fr-FR"/>
              <a:t>Entraînement métacognitifs 1 – Style d'attribution</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fr-FR"/>
              <a:t>Entraînement métacognitifs 1 – Style d'attribution</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fr-FR"/>
              <a:t>Entraînement métacognitifs 1 – Style d'attribution</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fr-FR"/>
              <a:t>Entraînement métacognitifs 1 – Style d'attribution</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10.xml"/><Relationship Id="rId5" Type="http://schemas.openxmlformats.org/officeDocument/2006/relationships/image" Target="../media/image13.png"/><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10.xml"/><Relationship Id="rId5" Type="http://schemas.openxmlformats.org/officeDocument/2006/relationships/image" Target="../media/image13.png"/><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13.png"/><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13.png"/><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1 A – </a:t>
            </a:r>
            <a:r>
              <a:rPr lang="nl-NL" dirty="0"/>
              <a:t>Style d'attribution</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Favrod</a:t>
            </a:r>
            <a:r>
              <a:rPr lang="nl-NL" sz="1600" dirty="0">
                <a:solidFill>
                  <a:srgbClr val="004992"/>
                </a:solidFill>
                <a:latin typeface="+mj-lt"/>
              </a:rPr>
              <a:t> (2|22)</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2114298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a:solidFill>
                  <a:srgbClr val="004992"/>
                </a:solidFill>
                <a:latin typeface="Calibri Light"/>
              </a:rPr>
              <a:t>Attribution: Rendre responsable ou prendre sur soi</a:t>
            </a:r>
            <a:endParaRPr lang="en-US" sz="360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r>
              <a:rPr lang="fr-CH" altLang="de-DE" sz="2400" dirty="0">
                <a:solidFill>
                  <a:srgbClr val="333333"/>
                </a:solidFill>
                <a:latin typeface="Calibri Light"/>
                <a:cs typeface="Times New Roman" panose="02020603050405020304" pitchFamily="18" charset="0"/>
              </a:rPr>
              <a:t>Attribution = inférer des causes pour des événements (par ex. rendre responsable ou prendre sur soi)</a:t>
            </a:r>
          </a:p>
        </p:txBody>
      </p:sp>
      <p:sp>
        <p:nvSpPr>
          <p:cNvPr id="3" name="Footer Placeholder 2"/>
          <p:cNvSpPr>
            <a:spLocks noGrp="1"/>
          </p:cNvSpPr>
          <p:nvPr>
            <p:ph type="ftr" sz="quarter" idx="11"/>
          </p:nvPr>
        </p:nvSpPr>
        <p:spPr/>
        <p:txBody>
          <a:bodyPr/>
          <a:lstStyle/>
          <a:p>
            <a:r>
              <a:rPr lang="fr-FR"/>
              <a:t>Entraînement métacognitifs 1 – Style d'attribution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a:t>
            </a:fld>
            <a:endParaRPr lang="de-D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a:solidFill>
                  <a:srgbClr val="004992"/>
                </a:solidFill>
                <a:latin typeface="Calibri Light"/>
              </a:rPr>
              <a:t>Attribution: Rendre responsable ou prendre sur soi</a:t>
            </a:r>
            <a:endParaRPr lang="en-US" sz="360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r>
              <a:rPr lang="fr-CH" altLang="de-DE" sz="2400" dirty="0">
                <a:solidFill>
                  <a:srgbClr val="333333"/>
                </a:solidFill>
                <a:latin typeface="Calibri Light"/>
                <a:cs typeface="Times New Roman" panose="02020603050405020304" pitchFamily="18" charset="0"/>
              </a:rPr>
              <a:t>Attribution = inférer des causes pour des événements (par ex. rendre responsable ou prendre sur soi)</a:t>
            </a:r>
          </a:p>
          <a:p>
            <a:pPr lvl="0" defTabSz="914400" fontAlgn="base"/>
            <a:r>
              <a:rPr lang="fr-CH" altLang="de-DE" sz="2400" dirty="0">
                <a:solidFill>
                  <a:srgbClr val="333333"/>
                </a:solidFill>
                <a:latin typeface="Calibri Light"/>
                <a:cs typeface="Times New Roman" panose="02020603050405020304" pitchFamily="18" charset="0"/>
              </a:rPr>
              <a:t>Nous négligeons parfois les différentes et multiples causes qui peuvent être à la base d’un événement.</a:t>
            </a:r>
          </a:p>
        </p:txBody>
      </p:sp>
      <p:sp>
        <p:nvSpPr>
          <p:cNvPr id="3" name="Footer Placeholder 2"/>
          <p:cNvSpPr>
            <a:spLocks noGrp="1"/>
          </p:cNvSpPr>
          <p:nvPr>
            <p:ph type="ftr" sz="quarter" idx="11"/>
          </p:nvPr>
        </p:nvSpPr>
        <p:spPr/>
        <p:txBody>
          <a:bodyPr/>
          <a:lstStyle/>
          <a:p>
            <a:r>
              <a:rPr lang="fr-FR"/>
              <a:t>Entraînement métacognitifs 1 – Style d'attribution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a:t>
            </a:fld>
            <a:endParaRPr lang="de-DE" dirty="0"/>
          </a:p>
        </p:txBody>
      </p:sp>
    </p:spTree>
    <p:extLst>
      <p:ext uri="{BB962C8B-B14F-4D97-AF65-F5344CB8AC3E}">
        <p14:creationId xmlns:p14="http://schemas.microsoft.com/office/powerpoint/2010/main" val="22249239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a:solidFill>
                  <a:srgbClr val="004992"/>
                </a:solidFill>
                <a:latin typeface="Calibri Light"/>
              </a:rPr>
              <a:t>Attribution: Rendre responsable ou prendre sur soi</a:t>
            </a:r>
            <a:endParaRPr lang="en-US" sz="360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r>
              <a:rPr lang="fr-CH" altLang="de-DE" sz="2400" dirty="0">
                <a:solidFill>
                  <a:srgbClr val="333333"/>
                </a:solidFill>
                <a:latin typeface="Calibri Light"/>
                <a:cs typeface="Times New Roman" panose="02020603050405020304" pitchFamily="18" charset="0"/>
              </a:rPr>
              <a:t>Attribution = inférer des causes pour des événements (par ex. rendre responsable ou prendre sur soi)</a:t>
            </a:r>
          </a:p>
          <a:p>
            <a:pPr lvl="0" defTabSz="914400" fontAlgn="base"/>
            <a:r>
              <a:rPr lang="fr-CH" altLang="de-DE" sz="2400" dirty="0">
                <a:solidFill>
                  <a:srgbClr val="333333"/>
                </a:solidFill>
                <a:latin typeface="Calibri Light"/>
                <a:cs typeface="Times New Roman" panose="02020603050405020304" pitchFamily="18" charset="0"/>
              </a:rPr>
              <a:t>Nous négligeons parfois les différentes et multiples causes qui peuvent être à la base d’un événement.</a:t>
            </a:r>
          </a:p>
          <a:p>
            <a:pPr lvl="0" defTabSz="914400" fontAlgn="base"/>
            <a:endParaRPr lang="fr-CH" altLang="de-DE" sz="2400" dirty="0">
              <a:solidFill>
                <a:srgbClr val="333333"/>
              </a:solidFill>
              <a:latin typeface="Calibri Light"/>
              <a:cs typeface="Times New Roman" panose="02020603050405020304" pitchFamily="18" charset="0"/>
            </a:endParaRPr>
          </a:p>
          <a:p>
            <a:pPr lvl="0" defTabSz="914400" fontAlgn="base"/>
            <a:r>
              <a:rPr lang="fr-CH" altLang="de-DE" sz="2400" dirty="0">
                <a:solidFill>
                  <a:srgbClr val="004992"/>
                </a:solidFill>
                <a:latin typeface="Calibri Light"/>
                <a:cs typeface="Times New Roman" panose="02020603050405020304" pitchFamily="18" charset="0"/>
              </a:rPr>
              <a:t>Quelles causes pourrions-nous attribuer à la situation </a:t>
            </a:r>
            <a:r>
              <a:rPr lang="fr-CH" altLang="de-DE" sz="2400">
                <a:solidFill>
                  <a:srgbClr val="004992"/>
                </a:solidFill>
                <a:latin typeface="Calibri Light"/>
                <a:cs typeface="Times New Roman" panose="02020603050405020304" pitchFamily="18" charset="0"/>
              </a:rPr>
              <a:t>suivante?</a:t>
            </a:r>
            <a:br>
              <a:rPr lang="fr-CH" altLang="de-DE" sz="2400">
                <a:solidFill>
                  <a:srgbClr val="004992"/>
                </a:solidFill>
                <a:latin typeface="Calibri Light"/>
                <a:cs typeface="Times New Roman" panose="02020603050405020304" pitchFamily="18" charset="0"/>
              </a:rPr>
            </a:br>
            <a:r>
              <a:rPr lang="fr-CH" altLang="de-DE" sz="2400">
                <a:solidFill>
                  <a:srgbClr val="333333"/>
                </a:solidFill>
                <a:latin typeface="Calibri Light"/>
                <a:cs typeface="Times New Roman" panose="02020603050405020304" pitchFamily="18" charset="0"/>
              </a:rPr>
              <a:t>Un </a:t>
            </a:r>
            <a:r>
              <a:rPr lang="fr-CH" altLang="de-DE" sz="2400" dirty="0">
                <a:solidFill>
                  <a:srgbClr val="333333"/>
                </a:solidFill>
                <a:latin typeface="Calibri Light"/>
                <a:cs typeface="Times New Roman" panose="02020603050405020304" pitchFamily="18" charset="0"/>
              </a:rPr>
              <a:t>ami ne vient pas à un rendez-vous.</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1 – Style d'attribution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a:t>
            </a:fld>
            <a:endParaRPr lang="de-DE" dirty="0"/>
          </a:p>
        </p:txBody>
      </p:sp>
    </p:spTree>
    <p:extLst>
      <p:ext uri="{BB962C8B-B14F-4D97-AF65-F5344CB8AC3E}">
        <p14:creationId xmlns:p14="http://schemas.microsoft.com/office/powerpoint/2010/main" val="697907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t>Explications</a:t>
            </a:r>
            <a:endParaRPr lang="fr-CH" altLang="de-DE" sz="3600" dirty="0">
              <a:latin typeface="Calibri Light"/>
            </a:endParaRPr>
          </a:p>
        </p:txBody>
      </p:sp>
      <p:sp>
        <p:nvSpPr>
          <p:cNvPr id="2" name="Content Placeholder 1"/>
          <p:cNvSpPr>
            <a:spLocks noGrp="1"/>
          </p:cNvSpPr>
          <p:nvPr>
            <p:ph idx="1"/>
          </p:nvPr>
        </p:nvSpPr>
        <p:spPr/>
        <p:txBody>
          <a:bodyPr/>
          <a:lstStyle/>
          <a:p>
            <a:pPr lvl="0" defTabSz="914400" fontAlgn="base"/>
            <a:r>
              <a:rPr lang="fr-FR" altLang="de-DE" sz="2400" dirty="0">
                <a:solidFill>
                  <a:srgbClr val="333333"/>
                </a:solidFill>
                <a:latin typeface="Calibri Light"/>
                <a:cs typeface="Times New Roman" panose="02020603050405020304" pitchFamily="18" charset="0"/>
              </a:rPr>
              <a:t>Pourquoi votre ami n'est-il pas venu?</a:t>
            </a:r>
            <a:endParaRPr lang="fr-CH" altLang="de-DE" sz="2400" dirty="0">
              <a:solidFill>
                <a:srgbClr val="333333"/>
              </a:solidFill>
              <a:latin typeface="Calibri Light"/>
              <a:cs typeface="Times New Roman" panose="02020603050405020304" pitchFamily="18" charset="0"/>
            </a:endParaRPr>
          </a:p>
          <a:p>
            <a:pPr lvl="0" defTabSz="914400" fontAlgn="base"/>
            <a:r>
              <a:rPr lang="fr-CH" altLang="de-DE" sz="2400" dirty="0">
                <a:solidFill>
                  <a:srgbClr val="004992"/>
                </a:solidFill>
                <a:latin typeface="Calibri Light"/>
                <a:cs typeface="Times New Roman" panose="02020603050405020304" pitchFamily="18" charset="0"/>
              </a:rPr>
              <a:t>Attributions possibles pour ce comportement…</a:t>
            </a:r>
          </a:p>
          <a:p>
            <a:pPr lvl="0" defTabSz="914400" fontAlgn="base">
              <a:buClr>
                <a:srgbClr val="333333"/>
              </a:buClr>
            </a:pPr>
            <a:r>
              <a:rPr lang="fr-CH" altLang="de-DE" sz="2400" dirty="0">
                <a:solidFill>
                  <a:srgbClr val="333333"/>
                </a:solidFill>
                <a:latin typeface="Calibri Light"/>
                <a:cs typeface="Times New Roman" panose="02020603050405020304" pitchFamily="18" charset="0"/>
              </a:rPr>
              <a:t>???</a:t>
            </a:r>
            <a:endParaRPr lang="en-US" sz="2400" dirty="0">
              <a:latin typeface="Calibri Light"/>
            </a:endParaRPr>
          </a:p>
        </p:txBody>
      </p:sp>
      <p:sp>
        <p:nvSpPr>
          <p:cNvPr id="3" name="Footer Placeholder 2"/>
          <p:cNvSpPr>
            <a:spLocks noGrp="1"/>
          </p:cNvSpPr>
          <p:nvPr>
            <p:ph type="ftr" sz="quarter" idx="11"/>
          </p:nvPr>
        </p:nvSpPr>
        <p:spPr/>
        <p:txBody>
          <a:bodyPr/>
          <a:lstStyle/>
          <a:p>
            <a:r>
              <a:rPr lang="fr-FR"/>
              <a:t>Entraînement métacognitifs 1 – Style d'attribution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a:t>
            </a:fld>
            <a:endParaRPr lang="de-DE"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t>Explications</a:t>
            </a:r>
            <a:endParaRPr lang="fr-CH" altLang="de-DE" sz="3600" dirty="0">
              <a:latin typeface="Calibri Light"/>
            </a:endParaRPr>
          </a:p>
        </p:txBody>
      </p:sp>
      <p:sp>
        <p:nvSpPr>
          <p:cNvPr id="2" name="Content Placeholder 1"/>
          <p:cNvSpPr>
            <a:spLocks noGrp="1"/>
          </p:cNvSpPr>
          <p:nvPr>
            <p:ph idx="1"/>
          </p:nvPr>
        </p:nvSpPr>
        <p:spPr/>
        <p:txBody>
          <a:bodyPr/>
          <a:lstStyle/>
          <a:p>
            <a:pPr defTabSz="914400" fontAlgn="base"/>
            <a:r>
              <a:rPr lang="fr-FR" altLang="de-DE" sz="2400" dirty="0">
                <a:solidFill>
                  <a:srgbClr val="333333"/>
                </a:solidFill>
                <a:latin typeface="Calibri Light"/>
                <a:cs typeface="Times New Roman" panose="02020603050405020304" pitchFamily="18" charset="0"/>
              </a:rPr>
              <a:t>Pourquoi votre ami n'est-il pas venu?</a:t>
            </a:r>
            <a:endParaRPr lang="fr-CH" altLang="de-DE" sz="2400" dirty="0">
              <a:solidFill>
                <a:srgbClr val="333333"/>
              </a:solidFill>
              <a:latin typeface="Calibri Light"/>
              <a:cs typeface="Times New Roman" panose="02020603050405020304" pitchFamily="18" charset="0"/>
            </a:endParaRPr>
          </a:p>
          <a:p>
            <a:pPr lvl="0" defTabSz="914400" fontAlgn="base"/>
            <a:r>
              <a:rPr lang="fr-CH" altLang="de-DE" sz="2400" dirty="0">
                <a:solidFill>
                  <a:srgbClr val="004992"/>
                </a:solidFill>
                <a:latin typeface="Calibri Light"/>
                <a:cs typeface="Times New Roman" panose="02020603050405020304" pitchFamily="18" charset="0"/>
              </a:rPr>
              <a:t>Attributions possibles pour ce comportement…</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 Je ne suis pas assez important à ses yeux. Avec quelqu’un d’autre, il ne se le serait jamais permis. »</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 Il oublie souvent les choses; il s’est trompé d’heure de rendez-vous. »</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 Sa voiture était en panne. »</a:t>
            </a:r>
            <a:endParaRPr lang="en-US" sz="2400" dirty="0">
              <a:latin typeface="Calibri Light"/>
            </a:endParaRPr>
          </a:p>
        </p:txBody>
      </p:sp>
      <p:sp>
        <p:nvSpPr>
          <p:cNvPr id="3" name="Footer Placeholder 2"/>
          <p:cNvSpPr>
            <a:spLocks noGrp="1"/>
          </p:cNvSpPr>
          <p:nvPr>
            <p:ph type="ftr" sz="quarter" idx="11"/>
          </p:nvPr>
        </p:nvSpPr>
        <p:spPr/>
        <p:txBody>
          <a:bodyPr/>
          <a:lstStyle/>
          <a:p>
            <a:r>
              <a:rPr lang="fr-FR"/>
              <a:t>Entraînement métacognitifs 1 – Style d'attribution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28138428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t>Explications</a:t>
            </a:r>
            <a:endParaRPr lang="fr-CH" altLang="de-DE" sz="3600" dirty="0">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7</a:t>
            </a:fld>
            <a:endParaRPr lang="de-DE" dirty="0"/>
          </a:p>
        </p:txBody>
      </p:sp>
      <p:graphicFrame>
        <p:nvGraphicFramePr>
          <p:cNvPr id="8" name="Group 68"/>
          <p:cNvGraphicFramePr>
            <a:graphicFrameLocks/>
          </p:cNvGraphicFramePr>
          <p:nvPr>
            <p:extLst>
              <p:ext uri="{D42A27DB-BD31-4B8C-83A1-F6EECF244321}">
                <p14:modId xmlns:p14="http://schemas.microsoft.com/office/powerpoint/2010/main" val="3165618765"/>
              </p:ext>
            </p:extLst>
          </p:nvPr>
        </p:nvGraphicFramePr>
        <p:xfrm>
          <a:off x="408955" y="3471161"/>
          <a:ext cx="11376000" cy="2478120"/>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826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...moi-même</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400" b="0" i="0" u="none" strike="noStrike" cap="none" normalizeH="0" baseline="0" dirty="0">
                          <a:ln>
                            <a:noFill/>
                          </a:ln>
                          <a:solidFill>
                            <a:srgbClr val="333333"/>
                          </a:solidFill>
                          <a:effectLst/>
                          <a:latin typeface="+mj-lt"/>
                          <a:cs typeface="Times New Roman" pitchFamily="18" charset="0"/>
                        </a:rPr>
                        <a:t>« Je ne suis pas assez important à ses yeux. »</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826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...les autres</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400" b="0" i="0" u="none" strike="noStrike" cap="none" normalizeH="0" baseline="0" dirty="0">
                          <a:ln>
                            <a:noFill/>
                          </a:ln>
                          <a:solidFill>
                            <a:srgbClr val="333333"/>
                          </a:solidFill>
                          <a:effectLst/>
                          <a:latin typeface="+mj-lt"/>
                          <a:cs typeface="Times New Roman" pitchFamily="18" charset="0"/>
                        </a:rPr>
                        <a:t>« Il oublie souvent les choses. »</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26040">
                <a:tc>
                  <a:txBody>
                    <a:bodyPr/>
                    <a:lstStyle/>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pt-BR" sz="2400" b="0" i="0" u="none" strike="noStrike" cap="none" normalizeH="0" baseline="0">
                          <a:ln>
                            <a:noFill/>
                          </a:ln>
                          <a:solidFill>
                            <a:srgbClr val="004992"/>
                          </a:solidFill>
                          <a:effectLst/>
                          <a:latin typeface="+mj-lt"/>
                          <a:cs typeface="Times New Roman" pitchFamily="18" charset="0"/>
                        </a:rPr>
                        <a:t>...situation/hasard</a:t>
                      </a:r>
                      <a:endParaRPr kumimoji="0" lang="de-DE" sz="2400" b="0" i="0" u="none" strike="noStrike" cap="none" normalizeH="0" baseline="0" dirty="0">
                        <a:ln>
                          <a:noFill/>
                        </a:ln>
                        <a:solidFill>
                          <a:srgbClr val="004992"/>
                        </a:solidFill>
                        <a:effectLst/>
                        <a:latin typeface="+mj-lt"/>
                        <a:cs typeface="Times New Roman" pitchFamily="18" charset="0"/>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400" b="0" i="0" u="none" strike="noStrike" cap="none" normalizeH="0" baseline="0" dirty="0">
                          <a:ln>
                            <a:noFill/>
                          </a:ln>
                          <a:solidFill>
                            <a:srgbClr val="333333"/>
                          </a:solidFill>
                          <a:effectLst/>
                          <a:latin typeface="+mj-lt"/>
                          <a:cs typeface="Times New Roman" pitchFamily="18" charset="0"/>
                        </a:rPr>
                        <a:t>« Sa voiture est en panne. »</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
        <p:nvSpPr>
          <p:cNvPr id="4" name="Content Placeholder 3"/>
          <p:cNvSpPr>
            <a:spLocks noGrp="1"/>
          </p:cNvSpPr>
          <p:nvPr>
            <p:ph idx="1"/>
          </p:nvPr>
        </p:nvSpPr>
        <p:spPr/>
        <p:txBody>
          <a:bodyPr/>
          <a:lstStyle/>
          <a:p>
            <a:pPr lvl="0" defTabSz="914400" fontAlgn="base"/>
            <a:r>
              <a:rPr lang="fr-FR" altLang="de-DE" sz="2400" dirty="0">
                <a:solidFill>
                  <a:srgbClr val="333333"/>
                </a:solidFill>
                <a:latin typeface="Calibri Light"/>
                <a:cs typeface="Times New Roman" panose="02020603050405020304" pitchFamily="18" charset="0"/>
              </a:rPr>
              <a:t>Pourquoi votre ami n'est-il pas venu?</a:t>
            </a:r>
          </a:p>
          <a:p>
            <a:pPr lvl="0" defTabSz="914400" fontAlgn="base"/>
            <a:r>
              <a:rPr lang="fr-CH" altLang="de-DE" sz="2400" dirty="0">
                <a:solidFill>
                  <a:srgbClr val="004992"/>
                </a:solidFill>
                <a:latin typeface="Calibri Light"/>
                <a:cs typeface="Times New Roman" panose="02020603050405020304" pitchFamily="18" charset="0"/>
              </a:rPr>
              <a:t>Attributions possibles pour ce comportement…</a:t>
            </a:r>
            <a:endParaRPr lang="en-US" sz="2400" dirty="0">
              <a:solidFill>
                <a:srgbClr val="004992"/>
              </a:solidFill>
              <a:latin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Rendre responsable ou prendre sur soi</a:t>
            </a:r>
            <a:endParaRPr lang="en-US" sz="3600">
              <a:latin typeface="Calibri Light"/>
            </a:endParaRPr>
          </a:p>
        </p:txBody>
      </p:sp>
      <p:sp>
        <p:nvSpPr>
          <p:cNvPr id="5" name="Content Placeholder 4"/>
          <p:cNvSpPr>
            <a:spLocks noGrp="1"/>
          </p:cNvSpPr>
          <p:nvPr>
            <p:ph idx="1"/>
          </p:nvPr>
        </p:nvSpPr>
        <p:spPr/>
        <p:txBody>
          <a:bodyPr/>
          <a:lstStyle/>
          <a:p>
            <a:pPr lvl="0" defTabSz="914400" fontAlgn="base"/>
            <a:r>
              <a:rPr lang="fr-CH" altLang="de-DE" sz="2400" dirty="0">
                <a:solidFill>
                  <a:srgbClr val="333333"/>
                </a:solidFill>
                <a:latin typeface="Calibri Light"/>
                <a:cs typeface="Times New Roman" panose="02020603050405020304" pitchFamily="18" charset="0"/>
              </a:rPr>
              <a:t>Comme exposé précédemment, les événements peuvent avoir de nombreuses causes sous-jacentes.</a:t>
            </a:r>
          </a:p>
          <a:p>
            <a:pPr lvl="0" defTabSz="914400" fontAlgn="base"/>
            <a:r>
              <a:rPr lang="fr-CH" altLang="de-DE" sz="2400" dirty="0">
                <a:solidFill>
                  <a:srgbClr val="333333"/>
                </a:solidFill>
                <a:latin typeface="Calibri Light"/>
                <a:cs typeface="Times New Roman" panose="02020603050405020304" pitchFamily="18" charset="0"/>
              </a:rPr>
              <a:t>Bien que dans la plus part des cas une multitude de facteurs soient impliqués, souvent, nous n’en considérons qu’un seul aspect (par ex., rendre responsable les autres plutôt que soi-même ou inversement).</a:t>
            </a:r>
            <a:endParaRPr lang="en-US" sz="2400" dirty="0">
              <a:latin typeface="Calibri Light"/>
            </a:endParaRPr>
          </a:p>
        </p:txBody>
      </p:sp>
      <p:sp>
        <p:nvSpPr>
          <p:cNvPr id="3" name="Footer Placeholder 2"/>
          <p:cNvSpPr>
            <a:spLocks noGrp="1"/>
          </p:cNvSpPr>
          <p:nvPr>
            <p:ph type="ftr" sz="quarter" idx="11"/>
          </p:nvPr>
        </p:nvSpPr>
        <p:spPr/>
        <p:txBody>
          <a:bodyPr/>
          <a:lstStyle/>
          <a:p>
            <a:r>
              <a:rPr lang="fr-FR"/>
              <a:t>Entraînement métacognitifs 1 – Style d'attribution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8</a:t>
            </a:fld>
            <a:endParaRPr lang="de-DE"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Vous sortez de l’hôpital et vous ne ressentez pas une nette amélioration. </a:t>
            </a:r>
            <a:endParaRPr lang="fr-CH" altLang="de-DE" sz="3600" dirty="0">
              <a:latin typeface="Calibri Light"/>
            </a:endParaRPr>
          </a:p>
        </p:txBody>
      </p:sp>
      <p:sp>
        <p:nvSpPr>
          <p:cNvPr id="11266" name="Rectangle 3"/>
          <p:cNvSpPr>
            <a:spLocks noGrp="1" noChangeArrowheads="1"/>
          </p:cNvSpPr>
          <p:nvPr>
            <p:ph idx="1"/>
          </p:nvPr>
        </p:nvSpPr>
        <p:spPr/>
        <p:txBody>
          <a:bodyPr/>
          <a:lstStyle/>
          <a:p>
            <a:pPr eaLnBrk="1" hangingPunct="1"/>
            <a:r>
              <a:rPr lang="fr-CH" altLang="de-DE" sz="2400" dirty="0">
                <a:solidFill>
                  <a:srgbClr val="004992"/>
                </a:solidFill>
                <a:latin typeface="Calibri Light"/>
              </a:rPr>
              <a:t>Explications...</a:t>
            </a:r>
          </a:p>
          <a:p>
            <a:pPr eaLnBrk="1" hangingPunct="1"/>
            <a:r>
              <a:rPr lang="fr-CH" altLang="de-DE" sz="2400" dirty="0">
                <a:solidFill>
                  <a:srgbClr val="004992"/>
                </a:solidFill>
                <a:latin typeface="Calibri Light"/>
              </a:rPr>
              <a:t>... moi-m</a:t>
            </a:r>
            <a:r>
              <a:rPr lang="fr-CH" altLang="ja-JP" sz="2400" dirty="0">
                <a:solidFill>
                  <a:srgbClr val="004992"/>
                </a:solidFill>
                <a:latin typeface="Calibri Light"/>
                <a:ea typeface="ＭＳ Ｐゴシック" panose="020B0600070205080204" pitchFamily="34" charset="-128"/>
              </a:rPr>
              <a:t>ême</a:t>
            </a:r>
            <a:r>
              <a:rPr lang="fr-CH" altLang="de-DE" sz="2400" dirty="0">
                <a:solidFill>
                  <a:srgbClr val="004992"/>
                </a:solidFill>
                <a:latin typeface="Calibri Light"/>
              </a:rPr>
              <a:t>:</a:t>
            </a:r>
          </a:p>
          <a:p>
            <a:pPr eaLnBrk="1" hangingPunct="1">
              <a:buClr>
                <a:schemeClr val="tx1"/>
              </a:buClr>
            </a:pPr>
            <a:r>
              <a:rPr lang="fr-CH" altLang="de-DE" sz="2400" dirty="0">
                <a:solidFill>
                  <a:srgbClr val="004992"/>
                </a:solidFill>
                <a:latin typeface="Calibri Light"/>
              </a:rPr>
              <a:t>... les autres:</a:t>
            </a:r>
          </a:p>
          <a:p>
            <a:pPr eaLnBrk="1" hangingPunct="1"/>
            <a:r>
              <a:rPr lang="fr-CH" altLang="de-DE" sz="2400" dirty="0">
                <a:solidFill>
                  <a:srgbClr val="004992"/>
                </a:solidFill>
                <a:latin typeface="Calibri Light"/>
              </a:rPr>
              <a:t>... situation ou hasard:</a:t>
            </a: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9</a:t>
            </a:fld>
            <a:endParaRPr lang="de-DE" dirty="0"/>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52614"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20"/>
          <p:cNvSpPr>
            <a:spLocks noChangeArrowheads="1"/>
          </p:cNvSpPr>
          <p:nvPr/>
        </p:nvSpPr>
        <p:spPr bwMode="auto">
          <a:xfrm>
            <a:off x="10202042"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Arrête de me persécuter!</a:t>
            </a:r>
            <a:endParaRPr lang="de-DE" altLang="de-DE" sz="1200" dirty="0">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9"/>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dirty="0">
                <a:latin typeface="Calibri Light"/>
              </a:rPr>
              <a:t>Vous sortez de l’hôpital et vous ne ressentez pas une nette amélioration. </a:t>
            </a:r>
            <a:endParaRPr lang="fr-CH" altLang="de-DE" sz="3600" dirty="0">
              <a:latin typeface="Calibri Light"/>
            </a:endParaRPr>
          </a:p>
        </p:txBody>
      </p:sp>
      <p:sp>
        <p:nvSpPr>
          <p:cNvPr id="12290" name="Rectangle 2"/>
          <p:cNvSpPr>
            <a:spLocks noGrp="1" noChangeArrowheads="1"/>
          </p:cNvSpPr>
          <p:nvPr>
            <p:ph idx="1"/>
          </p:nvPr>
        </p:nvSpPr>
        <p:spPr/>
        <p:txBody>
          <a:bodyPr/>
          <a:lstStyle/>
          <a:p>
            <a:pPr eaLnBrk="1" hangingPunct="1">
              <a:lnSpc>
                <a:spcPct val="100000"/>
              </a:lnSpc>
              <a:spcBef>
                <a:spcPts val="0"/>
              </a:spcBef>
            </a:pPr>
            <a:r>
              <a:rPr lang="fr-CH" altLang="de-DE" sz="1600" b="1" dirty="0">
                <a:solidFill>
                  <a:srgbClr val="004992"/>
                </a:solidFill>
                <a:latin typeface="Calibri Light"/>
              </a:rPr>
              <a:t>Explications...</a:t>
            </a:r>
          </a:p>
          <a:p>
            <a:pPr eaLnBrk="1" hangingPunct="1">
              <a:lnSpc>
                <a:spcPct val="100000"/>
              </a:lnSpc>
              <a:spcBef>
                <a:spcPts val="1200"/>
              </a:spcBef>
            </a:pPr>
            <a:r>
              <a:rPr lang="fr-CH" altLang="de-DE" sz="1600" b="1" dirty="0">
                <a:solidFill>
                  <a:srgbClr val="004992"/>
                </a:solidFill>
                <a:latin typeface="Calibri Light"/>
              </a:rPr>
              <a:t>... moi-m</a:t>
            </a:r>
            <a:r>
              <a:rPr lang="fr-CH" altLang="ja-JP" sz="1600" b="1" dirty="0">
                <a:solidFill>
                  <a:srgbClr val="004992"/>
                </a:solidFill>
                <a:latin typeface="Calibri Light"/>
                <a:ea typeface="ＭＳ Ｐゴシック" panose="020B0600070205080204" pitchFamily="34" charset="-128"/>
              </a:rPr>
              <a:t>ême</a:t>
            </a:r>
            <a:r>
              <a:rPr lang="fr-CH" altLang="de-DE" sz="1600" b="1" dirty="0">
                <a:solidFill>
                  <a:srgbClr val="004992"/>
                </a:solidFill>
                <a:latin typeface="Calibri Light"/>
              </a:rPr>
              <a:t>:</a:t>
            </a:r>
          </a:p>
          <a:p>
            <a:pPr eaLnBrk="1" hangingPunct="1">
              <a:lnSpc>
                <a:spcPct val="100000"/>
              </a:lnSpc>
              <a:spcBef>
                <a:spcPts val="0"/>
              </a:spcBef>
            </a:pPr>
            <a:r>
              <a:rPr lang="fr-CH" altLang="de-DE" sz="1600" i="1" dirty="0">
                <a:solidFill>
                  <a:srgbClr val="004992"/>
                </a:solidFill>
                <a:latin typeface="Calibri Light"/>
              </a:rPr>
              <a:t>(influençable)</a:t>
            </a:r>
            <a:endParaRPr lang="fr-CH" altLang="de-DE" sz="1600" dirty="0">
              <a:solidFill>
                <a:srgbClr val="004992"/>
              </a:solidFill>
              <a:latin typeface="Calibri Light"/>
            </a:endParaRPr>
          </a:p>
          <a:p>
            <a:pPr marL="285750" indent="-285750" eaLnBrk="1" hangingPunct="1">
              <a:lnSpc>
                <a:spcPct val="100000"/>
              </a:lnSpc>
              <a:spcBef>
                <a:spcPts val="0"/>
              </a:spcBef>
              <a:buClr>
                <a:srgbClr val="333333"/>
              </a:buClr>
              <a:buFont typeface="WingDings"/>
              <a:buChar char=""/>
            </a:pPr>
            <a:r>
              <a:rPr lang="fr-CH" altLang="de-DE" sz="1600" dirty="0">
                <a:solidFill>
                  <a:srgbClr val="333333"/>
                </a:solidFill>
                <a:latin typeface="Calibri Light"/>
              </a:rPr>
              <a:t>« Je n’étais pas assez motivé à collaborer. »</a:t>
            </a:r>
          </a:p>
          <a:p>
            <a:pPr marL="285750" indent="-285750" eaLnBrk="1" hangingPunct="1">
              <a:lnSpc>
                <a:spcPct val="100000"/>
              </a:lnSpc>
              <a:spcBef>
                <a:spcPts val="0"/>
              </a:spcBef>
              <a:buClr>
                <a:srgbClr val="333333"/>
              </a:buClr>
              <a:buFont typeface="WingDings"/>
              <a:buChar char=""/>
            </a:pPr>
            <a:r>
              <a:rPr lang="fr-CH" altLang="de-DE" sz="1600" dirty="0">
                <a:solidFill>
                  <a:srgbClr val="333333"/>
                </a:solidFill>
                <a:latin typeface="Calibri Light"/>
              </a:rPr>
              <a:t>« Je ne croyais pas à mon rétablissement. »</a:t>
            </a:r>
          </a:p>
          <a:p>
            <a:pPr eaLnBrk="1" hangingPunct="1">
              <a:lnSpc>
                <a:spcPct val="100000"/>
              </a:lnSpc>
              <a:spcBef>
                <a:spcPts val="600"/>
              </a:spcBef>
              <a:buClr>
                <a:schemeClr val="tx1"/>
              </a:buClr>
            </a:pPr>
            <a:r>
              <a:rPr lang="fr-CH" altLang="de-DE" sz="1600" i="1" dirty="0">
                <a:solidFill>
                  <a:srgbClr val="004992"/>
                </a:solidFill>
                <a:latin typeface="Calibri Light"/>
              </a:rPr>
              <a:t>(moins influençable)</a:t>
            </a:r>
          </a:p>
          <a:p>
            <a:pPr marL="285750" indent="-285750" eaLnBrk="1" hangingPunct="1">
              <a:lnSpc>
                <a:spcPct val="100000"/>
              </a:lnSpc>
              <a:spcBef>
                <a:spcPts val="0"/>
              </a:spcBef>
              <a:buClr>
                <a:srgbClr val="333333"/>
              </a:buClr>
              <a:buFont typeface="WingDings"/>
              <a:buChar char=""/>
            </a:pPr>
            <a:r>
              <a:rPr lang="fr-CH" altLang="de-DE" sz="1600" dirty="0">
                <a:solidFill>
                  <a:srgbClr val="333333"/>
                </a:solidFill>
                <a:latin typeface="Calibri Light"/>
              </a:rPr>
              <a:t>« Je suis incurable. »</a:t>
            </a:r>
          </a:p>
          <a:p>
            <a:pPr marL="285750" indent="-285750" eaLnBrk="1" hangingPunct="1">
              <a:lnSpc>
                <a:spcPct val="100000"/>
              </a:lnSpc>
              <a:spcBef>
                <a:spcPts val="0"/>
              </a:spcBef>
              <a:buClr>
                <a:srgbClr val="333333"/>
              </a:buClr>
              <a:buFont typeface="WingDings"/>
              <a:buChar char=""/>
            </a:pPr>
            <a:r>
              <a:rPr lang="fr-CH" altLang="de-DE" sz="1600" dirty="0">
                <a:solidFill>
                  <a:srgbClr val="333333"/>
                </a:solidFill>
                <a:latin typeface="Calibri Light"/>
              </a:rPr>
              <a:t>« J’ai de mauvais gènes. »</a:t>
            </a:r>
            <a:endParaRPr lang="fr-CH" altLang="de-DE" sz="1600" i="1" dirty="0">
              <a:solidFill>
                <a:srgbClr val="333333"/>
              </a:solidFill>
              <a:latin typeface="Calibri Light"/>
            </a:endParaRPr>
          </a:p>
          <a:p>
            <a:pPr eaLnBrk="1" hangingPunct="1">
              <a:lnSpc>
                <a:spcPct val="100000"/>
              </a:lnSpc>
              <a:spcBef>
                <a:spcPts val="1200"/>
              </a:spcBef>
              <a:buClr>
                <a:schemeClr val="tx1"/>
              </a:buClr>
            </a:pPr>
            <a:r>
              <a:rPr lang="fr-CH" altLang="de-DE" sz="1600" b="1" dirty="0">
                <a:solidFill>
                  <a:srgbClr val="004992"/>
                </a:solidFill>
                <a:latin typeface="Calibri Light"/>
              </a:rPr>
              <a:t>... les autres:</a:t>
            </a:r>
          </a:p>
          <a:p>
            <a:pPr marL="285750" indent="-285750" eaLnBrk="1" hangingPunct="1">
              <a:lnSpc>
                <a:spcPct val="100000"/>
              </a:lnSpc>
              <a:spcBef>
                <a:spcPts val="0"/>
              </a:spcBef>
              <a:buClr>
                <a:srgbClr val="333333"/>
              </a:buClr>
              <a:buFont typeface="WingDings"/>
              <a:buChar char=""/>
            </a:pPr>
            <a:r>
              <a:rPr lang="fr-CH" altLang="de-DE" sz="1600" dirty="0">
                <a:solidFill>
                  <a:srgbClr val="333333"/>
                </a:solidFill>
                <a:latin typeface="Calibri Light"/>
              </a:rPr>
              <a:t>« Les médecins de cet h</a:t>
            </a:r>
            <a:r>
              <a:rPr lang="fr-CH" altLang="ja-JP" sz="1600" dirty="0">
                <a:solidFill>
                  <a:srgbClr val="333333"/>
                </a:solidFill>
                <a:latin typeface="Calibri Light"/>
                <a:ea typeface="ＭＳ Ｐゴシック" panose="020B0600070205080204" pitchFamily="34" charset="-128"/>
              </a:rPr>
              <a:t>ôpital ont une mauvaise réputation. »</a:t>
            </a:r>
          </a:p>
          <a:p>
            <a:pPr marL="285750" indent="-285750" eaLnBrk="1" hangingPunct="1">
              <a:lnSpc>
                <a:spcPct val="100000"/>
              </a:lnSpc>
              <a:spcBef>
                <a:spcPts val="0"/>
              </a:spcBef>
              <a:buClr>
                <a:srgbClr val="333333"/>
              </a:buClr>
              <a:buFont typeface="WingDings"/>
              <a:buChar char=""/>
            </a:pPr>
            <a:r>
              <a:rPr lang="fr-CH" altLang="de-DE" sz="1600" dirty="0">
                <a:solidFill>
                  <a:srgbClr val="333333"/>
                </a:solidFill>
                <a:latin typeface="Calibri Light"/>
              </a:rPr>
              <a:t>« Le personnel médical aurait d</a:t>
            </a:r>
            <a:r>
              <a:rPr lang="fr-CH" altLang="ja-JP" sz="1600" dirty="0">
                <a:solidFill>
                  <a:srgbClr val="333333"/>
                </a:solidFill>
                <a:latin typeface="Calibri Light"/>
                <a:ea typeface="ＭＳ Ｐゴシック" panose="020B0600070205080204" pitchFamily="34" charset="-128"/>
              </a:rPr>
              <a:t>û </a:t>
            </a:r>
            <a:r>
              <a:rPr lang="fr-CH" altLang="de-DE" sz="1600" dirty="0">
                <a:solidFill>
                  <a:srgbClr val="333333"/>
                </a:solidFill>
                <a:latin typeface="Calibri Light"/>
              </a:rPr>
              <a:t>investir plus de temps et d’efforts dans mon traitement. »</a:t>
            </a:r>
          </a:p>
          <a:p>
            <a:pPr eaLnBrk="1" hangingPunct="1">
              <a:lnSpc>
                <a:spcPct val="100000"/>
              </a:lnSpc>
              <a:spcBef>
                <a:spcPts val="1200"/>
              </a:spcBef>
            </a:pPr>
            <a:r>
              <a:rPr lang="fr-CH" altLang="de-DE" sz="1600" b="1" dirty="0">
                <a:solidFill>
                  <a:srgbClr val="004992"/>
                </a:solidFill>
                <a:latin typeface="Calibri Light"/>
              </a:rPr>
              <a:t>... situation ou hasard:</a:t>
            </a:r>
          </a:p>
          <a:p>
            <a:pPr marL="285750" indent="-285750" eaLnBrk="1" hangingPunct="1">
              <a:lnSpc>
                <a:spcPct val="100000"/>
              </a:lnSpc>
              <a:spcBef>
                <a:spcPts val="0"/>
              </a:spcBef>
              <a:buClr>
                <a:srgbClr val="333333"/>
              </a:buClr>
              <a:buFont typeface="WingDings"/>
              <a:buChar char=""/>
            </a:pPr>
            <a:r>
              <a:rPr lang="fr-CH" altLang="de-DE" sz="1600" dirty="0">
                <a:solidFill>
                  <a:srgbClr val="333333"/>
                </a:solidFill>
                <a:latin typeface="Calibri Light"/>
              </a:rPr>
              <a:t>« Si je n’avais pas partagé ma chambre avec six autres patients, je me serais certainement remis. »</a:t>
            </a:r>
          </a:p>
          <a:p>
            <a:pPr marL="285750" indent="-285750" eaLnBrk="1" hangingPunct="1">
              <a:lnSpc>
                <a:spcPct val="100000"/>
              </a:lnSpc>
              <a:spcBef>
                <a:spcPts val="0"/>
              </a:spcBef>
              <a:buClr>
                <a:srgbClr val="333333"/>
              </a:buClr>
              <a:buFont typeface="WingDings"/>
              <a:buChar char=""/>
            </a:pPr>
            <a:r>
              <a:rPr lang="fr-CH" altLang="de-DE" sz="1600" dirty="0">
                <a:solidFill>
                  <a:srgbClr val="333333"/>
                </a:solidFill>
                <a:latin typeface="Calibri Light"/>
              </a:rPr>
              <a:t>« Si l’h</a:t>
            </a:r>
            <a:r>
              <a:rPr lang="fr-CH" altLang="ja-JP" sz="1600" dirty="0">
                <a:solidFill>
                  <a:srgbClr val="333333"/>
                </a:solidFill>
                <a:latin typeface="Calibri Light"/>
                <a:ea typeface="ＭＳ Ｐゴシック" panose="020B0600070205080204" pitchFamily="34" charset="-128"/>
              </a:rPr>
              <a:t>ôpital avait été mieux équipé</a:t>
            </a:r>
            <a:r>
              <a:rPr lang="fr-CH" altLang="de-DE" sz="1600" dirty="0">
                <a:solidFill>
                  <a:srgbClr val="333333"/>
                </a:solidFill>
                <a:latin typeface="Calibri Light"/>
              </a:rPr>
              <a:t>, je serais guéri. »</a:t>
            </a:r>
          </a:p>
          <a:p>
            <a:pPr marL="285750" indent="-285750" eaLnBrk="1" hangingPunct="1">
              <a:lnSpc>
                <a:spcPct val="100000"/>
              </a:lnSpc>
              <a:spcBef>
                <a:spcPts val="0"/>
              </a:spcBef>
              <a:buClr>
                <a:srgbClr val="333333"/>
              </a:buClr>
              <a:buFont typeface="WingDings"/>
              <a:buChar char=""/>
            </a:pPr>
            <a:r>
              <a:rPr lang="fr-CH" altLang="de-DE" sz="1600" dirty="0">
                <a:solidFill>
                  <a:srgbClr val="333333"/>
                </a:solidFill>
                <a:latin typeface="Calibri Light"/>
              </a:rPr>
              <a:t>« Le processus de rétablissement prend du temps. »</a:t>
            </a: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10</a:t>
            </a:fld>
            <a:endParaRPr lang="de-DE" dirty="0"/>
          </a:p>
        </p:txBody>
      </p:sp>
      <p:pic>
        <p:nvPicPr>
          <p:cNvPr id="11"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52614"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20"/>
          <p:cNvSpPr>
            <a:spLocks noChangeArrowheads="1"/>
          </p:cNvSpPr>
          <p:nvPr/>
        </p:nvSpPr>
        <p:spPr bwMode="auto">
          <a:xfrm>
            <a:off x="10202042"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Arrête de me persécuter!</a:t>
            </a:r>
            <a:endParaRPr lang="de-DE" altLang="de-DE" sz="1200" dirty="0">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Vous sortez de l’hôpital et vous ne ressentez pas une nette amélioration.</a:t>
            </a:r>
            <a:endParaRPr lang="en-US" sz="3600" dirty="0">
              <a:solidFill>
                <a:srgbClr val="004992"/>
              </a:solidFill>
              <a:latin typeface="Calibri Light"/>
            </a:endParaRPr>
          </a:p>
        </p:txBody>
      </p:sp>
      <p:sp>
        <p:nvSpPr>
          <p:cNvPr id="12290" name="Rectangle 2"/>
          <p:cNvSpPr>
            <a:spLocks noGrp="1" noChangeArrowheads="1"/>
          </p:cNvSpPr>
          <p:nvPr>
            <p:ph idx="1"/>
          </p:nvPr>
        </p:nvSpPr>
        <p:spPr/>
        <p:txBody>
          <a:bodyPr/>
          <a:lstStyle/>
          <a:p>
            <a:pPr eaLnBrk="1" hangingPunct="1">
              <a:lnSpc>
                <a:spcPct val="100000"/>
              </a:lnSpc>
              <a:spcBef>
                <a:spcPts val="0"/>
              </a:spcBef>
            </a:pPr>
            <a:r>
              <a:rPr lang="fr-CH" altLang="de-DE" sz="1600" b="1" dirty="0">
                <a:solidFill>
                  <a:srgbClr val="004992"/>
                </a:solidFill>
                <a:latin typeface="Calibri Light"/>
              </a:rPr>
              <a:t>Explications...</a:t>
            </a:r>
          </a:p>
          <a:p>
            <a:pPr eaLnBrk="1" hangingPunct="1">
              <a:lnSpc>
                <a:spcPct val="100000"/>
              </a:lnSpc>
              <a:spcBef>
                <a:spcPts val="1200"/>
              </a:spcBef>
            </a:pPr>
            <a:r>
              <a:rPr lang="fr-CH" altLang="de-DE" sz="1600" b="1" dirty="0">
                <a:solidFill>
                  <a:srgbClr val="004992"/>
                </a:solidFill>
                <a:latin typeface="Calibri Light"/>
              </a:rPr>
              <a:t>... moi-m</a:t>
            </a:r>
            <a:r>
              <a:rPr lang="fr-CH" altLang="ja-JP" sz="1600" b="1" dirty="0">
                <a:solidFill>
                  <a:srgbClr val="004992"/>
                </a:solidFill>
                <a:latin typeface="Calibri Light"/>
                <a:ea typeface="ＭＳ Ｐゴシック" panose="020B0600070205080204" pitchFamily="34" charset="-128"/>
              </a:rPr>
              <a:t>ême</a:t>
            </a:r>
            <a:r>
              <a:rPr lang="fr-CH" altLang="de-DE" sz="1600" b="1" dirty="0">
                <a:solidFill>
                  <a:srgbClr val="004992"/>
                </a:solidFill>
                <a:latin typeface="Calibri Light"/>
              </a:rPr>
              <a:t>:</a:t>
            </a:r>
          </a:p>
          <a:p>
            <a:pPr eaLnBrk="1" hangingPunct="1">
              <a:lnSpc>
                <a:spcPct val="100000"/>
              </a:lnSpc>
              <a:spcBef>
                <a:spcPts val="0"/>
              </a:spcBef>
            </a:pPr>
            <a:r>
              <a:rPr lang="fr-CH" altLang="de-DE" sz="1600" i="1" dirty="0">
                <a:solidFill>
                  <a:srgbClr val="004992"/>
                </a:solidFill>
                <a:latin typeface="Calibri Light"/>
              </a:rPr>
              <a:t>(influençable)</a:t>
            </a:r>
            <a:endParaRPr lang="fr-CH" altLang="de-DE" sz="1600" dirty="0">
              <a:solidFill>
                <a:srgbClr val="004992"/>
              </a:solidFill>
              <a:latin typeface="Calibri Light"/>
            </a:endParaRPr>
          </a:p>
          <a:p>
            <a:pPr marL="285750" indent="-285750" eaLnBrk="1" hangingPunct="1">
              <a:lnSpc>
                <a:spcPct val="100000"/>
              </a:lnSpc>
              <a:spcBef>
                <a:spcPts val="0"/>
              </a:spcBef>
              <a:buClr>
                <a:srgbClr val="333333"/>
              </a:buClr>
              <a:buFont typeface="WingDings"/>
              <a:buChar char=""/>
            </a:pPr>
            <a:r>
              <a:rPr lang="fr-CH" altLang="de-DE" sz="1600" dirty="0">
                <a:solidFill>
                  <a:srgbClr val="333333"/>
                </a:solidFill>
                <a:latin typeface="Calibri Light"/>
              </a:rPr>
              <a:t>« Je n’étais pas assez motivé à collaborer. »</a:t>
            </a:r>
          </a:p>
          <a:p>
            <a:pPr marL="285750" indent="-285750" eaLnBrk="1" hangingPunct="1">
              <a:lnSpc>
                <a:spcPct val="100000"/>
              </a:lnSpc>
              <a:spcBef>
                <a:spcPts val="0"/>
              </a:spcBef>
              <a:buClr>
                <a:srgbClr val="333333"/>
              </a:buClr>
              <a:buFont typeface="WingDings"/>
              <a:buChar char=""/>
            </a:pPr>
            <a:r>
              <a:rPr lang="fr-CH" altLang="de-DE" sz="1600" dirty="0">
                <a:solidFill>
                  <a:srgbClr val="333333"/>
                </a:solidFill>
                <a:latin typeface="Calibri Light"/>
              </a:rPr>
              <a:t>« Je ne croyais pas à mon rétablissement. »</a:t>
            </a:r>
          </a:p>
          <a:p>
            <a:pPr eaLnBrk="1" hangingPunct="1">
              <a:lnSpc>
                <a:spcPct val="100000"/>
              </a:lnSpc>
              <a:spcBef>
                <a:spcPts val="600"/>
              </a:spcBef>
              <a:buClr>
                <a:schemeClr val="tx1"/>
              </a:buClr>
            </a:pPr>
            <a:r>
              <a:rPr lang="fr-CH" altLang="de-DE" sz="1600" i="1" dirty="0">
                <a:solidFill>
                  <a:srgbClr val="004992"/>
                </a:solidFill>
                <a:latin typeface="Calibri Light"/>
              </a:rPr>
              <a:t>(moins influençable)</a:t>
            </a:r>
          </a:p>
          <a:p>
            <a:pPr marL="285750" indent="-285750" eaLnBrk="1" hangingPunct="1">
              <a:lnSpc>
                <a:spcPct val="100000"/>
              </a:lnSpc>
              <a:spcBef>
                <a:spcPts val="0"/>
              </a:spcBef>
              <a:buClr>
                <a:srgbClr val="333333"/>
              </a:buClr>
              <a:buFont typeface="WingDings"/>
              <a:buChar char=""/>
            </a:pPr>
            <a:r>
              <a:rPr lang="fr-CH" altLang="de-DE" sz="1600" dirty="0">
                <a:solidFill>
                  <a:srgbClr val="333333"/>
                </a:solidFill>
                <a:latin typeface="Calibri Light"/>
              </a:rPr>
              <a:t>« Je suis incurable. »</a:t>
            </a:r>
          </a:p>
          <a:p>
            <a:pPr marL="285750" indent="-285750" eaLnBrk="1" hangingPunct="1">
              <a:lnSpc>
                <a:spcPct val="100000"/>
              </a:lnSpc>
              <a:spcBef>
                <a:spcPts val="0"/>
              </a:spcBef>
              <a:buClr>
                <a:srgbClr val="333333"/>
              </a:buClr>
              <a:buFont typeface="WingDings"/>
              <a:buChar char=""/>
            </a:pPr>
            <a:r>
              <a:rPr lang="fr-CH" altLang="de-DE" sz="1600" dirty="0">
                <a:solidFill>
                  <a:srgbClr val="333333"/>
                </a:solidFill>
                <a:latin typeface="Calibri Light"/>
              </a:rPr>
              <a:t>« J’ai de mauvais gènes. »</a:t>
            </a:r>
            <a:endParaRPr lang="fr-CH" altLang="de-DE" sz="1600" i="1" dirty="0">
              <a:solidFill>
                <a:srgbClr val="333333"/>
              </a:solidFill>
              <a:latin typeface="Calibri Light"/>
            </a:endParaRPr>
          </a:p>
          <a:p>
            <a:pPr eaLnBrk="1" hangingPunct="1">
              <a:lnSpc>
                <a:spcPct val="100000"/>
              </a:lnSpc>
              <a:spcBef>
                <a:spcPts val="1200"/>
              </a:spcBef>
              <a:buClr>
                <a:schemeClr val="tx1"/>
              </a:buClr>
            </a:pPr>
            <a:r>
              <a:rPr lang="fr-CH" altLang="de-DE" sz="1600" b="1" dirty="0">
                <a:solidFill>
                  <a:srgbClr val="004992"/>
                </a:solidFill>
                <a:latin typeface="Calibri Light"/>
              </a:rPr>
              <a:t>... les autres:</a:t>
            </a:r>
          </a:p>
          <a:p>
            <a:pPr marL="285750" indent="-285750" eaLnBrk="1" hangingPunct="1">
              <a:lnSpc>
                <a:spcPct val="100000"/>
              </a:lnSpc>
              <a:spcBef>
                <a:spcPts val="0"/>
              </a:spcBef>
              <a:buClr>
                <a:srgbClr val="333333"/>
              </a:buClr>
              <a:buFont typeface="WingDings"/>
              <a:buChar char=""/>
            </a:pPr>
            <a:r>
              <a:rPr lang="fr-CH" altLang="de-DE" sz="1600" dirty="0">
                <a:solidFill>
                  <a:srgbClr val="333333"/>
                </a:solidFill>
                <a:latin typeface="Calibri Light"/>
              </a:rPr>
              <a:t>« Les médecins de cet h</a:t>
            </a:r>
            <a:r>
              <a:rPr lang="fr-CH" altLang="ja-JP" sz="1600" dirty="0">
                <a:solidFill>
                  <a:srgbClr val="333333"/>
                </a:solidFill>
                <a:latin typeface="Calibri Light"/>
                <a:ea typeface="ＭＳ Ｐゴシック" panose="020B0600070205080204" pitchFamily="34" charset="-128"/>
              </a:rPr>
              <a:t>ôpital ont une mauvaise réputation. »</a:t>
            </a:r>
          </a:p>
          <a:p>
            <a:pPr marL="285750" indent="-285750" eaLnBrk="1" hangingPunct="1">
              <a:lnSpc>
                <a:spcPct val="100000"/>
              </a:lnSpc>
              <a:spcBef>
                <a:spcPts val="0"/>
              </a:spcBef>
              <a:buClr>
                <a:srgbClr val="333333"/>
              </a:buClr>
              <a:buFont typeface="WingDings"/>
              <a:buChar char=""/>
            </a:pPr>
            <a:r>
              <a:rPr lang="fr-CH" altLang="de-DE" sz="1600" dirty="0">
                <a:solidFill>
                  <a:srgbClr val="333333"/>
                </a:solidFill>
                <a:latin typeface="Calibri Light"/>
              </a:rPr>
              <a:t>« Le personnel médical aurait d</a:t>
            </a:r>
            <a:r>
              <a:rPr lang="fr-CH" altLang="ja-JP" sz="1600" dirty="0">
                <a:solidFill>
                  <a:srgbClr val="333333"/>
                </a:solidFill>
                <a:latin typeface="Calibri Light"/>
                <a:ea typeface="ＭＳ Ｐゴシック" panose="020B0600070205080204" pitchFamily="34" charset="-128"/>
              </a:rPr>
              <a:t>û </a:t>
            </a:r>
            <a:r>
              <a:rPr lang="fr-CH" altLang="de-DE" sz="1600" dirty="0">
                <a:solidFill>
                  <a:srgbClr val="333333"/>
                </a:solidFill>
                <a:latin typeface="Calibri Light"/>
              </a:rPr>
              <a:t>investir plus de temps et d’efforts dans mon traitement. »</a:t>
            </a:r>
          </a:p>
          <a:p>
            <a:pPr eaLnBrk="1" hangingPunct="1">
              <a:lnSpc>
                <a:spcPct val="100000"/>
              </a:lnSpc>
              <a:spcBef>
                <a:spcPts val="1200"/>
              </a:spcBef>
            </a:pPr>
            <a:r>
              <a:rPr lang="fr-CH" altLang="de-DE" sz="1600" b="1" dirty="0">
                <a:solidFill>
                  <a:srgbClr val="004992"/>
                </a:solidFill>
                <a:latin typeface="Calibri Light"/>
              </a:rPr>
              <a:t>... situation ou hasard:</a:t>
            </a:r>
          </a:p>
          <a:p>
            <a:pPr marL="285750" indent="-285750" eaLnBrk="1" hangingPunct="1">
              <a:lnSpc>
                <a:spcPct val="100000"/>
              </a:lnSpc>
              <a:spcBef>
                <a:spcPts val="0"/>
              </a:spcBef>
              <a:buClr>
                <a:srgbClr val="333333"/>
              </a:buClr>
              <a:buFont typeface="WingDings"/>
              <a:buChar char=""/>
            </a:pPr>
            <a:r>
              <a:rPr lang="fr-CH" altLang="de-DE" sz="1600" dirty="0">
                <a:solidFill>
                  <a:srgbClr val="333333"/>
                </a:solidFill>
                <a:latin typeface="Calibri Light"/>
              </a:rPr>
              <a:t>« Si je n’avais pas partagé ma chambre avec six autres patients, je me serais certainement remis. »</a:t>
            </a:r>
          </a:p>
          <a:p>
            <a:pPr marL="285750" indent="-285750" eaLnBrk="1" hangingPunct="1">
              <a:lnSpc>
                <a:spcPct val="100000"/>
              </a:lnSpc>
              <a:spcBef>
                <a:spcPts val="0"/>
              </a:spcBef>
              <a:buClr>
                <a:srgbClr val="333333"/>
              </a:buClr>
              <a:buFont typeface="WingDings"/>
              <a:buChar char=""/>
            </a:pPr>
            <a:r>
              <a:rPr lang="fr-CH" altLang="de-DE" sz="1600" dirty="0">
                <a:solidFill>
                  <a:srgbClr val="333333"/>
                </a:solidFill>
                <a:latin typeface="Calibri Light"/>
              </a:rPr>
              <a:t>« Si l’h</a:t>
            </a:r>
            <a:r>
              <a:rPr lang="fr-CH" altLang="ja-JP" sz="1600" dirty="0">
                <a:solidFill>
                  <a:srgbClr val="333333"/>
                </a:solidFill>
                <a:latin typeface="Calibri Light"/>
                <a:ea typeface="ＭＳ Ｐゴシック" panose="020B0600070205080204" pitchFamily="34" charset="-128"/>
              </a:rPr>
              <a:t>ôpital avait été mieux équipé</a:t>
            </a:r>
            <a:r>
              <a:rPr lang="fr-CH" altLang="de-DE" sz="1600" dirty="0">
                <a:solidFill>
                  <a:srgbClr val="333333"/>
                </a:solidFill>
                <a:latin typeface="Calibri Light"/>
              </a:rPr>
              <a:t>, je serais guéri. »</a:t>
            </a:r>
          </a:p>
          <a:p>
            <a:pPr marL="285750" indent="-285750" eaLnBrk="1" hangingPunct="1">
              <a:lnSpc>
                <a:spcPct val="100000"/>
              </a:lnSpc>
              <a:spcBef>
                <a:spcPts val="0"/>
              </a:spcBef>
              <a:buClr>
                <a:srgbClr val="333333"/>
              </a:buClr>
              <a:buFont typeface="WingDings"/>
              <a:buChar char=""/>
            </a:pPr>
            <a:r>
              <a:rPr lang="fr-CH" altLang="de-DE" sz="1600" dirty="0">
                <a:solidFill>
                  <a:srgbClr val="333333"/>
                </a:solidFill>
                <a:latin typeface="Calibri Light"/>
              </a:rPr>
              <a:t>« Le processus de rétablissement prend du temps. »</a:t>
            </a: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11</a:t>
            </a:fld>
            <a:endParaRPr lang="de-DE" dirty="0"/>
          </a:p>
        </p:txBody>
      </p:sp>
      <p:pic>
        <p:nvPicPr>
          <p:cNvPr id="12"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52614"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AutoShape 20"/>
          <p:cNvSpPr>
            <a:spLocks noChangeArrowheads="1"/>
          </p:cNvSpPr>
          <p:nvPr/>
        </p:nvSpPr>
        <p:spPr bwMode="auto">
          <a:xfrm>
            <a:off x="10202042"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Arrête de me persécuter!</a:t>
            </a:r>
            <a:endParaRPr lang="de-DE" altLang="de-DE" sz="1200" dirty="0">
              <a:latin typeface="Calibri Light"/>
            </a:endParaRPr>
          </a:p>
        </p:txBody>
      </p:sp>
      <p:sp>
        <p:nvSpPr>
          <p:cNvPr id="11" name="Text Box 6"/>
          <p:cNvSpPr txBox="1">
            <a:spLocks noChangeArrowheads="1"/>
          </p:cNvSpPr>
          <p:nvPr/>
        </p:nvSpPr>
        <p:spPr bwMode="auto">
          <a:xfrm rot="-1140598">
            <a:off x="1352590" y="3369872"/>
            <a:ext cx="91440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fr-FR" altLang="de-DE" sz="2800" b="1" dirty="0">
                <a:solidFill>
                  <a:srgbClr val="FF0000"/>
                </a:solidFill>
                <a:latin typeface="Calibri Light"/>
              </a:rPr>
              <a:t>Attention: explications ne prenant en compte qu'un seul point de vue!</a:t>
            </a:r>
            <a:endParaRPr lang="en-US" altLang="de-DE" sz="2800" b="1" dirty="0">
              <a:solidFill>
                <a:srgbClr val="FF0000"/>
              </a:solidFill>
              <a:latin typeface="Calibri Light"/>
            </a:endParaRPr>
          </a:p>
        </p:txBody>
      </p:sp>
    </p:spTree>
    <p:extLst>
      <p:ext uri="{BB962C8B-B14F-4D97-AF65-F5344CB8AC3E}">
        <p14:creationId xmlns:p14="http://schemas.microsoft.com/office/powerpoint/2010/main" val="11019032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18"/>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altLang="de-DE" sz="3600" dirty="0">
                <a:solidFill>
                  <a:srgbClr val="004992"/>
                </a:solidFill>
              </a:rPr>
              <a:t>Vous sortez de l’hôpital et vous ne ressentez pas une nette amélioration.</a:t>
            </a:r>
            <a:endParaRPr lang="fr-CH" altLang="de-DE" sz="3600" dirty="0">
              <a:solidFill>
                <a:srgbClr val="004992"/>
              </a:solidFill>
              <a:latin typeface="Calibri Light"/>
            </a:endParaRPr>
          </a:p>
        </p:txBody>
      </p:sp>
      <p:sp>
        <p:nvSpPr>
          <p:cNvPr id="4" name="Content Placeholder 3"/>
          <p:cNvSpPr>
            <a:spLocks noGrp="1"/>
          </p:cNvSpPr>
          <p:nvPr>
            <p:ph idx="1"/>
          </p:nvPr>
        </p:nvSpPr>
        <p:spPr>
          <a:xfrm>
            <a:off x="408955" y="2694866"/>
            <a:ext cx="8321040" cy="3757998"/>
          </a:xfrm>
        </p:spPr>
        <p:txBody>
          <a:bodyPr/>
          <a:lstStyle/>
          <a:p>
            <a:pPr lvl="0" defTabSz="914400" fontAlgn="base">
              <a:lnSpc>
                <a:spcPct val="100000"/>
              </a:lnSpc>
              <a:spcBef>
                <a:spcPts val="1200"/>
              </a:spcBef>
              <a:buClr>
                <a:srgbClr val="333333"/>
              </a:buClr>
            </a:pPr>
            <a:r>
              <a:rPr lang="fr-FR" altLang="de-DE" sz="2400" dirty="0">
                <a:solidFill>
                  <a:srgbClr val="333333"/>
                </a:solidFill>
                <a:latin typeface="Calibri Light"/>
                <a:cs typeface="Times New Roman" panose="02020603050405020304" pitchFamily="18" charset="0"/>
              </a:rPr>
              <a:t>Réponses équilibrées (par ex.: combiner l’influence d’autrui, de la situation et de soi-même; proposer plusieurs explications possibles)</a:t>
            </a:r>
          </a:p>
          <a:p>
            <a:pPr lvl="0" defTabSz="914400" fontAlgn="base">
              <a:lnSpc>
                <a:spcPct val="100000"/>
              </a:lnSpc>
              <a:spcBef>
                <a:spcPts val="1200"/>
              </a:spcBef>
              <a:buClr>
                <a:srgbClr val="333333"/>
              </a:buClr>
            </a:pPr>
            <a:r>
              <a:rPr lang="en-US" altLang="de-DE" sz="2400" dirty="0">
                <a:solidFill>
                  <a:srgbClr val="333333"/>
                </a:solidFill>
                <a:latin typeface="Calibri Light"/>
                <a:cs typeface="Times New Roman" panose="02020603050405020304" pitchFamily="18" charset="0"/>
              </a:rPr>
              <a:t>???</a:t>
            </a:r>
          </a:p>
          <a:p>
            <a:pPr lvl="0">
              <a:lnSpc>
                <a:spcPct val="100000"/>
              </a:lnSpc>
              <a:spcBef>
                <a:spcPts val="1200"/>
              </a:spcBef>
              <a:buClr>
                <a:srgbClr val="333333"/>
              </a:buClr>
            </a:pPr>
            <a:r>
              <a:rPr lang="en-US" sz="2400" dirty="0">
                <a:solidFill>
                  <a:srgbClr val="333333"/>
                </a:solidFill>
                <a:latin typeface="Calibri Light"/>
                <a:cs typeface="Times New Roman" panose="02020603050405020304" pitchFamily="18" charset="0"/>
              </a:rPr>
              <a:t>???</a:t>
            </a:r>
          </a:p>
          <a:p>
            <a:pPr lvl="0">
              <a:lnSpc>
                <a:spcPct val="100000"/>
              </a:lnSpc>
              <a:spcBef>
                <a:spcPts val="1200"/>
              </a:spcBef>
              <a:buClr>
                <a:srgbClr val="333333"/>
              </a:buClr>
            </a:pPr>
            <a:r>
              <a:rPr lang="en-US" sz="2400" dirty="0">
                <a:solidFill>
                  <a:srgbClr val="333333"/>
                </a:solidFill>
                <a:latin typeface="Calibri Light"/>
                <a:cs typeface="Times New Roman" panose="02020603050405020304" pitchFamily="18" charset="0"/>
              </a:rPr>
              <a:t>???</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12</a:t>
            </a:fld>
            <a:endParaRPr lang="de-DE" dirty="0"/>
          </a:p>
        </p:txBody>
      </p:sp>
      <p:pic>
        <p:nvPicPr>
          <p:cNvPr id="14"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52614"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AutoShape 20"/>
          <p:cNvSpPr>
            <a:spLocks noChangeArrowheads="1"/>
          </p:cNvSpPr>
          <p:nvPr/>
        </p:nvSpPr>
        <p:spPr bwMode="auto">
          <a:xfrm>
            <a:off x="10202042"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Arrête de me persécuter!</a:t>
            </a:r>
            <a:endParaRPr lang="de-DE" altLang="de-DE" sz="1200" dirty="0">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18"/>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altLang="de-DE" sz="3600" dirty="0">
                <a:solidFill>
                  <a:srgbClr val="004992"/>
                </a:solidFill>
              </a:rPr>
              <a:t>Vous sortez de l’hôpital et vous ne ressentez pas une nette amélioration.</a:t>
            </a:r>
            <a:endParaRPr lang="fr-CH" altLang="de-DE" sz="3600" dirty="0">
              <a:solidFill>
                <a:srgbClr val="004992"/>
              </a:solidFill>
              <a:latin typeface="Calibri Light"/>
            </a:endParaRPr>
          </a:p>
        </p:txBody>
      </p:sp>
      <p:sp>
        <p:nvSpPr>
          <p:cNvPr id="4" name="Content Placeholder 3"/>
          <p:cNvSpPr>
            <a:spLocks noGrp="1"/>
          </p:cNvSpPr>
          <p:nvPr>
            <p:ph idx="1"/>
          </p:nvPr>
        </p:nvSpPr>
        <p:spPr>
          <a:xfrm>
            <a:off x="408955" y="2694866"/>
            <a:ext cx="8321040" cy="3757998"/>
          </a:xfrm>
        </p:spPr>
        <p:txBody>
          <a:bodyPr/>
          <a:lstStyle/>
          <a:p>
            <a:pPr lvl="0" defTabSz="914400" fontAlgn="base">
              <a:lnSpc>
                <a:spcPct val="100000"/>
              </a:lnSpc>
              <a:spcBef>
                <a:spcPts val="1200"/>
              </a:spcBef>
              <a:buClr>
                <a:srgbClr val="333333"/>
              </a:buClr>
            </a:pPr>
            <a:r>
              <a:rPr lang="fr-FR" altLang="de-DE" sz="2400" dirty="0">
                <a:solidFill>
                  <a:srgbClr val="333333"/>
                </a:solidFill>
                <a:latin typeface="Calibri Light"/>
                <a:cs typeface="Times New Roman" panose="02020603050405020304" pitchFamily="18" charset="0"/>
              </a:rPr>
              <a:t>Réponses équilibrées (par ex.: combiner l’influence d’autrui, de la situation et de soi-même; proposer plusieurs explications possibles) </a:t>
            </a:r>
          </a:p>
          <a:p>
            <a:pPr marL="342900" lvl="0" indent="-342900">
              <a:lnSpc>
                <a:spcPct val="100000"/>
              </a:lnSpc>
              <a:spcBef>
                <a:spcPts val="1200"/>
              </a:spcBef>
              <a:buClr>
                <a:srgbClr val="333333"/>
              </a:buClr>
              <a:buFont typeface="WingDings"/>
              <a:buChar char=""/>
            </a:pPr>
            <a:r>
              <a:rPr lang="fr-CH" altLang="de-DE" sz="2400" dirty="0">
                <a:solidFill>
                  <a:srgbClr val="333333"/>
                </a:solidFill>
                <a:latin typeface="Calibri Light"/>
                <a:cs typeface="Times New Roman" panose="02020603050405020304" pitchFamily="18" charset="0"/>
              </a:rPr>
              <a:t>« Le personnel n’avait pas beaucoup de temps, mais j’aurais pu demander plus de soutien et j’aurais dû participer plus fréquemment aux séances de groupe. C’est pourquoi mon séjour n’a pas eu les résultats escomptés.</a:t>
            </a:r>
            <a:r>
              <a:rPr lang="en-US" altLang="de-DE" sz="2400" dirty="0">
                <a:solidFill>
                  <a:srgbClr val="333333"/>
                </a:solidFill>
                <a:latin typeface="Calibri Light"/>
                <a:cs typeface="Times New Roman" panose="02020603050405020304" pitchFamily="18" charset="0"/>
              </a:rPr>
              <a:t> </a:t>
            </a:r>
            <a:r>
              <a:rPr lang="fr-CH" altLang="de-DE" sz="2400" dirty="0">
                <a:solidFill>
                  <a:srgbClr val="333333"/>
                </a:solidFill>
                <a:latin typeface="Calibri Light"/>
                <a:cs typeface="Times New Roman" panose="02020603050405020304" pitchFamily="18" charset="0"/>
              </a:rPr>
              <a:t>»</a:t>
            </a:r>
          </a:p>
          <a:p>
            <a:pPr marL="342900" lvl="0" indent="-342900">
              <a:lnSpc>
                <a:spcPct val="100000"/>
              </a:lnSpc>
              <a:spcBef>
                <a:spcPts val="1200"/>
              </a:spcBef>
              <a:buClr>
                <a:srgbClr val="333333"/>
              </a:buClr>
              <a:buFont typeface="WingDings"/>
              <a:buChar char=""/>
            </a:pPr>
            <a:r>
              <a:rPr lang="fr-CH" altLang="de-DE" sz="2400" dirty="0">
                <a:solidFill>
                  <a:srgbClr val="333333"/>
                </a:solidFill>
                <a:latin typeface="Calibri Light"/>
                <a:cs typeface="Times New Roman" panose="02020603050405020304" pitchFamily="18" charset="0"/>
              </a:rPr>
              <a:t>« Peut-être que je devrais être plus patient par rapport à mon rétablissement. Je crois que je pourrais être aidé par des thérapeutes compétents dans le futur. »</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13</a:t>
            </a:fld>
            <a:endParaRPr lang="de-DE" dirty="0"/>
          </a:p>
        </p:txBody>
      </p:sp>
      <p:pic>
        <p:nvPicPr>
          <p:cNvPr id="8"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52614"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AutoShape 20"/>
          <p:cNvSpPr>
            <a:spLocks noChangeArrowheads="1"/>
          </p:cNvSpPr>
          <p:nvPr/>
        </p:nvSpPr>
        <p:spPr bwMode="auto">
          <a:xfrm>
            <a:off x="10202042"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Arrête de me persécuter!</a:t>
            </a:r>
            <a:endParaRPr lang="de-DE" altLang="de-DE" sz="1200" dirty="0">
              <a:latin typeface="Calibri Light"/>
            </a:endParaRPr>
          </a:p>
        </p:txBody>
      </p:sp>
    </p:spTree>
    <p:extLst>
      <p:ext uri="{BB962C8B-B14F-4D97-AF65-F5344CB8AC3E}">
        <p14:creationId xmlns:p14="http://schemas.microsoft.com/office/powerpoint/2010/main" val="7965554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8" name="Rectangle 1046"/>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Effets de certains styles d’attribution sur des événements négatifs!</a:t>
            </a:r>
            <a:endParaRPr lang="fr-CH" altLang="de-DE" sz="3600">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14</a:t>
            </a:fld>
            <a:endParaRPr lang="de-DE" dirty="0"/>
          </a:p>
        </p:txBody>
      </p:sp>
      <p:graphicFrame>
        <p:nvGraphicFramePr>
          <p:cNvPr id="11" name="Group 2"/>
          <p:cNvGraphicFramePr>
            <a:graphicFrameLocks noGrp="1"/>
          </p:cNvGraphicFramePr>
          <p:nvPr>
            <p:extLst>
              <p:ext uri="{D42A27DB-BD31-4B8C-83A1-F6EECF244321}">
                <p14:modId xmlns:p14="http://schemas.microsoft.com/office/powerpoint/2010/main" val="3174285304"/>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1" i="0" u="none" strike="noStrike" cap="none" normalizeH="0" baseline="0" dirty="0">
                          <a:ln>
                            <a:noFill/>
                          </a:ln>
                          <a:solidFill>
                            <a:srgbClr val="333333"/>
                          </a:solidFill>
                          <a:effectLst/>
                          <a:latin typeface="Calibri Light"/>
                          <a:cs typeface="Times New Roman" pitchFamily="18" charset="0"/>
                        </a:rPr>
                        <a:t>Attribution à soi-même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0" i="0" u="none" strike="noStrike" cap="none" normalizeH="0" baseline="0" dirty="0">
                          <a:ln>
                            <a:noFill/>
                          </a:ln>
                          <a:solidFill>
                            <a:srgbClr val="333333"/>
                          </a:solidFill>
                          <a:effectLst/>
                          <a:latin typeface="Calibri Light"/>
                          <a:cs typeface="Times New Roman" pitchFamily="18" charset="0"/>
                        </a:rPr>
                        <a:t>(par ex. « C’est de ma faute! Je dois mes excuses aux supporters.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1" i="0" u="none" strike="noStrike" cap="none" normalizeH="0" baseline="0" dirty="0">
                          <a:ln>
                            <a:noFill/>
                          </a:ln>
                          <a:solidFill>
                            <a:srgbClr val="333333"/>
                          </a:solidFill>
                          <a:effectLst/>
                          <a:latin typeface="Calibri Light"/>
                          <a:cs typeface="Times New Roman" pitchFamily="18" charset="0"/>
                        </a:rPr>
                        <a:t>Inconvénient: </a:t>
                      </a:r>
                      <a:r>
                        <a:rPr kumimoji="0" lang="fr-FR" sz="2000" b="0" i="0" u="none" strike="noStrike" cap="none" normalizeH="0" baseline="0" dirty="0">
                          <a:ln>
                            <a:noFill/>
                          </a:ln>
                          <a:solidFill>
                            <a:srgbClr val="004992"/>
                          </a:solidFill>
                          <a:effectLst/>
                          <a:latin typeface="Calibri Light"/>
                          <a:cs typeface="Times New Roman" pitchFamily="18" charset="0"/>
                        </a:rPr>
                        <a:t>???</a:t>
                      </a:r>
                      <a:r>
                        <a:rPr kumimoji="0" lang="fr-FR" sz="2000" b="0" i="0" u="none" strike="noStrike" cap="none" normalizeH="0" baseline="0" dirty="0">
                          <a:ln>
                            <a:noFill/>
                          </a:ln>
                          <a:solidFill>
                            <a:srgbClr val="333333"/>
                          </a:solidFill>
                          <a:effectLst/>
                          <a:latin typeface="Calibri Light"/>
                          <a:cs typeface="Times New Roman" pitchFamily="18" charset="0"/>
                        </a:rPr>
                        <a:t> </a:t>
                      </a:r>
                      <a:r>
                        <a:rPr kumimoji="0" lang="fr-FR" sz="2000" b="0" i="0" u="none" strike="noStrike" cap="none" normalizeH="0" baseline="0" dirty="0">
                          <a:ln>
                            <a:noFill/>
                          </a:ln>
                          <a:solidFill>
                            <a:srgbClr val="FFFFFF"/>
                          </a:solidFill>
                          <a:effectLst/>
                          <a:latin typeface="Calibri Light"/>
                          <a:cs typeface="Times New Roman" pitchFamily="18" charset="0"/>
                        </a:rPr>
                        <a:t>réduit la confiance en soi.</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1" i="0" u="none" strike="noStrike" cap="none" normalizeH="0" baseline="0" dirty="0">
                          <a:ln>
                            <a:noFill/>
                          </a:ln>
                          <a:solidFill>
                            <a:srgbClr val="333333"/>
                          </a:solidFill>
                          <a:effectLst/>
                          <a:latin typeface="Calibri Light"/>
                          <a:cs typeface="Times New Roman" pitchFamily="18" charset="0"/>
                        </a:rPr>
                        <a:t>Avantage: </a:t>
                      </a:r>
                      <a:r>
                        <a:rPr kumimoji="0" lang="fr-FR" sz="2000" b="0" i="0" u="none" strike="noStrike" cap="none" normalizeH="0" baseline="0" dirty="0">
                          <a:ln>
                            <a:noFill/>
                          </a:ln>
                          <a:solidFill>
                            <a:srgbClr val="004992"/>
                          </a:solidFill>
                          <a:effectLst/>
                          <a:latin typeface="Calibri Light"/>
                          <a:cs typeface="Times New Roman" pitchFamily="18" charset="0"/>
                        </a:rPr>
                        <a:t>???</a:t>
                      </a:r>
                      <a:r>
                        <a:rPr kumimoji="0" lang="fr-FR" sz="2000" b="0" i="0" u="none" strike="noStrike" cap="none" normalizeH="0" baseline="0" dirty="0">
                          <a:ln>
                            <a:noFill/>
                          </a:ln>
                          <a:solidFill>
                            <a:srgbClr val="333333"/>
                          </a:solidFill>
                          <a:effectLst/>
                          <a:latin typeface="Calibri Light"/>
                          <a:cs typeface="Times New Roman" pitchFamily="18" charset="0"/>
                        </a:rPr>
                        <a:t> </a:t>
                      </a:r>
                      <a:r>
                        <a:rPr kumimoji="0" lang="fr-FR" sz="2000" b="0" i="0" u="none" strike="noStrike" cap="none" normalizeH="0" baseline="0" dirty="0">
                          <a:ln>
                            <a:noFill/>
                          </a:ln>
                          <a:solidFill>
                            <a:srgbClr val="FFFFFF"/>
                          </a:solidFill>
                          <a:effectLst/>
                          <a:latin typeface="Calibri Light"/>
                          <a:cs typeface="Times New Roman" pitchFamily="18" charset="0"/>
                        </a:rPr>
                        <a:t>prendre ses responsabilités est vu comme noble et brave.</a:t>
                      </a:r>
                      <a:endParaRPr kumimoji="0" lang="en-GB" sz="1800" b="0" i="0" u="none" strike="noStrike" cap="none" normalizeH="0" baseline="0" dirty="0">
                        <a:ln>
                          <a:noFill/>
                        </a:ln>
                        <a:solidFill>
                          <a:srgbClr val="FFFFFF"/>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1" i="0" u="none" strike="noStrike" cap="none" normalizeH="0" baseline="0" dirty="0">
                          <a:ln>
                            <a:noFill/>
                          </a:ln>
                          <a:solidFill>
                            <a:srgbClr val="333333"/>
                          </a:solidFill>
                          <a:effectLst/>
                          <a:latin typeface="Calibri Light"/>
                          <a:cs typeface="Times New Roman" pitchFamily="18" charset="0"/>
                        </a:rPr>
                        <a:t>Attribution à autrui/situation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0" i="0" u="none" strike="noStrike" cap="none" normalizeH="0" baseline="0" dirty="0">
                          <a:ln>
                            <a:noFill/>
                          </a:ln>
                          <a:solidFill>
                            <a:srgbClr val="333333"/>
                          </a:solidFill>
                          <a:effectLst/>
                          <a:latin typeface="Calibri Light"/>
                          <a:cs typeface="Times New Roman" pitchFamily="18" charset="0"/>
                        </a:rPr>
                        <a:t>(par ex. « Où était le gardien? »; « Ce type de match a toujours sa propre dynamique. »)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1" i="0" u="none" strike="noStrike" cap="none" normalizeH="0" baseline="0" dirty="0">
                          <a:ln>
                            <a:noFill/>
                          </a:ln>
                          <a:solidFill>
                            <a:srgbClr val="333333"/>
                          </a:solidFill>
                          <a:effectLst/>
                          <a:latin typeface="Calibri Light"/>
                          <a:cs typeface="Times New Roman" pitchFamily="18" charset="0"/>
                        </a:rPr>
                        <a:t>Inconvénient: </a:t>
                      </a:r>
                      <a:r>
                        <a:rPr kumimoji="0" lang="fr-FR" sz="2000" b="0" i="0" u="none" strike="noStrike" cap="none" normalizeH="0" baseline="0" dirty="0">
                          <a:ln>
                            <a:noFill/>
                          </a:ln>
                          <a:solidFill>
                            <a:srgbClr val="004992"/>
                          </a:solidFill>
                          <a:effectLst/>
                          <a:latin typeface="Calibri Light"/>
                          <a:cs typeface="Times New Roman" pitchFamily="18" charset="0"/>
                        </a:rPr>
                        <a:t>???</a:t>
                      </a:r>
                      <a:r>
                        <a:rPr kumimoji="0" lang="fr-FR" sz="2000" b="0" i="0" u="none" strike="noStrike" cap="none" normalizeH="0" baseline="0" dirty="0">
                          <a:ln>
                            <a:noFill/>
                          </a:ln>
                          <a:solidFill>
                            <a:srgbClr val="333333"/>
                          </a:solidFill>
                          <a:effectLst/>
                          <a:latin typeface="Calibri Light"/>
                          <a:cs typeface="Times New Roman" pitchFamily="18" charset="0"/>
                        </a:rPr>
                        <a:t> </a:t>
                      </a:r>
                      <a:r>
                        <a:rPr kumimoji="0" lang="fr-FR" sz="2000" b="0" i="0" u="none" strike="noStrike" cap="none" normalizeH="0" baseline="0" dirty="0">
                          <a:ln>
                            <a:noFill/>
                          </a:ln>
                          <a:solidFill>
                            <a:srgbClr val="E3EFF8"/>
                          </a:solidFill>
                          <a:effectLst/>
                          <a:latin typeface="Calibri Light"/>
                          <a:cs typeface="Times New Roman" pitchFamily="18" charset="0"/>
                        </a:rPr>
                        <a:t>il est considéré comme impoli de nier sa responsabilité (solution de facilité).</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1" i="0" u="none" strike="noStrike" cap="none" normalizeH="0" baseline="0" dirty="0">
                          <a:ln>
                            <a:noFill/>
                          </a:ln>
                          <a:solidFill>
                            <a:srgbClr val="333333"/>
                          </a:solidFill>
                          <a:effectLst/>
                          <a:latin typeface="Calibri Light"/>
                          <a:cs typeface="Times New Roman" pitchFamily="18" charset="0"/>
                        </a:rPr>
                        <a:t>Avantage: </a:t>
                      </a:r>
                      <a:r>
                        <a:rPr kumimoji="0" lang="fr-FR" sz="2000" b="0" i="0" u="none" strike="noStrike" cap="none" normalizeH="0" baseline="0" dirty="0">
                          <a:ln>
                            <a:noFill/>
                          </a:ln>
                          <a:solidFill>
                            <a:srgbClr val="004992"/>
                          </a:solidFill>
                          <a:effectLst/>
                          <a:latin typeface="Calibri Light"/>
                          <a:cs typeface="Times New Roman" pitchFamily="18" charset="0"/>
                        </a:rPr>
                        <a:t>???</a:t>
                      </a:r>
                      <a:r>
                        <a:rPr kumimoji="0" lang="fr-FR" sz="2000" b="0" i="0" u="none" strike="noStrike" cap="none" normalizeH="0" baseline="0" dirty="0">
                          <a:ln>
                            <a:noFill/>
                          </a:ln>
                          <a:solidFill>
                            <a:srgbClr val="333333"/>
                          </a:solidFill>
                          <a:effectLst/>
                          <a:latin typeface="Calibri Light"/>
                          <a:cs typeface="Times New Roman" pitchFamily="18" charset="0"/>
                        </a:rPr>
                        <a:t> </a:t>
                      </a:r>
                      <a:r>
                        <a:rPr kumimoji="0" lang="fr-FR" sz="2000" b="0" i="0" u="none" strike="noStrike" cap="none" normalizeH="0" baseline="0" dirty="0">
                          <a:ln>
                            <a:noFill/>
                          </a:ln>
                          <a:solidFill>
                            <a:srgbClr val="E3EFF8"/>
                          </a:solidFill>
                          <a:effectLst/>
                          <a:latin typeface="Calibri Light"/>
                          <a:cs typeface="Times New Roman" pitchFamily="18" charset="0"/>
                        </a:rPr>
                        <a:t>la confiance en soi n’est pas menacée.</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15" descr="Unbenannt-2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AutoShape 14"/>
          <p:cNvSpPr>
            <a:spLocks noChangeArrowheads="1"/>
          </p:cNvSpPr>
          <p:nvPr/>
        </p:nvSpPr>
        <p:spPr bwMode="auto">
          <a:xfrm>
            <a:off x="1633090" y="2132856"/>
            <a:ext cx="3200400" cy="1143744"/>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fr-FR" altLang="de-DE" sz="1600" dirty="0">
                <a:latin typeface="Calibri Light"/>
              </a:rPr>
              <a:t>Si vous aviez été plus attentif, l'autre équipe n'aurait pas marqué de but!</a:t>
            </a:r>
            <a:endParaRPr lang="en-CA" altLang="de-DE" sz="1600" dirty="0">
              <a:latin typeface="Calibri Light"/>
            </a:endParaRPr>
          </a:p>
        </p:txBody>
      </p:sp>
      <p:pic>
        <p:nvPicPr>
          <p:cNvPr id="9" name="Picture 15">
            <a:extLst>
              <a:ext uri="{FF2B5EF4-FFF2-40B4-BE49-F238E27FC236}">
                <a16:creationId xmlns:a16="http://schemas.microsoft.com/office/drawing/2014/main" id="{B2905CF7-4023-42C3-A4DA-2FB25C533BE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5" y="2363330"/>
            <a:ext cx="647993" cy="64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8" name="Rectangle 1046"/>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Effets de certains styles d’attribution sur des événements négatifs!</a:t>
            </a:r>
            <a:endParaRPr lang="fr-CH" altLang="de-DE" sz="3600">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15</a:t>
            </a:fld>
            <a:endParaRPr lang="de-DE" dirty="0"/>
          </a:p>
        </p:txBody>
      </p:sp>
      <p:graphicFrame>
        <p:nvGraphicFramePr>
          <p:cNvPr id="11" name="Group 2"/>
          <p:cNvGraphicFramePr>
            <a:graphicFrameLocks noGrp="1"/>
          </p:cNvGraphicFramePr>
          <p:nvPr>
            <p:extLst>
              <p:ext uri="{D42A27DB-BD31-4B8C-83A1-F6EECF244321}">
                <p14:modId xmlns:p14="http://schemas.microsoft.com/office/powerpoint/2010/main" val="399866212"/>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1" i="0" u="none" strike="noStrike" cap="none" normalizeH="0" baseline="0" dirty="0">
                          <a:ln>
                            <a:noFill/>
                          </a:ln>
                          <a:solidFill>
                            <a:srgbClr val="333333"/>
                          </a:solidFill>
                          <a:effectLst/>
                          <a:latin typeface="Calibri Light"/>
                          <a:cs typeface="Times New Roman" pitchFamily="18" charset="0"/>
                        </a:rPr>
                        <a:t>Attribution à soi-même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0" i="0" u="none" strike="noStrike" cap="none" normalizeH="0" baseline="0" dirty="0">
                          <a:ln>
                            <a:noFill/>
                          </a:ln>
                          <a:solidFill>
                            <a:srgbClr val="333333"/>
                          </a:solidFill>
                          <a:effectLst/>
                          <a:latin typeface="Calibri Light"/>
                          <a:cs typeface="Times New Roman" pitchFamily="18" charset="0"/>
                        </a:rPr>
                        <a:t>(par ex. « C’est de ma faute! Je dois mes excuses aux supporters.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1" i="0" u="none" strike="noStrike" cap="none" normalizeH="0" baseline="0" dirty="0">
                          <a:ln>
                            <a:noFill/>
                          </a:ln>
                          <a:solidFill>
                            <a:srgbClr val="333333"/>
                          </a:solidFill>
                          <a:effectLst/>
                          <a:latin typeface="Calibri Light"/>
                          <a:cs typeface="Times New Roman" pitchFamily="18" charset="0"/>
                        </a:rPr>
                        <a:t>Inconvénient: </a:t>
                      </a:r>
                      <a:r>
                        <a:rPr kumimoji="0" lang="fr-FR" sz="2000" b="0" i="0" u="none" strike="noStrike" cap="none" normalizeH="0" baseline="0" dirty="0">
                          <a:ln>
                            <a:noFill/>
                          </a:ln>
                          <a:solidFill>
                            <a:srgbClr val="333333"/>
                          </a:solidFill>
                          <a:effectLst/>
                          <a:latin typeface="Calibri Light"/>
                          <a:cs typeface="Times New Roman" pitchFamily="18" charset="0"/>
                        </a:rPr>
                        <a:t>réduit la confiance en soi.</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1" i="0" u="none" strike="noStrike" cap="none" normalizeH="0" baseline="0" dirty="0">
                          <a:ln>
                            <a:noFill/>
                          </a:ln>
                          <a:solidFill>
                            <a:srgbClr val="333333"/>
                          </a:solidFill>
                          <a:effectLst/>
                          <a:latin typeface="Calibri Light"/>
                          <a:cs typeface="Times New Roman" pitchFamily="18" charset="0"/>
                        </a:rPr>
                        <a:t>Avantage: </a:t>
                      </a:r>
                      <a:r>
                        <a:rPr kumimoji="0" lang="fr-FR" sz="2000" b="0" i="0" u="none" strike="noStrike" cap="none" normalizeH="0" baseline="0" dirty="0">
                          <a:ln>
                            <a:noFill/>
                          </a:ln>
                          <a:solidFill>
                            <a:srgbClr val="333333"/>
                          </a:solidFill>
                          <a:effectLst/>
                          <a:latin typeface="Calibri Light"/>
                          <a:cs typeface="Times New Roman" pitchFamily="18" charset="0"/>
                        </a:rPr>
                        <a:t>prendre ses responsabilités est vu comme noble et brave.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1" i="0" u="none" strike="noStrike" cap="none" normalizeH="0" baseline="0" dirty="0">
                          <a:ln>
                            <a:noFill/>
                          </a:ln>
                          <a:solidFill>
                            <a:srgbClr val="333333"/>
                          </a:solidFill>
                          <a:effectLst/>
                          <a:latin typeface="Calibri Light"/>
                          <a:cs typeface="Times New Roman" pitchFamily="18" charset="0"/>
                        </a:rPr>
                        <a:t>Attribution à autrui/situation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0" i="0" u="none" strike="noStrike" cap="none" normalizeH="0" baseline="0" dirty="0">
                          <a:ln>
                            <a:noFill/>
                          </a:ln>
                          <a:solidFill>
                            <a:srgbClr val="333333"/>
                          </a:solidFill>
                          <a:effectLst/>
                          <a:latin typeface="Calibri Light"/>
                          <a:cs typeface="Times New Roman" pitchFamily="18" charset="0"/>
                        </a:rPr>
                        <a:t>(par ex. « Où était le gardien? »; « Ce type de match a toujours sa propre dynamique. »)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1" i="0" u="none" strike="noStrike" cap="none" normalizeH="0" baseline="0" dirty="0">
                          <a:ln>
                            <a:noFill/>
                          </a:ln>
                          <a:solidFill>
                            <a:srgbClr val="333333"/>
                          </a:solidFill>
                          <a:effectLst/>
                          <a:latin typeface="Calibri Light"/>
                          <a:cs typeface="Times New Roman" pitchFamily="18" charset="0"/>
                        </a:rPr>
                        <a:t>Inconvénient: </a:t>
                      </a:r>
                      <a:r>
                        <a:rPr kumimoji="0" lang="fr-FR" sz="2000" b="0" i="0" u="none" strike="noStrike" cap="none" normalizeH="0" baseline="0" dirty="0">
                          <a:ln>
                            <a:noFill/>
                          </a:ln>
                          <a:solidFill>
                            <a:srgbClr val="004992"/>
                          </a:solidFill>
                          <a:effectLst/>
                          <a:latin typeface="Calibri Light"/>
                          <a:cs typeface="Times New Roman" pitchFamily="18" charset="0"/>
                        </a:rPr>
                        <a:t>???</a:t>
                      </a:r>
                      <a:r>
                        <a:rPr kumimoji="0" lang="fr-FR" sz="2000" b="0" i="0" u="none" strike="noStrike" cap="none" normalizeH="0" baseline="0" dirty="0">
                          <a:ln>
                            <a:noFill/>
                          </a:ln>
                          <a:solidFill>
                            <a:srgbClr val="333333"/>
                          </a:solidFill>
                          <a:effectLst/>
                          <a:latin typeface="Calibri Light"/>
                          <a:cs typeface="Times New Roman" pitchFamily="18" charset="0"/>
                        </a:rPr>
                        <a:t> </a:t>
                      </a:r>
                      <a:r>
                        <a:rPr kumimoji="0" lang="fr-FR" sz="2000" b="0" i="0" u="none" strike="noStrike" cap="none" normalizeH="0" baseline="0" dirty="0">
                          <a:ln>
                            <a:noFill/>
                          </a:ln>
                          <a:solidFill>
                            <a:srgbClr val="E3EFF8"/>
                          </a:solidFill>
                          <a:effectLst/>
                          <a:latin typeface="Calibri Light"/>
                          <a:cs typeface="Times New Roman" pitchFamily="18" charset="0"/>
                        </a:rPr>
                        <a:t>il est considéré comme impoli de nier sa responsabilité (solution de facilité).</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1" i="0" u="none" strike="noStrike" cap="none" normalizeH="0" baseline="0" dirty="0">
                          <a:ln>
                            <a:noFill/>
                          </a:ln>
                          <a:solidFill>
                            <a:srgbClr val="333333"/>
                          </a:solidFill>
                          <a:effectLst/>
                          <a:latin typeface="Calibri Light"/>
                          <a:cs typeface="Times New Roman" pitchFamily="18" charset="0"/>
                        </a:rPr>
                        <a:t>Avantage: </a:t>
                      </a:r>
                      <a:r>
                        <a:rPr kumimoji="0" lang="fr-FR" sz="2000" b="0" i="0" u="none" strike="noStrike" cap="none" normalizeH="0" baseline="0" dirty="0">
                          <a:ln>
                            <a:noFill/>
                          </a:ln>
                          <a:solidFill>
                            <a:srgbClr val="004992"/>
                          </a:solidFill>
                          <a:effectLst/>
                          <a:latin typeface="Calibri Light"/>
                          <a:cs typeface="Times New Roman" pitchFamily="18" charset="0"/>
                        </a:rPr>
                        <a:t>???</a:t>
                      </a:r>
                      <a:r>
                        <a:rPr kumimoji="0" lang="fr-FR" sz="2000" b="0" i="0" u="none" strike="noStrike" cap="none" normalizeH="0" baseline="0" dirty="0">
                          <a:ln>
                            <a:noFill/>
                          </a:ln>
                          <a:solidFill>
                            <a:srgbClr val="333333"/>
                          </a:solidFill>
                          <a:effectLst/>
                          <a:latin typeface="Calibri Light"/>
                          <a:cs typeface="Times New Roman" pitchFamily="18" charset="0"/>
                        </a:rPr>
                        <a:t> </a:t>
                      </a:r>
                      <a:r>
                        <a:rPr kumimoji="0" lang="fr-FR" sz="2000" b="0" i="0" u="none" strike="noStrike" cap="none" normalizeH="0" baseline="0" dirty="0">
                          <a:ln>
                            <a:noFill/>
                          </a:ln>
                          <a:solidFill>
                            <a:srgbClr val="E3EFF8"/>
                          </a:solidFill>
                          <a:effectLst/>
                          <a:latin typeface="Calibri Light"/>
                          <a:cs typeface="Times New Roman" pitchFamily="18" charset="0"/>
                        </a:rPr>
                        <a:t>la confiance en soi n’est pas menacée.</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15" descr="Unbenannt-2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utoShape 14"/>
          <p:cNvSpPr>
            <a:spLocks noChangeArrowheads="1"/>
          </p:cNvSpPr>
          <p:nvPr/>
        </p:nvSpPr>
        <p:spPr bwMode="auto">
          <a:xfrm>
            <a:off x="1633090" y="2132856"/>
            <a:ext cx="3200400" cy="1143744"/>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fr-FR" altLang="de-DE" sz="1600" dirty="0">
                <a:latin typeface="Calibri Light"/>
              </a:rPr>
              <a:t>Si vous aviez été plus attentif, l'autre équipe n'aurait pas marqué de but!</a:t>
            </a:r>
            <a:endParaRPr lang="en-CA" altLang="de-DE" sz="1600" dirty="0">
              <a:latin typeface="Calibri Light"/>
            </a:endParaRPr>
          </a:p>
        </p:txBody>
      </p:sp>
      <p:pic>
        <p:nvPicPr>
          <p:cNvPr id="9" name="Picture 15">
            <a:extLst>
              <a:ext uri="{FF2B5EF4-FFF2-40B4-BE49-F238E27FC236}">
                <a16:creationId xmlns:a16="http://schemas.microsoft.com/office/drawing/2014/main" id="{F13908FB-51F0-4AA9-8DCF-BA95ED5F8DB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5" y="2363330"/>
            <a:ext cx="647993" cy="64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62087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8" name="Rectangle 1046"/>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Effets de certains styles d’attribution sur des événements négatifs!</a:t>
            </a:r>
            <a:endParaRPr lang="fr-CH" altLang="de-DE" sz="3600">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16</a:t>
            </a:fld>
            <a:endParaRPr lang="de-DE" dirty="0"/>
          </a:p>
        </p:txBody>
      </p:sp>
      <p:graphicFrame>
        <p:nvGraphicFramePr>
          <p:cNvPr id="11" name="Group 2"/>
          <p:cNvGraphicFramePr>
            <a:graphicFrameLocks noGrp="1"/>
          </p:cNvGraphicFramePr>
          <p:nvPr>
            <p:extLst>
              <p:ext uri="{D42A27DB-BD31-4B8C-83A1-F6EECF244321}">
                <p14:modId xmlns:p14="http://schemas.microsoft.com/office/powerpoint/2010/main" val="600689005"/>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1" i="0" u="none" strike="noStrike" cap="none" normalizeH="0" baseline="0" dirty="0">
                          <a:ln>
                            <a:noFill/>
                          </a:ln>
                          <a:solidFill>
                            <a:srgbClr val="333333"/>
                          </a:solidFill>
                          <a:effectLst/>
                          <a:latin typeface="Calibri Light"/>
                          <a:cs typeface="Times New Roman" pitchFamily="18" charset="0"/>
                        </a:rPr>
                        <a:t>Attribution à soi-même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0" i="0" u="none" strike="noStrike" cap="none" normalizeH="0" baseline="0" dirty="0">
                          <a:ln>
                            <a:noFill/>
                          </a:ln>
                          <a:solidFill>
                            <a:srgbClr val="333333"/>
                          </a:solidFill>
                          <a:effectLst/>
                          <a:latin typeface="Calibri Light"/>
                          <a:cs typeface="Times New Roman" pitchFamily="18" charset="0"/>
                        </a:rPr>
                        <a:t>(par ex. « C’est de ma faute! Je dois mes excuses aux supporters.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1" i="0" u="none" strike="noStrike" cap="none" normalizeH="0" baseline="0" dirty="0">
                          <a:ln>
                            <a:noFill/>
                          </a:ln>
                          <a:solidFill>
                            <a:srgbClr val="333333"/>
                          </a:solidFill>
                          <a:effectLst/>
                          <a:latin typeface="Calibri Light"/>
                          <a:cs typeface="Times New Roman" pitchFamily="18" charset="0"/>
                        </a:rPr>
                        <a:t>Inconvénient: </a:t>
                      </a:r>
                      <a:r>
                        <a:rPr kumimoji="0" lang="fr-FR" sz="2000" b="0" i="0" u="none" strike="noStrike" cap="none" normalizeH="0" baseline="0" dirty="0">
                          <a:ln>
                            <a:noFill/>
                          </a:ln>
                          <a:solidFill>
                            <a:srgbClr val="333333"/>
                          </a:solidFill>
                          <a:effectLst/>
                          <a:latin typeface="Calibri Light"/>
                          <a:cs typeface="Times New Roman" pitchFamily="18" charset="0"/>
                        </a:rPr>
                        <a:t>réduit la confiance en soi.</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1" i="0" u="none" strike="noStrike" cap="none" normalizeH="0" baseline="0" dirty="0">
                          <a:ln>
                            <a:noFill/>
                          </a:ln>
                          <a:solidFill>
                            <a:srgbClr val="333333"/>
                          </a:solidFill>
                          <a:effectLst/>
                          <a:latin typeface="Calibri Light"/>
                          <a:cs typeface="Times New Roman" pitchFamily="18" charset="0"/>
                        </a:rPr>
                        <a:t>Avantage: </a:t>
                      </a:r>
                      <a:r>
                        <a:rPr kumimoji="0" lang="fr-FR" sz="2000" b="0" i="0" u="none" strike="noStrike" cap="none" normalizeH="0" baseline="0" dirty="0">
                          <a:ln>
                            <a:noFill/>
                          </a:ln>
                          <a:solidFill>
                            <a:srgbClr val="333333"/>
                          </a:solidFill>
                          <a:effectLst/>
                          <a:latin typeface="Calibri Light"/>
                          <a:cs typeface="Times New Roman" pitchFamily="18" charset="0"/>
                        </a:rPr>
                        <a:t>prendre ses responsabilités est vu comme noble et brave.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1" i="0" u="none" strike="noStrike" cap="none" normalizeH="0" baseline="0" dirty="0">
                          <a:ln>
                            <a:noFill/>
                          </a:ln>
                          <a:solidFill>
                            <a:srgbClr val="333333"/>
                          </a:solidFill>
                          <a:effectLst/>
                          <a:latin typeface="Calibri Light"/>
                          <a:cs typeface="Times New Roman" pitchFamily="18" charset="0"/>
                        </a:rPr>
                        <a:t>Attribution à autrui/situation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0" i="0" u="none" strike="noStrike" cap="none" normalizeH="0" baseline="0" dirty="0">
                          <a:ln>
                            <a:noFill/>
                          </a:ln>
                          <a:solidFill>
                            <a:srgbClr val="333333"/>
                          </a:solidFill>
                          <a:effectLst/>
                          <a:latin typeface="Calibri Light"/>
                          <a:cs typeface="Times New Roman" pitchFamily="18" charset="0"/>
                        </a:rPr>
                        <a:t>(par ex. « Où était le gardien? »; « Ce type de match a toujours sa propre dynamique. »)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1" i="0" u="none" strike="noStrike" cap="none" normalizeH="0" baseline="0" dirty="0">
                          <a:ln>
                            <a:noFill/>
                          </a:ln>
                          <a:solidFill>
                            <a:srgbClr val="333333"/>
                          </a:solidFill>
                          <a:effectLst/>
                          <a:latin typeface="Calibri Light"/>
                          <a:cs typeface="Times New Roman" pitchFamily="18" charset="0"/>
                        </a:rPr>
                        <a:t>Inconvénient: </a:t>
                      </a:r>
                      <a:r>
                        <a:rPr kumimoji="0" lang="fr-FR" sz="2000" b="0" i="0" u="none" strike="noStrike" cap="none" normalizeH="0" baseline="0" dirty="0">
                          <a:ln>
                            <a:noFill/>
                          </a:ln>
                          <a:solidFill>
                            <a:srgbClr val="333333"/>
                          </a:solidFill>
                          <a:effectLst/>
                          <a:latin typeface="Calibri Light"/>
                          <a:cs typeface="Times New Roman" pitchFamily="18" charset="0"/>
                        </a:rPr>
                        <a:t>il est considéré comme impoli de nier sa responsabilité (solution de facilité).</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1" i="0" u="none" strike="noStrike" cap="none" normalizeH="0" baseline="0" dirty="0">
                          <a:ln>
                            <a:noFill/>
                          </a:ln>
                          <a:solidFill>
                            <a:srgbClr val="333333"/>
                          </a:solidFill>
                          <a:effectLst/>
                          <a:latin typeface="Calibri Light"/>
                          <a:cs typeface="Times New Roman" pitchFamily="18" charset="0"/>
                        </a:rPr>
                        <a:t>Avantage: </a:t>
                      </a:r>
                      <a:r>
                        <a:rPr kumimoji="0" lang="fr-FR" sz="2000" b="0" i="0" u="none" strike="noStrike" cap="none" normalizeH="0" baseline="0" dirty="0">
                          <a:ln>
                            <a:noFill/>
                          </a:ln>
                          <a:solidFill>
                            <a:srgbClr val="333333"/>
                          </a:solidFill>
                          <a:effectLst/>
                          <a:latin typeface="Calibri Light"/>
                          <a:cs typeface="Times New Roman" pitchFamily="18" charset="0"/>
                        </a:rPr>
                        <a:t>la confiance en soi n’est pas menacée.</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15" descr="Unbenannt-2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utoShape 14"/>
          <p:cNvSpPr>
            <a:spLocks noChangeArrowheads="1"/>
          </p:cNvSpPr>
          <p:nvPr/>
        </p:nvSpPr>
        <p:spPr bwMode="auto">
          <a:xfrm>
            <a:off x="1633090" y="2132856"/>
            <a:ext cx="3200400" cy="1143744"/>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fr-FR" altLang="de-DE" sz="1600" dirty="0">
                <a:latin typeface="Calibri Light"/>
              </a:rPr>
              <a:t>Si vous aviez été plus attentif, l'autre équipe n'aurait pas marqué de but!</a:t>
            </a:r>
            <a:endParaRPr lang="en-CA" altLang="de-DE" sz="1600" dirty="0">
              <a:latin typeface="Calibri Light"/>
            </a:endParaRPr>
          </a:p>
        </p:txBody>
      </p:sp>
      <p:pic>
        <p:nvPicPr>
          <p:cNvPr id="9" name="Picture 15">
            <a:extLst>
              <a:ext uri="{FF2B5EF4-FFF2-40B4-BE49-F238E27FC236}">
                <a16:creationId xmlns:a16="http://schemas.microsoft.com/office/drawing/2014/main" id="{FD4844E5-99AC-4B72-ADA7-32C2004F717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5" y="2363330"/>
            <a:ext cx="647993" cy="64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2996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1" name="Rectangle 55"/>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Effets de certains styles d’attribution sur des événements négatifs!</a:t>
            </a:r>
            <a:endParaRPr lang="fr-CH" altLang="de-DE" sz="3600">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17</a:t>
            </a:fld>
            <a:endParaRPr lang="de-DE" dirty="0"/>
          </a:p>
        </p:txBody>
      </p:sp>
      <p:graphicFrame>
        <p:nvGraphicFramePr>
          <p:cNvPr id="13" name="Group 2"/>
          <p:cNvGraphicFramePr>
            <a:graphicFrameLocks noGrp="1"/>
          </p:cNvGraphicFramePr>
          <p:nvPr>
            <p:extLst>
              <p:ext uri="{D42A27DB-BD31-4B8C-83A1-F6EECF244321}">
                <p14:modId xmlns:p14="http://schemas.microsoft.com/office/powerpoint/2010/main" val="2201017608"/>
              </p:ext>
            </p:extLst>
          </p:nvPr>
        </p:nvGraphicFramePr>
        <p:xfrm>
          <a:off x="408955" y="4297680"/>
          <a:ext cx="11375136" cy="23469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000000"/>
                          </a:solidFill>
                          <a:effectLst/>
                          <a:latin typeface="Calibri Light"/>
                          <a:cs typeface="Times New Roman" pitchFamily="18" charset="0"/>
                        </a:rPr>
                        <a:t>Réponses plus neutres (par ex.: combiner l’influence de soi-même, d’autrui, de la situation; proposer différentes explications).</a:t>
                      </a:r>
                      <a:endParaRPr kumimoji="0" lang="pt-BR"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15" descr="Unbenannt-2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AutoShape 14"/>
          <p:cNvSpPr>
            <a:spLocks noChangeArrowheads="1"/>
          </p:cNvSpPr>
          <p:nvPr/>
        </p:nvSpPr>
        <p:spPr bwMode="auto">
          <a:xfrm>
            <a:off x="1633090" y="2132856"/>
            <a:ext cx="3200400" cy="1143744"/>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fr-FR" altLang="de-DE" sz="1600" dirty="0">
                <a:latin typeface="Calibri Light"/>
              </a:rPr>
              <a:t>Si vous aviez été plus attentif, l'autre équipe n'aurait pas marqué de but!</a:t>
            </a:r>
            <a:endParaRPr lang="en-CA" altLang="de-DE" sz="1600" dirty="0">
              <a:latin typeface="Calibri Light"/>
            </a:endParaRPr>
          </a:p>
        </p:txBody>
      </p:sp>
      <p:pic>
        <p:nvPicPr>
          <p:cNvPr id="9" name="Picture 15">
            <a:extLst>
              <a:ext uri="{FF2B5EF4-FFF2-40B4-BE49-F238E27FC236}">
                <a16:creationId xmlns:a16="http://schemas.microsoft.com/office/drawing/2014/main" id="{F8AFE9C8-7051-471A-A7F0-DE047F73EAA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5" y="2363330"/>
            <a:ext cx="647993" cy="64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3" name="Rectangle 46"/>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Effets de certains styles d’attribution sur des événements négatifs!</a:t>
            </a:r>
            <a:endParaRPr lang="fr-CH" altLang="de-DE" sz="3600">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18</a:t>
            </a:fld>
            <a:endParaRPr lang="de-DE" dirty="0"/>
          </a:p>
        </p:txBody>
      </p:sp>
      <p:graphicFrame>
        <p:nvGraphicFramePr>
          <p:cNvPr id="11" name="Group 38"/>
          <p:cNvGraphicFramePr>
            <a:graphicFrameLocks noGrp="1"/>
          </p:cNvGraphicFramePr>
          <p:nvPr>
            <p:extLst>
              <p:ext uri="{D42A27DB-BD31-4B8C-83A1-F6EECF244321}">
                <p14:modId xmlns:p14="http://schemas.microsoft.com/office/powerpoint/2010/main" val="540192163"/>
              </p:ext>
            </p:extLst>
          </p:nvPr>
        </p:nvGraphicFramePr>
        <p:xfrm>
          <a:off x="408955" y="4297680"/>
          <a:ext cx="11376000" cy="234696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000000"/>
                          </a:solidFill>
                          <a:effectLst/>
                          <a:latin typeface="Calibri Light"/>
                          <a:cs typeface="Times New Roman" pitchFamily="18" charset="0"/>
                        </a:rPr>
                        <a:t>Réponses plus neutres (par ex.: combiner l’influence de soi-même, d’autrui, de la situation; proposer différentes explications).</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 Ma performance a été faible, mais je m’améliorerai certainement. »</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 Évidemment, c’est très embêtant, mais j’ai quand même empêché certaines de leurs meilleures occasions de but.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408955" y="2363330"/>
            <a:ext cx="647993" cy="64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AutoShape 14"/>
          <p:cNvSpPr>
            <a:spLocks noChangeArrowheads="1"/>
          </p:cNvSpPr>
          <p:nvPr/>
        </p:nvSpPr>
        <p:spPr bwMode="auto">
          <a:xfrm>
            <a:off x="1633090" y="2132856"/>
            <a:ext cx="3200400" cy="1143744"/>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fr-FR" altLang="de-DE" sz="1600" dirty="0">
                <a:latin typeface="Calibri Light"/>
              </a:rPr>
              <a:t>Si vous aviez été plus attentif, l'autre équipe n'aurait pas marqué de but!</a:t>
            </a:r>
            <a:endParaRPr lang="en-CA" altLang="de-DE" sz="1600" dirty="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8" name="Rectangle 2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Effets de certains styles d’attribution sur des événements positifs!</a:t>
            </a:r>
            <a:endParaRPr lang="fr-CH" altLang="de-DE" sz="3600">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19</a:t>
            </a:fld>
            <a:endParaRPr lang="de-DE" dirty="0"/>
          </a:p>
        </p:txBody>
      </p:sp>
      <p:graphicFrame>
        <p:nvGraphicFramePr>
          <p:cNvPr id="11" name="Group 2"/>
          <p:cNvGraphicFramePr>
            <a:graphicFrameLocks noGrp="1"/>
          </p:cNvGraphicFramePr>
          <p:nvPr>
            <p:extLst>
              <p:ext uri="{D42A27DB-BD31-4B8C-83A1-F6EECF244321}">
                <p14:modId xmlns:p14="http://schemas.microsoft.com/office/powerpoint/2010/main" val="2085432688"/>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1" i="0" u="none" strike="noStrike" cap="none" normalizeH="0" baseline="0" dirty="0">
                          <a:ln>
                            <a:noFill/>
                          </a:ln>
                          <a:solidFill>
                            <a:srgbClr val="333333"/>
                          </a:solidFill>
                          <a:effectLst/>
                          <a:latin typeface="Calibri Light"/>
                          <a:cs typeface="Times New Roman" pitchFamily="18" charset="0"/>
                        </a:rPr>
                        <a:t>Attribution à soi-même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0" i="0" u="none" strike="noStrike" cap="none" normalizeH="0" baseline="0" dirty="0">
                          <a:ln>
                            <a:noFill/>
                          </a:ln>
                          <a:solidFill>
                            <a:srgbClr val="333333"/>
                          </a:solidFill>
                          <a:effectLst/>
                          <a:latin typeface="Calibri Light"/>
                          <a:cs typeface="Times New Roman" pitchFamily="18" charset="0"/>
                        </a:rPr>
                        <a:t>(par ex. « Comme vous l’avez dit tout à l’heure, je suis exceptionnellement doué. »).</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fr-FR" sz="2000" b="1" i="0" u="none" strike="noStrike" cap="none" normalizeH="0" baseline="0" dirty="0">
                          <a:ln>
                            <a:noFill/>
                          </a:ln>
                          <a:solidFill>
                            <a:srgbClr val="333333"/>
                          </a:solidFill>
                          <a:effectLst/>
                          <a:latin typeface="Calibri Light"/>
                          <a:cs typeface="Times New Roman" pitchFamily="18" charset="0"/>
                        </a:rPr>
                        <a:t>Inconvénient:</a:t>
                      </a:r>
                      <a:r>
                        <a:rPr kumimoji="0" lang="fr-FR" sz="2000" b="0" i="0" u="none" strike="noStrike" cap="none" normalizeH="0" baseline="0" dirty="0">
                          <a:ln>
                            <a:noFill/>
                          </a:ln>
                          <a:solidFill>
                            <a:srgbClr val="333333"/>
                          </a:solidFill>
                          <a:effectLst/>
                          <a:latin typeface="Calibri Light"/>
                          <a:cs typeface="Times New Roman" pitchFamily="18" charset="0"/>
                        </a:rPr>
                        <a:t> </a:t>
                      </a:r>
                      <a:r>
                        <a:rPr kumimoji="0" lang="fr-FR" sz="2000" b="0" i="0" u="none" strike="noStrike" cap="none" normalizeH="0" baseline="0" dirty="0">
                          <a:ln>
                            <a:noFill/>
                          </a:ln>
                          <a:solidFill>
                            <a:srgbClr val="004992"/>
                          </a:solidFill>
                          <a:effectLst/>
                          <a:latin typeface="Calibri Light"/>
                          <a:cs typeface="Times New Roman" pitchFamily="18" charset="0"/>
                        </a:rPr>
                        <a:t>???</a:t>
                      </a:r>
                      <a:r>
                        <a:rPr kumimoji="0" lang="fr-FR" sz="2000" b="0" i="0" u="none" strike="noStrike" cap="none" normalizeH="0" baseline="0" dirty="0">
                          <a:ln>
                            <a:noFill/>
                          </a:ln>
                          <a:solidFill>
                            <a:srgbClr val="333333"/>
                          </a:solidFill>
                          <a:effectLst/>
                          <a:latin typeface="Calibri Light"/>
                          <a:cs typeface="Times New Roman" pitchFamily="18" charset="0"/>
                        </a:rPr>
                        <a:t> </a:t>
                      </a:r>
                      <a:r>
                        <a:rPr kumimoji="0" lang="fr-FR" sz="2000" b="0" i="0" u="none" strike="noStrike" cap="none" normalizeH="0" baseline="0" dirty="0">
                          <a:ln>
                            <a:noFill/>
                          </a:ln>
                          <a:solidFill>
                            <a:srgbClr val="FFFFFF"/>
                          </a:solidFill>
                          <a:effectLst/>
                          <a:latin typeface="Calibri Light"/>
                          <a:cs typeface="Times New Roman" pitchFamily="18" charset="0"/>
                        </a:rPr>
                        <a:t>se vanter est arrogant.</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fr-FR" sz="2000" b="1" i="0" u="none" strike="noStrike" cap="none" normalizeH="0" baseline="0" dirty="0">
                          <a:ln>
                            <a:noFill/>
                          </a:ln>
                          <a:solidFill>
                            <a:srgbClr val="333333"/>
                          </a:solidFill>
                          <a:effectLst/>
                          <a:latin typeface="Calibri Light"/>
                          <a:cs typeface="Times New Roman" pitchFamily="18" charset="0"/>
                        </a:rPr>
                        <a:t>Avantage:</a:t>
                      </a:r>
                      <a:r>
                        <a:rPr kumimoji="0" lang="fr-FR" sz="2000" b="0" i="0" u="none" strike="noStrike" cap="none" normalizeH="0" baseline="0" dirty="0">
                          <a:ln>
                            <a:noFill/>
                          </a:ln>
                          <a:solidFill>
                            <a:srgbClr val="333333"/>
                          </a:solidFill>
                          <a:effectLst/>
                          <a:latin typeface="Calibri Light"/>
                          <a:cs typeface="Times New Roman" pitchFamily="18" charset="0"/>
                        </a:rPr>
                        <a:t> </a:t>
                      </a:r>
                      <a:r>
                        <a:rPr kumimoji="0" lang="fr-FR" sz="2000" b="0" i="0" u="none" strike="noStrike" cap="none" normalizeH="0" baseline="0" dirty="0">
                          <a:ln>
                            <a:noFill/>
                          </a:ln>
                          <a:solidFill>
                            <a:srgbClr val="004992"/>
                          </a:solidFill>
                          <a:effectLst/>
                          <a:latin typeface="Calibri Light"/>
                          <a:cs typeface="Times New Roman" pitchFamily="18" charset="0"/>
                        </a:rPr>
                        <a:t>???</a:t>
                      </a:r>
                      <a:r>
                        <a:rPr kumimoji="0" lang="fr-FR" sz="2000" b="0" i="0" u="none" strike="noStrike" cap="none" normalizeH="0" baseline="0" dirty="0">
                          <a:ln>
                            <a:noFill/>
                          </a:ln>
                          <a:solidFill>
                            <a:srgbClr val="333333"/>
                          </a:solidFill>
                          <a:effectLst/>
                          <a:latin typeface="Calibri Light"/>
                          <a:cs typeface="Times New Roman" pitchFamily="18" charset="0"/>
                        </a:rPr>
                        <a:t> </a:t>
                      </a:r>
                      <a:r>
                        <a:rPr kumimoji="0" lang="fr-FR" sz="2000" b="0" i="0" u="none" strike="noStrike" cap="none" normalizeH="0" baseline="0" dirty="0">
                          <a:ln>
                            <a:noFill/>
                          </a:ln>
                          <a:solidFill>
                            <a:srgbClr val="FFFFFF"/>
                          </a:solidFill>
                          <a:effectLst/>
                          <a:latin typeface="Calibri Light"/>
                          <a:cs typeface="Times New Roman" pitchFamily="18" charset="0"/>
                        </a:rPr>
                        <a:t>augmente la confiance en soi.</a:t>
                      </a:r>
                      <a:endParaRPr kumimoji="0" lang="en-US" sz="1800" b="0" i="0" u="none" strike="noStrike" cap="none" normalizeH="0" baseline="0" dirty="0">
                        <a:ln>
                          <a:noFill/>
                        </a:ln>
                        <a:solidFill>
                          <a:srgbClr val="FFFFFF"/>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1" i="0" u="none" strike="noStrike" cap="none" normalizeH="0" baseline="0" dirty="0">
                          <a:ln>
                            <a:noFill/>
                          </a:ln>
                          <a:solidFill>
                            <a:srgbClr val="333333"/>
                          </a:solidFill>
                          <a:effectLst/>
                          <a:latin typeface="Calibri Light"/>
                          <a:cs typeface="Times New Roman" pitchFamily="18" charset="0"/>
                        </a:rPr>
                        <a:t>Attribution à autrui, à la situation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0" i="0" u="none" strike="noStrike" cap="none" normalizeH="0" baseline="0" dirty="0">
                          <a:ln>
                            <a:noFill/>
                          </a:ln>
                          <a:solidFill>
                            <a:srgbClr val="333333"/>
                          </a:solidFill>
                          <a:effectLst/>
                          <a:latin typeface="Calibri Light"/>
                          <a:cs typeface="Times New Roman" pitchFamily="18" charset="0"/>
                        </a:rPr>
                        <a:t>(par ex. « Je dois tout à mes entraîneurs et à mes parents.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1" i="0" u="none" strike="noStrike" cap="none" normalizeH="0" baseline="0" dirty="0">
                          <a:ln>
                            <a:noFill/>
                          </a:ln>
                          <a:solidFill>
                            <a:srgbClr val="333333"/>
                          </a:solidFill>
                          <a:effectLst/>
                          <a:latin typeface="Calibri Light"/>
                          <a:cs typeface="Times New Roman" pitchFamily="18" charset="0"/>
                        </a:rPr>
                        <a:t>Inconvénient: </a:t>
                      </a:r>
                      <a:r>
                        <a:rPr kumimoji="0" lang="fr-FR" sz="2000" b="0" i="0" u="none" strike="noStrike" cap="none" normalizeH="0" baseline="0" dirty="0">
                          <a:ln>
                            <a:noFill/>
                          </a:ln>
                          <a:solidFill>
                            <a:srgbClr val="004992"/>
                          </a:solidFill>
                          <a:effectLst/>
                          <a:latin typeface="Calibri Light"/>
                          <a:cs typeface="Times New Roman" pitchFamily="18" charset="0"/>
                        </a:rPr>
                        <a:t>???</a:t>
                      </a:r>
                      <a:r>
                        <a:rPr kumimoji="0" lang="fr-FR" sz="2000" b="0" i="0" u="none" strike="noStrike" cap="none" normalizeH="0" baseline="0" dirty="0">
                          <a:ln>
                            <a:noFill/>
                          </a:ln>
                          <a:solidFill>
                            <a:srgbClr val="333333"/>
                          </a:solidFill>
                          <a:effectLst/>
                          <a:latin typeface="Calibri Light"/>
                          <a:cs typeface="Times New Roman" pitchFamily="18" charset="0"/>
                        </a:rPr>
                        <a:t> </a:t>
                      </a:r>
                      <a:r>
                        <a:rPr kumimoji="0" lang="fr-FR" sz="1800" b="0" i="0" u="none" strike="noStrike" cap="none" normalizeH="0" baseline="0" dirty="0">
                          <a:ln>
                            <a:noFill/>
                          </a:ln>
                          <a:solidFill>
                            <a:srgbClr val="E3EFF8"/>
                          </a:solidFill>
                          <a:effectLst/>
                          <a:latin typeface="Calibri Light"/>
                          <a:cs typeface="Times New Roman" pitchFamily="18" charset="0"/>
                        </a:rPr>
                        <a:t>la confiance en soi n’est pas rehaussée.</a:t>
                      </a:r>
                      <a:endParaRPr kumimoji="0" lang="fr-FR" sz="20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1" i="0" u="none" strike="noStrike" cap="none" normalizeH="0" baseline="0" dirty="0">
                          <a:ln>
                            <a:noFill/>
                          </a:ln>
                          <a:solidFill>
                            <a:srgbClr val="333333"/>
                          </a:solidFill>
                          <a:effectLst/>
                          <a:latin typeface="Calibri Light"/>
                          <a:cs typeface="Times New Roman" pitchFamily="18" charset="0"/>
                        </a:rPr>
                        <a:t>Avantage:</a:t>
                      </a:r>
                      <a:r>
                        <a:rPr kumimoji="0" lang="fr-FR" sz="2000" b="0" i="0" u="none" strike="noStrike" cap="none" normalizeH="0" baseline="0" dirty="0">
                          <a:ln>
                            <a:noFill/>
                          </a:ln>
                          <a:solidFill>
                            <a:srgbClr val="333333"/>
                          </a:solidFill>
                          <a:effectLst/>
                          <a:latin typeface="Calibri Light"/>
                          <a:cs typeface="Times New Roman" pitchFamily="18" charset="0"/>
                        </a:rPr>
                        <a:t> </a:t>
                      </a:r>
                      <a:r>
                        <a:rPr kumimoji="0" lang="fr-FR" sz="2000" b="0" i="0" u="none" strike="noStrike" cap="none" normalizeH="0" baseline="0" dirty="0">
                          <a:ln>
                            <a:noFill/>
                          </a:ln>
                          <a:solidFill>
                            <a:srgbClr val="004992"/>
                          </a:solidFill>
                          <a:effectLst/>
                          <a:latin typeface="Calibri Light"/>
                          <a:cs typeface="Times New Roman" pitchFamily="18" charset="0"/>
                        </a:rPr>
                        <a:t>???</a:t>
                      </a:r>
                      <a:r>
                        <a:rPr kumimoji="0" lang="fr-FR" sz="2000" b="0" i="0" u="none" strike="noStrike" cap="none" normalizeH="0" baseline="0" dirty="0">
                          <a:ln>
                            <a:noFill/>
                          </a:ln>
                          <a:solidFill>
                            <a:srgbClr val="333333"/>
                          </a:solidFill>
                          <a:effectLst/>
                          <a:latin typeface="Calibri Light"/>
                          <a:cs typeface="Times New Roman" pitchFamily="18" charset="0"/>
                        </a:rPr>
                        <a:t> </a:t>
                      </a:r>
                      <a:r>
                        <a:rPr kumimoji="0" lang="fr-FR" sz="2000" b="0" i="0" u="none" strike="noStrike" cap="none" normalizeH="0" baseline="0" dirty="0">
                          <a:ln>
                            <a:noFill/>
                          </a:ln>
                          <a:solidFill>
                            <a:srgbClr val="E3EFF8"/>
                          </a:solidFill>
                          <a:effectLst/>
                          <a:latin typeface="Calibri Light"/>
                          <a:cs typeface="Times New Roman" pitchFamily="18" charset="0"/>
                        </a:rPr>
                        <a:t>on vous considère comme quelqu’un de modeste et qui travaille en équipe.</a:t>
                      </a:r>
                      <a:endParaRPr kumimoji="0" lang="en-US" sz="18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AutoShape 34"/>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fr-FR" altLang="de-DE" sz="1400">
                <a:latin typeface="Calibri Light"/>
              </a:rPr>
              <a:t>Félicitations pour le prix. Comment avez-vous fait pour gagner?</a:t>
            </a:r>
            <a:endParaRPr lang="en-CA" altLang="de-DE" sz="1400">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8" name="Rectangle 2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Effets de certains styles d’attribution sur des événements positifs!</a:t>
            </a:r>
            <a:endParaRPr lang="fr-CH" altLang="de-DE" sz="3600">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20</a:t>
            </a:fld>
            <a:endParaRPr lang="de-DE" dirty="0"/>
          </a:p>
        </p:txBody>
      </p:sp>
      <p:graphicFrame>
        <p:nvGraphicFramePr>
          <p:cNvPr id="11" name="Group 2"/>
          <p:cNvGraphicFramePr>
            <a:graphicFrameLocks noGrp="1"/>
          </p:cNvGraphicFramePr>
          <p:nvPr>
            <p:extLst>
              <p:ext uri="{D42A27DB-BD31-4B8C-83A1-F6EECF244321}">
                <p14:modId xmlns:p14="http://schemas.microsoft.com/office/powerpoint/2010/main" val="348759025"/>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1" i="0" u="none" strike="noStrike" cap="none" normalizeH="0" baseline="0" dirty="0">
                          <a:ln>
                            <a:noFill/>
                          </a:ln>
                          <a:solidFill>
                            <a:srgbClr val="333333"/>
                          </a:solidFill>
                          <a:effectLst/>
                          <a:latin typeface="Calibri Light"/>
                          <a:cs typeface="Times New Roman" pitchFamily="18" charset="0"/>
                        </a:rPr>
                        <a:t>Attribution à soi-même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0" i="0" u="none" strike="noStrike" cap="none" normalizeH="0" baseline="0" dirty="0">
                          <a:ln>
                            <a:noFill/>
                          </a:ln>
                          <a:solidFill>
                            <a:srgbClr val="333333"/>
                          </a:solidFill>
                          <a:effectLst/>
                          <a:latin typeface="Calibri Light"/>
                          <a:cs typeface="Times New Roman" pitchFamily="18" charset="0"/>
                        </a:rPr>
                        <a:t>(par ex. « Comme vous l’avez dit tout à l’heure, je suis exceptionnellement doué. »).</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fr-FR" sz="2000" b="1" i="0" u="none" strike="noStrike" cap="none" normalizeH="0" baseline="0" dirty="0">
                          <a:ln>
                            <a:noFill/>
                          </a:ln>
                          <a:solidFill>
                            <a:srgbClr val="333333"/>
                          </a:solidFill>
                          <a:effectLst/>
                          <a:latin typeface="Calibri Light"/>
                          <a:cs typeface="Times New Roman" pitchFamily="18" charset="0"/>
                        </a:rPr>
                        <a:t>Inconvénient:</a:t>
                      </a:r>
                      <a:r>
                        <a:rPr kumimoji="0" lang="fr-FR" sz="2000" b="0" i="0" u="none" strike="noStrike" cap="none" normalizeH="0" baseline="0" dirty="0">
                          <a:ln>
                            <a:noFill/>
                          </a:ln>
                          <a:solidFill>
                            <a:srgbClr val="333333"/>
                          </a:solidFill>
                          <a:effectLst/>
                          <a:latin typeface="Calibri Light"/>
                          <a:cs typeface="Times New Roman" pitchFamily="18" charset="0"/>
                        </a:rPr>
                        <a:t> se vanter est arrogant.</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fr-FR" sz="2000" b="1" i="0" u="none" strike="noStrike" cap="none" normalizeH="0" baseline="0" dirty="0">
                          <a:ln>
                            <a:noFill/>
                          </a:ln>
                          <a:solidFill>
                            <a:srgbClr val="333333"/>
                          </a:solidFill>
                          <a:effectLst/>
                          <a:latin typeface="Calibri Light"/>
                          <a:cs typeface="Times New Roman" pitchFamily="18" charset="0"/>
                        </a:rPr>
                        <a:t>Avantage:</a:t>
                      </a:r>
                      <a:r>
                        <a:rPr kumimoji="0" lang="fr-FR" sz="2000" b="0" i="0" u="none" strike="noStrike" cap="none" normalizeH="0" baseline="0" dirty="0">
                          <a:ln>
                            <a:noFill/>
                          </a:ln>
                          <a:solidFill>
                            <a:srgbClr val="333333"/>
                          </a:solidFill>
                          <a:effectLst/>
                          <a:latin typeface="Calibri Light"/>
                          <a:cs typeface="Times New Roman" pitchFamily="18" charset="0"/>
                        </a:rPr>
                        <a:t> augmente la confiance en soi.</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1" i="0" u="none" strike="noStrike" cap="none" normalizeH="0" baseline="0" dirty="0">
                          <a:ln>
                            <a:noFill/>
                          </a:ln>
                          <a:solidFill>
                            <a:srgbClr val="333333"/>
                          </a:solidFill>
                          <a:effectLst/>
                          <a:latin typeface="Calibri Light"/>
                          <a:cs typeface="Times New Roman" pitchFamily="18" charset="0"/>
                        </a:rPr>
                        <a:t>Attribution à autrui, à la situation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0" i="0" u="none" strike="noStrike" cap="none" normalizeH="0" baseline="0" dirty="0">
                          <a:ln>
                            <a:noFill/>
                          </a:ln>
                          <a:solidFill>
                            <a:srgbClr val="333333"/>
                          </a:solidFill>
                          <a:effectLst/>
                          <a:latin typeface="Calibri Light"/>
                          <a:cs typeface="Times New Roman" pitchFamily="18" charset="0"/>
                        </a:rPr>
                        <a:t>(par ex. « Je dois tout à mes entraîneurs et à mes parents.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1" i="0" u="none" strike="noStrike" cap="none" normalizeH="0" baseline="0" dirty="0">
                          <a:ln>
                            <a:noFill/>
                          </a:ln>
                          <a:solidFill>
                            <a:srgbClr val="333333"/>
                          </a:solidFill>
                          <a:effectLst/>
                          <a:latin typeface="Calibri Light"/>
                          <a:cs typeface="Times New Roman" pitchFamily="18" charset="0"/>
                        </a:rPr>
                        <a:t>Inconvénient: </a:t>
                      </a:r>
                      <a:r>
                        <a:rPr kumimoji="0" lang="fr-FR" sz="2000" b="0" i="0" u="none" strike="noStrike" cap="none" normalizeH="0" baseline="0" dirty="0">
                          <a:ln>
                            <a:noFill/>
                          </a:ln>
                          <a:solidFill>
                            <a:srgbClr val="004992"/>
                          </a:solidFill>
                          <a:effectLst/>
                          <a:latin typeface="Calibri Light"/>
                          <a:cs typeface="Times New Roman" pitchFamily="18" charset="0"/>
                        </a:rPr>
                        <a:t>???</a:t>
                      </a:r>
                      <a:r>
                        <a:rPr kumimoji="0" lang="fr-FR" sz="2000" b="0" i="0" u="none" strike="noStrike" cap="none" normalizeH="0" baseline="0" dirty="0">
                          <a:ln>
                            <a:noFill/>
                          </a:ln>
                          <a:solidFill>
                            <a:srgbClr val="333333"/>
                          </a:solidFill>
                          <a:effectLst/>
                          <a:latin typeface="Calibri Light"/>
                          <a:cs typeface="Times New Roman" pitchFamily="18" charset="0"/>
                        </a:rPr>
                        <a:t> </a:t>
                      </a:r>
                      <a:r>
                        <a:rPr kumimoji="0" lang="fr-FR" sz="1800" b="0" i="0" u="none" strike="noStrike" cap="none" normalizeH="0" baseline="0" dirty="0">
                          <a:ln>
                            <a:noFill/>
                          </a:ln>
                          <a:solidFill>
                            <a:srgbClr val="E3EFF8"/>
                          </a:solidFill>
                          <a:effectLst/>
                          <a:latin typeface="Calibri Light"/>
                          <a:cs typeface="Times New Roman" pitchFamily="18" charset="0"/>
                        </a:rPr>
                        <a:t>la confiance en soi n’est pas rehaussée.</a:t>
                      </a:r>
                      <a:endParaRPr kumimoji="0" lang="fr-FR" sz="20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1" i="0" u="none" strike="noStrike" cap="none" normalizeH="0" baseline="0" dirty="0">
                          <a:ln>
                            <a:noFill/>
                          </a:ln>
                          <a:solidFill>
                            <a:srgbClr val="333333"/>
                          </a:solidFill>
                          <a:effectLst/>
                          <a:latin typeface="Calibri Light"/>
                          <a:cs typeface="Times New Roman" pitchFamily="18" charset="0"/>
                        </a:rPr>
                        <a:t>Avantage:</a:t>
                      </a:r>
                      <a:r>
                        <a:rPr kumimoji="0" lang="fr-FR" sz="2000" b="0" i="0" u="none" strike="noStrike" cap="none" normalizeH="0" baseline="0" dirty="0">
                          <a:ln>
                            <a:noFill/>
                          </a:ln>
                          <a:solidFill>
                            <a:srgbClr val="333333"/>
                          </a:solidFill>
                          <a:effectLst/>
                          <a:latin typeface="Calibri Light"/>
                          <a:cs typeface="Times New Roman" pitchFamily="18" charset="0"/>
                        </a:rPr>
                        <a:t> </a:t>
                      </a:r>
                      <a:r>
                        <a:rPr kumimoji="0" lang="fr-FR" sz="2000" b="0" i="0" u="none" strike="noStrike" cap="none" normalizeH="0" baseline="0" dirty="0">
                          <a:ln>
                            <a:noFill/>
                          </a:ln>
                          <a:solidFill>
                            <a:srgbClr val="004992"/>
                          </a:solidFill>
                          <a:effectLst/>
                          <a:latin typeface="Calibri Light"/>
                          <a:cs typeface="Times New Roman" pitchFamily="18" charset="0"/>
                        </a:rPr>
                        <a:t>???</a:t>
                      </a:r>
                      <a:r>
                        <a:rPr kumimoji="0" lang="fr-FR" sz="2000" b="0" i="0" u="none" strike="noStrike" cap="none" normalizeH="0" baseline="0" dirty="0">
                          <a:ln>
                            <a:noFill/>
                          </a:ln>
                          <a:solidFill>
                            <a:srgbClr val="333333"/>
                          </a:solidFill>
                          <a:effectLst/>
                          <a:latin typeface="Calibri Light"/>
                          <a:cs typeface="Times New Roman" pitchFamily="18" charset="0"/>
                        </a:rPr>
                        <a:t> </a:t>
                      </a:r>
                      <a:r>
                        <a:rPr kumimoji="0" lang="fr-FR" sz="2000" b="0" i="0" u="none" strike="noStrike" cap="none" normalizeH="0" baseline="0" dirty="0">
                          <a:ln>
                            <a:noFill/>
                          </a:ln>
                          <a:solidFill>
                            <a:srgbClr val="E3EFF8"/>
                          </a:solidFill>
                          <a:effectLst/>
                          <a:latin typeface="Calibri Light"/>
                          <a:cs typeface="Times New Roman" pitchFamily="18" charset="0"/>
                        </a:rPr>
                        <a:t>on vous considère comme quelqu’un de modeste et qui travaille en équipe.</a:t>
                      </a:r>
                      <a:endParaRPr kumimoji="0" lang="en-US" sz="18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utoShape 34"/>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fr-FR" altLang="de-DE" sz="1400">
                <a:latin typeface="Calibri Light"/>
              </a:rPr>
              <a:t>Félicitations pour le prix. Comment avez-vous fait pour gagner?</a:t>
            </a:r>
            <a:endParaRPr lang="en-CA" altLang="de-DE" sz="1400">
              <a:latin typeface="Calibri Light"/>
            </a:endParaRPr>
          </a:p>
        </p:txBody>
      </p:sp>
      <p:pic>
        <p:nvPicPr>
          <p:cNvPr id="9" name="Picture 15">
            <a:extLst>
              <a:ext uri="{FF2B5EF4-FFF2-40B4-BE49-F238E27FC236}">
                <a16:creationId xmlns:a16="http://schemas.microsoft.com/office/drawing/2014/main" id="{79367006-4928-42EA-A086-3F23C61D722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39408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8" name="Rectangle 2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Effets de certains styles d’attribution sur des événements positifs!</a:t>
            </a:r>
            <a:endParaRPr lang="fr-CH" altLang="de-DE" sz="3600">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21</a:t>
            </a:fld>
            <a:endParaRPr lang="de-DE" dirty="0"/>
          </a:p>
        </p:txBody>
      </p:sp>
      <p:graphicFrame>
        <p:nvGraphicFramePr>
          <p:cNvPr id="11" name="Group 2"/>
          <p:cNvGraphicFramePr>
            <a:graphicFrameLocks noGrp="1"/>
          </p:cNvGraphicFramePr>
          <p:nvPr>
            <p:extLst>
              <p:ext uri="{D42A27DB-BD31-4B8C-83A1-F6EECF244321}">
                <p14:modId xmlns:p14="http://schemas.microsoft.com/office/powerpoint/2010/main" val="1449222328"/>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1" i="0" u="none" strike="noStrike" cap="none" normalizeH="0" baseline="0" dirty="0">
                          <a:ln>
                            <a:noFill/>
                          </a:ln>
                          <a:solidFill>
                            <a:srgbClr val="333333"/>
                          </a:solidFill>
                          <a:effectLst/>
                          <a:latin typeface="Calibri Light"/>
                          <a:cs typeface="Times New Roman" pitchFamily="18" charset="0"/>
                        </a:rPr>
                        <a:t>Attribution à soi-même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0" i="0" u="none" strike="noStrike" cap="none" normalizeH="0" baseline="0" dirty="0">
                          <a:ln>
                            <a:noFill/>
                          </a:ln>
                          <a:solidFill>
                            <a:srgbClr val="333333"/>
                          </a:solidFill>
                          <a:effectLst/>
                          <a:latin typeface="Calibri Light"/>
                          <a:cs typeface="Times New Roman" pitchFamily="18" charset="0"/>
                        </a:rPr>
                        <a:t>(par ex. « Comme vous l’avez dit tout à l’heure, je suis exceptionnellement doué. »).</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fr-FR" sz="2000" b="1" i="0" u="none" strike="noStrike" cap="none" normalizeH="0" baseline="0" dirty="0">
                          <a:ln>
                            <a:noFill/>
                          </a:ln>
                          <a:solidFill>
                            <a:srgbClr val="333333"/>
                          </a:solidFill>
                          <a:effectLst/>
                          <a:latin typeface="Calibri Light"/>
                          <a:cs typeface="Times New Roman" pitchFamily="18" charset="0"/>
                        </a:rPr>
                        <a:t>Inconvénient:</a:t>
                      </a:r>
                      <a:r>
                        <a:rPr kumimoji="0" lang="fr-FR" sz="2000" b="0" i="0" u="none" strike="noStrike" cap="none" normalizeH="0" baseline="0" dirty="0">
                          <a:ln>
                            <a:noFill/>
                          </a:ln>
                          <a:solidFill>
                            <a:srgbClr val="333333"/>
                          </a:solidFill>
                          <a:effectLst/>
                          <a:latin typeface="Calibri Light"/>
                          <a:cs typeface="Times New Roman" pitchFamily="18" charset="0"/>
                        </a:rPr>
                        <a:t> se vanter est arrogant.</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fr-FR" sz="2000" b="1" i="0" u="none" strike="noStrike" cap="none" normalizeH="0" baseline="0" dirty="0">
                          <a:ln>
                            <a:noFill/>
                          </a:ln>
                          <a:solidFill>
                            <a:srgbClr val="333333"/>
                          </a:solidFill>
                          <a:effectLst/>
                          <a:latin typeface="Calibri Light"/>
                          <a:cs typeface="Times New Roman" pitchFamily="18" charset="0"/>
                        </a:rPr>
                        <a:t>Avantage:</a:t>
                      </a:r>
                      <a:r>
                        <a:rPr kumimoji="0" lang="fr-FR" sz="2000" b="0" i="0" u="none" strike="noStrike" cap="none" normalizeH="0" baseline="0" dirty="0">
                          <a:ln>
                            <a:noFill/>
                          </a:ln>
                          <a:solidFill>
                            <a:srgbClr val="333333"/>
                          </a:solidFill>
                          <a:effectLst/>
                          <a:latin typeface="Calibri Light"/>
                          <a:cs typeface="Times New Roman" pitchFamily="18" charset="0"/>
                        </a:rPr>
                        <a:t> augmente la confiance en soi.</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1" i="0" u="none" strike="noStrike" cap="none" normalizeH="0" baseline="0" dirty="0">
                          <a:ln>
                            <a:noFill/>
                          </a:ln>
                          <a:solidFill>
                            <a:srgbClr val="333333"/>
                          </a:solidFill>
                          <a:effectLst/>
                          <a:latin typeface="Calibri Light"/>
                          <a:cs typeface="Times New Roman" pitchFamily="18" charset="0"/>
                        </a:rPr>
                        <a:t>Attribution à autrui, à la situation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0" i="0" u="none" strike="noStrike" cap="none" normalizeH="0" baseline="0" dirty="0">
                          <a:ln>
                            <a:noFill/>
                          </a:ln>
                          <a:solidFill>
                            <a:srgbClr val="333333"/>
                          </a:solidFill>
                          <a:effectLst/>
                          <a:latin typeface="Calibri Light"/>
                          <a:cs typeface="Times New Roman" pitchFamily="18" charset="0"/>
                        </a:rPr>
                        <a:t>(par ex. « Je dois tout à mes entraîneurs et à mes parents.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1" i="0" u="none" strike="noStrike" cap="none" normalizeH="0" baseline="0" dirty="0">
                          <a:ln>
                            <a:noFill/>
                          </a:ln>
                          <a:solidFill>
                            <a:srgbClr val="333333"/>
                          </a:solidFill>
                          <a:effectLst/>
                          <a:latin typeface="Calibri Light"/>
                          <a:cs typeface="Times New Roman" pitchFamily="18" charset="0"/>
                        </a:rPr>
                        <a:t>Inconvénient:</a:t>
                      </a:r>
                      <a:r>
                        <a:rPr kumimoji="0" lang="fr-FR" sz="2000" b="0" i="0" u="none" strike="noStrike" cap="none" normalizeH="0" baseline="0" dirty="0">
                          <a:ln>
                            <a:noFill/>
                          </a:ln>
                          <a:solidFill>
                            <a:srgbClr val="333333"/>
                          </a:solidFill>
                          <a:effectLst/>
                          <a:latin typeface="Calibri Light"/>
                          <a:cs typeface="Times New Roman" pitchFamily="18" charset="0"/>
                        </a:rPr>
                        <a:t> la confiance en soi n’est pas rehaussée.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1" i="0" u="none" strike="noStrike" cap="none" normalizeH="0" baseline="0" dirty="0">
                          <a:ln>
                            <a:noFill/>
                          </a:ln>
                          <a:solidFill>
                            <a:srgbClr val="333333"/>
                          </a:solidFill>
                          <a:effectLst/>
                          <a:latin typeface="Calibri Light"/>
                          <a:cs typeface="Times New Roman" pitchFamily="18" charset="0"/>
                        </a:rPr>
                        <a:t>Avantage:</a:t>
                      </a:r>
                      <a:r>
                        <a:rPr kumimoji="0" lang="fr-FR" sz="2000" b="0" i="0" u="none" strike="noStrike" cap="none" normalizeH="0" baseline="0" dirty="0">
                          <a:ln>
                            <a:noFill/>
                          </a:ln>
                          <a:solidFill>
                            <a:srgbClr val="333333"/>
                          </a:solidFill>
                          <a:effectLst/>
                          <a:latin typeface="Calibri Light"/>
                          <a:cs typeface="Times New Roman" pitchFamily="18" charset="0"/>
                        </a:rPr>
                        <a:t> on vous considère comme quelqu’un de modeste et qui travaille en équipe.</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utoShape 34"/>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fr-FR" altLang="de-DE" sz="1400">
                <a:latin typeface="Calibri Light"/>
              </a:rPr>
              <a:t>Félicitations pour le prix. Comment avez-vous fait pour gagner?</a:t>
            </a:r>
            <a:endParaRPr lang="en-CA" altLang="de-DE" sz="1400">
              <a:latin typeface="Calibri Light"/>
            </a:endParaRPr>
          </a:p>
        </p:txBody>
      </p:sp>
      <p:pic>
        <p:nvPicPr>
          <p:cNvPr id="9" name="Picture 15">
            <a:extLst>
              <a:ext uri="{FF2B5EF4-FFF2-40B4-BE49-F238E27FC236}">
                <a16:creationId xmlns:a16="http://schemas.microsoft.com/office/drawing/2014/main" id="{C44FC4C1-66DF-44EB-9634-A939E634757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91514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91" name="Rectangle 17"/>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Effets de certains styles d’attribution sur des événements positifs!</a:t>
            </a:r>
            <a:endParaRPr lang="fr-CH" altLang="de-DE" sz="3600">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22</a:t>
            </a:fld>
            <a:endParaRPr lang="de-DE" dirty="0"/>
          </a:p>
        </p:txBody>
      </p:sp>
      <p:graphicFrame>
        <p:nvGraphicFramePr>
          <p:cNvPr id="13" name="Group 15"/>
          <p:cNvGraphicFramePr>
            <a:graphicFrameLocks noGrp="1"/>
          </p:cNvGraphicFramePr>
          <p:nvPr>
            <p:extLst>
              <p:ext uri="{D42A27DB-BD31-4B8C-83A1-F6EECF244321}">
                <p14:modId xmlns:p14="http://schemas.microsoft.com/office/powerpoint/2010/main" val="2257854621"/>
              </p:ext>
            </p:extLst>
          </p:nvPr>
        </p:nvGraphicFramePr>
        <p:xfrm>
          <a:off x="408955" y="4297680"/>
          <a:ext cx="11375136" cy="23469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dirty="0">
                          <a:ln>
                            <a:noFill/>
                          </a:ln>
                          <a:solidFill>
                            <a:srgbClr val="000000"/>
                          </a:solidFill>
                          <a:effectLst/>
                          <a:latin typeface="Calibri Light"/>
                          <a:cs typeface="Times New Roman" pitchFamily="18" charset="0"/>
                        </a:rPr>
                        <a:t>Davantage de réponses neutres (par ex.: combiner l’influence de soi-même, d’autrui, de la situation; proposer différentes explications)</a:t>
                      </a:r>
                      <a:endParaRPr kumimoji="0" lang="pt-BR"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fr-FR"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fr-FR" sz="2000" b="0" i="0" u="none" strike="noStrike" cap="none" normalizeH="0" baseline="0" dirty="0">
                          <a:ln>
                            <a:noFill/>
                          </a:ln>
                          <a:solidFill>
                            <a:srgbClr val="004992"/>
                          </a:solidFill>
                          <a:effectLst/>
                          <a:latin typeface="Calibri Light"/>
                          <a:cs typeface="Times New Roman" pitchFamily="18" charset="0"/>
                        </a:rPr>
                        <a:t>???</a:t>
                      </a:r>
                      <a:endParaRPr kumimoji="0" lang="de-DE" sz="2000" b="1"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AutoShape 34"/>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fr-FR" altLang="de-DE" sz="1400">
                <a:latin typeface="Calibri Light"/>
              </a:rPr>
              <a:t>Félicitations pour le prix. Comment avez-vous fait pour gagner?</a:t>
            </a:r>
            <a:endParaRPr lang="en-CA" altLang="de-DE" sz="1400">
              <a:latin typeface="Calibri Light"/>
            </a:endParaRPr>
          </a:p>
        </p:txBody>
      </p:sp>
      <p:pic>
        <p:nvPicPr>
          <p:cNvPr id="9" name="Picture 15">
            <a:extLst>
              <a:ext uri="{FF2B5EF4-FFF2-40B4-BE49-F238E27FC236}">
                <a16:creationId xmlns:a16="http://schemas.microsoft.com/office/drawing/2014/main" id="{B9C95066-06C0-4C2B-9607-9F630DCBA48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13" name="Rectangle 41"/>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Effets de certains styles d’attribution sur des événements positifs!</a:t>
            </a:r>
            <a:endParaRPr lang="fr-CH" altLang="de-DE" sz="3600">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23</a:t>
            </a:fld>
            <a:endParaRPr lang="de-DE" dirty="0"/>
          </a:p>
        </p:txBody>
      </p:sp>
      <p:graphicFrame>
        <p:nvGraphicFramePr>
          <p:cNvPr id="11" name="Group 15"/>
          <p:cNvGraphicFramePr>
            <a:graphicFrameLocks noGrp="1"/>
          </p:cNvGraphicFramePr>
          <p:nvPr>
            <p:extLst>
              <p:ext uri="{D42A27DB-BD31-4B8C-83A1-F6EECF244321}">
                <p14:modId xmlns:p14="http://schemas.microsoft.com/office/powerpoint/2010/main" val="2843669881"/>
              </p:ext>
            </p:extLst>
          </p:nvPr>
        </p:nvGraphicFramePr>
        <p:xfrm>
          <a:off x="408955" y="4297680"/>
          <a:ext cx="11375136" cy="23469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000000"/>
                          </a:solidFill>
                          <a:effectLst/>
                          <a:latin typeface="Calibri Light"/>
                          <a:cs typeface="Times New Roman" pitchFamily="18" charset="0"/>
                        </a:rPr>
                        <a:t>Davantage de réponses neutres (par ex.: combiner l’influence de soi-même, d’autrui, de la situation; proposer différentes explications)</a:t>
                      </a:r>
                      <a:endParaRPr kumimoji="0" lang="pt-BR"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fr-FR" sz="2000" b="0" i="0" u="none" strike="noStrike" cap="none" normalizeH="0" baseline="0">
                          <a:ln>
                            <a:noFill/>
                          </a:ln>
                          <a:solidFill>
                            <a:schemeClr val="tx1"/>
                          </a:solidFill>
                          <a:effectLst/>
                          <a:latin typeface="Calibri Light"/>
                          <a:cs typeface="Times New Roman" pitchFamily="18" charset="0"/>
                        </a:rPr>
                        <a:t>« Je suis très fier mais j’aimerais aussi remercier mes parents et l’équipe».</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fr-FR" sz="2000" b="0" i="0" u="none" strike="noStrike" cap="none" normalizeH="0" baseline="0">
                          <a:ln>
                            <a:noFill/>
                          </a:ln>
                          <a:solidFill>
                            <a:schemeClr val="tx1"/>
                          </a:solidFill>
                          <a:effectLst/>
                          <a:latin typeface="Calibri Light"/>
                          <a:cs typeface="Times New Roman" pitchFamily="18" charset="0"/>
                        </a:rPr>
                        <a:t>« Thomas Alpha Edison a dit une fois: « Le génie, c’est 99% de sueur et 1% d’inspiration ».</a:t>
                      </a:r>
                      <a:endParaRPr kumimoji="0" lang="en-US" sz="2000" b="0" i="0" u="none" strike="noStrike" cap="none" normalizeH="0" baseline="0" dirty="0">
                        <a:ln>
                          <a:noFill/>
                        </a:ln>
                        <a:solidFill>
                          <a:schemeClr val="tx1"/>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AutoShape 34"/>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fr-FR" altLang="de-DE" sz="1400">
                <a:latin typeface="Calibri Light"/>
              </a:rPr>
              <a:t>Félicitations pour le prix. Comment avez-vous fait pour gagner?</a:t>
            </a:r>
            <a:endParaRPr lang="en-CA" altLang="de-DE" sz="1400">
              <a:latin typeface="Calibri Light"/>
            </a:endParaRPr>
          </a:p>
        </p:txBody>
      </p:sp>
      <p:pic>
        <p:nvPicPr>
          <p:cNvPr id="9" name="Picture 15">
            <a:extLst>
              <a:ext uri="{FF2B5EF4-FFF2-40B4-BE49-F238E27FC236}">
                <a16:creationId xmlns:a16="http://schemas.microsoft.com/office/drawing/2014/main" id="{543D3A71-DDD3-4999-8377-965FD92DB71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5"/>
          <p:cNvSpPr>
            <a:spLocks noGrp="1" noChangeArrowheads="1"/>
          </p:cNvSpPr>
          <p:nvPr>
            <p:ph type="title"/>
          </p:nvPr>
        </p:nvSpPr>
        <p:spPr/>
        <p:txBody>
          <a:bodyPr vert="horz" lIns="0" tIns="0" rIns="0" bIns="0" rtlCol="0" anchor="t">
            <a:spAutoFit/>
          </a:bodyPr>
          <a:lstStyle/>
          <a:p>
            <a:pPr defTabSz="914377">
              <a:spcBef>
                <a:spcPts val="0"/>
              </a:spcBef>
            </a:pPr>
            <a:r>
              <a:rPr lang="fr-CH" altLang="de-DE" sz="3600">
                <a:latin typeface="Calibri Light"/>
              </a:rPr>
              <a:t>Pourquoi faisons-nous cela?</a:t>
            </a:r>
          </a:p>
        </p:txBody>
      </p:sp>
      <p:sp>
        <p:nvSpPr>
          <p:cNvPr id="4" name="Content Placeholder 3"/>
          <p:cNvSpPr>
            <a:spLocks noGrp="1"/>
          </p:cNvSpPr>
          <p:nvPr>
            <p:ph idx="1"/>
          </p:nvPr>
        </p:nvSpPr>
        <p:spPr/>
        <p:txBody>
          <a:bodyPr/>
          <a:lstStyle/>
          <a:p>
            <a:pPr lvl="0" defTabSz="914400" fontAlgn="base"/>
            <a:r>
              <a:rPr lang="fr-CH" altLang="de-DE" sz="2400" dirty="0">
                <a:solidFill>
                  <a:srgbClr val="333333"/>
                </a:solidFill>
                <a:latin typeface="Calibri Light"/>
                <a:cs typeface="Times New Roman" panose="02020603050405020304" pitchFamily="18" charset="0"/>
              </a:rPr>
              <a:t>Des études montrent que beaucoup de personnes (mais pas toutes!) ayant une dépression:</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tendent à attribuer les raisons de l’échec et des événements négatifs à elles-m</a:t>
            </a:r>
            <a:r>
              <a:rPr lang="fr-CH" altLang="ja-JP" sz="2400" dirty="0">
                <a:solidFill>
                  <a:srgbClr val="333333"/>
                </a:solidFill>
                <a:latin typeface="Calibri Light"/>
                <a:ea typeface="ＭＳ Ｐゴシック" panose="020B0600070205080204" pitchFamily="34" charset="-128"/>
                <a:cs typeface="Times New Roman" panose="02020603050405020304" pitchFamily="18" charset="0"/>
              </a:rPr>
              <a:t>êmes,</a:t>
            </a:r>
            <a:endParaRPr lang="fr-CH"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attribuent le succès à des circonstances avantageuses ou au hasard plut</a:t>
            </a:r>
            <a:r>
              <a:rPr lang="fr-CH" altLang="ja-JP" sz="2400" dirty="0">
                <a:solidFill>
                  <a:srgbClr val="333333"/>
                </a:solidFill>
                <a:latin typeface="Calibri Light"/>
                <a:ea typeface="ＭＳ Ｐゴシック" panose="020B0600070205080204" pitchFamily="34" charset="-128"/>
                <a:cs typeface="Times New Roman" panose="02020603050405020304" pitchFamily="18" charset="0"/>
              </a:rPr>
              <a:t>ôt qu’à elles-mêmes.</a:t>
            </a:r>
          </a:p>
          <a:p>
            <a:pPr lvl="0" defTabSz="914400" fontAlgn="base"/>
            <a:r>
              <a:rPr lang="fr-CH" altLang="de-DE" sz="2400" b="1" dirty="0">
                <a:solidFill>
                  <a:srgbClr val="004992"/>
                </a:solidFill>
                <a:latin typeface="Calibri Light"/>
                <a:cs typeface="Times New Roman" panose="02020603050405020304" pitchFamily="18" charset="0"/>
              </a:rPr>
              <a:t>Ce style d’attribution engendre une faible estime de soi!</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24</a:t>
            </a:fld>
            <a:endParaRPr lang="de-DE"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5"/>
          <p:cNvSpPr>
            <a:spLocks noGrp="1" noChangeArrowheads="1"/>
          </p:cNvSpPr>
          <p:nvPr>
            <p:ph type="title"/>
          </p:nvPr>
        </p:nvSpPr>
        <p:spPr/>
        <p:txBody>
          <a:bodyPr vert="horz" lIns="0" tIns="0" rIns="0" bIns="0" rtlCol="0" anchor="t">
            <a:spAutoFit/>
          </a:bodyPr>
          <a:lstStyle/>
          <a:p>
            <a:pPr defTabSz="914377">
              <a:spcBef>
                <a:spcPts val="0"/>
              </a:spcBef>
            </a:pPr>
            <a:r>
              <a:rPr lang="fr-CH" altLang="de-DE" sz="3600">
                <a:latin typeface="Calibri Light"/>
              </a:rPr>
              <a:t>Pourquoi faisons-nous cela?</a:t>
            </a:r>
          </a:p>
        </p:txBody>
      </p:sp>
      <p:sp>
        <p:nvSpPr>
          <p:cNvPr id="4" name="Content Placeholder 3"/>
          <p:cNvSpPr>
            <a:spLocks noGrp="1"/>
          </p:cNvSpPr>
          <p:nvPr>
            <p:ph idx="1"/>
          </p:nvPr>
        </p:nvSpPr>
        <p:spPr/>
        <p:txBody>
          <a:bodyPr/>
          <a:lstStyle/>
          <a:p>
            <a:pPr lvl="0" defTabSz="914400" fontAlgn="base"/>
            <a:r>
              <a:rPr lang="fr-CH" altLang="de-DE" sz="2400" dirty="0">
                <a:solidFill>
                  <a:srgbClr val="333333"/>
                </a:solidFill>
                <a:latin typeface="Calibri Light"/>
                <a:cs typeface="Times New Roman" panose="02020603050405020304" pitchFamily="18" charset="0"/>
              </a:rPr>
              <a:t>Des études montrent que les personnes avec des </a:t>
            </a:r>
            <a:r>
              <a:rPr lang="fr-CH" altLang="de-DE" sz="2400" b="1" dirty="0">
                <a:solidFill>
                  <a:srgbClr val="333333"/>
                </a:solidFill>
                <a:latin typeface="Calibri Light"/>
                <a:cs typeface="Times New Roman" panose="02020603050405020304" pitchFamily="18" charset="0"/>
              </a:rPr>
              <a:t>idées délirantes</a:t>
            </a:r>
            <a:r>
              <a:rPr lang="fr-CH" altLang="de-DE" sz="2400" dirty="0">
                <a:solidFill>
                  <a:srgbClr val="333333"/>
                </a:solidFill>
                <a:latin typeface="Calibri Light"/>
                <a:cs typeface="Times New Roman" panose="02020603050405020304" pitchFamily="18" charset="0"/>
              </a:rPr>
              <a:t> (mais pas toutes!):</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ont tendance à accuser autrui pour des événements négatifs et pour des échecs personnels,</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ont tendance à penser que tous les événements (positifs/négatifs) sont au-delà de leur propre contr</a:t>
            </a:r>
            <a:r>
              <a:rPr lang="fr-CH" altLang="ja-JP" sz="2400" dirty="0">
                <a:solidFill>
                  <a:srgbClr val="333333"/>
                </a:solidFill>
                <a:latin typeface="Calibri Light"/>
                <a:ea typeface="ＭＳ Ｐゴシック" panose="020B0600070205080204" pitchFamily="34" charset="-128"/>
                <a:cs typeface="Times New Roman" panose="02020603050405020304" pitchFamily="18" charset="0"/>
              </a:rPr>
              <a:t>ôle.</a:t>
            </a:r>
          </a:p>
          <a:p>
            <a:pPr lvl="0" defTabSz="914400" fontAlgn="base"/>
            <a:r>
              <a:rPr lang="fr-CH" altLang="de-DE" sz="2400" b="1" dirty="0">
                <a:solidFill>
                  <a:srgbClr val="004992"/>
                </a:solidFill>
                <a:latin typeface="Calibri Light"/>
                <a:cs typeface="Times New Roman" panose="02020603050405020304" pitchFamily="18" charset="0"/>
              </a:rPr>
              <a:t>En particulier, le premier style d’attribution peut amener des problèmes interpersonnels!</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25</a:t>
            </a:fld>
            <a:endParaRPr lang="de-DE"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fontAlgn="base">
              <a:lnSpc>
                <a:spcPct val="105000"/>
              </a:lnSpc>
              <a:spcBef>
                <a:spcPts val="1999"/>
              </a:spcBef>
            </a:pPr>
            <a:r>
              <a:rPr lang="fr-CH" altLang="de-DE" sz="3600">
                <a:solidFill>
                  <a:srgbClr val="004992"/>
                </a:solidFill>
                <a:latin typeface="Calibri Light"/>
                <a:ea typeface="+mn-ea"/>
                <a:cs typeface="Times New Roman" panose="02020603050405020304" pitchFamily="18" charset="0"/>
              </a:rPr>
              <a:t>Dans quelle mesure des attributions </a:t>
            </a:r>
            <a:r>
              <a:rPr lang="fr-CH" altLang="de-DE" sz="3600" dirty="0" err="1">
                <a:solidFill>
                  <a:srgbClr val="004992"/>
                </a:solidFill>
                <a:latin typeface="Calibri Light"/>
                <a:ea typeface="+mn-ea"/>
                <a:cs typeface="Times New Roman" panose="02020603050405020304" pitchFamily="18" charset="0"/>
              </a:rPr>
              <a:t>erronnées</a:t>
            </a:r>
            <a:r>
              <a:rPr lang="fr-CH" altLang="de-DE" sz="3600" dirty="0">
                <a:solidFill>
                  <a:srgbClr val="004992"/>
                </a:solidFill>
                <a:latin typeface="Calibri Light"/>
                <a:ea typeface="+mn-ea"/>
                <a:cs typeface="Times New Roman" panose="02020603050405020304" pitchFamily="18" charset="0"/>
              </a:rPr>
              <a:t> peuvent favoriser de mauvaises interprétations chez les personnes souffrant de psychose? - exemples</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1 – Style d'attribution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26</a:t>
            </a:fld>
            <a:endParaRPr lang="de-DE" dirty="0"/>
          </a:p>
        </p:txBody>
      </p:sp>
      <p:sp>
        <p:nvSpPr>
          <p:cNvPr id="28697" name="Rechteck 1"/>
          <p:cNvSpPr>
            <a:spLocks noChangeArrowheads="1"/>
          </p:cNvSpPr>
          <p:nvPr/>
        </p:nvSpPr>
        <p:spPr bwMode="auto">
          <a:xfrm>
            <a:off x="408954" y="626925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fr-FR" altLang="de-DE" sz="2000" dirty="0">
                <a:solidFill>
                  <a:srgbClr val="004992"/>
                </a:solidFill>
                <a:latin typeface="Calibri Light"/>
              </a:rPr>
              <a:t>Est-ce que quelqu’un pourrait raconter brièvement une expérience personnelle ?</a:t>
            </a:r>
          </a:p>
        </p:txBody>
      </p:sp>
      <p:graphicFrame>
        <p:nvGraphicFramePr>
          <p:cNvPr id="7" name="Table 6"/>
          <p:cNvGraphicFramePr>
            <a:graphicFrameLocks noGrp="1"/>
          </p:cNvGraphicFramePr>
          <p:nvPr>
            <p:extLst>
              <p:ext uri="{D42A27DB-BD31-4B8C-83A1-F6EECF244321}">
                <p14:modId xmlns:p14="http://schemas.microsoft.com/office/powerpoint/2010/main" val="3161969051"/>
              </p:ext>
            </p:extLst>
          </p:nvPr>
        </p:nvGraphicFramePr>
        <p:xfrm>
          <a:off x="408955" y="2391576"/>
          <a:ext cx="11376000" cy="3718488"/>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3884242">
                  <a:extLst>
                    <a:ext uri="{9D8B030D-6E8A-4147-A177-3AD203B41FA5}">
                      <a16:colId xmlns:a16="http://schemas.microsoft.com/office/drawing/2014/main" val="20001"/>
                    </a:ext>
                  </a:extLst>
                </a:gridCol>
                <a:gridCol w="4751264">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Evénement</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Explication durant la psychose</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Autres explications</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Des personnes rigolent pendant que vous parlez.</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Vous arrivez et les gens commencent à rigoler.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0" i="0" u="none" strike="noStrike" cap="none" normalizeH="0" baseline="0" dirty="0">
                          <a:ln>
                            <a:noFill/>
                          </a:ln>
                          <a:solidFill>
                            <a:srgbClr val="333333"/>
                          </a:solidFill>
                          <a:effectLst/>
                          <a:latin typeface="Calibri Light"/>
                          <a:cs typeface="Times New Roman" pitchFamily="18" charset="0"/>
                        </a:rPr>
                        <a:t>Pure coïncidence: quelqu’un d’autre a fait une blague au même moment; certaines personnes sont amusées par votre humour noir.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Vous avez pris du poids.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Un médecin économe vous a prescrit un médicament au rabais.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Les médications peuvent avoir des effets secondaires, mais un manque d’activité physique et une mauvaise alimentation sont aussi des causes possibles.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Le pneu de votre vélo est à plat.</a:t>
                      </a:r>
                      <a:endParaRPr kumimoji="0" lang="de-DE" sz="2000" b="0" i="0" u="none" strike="noStrike" cap="none" normalizeH="0" baseline="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0" i="0" u="none" strike="noStrike" cap="none" normalizeH="0" baseline="0" dirty="0">
                          <a:ln>
                            <a:noFill/>
                          </a:ln>
                          <a:solidFill>
                            <a:srgbClr val="333333"/>
                          </a:solidFill>
                          <a:effectLst/>
                          <a:latin typeface="Calibri Light"/>
                          <a:cs typeface="Times New Roman" pitchFamily="18" charset="0"/>
                        </a:rPr>
                        <a:t>Vandalisme; attention: la prochaine fois vous allez être blessé.</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0" i="0" u="none" strike="noStrike" cap="none" normalizeH="0" baseline="0" dirty="0">
                          <a:ln>
                            <a:noFill/>
                          </a:ln>
                          <a:solidFill>
                            <a:srgbClr val="333333"/>
                          </a:solidFill>
                          <a:effectLst/>
                          <a:latin typeface="Calibri Light"/>
                          <a:cs typeface="Times New Roman" pitchFamily="18" charset="0"/>
                        </a:rPr>
                        <a:t>Vous avez oublié de gonfler vos pneus; vous avez un clou dans le pneu.</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Style d'attribution</a:t>
            </a:r>
            <a:endParaRPr lang="fr-CH" altLang="de-DE" sz="3600" dirty="0">
              <a:latin typeface="Calibri Light"/>
            </a:endParaRPr>
          </a:p>
        </p:txBody>
      </p:sp>
      <p:sp>
        <p:nvSpPr>
          <p:cNvPr id="29699" name="Text Box 4"/>
          <p:cNvSpPr>
            <a:spLocks noGrp="1" noChangeArrowheads="1"/>
          </p:cNvSpPr>
          <p:nvPr>
            <p:ph idx="1"/>
          </p:nvPr>
        </p:nvSpPr>
        <p:spPr>
          <a:noFill/>
        </p:spPr>
        <p:txBody>
          <a:bodyPr/>
          <a:lstStyle/>
          <a:p>
            <a:pPr>
              <a:buClr>
                <a:schemeClr val="tx1"/>
              </a:buClr>
            </a:pPr>
            <a:r>
              <a:rPr lang="fr-FR" altLang="de-DE" sz="2400" dirty="0">
                <a:solidFill>
                  <a:srgbClr val="333333"/>
                </a:solidFill>
                <a:latin typeface="Calibri Light"/>
              </a:rPr>
              <a:t>But de la séance d'aujourd’hui:</a:t>
            </a:r>
            <a:endParaRPr lang="fr-CH" altLang="de-DE" sz="2400" dirty="0">
              <a:solidFill>
                <a:srgbClr val="333333"/>
              </a:solidFill>
              <a:latin typeface="Calibri Light"/>
            </a:endParaRPr>
          </a:p>
          <a:p>
            <a:pPr marL="342900" indent="-342900" eaLnBrk="1" hangingPunct="1">
              <a:buClr>
                <a:srgbClr val="333333"/>
              </a:buClr>
              <a:buFont typeface="WingDings"/>
              <a:buChar char=""/>
            </a:pPr>
            <a:r>
              <a:rPr lang="fr-CH" altLang="de-DE" sz="2400" dirty="0">
                <a:solidFill>
                  <a:srgbClr val="333333"/>
                </a:solidFill>
                <a:latin typeface="Calibri Light"/>
              </a:rPr>
              <a:t>Penser à des causes possibles pour les événements décrits.</a:t>
            </a:r>
          </a:p>
          <a:p>
            <a:pPr marL="342900" indent="-342900" eaLnBrk="1" hangingPunct="1">
              <a:buClr>
                <a:srgbClr val="333333"/>
              </a:buClr>
              <a:buFont typeface="WingDings"/>
              <a:buChar char=""/>
            </a:pPr>
            <a:r>
              <a:rPr lang="fr-CH" altLang="de-DE" sz="2400" dirty="0">
                <a:solidFill>
                  <a:srgbClr val="333333"/>
                </a:solidFill>
                <a:latin typeface="Calibri Light"/>
              </a:rPr>
              <a:t>Ne pas tomber dans le piège d’accepter une seule explication.</a:t>
            </a:r>
          </a:p>
          <a:p>
            <a:pPr marL="342900" indent="-342900" eaLnBrk="1" hangingPunct="1">
              <a:buClr>
                <a:srgbClr val="333333"/>
              </a:buClr>
              <a:buFont typeface="WingDings"/>
              <a:buChar char=""/>
            </a:pPr>
            <a:r>
              <a:rPr lang="fr-CH" altLang="de-DE" sz="2400" dirty="0">
                <a:solidFill>
                  <a:srgbClr val="333333"/>
                </a:solidFill>
                <a:latin typeface="Calibri Light"/>
              </a:rPr>
              <a:t>Discuter les conséquences de certaines attributions.</a:t>
            </a:r>
          </a:p>
          <a:p>
            <a:pPr eaLnBrk="1" hangingPunct="1"/>
            <a:r>
              <a:rPr lang="fr-CH" altLang="de-DE" sz="2400" dirty="0">
                <a:solidFill>
                  <a:srgbClr val="004992"/>
                </a:solidFill>
                <a:latin typeface="Calibri Light"/>
              </a:rPr>
              <a:t>Nous devrions essayer d’</a:t>
            </a:r>
            <a:r>
              <a:rPr lang="fr-CH" altLang="ja-JP" sz="2400" dirty="0">
                <a:solidFill>
                  <a:srgbClr val="004992"/>
                </a:solidFill>
                <a:latin typeface="Calibri Light"/>
                <a:ea typeface="ＭＳ Ｐゴシック" panose="020B0600070205080204" pitchFamily="34" charset="-128"/>
              </a:rPr>
              <a:t>être aussi réalistes que possible dans la vie de tous les jours. </a:t>
            </a:r>
            <a:r>
              <a:rPr lang="fr-CH" altLang="de-DE" sz="2400" dirty="0">
                <a:solidFill>
                  <a:srgbClr val="004992"/>
                </a:solidFill>
                <a:latin typeface="Calibri Light"/>
              </a:rPr>
              <a:t>Nous ne devrions pas accuser autrui de nos échecs. De m</a:t>
            </a:r>
            <a:r>
              <a:rPr lang="fr-CH" altLang="ja-JP" sz="2400" dirty="0">
                <a:solidFill>
                  <a:srgbClr val="004992"/>
                </a:solidFill>
                <a:latin typeface="Calibri Light"/>
                <a:ea typeface="ＭＳ Ｐゴシック" panose="020B0600070205080204" pitchFamily="34" charset="-128"/>
              </a:rPr>
              <a:t>ême, n</a:t>
            </a:r>
            <a:r>
              <a:rPr lang="fr-CH" altLang="de-DE" sz="2400" dirty="0">
                <a:solidFill>
                  <a:srgbClr val="004992"/>
                </a:solidFill>
                <a:latin typeface="Calibri Light"/>
              </a:rPr>
              <a:t>ous ne devrions pas sans cesse nous accuser nous-m</a:t>
            </a:r>
            <a:r>
              <a:rPr lang="fr-CH" altLang="ja-JP" sz="2400" dirty="0">
                <a:solidFill>
                  <a:srgbClr val="004992"/>
                </a:solidFill>
                <a:latin typeface="Calibri Light"/>
                <a:ea typeface="ＭＳ Ｐゴシック" panose="020B0600070205080204" pitchFamily="34" charset="-128"/>
              </a:rPr>
              <a:t>êmes</a:t>
            </a:r>
            <a:r>
              <a:rPr lang="fr-CH" altLang="de-DE" sz="2400" dirty="0">
                <a:solidFill>
                  <a:srgbClr val="004992"/>
                </a:solidFill>
                <a:latin typeface="Calibri Light"/>
              </a:rPr>
              <a:t> quand les choses se passent mal.</a:t>
            </a: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27</a:t>
            </a:fld>
            <a:endParaRPr lang="de-DE"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Lors d’une réclamation, l’employé du magasin vous rembourse le prix entier de l’article.</a:t>
            </a:r>
            <a:endParaRPr lang="fr-CH" altLang="de-DE" sz="3600">
              <a:latin typeface="Calibri Light"/>
            </a:endParaRPr>
          </a:p>
        </p:txBody>
      </p:sp>
      <p:sp>
        <p:nvSpPr>
          <p:cNvPr id="30723" name="Rectangle 3"/>
          <p:cNvSpPr>
            <a:spLocks noGrp="1" noChangeArrowheads="1"/>
          </p:cNvSpPr>
          <p:nvPr>
            <p:ph idx="1"/>
          </p:nvPr>
        </p:nvSpPr>
        <p:spPr>
          <a:xfrm>
            <a:off x="408955" y="2204864"/>
            <a:ext cx="11340000" cy="4248000"/>
          </a:xfrm>
        </p:spPr>
        <p:txBody>
          <a:bodyPr/>
          <a:lstStyle/>
          <a:p>
            <a:pPr eaLnBrk="1" hangingPunct="1"/>
            <a:r>
              <a:rPr lang="fr-CH" altLang="de-DE" sz="2400" dirty="0">
                <a:solidFill>
                  <a:srgbClr val="004992"/>
                </a:solidFill>
                <a:latin typeface="Calibri Light"/>
              </a:rPr>
              <a:t>Pourquoi est-ce que l’employé du magasin vous rembourse le prix entier de l’achat?</a:t>
            </a:r>
          </a:p>
          <a:p>
            <a:pPr lvl="0" defTabSz="914400" fontAlgn="base"/>
            <a:r>
              <a:rPr lang="fr-CH" altLang="de-DE" sz="2400" dirty="0">
                <a:solidFill>
                  <a:srgbClr val="333333"/>
                </a:solidFill>
                <a:latin typeface="Calibri Light"/>
                <a:cs typeface="Times New Roman" panose="02020603050405020304" pitchFamily="18" charset="0"/>
              </a:rPr>
              <a:t>Quelle serait selon vous la raison principale de cet événement?</a:t>
            </a:r>
            <a:endParaRPr lang="fr-CH" altLang="de-DE" sz="2400" dirty="0">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28</a:t>
            </a:fld>
            <a:endParaRPr lang="de-DE" dirty="0"/>
          </a:p>
        </p:txBody>
      </p:sp>
      <p:pic>
        <p:nvPicPr>
          <p:cNvPr id="10"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275" y="466344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r-CH" altLang="de-DE" sz="2400" dirty="0">
                <a:solidFill>
                  <a:srgbClr val="004992"/>
                </a:solidFill>
                <a:latin typeface="Calibri Light"/>
              </a:rPr>
              <a:t>Vous-m</a:t>
            </a:r>
            <a:r>
              <a:rPr lang="fr-CH" altLang="ja-JP" sz="2400" dirty="0">
                <a:solidFill>
                  <a:srgbClr val="004992"/>
                </a:solidFill>
                <a:latin typeface="Calibri Light"/>
                <a:ea typeface="ＭＳ Ｐゴシック" panose="020B0600070205080204" pitchFamily="34" charset="-128"/>
              </a:rPr>
              <a:t>ême</a:t>
            </a:r>
            <a:r>
              <a:rPr lang="fr-CH" altLang="de-DE" sz="2400" dirty="0">
                <a:solidFill>
                  <a:srgbClr val="004992"/>
                </a:solidFill>
                <a:latin typeface="Calibri Light"/>
              </a:rPr>
              <a:t>?</a:t>
            </a:r>
          </a:p>
          <a:p>
            <a:pPr eaLnBrk="1" hangingPunct="1">
              <a:lnSpc>
                <a:spcPct val="105000"/>
              </a:lnSpc>
              <a:spcBef>
                <a:spcPts val="1999"/>
              </a:spcBef>
              <a:spcAft>
                <a:spcPts val="0"/>
              </a:spcAft>
              <a:buClrTx/>
              <a:buNone/>
            </a:pPr>
            <a:r>
              <a:rPr lang="fr-CH" altLang="de-DE" sz="2400" dirty="0">
                <a:solidFill>
                  <a:srgbClr val="004992"/>
                </a:solidFill>
                <a:latin typeface="Calibri Light"/>
              </a:rPr>
              <a:t>Quelqu’un d’autre ou d’autres personnes?</a:t>
            </a:r>
          </a:p>
          <a:p>
            <a:pPr eaLnBrk="1" hangingPunct="1">
              <a:lnSpc>
                <a:spcPct val="105000"/>
              </a:lnSpc>
              <a:spcBef>
                <a:spcPts val="1999"/>
              </a:spcBef>
              <a:spcAft>
                <a:spcPts val="0"/>
              </a:spcAft>
              <a:buClrTx/>
              <a:buNone/>
            </a:pPr>
            <a:r>
              <a:rPr lang="fr-CH" altLang="de-DE" sz="2400" dirty="0">
                <a:solidFill>
                  <a:srgbClr val="004992"/>
                </a:solidFill>
                <a:latin typeface="Calibri Light"/>
              </a:rPr>
              <a:t>Les circonstances ou le hasard?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Vous entrez dans une pièce et tout le monde arrête de parler.</a:t>
            </a:r>
            <a:endParaRPr lang="fr-CH" altLang="de-DE" sz="3600">
              <a:latin typeface="Calibri Light"/>
            </a:endParaRPr>
          </a:p>
        </p:txBody>
      </p:sp>
      <p:sp>
        <p:nvSpPr>
          <p:cNvPr id="31747" name="Rectangle 3"/>
          <p:cNvSpPr>
            <a:spLocks noGrp="1" noChangeArrowheads="1"/>
          </p:cNvSpPr>
          <p:nvPr>
            <p:ph idx="1"/>
          </p:nvPr>
        </p:nvSpPr>
        <p:spPr/>
        <p:txBody>
          <a:bodyPr/>
          <a:lstStyle/>
          <a:p>
            <a:pPr eaLnBrk="1" hangingPunct="1"/>
            <a:r>
              <a:rPr lang="fr-CH" altLang="de-DE" sz="2400" dirty="0">
                <a:solidFill>
                  <a:srgbClr val="004992"/>
                </a:solidFill>
                <a:latin typeface="Calibri Light"/>
              </a:rPr>
              <a:t>Qu’est-ce qui aurait pu amener les gens à s’arr</a:t>
            </a:r>
            <a:r>
              <a:rPr lang="fr-CH" altLang="ja-JP" sz="2400" dirty="0">
                <a:solidFill>
                  <a:srgbClr val="004992"/>
                </a:solidFill>
                <a:latin typeface="Calibri Light"/>
                <a:ea typeface="ＭＳ Ｐゴシック" panose="020B0600070205080204" pitchFamily="34" charset="-128"/>
              </a:rPr>
              <a:t>êter de parler au moment où vous </a:t>
            </a:r>
            <a:r>
              <a:rPr lang="fr-CH" altLang="ja-JP" sz="2400">
                <a:solidFill>
                  <a:srgbClr val="004992"/>
                </a:solidFill>
                <a:latin typeface="Calibri Light"/>
                <a:ea typeface="ＭＳ Ｐゴシック" panose="020B0600070205080204" pitchFamily="34" charset="-128"/>
              </a:rPr>
              <a:t>entrez?</a:t>
            </a:r>
          </a:p>
          <a:p>
            <a:pPr lvl="0" defTabSz="914400" fontAlgn="base"/>
            <a:r>
              <a:rPr lang="fr-CH" altLang="de-DE" sz="2400" dirty="0">
                <a:solidFill>
                  <a:srgbClr val="333333"/>
                </a:solidFill>
                <a:latin typeface="Calibri Light"/>
                <a:cs typeface="Times New Roman" panose="02020603050405020304" pitchFamily="18" charset="0"/>
              </a:rPr>
              <a:t>Quelle serait, selon vous, la raison principale de cet événement?</a:t>
            </a:r>
            <a:endParaRPr lang="fr-CH" altLang="de-DE" sz="2400" dirty="0">
              <a:latin typeface="Calibri Light"/>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29</a:t>
            </a:fld>
            <a:endParaRPr lang="de-DE" dirty="0"/>
          </a:p>
        </p:txBody>
      </p:sp>
      <p:pic>
        <p:nvPicPr>
          <p:cNvPr id="10"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r-CH" altLang="de-DE" sz="2400" dirty="0">
                <a:solidFill>
                  <a:srgbClr val="004992"/>
                </a:solidFill>
                <a:latin typeface="Calibri Light"/>
              </a:rPr>
              <a:t>Vous-m</a:t>
            </a:r>
            <a:r>
              <a:rPr lang="fr-CH" altLang="ja-JP" sz="2400" dirty="0">
                <a:solidFill>
                  <a:srgbClr val="004992"/>
                </a:solidFill>
                <a:latin typeface="Calibri Light"/>
                <a:ea typeface="ＭＳ Ｐゴシック" panose="020B0600070205080204" pitchFamily="34" charset="-128"/>
              </a:rPr>
              <a:t>ême</a:t>
            </a:r>
            <a:r>
              <a:rPr lang="fr-CH" altLang="de-DE" sz="2400" dirty="0">
                <a:solidFill>
                  <a:srgbClr val="004992"/>
                </a:solidFill>
                <a:latin typeface="Calibri Light"/>
              </a:rPr>
              <a:t>?</a:t>
            </a:r>
          </a:p>
          <a:p>
            <a:pPr eaLnBrk="1" hangingPunct="1">
              <a:lnSpc>
                <a:spcPct val="105000"/>
              </a:lnSpc>
              <a:spcBef>
                <a:spcPts val="1999"/>
              </a:spcBef>
              <a:spcAft>
                <a:spcPts val="0"/>
              </a:spcAft>
              <a:buClrTx/>
              <a:buNone/>
            </a:pPr>
            <a:r>
              <a:rPr lang="fr-CH" altLang="de-DE" sz="2400" dirty="0">
                <a:solidFill>
                  <a:srgbClr val="004992"/>
                </a:solidFill>
                <a:latin typeface="Calibri Light"/>
              </a:rPr>
              <a:t>Quelqu’un d’autre ou d’autres personnes?</a:t>
            </a:r>
          </a:p>
          <a:p>
            <a:pPr eaLnBrk="1" hangingPunct="1">
              <a:lnSpc>
                <a:spcPct val="105000"/>
              </a:lnSpc>
              <a:spcBef>
                <a:spcPts val="1999"/>
              </a:spcBef>
              <a:spcAft>
                <a:spcPts val="0"/>
              </a:spcAft>
              <a:buClrTx/>
              <a:buNone/>
            </a:pPr>
            <a:r>
              <a:rPr lang="fr-CH" altLang="de-DE" sz="2400" dirty="0">
                <a:solidFill>
                  <a:srgbClr val="004992"/>
                </a:solidFill>
                <a:latin typeface="Calibri Light"/>
              </a:rPr>
              <a:t>Les circonstances ou le hasard?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Quelqu’un vous dit que vous n’avez pas l’air bien.</a:t>
            </a:r>
            <a:endParaRPr lang="fr-CH" altLang="de-DE" sz="3600">
              <a:latin typeface="Calibri Light"/>
            </a:endParaRPr>
          </a:p>
        </p:txBody>
      </p:sp>
      <p:sp>
        <p:nvSpPr>
          <p:cNvPr id="32771" name="Rectangle 3"/>
          <p:cNvSpPr>
            <a:spLocks noGrp="1" noChangeArrowheads="1"/>
          </p:cNvSpPr>
          <p:nvPr>
            <p:ph idx="1"/>
          </p:nvPr>
        </p:nvSpPr>
        <p:spPr>
          <a:noFill/>
        </p:spPr>
        <p:txBody>
          <a:bodyPr anchor="t" anchorCtr="0"/>
          <a:lstStyle/>
          <a:p>
            <a:pPr eaLnBrk="1" hangingPunct="1"/>
            <a:r>
              <a:rPr lang="fr-CH" altLang="de-DE" sz="2400" dirty="0">
                <a:latin typeface="Calibri Light"/>
              </a:rPr>
              <a:t>Pourquoi cette personne pourrait avoir dit cela?</a:t>
            </a:r>
          </a:p>
          <a:p>
            <a:pPr lvl="0" defTabSz="914400" fontAlgn="base"/>
            <a:r>
              <a:rPr lang="fr-CH" altLang="de-DE" sz="2400" dirty="0">
                <a:solidFill>
                  <a:srgbClr val="333333"/>
                </a:solidFill>
                <a:latin typeface="Calibri Light"/>
                <a:cs typeface="Times New Roman" panose="02020603050405020304" pitchFamily="18" charset="0"/>
              </a:rPr>
              <a:t>Quelle serait, selon vous, la raison principale de cet événement?</a:t>
            </a:r>
            <a:endParaRPr lang="fr-CH" altLang="de-DE" sz="2400" dirty="0">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30</a:t>
            </a:fld>
            <a:endParaRPr lang="de-DE" dirty="0"/>
          </a:p>
        </p:txBody>
      </p:sp>
      <p:pic>
        <p:nvPicPr>
          <p:cNvPr id="10"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r-CH" altLang="de-DE" sz="2400" dirty="0">
                <a:solidFill>
                  <a:srgbClr val="004992"/>
                </a:solidFill>
                <a:latin typeface="Calibri Light"/>
              </a:rPr>
              <a:t>Vous-m</a:t>
            </a:r>
            <a:r>
              <a:rPr lang="fr-CH" altLang="ja-JP" sz="2400" dirty="0">
                <a:solidFill>
                  <a:srgbClr val="004992"/>
                </a:solidFill>
                <a:latin typeface="Calibri Light"/>
                <a:ea typeface="ＭＳ Ｐゴシック" panose="020B0600070205080204" pitchFamily="34" charset="-128"/>
              </a:rPr>
              <a:t>ême</a:t>
            </a:r>
            <a:r>
              <a:rPr lang="fr-CH" altLang="de-DE" sz="2400" dirty="0">
                <a:solidFill>
                  <a:srgbClr val="004992"/>
                </a:solidFill>
                <a:latin typeface="Calibri Light"/>
              </a:rPr>
              <a:t>?</a:t>
            </a:r>
          </a:p>
          <a:p>
            <a:pPr eaLnBrk="1" hangingPunct="1">
              <a:lnSpc>
                <a:spcPct val="105000"/>
              </a:lnSpc>
              <a:spcBef>
                <a:spcPts val="1999"/>
              </a:spcBef>
              <a:spcAft>
                <a:spcPts val="0"/>
              </a:spcAft>
              <a:buClrTx/>
              <a:buNone/>
            </a:pPr>
            <a:r>
              <a:rPr lang="fr-CH" altLang="de-DE" sz="2400" dirty="0">
                <a:solidFill>
                  <a:srgbClr val="004992"/>
                </a:solidFill>
                <a:latin typeface="Calibri Light"/>
              </a:rPr>
              <a:t>Quelqu’un d’autre ou d’autres personnes?</a:t>
            </a:r>
          </a:p>
          <a:p>
            <a:pPr eaLnBrk="1" hangingPunct="1">
              <a:lnSpc>
                <a:spcPct val="105000"/>
              </a:lnSpc>
              <a:spcBef>
                <a:spcPts val="1999"/>
              </a:spcBef>
              <a:spcAft>
                <a:spcPts val="0"/>
              </a:spcAft>
              <a:buClrTx/>
              <a:buNone/>
            </a:pPr>
            <a:r>
              <a:rPr lang="fr-CH" altLang="de-DE" sz="2400" dirty="0">
                <a:solidFill>
                  <a:srgbClr val="004992"/>
                </a:solidFill>
                <a:latin typeface="Calibri Light"/>
              </a:rPr>
              <a:t>Les circonstances ou le hasard?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5" name="Rectangle 16"/>
          <p:cNvSpPr>
            <a:spLocks noGrp="1" noChangeArrowheads="1"/>
          </p:cNvSpPr>
          <p:nvPr>
            <p:ph type="title"/>
          </p:nvPr>
        </p:nvSpPr>
        <p:spPr/>
        <p:txBody>
          <a:bodyPr vert="horz" lIns="0" tIns="0" rIns="0" bIns="0" rtlCol="0" anchor="t">
            <a:spAutoFit/>
          </a:bodyPr>
          <a:lstStyle/>
          <a:p>
            <a:pPr defTabSz="914377">
              <a:spcBef>
                <a:spcPts val="0"/>
              </a:spcBef>
            </a:pPr>
            <a:r>
              <a:rPr lang="fr-CH" altLang="de-DE" sz="3600">
                <a:latin typeface="Calibri Light"/>
              </a:rPr>
              <a:t>Vous ratez un examen.</a:t>
            </a:r>
          </a:p>
        </p:txBody>
      </p:sp>
      <p:sp>
        <p:nvSpPr>
          <p:cNvPr id="4" name="Content Placeholder 3"/>
          <p:cNvSpPr>
            <a:spLocks noGrp="1"/>
          </p:cNvSpPr>
          <p:nvPr>
            <p:ph idx="1"/>
          </p:nvPr>
        </p:nvSpPr>
        <p:spPr/>
        <p:txBody>
          <a:bodyPr/>
          <a:lstStyle/>
          <a:p>
            <a:pPr lvl="0" defTabSz="914400" fontAlgn="base"/>
            <a:r>
              <a:rPr lang="fr-CH" altLang="de-DE" sz="2400" dirty="0">
                <a:solidFill>
                  <a:srgbClr val="004992"/>
                </a:solidFill>
                <a:latin typeface="Calibri Light"/>
                <a:cs typeface="Times New Roman" panose="02020603050405020304" pitchFamily="18" charset="0"/>
              </a:rPr>
              <a:t>Pourquoi avez-vous raté cet examen?</a:t>
            </a:r>
          </a:p>
          <a:p>
            <a:pPr lvl="0" defTabSz="914400" fontAlgn="base"/>
            <a:r>
              <a:rPr lang="fr-CH" altLang="de-DE" sz="2400" dirty="0">
                <a:solidFill>
                  <a:srgbClr val="333333"/>
                </a:solidFill>
                <a:latin typeface="Calibri Light"/>
                <a:cs typeface="Times New Roman" panose="02020603050405020304" pitchFamily="18" charset="0"/>
              </a:rPr>
              <a:t>Quelle serait, selon vous, la raison principale de cet événement?</a:t>
            </a:r>
            <a:endParaRPr lang="en-US" sz="2400" dirty="0">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31</a:t>
            </a:fld>
            <a:endParaRPr lang="de-DE" dirty="0"/>
          </a:p>
        </p:txBody>
      </p:sp>
      <p:sp>
        <p:nvSpPr>
          <p:cNvPr id="33797" name="Rectangle 23"/>
          <p:cNvSpPr>
            <a:spLocks noChangeArrowheads="1"/>
          </p:cNvSpPr>
          <p:nvPr/>
        </p:nvSpPr>
        <p:spPr bwMode="auto">
          <a:xfrm rot="-2360325">
            <a:off x="8786455" y="4810125"/>
            <a:ext cx="1249159" cy="274638"/>
          </a:xfrm>
          <a:prstGeom prst="rect">
            <a:avLst/>
          </a:prstGeom>
          <a:solidFill>
            <a:schemeClr val="bg1"/>
          </a:solidFill>
          <a:ln w="28575">
            <a:solidFill>
              <a:srgbClr val="FF5050"/>
            </a:solidFill>
            <a:miter lim="800000"/>
            <a:headEnd/>
            <a:tailEnd/>
          </a:ln>
        </p:spPr>
        <p:txBody>
          <a:bodyPr wrap="none" anchor="ct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r-CH" altLang="de-DE" sz="2000">
                <a:solidFill>
                  <a:srgbClr val="FF5050"/>
                </a:solidFill>
                <a:latin typeface="Calibri Light"/>
              </a:rPr>
              <a:t>Echec</a:t>
            </a:r>
            <a:endParaRPr lang="fr-FR" altLang="de-DE" sz="2000">
              <a:solidFill>
                <a:srgbClr val="FF5050"/>
              </a:solidFill>
              <a:latin typeface="Calibri Light"/>
            </a:endParaRPr>
          </a:p>
        </p:txBody>
      </p:sp>
      <p:pic>
        <p:nvPicPr>
          <p:cNvPr id="11"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r-CH" altLang="de-DE" sz="2400" dirty="0">
                <a:solidFill>
                  <a:srgbClr val="004992"/>
                </a:solidFill>
                <a:latin typeface="Calibri Light"/>
              </a:rPr>
              <a:t>Vous-m</a:t>
            </a:r>
            <a:r>
              <a:rPr lang="fr-CH" altLang="ja-JP" sz="2400" dirty="0">
                <a:solidFill>
                  <a:srgbClr val="004992"/>
                </a:solidFill>
                <a:latin typeface="Calibri Light"/>
                <a:ea typeface="ＭＳ Ｐゴシック" panose="020B0600070205080204" pitchFamily="34" charset="-128"/>
              </a:rPr>
              <a:t>ême</a:t>
            </a:r>
            <a:r>
              <a:rPr lang="fr-CH" altLang="de-DE" sz="2400" dirty="0">
                <a:solidFill>
                  <a:srgbClr val="004992"/>
                </a:solidFill>
                <a:latin typeface="Calibri Light"/>
              </a:rPr>
              <a:t>?</a:t>
            </a:r>
          </a:p>
          <a:p>
            <a:pPr eaLnBrk="1" hangingPunct="1">
              <a:lnSpc>
                <a:spcPct val="105000"/>
              </a:lnSpc>
              <a:spcBef>
                <a:spcPts val="1999"/>
              </a:spcBef>
              <a:spcAft>
                <a:spcPts val="0"/>
              </a:spcAft>
              <a:buClrTx/>
              <a:buNone/>
            </a:pPr>
            <a:r>
              <a:rPr lang="fr-CH" altLang="de-DE" sz="2400" dirty="0">
                <a:solidFill>
                  <a:srgbClr val="004992"/>
                </a:solidFill>
                <a:latin typeface="Calibri Light"/>
              </a:rPr>
              <a:t>Quelqu’un d’autre ou d’autres personnes?</a:t>
            </a:r>
          </a:p>
          <a:p>
            <a:pPr eaLnBrk="1" hangingPunct="1">
              <a:lnSpc>
                <a:spcPct val="105000"/>
              </a:lnSpc>
              <a:spcBef>
                <a:spcPts val="1999"/>
              </a:spcBef>
              <a:spcAft>
                <a:spcPts val="0"/>
              </a:spcAft>
              <a:buClrTx/>
              <a:buNone/>
            </a:pPr>
            <a:r>
              <a:rPr lang="fr-CH" altLang="de-DE" sz="2400" dirty="0">
                <a:solidFill>
                  <a:srgbClr val="004992"/>
                </a:solidFill>
                <a:latin typeface="Calibri Light"/>
              </a:rPr>
              <a:t>Les circonstances ou le hasard?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Proposez vos propres exemples!</a:t>
            </a:r>
            <a:endParaRPr lang="de-DE" altLang="de-DE" sz="3600">
              <a:latin typeface="Calibri Light"/>
            </a:endParaRPr>
          </a:p>
        </p:txBody>
      </p:sp>
      <p:sp>
        <p:nvSpPr>
          <p:cNvPr id="34819" name="Rectangle 3"/>
          <p:cNvSpPr>
            <a:spLocks noGrp="1" noChangeArrowheads="1"/>
          </p:cNvSpPr>
          <p:nvPr>
            <p:ph idx="1"/>
          </p:nvPr>
        </p:nvSpPr>
        <p:spPr/>
        <p:txBody>
          <a:bodyPr/>
          <a:lstStyle/>
          <a:p>
            <a:pPr marL="184150" indent="-184150" eaLnBrk="1" hangingPunct="1">
              <a:lnSpc>
                <a:spcPct val="90000"/>
              </a:lnSpc>
              <a:buFontTx/>
              <a:buNone/>
            </a:pPr>
            <a:r>
              <a:rPr lang="fr-FR" altLang="de-DE" sz="2400">
                <a:solidFill>
                  <a:srgbClr val="333333"/>
                </a:solidFill>
                <a:latin typeface="Calibri Light"/>
              </a:rPr>
              <a:t>Qu’est-ce qui aurait pu conduire à la situation?</a:t>
            </a: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32</a:t>
            </a:fld>
            <a:endParaRPr lang="de-DE" dirty="0"/>
          </a:p>
        </p:txBody>
      </p:sp>
      <p:pic>
        <p:nvPicPr>
          <p:cNvPr id="10"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r-CH" altLang="de-DE" sz="2400" dirty="0">
                <a:solidFill>
                  <a:srgbClr val="004992"/>
                </a:solidFill>
                <a:latin typeface="Calibri Light"/>
              </a:rPr>
              <a:t>Vous-m</a:t>
            </a:r>
            <a:r>
              <a:rPr lang="fr-CH" altLang="ja-JP" sz="2400" dirty="0">
                <a:solidFill>
                  <a:srgbClr val="004992"/>
                </a:solidFill>
                <a:latin typeface="Calibri Light"/>
                <a:ea typeface="ＭＳ Ｐゴシック" panose="020B0600070205080204" pitchFamily="34" charset="-128"/>
              </a:rPr>
              <a:t>ême</a:t>
            </a:r>
            <a:r>
              <a:rPr lang="fr-CH" altLang="de-DE" sz="2400" dirty="0">
                <a:solidFill>
                  <a:srgbClr val="004992"/>
                </a:solidFill>
                <a:latin typeface="Calibri Light"/>
              </a:rPr>
              <a:t>?</a:t>
            </a:r>
          </a:p>
          <a:p>
            <a:pPr eaLnBrk="1" hangingPunct="1">
              <a:lnSpc>
                <a:spcPct val="105000"/>
              </a:lnSpc>
              <a:spcBef>
                <a:spcPts val="1999"/>
              </a:spcBef>
              <a:spcAft>
                <a:spcPts val="0"/>
              </a:spcAft>
              <a:buClrTx/>
              <a:buNone/>
            </a:pPr>
            <a:r>
              <a:rPr lang="fr-CH" altLang="de-DE" sz="2400" dirty="0">
                <a:solidFill>
                  <a:srgbClr val="004992"/>
                </a:solidFill>
                <a:latin typeface="Calibri Light"/>
              </a:rPr>
              <a:t>Quelqu’un d’autre ou d’autres personnes?</a:t>
            </a:r>
          </a:p>
          <a:p>
            <a:pPr eaLnBrk="1" hangingPunct="1">
              <a:lnSpc>
                <a:spcPct val="105000"/>
              </a:lnSpc>
              <a:spcBef>
                <a:spcPts val="1999"/>
              </a:spcBef>
              <a:spcAft>
                <a:spcPts val="0"/>
              </a:spcAft>
              <a:buClrTx/>
              <a:buNone/>
            </a:pPr>
            <a:r>
              <a:rPr lang="fr-CH" altLang="de-DE" sz="2400" dirty="0">
                <a:solidFill>
                  <a:srgbClr val="004992"/>
                </a:solidFill>
                <a:latin typeface="Calibri Light"/>
              </a:rPr>
              <a:t>Les circonstances ou le hasard?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Une voix intérieure vous dit que vous ne valez rien.</a:t>
            </a:r>
            <a:endParaRPr lang="fr-CH" altLang="de-DE" sz="3600" dirty="0">
              <a:latin typeface="Calibri Light"/>
            </a:endParaRPr>
          </a:p>
        </p:txBody>
      </p:sp>
      <p:sp>
        <p:nvSpPr>
          <p:cNvPr id="2" name="Content Placeholder 1"/>
          <p:cNvSpPr>
            <a:spLocks noGrp="1"/>
          </p:cNvSpPr>
          <p:nvPr>
            <p:ph idx="1"/>
          </p:nvPr>
        </p:nvSpPr>
        <p:spPr/>
        <p:txBody>
          <a:bodyPr/>
          <a:lstStyle/>
          <a:p>
            <a:pPr lvl="0" defTabSz="914400"/>
            <a:r>
              <a:rPr lang="fr-CH" altLang="de-DE" sz="2400" b="1" dirty="0">
                <a:solidFill>
                  <a:srgbClr val="004992"/>
                </a:solidFill>
                <a:latin typeface="Calibri Light"/>
                <a:cs typeface="Times New Roman" panose="02020603050405020304" pitchFamily="18" charset="0"/>
              </a:rPr>
              <a:t>Explications…</a:t>
            </a:r>
          </a:p>
          <a:p>
            <a:pPr lvl="0" defTabSz="914400"/>
            <a:r>
              <a:rPr lang="fr-CH" altLang="de-DE" sz="2400" dirty="0">
                <a:solidFill>
                  <a:srgbClr val="004992"/>
                </a:solidFill>
                <a:latin typeface="Calibri Light"/>
                <a:cs typeface="Times New Roman" panose="02020603050405020304" pitchFamily="18" charset="0"/>
              </a:rPr>
              <a:t>…soi-même</a:t>
            </a:r>
          </a:p>
          <a:p>
            <a:pPr lvl="0" defTabSz="914400">
              <a:buClr>
                <a:srgbClr val="333333"/>
              </a:buClr>
            </a:pPr>
            <a:r>
              <a:rPr lang="fr-CH" altLang="de-DE" sz="2400" dirty="0">
                <a:solidFill>
                  <a:srgbClr val="004992"/>
                </a:solidFill>
                <a:latin typeface="Calibri Light"/>
                <a:cs typeface="Times New Roman" panose="02020603050405020304" pitchFamily="18" charset="0"/>
              </a:rPr>
              <a:t>…les autres</a:t>
            </a:r>
          </a:p>
          <a:p>
            <a:pPr lvl="0" defTabSz="914400">
              <a:buClr>
                <a:srgbClr val="333333"/>
              </a:buClr>
            </a:pPr>
            <a:r>
              <a:rPr lang="fr-CH" altLang="de-DE" sz="2400" dirty="0">
                <a:solidFill>
                  <a:srgbClr val="004992"/>
                </a:solidFill>
                <a:latin typeface="Calibri Light"/>
                <a:cs typeface="Times New Roman" panose="02020603050405020304" pitchFamily="18" charset="0"/>
              </a:rPr>
              <a:t>…situation ou hasard</a:t>
            </a:r>
          </a:p>
        </p:txBody>
      </p:sp>
      <p:sp>
        <p:nvSpPr>
          <p:cNvPr id="3" name="Footer Placeholder 2"/>
          <p:cNvSpPr>
            <a:spLocks noGrp="1"/>
          </p:cNvSpPr>
          <p:nvPr>
            <p:ph type="ftr" sz="quarter" idx="11"/>
          </p:nvPr>
        </p:nvSpPr>
        <p:spPr/>
        <p:txBody>
          <a:bodyPr/>
          <a:lstStyle/>
          <a:p>
            <a:r>
              <a:rPr lang="fr-FR"/>
              <a:t>Entraînement métacognitifs 1 – Style d'attribution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33</a:t>
            </a:fld>
            <a:endParaRPr lang="de-DE" dirty="0"/>
          </a:p>
        </p:txBody>
      </p:sp>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056"/>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Une voix intérieure vous dit que vous ne valez rien.</a:t>
            </a:r>
            <a:endParaRPr lang="fr-CH" altLang="de-DE" sz="3600" dirty="0">
              <a:latin typeface="Calibri Light"/>
            </a:endParaRPr>
          </a:p>
        </p:txBody>
      </p:sp>
      <p:sp>
        <p:nvSpPr>
          <p:cNvPr id="2" name="Content Placeholder 1"/>
          <p:cNvSpPr>
            <a:spLocks noGrp="1"/>
          </p:cNvSpPr>
          <p:nvPr>
            <p:ph idx="1"/>
          </p:nvPr>
        </p:nvSpPr>
        <p:spPr/>
        <p:txBody>
          <a:bodyPr/>
          <a:lstStyle/>
          <a:p>
            <a:pPr lvl="0" defTabSz="914400">
              <a:lnSpc>
                <a:spcPct val="100000"/>
              </a:lnSpc>
              <a:spcBef>
                <a:spcPts val="0"/>
              </a:spcBef>
            </a:pPr>
            <a:r>
              <a:rPr lang="fr-CH" altLang="de-DE" b="1" dirty="0">
                <a:solidFill>
                  <a:srgbClr val="004992"/>
                </a:solidFill>
                <a:latin typeface="Calibri Light"/>
                <a:cs typeface="Times New Roman" panose="02020603050405020304" pitchFamily="18" charset="0"/>
              </a:rPr>
              <a:t>Explications…</a:t>
            </a:r>
          </a:p>
          <a:p>
            <a:pPr lvl="0" defTabSz="914400"/>
            <a:r>
              <a:rPr lang="fr-CH" altLang="de-DE" b="1" dirty="0">
                <a:solidFill>
                  <a:srgbClr val="004992"/>
                </a:solidFill>
                <a:latin typeface="Calibri Light"/>
                <a:cs typeface="Times New Roman" panose="02020603050405020304" pitchFamily="18" charset="0"/>
              </a:rPr>
              <a:t>…soi-même</a:t>
            </a:r>
          </a:p>
          <a:p>
            <a:pPr marL="285750" lvl="0" indent="-285750" defTabSz="914400">
              <a:lnSpc>
                <a:spcPct val="100000"/>
              </a:lnSpc>
              <a:spcBef>
                <a:spcPts val="0"/>
              </a:spcBef>
              <a:buClr>
                <a:srgbClr val="333333"/>
              </a:buClr>
              <a:buFont typeface="WingDings"/>
              <a:buChar char=""/>
            </a:pPr>
            <a:r>
              <a:rPr lang="fr-CH" altLang="de-DE" dirty="0">
                <a:solidFill>
                  <a:srgbClr val="333333"/>
                </a:solidFill>
                <a:latin typeface="Calibri Light"/>
                <a:cs typeface="Times New Roman" panose="02020603050405020304" pitchFamily="18" charset="0"/>
              </a:rPr>
              <a:t>« Je me rabaisse constamment; au fond de moi, je dois me détester. »</a:t>
            </a:r>
          </a:p>
          <a:p>
            <a:pPr marL="285750" lvl="0" indent="-285750" defTabSz="914400">
              <a:lnSpc>
                <a:spcPct val="100000"/>
              </a:lnSpc>
              <a:spcBef>
                <a:spcPts val="0"/>
              </a:spcBef>
              <a:buClr>
                <a:srgbClr val="333333"/>
              </a:buClr>
              <a:buFont typeface="WingDings"/>
              <a:buChar char=""/>
            </a:pPr>
            <a:r>
              <a:rPr lang="fr-CH" altLang="de-DE" dirty="0">
                <a:solidFill>
                  <a:srgbClr val="333333"/>
                </a:solidFill>
                <a:latin typeface="Calibri Light"/>
                <a:cs typeface="Times New Roman" panose="02020603050405020304" pitchFamily="18" charset="0"/>
              </a:rPr>
              <a:t>« Je deviens fou/folle. »</a:t>
            </a:r>
          </a:p>
          <a:p>
            <a:pPr marL="285750" lvl="0" indent="-285750" defTabSz="914400">
              <a:lnSpc>
                <a:spcPct val="100000"/>
              </a:lnSpc>
              <a:spcBef>
                <a:spcPts val="0"/>
              </a:spcBef>
              <a:buClr>
                <a:srgbClr val="333333"/>
              </a:buClr>
              <a:buFont typeface="WingDings"/>
              <a:buChar char=""/>
            </a:pPr>
            <a:r>
              <a:rPr lang="fr-CH" altLang="de-DE" dirty="0">
                <a:solidFill>
                  <a:srgbClr val="333333"/>
                </a:solidFill>
                <a:latin typeface="Calibri Light"/>
                <a:cs typeface="Times New Roman" panose="02020603050405020304" pitchFamily="18" charset="0"/>
              </a:rPr>
              <a:t>« C'est comme si quelqu’un d’autre pensait, alors que je sais que ce sont mes propres pensées. »</a:t>
            </a:r>
          </a:p>
          <a:p>
            <a:pPr lvl="0" defTabSz="914400">
              <a:buClr>
                <a:srgbClr val="333333"/>
              </a:buClr>
            </a:pPr>
            <a:r>
              <a:rPr lang="fr-CH" altLang="de-DE" b="1" dirty="0">
                <a:solidFill>
                  <a:srgbClr val="004992"/>
                </a:solidFill>
                <a:latin typeface="Calibri Light"/>
                <a:cs typeface="Times New Roman" panose="02020603050405020304" pitchFamily="18" charset="0"/>
              </a:rPr>
              <a:t>…les autres</a:t>
            </a:r>
          </a:p>
          <a:p>
            <a:pPr marL="285750" lvl="0" indent="-285750" defTabSz="914400">
              <a:lnSpc>
                <a:spcPct val="100000"/>
              </a:lnSpc>
              <a:spcBef>
                <a:spcPts val="0"/>
              </a:spcBef>
              <a:buClr>
                <a:srgbClr val="333333"/>
              </a:buClr>
              <a:buFont typeface="WingDings"/>
              <a:buChar char=""/>
            </a:pPr>
            <a:r>
              <a:rPr lang="fr-CH" altLang="de-DE" dirty="0">
                <a:solidFill>
                  <a:srgbClr val="333333"/>
                </a:solidFill>
                <a:latin typeface="Calibri Light"/>
                <a:cs typeface="Times New Roman" panose="02020603050405020304" pitchFamily="18" charset="0"/>
              </a:rPr>
              <a:t>« Quelque chose a été implanté dans ma tête. »</a:t>
            </a:r>
          </a:p>
          <a:p>
            <a:pPr marL="285750" lvl="0" indent="-285750" defTabSz="914400">
              <a:lnSpc>
                <a:spcPct val="100000"/>
              </a:lnSpc>
              <a:spcBef>
                <a:spcPts val="0"/>
              </a:spcBef>
              <a:buClr>
                <a:srgbClr val="333333"/>
              </a:buClr>
              <a:buFont typeface="WingDings"/>
              <a:buChar char=""/>
            </a:pPr>
            <a:r>
              <a:rPr lang="fr-CH" altLang="de-DE" dirty="0">
                <a:solidFill>
                  <a:srgbClr val="333333"/>
                </a:solidFill>
                <a:latin typeface="Calibri Light"/>
                <a:cs typeface="Times New Roman" panose="02020603050405020304" pitchFamily="18" charset="0"/>
              </a:rPr>
              <a:t>« J’ignore comment, mais quelqu’un a pris le contrôle de mes pensées. »</a:t>
            </a:r>
          </a:p>
          <a:p>
            <a:pPr lvl="0" defTabSz="914400">
              <a:buClr>
                <a:srgbClr val="333333"/>
              </a:buClr>
            </a:pPr>
            <a:r>
              <a:rPr lang="fr-CH" altLang="de-DE" b="1" dirty="0">
                <a:solidFill>
                  <a:srgbClr val="004992"/>
                </a:solidFill>
                <a:latin typeface="Calibri Light"/>
                <a:cs typeface="Times New Roman" panose="02020603050405020304" pitchFamily="18" charset="0"/>
              </a:rPr>
              <a:t>…situation ou hasard</a:t>
            </a:r>
          </a:p>
          <a:p>
            <a:pPr marL="285750" lvl="0" indent="-285750" defTabSz="914400">
              <a:lnSpc>
                <a:spcPct val="100000"/>
              </a:lnSpc>
              <a:spcBef>
                <a:spcPts val="0"/>
              </a:spcBef>
              <a:buClr>
                <a:srgbClr val="333333"/>
              </a:buClr>
              <a:buFont typeface="WingDings"/>
              <a:buChar char=""/>
            </a:pPr>
            <a:r>
              <a:rPr lang="fr-CH" altLang="de-DE" dirty="0">
                <a:solidFill>
                  <a:srgbClr val="333333"/>
                </a:solidFill>
                <a:latin typeface="Calibri Light"/>
                <a:cs typeface="Times New Roman" panose="02020603050405020304" pitchFamily="18" charset="0"/>
              </a:rPr>
              <a:t>« Je suis très stressé/e ces temps, alors je prends tout plus à </a:t>
            </a:r>
            <a:r>
              <a:rPr lang="fr-CH" altLang="de-DE" dirty="0" err="1">
                <a:solidFill>
                  <a:srgbClr val="333333"/>
                </a:solidFill>
                <a:latin typeface="Calibri Light"/>
                <a:cs typeface="Times New Roman" panose="02020603050405020304" pitchFamily="18" charset="0"/>
              </a:rPr>
              <a:t>coeur</a:t>
            </a:r>
            <a:r>
              <a:rPr lang="fr-CH" altLang="de-DE" dirty="0">
                <a:solidFill>
                  <a:srgbClr val="333333"/>
                </a:solidFill>
                <a:latin typeface="Calibri Light"/>
                <a:cs typeface="Times New Roman" panose="02020603050405020304" pitchFamily="18" charset="0"/>
              </a:rPr>
              <a:t>, même mes pensées. »</a:t>
            </a:r>
          </a:p>
          <a:p>
            <a:pPr marL="285750" lvl="0" indent="-285750" defTabSz="914400">
              <a:lnSpc>
                <a:spcPct val="100000"/>
              </a:lnSpc>
              <a:spcBef>
                <a:spcPts val="0"/>
              </a:spcBef>
              <a:buClr>
                <a:srgbClr val="333333"/>
              </a:buClr>
              <a:buFont typeface="WingDings"/>
              <a:buChar char=""/>
            </a:pPr>
            <a:r>
              <a:rPr lang="fr-CH" altLang="de-DE" dirty="0">
                <a:solidFill>
                  <a:srgbClr val="333333"/>
                </a:solidFill>
                <a:latin typeface="Calibri Light"/>
                <a:cs typeface="Times New Roman" panose="02020603050405020304" pitchFamily="18" charset="0"/>
              </a:rPr>
              <a:t>« J’ai une chanson de hard rock dans la tête. »</a:t>
            </a:r>
            <a:endParaRPr lang="en-US" dirty="0">
              <a:latin typeface="Calibri Light"/>
            </a:endParaRPr>
          </a:p>
        </p:txBody>
      </p:sp>
      <p:sp>
        <p:nvSpPr>
          <p:cNvPr id="3" name="Footer Placeholder 2"/>
          <p:cNvSpPr>
            <a:spLocks noGrp="1"/>
          </p:cNvSpPr>
          <p:nvPr>
            <p:ph type="ftr" sz="quarter" idx="11"/>
          </p:nvPr>
        </p:nvSpPr>
        <p:spPr/>
        <p:txBody>
          <a:bodyPr/>
          <a:lstStyle/>
          <a:p>
            <a:r>
              <a:rPr lang="fr-FR"/>
              <a:t>Entraînement métacognitifs 1 – Style d'attribution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34</a:t>
            </a:fld>
            <a:endParaRPr lang="de-DE"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1027"/>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Une voix intérieure vous dit que vous ne valez rien.</a:t>
            </a:r>
            <a:endParaRPr lang="fr-CH" altLang="de-DE" sz="3600" dirty="0">
              <a:latin typeface="Calibri Light"/>
            </a:endParaRPr>
          </a:p>
        </p:txBody>
      </p:sp>
      <p:sp>
        <p:nvSpPr>
          <p:cNvPr id="37890" name="Rectangle 1026"/>
          <p:cNvSpPr>
            <a:spLocks noGrp="1" noChangeArrowheads="1"/>
          </p:cNvSpPr>
          <p:nvPr>
            <p:ph idx="1"/>
          </p:nvPr>
        </p:nvSpPr>
        <p:spPr/>
        <p:txBody>
          <a:bodyPr/>
          <a:lstStyle/>
          <a:p>
            <a:pPr eaLnBrk="1" hangingPunct="1"/>
            <a:r>
              <a:rPr lang="fr-CH" altLang="de-DE" sz="2400" b="1" dirty="0">
                <a:solidFill>
                  <a:srgbClr val="004992"/>
                </a:solidFill>
                <a:latin typeface="Calibri Light"/>
              </a:rPr>
              <a:t>Psychose: voix intérieures attribuées à d'autres personnes ou à des forces externes</a:t>
            </a:r>
          </a:p>
          <a:p>
            <a:pPr marL="342900" indent="-342900" eaLnBrk="1" hangingPunct="1">
              <a:buClr>
                <a:srgbClr val="333333"/>
              </a:buClr>
              <a:buFont typeface="WingDings"/>
              <a:buChar char=""/>
            </a:pPr>
            <a:r>
              <a:rPr lang="fr-CH" altLang="de-DE" sz="2400" dirty="0">
                <a:solidFill>
                  <a:srgbClr val="333333"/>
                </a:solidFill>
                <a:latin typeface="Calibri Light"/>
              </a:rPr>
              <a:t>« Quelque chose a été implanté dans ma tête. »</a:t>
            </a:r>
          </a:p>
          <a:p>
            <a:pPr marL="342900" indent="-342900" eaLnBrk="1" hangingPunct="1">
              <a:buClr>
                <a:srgbClr val="333333"/>
              </a:buClr>
              <a:buFont typeface="WingDings"/>
              <a:buChar char=""/>
            </a:pPr>
            <a:r>
              <a:rPr lang="fr-CH" altLang="de-DE" sz="2400" dirty="0">
                <a:solidFill>
                  <a:srgbClr val="333333"/>
                </a:solidFill>
                <a:latin typeface="Calibri Light"/>
              </a:rPr>
              <a:t>« J'ignore comment, mais quelqu'un a pris le contrôle de mes pensées. »</a:t>
            </a:r>
            <a:endParaRPr lang="fr-CH" altLang="de-DE" sz="2400" b="1"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35</a:t>
            </a:fld>
            <a:endParaRPr lang="de-DE"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Entendre des voix</a:t>
            </a:r>
            <a:br>
              <a:rPr lang="fr-FR" altLang="de-DE" sz="3600">
                <a:latin typeface="Calibri Light"/>
              </a:rPr>
            </a:br>
            <a:r>
              <a:rPr lang="fr-FR" altLang="de-DE" sz="3600">
                <a:latin typeface="Calibri Light"/>
              </a:rPr>
              <a:t>Propres pensées ou commandées à distance?</a:t>
            </a:r>
            <a:br>
              <a:rPr lang="fr-FR" altLang="de-DE" sz="3600">
                <a:latin typeface="Calibri Light"/>
              </a:rPr>
            </a:br>
            <a:r>
              <a:rPr lang="fr-FR" altLang="de-DE" sz="3600">
                <a:latin typeface="Calibri Light"/>
              </a:rPr>
              <a:t>Pour ou contre?</a:t>
            </a:r>
            <a:endParaRPr lang="fr-CH" altLang="de-DE" sz="3600">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36</a:t>
            </a:fld>
            <a:endParaRPr lang="de-DE" dirty="0"/>
          </a:p>
        </p:txBody>
      </p:sp>
      <p:graphicFrame>
        <p:nvGraphicFramePr>
          <p:cNvPr id="8" name="Table 7"/>
          <p:cNvGraphicFramePr>
            <a:graphicFrameLocks noGrp="1"/>
          </p:cNvGraphicFramePr>
          <p:nvPr>
            <p:extLst>
              <p:ext uri="{D42A27DB-BD31-4B8C-83A1-F6EECF244321}">
                <p14:modId xmlns:p14="http://schemas.microsoft.com/office/powerpoint/2010/main" val="4157672469"/>
              </p:ext>
            </p:extLst>
          </p:nvPr>
        </p:nvGraphicFramePr>
        <p:xfrm>
          <a:off x="408955" y="2636912"/>
          <a:ext cx="11376000" cy="4162800"/>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1800" b="0" i="0" u="none" strike="noStrike" cap="none" normalizeH="0" baseline="0" dirty="0">
                          <a:ln>
                            <a:noFill/>
                          </a:ln>
                          <a:solidFill>
                            <a:srgbClr val="000000"/>
                          </a:solidFill>
                          <a:effectLst/>
                          <a:latin typeface="Calibri Light"/>
                          <a:cs typeface="Times New Roman" pitchFamily="18" charset="0"/>
                        </a:rPr>
                        <a:t>dirigées de l'extérieur</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1800" b="0" i="0" u="none" strike="noStrike" cap="none" normalizeH="0" baseline="0">
                          <a:ln>
                            <a:noFill/>
                          </a:ln>
                          <a:solidFill>
                            <a:srgbClr val="000000"/>
                          </a:solidFill>
                          <a:effectLst/>
                          <a:latin typeface="Calibri Light"/>
                          <a:cs typeface="Times New Roman" pitchFamily="18" charset="0"/>
                        </a:rPr>
                        <a:t>Voix intérieures</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78992">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fr-FR" sz="1600" dirty="0">
                          <a:latin typeface="Calibri Light"/>
                        </a:rPr>
                        <a:t>« Je les entends très clairement. A côté, mes pensées sont inaudibles. »</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de-DE" sz="1600" b="0" i="0" u="none" strike="noStrike" cap="none" normalizeH="0" baseline="0" dirty="0">
                          <a:ln>
                            <a:noFill/>
                          </a:ln>
                          <a:solidFill>
                            <a:srgbClr val="004992"/>
                          </a:solidFill>
                          <a:effectLst/>
                          <a:latin typeface="Calibri Light"/>
                          <a:cs typeface="Times New Roman" pitchFamily="18" charset="0"/>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258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fr-FR" sz="1600" dirty="0">
                          <a:latin typeface="Calibri Light"/>
                        </a:rPr>
                        <a:t>« Ces pensées ne sont pas contrôlables. Si je vais à leur encontre, ça empire même. Cela montre donc que quelqu’un veut m’achever. »</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de-DE"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258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fr-FR" sz="1600" dirty="0">
                          <a:latin typeface="Calibri Light"/>
                        </a:rPr>
                        <a:t>« Ce sont de méchantes pensées que je ne me permettrais jamais. Je ne pourrais pas faire de mal à une mouche, j’ai pourtant constamment des pensées agressives. »</a:t>
                      </a:r>
                      <a:endParaRPr lang="en-US" sz="16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de-DE" sz="1600" b="0" i="0" u="none" strike="noStrike" cap="none" normalizeH="0" baseline="0" dirty="0">
                          <a:ln>
                            <a:noFill/>
                          </a:ln>
                          <a:solidFill>
                            <a:srgbClr val="004992"/>
                          </a:solidFill>
                          <a:effectLst/>
                          <a:latin typeface="Calibri Light"/>
                          <a:cs typeface="Times New Roman" pitchFamily="18" charset="0"/>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92239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Entendre des voix</a:t>
            </a:r>
            <a:br>
              <a:rPr lang="fr-FR" altLang="de-DE" sz="3600">
                <a:latin typeface="Calibri Light"/>
              </a:rPr>
            </a:br>
            <a:r>
              <a:rPr lang="fr-FR" altLang="de-DE" sz="3600">
                <a:latin typeface="Calibri Light"/>
              </a:rPr>
              <a:t>Propres pensées ou commandées à distance?</a:t>
            </a:r>
            <a:br>
              <a:rPr lang="fr-FR" altLang="de-DE" sz="3600">
                <a:latin typeface="Calibri Light"/>
              </a:rPr>
            </a:br>
            <a:r>
              <a:rPr lang="fr-FR" altLang="de-DE" sz="3600">
                <a:latin typeface="Calibri Light"/>
              </a:rPr>
              <a:t>Pour ou contre?</a:t>
            </a:r>
            <a:endParaRPr lang="fr-CH" altLang="de-DE" sz="3600">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37</a:t>
            </a:fld>
            <a:endParaRPr lang="de-DE" dirty="0"/>
          </a:p>
        </p:txBody>
      </p:sp>
      <p:graphicFrame>
        <p:nvGraphicFramePr>
          <p:cNvPr id="8" name="Table 7"/>
          <p:cNvGraphicFramePr>
            <a:graphicFrameLocks noGrp="1"/>
          </p:cNvGraphicFramePr>
          <p:nvPr>
            <p:extLst>
              <p:ext uri="{D42A27DB-BD31-4B8C-83A1-F6EECF244321}">
                <p14:modId xmlns:p14="http://schemas.microsoft.com/office/powerpoint/2010/main" val="2336258021"/>
              </p:ext>
            </p:extLst>
          </p:nvPr>
        </p:nvGraphicFramePr>
        <p:xfrm>
          <a:off x="408955" y="2636912"/>
          <a:ext cx="11376000" cy="4162800"/>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1800" b="0" i="0" u="none" strike="noStrike" cap="none" normalizeH="0" baseline="0" dirty="0">
                          <a:ln>
                            <a:noFill/>
                          </a:ln>
                          <a:solidFill>
                            <a:srgbClr val="000000"/>
                          </a:solidFill>
                          <a:effectLst/>
                          <a:latin typeface="Calibri Light"/>
                          <a:cs typeface="Times New Roman" pitchFamily="18" charset="0"/>
                        </a:rPr>
                        <a:t>dirigées de l'extérieur</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1800" b="0" i="0" u="none" strike="noStrike" cap="none" normalizeH="0" baseline="0">
                          <a:ln>
                            <a:noFill/>
                          </a:ln>
                          <a:solidFill>
                            <a:srgbClr val="000000"/>
                          </a:solidFill>
                          <a:effectLst/>
                          <a:latin typeface="Calibri Light"/>
                          <a:cs typeface="Times New Roman" pitchFamily="18" charset="0"/>
                        </a:rPr>
                        <a:t>Voix intérieures</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78992">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fr-FR" sz="1600" dirty="0">
                          <a:latin typeface="Calibri Light"/>
                        </a:rPr>
                        <a:t>« Je les entends très clairement. A côté, mes pensées sont inaudibles. »</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cs typeface="Times New Roman" pitchFamily="18" charset="0"/>
                        </a:rPr>
                        <a:t>Environ 15-20% de la population normale a des illusions des sens occasionnelles.</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cs typeface="Times New Roman" pitchFamily="18" charset="0"/>
                        </a:rPr>
                        <a:t>De profondes réflexions peuvent presque être audibles (voix qui résonnent dans notre tête en boucle, murmures; en lisant une lettre d'un ami, certaines personnes entendent sa voix).</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258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fr-FR" sz="1600" dirty="0">
                          <a:latin typeface="Calibri Light"/>
                        </a:rPr>
                        <a:t>« Ces pensées ne sont pas contrôlables. Si je vais à leur encontre, ça empire même. Cela montre donc que quelqu’un veut m’achever. »</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de-DE"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258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fr-FR" sz="1600" dirty="0">
                          <a:latin typeface="Calibri Light"/>
                        </a:rPr>
                        <a:t>« Ce sont de méchantes pensées que je ne me permettrais jamais. Je ne pourrais pas faire de mal à une mouche, j’ai pourtant constamment des pensées agressives. »</a:t>
                      </a:r>
                      <a:endParaRPr lang="en-US" sz="16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de-DE" sz="1600" b="0" i="0" u="none" strike="noStrike" cap="none" normalizeH="0" baseline="0" dirty="0">
                          <a:ln>
                            <a:noFill/>
                          </a:ln>
                          <a:solidFill>
                            <a:srgbClr val="004992"/>
                          </a:solidFill>
                          <a:effectLst/>
                          <a:latin typeface="Calibri Light"/>
                          <a:cs typeface="Times New Roman" pitchFamily="18" charset="0"/>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65523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Entendre des voix</a:t>
            </a:r>
            <a:br>
              <a:rPr lang="fr-FR" altLang="de-DE" sz="3600">
                <a:latin typeface="Calibri Light"/>
              </a:rPr>
            </a:br>
            <a:r>
              <a:rPr lang="fr-FR" altLang="de-DE" sz="3600">
                <a:latin typeface="Calibri Light"/>
              </a:rPr>
              <a:t>Propres pensées ou commandées à distance?</a:t>
            </a:r>
            <a:br>
              <a:rPr lang="fr-FR" altLang="de-DE" sz="3600">
                <a:latin typeface="Calibri Light"/>
              </a:rPr>
            </a:br>
            <a:r>
              <a:rPr lang="fr-FR" altLang="de-DE" sz="3600">
                <a:latin typeface="Calibri Light"/>
              </a:rPr>
              <a:t>Pour ou contre?</a:t>
            </a:r>
            <a:endParaRPr lang="fr-CH" altLang="de-DE" sz="3600">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38</a:t>
            </a:fld>
            <a:endParaRPr lang="de-DE" dirty="0"/>
          </a:p>
        </p:txBody>
      </p:sp>
      <p:graphicFrame>
        <p:nvGraphicFramePr>
          <p:cNvPr id="8" name="Table 7"/>
          <p:cNvGraphicFramePr>
            <a:graphicFrameLocks noGrp="1"/>
          </p:cNvGraphicFramePr>
          <p:nvPr>
            <p:extLst>
              <p:ext uri="{D42A27DB-BD31-4B8C-83A1-F6EECF244321}">
                <p14:modId xmlns:p14="http://schemas.microsoft.com/office/powerpoint/2010/main" val="760167604"/>
              </p:ext>
            </p:extLst>
          </p:nvPr>
        </p:nvGraphicFramePr>
        <p:xfrm>
          <a:off x="408955" y="2636912"/>
          <a:ext cx="11376000" cy="4162800"/>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1800" b="0" i="0" u="none" strike="noStrike" cap="none" normalizeH="0" baseline="0" dirty="0">
                          <a:ln>
                            <a:noFill/>
                          </a:ln>
                          <a:solidFill>
                            <a:srgbClr val="000000"/>
                          </a:solidFill>
                          <a:effectLst/>
                          <a:latin typeface="Calibri Light"/>
                          <a:cs typeface="Times New Roman" pitchFamily="18" charset="0"/>
                        </a:rPr>
                        <a:t>dirigées de l'extérieur</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1800" b="0" i="0" u="none" strike="noStrike" cap="none" normalizeH="0" baseline="0">
                          <a:ln>
                            <a:noFill/>
                          </a:ln>
                          <a:solidFill>
                            <a:srgbClr val="000000"/>
                          </a:solidFill>
                          <a:effectLst/>
                          <a:latin typeface="Calibri Light"/>
                          <a:cs typeface="Times New Roman" pitchFamily="18" charset="0"/>
                        </a:rPr>
                        <a:t>Voix intérieures</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78992">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fr-FR" sz="1600" dirty="0">
                          <a:latin typeface="Calibri Light"/>
                        </a:rPr>
                        <a:t>« Je les entends très clairement. A côté, mes pensées sont inaudibles. »</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cs typeface="Times New Roman" pitchFamily="18" charset="0"/>
                        </a:rPr>
                        <a:t>Environ 15-20% de la population normale a des illusions des sens occasionnelles.</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cs typeface="Times New Roman" pitchFamily="18" charset="0"/>
                        </a:rPr>
                        <a:t>De profondes réflexions peuvent presque être audibles (voix qui résonnent dans notre tête en boucle, murmures; en lisant une lettre d'un ami, certaines personnes entendent sa voix).</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258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fr-FR" sz="1600" dirty="0">
                          <a:latin typeface="Calibri Light"/>
                        </a:rPr>
                        <a:t>« Ces pensées ne sont pas contrôlables. Si je vais à leur encontre, ça empire même. Cela montre donc que quelqu’un veut m’achever. »</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cs typeface="Times New Roman" pitchFamily="18" charset="0"/>
                        </a:rPr>
                        <a:t>Nos pensées ne sont pas totalement contrôlables, sinon il n‘y aurait pas de place pour la rêverie et l’imaginaire.</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cs typeface="Times New Roman" pitchFamily="18" charset="0"/>
                        </a:rPr>
                        <a:t>Si nous allons à l'encontre de pensées désagréables, elles s'accentuent.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cs typeface="Times New Roman" pitchFamily="18" charset="0"/>
                        </a:rPr>
                        <a:t>Essai: essayez de ne pas penser pendant quelques instants au nombre 8! - Vous n‘y parviendrez pas.</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258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fr-FR" sz="1600" dirty="0">
                          <a:latin typeface="Calibri Light"/>
                        </a:rPr>
                        <a:t>« Ce sont de méchantes pensées que je ne me permettrais jamais. Je ne pourrais pas faire de mal à une mouche, j’ai pourtant constamment des pensées agressives. »</a:t>
                      </a:r>
                      <a:endParaRPr lang="en-US" sz="16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de-DE" sz="1600" b="0" i="0" u="none" strike="noStrike" cap="none" normalizeH="0" baseline="0" dirty="0">
                          <a:ln>
                            <a:noFill/>
                          </a:ln>
                          <a:solidFill>
                            <a:srgbClr val="004992"/>
                          </a:solidFill>
                          <a:effectLst/>
                          <a:latin typeface="Calibri Light"/>
                          <a:cs typeface="Times New Roman" pitchFamily="18" charset="0"/>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21179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Entendre des voix</a:t>
            </a:r>
            <a:br>
              <a:rPr lang="fr-FR" altLang="de-DE" sz="3600">
                <a:latin typeface="Calibri Light"/>
              </a:rPr>
            </a:br>
            <a:r>
              <a:rPr lang="fr-FR" altLang="de-DE" sz="3600">
                <a:latin typeface="Calibri Light"/>
              </a:rPr>
              <a:t>Propres pensées ou commandées à distance?</a:t>
            </a:r>
            <a:br>
              <a:rPr lang="fr-FR" altLang="de-DE" sz="3600">
                <a:latin typeface="Calibri Light"/>
              </a:rPr>
            </a:br>
            <a:r>
              <a:rPr lang="fr-FR" altLang="de-DE" sz="3600">
                <a:latin typeface="Calibri Light"/>
              </a:rPr>
              <a:t>Pour ou contre?</a:t>
            </a:r>
            <a:endParaRPr lang="fr-CH" altLang="de-DE" sz="3600">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39</a:t>
            </a:fld>
            <a:endParaRPr lang="de-DE" dirty="0"/>
          </a:p>
        </p:txBody>
      </p:sp>
      <p:graphicFrame>
        <p:nvGraphicFramePr>
          <p:cNvPr id="8" name="Table 7"/>
          <p:cNvGraphicFramePr>
            <a:graphicFrameLocks noGrp="1"/>
          </p:cNvGraphicFramePr>
          <p:nvPr>
            <p:extLst>
              <p:ext uri="{D42A27DB-BD31-4B8C-83A1-F6EECF244321}">
                <p14:modId xmlns:p14="http://schemas.microsoft.com/office/powerpoint/2010/main" val="3008678066"/>
              </p:ext>
            </p:extLst>
          </p:nvPr>
        </p:nvGraphicFramePr>
        <p:xfrm>
          <a:off x="408955" y="2636912"/>
          <a:ext cx="11376000" cy="4162800"/>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1800" b="0" i="0" u="none" strike="noStrike" cap="none" normalizeH="0" baseline="0" dirty="0">
                          <a:ln>
                            <a:noFill/>
                          </a:ln>
                          <a:solidFill>
                            <a:srgbClr val="000000"/>
                          </a:solidFill>
                          <a:effectLst/>
                          <a:latin typeface="Calibri Light"/>
                          <a:cs typeface="Times New Roman" pitchFamily="18" charset="0"/>
                        </a:rPr>
                        <a:t>dirigées de l'extérieur</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1800" b="0" i="0" u="none" strike="noStrike" cap="none" normalizeH="0" baseline="0">
                          <a:ln>
                            <a:noFill/>
                          </a:ln>
                          <a:solidFill>
                            <a:srgbClr val="000000"/>
                          </a:solidFill>
                          <a:effectLst/>
                          <a:latin typeface="Calibri Light"/>
                          <a:cs typeface="Times New Roman" pitchFamily="18" charset="0"/>
                        </a:rPr>
                        <a:t>Voix intérieures</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78992">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fr-FR" sz="1600" dirty="0">
                          <a:latin typeface="Calibri Light"/>
                        </a:rPr>
                        <a:t>« Je les entends très clairement. A côté, mes pensées sont inaudibles. »</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cs typeface="Times New Roman" pitchFamily="18" charset="0"/>
                        </a:rPr>
                        <a:t>Environ 15-20% de la population normale a des illusions des sens occasionnelles.</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cs typeface="Times New Roman" pitchFamily="18" charset="0"/>
                        </a:rPr>
                        <a:t>De profondes réflexions peuvent presque être audibles (voix qui résonnent dans notre tête en boucle, murmures; en lisant une lettre d'un ami, certaines personnes entendent sa voix).</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258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fr-FR" sz="1600" dirty="0">
                          <a:latin typeface="Calibri Light"/>
                        </a:rPr>
                        <a:t>« Ces pensées ne sont pas contrôlables. Si je vais à leur encontre, ça empire même. Cela montre donc que quelqu’un veut m’achever. »</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cs typeface="Times New Roman" pitchFamily="18" charset="0"/>
                        </a:rPr>
                        <a:t>Nos pensées ne sont pas totalement contrôlables, sinon il n‘y aurait pas de place pour la rêverie et l’imaginaire.</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cs typeface="Times New Roman" pitchFamily="18" charset="0"/>
                        </a:rPr>
                        <a:t>Si nous allons à l'encontre de pensées désagréables, elles s'accentuent.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cs typeface="Times New Roman" pitchFamily="18" charset="0"/>
                        </a:rPr>
                        <a:t>Essai: essayez de ne pas penser pendant quelques instants au nombre 8! - Vous n‘y parviendrez pas.</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258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fr-FR" sz="1600" dirty="0">
                          <a:latin typeface="Calibri Light"/>
                        </a:rPr>
                        <a:t>« Ce sont de méchantes pensées que je ne me permettrais jamais. Je ne pourrais pas faire de mal à une mouche, j’ai pourtant constamment des pensées agressives. »</a:t>
                      </a:r>
                      <a:endParaRPr lang="en-US" sz="16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cs typeface="Times New Roman" pitchFamily="18" charset="0"/>
                        </a:rPr>
                        <a:t>Des pensées qui contredisent nos réflexions, cela arrive fréquemment. Penser ≠ agir: 20% de la population a déjà pensé au suicide, mais ne se suicide pas pour autant à ce moment-là. Nous pouvons même ressentir occasionnellement des envies d'agression envers les personnes qui nous sont chères (par exemple, une mère envers son bébé qui hurle).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63239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Entendre des voix</a:t>
            </a:r>
            <a:br>
              <a:rPr lang="fr-FR" altLang="de-DE" sz="3600">
                <a:latin typeface="Calibri Light"/>
              </a:rPr>
            </a:br>
            <a:r>
              <a:rPr lang="fr-FR" altLang="de-DE" sz="3600">
                <a:latin typeface="Calibri Light"/>
              </a:rPr>
              <a:t>Propres pensées ou commandées à distance?</a:t>
            </a:r>
            <a:br>
              <a:rPr lang="fr-FR" altLang="de-DE" sz="3600">
                <a:latin typeface="Calibri Light"/>
              </a:rPr>
            </a:br>
            <a:r>
              <a:rPr lang="fr-FR" altLang="de-DE" sz="3600">
                <a:latin typeface="Calibri Light"/>
              </a:rPr>
              <a:t>Pour ou contre?</a:t>
            </a:r>
            <a:endParaRPr lang="fr-CH" altLang="de-DE" sz="3600">
              <a:latin typeface="Calibri Light"/>
            </a:endParaRPr>
          </a:p>
        </p:txBody>
      </p:sp>
      <p:sp>
        <p:nvSpPr>
          <p:cNvPr id="5" name="Content Placeholder 4"/>
          <p:cNvSpPr>
            <a:spLocks noGrp="1"/>
          </p:cNvSpPr>
          <p:nvPr>
            <p:ph idx="1"/>
          </p:nvPr>
        </p:nvSpPr>
        <p:spPr>
          <a:xfrm>
            <a:off x="408955" y="2636912"/>
            <a:ext cx="11340000" cy="3815952"/>
          </a:xfrm>
        </p:spPr>
        <p:txBody>
          <a:bodyPr/>
          <a:lstStyle/>
          <a:p>
            <a:r>
              <a:rPr lang="fr-FR" sz="2400" dirty="0">
                <a:solidFill>
                  <a:srgbClr val="333333"/>
                </a:solidFill>
                <a:latin typeface="Calibri Light"/>
              </a:rPr>
              <a:t>L’idée d’une éventuelle commande à distance des pensées engendre plus de questions qu’elle n'offre de réponses, par exemple: </a:t>
            </a:r>
          </a:p>
          <a:p>
            <a:pPr marL="342900" indent="-342900">
              <a:buClr>
                <a:srgbClr val="333333"/>
              </a:buClr>
              <a:buFont typeface="WingDings"/>
              <a:buChar char=""/>
            </a:pPr>
            <a:r>
              <a:rPr lang="fr-FR" sz="2400" dirty="0">
                <a:solidFill>
                  <a:srgbClr val="333333"/>
                </a:solidFill>
                <a:latin typeface="Calibri Light"/>
              </a:rPr>
              <a:t>La réalisation technique?</a:t>
            </a:r>
          </a:p>
          <a:p>
            <a:pPr marL="342900" indent="-342900">
              <a:buClr>
                <a:srgbClr val="333333"/>
              </a:buClr>
              <a:buFont typeface="WingDings"/>
              <a:buChar char=""/>
            </a:pPr>
            <a:r>
              <a:rPr lang="fr-FR" sz="2400" dirty="0">
                <a:solidFill>
                  <a:srgbClr val="333333"/>
                </a:solidFill>
                <a:latin typeface="Calibri Light"/>
              </a:rPr>
              <a:t>Quand et comment a eu lieu l'implantation?</a:t>
            </a:r>
          </a:p>
          <a:p>
            <a:pPr marL="342900" indent="-342900">
              <a:buClr>
                <a:srgbClr val="333333"/>
              </a:buClr>
              <a:buFont typeface="WingDings"/>
              <a:buChar char=""/>
            </a:pPr>
            <a:r>
              <a:rPr lang="fr-FR" sz="2400" dirty="0">
                <a:solidFill>
                  <a:srgbClr val="333333"/>
                </a:solidFill>
                <a:latin typeface="Calibri Light"/>
              </a:rPr>
              <a:t>Qui pourrait tirer profit et aussi avoir l'argent et le temps de vous faire autant de mal?</a:t>
            </a:r>
          </a:p>
          <a:p>
            <a:pPr marL="342900" indent="-342900">
              <a:buClr>
                <a:srgbClr val="333333"/>
              </a:buClr>
              <a:buFont typeface="WingDings"/>
              <a:buChar char=""/>
            </a:pPr>
            <a:r>
              <a:rPr lang="fr-FR" sz="2400" dirty="0">
                <a:solidFill>
                  <a:srgbClr val="333333"/>
                </a:solidFill>
                <a:latin typeface="Calibri Light"/>
              </a:rPr>
              <a:t>Il existe des moyens plus simples de faire du mal à quelqu'un? Pourquoi en choisir un qui demande autant?</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40</a:t>
            </a:fld>
            <a:endParaRPr lang="de-DE" dirty="0"/>
          </a:p>
        </p:txBody>
      </p:sp>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11282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Un ami vous invite à manger.</a:t>
            </a:r>
            <a:endParaRPr lang="fr-CH" altLang="de-DE" sz="3600">
              <a:latin typeface="Calibri Light"/>
            </a:endParaRPr>
          </a:p>
        </p:txBody>
      </p:sp>
      <p:sp>
        <p:nvSpPr>
          <p:cNvPr id="44035" name="Rectangle 3"/>
          <p:cNvSpPr>
            <a:spLocks noGrp="1" noChangeArrowheads="1"/>
          </p:cNvSpPr>
          <p:nvPr>
            <p:ph idx="1"/>
          </p:nvPr>
        </p:nvSpPr>
        <p:spPr/>
        <p:txBody>
          <a:bodyPr/>
          <a:lstStyle/>
          <a:p>
            <a:pPr eaLnBrk="1" hangingPunct="1"/>
            <a:r>
              <a:rPr lang="fr-CH" altLang="de-DE" sz="2400" dirty="0">
                <a:solidFill>
                  <a:srgbClr val="004992"/>
                </a:solidFill>
                <a:latin typeface="Calibri Light"/>
              </a:rPr>
              <a:t>Qu'est-ce qui a amené cette personne à vous inviter à </a:t>
            </a:r>
            <a:r>
              <a:rPr lang="fr-CH" altLang="de-DE" sz="2400">
                <a:solidFill>
                  <a:srgbClr val="004992"/>
                </a:solidFill>
                <a:latin typeface="Calibri Light"/>
              </a:rPr>
              <a:t>manger?</a:t>
            </a:r>
          </a:p>
          <a:p>
            <a:pPr lvl="0" defTabSz="914400" fontAlgn="base"/>
            <a:r>
              <a:rPr lang="fr-CH" altLang="de-DE" sz="2400" dirty="0">
                <a:solidFill>
                  <a:srgbClr val="333333"/>
                </a:solidFill>
                <a:latin typeface="Calibri Light"/>
                <a:cs typeface="Times New Roman" panose="02020603050405020304" pitchFamily="18" charset="0"/>
              </a:rPr>
              <a:t>Quelle serait, selon vous, la raison principale de cet événement?</a:t>
            </a:r>
            <a:endParaRPr lang="fr-CH" altLang="de-DE" sz="2400" dirty="0">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41</a:t>
            </a:fld>
            <a:endParaRPr lang="de-DE" dirty="0"/>
          </a:p>
        </p:txBody>
      </p:sp>
      <p:pic>
        <p:nvPicPr>
          <p:cNvPr id="10"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r-CH" altLang="de-DE" sz="2400" dirty="0">
                <a:solidFill>
                  <a:srgbClr val="004992"/>
                </a:solidFill>
                <a:latin typeface="Calibri Light"/>
              </a:rPr>
              <a:t>Vous-m</a:t>
            </a:r>
            <a:r>
              <a:rPr lang="fr-CH" altLang="ja-JP" sz="2400" dirty="0">
                <a:solidFill>
                  <a:srgbClr val="004992"/>
                </a:solidFill>
                <a:latin typeface="Calibri Light"/>
                <a:ea typeface="ＭＳ Ｐゴシック" panose="020B0600070205080204" pitchFamily="34" charset="-128"/>
              </a:rPr>
              <a:t>ême</a:t>
            </a:r>
            <a:r>
              <a:rPr lang="fr-CH" altLang="de-DE" sz="2400" dirty="0">
                <a:solidFill>
                  <a:srgbClr val="004992"/>
                </a:solidFill>
                <a:latin typeface="Calibri Light"/>
              </a:rPr>
              <a:t>?</a:t>
            </a:r>
          </a:p>
          <a:p>
            <a:pPr eaLnBrk="1" hangingPunct="1">
              <a:lnSpc>
                <a:spcPct val="105000"/>
              </a:lnSpc>
              <a:spcBef>
                <a:spcPts val="1999"/>
              </a:spcBef>
              <a:spcAft>
                <a:spcPts val="0"/>
              </a:spcAft>
              <a:buClrTx/>
              <a:buNone/>
            </a:pPr>
            <a:r>
              <a:rPr lang="fr-CH" altLang="de-DE" sz="2400" dirty="0">
                <a:solidFill>
                  <a:srgbClr val="004992"/>
                </a:solidFill>
                <a:latin typeface="Calibri Light"/>
              </a:rPr>
              <a:t>Quelqu’un d’autre ou d’autres personnes?</a:t>
            </a:r>
          </a:p>
          <a:p>
            <a:pPr eaLnBrk="1" hangingPunct="1">
              <a:lnSpc>
                <a:spcPct val="105000"/>
              </a:lnSpc>
              <a:spcBef>
                <a:spcPts val="1999"/>
              </a:spcBef>
              <a:spcAft>
                <a:spcPts val="0"/>
              </a:spcAft>
              <a:buClrTx/>
              <a:buNone/>
            </a:pPr>
            <a:r>
              <a:rPr lang="fr-CH" altLang="de-DE" sz="2400" dirty="0">
                <a:solidFill>
                  <a:srgbClr val="004992"/>
                </a:solidFill>
                <a:latin typeface="Calibri Light"/>
              </a:rPr>
              <a:t>Les circonstances ou le hasard?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La police vous demande de vous arrêter.</a:t>
            </a:r>
            <a:endParaRPr lang="fr-CH" altLang="de-DE" sz="3600">
              <a:latin typeface="Calibri Light"/>
            </a:endParaRPr>
          </a:p>
        </p:txBody>
      </p:sp>
      <p:sp>
        <p:nvSpPr>
          <p:cNvPr id="45059" name="Rectangle 3"/>
          <p:cNvSpPr>
            <a:spLocks noGrp="1" noChangeArrowheads="1"/>
          </p:cNvSpPr>
          <p:nvPr>
            <p:ph idx="1"/>
          </p:nvPr>
        </p:nvSpPr>
        <p:spPr/>
        <p:txBody>
          <a:bodyPr/>
          <a:lstStyle/>
          <a:p>
            <a:pPr eaLnBrk="1" hangingPunct="1"/>
            <a:r>
              <a:rPr lang="fr-CH" altLang="de-DE" sz="2400" dirty="0">
                <a:solidFill>
                  <a:srgbClr val="004992"/>
                </a:solidFill>
                <a:latin typeface="Calibri Light"/>
              </a:rPr>
              <a:t>Qu'est-ce qui a amené la police à arrêter votre voiture?</a:t>
            </a:r>
          </a:p>
          <a:p>
            <a:pPr lvl="0" defTabSz="914400" fontAlgn="base"/>
            <a:r>
              <a:rPr lang="fr-CH" altLang="de-DE" sz="2400" dirty="0">
                <a:solidFill>
                  <a:srgbClr val="333333"/>
                </a:solidFill>
                <a:latin typeface="Calibri Light"/>
                <a:cs typeface="Times New Roman" panose="02020603050405020304" pitchFamily="18" charset="0"/>
              </a:rPr>
              <a:t>Quelle serait, selon vous, la raison principale de cet événement?</a:t>
            </a:r>
            <a:endParaRPr lang="fr-CH" altLang="de-DE" sz="2400" dirty="0">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42</a:t>
            </a:fld>
            <a:endParaRPr lang="de-DE" dirty="0"/>
          </a:p>
        </p:txBody>
      </p:sp>
      <p:pic>
        <p:nvPicPr>
          <p:cNvPr id="10"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r-CH" altLang="de-DE" sz="2400" dirty="0">
                <a:solidFill>
                  <a:srgbClr val="004992"/>
                </a:solidFill>
                <a:latin typeface="Calibri Light"/>
              </a:rPr>
              <a:t>Vous-m</a:t>
            </a:r>
            <a:r>
              <a:rPr lang="fr-CH" altLang="ja-JP" sz="2400" dirty="0">
                <a:solidFill>
                  <a:srgbClr val="004992"/>
                </a:solidFill>
                <a:latin typeface="Calibri Light"/>
                <a:ea typeface="ＭＳ Ｐゴシック" panose="020B0600070205080204" pitchFamily="34" charset="-128"/>
              </a:rPr>
              <a:t>ême</a:t>
            </a:r>
            <a:r>
              <a:rPr lang="fr-CH" altLang="de-DE" sz="2400" dirty="0">
                <a:solidFill>
                  <a:srgbClr val="004992"/>
                </a:solidFill>
                <a:latin typeface="Calibri Light"/>
              </a:rPr>
              <a:t>?</a:t>
            </a:r>
          </a:p>
          <a:p>
            <a:pPr eaLnBrk="1" hangingPunct="1">
              <a:lnSpc>
                <a:spcPct val="105000"/>
              </a:lnSpc>
              <a:spcBef>
                <a:spcPts val="1999"/>
              </a:spcBef>
              <a:spcAft>
                <a:spcPts val="0"/>
              </a:spcAft>
              <a:buClrTx/>
              <a:buNone/>
            </a:pPr>
            <a:r>
              <a:rPr lang="fr-CH" altLang="de-DE" sz="2400" dirty="0">
                <a:solidFill>
                  <a:srgbClr val="004992"/>
                </a:solidFill>
                <a:latin typeface="Calibri Light"/>
              </a:rPr>
              <a:t>Quelqu’un d’autre ou d’autres personnes?</a:t>
            </a:r>
          </a:p>
          <a:p>
            <a:pPr eaLnBrk="1" hangingPunct="1">
              <a:lnSpc>
                <a:spcPct val="105000"/>
              </a:lnSpc>
              <a:spcBef>
                <a:spcPts val="1999"/>
              </a:spcBef>
              <a:spcAft>
                <a:spcPts val="0"/>
              </a:spcAft>
              <a:buClrTx/>
              <a:buNone/>
            </a:pPr>
            <a:r>
              <a:rPr lang="fr-CH" altLang="de-DE" sz="2400" dirty="0">
                <a:solidFill>
                  <a:srgbClr val="004992"/>
                </a:solidFill>
                <a:latin typeface="Calibri Light"/>
              </a:rPr>
              <a:t>Les circonstances ou le hasard?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Vous gagnez une partie au jeu.</a:t>
            </a:r>
            <a:endParaRPr lang="fr-CH" altLang="de-DE" sz="3600">
              <a:latin typeface="Calibri Light"/>
            </a:endParaRPr>
          </a:p>
        </p:txBody>
      </p:sp>
      <p:sp>
        <p:nvSpPr>
          <p:cNvPr id="46083" name="Rectangle 3"/>
          <p:cNvSpPr>
            <a:spLocks noGrp="1" noChangeArrowheads="1"/>
          </p:cNvSpPr>
          <p:nvPr>
            <p:ph idx="1"/>
          </p:nvPr>
        </p:nvSpPr>
        <p:spPr>
          <a:noFill/>
        </p:spPr>
        <p:txBody>
          <a:bodyPr/>
          <a:lstStyle/>
          <a:p>
            <a:pPr eaLnBrk="1" hangingPunct="1"/>
            <a:r>
              <a:rPr lang="fr-CH" altLang="de-DE" sz="2400" dirty="0">
                <a:solidFill>
                  <a:srgbClr val="004992"/>
                </a:solidFill>
                <a:latin typeface="Calibri Light"/>
              </a:rPr>
              <a:t>Pourquoi avez-vous gagné cette partie?</a:t>
            </a:r>
          </a:p>
          <a:p>
            <a:pPr lvl="0" defTabSz="914400" fontAlgn="base"/>
            <a:r>
              <a:rPr lang="fr-CH" altLang="de-DE" sz="2400" dirty="0">
                <a:solidFill>
                  <a:srgbClr val="333333"/>
                </a:solidFill>
                <a:latin typeface="Calibri Light"/>
                <a:cs typeface="Times New Roman" panose="02020603050405020304" pitchFamily="18" charset="0"/>
              </a:rPr>
              <a:t>Quelle serait, selon vous, la raison principale de cet événement?</a:t>
            </a:r>
            <a:endParaRPr lang="fr-CH" altLang="de-DE" sz="2400" dirty="0">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43</a:t>
            </a:fld>
            <a:endParaRPr lang="de-DE" dirty="0"/>
          </a:p>
        </p:txBody>
      </p:sp>
      <p:pic>
        <p:nvPicPr>
          <p:cNvPr id="10" name="Picture 9" descr="Jochen Schmidt-Oehm fotocommunity Zocker"/>
          <p:cNvPicPr>
            <a:picLocks noChangeAspect="1" noChangeArrowheads="1"/>
          </p:cNvPicPr>
          <p:nvPr/>
        </p:nvPicPr>
        <p:blipFill rotWithShape="1">
          <a:blip r:embed="rId3">
            <a:extLst>
              <a:ext uri="{28A0092B-C50C-407E-A947-70E740481C1C}">
                <a14:useLocalDpi xmlns:a14="http://schemas.microsoft.com/office/drawing/2010/main" val="0"/>
              </a:ext>
            </a:extLst>
          </a:blip>
          <a:srcRect l="1" r="393" b="531"/>
          <a:stretch/>
        </p:blipFill>
        <p:spPr bwMode="auto">
          <a:xfrm>
            <a:off x="8656447" y="4206240"/>
            <a:ext cx="3538728" cy="2651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r-CH" altLang="de-DE" sz="2400" dirty="0">
                <a:solidFill>
                  <a:srgbClr val="004992"/>
                </a:solidFill>
                <a:latin typeface="Calibri Light"/>
              </a:rPr>
              <a:t>Vous-m</a:t>
            </a:r>
            <a:r>
              <a:rPr lang="fr-CH" altLang="ja-JP" sz="2400" dirty="0">
                <a:solidFill>
                  <a:srgbClr val="004992"/>
                </a:solidFill>
                <a:latin typeface="Calibri Light"/>
                <a:ea typeface="ＭＳ Ｐゴシック" panose="020B0600070205080204" pitchFamily="34" charset="-128"/>
              </a:rPr>
              <a:t>ême</a:t>
            </a:r>
            <a:r>
              <a:rPr lang="fr-CH" altLang="de-DE" sz="2400" dirty="0">
                <a:solidFill>
                  <a:srgbClr val="004992"/>
                </a:solidFill>
                <a:latin typeface="Calibri Light"/>
              </a:rPr>
              <a:t>?</a:t>
            </a:r>
          </a:p>
          <a:p>
            <a:pPr eaLnBrk="1" hangingPunct="1">
              <a:lnSpc>
                <a:spcPct val="105000"/>
              </a:lnSpc>
              <a:spcBef>
                <a:spcPts val="1999"/>
              </a:spcBef>
              <a:spcAft>
                <a:spcPts val="0"/>
              </a:spcAft>
              <a:buClrTx/>
              <a:buNone/>
            </a:pPr>
            <a:r>
              <a:rPr lang="fr-CH" altLang="de-DE" sz="2400" dirty="0">
                <a:solidFill>
                  <a:srgbClr val="004992"/>
                </a:solidFill>
                <a:latin typeface="Calibri Light"/>
              </a:rPr>
              <a:t>Quelqu’un d’autre ou d’autres personnes?</a:t>
            </a:r>
          </a:p>
          <a:p>
            <a:pPr eaLnBrk="1" hangingPunct="1">
              <a:lnSpc>
                <a:spcPct val="105000"/>
              </a:lnSpc>
              <a:spcBef>
                <a:spcPts val="1999"/>
              </a:spcBef>
              <a:spcAft>
                <a:spcPts val="0"/>
              </a:spcAft>
              <a:buClrTx/>
              <a:buNone/>
            </a:pPr>
            <a:r>
              <a:rPr lang="fr-CH" altLang="de-DE" sz="2400" dirty="0">
                <a:solidFill>
                  <a:srgbClr val="004992"/>
                </a:solidFill>
                <a:latin typeface="Calibri Light"/>
              </a:rPr>
              <a:t>Les circonstances ou le hasard?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050"/>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dirty="0">
                <a:latin typeface="Calibri Light"/>
              </a:rPr>
              <a:t>Quand vous vous rapprochez de votre voiture vous y apercevez une rayure.</a:t>
            </a:r>
            <a:endParaRPr lang="fr-CH" altLang="de-DE" sz="3600" dirty="0">
              <a:latin typeface="Calibri Light"/>
            </a:endParaRPr>
          </a:p>
        </p:txBody>
      </p:sp>
      <p:sp>
        <p:nvSpPr>
          <p:cNvPr id="5" name="Content Placeholder 4"/>
          <p:cNvSpPr>
            <a:spLocks noGrp="1"/>
          </p:cNvSpPr>
          <p:nvPr>
            <p:ph idx="1"/>
          </p:nvPr>
        </p:nvSpPr>
        <p:spPr/>
        <p:txBody>
          <a:bodyPr/>
          <a:lstStyle/>
          <a:p>
            <a:pPr lvl="0" defTabSz="914400" fontAlgn="base"/>
            <a:r>
              <a:rPr lang="fr-CH" altLang="de-DE" sz="2400" dirty="0">
                <a:solidFill>
                  <a:srgbClr val="004992"/>
                </a:solidFill>
                <a:latin typeface="Calibri Light"/>
                <a:cs typeface="Times New Roman" panose="02020603050405020304" pitchFamily="18" charset="0"/>
              </a:rPr>
              <a:t>Pourquoi y-a-t-il une rayure sur votre voiture?</a:t>
            </a:r>
          </a:p>
          <a:p>
            <a:pPr lvl="0" defTabSz="914400" fontAlgn="base"/>
            <a:r>
              <a:rPr lang="fr-CH" altLang="de-DE" sz="2400" dirty="0">
                <a:solidFill>
                  <a:srgbClr val="333333"/>
                </a:solidFill>
                <a:latin typeface="Calibri Light"/>
                <a:cs typeface="Times New Roman" panose="02020603050405020304" pitchFamily="18" charset="0"/>
              </a:rPr>
              <a:t>Quelle serait, selon vous, la raison principale de cet événement?</a:t>
            </a:r>
            <a:endParaRPr lang="en-US" sz="2400" dirty="0">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44</a:t>
            </a:fld>
            <a:endParaRPr lang="de-DE" dirty="0"/>
          </a:p>
        </p:txBody>
      </p:sp>
      <p:pic>
        <p:nvPicPr>
          <p:cNvPr id="11"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809"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r-CH" altLang="de-DE" sz="2400" dirty="0">
                <a:solidFill>
                  <a:srgbClr val="004992"/>
                </a:solidFill>
                <a:latin typeface="Calibri Light"/>
              </a:rPr>
              <a:t>Vous-m</a:t>
            </a:r>
            <a:r>
              <a:rPr lang="fr-CH" altLang="ja-JP" sz="2400" dirty="0">
                <a:solidFill>
                  <a:srgbClr val="004992"/>
                </a:solidFill>
                <a:latin typeface="Calibri Light"/>
                <a:ea typeface="ＭＳ Ｐゴシック" panose="020B0600070205080204" pitchFamily="34" charset="-128"/>
              </a:rPr>
              <a:t>ême</a:t>
            </a:r>
            <a:r>
              <a:rPr lang="fr-CH" altLang="de-DE" sz="2400" dirty="0">
                <a:solidFill>
                  <a:srgbClr val="004992"/>
                </a:solidFill>
                <a:latin typeface="Calibri Light"/>
              </a:rPr>
              <a:t>?</a:t>
            </a:r>
          </a:p>
          <a:p>
            <a:pPr eaLnBrk="1" hangingPunct="1">
              <a:lnSpc>
                <a:spcPct val="105000"/>
              </a:lnSpc>
              <a:spcBef>
                <a:spcPts val="1999"/>
              </a:spcBef>
              <a:spcAft>
                <a:spcPts val="0"/>
              </a:spcAft>
              <a:buClrTx/>
              <a:buNone/>
            </a:pPr>
            <a:r>
              <a:rPr lang="fr-CH" altLang="de-DE" sz="2400" dirty="0">
                <a:solidFill>
                  <a:srgbClr val="004992"/>
                </a:solidFill>
                <a:latin typeface="Calibri Light"/>
              </a:rPr>
              <a:t>Quelqu’un d’autre ou d’autres personnes?</a:t>
            </a:r>
          </a:p>
          <a:p>
            <a:pPr eaLnBrk="1" hangingPunct="1">
              <a:lnSpc>
                <a:spcPct val="105000"/>
              </a:lnSpc>
              <a:spcBef>
                <a:spcPts val="1999"/>
              </a:spcBef>
              <a:spcAft>
                <a:spcPts val="0"/>
              </a:spcAft>
              <a:buClrTx/>
              <a:buNone/>
            </a:pPr>
            <a:r>
              <a:rPr lang="fr-CH" altLang="de-DE" sz="2400" dirty="0">
                <a:solidFill>
                  <a:srgbClr val="004992"/>
                </a:solidFill>
                <a:latin typeface="Calibri Light"/>
              </a:rPr>
              <a:t>Les circonstances ou le hasard?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Le médecin vous informe que vous avez une tension trop haute.</a:t>
            </a:r>
            <a:endParaRPr lang="fr-CH" altLang="de-DE" sz="3600">
              <a:latin typeface="Calibri Light"/>
            </a:endParaRPr>
          </a:p>
        </p:txBody>
      </p:sp>
      <p:sp>
        <p:nvSpPr>
          <p:cNvPr id="48131" name="Rectangle 3"/>
          <p:cNvSpPr>
            <a:spLocks noGrp="1" noChangeArrowheads="1"/>
          </p:cNvSpPr>
          <p:nvPr>
            <p:ph idx="1"/>
          </p:nvPr>
        </p:nvSpPr>
        <p:spPr/>
        <p:txBody>
          <a:bodyPr/>
          <a:lstStyle/>
          <a:p>
            <a:pPr eaLnBrk="1" hangingPunct="1"/>
            <a:r>
              <a:rPr lang="fr-CH" altLang="de-DE" sz="2400" dirty="0">
                <a:solidFill>
                  <a:srgbClr val="004992"/>
                </a:solidFill>
                <a:latin typeface="Calibri Light"/>
              </a:rPr>
              <a:t>Pourquoi avez-vous la tension trop </a:t>
            </a:r>
            <a:r>
              <a:rPr lang="fr-CH" altLang="de-DE" sz="2400">
                <a:solidFill>
                  <a:srgbClr val="004992"/>
                </a:solidFill>
                <a:latin typeface="Calibri Light"/>
              </a:rPr>
              <a:t>haute?</a:t>
            </a:r>
          </a:p>
          <a:p>
            <a:pPr lvl="0" defTabSz="914400" fontAlgn="base"/>
            <a:r>
              <a:rPr lang="fr-CH" altLang="de-DE" sz="2400" dirty="0">
                <a:solidFill>
                  <a:srgbClr val="333333"/>
                </a:solidFill>
                <a:latin typeface="Calibri Light"/>
                <a:cs typeface="Times New Roman" panose="02020603050405020304" pitchFamily="18" charset="0"/>
              </a:rPr>
              <a:t>Quelle serait, selon vous, la raison principale de cet événement?</a:t>
            </a:r>
            <a:endParaRPr lang="fr-CH" altLang="de-DE" sz="2400" dirty="0">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45</a:t>
            </a:fld>
            <a:endParaRPr lang="de-DE" dirty="0"/>
          </a:p>
        </p:txBody>
      </p:sp>
      <p:pic>
        <p:nvPicPr>
          <p:cNvPr id="10"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r-CH" altLang="de-DE" sz="2400" dirty="0">
                <a:solidFill>
                  <a:srgbClr val="004992"/>
                </a:solidFill>
                <a:latin typeface="Calibri Light"/>
              </a:rPr>
              <a:t>Vous-m</a:t>
            </a:r>
            <a:r>
              <a:rPr lang="fr-CH" altLang="ja-JP" sz="2400" dirty="0">
                <a:solidFill>
                  <a:srgbClr val="004992"/>
                </a:solidFill>
                <a:latin typeface="Calibri Light"/>
                <a:ea typeface="ＭＳ Ｐゴシック" panose="020B0600070205080204" pitchFamily="34" charset="-128"/>
              </a:rPr>
              <a:t>ême</a:t>
            </a:r>
            <a:r>
              <a:rPr lang="fr-CH" altLang="de-DE" sz="2400" dirty="0">
                <a:solidFill>
                  <a:srgbClr val="004992"/>
                </a:solidFill>
                <a:latin typeface="Calibri Light"/>
              </a:rPr>
              <a:t>?</a:t>
            </a:r>
          </a:p>
          <a:p>
            <a:pPr eaLnBrk="1" hangingPunct="1">
              <a:lnSpc>
                <a:spcPct val="105000"/>
              </a:lnSpc>
              <a:spcBef>
                <a:spcPts val="1999"/>
              </a:spcBef>
              <a:spcAft>
                <a:spcPts val="0"/>
              </a:spcAft>
              <a:buClrTx/>
              <a:buNone/>
            </a:pPr>
            <a:r>
              <a:rPr lang="fr-CH" altLang="de-DE" sz="2400" dirty="0">
                <a:solidFill>
                  <a:srgbClr val="004992"/>
                </a:solidFill>
                <a:latin typeface="Calibri Light"/>
              </a:rPr>
              <a:t>Quelqu’un d’autre ou d’autres personnes?</a:t>
            </a:r>
          </a:p>
          <a:p>
            <a:pPr eaLnBrk="1" hangingPunct="1">
              <a:lnSpc>
                <a:spcPct val="105000"/>
              </a:lnSpc>
              <a:spcBef>
                <a:spcPts val="1999"/>
              </a:spcBef>
              <a:spcAft>
                <a:spcPts val="0"/>
              </a:spcAft>
              <a:buClrTx/>
              <a:buNone/>
            </a:pPr>
            <a:r>
              <a:rPr lang="fr-CH" altLang="de-DE" sz="2400" dirty="0">
                <a:solidFill>
                  <a:srgbClr val="004992"/>
                </a:solidFill>
                <a:latin typeface="Calibri Light"/>
              </a:rPr>
              <a:t>Les circonstances ou le hasard?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Un ami a refusé de vous aider pour un travail.</a:t>
            </a:r>
            <a:endParaRPr lang="fr-CH" altLang="de-DE" sz="3600">
              <a:latin typeface="Calibri Light"/>
            </a:endParaRPr>
          </a:p>
        </p:txBody>
      </p:sp>
      <p:sp>
        <p:nvSpPr>
          <p:cNvPr id="49155" name="Rectangle 3"/>
          <p:cNvSpPr>
            <a:spLocks noGrp="1" noChangeArrowheads="1"/>
          </p:cNvSpPr>
          <p:nvPr>
            <p:ph idx="1"/>
          </p:nvPr>
        </p:nvSpPr>
        <p:spPr/>
        <p:txBody>
          <a:bodyPr/>
          <a:lstStyle/>
          <a:p>
            <a:pPr eaLnBrk="1" hangingPunct="1"/>
            <a:r>
              <a:rPr lang="fr-CH" altLang="de-DE" sz="2400" dirty="0">
                <a:solidFill>
                  <a:srgbClr val="004992"/>
                </a:solidFill>
                <a:latin typeface="Calibri Light"/>
              </a:rPr>
              <a:t>Qu’est-ce qui a poussé votre ami à ne pas vous </a:t>
            </a:r>
            <a:r>
              <a:rPr lang="fr-CH" altLang="de-DE" sz="2400">
                <a:solidFill>
                  <a:srgbClr val="004992"/>
                </a:solidFill>
                <a:latin typeface="Calibri Light"/>
              </a:rPr>
              <a:t>aider?</a:t>
            </a:r>
          </a:p>
          <a:p>
            <a:pPr lvl="0" defTabSz="914400" fontAlgn="base"/>
            <a:r>
              <a:rPr lang="fr-CH" altLang="de-DE" sz="2400" dirty="0">
                <a:solidFill>
                  <a:srgbClr val="333333"/>
                </a:solidFill>
                <a:latin typeface="Calibri Light"/>
                <a:cs typeface="Times New Roman" panose="02020603050405020304" pitchFamily="18" charset="0"/>
              </a:rPr>
              <a:t>Quelle serait, selon vous, la raison principale de cet événement?</a:t>
            </a:r>
            <a:endParaRPr lang="fr-CH" altLang="de-DE" sz="2400" dirty="0">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46</a:t>
            </a:fld>
            <a:endParaRPr lang="de-DE" dirty="0"/>
          </a:p>
        </p:txBody>
      </p:sp>
      <p:pic>
        <p:nvPicPr>
          <p:cNvPr id="10" name="Picture 12"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l="786" t="534" r="684" b="938"/>
          <a:stretch/>
        </p:blipFill>
        <p:spPr bwMode="auto">
          <a:xfrm>
            <a:off x="9451975" y="4114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r-CH" altLang="de-DE" sz="2400" dirty="0">
                <a:solidFill>
                  <a:srgbClr val="004992"/>
                </a:solidFill>
                <a:latin typeface="Calibri Light"/>
              </a:rPr>
              <a:t>Vous-m</a:t>
            </a:r>
            <a:r>
              <a:rPr lang="fr-CH" altLang="ja-JP" sz="2400" dirty="0">
                <a:solidFill>
                  <a:srgbClr val="004992"/>
                </a:solidFill>
                <a:latin typeface="Calibri Light"/>
                <a:ea typeface="ＭＳ Ｐゴシック" panose="020B0600070205080204" pitchFamily="34" charset="-128"/>
              </a:rPr>
              <a:t>ême</a:t>
            </a:r>
            <a:r>
              <a:rPr lang="fr-CH" altLang="de-DE" sz="2400" dirty="0">
                <a:solidFill>
                  <a:srgbClr val="004992"/>
                </a:solidFill>
                <a:latin typeface="Calibri Light"/>
              </a:rPr>
              <a:t>?</a:t>
            </a:r>
          </a:p>
          <a:p>
            <a:pPr eaLnBrk="1" hangingPunct="1">
              <a:lnSpc>
                <a:spcPct val="105000"/>
              </a:lnSpc>
              <a:spcBef>
                <a:spcPts val="1999"/>
              </a:spcBef>
              <a:spcAft>
                <a:spcPts val="0"/>
              </a:spcAft>
              <a:buClrTx/>
              <a:buNone/>
            </a:pPr>
            <a:r>
              <a:rPr lang="fr-CH" altLang="de-DE" sz="2400" dirty="0">
                <a:solidFill>
                  <a:srgbClr val="004992"/>
                </a:solidFill>
                <a:latin typeface="Calibri Light"/>
              </a:rPr>
              <a:t>Quelqu’un d’autre ou d’autres personnes?</a:t>
            </a:r>
          </a:p>
          <a:p>
            <a:pPr eaLnBrk="1" hangingPunct="1">
              <a:lnSpc>
                <a:spcPct val="105000"/>
              </a:lnSpc>
              <a:spcBef>
                <a:spcPts val="1999"/>
              </a:spcBef>
              <a:spcAft>
                <a:spcPts val="0"/>
              </a:spcAft>
              <a:buClrTx/>
              <a:buNone/>
            </a:pPr>
            <a:r>
              <a:rPr lang="fr-CH" altLang="de-DE" sz="2400" dirty="0">
                <a:solidFill>
                  <a:srgbClr val="004992"/>
                </a:solidFill>
                <a:latin typeface="Calibri Light"/>
              </a:rPr>
              <a:t>Les circonstances ou le hasard?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Une amie vous a offert un cadeau.</a:t>
            </a:r>
            <a:endParaRPr lang="fr-CH" altLang="de-DE" sz="3600">
              <a:latin typeface="Calibri Light"/>
            </a:endParaRPr>
          </a:p>
        </p:txBody>
      </p:sp>
      <p:sp>
        <p:nvSpPr>
          <p:cNvPr id="50179" name="Rectangle 3"/>
          <p:cNvSpPr>
            <a:spLocks noGrp="1" noChangeArrowheads="1"/>
          </p:cNvSpPr>
          <p:nvPr>
            <p:ph idx="1"/>
          </p:nvPr>
        </p:nvSpPr>
        <p:spPr/>
        <p:txBody>
          <a:bodyPr/>
          <a:lstStyle/>
          <a:p>
            <a:pPr eaLnBrk="1" hangingPunct="1"/>
            <a:r>
              <a:rPr lang="fr-CH" altLang="de-DE" sz="2400" dirty="0">
                <a:solidFill>
                  <a:srgbClr val="004992"/>
                </a:solidFill>
                <a:latin typeface="Calibri Light"/>
              </a:rPr>
              <a:t>Qu’est-ce qui a amené votre amie à vous offrir un </a:t>
            </a:r>
            <a:r>
              <a:rPr lang="fr-CH" altLang="de-DE" sz="2400">
                <a:solidFill>
                  <a:srgbClr val="004992"/>
                </a:solidFill>
                <a:latin typeface="Calibri Light"/>
              </a:rPr>
              <a:t>cadeau?</a:t>
            </a:r>
          </a:p>
          <a:p>
            <a:pPr lvl="0" defTabSz="914400" fontAlgn="base"/>
            <a:r>
              <a:rPr lang="fr-CH" altLang="de-DE" sz="2400" dirty="0">
                <a:solidFill>
                  <a:srgbClr val="333333"/>
                </a:solidFill>
                <a:latin typeface="Calibri Light"/>
                <a:cs typeface="Times New Roman" panose="02020603050405020304" pitchFamily="18" charset="0"/>
              </a:rPr>
              <a:t>Quelle serait, selon vous, la raison principale de cet événement?</a:t>
            </a:r>
            <a:endParaRPr lang="fr-CH" altLang="de-DE" sz="2400" dirty="0">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47</a:t>
            </a:fld>
            <a:endParaRPr lang="de-DE" dirty="0"/>
          </a:p>
        </p:txBody>
      </p:sp>
      <p:pic>
        <p:nvPicPr>
          <p:cNvPr id="10"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29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r-CH" altLang="de-DE" sz="2400" dirty="0">
                <a:solidFill>
                  <a:srgbClr val="004992"/>
                </a:solidFill>
                <a:latin typeface="Calibri Light"/>
              </a:rPr>
              <a:t>Vous-m</a:t>
            </a:r>
            <a:r>
              <a:rPr lang="fr-CH" altLang="ja-JP" sz="2400" dirty="0">
                <a:solidFill>
                  <a:srgbClr val="004992"/>
                </a:solidFill>
                <a:latin typeface="Calibri Light"/>
                <a:ea typeface="ＭＳ Ｐゴシック" panose="020B0600070205080204" pitchFamily="34" charset="-128"/>
              </a:rPr>
              <a:t>ême</a:t>
            </a:r>
            <a:r>
              <a:rPr lang="fr-CH" altLang="de-DE" sz="2400" dirty="0">
                <a:solidFill>
                  <a:srgbClr val="004992"/>
                </a:solidFill>
                <a:latin typeface="Calibri Light"/>
              </a:rPr>
              <a:t>?</a:t>
            </a:r>
          </a:p>
          <a:p>
            <a:pPr eaLnBrk="1" hangingPunct="1">
              <a:lnSpc>
                <a:spcPct val="105000"/>
              </a:lnSpc>
              <a:spcBef>
                <a:spcPts val="1999"/>
              </a:spcBef>
              <a:spcAft>
                <a:spcPts val="0"/>
              </a:spcAft>
              <a:buClrTx/>
              <a:buNone/>
            </a:pPr>
            <a:r>
              <a:rPr lang="fr-CH" altLang="de-DE" sz="2400" dirty="0">
                <a:solidFill>
                  <a:srgbClr val="004992"/>
                </a:solidFill>
                <a:latin typeface="Calibri Light"/>
              </a:rPr>
              <a:t>Quelqu’un d’autre ou d’autres personnes?</a:t>
            </a:r>
          </a:p>
          <a:p>
            <a:pPr eaLnBrk="1" hangingPunct="1">
              <a:lnSpc>
                <a:spcPct val="105000"/>
              </a:lnSpc>
              <a:spcBef>
                <a:spcPts val="1999"/>
              </a:spcBef>
              <a:spcAft>
                <a:spcPts val="0"/>
              </a:spcAft>
              <a:buClrTx/>
              <a:buNone/>
            </a:pPr>
            <a:r>
              <a:rPr lang="fr-CH" altLang="de-DE" sz="2400" dirty="0">
                <a:solidFill>
                  <a:srgbClr val="004992"/>
                </a:solidFill>
                <a:latin typeface="Calibri Light"/>
              </a:rPr>
              <a:t>Les circonstances ou le hasard?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Un ami vous dit que vous êtes stupide.</a:t>
            </a:r>
            <a:endParaRPr lang="fr-CH" altLang="de-DE" sz="3600">
              <a:latin typeface="Calibri Light"/>
            </a:endParaRPr>
          </a:p>
        </p:txBody>
      </p:sp>
      <p:sp>
        <p:nvSpPr>
          <p:cNvPr id="51203" name="Rectangle 3"/>
          <p:cNvSpPr>
            <a:spLocks noGrp="1" noChangeArrowheads="1"/>
          </p:cNvSpPr>
          <p:nvPr>
            <p:ph idx="1"/>
          </p:nvPr>
        </p:nvSpPr>
        <p:spPr/>
        <p:txBody>
          <a:bodyPr/>
          <a:lstStyle/>
          <a:p>
            <a:pPr eaLnBrk="1" hangingPunct="1"/>
            <a:r>
              <a:rPr lang="fr-CH" altLang="de-DE" sz="2400" dirty="0">
                <a:solidFill>
                  <a:srgbClr val="004992"/>
                </a:solidFill>
                <a:latin typeface="Calibri Light"/>
              </a:rPr>
              <a:t>Qu’est-ce qui a amené votre ami à dire que vous êtes </a:t>
            </a:r>
            <a:r>
              <a:rPr lang="fr-CH" altLang="de-DE" sz="2400">
                <a:solidFill>
                  <a:srgbClr val="004992"/>
                </a:solidFill>
                <a:latin typeface="Calibri Light"/>
              </a:rPr>
              <a:t>stupide?</a:t>
            </a:r>
          </a:p>
          <a:p>
            <a:pPr lvl="0" defTabSz="914400" fontAlgn="base"/>
            <a:r>
              <a:rPr lang="fr-CH" altLang="de-DE" sz="2400" dirty="0">
                <a:solidFill>
                  <a:srgbClr val="333333"/>
                </a:solidFill>
                <a:latin typeface="Calibri Light"/>
                <a:cs typeface="Times New Roman" panose="02020603050405020304" pitchFamily="18" charset="0"/>
              </a:rPr>
              <a:t>Quelle serait, selon vous, la raison principale de cet événement?</a:t>
            </a:r>
            <a:endParaRPr lang="fr-CH" altLang="de-DE" sz="2400" dirty="0">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48</a:t>
            </a:fld>
            <a:endParaRPr lang="de-DE" dirty="0"/>
          </a:p>
        </p:txBody>
      </p:sp>
      <p:pic>
        <p:nvPicPr>
          <p:cNvPr id="10"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3093"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r-CH" altLang="de-DE" sz="2400" dirty="0">
                <a:solidFill>
                  <a:srgbClr val="004992"/>
                </a:solidFill>
                <a:latin typeface="Calibri Light"/>
              </a:rPr>
              <a:t>Vous-m</a:t>
            </a:r>
            <a:r>
              <a:rPr lang="fr-CH" altLang="ja-JP" sz="2400" dirty="0">
                <a:solidFill>
                  <a:srgbClr val="004992"/>
                </a:solidFill>
                <a:latin typeface="Calibri Light"/>
                <a:ea typeface="ＭＳ Ｐゴシック" panose="020B0600070205080204" pitchFamily="34" charset="-128"/>
              </a:rPr>
              <a:t>ême</a:t>
            </a:r>
            <a:r>
              <a:rPr lang="fr-CH" altLang="de-DE" sz="2400" dirty="0">
                <a:solidFill>
                  <a:srgbClr val="004992"/>
                </a:solidFill>
                <a:latin typeface="Calibri Light"/>
              </a:rPr>
              <a:t>?</a:t>
            </a:r>
          </a:p>
          <a:p>
            <a:pPr eaLnBrk="1" hangingPunct="1">
              <a:lnSpc>
                <a:spcPct val="105000"/>
              </a:lnSpc>
              <a:spcBef>
                <a:spcPts val="1999"/>
              </a:spcBef>
              <a:spcAft>
                <a:spcPts val="0"/>
              </a:spcAft>
              <a:buClrTx/>
              <a:buNone/>
            </a:pPr>
            <a:r>
              <a:rPr lang="fr-CH" altLang="de-DE" sz="2400" dirty="0">
                <a:solidFill>
                  <a:srgbClr val="004992"/>
                </a:solidFill>
                <a:latin typeface="Calibri Light"/>
              </a:rPr>
              <a:t>Quelqu’un d’autre ou d’autres personnes?</a:t>
            </a:r>
          </a:p>
          <a:p>
            <a:pPr eaLnBrk="1" hangingPunct="1">
              <a:lnSpc>
                <a:spcPct val="105000"/>
              </a:lnSpc>
              <a:spcBef>
                <a:spcPts val="1999"/>
              </a:spcBef>
              <a:spcAft>
                <a:spcPts val="0"/>
              </a:spcAft>
              <a:buClrTx/>
              <a:buNone/>
            </a:pPr>
            <a:r>
              <a:rPr lang="fr-CH" altLang="de-DE" sz="2400" dirty="0">
                <a:solidFill>
                  <a:srgbClr val="004992"/>
                </a:solidFill>
                <a:latin typeface="Calibri Light"/>
              </a:rPr>
              <a:t>Les circonstances ou le hasard?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Le bébé de votre voisine commence à pleurer au moment où vous le prenez dans vos bras.</a:t>
            </a:r>
            <a:endParaRPr lang="fr-CH" altLang="de-DE" sz="3600">
              <a:latin typeface="Calibri Light"/>
            </a:endParaRPr>
          </a:p>
        </p:txBody>
      </p:sp>
      <p:sp>
        <p:nvSpPr>
          <p:cNvPr id="52227" name="Rectangle 3"/>
          <p:cNvSpPr>
            <a:spLocks noGrp="1" noChangeArrowheads="1"/>
          </p:cNvSpPr>
          <p:nvPr>
            <p:ph idx="1"/>
          </p:nvPr>
        </p:nvSpPr>
        <p:spPr/>
        <p:txBody>
          <a:bodyPr/>
          <a:lstStyle/>
          <a:p>
            <a:pPr eaLnBrk="1" hangingPunct="1"/>
            <a:r>
              <a:rPr lang="fr-CH" altLang="de-DE" sz="2400" dirty="0">
                <a:solidFill>
                  <a:srgbClr val="004992"/>
                </a:solidFill>
                <a:latin typeface="Calibri Light"/>
              </a:rPr>
              <a:t>Pourquoi le bébé se met-il à </a:t>
            </a:r>
            <a:r>
              <a:rPr lang="fr-CH" altLang="de-DE" sz="2400">
                <a:solidFill>
                  <a:srgbClr val="004992"/>
                </a:solidFill>
                <a:latin typeface="Calibri Light"/>
              </a:rPr>
              <a:t>pleurer?</a:t>
            </a:r>
          </a:p>
          <a:p>
            <a:pPr lvl="0" defTabSz="914400" fontAlgn="base"/>
            <a:r>
              <a:rPr lang="fr-CH" altLang="de-DE" sz="2400" dirty="0">
                <a:solidFill>
                  <a:srgbClr val="333333"/>
                </a:solidFill>
                <a:latin typeface="Calibri Light"/>
                <a:cs typeface="Times New Roman" panose="02020603050405020304" pitchFamily="18" charset="0"/>
              </a:rPr>
              <a:t>Quelle serait, selon vous, la raison principale de cet événement?</a:t>
            </a:r>
            <a:endParaRPr lang="fr-CH" altLang="de-DE" sz="2400" dirty="0">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49</a:t>
            </a:fld>
            <a:endParaRPr lang="de-DE" dirty="0"/>
          </a:p>
        </p:txBody>
      </p:sp>
      <p:pic>
        <p:nvPicPr>
          <p:cNvPr id="10" name="Picture 8"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956"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r-CH" altLang="de-DE" sz="2400" dirty="0">
                <a:solidFill>
                  <a:srgbClr val="004992"/>
                </a:solidFill>
                <a:latin typeface="Calibri Light"/>
              </a:rPr>
              <a:t>Vous-m</a:t>
            </a:r>
            <a:r>
              <a:rPr lang="fr-CH" altLang="ja-JP" sz="2400" dirty="0">
                <a:solidFill>
                  <a:srgbClr val="004992"/>
                </a:solidFill>
                <a:latin typeface="Calibri Light"/>
                <a:ea typeface="ＭＳ Ｐゴシック" panose="020B0600070205080204" pitchFamily="34" charset="-128"/>
              </a:rPr>
              <a:t>ême</a:t>
            </a:r>
            <a:r>
              <a:rPr lang="fr-CH" altLang="de-DE" sz="2400" dirty="0">
                <a:solidFill>
                  <a:srgbClr val="004992"/>
                </a:solidFill>
                <a:latin typeface="Calibri Light"/>
              </a:rPr>
              <a:t>?</a:t>
            </a:r>
          </a:p>
          <a:p>
            <a:pPr eaLnBrk="1" hangingPunct="1">
              <a:lnSpc>
                <a:spcPct val="105000"/>
              </a:lnSpc>
              <a:spcBef>
                <a:spcPts val="1999"/>
              </a:spcBef>
              <a:spcAft>
                <a:spcPts val="0"/>
              </a:spcAft>
              <a:buClrTx/>
              <a:buNone/>
            </a:pPr>
            <a:r>
              <a:rPr lang="fr-CH" altLang="de-DE" sz="2400" dirty="0">
                <a:solidFill>
                  <a:srgbClr val="004992"/>
                </a:solidFill>
                <a:latin typeface="Calibri Light"/>
              </a:rPr>
              <a:t>Quelqu’un d’autre ou d’autres personnes?</a:t>
            </a:r>
          </a:p>
          <a:p>
            <a:pPr eaLnBrk="1" hangingPunct="1">
              <a:lnSpc>
                <a:spcPct val="105000"/>
              </a:lnSpc>
              <a:spcBef>
                <a:spcPts val="1999"/>
              </a:spcBef>
              <a:spcAft>
                <a:spcPts val="0"/>
              </a:spcAft>
              <a:buClrTx/>
              <a:buNone/>
            </a:pPr>
            <a:r>
              <a:rPr lang="fr-CH" altLang="de-DE" sz="2400" dirty="0">
                <a:solidFill>
                  <a:srgbClr val="004992"/>
                </a:solidFill>
                <a:latin typeface="Calibri Light"/>
              </a:rPr>
              <a:t>Les circonstances ou le hasard?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Une connaissance vous dit qu’elle vous méprise.</a:t>
            </a:r>
            <a:endParaRPr lang="fr-CH" altLang="de-DE" sz="3600">
              <a:latin typeface="Calibri Light"/>
            </a:endParaRPr>
          </a:p>
        </p:txBody>
      </p:sp>
      <p:sp>
        <p:nvSpPr>
          <p:cNvPr id="53251" name="Rectangle 3"/>
          <p:cNvSpPr>
            <a:spLocks noGrp="1" noChangeArrowheads="1"/>
          </p:cNvSpPr>
          <p:nvPr>
            <p:ph idx="1"/>
          </p:nvPr>
        </p:nvSpPr>
        <p:spPr/>
        <p:txBody>
          <a:bodyPr/>
          <a:lstStyle/>
          <a:p>
            <a:pPr eaLnBrk="1" hangingPunct="1"/>
            <a:r>
              <a:rPr lang="fr-CH" altLang="de-DE" sz="2400" dirty="0">
                <a:solidFill>
                  <a:srgbClr val="004992"/>
                </a:solidFill>
                <a:latin typeface="Calibri Light"/>
              </a:rPr>
              <a:t>Qu’est-ce qui a amené cette personne à vous </a:t>
            </a:r>
            <a:r>
              <a:rPr lang="fr-CH" altLang="de-DE" sz="2400">
                <a:solidFill>
                  <a:srgbClr val="004992"/>
                </a:solidFill>
                <a:latin typeface="Calibri Light"/>
              </a:rPr>
              <a:t>mépriser?</a:t>
            </a:r>
          </a:p>
          <a:p>
            <a:pPr lvl="0" defTabSz="914400" fontAlgn="base"/>
            <a:r>
              <a:rPr lang="fr-CH" altLang="de-DE" sz="2400" dirty="0">
                <a:solidFill>
                  <a:srgbClr val="333333"/>
                </a:solidFill>
                <a:latin typeface="Calibri Light"/>
                <a:cs typeface="Times New Roman" panose="02020603050405020304" pitchFamily="18" charset="0"/>
              </a:rPr>
              <a:t>Quelle serait, selon vous, la raison principale de cet événement?</a:t>
            </a:r>
            <a:endParaRPr lang="fr-CH" altLang="de-DE" sz="2400" dirty="0">
              <a:latin typeface="Calibri Light"/>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50</a:t>
            </a:fld>
            <a:endParaRPr lang="de-DE" dirty="0"/>
          </a:p>
        </p:txBody>
      </p:sp>
      <p:pic>
        <p:nvPicPr>
          <p:cNvPr id="10"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2"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r-CH" altLang="de-DE" sz="2400" dirty="0">
                <a:solidFill>
                  <a:srgbClr val="004992"/>
                </a:solidFill>
                <a:latin typeface="Calibri Light"/>
              </a:rPr>
              <a:t>Vous-m</a:t>
            </a:r>
            <a:r>
              <a:rPr lang="fr-CH" altLang="ja-JP" sz="2400" dirty="0">
                <a:solidFill>
                  <a:srgbClr val="004992"/>
                </a:solidFill>
                <a:latin typeface="Calibri Light"/>
                <a:ea typeface="ＭＳ Ｐゴシック" panose="020B0600070205080204" pitchFamily="34" charset="-128"/>
              </a:rPr>
              <a:t>ême</a:t>
            </a:r>
            <a:r>
              <a:rPr lang="fr-CH" altLang="de-DE" sz="2400" dirty="0">
                <a:solidFill>
                  <a:srgbClr val="004992"/>
                </a:solidFill>
                <a:latin typeface="Calibri Light"/>
              </a:rPr>
              <a:t>?</a:t>
            </a:r>
          </a:p>
          <a:p>
            <a:pPr eaLnBrk="1" hangingPunct="1">
              <a:lnSpc>
                <a:spcPct val="105000"/>
              </a:lnSpc>
              <a:spcBef>
                <a:spcPts val="1999"/>
              </a:spcBef>
              <a:spcAft>
                <a:spcPts val="0"/>
              </a:spcAft>
              <a:buClrTx/>
              <a:buNone/>
            </a:pPr>
            <a:r>
              <a:rPr lang="fr-CH" altLang="de-DE" sz="2400" dirty="0">
                <a:solidFill>
                  <a:srgbClr val="004992"/>
                </a:solidFill>
                <a:latin typeface="Calibri Light"/>
              </a:rPr>
              <a:t>Quelqu’un d’autre ou d’autres personnes?</a:t>
            </a:r>
          </a:p>
          <a:p>
            <a:pPr eaLnBrk="1" hangingPunct="1">
              <a:lnSpc>
                <a:spcPct val="105000"/>
              </a:lnSpc>
              <a:spcBef>
                <a:spcPts val="1999"/>
              </a:spcBef>
              <a:spcAft>
                <a:spcPts val="0"/>
              </a:spcAft>
              <a:buClrTx/>
              <a:buNone/>
            </a:pPr>
            <a:r>
              <a:rPr lang="fr-CH" altLang="de-DE" sz="2400" dirty="0">
                <a:solidFill>
                  <a:srgbClr val="004992"/>
                </a:solidFill>
                <a:latin typeface="Calibri Light"/>
              </a:rPr>
              <a:t>Les circonstances ou le hasard?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solidFill>
                  <a:srgbClr val="004992"/>
                </a:solidFill>
                <a:latin typeface="Calibri Light"/>
              </a:rPr>
              <a:t>Généraliser à la vie quotidienne</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r>
              <a:rPr lang="fr-CH" altLang="de-DE" sz="2400" b="1" dirty="0">
                <a:solidFill>
                  <a:srgbClr val="333333"/>
                </a:solidFill>
                <a:latin typeface="Calibri Light"/>
                <a:cs typeface="Times New Roman" panose="02020603050405020304" pitchFamily="18" charset="0"/>
              </a:rPr>
              <a:t>Objectifs d’apprentissage:</a:t>
            </a:r>
          </a:p>
          <a:p>
            <a:pPr marL="342900" lvl="0" indent="-342900" defTabSz="914400" fontAlgn="base">
              <a:buClr>
                <a:srgbClr val="000000"/>
              </a:buClr>
              <a:buFont typeface="WingDings"/>
              <a:buChar char=""/>
            </a:pPr>
            <a:r>
              <a:rPr lang="fr-CH" altLang="de-DE" sz="2400" dirty="0">
                <a:solidFill>
                  <a:srgbClr val="333333"/>
                </a:solidFill>
                <a:latin typeface="Calibri Light"/>
                <a:cs typeface="Times New Roman" panose="02020603050405020304" pitchFamily="18" charset="0"/>
              </a:rPr>
              <a:t>Considérez toujours les différents facteurs possibles qui auraient pu contribuer à l’issue d’un événement spécifique (par ex. vous-m</a:t>
            </a:r>
            <a:r>
              <a:rPr lang="fr-CH" altLang="ja-JP" sz="2400" dirty="0">
                <a:solidFill>
                  <a:srgbClr val="333333"/>
                </a:solidFill>
                <a:latin typeface="Calibri Light"/>
                <a:ea typeface="ＭＳ Ｐゴシック" panose="020B0600070205080204" pitchFamily="34" charset="-128"/>
                <a:cs typeface="Times New Roman" panose="02020603050405020304" pitchFamily="18" charset="0"/>
              </a:rPr>
              <a:t>ême</a:t>
            </a:r>
            <a:r>
              <a:rPr lang="fr-CH" altLang="de-DE" sz="2400" dirty="0">
                <a:solidFill>
                  <a:srgbClr val="333333"/>
                </a:solidFill>
                <a:latin typeface="Calibri Light"/>
                <a:cs typeface="Times New Roman" panose="02020603050405020304" pitchFamily="18" charset="0"/>
              </a:rPr>
              <a:t>/les autres/les circonstances).</a:t>
            </a:r>
          </a:p>
        </p:txBody>
      </p:sp>
      <p:sp>
        <p:nvSpPr>
          <p:cNvPr id="3" name="Footer Placeholder 2"/>
          <p:cNvSpPr>
            <a:spLocks noGrp="1"/>
          </p:cNvSpPr>
          <p:nvPr>
            <p:ph type="ftr" sz="quarter" idx="11"/>
          </p:nvPr>
        </p:nvSpPr>
        <p:spPr/>
        <p:txBody>
          <a:bodyPr/>
          <a:lstStyle/>
          <a:p>
            <a:r>
              <a:rPr lang="fr-FR"/>
              <a:t>Entraînement métacognitifs 1 – Style d'attribution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51</a:t>
            </a:fld>
            <a:endParaRPr lang="de-DE"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solidFill>
                  <a:srgbClr val="004992"/>
                </a:solidFill>
                <a:latin typeface="Calibri Light"/>
              </a:rPr>
              <a:t>Généraliser à la vie quotidienne</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r>
              <a:rPr lang="fr-CH" altLang="de-DE" sz="2400" b="1" dirty="0">
                <a:solidFill>
                  <a:srgbClr val="333333"/>
                </a:solidFill>
                <a:latin typeface="Calibri Light"/>
                <a:cs typeface="Times New Roman" panose="02020603050405020304" pitchFamily="18" charset="0"/>
              </a:rPr>
              <a:t>Objectifs d’apprentissage:</a:t>
            </a:r>
          </a:p>
          <a:p>
            <a:pPr marL="342900" lvl="0" indent="-342900" defTabSz="914400" fontAlgn="base">
              <a:buClr>
                <a:srgbClr val="000000"/>
              </a:buClr>
              <a:buFont typeface="WingDings"/>
              <a:buChar char=""/>
            </a:pPr>
            <a:r>
              <a:rPr lang="fr-CH" altLang="de-DE" sz="2400" dirty="0">
                <a:solidFill>
                  <a:srgbClr val="333333"/>
                </a:solidFill>
                <a:latin typeface="Calibri Light"/>
                <a:cs typeface="Times New Roman" panose="02020603050405020304" pitchFamily="18" charset="0"/>
              </a:rPr>
              <a:t>Considérez toujours les différents facteurs possibles qui auraient pu contribuer à l’issue d’un événement spécifique (par ex. vous-m</a:t>
            </a:r>
            <a:r>
              <a:rPr lang="fr-CH" altLang="ja-JP" sz="2400" dirty="0">
                <a:solidFill>
                  <a:srgbClr val="333333"/>
                </a:solidFill>
                <a:latin typeface="Calibri Light"/>
                <a:ea typeface="ＭＳ Ｐゴシック" panose="020B0600070205080204" pitchFamily="34" charset="-128"/>
                <a:cs typeface="Times New Roman" panose="02020603050405020304" pitchFamily="18" charset="0"/>
              </a:rPr>
              <a:t>ême</a:t>
            </a:r>
            <a:r>
              <a:rPr lang="fr-CH" altLang="de-DE" sz="2400" dirty="0">
                <a:solidFill>
                  <a:srgbClr val="333333"/>
                </a:solidFill>
                <a:latin typeface="Calibri Light"/>
                <a:cs typeface="Times New Roman" panose="02020603050405020304" pitchFamily="18" charset="0"/>
              </a:rPr>
              <a:t>/les autres/les circonstances).</a:t>
            </a:r>
          </a:p>
          <a:p>
            <a:pPr marL="342900" lvl="0" indent="-342900" defTabSz="914400" fontAlgn="base">
              <a:buClr>
                <a:srgbClr val="000000"/>
              </a:buClr>
              <a:buFont typeface="WingDings"/>
              <a:buChar char=""/>
            </a:pPr>
            <a:r>
              <a:rPr lang="fr-CH" altLang="de-DE" sz="2400" dirty="0">
                <a:solidFill>
                  <a:srgbClr val="333333"/>
                </a:solidFill>
                <a:latin typeface="Calibri Light"/>
                <a:cs typeface="Times New Roman" panose="02020603050405020304" pitchFamily="18" charset="0"/>
              </a:rPr>
              <a:t>Nous devrions essayer d’</a:t>
            </a:r>
            <a:r>
              <a:rPr lang="fr-CH" altLang="ja-JP" sz="2400" dirty="0">
                <a:solidFill>
                  <a:srgbClr val="333333"/>
                </a:solidFill>
                <a:latin typeface="Calibri Light"/>
                <a:ea typeface="ＭＳ Ｐゴシック" panose="020B0600070205080204" pitchFamily="34" charset="-128"/>
                <a:cs typeface="Times New Roman" panose="02020603050405020304" pitchFamily="18" charset="0"/>
              </a:rPr>
              <a:t>être aussi réalistes que possible dans la vie quotidienne:</a:t>
            </a:r>
            <a:r>
              <a:rPr lang="fr-CH" altLang="de-DE" sz="2400" dirty="0">
                <a:solidFill>
                  <a:srgbClr val="333333"/>
                </a:solidFill>
                <a:latin typeface="Calibri Light"/>
                <a:cs typeface="Times New Roman" panose="02020603050405020304" pitchFamily="18" charset="0"/>
              </a:rPr>
              <a:t> il n’est pas justifié d’attribuer toujours la faute aux autres, de m</a:t>
            </a:r>
            <a:r>
              <a:rPr lang="fr-CH" altLang="ja-JP" sz="2400" dirty="0">
                <a:solidFill>
                  <a:srgbClr val="333333"/>
                </a:solidFill>
                <a:latin typeface="Calibri Light"/>
                <a:ea typeface="ＭＳ Ｐゴシック" panose="020B0600070205080204" pitchFamily="34" charset="-128"/>
                <a:cs typeface="Times New Roman" panose="02020603050405020304" pitchFamily="18" charset="0"/>
              </a:rPr>
              <a:t>ême, ce n’est pas toujours de notre faute quand les choses se passent mal.</a:t>
            </a:r>
            <a:endParaRPr lang="fr-CH" altLang="de-DE" sz="2400" dirty="0">
              <a:solidFill>
                <a:srgbClr val="336699"/>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r>
              <a:rPr lang="fr-FR"/>
              <a:t>Entraînement métacognitifs 1 – Style d'attribution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52</a:t>
            </a:fld>
            <a:endParaRPr lang="de-DE" dirty="0"/>
          </a:p>
        </p:txBody>
      </p:sp>
    </p:spTree>
    <p:extLst>
      <p:ext uri="{BB962C8B-B14F-4D97-AF65-F5344CB8AC3E}">
        <p14:creationId xmlns:p14="http://schemas.microsoft.com/office/powerpoint/2010/main" val="11711370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solidFill>
                  <a:srgbClr val="004992"/>
                </a:solidFill>
                <a:latin typeface="Calibri Light"/>
              </a:rPr>
              <a:t>Généraliser à la vie quotidienne</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r>
              <a:rPr lang="fr-CH" altLang="de-DE" sz="2400" b="1" dirty="0">
                <a:solidFill>
                  <a:srgbClr val="333333"/>
                </a:solidFill>
                <a:latin typeface="Calibri Light"/>
                <a:cs typeface="Times New Roman" panose="02020603050405020304" pitchFamily="18" charset="0"/>
              </a:rPr>
              <a:t>Objectifs d’apprentissage:</a:t>
            </a:r>
          </a:p>
          <a:p>
            <a:pPr marL="342900" lvl="0" indent="-342900" defTabSz="914400" fontAlgn="base">
              <a:buClr>
                <a:srgbClr val="000000"/>
              </a:buClr>
              <a:buFont typeface="WingDings"/>
              <a:buChar char=""/>
            </a:pPr>
            <a:r>
              <a:rPr lang="fr-CH" altLang="de-DE" sz="2400" dirty="0">
                <a:solidFill>
                  <a:srgbClr val="333333"/>
                </a:solidFill>
                <a:latin typeface="Calibri Light"/>
                <a:cs typeface="Times New Roman" panose="02020603050405020304" pitchFamily="18" charset="0"/>
              </a:rPr>
              <a:t>Considérez toujours les différents facteurs possibles qui auraient pu contribuer à l’issue d’un événement spécifique (par ex. vous-m</a:t>
            </a:r>
            <a:r>
              <a:rPr lang="fr-CH" altLang="ja-JP" sz="2400" dirty="0">
                <a:solidFill>
                  <a:srgbClr val="333333"/>
                </a:solidFill>
                <a:latin typeface="Calibri Light"/>
                <a:ea typeface="ＭＳ Ｐゴシック" panose="020B0600070205080204" pitchFamily="34" charset="-128"/>
                <a:cs typeface="Times New Roman" panose="02020603050405020304" pitchFamily="18" charset="0"/>
              </a:rPr>
              <a:t>ême</a:t>
            </a:r>
            <a:r>
              <a:rPr lang="fr-CH" altLang="de-DE" sz="2400" dirty="0">
                <a:solidFill>
                  <a:srgbClr val="333333"/>
                </a:solidFill>
                <a:latin typeface="Calibri Light"/>
                <a:cs typeface="Times New Roman" panose="02020603050405020304" pitchFamily="18" charset="0"/>
              </a:rPr>
              <a:t>/les autres/les circonstances).</a:t>
            </a:r>
          </a:p>
          <a:p>
            <a:pPr marL="342900" lvl="0" indent="-342900" defTabSz="914400" fontAlgn="base">
              <a:buClr>
                <a:srgbClr val="000000"/>
              </a:buClr>
              <a:buFont typeface="WingDings"/>
              <a:buChar char=""/>
            </a:pPr>
            <a:r>
              <a:rPr lang="fr-CH" altLang="de-DE" sz="2400" dirty="0">
                <a:solidFill>
                  <a:srgbClr val="333333"/>
                </a:solidFill>
                <a:latin typeface="Calibri Light"/>
                <a:cs typeface="Times New Roman" panose="02020603050405020304" pitchFamily="18" charset="0"/>
              </a:rPr>
              <a:t>Nous devrions essayer d’</a:t>
            </a:r>
            <a:r>
              <a:rPr lang="fr-CH" altLang="ja-JP" sz="2400" dirty="0">
                <a:solidFill>
                  <a:srgbClr val="333333"/>
                </a:solidFill>
                <a:latin typeface="Calibri Light"/>
                <a:ea typeface="ＭＳ Ｐゴシック" panose="020B0600070205080204" pitchFamily="34" charset="-128"/>
                <a:cs typeface="Times New Roman" panose="02020603050405020304" pitchFamily="18" charset="0"/>
              </a:rPr>
              <a:t>être aussi réalistes que possible dans la vie quotidienne:</a:t>
            </a:r>
            <a:r>
              <a:rPr lang="fr-CH" altLang="de-DE" sz="2400" dirty="0">
                <a:solidFill>
                  <a:srgbClr val="333333"/>
                </a:solidFill>
                <a:latin typeface="Calibri Light"/>
                <a:cs typeface="Times New Roman" panose="02020603050405020304" pitchFamily="18" charset="0"/>
              </a:rPr>
              <a:t> il n’est pas justifié d’attribuer toujours la faute aux autres, de m</a:t>
            </a:r>
            <a:r>
              <a:rPr lang="fr-CH" altLang="ja-JP" sz="2400" dirty="0">
                <a:solidFill>
                  <a:srgbClr val="333333"/>
                </a:solidFill>
                <a:latin typeface="Calibri Light"/>
                <a:ea typeface="ＭＳ Ｐゴシック" panose="020B0600070205080204" pitchFamily="34" charset="-128"/>
                <a:cs typeface="Times New Roman" panose="02020603050405020304" pitchFamily="18" charset="0"/>
              </a:rPr>
              <a:t>ême, ce n’est pas toujours de notre faute quand les choses se passent mal.</a:t>
            </a:r>
            <a:endParaRPr lang="fr-CH" altLang="de-DE" sz="2400" dirty="0">
              <a:solidFill>
                <a:srgbClr val="336699"/>
              </a:solidFill>
              <a:latin typeface="Calibri Light"/>
              <a:cs typeface="Times New Roman" panose="02020603050405020304" pitchFamily="18" charset="0"/>
            </a:endParaRPr>
          </a:p>
          <a:p>
            <a:pPr marL="342900" lvl="0" indent="-342900" defTabSz="914400" fontAlgn="base">
              <a:buClr>
                <a:srgbClr val="000000"/>
              </a:buClr>
              <a:buFont typeface="WingDings"/>
              <a:buChar char=""/>
            </a:pPr>
            <a:r>
              <a:rPr lang="fr-CH" altLang="de-DE" sz="2400" dirty="0">
                <a:solidFill>
                  <a:srgbClr val="333333"/>
                </a:solidFill>
                <a:latin typeface="Calibri Light"/>
                <a:cs typeface="Times New Roman" panose="02020603050405020304" pitchFamily="18" charset="0"/>
              </a:rPr>
              <a:t>La plupart du temps, il y a des facteurs multiples qui entrent en jeu et contribuent à un événement.</a:t>
            </a:r>
            <a:endParaRPr lang="en-US" sz="2400" dirty="0">
              <a:latin typeface="Calibri Light"/>
            </a:endParaRPr>
          </a:p>
        </p:txBody>
      </p:sp>
      <p:sp>
        <p:nvSpPr>
          <p:cNvPr id="3" name="Footer Placeholder 2"/>
          <p:cNvSpPr>
            <a:spLocks noGrp="1"/>
          </p:cNvSpPr>
          <p:nvPr>
            <p:ph type="ftr" sz="quarter" idx="11"/>
          </p:nvPr>
        </p:nvSpPr>
        <p:spPr/>
        <p:txBody>
          <a:bodyPr/>
          <a:lstStyle/>
          <a:p>
            <a:r>
              <a:rPr lang="fr-FR"/>
              <a:t>Entraînement métacognitifs 1 – Style d'attribution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53</a:t>
            </a:fld>
            <a:endParaRPr lang="de-DE" dirty="0"/>
          </a:p>
        </p:txBody>
      </p:sp>
    </p:spTree>
    <p:extLst>
      <p:ext uri="{BB962C8B-B14F-4D97-AF65-F5344CB8AC3E}">
        <p14:creationId xmlns:p14="http://schemas.microsoft.com/office/powerpoint/2010/main" val="39548953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solidFill>
                  <a:srgbClr val="004992"/>
                </a:solidFill>
                <a:latin typeface="Calibri Light"/>
              </a:rPr>
              <a:t>Quel est le lien avec la psychose?</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r>
              <a:rPr lang="fr-CH" altLang="de-DE" sz="2400" dirty="0">
                <a:solidFill>
                  <a:srgbClr val="333333"/>
                </a:solidFill>
                <a:latin typeface="Calibri Light"/>
                <a:cs typeface="Times New Roman" panose="02020603050405020304" pitchFamily="18" charset="0"/>
              </a:rPr>
              <a:t>Beaucoup de personnes souffrant d’une psychose (mais pas toutes!) tendent à expliquer les événements complexes par une seule raison. Parfois, d</a:t>
            </a:r>
            <a:r>
              <a:rPr lang="fr-CH" altLang="ja-JP" sz="2400" dirty="0">
                <a:solidFill>
                  <a:srgbClr val="333333"/>
                </a:solidFill>
                <a:latin typeface="Calibri Light"/>
                <a:ea typeface="ＭＳ Ｐゴシック" panose="020B0600070205080204" pitchFamily="34" charset="-128"/>
                <a:cs typeface="Times New Roman" panose="02020603050405020304" pitchFamily="18" charset="0"/>
              </a:rPr>
              <a:t>’autres gens sont accusés d’être la seule cause de nos échecs.</a:t>
            </a:r>
          </a:p>
          <a:p>
            <a:pPr lvl="0" defTabSz="914400" fontAlgn="base"/>
            <a:r>
              <a:rPr lang="fr-CH" altLang="de-DE" sz="2400" dirty="0">
                <a:solidFill>
                  <a:srgbClr val="004992"/>
                </a:solidFill>
                <a:latin typeface="Calibri Light"/>
                <a:cs typeface="Times New Roman" panose="02020603050405020304" pitchFamily="18" charset="0"/>
              </a:rPr>
              <a:t>Exemple I: </a:t>
            </a:r>
            <a:r>
              <a:rPr lang="fr-CH" altLang="de-DE" sz="2400" dirty="0">
                <a:solidFill>
                  <a:srgbClr val="333333"/>
                </a:solidFill>
                <a:latin typeface="Calibri Light"/>
                <a:cs typeface="Times New Roman" panose="02020603050405020304" pitchFamily="18" charset="0"/>
              </a:rPr>
              <a:t>Clara tombe souvent.</a:t>
            </a:r>
          </a:p>
          <a:p>
            <a:pPr lvl="0" defTabSz="914400" fontAlgn="base"/>
            <a:r>
              <a:rPr lang="fr-CH" altLang="de-DE" sz="2400" dirty="0">
                <a:solidFill>
                  <a:srgbClr val="004992"/>
                </a:solidFill>
                <a:latin typeface="Calibri Light"/>
                <a:cs typeface="Times New Roman" panose="02020603050405020304" pitchFamily="18" charset="0"/>
              </a:rPr>
              <a:t>Son interprétation: </a:t>
            </a:r>
            <a:r>
              <a:rPr lang="fr-CH" altLang="de-DE" sz="2400" dirty="0">
                <a:solidFill>
                  <a:srgbClr val="333333"/>
                </a:solidFill>
                <a:latin typeface="Calibri Light"/>
                <a:cs typeface="Times New Roman" panose="02020603050405020304" pitchFamily="18" charset="0"/>
              </a:rPr>
              <a:t>son oncle provoque cela par l’envoi d’impulsions via des électrodes dans son cerveau.</a:t>
            </a:r>
          </a:p>
          <a:p>
            <a:pPr lvl="0" defTabSz="914400" fontAlgn="base"/>
            <a:r>
              <a:rPr lang="fr-CH" altLang="de-DE" sz="2400" dirty="0">
                <a:solidFill>
                  <a:srgbClr val="004992"/>
                </a:solidFill>
                <a:latin typeface="Calibri Light"/>
                <a:cs typeface="Times New Roman" panose="02020603050405020304" pitchFamily="18" charset="0"/>
              </a:rPr>
              <a:t>Explication alternative: </a:t>
            </a:r>
            <a:r>
              <a:rPr lang="fr-FR" altLang="de-DE" sz="2400" dirty="0">
                <a:solidFill>
                  <a:srgbClr val="000000"/>
                </a:solidFill>
                <a:latin typeface="Calibri Light"/>
                <a:cs typeface="Times New Roman" panose="02020603050405020304" pitchFamily="18" charset="0"/>
              </a:rPr>
              <a:t>Elle a une infection de l’oreille qui affecte son sens de l’équilibre. En plus, ça fait des semaines qu’il pleut et les rues étaient très glissantes.</a:t>
            </a:r>
            <a:endParaRPr lang="en-US" sz="2400" dirty="0">
              <a:latin typeface="Calibri Light"/>
            </a:endParaRPr>
          </a:p>
        </p:txBody>
      </p:sp>
      <p:sp>
        <p:nvSpPr>
          <p:cNvPr id="3" name="Footer Placeholder 2"/>
          <p:cNvSpPr>
            <a:spLocks noGrp="1"/>
          </p:cNvSpPr>
          <p:nvPr>
            <p:ph type="ftr" sz="quarter" idx="11"/>
          </p:nvPr>
        </p:nvSpPr>
        <p:spPr/>
        <p:txBody>
          <a:bodyPr/>
          <a:lstStyle/>
          <a:p>
            <a:r>
              <a:rPr lang="fr-FR"/>
              <a:t>Entraînement métacognitifs 1 – Style d'attribution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54</a:t>
            </a:fld>
            <a:endParaRPr lang="de-DE"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solidFill>
                  <a:srgbClr val="004992"/>
                </a:solidFill>
                <a:latin typeface="Calibri Light"/>
              </a:rPr>
              <a:t>Quel est le lien avec la psychose?</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r>
              <a:rPr lang="fr-CH" altLang="de-DE" sz="2400" dirty="0">
                <a:solidFill>
                  <a:srgbClr val="333333"/>
                </a:solidFill>
                <a:latin typeface="Calibri Light"/>
                <a:cs typeface="Times New Roman" panose="02020603050405020304" pitchFamily="18" charset="0"/>
              </a:rPr>
              <a:t>Parfois, d’autres personnes portent une responsabilité partielle, mais des facteurs additionnels importants doivent </a:t>
            </a:r>
            <a:r>
              <a:rPr lang="fr-CH" altLang="ja-JP" sz="2400" dirty="0">
                <a:solidFill>
                  <a:srgbClr val="333333"/>
                </a:solidFill>
                <a:latin typeface="Calibri Light"/>
                <a:ea typeface="ＭＳ Ｐゴシック" panose="020B0600070205080204" pitchFamily="34" charset="-128"/>
                <a:cs typeface="Times New Roman" panose="02020603050405020304" pitchFamily="18" charset="0"/>
              </a:rPr>
              <a:t>être pris en compte pour expliquer l’événement.</a:t>
            </a:r>
          </a:p>
          <a:p>
            <a:pPr lvl="0" defTabSz="914400" fontAlgn="base"/>
            <a:r>
              <a:rPr lang="fr-CH" altLang="de-DE" sz="2400" dirty="0">
                <a:solidFill>
                  <a:srgbClr val="004992"/>
                </a:solidFill>
                <a:latin typeface="Calibri Light"/>
                <a:cs typeface="Times New Roman" panose="02020603050405020304" pitchFamily="18" charset="0"/>
              </a:rPr>
              <a:t>Exemple II: </a:t>
            </a:r>
            <a:r>
              <a:rPr lang="fr-CH" altLang="de-DE" sz="2400" dirty="0">
                <a:solidFill>
                  <a:srgbClr val="333333"/>
                </a:solidFill>
                <a:latin typeface="Calibri Light"/>
                <a:cs typeface="Times New Roman" panose="02020603050405020304" pitchFamily="18" charset="0"/>
              </a:rPr>
              <a:t>Paul retombe dans la psychose.</a:t>
            </a:r>
          </a:p>
          <a:p>
            <a:pPr lvl="0" defTabSz="914400" fontAlgn="base"/>
            <a:r>
              <a:rPr lang="fr-CH" altLang="de-DE" sz="2400" dirty="0">
                <a:solidFill>
                  <a:srgbClr val="004992"/>
                </a:solidFill>
                <a:latin typeface="Calibri Light"/>
                <a:cs typeface="Times New Roman" panose="02020603050405020304" pitchFamily="18" charset="0"/>
              </a:rPr>
              <a:t>Son interprétation: </a:t>
            </a:r>
            <a:r>
              <a:rPr lang="fr-CH" altLang="de-DE" sz="2400" dirty="0">
                <a:solidFill>
                  <a:srgbClr val="333333"/>
                </a:solidFill>
                <a:latin typeface="Calibri Light"/>
                <a:cs typeface="Times New Roman" panose="02020603050405020304" pitchFamily="18" charset="0"/>
              </a:rPr>
              <a:t>La rechute a été causée par la réactualisation de souvenirs douloureux de l’enfance (il a souvent été battu).</a:t>
            </a:r>
          </a:p>
          <a:p>
            <a:pPr lvl="0" defTabSz="914400" fontAlgn="base"/>
            <a:r>
              <a:rPr lang="fr-CH" altLang="de-DE" sz="2400" dirty="0">
                <a:solidFill>
                  <a:srgbClr val="004992"/>
                </a:solidFill>
                <a:latin typeface="Calibri Light"/>
                <a:cs typeface="Times New Roman" panose="02020603050405020304" pitchFamily="18" charset="0"/>
              </a:rPr>
              <a:t>Facteurs additionnels: </a:t>
            </a:r>
            <a:r>
              <a:rPr lang="fr-CH" altLang="de-DE" sz="2400" dirty="0">
                <a:solidFill>
                  <a:srgbClr val="333333"/>
                </a:solidFill>
                <a:latin typeface="Calibri Light"/>
                <a:cs typeface="Times New Roman" panose="02020603050405020304" pitchFamily="18" charset="0"/>
              </a:rPr>
              <a:t>cela pourrait </a:t>
            </a:r>
            <a:r>
              <a:rPr lang="fr-CH" altLang="ja-JP" sz="2400" dirty="0">
                <a:solidFill>
                  <a:srgbClr val="333333"/>
                </a:solidFill>
                <a:latin typeface="Calibri Light"/>
                <a:ea typeface="ＭＳ Ｐゴシック" panose="020B0600070205080204" pitchFamily="34" charset="-128"/>
                <a:cs typeface="Times New Roman" panose="02020603050405020304" pitchFamily="18" charset="0"/>
              </a:rPr>
              <a:t>être une raison possible, mais il y a des facteurs additionnels à considérer; Paul a arrêté de prendre son traitement; il a eu une violente dispute au travail et, par conséquent, a peur de perdre son emploi.</a:t>
            </a:r>
            <a:endParaRPr lang="en-US" sz="2400" dirty="0">
              <a:latin typeface="Calibri Light"/>
            </a:endParaRPr>
          </a:p>
        </p:txBody>
      </p:sp>
      <p:sp>
        <p:nvSpPr>
          <p:cNvPr id="3" name="Footer Placeholder 2"/>
          <p:cNvSpPr>
            <a:spLocks noGrp="1"/>
          </p:cNvSpPr>
          <p:nvPr>
            <p:ph type="ftr" sz="quarter" idx="11"/>
          </p:nvPr>
        </p:nvSpPr>
        <p:spPr/>
        <p:txBody>
          <a:bodyPr/>
          <a:lstStyle/>
          <a:p>
            <a:r>
              <a:rPr lang="fr-FR"/>
              <a:t>Entraînement métacognitifs 1 – Style d'attribution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55</a:t>
            </a:fld>
            <a:endParaRPr lang="de-DE"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Merci de </a:t>
            </a:r>
            <a:r>
              <a:rPr lang="en-US" sz="3600" dirty="0" err="1"/>
              <a:t>votre</a:t>
            </a:r>
            <a:r>
              <a:rPr lang="en-US" sz="3600" dirty="0"/>
              <a:t> attention!</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nl-NL" i="1" dirty="0">
                <a:solidFill>
                  <a:srgbClr val="004992"/>
                </a:solidFill>
                <a:latin typeface="Calibri Light"/>
                <a:cs typeface="Verdana"/>
              </a:rPr>
              <a:t>Pour les animateurs:</a:t>
            </a:r>
          </a:p>
          <a:p>
            <a:pPr marL="114935" marR="333375" lvl="0" defTabSz="914400">
              <a:lnSpc>
                <a:spcPct val="100000"/>
              </a:lnSpc>
              <a:spcBef>
                <a:spcPts val="800"/>
              </a:spcBef>
            </a:pPr>
            <a:r>
              <a:rPr lang="fr-FR" dirty="0">
                <a:solidFill>
                  <a:srgbClr val="004992"/>
                </a:solidFill>
                <a:latin typeface="Calibri Light"/>
                <a:cs typeface="Verdana"/>
              </a:rPr>
              <a:t>Distribuez les feuilles de travail. Présentez notre application COGITO (à télécharger gratuitement).</a:t>
            </a:r>
            <a:endParaRPr lang="en-US"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r>
              <a:rPr lang="fr-FR"/>
              <a:t>Entraînement métacognitifs 1 – Style d'attribution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56</a:t>
            </a:fld>
            <a:endParaRPr lang="de-DE" dirty="0"/>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40276321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fr-FR"/>
              <a:t>Entraînement métacognitifs 1 – Style d'attribution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57</a:t>
            </a:fld>
            <a:endParaRPr lang="de-DE" dirty="0"/>
          </a:p>
        </p:txBody>
      </p:sp>
      <p:graphicFrame>
        <p:nvGraphicFramePr>
          <p:cNvPr id="6" name="Group 2"/>
          <p:cNvGraphicFramePr>
            <a:graphicFrameLocks noGrp="1"/>
          </p:cNvGraphicFramePr>
          <p:nvPr>
            <p:extLst>
              <p:ext uri="{D42A27DB-BD31-4B8C-83A1-F6EECF244321}">
                <p14:modId xmlns:p14="http://schemas.microsoft.com/office/powerpoint/2010/main" val="1999895831"/>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Sabine Sperber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Shadowchaser/Schattenverfolgung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Benny-Kristin Fischer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Ethnocentrics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Beijing-Trading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Claim (of shoes)/Schuhreklamation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Brett 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quiet room - 1 of 3</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Leute verstummen beim Betreten des Raumes</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Todd Rieth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Lipstick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Critical look in the mirror/Kritischer Blick in den Spiegel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avdgaag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Marking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Failing an exam/Sie fallen durch eine Prüfung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Screaming hand/Schreiende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Erwyn van der Meer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cs typeface="Times New Roman" pitchFamily="18" charset="0"/>
                        </a:rPr>
                        <a:t>Diner at Chateau de Violet</a:t>
                      </a:r>
                      <a:endParaRPr kumimoji="0" lang="fr-FR"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Jemand lädt sie zum Essen ein (Menü)</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Kambiz Kamrani</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Bored Traffic Man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policeman stops a car on the street/Polizist stoppt Auto auf der Landstraße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Jochen Schmidt-Oem</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fotocommunity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Zocker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Sie gewinnen im Spiel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fr-FR"/>
              <a:t>Entraînement métacognitifs 1 – Style d'attribution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58</a:t>
            </a:fld>
            <a:endParaRPr lang="de-DE" dirty="0"/>
          </a:p>
        </p:txBody>
      </p:sp>
      <p:graphicFrame>
        <p:nvGraphicFramePr>
          <p:cNvPr id="6" name="Group 2"/>
          <p:cNvGraphicFramePr>
            <a:graphicFrameLocks noGrp="1"/>
          </p:cNvGraphicFramePr>
          <p:nvPr>
            <p:extLst>
              <p:ext uri="{D42A27DB-BD31-4B8C-83A1-F6EECF244321}">
                <p14:modId xmlns:p14="http://schemas.microsoft.com/office/powerpoint/2010/main" val="2400358885"/>
              </p:ext>
            </p:extLst>
          </p:nvPr>
        </p:nvGraphicFramePr>
        <p:xfrm>
          <a:off x="408954" y="2011680"/>
          <a:ext cx="11375999" cy="34930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robertrazrblog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02-07-06_1728</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Scratch/Kratzer am Auto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haysophie</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DSCN3940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Taking the blood pressure/Blutdruckmessung</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Katrin 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enttäuscht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refused to help you with your work/Eine Bekannte hat sich geweigert ihnen bei der Arbeit zu helfen</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penmachine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Big Presents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Presents/Geschenke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Simon Pais-Thomas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Stupid Me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friend says you are stupid (black/white, portrait of a man)/Jemand findet Sie dumm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valentinapowers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 Baby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Crying baby/</a:t>
                      </a:r>
                      <a:r>
                        <a:rPr kumimoji="0" lang="en-GB" sz="1000" b="0" i="0" u="none" strike="noStrike" cap="none" normalizeH="0" baseline="0" dirty="0" err="1">
                          <a:ln>
                            <a:noFill/>
                          </a:ln>
                          <a:solidFill>
                            <a:srgbClr val="333333"/>
                          </a:solidFill>
                          <a:effectLst/>
                          <a:latin typeface="Calibri Light"/>
                          <a:cs typeface="Times New Roman" pitchFamily="18" charset="0"/>
                        </a:rPr>
                        <a:t>Schreiendes</a:t>
                      </a:r>
                      <a:r>
                        <a:rPr kumimoji="0" lang="en-GB" sz="1000" b="0" i="0" u="none" strike="noStrike" cap="none" normalizeH="0" baseline="0" dirty="0">
                          <a:ln>
                            <a:noFill/>
                          </a:ln>
                          <a:solidFill>
                            <a:srgbClr val="333333"/>
                          </a:solidFill>
                          <a:effectLst/>
                          <a:latin typeface="Calibri Light"/>
                          <a:cs typeface="Times New Roman" pitchFamily="18" charset="0"/>
                        </a:rPr>
                        <a:t> Baby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 Du! Gewalt ist keine Lösung</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Respect (two fists)/</a:t>
                      </a:r>
                      <a:r>
                        <a:rPr kumimoji="0" lang="en-US" sz="1000" b="0" i="0" u="none" strike="noStrike" cap="none" normalizeH="0" baseline="0" dirty="0" err="1">
                          <a:ln>
                            <a:noFill/>
                          </a:ln>
                          <a:solidFill>
                            <a:srgbClr val="333333"/>
                          </a:solidFill>
                          <a:effectLst/>
                          <a:latin typeface="Calibri Light"/>
                          <a:cs typeface="Times New Roman" pitchFamily="18" charset="0"/>
                        </a:rPr>
                        <a:t>Respekt</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zwei</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Fäuste</a:t>
                      </a: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5459</Words>
  <Application>Microsoft Office PowerPoint</Application>
  <PresentationFormat>Benutzerdefiniert</PresentationFormat>
  <Paragraphs>663</Paragraphs>
  <Slides>58</Slides>
  <Notes>58</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58</vt:i4>
      </vt:variant>
    </vt:vector>
  </HeadingPairs>
  <TitlesOfParts>
    <vt:vector size="67" baseType="lpstr">
      <vt:lpstr>Arial</vt:lpstr>
      <vt:lpstr>Calibri</vt:lpstr>
      <vt:lpstr>Calibri Light</vt:lpstr>
      <vt:lpstr>Symbol</vt:lpstr>
      <vt:lpstr>Times New Roman</vt:lpstr>
      <vt:lpstr>Verdana</vt:lpstr>
      <vt:lpstr>Wingdings</vt:lpstr>
      <vt:lpstr>Wingdings</vt:lpstr>
      <vt:lpstr>UKE_PPT-Vorlage_16zu9</vt:lpstr>
      <vt:lpstr>MCT 1 A – Style d'attribution</vt:lpstr>
      <vt:lpstr>Attribution: Rendre responsable ou prendre sur soi</vt:lpstr>
      <vt:lpstr>Attribution: Rendre responsable ou prendre sur soi</vt:lpstr>
      <vt:lpstr>Attribution: Rendre responsable ou prendre sur soi</vt:lpstr>
      <vt:lpstr>Explications</vt:lpstr>
      <vt:lpstr>Explications</vt:lpstr>
      <vt:lpstr>Explications</vt:lpstr>
      <vt:lpstr>Rendre responsable ou prendre sur soi</vt:lpstr>
      <vt:lpstr>Vous sortez de l’hôpital et vous ne ressentez pas une nette amélioration. </vt:lpstr>
      <vt:lpstr>Vous sortez de l’hôpital et vous ne ressentez pas une nette amélioration. </vt:lpstr>
      <vt:lpstr>Vous sortez de l’hôpital et vous ne ressentez pas une nette amélioration.</vt:lpstr>
      <vt:lpstr>Vous sortez de l’hôpital et vous ne ressentez pas une nette amélioration.</vt:lpstr>
      <vt:lpstr>Vous sortez de l’hôpital et vous ne ressentez pas une nette amélioration.</vt:lpstr>
      <vt:lpstr>Effets de certains styles d’attribution sur des événements négatifs!</vt:lpstr>
      <vt:lpstr>Effets de certains styles d’attribution sur des événements négatifs!</vt:lpstr>
      <vt:lpstr>Effets de certains styles d’attribution sur des événements négatifs!</vt:lpstr>
      <vt:lpstr>Effets de certains styles d’attribution sur des événements négatifs!</vt:lpstr>
      <vt:lpstr>Effets de certains styles d’attribution sur des événements négatifs!</vt:lpstr>
      <vt:lpstr>Effets de certains styles d’attribution sur des événements positifs!</vt:lpstr>
      <vt:lpstr>Effets de certains styles d’attribution sur des événements positifs!</vt:lpstr>
      <vt:lpstr>Effets de certains styles d’attribution sur des événements positifs!</vt:lpstr>
      <vt:lpstr>Effets de certains styles d’attribution sur des événements positifs!</vt:lpstr>
      <vt:lpstr>Effets de certains styles d’attribution sur des événements positifs!</vt:lpstr>
      <vt:lpstr>Pourquoi faisons-nous cela?</vt:lpstr>
      <vt:lpstr>Pourquoi faisons-nous cela?</vt:lpstr>
      <vt:lpstr>Dans quelle mesure des attributions erronnées peuvent favoriser de mauvaises interprétations chez les personnes souffrant de psychose? - exemples</vt:lpstr>
      <vt:lpstr>Style d'attribution</vt:lpstr>
      <vt:lpstr>Lors d’une réclamation, l’employé du magasin vous rembourse le prix entier de l’article.</vt:lpstr>
      <vt:lpstr>Vous entrez dans une pièce et tout le monde arrête de parler.</vt:lpstr>
      <vt:lpstr>Quelqu’un vous dit que vous n’avez pas l’air bien.</vt:lpstr>
      <vt:lpstr>Vous ratez un examen.</vt:lpstr>
      <vt:lpstr>Proposez vos propres exemples!</vt:lpstr>
      <vt:lpstr>Une voix intérieure vous dit que vous ne valez rien.</vt:lpstr>
      <vt:lpstr>Une voix intérieure vous dit que vous ne valez rien.</vt:lpstr>
      <vt:lpstr>Une voix intérieure vous dit que vous ne valez rien.</vt:lpstr>
      <vt:lpstr>Entendre des voix Propres pensées ou commandées à distance? Pour ou contre?</vt:lpstr>
      <vt:lpstr>Entendre des voix Propres pensées ou commandées à distance? Pour ou contre?</vt:lpstr>
      <vt:lpstr>Entendre des voix Propres pensées ou commandées à distance? Pour ou contre?</vt:lpstr>
      <vt:lpstr>Entendre des voix Propres pensées ou commandées à distance? Pour ou contre?</vt:lpstr>
      <vt:lpstr>Entendre des voix Propres pensées ou commandées à distance? Pour ou contre?</vt:lpstr>
      <vt:lpstr>Un ami vous invite à manger.</vt:lpstr>
      <vt:lpstr>La police vous demande de vous arrêter.</vt:lpstr>
      <vt:lpstr>Vous gagnez une partie au jeu.</vt:lpstr>
      <vt:lpstr>Quand vous vous rapprochez de votre voiture vous y apercevez une rayure.</vt:lpstr>
      <vt:lpstr>Le médecin vous informe que vous avez une tension trop haute.</vt:lpstr>
      <vt:lpstr>Un ami a refusé de vous aider pour un travail.</vt:lpstr>
      <vt:lpstr>Une amie vous a offert un cadeau.</vt:lpstr>
      <vt:lpstr>Un ami vous dit que vous êtes stupide.</vt:lpstr>
      <vt:lpstr>Le bébé de votre voisine commence à pleurer au moment où vous le prenez dans vos bras.</vt:lpstr>
      <vt:lpstr>Une connaissance vous dit qu’elle vous méprise.</vt:lpstr>
      <vt:lpstr>Généraliser à la vie quotidienne</vt:lpstr>
      <vt:lpstr>Généraliser à la vie quotidienne</vt:lpstr>
      <vt:lpstr>Généraliser à la vie quotidienne</vt:lpstr>
      <vt:lpstr>Quel est le lien avec la psychose?</vt:lpstr>
      <vt:lpstr>Quel est le lien avec la psychose?</vt:lpstr>
      <vt:lpstr>Merci de votre attention!</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313</cp:revision>
  <dcterms:created xsi:type="dcterms:W3CDTF">2004-10-11T13:21:01Z</dcterms:created>
  <dcterms:modified xsi:type="dcterms:W3CDTF">2022-03-03T14:54:01Z</dcterms:modified>
</cp:coreProperties>
</file>